
<file path=[Content_Types].xml><?xml version="1.0" encoding="utf-8"?>
<Types xmlns="http://schemas.openxmlformats.org/package/2006/content-types">
  <Override PartName="/ppt/notesSlides/notesSlide2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notesSlides/notesSlide11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3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slides/slide26.xml" ContentType="application/vnd.openxmlformats-officedocument.presentationml.slide+xml"/>
  <Override PartName="/ppt/notesSlides/notesSlide3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Default Extension="pdf" ContentType="application/pdf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Default Extension="pict" ContentType="image/pict"/>
  <Override PartName="/ppt/slides/slide13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6.xml" ContentType="application/vnd.openxmlformats-officedocument.presentationml.notesSlide+xml"/>
  <Override PartName="/docProps/app.xml" ContentType="application/vnd.openxmlformats-officedocument.extended-properties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4.xml" ContentType="application/vnd.openxmlformats-officedocument.presentationml.notes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0" r:id="rId2"/>
    <p:sldId id="311" r:id="rId3"/>
    <p:sldId id="356" r:id="rId4"/>
    <p:sldId id="373" r:id="rId5"/>
    <p:sldId id="372" r:id="rId6"/>
    <p:sldId id="348" r:id="rId7"/>
    <p:sldId id="347" r:id="rId8"/>
    <p:sldId id="361" r:id="rId9"/>
    <p:sldId id="363" r:id="rId10"/>
    <p:sldId id="364" r:id="rId11"/>
    <p:sldId id="365" r:id="rId12"/>
    <p:sldId id="353" r:id="rId13"/>
    <p:sldId id="352" r:id="rId14"/>
    <p:sldId id="351" r:id="rId15"/>
    <p:sldId id="366" r:id="rId16"/>
    <p:sldId id="367" r:id="rId17"/>
    <p:sldId id="376" r:id="rId18"/>
    <p:sldId id="359" r:id="rId19"/>
    <p:sldId id="354" r:id="rId20"/>
    <p:sldId id="360" r:id="rId21"/>
    <p:sldId id="357" r:id="rId22"/>
    <p:sldId id="374" r:id="rId23"/>
    <p:sldId id="375" r:id="rId24"/>
    <p:sldId id="318" r:id="rId25"/>
    <p:sldId id="319" r:id="rId26"/>
    <p:sldId id="369" r:id="rId27"/>
    <p:sldId id="370" r:id="rId28"/>
    <p:sldId id="377" r:id="rId29"/>
    <p:sldId id="368" r:id="rId30"/>
    <p:sldId id="303" r:id="rId31"/>
    <p:sldId id="304" r:id="rId32"/>
    <p:sldId id="305" r:id="rId33"/>
    <p:sldId id="309" r:id="rId34"/>
    <p:sldId id="307" r:id="rId35"/>
    <p:sldId id="301" r:id="rId36"/>
    <p:sldId id="341" r:id="rId37"/>
    <p:sldId id="371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030FA"/>
    <a:srgbClr val="156925"/>
    <a:srgbClr val="031A20"/>
    <a:srgbClr val="201E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88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EF7673-E034-41E0-AAF6-205EA77CE1B1}" type="datetimeFigureOut">
              <a:rPr lang="en-US"/>
              <a:pPr>
                <a:defRPr/>
              </a:pPr>
              <a:t>11/11/09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E009B5-697B-4CD1-8C98-72C2DC11E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AEC882-F716-4061-9CAF-DB29E0B4645E}" type="datetimeFigureOut">
              <a:rPr lang="en-US"/>
              <a:pPr>
                <a:defRPr/>
              </a:pPr>
              <a:t>11/11/09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1F53C2-C261-40E6-8606-1EA38092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70382-A6AC-4BA7-92CA-84667D8BDBBF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26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232F0-B400-481C-9EC0-A959E7202922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6B40E-7EC5-4A54-B75E-9BFE0AF4F7BE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1E3E-88D2-4059-9D8D-5E743AB84447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0408-B62F-4A4F-ABF8-EC4E5659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BA82-700A-4B01-AF9E-36827F0B32B9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7904-654F-4E0E-803C-422AF546D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C7D4-D83D-409D-B52C-E6DD599935CF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7953-04B6-402B-98F2-C72FC272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D505-DF2E-485E-A28D-FCC4923B81F6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A82D-900E-4EF1-ADE1-F5749C47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881C-B5DB-4677-9C83-20A1727142F1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4AAC-0BBB-4DD7-9A79-F210BFFFD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0B88E-7C23-45A1-B7AA-BD90FA9B8432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78A2-1A85-4584-A59B-253FDC4C2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6A1D-8F5D-4E8D-94FF-0ACE6442CF79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C471-B8DA-4F17-A0C0-3E232E758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0FC5-105C-44E7-8A1C-0EADAF2B26E3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6F11-ED99-45E4-ABFB-0CDA0C6A0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F924-895C-43BA-ABAC-7AC8E594D3A7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72B9-2B62-48D5-906E-89392436E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01C9-1455-42A8-BFD0-BDF0818A37DB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E1BB-7B28-4C2E-BB3D-CE56FD495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0513-2957-4B4A-B547-3948DC7F2B8D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32D1-F810-498D-A511-F3FF2D36B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25" y="64897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558ED5"/>
                </a:solidFill>
                <a:latin typeface="Calibri" charset="0"/>
              </a:defRPr>
            </a:lvl1pPr>
          </a:lstStyle>
          <a:p>
            <a:pPr>
              <a:defRPr/>
            </a:pPr>
            <a:fld id="{9CB4865F-1737-4657-B960-749DF3ABEEAC}" type="datetime1">
              <a:rPr lang="de-DE"/>
              <a:pPr>
                <a:defRPr/>
              </a:pPr>
              <a:t>11/11/09</a:t>
            </a:fld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2100" y="6500813"/>
            <a:ext cx="3619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558ED5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/>
              <a:t>D. Schulte CLIC Machine Detector Interface, FNAL Nov. 2009CLIC Machine Detector Interface, 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5950" y="6500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rgbClr val="558ED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C54FD8-1C95-4449-B30B-99616DE1E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df"/><Relationship Id="rId6" Type="http://schemas.openxmlformats.org/officeDocument/2006/relationships/image" Target="../media/image41.png"/><Relationship Id="rId7" Type="http://schemas.openxmlformats.org/officeDocument/2006/relationships/image" Target="../media/image42.jpeg"/><Relationship Id="rId8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df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CLIC Machine Detector Interface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D. Schulte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0813"/>
            <a:ext cx="2895600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>
                <a:latin typeface="+mn-lt"/>
                <a:ea typeface="ＭＳ Ｐゴシック" pitchFamily="84" charset="-128"/>
                <a:cs typeface="ＭＳ Ｐゴシック" pitchFamily="84" charset="-128"/>
              </a:rPr>
              <a:t>CLIC09 Workshop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EAC1D-6BF8-45B9-8752-52A3AA3B236A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33795" name="Picture 18"/>
          <p:cNvPicPr>
            <a:picLocks noChangeAspect="1" noChangeArrowheads="1"/>
          </p:cNvPicPr>
          <p:nvPr/>
        </p:nvPicPr>
        <p:blipFill>
          <a:blip r:embed="rId3"/>
          <a:srcRect t="32727" r="4340"/>
          <a:stretch>
            <a:fillRect/>
          </a:stretch>
        </p:blipFill>
        <p:spPr bwMode="auto">
          <a:xfrm>
            <a:off x="3013075" y="685800"/>
            <a:ext cx="60785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Vertical Dispersion and &lt;x’,y&gt; Coupling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228600" y="1752600"/>
            <a:ext cx="2743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just"/>
            <a:r>
              <a:rPr lang="en-US" sz="1800">
                <a:solidFill>
                  <a:srgbClr val="FF0000"/>
                </a:solidFill>
                <a:latin typeface="Calibri" charset="0"/>
              </a:rPr>
              <a:t>&lt; x’,y &gt; coupling</a:t>
            </a:r>
            <a:r>
              <a:rPr lang="en-US" sz="1800">
                <a:latin typeface="Calibri" charset="0"/>
              </a:rPr>
              <a:t> and</a:t>
            </a:r>
          </a:p>
          <a:p>
            <a:pPr marL="342900" indent="-342900" algn="just"/>
            <a:r>
              <a:rPr lang="en-US" sz="1800">
                <a:solidFill>
                  <a:srgbClr val="FF6600"/>
                </a:solidFill>
                <a:latin typeface="Calibri" charset="0"/>
              </a:rPr>
              <a:t>vertical dispersion</a:t>
            </a:r>
            <a:r>
              <a:rPr lang="en-US" sz="1800">
                <a:latin typeface="Calibri" charset="0"/>
              </a:rPr>
              <a:t> at IP </a:t>
            </a:r>
          </a:p>
          <a:p>
            <a:pPr marL="342900" indent="-342900">
              <a:buFontTx/>
              <a:buAutoNum type="alphaLcParenR"/>
            </a:pPr>
            <a:r>
              <a:rPr lang="en-US" sz="1800">
                <a:latin typeface="Calibri" charset="0"/>
              </a:rPr>
              <a:t>Tracking trough FFs and IP Solenoid</a:t>
            </a:r>
          </a:p>
          <a:p>
            <a:pPr marL="342900" indent="-342900">
              <a:buFontTx/>
              <a:buAutoNum type="alphaLcParenR"/>
            </a:pPr>
            <a:r>
              <a:rPr lang="en-US" sz="1800">
                <a:latin typeface="Calibri" charset="0"/>
              </a:rPr>
              <a:t>Tracking trough FFs and IP Solenoid + anti-solenoids covering QD0</a:t>
            </a:r>
          </a:p>
          <a:p>
            <a:pPr marL="342900" indent="-342900">
              <a:buFontTx/>
              <a:buAutoNum type="alphaLcParenR"/>
            </a:pPr>
            <a:r>
              <a:rPr lang="en-US" sz="1800">
                <a:latin typeface="Calibri" charset="0"/>
              </a:rPr>
              <a:t>Tracking trough FFs only</a:t>
            </a:r>
          </a:p>
        </p:txBody>
      </p:sp>
      <p:sp>
        <p:nvSpPr>
          <p:cNvPr id="33798" name="Line 13"/>
          <p:cNvSpPr>
            <a:spLocks noChangeShapeType="1"/>
          </p:cNvSpPr>
          <p:nvPr/>
        </p:nvSpPr>
        <p:spPr bwMode="auto">
          <a:xfrm flipV="1">
            <a:off x="1905000" y="1524000"/>
            <a:ext cx="914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14"/>
          <p:cNvSpPr>
            <a:spLocks noChangeShapeType="1"/>
          </p:cNvSpPr>
          <p:nvPr/>
        </p:nvSpPr>
        <p:spPr bwMode="auto">
          <a:xfrm>
            <a:off x="2133600" y="2305050"/>
            <a:ext cx="990600" cy="14287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288925" y="4905375"/>
            <a:ext cx="2759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800">
                <a:solidFill>
                  <a:srgbClr val="0000FF"/>
                </a:solidFill>
                <a:latin typeface="Calibri" charset="0"/>
              </a:rPr>
              <a:t>Residual </a:t>
            </a:r>
            <a:r>
              <a:rPr lang="it-IT" sz="1800">
                <a:latin typeface="Calibri" charset="0"/>
              </a:rPr>
              <a:t>&lt;x’,y&gt; </a:t>
            </a:r>
            <a:r>
              <a:rPr lang="it-IT" sz="1800">
                <a:solidFill>
                  <a:srgbClr val="0000FF"/>
                </a:solidFill>
                <a:latin typeface="Calibri" charset="0"/>
              </a:rPr>
              <a:t>coupling </a:t>
            </a:r>
            <a:r>
              <a:rPr lang="it-IT" sz="1800">
                <a:latin typeface="Calibri" charset="0"/>
              </a:rPr>
              <a:t>and </a:t>
            </a:r>
            <a:r>
              <a:rPr lang="it-IT" sz="1800">
                <a:solidFill>
                  <a:srgbClr val="0000FF"/>
                </a:solidFill>
                <a:latin typeface="Calibri" charset="0"/>
              </a:rPr>
              <a:t>dispersion</a:t>
            </a:r>
            <a:r>
              <a:rPr lang="it-IT" sz="1800">
                <a:latin typeface="Calibri" charset="0"/>
              </a:rPr>
              <a:t> can be compensated using the other FFs magnets </a:t>
            </a:r>
            <a:endParaRPr lang="en-US" sz="1800">
              <a:latin typeface="Calibri" charset="0"/>
            </a:endParaRPr>
          </a:p>
        </p:txBody>
      </p:sp>
      <p:sp>
        <p:nvSpPr>
          <p:cNvPr id="33801" name="Line 16"/>
          <p:cNvSpPr>
            <a:spLocks noChangeShapeType="1"/>
          </p:cNvSpPr>
          <p:nvPr/>
        </p:nvSpPr>
        <p:spPr bwMode="auto">
          <a:xfrm flipV="1">
            <a:off x="2971800" y="2362200"/>
            <a:ext cx="2514600" cy="259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17"/>
          <p:cNvSpPr>
            <a:spLocks noChangeShapeType="1"/>
          </p:cNvSpPr>
          <p:nvPr/>
        </p:nvSpPr>
        <p:spPr bwMode="auto">
          <a:xfrm flipV="1">
            <a:off x="2057400" y="4267200"/>
            <a:ext cx="35052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Text Box 19"/>
          <p:cNvSpPr txBox="1">
            <a:spLocks noChangeArrowheads="1"/>
          </p:cNvSpPr>
          <p:nvPr/>
        </p:nvSpPr>
        <p:spPr bwMode="auto">
          <a:xfrm>
            <a:off x="3492500" y="1046163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omic Sans MS" charset="0"/>
              </a:rPr>
              <a:t>a</a:t>
            </a:r>
            <a:endParaRPr lang="en-US" sz="1800">
              <a:latin typeface="Comic Sans MS" charset="0"/>
            </a:endParaRPr>
          </a:p>
        </p:txBody>
      </p:sp>
      <p:sp>
        <p:nvSpPr>
          <p:cNvPr id="33804" name="Text Box 20"/>
          <p:cNvSpPr txBox="1">
            <a:spLocks noChangeArrowheads="1"/>
          </p:cNvSpPr>
          <p:nvPr/>
        </p:nvSpPr>
        <p:spPr bwMode="auto">
          <a:xfrm>
            <a:off x="5483225" y="1046163"/>
            <a:ext cx="31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omic Sans MS" charset="0"/>
              </a:rPr>
              <a:t>b</a:t>
            </a:r>
            <a:endParaRPr lang="en-US" sz="1800">
              <a:latin typeface="Comic Sans MS" charset="0"/>
            </a:endParaRPr>
          </a:p>
        </p:txBody>
      </p:sp>
      <p:sp>
        <p:nvSpPr>
          <p:cNvPr id="33805" name="Text Box 21"/>
          <p:cNvSpPr txBox="1">
            <a:spLocks noChangeArrowheads="1"/>
          </p:cNvSpPr>
          <p:nvPr/>
        </p:nvSpPr>
        <p:spPr bwMode="auto">
          <a:xfrm>
            <a:off x="7510463" y="1046163"/>
            <a:ext cx="30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latin typeface="Comic Sans MS" charset="0"/>
              </a:rPr>
              <a:t>c</a:t>
            </a:r>
            <a:endParaRPr lang="en-US" sz="18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5C2CB-21D0-4C4D-904B-3DEC28B3E289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Calibri"/>
              </a:rPr>
              <a:t>Incoherent Synchrotron Radiation 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28600" y="923925"/>
            <a:ext cx="3657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Calibri" charset="0"/>
                <a:ea typeface="Calibri" charset="0"/>
                <a:cs typeface="Calibri" charset="0"/>
              </a:rPr>
              <a:t>Full beam tracking from linac entrance to IP (PLACET)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latin typeface="Calibri" charset="0"/>
                <a:ea typeface="Calibri" charset="0"/>
                <a:cs typeface="Calibri" charset="0"/>
              </a:rPr>
              <a:t>Beam-beam simulations (GUINEA-PIG)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1800">
                <a:latin typeface="Comic Sans MS" charset="0"/>
              </a:rPr>
              <a:t>	</a:t>
            </a:r>
            <a:endParaRPr lang="it-IT" sz="1800">
              <a:solidFill>
                <a:srgbClr val="FF6600"/>
              </a:solidFill>
              <a:latin typeface="Comic Sans MS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it-IT" sz="1800">
              <a:latin typeface="Comic Sans MS" charset="0"/>
            </a:endParaRPr>
          </a:p>
          <a:p>
            <a:pPr marL="342900" indent="-342900" algn="r">
              <a:spcBef>
                <a:spcPct val="20000"/>
              </a:spcBef>
            </a:pPr>
            <a:endParaRPr lang="en-US" sz="1800">
              <a:solidFill>
                <a:srgbClr val="FF00FF"/>
              </a:solidFill>
              <a:latin typeface="Comic Sans MS" charset="0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 t="27219"/>
          <a:stretch>
            <a:fillRect/>
          </a:stretch>
        </p:blipFill>
        <p:spPr bwMode="auto">
          <a:xfrm>
            <a:off x="3921125" y="1066800"/>
            <a:ext cx="51784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40" name="Group 1064"/>
          <p:cNvGraphicFramePr>
            <a:graphicFrameLocks noGrp="1"/>
          </p:cNvGraphicFramePr>
          <p:nvPr/>
        </p:nvGraphicFramePr>
        <p:xfrm>
          <a:off x="57150" y="2289175"/>
          <a:ext cx="3863975" cy="2803525"/>
        </p:xfrm>
        <a:graphic>
          <a:graphicData uri="http://schemas.openxmlformats.org/drawingml/2006/table">
            <a:tbl>
              <a:tblPr/>
              <a:tblGrid>
                <a:gridCol w="1196975"/>
                <a:gridCol w="735013"/>
                <a:gridCol w="790575"/>
                <a:gridCol w="1141412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Map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Bz [T]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L[m]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Lumi loss [%]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Old SiD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2.8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~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4.0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New SiD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2.8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~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3.0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ILD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3.7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~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4.0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ILD + AntiDiD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3.7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~</a:t>
                      </a: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-128"/>
                          <a:cs typeface="ＭＳ Ｐゴシック" charset="-128"/>
                        </a:rPr>
                        <a:t>25.0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7" name="TextBox 11"/>
          <p:cNvSpPr txBox="1">
            <a:spLocks noChangeArrowheads="1"/>
          </p:cNvSpPr>
          <p:nvPr/>
        </p:nvSpPr>
        <p:spPr bwMode="auto">
          <a:xfrm>
            <a:off x="228600" y="5519738"/>
            <a:ext cx="4122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>
                <a:solidFill>
                  <a:srgbClr val="0000FF"/>
                </a:solidFill>
                <a:latin typeface="Calibri" charset="0"/>
              </a:rPr>
              <a:t> Conclude that crossing angle should be no more than 20mradian</a:t>
            </a:r>
          </a:p>
          <a:p>
            <a:pPr>
              <a:buFont typeface="Arial" charset="0"/>
              <a:buChar char="•"/>
            </a:pPr>
            <a:r>
              <a:rPr lang="en-US" sz="1800">
                <a:solidFill>
                  <a:srgbClr val="0000FF"/>
                </a:solidFill>
                <a:latin typeface="Calibri" charset="0"/>
              </a:rPr>
              <a:t> No antiDiD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6775" y="64008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B. Dalena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7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Incoherent Pair Creation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AB80BB-C841-4AD5-8A00-9FEF139670D9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37891" name="Picture 7" descr="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9825"/>
            <a:ext cx="91440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7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Deflection by the Beams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2354E-DCB4-4D7A-BEEE-B9997C293D78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39939" name="Picture 7" descr="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900"/>
            <a:ext cx="9144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7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Aperture Requirements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325E1-3DA3-4728-B2B5-6DC39D80F5C0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1987" name="Picture 6" descr="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527050"/>
            <a:ext cx="8713787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56530-182A-49D2-B4F8-6A90619D92F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3"/>
          <a:srcRect l="41179" t="6314" b="6314"/>
          <a:stretch>
            <a:fillRect/>
          </a:stretch>
        </p:blipFill>
        <p:spPr bwMode="auto">
          <a:xfrm>
            <a:off x="3884613" y="1066800"/>
            <a:ext cx="5183187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" y="152400"/>
            <a:ext cx="8229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Calibri"/>
              </a:rPr>
              <a:t>Impact on </a:t>
            </a:r>
            <a:r>
              <a:rPr lang="it-IT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Calibri"/>
              </a:rPr>
              <a:t>Vertex</a:t>
            </a:r>
            <a:r>
              <a:rPr lang="it-IT" sz="3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+mn-ea"/>
                <a:cs typeface="Calibri"/>
              </a:rPr>
              <a:t> Detector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+mn-ea"/>
              <a:cs typeface="Calibri"/>
            </a:endParaRP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304800" y="16764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Simplified study using simple cylinder without mass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Coverage is down to 200 mrad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Simulating number of particles that hit at least once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Experience indicates that number of hits is three per particle</a:t>
            </a:r>
          </a:p>
          <a:p>
            <a:pPr marL="342900" indent="-342900" algn="just">
              <a:spcBef>
                <a:spcPct val="20000"/>
              </a:spcBef>
              <a:buFont typeface="Symbol" charset="2"/>
              <a:buChar char="Þ"/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At r</a:t>
            </a:r>
            <a:r>
              <a:rPr lang="en-US" sz="1800" baseline="-25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1</a:t>
            </a: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  30 mm expect 1 hit per train and mm</a:t>
            </a:r>
            <a:r>
              <a:rPr lang="en-US" sz="1800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2</a:t>
            </a:r>
            <a:endParaRPr lang="en-US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Symbol" charset="2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1800" baseline="300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Symbol" charset="2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Symbol" charset="2"/>
            </a:endParaRPr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>
            <a:off x="6324600" y="5486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V="1">
            <a:off x="6357938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8137525" y="4724400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>
                <a:latin typeface="Comic Sans MS" charset="0"/>
              </a:rPr>
              <a:t>z=</a:t>
            </a:r>
            <a:r>
              <a:rPr lang="it-IT" sz="1400">
                <a:latin typeface="Comic Sans MS" charset="0"/>
                <a:sym typeface="Symbol" charset="2"/>
              </a:rPr>
              <a:t>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623F35-9EF1-4CC6-A026-0DCF398FC9DD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921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Hit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Distribution and Vertex Detector Radius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5788" y="762000"/>
            <a:ext cx="41386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810000"/>
            <a:ext cx="41068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2" name="Rectangle 6"/>
          <p:cNvSpPr>
            <a:spLocks noChangeArrowheads="1"/>
          </p:cNvSpPr>
          <p:nvPr/>
        </p:nvSpPr>
        <p:spPr bwMode="auto">
          <a:xfrm>
            <a:off x="152400" y="1219200"/>
            <a:ext cx="42672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GEANT 3 based simulation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Symbol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Angular coverage z/r = 3, 5 and Bz = 5 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 hit density does not depend on coverage angle if the radius is large enough to avoid deflected particles</a:t>
            </a:r>
          </a:p>
          <a:p>
            <a:pPr marL="342900" indent="-342900">
              <a:spcBef>
                <a:spcPct val="20000"/>
              </a:spcBef>
            </a:pPr>
            <a:endParaRPr lang="en-US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Symbol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Angular coverage z/r = 5 and    Bz = 3, 5 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 vertex radius for constant hit density scale as:  </a:t>
            </a:r>
          </a:p>
        </p:txBody>
      </p:sp>
      <p:grpSp>
        <p:nvGrpSpPr>
          <p:cNvPr id="164873" name="Group 14"/>
          <p:cNvGrpSpPr>
            <a:grpSpLocks/>
          </p:cNvGrpSpPr>
          <p:nvPr/>
        </p:nvGrpSpPr>
        <p:grpSpPr bwMode="auto">
          <a:xfrm>
            <a:off x="1524000" y="5334000"/>
            <a:ext cx="1447800" cy="396875"/>
            <a:chOff x="960" y="3360"/>
            <a:chExt cx="912" cy="250"/>
          </a:xfrm>
        </p:grpSpPr>
        <p:graphicFrame>
          <p:nvGraphicFramePr>
            <p:cNvPr id="164866" name="Object 2"/>
            <p:cNvGraphicFramePr>
              <a:graphicFrameLocks noChangeAspect="1"/>
            </p:cNvGraphicFramePr>
            <p:nvPr/>
          </p:nvGraphicFramePr>
          <p:xfrm>
            <a:off x="960" y="3360"/>
            <a:ext cx="912" cy="240"/>
          </p:xfrm>
          <a:graphic>
            <a:graphicData uri="http://schemas.openxmlformats.org/presentationml/2006/ole">
              <p:oleObj spid="_x0000_s164866" name="Equation" r:id="rId6" imgW="495634" imgH="171083" progId="">
                <p:embed/>
              </p:oleObj>
            </a:graphicData>
          </a:graphic>
        </p:graphicFrame>
        <p:sp>
          <p:nvSpPr>
            <p:cNvPr id="164874" name="Text Box 12"/>
            <p:cNvSpPr txBox="1">
              <a:spLocks noChangeArrowheads="1"/>
            </p:cNvSpPr>
            <p:nvPr/>
          </p:nvSpPr>
          <p:spPr bwMode="auto">
            <a:xfrm>
              <a:off x="1106" y="3360"/>
              <a:ext cx="2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Times New Roman" charset="0"/>
                  <a:sym typeface="Symbol" charset="2"/>
                </a:rPr>
                <a:t>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3" descr="Graphic1.jpg"/>
          <p:cNvPicPr>
            <a:picLocks noChangeAspect="1"/>
          </p:cNvPicPr>
          <p:nvPr/>
        </p:nvPicPr>
        <p:blipFill>
          <a:blip r:embed="rId3"/>
          <a:srcRect l="25781"/>
          <a:stretch>
            <a:fillRect/>
          </a:stretch>
        </p:blipFill>
        <p:spPr bwMode="auto">
          <a:xfrm>
            <a:off x="1214438" y="1582738"/>
            <a:ext cx="67865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TextBox 4"/>
          <p:cNvSpPr txBox="1">
            <a:spLocks noChangeArrowheads="1"/>
          </p:cNvSpPr>
          <p:nvPr/>
        </p:nvSpPr>
        <p:spPr bwMode="auto">
          <a:xfrm>
            <a:off x="1500188" y="142875"/>
            <a:ext cx="652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2800">
                <a:latin typeface="Calibri" charset="0"/>
              </a:rPr>
              <a:t>CLIC_ILD Detector Concept: Forward Region</a:t>
            </a:r>
          </a:p>
          <a:p>
            <a:pPr defTabSz="914400"/>
            <a:r>
              <a:rPr lang="en-GB" sz="2800">
                <a:latin typeface="Calibri" charset="0"/>
              </a:rPr>
              <a:t>Version 3 Nov. 2009</a:t>
            </a:r>
          </a:p>
        </p:txBody>
      </p:sp>
      <p:sp>
        <p:nvSpPr>
          <p:cNvPr id="166915" name="TextBox 6"/>
          <p:cNvSpPr txBox="1">
            <a:spLocks noChangeArrowheads="1"/>
          </p:cNvSpPr>
          <p:nvPr/>
        </p:nvSpPr>
        <p:spPr bwMode="auto">
          <a:xfrm>
            <a:off x="1296988" y="1000125"/>
            <a:ext cx="1433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800">
                <a:latin typeface="Calibri" charset="0"/>
              </a:rPr>
              <a:t>ECal end-cap </a:t>
            </a:r>
          </a:p>
        </p:txBody>
      </p:sp>
      <p:sp>
        <p:nvSpPr>
          <p:cNvPr id="166916" name="TextBox 7"/>
          <p:cNvSpPr txBox="1">
            <a:spLocks noChangeArrowheads="1"/>
          </p:cNvSpPr>
          <p:nvPr/>
        </p:nvSpPr>
        <p:spPr bwMode="auto">
          <a:xfrm>
            <a:off x="3430588" y="1000125"/>
            <a:ext cx="141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800">
                <a:latin typeface="Calibri" charset="0"/>
              </a:rPr>
              <a:t>HCal end-cap</a:t>
            </a:r>
          </a:p>
        </p:txBody>
      </p:sp>
      <p:sp>
        <p:nvSpPr>
          <p:cNvPr id="166917" name="TextBox 8"/>
          <p:cNvSpPr txBox="1">
            <a:spLocks noChangeArrowheads="1"/>
          </p:cNvSpPr>
          <p:nvPr/>
        </p:nvSpPr>
        <p:spPr bwMode="auto">
          <a:xfrm>
            <a:off x="6429375" y="1000125"/>
            <a:ext cx="222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800">
                <a:latin typeface="Calibri" charset="0"/>
              </a:rPr>
              <a:t>Yoke end-cap (partial)</a:t>
            </a:r>
          </a:p>
        </p:txBody>
      </p:sp>
      <p:grpSp>
        <p:nvGrpSpPr>
          <p:cNvPr id="166918" name="Group 13"/>
          <p:cNvGrpSpPr>
            <a:grpSpLocks/>
          </p:cNvGrpSpPr>
          <p:nvPr/>
        </p:nvGrpSpPr>
        <p:grpSpPr bwMode="auto">
          <a:xfrm>
            <a:off x="1285875" y="1357313"/>
            <a:ext cx="1500188" cy="214312"/>
            <a:chOff x="1785918" y="5929330"/>
            <a:chExt cx="1500198" cy="2151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85918" y="592933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392745" y="6035296"/>
              <a:ext cx="215108" cy="31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919" name="Group 14"/>
          <p:cNvGrpSpPr>
            <a:grpSpLocks/>
          </p:cNvGrpSpPr>
          <p:nvPr/>
        </p:nvGrpSpPr>
        <p:grpSpPr bwMode="auto">
          <a:xfrm>
            <a:off x="3357563" y="1355725"/>
            <a:ext cx="1500187" cy="215900"/>
            <a:chOff x="1785918" y="5929330"/>
            <a:chExt cx="1500198" cy="21510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785918" y="592933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393535" y="6036087"/>
              <a:ext cx="213526" cy="31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920" name="Group 17"/>
          <p:cNvGrpSpPr>
            <a:grpSpLocks/>
          </p:cNvGrpSpPr>
          <p:nvPr/>
        </p:nvGrpSpPr>
        <p:grpSpPr bwMode="auto">
          <a:xfrm>
            <a:off x="6500813" y="1357313"/>
            <a:ext cx="1500187" cy="214312"/>
            <a:chOff x="1785918" y="5929330"/>
            <a:chExt cx="1500198" cy="21510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785918" y="592933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2392744" y="6035296"/>
              <a:ext cx="215108" cy="31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921" name="Group 20"/>
          <p:cNvGrpSpPr>
            <a:grpSpLocks/>
          </p:cNvGrpSpPr>
          <p:nvPr/>
        </p:nvGrpSpPr>
        <p:grpSpPr bwMode="auto">
          <a:xfrm rot="10800000">
            <a:off x="1500188" y="4143375"/>
            <a:ext cx="1000125" cy="1787525"/>
            <a:chOff x="1785918" y="5929330"/>
            <a:chExt cx="1500198" cy="2151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795443" y="5930094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402652" y="6038030"/>
              <a:ext cx="21434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922" name="Group 23"/>
          <p:cNvGrpSpPr>
            <a:grpSpLocks/>
          </p:cNvGrpSpPr>
          <p:nvPr/>
        </p:nvGrpSpPr>
        <p:grpSpPr bwMode="auto">
          <a:xfrm rot="10800000">
            <a:off x="2928938" y="4000500"/>
            <a:ext cx="857250" cy="1928813"/>
            <a:chOff x="1785918" y="5929330"/>
            <a:chExt cx="1500198" cy="2151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797031" y="592933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403816" y="6037946"/>
              <a:ext cx="2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923" name="Group 26"/>
          <p:cNvGrpSpPr>
            <a:grpSpLocks/>
          </p:cNvGrpSpPr>
          <p:nvPr/>
        </p:nvGrpSpPr>
        <p:grpSpPr bwMode="auto">
          <a:xfrm rot="10800000">
            <a:off x="5929313" y="3857625"/>
            <a:ext cx="1500187" cy="2000250"/>
            <a:chOff x="1785918" y="5929330"/>
            <a:chExt cx="1500198" cy="215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792268" y="5930013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2393171" y="6037089"/>
              <a:ext cx="214254" cy="31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924" name="TextBox 29"/>
          <p:cNvSpPr txBox="1">
            <a:spLocks noChangeArrowheads="1"/>
          </p:cNvSpPr>
          <p:nvPr/>
        </p:nvSpPr>
        <p:spPr bwMode="auto">
          <a:xfrm>
            <a:off x="1500188" y="5857875"/>
            <a:ext cx="919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800">
                <a:latin typeface="Calibri" charset="0"/>
              </a:rPr>
              <a:t>LumiCal</a:t>
            </a:r>
          </a:p>
        </p:txBody>
      </p:sp>
      <p:sp>
        <p:nvSpPr>
          <p:cNvPr id="166925" name="TextBox 30"/>
          <p:cNvSpPr txBox="1">
            <a:spLocks noChangeArrowheads="1"/>
          </p:cNvSpPr>
          <p:nvPr/>
        </p:nvSpPr>
        <p:spPr bwMode="auto">
          <a:xfrm>
            <a:off x="2857500" y="5857875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800">
                <a:latin typeface="Calibri" charset="0"/>
              </a:rPr>
              <a:t>BeamCal</a:t>
            </a:r>
          </a:p>
        </p:txBody>
      </p:sp>
      <p:sp>
        <p:nvSpPr>
          <p:cNvPr id="166926" name="TextBox 31"/>
          <p:cNvSpPr txBox="1">
            <a:spLocks noChangeArrowheads="1"/>
          </p:cNvSpPr>
          <p:nvPr/>
        </p:nvSpPr>
        <p:spPr bwMode="auto">
          <a:xfrm>
            <a:off x="6072188" y="5857875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800">
                <a:latin typeface="Calibri" charset="0"/>
              </a:rPr>
              <a:t>QD0 (partial)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30313"/>
            <a:ext cx="1320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Andre </a:t>
            </a:r>
            <a:r>
              <a:rPr lang="en-US" sz="14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Sailer</a:t>
            </a:r>
            <a:endParaRPr lang="en-US" sz="1400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6354FE-D31D-40F9-88D5-09EDF4B10068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68962" name="Picture 4" descr="VXDPairsTimin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3" y="15875"/>
            <a:ext cx="9201151" cy="62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3" name="TextBox 5"/>
          <p:cNvSpPr txBox="1">
            <a:spLocks noChangeArrowheads="1"/>
          </p:cNvSpPr>
          <p:nvPr/>
        </p:nvSpPr>
        <p:spPr bwMode="auto">
          <a:xfrm>
            <a:off x="5708650" y="11113"/>
            <a:ext cx="3309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008000"/>
                </a:solidFill>
                <a:latin typeface="Calibri" charset="0"/>
              </a:rPr>
              <a:t>Courtesy M.Battaglia and A.Sailer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013" y="2444750"/>
            <a:ext cx="795337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Direct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pairs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7813" y="2051050"/>
            <a:ext cx="2805112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Backscattered + direct pairs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6925" y="2344738"/>
            <a:ext cx="1617663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Backscattered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pairs (not read)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111251" y="3490912"/>
            <a:ext cx="628650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174581" y="3280569"/>
            <a:ext cx="627063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4002881" y="2724944"/>
            <a:ext cx="627063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7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Hadronic Background</a:t>
            </a:r>
          </a:p>
        </p:txBody>
      </p:sp>
      <p:sp>
        <p:nvSpPr>
          <p:cNvPr id="16998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DAF18-6E6E-4E8D-8282-37267E8F8BB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71011" name="Picture 6" descr="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8963"/>
            <a:ext cx="91440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99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Introduction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2625" y="576263"/>
            <a:ext cx="8135938" cy="5549900"/>
          </a:xfrm>
        </p:spPr>
        <p:txBody>
          <a:bodyPr/>
          <a:lstStyle/>
          <a:p>
            <a:pPr marL="627063" indent="-544513" eaLnBrk="1" hangingPunct="1"/>
            <a:r>
              <a:rPr lang="en-US" sz="18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Machine detector interface issues have been studied for the 2003 CLIC Physics Report</a:t>
            </a:r>
          </a:p>
          <a:p>
            <a:pPr marL="1027113" lvl="1" indent="-544513" eaLnBrk="1" hangingPunct="1"/>
            <a:r>
              <a:rPr lang="en-US" sz="1600" smtClean="0">
                <a:solidFill>
                  <a:srgbClr val="000000"/>
                </a:solidFill>
              </a:rPr>
              <a:t>parameters have changed since but are relatively close today</a:t>
            </a:r>
          </a:p>
          <a:p>
            <a:pPr marL="1027113" lvl="1" indent="-544513" eaLnBrk="1" hangingPunct="1"/>
            <a:r>
              <a:rPr lang="en-US" sz="1600" smtClean="0">
                <a:solidFill>
                  <a:srgbClr val="000000"/>
                </a:solidFill>
              </a:rPr>
              <a:t>Conclusion are basically still valid</a:t>
            </a:r>
          </a:p>
          <a:p>
            <a:pPr marL="1027113" lvl="1" indent="-544513" eaLnBrk="1" hangingPunct="1"/>
            <a:r>
              <a:rPr lang="en-US" sz="1600" smtClean="0">
                <a:solidFill>
                  <a:srgbClr val="000000"/>
                </a:solidFill>
              </a:rPr>
              <a:t>But need refinement of studies</a:t>
            </a:r>
          </a:p>
          <a:p>
            <a:pPr marL="1027113" lvl="1" indent="-544513" eaLnBrk="1" hangingPunct="1">
              <a:buFont typeface="Arial" charset="0"/>
              <a:buNone/>
            </a:pPr>
            <a:endParaRPr lang="en-US" sz="1600" smtClean="0">
              <a:solidFill>
                <a:srgbClr val="000000"/>
              </a:solidFill>
            </a:endParaRPr>
          </a:p>
          <a:p>
            <a:pPr marL="627063" indent="-544513" eaLnBrk="1" hangingPunct="1"/>
            <a:r>
              <a:rPr lang="en-US" sz="18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 new linear collider detector working group has been formed</a:t>
            </a:r>
          </a:p>
          <a:p>
            <a:pPr marL="1027113" lvl="1" indent="-544513" eaLnBrk="1" hangingPunct="1"/>
            <a:r>
              <a:rPr lang="en-US" sz="1600" smtClean="0">
                <a:solidFill>
                  <a:srgbClr val="000000"/>
                </a:solidFill>
              </a:rPr>
              <a:t>In collaboration with the beam physics has made and will verify a number of design choices</a:t>
            </a:r>
          </a:p>
          <a:p>
            <a:pPr marL="1427163" lvl="2" indent="-544513" eaLnBrk="1" hangingPunct="1"/>
            <a:r>
              <a:rPr lang="en-US" sz="1600" smtClean="0">
                <a:solidFill>
                  <a:srgbClr val="000000"/>
                </a:solidFill>
                <a:ea typeface="ＭＳ Ｐゴシック" charset="-128"/>
              </a:rPr>
              <a:t>Luminosity spectrum</a:t>
            </a:r>
          </a:p>
          <a:p>
            <a:pPr marL="1427163" lvl="2" indent="-544513" eaLnBrk="1" hangingPunct="1"/>
            <a:r>
              <a:rPr lang="en-US" sz="1600" smtClean="0">
                <a:solidFill>
                  <a:srgbClr val="000000"/>
                </a:solidFill>
                <a:ea typeface="ＭＳ Ｐゴシック" charset="-128"/>
              </a:rPr>
              <a:t>Crossing angle</a:t>
            </a:r>
          </a:p>
          <a:p>
            <a:pPr marL="1427163" lvl="2" indent="-544513" eaLnBrk="1" hangingPunct="1"/>
            <a:r>
              <a:rPr lang="en-US" sz="1600" smtClean="0">
                <a:solidFill>
                  <a:srgbClr val="000000"/>
                </a:solidFill>
                <a:ea typeface="ＭＳ Ｐゴシック" charset="-128"/>
              </a:rPr>
              <a:t>Solenoid field and configuration</a:t>
            </a:r>
          </a:p>
          <a:p>
            <a:pPr marL="1427163" lvl="2" indent="-544513" eaLnBrk="1" hangingPunct="1"/>
            <a:r>
              <a:rPr lang="en-US" sz="1600" smtClean="0">
                <a:solidFill>
                  <a:srgbClr val="000000"/>
                </a:solidFill>
                <a:ea typeface="ＭＳ Ｐゴシック" charset="-128"/>
              </a:rPr>
              <a:t>Beam pipe size</a:t>
            </a:r>
          </a:p>
          <a:p>
            <a:pPr marL="1427163" lvl="2" indent="-544513" eaLnBrk="1" hangingPunct="1"/>
            <a:r>
              <a:rPr lang="en-US" sz="1600" smtClean="0">
                <a:solidFill>
                  <a:srgbClr val="000000"/>
                </a:solidFill>
                <a:ea typeface="ＭＳ Ｐゴシック" charset="-128"/>
              </a:rPr>
              <a:t>Forward region design</a:t>
            </a:r>
          </a:p>
          <a:p>
            <a:pPr marL="1027113" lvl="1" indent="-544513" eaLnBrk="1" hangingPunct="1"/>
            <a:endParaRPr lang="en-US" sz="1600" smtClean="0">
              <a:solidFill>
                <a:srgbClr val="000000"/>
              </a:solidFill>
            </a:endParaRPr>
          </a:p>
          <a:p>
            <a:pPr marL="627063" indent="-544513" eaLnBrk="1" hangingPunct="1"/>
            <a:r>
              <a:rPr lang="en-US" sz="18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Also a machine detector working group has been created to deal with technical issues</a:t>
            </a:r>
          </a:p>
          <a:p>
            <a:pPr marL="1027113" lvl="1" indent="-544513" eaLnBrk="1" hangingPunct="1"/>
            <a:r>
              <a:rPr lang="en-US" sz="1600" smtClean="0">
                <a:solidFill>
                  <a:srgbClr val="000000"/>
                </a:solidFill>
              </a:rPr>
              <a:t>QD0 magnet design, stabilisation and integration</a:t>
            </a:r>
          </a:p>
          <a:p>
            <a:pPr marL="1027113" lvl="1" indent="-544513" eaLnBrk="1" hangingPunct="1"/>
            <a:r>
              <a:rPr lang="en-US" sz="1600" smtClean="0">
                <a:solidFill>
                  <a:srgbClr val="000000"/>
                </a:solidFill>
              </a:rPr>
              <a:t>Push-pull scheme, detector infrastructure and many other items</a:t>
            </a:r>
          </a:p>
          <a:p>
            <a:pPr marL="627063" indent="-544513" eaLnBrk="1" hangingPunct="1">
              <a:buFont typeface="Arial" charset="0"/>
              <a:buNone/>
            </a:pPr>
            <a:r>
              <a:rPr lang="en-US" sz="16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160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endParaRPr lang="en-US" sz="160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4DD45-E654-4BBB-8789-23D533583229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875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Hadronic Background (cont.)</a:t>
            </a:r>
          </a:p>
        </p:txBody>
      </p:sp>
      <p:pic>
        <p:nvPicPr>
          <p:cNvPr id="173058" name="Picture 6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868613"/>
            <a:ext cx="716915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extBox 7"/>
          <p:cNvSpPr txBox="1">
            <a:spLocks noChangeArrowheads="1"/>
          </p:cNvSpPr>
          <p:nvPr/>
        </p:nvSpPr>
        <p:spPr bwMode="auto">
          <a:xfrm>
            <a:off x="730250" y="914400"/>
            <a:ext cx="734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>
              <a:ea typeface="Arial" charset="0"/>
              <a:cs typeface="Arial" charset="0"/>
            </a:endParaRPr>
          </a:p>
          <a:p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825" y="6403975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Jean-Jacques </a:t>
            </a:r>
            <a:r>
              <a:rPr lang="en-US" sz="14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Blaising</a:t>
            </a:r>
            <a:endParaRPr lang="en-US" sz="1400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3061" name="TextBox 9"/>
          <p:cNvSpPr txBox="1">
            <a:spLocks noChangeArrowheads="1"/>
          </p:cNvSpPr>
          <p:nvPr/>
        </p:nvSpPr>
        <p:spPr bwMode="auto">
          <a:xfrm>
            <a:off x="457200" y="914400"/>
            <a:ext cx="77454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</a:rPr>
              <a:t>Data base with hadronic events available</a:t>
            </a:r>
          </a:p>
          <a:p>
            <a:r>
              <a:rPr lang="en-US" sz="1800">
                <a:latin typeface="Calibri" charset="0"/>
              </a:rPr>
              <a:t>Hadronic background is very much peaked in the forward and backward direction</a:t>
            </a:r>
          </a:p>
          <a:p>
            <a:pPr>
              <a:buFont typeface="Arial" charset="0"/>
              <a:buChar char="•"/>
            </a:pPr>
            <a:r>
              <a:rPr lang="en-US" sz="1800">
                <a:latin typeface="Calibri" charset="0"/>
              </a:rPr>
              <a:t> collision of one soft and one hard photon</a:t>
            </a:r>
          </a:p>
          <a:p>
            <a:r>
              <a:rPr lang="en-US" sz="1800">
                <a:latin typeface="Calibri" charset="0"/>
              </a:rPr>
              <a:t>Adds to background</a:t>
            </a:r>
          </a:p>
          <a:p>
            <a:pPr>
              <a:buFont typeface="Arial" charset="0"/>
              <a:buChar char="•"/>
            </a:pPr>
            <a:r>
              <a:rPr lang="en-US" sz="1800">
                <a:latin typeface="Calibri" charset="0"/>
              </a:rPr>
              <a:t> adds 25% of hits in vertex detector</a:t>
            </a:r>
          </a:p>
          <a:p>
            <a:pPr>
              <a:buFont typeface="Arial" charset="0"/>
              <a:buChar char="•"/>
            </a:pPr>
            <a:r>
              <a:rPr lang="en-US" sz="1800">
                <a:latin typeface="Calibri" charset="0"/>
              </a:rPr>
              <a:t> tracks overlayed with events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1675" y="18669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D. S.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>
          <a:xfrm>
            <a:off x="157163" y="0"/>
            <a:ext cx="8740775" cy="527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Hadronic Background and Time Stamping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226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smtClean="0">
                <a:ea typeface="ＭＳ Ｐゴシック" charset="-128"/>
                <a:cs typeface="ＭＳ Ｐゴシック" charset="-128"/>
              </a:rPr>
              <a:t>Simulation example of heavy Higgs doublet H</a:t>
            </a:r>
            <a:r>
              <a:rPr lang="en-US" sz="2000" baseline="30000" smtClean="0">
                <a:ea typeface="ＭＳ Ｐゴシック" charset="-128"/>
                <a:cs typeface="ＭＳ Ｐゴシック" charset="-128"/>
              </a:rPr>
              <a:t>0</a:t>
            </a:r>
            <a:r>
              <a:rPr lang="en-US" sz="2000" smtClean="0">
                <a:ea typeface="ＭＳ Ｐゴシック" charset="-128"/>
                <a:cs typeface="ＭＳ Ｐゴシック" charset="-128"/>
              </a:rPr>
              <a:t>A</a:t>
            </a:r>
            <a:r>
              <a:rPr lang="en-US" sz="2000" baseline="30000" smtClean="0">
                <a:ea typeface="ＭＳ Ｐゴシック" charset="-128"/>
                <a:cs typeface="ＭＳ Ｐゴシック" charset="-128"/>
              </a:rPr>
              <a:t>0</a:t>
            </a:r>
            <a:r>
              <a:rPr lang="en-US" sz="2000" smtClean="0">
                <a:ea typeface="ＭＳ Ｐゴシック" charset="-128"/>
                <a:cs typeface="ＭＳ Ｐゴシック" charset="-128"/>
              </a:rPr>
              <a:t> at ~1.1 TeV mass (supersymmetry K’ point)</a:t>
            </a:r>
          </a:p>
          <a:p>
            <a:pPr algn="ctr" eaLnBrk="1" hangingPunct="1">
              <a:buFont typeface="Arial" charset="0"/>
              <a:buNone/>
            </a:pPr>
            <a:r>
              <a:rPr lang="en-US" sz="2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e+e- </a:t>
            </a:r>
            <a:r>
              <a:rPr lang="en-US" sz="2000" smtClean="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sz="2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H</a:t>
            </a:r>
            <a:r>
              <a:rPr lang="en-US" sz="2000" baseline="30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sz="2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</a:t>
            </a:r>
            <a:r>
              <a:rPr lang="en-US" sz="2000" baseline="30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0</a:t>
            </a:r>
            <a:r>
              <a:rPr lang="en-US" sz="2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sz="200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bbbb 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ea typeface="ＭＳ Ｐゴシック" charset="-128"/>
                <a:cs typeface="ＭＳ Ｐゴシック" charset="-128"/>
              </a:rPr>
              <a:t>Signal + full standard model background + γγ=&gt;hadron background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ea typeface="ＭＳ Ｐゴシック" charset="-128"/>
                <a:cs typeface="ＭＳ Ｐゴシック" charset="-128"/>
              </a:rPr>
              <a:t>CLIC-ILD detector: Mokka+Marlin simulation, reconstruction + kinematic fit.</a:t>
            </a:r>
          </a:p>
        </p:txBody>
      </p:sp>
      <p:pic>
        <p:nvPicPr>
          <p:cNvPr id="175107" name="Picture 5" descr="HAMassCKF_00BX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3365500"/>
            <a:ext cx="3146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6" descr="HAMassCKF_20BX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365500"/>
            <a:ext cx="317658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9" name="Picture 7" descr="HAMassCKF_40BX.gif"/>
          <p:cNvPicPr>
            <a:picLocks noChangeAspect="1"/>
          </p:cNvPicPr>
          <p:nvPr/>
        </p:nvPicPr>
        <p:blipFill>
          <a:blip r:embed="rId5"/>
          <a:srcRect r="5090"/>
          <a:stretch>
            <a:fillRect/>
          </a:stretch>
        </p:blipFill>
        <p:spPr bwMode="auto">
          <a:xfrm>
            <a:off x="5994400" y="3365500"/>
            <a:ext cx="31464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0" name="TextBox 8"/>
          <p:cNvSpPr txBox="1">
            <a:spLocks noChangeArrowheads="1"/>
          </p:cNvSpPr>
          <p:nvPr/>
        </p:nvSpPr>
        <p:spPr bwMode="auto">
          <a:xfrm>
            <a:off x="355600" y="5575300"/>
            <a:ext cx="2343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Zero bunch crossings</a:t>
            </a:r>
          </a:p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M</a:t>
            </a:r>
            <a:r>
              <a:rPr lang="en-US" sz="1600" baseline="-25000">
                <a:solidFill>
                  <a:srgbClr val="0000FF"/>
                </a:solidFill>
                <a:ea typeface="Arial" charset="0"/>
                <a:cs typeface="Arial" charset="0"/>
              </a:rPr>
              <a:t>A</a:t>
            </a:r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 mass resol. 3.8 GeV</a:t>
            </a:r>
          </a:p>
          <a:p>
            <a:endParaRPr lang="en-US" sz="160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175111" name="TextBox 9"/>
          <p:cNvSpPr txBox="1">
            <a:spLocks noChangeArrowheads="1"/>
          </p:cNvSpPr>
          <p:nvPr/>
        </p:nvSpPr>
        <p:spPr bwMode="auto">
          <a:xfrm>
            <a:off x="3387725" y="5588000"/>
            <a:ext cx="2343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20 bunch crossings</a:t>
            </a:r>
          </a:p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M</a:t>
            </a:r>
            <a:r>
              <a:rPr lang="en-US" sz="1600" baseline="-25000">
                <a:solidFill>
                  <a:srgbClr val="0000FF"/>
                </a:solidFill>
                <a:ea typeface="Arial" charset="0"/>
                <a:cs typeface="Arial" charset="0"/>
              </a:rPr>
              <a:t>A</a:t>
            </a:r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 mass resol. 5.6 GeV</a:t>
            </a:r>
          </a:p>
          <a:p>
            <a:endParaRPr lang="en-US" sz="160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175112" name="TextBox 10"/>
          <p:cNvSpPr txBox="1">
            <a:spLocks noChangeArrowheads="1"/>
          </p:cNvSpPr>
          <p:nvPr/>
        </p:nvSpPr>
        <p:spPr bwMode="auto">
          <a:xfrm>
            <a:off x="6532563" y="5588000"/>
            <a:ext cx="2343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40 bunch crossings</a:t>
            </a:r>
          </a:p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M</a:t>
            </a:r>
            <a:r>
              <a:rPr lang="en-US" sz="1600" baseline="-25000">
                <a:solidFill>
                  <a:srgbClr val="0000FF"/>
                </a:solidFill>
                <a:ea typeface="Arial" charset="0"/>
                <a:cs typeface="Arial" charset="0"/>
              </a:rPr>
              <a:t>A</a:t>
            </a:r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 mass resol. 8.2 GeV</a:t>
            </a:r>
          </a:p>
          <a:p>
            <a:endParaRPr lang="en-US" sz="160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8956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Marco </a:t>
            </a:r>
            <a:r>
              <a:rPr lang="en-US" sz="14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Battaglia</a:t>
            </a:r>
            <a:endParaRPr lang="en-US" sz="1400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7150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MDI Working Group Priorities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7154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8763000" cy="5510213"/>
          </a:xfrm>
        </p:spPr>
        <p:txBody>
          <a:bodyPr/>
          <a:lstStyle/>
          <a:p>
            <a:pPr marL="176213" indent="12700" defTabSz="82550" eaLnBrk="1" hangingPunct="1">
              <a:buFont typeface="Times" charset="0"/>
              <a:buNone/>
            </a:pPr>
            <a:r>
              <a:rPr lang="en-US" sz="2400">
                <a:ea typeface="ＭＳ Ｐゴシック" charset="-128"/>
                <a:cs typeface="ＭＳ Ｐゴシック" charset="-128"/>
              </a:rPr>
              <a:t>Highest priority for the work until end 2010 are those subjects linked to the</a:t>
            </a:r>
            <a:r>
              <a:rPr lang="en-US" sz="2400" smtClean="0">
                <a:ea typeface="ＭＳ Ｐゴシック" charset="-128"/>
                <a:cs typeface="ＭＳ Ｐゴシック" charset="-128"/>
              </a:rPr>
              <a:t> “</a:t>
            </a:r>
            <a:r>
              <a:rPr lang="en-US" sz="2400">
                <a:ea typeface="ＭＳ Ｐゴシック" charset="-128"/>
                <a:cs typeface="ＭＳ Ｐゴシック" charset="-128"/>
              </a:rPr>
              <a:t>CLIC critical feasibility items”, nota bene</a:t>
            </a:r>
            <a:r>
              <a:rPr lang="en-US" sz="2400" smtClean="0">
                <a:ea typeface="ＭＳ Ｐゴシック" charset="-128"/>
                <a:cs typeface="ＭＳ Ｐゴシック" charset="-128"/>
              </a:rPr>
              <a:t>:</a:t>
            </a:r>
          </a:p>
          <a:p>
            <a:pPr marL="1017588" lvl="1" indent="-438150" defTabSz="82550" eaLnBrk="1" hangingPunct="1">
              <a:buFont typeface="Times" charset="0"/>
              <a:buChar char="•"/>
            </a:pPr>
            <a:r>
              <a:rPr lang="en-US" sz="2400" smtClean="0"/>
              <a:t>Choice </a:t>
            </a:r>
            <a:r>
              <a:rPr lang="en-US" sz="2400"/>
              <a:t>of the </a:t>
            </a:r>
            <a:r>
              <a:rPr lang="en-US" sz="2400" b="1"/>
              <a:t>magnet technology for the FF </a:t>
            </a:r>
            <a:r>
              <a:rPr lang="en-US" sz="2400" b="1" smtClean="0"/>
              <a:t>magnets</a:t>
            </a:r>
          </a:p>
          <a:p>
            <a:pPr marL="1017588" lvl="1" indent="-438150" defTabSz="82550" eaLnBrk="1" hangingPunct="1">
              <a:buFont typeface="Times" charset="0"/>
              <a:buChar char="•"/>
            </a:pPr>
            <a:r>
              <a:rPr lang="en-US" sz="2400" b="1" smtClean="0"/>
              <a:t>Integration </a:t>
            </a:r>
            <a:r>
              <a:rPr lang="en-US" sz="2400" b="1"/>
              <a:t>of these magnets </a:t>
            </a:r>
            <a:r>
              <a:rPr lang="en-US" sz="2400"/>
              <a:t>into the detectors, and their </a:t>
            </a:r>
            <a:r>
              <a:rPr lang="en-US" sz="2400" smtClean="0"/>
              <a:t>alignment</a:t>
            </a:r>
          </a:p>
          <a:p>
            <a:pPr marL="1017588" lvl="1" indent="-438150" defTabSz="82550" eaLnBrk="1" hangingPunct="1">
              <a:buFont typeface="Times" charset="0"/>
              <a:buChar char="•"/>
            </a:pPr>
            <a:r>
              <a:rPr lang="en-US" sz="2400" smtClean="0"/>
              <a:t>Feasibility </a:t>
            </a:r>
            <a:r>
              <a:rPr lang="en-US" sz="2400"/>
              <a:t>study of  sub-nm active </a:t>
            </a:r>
            <a:r>
              <a:rPr lang="en-US" sz="2400" b="1"/>
              <a:t>stabilization</a:t>
            </a:r>
            <a:r>
              <a:rPr lang="en-US" sz="2400"/>
              <a:t> of these </a:t>
            </a:r>
            <a:r>
              <a:rPr lang="en-US" sz="2400" smtClean="0"/>
              <a:t>magnets</a:t>
            </a:r>
            <a:endParaRPr lang="en-US" sz="2400"/>
          </a:p>
          <a:p>
            <a:pPr marL="1017588" lvl="1" indent="-438150" defTabSz="82550" eaLnBrk="1" hangingPunct="1">
              <a:buFont typeface="Times" charset="0"/>
              <a:buChar char="•"/>
            </a:pPr>
            <a:r>
              <a:rPr lang="en-US" sz="2400" b="1" smtClean="0"/>
              <a:t>Luminosity instrumentation</a:t>
            </a:r>
            <a:endParaRPr lang="en-US" sz="2400" b="1"/>
          </a:p>
          <a:p>
            <a:pPr marL="1017588" lvl="1" indent="-438150" defTabSz="82550" eaLnBrk="1" hangingPunct="1">
              <a:buFont typeface="Times" charset="0"/>
              <a:buChar char="•"/>
            </a:pPr>
            <a:r>
              <a:rPr lang="en-US" sz="2400" b="1" smtClean="0"/>
              <a:t>Spent </a:t>
            </a:r>
            <a:r>
              <a:rPr lang="en-US" sz="2400" b="1"/>
              <a:t>beam </a:t>
            </a:r>
            <a:r>
              <a:rPr lang="en-US" sz="2400" b="1" smtClean="0"/>
              <a:t>disposal</a:t>
            </a:r>
            <a:endParaRPr lang="en-US" sz="2400" b="1"/>
          </a:p>
          <a:p>
            <a:pPr marL="1017588" lvl="1" indent="-438150" defTabSz="82550" eaLnBrk="1" hangingPunct="1">
              <a:buFont typeface="Times" charset="0"/>
              <a:buChar char="•"/>
            </a:pPr>
            <a:r>
              <a:rPr lang="en-US" sz="2400" b="1" smtClean="0"/>
              <a:t>Beam </a:t>
            </a:r>
            <a:r>
              <a:rPr lang="en-US" sz="2400" b="1"/>
              <a:t>background backsplash </a:t>
            </a:r>
            <a:r>
              <a:rPr lang="en-US" sz="2400"/>
              <a:t>from the post-collision collimators and dumps into the </a:t>
            </a:r>
            <a:r>
              <a:rPr lang="en-US" sz="2400" smtClean="0"/>
              <a:t>detector</a:t>
            </a:r>
            <a:endParaRPr lang="en-US" sz="2400"/>
          </a:p>
          <a:p>
            <a:pPr marL="1017588" lvl="1" indent="-438150" defTabSz="82550" eaLnBrk="1" hangingPunct="1">
              <a:buFont typeface="Times" charset="0"/>
              <a:buChar char="•"/>
            </a:pPr>
            <a:r>
              <a:rPr lang="en-US" sz="2400" b="1" smtClean="0"/>
              <a:t>Intrapulse</a:t>
            </a:r>
            <a:r>
              <a:rPr lang="en-US" sz="2400" b="1"/>
              <a:t>-Beam feedback systems </a:t>
            </a:r>
            <a:r>
              <a:rPr lang="en-US" sz="2400"/>
              <a:t>in the interface </a:t>
            </a:r>
            <a:r>
              <a:rPr lang="en-US" sz="2400" smtClean="0"/>
              <a:t>region</a:t>
            </a:r>
            <a:br>
              <a:rPr lang="en-US" sz="2400" smtClean="0"/>
            </a:br>
            <a:endParaRPr lang="en-US" sz="2400"/>
          </a:p>
        </p:txBody>
      </p:sp>
      <p:sp>
        <p:nvSpPr>
          <p:cNvPr id="177155" name="Slide Number Placeholder 5"/>
          <p:cNvSpPr txBox="1">
            <a:spLocks noGrp="1"/>
          </p:cNvSpPr>
          <p:nvPr/>
        </p:nvSpPr>
        <p:spPr bwMode="auto">
          <a:xfrm>
            <a:off x="6965950" y="65008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F65ABF06-7DCE-409D-84D8-C45ED701E404}" type="slidenum">
              <a:rPr lang="en-US" sz="1200" i="1">
                <a:solidFill>
                  <a:srgbClr val="558ED5"/>
                </a:solidFill>
                <a:latin typeface="Calibri" charset="0"/>
              </a:rPr>
              <a:pPr algn="r"/>
              <a:t>22</a:t>
            </a:fld>
            <a:endParaRPr lang="en-US" sz="1200" i="1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2263" y="6196013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L. Gatignon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charset="-128"/>
                <a:cs typeface="ＭＳ Ｐゴシック" charset="-128"/>
              </a:rPr>
              <a:t>Other Items to be Addressed in MDI:</a:t>
            </a:r>
          </a:p>
        </p:txBody>
      </p:sp>
      <p:sp>
        <p:nvSpPr>
          <p:cNvPr id="179202" name="Content Placeholder 2"/>
          <p:cNvSpPr>
            <a:spLocks noGrp="1"/>
          </p:cNvSpPr>
          <p:nvPr>
            <p:ph idx="4294967295"/>
          </p:nvPr>
        </p:nvSpPr>
        <p:spPr>
          <a:xfrm>
            <a:off x="457200" y="730250"/>
            <a:ext cx="8229600" cy="5502275"/>
          </a:xfrm>
        </p:spPr>
        <p:txBody>
          <a:bodyPr/>
          <a:lstStyle/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 smtClean="0">
                <a:ea typeface="ＭＳ Ｐゴシック" charset="-128"/>
                <a:cs typeface="ＭＳ Ｐゴシック" charset="-128"/>
              </a:rPr>
              <a:t>Issues </a:t>
            </a:r>
            <a:r>
              <a:rPr lang="en-US" sz="1800">
                <a:ea typeface="ＭＳ Ｐゴシック" charset="-128"/>
                <a:cs typeface="ＭＳ Ｐゴシック" charset="-128"/>
              </a:rPr>
              <a:t>where the beam delivery system (BDS) influences the beam/</a:t>
            </a:r>
            <a:r>
              <a:rPr lang="en-US" sz="1800" b="1">
                <a:ea typeface="ＭＳ Ｐゴシック" charset="-128"/>
                <a:cs typeface="ＭＳ Ｐゴシック" charset="-128"/>
              </a:rPr>
              <a:t>background</a:t>
            </a:r>
            <a:r>
              <a:rPr lang="en-US" sz="1800">
                <a:ea typeface="ＭＳ Ｐゴシック" charset="-128"/>
                <a:cs typeface="ＭＳ Ｐゴシック" charset="-128"/>
              </a:rPr>
              <a:t> conditions for the detector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Issues where the BDS physically impacts on the detector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Beam </a:t>
            </a:r>
            <a:r>
              <a:rPr lang="en-US" sz="1800" b="1">
                <a:ea typeface="ＭＳ Ｐゴシック" charset="-128"/>
                <a:cs typeface="ＭＳ Ｐゴシック" charset="-128"/>
              </a:rPr>
              <a:t>background</a:t>
            </a:r>
            <a:r>
              <a:rPr lang="en-US" sz="1800">
                <a:ea typeface="ＭＳ Ｐゴシック" charset="-128"/>
                <a:cs typeface="ＭＳ Ｐゴシック" charset="-128"/>
              </a:rPr>
              <a:t> and its impact on the forward (det.+accel.) elements, including backsplash of </a:t>
            </a:r>
            <a:r>
              <a:rPr lang="en-US" sz="1800" b="1">
                <a:ea typeface="ＭＳ Ｐゴシック" charset="-128"/>
                <a:cs typeface="ＭＳ Ｐゴシック" charset="-128"/>
              </a:rPr>
              <a:t>background</a:t>
            </a:r>
            <a:r>
              <a:rPr lang="en-US" sz="1800">
                <a:ea typeface="ＭＳ Ｐゴシック" charset="-128"/>
                <a:cs typeface="ＭＳ Ｐゴシック" charset="-128"/>
              </a:rPr>
              <a:t> particles from one hardware element to the surrounding elements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Beam pipe, beam vacuum and vacuum infrastructure in the interface region 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Radiation environment and radiation shielding in the interface region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Cryogenic operational safety issues in the interface region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Magnetic environment in the interface region (shielding of FF quadrupole, correction coils, anti(-DID), stray fields from the detector, etc.)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Overall mechanical integration (including the routing of services) in the interface region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Pull-push elements and scenarios (detector-to-detector interface)</a:t>
            </a:r>
          </a:p>
          <a:p>
            <a:pPr marL="438150" indent="-438150" eaLnBrk="1" hangingPunct="1">
              <a:lnSpc>
                <a:spcPts val="2525"/>
              </a:lnSpc>
              <a:buFont typeface="Times" charset="0"/>
              <a:buChar char="•"/>
            </a:pPr>
            <a:r>
              <a:rPr lang="en-US" sz="1800">
                <a:ea typeface="ＭＳ Ｐゴシック" charset="-128"/>
                <a:cs typeface="ＭＳ Ｐゴシック" charset="-128"/>
              </a:rPr>
              <a:t>Cavern layout and services (handled principally under CES WG)</a:t>
            </a:r>
            <a:endParaRPr lang="en-US" sz="15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9203" name="Slide Number Placeholder 5"/>
          <p:cNvSpPr txBox="1">
            <a:spLocks noGrp="1"/>
          </p:cNvSpPr>
          <p:nvPr/>
        </p:nvSpPr>
        <p:spPr bwMode="auto">
          <a:xfrm>
            <a:off x="6965950" y="65008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136A3EDF-0DDE-48BF-9825-8F52912DE276}" type="slidenum">
              <a:rPr lang="en-US" sz="1200" i="1">
                <a:solidFill>
                  <a:srgbClr val="558ED5"/>
                </a:solidFill>
                <a:latin typeface="Calibri" charset="0"/>
              </a:rPr>
              <a:pPr algn="r"/>
              <a:t>23</a:t>
            </a:fld>
            <a:endParaRPr lang="en-US" sz="1200" i="1">
              <a:solidFill>
                <a:srgbClr val="558ED5"/>
              </a:solidFill>
              <a:latin typeface="Calibri" charset="0"/>
            </a:endParaRPr>
          </a:p>
        </p:txBody>
      </p:sp>
      <p:sp>
        <p:nvSpPr>
          <p:cNvPr id="179204" name="TextBox 6"/>
          <p:cNvSpPr txBox="1">
            <a:spLocks noChangeArrowheads="1"/>
          </p:cNvSpPr>
          <p:nvPr/>
        </p:nvSpPr>
        <p:spPr bwMode="auto">
          <a:xfrm>
            <a:off x="2720975" y="6253163"/>
            <a:ext cx="3381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008000"/>
                </a:solidFill>
                <a:latin typeface="Calibri" charset="0"/>
              </a:rPr>
              <a:t>From the CLIC MDI working group mandate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0"/>
            <a:ext cx="9039225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5EDF8-D618-4102-9237-B8433B44B560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22225" y="6029325"/>
            <a:ext cx="21336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D. Schulte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5950" y="604043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1BD6B-8C0F-4AEC-9F9A-E848749110B4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740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040438"/>
            <a:ext cx="2895600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>
                <a:latin typeface="+mn-lt"/>
                <a:ea typeface="ＭＳ Ｐゴシック" pitchFamily="84" charset="-128"/>
                <a:cs typeface="ＭＳ Ｐゴシック" pitchFamily="84" charset="-128"/>
              </a:rPr>
              <a:t>CLIC Machine Detector Interface</a:t>
            </a:r>
          </a:p>
        </p:txBody>
      </p:sp>
      <p:pic>
        <p:nvPicPr>
          <p:cNvPr id="18330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-23495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/>
          </p:nvPr>
        </p:nvSpPr>
        <p:spPr>
          <a:xfrm>
            <a:off x="157163" y="0"/>
            <a:ext cx="8740775" cy="527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QD0 Design</a:t>
            </a:r>
          </a:p>
        </p:txBody>
      </p:sp>
      <p:sp>
        <p:nvSpPr>
          <p:cNvPr id="185346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3937000" cy="2620963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ＭＳ Ｐゴシック" charset="-128"/>
                <a:cs typeface="ＭＳ Ｐゴシック" charset="-128"/>
              </a:rPr>
              <a:t>Magnet design needs to allow for spent beam extraction</a:t>
            </a:r>
          </a:p>
          <a:p>
            <a:pPr eaLnBrk="1" hangingPunct="1"/>
            <a:r>
              <a:rPr lang="en-US" sz="2000" smtClean="0">
                <a:ea typeface="ＭＳ Ｐゴシック" charset="-128"/>
                <a:cs typeface="ＭＳ Ｐゴシック" charset="-128"/>
              </a:rPr>
              <a:t>Hybrid design is tunable by 10-20%</a:t>
            </a:r>
          </a:p>
          <a:p>
            <a:pPr eaLnBrk="1" hangingPunct="1"/>
            <a:r>
              <a:rPr lang="en-US" sz="2000" smtClean="0">
                <a:ea typeface="ＭＳ Ｐゴシック" charset="-128"/>
                <a:cs typeface="ＭＳ Ｐゴシック" charset="-128"/>
              </a:rPr>
              <a:t>Can achieve the required field strength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185347" name="Picture 13" descr="p4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3979863"/>
            <a:ext cx="42497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14" descr="p4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900" y="787400"/>
            <a:ext cx="453072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630863" y="56388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M. Modena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DAE14-83D7-4289-A4AF-35F34BCBB16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8739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666750"/>
            <a:ext cx="91059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5" name="TextBox 5"/>
          <p:cNvSpPr txBox="1">
            <a:spLocks noChangeArrowheads="1"/>
          </p:cNvSpPr>
          <p:nvPr/>
        </p:nvSpPr>
        <p:spPr bwMode="auto">
          <a:xfrm>
            <a:off x="142875" y="-11113"/>
            <a:ext cx="6303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alibri" charset="0"/>
              </a:rPr>
              <a:t>QD0 Integration Concept: First Ideas</a:t>
            </a:r>
          </a:p>
        </p:txBody>
      </p:sp>
      <p:sp>
        <p:nvSpPr>
          <p:cNvPr id="187396" name="TextBox 6"/>
          <p:cNvSpPr txBox="1">
            <a:spLocks noChangeArrowheads="1"/>
          </p:cNvSpPr>
          <p:nvPr/>
        </p:nvSpPr>
        <p:spPr bwMode="auto">
          <a:xfrm>
            <a:off x="7135813" y="6097588"/>
            <a:ext cx="1820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rgbClr val="008000"/>
                </a:solidFill>
                <a:latin typeface="Calibri" charset="0"/>
              </a:rPr>
              <a:t>Courtesy A.Hervé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/>
          <p:cNvSpPr>
            <a:spLocks noGrp="1"/>
          </p:cNvSpPr>
          <p:nvPr>
            <p:ph type="title" idx="4294967295"/>
          </p:nvPr>
        </p:nvSpPr>
        <p:spPr>
          <a:xfrm>
            <a:off x="558800" y="0"/>
            <a:ext cx="8229600" cy="571500"/>
          </a:xfrm>
        </p:spPr>
        <p:txBody>
          <a:bodyPr/>
          <a:lstStyle/>
          <a:p>
            <a:r>
              <a:rPr lang="en-GB" sz="3200" smtClean="0">
                <a:ea typeface="ＭＳ Ｐゴシック" charset="-128"/>
                <a:cs typeface="ＭＳ Ｐゴシック" charset="-128"/>
              </a:rPr>
              <a:t>Quadrupole Support Garage Position</a:t>
            </a:r>
            <a:endParaRPr lang="en-GB" sz="400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9442" name="TextBox 4"/>
          <p:cNvSpPr txBox="1">
            <a:spLocks noChangeArrowheads="1"/>
          </p:cNvSpPr>
          <p:nvPr/>
        </p:nvSpPr>
        <p:spPr bwMode="auto">
          <a:xfrm>
            <a:off x="476250" y="1743075"/>
            <a:ext cx="265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2800">
                <a:solidFill>
                  <a:srgbClr val="FF0000"/>
                </a:solidFill>
                <a:latin typeface="Calibri" charset="0"/>
              </a:rPr>
              <a:t> </a:t>
            </a:r>
          </a:p>
        </p:txBody>
      </p:sp>
      <p:grpSp>
        <p:nvGrpSpPr>
          <p:cNvPr id="189443" name="Group 6"/>
          <p:cNvGrpSpPr>
            <a:grpSpLocks noChangeAspect="1"/>
          </p:cNvGrpSpPr>
          <p:nvPr/>
        </p:nvGrpSpPr>
        <p:grpSpPr bwMode="auto">
          <a:xfrm>
            <a:off x="285750" y="153988"/>
            <a:ext cx="8502650" cy="6075362"/>
            <a:chOff x="0" y="-310568"/>
            <a:chExt cx="9783763" cy="6990768"/>
          </a:xfrm>
        </p:grpSpPr>
        <p:pic>
          <p:nvPicPr>
            <p:cNvPr id="189451" name="Picture 7" descr="Tunnel-Detector garage cs  detail 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57200"/>
              <a:ext cx="9783763" cy="622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52" name="Rectangle 9"/>
            <p:cNvSpPr>
              <a:spLocks noChangeArrowheads="1"/>
            </p:cNvSpPr>
            <p:nvPr/>
          </p:nvSpPr>
          <p:spPr bwMode="auto">
            <a:xfrm>
              <a:off x="575408" y="-310568"/>
              <a:ext cx="211896" cy="456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endParaRPr lang="en-GB" sz="2000" b="1">
                <a:solidFill>
                  <a:srgbClr val="00547E"/>
                </a:solidFill>
                <a:latin typeface="Times New Roman" charset="0"/>
              </a:endParaRPr>
            </a:p>
          </p:txBody>
        </p:sp>
      </p:grpSp>
      <p:sp>
        <p:nvSpPr>
          <p:cNvPr id="189444" name="TextBox 7"/>
          <p:cNvSpPr txBox="1">
            <a:spLocks noChangeArrowheads="1"/>
          </p:cNvSpPr>
          <p:nvPr/>
        </p:nvSpPr>
        <p:spPr bwMode="auto">
          <a:xfrm>
            <a:off x="2000250" y="6149975"/>
            <a:ext cx="125412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2000">
                <a:solidFill>
                  <a:schemeClr val="accent2"/>
                </a:solidFill>
                <a:latin typeface="Calibri" charset="0"/>
              </a:rPr>
              <a:t>Yoke +</a:t>
            </a:r>
            <a:br>
              <a:rPr lang="en-GB" sz="2000">
                <a:solidFill>
                  <a:schemeClr val="accent2"/>
                </a:solidFill>
                <a:latin typeface="Calibri" charset="0"/>
              </a:rPr>
            </a:br>
            <a:r>
              <a:rPr lang="en-GB" sz="2000">
                <a:solidFill>
                  <a:schemeClr val="accent2"/>
                </a:solidFill>
                <a:latin typeface="Calibri" charset="0"/>
              </a:rPr>
              <a:t>muon det.</a:t>
            </a:r>
          </a:p>
        </p:txBody>
      </p:sp>
      <p:sp>
        <p:nvSpPr>
          <p:cNvPr id="189445" name="TextBox 8"/>
          <p:cNvSpPr txBox="1">
            <a:spLocks noChangeArrowheads="1"/>
          </p:cNvSpPr>
          <p:nvPr/>
        </p:nvSpPr>
        <p:spPr bwMode="auto">
          <a:xfrm>
            <a:off x="3446463" y="6143625"/>
            <a:ext cx="14859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2000">
                <a:solidFill>
                  <a:srgbClr val="00B050"/>
                </a:solidFill>
                <a:latin typeface="Calibri" charset="0"/>
              </a:rPr>
              <a:t>HCAL + ECAL</a:t>
            </a:r>
            <a:br>
              <a:rPr lang="en-GB" sz="2000">
                <a:solidFill>
                  <a:srgbClr val="00B050"/>
                </a:solidFill>
                <a:latin typeface="Calibri" charset="0"/>
              </a:rPr>
            </a:br>
            <a:r>
              <a:rPr lang="en-GB" sz="2000">
                <a:solidFill>
                  <a:srgbClr val="00B050"/>
                </a:solidFill>
                <a:latin typeface="Calibri" charset="0"/>
              </a:rPr>
              <a:t>end-cap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223125" y="3497263"/>
            <a:ext cx="2063750" cy="2928937"/>
            <a:chOff x="7080224" y="3929066"/>
            <a:chExt cx="2063776" cy="2928934"/>
          </a:xfrm>
        </p:grpSpPr>
        <p:pic>
          <p:nvPicPr>
            <p:cNvPr id="189449" name="Picture 2"/>
            <p:cNvPicPr>
              <a:picLocks noChangeAspect="1" noChangeArrowheads="1"/>
            </p:cNvPicPr>
            <p:nvPr/>
          </p:nvPicPr>
          <p:blipFill>
            <a:blip r:embed="rId4"/>
            <a:srcRect l="18781" t="10681" r="16115" b="8447"/>
            <a:stretch>
              <a:fillRect/>
            </a:stretch>
          </p:blipFill>
          <p:spPr bwMode="auto">
            <a:xfrm>
              <a:off x="7080224" y="4754552"/>
              <a:ext cx="2063776" cy="210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/>
            <p:cNvCxnSpPr/>
            <p:nvPr/>
          </p:nvCxnSpPr>
          <p:spPr>
            <a:xfrm rot="16200000" flipV="1">
              <a:off x="6965135" y="4250532"/>
              <a:ext cx="857249" cy="21431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5000625" y="3776663"/>
            <a:ext cx="503238" cy="3048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QD0</a:t>
            </a:r>
          </a:p>
        </p:txBody>
      </p:sp>
      <p:sp>
        <p:nvSpPr>
          <p:cNvPr id="189448" name="TextBox 13"/>
          <p:cNvSpPr txBox="1">
            <a:spLocks noChangeArrowheads="1"/>
          </p:cNvSpPr>
          <p:nvPr/>
        </p:nvSpPr>
        <p:spPr bwMode="auto">
          <a:xfrm>
            <a:off x="6781800" y="3192463"/>
            <a:ext cx="7143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GB" sz="1400">
                <a:latin typeface="Calibri" charset="0"/>
              </a:rPr>
              <a:t>“plugs”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4638" y="64262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K. Elsener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4" descr="Test 3"/>
          <p:cNvPicPr>
            <a:picLocks noChangeAspect="1" noChangeArrowheads="1"/>
          </p:cNvPicPr>
          <p:nvPr/>
        </p:nvPicPr>
        <p:blipFill>
          <a:blip r:embed="rId3"/>
          <a:srcRect l="13483" r="17978" b="3548"/>
          <a:stretch>
            <a:fillRect/>
          </a:stretch>
        </p:blipFill>
        <p:spPr bwMode="auto">
          <a:xfrm>
            <a:off x="1295400" y="0"/>
            <a:ext cx="6537325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3" name="Picture 5" descr="f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133600"/>
            <a:ext cx="217805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028"/>
          <p:cNvSpPr>
            <a:spLocks noChangeArrowheads="1"/>
          </p:cNvSpPr>
          <p:nvPr/>
        </p:nvSpPr>
        <p:spPr bwMode="auto">
          <a:xfrm>
            <a:off x="3505200" y="4267200"/>
            <a:ext cx="2971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Calibri" charset="0"/>
              </a:rPr>
              <a:t>Support Table</a:t>
            </a:r>
            <a:endParaRPr lang="en-US" sz="1800">
              <a:latin typeface="Calibri" charset="0"/>
            </a:endParaRPr>
          </a:p>
        </p:txBody>
      </p:sp>
      <p:sp>
        <p:nvSpPr>
          <p:cNvPr id="15365" name="AutoShape 1029"/>
          <p:cNvSpPr>
            <a:spLocks noChangeArrowheads="1"/>
          </p:cNvSpPr>
          <p:nvPr/>
        </p:nvSpPr>
        <p:spPr bwMode="auto">
          <a:xfrm flipV="1">
            <a:off x="2895600" y="3886200"/>
            <a:ext cx="1600200" cy="457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66" name="AutoShape 1030"/>
          <p:cNvSpPr>
            <a:spLocks noChangeArrowheads="1"/>
          </p:cNvSpPr>
          <p:nvPr/>
        </p:nvSpPr>
        <p:spPr bwMode="auto">
          <a:xfrm>
            <a:off x="2895600" y="1905000"/>
            <a:ext cx="1600200" cy="381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67" name="AutoShape 1031"/>
          <p:cNvSpPr>
            <a:spLocks noChangeArrowheads="1"/>
          </p:cNvSpPr>
          <p:nvPr/>
        </p:nvSpPr>
        <p:spPr bwMode="auto">
          <a:xfrm flipH="1" flipV="1">
            <a:off x="5638800" y="3886200"/>
            <a:ext cx="1371600" cy="457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68" name="AutoShape 1032"/>
          <p:cNvSpPr>
            <a:spLocks noChangeArrowheads="1"/>
          </p:cNvSpPr>
          <p:nvPr/>
        </p:nvSpPr>
        <p:spPr bwMode="auto">
          <a:xfrm flipH="1">
            <a:off x="5638800" y="1905000"/>
            <a:ext cx="1371600" cy="3810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69" name="Rectangle 1033" descr="Horizontal brick"/>
          <p:cNvSpPr>
            <a:spLocks noChangeArrowheads="1"/>
          </p:cNvSpPr>
          <p:nvPr/>
        </p:nvSpPr>
        <p:spPr bwMode="auto">
          <a:xfrm>
            <a:off x="3733800" y="2362200"/>
            <a:ext cx="8382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70" name="Rectangle 1034" descr="Horizontal brick"/>
          <p:cNvSpPr>
            <a:spLocks noChangeArrowheads="1"/>
          </p:cNvSpPr>
          <p:nvPr/>
        </p:nvSpPr>
        <p:spPr bwMode="auto">
          <a:xfrm>
            <a:off x="5562600" y="2362200"/>
            <a:ext cx="8382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71" name="Rectangle 1035" descr="Horizontal brick"/>
          <p:cNvSpPr>
            <a:spLocks noChangeArrowheads="1"/>
          </p:cNvSpPr>
          <p:nvPr/>
        </p:nvSpPr>
        <p:spPr bwMode="auto">
          <a:xfrm>
            <a:off x="5562600" y="3505200"/>
            <a:ext cx="8382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72" name="Rectangle 1036" descr="Horizontal brick"/>
          <p:cNvSpPr>
            <a:spLocks noChangeArrowheads="1"/>
          </p:cNvSpPr>
          <p:nvPr/>
        </p:nvSpPr>
        <p:spPr bwMode="auto">
          <a:xfrm>
            <a:off x="3733800" y="3505200"/>
            <a:ext cx="8382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74" name="Text Box 1038"/>
          <p:cNvSpPr txBox="1">
            <a:spLocks noChangeArrowheads="1"/>
          </p:cNvSpPr>
          <p:nvPr/>
        </p:nvSpPr>
        <p:spPr bwMode="auto">
          <a:xfrm>
            <a:off x="4038600" y="5181600"/>
            <a:ext cx="214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alibri" charset="0"/>
              </a:rPr>
              <a:t>Support Tube</a:t>
            </a:r>
            <a:endParaRPr lang="en-US" sz="1800">
              <a:latin typeface="Calibri" charset="0"/>
            </a:endParaRPr>
          </a:p>
        </p:txBody>
      </p:sp>
      <p:sp>
        <p:nvSpPr>
          <p:cNvPr id="15375" name="AutoShape 1039"/>
          <p:cNvSpPr>
            <a:spLocks noChangeArrowheads="1"/>
          </p:cNvSpPr>
          <p:nvPr/>
        </p:nvSpPr>
        <p:spPr bwMode="auto">
          <a:xfrm>
            <a:off x="5867400" y="29718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76" name="AutoShape 1040"/>
          <p:cNvSpPr>
            <a:spLocks noChangeArrowheads="1"/>
          </p:cNvSpPr>
          <p:nvPr/>
        </p:nvSpPr>
        <p:spPr bwMode="auto">
          <a:xfrm flipH="1" flipV="1">
            <a:off x="3581400" y="29718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77" name="Rectangle 1041" descr="Horizontal brick"/>
          <p:cNvSpPr>
            <a:spLocks noChangeArrowheads="1"/>
          </p:cNvSpPr>
          <p:nvPr/>
        </p:nvSpPr>
        <p:spPr bwMode="auto">
          <a:xfrm>
            <a:off x="4800600" y="3505200"/>
            <a:ext cx="4572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78" name="Rectangle 1042" descr="Horizontal brick"/>
          <p:cNvSpPr>
            <a:spLocks noChangeArrowheads="1"/>
          </p:cNvSpPr>
          <p:nvPr/>
        </p:nvSpPr>
        <p:spPr bwMode="auto">
          <a:xfrm>
            <a:off x="4876800" y="2362200"/>
            <a:ext cx="5334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79" name="Text Box 1043"/>
          <p:cNvSpPr txBox="1">
            <a:spLocks noChangeArrowheads="1"/>
          </p:cNvSpPr>
          <p:nvPr/>
        </p:nvSpPr>
        <p:spPr bwMode="auto">
          <a:xfrm>
            <a:off x="7848600" y="2590800"/>
            <a:ext cx="1444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Calibri" charset="0"/>
              </a:rPr>
              <a:t>Support</a:t>
            </a:r>
          </a:p>
          <a:p>
            <a:r>
              <a:rPr lang="en-US" sz="1800">
                <a:solidFill>
                  <a:schemeClr val="accent2"/>
                </a:solidFill>
                <a:latin typeface="Calibri" charset="0"/>
              </a:rPr>
              <a:t>QD0 Coils</a:t>
            </a:r>
          </a:p>
          <a:p>
            <a:r>
              <a:rPr lang="en-US" sz="1800">
                <a:solidFill>
                  <a:schemeClr val="accent2"/>
                </a:solidFill>
                <a:latin typeface="Calibri" charset="0"/>
              </a:rPr>
              <a:t>(independent</a:t>
            </a:r>
            <a:br>
              <a:rPr lang="en-US" sz="1800">
                <a:solidFill>
                  <a:schemeClr val="accent2"/>
                </a:solidFill>
                <a:latin typeface="Calibri" charset="0"/>
              </a:rPr>
            </a:br>
            <a:r>
              <a:rPr lang="en-US" sz="1800">
                <a:solidFill>
                  <a:schemeClr val="accent2"/>
                </a:solidFill>
                <a:latin typeface="Calibri" charset="0"/>
              </a:rPr>
              <a:t>of yoke)</a:t>
            </a:r>
            <a:endParaRPr lang="en-US" sz="1800">
              <a:latin typeface="Calibri" charset="0"/>
            </a:endParaRPr>
          </a:p>
        </p:txBody>
      </p:sp>
      <p:sp>
        <p:nvSpPr>
          <p:cNvPr id="15380" name="Line 1044"/>
          <p:cNvSpPr>
            <a:spLocks noChangeShapeType="1"/>
          </p:cNvSpPr>
          <p:nvPr/>
        </p:nvSpPr>
        <p:spPr bwMode="auto">
          <a:xfrm flipH="1" flipV="1">
            <a:off x="6553200" y="21336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1" name="Line 1045"/>
          <p:cNvSpPr>
            <a:spLocks noChangeShapeType="1"/>
          </p:cNvSpPr>
          <p:nvPr/>
        </p:nvSpPr>
        <p:spPr bwMode="auto">
          <a:xfrm flipH="1">
            <a:off x="6629400" y="29718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Line 1046"/>
          <p:cNvSpPr>
            <a:spLocks noChangeShapeType="1"/>
          </p:cNvSpPr>
          <p:nvPr/>
        </p:nvSpPr>
        <p:spPr bwMode="auto">
          <a:xfrm>
            <a:off x="3886200" y="4648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Line 1047"/>
          <p:cNvSpPr>
            <a:spLocks noChangeShapeType="1"/>
          </p:cNvSpPr>
          <p:nvPr/>
        </p:nvSpPr>
        <p:spPr bwMode="auto">
          <a:xfrm>
            <a:off x="6096000" y="4648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Line 1048"/>
          <p:cNvSpPr>
            <a:spLocks noChangeShapeType="1"/>
          </p:cNvSpPr>
          <p:nvPr/>
        </p:nvSpPr>
        <p:spPr bwMode="auto">
          <a:xfrm>
            <a:off x="4724400" y="39624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Line 1050"/>
          <p:cNvSpPr>
            <a:spLocks noChangeShapeType="1"/>
          </p:cNvSpPr>
          <p:nvPr/>
        </p:nvSpPr>
        <p:spPr bwMode="auto">
          <a:xfrm>
            <a:off x="5334000" y="39624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Rectangle 1051"/>
          <p:cNvSpPr>
            <a:spLocks noChangeArrowheads="1"/>
          </p:cNvSpPr>
          <p:nvPr/>
        </p:nvSpPr>
        <p:spPr bwMode="auto">
          <a:xfrm>
            <a:off x="4495800" y="2362200"/>
            <a:ext cx="76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88" name="Rectangle 1052"/>
          <p:cNvSpPr>
            <a:spLocks noChangeArrowheads="1"/>
          </p:cNvSpPr>
          <p:nvPr/>
        </p:nvSpPr>
        <p:spPr bwMode="auto">
          <a:xfrm>
            <a:off x="5486400" y="2362200"/>
            <a:ext cx="76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89" name="Rectangle 1053"/>
          <p:cNvSpPr>
            <a:spLocks noChangeArrowheads="1"/>
          </p:cNvSpPr>
          <p:nvPr/>
        </p:nvSpPr>
        <p:spPr bwMode="auto">
          <a:xfrm>
            <a:off x="4495800" y="3429000"/>
            <a:ext cx="76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90" name="Rectangle 1054"/>
          <p:cNvSpPr>
            <a:spLocks noChangeArrowheads="1"/>
          </p:cNvSpPr>
          <p:nvPr/>
        </p:nvSpPr>
        <p:spPr bwMode="auto">
          <a:xfrm>
            <a:off x="5486400" y="3505200"/>
            <a:ext cx="76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91" name="Rectangle 1055"/>
          <p:cNvSpPr>
            <a:spLocks noChangeArrowheads="1"/>
          </p:cNvSpPr>
          <p:nvPr/>
        </p:nvSpPr>
        <p:spPr bwMode="auto">
          <a:xfrm>
            <a:off x="4800600" y="2362200"/>
            <a:ext cx="76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92" name="Rectangle 1056"/>
          <p:cNvSpPr>
            <a:spLocks noChangeArrowheads="1"/>
          </p:cNvSpPr>
          <p:nvPr/>
        </p:nvSpPr>
        <p:spPr bwMode="auto">
          <a:xfrm>
            <a:off x="5334000" y="2362200"/>
            <a:ext cx="76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93" name="Rectangle 1057"/>
          <p:cNvSpPr>
            <a:spLocks noChangeArrowheads="1"/>
          </p:cNvSpPr>
          <p:nvPr/>
        </p:nvSpPr>
        <p:spPr bwMode="auto">
          <a:xfrm>
            <a:off x="4800600" y="3429000"/>
            <a:ext cx="76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95" name="Rectangle 1059"/>
          <p:cNvSpPr>
            <a:spLocks noChangeArrowheads="1"/>
          </p:cNvSpPr>
          <p:nvPr/>
        </p:nvSpPr>
        <p:spPr bwMode="auto">
          <a:xfrm>
            <a:off x="5181600" y="3429000"/>
            <a:ext cx="76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96" name="AutoShape 1060"/>
          <p:cNvSpPr>
            <a:spLocks noChangeArrowheads="1"/>
          </p:cNvSpPr>
          <p:nvPr/>
        </p:nvSpPr>
        <p:spPr bwMode="auto">
          <a:xfrm>
            <a:off x="3048000" y="2438400"/>
            <a:ext cx="152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397" name="AutoShape 1061"/>
          <p:cNvSpPr>
            <a:spLocks noChangeArrowheads="1"/>
          </p:cNvSpPr>
          <p:nvPr/>
        </p:nvSpPr>
        <p:spPr bwMode="auto">
          <a:xfrm>
            <a:off x="3352800" y="2438400"/>
            <a:ext cx="152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400" name="AutoShape 1064"/>
          <p:cNvSpPr>
            <a:spLocks noChangeArrowheads="1"/>
          </p:cNvSpPr>
          <p:nvPr/>
        </p:nvSpPr>
        <p:spPr bwMode="auto">
          <a:xfrm>
            <a:off x="3048000" y="3581400"/>
            <a:ext cx="152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402" name="AutoShape 1066"/>
          <p:cNvSpPr>
            <a:spLocks noChangeArrowheads="1"/>
          </p:cNvSpPr>
          <p:nvPr/>
        </p:nvSpPr>
        <p:spPr bwMode="auto">
          <a:xfrm>
            <a:off x="3352800" y="3581400"/>
            <a:ext cx="152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403" name="AutoShape 1067"/>
          <p:cNvSpPr>
            <a:spLocks noChangeArrowheads="1"/>
          </p:cNvSpPr>
          <p:nvPr/>
        </p:nvSpPr>
        <p:spPr bwMode="auto">
          <a:xfrm>
            <a:off x="6477000" y="2438400"/>
            <a:ext cx="152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404" name="AutoShape 1068"/>
          <p:cNvSpPr>
            <a:spLocks noChangeArrowheads="1"/>
          </p:cNvSpPr>
          <p:nvPr/>
        </p:nvSpPr>
        <p:spPr bwMode="auto">
          <a:xfrm>
            <a:off x="6781800" y="2438400"/>
            <a:ext cx="152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405" name="AutoShape 1069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406" name="AutoShape 1070"/>
          <p:cNvSpPr>
            <a:spLocks noChangeArrowheads="1"/>
          </p:cNvSpPr>
          <p:nvPr/>
        </p:nvSpPr>
        <p:spPr bwMode="auto">
          <a:xfrm>
            <a:off x="6781800" y="3581400"/>
            <a:ext cx="152400" cy="152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5407" name="Text Box 1071"/>
          <p:cNvSpPr txBox="1">
            <a:spLocks noChangeArrowheads="1"/>
          </p:cNvSpPr>
          <p:nvPr/>
        </p:nvSpPr>
        <p:spPr bwMode="auto">
          <a:xfrm>
            <a:off x="3260725" y="1109663"/>
            <a:ext cx="3106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Calibri" charset="0"/>
              </a:rPr>
              <a:t>Cooling pipes with laminar flow</a:t>
            </a:r>
            <a:endParaRPr lang="en-US" sz="1800">
              <a:latin typeface="Calibri" charset="0"/>
            </a:endParaRPr>
          </a:p>
        </p:txBody>
      </p:sp>
      <p:sp>
        <p:nvSpPr>
          <p:cNvPr id="15408" name="Line 1072"/>
          <p:cNvSpPr>
            <a:spLocks noChangeShapeType="1"/>
          </p:cNvSpPr>
          <p:nvPr/>
        </p:nvSpPr>
        <p:spPr bwMode="auto">
          <a:xfrm flipH="1">
            <a:off x="3276600" y="16002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9" name="Line 1073"/>
          <p:cNvSpPr>
            <a:spLocks noChangeShapeType="1"/>
          </p:cNvSpPr>
          <p:nvPr/>
        </p:nvSpPr>
        <p:spPr bwMode="auto">
          <a:xfrm>
            <a:off x="5715000" y="14478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0" name="Line 1074"/>
          <p:cNvSpPr>
            <a:spLocks noChangeShapeType="1"/>
          </p:cNvSpPr>
          <p:nvPr/>
        </p:nvSpPr>
        <p:spPr bwMode="auto">
          <a:xfrm>
            <a:off x="28956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1" name="Line 1075"/>
          <p:cNvSpPr>
            <a:spLocks noChangeShapeType="1"/>
          </p:cNvSpPr>
          <p:nvPr/>
        </p:nvSpPr>
        <p:spPr bwMode="auto">
          <a:xfrm>
            <a:off x="64770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33" name="Line 1076"/>
          <p:cNvSpPr>
            <a:spLocks noChangeShapeType="1"/>
          </p:cNvSpPr>
          <p:nvPr/>
        </p:nvSpPr>
        <p:spPr bwMode="auto">
          <a:xfrm>
            <a:off x="44958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34" name="Line 1077"/>
          <p:cNvSpPr>
            <a:spLocks noChangeShapeType="1"/>
          </p:cNvSpPr>
          <p:nvPr/>
        </p:nvSpPr>
        <p:spPr bwMode="auto">
          <a:xfrm>
            <a:off x="4495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35" name="Line 1078"/>
          <p:cNvSpPr>
            <a:spLocks noChangeShapeType="1"/>
          </p:cNvSpPr>
          <p:nvPr/>
        </p:nvSpPr>
        <p:spPr bwMode="auto">
          <a:xfrm>
            <a:off x="53340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36" name="Line 1079"/>
          <p:cNvSpPr>
            <a:spLocks noChangeShapeType="1"/>
          </p:cNvSpPr>
          <p:nvPr/>
        </p:nvSpPr>
        <p:spPr bwMode="auto">
          <a:xfrm>
            <a:off x="4876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37" name="Line 1080"/>
          <p:cNvSpPr>
            <a:spLocks noChangeShapeType="1"/>
          </p:cNvSpPr>
          <p:nvPr/>
        </p:nvSpPr>
        <p:spPr bwMode="auto">
          <a:xfrm>
            <a:off x="51816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538" name="Text Box 1082"/>
          <p:cNvSpPr txBox="1">
            <a:spLocks noChangeArrowheads="1"/>
          </p:cNvSpPr>
          <p:nvPr/>
        </p:nvSpPr>
        <p:spPr bwMode="auto">
          <a:xfrm>
            <a:off x="4800600" y="5173663"/>
            <a:ext cx="22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 sz="1800">
              <a:latin typeface="Calibri" charset="0"/>
            </a:endParaRPr>
          </a:p>
        </p:txBody>
      </p:sp>
      <p:sp>
        <p:nvSpPr>
          <p:cNvPr id="15419" name="Freeform 1083"/>
          <p:cNvSpPr>
            <a:spLocks/>
          </p:cNvSpPr>
          <p:nvPr/>
        </p:nvSpPr>
        <p:spPr bwMode="auto">
          <a:xfrm>
            <a:off x="4875213" y="1671638"/>
            <a:ext cx="269875" cy="2463800"/>
          </a:xfrm>
          <a:custGeom>
            <a:avLst/>
            <a:gdLst>
              <a:gd name="T0" fmla="*/ 2147483647 w 170"/>
              <a:gd name="T1" fmla="*/ 0 h 1552"/>
              <a:gd name="T2" fmla="*/ 2147483647 w 170"/>
              <a:gd name="T3" fmla="*/ 2147483647 h 1552"/>
              <a:gd name="T4" fmla="*/ 2147483647 w 170"/>
              <a:gd name="T5" fmla="*/ 2147483647 h 1552"/>
              <a:gd name="T6" fmla="*/ 2147483647 w 170"/>
              <a:gd name="T7" fmla="*/ 2147483647 h 1552"/>
              <a:gd name="T8" fmla="*/ 2147483647 w 170"/>
              <a:gd name="T9" fmla="*/ 2147483647 h 1552"/>
              <a:gd name="T10" fmla="*/ 2147483647 w 170"/>
              <a:gd name="T11" fmla="*/ 2147483647 h 1552"/>
              <a:gd name="T12" fmla="*/ 2147483647 w 170"/>
              <a:gd name="T13" fmla="*/ 2147483647 h 1552"/>
              <a:gd name="T14" fmla="*/ 2147483647 w 170"/>
              <a:gd name="T15" fmla="*/ 2147483647 h 1552"/>
              <a:gd name="T16" fmla="*/ 2147483647 w 170"/>
              <a:gd name="T17" fmla="*/ 2147483647 h 1552"/>
              <a:gd name="T18" fmla="*/ 2147483647 w 170"/>
              <a:gd name="T19" fmla="*/ 2147483647 h 1552"/>
              <a:gd name="T20" fmla="*/ 2147483647 w 170"/>
              <a:gd name="T21" fmla="*/ 2147483647 h 15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0"/>
              <a:gd name="T34" fmla="*/ 0 h 1552"/>
              <a:gd name="T35" fmla="*/ 170 w 170"/>
              <a:gd name="T36" fmla="*/ 1552 h 15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0" h="1552">
                <a:moveTo>
                  <a:pt x="170" y="0"/>
                </a:moveTo>
                <a:cubicBezTo>
                  <a:pt x="110" y="13"/>
                  <a:pt x="100" y="9"/>
                  <a:pt x="68" y="55"/>
                </a:cubicBezTo>
                <a:cubicBezTo>
                  <a:pt x="53" y="97"/>
                  <a:pt x="61" y="142"/>
                  <a:pt x="74" y="185"/>
                </a:cubicBezTo>
                <a:cubicBezTo>
                  <a:pt x="61" y="218"/>
                  <a:pt x="26" y="255"/>
                  <a:pt x="54" y="294"/>
                </a:cubicBezTo>
                <a:cubicBezTo>
                  <a:pt x="66" y="312"/>
                  <a:pt x="96" y="308"/>
                  <a:pt x="115" y="321"/>
                </a:cubicBezTo>
                <a:cubicBezTo>
                  <a:pt x="136" y="363"/>
                  <a:pt x="145" y="414"/>
                  <a:pt x="102" y="445"/>
                </a:cubicBezTo>
                <a:cubicBezTo>
                  <a:pt x="83" y="518"/>
                  <a:pt x="93" y="592"/>
                  <a:pt x="115" y="663"/>
                </a:cubicBezTo>
                <a:cubicBezTo>
                  <a:pt x="100" y="712"/>
                  <a:pt x="100" y="755"/>
                  <a:pt x="115" y="807"/>
                </a:cubicBezTo>
                <a:cubicBezTo>
                  <a:pt x="112" y="902"/>
                  <a:pt x="152" y="1170"/>
                  <a:pt x="40" y="1251"/>
                </a:cubicBezTo>
                <a:cubicBezTo>
                  <a:pt x="0" y="1315"/>
                  <a:pt x="40" y="1347"/>
                  <a:pt x="74" y="1402"/>
                </a:cubicBezTo>
                <a:cubicBezTo>
                  <a:pt x="80" y="1535"/>
                  <a:pt x="41" y="1552"/>
                  <a:pt x="136" y="155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32725" y="6121400"/>
            <a:ext cx="1295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A. </a:t>
            </a:r>
            <a:r>
              <a:rPr lang="en-US" sz="14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Herve</a:t>
            </a:r>
            <a:endParaRPr lang="en-US" sz="1400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1541" name="Placeholder 5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5813" y="64262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A. Herve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4" grpId="0"/>
      <p:bldP spid="15375" grpId="0" animBg="1"/>
      <p:bldP spid="15376" grpId="0" animBg="1"/>
      <p:bldP spid="15377" grpId="0" animBg="1"/>
      <p:bldP spid="15378" grpId="0" animBg="1"/>
      <p:bldP spid="15379" grpId="0"/>
      <p:bldP spid="15380" grpId="0" animBg="1"/>
      <p:bldP spid="15381" grpId="0" animBg="1"/>
      <p:bldP spid="15382" grpId="0" animBg="1"/>
      <p:bldP spid="15383" grpId="0" animBg="1"/>
      <p:bldP spid="15384" grpId="0" animBg="1"/>
      <p:bldP spid="15386" grpId="0" animBg="1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 animBg="1"/>
      <p:bldP spid="15393" grpId="0" animBg="1"/>
      <p:bldP spid="15395" grpId="0" animBg="1"/>
      <p:bldP spid="15396" grpId="0" animBg="1"/>
      <p:bldP spid="15397" grpId="0" animBg="1"/>
      <p:bldP spid="15400" grpId="0" animBg="1"/>
      <p:bldP spid="15402" grpId="0" animBg="1"/>
      <p:bldP spid="15403" grpId="0" animBg="1"/>
      <p:bldP spid="15404" grpId="0" animBg="1"/>
      <p:bldP spid="15405" grpId="0" animBg="1"/>
      <p:bldP spid="15406" grpId="0" animBg="1"/>
      <p:bldP spid="15407" grpId="0"/>
      <p:bldP spid="15408" grpId="0" animBg="1"/>
      <p:bldP spid="15409" grpId="0" animBg="1"/>
      <p:bldP spid="15410" grpId="0" animBg="1"/>
      <p:bldP spid="15411" grpId="0" animBg="1"/>
      <p:bldP spid="154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0388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Background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638800"/>
          </a:xfrm>
        </p:spPr>
        <p:txBody>
          <a:bodyPr/>
          <a:lstStyle/>
          <a:p>
            <a:pPr eaLnBrk="1" hangingPunct="1"/>
            <a:r>
              <a:rPr lang="en-US" sz="2000" smtClean="0">
                <a:ea typeface="ＭＳ Ｐゴシック" charset="-128"/>
                <a:cs typeface="ＭＳ Ｐゴシック" charset="-128"/>
              </a:rPr>
              <a:t>A number of background sources exist</a:t>
            </a:r>
          </a:p>
          <a:p>
            <a:pPr lvl="1" eaLnBrk="1" hangingPunct="1"/>
            <a:r>
              <a:rPr lang="en-US" sz="2000" smtClean="0"/>
              <a:t>From the machine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Synchrotron radiation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Muons</a:t>
            </a:r>
          </a:p>
          <a:p>
            <a:pPr lvl="1" eaLnBrk="1" hangingPunct="1"/>
            <a:r>
              <a:rPr lang="en-US" sz="2000" smtClean="0"/>
              <a:t>From the beam collision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Beamstrahlung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Coherent pair production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Incoherent pair production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Hadronic events</a:t>
            </a:r>
          </a:p>
          <a:p>
            <a:pPr lvl="1" eaLnBrk="1" hangingPunct="1"/>
            <a:r>
              <a:rPr lang="en-US" sz="2000" smtClean="0"/>
              <a:t>From the spent beams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Backscattered pairs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Neutrons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…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8E16A-9872-4AAD-9CB0-374D0EB1253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0725"/>
          </a:xfrm>
        </p:spPr>
        <p:txBody>
          <a:bodyPr/>
          <a:lstStyle/>
          <a:p>
            <a:pPr eaLnBrk="1" hangingPunct="1"/>
            <a:r>
              <a:rPr lang="en-CA">
                <a:ea typeface="ＭＳ Ｐゴシック" charset="-128"/>
                <a:cs typeface="ＭＳ Ｐゴシック" charset="-128"/>
              </a:rPr>
              <a:t>Achieved Performance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339975"/>
            <a:ext cx="2057400" cy="143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35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543050"/>
            <a:ext cx="6197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0" name="Text Box 5"/>
          <p:cNvSpPr txBox="1">
            <a:spLocks noChangeArrowheads="1"/>
          </p:cNvSpPr>
          <p:nvPr/>
        </p:nvSpPr>
        <p:spPr bwMode="auto">
          <a:xfrm>
            <a:off x="0" y="4076700"/>
            <a:ext cx="2411413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CERN TMC active table for isolation</a:t>
            </a:r>
          </a:p>
        </p:txBody>
      </p:sp>
      <p:sp>
        <p:nvSpPr>
          <p:cNvPr id="193541" name="Line 6"/>
          <p:cNvSpPr>
            <a:spLocks noChangeShapeType="1"/>
          </p:cNvSpPr>
          <p:nvPr/>
        </p:nvSpPr>
        <p:spPr bwMode="auto">
          <a:xfrm flipV="1">
            <a:off x="1979613" y="3644900"/>
            <a:ext cx="64770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2" name="Text Box 7"/>
          <p:cNvSpPr txBox="1">
            <a:spLocks noChangeArrowheads="1"/>
          </p:cNvSpPr>
          <p:nvPr/>
        </p:nvSpPr>
        <p:spPr bwMode="auto">
          <a:xfrm>
            <a:off x="0" y="5229225"/>
            <a:ext cx="4572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en-CA" sz="2200" b="1">
                <a:solidFill>
                  <a:srgbClr val="008000"/>
                </a:solidFill>
                <a:latin typeface="Times New Roman" charset="0"/>
              </a:rPr>
              <a:t> The two first resonances entirely rejected</a:t>
            </a:r>
          </a:p>
          <a:p>
            <a:pPr>
              <a:spcBef>
                <a:spcPct val="50000"/>
              </a:spcBef>
              <a:buFont typeface="Wingdings" charset="2"/>
              <a:buChar char="Ø"/>
            </a:pPr>
            <a:r>
              <a:rPr lang="en-CA" sz="2200" b="1">
                <a:solidFill>
                  <a:srgbClr val="008000"/>
                </a:solidFill>
                <a:latin typeface="Times New Roman" charset="0"/>
              </a:rPr>
              <a:t>Achieved integrated rms of 0.13nm at 5Hz</a:t>
            </a:r>
          </a:p>
        </p:txBody>
      </p:sp>
      <p:pic>
        <p:nvPicPr>
          <p:cNvPr id="193543" name="Picture 8" descr="int_rms_poutre_asser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40175"/>
            <a:ext cx="450056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4" name="Text Box 9"/>
          <p:cNvSpPr txBox="1">
            <a:spLocks noChangeArrowheads="1"/>
          </p:cNvSpPr>
          <p:nvPr/>
        </p:nvSpPr>
        <p:spPr bwMode="auto">
          <a:xfrm>
            <a:off x="179388" y="1484313"/>
            <a:ext cx="252095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LAPP active system for resonance rejection</a:t>
            </a:r>
          </a:p>
        </p:txBody>
      </p:sp>
      <p:sp>
        <p:nvSpPr>
          <p:cNvPr id="193545" name="Line 10"/>
          <p:cNvSpPr>
            <a:spLocks noChangeShapeType="1"/>
          </p:cNvSpPr>
          <p:nvPr/>
        </p:nvSpPr>
        <p:spPr bwMode="auto">
          <a:xfrm>
            <a:off x="2195513" y="2133600"/>
            <a:ext cx="647700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546" name="Text Box 11"/>
          <p:cNvSpPr txBox="1">
            <a:spLocks noChangeArrowheads="1"/>
          </p:cNvSpPr>
          <p:nvPr/>
        </p:nvSpPr>
        <p:spPr bwMode="auto">
          <a:xfrm>
            <a:off x="6465888" y="0"/>
            <a:ext cx="2425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200">
                <a:latin typeface="Calibri" charset="0"/>
              </a:rPr>
              <a:t>L.Brunetti et al (EPAC/Genova 2008)</a:t>
            </a:r>
          </a:p>
        </p:txBody>
      </p:sp>
      <p:sp>
        <p:nvSpPr>
          <p:cNvPr id="180236" name="Slide Number Placeholder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32A423-09DC-4885-9501-7173FB9989EF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561975"/>
          </a:xfrm>
        </p:spPr>
        <p:txBody>
          <a:bodyPr/>
          <a:lstStyle/>
          <a:p>
            <a:pPr eaLnBrk="1" hangingPunct="1"/>
            <a:r>
              <a:rPr lang="en-CA">
                <a:ea typeface="ＭＳ Ｐゴシック" charset="-128"/>
                <a:cs typeface="ＭＳ Ｐゴシック" charset="-128"/>
              </a:rPr>
              <a:t>Current Work</a:t>
            </a:r>
          </a:p>
        </p:txBody>
      </p:sp>
      <p:pic>
        <p:nvPicPr>
          <p:cNvPr id="195586" name="Picture 3"/>
          <p:cNvPicPr>
            <a:picLocks noChangeAspect="1" noChangeArrowheads="1"/>
          </p:cNvPicPr>
          <p:nvPr/>
        </p:nvPicPr>
        <p:blipFill>
          <a:blip r:embed="rId3"/>
          <a:srcRect l="43332" t="64767" r="27498" b="6631"/>
          <a:stretch>
            <a:fillRect/>
          </a:stretch>
        </p:blipFill>
        <p:spPr bwMode="auto">
          <a:xfrm>
            <a:off x="1008063" y="1484313"/>
            <a:ext cx="208915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4"/>
          <p:cNvPicPr>
            <a:picLocks noChangeAspect="1" noChangeArrowheads="1"/>
          </p:cNvPicPr>
          <p:nvPr/>
        </p:nvPicPr>
        <p:blipFill>
          <a:blip r:embed="rId4"/>
          <a:srcRect l="20848" t="23434" r="58716" b="61833"/>
          <a:stretch>
            <a:fillRect/>
          </a:stretch>
        </p:blipFill>
        <p:spPr bwMode="auto">
          <a:xfrm>
            <a:off x="971550" y="2997200"/>
            <a:ext cx="1728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8" name="Text Box 5"/>
          <p:cNvSpPr txBox="1">
            <a:spLocks noChangeArrowheads="1"/>
          </p:cNvSpPr>
          <p:nvPr/>
        </p:nvSpPr>
        <p:spPr bwMode="auto">
          <a:xfrm>
            <a:off x="828675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Replace big stabilisation table by a compact passive+active stabilisation system</a:t>
            </a:r>
          </a:p>
        </p:txBody>
      </p:sp>
      <p:pic>
        <p:nvPicPr>
          <p:cNvPr id="195589" name="Picture 6"/>
          <p:cNvPicPr>
            <a:picLocks noChangeAspect="1" noChangeArrowheads="1"/>
          </p:cNvPicPr>
          <p:nvPr/>
        </p:nvPicPr>
        <p:blipFill>
          <a:blip r:embed="rId4"/>
          <a:srcRect l="12329" t="52901" r="34885" b="139"/>
          <a:stretch>
            <a:fillRect/>
          </a:stretch>
        </p:blipFill>
        <p:spPr bwMode="auto">
          <a:xfrm>
            <a:off x="4392613" y="1484313"/>
            <a:ext cx="345598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0" name="Text Box 7"/>
          <p:cNvSpPr txBox="1">
            <a:spLocks noChangeArrowheads="1"/>
          </p:cNvSpPr>
          <p:nvPr/>
        </p:nvSpPr>
        <p:spPr bwMode="auto">
          <a:xfrm>
            <a:off x="1979613" y="4149725"/>
            <a:ext cx="448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Instrumentation study (sensors and actuators)</a:t>
            </a:r>
          </a:p>
        </p:txBody>
      </p:sp>
      <p:sp>
        <p:nvSpPr>
          <p:cNvPr id="195591" name="Rectangle 8"/>
          <p:cNvSpPr>
            <a:spLocks noChangeArrowheads="1"/>
          </p:cNvSpPr>
          <p:nvPr/>
        </p:nvSpPr>
        <p:spPr bwMode="auto">
          <a:xfrm>
            <a:off x="828675" y="1125538"/>
            <a:ext cx="8316913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pic>
        <p:nvPicPr>
          <p:cNvPr id="195592" name="Picture 9" descr="capteurs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179388" y="4508500"/>
            <a:ext cx="53292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3" name="Image 7" descr="actionneu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4652963"/>
            <a:ext cx="1511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4" name="Picture 8" descr="IMGP476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5589588"/>
            <a:ext cx="14763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5" name="Rectangle 12"/>
          <p:cNvSpPr>
            <a:spLocks noChangeArrowheads="1"/>
          </p:cNvSpPr>
          <p:nvPr/>
        </p:nvSpPr>
        <p:spPr bwMode="auto">
          <a:xfrm>
            <a:off x="71438" y="4149725"/>
            <a:ext cx="8964612" cy="263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95596" name="Text Box 13"/>
          <p:cNvSpPr txBox="1">
            <a:spLocks noChangeArrowheads="1"/>
          </p:cNvSpPr>
          <p:nvPr/>
        </p:nvSpPr>
        <p:spPr bwMode="auto">
          <a:xfrm>
            <a:off x="3040063" y="1647825"/>
            <a:ext cx="146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Active system</a:t>
            </a:r>
          </a:p>
        </p:txBody>
      </p:sp>
      <p:sp>
        <p:nvSpPr>
          <p:cNvPr id="195597" name="Text Box 14"/>
          <p:cNvSpPr txBox="1">
            <a:spLocks noChangeArrowheads="1"/>
          </p:cNvSpPr>
          <p:nvPr/>
        </p:nvSpPr>
        <p:spPr bwMode="auto">
          <a:xfrm>
            <a:off x="2771775" y="3284538"/>
            <a:ext cx="1566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Passive system</a:t>
            </a:r>
          </a:p>
        </p:txBody>
      </p:sp>
      <p:sp>
        <p:nvSpPr>
          <p:cNvPr id="195598" name="TextBox 14"/>
          <p:cNvSpPr txBox="1">
            <a:spLocks noChangeArrowheads="1"/>
          </p:cNvSpPr>
          <p:nvPr/>
        </p:nvSpPr>
        <p:spPr bwMode="auto">
          <a:xfrm>
            <a:off x="315913" y="6696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95599" name="TextBox 15"/>
          <p:cNvSpPr txBox="1">
            <a:spLocks noChangeArrowheads="1"/>
          </p:cNvSpPr>
          <p:nvPr/>
        </p:nvSpPr>
        <p:spPr bwMode="auto">
          <a:xfrm>
            <a:off x="7627938" y="165100"/>
            <a:ext cx="139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i="1">
                <a:solidFill>
                  <a:srgbClr val="156925"/>
                </a:solidFill>
                <a:latin typeface="Calibri" charset="0"/>
              </a:rPr>
              <a:t>Courtesy A.Jeremie</a:t>
            </a:r>
          </a:p>
        </p:txBody>
      </p:sp>
      <p:sp>
        <p:nvSpPr>
          <p:cNvPr id="182289" name="Slide Number Placeholder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298CE-5E82-40D9-94D3-16F4634A1FF0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0"/>
          <p:cNvSpPr>
            <a:spLocks noChangeArrowheads="1"/>
          </p:cNvSpPr>
          <p:nvPr/>
        </p:nvSpPr>
        <p:spPr bwMode="auto">
          <a:xfrm>
            <a:off x="0" y="4868863"/>
            <a:ext cx="4716463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 sz="1800">
              <a:latin typeface="Calibri" charset="0"/>
            </a:endParaRPr>
          </a:p>
        </p:txBody>
      </p:sp>
      <p:sp>
        <p:nvSpPr>
          <p:cNvPr id="197634" name="Rectangle 2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350837"/>
          </a:xfrm>
        </p:spPr>
        <p:txBody>
          <a:bodyPr/>
          <a:lstStyle/>
          <a:p>
            <a:pPr eaLnBrk="1" hangingPunct="1"/>
            <a:r>
              <a:rPr lang="en-CA">
                <a:ea typeface="ＭＳ Ｐゴシック" charset="-128"/>
                <a:cs typeface="ＭＳ Ｐゴシック" charset="-128"/>
              </a:rPr>
              <a:t>Current Work</a:t>
            </a:r>
            <a:endParaRPr lang="fr-FR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7635" name="Group 3"/>
          <p:cNvGrpSpPr>
            <a:grpSpLocks/>
          </p:cNvGrpSpPr>
          <p:nvPr/>
        </p:nvGrpSpPr>
        <p:grpSpPr bwMode="auto">
          <a:xfrm>
            <a:off x="901700" y="1516063"/>
            <a:ext cx="3708400" cy="1873250"/>
            <a:chOff x="3424" y="390"/>
            <a:chExt cx="2336" cy="1180"/>
          </a:xfrm>
        </p:grpSpPr>
        <p:pic>
          <p:nvPicPr>
            <p:cNvPr id="19764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4" y="390"/>
              <a:ext cx="2336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0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9" y="1012"/>
              <a:ext cx="975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651" name="Text Box 17"/>
            <p:cNvSpPr txBox="1">
              <a:spLocks noChangeArrowheads="1"/>
            </p:cNvSpPr>
            <p:nvPr/>
          </p:nvSpPr>
          <p:spPr bwMode="auto">
            <a:xfrm>
              <a:off x="4422" y="753"/>
              <a:ext cx="1338" cy="3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400" b="1">
                  <a:solidFill>
                    <a:srgbClr val="CC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Ex : force (actuator) applied to a point</a:t>
              </a:r>
            </a:p>
          </p:txBody>
        </p:sp>
        <p:sp>
          <p:nvSpPr>
            <p:cNvPr id="197652" name="Oval 14"/>
            <p:cNvSpPr>
              <a:spLocks noChangeArrowheads="1"/>
            </p:cNvSpPr>
            <p:nvPr/>
          </p:nvSpPr>
          <p:spPr bwMode="auto">
            <a:xfrm>
              <a:off x="3450" y="972"/>
              <a:ext cx="471" cy="468"/>
            </a:xfrm>
            <a:prstGeom prst="ellipse">
              <a:avLst/>
            </a:prstGeom>
            <a:noFill/>
            <a:ln w="19050">
              <a:solidFill>
                <a:srgbClr val="99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CA" sz="1800">
                <a:latin typeface="Calibri" charset="0"/>
              </a:endParaRPr>
            </a:p>
          </p:txBody>
        </p:sp>
        <p:sp>
          <p:nvSpPr>
            <p:cNvPr id="197653" name="Line 15"/>
            <p:cNvSpPr>
              <a:spLocks noChangeShapeType="1"/>
            </p:cNvSpPr>
            <p:nvPr/>
          </p:nvSpPr>
          <p:spPr bwMode="auto">
            <a:xfrm>
              <a:off x="3921" y="1260"/>
              <a:ext cx="628" cy="82"/>
            </a:xfrm>
            <a:prstGeom prst="line">
              <a:avLst/>
            </a:prstGeom>
            <a:noFill/>
            <a:ln w="19050">
              <a:solidFill>
                <a:srgbClr val="99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654" name="Line 16"/>
            <p:cNvSpPr>
              <a:spLocks noChangeShapeType="1"/>
            </p:cNvSpPr>
            <p:nvPr/>
          </p:nvSpPr>
          <p:spPr bwMode="auto">
            <a:xfrm rot="1200000" flipV="1">
              <a:off x="4880" y="1180"/>
              <a:ext cx="144" cy="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76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3" y="3460750"/>
            <a:ext cx="450373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7" name="Text Box 11"/>
          <p:cNvSpPr txBox="1">
            <a:spLocks noChangeArrowheads="1"/>
          </p:cNvSpPr>
          <p:nvPr/>
        </p:nvSpPr>
        <p:spPr bwMode="auto">
          <a:xfrm>
            <a:off x="5795963" y="1125538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Feedback development</a:t>
            </a:r>
          </a:p>
        </p:txBody>
      </p:sp>
      <p:pic>
        <p:nvPicPr>
          <p:cNvPr id="197638" name="Picture 1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5508625" y="3357563"/>
            <a:ext cx="3384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9" name="Rectangle 13"/>
          <p:cNvSpPr>
            <a:spLocks noChangeArrowheads="1"/>
          </p:cNvSpPr>
          <p:nvPr/>
        </p:nvSpPr>
        <p:spPr bwMode="auto">
          <a:xfrm>
            <a:off x="34925" y="1052513"/>
            <a:ext cx="4679950" cy="367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97640" name="Text Box 14"/>
          <p:cNvSpPr txBox="1">
            <a:spLocks noChangeArrowheads="1"/>
          </p:cNvSpPr>
          <p:nvPr/>
        </p:nvSpPr>
        <p:spPr bwMode="auto">
          <a:xfrm>
            <a:off x="1619250" y="1052513"/>
            <a:ext cx="1265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Simulations</a:t>
            </a:r>
          </a:p>
        </p:txBody>
      </p:sp>
      <p:pic>
        <p:nvPicPr>
          <p:cNvPr id="19764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1557338"/>
            <a:ext cx="308927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2" name="Text Box 16"/>
          <p:cNvSpPr txBox="1">
            <a:spLocks noChangeArrowheads="1"/>
          </p:cNvSpPr>
          <p:nvPr/>
        </p:nvSpPr>
        <p:spPr bwMode="auto">
          <a:xfrm>
            <a:off x="5362575" y="5013325"/>
            <a:ext cx="36734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Different strategies studied:</a:t>
            </a:r>
          </a:p>
          <a:p>
            <a:pPr>
              <a:buFontTx/>
              <a:buChar char="•"/>
            </a:pPr>
            <a:r>
              <a:rPr lang="en-GB" sz="1800">
                <a:latin typeface="Times New Roman" charset="0"/>
              </a:rPr>
              <a:t>A knowledge only at strategic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latin typeface="Times New Roman" charset="0"/>
              </a:rPr>
              <a:t>A local model </a:t>
            </a:r>
            <a:r>
              <a:rPr lang="en-US" sz="1800">
                <a:latin typeface="Times New Roman" charset="0"/>
                <a:sym typeface="Wingdings" charset="2"/>
              </a:rPr>
              <a:t> for the disturbances amplified by eigenfrequencies.</a:t>
            </a:r>
            <a:r>
              <a:rPr lang="en-US" sz="1800">
                <a:latin typeface="Times New Roman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Times New Roman" charset="0"/>
              </a:rPr>
              <a:t>A complete model</a:t>
            </a:r>
            <a:endParaRPr lang="en-CA" sz="1800">
              <a:latin typeface="Times New Roman" charset="0"/>
            </a:endParaRPr>
          </a:p>
        </p:txBody>
      </p:sp>
      <p:sp>
        <p:nvSpPr>
          <p:cNvPr id="197643" name="Rectangle 17"/>
          <p:cNvSpPr>
            <a:spLocks noChangeArrowheads="1"/>
          </p:cNvSpPr>
          <p:nvPr/>
        </p:nvSpPr>
        <p:spPr bwMode="auto">
          <a:xfrm>
            <a:off x="4787900" y="1125538"/>
            <a:ext cx="4176713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197644" name="Footer Placeholder 7"/>
          <p:cNvSpPr txBox="1">
            <a:spLocks noGrp="1"/>
          </p:cNvSpPr>
          <p:nvPr/>
        </p:nvSpPr>
        <p:spPr bwMode="auto">
          <a:xfrm>
            <a:off x="2808288" y="6381750"/>
            <a:ext cx="1692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Calibri" charset="0"/>
              </a:rPr>
              <a:t>Evgeny Solodko</a:t>
            </a:r>
          </a:p>
        </p:txBody>
      </p:sp>
      <p:pic>
        <p:nvPicPr>
          <p:cNvPr id="197645" name="Content Placeholder 5" descr="6.tif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8288" y="4941888"/>
            <a:ext cx="17637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6" name="Text Box 22"/>
          <p:cNvSpPr txBox="1">
            <a:spLocks noChangeArrowheads="1"/>
          </p:cNvSpPr>
          <p:nvPr/>
        </p:nvSpPr>
        <p:spPr bwMode="auto">
          <a:xfrm>
            <a:off x="250825" y="5516563"/>
            <a:ext cx="1811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800">
                <a:latin typeface="Calibri" charset="0"/>
              </a:rPr>
              <a:t>FF magnet design</a:t>
            </a:r>
          </a:p>
        </p:txBody>
      </p:sp>
      <p:sp>
        <p:nvSpPr>
          <p:cNvPr id="197647" name="TextBox 21"/>
          <p:cNvSpPr txBox="1">
            <a:spLocks noChangeArrowheads="1"/>
          </p:cNvSpPr>
          <p:nvPr/>
        </p:nvSpPr>
        <p:spPr bwMode="auto">
          <a:xfrm>
            <a:off x="7627938" y="173038"/>
            <a:ext cx="139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i="1">
                <a:solidFill>
                  <a:srgbClr val="156925"/>
                </a:solidFill>
                <a:latin typeface="Calibri" charset="0"/>
              </a:rPr>
              <a:t>Courtesy A.Jeremie</a:t>
            </a:r>
          </a:p>
        </p:txBody>
      </p:sp>
      <p:sp>
        <p:nvSpPr>
          <p:cNvPr id="183313" name="Slide Number Placeholder 2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6E415-9A0F-4FFD-B38E-7EFB085C509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2" descr="Imag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2" name="TextBox 5"/>
          <p:cNvSpPr txBox="1">
            <a:spLocks noChangeArrowheads="1"/>
          </p:cNvSpPr>
          <p:nvPr/>
        </p:nvSpPr>
        <p:spPr bwMode="auto">
          <a:xfrm>
            <a:off x="3916363" y="-23813"/>
            <a:ext cx="229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Calibri" charset="0"/>
              </a:rPr>
              <a:t>Cavern Layout</a:t>
            </a:r>
          </a:p>
        </p:txBody>
      </p:sp>
      <p:sp>
        <p:nvSpPr>
          <p:cNvPr id="199683" name="TextBox 6"/>
          <p:cNvSpPr txBox="1">
            <a:spLocks noChangeArrowheads="1"/>
          </p:cNvSpPr>
          <p:nvPr/>
        </p:nvSpPr>
        <p:spPr bwMode="auto">
          <a:xfrm rot="-5400000">
            <a:off x="-774700" y="3584575"/>
            <a:ext cx="1998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i="1">
                <a:solidFill>
                  <a:srgbClr val="008000"/>
                </a:solidFill>
                <a:latin typeface="Calibri" charset="0"/>
              </a:rPr>
              <a:t>Courtesy J.Osborne</a:t>
            </a:r>
          </a:p>
        </p:txBody>
      </p:sp>
      <p:sp>
        <p:nvSpPr>
          <p:cNvPr id="199684" name="TextBox 7"/>
          <p:cNvSpPr txBox="1">
            <a:spLocks noChangeArrowheads="1"/>
          </p:cNvSpPr>
          <p:nvPr/>
        </p:nvSpPr>
        <p:spPr bwMode="auto">
          <a:xfrm>
            <a:off x="3541713" y="6448425"/>
            <a:ext cx="225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charset="0"/>
              </a:rPr>
              <a:t>Based on ILC design</a:t>
            </a:r>
          </a:p>
        </p:txBody>
      </p:sp>
      <p:sp>
        <p:nvSpPr>
          <p:cNvPr id="185350" name="Slide Number Placeholder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CF474-35B9-4221-9FAA-4C8D5D08F3E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4"/>
          <p:cNvPicPr>
            <a:picLocks noChangeAspect="1" noChangeArrowheads="1"/>
          </p:cNvPicPr>
          <p:nvPr/>
        </p:nvPicPr>
        <p:blipFill>
          <a:blip r:embed="rId3"/>
          <a:srcRect l="4167" t="10526" r="5000" b="13451"/>
          <a:stretch>
            <a:fillRect/>
          </a:stretch>
        </p:blipFill>
        <p:spPr bwMode="auto">
          <a:xfrm>
            <a:off x="0" y="1047750"/>
            <a:ext cx="9144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0" name="Rectangle 5"/>
          <p:cNvSpPr>
            <a:spLocks noChangeArrowheads="1"/>
          </p:cNvSpPr>
          <p:nvPr/>
        </p:nvSpPr>
        <p:spPr bwMode="auto">
          <a:xfrm>
            <a:off x="5638800" y="6034088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ctr"/>
            <a:r>
              <a:rPr lang="en-US" sz="1400">
                <a:solidFill>
                  <a:schemeClr val="bg1"/>
                </a:solidFill>
              </a:rPr>
              <a:t>A. Hervé – H. Gerwig – A. Gaddi / CERN</a:t>
            </a:r>
          </a:p>
        </p:txBody>
      </p:sp>
      <p:sp>
        <p:nvSpPr>
          <p:cNvPr id="201731" name="Rectangle 6"/>
          <p:cNvSpPr>
            <a:spLocks noChangeArrowheads="1"/>
          </p:cNvSpPr>
          <p:nvPr/>
        </p:nvSpPr>
        <p:spPr bwMode="auto">
          <a:xfrm>
            <a:off x="1447800" y="249238"/>
            <a:ext cx="6934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kumimoji="1" lang="en-US" sz="3200">
                <a:solidFill>
                  <a:schemeClr val="tx2"/>
                </a:solidFill>
                <a:latin typeface="Berlin Sans FB" charset="0"/>
              </a:rPr>
              <a:t>Cavern Layout</a:t>
            </a:r>
          </a:p>
        </p:txBody>
      </p:sp>
      <p:sp>
        <p:nvSpPr>
          <p:cNvPr id="187397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057D5-5256-4E4D-A41D-730656D88697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4"/>
          <p:cNvSpPr>
            <a:spLocks noChangeArrowheads="1"/>
          </p:cNvSpPr>
          <p:nvPr/>
        </p:nvSpPr>
        <p:spPr bwMode="auto">
          <a:xfrm>
            <a:off x="1981200" y="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kumimoji="1" lang="en-US" sz="3200">
                <a:solidFill>
                  <a:schemeClr val="tx2"/>
                </a:solidFill>
                <a:latin typeface="Berlin Sans FB" charset="0"/>
              </a:rPr>
              <a:t>Detector moving</a:t>
            </a:r>
            <a:endParaRPr kumimoji="1" lang="en-US" sz="2800">
              <a:solidFill>
                <a:schemeClr val="tx2"/>
              </a:solidFill>
              <a:latin typeface="Berlin Sans FB" charset="0"/>
            </a:endParaRPr>
          </a:p>
        </p:txBody>
      </p:sp>
      <p:pic>
        <p:nvPicPr>
          <p:cNvPr id="203778" name="Picture 5" descr="magnet-2000-066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4138"/>
            <a:ext cx="38100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9" name="Text Box 6"/>
          <p:cNvSpPr txBox="1">
            <a:spLocks noChangeArrowheads="1"/>
          </p:cNvSpPr>
          <p:nvPr/>
        </p:nvSpPr>
        <p:spPr bwMode="auto">
          <a:xfrm>
            <a:off x="5410200" y="61913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ctr"/>
            <a:r>
              <a:rPr lang="en-US" sz="1800">
                <a:solidFill>
                  <a:srgbClr val="FFE5F2"/>
                </a:solidFill>
              </a:rPr>
              <a:t>Air-pads at CMS – move 2000T</a:t>
            </a:r>
          </a:p>
        </p:txBody>
      </p:sp>
      <p:pic>
        <p:nvPicPr>
          <p:cNvPr id="203780" name="Picture 7" descr="Obl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12825"/>
            <a:ext cx="4267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1" name="Rectangle 8"/>
          <p:cNvSpPr>
            <a:spLocks noChangeArrowheads="1"/>
          </p:cNvSpPr>
          <p:nvPr/>
        </p:nvSpPr>
        <p:spPr bwMode="auto">
          <a:xfrm>
            <a:off x="0" y="3476625"/>
            <a:ext cx="4592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ctr"/>
            <a:r>
              <a:rPr lang="en-US" sz="1800">
                <a:solidFill>
                  <a:schemeClr val="accent2"/>
                </a:solidFill>
              </a:rPr>
              <a:t>Concept of the platform, A.Herve, H.Gerwig</a:t>
            </a:r>
          </a:p>
        </p:txBody>
      </p:sp>
      <p:pic>
        <p:nvPicPr>
          <p:cNvPr id="203782" name="Picture 9" descr="platform and IR asm i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4343400" cy="26543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3783" name="Picture 11" descr="platform bottom deta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643313"/>
            <a:ext cx="3962400" cy="28305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3784" name="Picture 12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6625" y="4876800"/>
            <a:ext cx="2035175" cy="17208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03785" name="Rectangle 13"/>
          <p:cNvSpPr>
            <a:spLocks noChangeArrowheads="1"/>
          </p:cNvSpPr>
          <p:nvPr/>
        </p:nvSpPr>
        <p:spPr bwMode="auto">
          <a:xfrm>
            <a:off x="5457825" y="620236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ctr"/>
            <a:r>
              <a:rPr lang="en-US" sz="1800">
                <a:solidFill>
                  <a:schemeClr val="accent2"/>
                </a:solidFill>
              </a:rPr>
              <a:t>J.Amann</a:t>
            </a:r>
          </a:p>
        </p:txBody>
      </p:sp>
      <p:sp>
        <p:nvSpPr>
          <p:cNvPr id="188427" name="Slide Number Placeholder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28DFB-D46A-4D81-B384-E17357BCEC13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66835-3F29-44E7-B688-13676C5D1D7C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05826" name="TextBox 4"/>
          <p:cNvSpPr txBox="1">
            <a:spLocks noChangeArrowheads="1"/>
          </p:cNvSpPr>
          <p:nvPr/>
        </p:nvSpPr>
        <p:spPr bwMode="auto">
          <a:xfrm>
            <a:off x="2006600" y="11113"/>
            <a:ext cx="452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Summary and Conclusions</a:t>
            </a:r>
            <a:endParaRPr lang="en-US" sz="3200" b="1">
              <a:latin typeface="Calibri" charset="0"/>
            </a:endParaRPr>
          </a:p>
        </p:txBody>
      </p:sp>
      <p:sp>
        <p:nvSpPr>
          <p:cNvPr id="205827" name="Text Box 4"/>
          <p:cNvSpPr txBox="1">
            <a:spLocks noChangeArrowheads="1"/>
          </p:cNvSpPr>
          <p:nvPr/>
        </p:nvSpPr>
        <p:spPr bwMode="auto">
          <a:xfrm>
            <a:off x="0" y="749300"/>
            <a:ext cx="83502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fr-FR"/>
              <a:t> </a:t>
            </a:r>
            <a:r>
              <a:rPr lang="fr-FR">
                <a:latin typeface="Calibri" charset="0"/>
              </a:rPr>
              <a:t>Basic choices have been made for the MDI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crossing angle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forward region openings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vertex detector radius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position of first quadrupole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time stamping</a:t>
            </a:r>
          </a:p>
          <a:p>
            <a:pPr>
              <a:buFontTx/>
              <a:buChar char="•"/>
            </a:pPr>
            <a:r>
              <a:rPr lang="fr-FR">
                <a:latin typeface="Calibri" charset="0"/>
              </a:rPr>
              <a:t> They will be critically reviewed based on detailed technical work</a:t>
            </a:r>
          </a:p>
          <a:p>
            <a:pPr>
              <a:buFontTx/>
              <a:buChar char="•"/>
            </a:pPr>
            <a:r>
              <a:rPr lang="fr-FR">
                <a:latin typeface="Calibri" charset="0"/>
              </a:rPr>
              <a:t> Items that will be addressed include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QD0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QD0 integration and stabilisation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Solenoid and anti-solenoids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Intra-pulse feedback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Backgrounds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Vacuum</a:t>
            </a:r>
          </a:p>
          <a:p>
            <a:pPr lvl="1">
              <a:buFontTx/>
              <a:buChar char="•"/>
            </a:pPr>
            <a:r>
              <a:rPr lang="fr-FR">
                <a:latin typeface="Calibri" charset="0"/>
              </a:rPr>
              <a:t> Civil engeneering and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7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56" dirty="0" smtClean="0">
                <a:ea typeface="+mj-ea"/>
                <a:cs typeface="+mj-cs"/>
              </a:rPr>
              <a:t>CLIC Forward Region Detectors</a:t>
            </a:r>
            <a:endParaRPr lang="en-US" sz="3556" dirty="0">
              <a:ea typeface="+mj-ea"/>
              <a:cs typeface="+mj-cs"/>
            </a:endParaRPr>
          </a:p>
        </p:txBody>
      </p:sp>
      <p:pic>
        <p:nvPicPr>
          <p:cNvPr id="207874" name="Picture 7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079500"/>
            <a:ext cx="617378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Rectangle 10"/>
          <p:cNvSpPr>
            <a:spLocks noChangeArrowheads="1"/>
          </p:cNvSpPr>
          <p:nvPr/>
        </p:nvSpPr>
        <p:spPr bwMode="auto">
          <a:xfrm>
            <a:off x="22225" y="4803775"/>
            <a:ext cx="858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2"/>
            <a:r>
              <a:rPr lang="en-US" sz="1800">
                <a:ea typeface="Arial" charset="0"/>
                <a:cs typeface="Arial" charset="0"/>
              </a:rPr>
              <a:t>Maintain very forward calorimetry functionalities, adapt to accelerator requirements (stability!), minimise back-scattering of background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0388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Luminosity Spectrum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6DA23A-2F1E-4E06-B756-FE8874F62D8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21507" name="Picture 1028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6913"/>
            <a:ext cx="9144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190500" y="6316663"/>
            <a:ext cx="3941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800">
                <a:solidFill>
                  <a:schemeClr val="hlink"/>
                </a:solidFill>
                <a:latin typeface="Calibri" charset="0"/>
              </a:rPr>
              <a:t>Can be reduced for some luminosity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0388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Z’ and Luminosity Spectrum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7951B7-3B9E-4664-BA07-344619416ED1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23555" name="Picture 4" descr="p4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2800"/>
            <a:ext cx="91440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95263" y="4038600"/>
            <a:ext cx="17605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alibri" charset="0"/>
              </a:rPr>
              <a:t>For cross section rise use of peak luminosity is reasonable approximation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0463" y="3730625"/>
            <a:ext cx="14224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O. </a:t>
            </a:r>
            <a:r>
              <a:rPr lang="en-US" sz="14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Cakir</a:t>
            </a:r>
            <a:endParaRPr lang="en-US" sz="1400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7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Spent Beam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D. Schulte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6E8F0-3237-49BF-B202-3510F47CE303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500813"/>
            <a:ext cx="2895600" cy="365125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>
                <a:latin typeface="+mn-lt"/>
                <a:ea typeface="ＭＳ Ｐゴシック" pitchFamily="84" charset="-128"/>
                <a:cs typeface="ＭＳ Ｐゴシック" pitchFamily="84" charset="-128"/>
              </a:rPr>
              <a:t>CLIC Machine Detector Interface</a:t>
            </a:r>
          </a:p>
        </p:txBody>
      </p:sp>
      <p:pic>
        <p:nvPicPr>
          <p:cNvPr id="25605" name="Picture 6" descr="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7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charset="-128"/>
                <a:cs typeface="ＭＳ Ｐゴシック" charset="-128"/>
              </a:rPr>
              <a:t>Spent Beam Angles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3A1BD6-434E-47A8-A2DC-E7D8922380B0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27651" name="Picture 7" descr="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7550"/>
            <a:ext cx="9144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22263" y="597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195263" y="5976938"/>
            <a:ext cx="5891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alibri" charset="0"/>
              </a:rPr>
              <a:t>Conclude that crossing angle should be more than 20mradian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8D7F4-FD27-4BC6-B863-40FDEF05185E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19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Solenoid Effects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114800" cy="46482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</a:pPr>
            <a:r>
              <a:rPr lang="en-US" sz="1800" b="1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Weak focusing</a:t>
            </a:r>
            <a:r>
              <a:rPr lang="en-US" sz="1800">
                <a:ea typeface="ＭＳ Ｐゴシック" charset="-128"/>
                <a:cs typeface="ＭＳ Ｐゴシック" charset="-128"/>
              </a:rPr>
              <a:t>: in the two transverse planes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sz="1800" b="1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Orbit deviation</a:t>
            </a:r>
            <a:r>
              <a:rPr lang="en-US" sz="1800">
                <a:ea typeface="ＭＳ Ｐゴシック" charset="-128"/>
                <a:cs typeface="ＭＳ Ｐゴシック" charset="-128"/>
              </a:rPr>
              <a:t>: the beam is bent as it traverses the magnetic field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sz="1800" b="1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Coupling between x-y plane</a:t>
            </a:r>
            <a:r>
              <a:rPr lang="en-US" sz="1800">
                <a:ea typeface="ＭＳ Ｐゴシック" charset="-128"/>
                <a:cs typeface="ＭＳ Ｐゴシック" charset="-128"/>
              </a:rPr>
              <a:t>: the particle position in one plane depends on the position in the other plane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sz="1800" b="1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Dispersion</a:t>
            </a:r>
            <a:r>
              <a:rPr lang="en-US" sz="18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sz="1800">
                <a:ea typeface="ＭＳ Ｐゴシック" charset="-128"/>
                <a:cs typeface="ＭＳ Ｐゴシック" charset="-128"/>
              </a:rPr>
              <a:t> particles at lower energies experience a larger deflection than those at higher energies</a:t>
            </a:r>
          </a:p>
          <a:p>
            <a:pPr algn="just" eaLnBrk="1" hangingPunct="1">
              <a:buClr>
                <a:schemeClr val="tx1"/>
              </a:buClr>
            </a:pPr>
            <a:r>
              <a:rPr lang="en-US" sz="1800">
                <a:ea typeface="ＭＳ Ｐゴシック" charset="-128"/>
                <a:cs typeface="ＭＳ Ｐゴシック" charset="-128"/>
              </a:rPr>
              <a:t>The beam emits</a:t>
            </a:r>
            <a:r>
              <a:rPr lang="en-US" sz="1800" i="1">
                <a:ea typeface="ＭＳ Ｐゴシック" charset="-128"/>
                <a:cs typeface="ＭＳ Ｐゴシック" charset="-128"/>
              </a:rPr>
              <a:t> </a:t>
            </a:r>
            <a:r>
              <a:rPr lang="en-US" sz="1800" b="1" i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Incoherent Synchrotron Radiation</a:t>
            </a:r>
            <a:r>
              <a:rPr lang="en-US" sz="1800" i="1">
                <a:ea typeface="ＭＳ Ｐゴシック" charset="-128"/>
                <a:cs typeface="ＭＳ Ｐゴシック" charset="-128"/>
              </a:rPr>
              <a:t> </a:t>
            </a:r>
            <a:r>
              <a:rPr lang="en-US" sz="1800">
                <a:ea typeface="ＭＳ Ｐゴシック" charset="-128"/>
                <a:cs typeface="ＭＳ Ｐゴシック" charset="-128"/>
              </a:rPr>
              <a:t>(ISR)</a:t>
            </a:r>
            <a:r>
              <a:rPr lang="en-US" sz="1800" i="1">
                <a:ea typeface="ＭＳ Ｐゴシック" charset="-128"/>
                <a:cs typeface="ＭＳ Ｐゴシック" charset="-128"/>
              </a:rPr>
              <a:t> </a:t>
            </a:r>
            <a:r>
              <a:rPr lang="en-US" sz="1800">
                <a:ea typeface="ＭＳ Ｐゴシック" charset="-128"/>
                <a:cs typeface="ＭＳ Ｐゴシック" charset="-128"/>
              </a:rPr>
              <a:t>as it is deflected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48200" y="4876800"/>
            <a:ext cx="403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>
                <a:latin typeface="Times New Roman" charset="0"/>
              </a:rPr>
              <a:t>Schematic view of the two beam colliding with a crossing angle in  the detector solenoid.</a:t>
            </a:r>
          </a:p>
        </p:txBody>
      </p:sp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3"/>
          <a:srcRect t="57272" r="2893"/>
          <a:stretch>
            <a:fillRect/>
          </a:stretch>
        </p:blipFill>
        <p:spPr bwMode="auto">
          <a:xfrm>
            <a:off x="4313238" y="1371600"/>
            <a:ext cx="4830762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rc 12"/>
          <p:cNvSpPr>
            <a:spLocks/>
          </p:cNvSpPr>
          <p:nvPr/>
        </p:nvSpPr>
        <p:spPr bwMode="auto">
          <a:xfrm>
            <a:off x="7772400" y="2743200"/>
            <a:ext cx="73025" cy="228600"/>
          </a:xfrm>
          <a:custGeom>
            <a:avLst/>
            <a:gdLst>
              <a:gd name="T0" fmla="*/ 0 w 20769"/>
              <a:gd name="T1" fmla="*/ 0 h 21600"/>
              <a:gd name="T2" fmla="*/ 11160800 w 20769"/>
              <a:gd name="T3" fmla="*/ 2080040533 h 21600"/>
              <a:gd name="T4" fmla="*/ 0 w 20769"/>
              <a:gd name="T5" fmla="*/ 2147483647 h 21600"/>
              <a:gd name="T6" fmla="*/ 0 60000 65536"/>
              <a:gd name="T7" fmla="*/ 0 60000 65536"/>
              <a:gd name="T8" fmla="*/ 0 60000 65536"/>
              <a:gd name="T9" fmla="*/ 0 w 20769"/>
              <a:gd name="T10" fmla="*/ 0 h 21600"/>
              <a:gd name="T11" fmla="*/ 20769 w 2076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69" h="21600" fill="none" extrusionOk="0">
                <a:moveTo>
                  <a:pt x="0" y="-1"/>
                </a:moveTo>
                <a:cubicBezTo>
                  <a:pt x="9643" y="-1"/>
                  <a:pt x="18119" y="6393"/>
                  <a:pt x="20768" y="15666"/>
                </a:cubicBezTo>
              </a:path>
              <a:path w="20769" h="21600" stroke="0" extrusionOk="0">
                <a:moveTo>
                  <a:pt x="0" y="-1"/>
                </a:moveTo>
                <a:cubicBezTo>
                  <a:pt x="9643" y="-1"/>
                  <a:pt x="18119" y="6393"/>
                  <a:pt x="20768" y="1566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7848600" y="2590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1800">
                <a:latin typeface="Times New Roman" charset="0"/>
                <a:ea typeface="Arial" charset="0"/>
                <a:cs typeface="Arial" charset="0"/>
              </a:rPr>
              <a:t>θ</a:t>
            </a:r>
            <a:r>
              <a:rPr lang="it-IT" sz="1800" baseline="-25000">
                <a:latin typeface="Times New Roman" charset="0"/>
                <a:ea typeface="Arial" charset="0"/>
                <a:cs typeface="Arial" charset="0"/>
              </a:rPr>
              <a:t>c</a:t>
            </a:r>
            <a:r>
              <a:rPr lang="it-IT" sz="1800">
                <a:latin typeface="Times New Roman" charset="0"/>
                <a:ea typeface="Arial" charset="0"/>
                <a:cs typeface="Arial" charset="0"/>
              </a:rPr>
              <a:t>/2</a:t>
            </a:r>
            <a:endParaRPr lang="el-GR" sz="1800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0863" y="56388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B. Dalena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A8C3A-C0F7-43DD-BC25-99FE15ECE936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31746" name="Picture 27"/>
          <p:cNvPicPr>
            <a:picLocks noChangeAspect="1" noChangeArrowheads="1"/>
          </p:cNvPicPr>
          <p:nvPr/>
        </p:nvPicPr>
        <p:blipFill>
          <a:blip r:embed="rId3"/>
          <a:srcRect l="6137" t="18808" r="10228" b="5788"/>
          <a:stretch>
            <a:fillRect/>
          </a:stretch>
        </p:blipFill>
        <p:spPr bwMode="auto">
          <a:xfrm>
            <a:off x="5029200" y="3848100"/>
            <a:ext cx="3886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6"/>
          <p:cNvPicPr>
            <a:picLocks noChangeAspect="1" noChangeArrowheads="1"/>
          </p:cNvPicPr>
          <p:nvPr/>
        </p:nvPicPr>
        <p:blipFill>
          <a:blip r:embed="rId4"/>
          <a:srcRect l="6137" t="17361" r="9000" b="5788"/>
          <a:stretch>
            <a:fillRect/>
          </a:stretch>
        </p:blipFill>
        <p:spPr bwMode="auto">
          <a:xfrm>
            <a:off x="4953000" y="1073150"/>
            <a:ext cx="4038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3"/>
          <p:cNvPicPr>
            <a:picLocks noChangeAspect="1" noChangeArrowheads="1"/>
          </p:cNvPicPr>
          <p:nvPr/>
        </p:nvPicPr>
        <p:blipFill>
          <a:blip r:embed="rId5"/>
          <a:srcRect l="6137" t="10417" r="12273" b="5788"/>
          <a:stretch>
            <a:fillRect/>
          </a:stretch>
        </p:blipFill>
        <p:spPr bwMode="auto">
          <a:xfrm>
            <a:off x="0" y="3248025"/>
            <a:ext cx="43434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76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Compensating Solenoid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457200" y="1066800"/>
            <a:ext cx="36576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1800">
                <a:latin typeface="Calibri" charset="0"/>
              </a:rPr>
              <a:t>“</a:t>
            </a:r>
            <a:r>
              <a:rPr lang="en-US" sz="1800">
                <a:solidFill>
                  <a:schemeClr val="hlink"/>
                </a:solidFill>
                <a:latin typeface="Calibri" charset="0"/>
              </a:rPr>
              <a:t>Anti-solenoids</a:t>
            </a:r>
            <a:r>
              <a:rPr lang="en-US" sz="1800">
                <a:latin typeface="Calibri" charset="0"/>
              </a:rPr>
              <a:t>” (bucking coils </a:t>
            </a:r>
            <a:r>
              <a:rPr lang="en-US" sz="1800">
                <a:solidFill>
                  <a:schemeClr val="hlink"/>
                </a:solidFill>
                <a:latin typeface="Calibri" charset="0"/>
              </a:rPr>
              <a:t>covering QD0</a:t>
            </a:r>
            <a:r>
              <a:rPr lang="en-US" sz="1800">
                <a:latin typeface="Calibri" charset="0"/>
              </a:rPr>
              <a:t>), cancelling the main solenoid magnetic field component in QD0, and </a:t>
            </a:r>
            <a:r>
              <a:rPr lang="en-US" sz="1800">
                <a:solidFill>
                  <a:schemeClr val="hlink"/>
                </a:solidFill>
                <a:latin typeface="Calibri" charset="0"/>
              </a:rPr>
              <a:t>reduces offset</a:t>
            </a:r>
            <a:r>
              <a:rPr lang="en-US" sz="1800">
                <a:latin typeface="Calibri" charset="0"/>
              </a:rPr>
              <a:t> at IP (z=s=0). </a:t>
            </a:r>
          </a:p>
        </p:txBody>
      </p:sp>
      <p:grpSp>
        <p:nvGrpSpPr>
          <p:cNvPr id="31751" name="Group 10"/>
          <p:cNvGrpSpPr>
            <a:grpSpLocks noChangeAspect="1"/>
          </p:cNvGrpSpPr>
          <p:nvPr/>
        </p:nvGrpSpPr>
        <p:grpSpPr bwMode="auto">
          <a:xfrm>
            <a:off x="2389188" y="5692775"/>
            <a:ext cx="1268412" cy="174625"/>
            <a:chOff x="2112" y="2544"/>
            <a:chExt cx="1039" cy="144"/>
          </a:xfrm>
        </p:grpSpPr>
        <p:sp>
          <p:nvSpPr>
            <p:cNvPr id="31764" name="Line 11"/>
            <p:cNvSpPr>
              <a:spLocks noChangeAspect="1" noChangeShapeType="1"/>
            </p:cNvSpPr>
            <p:nvPr/>
          </p:nvSpPr>
          <p:spPr bwMode="auto">
            <a:xfrm>
              <a:off x="3151" y="25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5" name="Line 12"/>
            <p:cNvSpPr>
              <a:spLocks noChangeAspect="1" noChangeShapeType="1"/>
            </p:cNvSpPr>
            <p:nvPr/>
          </p:nvSpPr>
          <p:spPr bwMode="auto">
            <a:xfrm>
              <a:off x="2112" y="25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6" name="Line 13"/>
            <p:cNvSpPr>
              <a:spLocks noChangeAspect="1" noChangeShapeType="1"/>
            </p:cNvSpPr>
            <p:nvPr/>
          </p:nvSpPr>
          <p:spPr bwMode="auto">
            <a:xfrm>
              <a:off x="2124" y="2629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2700338" y="54102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>
                <a:latin typeface="Comic Sans MS" charset="0"/>
              </a:rPr>
              <a:t>QD0</a:t>
            </a:r>
            <a:endParaRPr lang="en-US" sz="1400" b="1">
              <a:latin typeface="Comic Sans MS" charset="0"/>
            </a:endParaRPr>
          </a:p>
        </p:txBody>
      </p:sp>
      <p:grpSp>
        <p:nvGrpSpPr>
          <p:cNvPr id="31753" name="Group 15"/>
          <p:cNvGrpSpPr>
            <a:grpSpLocks noChangeAspect="1"/>
          </p:cNvGrpSpPr>
          <p:nvPr/>
        </p:nvGrpSpPr>
        <p:grpSpPr bwMode="auto">
          <a:xfrm>
            <a:off x="6248400" y="5786438"/>
            <a:ext cx="1143000" cy="157162"/>
            <a:chOff x="2112" y="2544"/>
            <a:chExt cx="1039" cy="144"/>
          </a:xfrm>
        </p:grpSpPr>
        <p:sp>
          <p:nvSpPr>
            <p:cNvPr id="31761" name="Line 16"/>
            <p:cNvSpPr>
              <a:spLocks noChangeAspect="1" noChangeShapeType="1"/>
            </p:cNvSpPr>
            <p:nvPr/>
          </p:nvSpPr>
          <p:spPr bwMode="auto">
            <a:xfrm>
              <a:off x="3151" y="25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2" name="Line 17"/>
            <p:cNvSpPr>
              <a:spLocks noChangeAspect="1" noChangeShapeType="1"/>
            </p:cNvSpPr>
            <p:nvPr/>
          </p:nvSpPr>
          <p:spPr bwMode="auto">
            <a:xfrm>
              <a:off x="2112" y="25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3" name="Line 18"/>
            <p:cNvSpPr>
              <a:spLocks noChangeAspect="1" noChangeShapeType="1"/>
            </p:cNvSpPr>
            <p:nvPr/>
          </p:nvSpPr>
          <p:spPr bwMode="auto">
            <a:xfrm>
              <a:off x="2124" y="2629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54" name="Text Box 19"/>
          <p:cNvSpPr txBox="1">
            <a:spLocks noChangeArrowheads="1"/>
          </p:cNvSpPr>
          <p:nvPr/>
        </p:nvSpPr>
        <p:spPr bwMode="auto">
          <a:xfrm>
            <a:off x="6510338" y="56388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>
                <a:latin typeface="Comic Sans MS" charset="0"/>
              </a:rPr>
              <a:t>QD0</a:t>
            </a:r>
            <a:endParaRPr lang="en-US" sz="1400" b="1">
              <a:latin typeface="Comic Sans MS" charset="0"/>
            </a:endParaRPr>
          </a:p>
        </p:txBody>
      </p:sp>
      <p:sp>
        <p:nvSpPr>
          <p:cNvPr id="31755" name="Rectangle 21"/>
          <p:cNvSpPr>
            <a:spLocks noChangeArrowheads="1"/>
          </p:cNvSpPr>
          <p:nvPr/>
        </p:nvSpPr>
        <p:spPr bwMode="auto">
          <a:xfrm>
            <a:off x="1066800" y="4314825"/>
            <a:ext cx="228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31756" name="Rectangle 22"/>
          <p:cNvSpPr>
            <a:spLocks noChangeArrowheads="1"/>
          </p:cNvSpPr>
          <p:nvPr/>
        </p:nvSpPr>
        <p:spPr bwMode="auto">
          <a:xfrm>
            <a:off x="1066800" y="4619625"/>
            <a:ext cx="228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pic>
        <p:nvPicPr>
          <p:cNvPr id="31757" name="Picture 24"/>
          <p:cNvPicPr>
            <a:picLocks noChangeAspect="1" noChangeArrowheads="1"/>
          </p:cNvPicPr>
          <p:nvPr/>
        </p:nvPicPr>
        <p:blipFill>
          <a:blip r:embed="rId6"/>
          <a:srcRect l="6137" t="11574" r="10228" b="5788"/>
          <a:stretch>
            <a:fillRect/>
          </a:stretch>
        </p:blipFill>
        <p:spPr bwMode="auto">
          <a:xfrm>
            <a:off x="2636838" y="2611438"/>
            <a:ext cx="2697162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Rectangle 25"/>
          <p:cNvSpPr>
            <a:spLocks noChangeArrowheads="1"/>
          </p:cNvSpPr>
          <p:nvPr/>
        </p:nvSpPr>
        <p:spPr bwMode="auto">
          <a:xfrm>
            <a:off x="1600200" y="32766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>
              <a:latin typeface="Calibri" charset="0"/>
            </a:endParaRPr>
          </a:p>
        </p:txBody>
      </p:sp>
      <p:sp>
        <p:nvSpPr>
          <p:cNvPr id="31759" name="Text Box 28"/>
          <p:cNvSpPr txBox="1">
            <a:spLocks noChangeArrowheads="1"/>
          </p:cNvSpPr>
          <p:nvPr/>
        </p:nvSpPr>
        <p:spPr bwMode="auto">
          <a:xfrm>
            <a:off x="762000" y="2971800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omic Sans MS" charset="0"/>
              </a:rPr>
              <a:t>solenoid </a:t>
            </a:r>
          </a:p>
          <a:p>
            <a:pPr algn="ctr"/>
            <a:r>
              <a:rPr lang="en-US" sz="1400">
                <a:latin typeface="Comic Sans MS" charset="0"/>
              </a:rPr>
              <a:t>reference system</a:t>
            </a:r>
          </a:p>
        </p:txBody>
      </p:sp>
      <p:sp>
        <p:nvSpPr>
          <p:cNvPr id="31760" name="Text Box 29"/>
          <p:cNvSpPr txBox="1">
            <a:spLocks noChangeArrowheads="1"/>
          </p:cNvSpPr>
          <p:nvPr/>
        </p:nvSpPr>
        <p:spPr bwMode="auto">
          <a:xfrm>
            <a:off x="5867400" y="3581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omic Sans MS" charset="0"/>
              </a:rPr>
              <a:t>beamline reference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6175" y="6348413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B. Dalena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1230</Words>
  <Application>Microsoft Macintosh PowerPoint</Application>
  <PresentationFormat>On-screen Show (4:3)</PresentationFormat>
  <Paragraphs>284</Paragraphs>
  <Slides>37</Slides>
  <Notes>37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8" baseType="lpstr">
      <vt:lpstr>Arial</vt:lpstr>
      <vt:lpstr>ＭＳ Ｐゴシック</vt:lpstr>
      <vt:lpstr>Calibri</vt:lpstr>
      <vt:lpstr>Times New Roman</vt:lpstr>
      <vt:lpstr>Comic Sans MS</vt:lpstr>
      <vt:lpstr>Symbol</vt:lpstr>
      <vt:lpstr>Wingdings</vt:lpstr>
      <vt:lpstr>Times</vt:lpstr>
      <vt:lpstr>Berlin Sans FB</vt:lpstr>
      <vt:lpstr>Office Theme</vt:lpstr>
      <vt:lpstr/>
      <vt:lpstr>CLIC Machine Detector Interface</vt:lpstr>
      <vt:lpstr>Introduction</vt:lpstr>
      <vt:lpstr>Background</vt:lpstr>
      <vt:lpstr>Luminosity Spectrum</vt:lpstr>
      <vt:lpstr>Z’ and Luminosity Spectrum</vt:lpstr>
      <vt:lpstr>Spent Beam Content</vt:lpstr>
      <vt:lpstr>Spent Beam Angles</vt:lpstr>
      <vt:lpstr>Solenoid Effects</vt:lpstr>
      <vt:lpstr>Présentation PowerPoint</vt:lpstr>
      <vt:lpstr>Présentation PowerPoint</vt:lpstr>
      <vt:lpstr>Présentation PowerPoint</vt:lpstr>
      <vt:lpstr>Incoherent Pair Creation</vt:lpstr>
      <vt:lpstr>Deflection by the Beams</vt:lpstr>
      <vt:lpstr>Aperture Requirements</vt:lpstr>
      <vt:lpstr>Présentation PowerPoint</vt:lpstr>
      <vt:lpstr>Hit Distribution and Vertex Detector Radius</vt:lpstr>
      <vt:lpstr>Présentation PowerPoint</vt:lpstr>
      <vt:lpstr>Présentation PowerPoint</vt:lpstr>
      <vt:lpstr>Hadronic Background</vt:lpstr>
      <vt:lpstr>Hadronic Background (cont.)</vt:lpstr>
      <vt:lpstr>Hadronic Background and Time Stamping</vt:lpstr>
      <vt:lpstr>MDI Working Group Priorities</vt:lpstr>
      <vt:lpstr>Other Items to be Addressed in MDI:</vt:lpstr>
      <vt:lpstr>Présentation PowerPoint</vt:lpstr>
      <vt:lpstr>Présentation PowerPoint</vt:lpstr>
      <vt:lpstr>QD0 Design</vt:lpstr>
      <vt:lpstr>Présentation PowerPoint</vt:lpstr>
      <vt:lpstr>Quadrupole Support Garage Position</vt:lpstr>
      <vt:lpstr>Présentation PowerPoint</vt:lpstr>
      <vt:lpstr>Achieved Performance</vt:lpstr>
      <vt:lpstr>Current Work</vt:lpstr>
      <vt:lpstr>Current Work</vt:lpstr>
      <vt:lpstr>Présentation PowerPoint</vt:lpstr>
      <vt:lpstr>Présentation PowerPoint</vt:lpstr>
      <vt:lpstr>Présentation PowerPoint</vt:lpstr>
      <vt:lpstr>Présentation PowerPoint</vt:lpstr>
      <vt:lpstr>CLIC Forward Region Detectors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MDI Action plan</dc:title>
  <dc:creator>Lau Gatignon</dc:creator>
  <cp:lastModifiedBy>Daniel Schulte</cp:lastModifiedBy>
  <cp:revision>125</cp:revision>
  <cp:lastPrinted>2009-11-10T16:37:34Z</cp:lastPrinted>
  <dcterms:created xsi:type="dcterms:W3CDTF">2009-11-05T16:08:30Z</dcterms:created>
  <dcterms:modified xsi:type="dcterms:W3CDTF">2009-11-11T10:55:42Z</dcterms:modified>
</cp:coreProperties>
</file>