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89" r:id="rId5"/>
    <p:sldId id="258" r:id="rId6"/>
    <p:sldId id="257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88" r:id="rId15"/>
    <p:sldId id="268" r:id="rId16"/>
    <p:sldId id="269" r:id="rId17"/>
    <p:sldId id="270" r:id="rId18"/>
    <p:sldId id="271" r:id="rId19"/>
    <p:sldId id="272" r:id="rId20"/>
    <p:sldId id="267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2" r:id="rId30"/>
    <p:sldId id="283" r:id="rId31"/>
    <p:sldId id="281" r:id="rId32"/>
    <p:sldId id="285" r:id="rId33"/>
    <p:sldId id="287" r:id="rId34"/>
    <p:sldId id="28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2"/>
    <a:srgbClr val="66008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-7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0560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 November, 2009</a:t>
            </a:fld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3060ED-8B00-49C4-BB46-E0AC90FDD961}" type="datetimeFigureOut">
              <a:rPr lang="en-US" smtClean="0"/>
              <a:pPr/>
              <a:t>11/10/2009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E3E09-9EB4-40D0-B5CE-A4CFADC9DB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3060ED-8B00-49C4-BB46-E0AC90FDD961}" type="datetimeFigureOut">
              <a:rPr lang="en-US" smtClean="0"/>
              <a:pPr/>
              <a:t>11/10/2009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E3E09-9EB4-40D0-B5CE-A4CFADC9DB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 November, 2009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6B00D00E-9569-4447-98B8-D2D7615BD9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C20024-213B-494A-B75B-D66ADC61F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11/10/2009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0D00E-9569-4447-98B8-D2D7615BD9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C20024-213B-494A-B75B-D66ADC61F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11/10/2009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0D00E-9569-4447-98B8-D2D7615BD9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C20024-213B-494A-B75B-D66ADC61F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11/10/2009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0D00E-9569-4447-98B8-D2D7615BD9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C20024-213B-494A-B75B-D66ADC61F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11/10/2009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0D00E-9569-4447-98B8-D2D7615BD9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B88E3E09-9EB4-40D0-B5CE-A4CFADC9DB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C20024-213B-494A-B75B-D66ADC61F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11/10/2009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0D00E-9569-4447-98B8-D2D7615BD9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C20024-213B-494A-B75B-D66ADC61F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11/10/2009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0D00E-9569-4447-98B8-D2D7615BD9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C20024-213B-494A-B75B-D66ADC61FA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11/10/2009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0D00E-9569-4447-98B8-D2D7615BD9D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 November, 2009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387BDB25-2AA1-415F-AE04-35F816F2A4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B496F-29F7-4A35-9835-10F577F09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11/10/2009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BDB25-2AA1-415F-AE04-35F816F2A4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B496F-29F7-4A35-9835-10F577F09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11/10/2009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BDB25-2AA1-415F-AE04-35F816F2A4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B496F-29F7-4A35-9835-10F577F09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11/10/2009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BDB25-2AA1-415F-AE04-35F816F2A4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B496F-29F7-4A35-9835-10F577F09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11/10/2009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BDB25-2AA1-415F-AE04-35F816F2A4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B496F-29F7-4A35-9835-10F577F09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11/10/2009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BDB25-2AA1-415F-AE04-35F816F2A4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B496F-29F7-4A35-9835-10F577F09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11/10/2009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BDB25-2AA1-415F-AE04-35F816F2A4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B496F-29F7-4A35-9835-10F577F09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11/10/2009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BDB25-2AA1-415F-AE04-35F816F2A4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3060ED-8B00-49C4-BB46-E0AC90FDD961}" type="datetimeFigureOut">
              <a:rPr lang="en-US" smtClean="0"/>
              <a:pPr/>
              <a:t>11/10/2009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E3E09-9EB4-40D0-B5CE-A4CFADC9DB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3060ED-8B00-49C4-BB46-E0AC90FDD961}" type="datetimeFigureOut">
              <a:rPr lang="en-US" smtClean="0"/>
              <a:pPr/>
              <a:t>11/10/2009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E3E09-9EB4-40D0-B5CE-A4CFADC9DB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3060ED-8B00-49C4-BB46-E0AC90FDD961}" type="datetimeFigureOut">
              <a:rPr lang="en-US" smtClean="0"/>
              <a:pPr/>
              <a:t>11/10/2009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E3E09-9EB4-40D0-B5CE-A4CFADC9DB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3060ED-8B00-49C4-BB46-E0AC90FDD961}" type="datetimeFigureOut">
              <a:rPr lang="en-US" smtClean="0"/>
              <a:pPr/>
              <a:t>11/10/2009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E3E09-9EB4-40D0-B5CE-A4CFADC9DB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3060ED-8B00-49C4-BB46-E0AC90FDD961}" type="datetimeFigureOut">
              <a:rPr lang="en-US" smtClean="0"/>
              <a:pPr/>
              <a:t>11/10/2009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E3E09-9EB4-40D0-B5CE-A4CFADC9DB2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66"/>
            </a:gs>
            <a:gs pos="80000">
              <a:srgbClr val="0033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73060ED-8B00-49C4-BB46-E0AC90FDD961}" type="datetimeFigureOut">
              <a:rPr lang="en-US" smtClean="0"/>
              <a:pPr/>
              <a:t>11/10/2009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88E3E09-9EB4-40D0-B5CE-A4CFADC9DB2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66"/>
            </a:gs>
            <a:gs pos="80000">
              <a:srgbClr val="0033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FC20024-213B-494A-B75B-D66ADC61FA5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11/10/2009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B00D00E-9569-4447-98B8-D2D7615BD9D5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66"/>
            </a:gs>
            <a:gs pos="80000">
              <a:srgbClr val="0033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C7B496F-29F7-4A35-9835-10F577F091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11/10/2009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87BDB25-2AA1-415F-AE04-35F816F2A46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53900"/>
            <a:ext cx="7772400" cy="1446550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Neutrino plans in Europe: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979" y="3886200"/>
            <a:ext cx="8229600" cy="1752600"/>
          </a:xfrm>
        </p:spPr>
        <p:txBody>
          <a:bodyPr/>
          <a:lstStyle/>
          <a:p>
            <a:r>
              <a:rPr lang="en-GB" dirty="0" smtClean="0"/>
              <a:t>— Report on workshop 01Oct—03Oct09:</a:t>
            </a:r>
            <a:br>
              <a:rPr lang="en-GB" dirty="0" smtClean="0"/>
            </a:br>
            <a:r>
              <a:rPr lang="en-US" dirty="0" smtClean="0"/>
              <a:t>European Strategy for Future Neutrino Physics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6085840"/>
            <a:ext cx="9144000" cy="77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1"/>
            <a:ext cx="7902908" cy="3429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7041" y="637674"/>
            <a:ext cx="7916779" cy="3935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7595" y="2105537"/>
            <a:ext cx="7928810" cy="2728288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02368" y="2755230"/>
            <a:ext cx="7976938" cy="245101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082843" y="3068050"/>
            <a:ext cx="7904746" cy="2214387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600623" y="3765896"/>
            <a:ext cx="7543377" cy="3092104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of workshop: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4000" dirty="0" smtClean="0"/>
              <a:t>Necessarily selective:</a:t>
            </a:r>
          </a:p>
          <a:p>
            <a:pPr lvl="1"/>
            <a:r>
              <a:rPr lang="en-GB" dirty="0" smtClean="0"/>
              <a:t>Implies some subjectivity!</a:t>
            </a:r>
          </a:p>
          <a:p>
            <a:r>
              <a:rPr lang="en-GB" sz="4000" dirty="0" smtClean="0"/>
              <a:t>Broad classification of areas covered: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3400" dirty="0" smtClean="0"/>
              <a:t>Theory/phenomenology;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3400" dirty="0" smtClean="0"/>
              <a:t>Low background: ν-mass, 0ν2</a:t>
            </a:r>
            <a:r>
              <a:rPr lang="el-GR" sz="3400" dirty="0" smtClean="0"/>
              <a:t>β</a:t>
            </a:r>
            <a:r>
              <a:rPr lang="en-GB" sz="3400" dirty="0" smtClean="0"/>
              <a:t>;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3400" dirty="0" smtClean="0"/>
              <a:t>Detector development;</a:t>
            </a:r>
          </a:p>
          <a:p>
            <a:pPr marL="1428750" lvl="2" indent="-514350"/>
            <a:r>
              <a:rPr lang="en-GB" dirty="0" smtClean="0"/>
              <a:t>Including test beams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3400" dirty="0" smtClean="0"/>
              <a:t>Small infrastructures:</a:t>
            </a:r>
          </a:p>
          <a:p>
            <a:pPr marL="1428750" lvl="2" indent="-514350"/>
            <a:r>
              <a:rPr lang="en-GB" dirty="0" smtClean="0"/>
              <a:t>Experiments that can be mounted at CERN or elsewhere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3400" dirty="0" smtClean="0"/>
              <a:t>Large accelerator infrastructures:</a:t>
            </a:r>
          </a:p>
          <a:p>
            <a:pPr marL="1428750" lvl="2" indent="-514350"/>
            <a:r>
              <a:rPr lang="en-GB" dirty="0" smtClean="0"/>
              <a:t>Super-beam, beta-beam, Neutrino Factory</a:t>
            </a:r>
          </a:p>
          <a:p>
            <a:pPr marL="360363" indent="-360363"/>
            <a:r>
              <a:rPr lang="en-GB" sz="4000" dirty="0" smtClean="0"/>
              <a:t>I will concentrate on 3 and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Disclaimer: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97641"/>
            <a:ext cx="9144000" cy="1660359"/>
          </a:xfrm>
        </p:spPr>
        <p:txBody>
          <a:bodyPr/>
          <a:lstStyle/>
          <a:p>
            <a:r>
              <a:rPr lang="en-GB" dirty="0" smtClean="0"/>
              <a:t>The </a:t>
            </a:r>
            <a:r>
              <a:rPr lang="en-GB" i="1" dirty="0" smtClean="0"/>
              <a:t>official</a:t>
            </a:r>
            <a:r>
              <a:rPr lang="en-GB" dirty="0" smtClean="0"/>
              <a:t> summary will come in December when the SPC neutrino panel reports!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16" y="78201"/>
            <a:ext cx="6521121" cy="48902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72978" y="3308680"/>
            <a:ext cx="6148137" cy="74595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Detector development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dirty="0" smtClean="0"/>
              <a:t>Neutrino plans in Europe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dirty="0" smtClean="0"/>
              <a:t>Search for European Deep Underground lab site:</a:t>
            </a:r>
            <a:r>
              <a:rPr lang="en-GB" dirty="0" smtClean="0"/>
              <a:t> LAGUNA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908884"/>
            <a:ext cx="9144000" cy="1949117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Seven sites preselected</a:t>
            </a:r>
          </a:p>
          <a:p>
            <a:r>
              <a:rPr lang="en-GB" dirty="0" smtClean="0"/>
              <a:t>Consideration of three technologies:</a:t>
            </a:r>
          </a:p>
          <a:p>
            <a:pPr lvl="1"/>
            <a:r>
              <a:rPr lang="en-GB" dirty="0" smtClean="0"/>
              <a:t>Water Cherenkov (</a:t>
            </a:r>
            <a:r>
              <a:rPr lang="en-GB" dirty="0" err="1" smtClean="0"/>
              <a:t>Memphys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Liquid argon (Glacier)</a:t>
            </a:r>
          </a:p>
          <a:p>
            <a:pPr lvl="1"/>
            <a:r>
              <a:rPr lang="en-GB" dirty="0" smtClean="0"/>
              <a:t>Liquid </a:t>
            </a:r>
            <a:r>
              <a:rPr lang="en-GB" dirty="0" err="1" smtClean="0"/>
              <a:t>scintilator</a:t>
            </a:r>
            <a:r>
              <a:rPr lang="en-GB" dirty="0" smtClean="0"/>
              <a:t> (LENA)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3374" y="715629"/>
            <a:ext cx="5475373" cy="40040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34575" y="679015"/>
            <a:ext cx="1757352" cy="2094656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98609" y="1495665"/>
            <a:ext cx="2200274" cy="1554609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906005" y="2291260"/>
            <a:ext cx="2097083" cy="1847603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470326" y="4066674"/>
            <a:ext cx="3554617" cy="265998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Technologies and R&amp;D: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 smtClean="0"/>
              <a:t>Magnetised Iron Neutrino Detector (MIND):</a:t>
            </a:r>
          </a:p>
          <a:p>
            <a:pPr lvl="1"/>
            <a:r>
              <a:rPr lang="en-GB" dirty="0" smtClean="0"/>
              <a:t>Require to reduce energy resolution:</a:t>
            </a:r>
          </a:p>
          <a:p>
            <a:pPr lvl="2"/>
            <a:r>
              <a:rPr lang="en-GB" dirty="0" smtClean="0"/>
              <a:t>Sampling fraction, segmentation, magnetic field</a:t>
            </a:r>
          </a:p>
          <a:p>
            <a:pPr lvl="1"/>
            <a:r>
              <a:rPr lang="en-GB" dirty="0" smtClean="0"/>
              <a:t>Good to reduce cost per channel:</a:t>
            </a:r>
          </a:p>
          <a:p>
            <a:pPr lvl="2"/>
            <a:r>
              <a:rPr lang="en-GB" dirty="0" err="1" smtClean="0"/>
              <a:t>Scintillator</a:t>
            </a:r>
            <a:r>
              <a:rPr lang="en-GB" dirty="0" smtClean="0"/>
              <a:t>, photo-detector, and electronics</a:t>
            </a:r>
          </a:p>
          <a:p>
            <a:r>
              <a:rPr lang="en-GB" dirty="0" smtClean="0"/>
              <a:t>Totally Active </a:t>
            </a:r>
            <a:r>
              <a:rPr lang="en-GB" dirty="0" err="1" smtClean="0"/>
              <a:t>Scintillator</a:t>
            </a:r>
            <a:r>
              <a:rPr lang="en-GB" dirty="0" smtClean="0"/>
              <a:t> Detector (TASD):</a:t>
            </a:r>
          </a:p>
          <a:p>
            <a:pPr lvl="1"/>
            <a:r>
              <a:rPr lang="en-GB" dirty="0" smtClean="0"/>
              <a:t>Motivation: ‘wide band Neutrino Factory’</a:t>
            </a:r>
          </a:p>
          <a:p>
            <a:pPr lvl="2"/>
            <a:r>
              <a:rPr lang="en-GB" dirty="0" smtClean="0"/>
              <a:t>Offers low energy threshold, excellent energy resolution</a:t>
            </a:r>
          </a:p>
          <a:p>
            <a:pPr lvl="2"/>
            <a:r>
              <a:rPr lang="en-GB" dirty="0" smtClean="0"/>
              <a:t>Potentially:</a:t>
            </a:r>
          </a:p>
          <a:p>
            <a:pPr lvl="3"/>
            <a:r>
              <a:rPr lang="en-GB" dirty="0" smtClean="0"/>
              <a:t>Electron charge identification</a:t>
            </a:r>
          </a:p>
          <a:p>
            <a:pPr lvl="3"/>
            <a:r>
              <a:rPr lang="en-GB" dirty="0" smtClean="0"/>
              <a:t>Statistical tau identification</a:t>
            </a:r>
          </a:p>
          <a:p>
            <a:pPr lvl="2"/>
            <a:r>
              <a:rPr lang="en-GB" dirty="0" smtClean="0"/>
              <a:t>Require to ‘prove in simulation’ and then in a test beam!</a:t>
            </a:r>
          </a:p>
          <a:p>
            <a:pPr lvl="1"/>
            <a:r>
              <a:rPr lang="en-GB" dirty="0" smtClean="0"/>
              <a:t>Critical:</a:t>
            </a:r>
          </a:p>
          <a:p>
            <a:pPr lvl="2"/>
            <a:r>
              <a:rPr lang="en-GB" dirty="0" smtClean="0"/>
              <a:t>Magnetisation of large volume with no iron (Neutrino Factory application)</a:t>
            </a:r>
          </a:p>
          <a:p>
            <a:pPr lvl="2"/>
            <a:r>
              <a:rPr lang="en-GB" dirty="0" smtClean="0"/>
              <a:t>Reduction of cost per channel:</a:t>
            </a:r>
          </a:p>
          <a:p>
            <a:pPr lvl="3"/>
            <a:r>
              <a:rPr lang="en-GB" dirty="0" err="1" smtClean="0"/>
              <a:t>Scintilaltor</a:t>
            </a:r>
            <a:r>
              <a:rPr lang="en-GB" dirty="0" smtClean="0"/>
              <a:t>, photo-detector, and electronics</a:t>
            </a:r>
          </a:p>
          <a:p>
            <a:pPr lvl="1"/>
            <a:r>
              <a:rPr lang="en-GB" dirty="0" smtClean="0"/>
              <a:t>Require test-beam exposure of large-scale prototype</a:t>
            </a:r>
          </a:p>
          <a:p>
            <a:r>
              <a:rPr lang="en-GB" dirty="0" smtClean="0"/>
              <a:t>Liquid argon time-projection chamber:</a:t>
            </a:r>
          </a:p>
          <a:p>
            <a:pPr lvl="1"/>
            <a:r>
              <a:rPr lang="en-GB" dirty="0" smtClean="0"/>
              <a:t>Critical:</a:t>
            </a:r>
          </a:p>
          <a:p>
            <a:pPr lvl="2"/>
            <a:r>
              <a:rPr lang="en-GB" dirty="0" smtClean="0"/>
              <a:t>Demonstration of long drift distance</a:t>
            </a:r>
          </a:p>
          <a:p>
            <a:pPr lvl="2"/>
            <a:r>
              <a:rPr lang="en-GB" dirty="0" smtClean="0"/>
              <a:t>Magnetisation of large volume with no iron (Neutrino Factory application)</a:t>
            </a:r>
          </a:p>
          <a:p>
            <a:pPr lvl="2"/>
            <a:r>
              <a:rPr lang="en-GB" dirty="0" smtClean="0"/>
              <a:t>Electronics and readout</a:t>
            </a:r>
          </a:p>
          <a:p>
            <a:pPr lvl="2"/>
            <a:r>
              <a:rPr lang="en-GB" dirty="0" smtClean="0"/>
              <a:t>Automatic reconstruction</a:t>
            </a:r>
          </a:p>
          <a:p>
            <a:pPr lvl="1"/>
            <a:r>
              <a:rPr lang="en-GB" dirty="0" smtClean="0"/>
              <a:t>Require test-beam exposure of large scale prototype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81863" y="727409"/>
            <a:ext cx="1873917" cy="153185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09877" y="1943601"/>
            <a:ext cx="2167689" cy="165506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237541" y="4329616"/>
            <a:ext cx="1745286" cy="231181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Possible contributions from CERN/Europe: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21889"/>
            <a:ext cx="9139576" cy="593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Large accelerator infrastructures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dirty="0" smtClean="0"/>
              <a:t>Neutrino plans in Europe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CERN context: </a:t>
            </a:r>
            <a:r>
              <a:rPr lang="en-GB" sz="3100" dirty="0" smtClean="0"/>
              <a:t>required upgrade to proton complex:</a:t>
            </a:r>
            <a:endParaRPr lang="en-GB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To realise full potential of LHC require to:</a:t>
            </a:r>
          </a:p>
          <a:p>
            <a:pPr lvl="1"/>
            <a:r>
              <a:rPr lang="en-GB" dirty="0" smtClean="0"/>
              <a:t>Increase reliability of LHC injector chain</a:t>
            </a:r>
          </a:p>
          <a:p>
            <a:pPr lvl="1"/>
            <a:r>
              <a:rPr lang="en-GB" dirty="0" smtClean="0"/>
              <a:t>Increase performance of injector chain to deliver maximum luminosity in LHC</a:t>
            </a:r>
          </a:p>
          <a:p>
            <a:r>
              <a:rPr lang="en-GB" dirty="0" smtClean="0"/>
              <a:t>Strategic issue:</a:t>
            </a:r>
          </a:p>
          <a:p>
            <a:pPr lvl="1"/>
            <a:r>
              <a:rPr lang="en-GB" dirty="0" smtClean="0"/>
              <a:t>SPL: low or high power?</a:t>
            </a:r>
          </a:p>
          <a:p>
            <a:pPr lvl="2"/>
            <a:r>
              <a:rPr lang="en-GB" dirty="0" smtClean="0"/>
              <a:t>LHC injector: </a:t>
            </a:r>
          </a:p>
          <a:p>
            <a:pPr lvl="3"/>
            <a:r>
              <a:rPr lang="en-GB" dirty="0" smtClean="0"/>
              <a:t>LP-SPL sufficient</a:t>
            </a:r>
          </a:p>
          <a:p>
            <a:pPr lvl="2"/>
            <a:r>
              <a:rPr lang="en-GB" dirty="0" smtClean="0"/>
              <a:t>LHC and world-leading neutrino programme:</a:t>
            </a:r>
          </a:p>
          <a:p>
            <a:pPr lvl="3"/>
            <a:r>
              <a:rPr lang="en-GB" dirty="0" smtClean="0"/>
              <a:t>HP-SPL required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40442" y="648202"/>
            <a:ext cx="3191376" cy="451351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/>
          <a:srcRect l="2686" t="1365" r="3120" b="4067"/>
          <a:stretch>
            <a:fillRect/>
          </a:stretch>
        </p:blipFill>
        <p:spPr bwMode="auto">
          <a:xfrm>
            <a:off x="6220326" y="4920528"/>
            <a:ext cx="2779295" cy="179309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High-power SPL: flexibility and breadth: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0"/>
            <a:ext cx="9144000" cy="2286001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High-power SPL has potential to serve:</a:t>
            </a:r>
          </a:p>
          <a:p>
            <a:pPr lvl="1"/>
            <a:r>
              <a:rPr lang="en-GB" dirty="0" err="1" smtClean="0"/>
              <a:t>sLHC</a:t>
            </a:r>
            <a:r>
              <a:rPr lang="en-GB" dirty="0" smtClean="0"/>
              <a:t>, EURISOL, high-power neutrino programme</a:t>
            </a:r>
          </a:p>
          <a:p>
            <a:r>
              <a:rPr lang="en-GB" dirty="0" smtClean="0"/>
              <a:t>System ‘upgrade’ requirements </a:t>
            </a:r>
            <a:r>
              <a:rPr lang="en-GB" dirty="0" err="1" smtClean="0"/>
              <a:t>wrt</a:t>
            </a:r>
            <a:r>
              <a:rPr lang="en-GB" dirty="0" smtClean="0"/>
              <a:t> LP-SPL:</a:t>
            </a:r>
          </a:p>
          <a:p>
            <a:pPr lvl="1"/>
            <a:r>
              <a:rPr lang="en-US" dirty="0" smtClean="0"/>
              <a:t> Upgrade of infrastructure (cooling water, electricity, cryogenics etc.) </a:t>
            </a:r>
          </a:p>
          <a:p>
            <a:pPr lvl="1"/>
            <a:r>
              <a:rPr lang="en-US" dirty="0" smtClean="0"/>
              <a:t> Replacement of klystron power supplies, </a:t>
            </a:r>
          </a:p>
          <a:p>
            <a:pPr lvl="1"/>
            <a:r>
              <a:rPr lang="en-US" dirty="0" smtClean="0"/>
              <a:t> Addition of 5 high b </a:t>
            </a:r>
            <a:r>
              <a:rPr lang="en-US" dirty="0" err="1" smtClean="0"/>
              <a:t>cryomodules</a:t>
            </a:r>
            <a:r>
              <a:rPr lang="en-US" dirty="0" smtClean="0"/>
              <a:t> to accelerate up to 5 </a:t>
            </a:r>
            <a:r>
              <a:rPr lang="en-US" dirty="0" err="1" smtClean="0"/>
              <a:t>GeV</a:t>
            </a:r>
            <a:r>
              <a:rPr lang="en-US" dirty="0" smtClean="0"/>
              <a:t> (p production for Neutrino Factory)?</a:t>
            </a:r>
          </a:p>
          <a:p>
            <a:r>
              <a:rPr lang="en-US" dirty="0" smtClean="0"/>
              <a:t>Clear consensus and strong ‘push’ from </a:t>
            </a:r>
            <a:r>
              <a:rPr lang="el-GR" dirty="0" smtClean="0"/>
              <a:t>ν</a:t>
            </a:r>
            <a:r>
              <a:rPr lang="en-GB" dirty="0" smtClean="0"/>
              <a:t>-</a:t>
            </a:r>
            <a:r>
              <a:rPr lang="en-US" dirty="0" smtClean="0"/>
              <a:t>community: keep option of HP-SPL</a:t>
            </a:r>
          </a:p>
          <a:p>
            <a:pPr lvl="1"/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5250" y="846722"/>
            <a:ext cx="8953500" cy="360045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GB" dirty="0" smtClean="0"/>
              <a:t>Background and workshop’s goals</a:t>
            </a:r>
          </a:p>
          <a:p>
            <a:pPr>
              <a:lnSpc>
                <a:spcPct val="250000"/>
              </a:lnSpc>
            </a:pPr>
            <a:r>
              <a:rPr lang="en-GB" dirty="0" smtClean="0"/>
              <a:t>Detector development</a:t>
            </a:r>
          </a:p>
          <a:p>
            <a:pPr>
              <a:lnSpc>
                <a:spcPct val="250000"/>
              </a:lnSpc>
            </a:pPr>
            <a:r>
              <a:rPr lang="en-GB" dirty="0" smtClean="0"/>
              <a:t>Large-scale infrastructures</a:t>
            </a:r>
          </a:p>
          <a:p>
            <a:pPr>
              <a:lnSpc>
                <a:spcPct val="250000"/>
              </a:lnSpc>
            </a:pPr>
            <a:r>
              <a:rPr lang="en-GB" dirty="0" smtClean="0"/>
              <a:t>Conclusions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EUROnu</a:t>
            </a:r>
            <a:r>
              <a:rPr lang="en-GB" dirty="0" smtClean="0"/>
              <a:t>: </a:t>
            </a:r>
            <a:r>
              <a:rPr lang="en-GB" sz="3600" dirty="0" smtClean="0"/>
              <a:t>Design Study for 2</a:t>
            </a:r>
            <a:r>
              <a:rPr lang="en-GB" sz="3600" baseline="30000" dirty="0" smtClean="0"/>
              <a:t>nd</a:t>
            </a:r>
            <a:r>
              <a:rPr lang="en-GB" sz="3600" dirty="0" smtClean="0"/>
              <a:t> generation facility: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65094" y="750451"/>
            <a:ext cx="5378899" cy="115262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5" name="Group 63"/>
          <p:cNvGrpSpPr>
            <a:grpSpLocks/>
          </p:cNvGrpSpPr>
          <p:nvPr/>
        </p:nvGrpSpPr>
        <p:grpSpPr bwMode="auto">
          <a:xfrm>
            <a:off x="307360" y="2032075"/>
            <a:ext cx="3960813" cy="4679950"/>
            <a:chOff x="204" y="1253"/>
            <a:chExt cx="2495" cy="2948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04" y="1253"/>
              <a:ext cx="2495" cy="2948"/>
            </a:xfrm>
            <a:prstGeom prst="rect">
              <a:avLst/>
            </a:prstGeom>
            <a:noFill/>
            <a:ln w="38100" algn="ctr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04" y="1253"/>
              <a:ext cx="2487" cy="528"/>
            </a:xfrm>
            <a:prstGeom prst="rect">
              <a:avLst/>
            </a:prstGeom>
            <a:noFill/>
            <a:ln w="38100" algn="ctr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63" y="1319"/>
              <a:ext cx="1168" cy="36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/>
                <a:t>EUROnu</a:t>
              </a:r>
            </a:p>
          </p:txBody>
        </p:sp>
        <p:pic>
          <p:nvPicPr>
            <p:cNvPr id="9" name="Picture 8" descr="euro-nu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048" y="1304"/>
              <a:ext cx="589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378" y="1986"/>
              <a:ext cx="1089" cy="1089"/>
            </a:xfrm>
            <a:prstGeom prst="ellipse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248" y="1978"/>
              <a:ext cx="1089" cy="1089"/>
            </a:xfrm>
            <a:prstGeom prst="ellipse">
              <a:avLst/>
            </a:prstGeom>
            <a:noFill/>
            <a:ln w="38100" algn="ctr">
              <a:solidFill>
                <a:srgbClr val="66FF33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838" y="2652"/>
              <a:ext cx="1089" cy="1089"/>
            </a:xfrm>
            <a:prstGeom prst="ellipse">
              <a:avLst/>
            </a:prstGeom>
            <a:noFill/>
            <a:ln w="38100" algn="ctr">
              <a:solidFill>
                <a:srgbClr val="CCECFF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663" y="2116"/>
              <a:ext cx="472" cy="36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>
                  <a:solidFill>
                    <a:srgbClr val="FFFF00"/>
                  </a:solidFill>
                </a:rPr>
                <a:t>SB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1558" y="2093"/>
              <a:ext cx="486" cy="36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>
                  <a:solidFill>
                    <a:srgbClr val="66FF33"/>
                  </a:solidFill>
                </a:rPr>
                <a:t>BB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1157" y="3159"/>
              <a:ext cx="457" cy="36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>
                  <a:solidFill>
                    <a:srgbClr val="CCECFF"/>
                  </a:solidFill>
                </a:rPr>
                <a:t>NF</a:t>
              </a:r>
            </a:p>
          </p:txBody>
        </p: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903173" y="2035250"/>
            <a:ext cx="3959225" cy="4676775"/>
          </a:xfrm>
          <a:prstGeom prst="rect">
            <a:avLst/>
          </a:prstGeom>
          <a:noFill/>
          <a:ln w="38100" algn="ctr">
            <a:solidFill>
              <a:srgbClr val="CCEC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defPPr>
              <a:defRPr lang="en-GB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903173" y="2032075"/>
            <a:ext cx="3948112" cy="838200"/>
          </a:xfrm>
          <a:prstGeom prst="rect">
            <a:avLst/>
          </a:prstGeom>
          <a:noFill/>
          <a:ln w="38100" algn="ctr">
            <a:solidFill>
              <a:srgbClr val="CCEC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defPPr>
              <a:defRPr lang="en-GB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007948" y="2149550"/>
            <a:ext cx="1538287" cy="57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FFCC00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/>
              <a:t>IDS-NF</a:t>
            </a:r>
          </a:p>
        </p:txBody>
      </p:sp>
      <p:pic>
        <p:nvPicPr>
          <p:cNvPr id="19" name="Picture 18" descr="nufact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049598" y="2086050"/>
            <a:ext cx="731837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96848" y="3019500"/>
            <a:ext cx="3503612" cy="34798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grpSp>
        <p:nvGrpSpPr>
          <p:cNvPr id="21" name="Group 69"/>
          <p:cNvGrpSpPr>
            <a:grpSpLocks/>
          </p:cNvGrpSpPr>
          <p:nvPr/>
        </p:nvGrpSpPr>
        <p:grpSpPr bwMode="auto">
          <a:xfrm>
            <a:off x="2107585" y="4506989"/>
            <a:ext cx="4752975" cy="1917701"/>
            <a:chOff x="1338" y="2812"/>
            <a:chExt cx="2994" cy="1208"/>
          </a:xfrm>
        </p:grpSpPr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198" y="3521"/>
              <a:ext cx="1134" cy="499"/>
            </a:xfrm>
            <a:prstGeom prst="rect">
              <a:avLst/>
            </a:prstGeom>
            <a:noFill/>
            <a:ln w="38100" algn="ctr">
              <a:solidFill>
                <a:srgbClr val="CCECFF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>
              <a:off x="1758" y="2812"/>
              <a:ext cx="1440" cy="697"/>
            </a:xfrm>
            <a:prstGeom prst="line">
              <a:avLst/>
            </a:prstGeom>
            <a:noFill/>
            <a:ln w="38100">
              <a:solidFill>
                <a:srgbClr val="CCECFF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GB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1338" y="3748"/>
              <a:ext cx="1875" cy="269"/>
            </a:xfrm>
            <a:prstGeom prst="line">
              <a:avLst/>
            </a:prstGeom>
            <a:noFill/>
            <a:ln w="38100">
              <a:solidFill>
                <a:srgbClr val="CCECFF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3200" b="1" kern="1200">
                  <a:solidFill>
                    <a:srgbClr val="FFCC00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GB"/>
            </a:p>
          </p:txBody>
        </p:sp>
      </p:grpSp>
      <p:pic>
        <p:nvPicPr>
          <p:cNvPr id="25" name="Picture 24" descr="IMG_4926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180473" y="782055"/>
            <a:ext cx="1414223" cy="104674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Beta beam design study: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11053"/>
            <a:ext cx="9144000" cy="2646947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Baseline (He/Ne; </a:t>
            </a:r>
            <a:r>
              <a:rPr lang="el-GR" dirty="0" smtClean="0"/>
              <a:t>γ</a:t>
            </a:r>
            <a:r>
              <a:rPr lang="en-GB" dirty="0" smtClean="0"/>
              <a:t>=100) studied within </a:t>
            </a:r>
            <a:r>
              <a:rPr lang="en-GB" dirty="0" err="1" smtClean="0"/>
              <a:t>Eurisol</a:t>
            </a:r>
            <a:r>
              <a:rPr lang="en-GB" dirty="0" smtClean="0"/>
              <a:t> DS</a:t>
            </a:r>
          </a:p>
          <a:p>
            <a:r>
              <a:rPr lang="en-GB" dirty="0" smtClean="0"/>
              <a:t>Possibility of B/C under study within </a:t>
            </a:r>
            <a:r>
              <a:rPr lang="en-GB" dirty="0" err="1" smtClean="0"/>
              <a:t>EUROnu</a:t>
            </a:r>
            <a:endParaRPr lang="en-GB" dirty="0" smtClean="0"/>
          </a:p>
          <a:p>
            <a:r>
              <a:rPr lang="en-GB" dirty="0" smtClean="0"/>
              <a:t>Require evaluation of benefit of use of PS2, SPS for beta beam</a:t>
            </a:r>
          </a:p>
          <a:p>
            <a:pPr lvl="1"/>
            <a:r>
              <a:rPr lang="en-GB" dirty="0" smtClean="0"/>
              <a:t>Alternative may give better performance</a:t>
            </a:r>
          </a:p>
          <a:p>
            <a:r>
              <a:rPr lang="en-GB" dirty="0" smtClean="0"/>
              <a:t>CERN expertise, and R&amp;D in Europe (e.g. UCL), needs to be maintained</a:t>
            </a:r>
          </a:p>
          <a:p>
            <a:pPr lvl="1"/>
            <a:r>
              <a:rPr lang="en-GB" dirty="0" smtClean="0"/>
              <a:t>Demonstration of feasibility of required ion flux important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86" y="685804"/>
            <a:ext cx="4457864" cy="333070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2160" y="697834"/>
            <a:ext cx="4403558" cy="3302669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SPL—</a:t>
            </a:r>
            <a:r>
              <a:rPr lang="en-GB" dirty="0" err="1" smtClean="0"/>
              <a:t>Frejus</a:t>
            </a:r>
            <a:r>
              <a:rPr lang="en-GB" dirty="0" smtClean="0"/>
              <a:t> </a:t>
            </a:r>
            <a:r>
              <a:rPr lang="en-GB" dirty="0" err="1" smtClean="0"/>
              <a:t>superbeam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13421"/>
            <a:ext cx="9144000" cy="174458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Various scenarios:</a:t>
            </a:r>
          </a:p>
          <a:p>
            <a:pPr lvl="1"/>
            <a:r>
              <a:rPr lang="en-GB" dirty="0" err="1" smtClean="0"/>
              <a:t>EUROnu</a:t>
            </a:r>
            <a:r>
              <a:rPr lang="en-GB" dirty="0" smtClean="0"/>
              <a:t> study CERN—</a:t>
            </a:r>
            <a:r>
              <a:rPr lang="en-GB" dirty="0" err="1" smtClean="0"/>
              <a:t>Frejus</a:t>
            </a:r>
            <a:endParaRPr lang="en-GB" dirty="0" smtClean="0"/>
          </a:p>
          <a:p>
            <a:pPr lvl="1"/>
            <a:r>
              <a:rPr lang="en-GB" dirty="0" smtClean="0"/>
              <a:t>Other possibilities could be studied</a:t>
            </a:r>
          </a:p>
          <a:p>
            <a:pPr lvl="2"/>
            <a:r>
              <a:rPr lang="en-GB" dirty="0" smtClean="0"/>
              <a:t>Too little resource!</a:t>
            </a:r>
          </a:p>
          <a:p>
            <a:pPr lvl="1"/>
            <a:r>
              <a:rPr lang="en-GB" dirty="0" smtClean="0"/>
              <a:t>High-power SPL is the key element for each of the scenarios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3943" y="713875"/>
            <a:ext cx="6104342" cy="43153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94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541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Neutrino Factory R&amp;D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programme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</a:t>
            </a:r>
            <a:endParaRPr kumimoji="0" lang="en-GB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0" y="765175"/>
            <a:ext cx="4495800" cy="2951163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High-power target</a:t>
            </a:r>
            <a:endParaRPr kumimoji="0" lang="en-GB" sz="2800" b="1" i="0" u="none" strike="noStrike" kern="0" cap="none" spc="0" normalizeH="0" baseline="0" noProof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4648200" y="765175"/>
            <a:ext cx="4495800" cy="2951163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Ionisation cooling</a:t>
            </a:r>
            <a:endParaRPr kumimoji="0" lang="en-GB" sz="2800" b="1" i="0" u="none" strike="noStrike" kern="0" cap="none" spc="0" normalizeH="0" baseline="0" noProof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0" y="3860800"/>
            <a:ext cx="4495800" cy="2997200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FF33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</a:rPr>
              <a:t>Rapid acceleration:</a:t>
            </a:r>
            <a:endParaRPr kumimoji="0" lang="en-GB" sz="2800" b="1" i="0" u="none" strike="noStrike" kern="0" cap="none" spc="0" normalizeH="0" baseline="0" noProof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4648200" y="3860800"/>
            <a:ext cx="4495800" cy="2997200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FF33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</a:rPr>
              <a:t>RF cavity development</a:t>
            </a:r>
            <a:endParaRPr kumimoji="0" lang="en-GB" sz="2800" b="1" i="0" u="none" strike="noStrike" kern="0" cap="none" spc="0" normalizeH="0" baseline="0" noProof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1268413"/>
            <a:ext cx="4371975" cy="1981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344488" y="3187700"/>
            <a:ext cx="3262432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rPr>
              <a:t>MERIT (took data CERN)</a:t>
            </a:r>
            <a:endParaRPr kumimoji="0" lang="en-GB" sz="2400" b="1" i="0" u="none" strike="noStrike" kern="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</a:endParaRPr>
          </a:p>
        </p:txBody>
      </p:sp>
      <p:pic>
        <p:nvPicPr>
          <p:cNvPr id="22" name="Picture 9" descr="MICE-3D-layout-2007-sectionview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063" y="1484313"/>
            <a:ext cx="4418012" cy="1392237"/>
          </a:xfrm>
          <a:prstGeom prst="rect">
            <a:avLst/>
          </a:prstGeom>
          <a:noFill/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4982590" y="2894013"/>
            <a:ext cx="3696846" cy="83099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rPr>
              <a:t>MICE</a:t>
            </a:r>
            <a:b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rPr>
            </a:b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rPr>
              <a:t>(under construction at RAL)</a:t>
            </a:r>
            <a:endParaRPr kumimoji="0" lang="en-GB" sz="2400" b="1" i="0" u="none" strike="noStrike" kern="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</a:endParaRPr>
          </a:p>
        </p:txBody>
      </p:sp>
      <p:pic>
        <p:nvPicPr>
          <p:cNvPr id="24" name="Picture 11" descr="EMMA layout-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306888"/>
            <a:ext cx="35401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481238" y="6062663"/>
            <a:ext cx="3531736" cy="83099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rPr>
              <a:t>EMMA </a:t>
            </a:r>
            <a:b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rPr>
            </a:b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rPr>
              <a:t>(under construction at DL)</a:t>
            </a:r>
            <a:endParaRPr kumimoji="0" lang="en-GB" sz="2400" b="1" i="0" u="none" strike="noStrike" kern="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</a:endParaRPr>
          </a:p>
        </p:txBody>
      </p:sp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5" cstate="print"/>
          <a:srcRect l="4062" r="3641" b="25887"/>
          <a:stretch>
            <a:fillRect/>
          </a:stretch>
        </p:blipFill>
        <p:spPr bwMode="auto">
          <a:xfrm>
            <a:off x="5148263" y="4365625"/>
            <a:ext cx="33845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5052238" y="6284913"/>
            <a:ext cx="3738523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rPr>
              <a:t>MuCool (part of US NFMCC)</a:t>
            </a:r>
            <a:endParaRPr kumimoji="0" lang="en-GB" sz="2400" b="1" i="0" u="none" strike="noStrike" kern="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541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Neutrino Factory R&amp;D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programme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</a:t>
            </a:r>
            <a:endParaRPr kumimoji="0" lang="en-GB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0" y="765175"/>
            <a:ext cx="4495800" cy="2951163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High-power target</a:t>
            </a:r>
            <a:endParaRPr kumimoji="0" lang="en-GB" sz="2800" b="1" i="0" u="none" strike="noStrike" kern="0" cap="none" spc="0" normalizeH="0" baseline="0" noProof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4648200" y="765175"/>
            <a:ext cx="4495800" cy="2951163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Ionisation cooling</a:t>
            </a:r>
            <a:endParaRPr kumimoji="0" lang="en-GB" sz="2800" b="1" i="0" u="none" strike="noStrike" kern="0" cap="none" spc="0" normalizeH="0" baseline="0" noProof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0" y="3860800"/>
            <a:ext cx="4495800" cy="2997200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FF33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</a:rPr>
              <a:t>Rapid acceleration:</a:t>
            </a:r>
            <a:endParaRPr kumimoji="0" lang="en-GB" sz="2800" b="1" i="0" u="none" strike="noStrike" kern="0" cap="none" spc="0" normalizeH="0" baseline="0" noProof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4648200" y="3860800"/>
            <a:ext cx="4495800" cy="2997200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FF33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</a:rPr>
              <a:t>RF cavity development</a:t>
            </a:r>
            <a:endParaRPr kumimoji="0" lang="en-GB" sz="2800" b="1" i="0" u="none" strike="noStrike" kern="0" cap="none" spc="0" normalizeH="0" baseline="0" noProof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500904" y="3139572"/>
            <a:ext cx="3262432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rPr>
              <a:t>MERIT (took data CERN)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4675663" y="3242941"/>
            <a:ext cx="4431021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rPr>
              <a:t>MICE (under construction at RAL)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57282" y="6387527"/>
            <a:ext cx="4475905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rPr>
              <a:t>EMMA (under construction at DL)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5052238" y="6369137"/>
            <a:ext cx="3738523" cy="46166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rPr>
              <a:t>MuCool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rPr>
              <a:t> (part of US NFMCC)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</a:endParaRPr>
          </a:p>
        </p:txBody>
      </p:sp>
      <p:pic>
        <p:nvPicPr>
          <p:cNvPr id="28" name="Picture 4" descr="C:\data0\MERIT\MOVIES\Animation_16014_fat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681" y="1443792"/>
            <a:ext cx="1473549" cy="141664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b="9021"/>
          <a:stretch>
            <a:fillRect/>
          </a:stretch>
        </p:blipFill>
        <p:spPr bwMode="auto">
          <a:xfrm>
            <a:off x="1761374" y="1343275"/>
            <a:ext cx="2656496" cy="167665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0294" y="4331174"/>
            <a:ext cx="2911644" cy="209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/>
          <a:srcRect t="6483" r="1509" b="889"/>
          <a:stretch>
            <a:fillRect/>
          </a:stretch>
        </p:blipFill>
        <p:spPr bwMode="auto">
          <a:xfrm>
            <a:off x="5423836" y="1272874"/>
            <a:ext cx="2950161" cy="201960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2724" y="4346225"/>
            <a:ext cx="2564262" cy="20338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dirty="0" smtClean="0"/>
              <a:t>Neutrino plans in Europe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Goals of the workshop: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7083"/>
            <a:ext cx="9144000" cy="6143644"/>
          </a:xfrm>
        </p:spPr>
        <p:txBody>
          <a:bodyPr>
            <a:noAutofit/>
          </a:bodyPr>
          <a:lstStyle/>
          <a:p>
            <a:pPr marL="360363" indent="-360363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To begin the process of establishing a roadmap for a coherent European participation in future Neutrino Physics </a:t>
            </a:r>
          </a:p>
          <a:p>
            <a:pPr marL="360363" indent="-360363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To examine those techniques which potentially can substantially improve precision over that expected from current and future experiments in construction.</a:t>
            </a:r>
          </a:p>
          <a:p>
            <a:pPr marL="360363" indent="-360363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To stress the substantial technical problems associated with each technique</a:t>
            </a:r>
          </a:p>
          <a:p>
            <a:pPr marL="360363" indent="-360363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To devise plans for the European contribution to the R&amp;D necessary to enable decisions to be taken around 2012 – 2013. </a:t>
            </a:r>
          </a:p>
          <a:p>
            <a:pPr marL="360363" indent="-360363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To consider the role of CERN in future international neutrino activities</a:t>
            </a:r>
          </a:p>
          <a:p>
            <a:pPr marL="360363" indent="-360363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To bring to light synergies between the neutrino area and other areas of physics</a:t>
            </a:r>
          </a:p>
          <a:p>
            <a:pPr marL="360363" lvl="1" indent="-360363">
              <a:spcBef>
                <a:spcPts val="0"/>
              </a:spcBef>
              <a:buNone/>
            </a:pPr>
            <a:r>
              <a:rPr lang="en-US" sz="2000" dirty="0" smtClean="0"/>
              <a:t>		</a:t>
            </a:r>
          </a:p>
          <a:p>
            <a:pPr marL="360363" indent="-360363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/>
              <a:t>To suggest a procedure for future coordination and development of European activities in the Neutrino area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As an integrated part of the implementation of the European strategy for Particle Physics it will be necessary to establish an </a:t>
            </a:r>
            <a:r>
              <a:rPr lang="en-US" sz="1800" dirty="0" err="1" smtClean="0"/>
              <a:t>organisation</a:t>
            </a:r>
            <a:r>
              <a:rPr lang="en-US" sz="1800" dirty="0" smtClean="0"/>
              <a:t> and follow-up structures for the key R&amp;D areas. This requires coordination with the Strategy Secretariat of the European Session of Council and appropriate means to achieve this will be discussed.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R-ECFA likely to: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8101"/>
            <a:ext cx="9144000" cy="6143644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Recognise Design Study initiatives:</a:t>
            </a:r>
          </a:p>
          <a:p>
            <a:pPr lvl="1"/>
            <a:r>
              <a:rPr lang="en-GB" dirty="0" err="1" smtClean="0"/>
              <a:t>EUROnu</a:t>
            </a:r>
            <a:r>
              <a:rPr lang="en-GB" dirty="0" smtClean="0"/>
              <a:t>, IDS-NF, … </a:t>
            </a:r>
          </a:p>
          <a:p>
            <a:r>
              <a:rPr lang="en-GB" dirty="0" smtClean="0"/>
              <a:t>Help set and create conditions for timely completion of Design Study initiatives:</a:t>
            </a:r>
          </a:p>
          <a:p>
            <a:pPr lvl="1"/>
            <a:r>
              <a:rPr lang="en-GB" dirty="0" smtClean="0"/>
              <a:t>Request/receive </a:t>
            </a:r>
            <a:br>
              <a:rPr lang="en-GB" dirty="0" smtClean="0"/>
            </a:br>
            <a:r>
              <a:rPr lang="en-GB" dirty="0" smtClean="0"/>
              <a:t>and comment on </a:t>
            </a:r>
            <a:br>
              <a:rPr lang="en-GB" dirty="0" smtClean="0"/>
            </a:br>
            <a:r>
              <a:rPr lang="en-GB" dirty="0" smtClean="0"/>
              <a:t>design reports:</a:t>
            </a:r>
          </a:p>
          <a:p>
            <a:pPr lvl="2"/>
            <a:r>
              <a:rPr lang="en-GB" dirty="0" smtClean="0"/>
              <a:t>In case of IDS-NF:</a:t>
            </a:r>
          </a:p>
          <a:p>
            <a:pPr lvl="3"/>
            <a:r>
              <a:rPr lang="en-GB" dirty="0" smtClean="0"/>
              <a:t>IDR in 2010</a:t>
            </a:r>
          </a:p>
          <a:p>
            <a:pPr lvl="3"/>
            <a:r>
              <a:rPr lang="en-GB" dirty="0" smtClean="0"/>
              <a:t>RDR in 2012/13</a:t>
            </a:r>
          </a:p>
          <a:p>
            <a:pPr lvl="1"/>
            <a:r>
              <a:rPr lang="en-GB" dirty="0" smtClean="0"/>
              <a:t>Monitor </a:t>
            </a:r>
            <a:br>
              <a:rPr lang="en-GB" dirty="0" smtClean="0"/>
            </a:br>
            <a:r>
              <a:rPr lang="en-GB" dirty="0" smtClean="0"/>
              <a:t>intermediate </a:t>
            </a:r>
            <a:br>
              <a:rPr lang="en-GB" dirty="0" smtClean="0"/>
            </a:br>
            <a:r>
              <a:rPr lang="en-GB" dirty="0" smtClean="0"/>
              <a:t>milestones:</a:t>
            </a:r>
          </a:p>
          <a:p>
            <a:pPr lvl="2"/>
            <a:r>
              <a:rPr lang="en-GB" dirty="0" smtClean="0"/>
              <a:t>Organise follow-up </a:t>
            </a:r>
            <a:br>
              <a:rPr lang="en-GB" dirty="0" smtClean="0"/>
            </a:br>
            <a:r>
              <a:rPr lang="en-GB" dirty="0" smtClean="0"/>
              <a:t>workshops along </a:t>
            </a:r>
            <a:br>
              <a:rPr lang="en-GB" dirty="0" smtClean="0"/>
            </a:br>
            <a:r>
              <a:rPr lang="en-GB" dirty="0" smtClean="0"/>
              <a:t>the lines of the </a:t>
            </a:r>
            <a:br>
              <a:rPr lang="en-GB" dirty="0" smtClean="0"/>
            </a:br>
            <a:r>
              <a:rPr lang="en-GB" dirty="0" smtClean="0"/>
              <a:t>CERN workshop 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5884" y="2464210"/>
            <a:ext cx="5227962" cy="3922104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But we need an </a:t>
            </a:r>
            <a:r>
              <a:rPr lang="en-GB" i="1" dirty="0" smtClean="0"/>
              <a:t>international</a:t>
            </a:r>
            <a:r>
              <a:rPr lang="en-GB" dirty="0" smtClean="0"/>
              <a:t> approach: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442" y="679785"/>
            <a:ext cx="4259179" cy="319401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384" y="679784"/>
            <a:ext cx="4307804" cy="323047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1782" y="2933463"/>
            <a:ext cx="1851083" cy="46166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GB" sz="1200" b="1" dirty="0" smtClean="0">
                <a:solidFill>
                  <a:schemeClr val="bg1"/>
                </a:solidFill>
              </a:rPr>
              <a:t>YKK: emphasised need for</a:t>
            </a:r>
            <a:br>
              <a:rPr lang="en-GB" sz="1200" b="1" dirty="0" smtClean="0">
                <a:solidFill>
                  <a:schemeClr val="bg1"/>
                </a:solidFill>
              </a:rPr>
            </a:br>
            <a:r>
              <a:rPr lang="en-GB" sz="1200" b="1" dirty="0" smtClean="0">
                <a:solidFill>
                  <a:schemeClr val="bg1"/>
                </a:solidFill>
              </a:rPr>
              <a:t>international cooperation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90862" y="3328295"/>
            <a:ext cx="825995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GB" sz="1200" b="1" dirty="0" err="1" smtClean="0"/>
              <a:t>Bertolucci</a:t>
            </a:r>
            <a:endParaRPr lang="en-GB" sz="12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4343" b="2680"/>
          <a:stretch>
            <a:fillRect/>
          </a:stretch>
        </p:blipFill>
        <p:spPr bwMode="auto">
          <a:xfrm>
            <a:off x="318837" y="4038497"/>
            <a:ext cx="8506326" cy="263902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 and workshop’s goals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dirty="0" smtClean="0"/>
              <a:t>Neutrino plans in Europe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274"/>
            <a:ext cx="9144000" cy="1745508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W/</a:t>
            </a:r>
            <a:r>
              <a:rPr lang="en-GB" dirty="0" err="1" smtClean="0"/>
              <a:t>s</a:t>
            </a:r>
            <a:r>
              <a:rPr lang="en-GB" dirty="0" smtClean="0"/>
              <a:t> demonstrated a vibrant, energetic community with a wealth of ideas and established activities!</a:t>
            </a:r>
          </a:p>
          <a:p>
            <a:r>
              <a:rPr lang="en-GB" dirty="0" smtClean="0"/>
              <a:t>Next generation, long-baseline facility:</a:t>
            </a:r>
          </a:p>
          <a:p>
            <a:pPr lvl="1"/>
            <a:r>
              <a:rPr lang="en-GB" dirty="0" smtClean="0"/>
              <a:t>Well-rehearsed scientific branch point: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:</a:t>
            </a:r>
            <a:endParaRPr lang="en-GB" baseline="-25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53794" y="2330252"/>
            <a:ext cx="2537811" cy="92333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CCFFCC"/>
                </a:solidFill>
              </a:rPr>
              <a:t>T2K, </a:t>
            </a:r>
            <a:r>
              <a:rPr lang="en-GB" sz="3600" b="1" dirty="0" err="1" smtClean="0">
                <a:solidFill>
                  <a:srgbClr val="CCFFCC"/>
                </a:solidFill>
              </a:rPr>
              <a:t>NOvA</a:t>
            </a:r>
            <a:r>
              <a:rPr lang="en-GB" sz="3600" b="1" dirty="0" smtClean="0">
                <a:solidFill>
                  <a:srgbClr val="CCFFCC"/>
                </a:solidFill>
              </a:rPr>
              <a:t/>
            </a:r>
            <a:br>
              <a:rPr lang="en-GB" sz="3600" b="1" dirty="0" smtClean="0">
                <a:solidFill>
                  <a:srgbClr val="CCFFCC"/>
                </a:solidFill>
              </a:rPr>
            </a:br>
            <a:r>
              <a:rPr lang="en-GB" b="1" dirty="0" smtClean="0">
                <a:solidFill>
                  <a:srgbClr val="CCFFCC"/>
                </a:solidFill>
              </a:rPr>
              <a:t>D-</a:t>
            </a:r>
            <a:r>
              <a:rPr lang="en-GB" b="1" dirty="0" err="1" smtClean="0">
                <a:solidFill>
                  <a:srgbClr val="CCFFCC"/>
                </a:solidFill>
              </a:rPr>
              <a:t>Chooz</a:t>
            </a:r>
            <a:r>
              <a:rPr lang="en-GB" b="1" dirty="0" smtClean="0">
                <a:solidFill>
                  <a:srgbClr val="CCFFCC"/>
                </a:solidFill>
              </a:rPr>
              <a:t>, D-Bay, Reno, …</a:t>
            </a:r>
            <a:endParaRPr lang="en-GB" sz="3600" b="1" dirty="0" smtClean="0">
              <a:solidFill>
                <a:srgbClr val="CCFFCC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271234" y="2791917"/>
            <a:ext cx="537049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3011513" y="2833773"/>
            <a:ext cx="191895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69725" y="1964449"/>
            <a:ext cx="142167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srgbClr val="0000CC"/>
                </a:solidFill>
              </a:rPr>
              <a:t>θ</a:t>
            </a:r>
            <a:r>
              <a:rPr lang="el-GR" sz="2400" b="1" baseline="-25000" dirty="0" smtClean="0">
                <a:solidFill>
                  <a:srgbClr val="0000CC"/>
                </a:solidFill>
              </a:rPr>
              <a:t>13</a:t>
            </a:r>
            <a:r>
              <a:rPr lang="en-GB" sz="2400" b="1" dirty="0" smtClean="0">
                <a:solidFill>
                  <a:srgbClr val="0000CC"/>
                </a:solidFill>
              </a:rPr>
              <a:t> ‘large’</a:t>
            </a:r>
            <a:endParaRPr lang="en-GB" sz="2400" b="1" baseline="-25000" dirty="0" smtClean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7578" y="2979734"/>
            <a:ext cx="146104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srgbClr val="0000CC"/>
                </a:solidFill>
              </a:rPr>
              <a:t>θ</a:t>
            </a:r>
            <a:r>
              <a:rPr lang="el-GR" sz="2400" b="1" baseline="-25000" dirty="0" smtClean="0">
                <a:solidFill>
                  <a:srgbClr val="0000CC"/>
                </a:solidFill>
              </a:rPr>
              <a:t>13</a:t>
            </a:r>
            <a:r>
              <a:rPr lang="en-GB" sz="2400" b="1" dirty="0" smtClean="0">
                <a:solidFill>
                  <a:srgbClr val="0000CC"/>
                </a:solidFill>
              </a:rPr>
              <a:t> ‘small’</a:t>
            </a:r>
            <a:endParaRPr lang="en-GB" sz="2400" b="1" baseline="-25000" dirty="0" smtClean="0">
              <a:solidFill>
                <a:srgbClr val="0000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48479" y="1926411"/>
            <a:ext cx="2842381" cy="64633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CCFFCC"/>
                </a:solidFill>
              </a:rPr>
              <a:t>SB, </a:t>
            </a:r>
            <a:r>
              <a:rPr lang="el-GR" sz="3600" b="1" dirty="0" smtClean="0">
                <a:solidFill>
                  <a:srgbClr val="CCFFCC"/>
                </a:solidFill>
              </a:rPr>
              <a:t>β</a:t>
            </a:r>
            <a:r>
              <a:rPr lang="en-GB" sz="3600" b="1" dirty="0" smtClean="0">
                <a:solidFill>
                  <a:srgbClr val="CCFFCC"/>
                </a:solidFill>
              </a:rPr>
              <a:t>B, [LE]NF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3641" y="2972223"/>
            <a:ext cx="1427762" cy="64633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rgbClr val="CCFFCC"/>
                </a:solidFill>
              </a:rPr>
              <a:t>β</a:t>
            </a:r>
            <a:r>
              <a:rPr lang="en-GB" sz="3600" b="1" dirty="0" smtClean="0">
                <a:solidFill>
                  <a:srgbClr val="CCFFCC"/>
                </a:solidFill>
              </a:rPr>
              <a:t>B, NF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3"/>
          </p:nvPr>
        </p:nvSpPr>
        <p:spPr>
          <a:xfrm>
            <a:off x="57150" y="3940936"/>
            <a:ext cx="4514850" cy="2864677"/>
          </a:xfrm>
          <a:ln w="38100">
            <a:solidFill>
              <a:srgbClr val="92D050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Significant investment: </a:t>
            </a:r>
            <a:br>
              <a:rPr lang="en-GB" dirty="0" smtClean="0"/>
            </a:br>
            <a:r>
              <a:rPr lang="en-GB" dirty="0" smtClean="0"/>
              <a:t>no. of facilities limited</a:t>
            </a:r>
          </a:p>
          <a:p>
            <a:pPr lvl="1"/>
            <a:r>
              <a:rPr lang="en-GB" dirty="0" smtClean="0"/>
              <a:t>Require consensus, and well-articulated, case</a:t>
            </a:r>
          </a:p>
          <a:p>
            <a:pPr lvl="2"/>
            <a:r>
              <a:rPr lang="en-GB" dirty="0" smtClean="0"/>
              <a:t>Sensitivity comparison exists</a:t>
            </a:r>
          </a:p>
          <a:p>
            <a:pPr lvl="2"/>
            <a:r>
              <a:rPr lang="en-GB" i="1" u="sng" dirty="0" smtClean="0"/>
              <a:t>Precision comparison required</a:t>
            </a:r>
          </a:p>
          <a:p>
            <a:pPr lvl="2"/>
            <a:r>
              <a:rPr lang="en-GB" dirty="0" smtClean="0"/>
              <a:t>International approach to manage risks</a:t>
            </a:r>
          </a:p>
          <a:p>
            <a:pPr lvl="3"/>
            <a:r>
              <a:rPr lang="en-GB" dirty="0" smtClean="0"/>
              <a:t>E.g. muon-physics </a:t>
            </a:r>
            <a:r>
              <a:rPr lang="en-GB" i="1" u="sng" dirty="0" smtClean="0"/>
              <a:t>programme</a:t>
            </a:r>
          </a:p>
        </p:txBody>
      </p:sp>
      <p:grpSp>
        <p:nvGrpSpPr>
          <p:cNvPr id="2" name="Group 18"/>
          <p:cNvGrpSpPr/>
          <p:nvPr/>
        </p:nvGrpSpPr>
        <p:grpSpPr>
          <a:xfrm>
            <a:off x="1478431" y="1874297"/>
            <a:ext cx="7256772" cy="1918952"/>
            <a:chOff x="1478431" y="1874297"/>
            <a:chExt cx="7256772" cy="1918952"/>
          </a:xfrm>
        </p:grpSpPr>
        <p:sp>
          <p:nvSpPr>
            <p:cNvPr id="20" name="TextBox 19"/>
            <p:cNvSpPr txBox="1"/>
            <p:nvPr/>
          </p:nvSpPr>
          <p:spPr>
            <a:xfrm>
              <a:off x="1478431" y="2330252"/>
              <a:ext cx="1693092" cy="92333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3600" b="1" dirty="0" smtClean="0">
                  <a:solidFill>
                    <a:srgbClr val="CCFFCC"/>
                  </a:solidFill>
                </a:rPr>
                <a:t>θ</a:t>
              </a:r>
              <a:r>
                <a:rPr lang="en-GB" sz="3600" b="1" baseline="-25000" dirty="0" smtClean="0">
                  <a:solidFill>
                    <a:srgbClr val="CCFFCC"/>
                  </a:solidFill>
                </a:rPr>
                <a:t>13</a:t>
              </a:r>
              <a:r>
                <a:rPr lang="en-GB" sz="3600" b="1" dirty="0" smtClean="0">
                  <a:solidFill>
                    <a:srgbClr val="CCFFCC"/>
                  </a:solidFill>
                </a:rPr>
                <a:t/>
              </a:r>
              <a:br>
                <a:rPr lang="en-GB" sz="3600" b="1" dirty="0" smtClean="0">
                  <a:solidFill>
                    <a:srgbClr val="CCFFCC"/>
                  </a:solidFill>
                </a:rPr>
              </a:br>
              <a:r>
                <a:rPr lang="en-GB" b="1" dirty="0" err="1" smtClean="0">
                  <a:solidFill>
                    <a:srgbClr val="CCFFCC"/>
                  </a:solidFill>
                </a:rPr>
                <a:t>sng</a:t>
              </a:r>
              <a:r>
                <a:rPr lang="en-GB" b="1" dirty="0">
                  <a:solidFill>
                    <a:srgbClr val="CCFFCC"/>
                  </a:solidFill>
                </a:rPr>
                <a:t>(</a:t>
              </a:r>
              <a:r>
                <a:rPr lang="el-GR" b="1" dirty="0" smtClean="0">
                  <a:solidFill>
                    <a:srgbClr val="CCFFCC"/>
                  </a:solidFill>
                </a:rPr>
                <a:t>Δ </a:t>
              </a:r>
              <a:r>
                <a:rPr lang="en-GB" b="1" i="1" dirty="0" smtClean="0">
                  <a:solidFill>
                    <a:srgbClr val="CCFFCC"/>
                  </a:solidFill>
                </a:rPr>
                <a:t>m</a:t>
              </a:r>
              <a:r>
                <a:rPr lang="en-GB" b="1" baseline="-25000" dirty="0" smtClean="0">
                  <a:solidFill>
                    <a:srgbClr val="CCFFCC"/>
                  </a:solidFill>
                </a:rPr>
                <a:t>31</a:t>
              </a:r>
              <a:r>
                <a:rPr lang="en-GB" b="1" dirty="0" smtClean="0">
                  <a:solidFill>
                    <a:srgbClr val="CCFFCC"/>
                  </a:solidFill>
                </a:rPr>
                <a:t>), </a:t>
              </a:r>
              <a:r>
                <a:rPr lang="el-GR" b="1" dirty="0" smtClean="0">
                  <a:solidFill>
                    <a:srgbClr val="CCFFCC"/>
                  </a:solidFill>
                </a:rPr>
                <a:t>δ</a:t>
              </a:r>
              <a:r>
                <a:rPr lang="en-GB" b="1" dirty="0" smtClean="0">
                  <a:solidFill>
                    <a:srgbClr val="CCFFCC"/>
                  </a:solidFill>
                </a:rPr>
                <a:t>, …</a:t>
              </a:r>
              <a:endParaRPr lang="en-GB" sz="3600" b="1" dirty="0" smtClean="0">
                <a:solidFill>
                  <a:srgbClr val="CCFFCC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271234" y="2791917"/>
              <a:ext cx="5370490" cy="0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3011513" y="2833773"/>
              <a:ext cx="1918952" cy="0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069725" y="1964449"/>
              <a:ext cx="1421671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>
                  <a:solidFill>
                    <a:srgbClr val="0000CC"/>
                  </a:solidFill>
                </a:rPr>
                <a:t>θ</a:t>
              </a:r>
              <a:r>
                <a:rPr lang="el-GR" sz="2400" b="1" baseline="-25000" dirty="0" smtClean="0">
                  <a:solidFill>
                    <a:srgbClr val="0000CC"/>
                  </a:solidFill>
                </a:rPr>
                <a:t>13</a:t>
              </a:r>
              <a:r>
                <a:rPr lang="en-GB" sz="2400" b="1" dirty="0" smtClean="0">
                  <a:solidFill>
                    <a:srgbClr val="0000CC"/>
                  </a:solidFill>
                </a:rPr>
                <a:t> ‘large’</a:t>
              </a:r>
              <a:endParaRPr lang="en-GB" sz="2400" b="1" baseline="-25000" dirty="0" smtClean="0">
                <a:solidFill>
                  <a:srgbClr val="0000CC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67578" y="2979734"/>
              <a:ext cx="1461041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>
                  <a:solidFill>
                    <a:srgbClr val="0000CC"/>
                  </a:solidFill>
                </a:rPr>
                <a:t>θ</a:t>
              </a:r>
              <a:r>
                <a:rPr lang="el-GR" sz="2400" b="1" baseline="-25000" dirty="0" smtClean="0">
                  <a:solidFill>
                    <a:srgbClr val="0000CC"/>
                  </a:solidFill>
                </a:rPr>
                <a:t>13</a:t>
              </a:r>
              <a:r>
                <a:rPr lang="en-GB" sz="2400" b="1" dirty="0" smtClean="0">
                  <a:solidFill>
                    <a:srgbClr val="0000CC"/>
                  </a:solidFill>
                </a:rPr>
                <a:t> ‘small’</a:t>
              </a:r>
              <a:endParaRPr lang="en-GB" sz="2400" b="1" baseline="-25000" dirty="0" smtClean="0">
                <a:solidFill>
                  <a:srgbClr val="0000CC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04143" y="1926411"/>
              <a:ext cx="2931060" cy="646331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600" b="1" dirty="0" smtClean="0">
                  <a:solidFill>
                    <a:srgbClr val="CCFFCC"/>
                  </a:solidFill>
                </a:rPr>
                <a:t>‘incremental’?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44046" y="2972223"/>
              <a:ext cx="2446953" cy="646331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600" b="1" dirty="0" smtClean="0">
                  <a:solidFill>
                    <a:srgbClr val="CCFFCC"/>
                  </a:solidFill>
                </a:rPr>
                <a:t>‘discovery’?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2862" y="40481"/>
            <a:ext cx="9053513" cy="38103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build="p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Lepton flavour violation:</a:t>
            </a:r>
            <a:endParaRPr lang="en-GB" dirty="0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714356"/>
            <a:ext cx="4817204" cy="367717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357561"/>
            <a:ext cx="4572032" cy="338630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3" name="Group 8"/>
          <p:cNvGrpSpPr/>
          <p:nvPr/>
        </p:nvGrpSpPr>
        <p:grpSpPr>
          <a:xfrm>
            <a:off x="4478337" y="698959"/>
            <a:ext cx="4606925" cy="2516142"/>
            <a:chOff x="4478337" y="698959"/>
            <a:chExt cx="4606925" cy="2516142"/>
          </a:xfrm>
        </p:grpSpPr>
        <p:pic>
          <p:nvPicPr>
            <p:cNvPr id="3686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2" y="714356"/>
              <a:ext cx="4584700" cy="250074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4478337" y="698959"/>
              <a:ext cx="1152880" cy="5847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3200" b="1" dirty="0" smtClean="0">
                  <a:solidFill>
                    <a:srgbClr val="002060"/>
                  </a:solidFill>
                </a:rPr>
                <a:t>mu2e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Conclusions: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442" y="643689"/>
            <a:ext cx="4259179" cy="319401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384" y="643688"/>
            <a:ext cx="4307804" cy="323047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1782" y="2897367"/>
            <a:ext cx="1851083" cy="46166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GB" sz="1200" b="1" dirty="0" smtClean="0">
                <a:solidFill>
                  <a:schemeClr val="bg1"/>
                </a:solidFill>
              </a:rPr>
              <a:t>YKK: emphasised need for</a:t>
            </a:r>
            <a:br>
              <a:rPr lang="en-GB" sz="1200" b="1" dirty="0" smtClean="0">
                <a:solidFill>
                  <a:schemeClr val="bg1"/>
                </a:solidFill>
              </a:rPr>
            </a:br>
            <a:r>
              <a:rPr lang="en-GB" sz="1200" b="1" dirty="0" smtClean="0">
                <a:solidFill>
                  <a:schemeClr val="bg1"/>
                </a:solidFill>
              </a:rPr>
              <a:t>international cooperation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90862" y="3292199"/>
            <a:ext cx="825995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GB" sz="1200" b="1" dirty="0" err="1" smtClean="0"/>
              <a:t>Bertolucci</a:t>
            </a:r>
            <a:endParaRPr lang="en-GB" sz="1200" b="1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269" y="3808257"/>
            <a:ext cx="9134475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 and neutrino physics: historical: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In the past, neutrino experiments at CERN have made substantial contributions to the field:</a:t>
            </a:r>
          </a:p>
          <a:p>
            <a:pPr lvl="1"/>
            <a:r>
              <a:rPr lang="en-GB" dirty="0" smtClean="0"/>
              <a:t>This year’s headline:</a:t>
            </a:r>
          </a:p>
          <a:p>
            <a:pPr lvl="2"/>
            <a:r>
              <a:rPr lang="en-GB" dirty="0" smtClean="0"/>
              <a:t>EPS prize for </a:t>
            </a:r>
            <a:r>
              <a:rPr lang="en-GB" dirty="0" err="1" smtClean="0"/>
              <a:t>Gargamelle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collaboration’s discovery </a:t>
            </a:r>
            <a:br>
              <a:rPr lang="en-GB" dirty="0" smtClean="0"/>
            </a:br>
            <a:r>
              <a:rPr lang="en-GB" dirty="0" smtClean="0"/>
              <a:t>of neutral currents</a:t>
            </a:r>
          </a:p>
          <a:p>
            <a:pPr lvl="1"/>
            <a:r>
              <a:rPr lang="en-GB" dirty="0" smtClean="0"/>
              <a:t>But also:</a:t>
            </a:r>
          </a:p>
          <a:p>
            <a:pPr lvl="2"/>
            <a:r>
              <a:rPr lang="en-GB" dirty="0" smtClean="0"/>
              <a:t>V-A nature of weak </a:t>
            </a:r>
            <a:br>
              <a:rPr lang="en-GB" dirty="0" smtClean="0"/>
            </a:br>
            <a:r>
              <a:rPr lang="en-GB" dirty="0" smtClean="0"/>
              <a:t>charged current</a:t>
            </a:r>
          </a:p>
          <a:p>
            <a:pPr lvl="2"/>
            <a:r>
              <a:rPr lang="en-GB" dirty="0" smtClean="0"/>
              <a:t>Neutrino-nucleon deep </a:t>
            </a:r>
            <a:br>
              <a:rPr lang="en-GB" dirty="0" smtClean="0"/>
            </a:br>
            <a:r>
              <a:rPr lang="en-GB" dirty="0" smtClean="0"/>
              <a:t>inelastic scattering and </a:t>
            </a:r>
            <a:br>
              <a:rPr lang="en-GB" dirty="0" smtClean="0"/>
            </a:br>
            <a:r>
              <a:rPr lang="en-GB" dirty="0" smtClean="0"/>
              <a:t>determination of structure </a:t>
            </a:r>
            <a:br>
              <a:rPr lang="en-GB" dirty="0" smtClean="0"/>
            </a:br>
            <a:r>
              <a:rPr lang="en-GB" dirty="0" smtClean="0"/>
              <a:t>functions</a:t>
            </a:r>
          </a:p>
          <a:p>
            <a:pPr lvl="2"/>
            <a:r>
              <a:rPr lang="en-GB" dirty="0" smtClean="0"/>
              <a:t>… </a:t>
            </a:r>
            <a:endParaRPr lang="en-GB" dirty="0"/>
          </a:p>
        </p:txBody>
      </p:sp>
      <p:pic>
        <p:nvPicPr>
          <p:cNvPr id="4" name="Picture 3" descr="garg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02222" y="1750584"/>
            <a:ext cx="3071834" cy="48688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 and neutrino physics: present: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4327" y="714356"/>
            <a:ext cx="4969042" cy="2714644"/>
          </a:xfrm>
          <a:ln w="38100">
            <a:solidFill>
              <a:srgbClr val="00B050"/>
            </a:solidFill>
          </a:ln>
        </p:spPr>
        <p:txBody>
          <a:bodyPr>
            <a:normAutofit lnSpcReduction="10000"/>
          </a:bodyPr>
          <a:lstStyle/>
          <a:p>
            <a:r>
              <a:rPr lang="en-GB" dirty="0" smtClean="0"/>
              <a:t>OPERA:</a:t>
            </a:r>
          </a:p>
          <a:p>
            <a:pPr lvl="1"/>
            <a:r>
              <a:rPr lang="en-GB" dirty="0" smtClean="0"/>
              <a:t>Measurement of charm production</a:t>
            </a:r>
          </a:p>
          <a:p>
            <a:pPr lvl="1"/>
            <a:r>
              <a:rPr lang="en-GB" dirty="0" smtClean="0"/>
              <a:t>Direct observation of </a:t>
            </a:r>
            <a:r>
              <a:rPr lang="el-GR" dirty="0" smtClean="0"/>
              <a:t>ν</a:t>
            </a:r>
            <a:r>
              <a:rPr lang="el-GR" baseline="-25000" dirty="0" smtClean="0"/>
              <a:t>τ</a:t>
            </a:r>
            <a:r>
              <a:rPr lang="en-GB" dirty="0" smtClean="0"/>
              <a:t> appearance</a:t>
            </a:r>
            <a:endParaRPr lang="en-GB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50474" y="3585416"/>
            <a:ext cx="3189284" cy="3176337"/>
          </a:xfrm>
          <a:prstGeom prst="rect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screen"/>
          <a:srcRect l="17336" t="20454" r="18457" b="17763"/>
          <a:stretch>
            <a:fillRect/>
          </a:stretch>
        </p:blipFill>
        <p:spPr bwMode="auto">
          <a:xfrm>
            <a:off x="168442" y="1160798"/>
            <a:ext cx="3608901" cy="2845717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85429" y="1852865"/>
            <a:ext cx="914400" cy="914400"/>
          </a:xfrm>
          <a:prstGeom prst="rect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FF0000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/>
          <a:srcRect t="8197"/>
          <a:stretch>
            <a:fillRect/>
          </a:stretch>
        </p:blipFill>
        <p:spPr bwMode="auto">
          <a:xfrm>
            <a:off x="6094349" y="3581397"/>
            <a:ext cx="2922733" cy="3186115"/>
          </a:xfrm>
          <a:prstGeom prst="rect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38905" y="5085504"/>
            <a:ext cx="1847097" cy="15689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History of European/CERN involvement: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6975"/>
            <a:ext cx="9144000" cy="6111025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Study of Muon Collider in US lead to the proposal that stored </a:t>
            </a:r>
            <a:r>
              <a:rPr lang="en-GB" dirty="0" err="1" smtClean="0"/>
              <a:t>muons</a:t>
            </a:r>
            <a:r>
              <a:rPr lang="en-GB" dirty="0" smtClean="0"/>
              <a:t> could be used to generate high-energy neutrino beams [Geer, 1998]</a:t>
            </a:r>
          </a:p>
          <a:p>
            <a:r>
              <a:rPr lang="en-GB" dirty="0" smtClean="0"/>
              <a:t>Recognised by CERN and ECFA as an option for CERN:</a:t>
            </a:r>
          </a:p>
          <a:p>
            <a:pPr lvl="1"/>
            <a:r>
              <a:rPr lang="en-US" dirty="0" smtClean="0"/>
              <a:t>B </a:t>
            </a:r>
            <a:r>
              <a:rPr lang="en-US" dirty="0" err="1" smtClean="0"/>
              <a:t>Autin</a:t>
            </a:r>
            <a:r>
              <a:rPr lang="en-US" dirty="0" smtClean="0"/>
              <a:t>, A Blondel and J Ellis, </a:t>
            </a:r>
            <a:r>
              <a:rPr lang="en-US" i="1" dirty="0" smtClean="0"/>
              <a:t>Prospective Study of Muon Storage Rings at CERN,</a:t>
            </a:r>
            <a:r>
              <a:rPr lang="en-US" dirty="0" smtClean="0"/>
              <a:t>CERN 99-02, ECFA 99-197</a:t>
            </a:r>
            <a:endParaRPr lang="en-GB" dirty="0" smtClean="0"/>
          </a:p>
          <a:p>
            <a:r>
              <a:rPr lang="en-GB" dirty="0" smtClean="0"/>
              <a:t>First </a:t>
            </a:r>
            <a:r>
              <a:rPr lang="en-GB" dirty="0" err="1" smtClean="0"/>
              <a:t>NuFact</a:t>
            </a:r>
            <a:r>
              <a:rPr lang="en-GB" dirty="0" smtClean="0"/>
              <a:t> workshop in Lyon 1999:</a:t>
            </a:r>
          </a:p>
          <a:p>
            <a:pPr lvl="1"/>
            <a:r>
              <a:rPr lang="en-GB" dirty="0" smtClean="0"/>
              <a:t>Jointly sponsored by ECFA and ICFA</a:t>
            </a:r>
          </a:p>
          <a:p>
            <a:r>
              <a:rPr lang="en-GB" dirty="0" smtClean="0"/>
              <a:t>Led to the ECFA/CERN study of a Neutrino Factory:</a:t>
            </a:r>
          </a:p>
          <a:p>
            <a:pPr lvl="1"/>
            <a:r>
              <a:rPr lang="en-US" dirty="0" smtClean="0"/>
              <a:t>A Blondel et al (</a:t>
            </a:r>
            <a:r>
              <a:rPr lang="en-US" dirty="0" err="1" smtClean="0"/>
              <a:t>ed</a:t>
            </a:r>
            <a:r>
              <a:rPr lang="en-US" dirty="0" smtClean="0"/>
              <a:t>), </a:t>
            </a:r>
            <a:r>
              <a:rPr lang="en-US" i="1" dirty="0" smtClean="0"/>
              <a:t>ECFA/CERN studies of a European neutrino factory complex, </a:t>
            </a:r>
            <a:r>
              <a:rPr lang="en-GB" dirty="0" smtClean="0"/>
              <a:t>CERN-2004-002, ECFA-04-230, Apr 2004</a:t>
            </a:r>
            <a:endParaRPr lang="en-GB" i="1" dirty="0" smtClean="0"/>
          </a:p>
          <a:p>
            <a:r>
              <a:rPr lang="en-US" dirty="0" smtClean="0"/>
              <a:t>In the rest of the world around this time … :</a:t>
            </a:r>
          </a:p>
          <a:p>
            <a:pPr lvl="1"/>
            <a:r>
              <a:rPr lang="en-US" dirty="0" smtClean="0"/>
              <a:t>US NF&amp;MC Collaboration made a number of feasibility studies of a Neutrino Factory</a:t>
            </a:r>
          </a:p>
          <a:p>
            <a:pPr lvl="1"/>
            <a:r>
              <a:rPr lang="en-US" dirty="0" smtClean="0"/>
              <a:t>In Japan, </a:t>
            </a:r>
            <a:r>
              <a:rPr lang="en-US" dirty="0" err="1" smtClean="0"/>
              <a:t>NuFact</a:t>
            </a:r>
            <a:r>
              <a:rPr lang="en-US" dirty="0" smtClean="0"/>
              <a:t>-J working group made a Neutrino Factory study exploiting FFAGs</a:t>
            </a:r>
          </a:p>
          <a:p>
            <a:r>
              <a:rPr lang="en-US" dirty="0" smtClean="0"/>
              <a:t>Beta-beam concept proposed in 2002</a:t>
            </a:r>
          </a:p>
          <a:p>
            <a:pPr lvl="1"/>
            <a:r>
              <a:rPr lang="en-GB" dirty="0" smtClean="0"/>
              <a:t>P. </a:t>
            </a:r>
            <a:r>
              <a:rPr lang="en-GB" dirty="0" err="1" smtClean="0"/>
              <a:t>Zucchelli</a:t>
            </a:r>
            <a:r>
              <a:rPr lang="en-GB" dirty="0" smtClean="0"/>
              <a:t>, </a:t>
            </a:r>
            <a:r>
              <a:rPr lang="en-GB" i="1" dirty="0" smtClean="0"/>
              <a:t>A novel concept for a anti-nu/e / nu/e neutrino factory: The beta beam</a:t>
            </a:r>
            <a:r>
              <a:rPr lang="en-GB" dirty="0" smtClean="0"/>
              <a:t>, Phys.Lett.B532:166-172,2002</a:t>
            </a:r>
          </a:p>
          <a:p>
            <a:pPr lvl="2"/>
            <a:r>
              <a:rPr lang="en-GB" dirty="0" smtClean="0"/>
              <a:t>Perhaps stimulated by ECFA/CERN study/European Neutrino Group physics working group activities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European Commission programmes: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8186"/>
            <a:ext cx="9144000" cy="6239815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FP6:</a:t>
            </a:r>
          </a:p>
          <a:p>
            <a:pPr lvl="1"/>
            <a:r>
              <a:rPr lang="en-GB" dirty="0" smtClean="0"/>
              <a:t>BENE [Beams for European Neutrino Experiments]:</a:t>
            </a:r>
          </a:p>
          <a:p>
            <a:pPr lvl="2"/>
            <a:r>
              <a:rPr lang="en-GB" dirty="0" smtClean="0"/>
              <a:t>NA, part of CARE [Coordinated Accelerator R&amp;D in Europe]</a:t>
            </a:r>
          </a:p>
          <a:p>
            <a:pPr lvl="1"/>
            <a:r>
              <a:rPr lang="en-GB" dirty="0" smtClean="0"/>
              <a:t>Beta-beam: conceptual design of ‘CERN baseline scheme’</a:t>
            </a:r>
          </a:p>
          <a:p>
            <a:pPr lvl="2"/>
            <a:r>
              <a:rPr lang="en-GB" dirty="0" smtClean="0"/>
              <a:t>Part of EURISOL Design Study</a:t>
            </a:r>
          </a:p>
          <a:p>
            <a:r>
              <a:rPr lang="en-GB" dirty="0" smtClean="0"/>
              <a:t>FP7:</a:t>
            </a:r>
          </a:p>
          <a:p>
            <a:pPr lvl="1">
              <a:lnSpc>
                <a:spcPct val="80000"/>
              </a:lnSpc>
            </a:pPr>
            <a:r>
              <a:rPr lang="cy-GB" dirty="0" smtClean="0"/>
              <a:t>EUROnu  Design Study:</a:t>
            </a:r>
          </a:p>
          <a:p>
            <a:pPr lvl="2">
              <a:lnSpc>
                <a:spcPct val="80000"/>
              </a:lnSpc>
            </a:pPr>
            <a:r>
              <a:rPr lang="cy-GB" dirty="0" smtClean="0"/>
              <a:t>Super beam, Beta beam, and Neutrino Factory</a:t>
            </a:r>
          </a:p>
          <a:p>
            <a:pPr lvl="3">
              <a:lnSpc>
                <a:spcPct val="80000"/>
              </a:lnSpc>
            </a:pPr>
            <a:r>
              <a:rPr lang="cy-GB" dirty="0" smtClean="0"/>
              <a:t>Conceptual design, cost, performance, risk, and schedule</a:t>
            </a:r>
          </a:p>
          <a:p>
            <a:pPr lvl="3">
              <a:lnSpc>
                <a:spcPct val="80000"/>
              </a:lnSpc>
            </a:pPr>
            <a:r>
              <a:rPr lang="cy-GB" dirty="0" smtClean="0"/>
              <a:t>Covers </a:t>
            </a:r>
            <a:r>
              <a:rPr lang="cy-GB" i="1" dirty="0" smtClean="0"/>
              <a:t>aspects</a:t>
            </a:r>
            <a:r>
              <a:rPr lang="cy-GB" dirty="0" smtClean="0"/>
              <a:t> of super, beta beams and Neutrino Factory</a:t>
            </a:r>
          </a:p>
          <a:p>
            <a:pPr lvl="4">
              <a:lnSpc>
                <a:spcPct val="80000"/>
              </a:lnSpc>
            </a:pPr>
            <a:r>
              <a:rPr lang="cy-GB" dirty="0" smtClean="0"/>
              <a:t>Resouces limitted!  </a:t>
            </a:r>
          </a:p>
          <a:p>
            <a:pPr lvl="5">
              <a:lnSpc>
                <a:spcPct val="80000"/>
              </a:lnSpc>
            </a:pPr>
            <a:r>
              <a:rPr lang="cy-GB" b="1" dirty="0" smtClean="0">
                <a:solidFill>
                  <a:schemeClr val="bg1"/>
                </a:solidFill>
              </a:rPr>
              <a:t>IDS-NF leverages additional effort into Neutrino Factory w/p</a:t>
            </a:r>
          </a:p>
          <a:p>
            <a:pPr lvl="5">
              <a:lnSpc>
                <a:spcPct val="80000"/>
              </a:lnSpc>
            </a:pPr>
            <a:r>
              <a:rPr lang="cy-GB" b="1" dirty="0" smtClean="0">
                <a:solidFill>
                  <a:schemeClr val="bg1"/>
                </a:solidFill>
              </a:rPr>
              <a:t>Not clear that production of CDR for all three facilities is feasible given available resources</a:t>
            </a:r>
          </a:p>
          <a:p>
            <a:pPr lvl="5">
              <a:lnSpc>
                <a:spcPct val="80000"/>
              </a:lnSpc>
            </a:pPr>
            <a:endParaRPr lang="cy-GB" b="1" dirty="0" smtClean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r>
              <a:rPr lang="cy-GB" dirty="0" smtClean="0"/>
              <a:t>Laguna Design Study</a:t>
            </a:r>
          </a:p>
          <a:p>
            <a:pPr lvl="2">
              <a:lnSpc>
                <a:spcPct val="80000"/>
              </a:lnSpc>
            </a:pPr>
            <a:r>
              <a:rPr lang="cy-GB" dirty="0" smtClean="0"/>
              <a:t>Underground laboratory, large H2O, or Lar detector</a:t>
            </a:r>
          </a:p>
          <a:p>
            <a:pPr lvl="3">
              <a:lnSpc>
                <a:spcPct val="80000"/>
              </a:lnSpc>
            </a:pPr>
            <a:r>
              <a:rPr lang="cy-GB" dirty="0" smtClean="0"/>
              <a:t>APEC[ASPERA] – relationship with ECFA?</a:t>
            </a:r>
          </a:p>
          <a:p>
            <a:pPr lvl="1">
              <a:lnSpc>
                <a:spcPct val="80000"/>
              </a:lnSpc>
            </a:pPr>
            <a:r>
              <a:rPr lang="cy-GB" dirty="0" smtClean="0"/>
              <a:t>Neu2012 Networking Activity:</a:t>
            </a:r>
          </a:p>
          <a:p>
            <a:pPr lvl="2">
              <a:lnSpc>
                <a:spcPct val="80000"/>
              </a:lnSpc>
            </a:pPr>
            <a:r>
              <a:rPr lang="cy-GB" dirty="0" smtClean="0"/>
              <a:t>Part of EUCARD [European Coordinated Accelerator R&amp;D]</a:t>
            </a:r>
          </a:p>
          <a:p>
            <a:pPr lvl="1">
              <a:lnSpc>
                <a:spcPct val="80000"/>
              </a:lnSpc>
            </a:pPr>
            <a:r>
              <a:rPr lang="cy-GB" dirty="0" smtClean="0"/>
              <a:t>Transnational Access to MICE:</a:t>
            </a:r>
          </a:p>
          <a:p>
            <a:pPr lvl="2">
              <a:lnSpc>
                <a:spcPct val="80000"/>
              </a:lnSpc>
            </a:pPr>
            <a:r>
              <a:rPr lang="cy-GB" dirty="0" smtClean="0"/>
              <a:t>Also part of EUCARD</a:t>
            </a:r>
          </a:p>
          <a:p>
            <a:pPr lvl="1">
              <a:lnSpc>
                <a:spcPct val="80000"/>
              </a:lnSpc>
            </a:pPr>
            <a:r>
              <a:rPr lang="cy-GB" dirty="0" smtClean="0"/>
              <a:t>LAGUNA Design Study</a:t>
            </a:r>
          </a:p>
          <a:p>
            <a:pPr lvl="2">
              <a:lnSpc>
                <a:spcPct val="80000"/>
              </a:lnSpc>
            </a:pPr>
            <a:r>
              <a:rPr lang="cy-GB" dirty="0" smtClean="0"/>
              <a:t>Water Cerenkov, Liquid Argon &amp; Scintillator Detectors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539750" y="0"/>
            <a:ext cx="7920038" cy="2286000"/>
          </a:xfrm>
          <a:noFill/>
          <a:ln/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39311" y="3429000"/>
            <a:ext cx="8465378" cy="258532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‘Studies of the scientific case for future neutrino facilities and the R&amp;D into associated technologies are required to be in a position to define the optimal neutrino programme based on the information available in around 2012; </a:t>
            </a: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Council will play an active role in promoting a coordinated European participation in a global neutrino programme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And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[</a:t>
            </a: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…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] </a:t>
            </a: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it is vital to strengthen the advanced accelerator R&amp;D programme; a coordinated programme should be intensified, to develop the CLIC technology and high performance magnets for future accelerators, and to play a significant role in the study and development of a high-intensity neutrino facility.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03213" y="2511425"/>
            <a:ext cx="2740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2400" b="1" i="0" u="none" strike="noStrike" kern="0" cap="none" spc="0" normalizeH="0" baseline="0" noProof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</a:rPr>
              <a:t>June 2006 Lisbon</a:t>
            </a:r>
            <a:endParaRPr kumimoji="0" lang="en-US" sz="2400" b="1" i="0" u="none" strike="noStrike" kern="0" cap="none" spc="0" normalizeH="0" baseline="0" noProof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151" y="3438657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161" y="4816691"/>
            <a:ext cx="285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5534526"/>
            <a:ext cx="9144000" cy="1323474"/>
          </a:xfrm>
          <a:prstGeom prst="rect">
            <a:avLst/>
          </a:prstGeom>
          <a:gradFill rotWithShape="1">
            <a:gsLst>
              <a:gs pos="0">
                <a:srgbClr val="990033"/>
              </a:gs>
              <a:gs pos="50000">
                <a:srgbClr val="000066"/>
              </a:gs>
              <a:gs pos="100000">
                <a:srgbClr val="990033"/>
              </a:gs>
            </a:gsLst>
            <a:lin ang="5400000" scaled="1"/>
          </a:gradFill>
          <a:ln w="38100" algn="ctr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3200" b="1">
              <a:solidFill>
                <a:srgbClr val="FFCC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Goals of the workshop: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7083"/>
            <a:ext cx="9144000" cy="6143644"/>
          </a:xfrm>
        </p:spPr>
        <p:txBody>
          <a:bodyPr>
            <a:noAutofit/>
          </a:bodyPr>
          <a:lstStyle/>
          <a:p>
            <a:pPr marL="360363" indent="-360363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/>
              <a:t>To begin the process of establishing a roadmap for a coherent European participation in future Neutrino Physics </a:t>
            </a:r>
          </a:p>
          <a:p>
            <a:pPr marL="360363" indent="-360363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/>
              <a:t>To examine those techniques which potentially can substantially improve precision over that expected from current and future experiments in construction.</a:t>
            </a:r>
          </a:p>
          <a:p>
            <a:pPr marL="360363" indent="-360363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/>
              <a:t>To stress the substantial technical problems associated with each technique</a:t>
            </a:r>
          </a:p>
          <a:p>
            <a:pPr marL="360363" indent="-360363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/>
              <a:t>To devise plans for the European contribution to the R&amp;D necessary to enable decisions to be taken around 2012 – 2013. </a:t>
            </a:r>
          </a:p>
          <a:p>
            <a:pPr marL="360363" indent="-360363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/>
              <a:t>To consider the role of CERN in future international neutrino activities</a:t>
            </a:r>
          </a:p>
          <a:p>
            <a:pPr marL="360363" indent="-360363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/>
              <a:t>To bring to light synergies between the neutrino area and other areas of physics</a:t>
            </a:r>
            <a:endParaRPr lang="en-US" sz="2000" dirty="0" smtClean="0"/>
          </a:p>
          <a:p>
            <a:pPr marL="360363" indent="-360363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/>
              <a:t>To suggest a procedure for future coordination and development of European activities in the Neutrino area</a:t>
            </a:r>
          </a:p>
          <a:p>
            <a:pPr marL="360363" indent="-360363">
              <a:spcBef>
                <a:spcPts val="0"/>
              </a:spcBef>
            </a:pPr>
            <a:endParaRPr lang="en-US" sz="2200" dirty="0" smtClean="0"/>
          </a:p>
          <a:p>
            <a:pPr marL="360363" indent="-360363">
              <a:spcBef>
                <a:spcPts val="0"/>
              </a:spcBef>
            </a:pPr>
            <a:r>
              <a:rPr lang="en-US" sz="2200" dirty="0" smtClean="0"/>
              <a:t>Principal aim:</a:t>
            </a:r>
          </a:p>
          <a:p>
            <a:pPr marL="760413" lvl="1" indent="-360363">
              <a:spcBef>
                <a:spcPts val="0"/>
              </a:spcBef>
            </a:pPr>
            <a:r>
              <a:rPr lang="en-US" sz="1800" dirty="0" smtClean="0"/>
              <a:t>To position the European Particle Physics Community to be a major players in the period 2015 – 2030</a:t>
            </a:r>
          </a:p>
          <a:p>
            <a:pPr marL="360363" indent="-360363">
              <a:spcBef>
                <a:spcPts val="0"/>
              </a:spcBef>
              <a:buFont typeface="+mj-lt"/>
              <a:buAutoNum type="arabicPeriod"/>
            </a:pPr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1694</TotalTime>
  <Words>1488</Words>
  <Application>Microsoft Office PowerPoint</Application>
  <PresentationFormat>On-screen Show (4:3)</PresentationFormat>
  <Paragraphs>231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Theme1</vt:lpstr>
      <vt:lpstr>1_Theme1</vt:lpstr>
      <vt:lpstr>2_Theme1</vt:lpstr>
      <vt:lpstr> Neutrino plans in Europe:</vt:lpstr>
      <vt:lpstr>Contents:</vt:lpstr>
      <vt:lpstr>Background and workshop’s goals</vt:lpstr>
      <vt:lpstr>CERN and neutrino physics: historical:</vt:lpstr>
      <vt:lpstr>CERN and neutrino physics: present:</vt:lpstr>
      <vt:lpstr>History of European/CERN involvement:</vt:lpstr>
      <vt:lpstr>European Commission programmes:</vt:lpstr>
      <vt:lpstr>Slide 8</vt:lpstr>
      <vt:lpstr>Goals of the workshop:</vt:lpstr>
      <vt:lpstr>Slide 10</vt:lpstr>
      <vt:lpstr>Summary of workshop:</vt:lpstr>
      <vt:lpstr>Disclaimer:</vt:lpstr>
      <vt:lpstr>Detector development</vt:lpstr>
      <vt:lpstr>Search for European Deep Underground lab site: LAGUNA</vt:lpstr>
      <vt:lpstr>Technologies and R&amp;D:</vt:lpstr>
      <vt:lpstr>Possible contributions from CERN/Europe:</vt:lpstr>
      <vt:lpstr>Large accelerator infrastructures</vt:lpstr>
      <vt:lpstr>CERN context: required upgrade to proton complex:</vt:lpstr>
      <vt:lpstr>High-power SPL: flexibility and breadth:</vt:lpstr>
      <vt:lpstr>EUROnu: Design Study for 2nd generation facility:</vt:lpstr>
      <vt:lpstr>Beta beam design study:</vt:lpstr>
      <vt:lpstr>SPL—Frejus superbeam:</vt:lpstr>
      <vt:lpstr>Slide 23</vt:lpstr>
      <vt:lpstr>Slide 24</vt:lpstr>
      <vt:lpstr>Slide 25</vt:lpstr>
      <vt:lpstr>Conclusions</vt:lpstr>
      <vt:lpstr>Goals of the workshop:</vt:lpstr>
      <vt:lpstr>R-ECFA likely to: </vt:lpstr>
      <vt:lpstr>But we need an international approach:</vt:lpstr>
      <vt:lpstr>Slide 30</vt:lpstr>
      <vt:lpstr>Lepton flavour violation:</vt:lpstr>
      <vt:lpstr>Conclusions:</vt:lpstr>
    </vt:vector>
  </TitlesOfParts>
  <Company>Imperial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Neutrino plans in Europe:</dc:title>
  <dc:creator>Ken Long</dc:creator>
  <cp:lastModifiedBy>Ken Long</cp:lastModifiedBy>
  <cp:revision>26</cp:revision>
  <dcterms:created xsi:type="dcterms:W3CDTF">2009-11-08T14:48:57Z</dcterms:created>
  <dcterms:modified xsi:type="dcterms:W3CDTF">2009-11-10T12:03:26Z</dcterms:modified>
</cp:coreProperties>
</file>