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4" r:id="rId17"/>
    <p:sldId id="273" r:id="rId18"/>
    <p:sldId id="275" r:id="rId19"/>
    <p:sldId id="276" r:id="rId20"/>
    <p:sldId id="277" r:id="rId21"/>
    <p:sldId id="278" r:id="rId22"/>
    <p:sldId id="280" r:id="rId23"/>
    <p:sldId id="272" r:id="rId24"/>
    <p:sldId id="281" r:id="rId25"/>
    <p:sldId id="284" r:id="rId26"/>
    <p:sldId id="279" r:id="rId27"/>
    <p:sldId id="282" r:id="rId28"/>
    <p:sldId id="285" r:id="rId29"/>
    <p:sldId id="283" r:id="rId30"/>
    <p:sldId id="286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700000"/>
    <a:srgbClr val="000066"/>
    <a:srgbClr val="000099"/>
    <a:srgbClr val="003399"/>
    <a:srgbClr val="002D8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B8AF7D9-995B-4639-9C98-1ACF804D91BC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0970FC-1409-4546-86F6-A9A37DEDE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562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buClr>
                <a:srgbClr val="002D86"/>
              </a:buClr>
              <a:buSzPct val="125000"/>
              <a:defRPr sz="2000">
                <a:solidFill>
                  <a:srgbClr val="003399"/>
                </a:solidFill>
              </a:defRPr>
            </a:lvl1pPr>
            <a:lvl2pPr marL="742950" indent="-285750">
              <a:defRPr sz="1800"/>
            </a:lvl2pPr>
            <a:lvl3pPr>
              <a:defRPr sz="1800">
                <a:solidFill>
                  <a:srgbClr val="006600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733800" cy="365125"/>
          </a:xfrm>
        </p:spPr>
        <p:txBody>
          <a:bodyPr/>
          <a:lstStyle/>
          <a:p>
            <a:pPr algn="l"/>
            <a:r>
              <a:rPr lang="en-US" dirty="0" smtClean="0"/>
              <a:t>AAC, November 16-17, 2009 – Your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2BA5821-21EB-4C1A-AC70-E98BDB034B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ark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533400"/>
            <a:ext cx="685800" cy="685800"/>
          </a:xfrm>
          <a:prstGeom prst="rect">
            <a:avLst/>
          </a:prstGeom>
        </p:spPr>
      </p:pic>
      <p:pic>
        <p:nvPicPr>
          <p:cNvPr id="8" name="Picture 7" descr="projectxLogo"/>
          <p:cNvPicPr/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9600"/>
            <a:ext cx="1600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524000"/>
            <a:ext cx="8229600" cy="1588"/>
          </a:xfrm>
          <a:prstGeom prst="line">
            <a:avLst/>
          </a:prstGeom>
          <a:ln w="76200"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172200"/>
            <a:ext cx="8229600" cy="1588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AAC, November 16-17, 2009 –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1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Document4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0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RCS design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Valeri Lebedev</a:t>
            </a:r>
            <a:endParaRPr lang="en-US" sz="2000" b="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AAC Meeting</a:t>
            </a:r>
          </a:p>
          <a:p>
            <a:pPr>
              <a:lnSpc>
                <a:spcPct val="80000"/>
              </a:lnSpc>
            </a:pP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November 16-17, 2009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971800" cy="1219200"/>
          </a:xfrm>
        </p:spPr>
        <p:txBody>
          <a:bodyPr/>
          <a:lstStyle/>
          <a:p>
            <a:r>
              <a:rPr lang="en-US" dirty="0" smtClean="0"/>
              <a:t>Small aperture 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 Compact dipole</a:t>
            </a:r>
          </a:p>
          <a:p>
            <a:r>
              <a:rPr lang="en-US" dirty="0" smtClean="0">
                <a:sym typeface="Symbol"/>
              </a:rPr>
              <a:t>Sagitta – 1.7 cm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6" name="Picture 4" descr="Fig1_07230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743200"/>
            <a:ext cx="428498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114800" y="1600200"/>
          <a:ext cx="4724400" cy="4714875"/>
        </p:xfrm>
        <a:graphic>
          <a:graphicData uri="http://schemas.openxmlformats.org/presentationml/2006/ole">
            <p:oleObj spid="_x0000_s3077" name="Document" r:id="rId4" imgW="3837684" imgH="383329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Quadrupoles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505200" y="1676400"/>
          <a:ext cx="5543550" cy="4724400"/>
        </p:xfrm>
        <a:graphic>
          <a:graphicData uri="http://schemas.openxmlformats.org/presentationml/2006/ole">
            <p:oleObj spid="_x0000_s24581" name="Document" r:id="rId3" imgW="5178267" imgH="3981756" progId="Word.Document.12">
              <p:embed/>
            </p:oleObj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1"/>
            <a:ext cx="34290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Large and small quads have the same field integral</a:t>
            </a:r>
          </a:p>
          <a:p>
            <a:r>
              <a:rPr lang="en-US" dirty="0" smtClean="0"/>
              <a:t>Large quads</a:t>
            </a:r>
          </a:p>
          <a:p>
            <a:pPr lvl="1"/>
            <a:r>
              <a:rPr lang="en-US" dirty="0" smtClean="0"/>
              <a:t>4 in injection region</a:t>
            </a:r>
          </a:p>
          <a:p>
            <a:pPr lvl="1"/>
            <a:r>
              <a:rPr lang="en-US" dirty="0" smtClean="0"/>
              <a:t>4 in extraction region</a:t>
            </a:r>
          </a:p>
          <a:p>
            <a:endParaRPr lang="en-US" dirty="0"/>
          </a:p>
        </p:txBody>
      </p:sp>
      <p:pic>
        <p:nvPicPr>
          <p:cNvPr id="24583" name="Picture 7" descr="POT_field_0526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276600"/>
            <a:ext cx="381926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Resonance Driving of Dipoles and Quads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629400" cy="4525963"/>
          </a:xfrm>
        </p:spPr>
        <p:txBody>
          <a:bodyPr/>
          <a:lstStyle/>
          <a:p>
            <a:r>
              <a:rPr lang="en-US" dirty="0" smtClean="0"/>
              <a:t>Dipoles and quads of each cell have a resonance circuit compensating their inductive impedance</a:t>
            </a:r>
          </a:p>
          <a:p>
            <a:pPr lvl="1"/>
            <a:r>
              <a:rPr lang="en-US" dirty="0" smtClean="0"/>
              <a:t>50 standard + 2 special cells (one for each straight line)</a:t>
            </a:r>
          </a:p>
          <a:p>
            <a:pPr lvl="2"/>
            <a:r>
              <a:rPr lang="en-US" dirty="0" smtClean="0"/>
              <a:t>each is tuned to 10 Hz</a:t>
            </a:r>
          </a:p>
          <a:p>
            <a:pPr lvl="1"/>
            <a:r>
              <a:rPr lang="en-US" dirty="0" smtClean="0"/>
              <a:t>Total power ~1.5 MW</a:t>
            </a:r>
          </a:p>
          <a:p>
            <a:pPr lvl="1"/>
            <a:r>
              <a:rPr lang="en-US" dirty="0" smtClean="0"/>
              <a:t>Maximum voltage </a:t>
            </a:r>
            <a:br>
              <a:rPr lang="en-US" dirty="0" smtClean="0"/>
            </a:br>
            <a:r>
              <a:rPr lang="en-US" dirty="0" smtClean="0"/>
              <a:t>to ground 600 V</a:t>
            </a:r>
          </a:p>
          <a:p>
            <a:r>
              <a:rPr lang="en-US" dirty="0" smtClean="0"/>
              <a:t>Similar to the Booster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600200"/>
            <a:ext cx="1905000" cy="330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391084"/>
            <a:ext cx="3612408" cy="270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Acceleration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00200"/>
            <a:ext cx="553452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RF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Dual Harmonic RF system, </a:t>
            </a:r>
          </a:p>
          <a:p>
            <a:pPr lvl="1"/>
            <a:r>
              <a:rPr lang="en-US" dirty="0" smtClean="0"/>
              <a:t>At injection V</a:t>
            </a:r>
            <a:r>
              <a:rPr lang="en-US" baseline="-25000" dirty="0" smtClean="0"/>
              <a:t>2</a:t>
            </a:r>
            <a:r>
              <a:rPr lang="en-US" dirty="0" smtClean="0"/>
              <a:t>=0.5 V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 10 Bunches extraction gap</a:t>
            </a:r>
          </a:p>
          <a:p>
            <a:pPr lvl="1"/>
            <a:r>
              <a:rPr lang="en-US" dirty="0" smtClean="0"/>
              <a:t>Set by required length of MI extraction gap</a:t>
            </a:r>
          </a:p>
          <a:p>
            <a:r>
              <a:rPr lang="en-US" dirty="0" smtClean="0"/>
              <a:t>Beam loading is serious issue</a:t>
            </a:r>
          </a:p>
          <a:p>
            <a:pPr lvl="1"/>
            <a:r>
              <a:rPr lang="en-US" dirty="0" smtClean="0"/>
              <a:t>1.6 MV beam induced voltage (at resonance)</a:t>
            </a:r>
          </a:p>
          <a:p>
            <a:r>
              <a:rPr lang="en-US" dirty="0" smtClean="0"/>
              <a:t>Longitudinal emittance is blown up to ~0.6 eV s to match to MI RF bucket</a:t>
            </a:r>
          </a:p>
          <a:p>
            <a:pPr lvl="1"/>
            <a:r>
              <a:rPr lang="en-US" dirty="0" smtClean="0"/>
              <a:t>Can be excited by quadrupole damper (same as in Booster)</a:t>
            </a:r>
            <a:endParaRPr lang="en-US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33400" y="4038600"/>
          <a:ext cx="6151563" cy="2279650"/>
        </p:xfrm>
        <a:graphic>
          <a:graphicData uri="http://schemas.openxmlformats.org/presentationml/2006/ole">
            <p:oleObj spid="_x0000_s26628" name="Document" r:id="rId3" imgW="3924684" imgH="158846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Injection-Extraction Straight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5562600" cy="2209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799" y="3962400"/>
            <a:ext cx="9296401" cy="220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81000" y="1600200"/>
          <a:ext cx="4067395" cy="2514600"/>
        </p:xfrm>
        <a:graphic>
          <a:graphicData uri="http://schemas.openxmlformats.org/presentationml/2006/ole">
            <p:oleObj spid="_x0000_s28676" name="Document" r:id="rId4" imgW="2985305" imgH="1994652" progId="Word.Document.12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95800" y="1752600"/>
            <a:ext cx="4495800" cy="2425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spcBef>
                <a:spcPct val="20000"/>
              </a:spcBef>
              <a:buClr>
                <a:srgbClr val="002D86"/>
              </a:buClr>
              <a:buSzPct val="125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</a:rPr>
              <a:t>Doublet focusing for injection straight</a:t>
            </a:r>
          </a:p>
          <a:p>
            <a:pPr marL="744538" lvl="1" indent="-287338">
              <a:spcBef>
                <a:spcPct val="20000"/>
              </a:spcBef>
              <a:buClr>
                <a:srgbClr val="002D86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It takes space of 6 FODO half cells</a:t>
            </a:r>
          </a:p>
          <a:p>
            <a:pPr marL="287338" indent="-287338">
              <a:spcBef>
                <a:spcPct val="20000"/>
              </a:spcBef>
              <a:buClr>
                <a:srgbClr val="002D86"/>
              </a:buClr>
              <a:buSzPct val="125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</a:rPr>
              <a:t>Increased aperture for 8 quads</a:t>
            </a:r>
          </a:p>
          <a:p>
            <a:pPr marL="744538" lvl="1" indent="-287338">
              <a:spcBef>
                <a:spcPct val="20000"/>
              </a:spcBef>
              <a:buClr>
                <a:srgbClr val="002D86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4 in injection</a:t>
            </a:r>
          </a:p>
          <a:p>
            <a:pPr marL="744538" lvl="1" indent="-287338">
              <a:spcBef>
                <a:spcPct val="20000"/>
              </a:spcBef>
              <a:buClr>
                <a:srgbClr val="002D86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4 in extraction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Strip injection through 600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g/cm</a:t>
            </a:r>
            <a:r>
              <a:rPr lang="en-US" baseline="30000" dirty="0" smtClean="0"/>
              <a:t>2</a:t>
            </a:r>
            <a:r>
              <a:rPr lang="en-US" dirty="0" smtClean="0"/>
              <a:t> graphite foil</a:t>
            </a:r>
          </a:p>
          <a:p>
            <a:r>
              <a:rPr lang="en-US" dirty="0" smtClean="0"/>
              <a:t>Small linac current (1 mA)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2200 turn injection (11 for Booster, 1000 for SNS)</a:t>
            </a:r>
          </a:p>
          <a:p>
            <a:r>
              <a:rPr lang="en-US" dirty="0" smtClean="0"/>
              <a:t>B2 – small field to avoid H</a:t>
            </a:r>
            <a:r>
              <a:rPr lang="en-US" baseline="30000" dirty="0" smtClean="0"/>
              <a:t>-</a:t>
            </a:r>
            <a:r>
              <a:rPr lang="en-US" dirty="0" smtClean="0"/>
              <a:t> stripping (2 kG)</a:t>
            </a:r>
          </a:p>
          <a:p>
            <a:r>
              <a:rPr lang="en-US" dirty="0" smtClean="0"/>
              <a:t>B3 – Large field to strip H</a:t>
            </a:r>
            <a:r>
              <a:rPr lang="en-US" baseline="30000" dirty="0" smtClean="0"/>
              <a:t>-</a:t>
            </a:r>
            <a:r>
              <a:rPr lang="en-US" dirty="0" smtClean="0"/>
              <a:t> to H</a:t>
            </a:r>
            <a:r>
              <a:rPr lang="en-US" baseline="30000" dirty="0" smtClean="0"/>
              <a:t>0</a:t>
            </a:r>
            <a:r>
              <a:rPr lang="en-US" dirty="0" smtClean="0"/>
              <a:t> (-8.3 kG) </a:t>
            </a:r>
          </a:p>
          <a:p>
            <a:r>
              <a:rPr lang="en-US" dirty="0" smtClean="0"/>
              <a:t>Stripped electrons carry ~100 W beam power and have to be directed to the electron dump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276600"/>
            <a:ext cx="5476875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199" y="3276600"/>
            <a:ext cx="328169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6172200" cy="2819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Transverse painting objectives</a:t>
            </a:r>
          </a:p>
          <a:p>
            <a:pPr lvl="1"/>
            <a:r>
              <a:rPr lang="en-US" dirty="0" smtClean="0"/>
              <a:t>Paint K-V like distribution</a:t>
            </a:r>
          </a:p>
          <a:p>
            <a:pPr lvl="1"/>
            <a:r>
              <a:rPr lang="en-US" dirty="0" smtClean="0"/>
              <a:t>Minimize number of secondary passages through foil</a:t>
            </a:r>
          </a:p>
          <a:p>
            <a:r>
              <a:rPr lang="en-US" dirty="0" smtClean="0"/>
              <a:t>Major parameters</a:t>
            </a:r>
          </a:p>
          <a:p>
            <a:pPr lvl="1"/>
            <a:r>
              <a:rPr lang="en-US" dirty="0" smtClean="0"/>
              <a:t>Linac emittance – 0.5 mm mrad (rms, norm.)</a:t>
            </a:r>
          </a:p>
          <a:p>
            <a:pPr lvl="1"/>
            <a:r>
              <a:rPr lang="en-US" dirty="0" smtClean="0"/>
              <a:t>RCS beam emittance – 22 mm mrad (95%, norm.)</a:t>
            </a:r>
          </a:p>
          <a:p>
            <a:pPr lvl="1"/>
            <a:r>
              <a:rPr lang="en-US" dirty="0" smtClean="0"/>
              <a:t>Linac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- and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- functions are 0.345 of RCS ones</a:t>
            </a:r>
          </a:p>
          <a:p>
            <a:r>
              <a:rPr lang="en-US" dirty="0" smtClean="0"/>
              <a:t>X-Y painting by CO displacement</a:t>
            </a:r>
          </a:p>
          <a:p>
            <a:pPr lvl="1"/>
            <a:r>
              <a:rPr lang="en-US" dirty="0" smtClean="0"/>
              <a:t>Closed 4 corrector bumps in each plane </a:t>
            </a:r>
          </a:p>
          <a:p>
            <a:pPr lvl="2"/>
            <a:r>
              <a:rPr lang="en-US" dirty="0" smtClean="0"/>
              <a:t> Independent control for X &amp; 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 on foil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9000" y="3429000"/>
            <a:ext cx="31750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267200"/>
            <a:ext cx="520885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Transverse 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943600" cy="3047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Final distribution is close to the KV-distribution</a:t>
            </a:r>
          </a:p>
          <a:p>
            <a:r>
              <a:rPr lang="en-US" dirty="0" smtClean="0"/>
              <a:t>50 secondary passages per particle </a:t>
            </a:r>
          </a:p>
          <a:p>
            <a:pPr lvl="1"/>
            <a:r>
              <a:rPr lang="en-US" dirty="0" smtClean="0"/>
              <a:t>2.2 mm</a:t>
            </a:r>
            <a:r>
              <a:rPr lang="en-US" baseline="30000" dirty="0" smtClean="0"/>
              <a:t>-2</a:t>
            </a:r>
            <a:r>
              <a:rPr lang="en-US" dirty="0" smtClean="0"/>
              <a:t> per particle </a:t>
            </a:r>
          </a:p>
          <a:p>
            <a:r>
              <a:rPr lang="en-US" dirty="0" smtClean="0"/>
              <a:t>420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dirty="0" smtClean="0"/>
              <a:t>g/cm</a:t>
            </a:r>
            <a:r>
              <a:rPr lang="en-US" baseline="30000" dirty="0" smtClean="0"/>
              <a:t>2</a:t>
            </a:r>
            <a:r>
              <a:rPr lang="en-US" dirty="0" smtClean="0"/>
              <a:t> foil is tilted </a:t>
            </a:r>
            <a:br>
              <a:rPr lang="en-US" dirty="0" smtClean="0"/>
            </a:br>
            <a:r>
              <a:rPr lang="en-US" dirty="0" smtClean="0"/>
              <a:t>by 45 deg. to increase</a:t>
            </a:r>
            <a:br>
              <a:rPr lang="en-US" dirty="0" smtClean="0"/>
            </a:br>
            <a:r>
              <a:rPr lang="en-US" dirty="0" smtClean="0"/>
              <a:t>cooling due to black</a:t>
            </a:r>
            <a:br>
              <a:rPr lang="en-US" dirty="0" smtClean="0"/>
            </a:br>
            <a:r>
              <a:rPr lang="en-US" dirty="0" smtClean="0"/>
              <a:t>body radiation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max</a:t>
            </a:r>
            <a:r>
              <a:rPr lang="en-US" dirty="0" smtClean="0"/>
              <a:t> = 1500 K </a:t>
            </a:r>
          </a:p>
          <a:p>
            <a:pPr lvl="1"/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-electrons remove </a:t>
            </a:r>
            <a:br>
              <a:rPr lang="en-US" dirty="0" smtClean="0"/>
            </a:br>
            <a:r>
              <a:rPr lang="en-US" dirty="0" smtClean="0"/>
              <a:t>~25% of heating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595294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447800"/>
            <a:ext cx="26479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581400"/>
            <a:ext cx="290925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286000"/>
            <a:ext cx="271642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injection loss ~4%</a:t>
            </a:r>
          </a:p>
          <a:p>
            <a:pPr lvl="1"/>
            <a:r>
              <a:rPr lang="en-US" dirty="0" smtClean="0"/>
              <a:t>~2% miss the foil </a:t>
            </a:r>
          </a:p>
          <a:p>
            <a:pPr lvl="1"/>
            <a:r>
              <a:rPr lang="en-US" dirty="0" smtClean="0"/>
              <a:t>~0.5% are not completely stripped in the foil </a:t>
            </a:r>
          </a:p>
          <a:p>
            <a:pPr lvl="1"/>
            <a:r>
              <a:rPr lang="en-US" dirty="0" smtClean="0"/>
              <a:t>0.15% are single scattered in the foil</a:t>
            </a:r>
          </a:p>
          <a:p>
            <a:pPr lvl="1"/>
            <a:r>
              <a:rPr lang="en-US" dirty="0" smtClean="0"/>
              <a:t>~1% are outside of 40 mm mrad RCS acceptance </a:t>
            </a:r>
          </a:p>
          <a:p>
            <a:r>
              <a:rPr lang="en-US" dirty="0" smtClean="0"/>
              <a:t>In normal operating conditions it results in the heat load </a:t>
            </a:r>
          </a:p>
          <a:p>
            <a:pPr lvl="1"/>
            <a:r>
              <a:rPr lang="en-US" dirty="0" smtClean="0"/>
              <a:t>injection beam dump ~3 kW</a:t>
            </a:r>
          </a:p>
          <a:p>
            <a:pPr lvl="1"/>
            <a:r>
              <a:rPr lang="en-US" dirty="0" smtClean="0"/>
              <a:t>collimation system ~1.5 kW</a:t>
            </a:r>
          </a:p>
          <a:p>
            <a:r>
              <a:rPr lang="en-US" dirty="0" smtClean="0"/>
              <a:t>Prudent design (confirmed by SNS experience) would have both the injection waste beam absorber and the collimation system designed to handle 10% or 8.5 kW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 for RCS design</a:t>
            </a:r>
          </a:p>
          <a:p>
            <a:r>
              <a:rPr lang="en-US" dirty="0" smtClean="0"/>
              <a:t>Logic behind parameter choices</a:t>
            </a:r>
          </a:p>
          <a:p>
            <a:r>
              <a:rPr lang="en-US" dirty="0" smtClean="0"/>
              <a:t>Technical description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activ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361407"/>
            <a:ext cx="4724400" cy="376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791200" cy="838200"/>
          </a:xfrm>
        </p:spPr>
        <p:txBody>
          <a:bodyPr/>
          <a:lstStyle/>
          <a:p>
            <a:r>
              <a:rPr lang="en-US" dirty="0" smtClean="0"/>
              <a:t>Injection dump is located in the tunnel</a:t>
            </a:r>
          </a:p>
          <a:p>
            <a:r>
              <a:rPr lang="en-US" dirty="0" smtClean="0"/>
              <a:t>It requires considerable radiation shielding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600199"/>
            <a:ext cx="2438400" cy="236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031982"/>
            <a:ext cx="2133600" cy="204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Longitudinal painting is performed by momentum offset of linac beam</a:t>
            </a:r>
          </a:p>
          <a:p>
            <a:pPr lvl="1"/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/>
              <a:t>p</a:t>
            </a:r>
            <a:r>
              <a:rPr lang="en-US" dirty="0" smtClean="0"/>
              <a:t>=5·10</a:t>
            </a:r>
            <a:r>
              <a:rPr lang="en-US" baseline="30000" dirty="0" smtClean="0"/>
              <a:t>-4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p</a:t>
            </a:r>
            <a:r>
              <a:rPr lang="en-US" dirty="0" smtClean="0"/>
              <a:t>/p=7·10</a:t>
            </a:r>
            <a:r>
              <a:rPr lang="en-US" baseline="30000" dirty="0" smtClean="0"/>
              <a:t>-4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inj</a:t>
            </a:r>
            <a:r>
              <a:rPr lang="en-US" dirty="0" smtClean="0"/>
              <a:t>=14.6 ns (73%)</a:t>
            </a:r>
          </a:p>
          <a:p>
            <a:r>
              <a:rPr lang="en-US" dirty="0" smtClean="0"/>
              <a:t>Additionally, Linac has to compensate the RCS energy variation during injection (4.3 ms) </a:t>
            </a:r>
          </a:p>
          <a:p>
            <a:pPr lvl="1"/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E/E =1.2%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Bunching factor = 2.2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5677" y="3886200"/>
            <a:ext cx="5228324" cy="215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8075" y="1600200"/>
            <a:ext cx="54959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kickers of 2.3 mrad each (±25kV, filling time 90 ns)</a:t>
            </a:r>
          </a:p>
          <a:p>
            <a:r>
              <a:rPr lang="en-US" dirty="0" smtClean="0"/>
              <a:t>Quads displacements make vertical closed bump</a:t>
            </a:r>
          </a:p>
          <a:p>
            <a:pPr lvl="1"/>
            <a:r>
              <a:rPr lang="fr-FR" dirty="0" smtClean="0"/>
              <a:t>Q11 = -4.8 mm, Q12 = -6.39 mm, Q14 = 9.84 mm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14600"/>
            <a:ext cx="76581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RCS versus Pulsed Linac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RCS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Less expensive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Injection at smaller energy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  <a:sym typeface="Symbol"/>
              </a:rPr>
              <a:t></a:t>
            </a:r>
            <a:r>
              <a:rPr lang="en-US" dirty="0" smtClean="0">
                <a:solidFill>
                  <a:srgbClr val="00B050"/>
                </a:solidFill>
              </a:rPr>
              <a:t> Easier to manage injection loss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Limited upgrade potential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Up to ~1 MW @15 Hz &amp; 2-3 ns (MC) feasible with increased acceptance</a:t>
            </a:r>
          </a:p>
          <a:p>
            <a:r>
              <a:rPr lang="en-US" dirty="0" smtClean="0"/>
              <a:t>Linac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Easier to upgrade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to 4 MW power proton driver for MC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+ to ~20 GeV recirculator for neutrino factory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Many injections per cycle if foil strip-injection is used (10 Hz)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Requires Recycler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  <a:sym typeface="Symbol"/>
              </a:rPr>
              <a:t></a:t>
            </a:r>
            <a:r>
              <a:rPr lang="en-US" dirty="0" smtClean="0">
                <a:solidFill>
                  <a:srgbClr val="FFC000"/>
                </a:solidFill>
              </a:rPr>
              <a:t> 8 GeV final energy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 upgrade will require beam current increase: 1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 ≥20 mA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  <a:sym typeface="Symbol"/>
              </a:rPr>
              <a:t></a:t>
            </a:r>
            <a:r>
              <a:rPr lang="en-US" dirty="0" smtClean="0">
                <a:solidFill>
                  <a:srgbClr val="FF0000"/>
                </a:solidFill>
              </a:rPr>
              <a:t>2 GeV program discontinue or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building another 2 GeV frontend!!!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RCS looks as a good choice to accelerate from 2 to 8 GeV</a:t>
            </a:r>
          </a:p>
          <a:p>
            <a:pPr lvl="1"/>
            <a:r>
              <a:rPr lang="en-US" dirty="0" smtClean="0"/>
              <a:t>Less expensive than pulsed SC linac </a:t>
            </a:r>
          </a:p>
          <a:p>
            <a:pPr lvl="2"/>
            <a:r>
              <a:rPr lang="en-US" dirty="0" smtClean="0"/>
              <a:t>~287 M$ versus ~355 M$ (no escalations)</a:t>
            </a:r>
          </a:p>
          <a:p>
            <a:r>
              <a:rPr lang="en-US" dirty="0" smtClean="0"/>
              <a:t>It has considerable upgrade potential but cannot meet 4 MW required by Muon Collider</a:t>
            </a:r>
          </a:p>
          <a:p>
            <a:r>
              <a:rPr lang="en-US" dirty="0" smtClean="0"/>
              <a:t>Choice between RCS and Pulsed linac need to be done. It will be driven by</a:t>
            </a:r>
          </a:p>
          <a:p>
            <a:pPr lvl="1"/>
            <a:r>
              <a:rPr lang="en-US" dirty="0" smtClean="0"/>
              <a:t>Cost &amp; Upgradability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0"/>
            <a:ext cx="5562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Backup Viewgraphs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Vacuum chamber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-7</a:t>
            </a:r>
            <a:r>
              <a:rPr lang="en-US" dirty="0" smtClean="0"/>
              <a:t> Torr or better (beam loss, </a:t>
            </a:r>
            <a:r>
              <a:rPr lang="en-US" dirty="0" err="1" smtClean="0"/>
              <a:t>ep</a:t>
            </a:r>
            <a:r>
              <a:rPr lang="en-US" dirty="0" smtClean="0"/>
              <a:t> </a:t>
            </a:r>
            <a:r>
              <a:rPr lang="en-US" dirty="0" err="1" smtClean="0"/>
              <a:t>instabolity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 baking</a:t>
            </a:r>
          </a:p>
          <a:p>
            <a:pPr lvl="1"/>
            <a:r>
              <a:rPr lang="en-US" dirty="0" smtClean="0"/>
              <a:t>Secondary emission suppression (</a:t>
            </a:r>
            <a:r>
              <a:rPr lang="en-US" dirty="0" err="1" smtClean="0"/>
              <a:t>TiN</a:t>
            </a:r>
            <a:r>
              <a:rPr lang="en-US" dirty="0" smtClean="0"/>
              <a:t> or carbon film)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05200"/>
            <a:ext cx="756458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480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Optics and Orbit Correction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7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Corrector pack near each quad: S and D coils</a:t>
            </a:r>
          </a:p>
          <a:p>
            <a:pPr lvl="1"/>
            <a:r>
              <a:rPr lang="en-US" dirty="0" smtClean="0"/>
              <a:t>Dipole corrector near each quad (h – F, v – D)</a:t>
            </a:r>
          </a:p>
          <a:p>
            <a:pPr lvl="2"/>
            <a:r>
              <a:rPr lang="en-US" dirty="0" smtClean="0"/>
              <a:t>4 fast correctors in each plane for injection painting</a:t>
            </a:r>
          </a:p>
          <a:p>
            <a:pPr lvl="1"/>
            <a:r>
              <a:rPr lang="en-US" dirty="0" smtClean="0"/>
              <a:t>Two families of sextupoles</a:t>
            </a:r>
          </a:p>
          <a:p>
            <a:pPr lvl="2"/>
            <a:r>
              <a:rPr lang="en-US" dirty="0" smtClean="0"/>
              <a:t>Partial chromaticity correction: from -25 to -(10 ÷ 15 )</a:t>
            </a:r>
          </a:p>
          <a:p>
            <a:pPr lvl="2"/>
            <a:r>
              <a:rPr lang="en-US" dirty="0" smtClean="0"/>
              <a:t>No dynamic aperture limitation</a:t>
            </a:r>
          </a:p>
          <a:p>
            <a:r>
              <a:rPr lang="en-US" dirty="0" smtClean="0"/>
              <a:t>Optics correction</a:t>
            </a:r>
          </a:p>
          <a:p>
            <a:pPr lvl="1"/>
            <a:r>
              <a:rPr lang="en-US" dirty="0" smtClean="0"/>
              <a:t>Additional coils in all quads for optics correction</a:t>
            </a:r>
          </a:p>
          <a:p>
            <a:pPr lvl="1"/>
            <a:r>
              <a:rPr lang="en-US" dirty="0" smtClean="0"/>
              <a:t>F and D families (±0.25 tune correction ) (∫</a:t>
            </a:r>
            <a:r>
              <a:rPr lang="en-US" dirty="0" err="1" smtClean="0"/>
              <a:t>GdL</a:t>
            </a:r>
            <a:r>
              <a:rPr lang="en-US" dirty="0" smtClean="0"/>
              <a:t>=1.1 kG) </a:t>
            </a:r>
            <a:br>
              <a:rPr lang="en-US" dirty="0" smtClean="0"/>
            </a:br>
            <a:r>
              <a:rPr lang="en-US" dirty="0" smtClean="0"/>
              <a:t>+  36 separate optics correction quads (∫</a:t>
            </a:r>
            <a:r>
              <a:rPr lang="en-US" dirty="0" err="1" smtClean="0"/>
              <a:t>GdL</a:t>
            </a:r>
            <a:r>
              <a:rPr lang="en-US" dirty="0" smtClean="0"/>
              <a:t>=2.2 kG) </a:t>
            </a:r>
          </a:p>
          <a:p>
            <a:pPr lvl="1"/>
            <a:r>
              <a:rPr lang="en-US" dirty="0" smtClean="0"/>
              <a:t>12 Skew-quads (coupling &amp; vertical dispersion)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600200" y="4724400"/>
          <a:ext cx="6663974" cy="1524000"/>
        </p:xfrm>
        <a:graphic>
          <a:graphicData uri="http://schemas.openxmlformats.org/presentationml/2006/ole">
            <p:oleObj spid="_x0000_s30722" name="Document" r:id="rId3" imgW="4925897" imgH="126925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Optics Cell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143000" y="1600200"/>
          <a:ext cx="6568924" cy="2743200"/>
        </p:xfrm>
        <a:graphic>
          <a:graphicData uri="http://schemas.openxmlformats.org/presentationml/2006/ole">
            <p:oleObj spid="_x0000_s32770" name="Document" r:id="rId3" imgW="6078820" imgH="2538517" progId="Word.Document.12">
              <p:embed/>
            </p:oleObj>
          </a:graphicData>
        </a:graphic>
      </p:graphicFrame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343400"/>
            <a:ext cx="655002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Collimation and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Collimators</a:t>
            </a:r>
          </a:p>
          <a:p>
            <a:pPr lvl="1"/>
            <a:r>
              <a:rPr lang="en-US" dirty="0" smtClean="0"/>
              <a:t>Two stage</a:t>
            </a:r>
          </a:p>
          <a:p>
            <a:pPr lvl="1"/>
            <a:r>
              <a:rPr lang="en-US" dirty="0" smtClean="0"/>
              <a:t>Located in the injection-extraction straight line</a:t>
            </a:r>
          </a:p>
          <a:p>
            <a:pPr lvl="2"/>
            <a:r>
              <a:rPr lang="en-US" dirty="0" smtClean="0"/>
              <a:t>Positioning in the other line is also discussed</a:t>
            </a:r>
          </a:p>
          <a:p>
            <a:pPr lvl="3"/>
            <a:r>
              <a:rPr lang="en-US" dirty="0" smtClean="0"/>
              <a:t>Choice is determined by loss scenario</a:t>
            </a:r>
          </a:p>
          <a:p>
            <a:r>
              <a:rPr lang="en-US" dirty="0" smtClean="0"/>
              <a:t>Instrumentation</a:t>
            </a:r>
          </a:p>
          <a:p>
            <a:pPr lvl="1"/>
            <a:r>
              <a:rPr lang="en-US" dirty="0" smtClean="0"/>
              <a:t>Standard set of FNAL instrumentation (BPMs, BLMs, … )</a:t>
            </a:r>
          </a:p>
          <a:p>
            <a:pPr lvl="1"/>
            <a:r>
              <a:rPr lang="en-US" dirty="0" smtClean="0"/>
              <a:t>Instrumentation for the injection region</a:t>
            </a:r>
          </a:p>
          <a:p>
            <a:pPr lvl="2"/>
            <a:r>
              <a:rPr lang="en-US" dirty="0" smtClean="0"/>
              <a:t>Will be based on SNS experience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&amp;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Beam acceleration from 2 to 8 GeV</a:t>
            </a:r>
          </a:p>
          <a:p>
            <a:pPr lvl="1"/>
            <a:r>
              <a:rPr lang="en-US" dirty="0" smtClean="0"/>
              <a:t>Support </a:t>
            </a:r>
          </a:p>
          <a:p>
            <a:pPr lvl="2"/>
            <a:r>
              <a:rPr lang="en-US" dirty="0" smtClean="0"/>
              <a:t>2 MW in MI at 60 to 120 GeV (140 – 280 kW)</a:t>
            </a:r>
          </a:p>
          <a:p>
            <a:pPr lvl="2"/>
            <a:r>
              <a:rPr lang="en-US" dirty="0" smtClean="0"/>
              <a:t>8 GeV program with fast extracted beam (≥100 kW)</a:t>
            </a:r>
          </a:p>
          <a:p>
            <a:pPr lvl="1"/>
            <a:r>
              <a:rPr lang="en-US" dirty="0" smtClean="0"/>
              <a:t>Look for a solution being less expensive than pulsed SC linac</a:t>
            </a:r>
          </a:p>
          <a:p>
            <a:pPr lvl="1"/>
            <a:r>
              <a:rPr lang="en-US" dirty="0" smtClean="0"/>
              <a:t>Look into possible future upgrades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Beam current is ~5 times of Booster </a:t>
            </a:r>
            <a:r>
              <a:rPr lang="en-US" dirty="0" smtClean="0">
                <a:sym typeface="Symbol"/>
              </a:rPr>
              <a:t> Space charge, instabilities, RF, </a:t>
            </a:r>
            <a:r>
              <a:rPr lang="en-US" dirty="0" err="1" smtClean="0">
                <a:sym typeface="Symbol"/>
              </a:rPr>
              <a:t>ep</a:t>
            </a:r>
            <a:endParaRPr lang="en-US" dirty="0" smtClean="0"/>
          </a:p>
          <a:p>
            <a:r>
              <a:rPr lang="en-US" dirty="0" smtClean="0"/>
              <a:t>Booster problems to be avoided</a:t>
            </a:r>
          </a:p>
          <a:p>
            <a:pPr lvl="1"/>
            <a:r>
              <a:rPr lang="en-US" dirty="0" smtClean="0"/>
              <a:t>No transition crossing</a:t>
            </a:r>
          </a:p>
          <a:p>
            <a:pPr lvl="1"/>
            <a:r>
              <a:rPr lang="en-US" dirty="0" smtClean="0"/>
              <a:t>No laminations seen by beam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smaller Z</a:t>
            </a:r>
            <a:r>
              <a:rPr lang="en-US" baseline="-25000" dirty="0" smtClean="0"/>
              <a:t>||</a:t>
            </a:r>
            <a:r>
              <a:rPr lang="en-US" dirty="0" smtClean="0"/>
              <a:t>, Z</a:t>
            </a:r>
            <a:r>
              <a:rPr lang="en-US" baseline="-25000" dirty="0" smtClean="0">
                <a:sym typeface="Symbol"/>
              </a:rPr>
              <a:t></a:t>
            </a:r>
            <a:endParaRPr lang="en-US" dirty="0" smtClean="0"/>
          </a:p>
          <a:p>
            <a:pPr lvl="1"/>
            <a:r>
              <a:rPr lang="en-US" dirty="0" smtClean="0"/>
              <a:t>Zero Disp. in cavities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No SB resonance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Stripping on Carbon Foil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00200"/>
            <a:ext cx="6553200" cy="4423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RCS Design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Circumference, C = C</a:t>
            </a:r>
            <a:r>
              <a:rPr lang="en-US" baseline="-25000" dirty="0" smtClean="0"/>
              <a:t>MI</a:t>
            </a:r>
            <a:r>
              <a:rPr lang="en-US" dirty="0" smtClean="0"/>
              <a:t>/6</a:t>
            </a:r>
          </a:p>
          <a:p>
            <a:pPr lvl="1"/>
            <a:r>
              <a:rPr lang="en-US" dirty="0" smtClean="0"/>
              <a:t>6 injections to fill MI</a:t>
            </a:r>
          </a:p>
          <a:p>
            <a:r>
              <a:rPr lang="en-US" dirty="0" smtClean="0"/>
              <a:t>High periodicity FODO</a:t>
            </a:r>
          </a:p>
          <a:p>
            <a:r>
              <a:rPr lang="en-US" dirty="0" smtClean="0"/>
              <a:t>Racetrack</a:t>
            </a:r>
          </a:p>
          <a:p>
            <a:pPr lvl="1"/>
            <a:r>
              <a:rPr lang="en-US" dirty="0" smtClean="0"/>
              <a:t>Two long straights</a:t>
            </a:r>
          </a:p>
          <a:p>
            <a:pPr lvl="1"/>
            <a:r>
              <a:rPr lang="en-US" dirty="0" smtClean="0"/>
              <a:t>Dispersion zeroing with </a:t>
            </a:r>
            <a:br>
              <a:rPr lang="en-US" dirty="0" smtClean="0"/>
            </a:br>
            <a:r>
              <a:rPr lang="en-US" dirty="0" smtClean="0"/>
              <a:t>missed dipole</a:t>
            </a:r>
          </a:p>
          <a:p>
            <a:r>
              <a:rPr lang="en-US" dirty="0" smtClean="0"/>
              <a:t>Acceptance matches MI acceptance</a:t>
            </a:r>
          </a:p>
          <a:p>
            <a:pPr lvl="1"/>
            <a:r>
              <a:rPr lang="en-US" dirty="0" smtClean="0"/>
              <a:t>10% allowance for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 growth</a:t>
            </a:r>
          </a:p>
          <a:p>
            <a:r>
              <a:rPr lang="en-US" dirty="0" smtClean="0"/>
              <a:t>2 harmonics RF system</a:t>
            </a:r>
          </a:p>
          <a:p>
            <a:pPr lvl="1"/>
            <a:r>
              <a:rPr lang="en-US" dirty="0" smtClean="0"/>
              <a:t>Space charge mitigation</a:t>
            </a:r>
          </a:p>
          <a:p>
            <a:pPr lvl="1"/>
            <a:r>
              <a:rPr lang="en-US" dirty="0" smtClean="0"/>
              <a:t>Beam stability</a:t>
            </a:r>
          </a:p>
          <a:p>
            <a:r>
              <a:rPr lang="en-US" dirty="0" smtClean="0"/>
              <a:t>High injection energy helps with </a:t>
            </a:r>
            <a:br>
              <a:rPr lang="en-US" dirty="0" smtClean="0"/>
            </a:br>
            <a:r>
              <a:rPr lang="en-US" dirty="0" smtClean="0"/>
              <a:t>Space Charge and Instabilities</a:t>
            </a:r>
          </a:p>
          <a:p>
            <a:pPr lvl="1"/>
            <a:r>
              <a:rPr lang="en-US" dirty="0" smtClean="0"/>
              <a:t>Small size of vacuum chamber</a:t>
            </a:r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mic Sans MS"/>
                <a:ea typeface="Times New Roman"/>
                <a:cs typeface="Times New Roman"/>
              </a:rPr>
              <a:t>† </a:t>
            </a:r>
            <a:r>
              <a:rPr lang="en-US" sz="1700" dirty="0" smtClean="0">
                <a:solidFill>
                  <a:schemeClr val="tx1"/>
                </a:solidFill>
              </a:rPr>
              <a:t>KV-like distribution, BF=2.2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1752600"/>
          <a:ext cx="4191000" cy="3840480"/>
        </p:xfrm>
        <a:graphic>
          <a:graphicData uri="http://schemas.openxmlformats.org/drawingml/2006/table">
            <a:tbl>
              <a:tblPr/>
              <a:tblGrid>
                <a:gridCol w="3185585"/>
                <a:gridCol w="1005415"/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Energy, min/max, GeV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2/8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Repetition rate, Hz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Circumference, m (MI/6)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553.2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Tunes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18.43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Transition energy, GeV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13.36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Beam current at injection, A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Harmonic number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98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Max. </a:t>
                      </a:r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RF </a:t>
                      </a:r>
                      <a:r>
                        <a:rPr lang="en-US" sz="17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voltage,</a:t>
                      </a:r>
                      <a:r>
                        <a:rPr lang="en-US" sz="1700" baseline="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600" baseline="-250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98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/V</a:t>
                      </a:r>
                      <a:r>
                        <a:rPr lang="en-US" sz="1600" baseline="-250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196</a:t>
                      </a:r>
                      <a:r>
                        <a:rPr lang="en-US" sz="17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) MV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1.6/0.7 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95% n. emittance, mm mrad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22 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Space charge tune shift, inj.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0.07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†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Norm. acceptance, mm mrad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40 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Injection time for 1 mA, ms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4.3 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Linac energy cor. at inject.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1.2% 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RF bucket size, eV s</a:t>
                      </a:r>
                      <a:endParaRPr lang="en-US" sz="200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0.38 </a:t>
                      </a:r>
                      <a:endParaRPr lang="en-US" sz="2000" dirty="0">
                        <a:solidFill>
                          <a:srgbClr val="0000FF"/>
                        </a:solidFill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-functions are blown-up in injection region – reduction of foil heating</a:t>
            </a:r>
          </a:p>
          <a:p>
            <a:pPr lvl="1"/>
            <a:r>
              <a:rPr lang="en-US" dirty="0" smtClean="0"/>
              <a:t>6 half cells are used for injection region</a:t>
            </a:r>
          </a:p>
          <a:p>
            <a:r>
              <a:rPr lang="en-US" dirty="0" smtClean="0"/>
              <a:t>Two types of quadrupoles with the same integral strength</a:t>
            </a:r>
          </a:p>
          <a:p>
            <a:pPr lvl="1"/>
            <a:r>
              <a:rPr lang="en-US" dirty="0" smtClean="0"/>
              <a:t>Large aperture quads for injection &amp; extraction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124200"/>
            <a:ext cx="877530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62200" y="58674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Twiss parameters for the first half of the ring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Optics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Straight line assignments</a:t>
            </a:r>
          </a:p>
          <a:p>
            <a:pPr lvl="1"/>
            <a:r>
              <a:rPr lang="en-US" dirty="0" smtClean="0"/>
              <a:t>Injection, extraction, scraping</a:t>
            </a:r>
          </a:p>
          <a:p>
            <a:pPr lvl="1"/>
            <a:r>
              <a:rPr lang="en-US" dirty="0" smtClean="0"/>
              <a:t>RF</a:t>
            </a:r>
          </a:p>
          <a:p>
            <a:r>
              <a:rPr lang="en-US" dirty="0" smtClean="0"/>
              <a:t>Vacuum chamber radius, </a:t>
            </a:r>
            <a:r>
              <a:rPr lang="en-US" i="1" dirty="0" smtClean="0"/>
              <a:t>a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= 21.3 mm (internal) </a:t>
            </a:r>
          </a:p>
          <a:p>
            <a:pPr lvl="1"/>
            <a:r>
              <a:rPr lang="en-US" dirty="0" smtClean="0"/>
              <a:t>7 mm allowance for orbit correction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00400"/>
            <a:ext cx="853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5791200"/>
            <a:ext cx="746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Beam envelopes; acceptance - </a:t>
            </a:r>
            <a:r>
              <a:rPr lang="en-US" sz="1600" i="1" dirty="0" smtClean="0">
                <a:solidFill>
                  <a:srgbClr val="C00000"/>
                </a:solidFill>
                <a:latin typeface="Symbol" pitchFamily="18" charset="2"/>
              </a:rPr>
              <a:t>e</a:t>
            </a:r>
            <a:r>
              <a:rPr lang="en-US" sz="1600" i="1" baseline="-25000" dirty="0" smtClean="0">
                <a:solidFill>
                  <a:srgbClr val="C00000"/>
                </a:solidFill>
              </a:rPr>
              <a:t>n</a:t>
            </a:r>
            <a:r>
              <a:rPr lang="en-US" sz="1600" dirty="0" smtClean="0">
                <a:solidFill>
                  <a:srgbClr val="C00000"/>
                </a:solidFill>
              </a:rPr>
              <a:t>=40 mm mrad, </a:t>
            </a:r>
            <a:r>
              <a:rPr lang="en-US" sz="1600" i="1" dirty="0" err="1" smtClean="0">
                <a:solidFill>
                  <a:srgbClr val="C00000"/>
                </a:solidFill>
              </a:rPr>
              <a:t>E</a:t>
            </a:r>
            <a:r>
              <a:rPr lang="en-US" sz="1600" i="1" baseline="-25000" dirty="0" err="1" smtClean="0">
                <a:solidFill>
                  <a:srgbClr val="C00000"/>
                </a:solidFill>
              </a:rPr>
              <a:t>k</a:t>
            </a:r>
            <a:r>
              <a:rPr lang="en-US" sz="1600" dirty="0" smtClean="0">
                <a:solidFill>
                  <a:srgbClr val="C00000"/>
                </a:solidFill>
              </a:rPr>
              <a:t> = 2 GeV, </a:t>
            </a:r>
            <a:r>
              <a:rPr lang="en-US" sz="1600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1600" dirty="0" err="1" smtClean="0">
                <a:solidFill>
                  <a:srgbClr val="C00000"/>
                </a:solidFill>
              </a:rPr>
              <a:t>p</a:t>
            </a:r>
            <a:r>
              <a:rPr lang="en-US" sz="1600" dirty="0" smtClean="0">
                <a:solidFill>
                  <a:srgbClr val="C00000"/>
                </a:solidFill>
              </a:rPr>
              <a:t>/p = 5 x 10</a:t>
            </a:r>
            <a:r>
              <a:rPr lang="en-US" sz="1600" baseline="30000" dirty="0" smtClean="0">
                <a:solidFill>
                  <a:srgbClr val="C00000"/>
                </a:solidFill>
              </a:rPr>
              <a:t>-3</a:t>
            </a:r>
            <a:r>
              <a:rPr lang="en-US" sz="1600" dirty="0" smtClean="0">
                <a:solidFill>
                  <a:srgbClr val="C00000"/>
                </a:solidFill>
              </a:rPr>
              <a:t>. 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Chamber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Competing effects are</a:t>
            </a:r>
          </a:p>
          <a:p>
            <a:pPr lvl="1"/>
            <a:r>
              <a:rPr lang="en-US" dirty="0" smtClean="0"/>
              <a:t>Shielding and distortion of dipole bending field by eddy currents excited in the vacuum chamber</a:t>
            </a:r>
          </a:p>
          <a:p>
            <a:pPr lvl="1"/>
            <a:r>
              <a:rPr lang="en-US" dirty="0" smtClean="0"/>
              <a:t>Vacuum chamber stability under atmospheric pressure</a:t>
            </a:r>
          </a:p>
          <a:p>
            <a:pPr lvl="1"/>
            <a:r>
              <a:rPr lang="en-US" dirty="0" smtClean="0"/>
              <a:t>Vacuum chamber heating by eddy currents</a:t>
            </a:r>
          </a:p>
          <a:p>
            <a:pPr lvl="1"/>
            <a:r>
              <a:rPr lang="en-US" dirty="0" smtClean="0"/>
              <a:t>Transverse impedance due to wall resistivity</a:t>
            </a:r>
          </a:p>
          <a:p>
            <a:pPr lvl="1"/>
            <a:r>
              <a:rPr lang="en-US" dirty="0" smtClean="0"/>
              <a:t>Ring acceptance</a:t>
            </a:r>
          </a:p>
          <a:p>
            <a:r>
              <a:rPr lang="en-US" dirty="0" smtClean="0"/>
              <a:t>The compromise resulted in </a:t>
            </a:r>
          </a:p>
          <a:p>
            <a:pPr lvl="1"/>
            <a:r>
              <a:rPr lang="en-US" dirty="0" smtClean="0"/>
              <a:t>Round stainless steel vacuum chamber with radius of </a:t>
            </a:r>
            <a:r>
              <a:rPr lang="en-US" i="1" dirty="0" smtClean="0"/>
              <a:t>a=</a:t>
            </a:r>
            <a:r>
              <a:rPr lang="en-US" dirty="0" smtClean="0"/>
              <a:t>22 mm </a:t>
            </a:r>
            <a:br>
              <a:rPr lang="en-US" dirty="0" smtClean="0"/>
            </a:br>
            <a:r>
              <a:rPr lang="en-US" dirty="0" smtClean="0"/>
              <a:t>and wall thickness of </a:t>
            </a:r>
            <a:r>
              <a:rPr lang="en-US" i="1" dirty="0" smtClean="0"/>
              <a:t>d</a:t>
            </a:r>
            <a:r>
              <a:rPr lang="en-US" dirty="0" smtClean="0"/>
              <a:t> = 0.7 mm </a:t>
            </a:r>
          </a:p>
          <a:p>
            <a:pPr lvl="1"/>
            <a:r>
              <a:rPr lang="en-US" dirty="0" smtClean="0"/>
              <a:t>Inside quads of injection and extraction regions: </a:t>
            </a:r>
            <a:r>
              <a:rPr lang="en-US" i="1" dirty="0" smtClean="0"/>
              <a:t>a</a:t>
            </a:r>
            <a:r>
              <a:rPr lang="en-US" dirty="0" smtClean="0"/>
              <a:t>=43 mm </a:t>
            </a:r>
            <a:r>
              <a:rPr lang="en-US" i="1" dirty="0" smtClean="0"/>
              <a:t>d</a:t>
            </a:r>
            <a:r>
              <a:rPr lang="en-US" dirty="0" smtClean="0"/>
              <a:t> = 1 mm </a:t>
            </a:r>
          </a:p>
          <a:p>
            <a:pPr lvl="1"/>
            <a:r>
              <a:rPr lang="en-US" dirty="0" smtClean="0"/>
              <a:t>No limitations on the chamber thickness outside dipoles and quads</a:t>
            </a:r>
          </a:p>
          <a:p>
            <a:r>
              <a:rPr lang="en-US" dirty="0" smtClean="0"/>
              <a:t>Ring acceptances and beam emittance: </a:t>
            </a:r>
          </a:p>
          <a:p>
            <a:pPr lvl="1"/>
            <a:r>
              <a:rPr lang="en-US" dirty="0" smtClean="0"/>
              <a:t>85 mm mrad - limited by vacuum chamber size</a:t>
            </a:r>
          </a:p>
          <a:p>
            <a:pPr lvl="1"/>
            <a:r>
              <a:rPr lang="en-US" dirty="0" smtClean="0"/>
              <a:t>40 mm mrad – limited by scrapers</a:t>
            </a:r>
          </a:p>
          <a:p>
            <a:pPr lvl="1"/>
            <a:r>
              <a:rPr lang="en-US" dirty="0" smtClean="0"/>
              <a:t>22 mm mrad – 95% norm. beam emittance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791200" cy="1143000"/>
          </a:xfrm>
        </p:spPr>
        <p:txBody>
          <a:bodyPr/>
          <a:lstStyle/>
          <a:p>
            <a:r>
              <a:rPr lang="en-US" dirty="0" smtClean="0"/>
              <a:t>Limitations on Vacuum Chamber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Shielding and distortion of the dipole bending field by eddy currents excited in the vacuum chamber</a:t>
            </a:r>
          </a:p>
          <a:p>
            <a:pPr lvl="1"/>
            <a:r>
              <a:rPr lang="en-US" dirty="0" smtClean="0"/>
              <a:t>Dipoles: |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i="1" dirty="0" smtClean="0"/>
              <a:t>B</a:t>
            </a:r>
            <a:r>
              <a:rPr lang="en-US" dirty="0" smtClean="0"/>
              <a:t>/</a:t>
            </a:r>
            <a:r>
              <a:rPr lang="en-US" i="1" dirty="0" err="1" smtClean="0"/>
              <a:t>B</a:t>
            </a:r>
            <a:r>
              <a:rPr lang="en-US" dirty="0" err="1" smtClean="0"/>
              <a:t>|</a:t>
            </a:r>
            <a:r>
              <a:rPr lang="en-US" sz="1200" dirty="0" err="1" smtClean="0"/>
              <a:t>max</a:t>
            </a:r>
            <a:r>
              <a:rPr lang="en-US" dirty="0" smtClean="0"/>
              <a:t>=8.5 x 10</a:t>
            </a:r>
            <a:r>
              <a:rPr lang="en-US" baseline="30000" dirty="0" smtClean="0"/>
              <a:t>-4</a:t>
            </a:r>
            <a:r>
              <a:rPr lang="en-US" dirty="0" smtClean="0"/>
              <a:t> @16 ms</a:t>
            </a:r>
          </a:p>
          <a:p>
            <a:pPr lvl="1"/>
            <a:r>
              <a:rPr lang="en-US" dirty="0" smtClean="0"/>
              <a:t>Quads – approximately half of the dipole effect</a:t>
            </a:r>
          </a:p>
          <a:p>
            <a:pPr lvl="1"/>
            <a:r>
              <a:rPr lang="en-US" dirty="0" smtClean="0"/>
              <a:t>Delayed quad wave form by ~70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s</a:t>
            </a:r>
          </a:p>
          <a:p>
            <a:r>
              <a:rPr lang="en-US" dirty="0" smtClean="0"/>
              <a:t>Vacuum chamber stability under atmospheric pressure</a:t>
            </a:r>
          </a:p>
          <a:p>
            <a:pPr lvl="1"/>
            <a:r>
              <a:rPr lang="en-US" dirty="0" smtClean="0"/>
              <a:t>Compression: 3.1 N/mm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Bend for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a</a:t>
            </a:r>
            <a:r>
              <a:rPr lang="en-US" dirty="0" smtClean="0"/>
              <a:t>/</a:t>
            </a:r>
            <a:r>
              <a:rPr lang="en-US" i="1" dirty="0" smtClean="0"/>
              <a:t>a</a:t>
            </a:r>
            <a:r>
              <a:rPr lang="en-US" dirty="0" smtClean="0"/>
              <a:t>=0.02:  8.9 N/mm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Yield stress : 200 N/mm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Vacuum chamber heating by eddy currents (~a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dP</a:t>
            </a:r>
            <a:r>
              <a:rPr lang="en-US" dirty="0" smtClean="0"/>
              <a:t>/</a:t>
            </a:r>
            <a:r>
              <a:rPr lang="en-US" i="1" dirty="0" err="1" smtClean="0"/>
              <a:t>dz</a:t>
            </a:r>
            <a:r>
              <a:rPr lang="en-US" dirty="0" smtClean="0"/>
              <a:t>=10 W/m</a:t>
            </a:r>
          </a:p>
          <a:p>
            <a:pPr lvl="1"/>
            <a:r>
              <a:rPr lang="en-US" dirty="0" smtClean="0">
                <a:latin typeface="Symbol" pitchFamily="18" charset="2"/>
              </a:rPr>
              <a:t>D</a:t>
            </a:r>
            <a:r>
              <a:rPr lang="en-US" i="1" dirty="0" smtClean="0"/>
              <a:t>T</a:t>
            </a:r>
            <a:r>
              <a:rPr lang="en-US" dirty="0" smtClean="0"/>
              <a:t>=15 K for convective air cooling with</a:t>
            </a:r>
            <a:br>
              <a:rPr lang="en-US" dirty="0" smtClean="0"/>
            </a:br>
            <a:r>
              <a:rPr lang="en-US" dirty="0" smtClean="0"/>
              <a:t>heat transfer of 10</a:t>
            </a:r>
            <a:r>
              <a:rPr lang="en-US" baseline="30000" dirty="0" smtClean="0"/>
              <a:t>-3</a:t>
            </a:r>
            <a:r>
              <a:rPr lang="en-US" dirty="0" smtClean="0"/>
              <a:t> W/cm</a:t>
            </a:r>
            <a:r>
              <a:rPr lang="en-US" baseline="30000" dirty="0" smtClean="0"/>
              <a:t>2</a:t>
            </a:r>
            <a:r>
              <a:rPr lang="en-US" dirty="0" smtClean="0"/>
              <a:t>/K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257800" y="2057400"/>
          <a:ext cx="3684587" cy="1348553"/>
        </p:xfrm>
        <a:graphic>
          <a:graphicData uri="http://schemas.openxmlformats.org/presentationml/2006/ole">
            <p:oleObj spid="_x0000_s2050" name="Equation" r:id="rId3" imgW="2641320" imgH="96516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858000" y="4114800"/>
          <a:ext cx="2057400" cy="691435"/>
        </p:xfrm>
        <a:graphic>
          <a:graphicData uri="http://schemas.openxmlformats.org/presentationml/2006/ole">
            <p:oleObj spid="_x0000_s2051" name="Equation" r:id="rId4" imgW="1396800" imgH="469800" progId="Equation.3">
              <p:embed/>
            </p:oleObj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334000" y="3657600"/>
          <a:ext cx="1334285" cy="609600"/>
        </p:xfrm>
        <a:graphic>
          <a:graphicData uri="http://schemas.openxmlformats.org/presentationml/2006/ole">
            <p:oleObj spid="_x0000_s2056" name="Equation" r:id="rId5" imgW="863280" imgH="3934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486400" y="5105400"/>
          <a:ext cx="2291967" cy="685800"/>
        </p:xfrm>
        <a:graphic>
          <a:graphicData uri="http://schemas.openxmlformats.org/presentationml/2006/ole">
            <p:oleObj spid="_x0000_s2058" name="Equation" r:id="rId6" imgW="14857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5334000" cy="1143000"/>
          </a:xfrm>
        </p:spPr>
        <p:txBody>
          <a:bodyPr/>
          <a:lstStyle/>
          <a:p>
            <a:r>
              <a:rPr lang="en-US" dirty="0" smtClean="0"/>
              <a:t>Vacuum Chamber Impedance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477000" cy="1524000"/>
          </a:xfrm>
        </p:spPr>
        <p:txBody>
          <a:bodyPr/>
          <a:lstStyle/>
          <a:p>
            <a:r>
              <a:rPr lang="en-US" dirty="0" smtClean="0"/>
              <a:t>Transverse impedance due to wall resistivity (~a</a:t>
            </a:r>
            <a:r>
              <a:rPr lang="en-US" baseline="30000" dirty="0" smtClean="0"/>
              <a:t>-3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Z</a:t>
            </a:r>
            <a:r>
              <a:rPr lang="en-US" baseline="-25000" dirty="0" smtClean="0">
                <a:sym typeface="Symbol"/>
              </a:rPr>
              <a:t></a:t>
            </a:r>
            <a:r>
              <a:rPr lang="en-US" dirty="0" smtClean="0"/>
              <a:t> and </a:t>
            </a:r>
            <a:r>
              <a:rPr lang="en-US" dirty="0" err="1" smtClean="0"/>
              <a:t>dP</a:t>
            </a:r>
            <a:r>
              <a:rPr lang="en-US" dirty="0" smtClean="0"/>
              <a:t>/</a:t>
            </a:r>
            <a:r>
              <a:rPr lang="en-US" dirty="0" err="1" smtClean="0"/>
              <a:t>dz</a:t>
            </a:r>
            <a:r>
              <a:rPr lang="en-US" dirty="0" smtClean="0"/>
              <a:t> are related inversely proportional </a:t>
            </a:r>
          </a:p>
          <a:p>
            <a:pPr lvl="2"/>
            <a:r>
              <a:rPr lang="en-US" dirty="0" smtClean="0"/>
              <a:t>No dependence on vacuum </a:t>
            </a:r>
            <a:br>
              <a:rPr lang="en-US" dirty="0" smtClean="0"/>
            </a:br>
            <a:r>
              <a:rPr lang="en-US" dirty="0" smtClean="0"/>
              <a:t>chamber parameters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AAC, November 16-17, 2009 – Valeri Lebedev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0"/>
            <a:ext cx="3657600" cy="311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971800"/>
            <a:ext cx="3886200" cy="317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800600" y="2362200"/>
          <a:ext cx="2364643" cy="609600"/>
        </p:xfrm>
        <a:graphic>
          <a:graphicData uri="http://schemas.openxmlformats.org/presentationml/2006/ole">
            <p:oleObj spid="_x0000_s4102" name="Equation" r:id="rId5" imgW="1731002" imgH="446451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010400" y="1592263"/>
          <a:ext cx="1905000" cy="1504950"/>
        </p:xfrm>
        <a:graphic>
          <a:graphicData uri="http://schemas.openxmlformats.org/presentationml/2006/ole">
            <p:oleObj spid="_x0000_s4099" name="Equation" r:id="rId6" imgW="144756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1517</Words>
  <Application>Microsoft Office PowerPoint</Application>
  <PresentationFormat>On-screen Show (4:3)</PresentationFormat>
  <Paragraphs>298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Equation</vt:lpstr>
      <vt:lpstr>Document</vt:lpstr>
      <vt:lpstr>RCS design </vt:lpstr>
      <vt:lpstr>Outline</vt:lpstr>
      <vt:lpstr>Objectives &amp; Challenges</vt:lpstr>
      <vt:lpstr>RCS Design Choices</vt:lpstr>
      <vt:lpstr>Optics</vt:lpstr>
      <vt:lpstr>Optics (continue)</vt:lpstr>
      <vt:lpstr>Vacuum Chamber</vt:lpstr>
      <vt:lpstr>Limitations on Vacuum Chamber Design</vt:lpstr>
      <vt:lpstr>Vacuum Chamber Impedance </vt:lpstr>
      <vt:lpstr>Dipoles</vt:lpstr>
      <vt:lpstr>Quadrupoles</vt:lpstr>
      <vt:lpstr>Resonance Driving of Dipoles and Quads</vt:lpstr>
      <vt:lpstr>Beam Acceleration</vt:lpstr>
      <vt:lpstr>RF System</vt:lpstr>
      <vt:lpstr>Injection-Extraction Straight</vt:lpstr>
      <vt:lpstr>Injection</vt:lpstr>
      <vt:lpstr>Transverse Painting</vt:lpstr>
      <vt:lpstr>Simulation Results for Transverse Painting</vt:lpstr>
      <vt:lpstr>Injection Loss</vt:lpstr>
      <vt:lpstr>Injection Dump</vt:lpstr>
      <vt:lpstr>Longitudinal Painting</vt:lpstr>
      <vt:lpstr>Extraction</vt:lpstr>
      <vt:lpstr>RCS versus Pulsed Linac</vt:lpstr>
      <vt:lpstr>Conclusions</vt:lpstr>
      <vt:lpstr>Backup Viewgraphs</vt:lpstr>
      <vt:lpstr>Vacuum </vt:lpstr>
      <vt:lpstr>Optics and Orbit Correction </vt:lpstr>
      <vt:lpstr>Optics Cell</vt:lpstr>
      <vt:lpstr>Collimation and Instrumentation</vt:lpstr>
      <vt:lpstr>Stripping on Carbon Foil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X RD&amp;D Plan Subsystem Here</dc:title>
  <dc:creator>Holmes</dc:creator>
  <cp:lastModifiedBy>Valeri</cp:lastModifiedBy>
  <cp:revision>108</cp:revision>
  <dcterms:created xsi:type="dcterms:W3CDTF">2009-05-07T16:53:10Z</dcterms:created>
  <dcterms:modified xsi:type="dcterms:W3CDTF">2009-11-12T21:28:24Z</dcterms:modified>
</cp:coreProperties>
</file>