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3399"/>
    <a:srgbClr val="002D86"/>
    <a:srgbClr val="006600"/>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8" autoAdjust="0"/>
    <p:restoredTop sz="94625" autoAdjust="0"/>
  </p:normalViewPr>
  <p:slideViewPr>
    <p:cSldViewPr>
      <p:cViewPr varScale="1">
        <p:scale>
          <a:sx n="85" d="100"/>
          <a:sy n="85" d="100"/>
        </p:scale>
        <p:origin x="-749"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AF7D9-995B-4639-9C98-1ACF804D91BC}" type="datetimeFigureOut">
              <a:rPr lang="en-US" smtClean="0"/>
              <a:pPr/>
              <a:t>11/17/2009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970FC-1409-4546-86F6-A9A37DEDE3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AAC, November 16-17, 2009 – Your Name</a:t>
            </a:r>
            <a:endParaRPr lang="en-US" dirty="0"/>
          </a:p>
        </p:txBody>
      </p:sp>
      <p:sp>
        <p:nvSpPr>
          <p:cNvPr id="6" name="Slide Number Placeholder 5"/>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AAC, November 16-17, 2009 – Your Name</a:t>
            </a:r>
            <a:endParaRPr lang="en-US" dirty="0"/>
          </a:p>
        </p:txBody>
      </p:sp>
      <p:sp>
        <p:nvSpPr>
          <p:cNvPr id="6" name="Slide Number Placeholder 5"/>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AAC, November 16-17, 2009 – Your Name</a:t>
            </a:r>
            <a:endParaRPr lang="en-US" dirty="0"/>
          </a:p>
        </p:txBody>
      </p:sp>
      <p:sp>
        <p:nvSpPr>
          <p:cNvPr id="6" name="Slide Number Placeholder 5"/>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5562600" cy="1143000"/>
          </a:xfrm>
        </p:spPr>
        <p:txBody>
          <a:bodyPr>
            <a:normAutofit/>
          </a:bodyPr>
          <a:lstStyle>
            <a:lvl1pPr>
              <a:defRPr sz="3200" b="1">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7338" indent="-287338">
              <a:buClr>
                <a:srgbClr val="002D86"/>
              </a:buClr>
              <a:buSzPct val="125000"/>
              <a:defRPr sz="2000">
                <a:solidFill>
                  <a:srgbClr val="003399"/>
                </a:solidFill>
              </a:defRPr>
            </a:lvl1pPr>
            <a:lvl2pPr marL="742950" indent="-285750">
              <a:defRPr sz="1800"/>
            </a:lvl2pPr>
            <a:lvl3pPr>
              <a:defRPr sz="1800">
                <a:solidFill>
                  <a:srgbClr val="006600"/>
                </a:solidFill>
              </a:defRPr>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356350"/>
            <a:ext cx="3733800" cy="365125"/>
          </a:xfrm>
        </p:spPr>
        <p:txBody>
          <a:bodyPr/>
          <a:lstStyle/>
          <a:p>
            <a:pPr algn="l"/>
            <a:r>
              <a:rPr lang="en-US" dirty="0" smtClean="0"/>
              <a:t>AAC, November 16-17, 2009 – Your Name</a:t>
            </a:r>
            <a:endParaRPr lang="en-US" dirty="0"/>
          </a:p>
        </p:txBody>
      </p:sp>
      <p:sp>
        <p:nvSpPr>
          <p:cNvPr id="6" name="Slide Number Placeholder 5"/>
          <p:cNvSpPr>
            <a:spLocks noGrp="1"/>
          </p:cNvSpPr>
          <p:nvPr>
            <p:ph type="sldNum" sz="quarter" idx="12"/>
          </p:nvPr>
        </p:nvSpPr>
        <p:spPr/>
        <p:txBody>
          <a:bodyPr/>
          <a:lstStyle/>
          <a:p>
            <a:r>
              <a:rPr lang="en-US" dirty="0" smtClean="0"/>
              <a:t>Page </a:t>
            </a:r>
            <a:fld id="{02BA5821-21EB-4C1A-AC70-E98BDB034B02}" type="slidenum">
              <a:rPr lang="en-US" smtClean="0"/>
              <a:pPr/>
              <a:t>‹#›</a:t>
            </a:fld>
            <a:endParaRPr lang="en-US" dirty="0"/>
          </a:p>
        </p:txBody>
      </p:sp>
      <p:pic>
        <p:nvPicPr>
          <p:cNvPr id="7" name="Picture 6" descr="mark.gif"/>
          <p:cNvPicPr>
            <a:picLocks noChangeAspect="1"/>
          </p:cNvPicPr>
          <p:nvPr userDrawn="1"/>
        </p:nvPicPr>
        <p:blipFill>
          <a:blip r:embed="rId2"/>
          <a:stretch>
            <a:fillRect/>
          </a:stretch>
        </p:blipFill>
        <p:spPr>
          <a:xfrm>
            <a:off x="7848600" y="533400"/>
            <a:ext cx="685800" cy="685800"/>
          </a:xfrm>
          <a:prstGeom prst="rect">
            <a:avLst/>
          </a:prstGeom>
        </p:spPr>
      </p:pic>
      <p:pic>
        <p:nvPicPr>
          <p:cNvPr id="8" name="Picture 7" descr="projectxLogo"/>
          <p:cNvPicPr/>
          <p:nvPr userDrawn="1"/>
        </p:nvPicPr>
        <p:blipFill>
          <a:blip r:embed="rId3"/>
          <a:srcRect/>
          <a:stretch>
            <a:fillRect/>
          </a:stretch>
        </p:blipFill>
        <p:spPr bwMode="auto">
          <a:xfrm>
            <a:off x="457200" y="609600"/>
            <a:ext cx="1600200" cy="569913"/>
          </a:xfrm>
          <a:prstGeom prst="rect">
            <a:avLst/>
          </a:prstGeom>
          <a:noFill/>
          <a:ln w="9525">
            <a:noFill/>
            <a:miter lim="800000"/>
            <a:headEnd/>
            <a:tailEnd/>
          </a:ln>
        </p:spPr>
      </p:pic>
      <p:cxnSp>
        <p:nvCxnSpPr>
          <p:cNvPr id="10" name="Straight Connector 9"/>
          <p:cNvCxnSpPr/>
          <p:nvPr userDrawn="1"/>
        </p:nvCxnSpPr>
        <p:spPr>
          <a:xfrm>
            <a:off x="457200" y="1524000"/>
            <a:ext cx="8229600" cy="1588"/>
          </a:xfrm>
          <a:prstGeom prst="line">
            <a:avLst/>
          </a:prstGeom>
          <a:ln w="76200">
            <a:gradFill flip="none" rotWithShape="1">
              <a:gsLst>
                <a:gs pos="0">
                  <a:srgbClr val="C00000"/>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6172200"/>
            <a:ext cx="8229600" cy="158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AAC, November 16-17, 2009 – Your Name</a:t>
            </a:r>
            <a:endParaRPr lang="en-US" dirty="0"/>
          </a:p>
        </p:txBody>
      </p:sp>
      <p:sp>
        <p:nvSpPr>
          <p:cNvPr id="6" name="Slide Number Placeholder 5"/>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AAC, November 16-17, 2009 – Your Name</a:t>
            </a:r>
            <a:endParaRPr lang="en-US" dirty="0"/>
          </a:p>
        </p:txBody>
      </p:sp>
      <p:sp>
        <p:nvSpPr>
          <p:cNvPr id="7" name="Slide Number Placeholder 6"/>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AAC, November 16-17, 2009 – Your Name</a:t>
            </a:r>
            <a:endParaRPr lang="en-US" dirty="0"/>
          </a:p>
        </p:txBody>
      </p:sp>
      <p:sp>
        <p:nvSpPr>
          <p:cNvPr id="9" name="Slide Number Placeholder 8"/>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AAC, November 16-17, 2009 – Your Name</a:t>
            </a:r>
            <a:endParaRPr lang="en-US" dirty="0"/>
          </a:p>
        </p:txBody>
      </p:sp>
      <p:sp>
        <p:nvSpPr>
          <p:cNvPr id="4" name="Slide Number Placeholder 3"/>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AAC, November 16-17, 2009 – Your Name</a:t>
            </a:r>
            <a:endParaRPr lang="en-US" dirty="0"/>
          </a:p>
        </p:txBody>
      </p:sp>
      <p:sp>
        <p:nvSpPr>
          <p:cNvPr id="7" name="Slide Number Placeholder 6"/>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AAC, November 16-17, 2009 – Your Name</a:t>
            </a:r>
            <a:endParaRPr lang="en-US" dirty="0"/>
          </a:p>
        </p:txBody>
      </p:sp>
      <p:sp>
        <p:nvSpPr>
          <p:cNvPr id="7" name="Slide Number Placeholder 6"/>
          <p:cNvSpPr>
            <a:spLocks noGrp="1"/>
          </p:cNvSpPr>
          <p:nvPr>
            <p:ph type="sldNum" sz="quarter" idx="12"/>
          </p:nvPr>
        </p:nvSpPr>
        <p:spPr/>
        <p:txBody>
          <a:bodyPr/>
          <a:lstStyle/>
          <a:p>
            <a:fld id="{02BA5821-21EB-4C1A-AC70-E98BDB034B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AAC, November 16-17, 2009 – Your Name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A5821-21EB-4C1A-AC70-E98BDB034B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CC0000"/>
                </a:solidFill>
                <a:latin typeface="Arial" pitchFamily="34" charset="0"/>
                <a:cs typeface="Arial" pitchFamily="34" charset="0"/>
              </a:rPr>
              <a:t>HINS Superconducting Spoke Cavity Development</a:t>
            </a:r>
            <a:endParaRPr lang="en-US" sz="3200" dirty="0">
              <a:latin typeface="Arial" pitchFamily="34" charset="0"/>
              <a:cs typeface="Arial" pitchFamily="34" charset="0"/>
            </a:endParaRPr>
          </a:p>
        </p:txBody>
      </p:sp>
      <p:sp>
        <p:nvSpPr>
          <p:cNvPr id="3" name="Subtitle 2"/>
          <p:cNvSpPr>
            <a:spLocks noGrp="1"/>
          </p:cNvSpPr>
          <p:nvPr>
            <p:ph type="subTitle" idx="1"/>
          </p:nvPr>
        </p:nvSpPr>
        <p:spPr/>
        <p:txBody>
          <a:bodyPr>
            <a:normAutofit fontScale="92500" lnSpcReduction="10000"/>
          </a:bodyPr>
          <a:lstStyle/>
          <a:p>
            <a:pPr>
              <a:lnSpc>
                <a:spcPct val="80000"/>
              </a:lnSpc>
            </a:pPr>
            <a:r>
              <a:rPr lang="en-US" sz="2000" dirty="0" smtClean="0">
                <a:solidFill>
                  <a:srgbClr val="000099"/>
                </a:solidFill>
                <a:latin typeface="Arial" pitchFamily="34" charset="0"/>
                <a:cs typeface="Arial" pitchFamily="34" charset="0"/>
              </a:rPr>
              <a:t>Bob Wagner</a:t>
            </a:r>
          </a:p>
          <a:p>
            <a:pPr>
              <a:lnSpc>
                <a:spcPct val="80000"/>
              </a:lnSpc>
            </a:pPr>
            <a:r>
              <a:rPr lang="it-IT" sz="2000" dirty="0" smtClean="0"/>
              <a:t>L. Ristori</a:t>
            </a:r>
            <a:r>
              <a:rPr lang="it-IT" sz="2000" baseline="30000" dirty="0" smtClean="0"/>
              <a:t>†</a:t>
            </a:r>
            <a:r>
              <a:rPr lang="it-IT" sz="2000" dirty="0" smtClean="0"/>
              <a:t>, G. Apollinari, E.  Borissov, I. V. Gonin, T. N. Khabiboulline, A. Mukherjee, T. H. Nicol, J. Ozelis, Y.  Pishchalnikov, D. A. Sergatskov, R. Wagner, and R. Webber, Fermilab, Batavia, IL </a:t>
            </a:r>
            <a:endParaRPr lang="en-US" sz="2000" b="0" dirty="0" smtClean="0">
              <a:solidFill>
                <a:srgbClr val="000099"/>
              </a:solidFill>
              <a:latin typeface="Arial" pitchFamily="34" charset="0"/>
              <a:cs typeface="Arial" pitchFamily="34" charset="0"/>
            </a:endParaRPr>
          </a:p>
          <a:p>
            <a:pPr>
              <a:lnSpc>
                <a:spcPct val="80000"/>
              </a:lnSpc>
            </a:pPr>
            <a:r>
              <a:rPr lang="en-US" sz="2000" b="0" dirty="0" smtClean="0">
                <a:solidFill>
                  <a:srgbClr val="000099"/>
                </a:solidFill>
                <a:latin typeface="Arial" pitchFamily="34" charset="0"/>
                <a:cs typeface="Arial" pitchFamily="34" charset="0"/>
              </a:rPr>
              <a:t>AAC Meeting</a:t>
            </a:r>
          </a:p>
          <a:p>
            <a:pPr>
              <a:lnSpc>
                <a:spcPct val="80000"/>
              </a:lnSpc>
            </a:pPr>
            <a:r>
              <a:rPr lang="en-US" sz="2000" b="0" dirty="0" smtClean="0">
                <a:solidFill>
                  <a:srgbClr val="000099"/>
                </a:solidFill>
                <a:latin typeface="Arial" pitchFamily="34" charset="0"/>
                <a:cs typeface="Arial" pitchFamily="34" charset="0"/>
              </a:rPr>
              <a:t>November 16-17, 2009</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Tuning issues for SSR1 operation in HINS</a:t>
            </a:r>
            <a:endParaRPr lang="en-US" dirty="0"/>
          </a:p>
        </p:txBody>
      </p:sp>
      <p:sp>
        <p:nvSpPr>
          <p:cNvPr id="3" name="Content Placeholder 2"/>
          <p:cNvSpPr>
            <a:spLocks noGrp="1"/>
          </p:cNvSpPr>
          <p:nvPr>
            <p:ph idx="1"/>
          </p:nvPr>
        </p:nvSpPr>
        <p:spPr/>
        <p:txBody>
          <a:bodyPr>
            <a:normAutofit lnSpcReduction="10000"/>
          </a:bodyPr>
          <a:lstStyle/>
          <a:p>
            <a:r>
              <a:rPr lang="en-US" dirty="0" smtClean="0"/>
              <a:t>Typical HINS or Pulsed Project X operation</a:t>
            </a:r>
          </a:p>
          <a:p>
            <a:pPr lvl="1"/>
            <a:r>
              <a:rPr lang="en-US" dirty="0" smtClean="0"/>
              <a:t>Pulses of ~1 ms, 5 Hz, 9 mA</a:t>
            </a:r>
          </a:p>
          <a:p>
            <a:pPr lvl="1"/>
            <a:r>
              <a:rPr lang="en-US" dirty="0" smtClean="0"/>
              <a:t>SSR1 Q</a:t>
            </a:r>
            <a:r>
              <a:rPr lang="en-US" baseline="-25000" dirty="0" smtClean="0"/>
              <a:t>L</a:t>
            </a:r>
            <a:r>
              <a:rPr lang="en-US" dirty="0" smtClean="0"/>
              <a:t>: 8.4x10</a:t>
            </a:r>
            <a:r>
              <a:rPr lang="en-US" baseline="30000" dirty="0" smtClean="0"/>
              <a:t>5</a:t>
            </a:r>
            <a:endParaRPr lang="en-US" dirty="0" smtClean="0"/>
          </a:p>
          <a:p>
            <a:pPr lvl="1"/>
            <a:r>
              <a:rPr lang="en-US" dirty="0" smtClean="0"/>
              <a:t>SSR1 loaded bandwidth: 388 Hz </a:t>
            </a:r>
          </a:p>
          <a:p>
            <a:pPr lvl="1"/>
            <a:r>
              <a:rPr lang="en-US" dirty="0" smtClean="0"/>
              <a:t>LHe at 4.4 K (p ~ 900 torr)</a:t>
            </a:r>
          </a:p>
          <a:p>
            <a:pPr lvl="1"/>
            <a:r>
              <a:rPr lang="en-US" dirty="0" smtClean="0"/>
              <a:t>Tune variation due to LHe pressure regulation (with helium vessel):</a:t>
            </a:r>
          </a:p>
          <a:p>
            <a:pPr lvl="2"/>
            <a:r>
              <a:rPr lang="en-US" dirty="0" smtClean="0"/>
              <a:t> </a:t>
            </a:r>
            <a:r>
              <a:rPr lang="en-US" dirty="0" smtClean="0">
                <a:sym typeface="Symbol"/>
              </a:rPr>
              <a:t></a:t>
            </a:r>
            <a:r>
              <a:rPr lang="en-US" dirty="0" smtClean="0"/>
              <a:t> (465 to 930) Hz for dp = </a:t>
            </a:r>
            <a:r>
              <a:rPr lang="en-US" dirty="0" smtClean="0">
                <a:sym typeface="Symbol"/>
              </a:rPr>
              <a:t></a:t>
            </a:r>
            <a:r>
              <a:rPr lang="en-US" dirty="0" smtClean="0"/>
              <a:t> (.25 to .5) psi [</a:t>
            </a:r>
            <a:r>
              <a:rPr lang="en-US" dirty="0" smtClean="0">
                <a:sym typeface="Symbol"/>
              </a:rPr>
              <a:t></a:t>
            </a:r>
            <a:r>
              <a:rPr lang="en-US" dirty="0" smtClean="0"/>
              <a:t> (12.9 to 25.8 torr)]</a:t>
            </a:r>
          </a:p>
          <a:p>
            <a:pPr lvl="2"/>
            <a:r>
              <a:rPr lang="en-US" dirty="0" smtClean="0"/>
              <a:t>Slow variation: minutes to hours</a:t>
            </a:r>
          </a:p>
          <a:p>
            <a:pPr lvl="1"/>
            <a:r>
              <a:rPr lang="en-US" dirty="0" smtClean="0"/>
              <a:t>Lorentz Force Detuning (LFD) at 10 MV/m (with helium vessel):</a:t>
            </a:r>
          </a:p>
          <a:p>
            <a:pPr lvl="2"/>
            <a:r>
              <a:rPr lang="en-US" dirty="0" smtClean="0"/>
              <a:t> 3.8 Hz/(MV/m )</a:t>
            </a:r>
            <a:r>
              <a:rPr lang="en-US" baseline="30000" dirty="0" smtClean="0"/>
              <a:t>2</a:t>
            </a:r>
            <a:r>
              <a:rPr lang="en-US" dirty="0" smtClean="0"/>
              <a:t> x 10 MV/m = 380 Hz</a:t>
            </a:r>
          </a:p>
          <a:p>
            <a:pPr lvl="2"/>
            <a:r>
              <a:rPr lang="en-US" dirty="0" smtClean="0"/>
              <a:t>Response on the order of pulse rise time (100 microsecond).</a:t>
            </a:r>
          </a:p>
          <a:p>
            <a:pPr lvl="1"/>
            <a:r>
              <a:rPr lang="en-US" dirty="0" smtClean="0"/>
              <a:t>Correct for both pressure variations and LFD with piezoelectric actuators (“fast tuner”) pushing near the beampipe, where the tune is sensitive due to high E.  The “slow tuner” will act at the same location.     </a:t>
            </a:r>
          </a:p>
          <a:p>
            <a:pPr lvl="2">
              <a:buNone/>
            </a:pPr>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Helium vessel with prototype slow and fast tuner</a:t>
            </a:r>
            <a:endParaRPr lang="en-US" dirty="0"/>
          </a:p>
        </p:txBody>
      </p:sp>
      <p:sp>
        <p:nvSpPr>
          <p:cNvPr id="3" name="Content Placeholder 2"/>
          <p:cNvSpPr>
            <a:spLocks noGrp="1"/>
          </p:cNvSpPr>
          <p:nvPr>
            <p:ph idx="1"/>
          </p:nvPr>
        </p:nvSpPr>
        <p:spPr>
          <a:xfrm>
            <a:off x="304800" y="4495800"/>
            <a:ext cx="3886200" cy="1630363"/>
          </a:xfrm>
        </p:spPr>
        <p:txBody>
          <a:bodyPr>
            <a:normAutofit fontScale="70000" lnSpcReduction="20000"/>
          </a:bodyPr>
          <a:lstStyle/>
          <a:p>
            <a:r>
              <a:rPr lang="en-US" dirty="0" smtClean="0"/>
              <a:t>SSR1-01 inside 316L stainless steel (SS) helium vessel with tuner.</a:t>
            </a:r>
          </a:p>
          <a:p>
            <a:r>
              <a:rPr lang="en-US" dirty="0" smtClean="0"/>
              <a:t>Vessel TIG welded to SS flanges (brazed to niobium ports).</a:t>
            </a:r>
          </a:p>
          <a:p>
            <a:r>
              <a:rPr lang="en-US" dirty="0" smtClean="0"/>
              <a:t>Fabricated according to ASME pressure vessel code.</a:t>
            </a:r>
          </a:p>
          <a:p>
            <a:r>
              <a:rPr lang="en-US" dirty="0" smtClean="0"/>
              <a:t>Bellows between endwall and collar welded to beampipe flange.</a:t>
            </a:r>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11</a:t>
            </a:fld>
            <a:endParaRPr lang="en-US"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Picture 3"/>
          <p:cNvPicPr>
            <a:picLocks noChangeAspect="1" noChangeArrowheads="1"/>
          </p:cNvPicPr>
          <p:nvPr/>
        </p:nvPicPr>
        <p:blipFill>
          <a:blip r:embed="rId3"/>
          <a:srcRect/>
          <a:stretch>
            <a:fillRect/>
          </a:stretch>
        </p:blipFill>
        <p:spPr bwMode="auto">
          <a:xfrm rot="-16200000">
            <a:off x="5259880" y="1064721"/>
            <a:ext cx="2434239" cy="3657600"/>
          </a:xfrm>
          <a:prstGeom prst="rect">
            <a:avLst/>
          </a:prstGeom>
          <a:noFill/>
        </p:spPr>
      </p:pic>
      <p:sp>
        <p:nvSpPr>
          <p:cNvPr id="11" name="Content Placeholder 2"/>
          <p:cNvSpPr txBox="1">
            <a:spLocks/>
          </p:cNvSpPr>
          <p:nvPr/>
        </p:nvSpPr>
        <p:spPr>
          <a:xfrm>
            <a:off x="4419600" y="4343400"/>
            <a:ext cx="3886200" cy="1782763"/>
          </a:xfrm>
          <a:prstGeom prst="rect">
            <a:avLst/>
          </a:prstGeom>
        </p:spPr>
        <p:txBody>
          <a:bodyPr vert="horz" lIns="91440" tIns="45720" rIns="91440" bIns="45720" rtlCol="0">
            <a:normAutofit fontScale="70000" lnSpcReduction="20000"/>
          </a:bodyPr>
          <a:lstStyle/>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r>
              <a:rPr lang="en-US" sz="2000" dirty="0" smtClean="0">
                <a:solidFill>
                  <a:srgbClr val="003399"/>
                </a:solidFill>
              </a:rPr>
              <a:t>Two </a:t>
            </a:r>
            <a:r>
              <a:rPr lang="en-US" sz="2000" dirty="0" smtClean="0">
                <a:solidFill>
                  <a:schemeClr val="accent6"/>
                </a:solidFill>
              </a:rPr>
              <a:t>piezo</a:t>
            </a:r>
            <a:r>
              <a:rPr lang="en-US" sz="2000" dirty="0" smtClean="0">
                <a:solidFill>
                  <a:srgbClr val="003399"/>
                </a:solidFill>
              </a:rPr>
              <a:t> actuators “in series” with slow tuner arms (pivot with 5:1 mech. advantage).</a:t>
            </a:r>
          </a:p>
          <a:p>
            <a:pPr marL="287338" lvl="0" indent="-287338">
              <a:spcBef>
                <a:spcPct val="20000"/>
              </a:spcBef>
              <a:buClr>
                <a:srgbClr val="002D86"/>
              </a:buClr>
              <a:buSzPct val="125000"/>
              <a:buFont typeface="Arial" pitchFamily="34" charset="0"/>
              <a:buChar char="•"/>
            </a:pPr>
            <a:r>
              <a:rPr lang="en-US" sz="2000" dirty="0" smtClean="0">
                <a:solidFill>
                  <a:schemeClr val="accent6"/>
                </a:solidFill>
              </a:rPr>
              <a:t>Stepping motor with harmonic drive,1:100 ratio (0.9 Hz/step).</a:t>
            </a:r>
          </a:p>
          <a:p>
            <a:pPr marL="287338" lvl="0" indent="-287338">
              <a:spcBef>
                <a:spcPct val="20000"/>
              </a:spcBef>
              <a:buClr>
                <a:srgbClr val="002D86"/>
              </a:buClr>
              <a:buSzPct val="125000"/>
              <a:buFont typeface="Arial" pitchFamily="34" charset="0"/>
              <a:buChar char="•"/>
            </a:pPr>
            <a:r>
              <a:rPr kumimoji="0" lang="en-US" sz="2000" b="0" i="0" u="none" strike="noStrike" kern="1200" cap="none" spc="0" normalizeH="0" baseline="0" noProof="0" dirty="0" smtClean="0">
                <a:ln>
                  <a:noFill/>
                </a:ln>
                <a:solidFill>
                  <a:schemeClr val="accent6"/>
                </a:solidFill>
                <a:effectLst/>
                <a:uLnTx/>
                <a:uFillTx/>
                <a:latin typeface="+mn-lt"/>
                <a:ea typeface="+mn-ea"/>
                <a:cs typeface="+mn-cs"/>
              </a:rPr>
              <a:t>Presently plan</a:t>
            </a:r>
            <a:r>
              <a:rPr kumimoji="0" lang="en-US" sz="2000" b="0" i="0" u="none" strike="noStrike" kern="1200" cap="none" spc="0" normalizeH="0" noProof="0" dirty="0" smtClean="0">
                <a:ln>
                  <a:noFill/>
                </a:ln>
                <a:solidFill>
                  <a:schemeClr val="accent6"/>
                </a:solidFill>
                <a:effectLst/>
                <a:uLnTx/>
                <a:uFillTx/>
                <a:latin typeface="+mn-lt"/>
                <a:ea typeface="+mn-ea"/>
                <a:cs typeface="+mn-cs"/>
              </a:rPr>
              <a:t> to have a tuner on each end.</a:t>
            </a:r>
          </a:p>
          <a:p>
            <a:pPr marL="287338" lvl="0" indent="-287338">
              <a:spcBef>
                <a:spcPct val="20000"/>
              </a:spcBef>
              <a:buClr>
                <a:srgbClr val="002D86"/>
              </a:buClr>
              <a:buSzPct val="125000"/>
              <a:buFont typeface="Arial" pitchFamily="34" charset="0"/>
              <a:buChar char="•"/>
            </a:pPr>
            <a:r>
              <a:rPr lang="en-US" sz="2000" baseline="0" dirty="0" smtClean="0">
                <a:solidFill>
                  <a:schemeClr val="accent6"/>
                </a:solidFill>
              </a:rPr>
              <a:t>Low</a:t>
            </a:r>
            <a:r>
              <a:rPr lang="en-US" sz="2000" dirty="0" smtClean="0">
                <a:solidFill>
                  <a:schemeClr val="accent6"/>
                </a:solidFill>
              </a:rPr>
              <a:t> profile along beam required due to close proximity to solenoid.</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a:ln>
                <a:noFill/>
              </a:ln>
              <a:solidFill>
                <a:srgbClr val="003399"/>
              </a:solidFill>
              <a:effectLst/>
              <a:uLnTx/>
              <a:uFillTx/>
              <a:latin typeface="+mn-lt"/>
              <a:ea typeface="+mn-ea"/>
              <a:cs typeface="+mn-cs"/>
            </a:endParaRPr>
          </a:p>
        </p:txBody>
      </p:sp>
      <p:pic>
        <p:nvPicPr>
          <p:cNvPr id="12" name="Picture 11"/>
          <p:cNvPicPr/>
          <p:nvPr/>
        </p:nvPicPr>
        <p:blipFill>
          <a:blip r:embed="rId4"/>
          <a:srcRect/>
          <a:stretch>
            <a:fillRect/>
          </a:stretch>
        </p:blipFill>
        <p:spPr bwMode="auto">
          <a:xfrm>
            <a:off x="609600" y="1676400"/>
            <a:ext cx="3616960" cy="248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After VTS CW tests, prepare SSR1-01 for CW and Pulsed tests of jacketed cavity </a:t>
            </a:r>
            <a:endParaRPr lang="en-US" dirty="0"/>
          </a:p>
        </p:txBody>
      </p:sp>
      <p:sp>
        <p:nvSpPr>
          <p:cNvPr id="3" name="Content Placeholder 2"/>
          <p:cNvSpPr>
            <a:spLocks noGrp="1"/>
          </p:cNvSpPr>
          <p:nvPr>
            <p:ph idx="1"/>
          </p:nvPr>
        </p:nvSpPr>
        <p:spPr>
          <a:xfrm>
            <a:off x="457200" y="1600201"/>
            <a:ext cx="8229600" cy="1600200"/>
          </a:xfrm>
        </p:spPr>
        <p:txBody>
          <a:bodyPr>
            <a:normAutofit fontScale="85000" lnSpcReduction="20000"/>
          </a:bodyPr>
          <a:lstStyle/>
          <a:p>
            <a:r>
              <a:rPr lang="en-US" dirty="0" smtClean="0"/>
              <a:t>10 hr, 600 </a:t>
            </a:r>
            <a:r>
              <a:rPr lang="en-US" baseline="30000" dirty="0" smtClean="0">
                <a:sym typeface="Symbol"/>
              </a:rPr>
              <a:t> </a:t>
            </a:r>
            <a:r>
              <a:rPr lang="en-US" dirty="0" smtClean="0"/>
              <a:t>C vacuum bake for hydrogen degassing at Jlab (Thanks Jlab).</a:t>
            </a:r>
          </a:p>
          <a:p>
            <a:r>
              <a:rPr lang="en-US" dirty="0" smtClean="0"/>
              <a:t>Adjust cavity tune at room temperature: fixture to inelastically stretch or compress at beam pipes (capable of </a:t>
            </a:r>
            <a:r>
              <a:rPr lang="en-US" dirty="0" smtClean="0">
                <a:sym typeface="Symbol"/>
              </a:rPr>
              <a:t> </a:t>
            </a:r>
            <a:r>
              <a:rPr lang="en-US" dirty="0" smtClean="0"/>
              <a:t>250 kHz).</a:t>
            </a:r>
          </a:p>
          <a:p>
            <a:r>
              <a:rPr lang="en-US" dirty="0" smtClean="0"/>
              <a:t>Weld on the helium vessel: argon purge and temperature and frequency monitoring.</a:t>
            </a:r>
          </a:p>
          <a:p>
            <a:r>
              <a:rPr lang="en-US" dirty="0" smtClean="0"/>
              <a:t>Degreasing, flash BCP and HPR (completed 11-10-09).</a:t>
            </a:r>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12</a:t>
            </a:fld>
            <a:endParaRPr lang="en-US" dirty="0"/>
          </a:p>
        </p:txBody>
      </p:sp>
      <p:pic>
        <p:nvPicPr>
          <p:cNvPr id="6" name="Picture 5" descr="DSC00085.JPG"/>
          <p:cNvPicPr>
            <a:picLocks noChangeAspect="1"/>
          </p:cNvPicPr>
          <p:nvPr/>
        </p:nvPicPr>
        <p:blipFill>
          <a:blip r:embed="rId3" cstate="print"/>
          <a:srcRect t="6410" b="12393"/>
          <a:stretch>
            <a:fillRect/>
          </a:stretch>
        </p:blipFill>
        <p:spPr>
          <a:xfrm>
            <a:off x="1447800" y="3200400"/>
            <a:ext cx="2674620" cy="2895600"/>
          </a:xfrm>
          <a:prstGeom prst="rect">
            <a:avLst/>
          </a:prstGeom>
        </p:spPr>
      </p:pic>
      <p:pic>
        <p:nvPicPr>
          <p:cNvPr id="7" name="Picture 6" descr="DSC00071.JPG"/>
          <p:cNvPicPr>
            <a:picLocks noChangeAspect="1"/>
          </p:cNvPicPr>
          <p:nvPr/>
        </p:nvPicPr>
        <p:blipFill>
          <a:blip r:embed="rId4" cstate="print"/>
          <a:stretch>
            <a:fillRect/>
          </a:stretch>
        </p:blipFill>
        <p:spPr>
          <a:xfrm>
            <a:off x="4419600" y="3276600"/>
            <a:ext cx="3749040" cy="28117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Power Coupler and Superconducting Spoke Cavity Test Facility(SSCTF)</a:t>
            </a:r>
            <a:endParaRPr lang="en-US" dirty="0"/>
          </a:p>
        </p:txBody>
      </p:sp>
      <p:sp>
        <p:nvSpPr>
          <p:cNvPr id="3" name="Content Placeholder 2"/>
          <p:cNvSpPr>
            <a:spLocks noGrp="1"/>
          </p:cNvSpPr>
          <p:nvPr>
            <p:ph idx="1"/>
          </p:nvPr>
        </p:nvSpPr>
        <p:spPr>
          <a:xfrm>
            <a:off x="457200" y="4419600"/>
            <a:ext cx="3810000" cy="1706563"/>
          </a:xfrm>
        </p:spPr>
        <p:txBody>
          <a:bodyPr>
            <a:normAutofit fontScale="92500" lnSpcReduction="10000"/>
          </a:bodyPr>
          <a:lstStyle/>
          <a:p>
            <a:r>
              <a:rPr lang="en-US" sz="1600" dirty="0" smtClean="0"/>
              <a:t>The input coupler is a 50 ohm coaxial design. </a:t>
            </a:r>
          </a:p>
          <a:p>
            <a:r>
              <a:rPr lang="en-US" sz="1600" dirty="0" smtClean="0"/>
              <a:t>Two ceramic windows, one warm, one cold. </a:t>
            </a:r>
          </a:p>
          <a:p>
            <a:r>
              <a:rPr lang="en-US" sz="1600" dirty="0" smtClean="0"/>
              <a:t>Two tested prototypes: average power of 4.2 kW (2 Hz, 3 ms, 700 kW) for two hours.</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13</a:t>
            </a:fld>
            <a:endParaRPr lang="en-US" dirty="0"/>
          </a:p>
        </p:txBody>
      </p:sp>
      <p:pic>
        <p:nvPicPr>
          <p:cNvPr id="6" name="Picture 5"/>
          <p:cNvPicPr/>
          <p:nvPr/>
        </p:nvPicPr>
        <p:blipFill>
          <a:blip r:embed="rId3"/>
          <a:srcRect/>
          <a:stretch>
            <a:fillRect/>
          </a:stretch>
        </p:blipFill>
        <p:spPr bwMode="auto">
          <a:xfrm>
            <a:off x="381000" y="1828800"/>
            <a:ext cx="3738880" cy="2133600"/>
          </a:xfrm>
          <a:prstGeom prst="rect">
            <a:avLst/>
          </a:prstGeom>
          <a:noFill/>
          <a:ln w="9525">
            <a:noFill/>
            <a:miter lim="800000"/>
            <a:headEnd/>
            <a:tailEnd/>
          </a:ln>
        </p:spPr>
      </p:pic>
      <p:pic>
        <p:nvPicPr>
          <p:cNvPr id="7" name="Picture 6" descr="HINS Meson 12 June 09 007.jpg"/>
          <p:cNvPicPr>
            <a:picLocks noChangeAspect="1"/>
          </p:cNvPicPr>
          <p:nvPr/>
        </p:nvPicPr>
        <p:blipFill>
          <a:blip r:embed="rId4" cstate="print"/>
          <a:stretch>
            <a:fillRect/>
          </a:stretch>
        </p:blipFill>
        <p:spPr bwMode="auto">
          <a:xfrm>
            <a:off x="4648201" y="1600200"/>
            <a:ext cx="3534825" cy="2651760"/>
          </a:xfrm>
          <a:prstGeom prst="rect">
            <a:avLst/>
          </a:prstGeom>
          <a:noFill/>
          <a:ln w="9525">
            <a:noFill/>
            <a:miter lim="800000"/>
            <a:headEnd/>
            <a:tailEnd/>
          </a:ln>
        </p:spPr>
      </p:pic>
      <p:sp>
        <p:nvSpPr>
          <p:cNvPr id="8" name="Content Placeholder 2"/>
          <p:cNvSpPr txBox="1">
            <a:spLocks/>
          </p:cNvSpPr>
          <p:nvPr/>
        </p:nvSpPr>
        <p:spPr>
          <a:xfrm>
            <a:off x="4572000" y="4419600"/>
            <a:ext cx="3810000" cy="1706563"/>
          </a:xfrm>
          <a:prstGeom prst="rect">
            <a:avLst/>
          </a:prstGeom>
        </p:spPr>
        <p:txBody>
          <a:bodyPr vert="horz" lIns="91440" tIns="45720" rIns="91440" bIns="45720" rtlCol="0">
            <a:normAutofit fontScale="70000" lnSpcReduction="20000"/>
          </a:bodyPr>
          <a:lstStyle/>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r>
              <a:rPr lang="en-US" sz="2100" dirty="0" smtClean="0">
                <a:solidFill>
                  <a:srgbClr val="003399"/>
                </a:solidFill>
              </a:rPr>
              <a:t>The cryostat is ready for installation into the SSCTF cave.</a:t>
            </a:r>
          </a:p>
          <a:p>
            <a:pPr marL="287338" indent="-287338">
              <a:spcBef>
                <a:spcPct val="20000"/>
              </a:spcBef>
              <a:buClr>
                <a:srgbClr val="002D86"/>
              </a:buClr>
              <a:buSzPct val="125000"/>
              <a:buFont typeface="Arial" pitchFamily="34" charset="0"/>
              <a:buChar char="•"/>
            </a:pPr>
            <a:r>
              <a:rPr lang="en-US" sz="2100" dirty="0" smtClean="0">
                <a:solidFill>
                  <a:srgbClr val="003399"/>
                </a:solidFill>
              </a:rPr>
              <a:t>200 W solid state supply for CW tests.</a:t>
            </a: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r>
              <a:rPr kumimoji="0" lang="en-US" sz="2100" b="0" i="0" u="none" strike="noStrike" kern="1200" cap="none" spc="0" normalizeH="0" noProof="0" dirty="0" smtClean="0">
                <a:ln>
                  <a:noFill/>
                </a:ln>
                <a:solidFill>
                  <a:srgbClr val="003399"/>
                </a:solidFill>
                <a:effectLst/>
                <a:uLnTx/>
                <a:uFillTx/>
                <a:latin typeface="+mn-lt"/>
                <a:ea typeface="+mn-ea"/>
                <a:cs typeface="+mn-cs"/>
              </a:rPr>
              <a:t>2.5 MW Klystron operational for pulsed tests.</a:t>
            </a: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r>
              <a:rPr lang="en-US" sz="2100" dirty="0" smtClean="0">
                <a:solidFill>
                  <a:srgbClr val="003399"/>
                </a:solidFill>
              </a:rPr>
              <a:t>The LLRF and 4.4 K cryogenics should be ready for CW and Pulsed tests of the jacketed SSR1-01 in January.</a:t>
            </a:r>
            <a:endParaRPr kumimoji="0" lang="en-US" sz="2100" b="0" i="0" u="none" strike="noStrike" kern="1200" cap="none" spc="0" normalizeH="0" noProof="0" dirty="0" smtClean="0">
              <a:ln>
                <a:noFill/>
              </a:ln>
              <a:solidFill>
                <a:srgbClr val="003399"/>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noProof="0" dirty="0" smtClean="0">
              <a:ln>
                <a:noFill/>
              </a:ln>
              <a:solidFill>
                <a:srgbClr val="003399"/>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smtClean="0">
              <a:ln>
                <a:noFill/>
              </a:ln>
              <a:solidFill>
                <a:srgbClr val="003399"/>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a:ln>
                <a:noFill/>
              </a:ln>
              <a:solidFill>
                <a:srgbClr val="003399"/>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Upcoming SSR1 activities</a:t>
            </a:r>
            <a:endParaRPr lang="en-US" dirty="0"/>
          </a:p>
        </p:txBody>
      </p:sp>
      <p:sp>
        <p:nvSpPr>
          <p:cNvPr id="3" name="Content Placeholder 2"/>
          <p:cNvSpPr>
            <a:spLocks noGrp="1"/>
          </p:cNvSpPr>
          <p:nvPr>
            <p:ph idx="1"/>
          </p:nvPr>
        </p:nvSpPr>
        <p:spPr/>
        <p:txBody>
          <a:bodyPr/>
          <a:lstStyle/>
          <a:p>
            <a:r>
              <a:rPr lang="en-US" dirty="0" smtClean="0"/>
              <a:t>CW measurements of jacketed SSR1-01 with fixed power input antenna.</a:t>
            </a:r>
          </a:p>
          <a:p>
            <a:pPr lvl="1"/>
            <a:r>
              <a:rPr lang="en-US" dirty="0" smtClean="0"/>
              <a:t>Q</a:t>
            </a:r>
            <a:r>
              <a:rPr lang="en-US" baseline="-25000" dirty="0" smtClean="0"/>
              <a:t>0</a:t>
            </a:r>
            <a:r>
              <a:rPr lang="en-US" dirty="0" smtClean="0"/>
              <a:t> .vs. E</a:t>
            </a:r>
            <a:r>
              <a:rPr lang="en-US" baseline="-25000" dirty="0" smtClean="0"/>
              <a:t>acc</a:t>
            </a:r>
            <a:r>
              <a:rPr lang="en-US" dirty="0" smtClean="0"/>
              <a:t>, LFD coefficient, pressure sensitivity, Q disease cured?, operate slow turner, compensate for pressure variations with fast tuner.</a:t>
            </a:r>
          </a:p>
          <a:p>
            <a:r>
              <a:rPr lang="en-US" dirty="0" smtClean="0"/>
              <a:t>Pulsed measurements of jacketed SSR1-01 with Power Coupler.</a:t>
            </a:r>
          </a:p>
          <a:p>
            <a:pPr lvl="1"/>
            <a:r>
              <a:rPr lang="en-US" dirty="0" smtClean="0"/>
              <a:t>Punch through multipacting barriers easily?, Measure LFD, compensate for LFD with fast tuner. </a:t>
            </a:r>
          </a:p>
          <a:p>
            <a:r>
              <a:rPr lang="en-US" dirty="0" smtClean="0"/>
              <a:t>Two more SSR1 prototypes from IUAC (India) should be completed soon.</a:t>
            </a:r>
          </a:p>
          <a:p>
            <a:r>
              <a:rPr lang="en-US" dirty="0" smtClean="0"/>
              <a:t>All niobium sheets are in house for the production SSR1 cavities.  QC inspections are in progress.  </a:t>
            </a:r>
          </a:p>
          <a:p>
            <a:r>
              <a:rPr lang="en-US" dirty="0" smtClean="0"/>
              <a:t>Placing an order with Roark for 10 more cavities.  </a:t>
            </a:r>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Issues in re-using cavities in CW Project 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SSR1 and power coupler designs are fine for </a:t>
            </a:r>
            <a:r>
              <a:rPr lang="en-US" dirty="0" smtClean="0"/>
              <a:t>1 </a:t>
            </a:r>
            <a:r>
              <a:rPr lang="en-US" dirty="0" smtClean="0"/>
              <a:t>ma </a:t>
            </a:r>
            <a:r>
              <a:rPr lang="en-US" dirty="0" smtClean="0"/>
              <a:t>CW operation of SSR1.  </a:t>
            </a:r>
            <a:endParaRPr lang="en-US" dirty="0" smtClean="0"/>
          </a:p>
          <a:p>
            <a:r>
              <a:rPr lang="en-US" dirty="0" smtClean="0"/>
              <a:t>4.4 K (900 torr) Pulsed (1 ms, 5 Hz, 9 mA) </a:t>
            </a:r>
            <a:r>
              <a:rPr lang="en-US" dirty="0" smtClean="0">
                <a:sym typeface="Symbol"/>
              </a:rPr>
              <a:t></a:t>
            </a:r>
            <a:r>
              <a:rPr lang="en-US" dirty="0" smtClean="0"/>
              <a:t> 2 K (20 torr) CW (1 ma)</a:t>
            </a:r>
          </a:p>
          <a:p>
            <a:pPr lvl="1"/>
            <a:r>
              <a:rPr lang="en-US" dirty="0" smtClean="0"/>
              <a:t>SSR1 Q</a:t>
            </a:r>
            <a:r>
              <a:rPr lang="en-US" baseline="-25000" dirty="0" smtClean="0"/>
              <a:t>0 </a:t>
            </a:r>
            <a:r>
              <a:rPr lang="en-US" dirty="0" smtClean="0"/>
              <a:t>: ~1x10</a:t>
            </a:r>
            <a:r>
              <a:rPr lang="en-US" baseline="30000" dirty="0" smtClean="0"/>
              <a:t>9</a:t>
            </a:r>
            <a:r>
              <a:rPr lang="en-US" dirty="0" smtClean="0"/>
              <a:t> </a:t>
            </a:r>
            <a:r>
              <a:rPr lang="en-US" dirty="0" smtClean="0">
                <a:sym typeface="Symbol"/>
              </a:rPr>
              <a:t></a:t>
            </a:r>
            <a:r>
              <a:rPr lang="en-US" dirty="0" smtClean="0"/>
              <a:t> ~1x10</a:t>
            </a:r>
            <a:r>
              <a:rPr lang="en-US" baseline="30000" dirty="0" smtClean="0"/>
              <a:t>10</a:t>
            </a:r>
            <a:r>
              <a:rPr lang="en-US" dirty="0" smtClean="0"/>
              <a:t> (cryo power bill reduced)</a:t>
            </a:r>
          </a:p>
          <a:p>
            <a:pPr lvl="1"/>
            <a:r>
              <a:rPr lang="en-US" dirty="0" smtClean="0"/>
              <a:t>SSR1 loaded Bandwidth: ~388 Hz </a:t>
            </a:r>
            <a:r>
              <a:rPr lang="en-US" dirty="0" smtClean="0">
                <a:sym typeface="Symbol"/>
              </a:rPr>
              <a:t></a:t>
            </a:r>
            <a:r>
              <a:rPr lang="en-US" dirty="0" smtClean="0"/>
              <a:t> ~43 Hz</a:t>
            </a:r>
          </a:p>
          <a:p>
            <a:pPr lvl="1"/>
            <a:r>
              <a:rPr lang="en-US" dirty="0" smtClean="0"/>
              <a:t>dp: </a:t>
            </a:r>
            <a:r>
              <a:rPr lang="en-US" dirty="0" smtClean="0">
                <a:sym typeface="Symbol"/>
              </a:rPr>
              <a:t></a:t>
            </a:r>
            <a:r>
              <a:rPr lang="en-US" dirty="0" smtClean="0"/>
              <a:t>(.25 - .5)psi [</a:t>
            </a:r>
            <a:r>
              <a:rPr lang="en-US" dirty="0" smtClean="0">
                <a:sym typeface="Symbol"/>
              </a:rPr>
              <a:t></a:t>
            </a:r>
            <a:r>
              <a:rPr lang="en-US" dirty="0" smtClean="0"/>
              <a:t>(12.9 - 25.8)torr] </a:t>
            </a:r>
            <a:r>
              <a:rPr lang="en-US" dirty="0" smtClean="0">
                <a:sym typeface="Symbol"/>
              </a:rPr>
              <a:t></a:t>
            </a:r>
            <a:r>
              <a:rPr lang="en-US" dirty="0" smtClean="0"/>
              <a:t> </a:t>
            </a:r>
            <a:r>
              <a:rPr lang="en-US" dirty="0" smtClean="0">
                <a:sym typeface="Symbol"/>
              </a:rPr>
              <a:t></a:t>
            </a:r>
            <a:r>
              <a:rPr lang="en-US" dirty="0" smtClean="0"/>
              <a:t>(0.005 - .01)psi [</a:t>
            </a:r>
            <a:r>
              <a:rPr lang="en-US" dirty="0" smtClean="0">
                <a:sym typeface="Symbol"/>
              </a:rPr>
              <a:t></a:t>
            </a:r>
            <a:r>
              <a:rPr lang="en-US" dirty="0" smtClean="0"/>
              <a:t>(.25 to .5)torr]</a:t>
            </a:r>
          </a:p>
          <a:p>
            <a:pPr lvl="1"/>
            <a:r>
              <a:rPr lang="en-US" dirty="0" smtClean="0"/>
              <a:t>Tune variation due to dp: </a:t>
            </a:r>
            <a:r>
              <a:rPr lang="en-US" dirty="0" smtClean="0">
                <a:sym typeface="Symbol"/>
              </a:rPr>
              <a:t></a:t>
            </a:r>
            <a:r>
              <a:rPr lang="en-US" dirty="0" smtClean="0"/>
              <a:t>(465 - 930)Hz </a:t>
            </a:r>
            <a:r>
              <a:rPr lang="en-US" dirty="0" smtClean="0">
                <a:sym typeface="Symbol"/>
              </a:rPr>
              <a:t></a:t>
            </a:r>
            <a:r>
              <a:rPr lang="en-US" dirty="0" smtClean="0"/>
              <a:t> </a:t>
            </a:r>
            <a:r>
              <a:rPr lang="en-US" dirty="0" smtClean="0">
                <a:sym typeface="Symbol"/>
              </a:rPr>
              <a:t></a:t>
            </a:r>
            <a:r>
              <a:rPr lang="en-US" dirty="0" smtClean="0"/>
              <a:t>(9 to 18)Hz</a:t>
            </a:r>
          </a:p>
          <a:p>
            <a:pPr lvl="1"/>
            <a:r>
              <a:rPr lang="en-US" dirty="0" smtClean="0"/>
              <a:t>LFD: ~380 Hz </a:t>
            </a:r>
            <a:r>
              <a:rPr lang="en-US" dirty="0" smtClean="0">
                <a:sym typeface="Symbol"/>
              </a:rPr>
              <a:t></a:t>
            </a:r>
            <a:r>
              <a:rPr lang="en-US" dirty="0" smtClean="0"/>
              <a:t> Not an issue.</a:t>
            </a:r>
          </a:p>
          <a:p>
            <a:r>
              <a:rPr lang="en-US" dirty="0" smtClean="0"/>
              <a:t>If we just cool down and seat the tuners in the same way, the tune would be off by ~340 kHz. </a:t>
            </a:r>
          </a:p>
          <a:p>
            <a:pPr lvl="1"/>
            <a:r>
              <a:rPr lang="en-US" dirty="0" smtClean="0"/>
              <a:t>Beyond the range of our present slow tuning.</a:t>
            </a:r>
          </a:p>
          <a:p>
            <a:pPr lvl="1"/>
            <a:r>
              <a:rPr lang="en-US" dirty="0" smtClean="0"/>
              <a:t>Tune off in the direction where not much more room-temperature inelastic tuning is possible (if you remove the cavities from the cryomodule).</a:t>
            </a:r>
          </a:p>
          <a:p>
            <a:pPr lvl="1"/>
            <a:r>
              <a:rPr lang="en-US" dirty="0" smtClean="0"/>
              <a:t>May have to anneal the niobium to do further tune adjustment. </a:t>
            </a:r>
          </a:p>
          <a:p>
            <a:pPr lvl="1"/>
            <a:r>
              <a:rPr lang="en-US" dirty="0" smtClean="0"/>
              <a:t>Needs further study.     </a:t>
            </a:r>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15</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325 MHz SC Spoke Resonators in Project X and HINS</a:t>
            </a:r>
          </a:p>
          <a:p>
            <a:r>
              <a:rPr lang="en-US" dirty="0" smtClean="0"/>
              <a:t>RF design of SSR1 </a:t>
            </a:r>
          </a:p>
          <a:p>
            <a:r>
              <a:rPr lang="en-US" dirty="0" smtClean="0"/>
              <a:t>Fabrication of prototypes at Zanon (SSR1-01) and Roark (SSR1-02)</a:t>
            </a:r>
          </a:p>
          <a:p>
            <a:r>
              <a:rPr lang="en-US" dirty="0" smtClean="0"/>
              <a:t>Chemistry and HPR of unjacketed (no helium vessel) cavities</a:t>
            </a:r>
          </a:p>
          <a:p>
            <a:r>
              <a:rPr lang="en-US" dirty="0" smtClean="0"/>
              <a:t>CW tests of the unjacketed SSR1-01 and SSR1-02 in the VTS</a:t>
            </a:r>
          </a:p>
          <a:p>
            <a:r>
              <a:rPr lang="en-US" dirty="0" smtClean="0"/>
              <a:t>Tuning issues for SSR1 operation in HINS (Pulsed, 4.4 K)</a:t>
            </a:r>
          </a:p>
          <a:p>
            <a:r>
              <a:rPr lang="en-US" dirty="0" smtClean="0"/>
              <a:t>Helium vessel with prototype slow/fast tuner.</a:t>
            </a:r>
          </a:p>
          <a:p>
            <a:r>
              <a:rPr lang="en-US" dirty="0" smtClean="0"/>
              <a:t>Preparing SSR1-01 for tests with the helium vessel and tuner.</a:t>
            </a:r>
          </a:p>
          <a:p>
            <a:r>
              <a:rPr lang="en-US" dirty="0" smtClean="0"/>
              <a:t>Power coupler and the Superconducting Spoke Cavity Test Facility</a:t>
            </a:r>
          </a:p>
          <a:p>
            <a:r>
              <a:rPr lang="en-US" dirty="0" smtClean="0"/>
              <a:t>Upcoming SSR1 activities</a:t>
            </a:r>
          </a:p>
          <a:p>
            <a:r>
              <a:rPr lang="en-US" dirty="0" smtClean="0"/>
              <a:t>Issues in re-using jacketed SSR1 in CW Project X.   </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fld id="{02BA5821-21EB-4C1A-AC70-E98BDB034B02}"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325 MHz SC Spoke Resonators in Project X and HINS</a:t>
            </a:r>
            <a:endParaRPr lang="en-US" dirty="0"/>
          </a:p>
        </p:txBody>
      </p:sp>
      <p:sp>
        <p:nvSpPr>
          <p:cNvPr id="3" name="Content Placeholder 2"/>
          <p:cNvSpPr>
            <a:spLocks noGrp="1"/>
          </p:cNvSpPr>
          <p:nvPr>
            <p:ph idx="1"/>
          </p:nvPr>
        </p:nvSpPr>
        <p:spPr>
          <a:xfrm>
            <a:off x="457200" y="1600201"/>
            <a:ext cx="8229600" cy="457200"/>
          </a:xfrm>
        </p:spPr>
        <p:txBody>
          <a:bodyPr/>
          <a:lstStyle/>
          <a:p>
            <a:r>
              <a:rPr lang="en-US" dirty="0" smtClean="0"/>
              <a:t>Spoke cavities for Project X and recent HINS plans:</a:t>
            </a:r>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3</a:t>
            </a:fld>
            <a:endParaRPr lang="en-US" dirty="0"/>
          </a:p>
        </p:txBody>
      </p:sp>
      <p:graphicFrame>
        <p:nvGraphicFramePr>
          <p:cNvPr id="6" name="Table 5"/>
          <p:cNvGraphicFramePr>
            <a:graphicFrameLocks noGrp="1"/>
          </p:cNvGraphicFramePr>
          <p:nvPr/>
        </p:nvGraphicFramePr>
        <p:xfrm>
          <a:off x="1295400" y="2133600"/>
          <a:ext cx="6400800" cy="3733800"/>
        </p:xfrm>
        <a:graphic>
          <a:graphicData uri="http://schemas.openxmlformats.org/drawingml/2006/table">
            <a:tbl>
              <a:tblPr firstRow="1" bandRow="1">
                <a:tableStyleId>{7DF18680-E054-41AD-8BC1-D1AEF772440D}</a:tableStyleId>
              </a:tblPr>
              <a:tblGrid>
                <a:gridCol w="2362200"/>
                <a:gridCol w="1346200"/>
                <a:gridCol w="1346200"/>
                <a:gridCol w="1346200"/>
              </a:tblGrid>
              <a:tr h="533400">
                <a:tc>
                  <a:txBody>
                    <a:bodyPr/>
                    <a:lstStyle/>
                    <a:p>
                      <a:r>
                        <a:rPr lang="en-US" sz="1800" dirty="0" smtClean="0"/>
                        <a:t>Quantity</a:t>
                      </a:r>
                      <a:endParaRPr lang="en-US" sz="1800" dirty="0"/>
                    </a:p>
                  </a:txBody>
                  <a:tcPr/>
                </a:tc>
                <a:tc>
                  <a:txBody>
                    <a:bodyPr/>
                    <a:lstStyle/>
                    <a:p>
                      <a:r>
                        <a:rPr lang="en-US" sz="1800" dirty="0" smtClean="0">
                          <a:solidFill>
                            <a:srgbClr val="FFFF00"/>
                          </a:solidFill>
                        </a:rPr>
                        <a:t>SSR1</a:t>
                      </a:r>
                      <a:endParaRPr lang="en-US" sz="1800" dirty="0">
                        <a:solidFill>
                          <a:srgbClr val="FFFF00"/>
                        </a:solidFill>
                      </a:endParaRPr>
                    </a:p>
                  </a:txBody>
                  <a:tcPr/>
                </a:tc>
                <a:tc>
                  <a:txBody>
                    <a:bodyPr/>
                    <a:lstStyle/>
                    <a:p>
                      <a:r>
                        <a:rPr lang="en-US" sz="1800" dirty="0" smtClean="0"/>
                        <a:t>SSR2</a:t>
                      </a:r>
                      <a:endParaRPr lang="en-US" sz="1800" dirty="0"/>
                    </a:p>
                  </a:txBody>
                  <a:tcPr/>
                </a:tc>
                <a:tc>
                  <a:txBody>
                    <a:bodyPr/>
                    <a:lstStyle/>
                    <a:p>
                      <a:r>
                        <a:rPr lang="en-US" sz="1800" dirty="0" smtClean="0"/>
                        <a:t>TSR</a:t>
                      </a:r>
                      <a:endParaRPr lang="en-US" sz="1800" dirty="0"/>
                    </a:p>
                  </a:txBody>
                  <a:tcPr/>
                </a:tc>
              </a:tr>
              <a:tr h="533400">
                <a:tc>
                  <a:txBody>
                    <a:bodyPr/>
                    <a:lstStyle/>
                    <a:p>
                      <a:r>
                        <a:rPr lang="en-US" sz="1400" dirty="0" smtClean="0"/>
                        <a:t>Beta design</a:t>
                      </a:r>
                      <a:endParaRPr lang="en-US" sz="1400" dirty="0"/>
                    </a:p>
                  </a:txBody>
                  <a:tcPr/>
                </a:tc>
                <a:tc>
                  <a:txBody>
                    <a:bodyPr/>
                    <a:lstStyle/>
                    <a:p>
                      <a:r>
                        <a:rPr lang="en-US" sz="1400" dirty="0" smtClean="0"/>
                        <a:t>0.21</a:t>
                      </a:r>
                      <a:endParaRPr lang="en-US" sz="1400" dirty="0"/>
                    </a:p>
                  </a:txBody>
                  <a:tcPr/>
                </a:tc>
                <a:tc>
                  <a:txBody>
                    <a:bodyPr/>
                    <a:lstStyle/>
                    <a:p>
                      <a:r>
                        <a:rPr lang="en-US" sz="1400" dirty="0" smtClean="0"/>
                        <a:t>0.40</a:t>
                      </a:r>
                      <a:endParaRPr lang="en-US" sz="1400" dirty="0"/>
                    </a:p>
                  </a:txBody>
                  <a:tcPr/>
                </a:tc>
                <a:tc>
                  <a:txBody>
                    <a:bodyPr/>
                    <a:lstStyle/>
                    <a:p>
                      <a:r>
                        <a:rPr lang="en-US" sz="1400" dirty="0" smtClean="0"/>
                        <a:t>0.62</a:t>
                      </a:r>
                      <a:endParaRPr lang="en-US" sz="1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Nominal </a:t>
                      </a:r>
                      <a:r>
                        <a:rPr kumimoji="0" lang="en-US" sz="1800" kern="1200" dirty="0" smtClean="0"/>
                        <a:t>E</a:t>
                      </a:r>
                      <a:r>
                        <a:rPr kumimoji="0" lang="en-US" sz="1800" kern="1200" baseline="-25000" dirty="0" smtClean="0"/>
                        <a:t>acc</a:t>
                      </a:r>
                      <a:r>
                        <a:rPr lang="en-US" sz="1400" dirty="0" smtClean="0"/>
                        <a:t> (MV/m)</a:t>
                      </a:r>
                      <a:endParaRPr lang="en-US" sz="1400" dirty="0"/>
                    </a:p>
                  </a:txBody>
                  <a:tcPr/>
                </a:tc>
                <a:tc>
                  <a:txBody>
                    <a:bodyPr/>
                    <a:lstStyle/>
                    <a:p>
                      <a:r>
                        <a:rPr lang="en-US" sz="1400" dirty="0" smtClean="0"/>
                        <a:t>10 </a:t>
                      </a:r>
                      <a:endParaRPr lang="en-US" sz="1400" dirty="0"/>
                    </a:p>
                  </a:txBody>
                  <a:tcPr/>
                </a:tc>
                <a:tc>
                  <a:txBody>
                    <a:bodyPr/>
                    <a:lstStyle/>
                    <a:p>
                      <a:r>
                        <a:rPr lang="en-US" sz="1400" dirty="0" smtClean="0"/>
                        <a:t>10 </a:t>
                      </a:r>
                      <a:endParaRPr lang="en-US" sz="1400" dirty="0"/>
                    </a:p>
                  </a:txBody>
                  <a:tcPr/>
                </a:tc>
                <a:tc>
                  <a:txBody>
                    <a:bodyPr/>
                    <a:lstStyle/>
                    <a:p>
                      <a:r>
                        <a:rPr lang="en-US" sz="1400" dirty="0" smtClean="0"/>
                        <a:t>10 </a:t>
                      </a:r>
                      <a:endParaRPr lang="en-US" sz="1400" dirty="0"/>
                    </a:p>
                  </a:txBody>
                  <a:tcPr/>
                </a:tc>
              </a:tr>
              <a:tr h="533400">
                <a:tc>
                  <a:txBody>
                    <a:bodyPr/>
                    <a:lstStyle/>
                    <a:p>
                      <a:r>
                        <a:rPr lang="en-US" sz="1400" dirty="0" smtClean="0"/>
                        <a:t>Output Energy (MeV)</a:t>
                      </a:r>
                      <a:endParaRPr lang="en-US" sz="1400" dirty="0"/>
                    </a:p>
                  </a:txBody>
                  <a:tcPr/>
                </a:tc>
                <a:tc>
                  <a:txBody>
                    <a:bodyPr/>
                    <a:lstStyle/>
                    <a:p>
                      <a:r>
                        <a:rPr lang="en-US" sz="1400" dirty="0" smtClean="0"/>
                        <a:t>30</a:t>
                      </a:r>
                      <a:endParaRPr lang="en-US" sz="1400" dirty="0"/>
                    </a:p>
                  </a:txBody>
                  <a:tcPr/>
                </a:tc>
                <a:tc>
                  <a:txBody>
                    <a:bodyPr/>
                    <a:lstStyle/>
                    <a:p>
                      <a:r>
                        <a:rPr lang="en-US" sz="1400" dirty="0" smtClean="0"/>
                        <a:t>120</a:t>
                      </a:r>
                      <a:endParaRPr lang="en-US" sz="1400" dirty="0"/>
                    </a:p>
                  </a:txBody>
                  <a:tcPr/>
                </a:tc>
                <a:tc>
                  <a:txBody>
                    <a:bodyPr/>
                    <a:lstStyle/>
                    <a:p>
                      <a:r>
                        <a:rPr lang="en-US" sz="1400" dirty="0" smtClean="0"/>
                        <a:t>420</a:t>
                      </a:r>
                      <a:endParaRPr lang="en-US" sz="1400" dirty="0"/>
                    </a:p>
                  </a:txBody>
                  <a:tcPr/>
                </a:tc>
              </a:tr>
              <a:tr h="533400">
                <a:tc>
                  <a:txBody>
                    <a:bodyPr/>
                    <a:lstStyle/>
                    <a:p>
                      <a:r>
                        <a:rPr lang="en-US" sz="1400" dirty="0" smtClean="0"/>
                        <a:t># Cryomodules</a:t>
                      </a:r>
                      <a:endParaRPr lang="en-US" sz="1400" dirty="0"/>
                    </a:p>
                  </a:txBody>
                  <a:tcPr/>
                </a:tc>
                <a:tc>
                  <a:txBody>
                    <a:bodyPr/>
                    <a:lstStyle/>
                    <a:p>
                      <a:r>
                        <a:rPr lang="en-US" sz="1400" dirty="0" smtClean="0"/>
                        <a:t>2 (2 HINS)</a:t>
                      </a:r>
                      <a:endParaRPr lang="en-US" sz="1400" dirty="0"/>
                    </a:p>
                  </a:txBody>
                  <a:tcPr/>
                </a:tc>
                <a:tc>
                  <a:txBody>
                    <a:bodyPr/>
                    <a:lstStyle/>
                    <a:p>
                      <a:r>
                        <a:rPr lang="en-US" sz="1400" dirty="0" smtClean="0"/>
                        <a:t>3</a:t>
                      </a:r>
                      <a:endParaRPr lang="en-US" sz="1400" dirty="0"/>
                    </a:p>
                  </a:txBody>
                  <a:tcPr/>
                </a:tc>
                <a:tc>
                  <a:txBody>
                    <a:bodyPr/>
                    <a:lstStyle/>
                    <a:p>
                      <a:r>
                        <a:rPr lang="en-US" sz="1400" dirty="0" smtClean="0"/>
                        <a:t>7</a:t>
                      </a:r>
                      <a:endParaRPr lang="en-US" sz="1400" dirty="0"/>
                    </a:p>
                  </a:txBody>
                  <a:tcPr/>
                </a:tc>
              </a:tr>
              <a:tr h="533400">
                <a:tc>
                  <a:txBody>
                    <a:bodyPr/>
                    <a:lstStyle/>
                    <a:p>
                      <a:r>
                        <a:rPr lang="en-US" sz="1400" dirty="0" smtClean="0"/>
                        <a:t># Cavities / Cyromodule</a:t>
                      </a:r>
                      <a:endParaRPr lang="en-US" sz="1400" dirty="0"/>
                    </a:p>
                  </a:txBody>
                  <a:tcPr/>
                </a:tc>
                <a:tc>
                  <a:txBody>
                    <a:bodyPr/>
                    <a:lstStyle/>
                    <a:p>
                      <a:r>
                        <a:rPr lang="en-US" sz="1400" dirty="0" smtClean="0"/>
                        <a:t>9</a:t>
                      </a:r>
                      <a:endParaRPr lang="en-US" sz="1400" dirty="0"/>
                    </a:p>
                  </a:txBody>
                  <a:tcPr/>
                </a:tc>
                <a:tc>
                  <a:txBody>
                    <a:bodyPr/>
                    <a:lstStyle/>
                    <a:p>
                      <a:r>
                        <a:rPr lang="en-US" sz="1400" dirty="0" smtClean="0"/>
                        <a:t>11</a:t>
                      </a:r>
                      <a:endParaRPr lang="en-US" sz="1400" dirty="0"/>
                    </a:p>
                  </a:txBody>
                  <a:tcPr/>
                </a:tc>
                <a:tc>
                  <a:txBody>
                    <a:bodyPr/>
                    <a:lstStyle/>
                    <a:p>
                      <a:r>
                        <a:rPr lang="en-US" sz="1400" dirty="0" smtClean="0"/>
                        <a:t>6</a:t>
                      </a:r>
                      <a:endParaRPr lang="en-US" sz="1400" dirty="0"/>
                    </a:p>
                  </a:txBody>
                  <a:tcPr/>
                </a:tc>
              </a:tr>
              <a:tr h="533400">
                <a:tc>
                  <a:txBody>
                    <a:bodyPr/>
                    <a:lstStyle/>
                    <a:p>
                      <a:r>
                        <a:rPr lang="en-US" sz="1400" dirty="0" smtClean="0"/>
                        <a:t># Cavities</a:t>
                      </a:r>
                      <a:r>
                        <a:rPr lang="en-US" sz="1400" baseline="0" dirty="0" smtClean="0"/>
                        <a:t> (total)</a:t>
                      </a:r>
                      <a:endParaRPr lang="en-US" sz="1400" dirty="0"/>
                    </a:p>
                  </a:txBody>
                  <a:tcPr/>
                </a:tc>
                <a:tc>
                  <a:txBody>
                    <a:bodyPr/>
                    <a:lstStyle/>
                    <a:p>
                      <a:r>
                        <a:rPr lang="en-US" sz="1400" dirty="0" smtClean="0"/>
                        <a:t>18 (18 HINS)</a:t>
                      </a:r>
                      <a:endParaRPr lang="en-US" sz="1400" dirty="0"/>
                    </a:p>
                  </a:txBody>
                  <a:tcPr/>
                </a:tc>
                <a:tc>
                  <a:txBody>
                    <a:bodyPr/>
                    <a:lstStyle/>
                    <a:p>
                      <a:r>
                        <a:rPr lang="en-US" sz="1400" dirty="0" smtClean="0"/>
                        <a:t>33 </a:t>
                      </a:r>
                      <a:endParaRPr lang="en-US" sz="1400" dirty="0"/>
                    </a:p>
                  </a:txBody>
                  <a:tcPr/>
                </a:tc>
                <a:tc>
                  <a:txBody>
                    <a:bodyPr/>
                    <a:lstStyle/>
                    <a:p>
                      <a:r>
                        <a:rPr lang="en-US" sz="1400" dirty="0" smtClean="0"/>
                        <a:t>42</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RF design of SSR1</a:t>
            </a:r>
            <a:endParaRPr lang="en-US" dirty="0"/>
          </a:p>
        </p:txBody>
      </p:sp>
      <p:sp>
        <p:nvSpPr>
          <p:cNvPr id="3" name="Content Placeholder 2"/>
          <p:cNvSpPr>
            <a:spLocks noGrp="1"/>
          </p:cNvSpPr>
          <p:nvPr>
            <p:ph idx="1"/>
          </p:nvPr>
        </p:nvSpPr>
        <p:spPr>
          <a:xfrm>
            <a:off x="533400" y="5867400"/>
            <a:ext cx="8229600" cy="304799"/>
          </a:xfrm>
        </p:spPr>
        <p:txBody>
          <a:bodyPr>
            <a:normAutofit fontScale="85000" lnSpcReduction="20000"/>
          </a:bodyPr>
          <a:lstStyle/>
          <a:p>
            <a:r>
              <a:rPr lang="en-US" dirty="0" smtClean="0"/>
              <a:t>* Minimizing these ratios was a design goal.</a:t>
            </a:r>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4</a:t>
            </a:fld>
            <a:endParaRPr lang="en-US" dirty="0"/>
          </a:p>
        </p:txBody>
      </p:sp>
      <p:graphicFrame>
        <p:nvGraphicFramePr>
          <p:cNvPr id="6" name="Table 5"/>
          <p:cNvGraphicFramePr>
            <a:graphicFrameLocks noGrp="1"/>
          </p:cNvGraphicFramePr>
          <p:nvPr/>
        </p:nvGraphicFramePr>
        <p:xfrm>
          <a:off x="152400" y="1608504"/>
          <a:ext cx="4114800" cy="4283768"/>
        </p:xfrm>
        <a:graphic>
          <a:graphicData uri="http://schemas.openxmlformats.org/drawingml/2006/table">
            <a:tbl>
              <a:tblPr firstRow="1" bandRow="1">
                <a:tableStyleId>{7DF18680-E054-41AD-8BC1-D1AEF772440D}</a:tableStyleId>
              </a:tblPr>
              <a:tblGrid>
                <a:gridCol w="2165684"/>
                <a:gridCol w="1949116"/>
              </a:tblGrid>
              <a:tr h="341161">
                <a:tc>
                  <a:txBody>
                    <a:bodyPr/>
                    <a:lstStyle/>
                    <a:p>
                      <a:pPr marL="0" marR="0">
                        <a:spcBef>
                          <a:spcPts val="0"/>
                        </a:spcBef>
                        <a:spcAft>
                          <a:spcPts val="0"/>
                        </a:spcAft>
                      </a:pPr>
                      <a:r>
                        <a:rPr kumimoji="0" lang="en-US" sz="1400" kern="1200" dirty="0" smtClean="0"/>
                        <a:t>Quantity</a:t>
                      </a:r>
                      <a:endParaRPr lang="en-US" sz="1400" dirty="0">
                        <a:latin typeface="Times New Roman"/>
                        <a:ea typeface="Times New Roman"/>
                        <a:cs typeface="Times New Roman"/>
                      </a:endParaRPr>
                    </a:p>
                  </a:txBody>
                  <a:tcPr marL="68580" marR="68580" marT="0" marB="0" anchor="ctr"/>
                </a:tc>
                <a:tc>
                  <a:txBody>
                    <a:bodyPr/>
                    <a:lstStyle/>
                    <a:p>
                      <a:r>
                        <a:rPr lang="en-US" sz="1400" dirty="0" smtClean="0"/>
                        <a:t>Value</a:t>
                      </a:r>
                      <a:endParaRPr lang="en-US" sz="1400" dirty="0"/>
                    </a:p>
                  </a:txBody>
                  <a:tcPr/>
                </a:tc>
              </a:tr>
              <a:tr h="341161">
                <a:tc>
                  <a:txBody>
                    <a:bodyPr/>
                    <a:lstStyle/>
                    <a:p>
                      <a:r>
                        <a:rPr kumimoji="0" lang="en-US" sz="1400" kern="1200" dirty="0" smtClean="0"/>
                        <a:t>Operating temperature</a:t>
                      </a:r>
                      <a:endParaRPr lang="en-US" sz="1400" dirty="0"/>
                    </a:p>
                  </a:txBody>
                  <a:tcPr/>
                </a:tc>
                <a:tc>
                  <a:txBody>
                    <a:bodyPr/>
                    <a:lstStyle/>
                    <a:p>
                      <a:r>
                        <a:rPr lang="en-US" sz="1400" dirty="0" smtClean="0"/>
                        <a:t>4.4 </a:t>
                      </a:r>
                      <a:r>
                        <a:rPr kumimoji="0" lang="en-US" sz="1400" kern="1200" dirty="0" smtClean="0"/>
                        <a:t>K</a:t>
                      </a:r>
                      <a:endParaRPr lang="en-US" sz="1400" dirty="0"/>
                    </a:p>
                  </a:txBody>
                  <a:tcPr/>
                </a:tc>
              </a:tr>
              <a:tr h="509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t>Accelerating gradient,</a:t>
                      </a:r>
                      <a:endParaRPr lang="en-US" sz="1400" dirty="0" smtClean="0"/>
                    </a:p>
                    <a:p>
                      <a:r>
                        <a:rPr kumimoji="0" lang="en-US" sz="1400" kern="1200" dirty="0" smtClean="0"/>
                        <a:t>E</a:t>
                      </a:r>
                      <a:r>
                        <a:rPr kumimoji="0" lang="en-US" sz="1400" kern="1200" baseline="-25000" dirty="0" smtClean="0"/>
                        <a:t>acc</a:t>
                      </a:r>
                      <a:endParaRPr lang="en-US" sz="1400" dirty="0"/>
                    </a:p>
                  </a:txBody>
                  <a:tcPr/>
                </a:tc>
                <a:tc>
                  <a:txBody>
                    <a:bodyPr/>
                    <a:lstStyle/>
                    <a:p>
                      <a:r>
                        <a:rPr lang="en-US" sz="1400" dirty="0" smtClean="0"/>
                        <a:t>10 MV/m</a:t>
                      </a:r>
                      <a:endParaRPr lang="en-US" sz="1400" dirty="0"/>
                    </a:p>
                  </a:txBody>
                  <a:tcPr/>
                </a:tc>
              </a:tr>
              <a:tr h="509870">
                <a:tc>
                  <a:txBody>
                    <a:bodyPr/>
                    <a:lstStyle/>
                    <a:p>
                      <a:r>
                        <a:rPr kumimoji="0" lang="en-US" sz="1400" kern="1200" dirty="0" smtClean="0"/>
                        <a:t>Q</a:t>
                      </a:r>
                      <a:r>
                        <a:rPr kumimoji="0" lang="en-US" sz="1400" kern="1200" baseline="-25000" dirty="0" smtClean="0"/>
                        <a:t>0</a:t>
                      </a:r>
                      <a:r>
                        <a:rPr lang="en-US" sz="1400" dirty="0" smtClean="0"/>
                        <a:t> at </a:t>
                      </a:r>
                    </a:p>
                    <a:p>
                      <a:r>
                        <a:rPr lang="en-US" sz="1400" dirty="0" smtClean="0"/>
                        <a:t>accelerating gradient</a:t>
                      </a:r>
                      <a:endParaRPr lang="en-US" sz="1400" dirty="0"/>
                    </a:p>
                  </a:txBody>
                  <a:tcPr/>
                </a:tc>
                <a:tc>
                  <a:txBody>
                    <a:bodyPr/>
                    <a:lstStyle/>
                    <a:p>
                      <a:r>
                        <a:rPr lang="en-US" sz="1400" dirty="0" smtClean="0"/>
                        <a:t>&gt; 0.5x</a:t>
                      </a:r>
                      <a:r>
                        <a:rPr kumimoji="0" lang="en-US" sz="1400" kern="1200" dirty="0" smtClean="0"/>
                        <a:t>10</a:t>
                      </a:r>
                      <a:r>
                        <a:rPr kumimoji="0" lang="en-US" sz="1400" kern="1200" baseline="30000" dirty="0" smtClean="0"/>
                        <a:t>9</a:t>
                      </a:r>
                      <a:endParaRPr lang="en-US" sz="1400" dirty="0"/>
                    </a:p>
                  </a:txBody>
                  <a:tcPr/>
                </a:tc>
              </a:tr>
              <a:tr h="341161">
                <a:tc>
                  <a:txBody>
                    <a:bodyPr/>
                    <a:lstStyle/>
                    <a:p>
                      <a:r>
                        <a:rPr lang="en-US" sz="1400" dirty="0" smtClean="0"/>
                        <a:t>Beam pipe, Shell ID</a:t>
                      </a:r>
                      <a:endParaRPr lang="en-US" sz="1400" dirty="0"/>
                    </a:p>
                  </a:txBody>
                  <a:tcPr/>
                </a:tc>
                <a:tc>
                  <a:txBody>
                    <a:bodyPr/>
                    <a:lstStyle/>
                    <a:p>
                      <a:r>
                        <a:rPr lang="en-US" sz="1400" dirty="0" smtClean="0"/>
                        <a:t>30 mm, 492 mm</a:t>
                      </a:r>
                      <a:endParaRPr lang="en-US" sz="1400" dirty="0"/>
                    </a:p>
                  </a:txBody>
                  <a:tcPr/>
                </a:tc>
              </a:tr>
              <a:tr h="509870">
                <a:tc>
                  <a:txBody>
                    <a:bodyPr/>
                    <a:lstStyle/>
                    <a:p>
                      <a:r>
                        <a:rPr lang="en-US" sz="1400" dirty="0" smtClean="0"/>
                        <a:t>Lorenz force</a:t>
                      </a:r>
                      <a:r>
                        <a:rPr lang="en-US" sz="1400" baseline="0" dirty="0" smtClean="0"/>
                        <a:t> detuning</a:t>
                      </a:r>
                    </a:p>
                    <a:p>
                      <a:r>
                        <a:rPr lang="en-US" sz="1400" baseline="0" dirty="0" smtClean="0"/>
                        <a:t>coefficient</a:t>
                      </a:r>
                      <a:endParaRPr lang="en-US" sz="1400" dirty="0"/>
                    </a:p>
                  </a:txBody>
                  <a:tcPr/>
                </a:tc>
                <a:tc>
                  <a:txBody>
                    <a:bodyPr/>
                    <a:lstStyle/>
                    <a:p>
                      <a:r>
                        <a:rPr lang="en-US" sz="1400" dirty="0" smtClean="0"/>
                        <a:t>3.8 Hz/</a:t>
                      </a:r>
                      <a:r>
                        <a:rPr kumimoji="0" lang="en-US" sz="1400" kern="1200" dirty="0" smtClean="0"/>
                        <a:t>(MV/m)</a:t>
                      </a:r>
                      <a:r>
                        <a:rPr kumimoji="0" lang="en-US" sz="1400" kern="1200" baseline="30000" dirty="0" smtClean="0"/>
                        <a:t>2</a:t>
                      </a:r>
                      <a:endParaRPr lang="en-US" sz="1400" dirty="0" smtClean="0"/>
                    </a:p>
                    <a:p>
                      <a:r>
                        <a:rPr lang="en-US" sz="1400" dirty="0" smtClean="0"/>
                        <a:t>(with He vessel)</a:t>
                      </a:r>
                      <a:endParaRPr lang="en-US" sz="1400" dirty="0"/>
                    </a:p>
                  </a:txBody>
                  <a:tcPr/>
                </a:tc>
              </a:tr>
              <a:tr h="341161">
                <a:tc>
                  <a:txBody>
                    <a:bodyPr/>
                    <a:lstStyle/>
                    <a:p>
                      <a:r>
                        <a:rPr kumimoji="0" lang="en-US" sz="1400" kern="1200" dirty="0" smtClean="0"/>
                        <a:t>E</a:t>
                      </a:r>
                      <a:r>
                        <a:rPr kumimoji="0" lang="en-US" sz="1400" kern="1200" baseline="-25000" dirty="0" smtClean="0"/>
                        <a:t>peak</a:t>
                      </a:r>
                      <a:r>
                        <a:rPr kumimoji="0" lang="en-US" sz="1400" kern="1200" dirty="0" smtClean="0"/>
                        <a:t>/E</a:t>
                      </a:r>
                      <a:r>
                        <a:rPr kumimoji="0" lang="en-US" sz="1400" kern="1200" baseline="-25000" dirty="0" smtClean="0"/>
                        <a:t>acc</a:t>
                      </a:r>
                      <a:r>
                        <a:rPr lang="en-US" sz="1400" dirty="0" smtClean="0"/>
                        <a:t> *</a:t>
                      </a:r>
                      <a:endParaRPr lang="en-US" sz="1400" dirty="0"/>
                    </a:p>
                  </a:txBody>
                  <a:tcPr/>
                </a:tc>
                <a:tc>
                  <a:txBody>
                    <a:bodyPr/>
                    <a:lstStyle/>
                    <a:p>
                      <a:r>
                        <a:rPr lang="en-US" sz="1400" dirty="0" smtClean="0"/>
                        <a:t>2.56</a:t>
                      </a:r>
                      <a:endParaRPr lang="en-US" sz="1400" dirty="0"/>
                    </a:p>
                  </a:txBody>
                  <a:tcPr/>
                </a:tc>
              </a:tr>
              <a:tr h="341161">
                <a:tc>
                  <a:txBody>
                    <a:bodyPr/>
                    <a:lstStyle/>
                    <a:p>
                      <a:r>
                        <a:rPr kumimoji="0" lang="en-US" sz="1400" kern="1200" dirty="0" smtClean="0"/>
                        <a:t>B</a:t>
                      </a:r>
                      <a:r>
                        <a:rPr kumimoji="0" lang="en-US" sz="1400" kern="1200" baseline="-25000" dirty="0" smtClean="0"/>
                        <a:t>peak</a:t>
                      </a:r>
                      <a:r>
                        <a:rPr kumimoji="0" lang="en-US" sz="1400" kern="1200" dirty="0" smtClean="0"/>
                        <a:t>/E</a:t>
                      </a:r>
                      <a:r>
                        <a:rPr kumimoji="0" lang="en-US" sz="1400" kern="1200" baseline="-25000" dirty="0" smtClean="0"/>
                        <a:t>acc</a:t>
                      </a:r>
                      <a:r>
                        <a:rPr lang="en-US" sz="1400" dirty="0" smtClean="0"/>
                        <a:t> *</a:t>
                      </a:r>
                      <a:endParaRPr lang="en-US" sz="1400" dirty="0"/>
                    </a:p>
                  </a:txBody>
                  <a:tcPr/>
                </a:tc>
                <a:tc>
                  <a:txBody>
                    <a:bodyPr/>
                    <a:lstStyle/>
                    <a:p>
                      <a:r>
                        <a:rPr lang="en-US" sz="1400" dirty="0" smtClean="0"/>
                        <a:t>3.87 </a:t>
                      </a:r>
                      <a:r>
                        <a:rPr lang="en-US" sz="1400" dirty="0" smtClean="0"/>
                        <a:t>mT/(MV/m)</a:t>
                      </a:r>
                      <a:endParaRPr lang="en-US" sz="1400" dirty="0"/>
                    </a:p>
                  </a:txBody>
                  <a:tcPr/>
                </a:tc>
              </a:tr>
              <a:tr h="341161">
                <a:tc>
                  <a:txBody>
                    <a:bodyPr/>
                    <a:lstStyle/>
                    <a:p>
                      <a:r>
                        <a:rPr lang="en-US" sz="1400" dirty="0" smtClean="0"/>
                        <a:t>G</a:t>
                      </a:r>
                      <a:endParaRPr lang="en-US" sz="1400" dirty="0"/>
                    </a:p>
                  </a:txBody>
                  <a:tcPr/>
                </a:tc>
                <a:tc>
                  <a:txBody>
                    <a:bodyPr/>
                    <a:lstStyle/>
                    <a:p>
                      <a:r>
                        <a:rPr lang="en-US" sz="1400" dirty="0" smtClean="0"/>
                        <a:t>84 </a:t>
                      </a:r>
                      <a:r>
                        <a:rPr kumimoji="0" lang="en-US" sz="1400" kern="1200" dirty="0" smtClean="0"/>
                        <a:t>Ω</a:t>
                      </a:r>
                      <a:endParaRPr lang="en-US" sz="1400" dirty="0"/>
                    </a:p>
                  </a:txBody>
                  <a:tcPr/>
                </a:tc>
              </a:tr>
              <a:tr h="341161">
                <a:tc>
                  <a:txBody>
                    <a:bodyPr/>
                    <a:lstStyle/>
                    <a:p>
                      <a:r>
                        <a:rPr lang="en-US" sz="1400" dirty="0" smtClean="0"/>
                        <a:t>R/</a:t>
                      </a:r>
                      <a:r>
                        <a:rPr kumimoji="0" lang="en-US" sz="1400" kern="1200" dirty="0" smtClean="0"/>
                        <a:t>Q</a:t>
                      </a:r>
                      <a:r>
                        <a:rPr kumimoji="0" lang="en-US" sz="1400" kern="1200" baseline="-25000" dirty="0" smtClean="0"/>
                        <a:t>0</a:t>
                      </a:r>
                      <a:r>
                        <a:rPr lang="en-US" sz="1400" dirty="0" smtClean="0"/>
                        <a:t> </a:t>
                      </a:r>
                      <a:endParaRPr lang="en-US" sz="1400" dirty="0"/>
                    </a:p>
                  </a:txBody>
                  <a:tcPr/>
                </a:tc>
                <a:tc>
                  <a:txBody>
                    <a:bodyPr/>
                    <a:lstStyle/>
                    <a:p>
                      <a:r>
                        <a:rPr lang="en-US" sz="1400" dirty="0" smtClean="0"/>
                        <a:t>242</a:t>
                      </a:r>
                      <a:r>
                        <a:rPr lang="en-US" sz="1400" baseline="0" dirty="0" smtClean="0"/>
                        <a:t> </a:t>
                      </a:r>
                      <a:r>
                        <a:rPr kumimoji="0" lang="en-US" sz="1400" kern="1200" dirty="0" smtClean="0"/>
                        <a:t>Ω</a:t>
                      </a:r>
                      <a:endParaRPr lang="en-US" sz="1400" dirty="0"/>
                    </a:p>
                  </a:txBody>
                  <a:tcPr/>
                </a:tc>
              </a:tr>
              <a:tr h="341161">
                <a:tc>
                  <a:txBody>
                    <a:bodyPr/>
                    <a:lstStyle/>
                    <a:p>
                      <a:r>
                        <a:rPr lang="en-US" sz="1400" dirty="0" smtClean="0"/>
                        <a:t>Geometrical Beta, β</a:t>
                      </a:r>
                      <a:r>
                        <a:rPr lang="en-US" sz="1400" baseline="-25000" dirty="0" smtClean="0"/>
                        <a:t>g</a:t>
                      </a:r>
                      <a:endParaRPr lang="en-US" sz="1400" dirty="0"/>
                    </a:p>
                  </a:txBody>
                  <a:tcPr/>
                </a:tc>
                <a:tc>
                  <a:txBody>
                    <a:bodyPr/>
                    <a:lstStyle/>
                    <a:p>
                      <a:r>
                        <a:rPr lang="en-US" sz="1400" dirty="0" smtClean="0"/>
                        <a:t>0.21</a:t>
                      </a:r>
                      <a:endParaRPr lang="en-US" sz="1400" dirty="0"/>
                    </a:p>
                  </a:txBody>
                  <a:tcPr/>
                </a:tc>
              </a:tr>
            </a:tbl>
          </a:graphicData>
        </a:graphic>
      </p:graphicFrame>
      <p:pic>
        <p:nvPicPr>
          <p:cNvPr id="7" name="Picture 3" descr="HINS_RGB"/>
          <p:cNvPicPr>
            <a:picLocks noChangeAspect="1" noChangeArrowheads="1"/>
          </p:cNvPicPr>
          <p:nvPr/>
        </p:nvPicPr>
        <p:blipFill>
          <a:blip r:embed="rId3"/>
          <a:srcRect t="5284"/>
          <a:stretch>
            <a:fillRect/>
          </a:stretch>
        </p:blipFill>
        <p:spPr bwMode="auto">
          <a:xfrm>
            <a:off x="4343400" y="1600201"/>
            <a:ext cx="2918460" cy="2194560"/>
          </a:xfrm>
          <a:prstGeom prst="rect">
            <a:avLst/>
          </a:prstGeom>
          <a:noFill/>
          <a:ln w="9525">
            <a:noFill/>
            <a:miter lim="800000"/>
            <a:headEnd/>
            <a:tailEnd/>
          </a:ln>
        </p:spPr>
      </p:pic>
      <p:sp>
        <p:nvSpPr>
          <p:cNvPr id="9" name="Rectangle 8"/>
          <p:cNvSpPr/>
          <p:nvPr/>
        </p:nvSpPr>
        <p:spPr>
          <a:xfrm>
            <a:off x="7543800" y="1600200"/>
            <a:ext cx="1447800" cy="21945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SSR1-02,</a:t>
            </a:r>
          </a:p>
          <a:p>
            <a:pPr algn="ctr"/>
            <a:r>
              <a:rPr lang="en-US" dirty="0" smtClean="0">
                <a:solidFill>
                  <a:srgbClr val="002060"/>
                </a:solidFill>
              </a:rPr>
              <a:t>the 2</a:t>
            </a:r>
            <a:r>
              <a:rPr lang="en-US" baseline="30000" dirty="0" smtClean="0">
                <a:solidFill>
                  <a:srgbClr val="002060"/>
                </a:solidFill>
              </a:rPr>
              <a:t>nd</a:t>
            </a:r>
            <a:r>
              <a:rPr lang="en-US" dirty="0" smtClean="0">
                <a:solidFill>
                  <a:srgbClr val="002060"/>
                </a:solidFill>
              </a:rPr>
              <a:t> SSR1 prototype.</a:t>
            </a:r>
          </a:p>
          <a:p>
            <a:pPr algn="ctr"/>
            <a:r>
              <a:rPr lang="en-US" dirty="0" smtClean="0">
                <a:solidFill>
                  <a:srgbClr val="002060"/>
                </a:solidFill>
              </a:rPr>
              <a:t>Fabricated</a:t>
            </a:r>
          </a:p>
          <a:p>
            <a:pPr algn="ctr"/>
            <a:r>
              <a:rPr lang="en-US" dirty="0" smtClean="0">
                <a:solidFill>
                  <a:srgbClr val="002060"/>
                </a:solidFill>
              </a:rPr>
              <a:t>by Roark.</a:t>
            </a:r>
            <a:endParaRPr lang="en-US" dirty="0">
              <a:solidFill>
                <a:srgbClr val="002060"/>
              </a:solidFill>
            </a:endParaRPr>
          </a:p>
        </p:txBody>
      </p:sp>
      <p:pic>
        <p:nvPicPr>
          <p:cNvPr id="11" name="Picture 2"/>
          <p:cNvPicPr>
            <a:picLocks noChangeAspect="1" noChangeArrowheads="1"/>
          </p:cNvPicPr>
          <p:nvPr/>
        </p:nvPicPr>
        <p:blipFill>
          <a:blip r:embed="rId4"/>
          <a:srcRect l="-266" r="6131"/>
          <a:stretch>
            <a:fillRect/>
          </a:stretch>
        </p:blipFill>
        <p:spPr bwMode="auto">
          <a:xfrm>
            <a:off x="4572000" y="3886200"/>
            <a:ext cx="3763246" cy="201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RF design of SSR1</a:t>
            </a:r>
            <a:endParaRPr lang="en-US" dirty="0"/>
          </a:p>
        </p:txBody>
      </p:sp>
      <p:sp>
        <p:nvSpPr>
          <p:cNvPr id="3" name="Content Placeholder 2"/>
          <p:cNvSpPr>
            <a:spLocks noGrp="1"/>
          </p:cNvSpPr>
          <p:nvPr>
            <p:ph idx="1"/>
          </p:nvPr>
        </p:nvSpPr>
        <p:spPr>
          <a:xfrm>
            <a:off x="381000" y="4267200"/>
            <a:ext cx="3657600" cy="1904999"/>
          </a:xfrm>
        </p:spPr>
        <p:txBody>
          <a:bodyPr>
            <a:normAutofit lnSpcReduction="10000"/>
          </a:bodyPr>
          <a:lstStyle/>
          <a:p>
            <a:r>
              <a:rPr lang="en-US" dirty="0" smtClean="0">
                <a:solidFill>
                  <a:schemeClr val="tx1"/>
                </a:solidFill>
              </a:rPr>
              <a:t>The above dimensions were varied in MWS to optimize the RF design.</a:t>
            </a:r>
          </a:p>
          <a:p>
            <a:r>
              <a:rPr lang="en-US" dirty="0" smtClean="0">
                <a:solidFill>
                  <a:schemeClr val="tx1"/>
                </a:solidFill>
              </a:rPr>
              <a:t>E</a:t>
            </a:r>
            <a:r>
              <a:rPr lang="en-US" baseline="-25000" dirty="0" smtClean="0">
                <a:solidFill>
                  <a:schemeClr val="tx1"/>
                </a:solidFill>
              </a:rPr>
              <a:t>acc</a:t>
            </a:r>
            <a:r>
              <a:rPr lang="en-US" dirty="0" smtClean="0">
                <a:solidFill>
                  <a:schemeClr val="tx1"/>
                </a:solidFill>
              </a:rPr>
              <a:t> = Total accelerating voltage divided by L</a:t>
            </a:r>
            <a:r>
              <a:rPr lang="en-US" baseline="-25000" dirty="0" smtClean="0">
                <a:solidFill>
                  <a:schemeClr val="tx1"/>
                </a:solidFill>
              </a:rPr>
              <a:t>eff </a:t>
            </a:r>
            <a:r>
              <a:rPr lang="en-US" dirty="0" smtClean="0">
                <a:solidFill>
                  <a:schemeClr val="tx1"/>
                </a:solidFill>
              </a:rPr>
              <a:t>= L</a:t>
            </a:r>
            <a:r>
              <a:rPr lang="en-US" baseline="-25000" dirty="0" smtClean="0">
                <a:solidFill>
                  <a:schemeClr val="tx1"/>
                </a:solidFill>
              </a:rPr>
              <a:t>iris </a:t>
            </a:r>
            <a:r>
              <a:rPr lang="en-US" dirty="0" smtClean="0">
                <a:solidFill>
                  <a:schemeClr val="tx1"/>
                </a:solidFill>
              </a:rPr>
              <a:t>= (2/3)</a:t>
            </a:r>
            <a:r>
              <a:rPr lang="en-US" dirty="0" smtClean="0">
                <a:solidFill>
                  <a:schemeClr val="tx1"/>
                </a:solidFill>
                <a:sym typeface="Symbol"/>
              </a:rPr>
              <a:t></a:t>
            </a:r>
            <a:r>
              <a:rPr lang="en-US" dirty="0" smtClean="0">
                <a:solidFill>
                  <a:schemeClr val="tx1"/>
                </a:solidFill>
              </a:rPr>
              <a:t> = 135 mm</a:t>
            </a:r>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5</a:t>
            </a:fld>
            <a:endParaRPr lang="en-US" dirty="0"/>
          </a:p>
        </p:txBody>
      </p:sp>
      <p:pic>
        <p:nvPicPr>
          <p:cNvPr id="1026" name="Picture 2" descr="Picture1"/>
          <p:cNvPicPr>
            <a:picLocks noChangeAspect="1" noChangeArrowheads="1"/>
          </p:cNvPicPr>
          <p:nvPr/>
        </p:nvPicPr>
        <p:blipFill>
          <a:blip r:embed="rId3"/>
          <a:srcRect/>
          <a:stretch>
            <a:fillRect/>
          </a:stretch>
        </p:blipFill>
        <p:spPr bwMode="auto">
          <a:xfrm>
            <a:off x="914400" y="1752600"/>
            <a:ext cx="2361405" cy="22860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029200" y="1905000"/>
            <a:ext cx="2533200" cy="2194560"/>
          </a:xfrm>
          <a:prstGeom prst="rect">
            <a:avLst/>
          </a:prstGeom>
          <a:noFill/>
          <a:ln w="9525">
            <a:noFill/>
            <a:miter lim="800000"/>
            <a:headEnd/>
            <a:tailEnd/>
          </a:ln>
        </p:spPr>
      </p:pic>
      <p:sp>
        <p:nvSpPr>
          <p:cNvPr id="8" name="Content Placeholder 2"/>
          <p:cNvSpPr txBox="1">
            <a:spLocks/>
          </p:cNvSpPr>
          <p:nvPr/>
        </p:nvSpPr>
        <p:spPr>
          <a:xfrm>
            <a:off x="4572000" y="4267200"/>
            <a:ext cx="3657600" cy="1904999"/>
          </a:xfrm>
          <a:prstGeom prst="rect">
            <a:avLst/>
          </a:prstGeom>
        </p:spPr>
        <p:txBody>
          <a:bodyPr vert="horz" lIns="91440" tIns="45720" rIns="91440" bIns="45720" rtlCol="0">
            <a:normAutofit lnSpcReduction="10000"/>
          </a:bodyPr>
          <a:lstStyle/>
          <a:p>
            <a:pPr marL="287338" lvl="0" indent="-287338">
              <a:spcBef>
                <a:spcPct val="20000"/>
              </a:spcBef>
              <a:buClr>
                <a:srgbClr val="002D86"/>
              </a:buClr>
              <a:buSzPct val="125000"/>
              <a:buFont typeface="Arial" pitchFamily="34" charset="0"/>
              <a:buChar char="•"/>
            </a:pPr>
            <a:r>
              <a:rPr lang="en-US" sz="2000" dirty="0" smtClean="0"/>
              <a:t>Surface electric (left) and magnetic (right) fields in SSR1. </a:t>
            </a:r>
          </a:p>
          <a:p>
            <a:pPr marL="287338" lvl="0" indent="-287338">
              <a:spcBef>
                <a:spcPct val="20000"/>
              </a:spcBef>
              <a:buClr>
                <a:srgbClr val="002D86"/>
              </a:buClr>
              <a:buSzPct val="125000"/>
              <a:buFont typeface="Arial" pitchFamily="34" charset="0"/>
              <a:buChar char="•"/>
            </a:pPr>
            <a:r>
              <a:rPr lang="en-US" sz="2000" dirty="0" smtClean="0"/>
              <a:t>The field strength increases as the color changes from green to yellow to red.</a:t>
            </a:r>
            <a:endParaRPr kumimoji="0" lang="en-US" sz="2000" b="0" i="0" u="none" strike="noStrike" kern="1200" cap="none" spc="0" normalizeH="0" baseline="0" noProof="0" dirty="0" smtClean="0">
              <a:ln>
                <a:noFill/>
              </a:ln>
              <a:solidFill>
                <a:srgbClr val="003399"/>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a:ln>
                <a:noFill/>
              </a:ln>
              <a:solidFill>
                <a:srgbClr val="0033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Fabrication of prototypes at Zanon and Roark</a:t>
            </a:r>
            <a:endParaRPr lang="en-US" dirty="0"/>
          </a:p>
        </p:txBody>
      </p:sp>
      <p:sp>
        <p:nvSpPr>
          <p:cNvPr id="3" name="Content Placeholder 2"/>
          <p:cNvSpPr>
            <a:spLocks noGrp="1"/>
          </p:cNvSpPr>
          <p:nvPr>
            <p:ph idx="1"/>
          </p:nvPr>
        </p:nvSpPr>
        <p:spPr>
          <a:xfrm>
            <a:off x="457200" y="3505200"/>
            <a:ext cx="8229600" cy="2620963"/>
          </a:xfrm>
        </p:spPr>
        <p:txBody>
          <a:bodyPr/>
          <a:lstStyle/>
          <a:p>
            <a:r>
              <a:rPr lang="en-US" dirty="0" smtClean="0"/>
              <a:t>Spoke deep drawn in halves then e-beam welded.</a:t>
            </a:r>
          </a:p>
          <a:p>
            <a:r>
              <a:rPr lang="en-US" dirty="0" smtClean="0"/>
              <a:t>Roark: endwall deep drawn in one piece.  Zanon: two pieces, welded</a:t>
            </a:r>
          </a:p>
          <a:p>
            <a:r>
              <a:rPr lang="en-US" dirty="0" smtClean="0"/>
              <a:t>Port holes in shell formed with branch puller.</a:t>
            </a:r>
          </a:p>
          <a:p>
            <a:r>
              <a:rPr lang="en-US" dirty="0" smtClean="0"/>
              <a:t>Zanon ground interior (RF side) welds smooth, while Roark finished them with a cosmetic pass.</a:t>
            </a:r>
          </a:p>
          <a:p>
            <a:r>
              <a:rPr lang="en-US" dirty="0" smtClean="0"/>
              <a:t>Trimmed shell length in steps to reach warm tune within ~100 kHz.</a:t>
            </a:r>
          </a:p>
          <a:p>
            <a:r>
              <a:rPr lang="en-US" dirty="0" smtClean="0"/>
              <a:t>Both vendors achieved cell to cell field flatness of better than 1%.</a:t>
            </a:r>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6</a:t>
            </a:fld>
            <a:endParaRPr lang="en-US" dirty="0"/>
          </a:p>
        </p:txBody>
      </p:sp>
      <p:pic>
        <p:nvPicPr>
          <p:cNvPr id="1026" name="Picture 2" descr="TU5PFP060f1"/>
          <p:cNvPicPr>
            <a:picLocks noChangeAspect="1" noChangeArrowheads="1"/>
          </p:cNvPicPr>
          <p:nvPr/>
        </p:nvPicPr>
        <p:blipFill>
          <a:blip r:embed="rId3"/>
          <a:srcRect/>
          <a:stretch>
            <a:fillRect/>
          </a:stretch>
        </p:blipFill>
        <p:spPr bwMode="auto">
          <a:xfrm>
            <a:off x="457200" y="1600200"/>
            <a:ext cx="2971800" cy="1797050"/>
          </a:xfrm>
          <a:prstGeom prst="rect">
            <a:avLst/>
          </a:prstGeom>
          <a:noFill/>
          <a:ln w="9525">
            <a:noFill/>
            <a:miter lim="800000"/>
            <a:headEnd/>
            <a:tailEnd/>
          </a:ln>
        </p:spPr>
      </p:pic>
      <p:pic>
        <p:nvPicPr>
          <p:cNvPr id="7" name="Picture 6" descr="SSR1-ez - 37.jpg"/>
          <p:cNvPicPr>
            <a:picLocks noChangeAspect="1"/>
          </p:cNvPicPr>
          <p:nvPr/>
        </p:nvPicPr>
        <p:blipFill>
          <a:blip r:embed="rId4" cstate="print"/>
          <a:stretch>
            <a:fillRect/>
          </a:stretch>
        </p:blipFill>
        <p:spPr>
          <a:xfrm>
            <a:off x="3505200" y="1600200"/>
            <a:ext cx="2743200" cy="1828800"/>
          </a:xfrm>
          <a:prstGeom prst="rect">
            <a:avLst/>
          </a:prstGeom>
        </p:spPr>
      </p:pic>
      <p:pic>
        <p:nvPicPr>
          <p:cNvPr id="1029" name="Picture 5" descr="100_6569"/>
          <p:cNvPicPr>
            <a:picLocks noChangeAspect="1" noChangeArrowheads="1"/>
          </p:cNvPicPr>
          <p:nvPr/>
        </p:nvPicPr>
        <p:blipFill>
          <a:blip r:embed="rId5" cstate="print"/>
          <a:srcRect b="4832"/>
          <a:stretch>
            <a:fillRect/>
          </a:stretch>
        </p:blipFill>
        <p:spPr bwMode="auto">
          <a:xfrm>
            <a:off x="6324600" y="1676400"/>
            <a:ext cx="2617220" cy="1645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Chemistry and HPR of unjacketed cavities at ANL G150</a:t>
            </a:r>
            <a:endParaRPr lang="en-US" dirty="0"/>
          </a:p>
        </p:txBody>
      </p:sp>
      <p:sp>
        <p:nvSpPr>
          <p:cNvPr id="3" name="Content Placeholder 2"/>
          <p:cNvSpPr>
            <a:spLocks noGrp="1"/>
          </p:cNvSpPr>
          <p:nvPr>
            <p:ph idx="1"/>
          </p:nvPr>
        </p:nvSpPr>
        <p:spPr>
          <a:xfrm>
            <a:off x="381000" y="4800600"/>
            <a:ext cx="4038600" cy="1325563"/>
          </a:xfrm>
        </p:spPr>
        <p:txBody>
          <a:bodyPr>
            <a:normAutofit fontScale="92500"/>
          </a:bodyPr>
          <a:lstStyle/>
          <a:p>
            <a:r>
              <a:rPr lang="en-US" dirty="0" smtClean="0">
                <a:solidFill>
                  <a:schemeClr val="tx1"/>
                </a:solidFill>
              </a:rPr>
              <a:t>BCP: two 80 minute sessions</a:t>
            </a:r>
          </a:p>
          <a:p>
            <a:pPr lvl="1"/>
            <a:r>
              <a:rPr lang="en-US" dirty="0" smtClean="0"/>
              <a:t>Between sessions, flip top to bottom and replace acid.</a:t>
            </a:r>
          </a:p>
          <a:p>
            <a:r>
              <a:rPr lang="en-US" dirty="0" smtClean="0">
                <a:solidFill>
                  <a:schemeClr val="tx1"/>
                </a:solidFill>
              </a:rPr>
              <a:t>Remove 120 microns at 15-16</a:t>
            </a:r>
            <a:r>
              <a:rPr lang="en-US" baseline="30000" dirty="0" smtClean="0">
                <a:solidFill>
                  <a:schemeClr val="tx1"/>
                </a:solidFill>
                <a:sym typeface="Symbol"/>
              </a:rPr>
              <a:t></a:t>
            </a:r>
            <a:r>
              <a:rPr lang="en-US" dirty="0" smtClean="0">
                <a:solidFill>
                  <a:schemeClr val="tx1"/>
                </a:solidFill>
              </a:rPr>
              <a:t>C</a:t>
            </a:r>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7</a:t>
            </a:fld>
            <a:endParaRPr lang="en-US" dirty="0"/>
          </a:p>
        </p:txBody>
      </p:sp>
      <p:pic>
        <p:nvPicPr>
          <p:cNvPr id="6" name="Picture 5" descr="BCP_setup_overflow.JPG"/>
          <p:cNvPicPr>
            <a:picLocks noChangeAspect="1"/>
          </p:cNvPicPr>
          <p:nvPr/>
        </p:nvPicPr>
        <p:blipFill>
          <a:blip r:embed="rId3"/>
          <a:stretch>
            <a:fillRect/>
          </a:stretch>
        </p:blipFill>
        <p:spPr>
          <a:xfrm>
            <a:off x="381000" y="1676400"/>
            <a:ext cx="4023360" cy="3017520"/>
          </a:xfrm>
          <a:prstGeom prst="rect">
            <a:avLst/>
          </a:prstGeom>
        </p:spPr>
      </p:pic>
      <p:pic>
        <p:nvPicPr>
          <p:cNvPr id="7" name="Picture 6" descr="HPR_setup.JPG"/>
          <p:cNvPicPr>
            <a:picLocks noChangeAspect="1"/>
          </p:cNvPicPr>
          <p:nvPr/>
        </p:nvPicPr>
        <p:blipFill>
          <a:blip r:embed="rId4"/>
          <a:stretch>
            <a:fillRect/>
          </a:stretch>
        </p:blipFill>
        <p:spPr>
          <a:xfrm>
            <a:off x="4648200" y="1676400"/>
            <a:ext cx="4023360" cy="3017520"/>
          </a:xfrm>
          <a:prstGeom prst="rect">
            <a:avLst/>
          </a:prstGeom>
        </p:spPr>
      </p:pic>
      <p:sp>
        <p:nvSpPr>
          <p:cNvPr id="8" name="Content Placeholder 2"/>
          <p:cNvSpPr txBox="1">
            <a:spLocks/>
          </p:cNvSpPr>
          <p:nvPr/>
        </p:nvSpPr>
        <p:spPr>
          <a:xfrm>
            <a:off x="4648200" y="4800600"/>
            <a:ext cx="4038600" cy="1325563"/>
          </a:xfrm>
          <a:prstGeom prst="rect">
            <a:avLst/>
          </a:prstGeom>
        </p:spPr>
        <p:txBody>
          <a:bodyPr vert="horz" lIns="91440" tIns="45720" rIns="91440" bIns="45720" rtlCol="0">
            <a:normAutofit lnSpcReduction="10000"/>
          </a:bodyPr>
          <a:lstStyle/>
          <a:p>
            <a:pPr marL="287338" indent="-287338">
              <a:spcBef>
                <a:spcPct val="20000"/>
              </a:spcBef>
              <a:buClr>
                <a:srgbClr val="002D86"/>
              </a:buClr>
              <a:buSzPct val="125000"/>
              <a:buFont typeface="Arial" pitchFamily="34" charset="0"/>
              <a:buChar char="•"/>
            </a:pPr>
            <a:r>
              <a:rPr lang="en-US" sz="2000" dirty="0" smtClean="0">
                <a:latin typeface="Arial" pitchFamily="34" charset="0"/>
                <a:cs typeface="Arial" pitchFamily="34" charset="0"/>
              </a:rPr>
              <a:t>HPR: 6 ultra-pure water jets, two each at +40</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90</a:t>
            </a:r>
            <a:r>
              <a:rPr lang="en-US" sz="2000" dirty="0" smtClean="0">
                <a:latin typeface="Arial" pitchFamily="34" charset="0"/>
                <a:cs typeface="Arial" pitchFamily="34" charset="0"/>
                <a:sym typeface="Symbol"/>
              </a:rPr>
              <a:t></a:t>
            </a:r>
            <a:r>
              <a:rPr lang="en-US" sz="2000" dirty="0" smtClean="0">
                <a:latin typeface="Arial" pitchFamily="34" charset="0"/>
                <a:cs typeface="Arial" pitchFamily="34" charset="0"/>
              </a:rPr>
              <a:t>, and -40</a:t>
            </a:r>
            <a:r>
              <a:rPr lang="en-US" sz="2000" dirty="0" smtClean="0">
                <a:latin typeface="Arial" pitchFamily="34" charset="0"/>
                <a:cs typeface="Arial" pitchFamily="34" charset="0"/>
                <a:sym typeface="Symbol"/>
              </a:rPr>
              <a:t></a:t>
            </a:r>
          </a:p>
          <a:p>
            <a:pPr marL="287338" indent="-287338">
              <a:spcBef>
                <a:spcPct val="20000"/>
              </a:spcBef>
              <a:buClr>
                <a:srgbClr val="002D86"/>
              </a:buClr>
              <a:buSzPct val="125000"/>
              <a:buFont typeface="Arial" pitchFamily="34" charset="0"/>
              <a:buChar char="•"/>
            </a:pPr>
            <a:r>
              <a:rPr lang="en-US" sz="2000" dirty="0" smtClean="0">
                <a:latin typeface="Arial" pitchFamily="34" charset="0"/>
                <a:cs typeface="Arial" pitchFamily="34" charset="0"/>
                <a:sym typeface="Symbol"/>
              </a:rPr>
              <a:t>2 hrs water time with cavity in 8 different orientations.</a:t>
            </a:r>
            <a:r>
              <a:rPr lang="en-US" sz="2000" dirty="0" smtClean="0">
                <a:latin typeface="Arial" pitchFamily="34" charset="0"/>
                <a:cs typeface="Arial" pitchFamily="34" charset="0"/>
              </a:rPr>
              <a:t>     </a:t>
            </a: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smtClean="0">
              <a:ln>
                <a:noFill/>
              </a:ln>
              <a:solidFill>
                <a:srgbClr val="0033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CW tests of unjacketed </a:t>
            </a:r>
            <a:br>
              <a:rPr lang="en-US" dirty="0" smtClean="0"/>
            </a:br>
            <a:r>
              <a:rPr lang="en-US" dirty="0" smtClean="0"/>
              <a:t>SSR1-01 in the VTS</a:t>
            </a:r>
            <a:endParaRPr lang="en-US" dirty="0"/>
          </a:p>
        </p:txBody>
      </p:sp>
      <p:sp>
        <p:nvSpPr>
          <p:cNvPr id="3" name="Content Placeholder 2"/>
          <p:cNvSpPr>
            <a:spLocks noGrp="1"/>
          </p:cNvSpPr>
          <p:nvPr>
            <p:ph idx="1"/>
          </p:nvPr>
        </p:nvSpPr>
        <p:spPr>
          <a:xfrm>
            <a:off x="457200" y="4267200"/>
            <a:ext cx="8229600" cy="1858963"/>
          </a:xfrm>
        </p:spPr>
        <p:txBody>
          <a:bodyPr>
            <a:normAutofit fontScale="77500" lnSpcReduction="20000"/>
          </a:bodyPr>
          <a:lstStyle/>
          <a:p>
            <a:r>
              <a:rPr lang="en-US" dirty="0" smtClean="0">
                <a:latin typeface="Arial" charset="0"/>
                <a:cs typeface="Arial" charset="0"/>
              </a:rPr>
              <a:t>For the first cool down of SSR1-01, Q</a:t>
            </a:r>
            <a:r>
              <a:rPr lang="en-US" baseline="-25000" dirty="0" smtClean="0">
                <a:latin typeface="Arial" charset="0"/>
                <a:cs typeface="Arial" charset="0"/>
              </a:rPr>
              <a:t>0</a:t>
            </a:r>
            <a:r>
              <a:rPr lang="en-US" dirty="0" smtClean="0">
                <a:latin typeface="Arial" charset="0"/>
                <a:cs typeface="Arial" charset="0"/>
              </a:rPr>
              <a:t> was measured as a function of temperature, T, as T was lowered from 4 K to 2</a:t>
            </a:r>
            <a:r>
              <a:rPr lang="en-US" dirty="0" smtClean="0">
                <a:sym typeface="Symbol" pitchFamily="18" charset="2"/>
              </a:rPr>
              <a:t> </a:t>
            </a:r>
            <a:r>
              <a:rPr lang="en-US" dirty="0" smtClean="0">
                <a:latin typeface="Arial" charset="0"/>
                <a:cs typeface="Arial" charset="0"/>
              </a:rPr>
              <a:t>K at E</a:t>
            </a:r>
            <a:r>
              <a:rPr lang="en-US" baseline="-25000" dirty="0" smtClean="0">
                <a:latin typeface="Arial" charset="0"/>
                <a:cs typeface="Arial" charset="0"/>
              </a:rPr>
              <a:t>acc</a:t>
            </a:r>
            <a:r>
              <a:rPr lang="en-US" dirty="0" smtClean="0">
                <a:latin typeface="Arial" charset="0"/>
                <a:cs typeface="Arial" charset="0"/>
              </a:rPr>
              <a:t> = 2 MV/m. </a:t>
            </a:r>
          </a:p>
          <a:p>
            <a:r>
              <a:rPr lang="en-US" dirty="0" smtClean="0">
                <a:latin typeface="Arial" charset="0"/>
                <a:cs typeface="Arial" charset="0"/>
              </a:rPr>
              <a:t>This data was used to obtain the surface resistance, R</a:t>
            </a:r>
            <a:r>
              <a:rPr lang="en-US" baseline="-25000" dirty="0" smtClean="0">
                <a:latin typeface="Arial" charset="0"/>
                <a:cs typeface="Arial" charset="0"/>
              </a:rPr>
              <a:t>S</a:t>
            </a:r>
            <a:r>
              <a:rPr lang="en-US" dirty="0" smtClean="0">
                <a:latin typeface="Arial" charset="0"/>
                <a:cs typeface="Arial" charset="0"/>
              </a:rPr>
              <a:t>(T) = R</a:t>
            </a:r>
            <a:r>
              <a:rPr lang="en-US" baseline="-25000" dirty="0" smtClean="0">
                <a:latin typeface="Arial" charset="0"/>
                <a:cs typeface="Arial" charset="0"/>
              </a:rPr>
              <a:t>0</a:t>
            </a:r>
            <a:r>
              <a:rPr lang="en-US" dirty="0" smtClean="0">
                <a:latin typeface="Arial" charset="0"/>
                <a:cs typeface="Arial" charset="0"/>
              </a:rPr>
              <a:t> + R</a:t>
            </a:r>
            <a:r>
              <a:rPr lang="en-US" baseline="-25000" dirty="0" smtClean="0">
                <a:latin typeface="Arial" charset="0"/>
                <a:cs typeface="Arial" charset="0"/>
              </a:rPr>
              <a:t>BCS</a:t>
            </a:r>
            <a:r>
              <a:rPr lang="en-US" dirty="0" smtClean="0">
                <a:latin typeface="Arial" charset="0"/>
                <a:cs typeface="Arial" charset="0"/>
              </a:rPr>
              <a:t>(T), and a fit residual resistance of R</a:t>
            </a:r>
            <a:r>
              <a:rPr lang="en-US" baseline="-25000" dirty="0" smtClean="0">
                <a:latin typeface="Arial" charset="0"/>
                <a:cs typeface="Arial" charset="0"/>
              </a:rPr>
              <a:t>0</a:t>
            </a:r>
            <a:r>
              <a:rPr lang="en-US" dirty="0" smtClean="0">
                <a:latin typeface="Arial" charset="0"/>
                <a:cs typeface="Arial" charset="0"/>
              </a:rPr>
              <a:t> = 5.1 nΩ.</a:t>
            </a:r>
          </a:p>
          <a:p>
            <a:r>
              <a:rPr lang="en-US" dirty="0" smtClean="0">
                <a:latin typeface="Arial" charset="0"/>
                <a:cs typeface="Arial" charset="0"/>
              </a:rPr>
              <a:t>The reduction of helium bath pressure with T was used to map the pressure dependence of the cavity’s resonant frequency (discussed later in the talk).</a:t>
            </a:r>
          </a:p>
          <a:p>
            <a:r>
              <a:rPr lang="en-US" dirty="0" smtClean="0">
                <a:latin typeface="Arial" charset="0"/>
                <a:cs typeface="Arial" charset="0"/>
              </a:rPr>
              <a:t>Not shown is </a:t>
            </a:r>
            <a:r>
              <a:rPr lang="en-US" dirty="0" smtClean="0"/>
              <a:t>Q</a:t>
            </a:r>
            <a:r>
              <a:rPr lang="en-US" baseline="-25000" dirty="0" smtClean="0"/>
              <a:t>0</a:t>
            </a:r>
            <a:r>
              <a:rPr lang="en-US" dirty="0" smtClean="0">
                <a:latin typeface="Arial" charset="0"/>
                <a:cs typeface="Arial" charset="0"/>
              </a:rPr>
              <a:t> .vs. </a:t>
            </a:r>
            <a:r>
              <a:rPr lang="en-US" dirty="0" smtClean="0"/>
              <a:t>E</a:t>
            </a:r>
            <a:r>
              <a:rPr lang="en-US" baseline="-25000" dirty="0" smtClean="0"/>
              <a:t>acc </a:t>
            </a:r>
            <a:r>
              <a:rPr lang="en-US" dirty="0" smtClean="0">
                <a:latin typeface="Arial" charset="0"/>
                <a:cs typeface="Arial" charset="0"/>
              </a:rPr>
              <a:t>, which was stopped at 6 MV/m due to multipacting (we were likely “impatient”).  The </a:t>
            </a:r>
            <a:r>
              <a:rPr lang="en-US" dirty="0" smtClean="0"/>
              <a:t>Q</a:t>
            </a:r>
            <a:r>
              <a:rPr lang="en-US" baseline="-25000" dirty="0" smtClean="0"/>
              <a:t>0</a:t>
            </a:r>
            <a:r>
              <a:rPr lang="en-US" dirty="0" smtClean="0">
                <a:latin typeface="Arial" charset="0"/>
                <a:cs typeface="Arial" charset="0"/>
              </a:rPr>
              <a:t> level was quite flat out to 5 MV/m.    </a:t>
            </a:r>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8</a:t>
            </a:fld>
            <a:endParaRPr lang="en-US" dirty="0"/>
          </a:p>
        </p:txBody>
      </p:sp>
      <p:pic>
        <p:nvPicPr>
          <p:cNvPr id="6" name="Picture 2"/>
          <p:cNvPicPr>
            <a:picLocks noChangeAspect="1" noChangeArrowheads="1"/>
          </p:cNvPicPr>
          <p:nvPr/>
        </p:nvPicPr>
        <p:blipFill>
          <a:blip r:embed="rId3"/>
          <a:srcRect/>
          <a:stretch>
            <a:fillRect/>
          </a:stretch>
        </p:blipFill>
        <p:spPr bwMode="auto">
          <a:xfrm>
            <a:off x="457200" y="1600200"/>
            <a:ext cx="3803973" cy="2651760"/>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4572001" y="1600200"/>
            <a:ext cx="3873719" cy="26517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CW tests of unjacketed </a:t>
            </a:r>
            <a:br>
              <a:rPr lang="en-US" dirty="0" smtClean="0"/>
            </a:br>
            <a:r>
              <a:rPr lang="en-US" dirty="0" smtClean="0"/>
              <a:t>SSR1-01 and SSR1-02 in the VTS</a:t>
            </a:r>
            <a:endParaRPr lang="en-US" dirty="0"/>
          </a:p>
        </p:txBody>
      </p:sp>
      <p:sp>
        <p:nvSpPr>
          <p:cNvPr id="3" name="Content Placeholder 2"/>
          <p:cNvSpPr>
            <a:spLocks noGrp="1"/>
          </p:cNvSpPr>
          <p:nvPr>
            <p:ph idx="1"/>
          </p:nvPr>
        </p:nvSpPr>
        <p:spPr>
          <a:xfrm>
            <a:off x="457200" y="4419600"/>
            <a:ext cx="4038600" cy="1706563"/>
          </a:xfrm>
        </p:spPr>
        <p:txBody>
          <a:bodyPr>
            <a:normAutofit fontScale="92500" lnSpcReduction="20000"/>
          </a:bodyPr>
          <a:lstStyle/>
          <a:p>
            <a:r>
              <a:rPr lang="en-US" sz="1800" dirty="0" smtClean="0"/>
              <a:t>SSR1-01: Q</a:t>
            </a:r>
            <a:r>
              <a:rPr lang="en-US" sz="1800" baseline="-25000" dirty="0" smtClean="0"/>
              <a:t>0</a:t>
            </a:r>
            <a:r>
              <a:rPr lang="en-US" sz="1800" dirty="0" smtClean="0"/>
              <a:t> vs. E</a:t>
            </a:r>
            <a:r>
              <a:rPr lang="en-US" sz="1800" baseline="-25000" dirty="0" smtClean="0"/>
              <a:t>acc</a:t>
            </a:r>
            <a:r>
              <a:rPr lang="en-US" sz="1800" dirty="0" smtClean="0"/>
              <a:t> at 2.0 K and 4.4 K from the fourth cold test.</a:t>
            </a:r>
          </a:p>
          <a:p>
            <a:r>
              <a:rPr lang="en-US" sz="1800" dirty="0" smtClean="0"/>
              <a:t>During cool down, a  7 hr hold at 100 K produced a large Q</a:t>
            </a:r>
            <a:r>
              <a:rPr lang="en-US" sz="1800" baseline="-25000" dirty="0" smtClean="0"/>
              <a:t>0</a:t>
            </a:r>
            <a:r>
              <a:rPr lang="en-US" sz="1800" dirty="0" smtClean="0"/>
              <a:t> drop, confirming Q disease.</a:t>
            </a:r>
          </a:p>
          <a:p>
            <a:r>
              <a:rPr lang="en-US" sz="1800" dirty="0" smtClean="0"/>
              <a:t>Subsequently baked SSR1-01 at 600 C for 10 hours at Jlab.  </a:t>
            </a:r>
          </a:p>
          <a:p>
            <a:endParaRPr lang="en-US" dirty="0"/>
          </a:p>
        </p:txBody>
      </p:sp>
      <p:sp>
        <p:nvSpPr>
          <p:cNvPr id="4" name="Footer Placeholder 3"/>
          <p:cNvSpPr>
            <a:spLocks noGrp="1"/>
          </p:cNvSpPr>
          <p:nvPr>
            <p:ph type="ftr" sz="quarter" idx="11"/>
          </p:nvPr>
        </p:nvSpPr>
        <p:spPr/>
        <p:txBody>
          <a:bodyPr/>
          <a:lstStyle/>
          <a:p>
            <a:pPr algn="l"/>
            <a:r>
              <a:rPr lang="en-US" dirty="0" smtClean="0"/>
              <a:t>AAC, November 16-17, 2009 – Your Name</a:t>
            </a:r>
            <a:endParaRPr lang="en-US" dirty="0"/>
          </a:p>
        </p:txBody>
      </p:sp>
      <p:sp>
        <p:nvSpPr>
          <p:cNvPr id="5" name="Slide Number Placeholder 4"/>
          <p:cNvSpPr>
            <a:spLocks noGrp="1"/>
          </p:cNvSpPr>
          <p:nvPr>
            <p:ph type="sldNum" sz="quarter" idx="12"/>
          </p:nvPr>
        </p:nvSpPr>
        <p:spPr/>
        <p:txBody>
          <a:bodyPr/>
          <a:lstStyle/>
          <a:p>
            <a:r>
              <a:rPr lang="en-US" dirty="0" smtClean="0"/>
              <a:t>Page </a:t>
            </a:r>
            <a:fld id="{02BA5821-21EB-4C1A-AC70-E98BDB034B02}" type="slidenum">
              <a:rPr lang="en-US" smtClean="0"/>
              <a:pPr/>
              <a:t>9</a:t>
            </a:fld>
            <a:endParaRPr lang="en-US" dirty="0"/>
          </a:p>
        </p:txBody>
      </p:sp>
      <p:pic>
        <p:nvPicPr>
          <p:cNvPr id="1026" name="Picture 2"/>
          <p:cNvPicPr>
            <a:picLocks noChangeAspect="1" noChangeArrowheads="1"/>
          </p:cNvPicPr>
          <p:nvPr/>
        </p:nvPicPr>
        <p:blipFill>
          <a:blip r:embed="rId3"/>
          <a:srcRect l="2924" t="14240" r="11696" b="2693"/>
          <a:stretch>
            <a:fillRect/>
          </a:stretch>
        </p:blipFill>
        <p:spPr bwMode="auto">
          <a:xfrm>
            <a:off x="152400" y="1600200"/>
            <a:ext cx="4341511" cy="2743200"/>
          </a:xfrm>
          <a:prstGeom prst="rect">
            <a:avLst/>
          </a:prstGeom>
          <a:noFill/>
          <a:ln w="9525">
            <a:noFill/>
            <a:miter lim="800000"/>
            <a:headEnd/>
            <a:tailEnd/>
          </a:ln>
        </p:spPr>
      </p:pic>
      <p:pic>
        <p:nvPicPr>
          <p:cNvPr id="1027" name="Picture 5"/>
          <p:cNvPicPr>
            <a:picLocks noChangeAspect="1" noChangeArrowheads="1"/>
          </p:cNvPicPr>
          <p:nvPr/>
        </p:nvPicPr>
        <p:blipFill>
          <a:blip r:embed="rId4"/>
          <a:srcRect l="3139" t="11250" r="3836" b="3236"/>
          <a:stretch>
            <a:fillRect/>
          </a:stretch>
        </p:blipFill>
        <p:spPr bwMode="auto">
          <a:xfrm>
            <a:off x="4495800" y="1600200"/>
            <a:ext cx="4314038" cy="2819400"/>
          </a:xfrm>
          <a:prstGeom prst="rect">
            <a:avLst/>
          </a:prstGeom>
          <a:noFill/>
          <a:ln w="9525">
            <a:noFill/>
            <a:miter lim="800000"/>
            <a:headEnd/>
            <a:tailEnd/>
          </a:ln>
        </p:spPr>
      </p:pic>
      <p:sp>
        <p:nvSpPr>
          <p:cNvPr id="8" name="Content Placeholder 2"/>
          <p:cNvSpPr txBox="1">
            <a:spLocks/>
          </p:cNvSpPr>
          <p:nvPr/>
        </p:nvSpPr>
        <p:spPr>
          <a:xfrm>
            <a:off x="4724400" y="4419600"/>
            <a:ext cx="4038600" cy="1706563"/>
          </a:xfrm>
          <a:prstGeom prst="rect">
            <a:avLst/>
          </a:prstGeom>
        </p:spPr>
        <p:txBody>
          <a:bodyPr vert="horz" lIns="91440" tIns="45720" rIns="91440" bIns="45720" rtlCol="0">
            <a:normAutofit fontScale="85000" lnSpcReduction="10000"/>
          </a:bodyPr>
          <a:lstStyle/>
          <a:p>
            <a:pPr marL="287338" lvl="0" indent="-287338">
              <a:spcBef>
                <a:spcPct val="20000"/>
              </a:spcBef>
              <a:buClr>
                <a:srgbClr val="002D86"/>
              </a:buClr>
              <a:buSzPct val="125000"/>
              <a:buFont typeface="Arial" pitchFamily="34" charset="0"/>
              <a:buChar char="•"/>
            </a:pPr>
            <a:r>
              <a:rPr lang="en-US" sz="2000" dirty="0" smtClean="0">
                <a:solidFill>
                  <a:srgbClr val="003399"/>
                </a:solidFill>
              </a:rPr>
              <a:t>SSR1-02: </a:t>
            </a:r>
            <a:r>
              <a:rPr lang="en-US" sz="2000" dirty="0" smtClean="0">
                <a:solidFill>
                  <a:schemeClr val="accent6"/>
                </a:solidFill>
              </a:rPr>
              <a:t>Q</a:t>
            </a:r>
            <a:r>
              <a:rPr lang="en-US" sz="2000" baseline="-25000" dirty="0" smtClean="0">
                <a:solidFill>
                  <a:schemeClr val="accent6"/>
                </a:solidFill>
              </a:rPr>
              <a:t>0</a:t>
            </a:r>
            <a:r>
              <a:rPr lang="en-US" sz="2000" dirty="0" smtClean="0">
                <a:solidFill>
                  <a:schemeClr val="accent6"/>
                </a:solidFill>
              </a:rPr>
              <a:t> vs. E</a:t>
            </a:r>
            <a:r>
              <a:rPr lang="en-US" sz="2000" baseline="-25000" dirty="0" smtClean="0">
                <a:solidFill>
                  <a:schemeClr val="accent6"/>
                </a:solidFill>
              </a:rPr>
              <a:t>acc</a:t>
            </a:r>
            <a:r>
              <a:rPr lang="en-US" sz="2000" dirty="0" smtClean="0">
                <a:solidFill>
                  <a:schemeClr val="accent6"/>
                </a:solidFill>
              </a:rPr>
              <a:t> from the first cold test of SSR1-02. </a:t>
            </a:r>
          </a:p>
          <a:p>
            <a:pPr marL="287338" lvl="0" indent="-287338">
              <a:spcBef>
                <a:spcPct val="20000"/>
              </a:spcBef>
              <a:buClr>
                <a:srgbClr val="002D86"/>
              </a:buClr>
              <a:buSzPct val="125000"/>
              <a:buFont typeface="Arial" pitchFamily="34" charset="0"/>
              <a:buChar char="•"/>
            </a:pPr>
            <a:r>
              <a:rPr lang="en-US" sz="2000" dirty="0" smtClean="0">
                <a:solidFill>
                  <a:srgbClr val="003399"/>
                </a:solidFill>
              </a:rPr>
              <a:t>Effects of </a:t>
            </a:r>
            <a:r>
              <a:rPr kumimoji="0" lang="en-US" sz="2000" b="0" i="0" u="none" strike="noStrike" kern="1200" cap="none" spc="0" normalizeH="0" baseline="0" noProof="0" dirty="0" smtClean="0">
                <a:ln>
                  <a:noFill/>
                </a:ln>
                <a:solidFill>
                  <a:srgbClr val="003399"/>
                </a:solidFill>
                <a:effectLst/>
                <a:uLnTx/>
                <a:uFillTx/>
                <a:latin typeface="+mn-lt"/>
                <a:ea typeface="+mn-ea"/>
                <a:cs typeface="+mn-cs"/>
              </a:rPr>
              <a:t>Q disease should not appear on first</a:t>
            </a:r>
            <a:r>
              <a:rPr kumimoji="0" lang="en-US" sz="2000" b="0" i="0" u="none" strike="noStrike" kern="1200" cap="none" spc="0" normalizeH="0" noProof="0" dirty="0" smtClean="0">
                <a:ln>
                  <a:noFill/>
                </a:ln>
                <a:solidFill>
                  <a:srgbClr val="003399"/>
                </a:solidFill>
                <a:effectLst/>
                <a:uLnTx/>
                <a:uFillTx/>
                <a:latin typeface="+mn-lt"/>
                <a:ea typeface="+mn-ea"/>
                <a:cs typeface="+mn-cs"/>
              </a:rPr>
              <a:t> cooldown.</a:t>
            </a:r>
          </a:p>
          <a:p>
            <a:pPr marL="287338" lvl="0" indent="-287338">
              <a:spcBef>
                <a:spcPct val="20000"/>
              </a:spcBef>
              <a:buClr>
                <a:srgbClr val="002D86"/>
              </a:buClr>
              <a:buSzPct val="125000"/>
              <a:buFont typeface="Arial" pitchFamily="34" charset="0"/>
              <a:buChar char="•"/>
            </a:pPr>
            <a:r>
              <a:rPr lang="en-US" sz="2000" baseline="0" dirty="0" smtClean="0">
                <a:solidFill>
                  <a:srgbClr val="003399"/>
                </a:solidFill>
              </a:rPr>
              <a:t>X-rays</a:t>
            </a:r>
            <a:r>
              <a:rPr lang="en-US" sz="2000" dirty="0" smtClean="0">
                <a:solidFill>
                  <a:srgbClr val="003399"/>
                </a:solidFill>
              </a:rPr>
              <a:t> increase at MP barriers, then disappear after punch through.  </a:t>
            </a:r>
            <a:endParaRPr kumimoji="0" lang="en-US" sz="2000" b="0" i="0" u="none" strike="noStrike" kern="1200" cap="none" spc="0" normalizeH="0" baseline="0" noProof="0" dirty="0" smtClean="0">
              <a:ln>
                <a:noFill/>
              </a:ln>
              <a:solidFill>
                <a:srgbClr val="003399"/>
              </a:solidFill>
              <a:effectLst/>
              <a:uLnTx/>
              <a:uFillTx/>
              <a:latin typeface="+mn-lt"/>
              <a:ea typeface="+mn-ea"/>
              <a:cs typeface="+mn-cs"/>
            </a:endParaRPr>
          </a:p>
          <a:p>
            <a:pPr marL="287338" marR="0" lvl="0" indent="-287338" algn="l" defTabSz="914400" rtl="0" eaLnBrk="1" fontAlgn="auto" latinLnBrk="0" hangingPunct="1">
              <a:lnSpc>
                <a:spcPct val="100000"/>
              </a:lnSpc>
              <a:spcBef>
                <a:spcPct val="20000"/>
              </a:spcBef>
              <a:spcAft>
                <a:spcPts val="0"/>
              </a:spcAft>
              <a:buClr>
                <a:srgbClr val="002D86"/>
              </a:buClr>
              <a:buSzPct val="125000"/>
              <a:buFont typeface="Arial" pitchFamily="34" charset="0"/>
              <a:buChar char="•"/>
              <a:tabLst/>
              <a:defRPr/>
            </a:pPr>
            <a:endParaRPr kumimoji="0" lang="en-US" sz="2000" b="0" i="0" u="none" strike="noStrike" kern="1200" cap="none" spc="0" normalizeH="0" baseline="0" noProof="0" dirty="0">
              <a:ln>
                <a:noFill/>
              </a:ln>
              <a:solidFill>
                <a:srgbClr val="003399"/>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1639</Words>
  <Application>Microsoft Office PowerPoint</Application>
  <PresentationFormat>On-screen Show (4:3)</PresentationFormat>
  <Paragraphs>211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HINS Superconducting Spoke Cavity Development</vt:lpstr>
      <vt:lpstr>Outline</vt:lpstr>
      <vt:lpstr>325 MHz SC Spoke Resonators in Project X and HINS</vt:lpstr>
      <vt:lpstr>RF design of SSR1</vt:lpstr>
      <vt:lpstr>RF design of SSR1</vt:lpstr>
      <vt:lpstr>Fabrication of prototypes at Zanon and Roark</vt:lpstr>
      <vt:lpstr>Chemistry and HPR of unjacketed cavities at ANL G150</vt:lpstr>
      <vt:lpstr>CW tests of unjacketed  SSR1-01 in the VTS</vt:lpstr>
      <vt:lpstr>CW tests of unjacketed  SSR1-01 and SSR1-02 in the VTS</vt:lpstr>
      <vt:lpstr>Tuning issues for SSR1 operation in HINS</vt:lpstr>
      <vt:lpstr>Helium vessel with prototype slow and fast tuner</vt:lpstr>
      <vt:lpstr>After VTS CW tests, prepare SSR1-01 for CW and Pulsed tests of jacketed cavity </vt:lpstr>
      <vt:lpstr>Power Coupler and Superconducting Spoke Cavity Test Facility(SSCTF)</vt:lpstr>
      <vt:lpstr>Upcoming SSR1 activities</vt:lpstr>
      <vt:lpstr>Issues in re-using cavities in CW Project X.</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X RD&amp;D Plan Subsystem Here</dc:title>
  <dc:creator>Holmes</dc:creator>
  <cp:lastModifiedBy>wagner</cp:lastModifiedBy>
  <cp:revision>131</cp:revision>
  <dcterms:created xsi:type="dcterms:W3CDTF">2009-05-07T16:53:10Z</dcterms:created>
  <dcterms:modified xsi:type="dcterms:W3CDTF">2009-11-17T08:11:03Z</dcterms:modified>
</cp:coreProperties>
</file>