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71" r:id="rId2"/>
    <p:sldId id="270" r:id="rId3"/>
    <p:sldId id="277" r:id="rId4"/>
    <p:sldId id="282" r:id="rId5"/>
    <p:sldId id="280" r:id="rId6"/>
    <p:sldId id="279" r:id="rId7"/>
    <p:sldId id="264" r:id="rId8"/>
    <p:sldId id="263" r:id="rId9"/>
    <p:sldId id="272" r:id="rId10"/>
    <p:sldId id="274" r:id="rId11"/>
    <p:sldId id="281" r:id="rId12"/>
    <p:sldId id="285" r:id="rId13"/>
    <p:sldId id="283" r:id="rId14"/>
    <p:sldId id="262" r:id="rId15"/>
    <p:sldId id="284" r:id="rId16"/>
    <p:sldId id="275" r:id="rId17"/>
    <p:sldId id="267" r:id="rId18"/>
    <p:sldId id="276" r:id="rId19"/>
    <p:sldId id="266" r:id="rId20"/>
    <p:sldId id="269" r:id="rId21"/>
    <p:sldId id="293" r:id="rId22"/>
    <p:sldId id="292" r:id="rId23"/>
    <p:sldId id="288" r:id="rId24"/>
    <p:sldId id="289" r:id="rId25"/>
    <p:sldId id="29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C9750-8975-884F-9E18-F89F2DA0B3F4}" type="datetimeFigureOut">
              <a:rPr lang="en-US" smtClean="0"/>
              <a:pPr/>
              <a:t>1/14/10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ECE9F-A3C7-D844-BD78-044F47A59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8FE5B-5AD0-7E41-B77F-24F25781A231}" type="datetimeFigureOut">
              <a:rPr lang="en-US" smtClean="0"/>
              <a:pPr/>
              <a:t>1/14/10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F280F-BD77-AB43-A088-C9CF8DBFB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68CB8-7F79-40C4-94BD-5C974A4D4AD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68CB8-7F79-40C4-94BD-5C974A4D4AD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68CB8-7F79-40C4-94BD-5C974A4D4AD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68CB8-7F79-40C4-94BD-5C974A4D4AD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68CB8-7F79-40C4-94BD-5C974A4D4AD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Tevatron Workshop: R. Assmann &amp; F. Schmidt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26325F2-60A5-EA46-8014-D1F1D710AF7F}" type="datetime1">
              <a:rPr lang="en-US" smtClean="0">
                <a:solidFill>
                  <a:srgbClr val="00007D"/>
                </a:solidFill>
              </a:rPr>
              <a:pPr/>
              <a:t>1/14/10</a:t>
            </a:fld>
            <a:endParaRPr lang="en-US" dirty="0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3732-39BA-424F-9164-8C00D4023FB0}" type="datetime1">
              <a:rPr lang="en-US" smtClean="0"/>
              <a:pPr/>
              <a:t>1/14/10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Tevatron Workshop: R. Assmann &amp; F. Schmidt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F86B-328F-AD48-8B44-262004CDE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AADA-D78C-2C47-89A5-6068EDBBD096}" type="datetime1">
              <a:rPr lang="en-US" smtClean="0"/>
              <a:pPr/>
              <a:t>1/14/10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Tevatron Workshop: R. Assmann &amp; F. Schmidt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58D4-C958-A640-8886-4CC601C06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000" i="1"/>
            </a:lvl1pPr>
          </a:lstStyle>
          <a:p>
            <a:pPr algn="ctr" defTabSz="914400" fontAlgn="base">
              <a:spcAft>
                <a:spcPct val="0"/>
              </a:spcAft>
            </a:pPr>
            <a:r>
              <a:rPr lang="en-US" smtClean="0">
                <a:solidFill>
                  <a:srgbClr val="00007D"/>
                </a:solidFill>
              </a:rPr>
              <a:t>Tevatron Workshop: R. Assmann &amp; F. Schmidt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 defTabSz="914400" fontAlgn="base">
              <a:spcAft>
                <a:spcPct val="0"/>
              </a:spcAft>
            </a:pPr>
            <a:fld id="{212BBE4B-11BF-433F-B4D5-C48334632EB9}" type="slidenum">
              <a:rPr lang="en-US">
                <a:solidFill>
                  <a:srgbClr val="00007D"/>
                </a:solidFill>
              </a:rPr>
              <a:pPr defTabSz="914400"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pPr defTabSz="914400" fontAlgn="base">
              <a:spcAft>
                <a:spcPct val="0"/>
              </a:spcAft>
            </a:pPr>
            <a:fld id="{38D4781E-DAB6-794F-8CEA-8B904C147CCA}" type="datetime1">
              <a:rPr lang="en-US" smtClean="0">
                <a:solidFill>
                  <a:srgbClr val="00007D"/>
                </a:solidFill>
              </a:rPr>
              <a:pPr defTabSz="914400" fontAlgn="base">
                <a:spcAft>
                  <a:spcPct val="0"/>
                </a:spcAft>
              </a:pPr>
              <a:t>1/14/10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000" dirty="0">
              <a:solidFill>
                <a:srgbClr val="00007D"/>
              </a:solidFill>
            </a:endParaRPr>
          </a:p>
        </p:txBody>
      </p:sp>
      <p:pic>
        <p:nvPicPr>
          <p:cNvPr id="24594" name="Picture 18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ralphassmann/Desktop/2009-lhc-commissioning/loss_movie_ramp_20091124_noise_substracted.avi" TargetMode="External"/><Relationship Id="rId2" Type="http://schemas.openxmlformats.org/officeDocument/2006/relationships/slideLayout" Target="../slideLayouts/slideLayout3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df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/>
              <a:t>Additional Topics for LHC</a:t>
            </a:r>
            <a:endParaRPr lang="en-US" sz="44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0281"/>
            <a:ext cx="8229600" cy="5108171"/>
          </a:xfrm>
        </p:spPr>
        <p:txBody>
          <a:bodyPr/>
          <a:lstStyle/>
          <a:p>
            <a:pPr algn="ctr">
              <a:spcAft>
                <a:spcPts val="2400"/>
              </a:spcAft>
              <a:buNone/>
            </a:pPr>
            <a:r>
              <a:rPr lang="en-US" sz="2800" dirty="0" smtClean="0"/>
              <a:t>R. Assmann and F. Schmidt, CERN</a:t>
            </a:r>
          </a:p>
          <a:p>
            <a:pPr algn="ctr">
              <a:spcAft>
                <a:spcPts val="2400"/>
              </a:spcAft>
              <a:buNone/>
            </a:pPr>
            <a:r>
              <a:rPr lang="en-US" sz="2800" b="1" dirty="0" err="1" smtClean="0"/>
              <a:t>Tevatron</a:t>
            </a:r>
            <a:r>
              <a:rPr lang="en-US" sz="2800" b="1" dirty="0" smtClean="0"/>
              <a:t> Accelerator Studies Workshop</a:t>
            </a:r>
          </a:p>
          <a:p>
            <a:pPr algn="ctr">
              <a:spcAft>
                <a:spcPts val="2400"/>
              </a:spcAft>
              <a:buNone/>
            </a:pPr>
            <a:r>
              <a:rPr lang="en-US" sz="2800" dirty="0" err="1" smtClean="0"/>
              <a:t>Fermilab</a:t>
            </a:r>
            <a:r>
              <a:rPr lang="en-US" sz="2800" dirty="0" smtClean="0"/>
              <a:t> </a:t>
            </a:r>
          </a:p>
          <a:p>
            <a:pPr algn="ctr">
              <a:spcAft>
                <a:spcPts val="2400"/>
              </a:spcAft>
              <a:buNone/>
            </a:pPr>
            <a:r>
              <a:rPr lang="en-US" sz="2800" dirty="0" smtClean="0"/>
              <a:t>13-14.01.2010</a:t>
            </a:r>
            <a:endParaRPr lang="en-US" sz="28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3361-7CBB-9842-A87C-6866B3600D44}" type="datetime1">
              <a:rPr lang="en-US" smtClean="0"/>
              <a:pPr/>
              <a:t>1/14/10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Tevatron Workshop: R. Assmann &amp; F. Schmidt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Fun: Movie of Losses During First Ramp</a:t>
            </a:r>
            <a:endParaRPr lang="en-US" dirty="0"/>
          </a:p>
        </p:txBody>
      </p:sp>
      <p:pic>
        <p:nvPicPr>
          <p:cNvPr id="4" name="loss_movie_ramp_20091124_noise_substracted.avi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5936" y="915522"/>
            <a:ext cx="7112000" cy="5334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A5AB-CA73-2A43-8A59-5E74BA7F81F3}" type="datetime1">
              <a:rPr lang="en-US" smtClean="0"/>
              <a:pPr/>
              <a:t>1/14/10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Tevatron Workshop: R. Assmann &amp; F. Schmidt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19463" y="6088239"/>
            <a:ext cx="127808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i="1" dirty="0" smtClean="0"/>
              <a:t>LHC Beam</a:t>
            </a:r>
          </a:p>
          <a:p>
            <a:pPr algn="ctr"/>
            <a:r>
              <a:rPr lang="en-US" sz="1100" b="1" i="1" dirty="0" smtClean="0"/>
              <a:t>Commissioning</a:t>
            </a:r>
          </a:p>
          <a:p>
            <a:pPr algn="ctr"/>
            <a:r>
              <a:rPr lang="en-US" sz="1100" b="1" i="1" dirty="0" smtClean="0"/>
              <a:t>Team</a:t>
            </a:r>
            <a:endParaRPr lang="en-US" sz="11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 2 on 2 to 1.18 </a:t>
            </a:r>
            <a:r>
              <a:rPr lang="en-US" dirty="0" err="1" smtClean="0"/>
              <a:t>TeV</a:t>
            </a:r>
            <a:r>
              <a:rPr lang="en-US" dirty="0" smtClean="0"/>
              <a:t>: ~no Losses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FF55-0D52-8C40-BEB4-5305E9765D9D}" type="datetime1">
              <a:rPr lang="en-US" smtClean="0"/>
              <a:pPr/>
              <a:t>1/14/10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Tevatron Workshop: R. Assmann &amp; F. Schmidt</a:t>
            </a:r>
            <a:endParaRPr lang="en-US"/>
          </a:p>
        </p:txBody>
      </p:sp>
      <p:pic>
        <p:nvPicPr>
          <p:cNvPr id="6" name="Picture 5" descr="end of ram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880" y="685800"/>
            <a:ext cx="6905060" cy="586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96145" y="5934712"/>
            <a:ext cx="127808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i="1" dirty="0" smtClean="0"/>
              <a:t>LHC Beam</a:t>
            </a:r>
          </a:p>
          <a:p>
            <a:pPr algn="ctr"/>
            <a:r>
              <a:rPr lang="en-US" sz="1100" b="1" i="1" dirty="0" smtClean="0"/>
              <a:t>Commissioning</a:t>
            </a:r>
          </a:p>
          <a:p>
            <a:pPr algn="ctr"/>
            <a:r>
              <a:rPr lang="en-US" sz="1100" b="1" i="1" dirty="0" smtClean="0"/>
              <a:t>Team</a:t>
            </a:r>
            <a:endParaRPr lang="en-US" sz="11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</a:t>
            </a:r>
            <a:r>
              <a:rPr lang="en-US" dirty="0" err="1" smtClean="0"/>
              <a:t>Q</a:t>
            </a:r>
            <a:r>
              <a:rPr lang="en-US" dirty="0" smtClean="0"/>
              <a:t>’ C and Q loop</a:t>
            </a:r>
            <a:endParaRPr lang="en-US" dirty="0"/>
          </a:p>
        </p:txBody>
      </p:sp>
      <p:pic>
        <p:nvPicPr>
          <p:cNvPr id="9" name="Picture 1" descr="https://ab-dep-op-elogbook.web.cern.ch/ab-dep-op-elogbook/elogbook/attach.php?attachId=1056849&amp;type=png&amp;fname=200912051049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762000"/>
            <a:ext cx="6629400" cy="3581400"/>
          </a:xfrm>
          <a:prstGeom prst="rect">
            <a:avLst/>
          </a:prstGeom>
          <a:noFill/>
        </p:spPr>
      </p:pic>
      <p:pic>
        <p:nvPicPr>
          <p:cNvPr id="10" name="Picture 9" descr="20091208191724.png"/>
          <p:cNvPicPr>
            <a:picLocks noChangeAspect="1"/>
          </p:cNvPicPr>
          <p:nvPr/>
        </p:nvPicPr>
        <p:blipFill>
          <a:blip r:embed="rId4" cstate="print"/>
          <a:srcRect l="45202" t="14237" r="974" b="47006"/>
          <a:stretch>
            <a:fillRect/>
          </a:stretch>
        </p:blipFill>
        <p:spPr>
          <a:xfrm>
            <a:off x="1325780" y="4419600"/>
            <a:ext cx="3322420" cy="2208508"/>
          </a:xfrm>
          <a:prstGeom prst="rect">
            <a:avLst/>
          </a:prstGeom>
        </p:spPr>
      </p:pic>
      <p:pic>
        <p:nvPicPr>
          <p:cNvPr id="11" name="Picture 5" descr="http://elogbook.cern.ch/eLogbook/attach_reader?attach_id=10574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404478"/>
            <a:ext cx="2997790" cy="2224922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A24FE9D-E432-B64A-95D1-C8936BC3352F}" type="datetime1">
              <a:rPr lang="en-US" smtClean="0">
                <a:solidFill>
                  <a:srgbClr val="00007D"/>
                </a:solidFill>
              </a:rPr>
              <a:pPr/>
              <a:t>1/14/10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Tevatron Workshop: R. Assmann &amp; F. Schmidt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65920" y="25400"/>
            <a:ext cx="127808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i="1" dirty="0" smtClean="0"/>
              <a:t>LHC Beam</a:t>
            </a:r>
          </a:p>
          <a:p>
            <a:pPr algn="ctr"/>
            <a:r>
              <a:rPr lang="en-US" sz="1100" b="1" i="1" dirty="0" smtClean="0"/>
              <a:t>Commissioning</a:t>
            </a:r>
          </a:p>
          <a:p>
            <a:pPr algn="ctr"/>
            <a:r>
              <a:rPr lang="en-US" sz="1100" b="1" i="1" dirty="0" smtClean="0"/>
              <a:t>Team</a:t>
            </a:r>
            <a:endParaRPr lang="en-US" sz="11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eslines.qspac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3600" y="685800"/>
            <a:ext cx="4470400" cy="34544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13.12.2009: Tune Adjustments for Beam2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7685" y="962686"/>
            <a:ext cx="4634915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800"/>
              </a:spcAft>
            </a:pPr>
            <a:r>
              <a:rPr lang="en-US" sz="1800" dirty="0" smtClean="0"/>
              <a:t>B1: </a:t>
            </a:r>
            <a:r>
              <a:rPr lang="en-US" sz="1800" dirty="0" err="1" smtClean="0"/>
              <a:t>Q</a:t>
            </a:r>
            <a:r>
              <a:rPr lang="en-US" sz="1800" baseline="-25000" dirty="0" err="1" smtClean="0"/>
              <a:t>x</a:t>
            </a:r>
            <a:r>
              <a:rPr lang="en-US" sz="1800" dirty="0" smtClean="0"/>
              <a:t> = 0.293, </a:t>
            </a:r>
            <a:r>
              <a:rPr lang="en-US" sz="1800" dirty="0" err="1" smtClean="0"/>
              <a:t>Q</a:t>
            </a:r>
            <a:r>
              <a:rPr lang="en-US" sz="1800" baseline="-25000" dirty="0" err="1" smtClean="0"/>
              <a:t>y</a:t>
            </a:r>
            <a:r>
              <a:rPr lang="en-US" sz="1800" dirty="0" smtClean="0"/>
              <a:t> = 0.269; lifetime = 26h</a:t>
            </a:r>
            <a:br>
              <a:rPr lang="en-US" sz="1800" dirty="0" smtClean="0"/>
            </a:br>
            <a:r>
              <a:rPr lang="en-US" sz="1800" dirty="0" smtClean="0"/>
              <a:t>B2: </a:t>
            </a:r>
            <a:r>
              <a:rPr lang="en-US" sz="1800" dirty="0" err="1" smtClean="0"/>
              <a:t>Q</a:t>
            </a:r>
            <a:r>
              <a:rPr lang="en-US" sz="1800" baseline="-25000" dirty="0" err="1" smtClean="0"/>
              <a:t>x</a:t>
            </a:r>
            <a:r>
              <a:rPr lang="en-US" sz="1800" dirty="0" smtClean="0"/>
              <a:t> = 0.297, </a:t>
            </a:r>
            <a:r>
              <a:rPr lang="en-US" sz="1800" dirty="0" err="1" smtClean="0"/>
              <a:t>Q</a:t>
            </a:r>
            <a:r>
              <a:rPr lang="en-US" sz="1800" baseline="-25000" dirty="0" err="1" smtClean="0"/>
              <a:t>y</a:t>
            </a:r>
            <a:r>
              <a:rPr lang="en-US" sz="1800" dirty="0" smtClean="0"/>
              <a:t> = 0.267; lifetime =   </a:t>
            </a:r>
            <a:r>
              <a:rPr lang="en-US" sz="2400" b="1" dirty="0" smtClean="0">
                <a:solidFill>
                  <a:srgbClr val="FF0000"/>
                </a:solidFill>
              </a:rPr>
              <a:t>5h</a:t>
            </a:r>
            <a:r>
              <a:rPr lang="en-US" sz="1800" dirty="0" smtClean="0"/>
              <a:t> </a:t>
            </a:r>
          </a:p>
          <a:p>
            <a:pPr algn="l">
              <a:spcAft>
                <a:spcPts val="1800"/>
              </a:spcAft>
            </a:pPr>
            <a:r>
              <a:rPr lang="en-US" sz="1800" dirty="0" smtClean="0"/>
              <a:t>B1: </a:t>
            </a:r>
            <a:r>
              <a:rPr lang="en-US" sz="1800" dirty="0" err="1" smtClean="0"/>
              <a:t>Q</a:t>
            </a:r>
            <a:r>
              <a:rPr lang="en-US" sz="1800" baseline="-25000" dirty="0" err="1" smtClean="0"/>
              <a:t>x</a:t>
            </a:r>
            <a:r>
              <a:rPr lang="en-US" sz="1800" dirty="0" smtClean="0"/>
              <a:t> = 0.293, </a:t>
            </a:r>
            <a:r>
              <a:rPr lang="en-US" sz="1800" dirty="0" err="1" smtClean="0"/>
              <a:t>Q</a:t>
            </a:r>
            <a:r>
              <a:rPr lang="en-US" sz="1800" baseline="-25000" dirty="0" err="1" smtClean="0"/>
              <a:t>y</a:t>
            </a:r>
            <a:r>
              <a:rPr lang="en-US" sz="1800" dirty="0" smtClean="0"/>
              <a:t> = 0.269; lifetime =  25h</a:t>
            </a:r>
            <a:br>
              <a:rPr lang="en-US" sz="1800" dirty="0" smtClean="0"/>
            </a:br>
            <a:r>
              <a:rPr lang="en-US" sz="1800" dirty="0" smtClean="0"/>
              <a:t>B2: </a:t>
            </a:r>
            <a:r>
              <a:rPr lang="en-US" sz="1800" dirty="0" err="1" smtClean="0"/>
              <a:t>Q</a:t>
            </a:r>
            <a:r>
              <a:rPr lang="en-US" sz="1800" baseline="-25000" dirty="0" err="1" smtClean="0"/>
              <a:t>x</a:t>
            </a:r>
            <a:r>
              <a:rPr lang="en-US" sz="1800" dirty="0" smtClean="0"/>
              <a:t> = 0.312, </a:t>
            </a:r>
            <a:r>
              <a:rPr lang="en-US" sz="1800" dirty="0" err="1" smtClean="0"/>
              <a:t>Q</a:t>
            </a:r>
            <a:r>
              <a:rPr lang="en-US" sz="1800" baseline="-25000" dirty="0" err="1" smtClean="0"/>
              <a:t>y</a:t>
            </a:r>
            <a:r>
              <a:rPr lang="en-US" sz="1800" dirty="0" smtClean="0"/>
              <a:t> = 0.305; lifetime =  </a:t>
            </a:r>
            <a:r>
              <a:rPr lang="en-US" sz="2400" b="1" dirty="0" smtClean="0">
                <a:solidFill>
                  <a:srgbClr val="FF0000"/>
                </a:solidFill>
              </a:rPr>
              <a:t>12h</a:t>
            </a:r>
            <a:endParaRPr lang="de-DE" sz="1800" b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2009121210104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0740" y="2969893"/>
            <a:ext cx="3886200" cy="3344003"/>
          </a:xfrm>
          <a:prstGeom prst="rect">
            <a:avLst/>
          </a:prstGeom>
        </p:spPr>
      </p:pic>
      <p:grpSp>
        <p:nvGrpSpPr>
          <p:cNvPr id="2" name="Group 12"/>
          <p:cNvGrpSpPr/>
          <p:nvPr/>
        </p:nvGrpSpPr>
        <p:grpSpPr>
          <a:xfrm>
            <a:off x="5500694" y="3643314"/>
            <a:ext cx="2676540" cy="2379479"/>
            <a:chOff x="852494" y="3662424"/>
            <a:chExt cx="2676540" cy="237947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TextBox 13"/>
            <p:cNvSpPr txBox="1"/>
            <p:nvPr/>
          </p:nvSpPr>
          <p:spPr>
            <a:xfrm>
              <a:off x="852494" y="5591250"/>
              <a:ext cx="51436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200" dirty="0" smtClean="0"/>
                <a:t>3/11</a:t>
              </a:r>
              <a:endParaRPr lang="de-DE" sz="1200" dirty="0"/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rot="5400000" flipH="1" flipV="1">
              <a:off x="577068" y="4652230"/>
              <a:ext cx="1980406" cy="794"/>
            </a:xfrm>
            <a:prstGeom prst="straightConnector1">
              <a:avLst/>
            </a:prstGeom>
            <a:grpFill/>
            <a:ln w="12700" cap="sq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1281122" y="5734126"/>
              <a:ext cx="628664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400" dirty="0" smtClean="0"/>
                <a:t>2/7</a:t>
              </a:r>
              <a:endParaRPr lang="de-DE" sz="1600" dirty="0"/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rot="5400000" flipH="1" flipV="1">
              <a:off x="1305734" y="4495068"/>
              <a:ext cx="1524000" cy="1588"/>
            </a:xfrm>
            <a:prstGeom prst="straightConnector1">
              <a:avLst/>
            </a:prstGeom>
            <a:grpFill/>
            <a:ln w="12700" cap="sq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rot="5400000" flipH="1" flipV="1">
              <a:off x="305602" y="4780820"/>
              <a:ext cx="1524000" cy="1588"/>
            </a:xfrm>
            <a:prstGeom prst="straightConnector1">
              <a:avLst/>
            </a:prstGeom>
            <a:grpFill/>
            <a:ln w="12700" cap="sq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1852626" y="5305498"/>
              <a:ext cx="59056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400" dirty="0" smtClean="0"/>
                <a:t>3/10</a:t>
              </a:r>
              <a:endParaRPr lang="de-DE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95634" y="4733994"/>
              <a:ext cx="53340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400" dirty="0" smtClean="0"/>
                <a:t>1/3</a:t>
              </a:r>
              <a:endParaRPr lang="de-DE" sz="1400" dirty="0"/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rot="5400000" flipH="1" flipV="1">
              <a:off x="2786880" y="4156930"/>
              <a:ext cx="990600" cy="1588"/>
            </a:xfrm>
            <a:prstGeom prst="straightConnector1">
              <a:avLst/>
            </a:prstGeom>
            <a:grpFill/>
            <a:ln w="12700" cap="sq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2" name="Oval 21"/>
          <p:cNvSpPr/>
          <p:nvPr/>
        </p:nvSpPr>
        <p:spPr bwMode="auto">
          <a:xfrm flipV="1">
            <a:off x="6477000" y="3486090"/>
            <a:ext cx="152400" cy="152400"/>
          </a:xfrm>
          <a:prstGeom prst="ellipse">
            <a:avLst/>
          </a:prstGeom>
          <a:solidFill>
            <a:srgbClr val="0000FF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 flipV="1">
            <a:off x="7162800" y="2438400"/>
            <a:ext cx="152400" cy="152400"/>
          </a:xfrm>
          <a:prstGeom prst="ellipse">
            <a:avLst/>
          </a:prstGeom>
          <a:solidFill>
            <a:srgbClr val="0000FF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5400000" flipH="1" flipV="1">
            <a:off x="6553200" y="2743200"/>
            <a:ext cx="685800" cy="533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C37A9E1-A4E3-6945-9165-6DB3325928FB}" type="datetime1">
              <a:rPr lang="en-US" smtClean="0">
                <a:solidFill>
                  <a:srgbClr val="00007D"/>
                </a:solidFill>
              </a:rPr>
              <a:pPr/>
              <a:t>1/14/10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Tevatron Workshop: R. Assmann &amp; F. Schmidt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43834" y="6013814"/>
            <a:ext cx="127808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i="1" dirty="0" smtClean="0"/>
              <a:t>LHC Beam</a:t>
            </a:r>
          </a:p>
          <a:p>
            <a:pPr algn="ctr"/>
            <a:r>
              <a:rPr lang="en-US" sz="1100" b="1" i="1" dirty="0" smtClean="0"/>
              <a:t>Commissioning</a:t>
            </a:r>
          </a:p>
          <a:p>
            <a:pPr algn="ctr"/>
            <a:r>
              <a:rPr lang="en-US" sz="1100" b="1" i="1" dirty="0" smtClean="0"/>
              <a:t>Team</a:t>
            </a:r>
            <a:endParaRPr lang="en-US" sz="11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BLM freq spectrum for loss at collimator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9C05-646B-7449-9CC2-26BA30ED69AB}" type="datetime1">
              <a:rPr lang="en-US" smtClean="0">
                <a:solidFill>
                  <a:srgbClr val="00007D"/>
                </a:solidFill>
              </a:rPr>
              <a:pPr/>
              <a:t>1/14/10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Tevatron Workshop: R. Assmann &amp; F. Schmidt</a:t>
            </a:r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" y="739645"/>
            <a:ext cx="763905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46120" y="1158411"/>
            <a:ext cx="127808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i="1" dirty="0" smtClean="0"/>
              <a:t>LHC Beam</a:t>
            </a:r>
          </a:p>
          <a:p>
            <a:pPr algn="ctr"/>
            <a:r>
              <a:rPr lang="en-US" sz="1100" b="1" i="1" dirty="0" smtClean="0"/>
              <a:t>Commissioning</a:t>
            </a:r>
          </a:p>
          <a:p>
            <a:pPr algn="ctr"/>
            <a:r>
              <a:rPr lang="en-US" sz="1100" b="1" i="1" dirty="0" smtClean="0"/>
              <a:t>Team</a:t>
            </a:r>
            <a:endParaRPr lang="en-US" sz="11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blow up beam 2 (low lifetime)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2CCB-2035-3D43-8673-50FF268B4994}" type="datetime1">
              <a:rPr lang="en-US" smtClean="0"/>
              <a:pPr/>
              <a:t>1/14/10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Tevatron Workshop: R. Assmann &amp; F. Schmidt</a:t>
            </a:r>
            <a:endParaRPr lang="en-US"/>
          </a:p>
        </p:txBody>
      </p:sp>
      <p:pic>
        <p:nvPicPr>
          <p:cNvPr id="6" name="Picture 5" descr="synchrotron light data versus ti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838200"/>
            <a:ext cx="8358188" cy="594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65920" y="25400"/>
            <a:ext cx="127808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i="1" dirty="0" smtClean="0"/>
              <a:t>LHC Beam</a:t>
            </a:r>
          </a:p>
          <a:p>
            <a:pPr algn="ctr"/>
            <a:r>
              <a:rPr lang="en-US" sz="1100" b="1" i="1" dirty="0" smtClean="0"/>
              <a:t>Commissioning</a:t>
            </a:r>
          </a:p>
          <a:p>
            <a:pPr algn="ctr"/>
            <a:r>
              <a:rPr lang="en-US" sz="1100" b="1" i="1" dirty="0" smtClean="0"/>
              <a:t>Team</a:t>
            </a:r>
            <a:endParaRPr lang="en-US" sz="11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Focusing back on </a:t>
            </a:r>
            <a:r>
              <a:rPr lang="en-US" dirty="0" err="1" smtClean="0"/>
              <a:t>Tevatron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3878"/>
            <a:ext cx="8229600" cy="511175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Could continue for many more slides…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Not the goal of this presentation!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Sorry, if you are interested and also apologies to the CERN colleagues whose work was not shown.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Please refer to references given before, if you are interested! Watch Evian workshop on LHC beam commissioning next week: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http://</a:t>
            </a:r>
            <a:r>
              <a:rPr lang="en-US" dirty="0" err="1" smtClean="0"/>
              <a:t>indico.cern.ch/conferenceDisplay.py?confId</a:t>
            </a:r>
            <a:r>
              <a:rPr lang="en-US" dirty="0" smtClean="0"/>
              <a:t>=76921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Now, let’s focus back on </a:t>
            </a:r>
            <a:r>
              <a:rPr lang="en-US" dirty="0" err="1" smtClean="0"/>
              <a:t>Tevatron</a:t>
            </a:r>
            <a:r>
              <a:rPr lang="en-US" dirty="0" smtClean="0"/>
              <a:t>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3590-396E-B840-AF05-9154A6999CCE}" type="datetime1">
              <a:rPr lang="en-US" smtClean="0"/>
              <a:pPr/>
              <a:t>1/14/10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Tevatron Workshop: R. Assmann &amp; F. Schmidt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tests for LHC at TEVATRON?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0136"/>
            <a:ext cx="8229600" cy="573953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Even as LHC is now available: LHC is not a test bed and machine development time in LHC must be limited.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Many CERN beam tests for LHC being done at SPS. However, SPS not very close to LHC: </a:t>
            </a:r>
            <a:r>
              <a:rPr lang="en-US" dirty="0" err="1" smtClean="0"/>
              <a:t>Tevatron</a:t>
            </a:r>
            <a:r>
              <a:rPr lang="en-US" dirty="0" smtClean="0"/>
              <a:t> much better.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Tevatron</a:t>
            </a:r>
            <a:r>
              <a:rPr lang="en-US" dirty="0" smtClean="0"/>
              <a:t>: low diffusion beams, super-conducting magnets, collisions and beam-beam effects. All not in SPS!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Strong CERN interest: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Use </a:t>
            </a:r>
            <a:r>
              <a:rPr lang="en-US" dirty="0" err="1" smtClean="0"/>
              <a:t>Tevatron</a:t>
            </a:r>
            <a:r>
              <a:rPr lang="en-US" dirty="0" smtClean="0"/>
              <a:t> for developing  </a:t>
            </a:r>
            <a:r>
              <a:rPr lang="en-US" dirty="0" err="1" smtClean="0"/>
              <a:t>anc</a:t>
            </a:r>
            <a:r>
              <a:rPr lang="en-US" dirty="0" smtClean="0"/>
              <a:t> advancing generic R&amp;D (crystal collimation, hollow </a:t>
            </a:r>
            <a:r>
              <a:rPr lang="en-US" dirty="0" err="1" smtClean="0"/>
              <a:t>e</a:t>
            </a:r>
            <a:r>
              <a:rPr lang="en-US" dirty="0" smtClean="0"/>
              <a:t>-beam lens, </a:t>
            </a:r>
            <a:r>
              <a:rPr lang="en-US" dirty="0" err="1" smtClean="0"/>
              <a:t>e</a:t>
            </a:r>
            <a:r>
              <a:rPr lang="en-US" dirty="0" smtClean="0"/>
              <a:t>-beam lens BB compensator, …) that can then later be used in LHC.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Tests with limited risk could be done with last </a:t>
            </a:r>
            <a:r>
              <a:rPr lang="en-US" dirty="0" err="1" smtClean="0"/>
              <a:t>Tevatron</a:t>
            </a:r>
            <a:r>
              <a:rPr lang="en-US" dirty="0" smtClean="0"/>
              <a:t> beam.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Still must realize limitations: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Difference in beam parameters, machine layout, hardware etc…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Require case-by-case analysis if </a:t>
            </a:r>
            <a:r>
              <a:rPr lang="en-US" dirty="0" err="1" smtClean="0"/>
              <a:t>Tevatron</a:t>
            </a:r>
            <a:r>
              <a:rPr lang="en-US" dirty="0" smtClean="0"/>
              <a:t> experiments are efficient for addressing LHC problems.</a:t>
            </a:r>
          </a:p>
          <a:p>
            <a:pPr lvl="1">
              <a:spcAft>
                <a:spcPts val="600"/>
              </a:spcAft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6894-93B2-7A46-887E-F6ED712590D9}" type="datetime1">
              <a:rPr lang="en-US" smtClean="0"/>
              <a:pPr/>
              <a:t>1/14/10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Tevatron Workshop: R. Assmann &amp; F. Schmidt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8049"/>
            <a:ext cx="8229600" cy="5460403"/>
          </a:xfrm>
        </p:spPr>
        <p:txBody>
          <a:bodyPr/>
          <a:lstStyle/>
          <a:p>
            <a:r>
              <a:rPr lang="en-US" dirty="0" smtClean="0"/>
              <a:t>We are collaborating on some topics between CERN and </a:t>
            </a:r>
            <a:r>
              <a:rPr lang="en-US" dirty="0" err="1" smtClean="0"/>
              <a:t>Fermilab</a:t>
            </a:r>
            <a:r>
              <a:rPr lang="en-US" dirty="0" smtClean="0"/>
              <a:t>. Our support for these studies is a priori clear. </a:t>
            </a:r>
          </a:p>
          <a:p>
            <a:r>
              <a:rPr lang="en-US" dirty="0" smtClean="0"/>
              <a:t>For additional tests: </a:t>
            </a:r>
          </a:p>
          <a:p>
            <a:pPr lvl="1"/>
            <a:r>
              <a:rPr lang="en-US" dirty="0" smtClean="0"/>
              <a:t>Do not expect that we already bring a list of CERN requests for </a:t>
            </a:r>
            <a:r>
              <a:rPr lang="en-US" dirty="0" err="1" smtClean="0"/>
              <a:t>Tevatron</a:t>
            </a:r>
            <a:r>
              <a:rPr lang="en-US" dirty="0" smtClean="0"/>
              <a:t> beam time. Some preliminary ideas later…</a:t>
            </a:r>
          </a:p>
          <a:p>
            <a:pPr lvl="1"/>
            <a:r>
              <a:rPr lang="en-US" dirty="0" smtClean="0"/>
              <a:t>Were are here at the moment mainly as observers, to understand possibilities and boundary conditions.</a:t>
            </a:r>
          </a:p>
          <a:p>
            <a:pPr lvl="1"/>
            <a:r>
              <a:rPr lang="en-US" dirty="0" smtClean="0"/>
              <a:t>This meeting was already very useful for us to get more detailed information on the scope of this.</a:t>
            </a:r>
          </a:p>
          <a:p>
            <a:r>
              <a:rPr lang="en-US" dirty="0" smtClean="0"/>
              <a:t>Take our remarks as preliminary comments and ideas.</a:t>
            </a:r>
          </a:p>
          <a:p>
            <a:r>
              <a:rPr lang="en-US" dirty="0" smtClean="0"/>
              <a:t>We will go back to CERN and discuss there. List of CERN requests for mid-spring 2010. Update with 2010 beam experience in autumn 2010. </a:t>
            </a:r>
          </a:p>
          <a:p>
            <a:r>
              <a:rPr lang="en-US" dirty="0" smtClean="0"/>
              <a:t>Total period of ~1-2 weeks of </a:t>
            </a:r>
            <a:r>
              <a:rPr lang="en-US" dirty="0" err="1" smtClean="0"/>
              <a:t>Tevatron</a:t>
            </a:r>
            <a:r>
              <a:rPr lang="en-US" dirty="0" smtClean="0"/>
              <a:t> beam for CERN?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CA1A-BED9-E04D-A9A5-1AAB3E4205DB}" type="datetime1">
              <a:rPr lang="en-US" smtClean="0"/>
              <a:pPr/>
              <a:t>1/14/10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Tevatron Workshop: R. Assmann &amp; F. Schmidt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Comments on Already Proposed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7404"/>
            <a:ext cx="8229600" cy="60205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Very impressive and important list presented by you.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Can only reconfirm CERN/LHC support for several discussed topics (not exclusive, not in order of priority):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Beam-beam compensation, head-on and LR (if possible).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Studies for luminosity leveling (dynamic beta squeeze).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Flat bunch scheme, if possible.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Collimation efficiency improvement with bent crystals.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Indestructible beam scraper with hollow </a:t>
            </a:r>
            <a:r>
              <a:rPr lang="en-US" dirty="0" err="1" smtClean="0"/>
              <a:t>e</a:t>
            </a:r>
            <a:r>
              <a:rPr lang="en-US" dirty="0" smtClean="0"/>
              <a:t>-beam lens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only LHC scraper solution pursued at the moment. 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Fits well the goal to develop longer term innovative solutions for the LHC and its performance upgrades!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Priorities will depend on lessons learnt and issues from first LHC run.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7973-27DB-D14A-A8EA-F6E73AB9C867}" type="datetime1">
              <a:rPr lang="en-US" smtClean="0"/>
              <a:pPr/>
              <a:t>1/14/10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Tevatron Workshop: R. Assmann &amp; F. Schmidt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LHC Beam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4092"/>
            <a:ext cx="8229600" cy="5572057"/>
          </a:xfrm>
        </p:spPr>
        <p:txBody>
          <a:bodyPr/>
          <a:lstStyle/>
          <a:p>
            <a:r>
              <a:rPr lang="en-US" dirty="0" smtClean="0"/>
              <a:t>After long wait time, finally we got an excellent first beam commissioning with LHC, November – December 2009.</a:t>
            </a:r>
          </a:p>
          <a:p>
            <a:r>
              <a:rPr lang="en-US" dirty="0" smtClean="0"/>
              <a:t>Here to represent LHC accelerator physics and LHC machine coordination (in addition to collimation role).</a:t>
            </a:r>
          </a:p>
          <a:p>
            <a:r>
              <a:rPr lang="en-US" dirty="0" smtClean="0"/>
              <a:t>See beam commissioning page:</a:t>
            </a:r>
          </a:p>
          <a:p>
            <a:pPr lvl="1"/>
            <a:r>
              <a:rPr lang="en-US" dirty="0" err="1" smtClean="0"/>
              <a:t>http://www.cern.ch/lhc-commissioning/news/LHC-news.htm</a:t>
            </a:r>
            <a:endParaRPr lang="en-US" dirty="0" smtClean="0"/>
          </a:p>
          <a:p>
            <a:r>
              <a:rPr lang="en-US" dirty="0" smtClean="0"/>
              <a:t>Summary talk S. Myers for first beam measurements:</a:t>
            </a:r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indico.cern.ch/conferenceDisplay.py?confId</a:t>
            </a:r>
            <a:r>
              <a:rPr lang="en-US" dirty="0" smtClean="0"/>
              <a:t>=76398</a:t>
            </a:r>
          </a:p>
          <a:p>
            <a:r>
              <a:rPr lang="en-US" dirty="0" smtClean="0"/>
              <a:t>Detailed review of first beam experience and commissioning plan for 2010 next week in Evian (LHC Beam Commissioning Workshop):</a:t>
            </a:r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indico.cern.ch/conferenceDisplay.py?confId</a:t>
            </a:r>
            <a:r>
              <a:rPr lang="en-US" dirty="0" smtClean="0"/>
              <a:t>=76921</a:t>
            </a:r>
          </a:p>
          <a:p>
            <a:r>
              <a:rPr lang="en-US" dirty="0" smtClean="0"/>
              <a:t>Here just a few slides for your entertainment (courtesy of LHC team)…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6F9F-71C2-2048-B41F-DBFC26FB4DE9}" type="datetime1">
              <a:rPr lang="en-US" smtClean="0"/>
              <a:pPr/>
              <a:t>1/14/10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Tevatron Workshop: R. Assmann &amp; F. Schmidt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CERN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9788"/>
            <a:ext cx="8229600" cy="5937584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Transverse resistive impedance from collimators: measure tune shift versus collimator position. (2 shifts)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Studying </a:t>
            </a:r>
            <a:r>
              <a:rPr lang="en-US" dirty="0"/>
              <a:t>BB resonances using the AC </a:t>
            </a:r>
            <a:r>
              <a:rPr lang="en-US" dirty="0" smtClean="0"/>
              <a:t>dipole. (3 shifts)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Generate harmonic transverse perturbation </a:t>
            </a:r>
            <a:r>
              <a:rPr lang="en-US" dirty="0"/>
              <a:t>in </a:t>
            </a:r>
            <a:r>
              <a:rPr lang="en-US" dirty="0" smtClean="0"/>
              <a:t>collision and measure </a:t>
            </a:r>
            <a:r>
              <a:rPr lang="en-US" dirty="0" err="1" smtClean="0"/>
              <a:t>emittance</a:t>
            </a:r>
            <a:r>
              <a:rPr lang="en-US" dirty="0" smtClean="0"/>
              <a:t> growth for a given frequency. (2 shifts)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IBS benchmarking. Measure </a:t>
            </a:r>
            <a:r>
              <a:rPr lang="en-US" dirty="0" err="1" smtClean="0"/>
              <a:t>emittance</a:t>
            </a:r>
            <a:r>
              <a:rPr lang="en-US" dirty="0" smtClean="0"/>
              <a:t> growth versus time for various intensities. (3 shifts)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Cross </a:t>
            </a:r>
            <a:r>
              <a:rPr lang="en-US" dirty="0"/>
              <a:t>a resonance to split the beam</a:t>
            </a:r>
            <a:r>
              <a:rPr lang="en-US" dirty="0" smtClean="0"/>
              <a:t> and </a:t>
            </a:r>
            <a:r>
              <a:rPr lang="en-US" dirty="0"/>
              <a:t>then</a:t>
            </a:r>
            <a:r>
              <a:rPr lang="en-US" dirty="0" smtClean="0"/>
              <a:t> study </a:t>
            </a:r>
            <a:r>
              <a:rPr lang="en-US" dirty="0"/>
              <a:t>the beam-beam interaction between a split and an </a:t>
            </a:r>
            <a:r>
              <a:rPr lang="en-US" dirty="0" err="1"/>
              <a:t>unsplit</a:t>
            </a:r>
            <a:r>
              <a:rPr lang="en-US" dirty="0"/>
              <a:t> beam or two split </a:t>
            </a:r>
            <a:r>
              <a:rPr lang="en-US" dirty="0" smtClean="0"/>
              <a:t>beams. (3 shifts)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Measure equilibrium beam distribution by full scraping for reference comparison with LHC (low </a:t>
            </a:r>
            <a:r>
              <a:rPr lang="en-US" dirty="0" err="1" smtClean="0"/>
              <a:t>Tevatron</a:t>
            </a:r>
            <a:r>
              <a:rPr lang="en-US" dirty="0" smtClean="0"/>
              <a:t> intensity). (2 shifts)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Test cryogenic beam loss monitors.  (done during scraping)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Backup ideas: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Installing the KEK crab cavity in the </a:t>
            </a:r>
            <a:r>
              <a:rPr lang="en-US" dirty="0" err="1" smtClean="0"/>
              <a:t>Tevatron</a:t>
            </a:r>
            <a:r>
              <a:rPr lang="en-US" dirty="0" smtClean="0"/>
              <a:t> if not approved the SPS.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72401-D173-5247-8DD2-326FC55820D5}" type="datetime1">
              <a:rPr lang="en-US" smtClean="0"/>
              <a:pPr/>
              <a:t>1/14/10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Tevatron Workshop: R. Assmann &amp; F. Schmidt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Dipole Simulations (R. </a:t>
            </a:r>
            <a:r>
              <a:rPr lang="en-US" dirty="0" smtClean="0"/>
              <a:t>M</a:t>
            </a:r>
            <a:r>
              <a:rPr lang="en-US" dirty="0" smtClean="0"/>
              <a:t>iyamoto)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Tevatron Workshop: R. Assmann &amp; F. Schmidt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55D3732-39BA-424F-9164-8C00D4023FB0}" type="datetime1">
              <a:rPr lang="en-US" smtClean="0"/>
              <a:pPr/>
              <a:t>1/14/10</a:t>
            </a:fld>
            <a:endParaRPr lang="en-US"/>
          </a:p>
        </p:txBody>
      </p:sp>
      <p:pic>
        <p:nvPicPr>
          <p:cNvPr id="4" name="Picture 3" descr="Screen shot 2010-01-14 at 4.16.01 PM.jpg"/>
          <p:cNvPicPr>
            <a:picLocks noChangeAspect="1"/>
          </p:cNvPicPr>
          <p:nvPr/>
        </p:nvPicPr>
        <p:blipFill>
          <a:blip r:embed="rId2"/>
          <a:srcRect t="6450" b="31339"/>
          <a:stretch>
            <a:fillRect/>
          </a:stretch>
        </p:blipFill>
        <p:spPr>
          <a:xfrm>
            <a:off x="34925" y="856138"/>
            <a:ext cx="9118601" cy="426640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Tevatron Workshop: R. Assmann &amp; F. Schmidt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EF1AADA-D78C-2C47-89A5-6068EDBBD096}" type="datetime1">
              <a:rPr lang="en-US" smtClean="0"/>
              <a:pPr/>
              <a:t>1/14/10</a:t>
            </a:fld>
            <a:endParaRPr lang="en-US"/>
          </a:p>
        </p:txBody>
      </p:sp>
      <p:pic>
        <p:nvPicPr>
          <p:cNvPr id="7" name="Picture 6" descr="Screen shot 2010-01-14 at 4.14.47 P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56"/>
            <a:ext cx="9144000" cy="68357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Tevatron Workshop: R. Assmann &amp; F. Schmidt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EF1AADA-D78C-2C47-89A5-6068EDBBD096}" type="datetime1">
              <a:rPr lang="en-US" smtClean="0"/>
              <a:pPr/>
              <a:t>1/14/10</a:t>
            </a:fld>
            <a:endParaRPr lang="en-US"/>
          </a:p>
        </p:txBody>
      </p:sp>
      <p:pic>
        <p:nvPicPr>
          <p:cNvPr id="7" name="Picture 6" descr="Screen shot 2010-01-14 at 4.16.26 P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0"/>
            <a:ext cx="91344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Tevatron Workshop: R. Assmann &amp; F. Schmidt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EF1AADA-D78C-2C47-89A5-6068EDBBD096}" type="datetime1">
              <a:rPr lang="en-US" smtClean="0"/>
              <a:pPr/>
              <a:t>1/14/10</a:t>
            </a:fld>
            <a:endParaRPr lang="en-US"/>
          </a:p>
        </p:txBody>
      </p:sp>
      <p:pic>
        <p:nvPicPr>
          <p:cNvPr id="7" name="Picture 6" descr="Screen shot 2010-01-14 at 4.16.53 P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44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Dipole Study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Tevatron Workshop: R. Assmann &amp; F. Schmidt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EF1AADA-D78C-2C47-89A5-6068EDBBD096}" type="datetime1">
              <a:rPr lang="en-US" smtClean="0"/>
              <a:pPr/>
              <a:t>1/14/10</a:t>
            </a:fld>
            <a:endParaRPr lang="en-US"/>
          </a:p>
        </p:txBody>
      </p:sp>
      <p:pic>
        <p:nvPicPr>
          <p:cNvPr id="7" name="Picture 6" descr="4frank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 rot="5400000">
            <a:off x="1922318" y="0"/>
            <a:ext cx="52993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 2009 LHC Beam Commissioning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5C3B-23BB-9848-8371-C79D9290320E}" type="datetime1">
              <a:rPr lang="en-US" smtClean="0"/>
              <a:pPr/>
              <a:t>1/14/10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Tevatron Workshop: R. Assmann &amp; F. Schmidt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670713"/>
          <a:ext cx="8839200" cy="6134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685800"/>
                <a:gridCol w="7239000"/>
              </a:tblGrid>
              <a:tr h="41632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Date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Day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Achieved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847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Nov 20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Each beam circulating. Key beam instrumentation working.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84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Nov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First collisions at 450 </a:t>
                      </a:r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</a:rPr>
                        <a:t>GeV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. First ramp (reached 560 </a:t>
                      </a:r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</a:rPr>
                        <a:t>GeV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).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84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Nov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26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Magnetic cycling established (reproducibility).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84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Nov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Energy matching.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84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Nov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Ramp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to 1.18 </a:t>
                      </a:r>
                      <a:r>
                        <a:rPr lang="en-US" sz="1400" b="1" baseline="0" dirty="0" err="1" smtClean="0">
                          <a:solidFill>
                            <a:srgbClr val="FF0000"/>
                          </a:solidFill>
                        </a:rPr>
                        <a:t>TeV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84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Nov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Experiment solenoids on.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847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Dec 04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Aperture measurement campaign finished.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LHCb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and ALICE dipoles on.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847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Dec 05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Machine protection (Injection, Beam dump, Collimators) ready for safe operation with pilots.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1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847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Dec 06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First collisions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with 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STABLE BEAMS, 4 on 4 pilots at 450 </a:t>
                      </a:r>
                      <a:r>
                        <a:rPr lang="en-US" sz="1400" b="1" baseline="0" dirty="0" err="1" smtClean="0">
                          <a:solidFill>
                            <a:srgbClr val="FF0000"/>
                          </a:solidFill>
                        </a:rPr>
                        <a:t>GeV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, rates around 1Hz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847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Dec 08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Ramp colliding bunches to 1.18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TeV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847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Dec 11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Collisions with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STABLE BEAMS, 4 on 4 at 450 </a:t>
                      </a:r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</a:rPr>
                        <a:t>GeV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&gt; 10</a:t>
                      </a:r>
                      <a:r>
                        <a:rPr lang="en-US" sz="1400" b="1" baseline="30000" dirty="0" smtClean="0">
                          <a:solidFill>
                            <a:srgbClr val="FF0000"/>
                          </a:solidFill>
                        </a:rPr>
                        <a:t>10 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per bunch, rates around 10Hz.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847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Dec 13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Ramp 2 bunches per beam to 1.18 </a:t>
                      </a:r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</a:rPr>
                        <a:t>TeV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. Collisions for 90mins.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847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Dec 14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Collisions with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STABLE BEAMS, 16 on 16 at 450 </a:t>
                      </a:r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</a:rPr>
                        <a:t>GeV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&gt; 10</a:t>
                      </a:r>
                      <a:r>
                        <a:rPr lang="en-US" sz="1400" b="1" baseline="30000" dirty="0" smtClean="0">
                          <a:solidFill>
                            <a:srgbClr val="FF0000"/>
                          </a:solidFill>
                        </a:rPr>
                        <a:t>10 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per bunch, rates around 50Hz.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847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Dec 16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Ramp 4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on 4 to 1.18 </a:t>
                      </a:r>
                      <a:r>
                        <a:rPr lang="en-US" sz="1400" b="1" baseline="0" dirty="0" err="1" smtClean="0">
                          <a:solidFill>
                            <a:schemeClr val="tx1"/>
                          </a:solidFill>
                        </a:rPr>
                        <a:t>TeV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Squeeze to 7 m.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35733" y="837382"/>
            <a:ext cx="127808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i="1" dirty="0" smtClean="0"/>
              <a:t>LHC Beam</a:t>
            </a:r>
          </a:p>
          <a:p>
            <a:pPr algn="ctr"/>
            <a:r>
              <a:rPr lang="en-US" sz="1100" b="1" i="1" dirty="0" smtClean="0"/>
              <a:t>Commissioning</a:t>
            </a:r>
          </a:p>
          <a:p>
            <a:pPr algn="ctr"/>
            <a:r>
              <a:rPr lang="en-US" sz="1100" b="1" i="1" dirty="0" smtClean="0"/>
              <a:t>Team</a:t>
            </a:r>
            <a:endParaRPr lang="en-US" sz="1100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Beta-beat: 450 </a:t>
            </a:r>
            <a:r>
              <a:rPr lang="en-US" dirty="0" err="1" smtClean="0"/>
              <a:t>GeV</a:t>
            </a:r>
            <a:r>
              <a:rPr lang="en-US" dirty="0" smtClean="0"/>
              <a:t> and 1.18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FAEE-466F-B341-8101-0F61DA26DDE1}" type="datetime1">
              <a:rPr lang="en-US" smtClean="0"/>
              <a:pPr/>
              <a:t>1/14/10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Tevatron Workshop: R. Assmann &amp; F. Schmidt</a:t>
            </a:r>
            <a:endParaRPr lang="en-US"/>
          </a:p>
        </p:txBody>
      </p:sp>
      <p:pic>
        <p:nvPicPr>
          <p:cNvPr id="1025" name="Picture 1" descr="https://ab-dep-op-elogbook.web.cern.ch/ab-dep-op-elogbook/elogbook/attach.php?attachId=1058391&amp;type=png&amp;fname=200912140015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89396"/>
            <a:ext cx="7924800" cy="567807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865920" y="39357"/>
            <a:ext cx="127808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i="1" dirty="0" smtClean="0"/>
              <a:t>LHC Beam</a:t>
            </a:r>
          </a:p>
          <a:p>
            <a:pPr algn="ctr"/>
            <a:r>
              <a:rPr lang="en-US" sz="1100" b="1" i="1" dirty="0" smtClean="0"/>
              <a:t>Commissioning</a:t>
            </a:r>
          </a:p>
          <a:p>
            <a:pPr algn="ctr"/>
            <a:r>
              <a:rPr lang="en-US" sz="1100" b="1" i="1" dirty="0" smtClean="0"/>
              <a:t>Team</a:t>
            </a:r>
            <a:endParaRPr lang="en-US" sz="11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Dispersion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AD98-2B80-7349-8C66-0D518EE0755D}" type="datetime1">
              <a:rPr lang="en-US" smtClean="0"/>
              <a:pPr/>
              <a:t>1/14/10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Tevatron Workshop: R. Assmann &amp; F. Schmidt</a:t>
            </a:r>
            <a:endParaRPr lang="en-US"/>
          </a:p>
        </p:txBody>
      </p:sp>
      <p:pic>
        <p:nvPicPr>
          <p:cNvPr id="6" name="Picture 1" descr="https://ab-dep-op-elogbook.web.cern.ch/ab-dep-op-elogbook/elogbook/attach.php?attachId=1054267&amp;type=png&amp;fname=2009112120183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922020"/>
            <a:ext cx="8934450" cy="3573780"/>
          </a:xfrm>
          <a:prstGeom prst="rect">
            <a:avLst/>
          </a:prstGeom>
          <a:noFill/>
        </p:spPr>
      </p:pic>
      <p:pic>
        <p:nvPicPr>
          <p:cNvPr id="8" name="Picture 1" descr="https://ab-dep-op-elogbook.web.cern.ch/ab-dep-op-elogbook/elogbook/attach.php?attachId=1054513&amp;type=png&amp;fname=2009112305134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" y="3048000"/>
            <a:ext cx="9029700" cy="361188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865920" y="25400"/>
            <a:ext cx="127808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i="1" dirty="0" smtClean="0"/>
              <a:t>LHC Beam</a:t>
            </a:r>
          </a:p>
          <a:p>
            <a:pPr algn="ctr"/>
            <a:r>
              <a:rPr lang="en-US" sz="1100" b="1" i="1" dirty="0" smtClean="0"/>
              <a:t>Commissioning</a:t>
            </a:r>
          </a:p>
          <a:p>
            <a:pPr algn="ctr"/>
            <a:r>
              <a:rPr lang="en-US" sz="1100" b="1" i="1" dirty="0" smtClean="0"/>
              <a:t>Team</a:t>
            </a:r>
            <a:endParaRPr lang="en-US" sz="11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13.12.2009: 24 hours running - currents</a:t>
            </a:r>
            <a:endParaRPr lang="en-US" dirty="0"/>
          </a:p>
        </p:txBody>
      </p:sp>
      <p:pic>
        <p:nvPicPr>
          <p:cNvPr id="9" name="Picture 8" descr="200912122327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0925"/>
            <a:ext cx="9144000" cy="49688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02A97D7-1B50-8642-A674-807DFD170CF1}" type="datetime1">
              <a:rPr lang="en-US" smtClean="0">
                <a:solidFill>
                  <a:srgbClr val="00007D"/>
                </a:solidFill>
              </a:rPr>
              <a:pPr/>
              <a:t>1/14/10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Tevatron Workshop: R. Assmann &amp; F. Schmidt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65920" y="6060325"/>
            <a:ext cx="127808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i="1" dirty="0" smtClean="0"/>
              <a:t>LHC Beam</a:t>
            </a:r>
          </a:p>
          <a:p>
            <a:pPr algn="ctr"/>
            <a:r>
              <a:rPr lang="en-US" sz="1100" b="1" i="1" dirty="0" smtClean="0"/>
              <a:t>Commissioning</a:t>
            </a:r>
          </a:p>
          <a:p>
            <a:pPr algn="ctr"/>
            <a:r>
              <a:rPr lang="en-US" sz="1100" b="1" i="1" dirty="0" smtClean="0"/>
              <a:t>Team</a:t>
            </a:r>
            <a:endParaRPr lang="en-US" sz="11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m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4246"/>
            <a:ext cx="9144000" cy="516950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Aperture (vertical)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B6EC-9709-EB40-B177-B83F407EA7B2}" type="datetime1">
              <a:rPr lang="en-US" smtClean="0"/>
              <a:pPr/>
              <a:t>1/14/10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Tevatron Workshop: R. Assmann &amp; F. Schmidt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865920" y="25400"/>
            <a:ext cx="127808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i="1" dirty="0" smtClean="0"/>
              <a:t>LHC Beam</a:t>
            </a:r>
          </a:p>
          <a:p>
            <a:pPr algn="ctr"/>
            <a:r>
              <a:rPr lang="en-US" sz="1100" b="1" i="1" dirty="0" smtClean="0"/>
              <a:t>Commissioning</a:t>
            </a:r>
          </a:p>
          <a:p>
            <a:pPr algn="ctr"/>
            <a:r>
              <a:rPr lang="en-US" sz="1100" b="1" i="1" dirty="0" smtClean="0"/>
              <a:t>Team</a:t>
            </a:r>
            <a:endParaRPr lang="en-US" sz="11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Dump with 16 Bunches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Tevatron Workshop: R. Assmann &amp; F. Schmidt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22E75C8-7712-EC49-A795-04D631ED16DF}" type="datetime1">
              <a:rPr lang="en-US" smtClean="0"/>
              <a:pPr/>
              <a:t>1/14/10</a:t>
            </a:fld>
            <a:endParaRPr lang="en-US" dirty="0"/>
          </a:p>
        </p:txBody>
      </p:sp>
      <p:pic>
        <p:nvPicPr>
          <p:cNvPr id="10" name="Picture 6" descr="Dump-11b.b1.png"/>
          <p:cNvPicPr>
            <a:picLocks noChangeAspect="1"/>
          </p:cNvPicPr>
          <p:nvPr/>
        </p:nvPicPr>
        <p:blipFill>
          <a:blip r:embed="rId2" cstate="print"/>
          <a:srcRect l="5647" t="21146" r="5532" b="6877"/>
          <a:stretch>
            <a:fillRect/>
          </a:stretch>
        </p:blipFill>
        <p:spPr bwMode="auto">
          <a:xfrm>
            <a:off x="516334" y="1018843"/>
            <a:ext cx="8121798" cy="494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865920" y="25400"/>
            <a:ext cx="127808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i="1" dirty="0" smtClean="0"/>
              <a:t>LHC Beam</a:t>
            </a:r>
          </a:p>
          <a:p>
            <a:pPr algn="ctr"/>
            <a:r>
              <a:rPr lang="en-US" sz="1100" b="1" i="1" dirty="0" smtClean="0"/>
              <a:t>Commissioning</a:t>
            </a:r>
          </a:p>
          <a:p>
            <a:pPr algn="ctr"/>
            <a:r>
              <a:rPr lang="en-US" sz="1100" b="1" i="1" dirty="0" smtClean="0"/>
              <a:t>Team</a:t>
            </a:r>
            <a:endParaRPr lang="en-US" sz="1100" b="1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Collimation Performance </a:t>
            </a:r>
            <a:r>
              <a:rPr lang="en-US" sz="2400" dirty="0" smtClean="0"/>
              <a:t>(Phase I System)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Tevatron Workshop: R. Assmann &amp; F. Schmidt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3439C85-E413-7948-968F-D1C795A17C65}" type="datetime1">
              <a:rPr lang="en-US" smtClean="0"/>
              <a:pPr/>
              <a:t>1/14/10</a:t>
            </a:fld>
            <a:endParaRPr lang="en-US"/>
          </a:p>
        </p:txBody>
      </p:sp>
      <p:pic>
        <p:nvPicPr>
          <p:cNvPr id="8" name="Picture 7" descr="Ramp2_CirculatingBeam_notes_v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43" y="704850"/>
            <a:ext cx="8194675" cy="5927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33418" y="6130110"/>
            <a:ext cx="127808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i="1" dirty="0" smtClean="0"/>
              <a:t>LHC Beam</a:t>
            </a:r>
          </a:p>
          <a:p>
            <a:pPr algn="ctr"/>
            <a:r>
              <a:rPr lang="en-US" sz="1100" b="1" i="1" dirty="0" smtClean="0"/>
              <a:t>Commissioning</a:t>
            </a:r>
          </a:p>
          <a:p>
            <a:pPr algn="ctr"/>
            <a:r>
              <a:rPr lang="en-US" sz="1100" b="1" i="1" dirty="0" smtClean="0"/>
              <a:t>Team</a:t>
            </a:r>
            <a:endParaRPr lang="en-US" sz="1100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1514</Words>
  <Application>Microsoft Macintosh PowerPoint</Application>
  <PresentationFormat>On-screen Show (4:3)</PresentationFormat>
  <Paragraphs>223</Paragraphs>
  <Slides>25</Slides>
  <Notes>7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Pixel</vt:lpstr>
      <vt:lpstr>Additional Topics for LHC</vt:lpstr>
      <vt:lpstr>First LHC Beam Experience</vt:lpstr>
      <vt:lpstr>Milestones 2009 LHC Beam Commissioning</vt:lpstr>
      <vt:lpstr>Beta-beat: 450 GeV and 1.18 TeV</vt:lpstr>
      <vt:lpstr>Dispersion</vt:lpstr>
      <vt:lpstr>13.12.2009: 24 hours running - currents</vt:lpstr>
      <vt:lpstr>CMS Aperture (vertical)</vt:lpstr>
      <vt:lpstr>Beam Dump with 16 Bunches</vt:lpstr>
      <vt:lpstr>LHC Collimation Performance (Phase I System)</vt:lpstr>
      <vt:lpstr>For Fun: Movie of Losses During First Ramp</vt:lpstr>
      <vt:lpstr>Ramp 2 on 2 to 1.18 TeV: ~no Losses</vt:lpstr>
      <vt:lpstr>Q Q’ C and Q loop</vt:lpstr>
      <vt:lpstr>13.12.2009: Tune Adjustments for Beam2</vt:lpstr>
      <vt:lpstr>BLM freq spectrum for loss at collimator</vt:lpstr>
      <vt:lpstr>Vertical blow up beam 2 (low lifetime)</vt:lpstr>
      <vt:lpstr>Focusing back on Tevatron…</vt:lpstr>
      <vt:lpstr>Why tests for LHC at TEVATRON?</vt:lpstr>
      <vt:lpstr>General Remarks</vt:lpstr>
      <vt:lpstr>Comments on Already Proposed Experiments</vt:lpstr>
      <vt:lpstr>Additional CERN Studies</vt:lpstr>
      <vt:lpstr>AC Dipole Simulations (R. Miyamoto)</vt:lpstr>
      <vt:lpstr>Slide 22</vt:lpstr>
      <vt:lpstr>Slide 23</vt:lpstr>
      <vt:lpstr>Slide 24</vt:lpstr>
      <vt:lpstr>AC Dipole Study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Ralph Assmann</dc:creator>
  <cp:lastModifiedBy>Ralph Assmann</cp:lastModifiedBy>
  <cp:revision>33</cp:revision>
  <dcterms:created xsi:type="dcterms:W3CDTF">2010-01-14T15:05:22Z</dcterms:created>
  <dcterms:modified xsi:type="dcterms:W3CDTF">2010-01-14T15:52:13Z</dcterms:modified>
</cp:coreProperties>
</file>