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826" r:id="rId2"/>
    <p:sldMasterId id="2147483660" r:id="rId3"/>
    <p:sldMasterId id="2147483673" r:id="rId4"/>
  </p:sldMasterIdLst>
  <p:notesMasterIdLst>
    <p:notesMasterId r:id="rId26"/>
  </p:notesMasterIdLst>
  <p:handoutMasterIdLst>
    <p:handoutMasterId r:id="rId27"/>
  </p:handoutMasterIdLst>
  <p:sldIdLst>
    <p:sldId id="503" r:id="rId5"/>
    <p:sldId id="526" r:id="rId6"/>
    <p:sldId id="536" r:id="rId7"/>
    <p:sldId id="465" r:id="rId8"/>
    <p:sldId id="343" r:id="rId9"/>
    <p:sldId id="549" r:id="rId10"/>
    <p:sldId id="435" r:id="rId11"/>
    <p:sldId id="545" r:id="rId12"/>
    <p:sldId id="535" r:id="rId13"/>
    <p:sldId id="538" r:id="rId14"/>
    <p:sldId id="540" r:id="rId15"/>
    <p:sldId id="546" r:id="rId16"/>
    <p:sldId id="548" r:id="rId17"/>
    <p:sldId id="509" r:id="rId18"/>
    <p:sldId id="511" r:id="rId19"/>
    <p:sldId id="513" r:id="rId20"/>
    <p:sldId id="542" r:id="rId21"/>
    <p:sldId id="454" r:id="rId22"/>
    <p:sldId id="451" r:id="rId23"/>
    <p:sldId id="514" r:id="rId24"/>
    <p:sldId id="525" r:id="rId25"/>
  </p:sldIdLst>
  <p:sldSz cx="9144000" cy="6858000" type="screen4x3"/>
  <p:notesSz cx="6934200" cy="92329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8000"/>
    <a:srgbClr val="990000"/>
    <a:srgbClr val="CC0000"/>
    <a:srgbClr val="CCFFCC"/>
    <a:srgbClr val="99FF99"/>
    <a:srgbClr val="99FF66"/>
    <a:srgbClr val="FFFF66"/>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397" autoAdjust="0"/>
    <p:restoredTop sz="94662" autoAdjust="0"/>
  </p:normalViewPr>
  <p:slideViewPr>
    <p:cSldViewPr snapToGrid="0" snapToObjects="1">
      <p:cViewPr>
        <p:scale>
          <a:sx n="64" d="100"/>
          <a:sy n="64" d="100"/>
        </p:scale>
        <p:origin x="-918" y="-13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43" d="100"/>
        <a:sy n="43" d="100"/>
      </p:scale>
      <p:origin x="0" y="0"/>
    </p:cViewPr>
  </p:sorterViewPr>
  <p:notesViewPr>
    <p:cSldViewPr snapToGrid="0" snapToObjects="1">
      <p:cViewPr>
        <p:scale>
          <a:sx n="86" d="100"/>
          <a:sy n="86" d="100"/>
        </p:scale>
        <p:origin x="-1140" y="66"/>
      </p:cViewPr>
      <p:guideLst>
        <p:guide orient="horz" pos="2908"/>
        <p:guide pos="2184"/>
      </p:guideLst>
    </p:cSldViewPr>
  </p:notesViewPr>
  <p:gridSpacing cx="39327138" cy="3932713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8242" name="Rectangle 2"/>
          <p:cNvSpPr>
            <a:spLocks noGrp="1" noChangeArrowheads="1"/>
          </p:cNvSpPr>
          <p:nvPr>
            <p:ph type="hdr" sz="quarter"/>
          </p:nvPr>
        </p:nvSpPr>
        <p:spPr bwMode="auto">
          <a:xfrm>
            <a:off x="0" y="0"/>
            <a:ext cx="3005138" cy="460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138243" name="Rectangle 3"/>
          <p:cNvSpPr>
            <a:spLocks noGrp="1" noChangeArrowheads="1"/>
          </p:cNvSpPr>
          <p:nvPr>
            <p:ph type="dt" sz="quarter" idx="1"/>
          </p:nvPr>
        </p:nvSpPr>
        <p:spPr bwMode="auto">
          <a:xfrm>
            <a:off x="3927475" y="0"/>
            <a:ext cx="3005138" cy="460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138244" name="Rectangle 4"/>
          <p:cNvSpPr>
            <a:spLocks noGrp="1" noChangeArrowheads="1"/>
          </p:cNvSpPr>
          <p:nvPr>
            <p:ph type="ftr" sz="quarter" idx="2"/>
          </p:nvPr>
        </p:nvSpPr>
        <p:spPr bwMode="auto">
          <a:xfrm>
            <a:off x="0" y="8770938"/>
            <a:ext cx="3005138" cy="4603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138245" name="Rectangle 5"/>
          <p:cNvSpPr>
            <a:spLocks noGrp="1" noChangeArrowheads="1"/>
          </p:cNvSpPr>
          <p:nvPr>
            <p:ph type="sldNum" sz="quarter" idx="3"/>
          </p:nvPr>
        </p:nvSpPr>
        <p:spPr bwMode="auto">
          <a:xfrm>
            <a:off x="3927475" y="8770938"/>
            <a:ext cx="3005138" cy="4603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64489750-F410-4A53-A063-F0238A2C1182}" type="slidenum">
              <a:rPr lang="en-US"/>
              <a:pPr>
                <a:defRPr/>
              </a:pPr>
              <a:t>‹#›</a:t>
            </a:fld>
            <a:endParaRPr lang="en-US"/>
          </a:p>
        </p:txBody>
      </p:sp>
    </p:spTree>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8066" name="Rectangle 2"/>
          <p:cNvSpPr>
            <a:spLocks noGrp="1" noChangeArrowheads="1"/>
          </p:cNvSpPr>
          <p:nvPr>
            <p:ph type="hdr" sz="quarter"/>
          </p:nvPr>
        </p:nvSpPr>
        <p:spPr bwMode="auto">
          <a:xfrm>
            <a:off x="0" y="0"/>
            <a:ext cx="3005138" cy="460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88067" name="Rectangle 3"/>
          <p:cNvSpPr>
            <a:spLocks noGrp="1" noChangeArrowheads="1"/>
          </p:cNvSpPr>
          <p:nvPr>
            <p:ph type="dt" idx="1"/>
          </p:nvPr>
        </p:nvSpPr>
        <p:spPr bwMode="auto">
          <a:xfrm>
            <a:off x="3927475" y="0"/>
            <a:ext cx="3005138" cy="460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47108" name="Rectangle 4"/>
          <p:cNvSpPr>
            <a:spLocks noGrp="1" noRot="1" noChangeAspect="1" noChangeArrowheads="1" noTextEdit="1"/>
          </p:cNvSpPr>
          <p:nvPr>
            <p:ph type="sldImg" idx="2"/>
          </p:nvPr>
        </p:nvSpPr>
        <p:spPr bwMode="auto">
          <a:xfrm>
            <a:off x="1158875" y="693738"/>
            <a:ext cx="4616450" cy="3462337"/>
          </a:xfrm>
          <a:prstGeom prst="rect">
            <a:avLst/>
          </a:prstGeom>
          <a:noFill/>
          <a:ln w="9525">
            <a:solidFill>
              <a:srgbClr val="000000"/>
            </a:solidFill>
            <a:miter lim="800000"/>
            <a:headEnd/>
            <a:tailEnd/>
          </a:ln>
        </p:spPr>
      </p:sp>
      <p:sp>
        <p:nvSpPr>
          <p:cNvPr id="88069" name="Rectangle 5"/>
          <p:cNvSpPr>
            <a:spLocks noGrp="1" noChangeArrowheads="1"/>
          </p:cNvSpPr>
          <p:nvPr>
            <p:ph type="body" sz="quarter" idx="3"/>
          </p:nvPr>
        </p:nvSpPr>
        <p:spPr bwMode="auto">
          <a:xfrm>
            <a:off x="693738" y="4386263"/>
            <a:ext cx="5546725" cy="415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8070" name="Rectangle 6"/>
          <p:cNvSpPr>
            <a:spLocks noGrp="1" noChangeArrowheads="1"/>
          </p:cNvSpPr>
          <p:nvPr>
            <p:ph type="ftr" sz="quarter" idx="4"/>
          </p:nvPr>
        </p:nvSpPr>
        <p:spPr bwMode="auto">
          <a:xfrm>
            <a:off x="0" y="8770938"/>
            <a:ext cx="3005138" cy="4603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88071" name="Rectangle 7"/>
          <p:cNvSpPr>
            <a:spLocks noGrp="1" noChangeArrowheads="1"/>
          </p:cNvSpPr>
          <p:nvPr>
            <p:ph type="sldNum" sz="quarter" idx="5"/>
          </p:nvPr>
        </p:nvSpPr>
        <p:spPr bwMode="auto">
          <a:xfrm>
            <a:off x="3927475" y="8770938"/>
            <a:ext cx="3005138" cy="4603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49F9EC2F-CE77-49D8-97AF-836143702E63}" type="slidenum">
              <a:rPr lang="en-US"/>
              <a:pPr>
                <a:defRPr/>
              </a:pPr>
              <a:t>‹#›</a:t>
            </a:fld>
            <a:endParaRPr lang="en-US"/>
          </a:p>
        </p:txBody>
      </p:sp>
    </p:spTree>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p:spPr>
        <p:txBody>
          <a:bodyPr/>
          <a:lstStyle/>
          <a:p>
            <a:pPr eaLnBrk="1" hangingPunct="1"/>
            <a:endParaRPr lang="en-US" smtClean="0"/>
          </a:p>
        </p:txBody>
      </p:sp>
      <p:sp>
        <p:nvSpPr>
          <p:cNvPr id="48132" name="Slide Number Placeholder 3"/>
          <p:cNvSpPr>
            <a:spLocks noGrp="1"/>
          </p:cNvSpPr>
          <p:nvPr>
            <p:ph type="sldNum" sz="quarter" idx="5"/>
          </p:nvPr>
        </p:nvSpPr>
        <p:spPr>
          <a:noFill/>
        </p:spPr>
        <p:txBody>
          <a:bodyPr/>
          <a:lstStyle/>
          <a:p>
            <a:fld id="{C4E00082-97D6-4701-92C6-56607DF91282}" type="slidenum">
              <a:rPr lang="en-US" smtClean="0"/>
              <a:pPr/>
              <a:t>1</a:t>
            </a:fld>
            <a:endParaRPr lang="en-US" smtClean="0"/>
          </a:p>
        </p:txBody>
      </p:sp>
      <p:sp>
        <p:nvSpPr>
          <p:cNvPr id="48133" name="Footer Placeholder 4"/>
          <p:cNvSpPr>
            <a:spLocks noGrp="1"/>
          </p:cNvSpPr>
          <p:nvPr>
            <p:ph type="ftr" sz="quarter" idx="4"/>
          </p:nvPr>
        </p:nvSpPr>
        <p:spPr>
          <a:noFill/>
        </p:spPr>
        <p:txBody>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p:spPr>
        <p:txBody>
          <a:bodyPr/>
          <a:lstStyle/>
          <a:p>
            <a:endParaRPr lang="en-US" smtClean="0"/>
          </a:p>
        </p:txBody>
      </p:sp>
      <p:sp>
        <p:nvSpPr>
          <p:cNvPr id="57348" name="Footer Placeholder 3"/>
          <p:cNvSpPr>
            <a:spLocks noGrp="1"/>
          </p:cNvSpPr>
          <p:nvPr>
            <p:ph type="ftr" sz="quarter" idx="4"/>
          </p:nvPr>
        </p:nvSpPr>
        <p:spPr>
          <a:noFill/>
        </p:spPr>
        <p:txBody>
          <a:bodyPr/>
          <a:lstStyle/>
          <a:p>
            <a:endParaRPr lang="en-US" smtClean="0"/>
          </a:p>
        </p:txBody>
      </p:sp>
      <p:sp>
        <p:nvSpPr>
          <p:cNvPr id="57349" name="Slide Number Placeholder 4"/>
          <p:cNvSpPr>
            <a:spLocks noGrp="1"/>
          </p:cNvSpPr>
          <p:nvPr>
            <p:ph type="sldNum" sz="quarter" idx="5"/>
          </p:nvPr>
        </p:nvSpPr>
        <p:spPr>
          <a:noFill/>
        </p:spPr>
        <p:txBody>
          <a:bodyPr/>
          <a:lstStyle/>
          <a:p>
            <a:fld id="{8CAD5DF6-12D2-4459-908B-9770AF3E9860}" type="slidenum">
              <a:rPr lang="en-US" smtClean="0"/>
              <a:pPr/>
              <a:t>10</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endParaRPr lang="en-US" smtClean="0"/>
          </a:p>
        </p:txBody>
      </p:sp>
      <p:sp>
        <p:nvSpPr>
          <p:cNvPr id="58372" name="Footer Placeholder 3"/>
          <p:cNvSpPr>
            <a:spLocks noGrp="1"/>
          </p:cNvSpPr>
          <p:nvPr>
            <p:ph type="ftr" sz="quarter" idx="4"/>
          </p:nvPr>
        </p:nvSpPr>
        <p:spPr>
          <a:noFill/>
        </p:spPr>
        <p:txBody>
          <a:bodyPr/>
          <a:lstStyle/>
          <a:p>
            <a:endParaRPr lang="en-US" smtClean="0"/>
          </a:p>
        </p:txBody>
      </p:sp>
      <p:sp>
        <p:nvSpPr>
          <p:cNvPr id="58373" name="Slide Number Placeholder 4"/>
          <p:cNvSpPr>
            <a:spLocks noGrp="1"/>
          </p:cNvSpPr>
          <p:nvPr>
            <p:ph type="sldNum" sz="quarter" idx="5"/>
          </p:nvPr>
        </p:nvSpPr>
        <p:spPr>
          <a:noFill/>
        </p:spPr>
        <p:txBody>
          <a:bodyPr/>
          <a:lstStyle/>
          <a:p>
            <a:fld id="{5C75AEE7-BE97-4F20-A20B-53EC7B95E4BE}" type="slidenum">
              <a:rPr lang="en-US" smtClean="0"/>
              <a:pPr/>
              <a:t>11</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p:spPr>
        <p:txBody>
          <a:bodyPr/>
          <a:lstStyle/>
          <a:p>
            <a:endParaRPr lang="en-US" smtClean="0"/>
          </a:p>
        </p:txBody>
      </p:sp>
      <p:sp>
        <p:nvSpPr>
          <p:cNvPr id="59396" name="Footer Placeholder 3"/>
          <p:cNvSpPr>
            <a:spLocks noGrp="1"/>
          </p:cNvSpPr>
          <p:nvPr>
            <p:ph type="ftr" sz="quarter" idx="4"/>
          </p:nvPr>
        </p:nvSpPr>
        <p:spPr>
          <a:noFill/>
        </p:spPr>
        <p:txBody>
          <a:bodyPr/>
          <a:lstStyle/>
          <a:p>
            <a:endParaRPr lang="en-US" smtClean="0"/>
          </a:p>
        </p:txBody>
      </p:sp>
      <p:sp>
        <p:nvSpPr>
          <p:cNvPr id="59397" name="Slide Number Placeholder 4"/>
          <p:cNvSpPr>
            <a:spLocks noGrp="1"/>
          </p:cNvSpPr>
          <p:nvPr>
            <p:ph type="sldNum" sz="quarter" idx="5"/>
          </p:nvPr>
        </p:nvSpPr>
        <p:spPr>
          <a:noFill/>
        </p:spPr>
        <p:txBody>
          <a:bodyPr/>
          <a:lstStyle/>
          <a:p>
            <a:fld id="{C9427326-ABB6-4CB4-8C3C-7ADC442D4B3C}" type="slidenum">
              <a:rPr lang="en-US" smtClean="0"/>
              <a:pPr/>
              <a:t>12</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p:spPr>
        <p:txBody>
          <a:bodyPr/>
          <a:lstStyle/>
          <a:p>
            <a:endParaRPr lang="en-US" smtClean="0"/>
          </a:p>
        </p:txBody>
      </p:sp>
      <p:sp>
        <p:nvSpPr>
          <p:cNvPr id="60420" name="Footer Placeholder 3"/>
          <p:cNvSpPr>
            <a:spLocks noGrp="1"/>
          </p:cNvSpPr>
          <p:nvPr>
            <p:ph type="ftr" sz="quarter" idx="4"/>
          </p:nvPr>
        </p:nvSpPr>
        <p:spPr>
          <a:noFill/>
        </p:spPr>
        <p:txBody>
          <a:bodyPr/>
          <a:lstStyle/>
          <a:p>
            <a:endParaRPr lang="en-US" smtClean="0"/>
          </a:p>
        </p:txBody>
      </p:sp>
      <p:sp>
        <p:nvSpPr>
          <p:cNvPr id="60421" name="Slide Number Placeholder 4"/>
          <p:cNvSpPr>
            <a:spLocks noGrp="1"/>
          </p:cNvSpPr>
          <p:nvPr>
            <p:ph type="sldNum" sz="quarter" idx="5"/>
          </p:nvPr>
        </p:nvSpPr>
        <p:spPr>
          <a:noFill/>
        </p:spPr>
        <p:txBody>
          <a:bodyPr/>
          <a:lstStyle/>
          <a:p>
            <a:fld id="{49AFF826-43BB-4B5B-B010-E4C8EEEB3C44}" type="slidenum">
              <a:rPr lang="en-US" smtClean="0"/>
              <a:pPr/>
              <a:t>13</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p:spPr>
        <p:txBody>
          <a:bodyPr/>
          <a:lstStyle/>
          <a:p>
            <a:pPr eaLnBrk="1" hangingPunct="1"/>
            <a:endParaRPr lang="en-US" smtClean="0"/>
          </a:p>
        </p:txBody>
      </p:sp>
      <p:sp>
        <p:nvSpPr>
          <p:cNvPr id="61444" name="Slide Number Placeholder 3"/>
          <p:cNvSpPr>
            <a:spLocks noGrp="1"/>
          </p:cNvSpPr>
          <p:nvPr>
            <p:ph type="sldNum" sz="quarter" idx="5"/>
          </p:nvPr>
        </p:nvSpPr>
        <p:spPr>
          <a:noFill/>
        </p:spPr>
        <p:txBody>
          <a:bodyPr/>
          <a:lstStyle/>
          <a:p>
            <a:fld id="{8CA05047-2419-4DB4-91E4-80B80A118C60}" type="slidenum">
              <a:rPr lang="en-US" smtClean="0"/>
              <a:pPr/>
              <a:t>14</a:t>
            </a:fld>
            <a:endParaRPr lang="en-US" smtClean="0"/>
          </a:p>
        </p:txBody>
      </p:sp>
      <p:sp>
        <p:nvSpPr>
          <p:cNvPr id="61445" name="Footer Placeholder 4"/>
          <p:cNvSpPr>
            <a:spLocks noGrp="1"/>
          </p:cNvSpPr>
          <p:nvPr>
            <p:ph type="ftr" sz="quarter" idx="4"/>
          </p:nvPr>
        </p:nvSpPr>
        <p:spPr>
          <a:noFill/>
        </p:spPr>
        <p:txBody>
          <a:bodyP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p:spPr>
        <p:txBody>
          <a:bodyPr/>
          <a:lstStyle/>
          <a:p>
            <a:endParaRPr lang="en-US" smtClean="0"/>
          </a:p>
        </p:txBody>
      </p:sp>
      <p:sp>
        <p:nvSpPr>
          <p:cNvPr id="62468" name="Slide Number Placeholder 3"/>
          <p:cNvSpPr>
            <a:spLocks noGrp="1"/>
          </p:cNvSpPr>
          <p:nvPr>
            <p:ph type="sldNum" sz="quarter" idx="5"/>
          </p:nvPr>
        </p:nvSpPr>
        <p:spPr>
          <a:noFill/>
        </p:spPr>
        <p:txBody>
          <a:bodyPr/>
          <a:lstStyle/>
          <a:p>
            <a:fld id="{0CA606A3-D440-445B-B31B-3C24E6013BB0}" type="slidenum">
              <a:rPr lang="en-US" smtClean="0"/>
              <a:pPr/>
              <a:t>15</a:t>
            </a:fld>
            <a:endParaRPr lang="en-US" smtClean="0"/>
          </a:p>
        </p:txBody>
      </p:sp>
      <p:sp>
        <p:nvSpPr>
          <p:cNvPr id="62469" name="Footer Placeholder 4"/>
          <p:cNvSpPr>
            <a:spLocks noGrp="1"/>
          </p:cNvSpPr>
          <p:nvPr>
            <p:ph type="ftr" sz="quarter" idx="4"/>
          </p:nvPr>
        </p:nvSpPr>
        <p:spPr>
          <a:noFill/>
        </p:spPr>
        <p:txBody>
          <a:bodyP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p:spPr>
        <p:txBody>
          <a:bodyPr/>
          <a:lstStyle/>
          <a:p>
            <a:endParaRPr lang="en-US" smtClean="0"/>
          </a:p>
        </p:txBody>
      </p:sp>
      <p:sp>
        <p:nvSpPr>
          <p:cNvPr id="64516" name="Slide Number Placeholder 3"/>
          <p:cNvSpPr>
            <a:spLocks noGrp="1"/>
          </p:cNvSpPr>
          <p:nvPr>
            <p:ph type="sldNum" sz="quarter" idx="5"/>
          </p:nvPr>
        </p:nvSpPr>
        <p:spPr>
          <a:noFill/>
        </p:spPr>
        <p:txBody>
          <a:bodyPr/>
          <a:lstStyle/>
          <a:p>
            <a:fld id="{480743BC-105F-4FD3-8DE6-425E4A1D1531}" type="slidenum">
              <a:rPr lang="en-US" smtClean="0"/>
              <a:pPr/>
              <a:t>16</a:t>
            </a:fld>
            <a:endParaRPr lang="en-US" smtClean="0"/>
          </a:p>
        </p:txBody>
      </p:sp>
      <p:sp>
        <p:nvSpPr>
          <p:cNvPr id="64517" name="Footer Placeholder 4"/>
          <p:cNvSpPr>
            <a:spLocks noGrp="1"/>
          </p:cNvSpPr>
          <p:nvPr>
            <p:ph type="ftr" sz="quarter" idx="4"/>
          </p:nvPr>
        </p:nvSpPr>
        <p:spPr>
          <a:noFill/>
        </p:spPr>
        <p:txBody>
          <a:bodyPr/>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p:spPr>
        <p:txBody>
          <a:bodyPr/>
          <a:lstStyle/>
          <a:p>
            <a:endParaRPr lang="en-US" smtClean="0"/>
          </a:p>
        </p:txBody>
      </p:sp>
      <p:sp>
        <p:nvSpPr>
          <p:cNvPr id="63492" name="Footer Placeholder 3"/>
          <p:cNvSpPr>
            <a:spLocks noGrp="1"/>
          </p:cNvSpPr>
          <p:nvPr>
            <p:ph type="ftr" sz="quarter" idx="4"/>
          </p:nvPr>
        </p:nvSpPr>
        <p:spPr>
          <a:noFill/>
        </p:spPr>
        <p:txBody>
          <a:bodyPr/>
          <a:lstStyle/>
          <a:p>
            <a:endParaRPr lang="en-US" smtClean="0"/>
          </a:p>
        </p:txBody>
      </p:sp>
      <p:sp>
        <p:nvSpPr>
          <p:cNvPr id="63493" name="Slide Number Placeholder 4"/>
          <p:cNvSpPr>
            <a:spLocks noGrp="1"/>
          </p:cNvSpPr>
          <p:nvPr>
            <p:ph type="sldNum" sz="quarter" idx="5"/>
          </p:nvPr>
        </p:nvSpPr>
        <p:spPr>
          <a:noFill/>
        </p:spPr>
        <p:txBody>
          <a:bodyPr/>
          <a:lstStyle/>
          <a:p>
            <a:fld id="{1820B64F-0B35-4DA5-BDC8-1C21FFCFD55A}" type="slidenum">
              <a:rPr lang="en-US" smtClean="0"/>
              <a:pPr/>
              <a:t>17</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FB50DF02-944F-4E97-B2B0-9C025AF3B869}" type="slidenum">
              <a:rPr lang="en-US" smtClean="0"/>
              <a:pPr/>
              <a:t>18</a:t>
            </a:fld>
            <a:endParaRPr lang="en-US" smtClean="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endParaRPr lang="en-US" smtClean="0"/>
          </a:p>
        </p:txBody>
      </p:sp>
      <p:sp>
        <p:nvSpPr>
          <p:cNvPr id="65541" name="Footer Placeholder 4"/>
          <p:cNvSpPr>
            <a:spLocks noGrp="1"/>
          </p:cNvSpPr>
          <p:nvPr>
            <p:ph type="ftr" sz="quarter" idx="4"/>
          </p:nvPr>
        </p:nvSpPr>
        <p:spPr>
          <a:noFill/>
        </p:spPr>
        <p:txBody>
          <a:bodyPr/>
          <a:lstStyle/>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p:spPr>
        <p:txBody>
          <a:bodyPr/>
          <a:lstStyle/>
          <a:p>
            <a:endParaRPr lang="en-US" smtClean="0"/>
          </a:p>
        </p:txBody>
      </p:sp>
      <p:sp>
        <p:nvSpPr>
          <p:cNvPr id="66564" name="Slide Number Placeholder 3"/>
          <p:cNvSpPr>
            <a:spLocks noGrp="1"/>
          </p:cNvSpPr>
          <p:nvPr>
            <p:ph type="sldNum" sz="quarter" idx="5"/>
          </p:nvPr>
        </p:nvSpPr>
        <p:spPr>
          <a:noFill/>
        </p:spPr>
        <p:txBody>
          <a:bodyPr/>
          <a:lstStyle/>
          <a:p>
            <a:fld id="{6833977F-9966-409B-AFBE-BB0F1CB980AE}" type="slidenum">
              <a:rPr lang="en-US" smtClean="0"/>
              <a:pPr/>
              <a:t>19</a:t>
            </a:fld>
            <a:endParaRPr lang="en-US" smtClean="0"/>
          </a:p>
        </p:txBody>
      </p:sp>
      <p:sp>
        <p:nvSpPr>
          <p:cNvPr id="66565" name="Footer Placeholder 4"/>
          <p:cNvSpPr>
            <a:spLocks noGrp="1"/>
          </p:cNvSpPr>
          <p:nvPr>
            <p:ph type="ftr" sz="quarter" idx="4"/>
          </p:nvPr>
        </p:nvSpPr>
        <p:spPr>
          <a:noFill/>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932F97A2-FC32-4A92-8A8F-F23767C885BB}" type="slidenum">
              <a:rPr lang="en-US" smtClean="0"/>
              <a:pPr/>
              <a:t>2</a:t>
            </a:fld>
            <a:endParaRPr lang="en-US"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endParaRPr lang="en-US" smtClean="0"/>
          </a:p>
        </p:txBody>
      </p:sp>
      <p:sp>
        <p:nvSpPr>
          <p:cNvPr id="49157" name="Footer Placeholder 4"/>
          <p:cNvSpPr>
            <a:spLocks noGrp="1"/>
          </p:cNvSpPr>
          <p:nvPr>
            <p:ph type="ftr" sz="quarter" idx="4"/>
          </p:nvPr>
        </p:nvSpPr>
        <p:spPr>
          <a:noFill/>
        </p:spPr>
        <p:txBody>
          <a:bodyPr/>
          <a:lstStyle/>
          <a:p>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p:spPr>
        <p:txBody>
          <a:bodyPr/>
          <a:lstStyle/>
          <a:p>
            <a:endParaRPr lang="en-US" smtClean="0"/>
          </a:p>
        </p:txBody>
      </p:sp>
      <p:sp>
        <p:nvSpPr>
          <p:cNvPr id="67588" name="Slide Number Placeholder 3"/>
          <p:cNvSpPr>
            <a:spLocks noGrp="1"/>
          </p:cNvSpPr>
          <p:nvPr>
            <p:ph type="sldNum" sz="quarter" idx="5"/>
          </p:nvPr>
        </p:nvSpPr>
        <p:spPr>
          <a:noFill/>
        </p:spPr>
        <p:txBody>
          <a:bodyPr/>
          <a:lstStyle/>
          <a:p>
            <a:fld id="{484DD8EC-3D74-4997-8760-10FC2D18C69E}" type="slidenum">
              <a:rPr lang="en-US" smtClean="0"/>
              <a:pPr/>
              <a:t>20</a:t>
            </a:fld>
            <a:endParaRPr lang="en-US" smtClean="0"/>
          </a:p>
        </p:txBody>
      </p:sp>
      <p:sp>
        <p:nvSpPr>
          <p:cNvPr id="67589" name="Footer Placeholder 4"/>
          <p:cNvSpPr>
            <a:spLocks noGrp="1"/>
          </p:cNvSpPr>
          <p:nvPr>
            <p:ph type="ftr" sz="quarter" idx="4"/>
          </p:nvPr>
        </p:nvSpPr>
        <p:spPr>
          <a:noFill/>
        </p:spPr>
        <p:txBody>
          <a:bodyPr/>
          <a:lstStyle/>
          <a:p>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p:spPr>
        <p:txBody>
          <a:bodyPr/>
          <a:lstStyle/>
          <a:p>
            <a:endParaRPr lang="en-US" smtClean="0"/>
          </a:p>
        </p:txBody>
      </p:sp>
      <p:sp>
        <p:nvSpPr>
          <p:cNvPr id="68612" name="Slide Number Placeholder 3"/>
          <p:cNvSpPr>
            <a:spLocks noGrp="1"/>
          </p:cNvSpPr>
          <p:nvPr>
            <p:ph type="sldNum" sz="quarter" idx="5"/>
          </p:nvPr>
        </p:nvSpPr>
        <p:spPr>
          <a:noFill/>
        </p:spPr>
        <p:txBody>
          <a:bodyPr/>
          <a:lstStyle/>
          <a:p>
            <a:fld id="{6915924C-76BB-4928-921C-8589FD3CE47E}" type="slidenum">
              <a:rPr lang="en-US" smtClean="0"/>
              <a:pPr/>
              <a:t>21</a:t>
            </a:fld>
            <a:endParaRPr lang="en-US" smtClean="0"/>
          </a:p>
        </p:txBody>
      </p:sp>
      <p:sp>
        <p:nvSpPr>
          <p:cNvPr id="68613" name="Footer Placeholder 4"/>
          <p:cNvSpPr>
            <a:spLocks noGrp="1"/>
          </p:cNvSpPr>
          <p:nvPr>
            <p:ph type="ftr" sz="quarter" idx="4"/>
          </p:nvPr>
        </p:nvSpPr>
        <p:spPr>
          <a:noFill/>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p:spPr>
        <p:txBody>
          <a:bodyPr/>
          <a:lstStyle/>
          <a:p>
            <a:endParaRPr lang="en-US" smtClean="0"/>
          </a:p>
        </p:txBody>
      </p:sp>
      <p:sp>
        <p:nvSpPr>
          <p:cNvPr id="50180" name="Slide Number Placeholder 3"/>
          <p:cNvSpPr>
            <a:spLocks noGrp="1"/>
          </p:cNvSpPr>
          <p:nvPr>
            <p:ph type="sldNum" sz="quarter" idx="5"/>
          </p:nvPr>
        </p:nvSpPr>
        <p:spPr>
          <a:noFill/>
        </p:spPr>
        <p:txBody>
          <a:bodyPr/>
          <a:lstStyle/>
          <a:p>
            <a:fld id="{7136F3C0-02D2-4B05-9E1A-9C4B8BE6EDAB}" type="slidenum">
              <a:rPr lang="en-US" smtClean="0"/>
              <a:pPr/>
              <a:t>3</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endParaRPr lang="en-US" smtClean="0"/>
          </a:p>
        </p:txBody>
      </p:sp>
      <p:sp>
        <p:nvSpPr>
          <p:cNvPr id="51204" name="Slide Number Placeholder 3"/>
          <p:cNvSpPr>
            <a:spLocks noGrp="1"/>
          </p:cNvSpPr>
          <p:nvPr>
            <p:ph type="sldNum" sz="quarter" idx="5"/>
          </p:nvPr>
        </p:nvSpPr>
        <p:spPr>
          <a:noFill/>
        </p:spPr>
        <p:txBody>
          <a:bodyPr/>
          <a:lstStyle/>
          <a:p>
            <a:fld id="{359C1484-23E6-4320-934D-81FFF8EF753E}" type="slidenum">
              <a:rPr lang="en-US" smtClean="0"/>
              <a:pPr/>
              <a:t>4</a:t>
            </a:fld>
            <a:endParaRPr lang="en-US" smtClean="0"/>
          </a:p>
        </p:txBody>
      </p:sp>
      <p:sp>
        <p:nvSpPr>
          <p:cNvPr id="51205" name="Footer Placeholder 4"/>
          <p:cNvSpPr>
            <a:spLocks noGrp="1"/>
          </p:cNvSpPr>
          <p:nvPr>
            <p:ph type="ftr" sz="quarter" idx="4"/>
          </p:nvPr>
        </p:nvSpPr>
        <p:spPr>
          <a:noFill/>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endParaRPr lang="en-US" smtClean="0"/>
          </a:p>
        </p:txBody>
      </p:sp>
      <p:sp>
        <p:nvSpPr>
          <p:cNvPr id="52228" name="Slide Number Placeholder 3"/>
          <p:cNvSpPr>
            <a:spLocks noGrp="1"/>
          </p:cNvSpPr>
          <p:nvPr>
            <p:ph type="sldNum" sz="quarter" idx="5"/>
          </p:nvPr>
        </p:nvSpPr>
        <p:spPr>
          <a:noFill/>
        </p:spPr>
        <p:txBody>
          <a:bodyPr/>
          <a:lstStyle/>
          <a:p>
            <a:fld id="{8426DC2E-478D-492B-B239-0A5EE41450B5}" type="slidenum">
              <a:rPr lang="en-US" smtClean="0"/>
              <a:pPr/>
              <a:t>5</a:t>
            </a:fld>
            <a:endParaRPr lang="en-US" smtClean="0"/>
          </a:p>
        </p:txBody>
      </p:sp>
      <p:sp>
        <p:nvSpPr>
          <p:cNvPr id="52229" name="Footer Placeholder 4"/>
          <p:cNvSpPr>
            <a:spLocks noGrp="1"/>
          </p:cNvSpPr>
          <p:nvPr>
            <p:ph type="ftr" sz="quarter" idx="4"/>
          </p:nvPr>
        </p:nvSpPr>
        <p:spPr>
          <a:noFill/>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p:spPr>
        <p:txBody>
          <a:bodyPr/>
          <a:lstStyle/>
          <a:p>
            <a:endParaRPr lang="en-US" dirty="0" smtClean="0"/>
          </a:p>
        </p:txBody>
      </p:sp>
      <p:sp>
        <p:nvSpPr>
          <p:cNvPr id="53252" name="Footer Placeholder 3"/>
          <p:cNvSpPr>
            <a:spLocks noGrp="1"/>
          </p:cNvSpPr>
          <p:nvPr>
            <p:ph type="ftr" sz="quarter" idx="4"/>
          </p:nvPr>
        </p:nvSpPr>
        <p:spPr>
          <a:noFill/>
        </p:spPr>
        <p:txBody>
          <a:bodyPr/>
          <a:lstStyle/>
          <a:p>
            <a:endParaRPr lang="en-US" smtClean="0"/>
          </a:p>
        </p:txBody>
      </p:sp>
      <p:sp>
        <p:nvSpPr>
          <p:cNvPr id="53253" name="Slide Number Placeholder 4"/>
          <p:cNvSpPr>
            <a:spLocks noGrp="1"/>
          </p:cNvSpPr>
          <p:nvPr>
            <p:ph type="sldNum" sz="quarter" idx="5"/>
          </p:nvPr>
        </p:nvSpPr>
        <p:spPr>
          <a:noFill/>
        </p:spPr>
        <p:txBody>
          <a:bodyPr/>
          <a:lstStyle/>
          <a:p>
            <a:fld id="{AEA32AE1-C196-4529-8457-98F284FA348E}" type="slidenum">
              <a:rPr lang="en-US" smtClean="0"/>
              <a:pPr/>
              <a:t>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p:spPr>
        <p:txBody>
          <a:bodyPr/>
          <a:lstStyle/>
          <a:p>
            <a:endParaRPr lang="en-US" smtClean="0"/>
          </a:p>
        </p:txBody>
      </p:sp>
      <p:sp>
        <p:nvSpPr>
          <p:cNvPr id="54276" name="Slide Number Placeholder 3"/>
          <p:cNvSpPr>
            <a:spLocks noGrp="1"/>
          </p:cNvSpPr>
          <p:nvPr>
            <p:ph type="sldNum" sz="quarter" idx="5"/>
          </p:nvPr>
        </p:nvSpPr>
        <p:spPr>
          <a:noFill/>
        </p:spPr>
        <p:txBody>
          <a:bodyPr/>
          <a:lstStyle/>
          <a:p>
            <a:fld id="{B27F0D9C-F16D-4FB3-9880-74EC32537E90}" type="slidenum">
              <a:rPr lang="en-US" smtClean="0"/>
              <a:pPr/>
              <a:t>7</a:t>
            </a:fld>
            <a:endParaRPr lang="en-US" smtClean="0"/>
          </a:p>
        </p:txBody>
      </p:sp>
      <p:sp>
        <p:nvSpPr>
          <p:cNvPr id="54277" name="Footer Placeholder 4"/>
          <p:cNvSpPr>
            <a:spLocks noGrp="1"/>
          </p:cNvSpPr>
          <p:nvPr>
            <p:ph type="ftr" sz="quarter" idx="4"/>
          </p:nvPr>
        </p:nvSpPr>
        <p:spPr>
          <a:noFill/>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p:spPr>
        <p:txBody>
          <a:bodyPr/>
          <a:lstStyle/>
          <a:p>
            <a:endParaRPr lang="en-US" smtClean="0"/>
          </a:p>
        </p:txBody>
      </p:sp>
      <p:sp>
        <p:nvSpPr>
          <p:cNvPr id="55300" name="Slide Number Placeholder 3"/>
          <p:cNvSpPr>
            <a:spLocks noGrp="1"/>
          </p:cNvSpPr>
          <p:nvPr>
            <p:ph type="sldNum" sz="quarter" idx="5"/>
          </p:nvPr>
        </p:nvSpPr>
        <p:spPr>
          <a:noFill/>
        </p:spPr>
        <p:txBody>
          <a:bodyPr/>
          <a:lstStyle/>
          <a:p>
            <a:fld id="{1AAA7676-C84B-4EBA-812C-084842B45558}" type="slidenum">
              <a:rPr lang="en-US" smtClean="0"/>
              <a:pPr/>
              <a:t>8</a:t>
            </a:fld>
            <a:endParaRPr lang="en-US" smtClean="0"/>
          </a:p>
        </p:txBody>
      </p:sp>
      <p:sp>
        <p:nvSpPr>
          <p:cNvPr id="55301" name="Footer Placeholder 4"/>
          <p:cNvSpPr>
            <a:spLocks noGrp="1"/>
          </p:cNvSpPr>
          <p:nvPr>
            <p:ph type="ftr" sz="quarter" idx="4"/>
          </p:nvPr>
        </p:nvSpPr>
        <p:spPr>
          <a:noFill/>
        </p:spPr>
        <p:txBody>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p:spPr>
        <p:txBody>
          <a:bodyPr/>
          <a:lstStyle/>
          <a:p>
            <a:endParaRPr lang="en-US" smtClean="0"/>
          </a:p>
        </p:txBody>
      </p:sp>
      <p:sp>
        <p:nvSpPr>
          <p:cNvPr id="56324" name="Slide Number Placeholder 3"/>
          <p:cNvSpPr>
            <a:spLocks noGrp="1"/>
          </p:cNvSpPr>
          <p:nvPr>
            <p:ph type="sldNum" sz="quarter" idx="5"/>
          </p:nvPr>
        </p:nvSpPr>
        <p:spPr>
          <a:noFill/>
        </p:spPr>
        <p:txBody>
          <a:bodyPr/>
          <a:lstStyle/>
          <a:p>
            <a:fld id="{C9CE92A7-3F9B-4E4D-B618-D327DD44A91E}" type="slidenum">
              <a:rPr lang="en-US" smtClean="0"/>
              <a:pPr/>
              <a:t>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vmlDrawing" Target="../drawings/vmlDrawing2.vml"/></Relationships>
</file>

<file path=ppt/slideLayouts/_rels/slideLayout10.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1.xml"/><Relationship Id="rId1" Type="http://schemas.openxmlformats.org/officeDocument/2006/relationships/vmlDrawing" Target="../drawings/vmlDrawing11.vml"/></Relationships>
</file>

<file path=ppt/slideLayouts/_rels/slideLayout11.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1.xml"/><Relationship Id="rId1" Type="http://schemas.openxmlformats.org/officeDocument/2006/relationships/vmlDrawing" Target="../drawings/vmlDrawing12.v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vmlDrawing" Target="../drawings/vmlDrawing3.v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vmlDrawing" Target="../drawings/vmlDrawing4.v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vmlDrawing" Target="../drawings/vmlDrawing5.v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vmlDrawing" Target="../drawings/vmlDrawing6.vml"/></Relationships>
</file>

<file path=ppt/slideLayouts/_rels/slideLayout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1.xml"/><Relationship Id="rId1" Type="http://schemas.openxmlformats.org/officeDocument/2006/relationships/vmlDrawing" Target="../drawings/vmlDrawing7.vml"/></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1.xml"/><Relationship Id="rId1" Type="http://schemas.openxmlformats.org/officeDocument/2006/relationships/vmlDrawing" Target="../drawings/vmlDrawing8.vml"/></Relationships>
</file>

<file path=ppt/slideLayouts/_rels/slideLayout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1.xml"/><Relationship Id="rId1" Type="http://schemas.openxmlformats.org/officeDocument/2006/relationships/vmlDrawing" Target="../drawings/vmlDrawing9.vml"/></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1.xml"/><Relationship Id="rId1" Type="http://schemas.openxmlformats.org/officeDocument/2006/relationships/vmlDrawing" Target="../drawings/vmlDrawing10.v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aphicFrame>
        <p:nvGraphicFramePr>
          <p:cNvPr id="4" name="Object 8"/>
          <p:cNvGraphicFramePr>
            <a:graphicFrameLocks noChangeAspect="1"/>
          </p:cNvGraphicFramePr>
          <p:nvPr/>
        </p:nvGraphicFramePr>
        <p:xfrm>
          <a:off x="8332788" y="25400"/>
          <a:ext cx="771525" cy="838200"/>
        </p:xfrm>
        <a:graphic>
          <a:graphicData uri="http://schemas.openxmlformats.org/presentationml/2006/ole">
            <p:oleObj spid="_x0000_s108546" name="Bitmap Image" r:id="rId3" imgW="885949" imgH="961905" progId="PBrush">
              <p:embed/>
            </p:oleObj>
          </a:graphicData>
        </a:graphic>
      </p:graphicFrame>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5" name="Date Placeholder 4"/>
          <p:cNvSpPr>
            <a:spLocks noGrp="1" noChangeArrowheads="1"/>
          </p:cNvSpPr>
          <p:nvPr>
            <p:ph type="dt" sz="half" idx="10"/>
          </p:nvPr>
        </p:nvSpPr>
        <p:spPr>
          <a:xfrm>
            <a:off x="457200" y="6245225"/>
            <a:ext cx="2133600" cy="476250"/>
          </a:xfrm>
          <a:prstGeom prst="rect">
            <a:avLst/>
          </a:prstGeom>
        </p:spPr>
        <p:txBody>
          <a:bodyPr/>
          <a:lstStyle>
            <a:lvl1pPr>
              <a:defRPr>
                <a:latin typeface="Arial" pitchFamily="34" charset="0"/>
              </a:defRPr>
            </a:lvl1pPr>
          </a:lstStyle>
          <a:p>
            <a:pPr>
              <a:defRPr/>
            </a:pPr>
            <a:endParaRPr lang="en-US"/>
          </a:p>
        </p:txBody>
      </p:sp>
      <p:sp>
        <p:nvSpPr>
          <p:cNvPr id="6" name="Rectangle 6"/>
          <p:cNvSpPr>
            <a:spLocks noGrp="1" noChangeArrowheads="1"/>
          </p:cNvSpPr>
          <p:nvPr>
            <p:ph type="sldNum" sz="quarter" idx="11"/>
          </p:nvPr>
        </p:nvSpPr>
        <p:spPr/>
        <p:txBody>
          <a:bodyPr/>
          <a:lstStyle>
            <a:lvl1pPr>
              <a:defRPr/>
            </a:lvl1pPr>
          </a:lstStyle>
          <a:p>
            <a:pPr>
              <a:defRPr/>
            </a:pPr>
            <a:fld id="{31758FCB-358B-4634-84A5-DAE73484BFD4}" type="slidenum">
              <a:rPr lang="en-US"/>
              <a:pPr>
                <a:defRPr/>
              </a:pPr>
              <a:t>‹#›</a:t>
            </a:fld>
            <a:endParaRPr lang="en-US"/>
          </a:p>
        </p:txBody>
      </p:sp>
      <p:sp>
        <p:nvSpPr>
          <p:cNvPr id="7" name="Rectangle 5"/>
          <p:cNvSpPr>
            <a:spLocks noGrp="1" noChangeArrowheads="1"/>
          </p:cNvSpPr>
          <p:nvPr>
            <p:ph type="ftr" sz="quarter" idx="12"/>
          </p:nvPr>
        </p:nvSpPr>
        <p:spPr/>
        <p:txBody>
          <a:bodyPr/>
          <a:lstStyle>
            <a:lvl1pPr algn="ctr">
              <a:defRPr sz="1400" dirty="0" smtClean="0">
                <a:latin typeface="Arial" charset="0"/>
              </a:defRPr>
            </a:lvl1pPr>
          </a:lstStyle>
          <a:p>
            <a:pPr>
              <a:defRPr/>
            </a:pPr>
            <a:r>
              <a:rPr lang="en-US"/>
              <a:t>Tevatron </a:t>
            </a:r>
            <a:r>
              <a:rPr lang="en-US" err="1"/>
              <a:t>Accel</a:t>
            </a:r>
            <a:r>
              <a:rPr lang="en-US"/>
              <a:t>. Studies Workshop, Jan. 13-14, 2010,  Chandra Bhat</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graphicFrame>
        <p:nvGraphicFramePr>
          <p:cNvPr id="4" name="Object 8"/>
          <p:cNvGraphicFramePr>
            <a:graphicFrameLocks noChangeAspect="1"/>
          </p:cNvGraphicFramePr>
          <p:nvPr/>
        </p:nvGraphicFramePr>
        <p:xfrm>
          <a:off x="8332788" y="25400"/>
          <a:ext cx="771525" cy="838200"/>
        </p:xfrm>
        <a:graphic>
          <a:graphicData uri="http://schemas.openxmlformats.org/presentationml/2006/ole">
            <p:oleObj spid="_x0000_s117762" name="Bitmap Image" r:id="rId3" imgW="885949" imgH="961905" progId="PBrush">
              <p:embed/>
            </p:oleObj>
          </a:graphicData>
        </a:graphic>
      </p:graphicFrame>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457200" y="6245225"/>
            <a:ext cx="2133600" cy="476250"/>
          </a:xfrm>
          <a:prstGeom prst="rect">
            <a:avLst/>
          </a:prstGeom>
        </p:spPr>
        <p:txBody>
          <a:bodyPr/>
          <a:lstStyle>
            <a:lvl1pPr>
              <a:defRPr>
                <a:latin typeface="Arial" pitchFamily="34" charset="0"/>
              </a:defRPr>
            </a:lvl1pPr>
          </a:lstStyle>
          <a:p>
            <a:pPr>
              <a:defRPr/>
            </a:pPr>
            <a:endParaRPr lang="en-US"/>
          </a:p>
        </p:txBody>
      </p:sp>
      <p:sp>
        <p:nvSpPr>
          <p:cNvPr id="6" name="Rectangle 5"/>
          <p:cNvSpPr>
            <a:spLocks noGrp="1" noChangeArrowheads="1"/>
          </p:cNvSpPr>
          <p:nvPr>
            <p:ph type="ftr" sz="quarter" idx="11"/>
          </p:nvPr>
        </p:nvSpPr>
        <p:spPr>
          <a:xfrm>
            <a:off x="2241550" y="6435725"/>
            <a:ext cx="4503738" cy="396875"/>
          </a:xfrm>
        </p:spPr>
        <p:txBody>
          <a:bodyPr/>
          <a:lstStyle>
            <a:lvl1pPr>
              <a:defRPr smtClean="0"/>
            </a:lvl1pPr>
          </a:lstStyle>
          <a:p>
            <a:pPr>
              <a:defRPr/>
            </a:pPr>
            <a:r>
              <a:rPr lang="en-US"/>
              <a:t>Tevatron Accel. Studies Workshop, Jan. 13-14, 2010,  Chandra Bhat</a:t>
            </a:r>
          </a:p>
        </p:txBody>
      </p:sp>
      <p:sp>
        <p:nvSpPr>
          <p:cNvPr id="7" name="Rectangle 6"/>
          <p:cNvSpPr>
            <a:spLocks noGrp="1" noChangeArrowheads="1"/>
          </p:cNvSpPr>
          <p:nvPr>
            <p:ph type="sldNum" sz="quarter" idx="12"/>
          </p:nvPr>
        </p:nvSpPr>
        <p:spPr/>
        <p:txBody>
          <a:bodyPr/>
          <a:lstStyle>
            <a:lvl1pPr>
              <a:defRPr/>
            </a:lvl1pPr>
          </a:lstStyle>
          <a:p>
            <a:pPr>
              <a:defRPr/>
            </a:pPr>
            <a:fld id="{7B11C1C2-F2F8-4A17-B580-98AA8D20490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aphicFrame>
        <p:nvGraphicFramePr>
          <p:cNvPr id="4" name="Object 8"/>
          <p:cNvGraphicFramePr>
            <a:graphicFrameLocks noChangeAspect="1"/>
          </p:cNvGraphicFramePr>
          <p:nvPr/>
        </p:nvGraphicFramePr>
        <p:xfrm>
          <a:off x="8332788" y="25400"/>
          <a:ext cx="771525" cy="838200"/>
        </p:xfrm>
        <a:graphic>
          <a:graphicData uri="http://schemas.openxmlformats.org/presentationml/2006/ole">
            <p:oleObj spid="_x0000_s118786" name="Bitmap Image" r:id="rId3" imgW="885949" imgH="961905" progId="PBrush">
              <p:embed/>
            </p:oleObj>
          </a:graphicData>
        </a:graphic>
      </p:graphicFrame>
      <p:sp>
        <p:nvSpPr>
          <p:cNvPr id="2" name="Vertical Title 1"/>
          <p:cNvSpPr>
            <a:spLocks noGrp="1"/>
          </p:cNvSpPr>
          <p:nvPr>
            <p:ph type="title" orient="vert"/>
          </p:nvPr>
        </p:nvSpPr>
        <p:spPr>
          <a:xfrm>
            <a:off x="6629400" y="152400"/>
            <a:ext cx="2057400" cy="5973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2400"/>
            <a:ext cx="6019800" cy="5973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457200" y="6245225"/>
            <a:ext cx="2133600" cy="476250"/>
          </a:xfrm>
          <a:prstGeom prst="rect">
            <a:avLst/>
          </a:prstGeom>
        </p:spPr>
        <p:txBody>
          <a:bodyPr/>
          <a:lstStyle>
            <a:lvl1pPr>
              <a:defRPr>
                <a:latin typeface="Arial" pitchFamily="34"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smtClean="0"/>
            </a:lvl1pPr>
          </a:lstStyle>
          <a:p>
            <a:pPr>
              <a:defRPr/>
            </a:pPr>
            <a:r>
              <a:rPr lang="en-US"/>
              <a:t>Tevatron Accel. Studies Workshop, Jan. 13-14, 2010,  Chandra Bhat</a:t>
            </a:r>
            <a:endParaRPr lang="en-US" dirty="0"/>
          </a:p>
        </p:txBody>
      </p:sp>
      <p:sp>
        <p:nvSpPr>
          <p:cNvPr id="7" name="Rectangle 6"/>
          <p:cNvSpPr>
            <a:spLocks noGrp="1" noChangeArrowheads="1"/>
          </p:cNvSpPr>
          <p:nvPr>
            <p:ph type="sldNum" sz="quarter" idx="12"/>
          </p:nvPr>
        </p:nvSpPr>
        <p:spPr/>
        <p:txBody>
          <a:bodyPr/>
          <a:lstStyle>
            <a:lvl1pPr>
              <a:defRPr/>
            </a:lvl1pPr>
          </a:lstStyle>
          <a:p>
            <a:pPr>
              <a:defRPr/>
            </a:pPr>
            <a:fld id="{B587C2CE-0FB6-4C2E-B10B-DBB64F884B0F}"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Tevatron Accel. Studies Workshop, Jan. 13-14, 2010,  Chandra Bhat</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735B0217-ED7E-4BD9-A7EA-4FCFA7428F26}"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Tevatron Accel. Studies Workshop, Jan. 13-14, 2010,  Chandra Bhat</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F2745E0-2F60-482D-AD69-D59198C75BE1}"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Tevatron Accel. Studies Workshop, Jan. 13-14, 2010,  Chandra Bhat</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0E22EA6-698E-4A2C-8ED5-862ADE3D9878}"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a:t>Tevatron Accel. Studies Workshop, Jan. 13-14, 2010,  Chandra Bhat</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AD8D0AEA-C8CB-42E3-80A3-84CB54051FA6}"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r>
              <a:rPr lang="en-US"/>
              <a:t>Tevatron Accel. Studies Workshop, Jan. 13-14, 2010,  Chandra Bhat</a:t>
            </a: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2CAED886-9BB0-40F7-AFE0-322CA8B9F605}"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r>
              <a:rPr lang="en-US"/>
              <a:t>Tevatron Accel. Studies Workshop, Jan. 13-14, 2010,  Chandra Bhat</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78883425-6463-4826-BFC1-245BD3636762}"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r>
              <a:rPr lang="en-US"/>
              <a:t>Tevatron Accel. Studies Workshop, Jan. 13-14, 2010,  Chandra Bhat</a:t>
            </a: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076DDF45-9E8E-490B-938E-80B504C1EBC3}"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a:t>Tevatron Accel. Studies Workshop, Jan. 13-14, 2010,  Chandra Bhat</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A57124B5-A233-4BF2-BF40-609FE45A30FE}"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graphicFrame>
        <p:nvGraphicFramePr>
          <p:cNvPr id="4" name="Object 8"/>
          <p:cNvGraphicFramePr>
            <a:graphicFrameLocks noChangeAspect="1"/>
          </p:cNvGraphicFramePr>
          <p:nvPr/>
        </p:nvGraphicFramePr>
        <p:xfrm>
          <a:off x="8332788" y="25400"/>
          <a:ext cx="771525" cy="838200"/>
        </p:xfrm>
        <a:graphic>
          <a:graphicData uri="http://schemas.openxmlformats.org/presentationml/2006/ole">
            <p:oleObj spid="_x0000_s109570" name="Bitmap Image" r:id="rId3" imgW="885949" imgH="961905" progId="PBrush">
              <p:embed/>
            </p:oleObj>
          </a:graphicData>
        </a:graphic>
      </p:graphicFrame>
      <p:sp>
        <p:nvSpPr>
          <p:cNvPr id="2" name="Title 1"/>
          <p:cNvSpPr>
            <a:spLocks noGrp="1"/>
          </p:cNvSpPr>
          <p:nvPr>
            <p:ph type="title"/>
          </p:nvPr>
        </p:nvSpPr>
        <p:spPr>
          <a:xfrm>
            <a:off x="990600" y="-8964"/>
            <a:ext cx="6781800" cy="1020763"/>
          </a:xfrm>
        </p:spPr>
        <p:txBody>
          <a:bodyPr/>
          <a:lstStyle>
            <a:lvl1pPr>
              <a:defRPr sz="28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5"/>
          <p:cNvSpPr>
            <a:spLocks noGrp="1" noChangeArrowheads="1"/>
          </p:cNvSpPr>
          <p:nvPr>
            <p:ph type="dt" sz="half" idx="10"/>
          </p:nvPr>
        </p:nvSpPr>
        <p:spPr>
          <a:xfrm>
            <a:off x="457200" y="6245225"/>
            <a:ext cx="1316038" cy="476250"/>
          </a:xfrm>
          <a:prstGeom prst="rect">
            <a:avLst/>
          </a:prstGeom>
        </p:spPr>
        <p:txBody>
          <a:bodyPr/>
          <a:lstStyle>
            <a:lvl1pPr>
              <a:defRPr>
                <a:latin typeface="Arial" pitchFamily="34" charset="0"/>
              </a:defRPr>
            </a:lvl1pPr>
          </a:lstStyle>
          <a:p>
            <a:pPr>
              <a:defRPr/>
            </a:pPr>
            <a:endParaRPr lang="en-US"/>
          </a:p>
        </p:txBody>
      </p:sp>
      <p:sp>
        <p:nvSpPr>
          <p:cNvPr id="6" name="Rectangle 5"/>
          <p:cNvSpPr>
            <a:spLocks noGrp="1" noChangeArrowheads="1"/>
          </p:cNvSpPr>
          <p:nvPr>
            <p:ph type="sldNum" sz="quarter" idx="11"/>
          </p:nvPr>
        </p:nvSpPr>
        <p:spPr/>
        <p:txBody>
          <a:bodyPr/>
          <a:lstStyle>
            <a:lvl1pPr>
              <a:defRPr/>
            </a:lvl1pPr>
          </a:lstStyle>
          <a:p>
            <a:pPr>
              <a:defRPr/>
            </a:pPr>
            <a:fld id="{536FF9EC-A11A-4053-8D65-141A1AE52A21}" type="slidenum">
              <a:rPr lang="en-US"/>
              <a:pPr>
                <a:defRPr/>
              </a:pPr>
              <a:t>‹#›</a:t>
            </a:fld>
            <a:endParaRPr lang="en-US"/>
          </a:p>
        </p:txBody>
      </p:sp>
      <p:sp>
        <p:nvSpPr>
          <p:cNvPr id="7" name="Rectangle 5"/>
          <p:cNvSpPr>
            <a:spLocks noGrp="1" noChangeArrowheads="1"/>
          </p:cNvSpPr>
          <p:nvPr>
            <p:ph type="ftr" sz="quarter" idx="12"/>
          </p:nvPr>
        </p:nvSpPr>
        <p:spPr/>
        <p:txBody>
          <a:bodyPr/>
          <a:lstStyle>
            <a:lvl1pPr algn="ctr">
              <a:defRPr sz="1400" dirty="0" smtClean="0">
                <a:latin typeface="Arial" charset="0"/>
              </a:defRPr>
            </a:lvl1pPr>
          </a:lstStyle>
          <a:p>
            <a:pPr>
              <a:defRPr/>
            </a:pPr>
            <a:r>
              <a:rPr lang="en-US"/>
              <a:t>Tevatron </a:t>
            </a:r>
            <a:r>
              <a:rPr lang="en-US" err="1"/>
              <a:t>Accel</a:t>
            </a:r>
            <a:r>
              <a:rPr lang="en-US"/>
              <a:t>. Studies Workshop, Jan. 13-14, 2010,  Chandra Bhat</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a:t>Tevatron Accel. Studies Workshop, Jan. 13-14, 2010,  Chandra Bhat</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1E8DAF47-6DDC-45FB-B510-625495297AC7}"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Tevatron Accel. Studies Workshop, Jan. 13-14, 2010,  Chandra Bhat</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9EFEAF3-C3AB-4A5A-84F5-339353418F8F}"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Tevatron Accel. Studies Workshop, Jan. 13-14, 2010,  Chandra Bhat</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88DF25A-042A-480D-A647-E63015D9F445}"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r>
              <a:rPr lang="en-US"/>
              <a:t>Tevatron Accel. Studies Workshop, Jan. 13-14, 2010,  Chandra Bhat</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FA356702-CDFF-4347-A1E6-80002C704A3F}"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Tevatron Accel. Studies Workshop, Jan. 13-14, 2010,  Chandra Bhat</a:t>
            </a:r>
          </a:p>
        </p:txBody>
      </p:sp>
      <p:sp>
        <p:nvSpPr>
          <p:cNvPr id="6" name="Slide Number Placeholder 5"/>
          <p:cNvSpPr>
            <a:spLocks noGrp="1"/>
          </p:cNvSpPr>
          <p:nvPr>
            <p:ph type="sldNum" sz="quarter" idx="12"/>
          </p:nvPr>
        </p:nvSpPr>
        <p:spPr/>
        <p:txBody>
          <a:bodyPr/>
          <a:lstStyle>
            <a:lvl1pPr>
              <a:defRPr/>
            </a:lvl1pPr>
          </a:lstStyle>
          <a:p>
            <a:pPr>
              <a:defRPr/>
            </a:pPr>
            <a:fld id="{049C6514-AAAA-4C95-AA62-D84962A7CDF5}"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Tevatron Accel. Studies Workshop, Jan. 13-14, 2010,  Chandra Bhat</a:t>
            </a:r>
          </a:p>
        </p:txBody>
      </p:sp>
      <p:sp>
        <p:nvSpPr>
          <p:cNvPr id="6" name="Slide Number Placeholder 5"/>
          <p:cNvSpPr>
            <a:spLocks noGrp="1"/>
          </p:cNvSpPr>
          <p:nvPr>
            <p:ph type="sldNum" sz="quarter" idx="12"/>
          </p:nvPr>
        </p:nvSpPr>
        <p:spPr/>
        <p:txBody>
          <a:bodyPr/>
          <a:lstStyle>
            <a:lvl1pPr>
              <a:defRPr/>
            </a:lvl1pPr>
          </a:lstStyle>
          <a:p>
            <a:pPr>
              <a:defRPr/>
            </a:pPr>
            <a:fld id="{83A2A03E-2D77-4763-B27A-23F2C397930B}"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Tevatron Accel. Studies Workshop, Jan. 13-14, 2010,  Chandra Bhat</a:t>
            </a:r>
          </a:p>
        </p:txBody>
      </p:sp>
      <p:sp>
        <p:nvSpPr>
          <p:cNvPr id="6" name="Slide Number Placeholder 5"/>
          <p:cNvSpPr>
            <a:spLocks noGrp="1"/>
          </p:cNvSpPr>
          <p:nvPr>
            <p:ph type="sldNum" sz="quarter" idx="12"/>
          </p:nvPr>
        </p:nvSpPr>
        <p:spPr/>
        <p:txBody>
          <a:bodyPr/>
          <a:lstStyle>
            <a:lvl1pPr>
              <a:defRPr/>
            </a:lvl1pPr>
          </a:lstStyle>
          <a:p>
            <a:pPr>
              <a:defRPr/>
            </a:pPr>
            <a:fld id="{7EABCD45-0B47-4758-9C3F-10A288255DCE}"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a:t>Tevatron Accel. Studies Workshop, Jan. 13-14, 2010,  Chandra Bhat</a:t>
            </a:r>
          </a:p>
        </p:txBody>
      </p:sp>
      <p:sp>
        <p:nvSpPr>
          <p:cNvPr id="7" name="Slide Number Placeholder 5"/>
          <p:cNvSpPr>
            <a:spLocks noGrp="1"/>
          </p:cNvSpPr>
          <p:nvPr>
            <p:ph type="sldNum" sz="quarter" idx="12"/>
          </p:nvPr>
        </p:nvSpPr>
        <p:spPr/>
        <p:txBody>
          <a:bodyPr/>
          <a:lstStyle>
            <a:lvl1pPr>
              <a:defRPr/>
            </a:lvl1pPr>
          </a:lstStyle>
          <a:p>
            <a:pPr>
              <a:defRPr/>
            </a:pPr>
            <a:fld id="{4941361C-E105-470D-806A-FFCECE3C5602}"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r>
              <a:rPr lang="en-US"/>
              <a:t>Tevatron Accel. Studies Workshop, Jan. 13-14, 2010,  Chandra Bhat</a:t>
            </a:r>
          </a:p>
        </p:txBody>
      </p:sp>
      <p:sp>
        <p:nvSpPr>
          <p:cNvPr id="9" name="Slide Number Placeholder 5"/>
          <p:cNvSpPr>
            <a:spLocks noGrp="1"/>
          </p:cNvSpPr>
          <p:nvPr>
            <p:ph type="sldNum" sz="quarter" idx="12"/>
          </p:nvPr>
        </p:nvSpPr>
        <p:spPr/>
        <p:txBody>
          <a:bodyPr/>
          <a:lstStyle>
            <a:lvl1pPr>
              <a:defRPr/>
            </a:lvl1pPr>
          </a:lstStyle>
          <a:p>
            <a:pPr>
              <a:defRPr/>
            </a:pPr>
            <a:fld id="{765E44B5-0043-4D09-8A09-7F73A9DD051B}"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r>
              <a:rPr lang="en-US"/>
              <a:t>Tevatron Accel. Studies Workshop, Jan. 13-14, 2010,  Chandra Bhat</a:t>
            </a:r>
          </a:p>
        </p:txBody>
      </p:sp>
      <p:sp>
        <p:nvSpPr>
          <p:cNvPr id="5" name="Slide Number Placeholder 5"/>
          <p:cNvSpPr>
            <a:spLocks noGrp="1"/>
          </p:cNvSpPr>
          <p:nvPr>
            <p:ph type="sldNum" sz="quarter" idx="12"/>
          </p:nvPr>
        </p:nvSpPr>
        <p:spPr/>
        <p:txBody>
          <a:bodyPr/>
          <a:lstStyle>
            <a:lvl1pPr>
              <a:defRPr/>
            </a:lvl1pPr>
          </a:lstStyle>
          <a:p>
            <a:pPr>
              <a:defRPr/>
            </a:pPr>
            <a:fld id="{63345182-7790-42F4-A582-2CC224EEFBBC}"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aphicFrame>
        <p:nvGraphicFramePr>
          <p:cNvPr id="4" name="Object 8"/>
          <p:cNvGraphicFramePr>
            <a:graphicFrameLocks noChangeAspect="1"/>
          </p:cNvGraphicFramePr>
          <p:nvPr/>
        </p:nvGraphicFramePr>
        <p:xfrm>
          <a:off x="8332788" y="25400"/>
          <a:ext cx="771525" cy="838200"/>
        </p:xfrm>
        <a:graphic>
          <a:graphicData uri="http://schemas.openxmlformats.org/presentationml/2006/ole">
            <p:oleObj spid="_x0000_s110594" name="Bitmap Image" r:id="rId3" imgW="885949" imgH="961905" progId="PBrush">
              <p:embed/>
            </p:oleObj>
          </a:graphicData>
        </a:graphic>
      </p:graphicFrame>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5" name="Date Placeholder 4"/>
          <p:cNvSpPr>
            <a:spLocks noGrp="1" noChangeArrowheads="1"/>
          </p:cNvSpPr>
          <p:nvPr>
            <p:ph type="dt" sz="half" idx="10"/>
          </p:nvPr>
        </p:nvSpPr>
        <p:spPr>
          <a:xfrm>
            <a:off x="457200" y="6245225"/>
            <a:ext cx="2133600" cy="476250"/>
          </a:xfrm>
          <a:prstGeom prst="rect">
            <a:avLst/>
          </a:prstGeom>
        </p:spPr>
        <p:txBody>
          <a:bodyPr/>
          <a:lstStyle>
            <a:lvl1pPr>
              <a:defRPr>
                <a:latin typeface="Arial" pitchFamily="34" charset="0"/>
              </a:defRPr>
            </a:lvl1pPr>
          </a:lstStyle>
          <a:p>
            <a:pPr>
              <a:defRPr/>
            </a:pPr>
            <a:endParaRPr lang="en-US"/>
          </a:p>
        </p:txBody>
      </p:sp>
      <p:sp>
        <p:nvSpPr>
          <p:cNvPr id="6" name="Rectangle 5"/>
          <p:cNvSpPr>
            <a:spLocks noGrp="1" noChangeArrowheads="1"/>
          </p:cNvSpPr>
          <p:nvPr>
            <p:ph type="ftr" sz="quarter" idx="11"/>
          </p:nvPr>
        </p:nvSpPr>
        <p:spPr>
          <a:xfrm>
            <a:off x="2351088" y="6472238"/>
            <a:ext cx="4503737" cy="396875"/>
          </a:xfrm>
        </p:spPr>
        <p:txBody>
          <a:bodyPr/>
          <a:lstStyle>
            <a:lvl1pPr>
              <a:defRPr smtClean="0"/>
            </a:lvl1pPr>
          </a:lstStyle>
          <a:p>
            <a:pPr>
              <a:defRPr/>
            </a:pPr>
            <a:r>
              <a:rPr lang="en-US"/>
              <a:t>Tevatron Accel. Studies Workshop, Jan. 13-14, 2010,  Chandra Bhat</a:t>
            </a:r>
            <a:endParaRPr lang="en-US" dirty="0"/>
          </a:p>
        </p:txBody>
      </p:sp>
      <p:sp>
        <p:nvSpPr>
          <p:cNvPr id="7" name="Rectangle 6"/>
          <p:cNvSpPr>
            <a:spLocks noGrp="1" noChangeArrowheads="1"/>
          </p:cNvSpPr>
          <p:nvPr>
            <p:ph type="sldNum" sz="quarter" idx="12"/>
          </p:nvPr>
        </p:nvSpPr>
        <p:spPr/>
        <p:txBody>
          <a:bodyPr/>
          <a:lstStyle>
            <a:lvl1pPr>
              <a:defRPr/>
            </a:lvl1pPr>
          </a:lstStyle>
          <a:p>
            <a:pPr>
              <a:defRPr/>
            </a:pPr>
            <a:fld id="{2C9D8D95-914C-413A-B484-EB509F99AFFA}"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r>
              <a:rPr lang="en-US"/>
              <a:t>Tevatron Accel. Studies Workshop, Jan. 13-14, 2010,  Chandra Bhat</a:t>
            </a:r>
          </a:p>
        </p:txBody>
      </p:sp>
      <p:sp>
        <p:nvSpPr>
          <p:cNvPr id="4" name="Slide Number Placeholder 5"/>
          <p:cNvSpPr>
            <a:spLocks noGrp="1"/>
          </p:cNvSpPr>
          <p:nvPr>
            <p:ph type="sldNum" sz="quarter" idx="12"/>
          </p:nvPr>
        </p:nvSpPr>
        <p:spPr/>
        <p:txBody>
          <a:bodyPr/>
          <a:lstStyle>
            <a:lvl1pPr>
              <a:defRPr/>
            </a:lvl1pPr>
          </a:lstStyle>
          <a:p>
            <a:pPr>
              <a:defRPr/>
            </a:pPr>
            <a:fld id="{43C691C5-52F9-48C7-BAE0-8B850818289E}"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a:t>Tevatron Accel. Studies Workshop, Jan. 13-14, 2010,  Chandra Bhat</a:t>
            </a:r>
          </a:p>
        </p:txBody>
      </p:sp>
      <p:sp>
        <p:nvSpPr>
          <p:cNvPr id="7" name="Slide Number Placeholder 5"/>
          <p:cNvSpPr>
            <a:spLocks noGrp="1"/>
          </p:cNvSpPr>
          <p:nvPr>
            <p:ph type="sldNum" sz="quarter" idx="12"/>
          </p:nvPr>
        </p:nvSpPr>
        <p:spPr/>
        <p:txBody>
          <a:bodyPr/>
          <a:lstStyle>
            <a:lvl1pPr>
              <a:defRPr/>
            </a:lvl1pPr>
          </a:lstStyle>
          <a:p>
            <a:pPr>
              <a:defRPr/>
            </a:pPr>
            <a:fld id="{A1B6BFDB-B089-4A96-899B-D92CA83D323C}"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a:t>Tevatron Accel. Studies Workshop, Jan. 13-14, 2010,  Chandra Bhat</a:t>
            </a:r>
          </a:p>
        </p:txBody>
      </p:sp>
      <p:sp>
        <p:nvSpPr>
          <p:cNvPr id="7" name="Slide Number Placeholder 5"/>
          <p:cNvSpPr>
            <a:spLocks noGrp="1"/>
          </p:cNvSpPr>
          <p:nvPr>
            <p:ph type="sldNum" sz="quarter" idx="12"/>
          </p:nvPr>
        </p:nvSpPr>
        <p:spPr/>
        <p:txBody>
          <a:bodyPr/>
          <a:lstStyle>
            <a:lvl1pPr>
              <a:defRPr/>
            </a:lvl1pPr>
          </a:lstStyle>
          <a:p>
            <a:pPr>
              <a:defRPr/>
            </a:pPr>
            <a:fld id="{1885B6BD-BC02-4DDD-9D70-C7293AE4617C}"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Tevatron Accel. Studies Workshop, Jan. 13-14, 2010,  Chandra Bhat</a:t>
            </a:r>
          </a:p>
        </p:txBody>
      </p:sp>
      <p:sp>
        <p:nvSpPr>
          <p:cNvPr id="6" name="Slide Number Placeholder 5"/>
          <p:cNvSpPr>
            <a:spLocks noGrp="1"/>
          </p:cNvSpPr>
          <p:nvPr>
            <p:ph type="sldNum" sz="quarter" idx="12"/>
          </p:nvPr>
        </p:nvSpPr>
        <p:spPr/>
        <p:txBody>
          <a:bodyPr/>
          <a:lstStyle>
            <a:lvl1pPr>
              <a:defRPr/>
            </a:lvl1pPr>
          </a:lstStyle>
          <a:p>
            <a:pPr>
              <a:defRPr/>
            </a:pPr>
            <a:fld id="{99AC21DD-BCFC-411E-84E4-A2A34F671C78}"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Tevatron Accel. Studies Workshop, Jan. 13-14, 2010,  Chandra Bhat</a:t>
            </a:r>
          </a:p>
        </p:txBody>
      </p:sp>
      <p:sp>
        <p:nvSpPr>
          <p:cNvPr id="6" name="Slide Number Placeholder 5"/>
          <p:cNvSpPr>
            <a:spLocks noGrp="1"/>
          </p:cNvSpPr>
          <p:nvPr>
            <p:ph type="sldNum" sz="quarter" idx="12"/>
          </p:nvPr>
        </p:nvSpPr>
        <p:spPr/>
        <p:txBody>
          <a:bodyPr/>
          <a:lstStyle>
            <a:lvl1pPr>
              <a:defRPr/>
            </a:lvl1pPr>
          </a:lstStyle>
          <a:p>
            <a:pPr>
              <a:defRPr/>
            </a:pPr>
            <a:fld id="{60779744-3361-46C2-AC08-9ECCC74DE79B}" type="slidenum">
              <a:rPr lang="en-US"/>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r>
              <a:rPr lang="en-US"/>
              <a:t>Tevatron Accel. Studies Workshop, Jan. 13-14, 2010,  Chandra Bhat</a:t>
            </a:r>
          </a:p>
        </p:txBody>
      </p:sp>
      <p:sp>
        <p:nvSpPr>
          <p:cNvPr id="5" name="Slide Number Placeholder 5"/>
          <p:cNvSpPr>
            <a:spLocks noGrp="1"/>
          </p:cNvSpPr>
          <p:nvPr>
            <p:ph type="sldNum" sz="quarter" idx="12"/>
          </p:nvPr>
        </p:nvSpPr>
        <p:spPr/>
        <p:txBody>
          <a:bodyPr/>
          <a:lstStyle>
            <a:lvl1pPr>
              <a:defRPr/>
            </a:lvl1pPr>
          </a:lstStyle>
          <a:p>
            <a:pPr>
              <a:defRPr/>
            </a:pPr>
            <a:fld id="{D4832513-FAA0-43BD-9418-DA67FCBA658A}" type="slidenum">
              <a:rPr lang="en-US"/>
              <a:pPr>
                <a:defRPr/>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Tevatron Accel. Studies Workshop, Jan. 13-14, 2010,  Chandra Bhat</a:t>
            </a:r>
          </a:p>
        </p:txBody>
      </p:sp>
      <p:sp>
        <p:nvSpPr>
          <p:cNvPr id="6" name="Slide Number Placeholder 5"/>
          <p:cNvSpPr>
            <a:spLocks noGrp="1"/>
          </p:cNvSpPr>
          <p:nvPr>
            <p:ph type="sldNum" sz="quarter" idx="12"/>
          </p:nvPr>
        </p:nvSpPr>
        <p:spPr/>
        <p:txBody>
          <a:bodyPr/>
          <a:lstStyle>
            <a:lvl1pPr>
              <a:defRPr/>
            </a:lvl1pPr>
          </a:lstStyle>
          <a:p>
            <a:pPr>
              <a:defRPr/>
            </a:pPr>
            <a:fld id="{2F836102-65A3-4763-9DBE-7F01C6EB9041}" type="slidenum">
              <a:rPr lang="en-US"/>
              <a:pPr>
                <a:defRPr/>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Tevatron Accel. Studies Workshop, Jan. 13-14, 2010,  Chandra Bhat</a:t>
            </a:r>
          </a:p>
        </p:txBody>
      </p:sp>
      <p:sp>
        <p:nvSpPr>
          <p:cNvPr id="6" name="Slide Number Placeholder 5"/>
          <p:cNvSpPr>
            <a:spLocks noGrp="1"/>
          </p:cNvSpPr>
          <p:nvPr>
            <p:ph type="sldNum" sz="quarter" idx="12"/>
          </p:nvPr>
        </p:nvSpPr>
        <p:spPr/>
        <p:txBody>
          <a:bodyPr/>
          <a:lstStyle>
            <a:lvl1pPr>
              <a:defRPr/>
            </a:lvl1pPr>
          </a:lstStyle>
          <a:p>
            <a:pPr>
              <a:defRPr/>
            </a:pPr>
            <a:fld id="{6FFCB48A-B869-49BF-9537-82C3AE235034}" type="slidenum">
              <a:rPr lang="en-US"/>
              <a:pPr>
                <a:defRPr/>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Tevatron Accel. Studies Workshop, Jan. 13-14, 2010,  Chandra Bhat</a:t>
            </a:r>
          </a:p>
        </p:txBody>
      </p:sp>
      <p:sp>
        <p:nvSpPr>
          <p:cNvPr id="6" name="Slide Number Placeholder 5"/>
          <p:cNvSpPr>
            <a:spLocks noGrp="1"/>
          </p:cNvSpPr>
          <p:nvPr>
            <p:ph type="sldNum" sz="quarter" idx="12"/>
          </p:nvPr>
        </p:nvSpPr>
        <p:spPr/>
        <p:txBody>
          <a:bodyPr/>
          <a:lstStyle>
            <a:lvl1pPr>
              <a:defRPr/>
            </a:lvl1pPr>
          </a:lstStyle>
          <a:p>
            <a:pPr>
              <a:defRPr/>
            </a:pPr>
            <a:fld id="{866E0413-C1DD-47C3-BEE1-592D9C7CE0C0}" type="slidenum">
              <a:rPr lang="en-US"/>
              <a:pPr>
                <a:defRPr/>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a:t>Tevatron Accel. Studies Workshop, Jan. 13-14, 2010,  Chandra Bhat</a:t>
            </a:r>
          </a:p>
        </p:txBody>
      </p:sp>
      <p:sp>
        <p:nvSpPr>
          <p:cNvPr id="7" name="Slide Number Placeholder 5"/>
          <p:cNvSpPr>
            <a:spLocks noGrp="1"/>
          </p:cNvSpPr>
          <p:nvPr>
            <p:ph type="sldNum" sz="quarter" idx="12"/>
          </p:nvPr>
        </p:nvSpPr>
        <p:spPr/>
        <p:txBody>
          <a:bodyPr/>
          <a:lstStyle>
            <a:lvl1pPr>
              <a:defRPr/>
            </a:lvl1pPr>
          </a:lstStyle>
          <a:p>
            <a:pPr>
              <a:defRPr/>
            </a:pPr>
            <a:fld id="{382D7E8B-62D8-4646-A2AF-72368B04172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graphicFrame>
        <p:nvGraphicFramePr>
          <p:cNvPr id="5" name="Object 8"/>
          <p:cNvGraphicFramePr>
            <a:graphicFrameLocks noChangeAspect="1"/>
          </p:cNvGraphicFramePr>
          <p:nvPr/>
        </p:nvGraphicFramePr>
        <p:xfrm>
          <a:off x="8332788" y="25400"/>
          <a:ext cx="771525" cy="838200"/>
        </p:xfrm>
        <a:graphic>
          <a:graphicData uri="http://schemas.openxmlformats.org/presentationml/2006/ole">
            <p:oleObj spid="_x0000_s111618" name="Bitmap Image" r:id="rId3" imgW="885949" imgH="961905" progId="PBrush">
              <p:embed/>
            </p:oleObj>
          </a:graphicData>
        </a:graphic>
      </p:graphicFrame>
      <p:sp>
        <p:nvSpPr>
          <p:cNvPr id="2" name="Title 1"/>
          <p:cNvSpPr>
            <a:spLocks noGrp="1"/>
          </p:cNvSpPr>
          <p:nvPr>
            <p:ph type="title"/>
          </p:nvPr>
        </p:nvSpPr>
        <p:spPr>
          <a:xfrm>
            <a:off x="990600" y="4483"/>
            <a:ext cx="6781800" cy="1020763"/>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Date Placeholder 6"/>
          <p:cNvSpPr>
            <a:spLocks noGrp="1" noChangeArrowheads="1"/>
          </p:cNvSpPr>
          <p:nvPr>
            <p:ph type="dt" sz="half" idx="10"/>
          </p:nvPr>
        </p:nvSpPr>
        <p:spPr>
          <a:xfrm>
            <a:off x="457200" y="6245225"/>
            <a:ext cx="2133600" cy="476250"/>
          </a:xfrm>
          <a:prstGeom prst="rect">
            <a:avLst/>
          </a:prstGeom>
        </p:spPr>
        <p:txBody>
          <a:bodyPr/>
          <a:lstStyle>
            <a:lvl1pPr>
              <a:defRPr>
                <a:latin typeface="Arial" pitchFamily="34" charset="0"/>
              </a:defRPr>
            </a:lvl1pPr>
          </a:lstStyle>
          <a:p>
            <a:pPr>
              <a:defRPr/>
            </a:pPr>
            <a:endParaRPr lang="en-US"/>
          </a:p>
        </p:txBody>
      </p:sp>
      <p:sp>
        <p:nvSpPr>
          <p:cNvPr id="7" name="Rectangle 6"/>
          <p:cNvSpPr>
            <a:spLocks noGrp="1" noChangeArrowheads="1"/>
          </p:cNvSpPr>
          <p:nvPr>
            <p:ph type="ftr" sz="quarter" idx="11"/>
          </p:nvPr>
        </p:nvSpPr>
        <p:spPr>
          <a:xfrm>
            <a:off x="2343150" y="6523038"/>
            <a:ext cx="4503738" cy="396875"/>
          </a:xfrm>
        </p:spPr>
        <p:txBody>
          <a:bodyPr/>
          <a:lstStyle>
            <a:lvl1pPr>
              <a:defRPr smtClean="0"/>
            </a:lvl1pPr>
          </a:lstStyle>
          <a:p>
            <a:pPr>
              <a:defRPr/>
            </a:pPr>
            <a:r>
              <a:rPr lang="en-US"/>
              <a:t>Tevatron Accel. Studies Workshop, Jan. 13-14, 2010,  Chandra Bhat</a:t>
            </a:r>
            <a:endParaRPr lang="en-US" dirty="0"/>
          </a:p>
        </p:txBody>
      </p:sp>
      <p:sp>
        <p:nvSpPr>
          <p:cNvPr id="8" name="Rectangle 7"/>
          <p:cNvSpPr>
            <a:spLocks noGrp="1" noChangeArrowheads="1"/>
          </p:cNvSpPr>
          <p:nvPr>
            <p:ph type="sldNum" sz="quarter" idx="12"/>
          </p:nvPr>
        </p:nvSpPr>
        <p:spPr/>
        <p:txBody>
          <a:bodyPr/>
          <a:lstStyle>
            <a:lvl1pPr>
              <a:defRPr/>
            </a:lvl1pPr>
          </a:lstStyle>
          <a:p>
            <a:pPr>
              <a:defRPr/>
            </a:pPr>
            <a:fld id="{FD17DA93-C0DF-470F-8583-CC3630AD27B3}"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r>
              <a:rPr lang="en-US"/>
              <a:t>Tevatron Accel. Studies Workshop, Jan. 13-14, 2010,  Chandra Bhat</a:t>
            </a:r>
          </a:p>
        </p:txBody>
      </p:sp>
      <p:sp>
        <p:nvSpPr>
          <p:cNvPr id="9" name="Slide Number Placeholder 5"/>
          <p:cNvSpPr>
            <a:spLocks noGrp="1"/>
          </p:cNvSpPr>
          <p:nvPr>
            <p:ph type="sldNum" sz="quarter" idx="12"/>
          </p:nvPr>
        </p:nvSpPr>
        <p:spPr/>
        <p:txBody>
          <a:bodyPr/>
          <a:lstStyle>
            <a:lvl1pPr>
              <a:defRPr/>
            </a:lvl1pPr>
          </a:lstStyle>
          <a:p>
            <a:pPr>
              <a:defRPr/>
            </a:pPr>
            <a:fld id="{9AA21146-F119-4505-8331-0B7FE12D84A9}" type="slidenum">
              <a:rPr lang="en-US"/>
              <a:pPr>
                <a:defRPr/>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r>
              <a:rPr lang="en-US"/>
              <a:t>Tevatron Accel. Studies Workshop, Jan. 13-14, 2010,  Chandra Bhat</a:t>
            </a:r>
          </a:p>
        </p:txBody>
      </p:sp>
      <p:sp>
        <p:nvSpPr>
          <p:cNvPr id="5" name="Slide Number Placeholder 5"/>
          <p:cNvSpPr>
            <a:spLocks noGrp="1"/>
          </p:cNvSpPr>
          <p:nvPr>
            <p:ph type="sldNum" sz="quarter" idx="12"/>
          </p:nvPr>
        </p:nvSpPr>
        <p:spPr/>
        <p:txBody>
          <a:bodyPr/>
          <a:lstStyle>
            <a:lvl1pPr>
              <a:defRPr/>
            </a:lvl1pPr>
          </a:lstStyle>
          <a:p>
            <a:pPr>
              <a:defRPr/>
            </a:pPr>
            <a:fld id="{0112CBA5-1A9D-4536-A4B8-78CECA6D38C2}" type="slidenum">
              <a:rPr lang="en-US"/>
              <a:pPr>
                <a:defRPr/>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r>
              <a:rPr lang="en-US"/>
              <a:t>Tevatron Accel. Studies Workshop, Jan. 13-14, 2010,  Chandra Bhat</a:t>
            </a:r>
          </a:p>
        </p:txBody>
      </p:sp>
      <p:sp>
        <p:nvSpPr>
          <p:cNvPr id="4" name="Slide Number Placeholder 5"/>
          <p:cNvSpPr>
            <a:spLocks noGrp="1"/>
          </p:cNvSpPr>
          <p:nvPr>
            <p:ph type="sldNum" sz="quarter" idx="12"/>
          </p:nvPr>
        </p:nvSpPr>
        <p:spPr/>
        <p:txBody>
          <a:bodyPr/>
          <a:lstStyle>
            <a:lvl1pPr>
              <a:defRPr/>
            </a:lvl1pPr>
          </a:lstStyle>
          <a:p>
            <a:pPr>
              <a:defRPr/>
            </a:pPr>
            <a:fld id="{6DB186B3-B18A-49D1-AAA2-22F758214A1B}" type="slidenum">
              <a:rPr lang="en-US"/>
              <a:pPr>
                <a:defRPr/>
              </a:pPr>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a:t>Tevatron Accel. Studies Workshop, Jan. 13-14, 2010,  Chandra Bhat</a:t>
            </a:r>
          </a:p>
        </p:txBody>
      </p:sp>
      <p:sp>
        <p:nvSpPr>
          <p:cNvPr id="7" name="Slide Number Placeholder 5"/>
          <p:cNvSpPr>
            <a:spLocks noGrp="1"/>
          </p:cNvSpPr>
          <p:nvPr>
            <p:ph type="sldNum" sz="quarter" idx="12"/>
          </p:nvPr>
        </p:nvSpPr>
        <p:spPr/>
        <p:txBody>
          <a:bodyPr/>
          <a:lstStyle>
            <a:lvl1pPr>
              <a:defRPr/>
            </a:lvl1pPr>
          </a:lstStyle>
          <a:p>
            <a:pPr>
              <a:defRPr/>
            </a:pPr>
            <a:fld id="{3F8B337A-622F-4578-A94A-93DEB0BCC177}" type="slidenum">
              <a:rPr lang="en-US"/>
              <a:pPr>
                <a:defRPr/>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a:t>Tevatron Accel. Studies Workshop, Jan. 13-14, 2010,  Chandra Bhat</a:t>
            </a:r>
          </a:p>
        </p:txBody>
      </p:sp>
      <p:sp>
        <p:nvSpPr>
          <p:cNvPr id="7" name="Slide Number Placeholder 5"/>
          <p:cNvSpPr>
            <a:spLocks noGrp="1"/>
          </p:cNvSpPr>
          <p:nvPr>
            <p:ph type="sldNum" sz="quarter" idx="12"/>
          </p:nvPr>
        </p:nvSpPr>
        <p:spPr/>
        <p:txBody>
          <a:bodyPr/>
          <a:lstStyle>
            <a:lvl1pPr>
              <a:defRPr/>
            </a:lvl1pPr>
          </a:lstStyle>
          <a:p>
            <a:pPr>
              <a:defRPr/>
            </a:pPr>
            <a:fld id="{2EF3D75F-A716-4EEC-971A-14E9AA76923A}" type="slidenum">
              <a:rPr lang="en-US"/>
              <a:pPr>
                <a:defRPr/>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Tevatron Accel. Studies Workshop, Jan. 13-14, 2010,  Chandra Bhat</a:t>
            </a:r>
          </a:p>
        </p:txBody>
      </p:sp>
      <p:sp>
        <p:nvSpPr>
          <p:cNvPr id="6" name="Slide Number Placeholder 5"/>
          <p:cNvSpPr>
            <a:spLocks noGrp="1"/>
          </p:cNvSpPr>
          <p:nvPr>
            <p:ph type="sldNum" sz="quarter" idx="12"/>
          </p:nvPr>
        </p:nvSpPr>
        <p:spPr/>
        <p:txBody>
          <a:bodyPr/>
          <a:lstStyle>
            <a:lvl1pPr>
              <a:defRPr/>
            </a:lvl1pPr>
          </a:lstStyle>
          <a:p>
            <a:pPr>
              <a:defRPr/>
            </a:pPr>
            <a:fld id="{12BAF67F-351F-42C4-8FEF-AA7B17C577DF}" type="slidenum">
              <a:rPr lang="en-US"/>
              <a:pPr>
                <a:defRPr/>
              </a:pPr>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Tevatron Accel. Studies Workshop, Jan. 13-14, 2010,  Chandra Bhat</a:t>
            </a:r>
          </a:p>
        </p:txBody>
      </p:sp>
      <p:sp>
        <p:nvSpPr>
          <p:cNvPr id="6" name="Slide Number Placeholder 5"/>
          <p:cNvSpPr>
            <a:spLocks noGrp="1"/>
          </p:cNvSpPr>
          <p:nvPr>
            <p:ph type="sldNum" sz="quarter" idx="12"/>
          </p:nvPr>
        </p:nvSpPr>
        <p:spPr/>
        <p:txBody>
          <a:bodyPr/>
          <a:lstStyle>
            <a:lvl1pPr>
              <a:defRPr/>
            </a:lvl1pPr>
          </a:lstStyle>
          <a:p>
            <a:pPr>
              <a:defRPr/>
            </a:pPr>
            <a:fld id="{B8052B52-148D-493A-81F4-15CBD6A772A5}"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graphicFrame>
        <p:nvGraphicFramePr>
          <p:cNvPr id="7" name="Object 8"/>
          <p:cNvGraphicFramePr>
            <a:graphicFrameLocks noChangeAspect="1"/>
          </p:cNvGraphicFramePr>
          <p:nvPr/>
        </p:nvGraphicFramePr>
        <p:xfrm>
          <a:off x="8332788" y="25400"/>
          <a:ext cx="771525" cy="838200"/>
        </p:xfrm>
        <a:graphic>
          <a:graphicData uri="http://schemas.openxmlformats.org/presentationml/2006/ole">
            <p:oleObj spid="_x0000_s112642" name="Bitmap Image" r:id="rId3" imgW="885949" imgH="961905" progId="PBrush">
              <p:embed/>
            </p:oleObj>
          </a:graphicData>
        </a:graphic>
      </p:graphicFrame>
      <p:sp>
        <p:nvSpPr>
          <p:cNvPr id="2" name="Title 1"/>
          <p:cNvSpPr>
            <a:spLocks noGrp="1"/>
          </p:cNvSpPr>
          <p:nvPr>
            <p:ph type="title"/>
          </p:nvPr>
        </p:nvSpPr>
        <p:spPr>
          <a:xfrm>
            <a:off x="457200" y="46039"/>
            <a:ext cx="8229600" cy="1143000"/>
          </a:xfrm>
        </p:spPr>
        <p:txBody>
          <a:bodyPr/>
          <a:lstStyle>
            <a:lvl1pPr>
              <a:defRPr sz="2800"/>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Rectangle 4"/>
          <p:cNvSpPr>
            <a:spLocks noGrp="1" noChangeArrowheads="1"/>
          </p:cNvSpPr>
          <p:nvPr>
            <p:ph type="dt" sz="half" idx="10"/>
          </p:nvPr>
        </p:nvSpPr>
        <p:spPr>
          <a:xfrm>
            <a:off x="457200" y="6245225"/>
            <a:ext cx="2133600" cy="476250"/>
          </a:xfrm>
          <a:prstGeom prst="rect">
            <a:avLst/>
          </a:prstGeom>
        </p:spPr>
        <p:txBody>
          <a:bodyPr/>
          <a:lstStyle>
            <a:lvl1pPr>
              <a:defRPr>
                <a:latin typeface="Arial" pitchFamily="34" charset="0"/>
              </a:defRPr>
            </a:lvl1pPr>
          </a:lstStyle>
          <a:p>
            <a:pPr>
              <a:defRPr/>
            </a:pPr>
            <a:endParaRPr lang="en-US"/>
          </a:p>
        </p:txBody>
      </p:sp>
      <p:sp>
        <p:nvSpPr>
          <p:cNvPr id="9" name="Rectangle 5"/>
          <p:cNvSpPr>
            <a:spLocks noGrp="1" noChangeArrowheads="1"/>
          </p:cNvSpPr>
          <p:nvPr>
            <p:ph type="ftr" sz="quarter" idx="11"/>
          </p:nvPr>
        </p:nvSpPr>
        <p:spPr>
          <a:xfrm>
            <a:off x="2344738" y="6461125"/>
            <a:ext cx="4503737" cy="396875"/>
          </a:xfrm>
        </p:spPr>
        <p:txBody>
          <a:bodyPr/>
          <a:lstStyle>
            <a:lvl1pPr>
              <a:defRPr smtClean="0"/>
            </a:lvl1pPr>
          </a:lstStyle>
          <a:p>
            <a:pPr>
              <a:defRPr/>
            </a:pPr>
            <a:r>
              <a:rPr lang="en-US"/>
              <a:t>Tevatron Accel. Studies Workshop, Jan. 13-14, 2010,  Chandra Bhat</a:t>
            </a:r>
            <a:endParaRPr lang="en-US" dirty="0"/>
          </a:p>
        </p:txBody>
      </p:sp>
      <p:sp>
        <p:nvSpPr>
          <p:cNvPr id="10" name="Rectangle 6"/>
          <p:cNvSpPr>
            <a:spLocks noGrp="1" noChangeArrowheads="1"/>
          </p:cNvSpPr>
          <p:nvPr>
            <p:ph type="sldNum" sz="quarter" idx="12"/>
          </p:nvPr>
        </p:nvSpPr>
        <p:spPr/>
        <p:txBody>
          <a:bodyPr/>
          <a:lstStyle>
            <a:lvl1pPr>
              <a:defRPr/>
            </a:lvl1pPr>
          </a:lstStyle>
          <a:p>
            <a:pPr>
              <a:defRPr/>
            </a:pPr>
            <a:fld id="{B28C5E03-2C69-4719-BCC1-13A29272839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graphicFrame>
        <p:nvGraphicFramePr>
          <p:cNvPr id="3" name="Object 8"/>
          <p:cNvGraphicFramePr>
            <a:graphicFrameLocks noChangeAspect="1"/>
          </p:cNvGraphicFramePr>
          <p:nvPr/>
        </p:nvGraphicFramePr>
        <p:xfrm>
          <a:off x="8332788" y="25400"/>
          <a:ext cx="771525" cy="838200"/>
        </p:xfrm>
        <a:graphic>
          <a:graphicData uri="http://schemas.openxmlformats.org/presentationml/2006/ole">
            <p:oleObj spid="_x0000_s113666" name="Bitmap Image" r:id="rId3" imgW="885949" imgH="961905" progId="PBrush">
              <p:embed/>
            </p:oleObj>
          </a:graphicData>
        </a:graphic>
      </p:graphicFrame>
      <p:sp>
        <p:nvSpPr>
          <p:cNvPr id="2" name="Title 1"/>
          <p:cNvSpPr>
            <a:spLocks noGrp="1"/>
          </p:cNvSpPr>
          <p:nvPr>
            <p:ph type="title"/>
          </p:nvPr>
        </p:nvSpPr>
        <p:spPr>
          <a:xfrm>
            <a:off x="990600" y="4483"/>
            <a:ext cx="6781800" cy="1020763"/>
          </a:xfrm>
        </p:spPr>
        <p:txBody>
          <a:bodyPr/>
          <a:lstStyle>
            <a:lvl1pPr>
              <a:defRPr sz="2800"/>
            </a:lvl1pPr>
          </a:lstStyle>
          <a:p>
            <a:r>
              <a:rPr lang="en-US" dirty="0" smtClean="0"/>
              <a:t>Click to edit Master title style</a:t>
            </a:r>
            <a:endParaRPr lang="en-US" dirty="0"/>
          </a:p>
        </p:txBody>
      </p:sp>
      <p:sp>
        <p:nvSpPr>
          <p:cNvPr id="4" name="Date Placeholder 4"/>
          <p:cNvSpPr>
            <a:spLocks noGrp="1" noChangeArrowheads="1"/>
          </p:cNvSpPr>
          <p:nvPr>
            <p:ph type="dt" sz="half" idx="10"/>
          </p:nvPr>
        </p:nvSpPr>
        <p:spPr>
          <a:xfrm>
            <a:off x="0" y="6354763"/>
            <a:ext cx="2133600" cy="476250"/>
          </a:xfrm>
          <a:prstGeom prst="rect">
            <a:avLst/>
          </a:prstGeom>
        </p:spPr>
        <p:txBody>
          <a:bodyPr/>
          <a:lstStyle>
            <a:lvl1pPr>
              <a:defRPr>
                <a:latin typeface="Arial" pitchFamily="34" charset="0"/>
              </a:defRPr>
            </a:lvl1pPr>
          </a:lstStyle>
          <a:p>
            <a:pPr>
              <a:defRPr/>
            </a:pPr>
            <a:endParaRPr lang="en-US"/>
          </a:p>
        </p:txBody>
      </p:sp>
      <p:sp>
        <p:nvSpPr>
          <p:cNvPr id="5" name="Rectangle 4"/>
          <p:cNvSpPr>
            <a:spLocks noGrp="1" noChangeArrowheads="1"/>
          </p:cNvSpPr>
          <p:nvPr>
            <p:ph type="sldNum" sz="quarter" idx="11"/>
          </p:nvPr>
        </p:nvSpPr>
        <p:spPr>
          <a:xfrm>
            <a:off x="8599488" y="6462713"/>
            <a:ext cx="511175" cy="476250"/>
          </a:xfrm>
        </p:spPr>
        <p:txBody>
          <a:bodyPr/>
          <a:lstStyle>
            <a:lvl1pPr>
              <a:defRPr/>
            </a:lvl1pPr>
          </a:lstStyle>
          <a:p>
            <a:pPr>
              <a:defRPr/>
            </a:pPr>
            <a:fld id="{695032EB-C203-4D77-B6CF-2019FF0316D1}" type="slidenum">
              <a:rPr lang="en-US"/>
              <a:pPr>
                <a:defRPr/>
              </a:pPr>
              <a:t>‹#›</a:t>
            </a:fld>
            <a:endParaRPr lang="en-US" dirty="0"/>
          </a:p>
        </p:txBody>
      </p:sp>
      <p:sp>
        <p:nvSpPr>
          <p:cNvPr id="6" name="Rectangle 5"/>
          <p:cNvSpPr>
            <a:spLocks noGrp="1" noChangeArrowheads="1"/>
          </p:cNvSpPr>
          <p:nvPr>
            <p:ph type="ftr" sz="quarter" idx="12"/>
          </p:nvPr>
        </p:nvSpPr>
        <p:spPr/>
        <p:txBody>
          <a:bodyPr/>
          <a:lstStyle>
            <a:lvl1pPr algn="ctr">
              <a:defRPr sz="1400" dirty="0" smtClean="0">
                <a:latin typeface="Arial" charset="0"/>
              </a:defRPr>
            </a:lvl1pPr>
          </a:lstStyle>
          <a:p>
            <a:pPr>
              <a:defRPr/>
            </a:pPr>
            <a:r>
              <a:rPr lang="en-US"/>
              <a:t>Tevatron </a:t>
            </a:r>
            <a:r>
              <a:rPr lang="en-US" err="1"/>
              <a:t>Accel</a:t>
            </a:r>
            <a:r>
              <a:rPr lang="en-US"/>
              <a:t>. Studies Workshop, Jan. 13-14, 2010,  Chandra Bhat</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aphicFrame>
        <p:nvGraphicFramePr>
          <p:cNvPr id="2" name="Object 8"/>
          <p:cNvGraphicFramePr>
            <a:graphicFrameLocks noChangeAspect="1"/>
          </p:cNvGraphicFramePr>
          <p:nvPr/>
        </p:nvGraphicFramePr>
        <p:xfrm>
          <a:off x="8332788" y="25400"/>
          <a:ext cx="771525" cy="838200"/>
        </p:xfrm>
        <a:graphic>
          <a:graphicData uri="http://schemas.openxmlformats.org/presentationml/2006/ole">
            <p:oleObj spid="_x0000_s114690" name="Bitmap Image" r:id="rId3" imgW="885949" imgH="961905" progId="PBrush">
              <p:embed/>
            </p:oleObj>
          </a:graphicData>
        </a:graphic>
      </p:graphicFrame>
      <p:sp>
        <p:nvSpPr>
          <p:cNvPr id="3" name="Rectangle 4"/>
          <p:cNvSpPr>
            <a:spLocks noGrp="1" noChangeArrowheads="1"/>
          </p:cNvSpPr>
          <p:nvPr>
            <p:ph type="dt" sz="half" idx="10"/>
          </p:nvPr>
        </p:nvSpPr>
        <p:spPr>
          <a:xfrm>
            <a:off x="457200" y="6245225"/>
            <a:ext cx="2133600" cy="476250"/>
          </a:xfrm>
          <a:prstGeom prst="rect">
            <a:avLst/>
          </a:prstGeom>
        </p:spPr>
        <p:txBody>
          <a:bodyPr/>
          <a:lstStyle>
            <a:lvl1pPr>
              <a:defRPr>
                <a:latin typeface="Arial" pitchFamily="34" charset="0"/>
              </a:defRPr>
            </a:lvl1pPr>
          </a:lstStyle>
          <a:p>
            <a:pPr>
              <a:defRPr/>
            </a:pPr>
            <a:endParaRPr lang="en-US"/>
          </a:p>
        </p:txBody>
      </p:sp>
      <p:sp>
        <p:nvSpPr>
          <p:cNvPr id="4" name="Rectangle 6"/>
          <p:cNvSpPr>
            <a:spLocks noGrp="1" noChangeArrowheads="1"/>
          </p:cNvSpPr>
          <p:nvPr>
            <p:ph type="sldNum" sz="quarter" idx="11"/>
          </p:nvPr>
        </p:nvSpPr>
        <p:spPr>
          <a:xfrm>
            <a:off x="8283575" y="6500813"/>
            <a:ext cx="833438" cy="476250"/>
          </a:xfrm>
        </p:spPr>
        <p:txBody>
          <a:bodyPr/>
          <a:lstStyle>
            <a:lvl1pPr>
              <a:defRPr/>
            </a:lvl1pPr>
          </a:lstStyle>
          <a:p>
            <a:pPr>
              <a:defRPr/>
            </a:pPr>
            <a:fld id="{CAF151F6-777D-4390-8203-BAFB841D490C}" type="slidenum">
              <a:rPr lang="en-US"/>
              <a:pPr>
                <a:defRPr/>
              </a:pPr>
              <a:t>‹#›</a:t>
            </a:fld>
            <a:endParaRPr lang="en-US"/>
          </a:p>
        </p:txBody>
      </p:sp>
      <p:sp>
        <p:nvSpPr>
          <p:cNvPr id="5" name="Rectangle 5"/>
          <p:cNvSpPr>
            <a:spLocks noGrp="1" noChangeArrowheads="1"/>
          </p:cNvSpPr>
          <p:nvPr>
            <p:ph type="ftr" sz="quarter" idx="12"/>
          </p:nvPr>
        </p:nvSpPr>
        <p:spPr/>
        <p:txBody>
          <a:bodyPr/>
          <a:lstStyle>
            <a:lvl1pPr algn="ctr">
              <a:defRPr sz="1400" dirty="0" smtClean="0">
                <a:latin typeface="Arial" charset="0"/>
              </a:defRPr>
            </a:lvl1pPr>
          </a:lstStyle>
          <a:p>
            <a:pPr>
              <a:defRPr/>
            </a:pPr>
            <a:r>
              <a:rPr lang="en-US"/>
              <a:t>Tevatron </a:t>
            </a:r>
            <a:r>
              <a:rPr lang="en-US" err="1"/>
              <a:t>Accel</a:t>
            </a:r>
            <a:r>
              <a:rPr lang="en-US"/>
              <a:t>. Studies Workshop, Jan. 13-14, 2010,  Chandra Bhat</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graphicFrame>
        <p:nvGraphicFramePr>
          <p:cNvPr id="5" name="Object 8"/>
          <p:cNvGraphicFramePr>
            <a:graphicFrameLocks noChangeAspect="1"/>
          </p:cNvGraphicFramePr>
          <p:nvPr/>
        </p:nvGraphicFramePr>
        <p:xfrm>
          <a:off x="8332788" y="25400"/>
          <a:ext cx="771525" cy="838200"/>
        </p:xfrm>
        <a:graphic>
          <a:graphicData uri="http://schemas.openxmlformats.org/presentationml/2006/ole">
            <p:oleObj spid="_x0000_s115714" name="Bitmap Image" r:id="rId3" imgW="885949" imgH="961905" progId="PBrush">
              <p:embed/>
            </p:oleObj>
          </a:graphicData>
        </a:graphic>
      </p:graphicFrame>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itle 8"/>
          <p:cNvSpPr>
            <a:spLocks noGrp="1"/>
          </p:cNvSpPr>
          <p:nvPr>
            <p:ph type="title"/>
          </p:nvPr>
        </p:nvSpPr>
        <p:spPr/>
        <p:txBody>
          <a:bodyPr/>
          <a:lstStyle/>
          <a:p>
            <a:r>
              <a:rPr lang="en-US" smtClean="0"/>
              <a:t>Click to edit Master title style</a:t>
            </a:r>
            <a:endParaRPr lang="en-US"/>
          </a:p>
        </p:txBody>
      </p:sp>
      <p:sp>
        <p:nvSpPr>
          <p:cNvPr id="6" name="Date Placeholder 9"/>
          <p:cNvSpPr>
            <a:spLocks noGrp="1"/>
          </p:cNvSpPr>
          <p:nvPr>
            <p:ph type="dt" sz="half" idx="10"/>
          </p:nvPr>
        </p:nvSpPr>
        <p:spPr>
          <a:xfrm>
            <a:off x="457200" y="6245225"/>
            <a:ext cx="2133600" cy="476250"/>
          </a:xfrm>
          <a:prstGeom prst="rect">
            <a:avLst/>
          </a:prstGeom>
        </p:spPr>
        <p:txBody>
          <a:bodyPr/>
          <a:lstStyle>
            <a:lvl1pPr>
              <a:defRPr>
                <a:latin typeface="Arial" pitchFamily="34" charset="0"/>
              </a:defRPr>
            </a:lvl1pPr>
          </a:lstStyle>
          <a:p>
            <a:pPr>
              <a:defRPr/>
            </a:pPr>
            <a:endParaRPr lang="en-US"/>
          </a:p>
        </p:txBody>
      </p:sp>
      <p:sp>
        <p:nvSpPr>
          <p:cNvPr id="7" name="Slide Number Placeholder 10"/>
          <p:cNvSpPr>
            <a:spLocks noGrp="1"/>
          </p:cNvSpPr>
          <p:nvPr>
            <p:ph type="sldNum" sz="quarter" idx="11"/>
          </p:nvPr>
        </p:nvSpPr>
        <p:spPr/>
        <p:txBody>
          <a:bodyPr/>
          <a:lstStyle>
            <a:lvl1pPr>
              <a:defRPr/>
            </a:lvl1pPr>
          </a:lstStyle>
          <a:p>
            <a:pPr>
              <a:defRPr/>
            </a:pPr>
            <a:fld id="{08BB3D17-0034-4ADB-BF77-4A3EF8613750}" type="slidenum">
              <a:rPr lang="en-US"/>
              <a:pPr>
                <a:defRPr/>
              </a:pPr>
              <a:t>‹#›</a:t>
            </a:fld>
            <a:endParaRPr lang="en-US"/>
          </a:p>
        </p:txBody>
      </p:sp>
      <p:sp>
        <p:nvSpPr>
          <p:cNvPr id="8" name="Footer Placeholder 11"/>
          <p:cNvSpPr>
            <a:spLocks noGrp="1"/>
          </p:cNvSpPr>
          <p:nvPr>
            <p:ph type="ftr" sz="quarter" idx="12"/>
          </p:nvPr>
        </p:nvSpPr>
        <p:spPr/>
        <p:txBody>
          <a:bodyPr/>
          <a:lstStyle>
            <a:lvl1pPr>
              <a:defRPr sz="1200" smtClean="0"/>
            </a:lvl1pPr>
          </a:lstStyle>
          <a:p>
            <a:pPr>
              <a:defRPr/>
            </a:pPr>
            <a:r>
              <a:rPr lang="en-US"/>
              <a:t>Tevatron Accel. Studies Workshop, Jan. 13-14, 2010,  Chandra Bhat</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aphicFrame>
        <p:nvGraphicFramePr>
          <p:cNvPr id="5" name="Object 8"/>
          <p:cNvGraphicFramePr>
            <a:graphicFrameLocks noChangeAspect="1"/>
          </p:cNvGraphicFramePr>
          <p:nvPr/>
        </p:nvGraphicFramePr>
        <p:xfrm>
          <a:off x="8332788" y="25400"/>
          <a:ext cx="771525" cy="838200"/>
        </p:xfrm>
        <a:graphic>
          <a:graphicData uri="http://schemas.openxmlformats.org/presentationml/2006/ole">
            <p:oleObj spid="_x0000_s116738" name="Bitmap Image" r:id="rId3" imgW="885949" imgH="961905" progId="PBrush">
              <p:embed/>
            </p:oleObj>
          </a:graphicData>
        </a:graphic>
      </p:graphicFrame>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noChangeArrowheads="1"/>
          </p:cNvSpPr>
          <p:nvPr>
            <p:ph type="dt" sz="half" idx="10"/>
          </p:nvPr>
        </p:nvSpPr>
        <p:spPr>
          <a:xfrm>
            <a:off x="457200" y="6245225"/>
            <a:ext cx="2133600" cy="476250"/>
          </a:xfrm>
          <a:prstGeom prst="rect">
            <a:avLst/>
          </a:prstGeom>
        </p:spPr>
        <p:txBody>
          <a:bodyPr/>
          <a:lstStyle>
            <a:lvl1pPr>
              <a:defRPr>
                <a:latin typeface="Arial" pitchFamily="34" charset="0"/>
              </a:defRPr>
            </a:lvl1pPr>
          </a:lstStyle>
          <a:p>
            <a:pPr>
              <a:defRPr/>
            </a:pPr>
            <a:endParaRPr lang="en-US"/>
          </a:p>
        </p:txBody>
      </p:sp>
      <p:sp>
        <p:nvSpPr>
          <p:cNvPr id="7" name="Rectangle 6"/>
          <p:cNvSpPr>
            <a:spLocks noGrp="1" noChangeArrowheads="1"/>
          </p:cNvSpPr>
          <p:nvPr>
            <p:ph type="ftr" sz="quarter" idx="11"/>
          </p:nvPr>
        </p:nvSpPr>
        <p:spPr/>
        <p:txBody>
          <a:bodyPr/>
          <a:lstStyle>
            <a:lvl1pPr>
              <a:defRPr smtClean="0"/>
            </a:lvl1pPr>
          </a:lstStyle>
          <a:p>
            <a:pPr>
              <a:defRPr/>
            </a:pPr>
            <a:r>
              <a:rPr lang="en-US"/>
              <a:t>Tevatron Accel. Studies Workshop, Jan. 13-14, 2010,  Chandra Bhat</a:t>
            </a:r>
            <a:endParaRPr lang="en-US" dirty="0"/>
          </a:p>
        </p:txBody>
      </p:sp>
      <p:sp>
        <p:nvSpPr>
          <p:cNvPr id="8" name="Rectangle 7"/>
          <p:cNvSpPr>
            <a:spLocks noGrp="1" noChangeArrowheads="1"/>
          </p:cNvSpPr>
          <p:nvPr>
            <p:ph type="sldNum" sz="quarter" idx="12"/>
          </p:nvPr>
        </p:nvSpPr>
        <p:spPr/>
        <p:txBody>
          <a:bodyPr/>
          <a:lstStyle>
            <a:lvl1pPr>
              <a:defRPr/>
            </a:lvl1pPr>
          </a:lstStyle>
          <a:p>
            <a:pPr>
              <a:defRPr/>
            </a:pPr>
            <a:fld id="{9CC968B7-D5E6-4E0A-AFFA-3C7BDDC1C6E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2"/>
          <p:cNvSpPr>
            <a:spLocks noGrp="1" noChangeArrowheads="1"/>
          </p:cNvSpPr>
          <p:nvPr>
            <p:ph type="title"/>
          </p:nvPr>
        </p:nvSpPr>
        <p:spPr bwMode="auto">
          <a:xfrm>
            <a:off x="990600" y="152400"/>
            <a:ext cx="6781800" cy="10207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 name="Rectangle 5"/>
          <p:cNvSpPr>
            <a:spLocks noGrp="1" noChangeArrowheads="1"/>
          </p:cNvSpPr>
          <p:nvPr>
            <p:ph type="ftr" sz="quarter" idx="3"/>
          </p:nvPr>
        </p:nvSpPr>
        <p:spPr bwMode="auto">
          <a:xfrm>
            <a:off x="1314450" y="6569075"/>
            <a:ext cx="6167438" cy="3968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dirty="0" smtClean="0">
                <a:latin typeface="Arial" charset="0"/>
              </a:defRPr>
            </a:lvl1pPr>
          </a:lstStyle>
          <a:p>
            <a:pPr>
              <a:defRPr/>
            </a:pPr>
            <a:r>
              <a:rPr lang="en-US"/>
              <a:t>Tevatron </a:t>
            </a:r>
            <a:r>
              <a:rPr lang="en-US" err="1"/>
              <a:t>Accel</a:t>
            </a:r>
            <a:r>
              <a:rPr lang="en-US"/>
              <a:t>. Studies Workshop, Jan. 13-14, 2010,  Chandra Bhat</a:t>
            </a:r>
          </a:p>
        </p:txBody>
      </p:sp>
      <p:sp>
        <p:nvSpPr>
          <p:cNvPr id="1030" name="Rectangle 6"/>
          <p:cNvSpPr>
            <a:spLocks noGrp="1" noChangeArrowheads="1"/>
          </p:cNvSpPr>
          <p:nvPr>
            <p:ph type="sldNum" sz="quarter" idx="4"/>
          </p:nvPr>
        </p:nvSpPr>
        <p:spPr bwMode="auto">
          <a:xfrm>
            <a:off x="8283575" y="6392863"/>
            <a:ext cx="833438"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E9964A77-12E2-479E-96A2-884D65669729}" type="slidenum">
              <a:rPr lang="en-US"/>
              <a:pPr>
                <a:defRPr/>
              </a:pPr>
              <a:t>‹#›</a:t>
            </a:fld>
            <a:endParaRPr lang="en-US"/>
          </a:p>
        </p:txBody>
      </p:sp>
      <p:graphicFrame>
        <p:nvGraphicFramePr>
          <p:cNvPr id="1026" name="Object 8"/>
          <p:cNvGraphicFramePr>
            <a:graphicFrameLocks noChangeAspect="1"/>
          </p:cNvGraphicFramePr>
          <p:nvPr/>
        </p:nvGraphicFramePr>
        <p:xfrm>
          <a:off x="8332788" y="25400"/>
          <a:ext cx="771525" cy="838200"/>
        </p:xfrm>
        <a:graphic>
          <a:graphicData uri="http://schemas.openxmlformats.org/presentationml/2006/ole">
            <p:oleObj spid="_x0000_s1026" name="Bitmap Image" r:id="rId14" imgW="885949" imgH="961905" progId="PBrush">
              <p:embed/>
            </p:oleObj>
          </a:graphicData>
        </a:graphic>
      </p:graphicFrame>
    </p:spTree>
  </p:cSld>
  <p:clrMap bg1="lt1" tx1="dk1" bg2="lt2" tx2="dk2" accent1="accent1" accent2="accent2" accent3="accent3" accent4="accent4" accent5="accent5" accent6="accent6" hlink="hlink" folHlink="folHlink"/>
  <p:sldLayoutIdLst>
    <p:sldLayoutId id="2147484055" r:id="rId1"/>
    <p:sldLayoutId id="2147484056" r:id="rId2"/>
    <p:sldLayoutId id="2147484057" r:id="rId3"/>
    <p:sldLayoutId id="2147484058" r:id="rId4"/>
    <p:sldLayoutId id="2147484059" r:id="rId5"/>
    <p:sldLayoutId id="2147484060" r:id="rId6"/>
    <p:sldLayoutId id="2147484061" r:id="rId7"/>
    <p:sldLayoutId id="2147484062" r:id="rId8"/>
    <p:sldLayoutId id="2147484063" r:id="rId9"/>
    <p:sldLayoutId id="2147484064" r:id="rId10"/>
    <p:sldLayoutId id="2147484065" r:id="rId11"/>
  </p:sldLayoutIdLst>
  <p:hf sldNum="0" hdr="0" dt="0"/>
  <p:txStyles>
    <p:titleStyle>
      <a:lvl1pPr algn="ctr" rtl="0" eaLnBrk="0" fontAlgn="base" hangingPunct="0">
        <a:spcBef>
          <a:spcPct val="0"/>
        </a:spcBef>
        <a:spcAft>
          <a:spcPct val="0"/>
        </a:spcAft>
        <a:defRPr sz="3200" b="1">
          <a:solidFill>
            <a:schemeClr val="accent2"/>
          </a:solidFill>
          <a:latin typeface="+mj-lt"/>
          <a:ea typeface="+mj-ea"/>
          <a:cs typeface="+mj-cs"/>
        </a:defRPr>
      </a:lvl1pPr>
      <a:lvl2pPr algn="ctr" rtl="0" eaLnBrk="0" fontAlgn="base" hangingPunct="0">
        <a:spcBef>
          <a:spcPct val="0"/>
        </a:spcBef>
        <a:spcAft>
          <a:spcPct val="0"/>
        </a:spcAft>
        <a:defRPr sz="3200" b="1">
          <a:solidFill>
            <a:schemeClr val="accent2"/>
          </a:solidFill>
          <a:latin typeface="Arial" charset="0"/>
        </a:defRPr>
      </a:lvl2pPr>
      <a:lvl3pPr algn="ctr" rtl="0" eaLnBrk="0" fontAlgn="base" hangingPunct="0">
        <a:spcBef>
          <a:spcPct val="0"/>
        </a:spcBef>
        <a:spcAft>
          <a:spcPct val="0"/>
        </a:spcAft>
        <a:defRPr sz="3200" b="1">
          <a:solidFill>
            <a:schemeClr val="accent2"/>
          </a:solidFill>
          <a:latin typeface="Arial" charset="0"/>
        </a:defRPr>
      </a:lvl3pPr>
      <a:lvl4pPr algn="ctr" rtl="0" eaLnBrk="0" fontAlgn="base" hangingPunct="0">
        <a:spcBef>
          <a:spcPct val="0"/>
        </a:spcBef>
        <a:spcAft>
          <a:spcPct val="0"/>
        </a:spcAft>
        <a:defRPr sz="3200" b="1">
          <a:solidFill>
            <a:schemeClr val="accent2"/>
          </a:solidFill>
          <a:latin typeface="Arial" charset="0"/>
        </a:defRPr>
      </a:lvl4pPr>
      <a:lvl5pPr algn="ctr" rtl="0" eaLnBrk="0" fontAlgn="base" hangingPunct="0">
        <a:spcBef>
          <a:spcPct val="0"/>
        </a:spcBef>
        <a:spcAft>
          <a:spcPct val="0"/>
        </a:spcAft>
        <a:defRPr sz="3200" b="1">
          <a:solidFill>
            <a:schemeClr val="accent2"/>
          </a:solidFill>
          <a:latin typeface="Arial" charset="0"/>
        </a:defRPr>
      </a:lvl5pPr>
      <a:lvl6pPr marL="457200" algn="ctr" rtl="0" fontAlgn="base">
        <a:spcBef>
          <a:spcPct val="0"/>
        </a:spcBef>
        <a:spcAft>
          <a:spcPct val="0"/>
        </a:spcAft>
        <a:defRPr sz="3200" b="1">
          <a:solidFill>
            <a:schemeClr val="accent2"/>
          </a:solidFill>
          <a:latin typeface="Arial" charset="0"/>
        </a:defRPr>
      </a:lvl6pPr>
      <a:lvl7pPr marL="914400" algn="ctr" rtl="0" fontAlgn="base">
        <a:spcBef>
          <a:spcPct val="0"/>
        </a:spcBef>
        <a:spcAft>
          <a:spcPct val="0"/>
        </a:spcAft>
        <a:defRPr sz="3200" b="1">
          <a:solidFill>
            <a:schemeClr val="accent2"/>
          </a:solidFill>
          <a:latin typeface="Arial" charset="0"/>
        </a:defRPr>
      </a:lvl7pPr>
      <a:lvl8pPr marL="1371600" algn="ctr" rtl="0" fontAlgn="base">
        <a:spcBef>
          <a:spcPct val="0"/>
        </a:spcBef>
        <a:spcAft>
          <a:spcPct val="0"/>
        </a:spcAft>
        <a:defRPr sz="3200" b="1">
          <a:solidFill>
            <a:schemeClr val="accent2"/>
          </a:solidFill>
          <a:latin typeface="Arial" charset="0"/>
        </a:defRPr>
      </a:lvl8pPr>
      <a:lvl9pPr marL="1828800" algn="ctr" rtl="0" fontAlgn="base">
        <a:spcBef>
          <a:spcPct val="0"/>
        </a:spcBef>
        <a:spcAft>
          <a:spcPct val="0"/>
        </a:spcAft>
        <a:defRPr sz="3200" b="1">
          <a:solidFill>
            <a:schemeClr val="accent2"/>
          </a:solidFill>
          <a:latin typeface="Arial" charset="0"/>
        </a:defRPr>
      </a:lvl9pPr>
    </p:titleStyle>
    <p:bodyStyle>
      <a:lvl1pPr marL="342900" indent="-342900" algn="l" rtl="0" eaLnBrk="0" fontAlgn="base" hangingPunct="0">
        <a:spcBef>
          <a:spcPct val="20000"/>
        </a:spcBef>
        <a:spcAft>
          <a:spcPct val="0"/>
        </a:spcAft>
        <a:buFont typeface="Wingdings" pitchFamily="2" charset="2"/>
        <a:buBlip>
          <a:blip r:embed="rId15"/>
        </a:buBlip>
        <a:defRPr sz="28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q"/>
        <a:defRPr sz="2400">
          <a:solidFill>
            <a:srgbClr val="6600CC"/>
          </a:solidFill>
          <a:latin typeface="+mn-lt"/>
        </a:defRPr>
      </a:lvl2pPr>
      <a:lvl3pPr marL="1143000" indent="-228600" algn="l" rtl="0" eaLnBrk="0" fontAlgn="base" hangingPunct="0">
        <a:spcBef>
          <a:spcPct val="20000"/>
        </a:spcBef>
        <a:spcAft>
          <a:spcPct val="0"/>
        </a:spcAft>
        <a:buFont typeface="Wingdings" pitchFamily="2" charset="2"/>
        <a:buChar char="Ø"/>
        <a:defRPr sz="2000">
          <a:solidFill>
            <a:srgbClr val="006600"/>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457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457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a:defRPr/>
            </a:pPr>
            <a:endParaRPr lang="en-US"/>
          </a:p>
        </p:txBody>
      </p:sp>
      <p:sp>
        <p:nvSpPr>
          <p:cNvPr id="5" name="Footer Placeholder 4"/>
          <p:cNvSpPr>
            <a:spLocks noGrp="1"/>
          </p:cNvSpPr>
          <p:nvPr>
            <p:ph type="ftr" sz="quarter" idx="3"/>
          </p:nvPr>
        </p:nvSpPr>
        <p:spPr>
          <a:xfrm>
            <a:off x="2855913" y="6411913"/>
            <a:ext cx="3713162" cy="365125"/>
          </a:xfrm>
          <a:prstGeom prst="rect">
            <a:avLst/>
          </a:prstGeom>
        </p:spPr>
        <p:txBody>
          <a:bodyPr vert="horz" lIns="91440" tIns="45720" rIns="91440" bIns="45720" rtlCol="0" anchor="ctr"/>
          <a:lstStyle>
            <a:lvl1pPr algn="ctr">
              <a:defRPr sz="1200" smtClean="0">
                <a:solidFill>
                  <a:schemeClr val="tx1">
                    <a:tint val="75000"/>
                  </a:schemeClr>
                </a:solidFill>
                <a:latin typeface="Arial" charset="0"/>
              </a:defRPr>
            </a:lvl1pPr>
          </a:lstStyle>
          <a:p>
            <a:pPr>
              <a:defRPr/>
            </a:pPr>
            <a:r>
              <a:rPr lang="en-US"/>
              <a:t>Tevatron Accel. Studies Workshop, Jan. 13-14, 2010,  Chandra Bhat</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defRPr>
            </a:lvl1pPr>
          </a:lstStyle>
          <a:p>
            <a:pPr>
              <a:defRPr/>
            </a:pPr>
            <a:fld id="{7EDD18F0-9D9B-4A80-97C1-93AA1A9746F5}" type="slidenum">
              <a:rPr lang="en-US"/>
              <a:pPr>
                <a:defRPr/>
              </a:pPr>
              <a:t>‹#›</a:t>
            </a:fld>
            <a:endParaRPr lang="en-US"/>
          </a:p>
        </p:txBody>
      </p:sp>
      <p:pic>
        <p:nvPicPr>
          <p:cNvPr id="24583" name="Picture 1"/>
          <p:cNvPicPr>
            <a:picLocks noChangeAspect="1" noChangeArrowheads="1"/>
          </p:cNvPicPr>
          <p:nvPr userDrawn="1"/>
        </p:nvPicPr>
        <p:blipFill>
          <a:blip r:embed="rId14"/>
          <a:srcRect/>
          <a:stretch>
            <a:fillRect/>
          </a:stretch>
        </p:blipFill>
        <p:spPr bwMode="auto">
          <a:xfrm>
            <a:off x="8181975" y="0"/>
            <a:ext cx="962025" cy="9525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20" r:id="rId1"/>
    <p:sldLayoutId id="2147484021" r:id="rId2"/>
    <p:sldLayoutId id="2147484022" r:id="rId3"/>
    <p:sldLayoutId id="2147484023" r:id="rId4"/>
    <p:sldLayoutId id="2147484024" r:id="rId5"/>
    <p:sldLayoutId id="2147484025" r:id="rId6"/>
    <p:sldLayoutId id="2147484026" r:id="rId7"/>
    <p:sldLayoutId id="2147484027" r:id="rId8"/>
    <p:sldLayoutId id="2147484028" r:id="rId9"/>
    <p:sldLayoutId id="2147484029" r:id="rId10"/>
    <p:sldLayoutId id="2147484030" r:id="rId11"/>
    <p:sldLayoutId id="2147484031" r:id="rId12"/>
  </p:sldLayoutIdLst>
  <p:hf sldNum="0"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560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560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smtClean="0">
                <a:solidFill>
                  <a:schemeClr val="tx1">
                    <a:tint val="75000"/>
                  </a:schemeClr>
                </a:solidFill>
                <a:latin typeface="Arial" charset="0"/>
              </a:defRPr>
            </a:lvl1pPr>
          </a:lstStyle>
          <a:p>
            <a:pPr>
              <a:defRPr/>
            </a:pPr>
            <a:r>
              <a:rPr lang="en-US"/>
              <a:t>Tevatron Accel. Studies Workshop, Jan. 13-14, 2010,  Chandra Bhat</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defRPr>
            </a:lvl1pPr>
          </a:lstStyle>
          <a:p>
            <a:pPr>
              <a:defRPr/>
            </a:pPr>
            <a:fld id="{973ABE05-8E0C-4143-A4B5-F69E1A396FD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32" r:id="rId1"/>
    <p:sldLayoutId id="2147484033" r:id="rId2"/>
    <p:sldLayoutId id="2147484034" r:id="rId3"/>
    <p:sldLayoutId id="2147484035" r:id="rId4"/>
    <p:sldLayoutId id="2147484036" r:id="rId5"/>
    <p:sldLayoutId id="2147484037" r:id="rId6"/>
    <p:sldLayoutId id="2147484038" r:id="rId7"/>
    <p:sldLayoutId id="2147484039" r:id="rId8"/>
    <p:sldLayoutId id="2147484040" r:id="rId9"/>
    <p:sldLayoutId id="2147484041" r:id="rId10"/>
    <p:sldLayoutId id="2147484042" r:id="rId11"/>
    <p:sldLayoutId id="2147484043" r:id="rId12"/>
  </p:sldLayoutIdLst>
  <p:hf sldNum="0"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66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66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smtClean="0">
                <a:solidFill>
                  <a:schemeClr val="tx1">
                    <a:tint val="75000"/>
                  </a:schemeClr>
                </a:solidFill>
                <a:latin typeface="Arial" charset="0"/>
              </a:defRPr>
            </a:lvl1pPr>
          </a:lstStyle>
          <a:p>
            <a:pPr>
              <a:defRPr/>
            </a:pPr>
            <a:r>
              <a:rPr lang="en-US"/>
              <a:t>Tevatron Accel. Studies Workshop, Jan. 13-14, 2010,  Chandra Bhat</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defRPr>
            </a:lvl1pPr>
          </a:lstStyle>
          <a:p>
            <a:pPr>
              <a:defRPr/>
            </a:pPr>
            <a:fld id="{E4C42C89-6159-43FA-A262-7C83A7DFA19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44" r:id="rId1"/>
    <p:sldLayoutId id="2147484045" r:id="rId2"/>
    <p:sldLayoutId id="2147484046" r:id="rId3"/>
    <p:sldLayoutId id="2147484047" r:id="rId4"/>
    <p:sldLayoutId id="2147484048" r:id="rId5"/>
    <p:sldLayoutId id="2147484049" r:id="rId6"/>
    <p:sldLayoutId id="2147484050" r:id="rId7"/>
    <p:sldLayoutId id="2147484051" r:id="rId8"/>
    <p:sldLayoutId id="2147484052" r:id="rId9"/>
    <p:sldLayoutId id="2147484053" r:id="rId10"/>
    <p:sldLayoutId id="2147484054" r:id="rId11"/>
  </p:sldLayoutIdLst>
  <p:hf sldNum="0"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23.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13.vml"/><Relationship Id="rId5" Type="http://schemas.openxmlformats.org/officeDocument/2006/relationships/image" Target="../media/image5.png"/><Relationship Id="rId4" Type="http://schemas.openxmlformats.org/officeDocument/2006/relationships/oleObject" Target="../embeddings/oleObject13.bin"/></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oleObject" Target="../embeddings/oleObject15.bin"/><Relationship Id="rId2" Type="http://schemas.openxmlformats.org/officeDocument/2006/relationships/tags" Target="../tags/tag1.xml"/><Relationship Id="rId1" Type="http://schemas.openxmlformats.org/officeDocument/2006/relationships/vmlDrawing" Target="../drawings/vmlDrawing14.vml"/><Relationship Id="rId6" Type="http://schemas.openxmlformats.org/officeDocument/2006/relationships/oleObject" Target="../embeddings/oleObject14.bin"/><Relationship Id="rId5" Type="http://schemas.openxmlformats.org/officeDocument/2006/relationships/image" Target="../media/image17.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ctrTitle"/>
          </p:nvPr>
        </p:nvSpPr>
        <p:spPr>
          <a:xfrm>
            <a:off x="723900" y="698269"/>
            <a:ext cx="7772400" cy="1470025"/>
          </a:xfrm>
        </p:spPr>
        <p:txBody>
          <a:bodyPr/>
          <a:lstStyle/>
          <a:p>
            <a:pPr eaLnBrk="1" hangingPunct="1"/>
            <a:r>
              <a:rPr lang="en-US" sz="2400" dirty="0" smtClean="0">
                <a:solidFill>
                  <a:srgbClr val="FF0000"/>
                </a:solidFill>
              </a:rPr>
              <a:t>Studies of</a:t>
            </a:r>
            <a:r>
              <a:rPr lang="en-US" dirty="0" smtClean="0"/>
              <a:t/>
            </a:r>
            <a:br>
              <a:rPr lang="en-US" dirty="0" smtClean="0"/>
            </a:br>
            <a:r>
              <a:rPr lang="en-US" dirty="0" smtClean="0"/>
              <a:t>Flat Bunches</a:t>
            </a:r>
            <a:br>
              <a:rPr lang="en-US" dirty="0" smtClean="0"/>
            </a:br>
            <a:r>
              <a:rPr lang="en-US" sz="2400" dirty="0" smtClean="0">
                <a:solidFill>
                  <a:srgbClr val="FF0000"/>
                </a:solidFill>
              </a:rPr>
              <a:t>in the Tevatron</a:t>
            </a:r>
            <a:endParaRPr lang="en-US" dirty="0" smtClean="0">
              <a:solidFill>
                <a:srgbClr val="FF0000"/>
              </a:solidFill>
            </a:endParaRPr>
          </a:p>
        </p:txBody>
      </p:sp>
      <p:sp>
        <p:nvSpPr>
          <p:cNvPr id="27651" name="Subtitle 2"/>
          <p:cNvSpPr>
            <a:spLocks noGrp="1"/>
          </p:cNvSpPr>
          <p:nvPr>
            <p:ph type="subTitle" idx="1"/>
          </p:nvPr>
        </p:nvSpPr>
        <p:spPr>
          <a:xfrm>
            <a:off x="422275" y="2443942"/>
            <a:ext cx="8377238" cy="2362200"/>
          </a:xfrm>
        </p:spPr>
        <p:txBody>
          <a:bodyPr/>
          <a:lstStyle/>
          <a:p>
            <a:pPr eaLnBrk="1" hangingPunct="1"/>
            <a:r>
              <a:rPr lang="en-US" dirty="0" smtClean="0"/>
              <a:t>Chandra Bhat</a:t>
            </a:r>
            <a:endParaRPr lang="en-US" sz="2400" dirty="0" smtClean="0"/>
          </a:p>
          <a:p>
            <a:pPr eaLnBrk="1" hangingPunct="1"/>
            <a:r>
              <a:rPr lang="en-US" sz="2000" dirty="0" smtClean="0"/>
              <a:t>Fermilab (</a:t>
            </a:r>
            <a:r>
              <a:rPr lang="en-US" sz="2000" dirty="0" err="1" smtClean="0"/>
              <a:t>LARP</a:t>
            </a:r>
            <a:r>
              <a:rPr lang="en-US" sz="2000" dirty="0" smtClean="0"/>
              <a:t>)</a:t>
            </a:r>
          </a:p>
          <a:p>
            <a:pPr eaLnBrk="1" hangingPunct="1"/>
            <a:endParaRPr lang="en-US" sz="2400" dirty="0" smtClean="0"/>
          </a:p>
          <a:p>
            <a:pPr eaLnBrk="1" hangingPunct="1"/>
            <a:r>
              <a:rPr lang="en-US" sz="2000" b="1" dirty="0" smtClean="0"/>
              <a:t>Tevatron Accelerator Studies Workshop</a:t>
            </a:r>
          </a:p>
          <a:p>
            <a:pPr eaLnBrk="1" hangingPunct="1"/>
            <a:r>
              <a:rPr lang="en-US" sz="2000" dirty="0" smtClean="0"/>
              <a:t>January 13-14, 2010</a:t>
            </a:r>
          </a:p>
          <a:p>
            <a:pPr eaLnBrk="1" hangingPunct="1"/>
            <a:r>
              <a:rPr lang="en-US" sz="1800" b="1" dirty="0" smtClean="0"/>
              <a:t>Fermilab</a:t>
            </a:r>
          </a:p>
          <a:p>
            <a:pPr eaLnBrk="1" hangingPunct="1"/>
            <a:endParaRPr lang="en-US" sz="1600" b="1" dirty="0" smtClean="0"/>
          </a:p>
          <a:p>
            <a:pPr eaLnBrk="1" hangingPunct="1"/>
            <a:r>
              <a:rPr lang="en-US" sz="2400" dirty="0" smtClean="0"/>
              <a:t>Collaborators: C. Bhat, H-J. Kim, F.-J. </a:t>
            </a:r>
            <a:r>
              <a:rPr lang="en-US" sz="2400" dirty="0" err="1" smtClean="0"/>
              <a:t>Ostiguy</a:t>
            </a:r>
            <a:r>
              <a:rPr lang="en-US" sz="2400" dirty="0" smtClean="0"/>
              <a:t>, T. </a:t>
            </a:r>
            <a:r>
              <a:rPr lang="en-US" sz="2400" dirty="0" err="1" smtClean="0"/>
              <a:t>Sen</a:t>
            </a:r>
            <a:r>
              <a:rPr lang="en-US" sz="2400" dirty="0" smtClean="0"/>
              <a:t>, …</a:t>
            </a:r>
            <a:r>
              <a:rPr lang="en-US" sz="1600" dirty="0" smtClean="0"/>
              <a:t> </a:t>
            </a:r>
            <a:br>
              <a:rPr lang="en-US" sz="1600" dirty="0" smtClean="0"/>
            </a:br>
            <a:endParaRPr lang="en-US" sz="1600" b="1"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1212850" y="207963"/>
            <a:ext cx="6781800" cy="1020762"/>
          </a:xfrm>
        </p:spPr>
        <p:txBody>
          <a:bodyPr/>
          <a:lstStyle/>
          <a:p>
            <a:pPr marL="342900" indent="-342900"/>
            <a:r>
              <a:rPr lang="en-US" sz="3200" dirty="0" smtClean="0">
                <a:solidFill>
                  <a:srgbClr val="0000FF"/>
                </a:solidFill>
              </a:rPr>
              <a:t>Flat bunch beam stability at the Tevatron at 150 GeV</a:t>
            </a:r>
            <a:endParaRPr lang="en-US" sz="3200" dirty="0" smtClean="0"/>
          </a:p>
        </p:txBody>
      </p:sp>
      <p:sp>
        <p:nvSpPr>
          <p:cNvPr id="34819" name="Content Placeholder 2"/>
          <p:cNvSpPr>
            <a:spLocks noGrp="1"/>
          </p:cNvSpPr>
          <p:nvPr>
            <p:ph idx="1"/>
          </p:nvPr>
        </p:nvSpPr>
        <p:spPr>
          <a:xfrm>
            <a:off x="457200" y="1388182"/>
            <a:ext cx="8229600" cy="4525963"/>
          </a:xfrm>
        </p:spPr>
        <p:txBody>
          <a:bodyPr/>
          <a:lstStyle/>
          <a:p>
            <a:r>
              <a:rPr lang="en-US" sz="2400" dirty="0" smtClean="0"/>
              <a:t>Tevatron is an ideal place for the flat bunch studies </a:t>
            </a:r>
          </a:p>
          <a:p>
            <a:pPr lvl="1"/>
            <a:r>
              <a:rPr lang="en-US" sz="2000" dirty="0" smtClean="0"/>
              <a:t>It is world’s best storage ring with many hours of beam lifetime. Well understood lattice.</a:t>
            </a:r>
          </a:p>
          <a:p>
            <a:pPr lvl="1"/>
            <a:r>
              <a:rPr lang="en-US" sz="2000" dirty="0" smtClean="0"/>
              <a:t>Available RF: </a:t>
            </a:r>
            <a:r>
              <a:rPr lang="en-US" sz="2000" dirty="0" err="1" smtClean="0"/>
              <a:t>53MHz</a:t>
            </a:r>
            <a:r>
              <a:rPr lang="en-US" sz="2000" dirty="0" smtClean="0"/>
              <a:t>.  </a:t>
            </a:r>
            <a:r>
              <a:rPr lang="en-US" sz="2000" b="1" dirty="0" err="1" smtClean="0">
                <a:solidFill>
                  <a:srgbClr val="C00000"/>
                </a:solidFill>
              </a:rPr>
              <a:t>106MHz</a:t>
            </a:r>
            <a:r>
              <a:rPr lang="en-US" sz="2000" dirty="0" smtClean="0"/>
              <a:t> and </a:t>
            </a:r>
            <a:r>
              <a:rPr lang="en-US" sz="2000" b="1" dirty="0" err="1" smtClean="0">
                <a:solidFill>
                  <a:srgbClr val="C00000"/>
                </a:solidFill>
              </a:rPr>
              <a:t>159MHz</a:t>
            </a:r>
            <a:r>
              <a:rPr lang="en-US" sz="2000" dirty="0" smtClean="0"/>
              <a:t> rf systems can be added</a:t>
            </a:r>
          </a:p>
          <a:p>
            <a:pPr lvl="1"/>
            <a:r>
              <a:rPr lang="en-US" sz="2000" dirty="0" smtClean="0"/>
              <a:t>Multiple bunches </a:t>
            </a:r>
            <a:r>
              <a:rPr lang="en-US" sz="2000" dirty="0" smtClean="0">
                <a:sym typeface="Wingdings" pitchFamily="2" charset="2"/>
              </a:rPr>
              <a:t> </a:t>
            </a:r>
            <a:r>
              <a:rPr lang="en-US" sz="1800" dirty="0" smtClean="0">
                <a:solidFill>
                  <a:srgbClr val="990000"/>
                </a:solidFill>
                <a:sym typeface="Wingdings" pitchFamily="2" charset="2"/>
              </a:rPr>
              <a:t>one can study a few bunches to </a:t>
            </a:r>
            <a:r>
              <a:rPr lang="en-US" sz="1800" dirty="0" err="1" smtClean="0">
                <a:solidFill>
                  <a:srgbClr val="990000"/>
                </a:solidFill>
                <a:sym typeface="Wingdings" pitchFamily="2" charset="2"/>
              </a:rPr>
              <a:t>100s</a:t>
            </a:r>
            <a:r>
              <a:rPr lang="en-US" sz="1800" dirty="0" smtClean="0">
                <a:solidFill>
                  <a:srgbClr val="990000"/>
                </a:solidFill>
                <a:sym typeface="Wingdings" pitchFamily="2" charset="2"/>
              </a:rPr>
              <a:t> of bunches with 18 nsec bunch spacing.</a:t>
            </a:r>
            <a:endParaRPr lang="en-US" sz="2000" dirty="0" smtClean="0">
              <a:solidFill>
                <a:srgbClr val="990000"/>
              </a:solidFill>
              <a:sym typeface="Wingdings" pitchFamily="2" charset="2"/>
            </a:endParaRPr>
          </a:p>
          <a:p>
            <a:pPr lvl="1"/>
            <a:r>
              <a:rPr lang="en-US" sz="2000" dirty="0" smtClean="0">
                <a:sym typeface="Wingdings" pitchFamily="2" charset="2"/>
              </a:rPr>
              <a:t>Bunch </a:t>
            </a:r>
            <a:r>
              <a:rPr lang="en-US" sz="2000" dirty="0" err="1" smtClean="0">
                <a:sym typeface="Wingdings" pitchFamily="2" charset="2"/>
              </a:rPr>
              <a:t>intensity~6x10</a:t>
            </a:r>
            <a:r>
              <a:rPr lang="en-US" sz="2000" baseline="30000" dirty="0" err="1" smtClean="0">
                <a:sym typeface="Wingdings" pitchFamily="2" charset="2"/>
              </a:rPr>
              <a:t>10</a:t>
            </a:r>
            <a:r>
              <a:rPr lang="en-US" sz="2000" dirty="0" smtClean="0">
                <a:sym typeface="Wingdings" pitchFamily="2" charset="2"/>
              </a:rPr>
              <a:t> protons  </a:t>
            </a:r>
            <a:r>
              <a:rPr lang="en-US" sz="1800" dirty="0" smtClean="0">
                <a:solidFill>
                  <a:srgbClr val="990000"/>
                </a:solidFill>
                <a:sym typeface="Wingdings" pitchFamily="2" charset="2"/>
              </a:rPr>
              <a:t>bit low but, that is fine</a:t>
            </a:r>
            <a:endParaRPr lang="en-US" sz="2000" dirty="0" smtClean="0">
              <a:solidFill>
                <a:srgbClr val="990000"/>
              </a:solidFill>
              <a:sym typeface="Wingdings" pitchFamily="2" charset="2"/>
            </a:endParaRPr>
          </a:p>
          <a:p>
            <a:pPr lvl="1"/>
            <a:r>
              <a:rPr lang="en-US" sz="2000" dirty="0" smtClean="0">
                <a:sym typeface="Wingdings" pitchFamily="2" charset="2"/>
              </a:rPr>
              <a:t>Have necessary diagnostics to monitor the beam dynamics both in longitudinal as well as transverse  space </a:t>
            </a:r>
          </a:p>
          <a:p>
            <a:pPr lvl="2"/>
            <a:r>
              <a:rPr lang="en-US" sz="1600" dirty="0" smtClean="0">
                <a:sym typeface="Wingdings" pitchFamily="2" charset="2"/>
              </a:rPr>
              <a:t>Wall Current Monitor for measurements on longitudinal  profiles</a:t>
            </a:r>
          </a:p>
          <a:p>
            <a:pPr lvl="2"/>
            <a:r>
              <a:rPr lang="en-US" sz="1600" dirty="0" smtClean="0">
                <a:sym typeface="Wingdings" pitchFamily="2" charset="2"/>
              </a:rPr>
              <a:t>Flying wire  and ion profile monitors</a:t>
            </a:r>
          </a:p>
          <a:p>
            <a:pPr lvl="2"/>
            <a:r>
              <a:rPr lang="en-US" sz="1600" dirty="0" smtClean="0">
                <a:sym typeface="Wingdings" pitchFamily="2" charset="2"/>
              </a:rPr>
              <a:t>Add </a:t>
            </a:r>
            <a:r>
              <a:rPr lang="en-US" sz="1600" dirty="0" err="1" smtClean="0">
                <a:sym typeface="Wingdings" pitchFamily="2" charset="2"/>
              </a:rPr>
              <a:t>OTR</a:t>
            </a:r>
            <a:r>
              <a:rPr lang="en-US" sz="1600" dirty="0" smtClean="0">
                <a:sym typeface="Wingdings" pitchFamily="2" charset="2"/>
              </a:rPr>
              <a:t> </a:t>
            </a:r>
            <a:r>
              <a:rPr lang="en-US" sz="1400" dirty="0" smtClean="0">
                <a:solidFill>
                  <a:srgbClr val="990000"/>
                </a:solidFill>
                <a:sym typeface="Wingdings" pitchFamily="2" charset="2"/>
              </a:rPr>
              <a:t>Alex Lumpkin is planning to add in the abort-line</a:t>
            </a:r>
            <a:endParaRPr lang="en-US" sz="1600" dirty="0" smtClean="0">
              <a:solidFill>
                <a:srgbClr val="990000"/>
              </a:solidFill>
            </a:endParaRPr>
          </a:p>
          <a:p>
            <a:pPr>
              <a:buFont typeface="Wingdings" pitchFamily="2" charset="2"/>
              <a:buNone/>
            </a:pPr>
            <a:endParaRPr lang="en-US" sz="2400" dirty="0" smtClean="0"/>
          </a:p>
        </p:txBody>
      </p:sp>
      <p:sp>
        <p:nvSpPr>
          <p:cNvPr id="34820" name="Footer Placeholder 30"/>
          <p:cNvSpPr txBox="1">
            <a:spLocks/>
          </p:cNvSpPr>
          <p:nvPr/>
        </p:nvSpPr>
        <p:spPr bwMode="auto">
          <a:xfrm>
            <a:off x="1679575" y="6572250"/>
            <a:ext cx="5119688" cy="396875"/>
          </a:xfrm>
          <a:prstGeom prst="rect">
            <a:avLst/>
          </a:prstGeom>
          <a:noFill/>
          <a:ln w="9525">
            <a:noFill/>
            <a:miter lim="800000"/>
            <a:headEnd/>
            <a:tailEnd/>
          </a:ln>
        </p:spPr>
        <p:txBody>
          <a:bodyPr/>
          <a:lstStyle/>
          <a:p>
            <a:pPr algn="ctr"/>
            <a:r>
              <a:rPr lang="en-US" sz="1200"/>
              <a:t>Tevatron Accel. Studies Workshop, Jan. 13-14, 2010,  Chandra Bhat</a:t>
            </a:r>
          </a:p>
        </p:txBody>
      </p:sp>
      <p:grpSp>
        <p:nvGrpSpPr>
          <p:cNvPr id="9" name="Group 8"/>
          <p:cNvGrpSpPr/>
          <p:nvPr/>
        </p:nvGrpSpPr>
        <p:grpSpPr>
          <a:xfrm>
            <a:off x="6421437" y="5164678"/>
            <a:ext cx="2722563" cy="1270000"/>
            <a:chOff x="6314744" y="4875303"/>
            <a:chExt cx="2722563" cy="1270000"/>
          </a:xfrm>
        </p:grpSpPr>
        <p:sp>
          <p:nvSpPr>
            <p:cNvPr id="34821" name="Rectangle 4"/>
            <p:cNvSpPr>
              <a:spLocks noChangeArrowheads="1"/>
            </p:cNvSpPr>
            <p:nvPr/>
          </p:nvSpPr>
          <p:spPr bwMode="auto">
            <a:xfrm>
              <a:off x="6314744" y="5497603"/>
              <a:ext cx="2722563" cy="647700"/>
            </a:xfrm>
            <a:prstGeom prst="rect">
              <a:avLst/>
            </a:prstGeom>
            <a:solidFill>
              <a:srgbClr val="FFFF00"/>
            </a:solidFill>
            <a:ln w="9525">
              <a:noFill/>
              <a:miter lim="800000"/>
              <a:headEnd/>
              <a:tailEnd/>
            </a:ln>
          </p:spPr>
          <p:txBody>
            <a:bodyPr>
              <a:spAutoFit/>
            </a:bodyPr>
            <a:lstStyle/>
            <a:p>
              <a:r>
                <a:rPr lang="en-US" dirty="0">
                  <a:solidFill>
                    <a:srgbClr val="990000"/>
                  </a:solidFill>
                  <a:sym typeface="Wingdings" pitchFamily="2" charset="2"/>
                </a:rPr>
                <a:t>to study transverse dynamics of flat bunches</a:t>
              </a:r>
              <a:endParaRPr lang="en-US" dirty="0"/>
            </a:p>
          </p:txBody>
        </p:sp>
        <p:sp>
          <p:nvSpPr>
            <p:cNvPr id="6" name="Right Brace 5"/>
            <p:cNvSpPr/>
            <p:nvPr/>
          </p:nvSpPr>
          <p:spPr>
            <a:xfrm>
              <a:off x="6667169" y="4875303"/>
              <a:ext cx="323850" cy="465137"/>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8" name="Bent Arrow 7"/>
            <p:cNvSpPr/>
            <p:nvPr/>
          </p:nvSpPr>
          <p:spPr>
            <a:xfrm flipH="1">
              <a:off x="7098969" y="5034053"/>
              <a:ext cx="365125" cy="46355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990600" y="4763"/>
            <a:ext cx="6781800" cy="1020762"/>
          </a:xfrm>
        </p:spPr>
        <p:txBody>
          <a:bodyPr/>
          <a:lstStyle/>
          <a:p>
            <a:r>
              <a:rPr lang="en-US" smtClean="0"/>
              <a:t>106 MHz and 159 MHz RF Cavities</a:t>
            </a:r>
          </a:p>
        </p:txBody>
      </p:sp>
      <p:pic>
        <p:nvPicPr>
          <p:cNvPr id="35843" name="Picture 7" descr="MI-106mhz-cavity-1a.JPG"/>
          <p:cNvPicPr>
            <a:picLocks noChangeAspect="1"/>
          </p:cNvPicPr>
          <p:nvPr/>
        </p:nvPicPr>
        <p:blipFill>
          <a:blip r:embed="rId3"/>
          <a:srcRect/>
          <a:stretch>
            <a:fillRect/>
          </a:stretch>
        </p:blipFill>
        <p:spPr bwMode="auto">
          <a:xfrm>
            <a:off x="552450" y="1446213"/>
            <a:ext cx="3819525" cy="3416300"/>
          </a:xfrm>
          <a:prstGeom prst="rect">
            <a:avLst/>
          </a:prstGeom>
          <a:noFill/>
          <a:ln w="9525">
            <a:noFill/>
            <a:miter lim="800000"/>
            <a:headEnd/>
            <a:tailEnd/>
          </a:ln>
        </p:spPr>
      </p:pic>
      <p:sp>
        <p:nvSpPr>
          <p:cNvPr id="35844" name="TextBox 8"/>
          <p:cNvSpPr txBox="1">
            <a:spLocks noChangeArrowheads="1"/>
          </p:cNvSpPr>
          <p:nvPr/>
        </p:nvSpPr>
        <p:spPr bwMode="auto">
          <a:xfrm>
            <a:off x="1093788" y="1035050"/>
            <a:ext cx="3082925" cy="368300"/>
          </a:xfrm>
          <a:prstGeom prst="rect">
            <a:avLst/>
          </a:prstGeom>
          <a:solidFill>
            <a:srgbClr val="FFFF00"/>
          </a:solidFill>
          <a:ln w="9525">
            <a:solidFill>
              <a:srgbClr val="990000"/>
            </a:solidFill>
            <a:miter lim="800000"/>
            <a:headEnd/>
            <a:tailEnd/>
          </a:ln>
        </p:spPr>
        <p:txBody>
          <a:bodyPr wrap="none">
            <a:spAutoFit/>
          </a:bodyPr>
          <a:lstStyle/>
          <a:p>
            <a:r>
              <a:rPr lang="en-US"/>
              <a:t>106 MHz RF cavity in the MI</a:t>
            </a:r>
          </a:p>
        </p:txBody>
      </p:sp>
      <p:sp>
        <p:nvSpPr>
          <p:cNvPr id="35845" name="TextBox 9"/>
          <p:cNvSpPr txBox="1">
            <a:spLocks noChangeArrowheads="1"/>
          </p:cNvSpPr>
          <p:nvPr/>
        </p:nvSpPr>
        <p:spPr bwMode="auto">
          <a:xfrm>
            <a:off x="485775" y="4891088"/>
            <a:ext cx="3886200" cy="1446212"/>
          </a:xfrm>
          <a:prstGeom prst="rect">
            <a:avLst/>
          </a:prstGeom>
          <a:solidFill>
            <a:srgbClr val="FFFF00"/>
          </a:solidFill>
          <a:ln w="9525">
            <a:solidFill>
              <a:srgbClr val="990000"/>
            </a:solidFill>
            <a:miter lim="800000"/>
            <a:headEnd/>
            <a:tailEnd/>
          </a:ln>
        </p:spPr>
        <p:txBody>
          <a:bodyPr>
            <a:spAutoFit/>
          </a:bodyPr>
          <a:lstStyle/>
          <a:p>
            <a:r>
              <a:rPr lang="en-US" sz="1600"/>
              <a:t>Currently in the MI</a:t>
            </a:r>
          </a:p>
          <a:p>
            <a:r>
              <a:rPr lang="en-US" sz="1600"/>
              <a:t>Used during proton and pbar coalescing</a:t>
            </a:r>
          </a:p>
          <a:p>
            <a:r>
              <a:rPr lang="en-US" sz="1400" b="1"/>
              <a:t>Parameters:</a:t>
            </a:r>
          </a:p>
          <a:p>
            <a:r>
              <a:rPr lang="en-US" sz="1400"/>
              <a:t>Frequency= 106 MHz fixed, tuned at 150 GeV</a:t>
            </a:r>
          </a:p>
          <a:p>
            <a:r>
              <a:rPr lang="en-US" sz="1400"/>
              <a:t>            Vrf = ~9kV (maximum of 16kV)</a:t>
            </a:r>
          </a:p>
          <a:p>
            <a:r>
              <a:rPr lang="en-US" sz="1400"/>
              <a:t>Need some repair on water cooling</a:t>
            </a:r>
          </a:p>
        </p:txBody>
      </p:sp>
      <p:grpSp>
        <p:nvGrpSpPr>
          <p:cNvPr id="35846" name="Group 31"/>
          <p:cNvGrpSpPr>
            <a:grpSpLocks/>
          </p:cNvGrpSpPr>
          <p:nvPr/>
        </p:nvGrpSpPr>
        <p:grpSpPr bwMode="auto">
          <a:xfrm>
            <a:off x="4672013" y="1001713"/>
            <a:ext cx="4227512" cy="5129212"/>
            <a:chOff x="4672064" y="1002464"/>
            <a:chExt cx="4228239" cy="5129013"/>
          </a:xfrm>
        </p:grpSpPr>
        <p:pic>
          <p:nvPicPr>
            <p:cNvPr id="35849" name="Picture 5" descr="159MHzRFcavityinMR-1994-a.jpg"/>
            <p:cNvPicPr>
              <a:picLocks noChangeAspect="1"/>
            </p:cNvPicPr>
            <p:nvPr/>
          </p:nvPicPr>
          <p:blipFill>
            <a:blip r:embed="rId4"/>
            <a:srcRect/>
            <a:stretch>
              <a:fillRect/>
            </a:stretch>
          </p:blipFill>
          <p:spPr bwMode="auto">
            <a:xfrm>
              <a:off x="4974354" y="1445627"/>
              <a:ext cx="3417309" cy="3417309"/>
            </a:xfrm>
            <a:prstGeom prst="rect">
              <a:avLst/>
            </a:prstGeom>
            <a:noFill/>
            <a:ln w="9525">
              <a:noFill/>
              <a:miter lim="800000"/>
              <a:headEnd/>
              <a:tailEnd/>
            </a:ln>
          </p:spPr>
        </p:pic>
        <p:sp>
          <p:nvSpPr>
            <p:cNvPr id="35850" name="TextBox 10"/>
            <p:cNvSpPr txBox="1">
              <a:spLocks noChangeArrowheads="1"/>
            </p:cNvSpPr>
            <p:nvPr/>
          </p:nvSpPr>
          <p:spPr bwMode="auto">
            <a:xfrm>
              <a:off x="5059378" y="1002464"/>
              <a:ext cx="3185487" cy="369332"/>
            </a:xfrm>
            <a:prstGeom prst="rect">
              <a:avLst/>
            </a:prstGeom>
            <a:solidFill>
              <a:srgbClr val="FFFF00"/>
            </a:solidFill>
            <a:ln w="9525">
              <a:solidFill>
                <a:srgbClr val="990000"/>
              </a:solidFill>
              <a:miter lim="800000"/>
              <a:headEnd/>
              <a:tailEnd/>
            </a:ln>
          </p:spPr>
          <p:txBody>
            <a:bodyPr wrap="none">
              <a:spAutoFit/>
            </a:bodyPr>
            <a:lstStyle/>
            <a:p>
              <a:r>
                <a:rPr lang="en-US"/>
                <a:t>159 MHz RF cavity in the MR</a:t>
              </a:r>
            </a:p>
          </p:txBody>
        </p:sp>
        <p:sp>
          <p:nvSpPr>
            <p:cNvPr id="35851" name="TextBox 11"/>
            <p:cNvSpPr txBox="1">
              <a:spLocks noChangeArrowheads="1"/>
            </p:cNvSpPr>
            <p:nvPr/>
          </p:nvSpPr>
          <p:spPr bwMode="auto">
            <a:xfrm>
              <a:off x="4672064" y="4900371"/>
              <a:ext cx="4203490" cy="1231106"/>
            </a:xfrm>
            <a:prstGeom prst="rect">
              <a:avLst/>
            </a:prstGeom>
            <a:solidFill>
              <a:srgbClr val="FFFF00"/>
            </a:solidFill>
            <a:ln w="9525">
              <a:solidFill>
                <a:srgbClr val="990000"/>
              </a:solidFill>
              <a:miter lim="800000"/>
              <a:headEnd/>
              <a:tailEnd/>
            </a:ln>
          </p:spPr>
          <p:txBody>
            <a:bodyPr>
              <a:spAutoFit/>
            </a:bodyPr>
            <a:lstStyle/>
            <a:p>
              <a:r>
                <a:rPr lang="en-US" sz="1600"/>
                <a:t>Currently in MI60 building</a:t>
              </a:r>
            </a:p>
            <a:p>
              <a:r>
                <a:rPr lang="en-US" sz="1600"/>
                <a:t>Used for Focus-Free Tran. crossing studies</a:t>
              </a:r>
            </a:p>
            <a:p>
              <a:r>
                <a:rPr lang="en-US" sz="1400" b="1"/>
                <a:t>Parameters:</a:t>
              </a:r>
            </a:p>
            <a:p>
              <a:r>
                <a:rPr lang="en-US" sz="1400"/>
                <a:t>Frequency= 159 MHz, tunable</a:t>
              </a:r>
            </a:p>
            <a:p>
              <a:r>
                <a:rPr lang="en-US" sz="1400"/>
                <a:t>            Vrf = up to 250kV </a:t>
              </a:r>
            </a:p>
          </p:txBody>
        </p:sp>
        <p:sp>
          <p:nvSpPr>
            <p:cNvPr id="35852" name="TextBox 12"/>
            <p:cNvSpPr txBox="1">
              <a:spLocks noChangeArrowheads="1"/>
            </p:cNvSpPr>
            <p:nvPr/>
          </p:nvSpPr>
          <p:spPr bwMode="auto">
            <a:xfrm>
              <a:off x="8424980" y="2175164"/>
              <a:ext cx="475323" cy="369332"/>
            </a:xfrm>
            <a:prstGeom prst="rect">
              <a:avLst/>
            </a:prstGeom>
            <a:noFill/>
            <a:ln w="9525">
              <a:noFill/>
              <a:miter lim="800000"/>
              <a:headEnd/>
              <a:tailEnd/>
            </a:ln>
          </p:spPr>
          <p:txBody>
            <a:bodyPr wrap="none">
              <a:spAutoFit/>
            </a:bodyPr>
            <a:lstStyle/>
            <a:p>
              <a:r>
                <a:rPr lang="en-US">
                  <a:solidFill>
                    <a:srgbClr val="0000FF"/>
                  </a:solidFill>
                </a:rPr>
                <a:t>PA</a:t>
              </a:r>
            </a:p>
          </p:txBody>
        </p:sp>
        <p:cxnSp>
          <p:nvCxnSpPr>
            <p:cNvPr id="19" name="Straight Connector 18"/>
            <p:cNvCxnSpPr>
              <a:endCxn id="35852" idx="1"/>
            </p:cNvCxnSpPr>
            <p:nvPr/>
          </p:nvCxnSpPr>
          <p:spPr>
            <a:xfrm>
              <a:off x="7599917" y="2354962"/>
              <a:ext cx="825642" cy="4762"/>
            </a:xfrm>
            <a:prstGeom prst="line">
              <a:avLst/>
            </a:prstGeom>
            <a:ln w="38100">
              <a:solidFill>
                <a:srgbClr val="FFC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0800000" flipV="1">
              <a:off x="4843543" y="2256540"/>
              <a:ext cx="911382" cy="0"/>
            </a:xfrm>
            <a:prstGeom prst="line">
              <a:avLst/>
            </a:prstGeom>
            <a:ln w="38100">
              <a:solidFill>
                <a:srgbClr val="FFC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5400000" flipH="1" flipV="1">
              <a:off x="4741157" y="2133514"/>
              <a:ext cx="242878" cy="0"/>
            </a:xfrm>
            <a:prstGeom prst="line">
              <a:avLst/>
            </a:prstGeom>
            <a:ln w="38100">
              <a:solidFill>
                <a:srgbClr val="FFC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35847" name="TextBox 13"/>
          <p:cNvSpPr txBox="1">
            <a:spLocks noChangeArrowheads="1"/>
          </p:cNvSpPr>
          <p:nvPr/>
        </p:nvSpPr>
        <p:spPr bwMode="auto">
          <a:xfrm>
            <a:off x="4402138" y="1708150"/>
            <a:ext cx="906462" cy="369888"/>
          </a:xfrm>
          <a:prstGeom prst="rect">
            <a:avLst/>
          </a:prstGeom>
          <a:noFill/>
          <a:ln w="9525">
            <a:noFill/>
            <a:miter lim="800000"/>
            <a:headEnd/>
            <a:tailEnd/>
          </a:ln>
        </p:spPr>
        <p:txBody>
          <a:bodyPr wrap="none">
            <a:spAutoFit/>
          </a:bodyPr>
          <a:lstStyle/>
          <a:p>
            <a:r>
              <a:rPr lang="en-US">
                <a:solidFill>
                  <a:srgbClr val="0000FF"/>
                </a:solidFill>
              </a:rPr>
              <a:t>Tunner</a:t>
            </a:r>
          </a:p>
        </p:txBody>
      </p:sp>
      <p:sp>
        <p:nvSpPr>
          <p:cNvPr id="35848" name="Footer Placeholder 30"/>
          <p:cNvSpPr>
            <a:spLocks noGrp="1"/>
          </p:cNvSpPr>
          <p:nvPr>
            <p:ph type="ftr" sz="quarter" idx="12"/>
          </p:nvPr>
        </p:nvSpPr>
        <p:spPr>
          <a:xfrm>
            <a:off x="1679575" y="6572250"/>
            <a:ext cx="5119688" cy="396875"/>
          </a:xfrm>
          <a:noFill/>
        </p:spPr>
        <p:txBody>
          <a:bodyPr/>
          <a:lstStyle/>
          <a:p>
            <a:r>
              <a:rPr lang="en-US" sz="1200"/>
              <a:t>Tevatron Accel. Studies Workshop, Jan. 13-14, 2010,  Chandra Bhat</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Footer Placeholder 2"/>
          <p:cNvSpPr>
            <a:spLocks noGrp="1"/>
          </p:cNvSpPr>
          <p:nvPr>
            <p:ph type="ftr" sz="quarter" idx="12"/>
          </p:nvPr>
        </p:nvSpPr>
        <p:spPr>
          <a:noFill/>
        </p:spPr>
        <p:txBody>
          <a:bodyPr/>
          <a:lstStyle/>
          <a:p>
            <a:r>
              <a:rPr lang="en-US"/>
              <a:t>Tevatron Accel. Studies Workshop, Jan. 13-14, 2010,  Chandra Bhat</a:t>
            </a:r>
          </a:p>
        </p:txBody>
      </p:sp>
      <p:sp>
        <p:nvSpPr>
          <p:cNvPr id="36867" name="Title 1"/>
          <p:cNvSpPr>
            <a:spLocks noGrp="1"/>
          </p:cNvSpPr>
          <p:nvPr>
            <p:ph type="title"/>
          </p:nvPr>
        </p:nvSpPr>
        <p:spPr>
          <a:xfrm>
            <a:off x="990600" y="14288"/>
            <a:ext cx="6781800" cy="812800"/>
          </a:xfrm>
        </p:spPr>
        <p:txBody>
          <a:bodyPr/>
          <a:lstStyle/>
          <a:p>
            <a:pPr marL="342900" indent="-342900"/>
            <a:r>
              <a:rPr lang="en-US" sz="3200" smtClean="0">
                <a:solidFill>
                  <a:srgbClr val="0000FF"/>
                </a:solidFill>
              </a:rPr>
              <a:t>Tevatron Flat bunch Studies  </a:t>
            </a:r>
            <a:endParaRPr lang="en-US" sz="3200" smtClean="0"/>
          </a:p>
        </p:txBody>
      </p:sp>
      <p:pic>
        <p:nvPicPr>
          <p:cNvPr id="36868" name="Picture 2"/>
          <p:cNvPicPr>
            <a:picLocks noChangeAspect="1" noChangeArrowheads="1"/>
          </p:cNvPicPr>
          <p:nvPr/>
        </p:nvPicPr>
        <p:blipFill>
          <a:blip r:embed="rId3"/>
          <a:srcRect/>
          <a:stretch>
            <a:fillRect/>
          </a:stretch>
        </p:blipFill>
        <p:spPr bwMode="auto">
          <a:xfrm>
            <a:off x="511175" y="1614488"/>
            <a:ext cx="3921125" cy="2722562"/>
          </a:xfrm>
          <a:prstGeom prst="rect">
            <a:avLst/>
          </a:prstGeom>
          <a:noFill/>
          <a:ln w="9525">
            <a:solidFill>
              <a:srgbClr val="FF0000"/>
            </a:solidFill>
            <a:miter lim="800000"/>
            <a:headEnd/>
            <a:tailEnd/>
          </a:ln>
        </p:spPr>
      </p:pic>
      <p:sp>
        <p:nvSpPr>
          <p:cNvPr id="36869" name="TextBox 16"/>
          <p:cNvSpPr txBox="1">
            <a:spLocks noChangeArrowheads="1"/>
          </p:cNvSpPr>
          <p:nvPr/>
        </p:nvSpPr>
        <p:spPr bwMode="auto">
          <a:xfrm>
            <a:off x="436563" y="4418013"/>
            <a:ext cx="8653462" cy="1476375"/>
          </a:xfrm>
          <a:prstGeom prst="rect">
            <a:avLst/>
          </a:prstGeom>
          <a:noFill/>
          <a:ln w="9525">
            <a:noFill/>
            <a:miter lim="800000"/>
            <a:headEnd/>
            <a:tailEnd/>
          </a:ln>
        </p:spPr>
        <p:txBody>
          <a:bodyPr wrap="none">
            <a:spAutoFit/>
          </a:bodyPr>
          <a:lstStyle/>
          <a:p>
            <a:r>
              <a:rPr lang="en-US"/>
              <a:t>          Beam Energy    = 150 GeV              </a:t>
            </a:r>
          </a:p>
          <a:p>
            <a:r>
              <a:rPr lang="en-US"/>
              <a:t>   Beam Bunch Area    </a:t>
            </a:r>
            <a:r>
              <a:rPr lang="en-US">
                <a:sym typeface="Symbol" pitchFamily="18" charset="2"/>
              </a:rPr>
              <a:t> 0.1 eVs  (Beam from the Booster+a few% growth in the MI)</a:t>
            </a:r>
          </a:p>
          <a:p>
            <a:r>
              <a:rPr lang="en-US">
                <a:sym typeface="Symbol" pitchFamily="18" charset="2"/>
              </a:rPr>
              <a:t>Available Bucket Area = 0.7 eVs (53MHz RF wave) </a:t>
            </a:r>
          </a:p>
          <a:p>
            <a:r>
              <a:rPr lang="en-US">
                <a:sym typeface="Symbol" pitchFamily="18" charset="2"/>
              </a:rPr>
              <a:t>		       = 0.57 eVs (53MHz+106MHz RF waves)</a:t>
            </a:r>
          </a:p>
          <a:p>
            <a:r>
              <a:rPr lang="en-US">
                <a:sym typeface="Symbol" pitchFamily="18" charset="2"/>
              </a:rPr>
              <a:t>                                    = 0.47 eVs (53MHz+106MHz+159MHz RF waves)</a:t>
            </a:r>
          </a:p>
        </p:txBody>
      </p:sp>
      <p:sp>
        <p:nvSpPr>
          <p:cNvPr id="36870" name="TextBox 17"/>
          <p:cNvSpPr txBox="1">
            <a:spLocks noChangeArrowheads="1"/>
          </p:cNvSpPr>
          <p:nvPr/>
        </p:nvSpPr>
        <p:spPr bwMode="auto">
          <a:xfrm>
            <a:off x="1773238" y="1276350"/>
            <a:ext cx="1800225" cy="369888"/>
          </a:xfrm>
          <a:prstGeom prst="rect">
            <a:avLst/>
          </a:prstGeom>
          <a:noFill/>
          <a:ln w="9525">
            <a:noFill/>
            <a:miter lim="800000"/>
            <a:headEnd/>
            <a:tailEnd/>
          </a:ln>
        </p:spPr>
        <p:txBody>
          <a:bodyPr wrap="none">
            <a:spAutoFit/>
          </a:bodyPr>
          <a:lstStyle/>
          <a:p>
            <a:r>
              <a:rPr lang="en-US"/>
              <a:t>RF wave forms </a:t>
            </a:r>
          </a:p>
        </p:txBody>
      </p:sp>
      <p:sp>
        <p:nvSpPr>
          <p:cNvPr id="36871" name="TextBox 18"/>
          <p:cNvSpPr txBox="1">
            <a:spLocks noChangeArrowheads="1"/>
          </p:cNvSpPr>
          <p:nvPr/>
        </p:nvSpPr>
        <p:spPr bwMode="auto">
          <a:xfrm>
            <a:off x="5403850" y="1258888"/>
            <a:ext cx="2070100" cy="368300"/>
          </a:xfrm>
          <a:prstGeom prst="rect">
            <a:avLst/>
          </a:prstGeom>
          <a:noFill/>
          <a:ln w="9525">
            <a:noFill/>
            <a:miter lim="800000"/>
            <a:headEnd/>
            <a:tailEnd/>
          </a:ln>
        </p:spPr>
        <p:txBody>
          <a:bodyPr wrap="none">
            <a:spAutoFit/>
          </a:bodyPr>
          <a:lstStyle/>
          <a:p>
            <a:r>
              <a:rPr lang="en-US"/>
              <a:t>Synchrotron Tune </a:t>
            </a:r>
          </a:p>
        </p:txBody>
      </p:sp>
      <p:grpSp>
        <p:nvGrpSpPr>
          <p:cNvPr id="36872" name="Group 54"/>
          <p:cNvGrpSpPr>
            <a:grpSpLocks/>
          </p:cNvGrpSpPr>
          <p:nvPr/>
        </p:nvGrpSpPr>
        <p:grpSpPr bwMode="auto">
          <a:xfrm>
            <a:off x="4886325" y="1614488"/>
            <a:ext cx="3394075" cy="2933700"/>
            <a:chOff x="4886114" y="1164946"/>
            <a:chExt cx="3394720" cy="2933521"/>
          </a:xfrm>
        </p:grpSpPr>
        <p:grpSp>
          <p:nvGrpSpPr>
            <p:cNvPr id="36894" name="Group 48"/>
            <p:cNvGrpSpPr>
              <a:grpSpLocks/>
            </p:cNvGrpSpPr>
            <p:nvPr/>
          </p:nvGrpSpPr>
          <p:grpSpPr bwMode="auto">
            <a:xfrm>
              <a:off x="4886114" y="1164946"/>
              <a:ext cx="3394720" cy="2933521"/>
              <a:chOff x="4886114" y="1164946"/>
              <a:chExt cx="3394720" cy="2933521"/>
            </a:xfrm>
          </p:grpSpPr>
          <p:pic>
            <p:nvPicPr>
              <p:cNvPr id="36898" name="Picture 4"/>
              <p:cNvPicPr>
                <a:picLocks noChangeAspect="1" noChangeArrowheads="1"/>
              </p:cNvPicPr>
              <p:nvPr/>
            </p:nvPicPr>
            <p:blipFill>
              <a:blip r:embed="rId4"/>
              <a:srcRect/>
              <a:stretch>
                <a:fillRect/>
              </a:stretch>
            </p:blipFill>
            <p:spPr bwMode="auto">
              <a:xfrm>
                <a:off x="4886114" y="1164946"/>
                <a:ext cx="3394720" cy="2933521"/>
              </a:xfrm>
              <a:prstGeom prst="rect">
                <a:avLst/>
              </a:prstGeom>
              <a:noFill/>
              <a:ln w="9525">
                <a:noFill/>
                <a:miter lim="800000"/>
                <a:headEnd/>
                <a:tailEnd/>
              </a:ln>
            </p:spPr>
          </p:pic>
          <p:grpSp>
            <p:nvGrpSpPr>
              <p:cNvPr id="36899" name="Group 47"/>
              <p:cNvGrpSpPr>
                <a:grpSpLocks/>
              </p:cNvGrpSpPr>
              <p:nvPr/>
            </p:nvGrpSpPr>
            <p:grpSpPr bwMode="auto">
              <a:xfrm>
                <a:off x="5345876" y="1905292"/>
                <a:ext cx="1613641" cy="1840343"/>
                <a:chOff x="5345876" y="1905292"/>
                <a:chExt cx="1613641" cy="1840343"/>
              </a:xfrm>
            </p:grpSpPr>
            <p:sp>
              <p:nvSpPr>
                <p:cNvPr id="20" name="Rectangle 19"/>
                <p:cNvSpPr/>
                <p:nvPr/>
              </p:nvSpPr>
              <p:spPr>
                <a:xfrm>
                  <a:off x="5346576" y="1904676"/>
                  <a:ext cx="1608444" cy="1793766"/>
                </a:xfrm>
                <a:prstGeom prst="rect">
                  <a:avLst/>
                </a:prstGeom>
                <a:solidFill>
                  <a:schemeClr val="tx1">
                    <a:lumMod val="95000"/>
                    <a:lumOff val="5000"/>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901" name="TextBox 21"/>
                <p:cNvSpPr txBox="1">
                  <a:spLocks noChangeArrowheads="1"/>
                </p:cNvSpPr>
                <p:nvPr/>
              </p:nvSpPr>
              <p:spPr bwMode="auto">
                <a:xfrm rot="-5400000">
                  <a:off x="5969649" y="3066283"/>
                  <a:ext cx="989373" cy="369332"/>
                </a:xfrm>
                <a:prstGeom prst="rect">
                  <a:avLst/>
                </a:prstGeom>
                <a:noFill/>
                <a:ln w="9525">
                  <a:noFill/>
                  <a:miter lim="800000"/>
                  <a:headEnd/>
                  <a:tailEnd/>
                </a:ln>
              </p:spPr>
              <p:txBody>
                <a:bodyPr wrap="none">
                  <a:spAutoFit/>
                </a:bodyPr>
                <a:lstStyle/>
                <a:p>
                  <a:pPr algn="ctr"/>
                  <a:r>
                    <a:rPr lang="en-US" sz="900" b="1"/>
                    <a:t>Stable Region</a:t>
                  </a:r>
                </a:p>
                <a:p>
                  <a:pPr algn="ctr"/>
                  <a:r>
                    <a:rPr lang="en-US" sz="900" b="1"/>
                    <a:t>h=1+2</a:t>
                  </a:r>
                </a:p>
              </p:txBody>
            </p:sp>
            <p:cxnSp>
              <p:nvCxnSpPr>
                <p:cNvPr id="25" name="Straight Arrow Connector 24"/>
                <p:cNvCxnSpPr>
                  <a:stCxn id="36901" idx="2"/>
                </p:cNvCxnSpPr>
                <p:nvPr/>
              </p:nvCxnSpPr>
              <p:spPr>
                <a:xfrm flipV="1">
                  <a:off x="6648574" y="3244445"/>
                  <a:ext cx="311209" cy="635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rot="10800000" flipV="1">
                  <a:off x="5346576" y="3241270"/>
                  <a:ext cx="932040" cy="2381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sp>
          <p:nvSpPr>
            <p:cNvPr id="51" name="Oval 50"/>
            <p:cNvSpPr/>
            <p:nvPr/>
          </p:nvSpPr>
          <p:spPr>
            <a:xfrm>
              <a:off x="6959783" y="2058653"/>
              <a:ext cx="522387" cy="27779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896" name="TextBox 51"/>
            <p:cNvSpPr txBox="1">
              <a:spLocks noChangeArrowheads="1"/>
            </p:cNvSpPr>
            <p:nvPr/>
          </p:nvSpPr>
          <p:spPr bwMode="auto">
            <a:xfrm>
              <a:off x="7456307" y="1764170"/>
              <a:ext cx="780983" cy="369332"/>
            </a:xfrm>
            <a:prstGeom prst="rect">
              <a:avLst/>
            </a:prstGeom>
            <a:noFill/>
            <a:ln w="9525">
              <a:noFill/>
              <a:miter lim="800000"/>
              <a:headEnd/>
              <a:tailEnd/>
            </a:ln>
          </p:spPr>
          <p:txBody>
            <a:bodyPr wrap="none">
              <a:spAutoFit/>
            </a:bodyPr>
            <a:lstStyle/>
            <a:p>
              <a:pPr algn="ctr"/>
              <a:r>
                <a:rPr lang="en-US" sz="900"/>
                <a:t>No Landau </a:t>
              </a:r>
            </a:p>
            <a:p>
              <a:pPr algn="ctr"/>
              <a:r>
                <a:rPr lang="en-US" sz="900"/>
                <a:t>Damping</a:t>
              </a:r>
            </a:p>
          </p:txBody>
        </p:sp>
        <p:cxnSp>
          <p:nvCxnSpPr>
            <p:cNvPr id="54" name="Straight Arrow Connector 53"/>
            <p:cNvCxnSpPr/>
            <p:nvPr/>
          </p:nvCxnSpPr>
          <p:spPr>
            <a:xfrm rot="10800000" flipV="1">
              <a:off x="7391665" y="1960234"/>
              <a:ext cx="163544" cy="15239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7" name="Group 34"/>
          <p:cNvGrpSpPr>
            <a:grpSpLocks/>
          </p:cNvGrpSpPr>
          <p:nvPr/>
        </p:nvGrpSpPr>
        <p:grpSpPr bwMode="auto">
          <a:xfrm>
            <a:off x="5349875" y="2355850"/>
            <a:ext cx="1349375" cy="1792288"/>
            <a:chOff x="5091960" y="1751239"/>
            <a:chExt cx="1432665" cy="1792411"/>
          </a:xfrm>
        </p:grpSpPr>
        <p:sp>
          <p:nvSpPr>
            <p:cNvPr id="33" name="Rectangle 32"/>
            <p:cNvSpPr/>
            <p:nvPr/>
          </p:nvSpPr>
          <p:spPr>
            <a:xfrm>
              <a:off x="5091960" y="1751239"/>
              <a:ext cx="1432665" cy="1792411"/>
            </a:xfrm>
            <a:prstGeom prst="rect">
              <a:avLst/>
            </a:prstGeom>
            <a:solidFill>
              <a:srgbClr val="92D050">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893" name="TextBox 33"/>
            <p:cNvSpPr txBox="1">
              <a:spLocks noChangeArrowheads="1"/>
            </p:cNvSpPr>
            <p:nvPr/>
          </p:nvSpPr>
          <p:spPr bwMode="auto">
            <a:xfrm>
              <a:off x="5206624" y="1770289"/>
              <a:ext cx="1236236" cy="276999"/>
            </a:xfrm>
            <a:prstGeom prst="rect">
              <a:avLst/>
            </a:prstGeom>
            <a:noFill/>
            <a:ln w="9525">
              <a:noFill/>
              <a:miter lim="800000"/>
              <a:headEnd/>
              <a:tailEnd/>
            </a:ln>
          </p:spPr>
          <p:txBody>
            <a:bodyPr wrap="none">
              <a:spAutoFit/>
            </a:bodyPr>
            <a:lstStyle/>
            <a:p>
              <a:r>
                <a:rPr lang="en-US" sz="1200" b="1">
                  <a:solidFill>
                    <a:srgbClr val="008000"/>
                  </a:solidFill>
                </a:rPr>
                <a:t>0.1 eVs Bunch</a:t>
              </a:r>
            </a:p>
          </p:txBody>
        </p:sp>
      </p:grpSp>
      <p:grpSp>
        <p:nvGrpSpPr>
          <p:cNvPr id="8" name="Group 59"/>
          <p:cNvGrpSpPr>
            <a:grpSpLocks/>
          </p:cNvGrpSpPr>
          <p:nvPr/>
        </p:nvGrpSpPr>
        <p:grpSpPr bwMode="auto">
          <a:xfrm>
            <a:off x="4762500" y="1600200"/>
            <a:ext cx="3749675" cy="3067050"/>
            <a:chOff x="6622899" y="1706932"/>
            <a:chExt cx="3748770" cy="3067050"/>
          </a:xfrm>
        </p:grpSpPr>
        <p:grpSp>
          <p:nvGrpSpPr>
            <p:cNvPr id="36882" name="Group 49"/>
            <p:cNvGrpSpPr>
              <a:grpSpLocks/>
            </p:cNvGrpSpPr>
            <p:nvPr/>
          </p:nvGrpSpPr>
          <p:grpSpPr bwMode="auto">
            <a:xfrm>
              <a:off x="6622899" y="1706932"/>
              <a:ext cx="3562350" cy="3067050"/>
              <a:chOff x="6499659" y="4417291"/>
              <a:chExt cx="3562350" cy="3067050"/>
            </a:xfrm>
          </p:grpSpPr>
          <p:pic>
            <p:nvPicPr>
              <p:cNvPr id="36887" name="Picture 6"/>
              <p:cNvPicPr>
                <a:picLocks noChangeAspect="1" noChangeArrowheads="1"/>
              </p:cNvPicPr>
              <p:nvPr/>
            </p:nvPicPr>
            <p:blipFill>
              <a:blip r:embed="rId5"/>
              <a:srcRect/>
              <a:stretch>
                <a:fillRect/>
              </a:stretch>
            </p:blipFill>
            <p:spPr bwMode="auto">
              <a:xfrm>
                <a:off x="6499659" y="4417291"/>
                <a:ext cx="3562350" cy="3067050"/>
              </a:xfrm>
              <a:prstGeom prst="rect">
                <a:avLst/>
              </a:prstGeom>
              <a:noFill/>
              <a:ln w="9525">
                <a:noFill/>
                <a:miter lim="800000"/>
                <a:headEnd/>
                <a:tailEnd/>
              </a:ln>
            </p:spPr>
          </p:pic>
          <p:sp>
            <p:nvSpPr>
              <p:cNvPr id="21" name="Rectangle 20"/>
              <p:cNvSpPr/>
              <p:nvPr/>
            </p:nvSpPr>
            <p:spPr>
              <a:xfrm>
                <a:off x="6959923" y="5218979"/>
                <a:ext cx="2183873" cy="1685925"/>
              </a:xfrm>
              <a:prstGeom prst="rect">
                <a:avLst/>
              </a:prstGeom>
              <a:solidFill>
                <a:srgbClr val="FF00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889" name="TextBox 22"/>
              <p:cNvSpPr txBox="1">
                <a:spLocks noChangeArrowheads="1"/>
              </p:cNvSpPr>
              <p:nvPr/>
            </p:nvSpPr>
            <p:spPr bwMode="auto">
              <a:xfrm rot="-5400000">
                <a:off x="7919964" y="5889870"/>
                <a:ext cx="989373" cy="369332"/>
              </a:xfrm>
              <a:prstGeom prst="rect">
                <a:avLst/>
              </a:prstGeom>
              <a:noFill/>
              <a:ln w="9525">
                <a:noFill/>
                <a:miter lim="800000"/>
                <a:headEnd/>
                <a:tailEnd/>
              </a:ln>
            </p:spPr>
            <p:txBody>
              <a:bodyPr wrap="none">
                <a:spAutoFit/>
              </a:bodyPr>
              <a:lstStyle/>
              <a:p>
                <a:pPr algn="ctr"/>
                <a:r>
                  <a:rPr lang="en-US" sz="900" b="1">
                    <a:solidFill>
                      <a:srgbClr val="C00000"/>
                    </a:solidFill>
                  </a:rPr>
                  <a:t>Stable Region</a:t>
                </a:r>
              </a:p>
              <a:p>
                <a:pPr algn="ctr"/>
                <a:r>
                  <a:rPr lang="en-US" sz="900" b="1">
                    <a:solidFill>
                      <a:srgbClr val="C00000"/>
                    </a:solidFill>
                  </a:rPr>
                  <a:t>h=1+2+3</a:t>
                </a:r>
              </a:p>
            </p:txBody>
          </p:sp>
          <p:cxnSp>
            <p:nvCxnSpPr>
              <p:cNvPr id="29" name="Straight Arrow Connector 28"/>
              <p:cNvCxnSpPr/>
              <p:nvPr/>
            </p:nvCxnSpPr>
            <p:spPr>
              <a:xfrm flipV="1">
                <a:off x="8569259" y="6030191"/>
                <a:ext cx="574536" cy="6350"/>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rot="10800000" flipV="1">
                <a:off x="6955162" y="6030191"/>
                <a:ext cx="1303022" cy="30163"/>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36883" name="Group 58"/>
            <p:cNvGrpSpPr>
              <a:grpSpLocks/>
            </p:cNvGrpSpPr>
            <p:nvPr/>
          </p:nvGrpSpPr>
          <p:grpSpPr bwMode="auto">
            <a:xfrm>
              <a:off x="9259787" y="2253880"/>
              <a:ext cx="1111882" cy="447166"/>
              <a:chOff x="7326428" y="267400"/>
              <a:chExt cx="1111882" cy="447166"/>
            </a:xfrm>
          </p:grpSpPr>
          <p:sp>
            <p:nvSpPr>
              <p:cNvPr id="56" name="Oval 55"/>
              <p:cNvSpPr/>
              <p:nvPr/>
            </p:nvSpPr>
            <p:spPr>
              <a:xfrm>
                <a:off x="7325741" y="606277"/>
                <a:ext cx="282507" cy="10795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885" name="TextBox 56"/>
              <p:cNvSpPr txBox="1">
                <a:spLocks noChangeArrowheads="1"/>
              </p:cNvSpPr>
              <p:nvPr/>
            </p:nvSpPr>
            <p:spPr bwMode="auto">
              <a:xfrm>
                <a:off x="7657327" y="267400"/>
                <a:ext cx="780983" cy="369332"/>
              </a:xfrm>
              <a:prstGeom prst="rect">
                <a:avLst/>
              </a:prstGeom>
              <a:noFill/>
              <a:ln w="9525">
                <a:noFill/>
                <a:miter lim="800000"/>
                <a:headEnd/>
                <a:tailEnd/>
              </a:ln>
            </p:spPr>
            <p:txBody>
              <a:bodyPr wrap="none">
                <a:spAutoFit/>
              </a:bodyPr>
              <a:lstStyle/>
              <a:p>
                <a:pPr algn="ctr"/>
                <a:r>
                  <a:rPr lang="en-US" sz="900"/>
                  <a:t>No Landau </a:t>
                </a:r>
              </a:p>
              <a:p>
                <a:pPr algn="ctr"/>
                <a:r>
                  <a:rPr lang="en-US" sz="900"/>
                  <a:t>Damping</a:t>
                </a:r>
              </a:p>
            </p:txBody>
          </p:sp>
          <p:cxnSp>
            <p:nvCxnSpPr>
              <p:cNvPr id="58" name="Straight Arrow Connector 57"/>
              <p:cNvCxnSpPr/>
              <p:nvPr/>
            </p:nvCxnSpPr>
            <p:spPr>
              <a:xfrm rot="10800000" flipV="1">
                <a:off x="7608248" y="452290"/>
                <a:ext cx="163473" cy="1539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grpSp>
        <p:nvGrpSpPr>
          <p:cNvPr id="11" name="Group 44"/>
          <p:cNvGrpSpPr>
            <a:grpSpLocks/>
          </p:cNvGrpSpPr>
          <p:nvPr/>
        </p:nvGrpSpPr>
        <p:grpSpPr bwMode="auto">
          <a:xfrm>
            <a:off x="5229225" y="2403475"/>
            <a:ext cx="1914525" cy="1685925"/>
            <a:chOff x="5091960" y="1751239"/>
            <a:chExt cx="1432665" cy="1792411"/>
          </a:xfrm>
        </p:grpSpPr>
        <p:sp>
          <p:nvSpPr>
            <p:cNvPr id="46" name="Rectangle 45"/>
            <p:cNvSpPr/>
            <p:nvPr/>
          </p:nvSpPr>
          <p:spPr>
            <a:xfrm>
              <a:off x="5091960" y="1751239"/>
              <a:ext cx="1432665" cy="1792411"/>
            </a:xfrm>
            <a:prstGeom prst="rect">
              <a:avLst/>
            </a:prstGeom>
            <a:solidFill>
              <a:srgbClr val="92D050">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881" name="TextBox 46"/>
            <p:cNvSpPr txBox="1">
              <a:spLocks noChangeArrowheads="1"/>
            </p:cNvSpPr>
            <p:nvPr/>
          </p:nvSpPr>
          <p:spPr bwMode="auto">
            <a:xfrm>
              <a:off x="5206624" y="1770289"/>
              <a:ext cx="1236236" cy="276999"/>
            </a:xfrm>
            <a:prstGeom prst="rect">
              <a:avLst/>
            </a:prstGeom>
            <a:noFill/>
            <a:ln w="9525">
              <a:noFill/>
              <a:miter lim="800000"/>
              <a:headEnd/>
              <a:tailEnd/>
            </a:ln>
          </p:spPr>
          <p:txBody>
            <a:bodyPr wrap="none">
              <a:spAutoFit/>
            </a:bodyPr>
            <a:lstStyle/>
            <a:p>
              <a:r>
                <a:rPr lang="en-US" sz="1200" b="1">
                  <a:solidFill>
                    <a:srgbClr val="008000"/>
                  </a:solidFill>
                </a:rPr>
                <a:t>0.1 eVs Bunch</a:t>
              </a:r>
            </a:p>
          </p:txBody>
        </p:sp>
      </p:grpSp>
      <p:sp>
        <p:nvSpPr>
          <p:cNvPr id="36" name="Oval 35"/>
          <p:cNvSpPr/>
          <p:nvPr/>
        </p:nvSpPr>
        <p:spPr>
          <a:xfrm>
            <a:off x="4759325" y="5191125"/>
            <a:ext cx="1058863" cy="746125"/>
          </a:xfrm>
          <a:prstGeom prst="ellipse">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877" name="TextBox 36"/>
          <p:cNvSpPr txBox="1">
            <a:spLocks noChangeArrowheads="1"/>
          </p:cNvSpPr>
          <p:nvPr/>
        </p:nvSpPr>
        <p:spPr bwMode="auto">
          <a:xfrm>
            <a:off x="5146675" y="6061075"/>
            <a:ext cx="3454400" cy="369888"/>
          </a:xfrm>
          <a:prstGeom prst="rect">
            <a:avLst/>
          </a:prstGeom>
          <a:noFill/>
          <a:ln w="9525">
            <a:solidFill>
              <a:schemeClr val="tx1"/>
            </a:solidFill>
            <a:miter lim="800000"/>
            <a:headEnd/>
            <a:tailEnd/>
          </a:ln>
        </p:spPr>
        <p:txBody>
          <a:bodyPr wrap="none">
            <a:spAutoFit/>
          </a:bodyPr>
          <a:lstStyle/>
          <a:p>
            <a:r>
              <a:rPr lang="en-US"/>
              <a:t>Limits the available Bucket Area</a:t>
            </a:r>
          </a:p>
        </p:txBody>
      </p:sp>
      <p:cxnSp>
        <p:nvCxnSpPr>
          <p:cNvPr id="39" name="Straight Arrow Connector 38"/>
          <p:cNvCxnSpPr/>
          <p:nvPr/>
        </p:nvCxnSpPr>
        <p:spPr>
          <a:xfrm>
            <a:off x="5664200" y="5803900"/>
            <a:ext cx="515938" cy="25717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6879" name="TextBox 39"/>
          <p:cNvSpPr txBox="1">
            <a:spLocks noChangeArrowheads="1"/>
          </p:cNvSpPr>
          <p:nvPr/>
        </p:nvSpPr>
        <p:spPr bwMode="auto">
          <a:xfrm>
            <a:off x="3205163" y="641350"/>
            <a:ext cx="1922462" cy="523875"/>
          </a:xfrm>
          <a:prstGeom prst="rect">
            <a:avLst/>
          </a:prstGeom>
          <a:noFill/>
          <a:ln w="9525">
            <a:noFill/>
            <a:miter lim="800000"/>
            <a:headEnd/>
            <a:tailEnd/>
          </a:ln>
        </p:spPr>
        <p:txBody>
          <a:bodyPr wrap="none">
            <a:spAutoFit/>
          </a:bodyPr>
          <a:lstStyle/>
          <a:p>
            <a:r>
              <a:rPr lang="en-US" sz="2800" b="1"/>
              <a:t>Scenario-I</a:t>
            </a:r>
          </a:p>
        </p:txBody>
      </p:sp>
      <p:sp>
        <p:nvSpPr>
          <p:cNvPr id="40" name="TextBox 39"/>
          <p:cNvSpPr txBox="1"/>
          <p:nvPr/>
        </p:nvSpPr>
        <p:spPr>
          <a:xfrm>
            <a:off x="1075771" y="3105800"/>
            <a:ext cx="1608133" cy="738664"/>
          </a:xfrm>
          <a:prstGeom prst="rect">
            <a:avLst/>
          </a:prstGeom>
          <a:noFill/>
        </p:spPr>
        <p:txBody>
          <a:bodyPr wrap="none" rtlCol="0">
            <a:spAutoFit/>
          </a:bodyPr>
          <a:lstStyle/>
          <a:p>
            <a:r>
              <a:rPr lang="en-US" sz="1400" b="1" dirty="0" smtClean="0"/>
              <a:t>V(</a:t>
            </a:r>
            <a:r>
              <a:rPr lang="en-US" sz="1400" b="1" dirty="0" err="1" smtClean="0"/>
              <a:t>53MHz</a:t>
            </a:r>
            <a:r>
              <a:rPr lang="en-US" sz="1400" b="1" dirty="0" smtClean="0"/>
              <a:t>)</a:t>
            </a:r>
            <a:r>
              <a:rPr lang="en-US" sz="1400" b="1" dirty="0" smtClean="0">
                <a:sym typeface="Symbol"/>
              </a:rPr>
              <a:t></a:t>
            </a:r>
            <a:r>
              <a:rPr lang="en-US" sz="1400" b="1" dirty="0" err="1" smtClean="0"/>
              <a:t>30kV</a:t>
            </a:r>
            <a:endParaRPr lang="en-US" sz="1400" b="1" dirty="0" smtClean="0"/>
          </a:p>
          <a:p>
            <a:r>
              <a:rPr lang="en-US" sz="1400" b="1" dirty="0" smtClean="0"/>
              <a:t>V(</a:t>
            </a:r>
            <a:r>
              <a:rPr lang="en-US" sz="1400" b="1" dirty="0" err="1" smtClean="0"/>
              <a:t>106MHz</a:t>
            </a:r>
            <a:r>
              <a:rPr lang="en-US" sz="1400" b="1" dirty="0" smtClean="0"/>
              <a:t>)</a:t>
            </a:r>
            <a:r>
              <a:rPr lang="en-US" sz="1400" b="1" dirty="0" smtClean="0">
                <a:sym typeface="Symbol"/>
              </a:rPr>
              <a:t></a:t>
            </a:r>
            <a:r>
              <a:rPr lang="en-US" sz="1400" b="1" dirty="0" err="1" smtClean="0"/>
              <a:t>15kV</a:t>
            </a:r>
            <a:endParaRPr lang="en-US" sz="1400" b="1" dirty="0" smtClean="0"/>
          </a:p>
          <a:p>
            <a:r>
              <a:rPr lang="en-US" sz="1400" b="1" dirty="0" smtClean="0"/>
              <a:t>V(</a:t>
            </a:r>
            <a:r>
              <a:rPr lang="en-US" sz="1400" b="1" dirty="0" err="1" smtClean="0"/>
              <a:t>159MHz</a:t>
            </a:r>
            <a:r>
              <a:rPr lang="en-US" sz="1400" b="1" dirty="0" smtClean="0"/>
              <a:t>)</a:t>
            </a:r>
            <a:r>
              <a:rPr lang="en-US" sz="1400" b="1" dirty="0" smtClean="0">
                <a:sym typeface="Symbol"/>
              </a:rPr>
              <a:t></a:t>
            </a:r>
            <a:r>
              <a:rPr lang="en-US" sz="1400" b="1" dirty="0" err="1" smtClean="0">
                <a:sym typeface="Symbol"/>
              </a:rPr>
              <a:t>20kV</a:t>
            </a:r>
            <a:endParaRPr lang="en-US" sz="1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5"/>
          <p:cNvPicPr>
            <a:picLocks noChangeAspect="1" noChangeArrowheads="1"/>
          </p:cNvPicPr>
          <p:nvPr/>
        </p:nvPicPr>
        <p:blipFill>
          <a:blip r:embed="rId3"/>
          <a:srcRect/>
          <a:stretch>
            <a:fillRect/>
          </a:stretch>
        </p:blipFill>
        <p:spPr bwMode="auto">
          <a:xfrm>
            <a:off x="4948238" y="1525588"/>
            <a:ext cx="3681412" cy="2789237"/>
          </a:xfrm>
          <a:prstGeom prst="rect">
            <a:avLst/>
          </a:prstGeom>
          <a:noFill/>
          <a:ln w="9525">
            <a:solidFill>
              <a:schemeClr val="tx1"/>
            </a:solidFill>
            <a:miter lim="800000"/>
            <a:headEnd/>
            <a:tailEnd/>
          </a:ln>
        </p:spPr>
      </p:pic>
      <p:sp>
        <p:nvSpPr>
          <p:cNvPr id="37891" name="Footer Placeholder 2"/>
          <p:cNvSpPr>
            <a:spLocks noGrp="1"/>
          </p:cNvSpPr>
          <p:nvPr>
            <p:ph type="ftr" sz="quarter" idx="12"/>
          </p:nvPr>
        </p:nvSpPr>
        <p:spPr>
          <a:noFill/>
        </p:spPr>
        <p:txBody>
          <a:bodyPr/>
          <a:lstStyle/>
          <a:p>
            <a:r>
              <a:rPr lang="en-US"/>
              <a:t>Tevatron Accel. Studies Workshop, Jan. 13-14, 2010,  Chandra Bhat</a:t>
            </a:r>
          </a:p>
        </p:txBody>
      </p:sp>
      <p:sp>
        <p:nvSpPr>
          <p:cNvPr id="37892" name="Title 1"/>
          <p:cNvSpPr>
            <a:spLocks noGrp="1"/>
          </p:cNvSpPr>
          <p:nvPr>
            <p:ph type="title"/>
          </p:nvPr>
        </p:nvSpPr>
        <p:spPr>
          <a:xfrm>
            <a:off x="990600" y="14288"/>
            <a:ext cx="6781800" cy="812800"/>
          </a:xfrm>
        </p:spPr>
        <p:txBody>
          <a:bodyPr/>
          <a:lstStyle/>
          <a:p>
            <a:pPr marL="342900" indent="-342900"/>
            <a:r>
              <a:rPr lang="en-US" sz="3200" smtClean="0">
                <a:solidFill>
                  <a:srgbClr val="0000FF"/>
                </a:solidFill>
              </a:rPr>
              <a:t>Tevatron Flat bunch Studies  </a:t>
            </a:r>
            <a:endParaRPr lang="en-US" sz="3200" smtClean="0"/>
          </a:p>
        </p:txBody>
      </p:sp>
      <p:sp>
        <p:nvSpPr>
          <p:cNvPr id="37893" name="TextBox 16"/>
          <p:cNvSpPr txBox="1">
            <a:spLocks noChangeArrowheads="1"/>
          </p:cNvSpPr>
          <p:nvPr/>
        </p:nvSpPr>
        <p:spPr bwMode="auto">
          <a:xfrm>
            <a:off x="436563" y="4418013"/>
            <a:ext cx="8716962" cy="1200150"/>
          </a:xfrm>
          <a:prstGeom prst="rect">
            <a:avLst/>
          </a:prstGeom>
          <a:noFill/>
          <a:ln w="9525">
            <a:noFill/>
            <a:miter lim="800000"/>
            <a:headEnd/>
            <a:tailEnd/>
          </a:ln>
        </p:spPr>
        <p:txBody>
          <a:bodyPr wrap="none">
            <a:spAutoFit/>
          </a:bodyPr>
          <a:lstStyle/>
          <a:p>
            <a:r>
              <a:rPr lang="en-US"/>
              <a:t>          Beam Energy    = 150 GeV              </a:t>
            </a:r>
          </a:p>
          <a:p>
            <a:r>
              <a:rPr lang="en-US"/>
              <a:t>   Beam Bunch Area    </a:t>
            </a:r>
            <a:r>
              <a:rPr lang="en-US">
                <a:sym typeface="Symbol" pitchFamily="18" charset="2"/>
              </a:rPr>
              <a:t> 0.1 eVs  (Beam from the Booster+a few% growth in the MI)</a:t>
            </a:r>
          </a:p>
          <a:p>
            <a:r>
              <a:rPr lang="en-US">
                <a:sym typeface="Symbol" pitchFamily="18" charset="2"/>
              </a:rPr>
              <a:t>Available Bucket Area = 2.98 eVs (53MHz RF wave)</a:t>
            </a:r>
          </a:p>
          <a:p>
            <a:r>
              <a:rPr lang="en-US">
                <a:sym typeface="Symbol" pitchFamily="18" charset="2"/>
              </a:rPr>
              <a:t>                                    = 2.66 eVs (53MHz+159MHz RF waves)</a:t>
            </a:r>
          </a:p>
        </p:txBody>
      </p:sp>
      <p:sp>
        <p:nvSpPr>
          <p:cNvPr id="37894" name="TextBox 17"/>
          <p:cNvSpPr txBox="1">
            <a:spLocks noChangeArrowheads="1"/>
          </p:cNvSpPr>
          <p:nvPr/>
        </p:nvSpPr>
        <p:spPr bwMode="auto">
          <a:xfrm>
            <a:off x="1773238" y="1276350"/>
            <a:ext cx="1800225" cy="369888"/>
          </a:xfrm>
          <a:prstGeom prst="rect">
            <a:avLst/>
          </a:prstGeom>
          <a:noFill/>
          <a:ln w="9525">
            <a:noFill/>
            <a:miter lim="800000"/>
            <a:headEnd/>
            <a:tailEnd/>
          </a:ln>
        </p:spPr>
        <p:txBody>
          <a:bodyPr wrap="none">
            <a:spAutoFit/>
          </a:bodyPr>
          <a:lstStyle/>
          <a:p>
            <a:r>
              <a:rPr lang="en-US"/>
              <a:t>RF wave forms </a:t>
            </a:r>
          </a:p>
        </p:txBody>
      </p:sp>
      <p:sp>
        <p:nvSpPr>
          <p:cNvPr id="37895" name="TextBox 18"/>
          <p:cNvSpPr txBox="1">
            <a:spLocks noChangeArrowheads="1"/>
          </p:cNvSpPr>
          <p:nvPr/>
        </p:nvSpPr>
        <p:spPr bwMode="auto">
          <a:xfrm>
            <a:off x="5403850" y="1258888"/>
            <a:ext cx="2070100" cy="368300"/>
          </a:xfrm>
          <a:prstGeom prst="rect">
            <a:avLst/>
          </a:prstGeom>
          <a:noFill/>
          <a:ln w="9525">
            <a:noFill/>
            <a:miter lim="800000"/>
            <a:headEnd/>
            <a:tailEnd/>
          </a:ln>
        </p:spPr>
        <p:txBody>
          <a:bodyPr wrap="none">
            <a:spAutoFit/>
          </a:bodyPr>
          <a:lstStyle/>
          <a:p>
            <a:r>
              <a:rPr lang="en-US"/>
              <a:t>Synchrotron Tune </a:t>
            </a:r>
          </a:p>
        </p:txBody>
      </p:sp>
      <p:grpSp>
        <p:nvGrpSpPr>
          <p:cNvPr id="37896" name="Group 47"/>
          <p:cNvGrpSpPr>
            <a:grpSpLocks/>
          </p:cNvGrpSpPr>
          <p:nvPr/>
        </p:nvGrpSpPr>
        <p:grpSpPr bwMode="auto">
          <a:xfrm>
            <a:off x="5411788" y="2224088"/>
            <a:ext cx="1303337" cy="1822450"/>
            <a:chOff x="5345876" y="1905292"/>
            <a:chExt cx="1613641" cy="1822711"/>
          </a:xfrm>
        </p:grpSpPr>
        <p:sp>
          <p:nvSpPr>
            <p:cNvPr id="20" name="Rectangle 19"/>
            <p:cNvSpPr/>
            <p:nvPr/>
          </p:nvSpPr>
          <p:spPr>
            <a:xfrm>
              <a:off x="5345876" y="1905292"/>
              <a:ext cx="1609710" cy="1792544"/>
            </a:xfrm>
            <a:prstGeom prst="rect">
              <a:avLst/>
            </a:prstGeom>
            <a:solidFill>
              <a:schemeClr val="tx1">
                <a:lumMod val="95000"/>
                <a:lumOff val="5000"/>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907" name="TextBox 21"/>
            <p:cNvSpPr txBox="1">
              <a:spLocks noChangeArrowheads="1"/>
            </p:cNvSpPr>
            <p:nvPr/>
          </p:nvSpPr>
          <p:spPr bwMode="auto">
            <a:xfrm rot="-5400000">
              <a:off x="5987281" y="3022281"/>
              <a:ext cx="954107" cy="457338"/>
            </a:xfrm>
            <a:prstGeom prst="rect">
              <a:avLst/>
            </a:prstGeom>
            <a:noFill/>
            <a:ln w="9525">
              <a:noFill/>
              <a:miter lim="800000"/>
              <a:headEnd/>
              <a:tailEnd/>
            </a:ln>
          </p:spPr>
          <p:txBody>
            <a:bodyPr wrap="none">
              <a:spAutoFit/>
            </a:bodyPr>
            <a:lstStyle/>
            <a:p>
              <a:pPr algn="ctr"/>
              <a:r>
                <a:rPr lang="en-US" sz="900" b="1"/>
                <a:t>Stable Region</a:t>
              </a:r>
            </a:p>
            <a:p>
              <a:pPr algn="ctr"/>
              <a:r>
                <a:rPr lang="en-US" sz="900" b="1"/>
                <a:t>h=1+3</a:t>
              </a:r>
            </a:p>
          </p:txBody>
        </p:sp>
        <p:cxnSp>
          <p:nvCxnSpPr>
            <p:cNvPr id="25" name="Straight Arrow Connector 24"/>
            <p:cNvCxnSpPr>
              <a:stCxn id="37907" idx="2"/>
            </p:cNvCxnSpPr>
            <p:nvPr/>
          </p:nvCxnSpPr>
          <p:spPr>
            <a:xfrm flipV="1">
              <a:off x="6692215" y="3245334"/>
              <a:ext cx="267302" cy="635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rot="10800000" flipV="1">
              <a:off x="5345876" y="3240570"/>
              <a:ext cx="931627" cy="2381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51" name="Oval 50"/>
          <p:cNvSpPr/>
          <p:nvPr/>
        </p:nvSpPr>
        <p:spPr>
          <a:xfrm>
            <a:off x="6711950" y="2174875"/>
            <a:ext cx="520700" cy="27781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898" name="TextBox 51"/>
          <p:cNvSpPr txBox="1">
            <a:spLocks noChangeArrowheads="1"/>
          </p:cNvSpPr>
          <p:nvPr/>
        </p:nvSpPr>
        <p:spPr bwMode="auto">
          <a:xfrm>
            <a:off x="7481888" y="2082800"/>
            <a:ext cx="781050" cy="369888"/>
          </a:xfrm>
          <a:prstGeom prst="rect">
            <a:avLst/>
          </a:prstGeom>
          <a:noFill/>
          <a:ln w="9525">
            <a:noFill/>
            <a:miter lim="800000"/>
            <a:headEnd/>
            <a:tailEnd/>
          </a:ln>
        </p:spPr>
        <p:txBody>
          <a:bodyPr wrap="none">
            <a:spAutoFit/>
          </a:bodyPr>
          <a:lstStyle/>
          <a:p>
            <a:pPr algn="ctr"/>
            <a:r>
              <a:rPr lang="en-US" sz="900"/>
              <a:t>No Landau </a:t>
            </a:r>
          </a:p>
          <a:p>
            <a:pPr algn="ctr"/>
            <a:r>
              <a:rPr lang="en-US" sz="900"/>
              <a:t>Damping</a:t>
            </a:r>
          </a:p>
        </p:txBody>
      </p:sp>
      <p:cxnSp>
        <p:nvCxnSpPr>
          <p:cNvPr id="54" name="Straight Arrow Connector 53"/>
          <p:cNvCxnSpPr>
            <a:stCxn id="37898" idx="1"/>
          </p:cNvCxnSpPr>
          <p:nvPr/>
        </p:nvCxnSpPr>
        <p:spPr>
          <a:xfrm rot="10800000" flipV="1">
            <a:off x="7232650" y="2266950"/>
            <a:ext cx="249238" cy="6191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5" name="Group 34"/>
          <p:cNvGrpSpPr>
            <a:grpSpLocks/>
          </p:cNvGrpSpPr>
          <p:nvPr/>
        </p:nvGrpSpPr>
        <p:grpSpPr bwMode="auto">
          <a:xfrm>
            <a:off x="5378450" y="2224088"/>
            <a:ext cx="895350" cy="1792287"/>
            <a:chOff x="5091960" y="1751239"/>
            <a:chExt cx="1432665" cy="1792411"/>
          </a:xfrm>
        </p:grpSpPr>
        <p:sp>
          <p:nvSpPr>
            <p:cNvPr id="33" name="Rectangle 32"/>
            <p:cNvSpPr/>
            <p:nvPr/>
          </p:nvSpPr>
          <p:spPr>
            <a:xfrm>
              <a:off x="5091960" y="1751239"/>
              <a:ext cx="1432665" cy="1792411"/>
            </a:xfrm>
            <a:prstGeom prst="rect">
              <a:avLst/>
            </a:prstGeom>
            <a:solidFill>
              <a:srgbClr val="92D050">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905" name="TextBox 33"/>
            <p:cNvSpPr txBox="1">
              <a:spLocks noChangeArrowheads="1"/>
            </p:cNvSpPr>
            <p:nvPr/>
          </p:nvSpPr>
          <p:spPr bwMode="auto">
            <a:xfrm>
              <a:off x="5091960" y="1751239"/>
              <a:ext cx="1211717" cy="461665"/>
            </a:xfrm>
            <a:prstGeom prst="rect">
              <a:avLst/>
            </a:prstGeom>
            <a:noFill/>
            <a:ln w="9525">
              <a:noFill/>
              <a:miter lim="800000"/>
              <a:headEnd/>
              <a:tailEnd/>
            </a:ln>
          </p:spPr>
          <p:txBody>
            <a:bodyPr wrap="none">
              <a:spAutoFit/>
            </a:bodyPr>
            <a:lstStyle/>
            <a:p>
              <a:pPr algn="ctr"/>
              <a:r>
                <a:rPr lang="en-US" sz="1200" b="1">
                  <a:solidFill>
                    <a:srgbClr val="008000"/>
                  </a:solidFill>
                </a:rPr>
                <a:t>0.1 eVs </a:t>
              </a:r>
            </a:p>
            <a:p>
              <a:pPr algn="ctr"/>
              <a:r>
                <a:rPr lang="en-US" sz="1200" b="1">
                  <a:solidFill>
                    <a:srgbClr val="008000"/>
                  </a:solidFill>
                </a:rPr>
                <a:t>Bunch</a:t>
              </a:r>
            </a:p>
          </p:txBody>
        </p:sp>
      </p:grpSp>
      <p:sp>
        <p:nvSpPr>
          <p:cNvPr id="37901" name="TextBox 39"/>
          <p:cNvSpPr txBox="1">
            <a:spLocks noChangeArrowheads="1"/>
          </p:cNvSpPr>
          <p:nvPr/>
        </p:nvSpPr>
        <p:spPr bwMode="auto">
          <a:xfrm>
            <a:off x="3205163" y="641350"/>
            <a:ext cx="2022475" cy="523875"/>
          </a:xfrm>
          <a:prstGeom prst="rect">
            <a:avLst/>
          </a:prstGeom>
          <a:noFill/>
          <a:ln w="9525">
            <a:noFill/>
            <a:miter lim="800000"/>
            <a:headEnd/>
            <a:tailEnd/>
          </a:ln>
        </p:spPr>
        <p:txBody>
          <a:bodyPr wrap="none">
            <a:spAutoFit/>
          </a:bodyPr>
          <a:lstStyle/>
          <a:p>
            <a:r>
              <a:rPr lang="en-US" sz="2800" b="1"/>
              <a:t>Scenario-II</a:t>
            </a:r>
          </a:p>
        </p:txBody>
      </p:sp>
      <p:pic>
        <p:nvPicPr>
          <p:cNvPr id="37902" name="Picture 3"/>
          <p:cNvPicPr>
            <a:picLocks noChangeAspect="1" noChangeArrowheads="1"/>
          </p:cNvPicPr>
          <p:nvPr/>
        </p:nvPicPr>
        <p:blipFill>
          <a:blip r:embed="rId4"/>
          <a:srcRect/>
          <a:stretch>
            <a:fillRect/>
          </a:stretch>
        </p:blipFill>
        <p:spPr bwMode="auto">
          <a:xfrm>
            <a:off x="511175" y="1708150"/>
            <a:ext cx="3921125" cy="2709863"/>
          </a:xfrm>
          <a:prstGeom prst="rect">
            <a:avLst/>
          </a:prstGeom>
          <a:noFill/>
          <a:ln w="9525">
            <a:solidFill>
              <a:schemeClr val="tx1"/>
            </a:solidFill>
            <a:miter lim="800000"/>
            <a:headEnd/>
            <a:tailEnd/>
          </a:ln>
        </p:spPr>
      </p:pic>
      <p:sp>
        <p:nvSpPr>
          <p:cNvPr id="37903" name="TextBox 48"/>
          <p:cNvSpPr txBox="1">
            <a:spLocks noChangeArrowheads="1"/>
          </p:cNvSpPr>
          <p:nvPr/>
        </p:nvSpPr>
        <p:spPr bwMode="auto">
          <a:xfrm>
            <a:off x="1314450" y="5699125"/>
            <a:ext cx="7212013" cy="369888"/>
          </a:xfrm>
          <a:prstGeom prst="rect">
            <a:avLst/>
          </a:prstGeom>
          <a:solidFill>
            <a:srgbClr val="FFFF00"/>
          </a:solidFill>
          <a:ln w="9525">
            <a:solidFill>
              <a:schemeClr val="tx1"/>
            </a:solidFill>
            <a:miter lim="800000"/>
            <a:headEnd/>
            <a:tailEnd/>
          </a:ln>
        </p:spPr>
        <p:txBody>
          <a:bodyPr wrap="none">
            <a:spAutoFit/>
          </a:bodyPr>
          <a:lstStyle/>
          <a:p>
            <a:r>
              <a:rPr lang="en-US"/>
              <a:t>This may be more favorable and need to phase only two RF systems </a:t>
            </a:r>
          </a:p>
        </p:txBody>
      </p:sp>
      <p:sp>
        <p:nvSpPr>
          <p:cNvPr id="22" name="TextBox 21"/>
          <p:cNvSpPr txBox="1"/>
          <p:nvPr/>
        </p:nvSpPr>
        <p:spPr>
          <a:xfrm>
            <a:off x="1075771" y="3105800"/>
            <a:ext cx="1707519" cy="523220"/>
          </a:xfrm>
          <a:prstGeom prst="rect">
            <a:avLst/>
          </a:prstGeom>
          <a:noFill/>
        </p:spPr>
        <p:txBody>
          <a:bodyPr wrap="none" rtlCol="0">
            <a:spAutoFit/>
          </a:bodyPr>
          <a:lstStyle/>
          <a:p>
            <a:r>
              <a:rPr lang="en-US" sz="1400" b="1" dirty="0" smtClean="0"/>
              <a:t>V(</a:t>
            </a:r>
            <a:r>
              <a:rPr lang="en-US" sz="1400" b="1" dirty="0" err="1" smtClean="0"/>
              <a:t>53MHz</a:t>
            </a:r>
            <a:r>
              <a:rPr lang="en-US" sz="1400" b="1" dirty="0" smtClean="0"/>
              <a:t>)</a:t>
            </a:r>
            <a:r>
              <a:rPr lang="en-US" sz="1400" b="1" dirty="0" smtClean="0">
                <a:sym typeface="Symbol"/>
              </a:rPr>
              <a:t></a:t>
            </a:r>
            <a:r>
              <a:rPr lang="en-US" sz="1400" b="1" dirty="0" err="1" smtClean="0">
                <a:sym typeface="Symbol"/>
              </a:rPr>
              <a:t>700</a:t>
            </a:r>
            <a:r>
              <a:rPr lang="en-US" sz="1400" b="1" dirty="0" err="1" smtClean="0"/>
              <a:t>kV</a:t>
            </a:r>
            <a:endParaRPr lang="en-US" sz="1400" b="1" dirty="0" smtClean="0"/>
          </a:p>
          <a:p>
            <a:r>
              <a:rPr lang="en-US" sz="1400" b="1" dirty="0" smtClean="0"/>
              <a:t>V(</a:t>
            </a:r>
            <a:r>
              <a:rPr lang="en-US" sz="1400" b="1" dirty="0" err="1" smtClean="0"/>
              <a:t>159MHz</a:t>
            </a:r>
            <a:r>
              <a:rPr lang="en-US" sz="1400" b="1" dirty="0" smtClean="0"/>
              <a:t>)</a:t>
            </a:r>
            <a:r>
              <a:rPr lang="en-US" sz="1400" b="1" dirty="0" smtClean="0">
                <a:sym typeface="Symbol"/>
              </a:rPr>
              <a:t></a:t>
            </a:r>
            <a:r>
              <a:rPr lang="en-US" sz="1400" b="1" dirty="0" err="1" smtClean="0">
                <a:sym typeface="Symbol"/>
              </a:rPr>
              <a:t>250kV</a:t>
            </a:r>
            <a:endParaRPr lang="en-US" sz="1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ctrTitle"/>
          </p:nvPr>
        </p:nvSpPr>
        <p:spPr>
          <a:xfrm>
            <a:off x="723900" y="1377950"/>
            <a:ext cx="7772400" cy="2112963"/>
          </a:xfrm>
        </p:spPr>
        <p:txBody>
          <a:bodyPr/>
          <a:lstStyle/>
          <a:p>
            <a:pPr eaLnBrk="1" hangingPunct="1"/>
            <a:r>
              <a:rPr lang="en-US" sz="2800" smtClean="0">
                <a:solidFill>
                  <a:srgbClr val="FF0000"/>
                </a:solidFill>
              </a:rPr>
              <a:t/>
            </a:r>
            <a:br>
              <a:rPr lang="en-US" sz="2800" smtClean="0">
                <a:solidFill>
                  <a:srgbClr val="FF0000"/>
                </a:solidFill>
              </a:rPr>
            </a:br>
            <a:r>
              <a:rPr lang="en-US" sz="2800" smtClean="0">
                <a:solidFill>
                  <a:srgbClr val="FF0000"/>
                </a:solidFill>
              </a:rPr>
              <a:t/>
            </a:r>
            <a:br>
              <a:rPr lang="en-US" sz="2800" smtClean="0">
                <a:solidFill>
                  <a:srgbClr val="FF0000"/>
                </a:solidFill>
              </a:rPr>
            </a:br>
            <a:r>
              <a:rPr lang="en-US" sz="2800" smtClean="0">
                <a:solidFill>
                  <a:srgbClr val="FF0000"/>
                </a:solidFill>
              </a:rPr>
              <a:t/>
            </a:r>
            <a:br>
              <a:rPr lang="en-US" sz="2800" smtClean="0">
                <a:solidFill>
                  <a:srgbClr val="FF0000"/>
                </a:solidFill>
              </a:rPr>
            </a:br>
            <a:r>
              <a:rPr lang="en-US" sz="2800" smtClean="0">
                <a:solidFill>
                  <a:srgbClr val="7030A0"/>
                </a:solidFill>
              </a:rPr>
              <a:t>Proposal</a:t>
            </a:r>
            <a:r>
              <a:rPr lang="en-US" sz="2800" smtClean="0">
                <a:solidFill>
                  <a:srgbClr val="FF0000"/>
                </a:solidFill>
              </a:rPr>
              <a:t/>
            </a:r>
            <a:br>
              <a:rPr lang="en-US" sz="2800" smtClean="0">
                <a:solidFill>
                  <a:srgbClr val="FF0000"/>
                </a:solidFill>
              </a:rPr>
            </a:br>
            <a:r>
              <a:rPr lang="en-US" sz="2800" smtClean="0">
                <a:solidFill>
                  <a:srgbClr val="FF0000"/>
                </a:solidFill>
              </a:rPr>
              <a:t>Theoretical Investigations of </a:t>
            </a:r>
            <a:r>
              <a:rPr lang="en-US" smtClean="0"/>
              <a:t/>
            </a:r>
            <a:br>
              <a:rPr lang="en-US" smtClean="0"/>
            </a:br>
            <a:r>
              <a:rPr lang="en-US" sz="2800" smtClean="0"/>
              <a:t>Flat Bunch  Scenarios for </a:t>
            </a:r>
            <a:br>
              <a:rPr lang="en-US" sz="2800" smtClean="0"/>
            </a:br>
            <a:r>
              <a:rPr lang="en-US" sz="2800" smtClean="0"/>
              <a:t>the LHC Luminosity Upgrade</a:t>
            </a:r>
            <a:r>
              <a:rPr lang="en-US" smtClean="0"/>
              <a:t/>
            </a:r>
            <a:br>
              <a:rPr lang="en-US" smtClean="0"/>
            </a:br>
            <a:r>
              <a:rPr lang="en-US" smtClean="0"/>
              <a:t/>
            </a:r>
            <a:br>
              <a:rPr lang="en-US" smtClean="0"/>
            </a:br>
            <a:r>
              <a:rPr lang="en-US" sz="2800" smtClean="0"/>
              <a:t>C. Bhat, H-J. Kim, F.-J. Ostiguy, T. Sen  </a:t>
            </a:r>
            <a:r>
              <a:rPr lang="en-US" smtClean="0"/>
              <a:t/>
            </a:r>
            <a:br>
              <a:rPr lang="en-US" smtClean="0"/>
            </a:br>
            <a:endParaRPr lang="en-US" smtClean="0"/>
          </a:p>
        </p:txBody>
      </p:sp>
      <p:sp>
        <p:nvSpPr>
          <p:cNvPr id="38915" name="Footer Placeholder 30"/>
          <p:cNvSpPr>
            <a:spLocks noGrp="1"/>
          </p:cNvSpPr>
          <p:nvPr>
            <p:ph type="ftr" sz="quarter" idx="12"/>
          </p:nvPr>
        </p:nvSpPr>
        <p:spPr>
          <a:xfrm>
            <a:off x="1679575" y="6572250"/>
            <a:ext cx="5119688" cy="396875"/>
          </a:xfrm>
          <a:noFill/>
        </p:spPr>
        <p:txBody>
          <a:bodyPr/>
          <a:lstStyle/>
          <a:p>
            <a:r>
              <a:rPr lang="en-US" sz="1200"/>
              <a:t>Tevatron Accel. Studies Workshop, Jan. 13-14, 2010,  Chandra Bhat</a:t>
            </a:r>
          </a:p>
        </p:txBody>
      </p:sp>
      <p:sp>
        <p:nvSpPr>
          <p:cNvPr id="38916" name="TextBox 3"/>
          <p:cNvSpPr txBox="1">
            <a:spLocks noChangeArrowheads="1"/>
          </p:cNvSpPr>
          <p:nvPr/>
        </p:nvSpPr>
        <p:spPr bwMode="auto">
          <a:xfrm>
            <a:off x="2733675" y="747713"/>
            <a:ext cx="4065588" cy="368300"/>
          </a:xfrm>
          <a:prstGeom prst="rect">
            <a:avLst/>
          </a:prstGeom>
          <a:noFill/>
          <a:ln w="9525">
            <a:noFill/>
            <a:miter lim="800000"/>
            <a:headEnd/>
            <a:tailEnd/>
          </a:ln>
        </p:spPr>
        <p:txBody>
          <a:bodyPr wrap="none">
            <a:spAutoFit/>
          </a:bodyPr>
          <a:lstStyle/>
          <a:p>
            <a:r>
              <a:rPr lang="en-US"/>
              <a:t>As a part of LARP program we have a</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990600" y="-9525"/>
            <a:ext cx="6781800" cy="1020763"/>
          </a:xfrm>
        </p:spPr>
        <p:txBody>
          <a:bodyPr/>
          <a:lstStyle/>
          <a:p>
            <a:r>
              <a:rPr lang="en-US" smtClean="0"/>
              <a:t>Issues for Theoretical Investigations</a:t>
            </a:r>
          </a:p>
        </p:txBody>
      </p:sp>
      <p:sp>
        <p:nvSpPr>
          <p:cNvPr id="39939" name="Content Placeholder 2"/>
          <p:cNvSpPr>
            <a:spLocks noGrp="1"/>
          </p:cNvSpPr>
          <p:nvPr>
            <p:ph idx="1"/>
          </p:nvPr>
        </p:nvSpPr>
        <p:spPr>
          <a:xfrm>
            <a:off x="457200" y="1011238"/>
            <a:ext cx="8659813" cy="4525962"/>
          </a:xfrm>
        </p:spPr>
        <p:txBody>
          <a:bodyPr/>
          <a:lstStyle/>
          <a:p>
            <a:pPr>
              <a:buFont typeface="Wingdings" pitchFamily="2" charset="2"/>
              <a:buNone/>
            </a:pPr>
            <a:r>
              <a:rPr lang="en-US" sz="2000" smtClean="0"/>
              <a:t>Proposing to do theoretical investigations on the following issues --  </a:t>
            </a:r>
          </a:p>
          <a:p>
            <a:r>
              <a:rPr lang="en-US" sz="2000" smtClean="0"/>
              <a:t>For creation of flat bunches, investigate the use of </a:t>
            </a:r>
          </a:p>
          <a:p>
            <a:pPr lvl="1"/>
            <a:r>
              <a:rPr lang="en-US" sz="1800" smtClean="0"/>
              <a:t>multiple harmonic cavities (perhaps 2 to 3 harmonics) and </a:t>
            </a:r>
          </a:p>
          <a:p>
            <a:pPr lvl="1">
              <a:buFont typeface="Wingdings" pitchFamily="2" charset="2"/>
              <a:buNone/>
            </a:pPr>
            <a:r>
              <a:rPr lang="en-US" sz="1800" smtClean="0"/>
              <a:t>Specify  </a:t>
            </a:r>
          </a:p>
          <a:p>
            <a:pPr lvl="2"/>
            <a:r>
              <a:rPr lang="en-US" sz="1800" smtClean="0"/>
              <a:t>Optimal RF parameters</a:t>
            </a:r>
          </a:p>
          <a:p>
            <a:pPr lvl="2"/>
            <a:r>
              <a:rPr lang="en-US" sz="1800" smtClean="0"/>
              <a:t>Beam intensity limits</a:t>
            </a:r>
          </a:p>
          <a:p>
            <a:pPr lvl="2"/>
            <a:r>
              <a:rPr lang="en-US" sz="1800" smtClean="0"/>
              <a:t>Reevaluate impedance budget and constraints </a:t>
            </a:r>
            <a:r>
              <a:rPr lang="en-US" smtClean="0"/>
              <a:t> </a:t>
            </a:r>
          </a:p>
          <a:p>
            <a:r>
              <a:rPr lang="en-US" sz="2000" smtClean="0"/>
              <a:t>If flat bunches are to be produced in one of the LHC upstream machines, explore beam instability issues for acceleration up to 7 TeV.</a:t>
            </a:r>
          </a:p>
          <a:p>
            <a:r>
              <a:rPr lang="en-US" sz="2000" smtClean="0"/>
              <a:t>Single-bunch and multi-bunch instability issues. </a:t>
            </a:r>
          </a:p>
          <a:p>
            <a:pPr>
              <a:buFont typeface="Wingdings" pitchFamily="2" charset="2"/>
              <a:buNone/>
            </a:pPr>
            <a:endParaRPr lang="en-US" sz="2000" smtClean="0"/>
          </a:p>
          <a:p>
            <a:endParaRPr lang="en-US" sz="2000" smtClean="0"/>
          </a:p>
        </p:txBody>
      </p:sp>
      <p:sp>
        <p:nvSpPr>
          <p:cNvPr id="39940" name="Footer Placeholder 30"/>
          <p:cNvSpPr>
            <a:spLocks noGrp="1"/>
          </p:cNvSpPr>
          <p:nvPr>
            <p:ph type="ftr" sz="quarter" idx="12"/>
          </p:nvPr>
        </p:nvSpPr>
        <p:spPr>
          <a:xfrm>
            <a:off x="1679575" y="6572250"/>
            <a:ext cx="5119688" cy="396875"/>
          </a:xfrm>
          <a:noFill/>
        </p:spPr>
        <p:txBody>
          <a:bodyPr/>
          <a:lstStyle/>
          <a:p>
            <a:r>
              <a:rPr lang="en-US" sz="1200"/>
              <a:t>Tevatron Accel. Studies Workshop, Jan. 13-14, 2010,  Chandra Bhat</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615950" y="-9525"/>
            <a:ext cx="8126413" cy="1020763"/>
          </a:xfrm>
        </p:spPr>
        <p:txBody>
          <a:bodyPr/>
          <a:lstStyle/>
          <a:p>
            <a:r>
              <a:rPr lang="en-US" smtClean="0"/>
              <a:t>Issues for Theoretical Investigations (cont.)</a:t>
            </a:r>
          </a:p>
        </p:txBody>
      </p:sp>
      <p:sp>
        <p:nvSpPr>
          <p:cNvPr id="41987" name="Content Placeholder 2"/>
          <p:cNvSpPr>
            <a:spLocks noGrp="1"/>
          </p:cNvSpPr>
          <p:nvPr>
            <p:ph idx="1"/>
          </p:nvPr>
        </p:nvSpPr>
        <p:spPr>
          <a:xfrm>
            <a:off x="457200" y="1011238"/>
            <a:ext cx="8229600" cy="5029200"/>
          </a:xfrm>
        </p:spPr>
        <p:txBody>
          <a:bodyPr/>
          <a:lstStyle/>
          <a:p>
            <a:r>
              <a:rPr lang="en-US" sz="2000" dirty="0" smtClean="0"/>
              <a:t>What are the optimal bunch and beam parameters for the LPA scheme with due consideration of the following</a:t>
            </a:r>
          </a:p>
          <a:p>
            <a:pPr lvl="1"/>
            <a:r>
              <a:rPr lang="en-US" sz="1600" dirty="0" smtClean="0"/>
              <a:t>Integrated luminosity (i.e. luminosity and lifetime)</a:t>
            </a:r>
          </a:p>
          <a:p>
            <a:pPr lvl="1"/>
            <a:r>
              <a:rPr lang="en-US" sz="1600" dirty="0" smtClean="0"/>
              <a:t>Emittance growth from beam-beam interactions, IBS</a:t>
            </a:r>
          </a:p>
          <a:p>
            <a:pPr lvl="1"/>
            <a:r>
              <a:rPr lang="en-US" sz="1600" dirty="0" smtClean="0"/>
              <a:t>Instability growth rates</a:t>
            </a:r>
          </a:p>
          <a:p>
            <a:pPr lvl="1"/>
            <a:r>
              <a:rPr lang="en-US" sz="1600" dirty="0" smtClean="0"/>
              <a:t>Beam loading compensation</a:t>
            </a:r>
          </a:p>
          <a:p>
            <a:pPr lvl="1"/>
            <a:r>
              <a:rPr lang="en-US" sz="1600" dirty="0" smtClean="0"/>
              <a:t>Event pile-up: number, space and time resolution of events per bunch crossing</a:t>
            </a:r>
          </a:p>
          <a:p>
            <a:pPr lvl="1"/>
            <a:r>
              <a:rPr lang="en-US" sz="1600" dirty="0" smtClean="0"/>
              <a:t>Beam losses </a:t>
            </a:r>
          </a:p>
          <a:p>
            <a:r>
              <a:rPr lang="en-US" sz="2000" dirty="0" smtClean="0"/>
              <a:t>Investigate possible locations and effects due the cavities in the machine lattices. </a:t>
            </a:r>
          </a:p>
          <a:p>
            <a:r>
              <a:rPr lang="en-US" sz="2000" b="1" dirty="0" smtClean="0">
                <a:solidFill>
                  <a:srgbClr val="C00000"/>
                </a:solidFill>
              </a:rPr>
              <a:t>A hybrid scheme that would allow the FCC scheme to benefit from some of the advantages of flat bunches. This would be worth exploring.  </a:t>
            </a:r>
          </a:p>
          <a:p>
            <a:pPr lvl="1"/>
            <a:r>
              <a:rPr lang="en-US" sz="1400" b="1" dirty="0" smtClean="0">
                <a:solidFill>
                  <a:srgbClr val="0000FF"/>
                </a:solidFill>
              </a:rPr>
              <a:t>Lower peak intensity decreases the e-cloud effect and space-charge effects</a:t>
            </a:r>
          </a:p>
          <a:p>
            <a:pPr lvl="1"/>
            <a:r>
              <a:rPr lang="en-US" sz="1400" b="1" dirty="0" smtClean="0">
                <a:solidFill>
                  <a:srgbClr val="0000FF"/>
                </a:solidFill>
              </a:rPr>
              <a:t>Lower momentum spread</a:t>
            </a:r>
          </a:p>
          <a:p>
            <a:pPr lvl="1"/>
            <a:r>
              <a:rPr lang="en-US" sz="1400" b="1" dirty="0" smtClean="0">
                <a:solidFill>
                  <a:srgbClr val="0000FF"/>
                </a:solidFill>
              </a:rPr>
              <a:t>Possibly better event resolution (spatial and time) in the detectors</a:t>
            </a:r>
          </a:p>
          <a:p>
            <a:endParaRPr lang="en-US" dirty="0" smtClean="0"/>
          </a:p>
        </p:txBody>
      </p:sp>
      <p:sp>
        <p:nvSpPr>
          <p:cNvPr id="6" name="Right Arrow 5"/>
          <p:cNvSpPr/>
          <p:nvPr/>
        </p:nvSpPr>
        <p:spPr>
          <a:xfrm>
            <a:off x="155575" y="4999038"/>
            <a:ext cx="374650" cy="379412"/>
          </a:xfrm>
          <a:prstGeom prst="rightArrow">
            <a:avLst/>
          </a:prstGeom>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989" name="Footer Placeholder 30"/>
          <p:cNvSpPr>
            <a:spLocks noGrp="1"/>
          </p:cNvSpPr>
          <p:nvPr>
            <p:ph type="ftr" sz="quarter" idx="12"/>
          </p:nvPr>
        </p:nvSpPr>
        <p:spPr>
          <a:xfrm>
            <a:off x="1679575" y="6572250"/>
            <a:ext cx="5119688" cy="396875"/>
          </a:xfrm>
          <a:noFill/>
        </p:spPr>
        <p:txBody>
          <a:bodyPr/>
          <a:lstStyle/>
          <a:p>
            <a:r>
              <a:rPr lang="en-US" sz="1200"/>
              <a:t>Tevatron Accel. Studies Workshop, Jan. 13-14, 2010,  Chandra Bhat</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990600" y="-9525"/>
            <a:ext cx="6781800" cy="1020763"/>
          </a:xfrm>
        </p:spPr>
        <p:txBody>
          <a:bodyPr/>
          <a:lstStyle/>
          <a:p>
            <a:r>
              <a:rPr lang="en-US" smtClean="0"/>
              <a:t>Acknowledgements</a:t>
            </a:r>
          </a:p>
        </p:txBody>
      </p:sp>
      <p:sp>
        <p:nvSpPr>
          <p:cNvPr id="40963" name="Content Placeholder 2"/>
          <p:cNvSpPr>
            <a:spLocks noGrp="1"/>
          </p:cNvSpPr>
          <p:nvPr>
            <p:ph idx="1"/>
          </p:nvPr>
        </p:nvSpPr>
        <p:spPr>
          <a:xfrm>
            <a:off x="457200" y="976313"/>
            <a:ext cx="8520113" cy="4525962"/>
          </a:xfrm>
        </p:spPr>
        <p:txBody>
          <a:bodyPr/>
          <a:lstStyle/>
          <a:p>
            <a:r>
              <a:rPr lang="en-US" smtClean="0"/>
              <a:t>LARP</a:t>
            </a:r>
          </a:p>
          <a:p>
            <a:r>
              <a:rPr lang="en-US" smtClean="0"/>
              <a:t>CERN</a:t>
            </a:r>
          </a:p>
          <a:p>
            <a:pPr lvl="1"/>
            <a:r>
              <a:rPr lang="en-US" smtClean="0"/>
              <a:t>Frank Zimmermann</a:t>
            </a:r>
          </a:p>
          <a:p>
            <a:pPr lvl="1"/>
            <a:r>
              <a:rPr lang="en-US" smtClean="0"/>
              <a:t>Elena Shaposhnikova</a:t>
            </a:r>
          </a:p>
          <a:p>
            <a:pPr lvl="1"/>
            <a:r>
              <a:rPr lang="en-US" smtClean="0"/>
              <a:t>Steven Hancock</a:t>
            </a:r>
            <a:endParaRPr lang="en-US" b="1" smtClean="0"/>
          </a:p>
          <a:p>
            <a:pPr lvl="1"/>
            <a:r>
              <a:rPr lang="en-US" smtClean="0"/>
              <a:t>Gianluigi Arduini </a:t>
            </a:r>
            <a:r>
              <a:rPr lang="en-US" smtClean="0">
                <a:sym typeface="Wingdings" pitchFamily="2" charset="2"/>
              </a:rPr>
              <a:t> </a:t>
            </a:r>
            <a:r>
              <a:rPr lang="en-US" sz="2000" b="1" smtClean="0">
                <a:solidFill>
                  <a:srgbClr val="0000FF"/>
                </a:solidFill>
                <a:sym typeface="Wingdings" pitchFamily="2" charset="2"/>
              </a:rPr>
              <a:t>Inputs on beam instability in the  LHC upstream accelerators.</a:t>
            </a:r>
            <a:endParaRPr lang="en-US" b="1" smtClean="0">
              <a:solidFill>
                <a:srgbClr val="0000FF"/>
              </a:solidFill>
              <a:sym typeface="Wingdings" pitchFamily="2" charset="2"/>
            </a:endParaRPr>
          </a:p>
          <a:p>
            <a:pPr lvl="1"/>
            <a:r>
              <a:rPr lang="en-US" smtClean="0"/>
              <a:t>Elias Metral, Giovanni Rumolo</a:t>
            </a:r>
            <a:r>
              <a:rPr lang="en-US" smtClean="0">
                <a:sym typeface="Wingdings" pitchFamily="2" charset="2"/>
              </a:rPr>
              <a:t> </a:t>
            </a:r>
            <a:r>
              <a:rPr lang="en-US" sz="2000" b="1" smtClean="0">
                <a:solidFill>
                  <a:srgbClr val="0000FF"/>
                </a:solidFill>
                <a:sym typeface="Wingdings" pitchFamily="2" charset="2"/>
              </a:rPr>
              <a:t> Accelerator operation issues</a:t>
            </a:r>
          </a:p>
          <a:p>
            <a:pPr lvl="1"/>
            <a:endParaRPr lang="en-US" smtClean="0"/>
          </a:p>
          <a:p>
            <a:pPr lvl="1"/>
            <a:r>
              <a:rPr lang="en-US" smtClean="0"/>
              <a:t>Jim MacLachlan </a:t>
            </a:r>
            <a:r>
              <a:rPr lang="en-US" smtClean="0">
                <a:sym typeface="Wingdings" pitchFamily="2" charset="2"/>
              </a:rPr>
              <a:t></a:t>
            </a:r>
            <a:r>
              <a:rPr lang="en-US" sz="2000" b="1" smtClean="0">
                <a:solidFill>
                  <a:srgbClr val="0000FF"/>
                </a:solidFill>
                <a:sym typeface="Wingdings" pitchFamily="2" charset="2"/>
              </a:rPr>
              <a:t> Simulation issues</a:t>
            </a:r>
            <a:endParaRPr lang="en-US" sz="2800" smtClean="0"/>
          </a:p>
          <a:p>
            <a:pPr lvl="1">
              <a:buFont typeface="Wingdings" pitchFamily="2" charset="2"/>
              <a:buNone/>
            </a:pPr>
            <a:endParaRPr lang="en-US" smtClean="0"/>
          </a:p>
          <a:p>
            <a:pPr lvl="1"/>
            <a:endParaRPr lang="en-US" smtClean="0"/>
          </a:p>
        </p:txBody>
      </p:sp>
      <p:sp>
        <p:nvSpPr>
          <p:cNvPr id="5" name="Content Placeholder 2"/>
          <p:cNvSpPr txBox="1">
            <a:spLocks/>
          </p:cNvSpPr>
          <p:nvPr/>
        </p:nvSpPr>
        <p:spPr bwMode="auto">
          <a:xfrm>
            <a:off x="4129088" y="1538288"/>
            <a:ext cx="4446587" cy="1884362"/>
          </a:xfrm>
          <a:prstGeom prst="rect">
            <a:avLst/>
          </a:prstGeom>
          <a:noFill/>
          <a:ln w="9525">
            <a:noFill/>
            <a:miter lim="800000"/>
            <a:headEnd/>
            <a:tailEnd/>
          </a:ln>
        </p:spPr>
        <p:txBody>
          <a:bodyPr/>
          <a:lstStyle/>
          <a:p>
            <a:pPr marL="342900" indent="-342900" eaLnBrk="0" hangingPunct="0">
              <a:spcBef>
                <a:spcPct val="20000"/>
              </a:spcBef>
              <a:defRPr/>
            </a:pPr>
            <a:endParaRPr lang="en-US" sz="2400" kern="0" dirty="0">
              <a:solidFill>
                <a:srgbClr val="6600CC"/>
              </a:solidFill>
              <a:latin typeface="+mn-lt"/>
            </a:endParaRPr>
          </a:p>
          <a:p>
            <a:pPr marL="742950" lvl="1" indent="-285750" eaLnBrk="0" hangingPunct="0">
              <a:spcBef>
                <a:spcPct val="20000"/>
              </a:spcBef>
              <a:buFont typeface="Wingdings" pitchFamily="2" charset="2"/>
              <a:buChar char="q"/>
              <a:defRPr/>
            </a:pPr>
            <a:r>
              <a:rPr lang="en-US" sz="2400" kern="0" dirty="0">
                <a:solidFill>
                  <a:srgbClr val="6600CC"/>
                </a:solidFill>
                <a:latin typeface="+mn-lt"/>
              </a:rPr>
              <a:t>Oliver </a:t>
            </a:r>
            <a:r>
              <a:rPr lang="en-US" sz="2400" kern="0" dirty="0" err="1">
                <a:solidFill>
                  <a:srgbClr val="6600CC"/>
                </a:solidFill>
                <a:latin typeface="+mn-lt"/>
              </a:rPr>
              <a:t>Brüning</a:t>
            </a:r>
            <a:endParaRPr lang="en-US" sz="2400" kern="0" dirty="0">
              <a:solidFill>
                <a:srgbClr val="6600CC"/>
              </a:solidFill>
              <a:latin typeface="+mn-lt"/>
            </a:endParaRPr>
          </a:p>
          <a:p>
            <a:pPr marL="742950" lvl="1" indent="-285750" eaLnBrk="0" hangingPunct="0">
              <a:spcBef>
                <a:spcPct val="20000"/>
              </a:spcBef>
              <a:buFont typeface="Wingdings" pitchFamily="2" charset="2"/>
              <a:buChar char="q"/>
              <a:defRPr/>
            </a:pPr>
            <a:r>
              <a:rPr lang="en-US" sz="2400" kern="0" dirty="0" err="1">
                <a:solidFill>
                  <a:srgbClr val="6600CC"/>
                </a:solidFill>
                <a:latin typeface="+mn-lt"/>
              </a:rPr>
              <a:t>Heiko</a:t>
            </a:r>
            <a:r>
              <a:rPr lang="en-US" sz="2400" kern="0" dirty="0">
                <a:solidFill>
                  <a:srgbClr val="6600CC"/>
                </a:solidFill>
                <a:latin typeface="+mn-lt"/>
              </a:rPr>
              <a:t> </a:t>
            </a:r>
            <a:r>
              <a:rPr lang="en-US" sz="2400" kern="0" dirty="0" err="1">
                <a:solidFill>
                  <a:srgbClr val="6600CC"/>
                </a:solidFill>
                <a:latin typeface="+mn-lt"/>
              </a:rPr>
              <a:t>Damerau</a:t>
            </a:r>
            <a:endParaRPr lang="en-US" sz="2400" kern="0" dirty="0">
              <a:solidFill>
                <a:srgbClr val="6600CC"/>
              </a:solidFill>
              <a:latin typeface="+mn-lt"/>
            </a:endParaRPr>
          </a:p>
          <a:p>
            <a:pPr marL="742950" lvl="1" indent="-285750" eaLnBrk="0" hangingPunct="0">
              <a:spcBef>
                <a:spcPct val="20000"/>
              </a:spcBef>
              <a:buFont typeface="Wingdings" pitchFamily="2" charset="2"/>
              <a:buChar char="q"/>
              <a:defRPr/>
            </a:pPr>
            <a:r>
              <a:rPr lang="en-US" sz="2400" kern="0" dirty="0">
                <a:solidFill>
                  <a:srgbClr val="6600CC"/>
                </a:solidFill>
                <a:latin typeface="+mn-lt"/>
              </a:rPr>
              <a:t>Thomas </a:t>
            </a:r>
            <a:r>
              <a:rPr lang="en-US" sz="2400" kern="0" dirty="0" err="1">
                <a:solidFill>
                  <a:srgbClr val="6600CC"/>
                </a:solidFill>
                <a:latin typeface="+mn-lt"/>
              </a:rPr>
              <a:t>Bohl</a:t>
            </a:r>
            <a:r>
              <a:rPr lang="en-US" sz="2400" kern="0" dirty="0">
                <a:solidFill>
                  <a:srgbClr val="6600CC"/>
                </a:solidFill>
                <a:latin typeface="+mn-lt"/>
              </a:rPr>
              <a:t> </a:t>
            </a:r>
            <a:r>
              <a:rPr lang="en-US" sz="2000" dirty="0">
                <a:solidFill>
                  <a:srgbClr val="0000FF"/>
                </a:solidFill>
                <a:latin typeface="Arial" pitchFamily="34" charset="0"/>
                <a:sym typeface="Wingdings" pitchFamily="2" charset="2"/>
              </a:rPr>
              <a:t> </a:t>
            </a:r>
            <a:r>
              <a:rPr lang="en-US" sz="2000" b="1" dirty="0">
                <a:solidFill>
                  <a:srgbClr val="0000FF"/>
                </a:solidFill>
                <a:latin typeface="Arial" pitchFamily="34" charset="0"/>
                <a:sym typeface="Wingdings" pitchFamily="2" charset="2"/>
              </a:rPr>
              <a:t>RF issues</a:t>
            </a:r>
            <a:endParaRPr lang="en-US" sz="2400" kern="0" dirty="0">
              <a:solidFill>
                <a:srgbClr val="0000FF"/>
              </a:solidFill>
              <a:latin typeface="+mn-lt"/>
            </a:endParaRPr>
          </a:p>
        </p:txBody>
      </p:sp>
      <p:sp>
        <p:nvSpPr>
          <p:cNvPr id="40965" name="Footer Placeholder 30"/>
          <p:cNvSpPr txBox="1">
            <a:spLocks/>
          </p:cNvSpPr>
          <p:nvPr/>
        </p:nvSpPr>
        <p:spPr bwMode="auto">
          <a:xfrm>
            <a:off x="1679575" y="6572250"/>
            <a:ext cx="5119688" cy="396875"/>
          </a:xfrm>
          <a:prstGeom prst="rect">
            <a:avLst/>
          </a:prstGeom>
          <a:noFill/>
          <a:ln w="9525">
            <a:noFill/>
            <a:miter lim="800000"/>
            <a:headEnd/>
            <a:tailEnd/>
          </a:ln>
        </p:spPr>
        <p:txBody>
          <a:bodyPr/>
          <a:lstStyle/>
          <a:p>
            <a:pPr algn="ctr"/>
            <a:r>
              <a:rPr lang="en-US" sz="1200"/>
              <a:t>Tevatron Accel. Studies Workshop, Jan. 13-14, 2010,  Chandra Bhat</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990600" y="-9525"/>
            <a:ext cx="6781800" cy="1020763"/>
          </a:xfrm>
        </p:spPr>
        <p:txBody>
          <a:bodyPr/>
          <a:lstStyle/>
          <a:p>
            <a:pPr eaLnBrk="1" hangingPunct="1"/>
            <a:r>
              <a:rPr lang="en-US" smtClean="0"/>
              <a:t>Summary</a:t>
            </a:r>
          </a:p>
        </p:txBody>
      </p:sp>
      <p:sp>
        <p:nvSpPr>
          <p:cNvPr id="43011" name="Rectangle 3"/>
          <p:cNvSpPr>
            <a:spLocks noGrp="1" noChangeArrowheads="1"/>
          </p:cNvSpPr>
          <p:nvPr>
            <p:ph idx="1"/>
          </p:nvPr>
        </p:nvSpPr>
        <p:spPr>
          <a:xfrm>
            <a:off x="533400" y="844550"/>
            <a:ext cx="8255000" cy="4938713"/>
          </a:xfrm>
        </p:spPr>
        <p:txBody>
          <a:bodyPr/>
          <a:lstStyle/>
          <a:p>
            <a:pPr eaLnBrk="1" hangingPunct="1">
              <a:defRPr/>
            </a:pPr>
            <a:r>
              <a:rPr lang="en-US" sz="2000" b="1" dirty="0" smtClean="0">
                <a:sym typeface="Wingdings" pitchFamily="2" charset="2"/>
              </a:rPr>
              <a:t>We propose to carry out flat bunch studies in the Tevatron using multiple harmonic rf systems</a:t>
            </a:r>
          </a:p>
          <a:p>
            <a:pPr>
              <a:defRPr/>
            </a:pPr>
            <a:r>
              <a:rPr lang="en-US" sz="2400" b="1" dirty="0" smtClean="0"/>
              <a:t>Tevatron is an ideal place for the flat bunch studies </a:t>
            </a:r>
          </a:p>
          <a:p>
            <a:pPr lvl="1">
              <a:defRPr/>
            </a:pPr>
            <a:r>
              <a:rPr lang="en-US" sz="1800" dirty="0" smtClean="0"/>
              <a:t>It is world’s best high energy storage ring</a:t>
            </a:r>
          </a:p>
          <a:p>
            <a:pPr lvl="1">
              <a:defRPr/>
            </a:pPr>
            <a:r>
              <a:rPr lang="en-US" sz="1800" dirty="0" smtClean="0"/>
              <a:t>Available RF for beam studies are : </a:t>
            </a:r>
            <a:r>
              <a:rPr lang="en-US" sz="1800" dirty="0" err="1" smtClean="0"/>
              <a:t>53MHz</a:t>
            </a:r>
            <a:r>
              <a:rPr lang="en-US" sz="1800" dirty="0" smtClean="0"/>
              <a:t>, </a:t>
            </a:r>
            <a:r>
              <a:rPr lang="en-US" sz="1800" b="1" dirty="0" err="1" smtClean="0">
                <a:solidFill>
                  <a:srgbClr val="C00000"/>
                </a:solidFill>
              </a:rPr>
              <a:t>106MHz</a:t>
            </a:r>
            <a:r>
              <a:rPr lang="en-US" sz="1800" dirty="0" smtClean="0"/>
              <a:t> and </a:t>
            </a:r>
            <a:r>
              <a:rPr lang="en-US" sz="1800" b="1" dirty="0" err="1" smtClean="0">
                <a:solidFill>
                  <a:srgbClr val="C00000"/>
                </a:solidFill>
              </a:rPr>
              <a:t>159MHz</a:t>
            </a:r>
            <a:r>
              <a:rPr lang="en-US" sz="1800" dirty="0" smtClean="0"/>
              <a:t> rf systems</a:t>
            </a:r>
          </a:p>
          <a:p>
            <a:pPr lvl="2">
              <a:defRPr/>
            </a:pPr>
            <a:r>
              <a:rPr lang="en-US" sz="1400" dirty="0" smtClean="0"/>
              <a:t>Double harmonic rf  </a:t>
            </a:r>
          </a:p>
          <a:p>
            <a:pPr lvl="2">
              <a:defRPr/>
            </a:pPr>
            <a:r>
              <a:rPr lang="en-US" sz="1400" dirty="0" smtClean="0"/>
              <a:t>Triple harmonic rf </a:t>
            </a:r>
          </a:p>
          <a:p>
            <a:pPr lvl="1">
              <a:defRPr/>
            </a:pPr>
            <a:r>
              <a:rPr lang="en-US" sz="1800" dirty="0" smtClean="0"/>
              <a:t>Multiple bunches</a:t>
            </a:r>
            <a:endParaRPr lang="en-US" sz="1800" dirty="0" smtClean="0">
              <a:solidFill>
                <a:srgbClr val="990000"/>
              </a:solidFill>
              <a:sym typeface="Wingdings" pitchFamily="2" charset="2"/>
            </a:endParaRPr>
          </a:p>
          <a:p>
            <a:pPr lvl="1">
              <a:defRPr/>
            </a:pPr>
            <a:r>
              <a:rPr lang="en-US" sz="1800" dirty="0" smtClean="0">
                <a:sym typeface="Wingdings" pitchFamily="2" charset="2"/>
              </a:rPr>
              <a:t>Have necessary diagnostics to monitor both longitudinal as well as transverse dynamics</a:t>
            </a:r>
          </a:p>
          <a:p>
            <a:pPr eaLnBrk="1" hangingPunct="1">
              <a:defRPr/>
            </a:pPr>
            <a:r>
              <a:rPr lang="en-US" sz="2000" b="1" dirty="0" smtClean="0">
                <a:sym typeface="Wingdings" pitchFamily="2" charset="2"/>
              </a:rPr>
              <a:t>This effort will be the one of the most </a:t>
            </a:r>
            <a:r>
              <a:rPr lang="en-US" sz="2000" b="1" smtClean="0">
                <a:sym typeface="Wingdings" pitchFamily="2" charset="2"/>
              </a:rPr>
              <a:t>important </a:t>
            </a:r>
            <a:r>
              <a:rPr lang="en-US" sz="2000" b="1" smtClean="0">
                <a:sym typeface="Wingdings" pitchFamily="2" charset="2"/>
              </a:rPr>
              <a:t>contribution </a:t>
            </a:r>
            <a:r>
              <a:rPr lang="en-US" sz="2000" b="1" dirty="0" smtClean="0">
                <a:sym typeface="Wingdings" pitchFamily="2" charset="2"/>
              </a:rPr>
              <a:t>to the LHC luminosity upgrade using LPA scheme</a:t>
            </a:r>
          </a:p>
          <a:p>
            <a:pPr eaLnBrk="1" hangingPunct="1">
              <a:buFont typeface="Wingdings" pitchFamily="2" charset="2"/>
              <a:buNone/>
              <a:defRPr/>
            </a:pPr>
            <a:endParaRPr lang="en-US" sz="2000" b="1" dirty="0" smtClean="0"/>
          </a:p>
          <a:p>
            <a:pPr marL="742950" lvl="2" indent="-342900" eaLnBrk="1" hangingPunct="1">
              <a:buFont typeface="Wingdings" pitchFamily="2" charset="2"/>
              <a:buNone/>
              <a:defRPr/>
            </a:pPr>
            <a:endParaRPr lang="en-US" sz="1400" dirty="0" smtClean="0"/>
          </a:p>
        </p:txBody>
      </p:sp>
      <p:sp>
        <p:nvSpPr>
          <p:cNvPr id="43012" name="Footer Placeholder 30"/>
          <p:cNvSpPr>
            <a:spLocks noGrp="1"/>
          </p:cNvSpPr>
          <p:nvPr>
            <p:ph type="ftr" sz="quarter" idx="12"/>
          </p:nvPr>
        </p:nvSpPr>
        <p:spPr>
          <a:xfrm>
            <a:off x="1679575" y="6572250"/>
            <a:ext cx="5119688" cy="396875"/>
          </a:xfrm>
          <a:noFill/>
        </p:spPr>
        <p:txBody>
          <a:bodyPr/>
          <a:lstStyle/>
          <a:p>
            <a:r>
              <a:rPr lang="en-US" sz="1200"/>
              <a:t>Tevatron Accel. Studies Workshop, Jan. 13-14, 2010,  Chandra Bhat</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2051050"/>
            <a:ext cx="7772400" cy="1362075"/>
          </a:xfrm>
        </p:spPr>
        <p:txBody>
          <a:bodyPr/>
          <a:lstStyle/>
          <a:p>
            <a:pPr algn="ctr">
              <a:defRPr/>
            </a:pPr>
            <a:r>
              <a:rPr lang="en-US" dirty="0" smtClean="0"/>
              <a:t>Backup Slides</a:t>
            </a:r>
            <a:endParaRPr lang="en-US" dirty="0"/>
          </a:p>
        </p:txBody>
      </p:sp>
      <p:sp>
        <p:nvSpPr>
          <p:cNvPr id="44035" name="Footer Placeholder 30"/>
          <p:cNvSpPr>
            <a:spLocks noGrp="1"/>
          </p:cNvSpPr>
          <p:nvPr>
            <p:ph type="ftr" sz="quarter" idx="11"/>
          </p:nvPr>
        </p:nvSpPr>
        <p:spPr>
          <a:xfrm>
            <a:off x="1679575" y="6572250"/>
            <a:ext cx="5119688" cy="396875"/>
          </a:xfrm>
          <a:noFill/>
        </p:spPr>
        <p:txBody>
          <a:bodyPr/>
          <a:lstStyle/>
          <a:p>
            <a:r>
              <a:rPr lang="en-US" sz="1200"/>
              <a:t>Tevatron Accel. Studies Workshop, Jan. 13-14, 2010,  Chandra Bhat</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6"/>
          <p:cNvSpPr>
            <a:spLocks noGrp="1"/>
          </p:cNvSpPr>
          <p:nvPr>
            <p:ph type="title"/>
          </p:nvPr>
        </p:nvSpPr>
        <p:spPr>
          <a:xfrm>
            <a:off x="1028700" y="207963"/>
            <a:ext cx="6781800" cy="1020762"/>
          </a:xfrm>
        </p:spPr>
        <p:txBody>
          <a:bodyPr/>
          <a:lstStyle/>
          <a:p>
            <a:pPr eaLnBrk="1" hangingPunct="1"/>
            <a:r>
              <a:rPr lang="en-US" sz="3200" smtClean="0"/>
              <a:t>Outline </a:t>
            </a:r>
          </a:p>
        </p:txBody>
      </p:sp>
      <p:sp>
        <p:nvSpPr>
          <p:cNvPr id="28675" name="Rectangle 3"/>
          <p:cNvSpPr>
            <a:spLocks noGrp="1" noChangeArrowheads="1"/>
          </p:cNvSpPr>
          <p:nvPr>
            <p:ph idx="1"/>
          </p:nvPr>
        </p:nvSpPr>
        <p:spPr>
          <a:xfrm>
            <a:off x="850900" y="1420813"/>
            <a:ext cx="6959600" cy="4387850"/>
          </a:xfrm>
        </p:spPr>
        <p:txBody>
          <a:bodyPr/>
          <a:lstStyle/>
          <a:p>
            <a:pPr eaLnBrk="1" hangingPunct="1">
              <a:lnSpc>
                <a:spcPct val="90000"/>
              </a:lnSpc>
            </a:pPr>
            <a:r>
              <a:rPr lang="en-US" smtClean="0"/>
              <a:t>Background  </a:t>
            </a:r>
          </a:p>
          <a:p>
            <a:pPr eaLnBrk="1" hangingPunct="1">
              <a:lnSpc>
                <a:spcPct val="90000"/>
              </a:lnSpc>
            </a:pPr>
            <a:r>
              <a:rPr lang="en-US" smtClean="0"/>
              <a:t>Recent Beam Studies on Flat bunches</a:t>
            </a:r>
            <a:endParaRPr lang="en-US" sz="2000" smtClean="0"/>
          </a:p>
          <a:p>
            <a:pPr eaLnBrk="1" hangingPunct="1">
              <a:lnSpc>
                <a:spcPct val="90000"/>
              </a:lnSpc>
            </a:pPr>
            <a:r>
              <a:rPr lang="en-US" b="1" smtClean="0">
                <a:solidFill>
                  <a:srgbClr val="E20000"/>
                </a:solidFill>
              </a:rPr>
              <a:t>Proposal: </a:t>
            </a:r>
          </a:p>
          <a:p>
            <a:pPr lvl="1" eaLnBrk="1" hangingPunct="1">
              <a:lnSpc>
                <a:spcPct val="90000"/>
              </a:lnSpc>
            </a:pPr>
            <a:r>
              <a:rPr lang="en-US" b="1" smtClean="0">
                <a:solidFill>
                  <a:srgbClr val="0000FF"/>
                </a:solidFill>
              </a:rPr>
              <a:t>Study Flat bunch beam in the       Tevatron</a:t>
            </a:r>
          </a:p>
          <a:p>
            <a:pPr lvl="1" eaLnBrk="1" hangingPunct="1">
              <a:lnSpc>
                <a:spcPct val="90000"/>
              </a:lnSpc>
            </a:pPr>
            <a:r>
              <a:rPr lang="en-US" b="1" smtClean="0">
                <a:solidFill>
                  <a:srgbClr val="0000FF"/>
                </a:solidFill>
              </a:rPr>
              <a:t>Theoretical Studies of Flat Bunches</a:t>
            </a:r>
            <a:endParaRPr lang="en-US" sz="1800" b="1" smtClean="0">
              <a:solidFill>
                <a:srgbClr val="E20000"/>
              </a:solidFill>
            </a:endParaRPr>
          </a:p>
          <a:p>
            <a:pPr eaLnBrk="1" hangingPunct="1">
              <a:lnSpc>
                <a:spcPct val="90000"/>
              </a:lnSpc>
            </a:pPr>
            <a:r>
              <a:rPr lang="en-US" smtClean="0"/>
              <a:t>Summary</a:t>
            </a:r>
          </a:p>
          <a:p>
            <a:pPr eaLnBrk="1" hangingPunct="1">
              <a:lnSpc>
                <a:spcPct val="90000"/>
              </a:lnSpc>
              <a:buFont typeface="Wingdings" pitchFamily="2" charset="2"/>
              <a:buNone/>
            </a:pPr>
            <a:endParaRPr lang="en-US" smtClean="0"/>
          </a:p>
          <a:p>
            <a:pPr eaLnBrk="1" hangingPunct="1">
              <a:lnSpc>
                <a:spcPct val="90000"/>
              </a:lnSpc>
              <a:buFont typeface="Wingdings" pitchFamily="2" charset="2"/>
              <a:buNone/>
            </a:pPr>
            <a:r>
              <a:rPr lang="en-US" sz="700" smtClean="0"/>
              <a:t> </a:t>
            </a:r>
          </a:p>
        </p:txBody>
      </p:sp>
      <p:sp>
        <p:nvSpPr>
          <p:cNvPr id="28676" name="Footer Placeholder 30"/>
          <p:cNvSpPr>
            <a:spLocks noGrp="1"/>
          </p:cNvSpPr>
          <p:nvPr>
            <p:ph type="ftr" sz="quarter" idx="12"/>
          </p:nvPr>
        </p:nvSpPr>
        <p:spPr>
          <a:xfrm>
            <a:off x="1679575" y="6572250"/>
            <a:ext cx="5119688" cy="396875"/>
          </a:xfrm>
          <a:noFill/>
        </p:spPr>
        <p:txBody>
          <a:bodyPr/>
          <a:lstStyle/>
          <a:p>
            <a:r>
              <a:rPr lang="en-US" sz="1200"/>
              <a:t>Tevatron Accel. Studies Workshop, Jan. 13-14, 2010,  Chandra Bhat</a:t>
            </a:r>
          </a:p>
        </p:txBody>
      </p:sp>
      <p:grpSp>
        <p:nvGrpSpPr>
          <p:cNvPr id="2" name="Group 9"/>
          <p:cNvGrpSpPr>
            <a:grpSpLocks/>
          </p:cNvGrpSpPr>
          <p:nvPr/>
        </p:nvGrpSpPr>
        <p:grpSpPr bwMode="auto">
          <a:xfrm>
            <a:off x="5265738" y="1873250"/>
            <a:ext cx="3124200" cy="1292225"/>
            <a:chOff x="5809294" y="2008405"/>
            <a:chExt cx="3124099" cy="1293340"/>
          </a:xfrm>
        </p:grpSpPr>
        <p:grpSp>
          <p:nvGrpSpPr>
            <p:cNvPr id="28678" name="Group 14"/>
            <p:cNvGrpSpPr>
              <a:grpSpLocks/>
            </p:cNvGrpSpPr>
            <p:nvPr/>
          </p:nvGrpSpPr>
          <p:grpSpPr bwMode="auto">
            <a:xfrm>
              <a:off x="5809294" y="2008405"/>
              <a:ext cx="3124099" cy="1293340"/>
              <a:chOff x="6551402" y="2008418"/>
              <a:chExt cx="3124327" cy="1293519"/>
            </a:xfrm>
          </p:grpSpPr>
          <p:sp>
            <p:nvSpPr>
              <p:cNvPr id="28680" name="TextBox 11"/>
              <p:cNvSpPr txBox="1">
                <a:spLocks noChangeArrowheads="1"/>
              </p:cNvSpPr>
              <p:nvPr/>
            </p:nvSpPr>
            <p:spPr bwMode="auto">
              <a:xfrm>
                <a:off x="7717688" y="2563271"/>
                <a:ext cx="1958041" cy="738666"/>
              </a:xfrm>
              <a:prstGeom prst="rect">
                <a:avLst/>
              </a:prstGeom>
              <a:solidFill>
                <a:srgbClr val="FFFF00"/>
              </a:solidFill>
              <a:ln w="9525">
                <a:solidFill>
                  <a:schemeClr val="tx1"/>
                </a:solidFill>
                <a:miter lim="800000"/>
                <a:headEnd/>
                <a:tailEnd/>
              </a:ln>
            </p:spPr>
            <p:txBody>
              <a:bodyPr>
                <a:spAutoFit/>
              </a:bodyPr>
              <a:lstStyle/>
              <a:p>
                <a:pPr algn="ctr"/>
                <a:r>
                  <a:rPr lang="en-US" sz="1400" b="1"/>
                  <a:t>Bunches with  </a:t>
                </a:r>
              </a:p>
              <a:p>
                <a:pPr algn="ctr"/>
                <a:r>
                  <a:rPr lang="en-US" sz="1400" b="1"/>
                  <a:t>Uniform Line-charge</a:t>
                </a:r>
              </a:p>
              <a:p>
                <a:pPr algn="ctr"/>
                <a:r>
                  <a:rPr lang="en-US" sz="1400" b="1"/>
                  <a:t>Distribution</a:t>
                </a:r>
              </a:p>
            </p:txBody>
          </p:sp>
          <p:sp>
            <p:nvSpPr>
              <p:cNvPr id="13" name="Oval 12"/>
              <p:cNvSpPr/>
              <p:nvPr/>
            </p:nvSpPr>
            <p:spPr>
              <a:xfrm>
                <a:off x="6551402" y="2008418"/>
                <a:ext cx="2155913" cy="5005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9" name="Bent Arrow 8"/>
            <p:cNvSpPr/>
            <p:nvPr/>
          </p:nvSpPr>
          <p:spPr>
            <a:xfrm flipH="1">
              <a:off x="7965049" y="2184770"/>
              <a:ext cx="312727" cy="351140"/>
            </a:xfrm>
            <a:prstGeom prst="ben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990600" y="-9525"/>
            <a:ext cx="6781800" cy="1020763"/>
          </a:xfrm>
        </p:spPr>
        <p:txBody>
          <a:bodyPr/>
          <a:lstStyle/>
          <a:p>
            <a:r>
              <a:rPr lang="en-US" smtClean="0"/>
              <a:t>Existing Simulation Tools</a:t>
            </a:r>
          </a:p>
        </p:txBody>
      </p:sp>
      <p:sp>
        <p:nvSpPr>
          <p:cNvPr id="45059" name="Content Placeholder 2"/>
          <p:cNvSpPr>
            <a:spLocks noGrp="1"/>
          </p:cNvSpPr>
          <p:nvPr>
            <p:ph idx="1"/>
          </p:nvPr>
        </p:nvSpPr>
        <p:spPr>
          <a:xfrm>
            <a:off x="457200" y="828675"/>
            <a:ext cx="8229600" cy="5564188"/>
          </a:xfrm>
        </p:spPr>
        <p:txBody>
          <a:bodyPr/>
          <a:lstStyle/>
          <a:p>
            <a:r>
              <a:rPr lang="en-US" sz="2000" smtClean="0"/>
              <a:t>ESME</a:t>
            </a:r>
          </a:p>
          <a:p>
            <a:pPr lvl="1"/>
            <a:r>
              <a:rPr lang="en-US" sz="1600" smtClean="0"/>
              <a:t>This is a 2D code to study longitudinal beam dynamics in (</a:t>
            </a:r>
            <a:r>
              <a:rPr lang="en-US" sz="1600" smtClean="0">
                <a:sym typeface="Symbol" pitchFamily="18" charset="2"/>
              </a:rPr>
              <a:t></a:t>
            </a:r>
            <a:r>
              <a:rPr lang="en-US" sz="1600" smtClean="0"/>
              <a:t>E, </a:t>
            </a:r>
            <a:r>
              <a:rPr lang="en-US" sz="1600" smtClean="0">
                <a:sym typeface="Symbol" pitchFamily="18" charset="2"/>
              </a:rPr>
              <a:t></a:t>
            </a:r>
            <a:r>
              <a:rPr lang="en-US" sz="1600" smtClean="0"/>
              <a:t>t)-phase space in synchrotrons. We will use it to address </a:t>
            </a:r>
          </a:p>
          <a:p>
            <a:pPr lvl="2"/>
            <a:r>
              <a:rPr lang="en-US" sz="1400" smtClean="0"/>
              <a:t>Flat bunch creation and acceleration with single and </a:t>
            </a:r>
          </a:p>
          <a:p>
            <a:pPr lvl="2">
              <a:buFont typeface="Wingdings" pitchFamily="2" charset="2"/>
              <a:buNone/>
            </a:pPr>
            <a:r>
              <a:rPr lang="en-US" sz="1400" smtClean="0"/>
              <a:t>     multiple harmonic rf systems,</a:t>
            </a:r>
          </a:p>
          <a:p>
            <a:pPr lvl="2"/>
            <a:r>
              <a:rPr lang="en-US" sz="1400" smtClean="0"/>
              <a:t>Longitudinal single and multi-bunch instability </a:t>
            </a:r>
          </a:p>
          <a:p>
            <a:pPr lvl="2"/>
            <a:r>
              <a:rPr lang="en-US" sz="1400" smtClean="0"/>
              <a:t>Beam loading issues. </a:t>
            </a:r>
          </a:p>
          <a:p>
            <a:r>
              <a:rPr lang="en-US" sz="2000" smtClean="0"/>
              <a:t>Beam-beam code BBSIM</a:t>
            </a:r>
          </a:p>
          <a:p>
            <a:pPr lvl="1"/>
            <a:r>
              <a:rPr lang="en-US" sz="1600" smtClean="0"/>
              <a:t>This code will be used to study the impact of beam-beam interactions on the emittance growth. Comparisons between a longitudinal Gaussian profile and a flat profile will be made for the LPA and for the FCC schemes. </a:t>
            </a:r>
          </a:p>
          <a:p>
            <a:r>
              <a:rPr lang="en-US" sz="2000" smtClean="0"/>
              <a:t> Vlasov solver</a:t>
            </a:r>
          </a:p>
          <a:p>
            <a:pPr lvl="1"/>
            <a:r>
              <a:rPr lang="en-US" sz="1600" smtClean="0"/>
              <a:t>This will be used to investigate long term beam stability and particle losses. Also, 1) extract spectral information and 2) help establish the optimal ratio of harmonic amplitudes and bunch length, in the presence of realistic impedances.  </a:t>
            </a:r>
            <a:r>
              <a:rPr lang="en-US" sz="2000" smtClean="0"/>
              <a:t>  </a:t>
            </a:r>
          </a:p>
          <a:p>
            <a:pPr>
              <a:buFont typeface="Wingdings" pitchFamily="2" charset="2"/>
              <a:buNone/>
            </a:pPr>
            <a:endParaRPr lang="en-US" sz="2000" smtClean="0"/>
          </a:p>
        </p:txBody>
      </p:sp>
      <p:sp>
        <p:nvSpPr>
          <p:cNvPr id="45060" name="Footer Placeholder 30"/>
          <p:cNvSpPr>
            <a:spLocks noGrp="1"/>
          </p:cNvSpPr>
          <p:nvPr>
            <p:ph type="ftr" sz="quarter" idx="12"/>
          </p:nvPr>
        </p:nvSpPr>
        <p:spPr>
          <a:xfrm>
            <a:off x="1679575" y="6572250"/>
            <a:ext cx="5119688" cy="396875"/>
          </a:xfrm>
          <a:noFill/>
        </p:spPr>
        <p:txBody>
          <a:bodyPr/>
          <a:lstStyle/>
          <a:p>
            <a:r>
              <a:rPr lang="en-US" sz="1200"/>
              <a:t>Tevatron Accel. Studies Workshop, Jan. 13-14, 2010,  Chandra Bhat</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990600" y="4763"/>
            <a:ext cx="6781800" cy="1020762"/>
          </a:xfrm>
        </p:spPr>
        <p:txBody>
          <a:bodyPr/>
          <a:lstStyle/>
          <a:p>
            <a:r>
              <a:rPr lang="en-US" smtClean="0"/>
              <a:t>ECLOUD Simulations</a:t>
            </a:r>
            <a:br>
              <a:rPr lang="en-US" smtClean="0"/>
            </a:br>
            <a:r>
              <a:rPr lang="en-US" smtClean="0"/>
              <a:t>for Gaussian and Flat bunches</a:t>
            </a:r>
          </a:p>
        </p:txBody>
      </p:sp>
      <p:grpSp>
        <p:nvGrpSpPr>
          <p:cNvPr id="46083" name="Group 42"/>
          <p:cNvGrpSpPr>
            <a:grpSpLocks/>
          </p:cNvGrpSpPr>
          <p:nvPr/>
        </p:nvGrpSpPr>
        <p:grpSpPr bwMode="auto">
          <a:xfrm>
            <a:off x="568325" y="968375"/>
            <a:ext cx="4494213" cy="4075113"/>
            <a:chOff x="567993" y="968041"/>
            <a:chExt cx="4494948" cy="4075101"/>
          </a:xfrm>
        </p:grpSpPr>
        <p:pic>
          <p:nvPicPr>
            <p:cNvPr id="46099" name="Picture 5"/>
            <p:cNvPicPr>
              <a:picLocks noChangeAspect="1" noChangeArrowheads="1"/>
            </p:cNvPicPr>
            <p:nvPr/>
          </p:nvPicPr>
          <p:blipFill>
            <a:blip r:embed="rId3"/>
            <a:srcRect/>
            <a:stretch>
              <a:fillRect/>
            </a:stretch>
          </p:blipFill>
          <p:spPr bwMode="auto">
            <a:xfrm>
              <a:off x="673519" y="1420052"/>
              <a:ext cx="4028208" cy="3623090"/>
            </a:xfrm>
            <a:prstGeom prst="rect">
              <a:avLst/>
            </a:prstGeom>
            <a:noFill/>
            <a:ln w="9525">
              <a:solidFill>
                <a:srgbClr val="0000FF"/>
              </a:solidFill>
              <a:miter lim="800000"/>
              <a:headEnd/>
              <a:tailEnd/>
            </a:ln>
          </p:spPr>
        </p:pic>
        <p:cxnSp>
          <p:nvCxnSpPr>
            <p:cNvPr id="14" name="Straight Connector 13"/>
            <p:cNvCxnSpPr/>
            <p:nvPr/>
          </p:nvCxnSpPr>
          <p:spPr>
            <a:xfrm rot="5400000">
              <a:off x="942079" y="3315153"/>
              <a:ext cx="2012944" cy="1587"/>
            </a:xfrm>
            <a:prstGeom prst="line">
              <a:avLst/>
            </a:prstGeom>
            <a:ln w="38100">
              <a:solidFill>
                <a:srgbClr val="0000FF"/>
              </a:solidFill>
              <a:prstDash val="dash"/>
            </a:ln>
          </p:spPr>
          <p:style>
            <a:lnRef idx="1">
              <a:schemeClr val="accent1"/>
            </a:lnRef>
            <a:fillRef idx="0">
              <a:schemeClr val="accent1"/>
            </a:fillRef>
            <a:effectRef idx="0">
              <a:schemeClr val="accent1"/>
            </a:effectRef>
            <a:fontRef idx="minor">
              <a:schemeClr val="tx1"/>
            </a:fontRef>
          </p:style>
        </p:cxnSp>
        <p:sp>
          <p:nvSpPr>
            <p:cNvPr id="46101" name="TextBox 16"/>
            <p:cNvSpPr txBox="1">
              <a:spLocks noChangeArrowheads="1"/>
            </p:cNvSpPr>
            <p:nvPr/>
          </p:nvSpPr>
          <p:spPr bwMode="auto">
            <a:xfrm>
              <a:off x="1422940" y="1879061"/>
              <a:ext cx="960519" cy="461665"/>
            </a:xfrm>
            <a:prstGeom prst="rect">
              <a:avLst/>
            </a:prstGeom>
            <a:noFill/>
            <a:ln w="9525">
              <a:noFill/>
              <a:miter lim="800000"/>
              <a:headEnd/>
              <a:tailEnd/>
            </a:ln>
          </p:spPr>
          <p:txBody>
            <a:bodyPr wrap="none">
              <a:spAutoFit/>
            </a:bodyPr>
            <a:lstStyle/>
            <a:p>
              <a:pPr algn="ctr"/>
              <a:r>
                <a:rPr lang="en-US" sz="1200" b="1">
                  <a:solidFill>
                    <a:srgbClr val="0000FF"/>
                  </a:solidFill>
                </a:rPr>
                <a:t>Nominal </a:t>
              </a:r>
            </a:p>
            <a:p>
              <a:pPr algn="ctr"/>
              <a:r>
                <a:rPr lang="en-US" sz="1200" b="1">
                  <a:solidFill>
                    <a:srgbClr val="0000FF"/>
                  </a:solidFill>
                </a:rPr>
                <a:t>LHC Beam</a:t>
              </a:r>
            </a:p>
          </p:txBody>
        </p:sp>
        <p:cxnSp>
          <p:nvCxnSpPr>
            <p:cNvPr id="21" name="Straight Connector 20"/>
            <p:cNvCxnSpPr/>
            <p:nvPr/>
          </p:nvCxnSpPr>
          <p:spPr>
            <a:xfrm rot="5400000">
              <a:off x="1050083" y="3107191"/>
              <a:ext cx="2457443" cy="1587"/>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46103" name="TextBox 23"/>
            <p:cNvSpPr txBox="1">
              <a:spLocks noChangeArrowheads="1"/>
            </p:cNvSpPr>
            <p:nvPr/>
          </p:nvSpPr>
          <p:spPr bwMode="auto">
            <a:xfrm>
              <a:off x="2278752" y="2309950"/>
              <a:ext cx="960519" cy="461665"/>
            </a:xfrm>
            <a:prstGeom prst="rect">
              <a:avLst/>
            </a:prstGeom>
            <a:noFill/>
            <a:ln w="9525">
              <a:noFill/>
              <a:miter lim="800000"/>
              <a:headEnd/>
              <a:tailEnd/>
            </a:ln>
          </p:spPr>
          <p:txBody>
            <a:bodyPr wrap="none">
              <a:spAutoFit/>
            </a:bodyPr>
            <a:lstStyle/>
            <a:p>
              <a:pPr algn="ctr"/>
              <a:r>
                <a:rPr lang="en-US" sz="1200" b="1">
                  <a:solidFill>
                    <a:srgbClr val="FF0000"/>
                  </a:solidFill>
                </a:rPr>
                <a:t>Ultimate </a:t>
              </a:r>
            </a:p>
            <a:p>
              <a:pPr algn="ctr"/>
              <a:r>
                <a:rPr lang="en-US" sz="1200" b="1">
                  <a:solidFill>
                    <a:srgbClr val="FF0000"/>
                  </a:solidFill>
                </a:rPr>
                <a:t>LHC Beam</a:t>
              </a:r>
            </a:p>
          </p:txBody>
        </p:sp>
        <p:sp>
          <p:nvSpPr>
            <p:cNvPr id="25" name="Rectangle 24"/>
            <p:cNvSpPr/>
            <p:nvPr/>
          </p:nvSpPr>
          <p:spPr>
            <a:xfrm>
              <a:off x="1638143" y="1537952"/>
              <a:ext cx="2883371" cy="28416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6105" name="TextBox 21"/>
            <p:cNvSpPr txBox="1">
              <a:spLocks noChangeArrowheads="1"/>
            </p:cNvSpPr>
            <p:nvPr/>
          </p:nvSpPr>
          <p:spPr bwMode="auto">
            <a:xfrm>
              <a:off x="3066571" y="3489582"/>
              <a:ext cx="1449436" cy="307777"/>
            </a:xfrm>
            <a:prstGeom prst="rect">
              <a:avLst/>
            </a:prstGeom>
            <a:noFill/>
            <a:ln w="9525">
              <a:noFill/>
              <a:miter lim="800000"/>
              <a:headEnd/>
              <a:tailEnd/>
            </a:ln>
          </p:spPr>
          <p:txBody>
            <a:bodyPr wrap="none">
              <a:spAutoFit/>
            </a:bodyPr>
            <a:lstStyle/>
            <a:p>
              <a:r>
                <a:rPr lang="en-US" sz="1400">
                  <a:solidFill>
                    <a:srgbClr val="0000FF"/>
                  </a:solidFill>
                </a:rPr>
                <a:t>Without satellite</a:t>
              </a:r>
            </a:p>
          </p:txBody>
        </p:sp>
        <p:sp>
          <p:nvSpPr>
            <p:cNvPr id="46106" name="TextBox 7"/>
            <p:cNvSpPr txBox="1">
              <a:spLocks noChangeArrowheads="1"/>
            </p:cNvSpPr>
            <p:nvPr/>
          </p:nvSpPr>
          <p:spPr bwMode="auto">
            <a:xfrm>
              <a:off x="1046029" y="1423167"/>
              <a:ext cx="3371372" cy="276999"/>
            </a:xfrm>
            <a:prstGeom prst="rect">
              <a:avLst/>
            </a:prstGeom>
            <a:solidFill>
              <a:srgbClr val="FFFF00"/>
            </a:solidFill>
            <a:ln w="9525">
              <a:solidFill>
                <a:srgbClr val="7030A0"/>
              </a:solidFill>
              <a:miter lim="800000"/>
              <a:headEnd/>
              <a:tailEnd/>
            </a:ln>
          </p:spPr>
          <p:txBody>
            <a:bodyPr wrap="none">
              <a:spAutoFit/>
            </a:bodyPr>
            <a:lstStyle/>
            <a:p>
              <a:r>
                <a:rPr lang="en-US" sz="1200" b="1">
                  <a:solidFill>
                    <a:srgbClr val="002060"/>
                  </a:solidFill>
                </a:rPr>
                <a:t>Humberto Maury Cuna, CINVESTAV, Mexico</a:t>
              </a:r>
            </a:p>
          </p:txBody>
        </p:sp>
        <p:sp>
          <p:nvSpPr>
            <p:cNvPr id="46107" name="TextBox 11"/>
            <p:cNvSpPr txBox="1">
              <a:spLocks noChangeArrowheads="1"/>
            </p:cNvSpPr>
            <p:nvPr/>
          </p:nvSpPr>
          <p:spPr bwMode="auto">
            <a:xfrm>
              <a:off x="567993" y="968041"/>
              <a:ext cx="4494948" cy="461665"/>
            </a:xfrm>
            <a:prstGeom prst="rect">
              <a:avLst/>
            </a:prstGeom>
            <a:solidFill>
              <a:srgbClr val="FFFF00"/>
            </a:solidFill>
            <a:ln w="9525">
              <a:solidFill>
                <a:srgbClr val="7030A0"/>
              </a:solidFill>
              <a:miter lim="800000"/>
              <a:headEnd/>
              <a:tailEnd/>
            </a:ln>
          </p:spPr>
          <p:txBody>
            <a:bodyPr wrap="none">
              <a:spAutoFit/>
            </a:bodyPr>
            <a:lstStyle/>
            <a:p>
              <a:r>
                <a:rPr lang="en-US" sz="2400" b="1">
                  <a:solidFill>
                    <a:srgbClr val="FF0000"/>
                  </a:solidFill>
                </a:rPr>
                <a:t>Average Heat Load 2</a:t>
              </a:r>
              <a:r>
                <a:rPr lang="en-US" sz="2400" b="1" baseline="30000">
                  <a:solidFill>
                    <a:srgbClr val="FF0000"/>
                  </a:solidFill>
                </a:rPr>
                <a:t>nd</a:t>
              </a:r>
              <a:r>
                <a:rPr lang="en-US" sz="2400" b="1">
                  <a:solidFill>
                    <a:srgbClr val="FF0000"/>
                  </a:solidFill>
                </a:rPr>
                <a:t> Batch </a:t>
              </a:r>
            </a:p>
          </p:txBody>
        </p:sp>
      </p:grpSp>
      <p:sp>
        <p:nvSpPr>
          <p:cNvPr id="46084" name="TextBox 22"/>
          <p:cNvSpPr txBox="1">
            <a:spLocks noChangeArrowheads="1"/>
          </p:cNvSpPr>
          <p:nvPr/>
        </p:nvSpPr>
        <p:spPr bwMode="auto">
          <a:xfrm>
            <a:off x="2170113" y="5864225"/>
            <a:ext cx="1676400" cy="307975"/>
          </a:xfrm>
          <a:prstGeom prst="rect">
            <a:avLst/>
          </a:prstGeom>
          <a:noFill/>
          <a:ln w="9525">
            <a:noFill/>
            <a:miter lim="800000"/>
            <a:headEnd/>
            <a:tailEnd/>
          </a:ln>
        </p:spPr>
        <p:txBody>
          <a:bodyPr wrap="none">
            <a:spAutoFit/>
          </a:bodyPr>
          <a:lstStyle/>
          <a:p>
            <a:r>
              <a:rPr lang="en-US" sz="1400">
                <a:solidFill>
                  <a:srgbClr val="0000FF"/>
                </a:solidFill>
              </a:rPr>
              <a:t>Without satellite </a:t>
            </a:r>
            <a:r>
              <a:rPr lang="en-US" sz="1400">
                <a:solidFill>
                  <a:srgbClr val="0000FF"/>
                </a:solidFill>
                <a:sym typeface="Wingdings" pitchFamily="2" charset="2"/>
              </a:rPr>
              <a:t></a:t>
            </a:r>
            <a:endParaRPr lang="en-US" sz="1400">
              <a:solidFill>
                <a:srgbClr val="0000FF"/>
              </a:solidFill>
            </a:endParaRPr>
          </a:p>
        </p:txBody>
      </p:sp>
      <p:grpSp>
        <p:nvGrpSpPr>
          <p:cNvPr id="46085" name="Group 49"/>
          <p:cNvGrpSpPr>
            <a:grpSpLocks/>
          </p:cNvGrpSpPr>
          <p:nvPr/>
        </p:nvGrpSpPr>
        <p:grpSpPr bwMode="auto">
          <a:xfrm>
            <a:off x="3879850" y="5988050"/>
            <a:ext cx="2732088" cy="106363"/>
            <a:chOff x="1893168" y="5318324"/>
            <a:chExt cx="2732271" cy="106547"/>
          </a:xfrm>
        </p:grpSpPr>
        <p:sp>
          <p:nvSpPr>
            <p:cNvPr id="26" name="Flowchart: Terminator 25"/>
            <p:cNvSpPr/>
            <p:nvPr/>
          </p:nvSpPr>
          <p:spPr>
            <a:xfrm>
              <a:off x="1970961" y="5318324"/>
              <a:ext cx="350860" cy="98595"/>
            </a:xfrm>
            <a:prstGeom prst="flowChartTermina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 name="Flowchart: Terminator 28"/>
            <p:cNvSpPr/>
            <p:nvPr/>
          </p:nvSpPr>
          <p:spPr>
            <a:xfrm>
              <a:off x="3042595" y="5318324"/>
              <a:ext cx="350861" cy="98595"/>
            </a:xfrm>
            <a:prstGeom prst="flowChartTermina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32" name="Straight Connector 31"/>
            <p:cNvCxnSpPr/>
            <p:nvPr/>
          </p:nvCxnSpPr>
          <p:spPr>
            <a:xfrm>
              <a:off x="1893168" y="5366031"/>
              <a:ext cx="2732271" cy="1591"/>
            </a:xfrm>
            <a:prstGeom prst="line">
              <a:avLst/>
            </a:prstGeom>
          </p:spPr>
          <p:style>
            <a:lnRef idx="1">
              <a:schemeClr val="accent1"/>
            </a:lnRef>
            <a:fillRef idx="0">
              <a:schemeClr val="accent1"/>
            </a:fillRef>
            <a:effectRef idx="0">
              <a:schemeClr val="accent1"/>
            </a:effectRef>
            <a:fontRef idx="minor">
              <a:schemeClr val="tx1"/>
            </a:fontRef>
          </p:style>
        </p:cxnSp>
        <p:sp>
          <p:nvSpPr>
            <p:cNvPr id="44" name="Flowchart: Terminator 43"/>
            <p:cNvSpPr/>
            <p:nvPr/>
          </p:nvSpPr>
          <p:spPr>
            <a:xfrm>
              <a:off x="4149157" y="5326276"/>
              <a:ext cx="352449" cy="98595"/>
            </a:xfrm>
            <a:prstGeom prst="flowChartTermina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46086" name="TextBox 57"/>
          <p:cNvSpPr txBox="1">
            <a:spLocks noChangeArrowheads="1"/>
          </p:cNvSpPr>
          <p:nvPr/>
        </p:nvSpPr>
        <p:spPr bwMode="auto">
          <a:xfrm>
            <a:off x="4332288" y="6049963"/>
            <a:ext cx="703262" cy="261937"/>
          </a:xfrm>
          <a:prstGeom prst="rect">
            <a:avLst/>
          </a:prstGeom>
          <a:noFill/>
          <a:ln w="9525">
            <a:noFill/>
            <a:miter lim="800000"/>
            <a:headEnd/>
            <a:tailEnd/>
          </a:ln>
        </p:spPr>
        <p:txBody>
          <a:bodyPr wrap="none">
            <a:spAutoFit/>
          </a:bodyPr>
          <a:lstStyle/>
          <a:p>
            <a:r>
              <a:rPr lang="en-US" sz="1100" b="1"/>
              <a:t>50 nsec</a:t>
            </a:r>
          </a:p>
        </p:txBody>
      </p:sp>
      <p:cxnSp>
        <p:nvCxnSpPr>
          <p:cNvPr id="60" name="Straight Arrow Connector 59"/>
          <p:cNvCxnSpPr/>
          <p:nvPr/>
        </p:nvCxnSpPr>
        <p:spPr>
          <a:xfrm flipV="1">
            <a:off x="4979988" y="6192838"/>
            <a:ext cx="230187" cy="0"/>
          </a:xfrm>
          <a:prstGeom prst="straightConnector1">
            <a:avLst/>
          </a:prstGeom>
          <a:ln>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rot="10800000">
            <a:off x="4156075" y="6172200"/>
            <a:ext cx="257175" cy="0"/>
          </a:xfrm>
          <a:prstGeom prst="straightConnector1">
            <a:avLst/>
          </a:prstGeom>
          <a:ln>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5400000">
            <a:off x="4998244" y="6087269"/>
            <a:ext cx="447675" cy="1587"/>
          </a:xfrm>
          <a:prstGeom prst="line">
            <a:avLst/>
          </a:prstGeom>
          <a:ln>
            <a:solidFill>
              <a:srgbClr val="7030A0"/>
            </a:solidFill>
            <a:prstDash val="dash"/>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3926681" y="6093619"/>
            <a:ext cx="447675" cy="1588"/>
          </a:xfrm>
          <a:prstGeom prst="line">
            <a:avLst/>
          </a:prstGeom>
          <a:ln>
            <a:solidFill>
              <a:srgbClr val="7030A0"/>
            </a:solidFill>
            <a:prstDash val="dash"/>
          </a:ln>
        </p:spPr>
        <p:style>
          <a:lnRef idx="1">
            <a:schemeClr val="accent1"/>
          </a:lnRef>
          <a:fillRef idx="0">
            <a:schemeClr val="accent1"/>
          </a:fillRef>
          <a:effectRef idx="0">
            <a:schemeClr val="accent1"/>
          </a:effectRef>
          <a:fontRef idx="minor">
            <a:schemeClr val="tx1"/>
          </a:fontRef>
        </p:style>
      </p:cxnSp>
      <p:pic>
        <p:nvPicPr>
          <p:cNvPr id="46091" name="Picture 2"/>
          <p:cNvPicPr>
            <a:picLocks noChangeAspect="1" noChangeArrowheads="1"/>
          </p:cNvPicPr>
          <p:nvPr/>
        </p:nvPicPr>
        <p:blipFill>
          <a:blip r:embed="rId4"/>
          <a:srcRect/>
          <a:stretch>
            <a:fillRect/>
          </a:stretch>
        </p:blipFill>
        <p:spPr bwMode="auto">
          <a:xfrm>
            <a:off x="-33338" y="900113"/>
            <a:ext cx="6872288" cy="4840287"/>
          </a:xfrm>
          <a:prstGeom prst="rect">
            <a:avLst/>
          </a:prstGeom>
          <a:noFill/>
          <a:ln w="9525">
            <a:noFill/>
            <a:miter lim="800000"/>
            <a:headEnd/>
            <a:tailEnd/>
          </a:ln>
        </p:spPr>
      </p:pic>
      <p:sp>
        <p:nvSpPr>
          <p:cNvPr id="46092" name="TextBox 18"/>
          <p:cNvSpPr txBox="1">
            <a:spLocks noChangeArrowheads="1"/>
          </p:cNvSpPr>
          <p:nvPr/>
        </p:nvSpPr>
        <p:spPr bwMode="auto">
          <a:xfrm>
            <a:off x="6178550" y="2351088"/>
            <a:ext cx="2965450" cy="2338387"/>
          </a:xfrm>
          <a:prstGeom prst="rect">
            <a:avLst/>
          </a:prstGeom>
          <a:solidFill>
            <a:srgbClr val="FFFF00"/>
          </a:solidFill>
          <a:ln w="9525">
            <a:solidFill>
              <a:schemeClr val="tx1"/>
            </a:solidFill>
            <a:miter lim="800000"/>
            <a:headEnd/>
            <a:tailEnd/>
          </a:ln>
        </p:spPr>
        <p:txBody>
          <a:bodyPr>
            <a:spAutoFit/>
          </a:bodyPr>
          <a:lstStyle/>
          <a:p>
            <a:r>
              <a:rPr lang="en-US" sz="2000" b="1"/>
              <a:t>Conclusions: </a:t>
            </a:r>
          </a:p>
          <a:p>
            <a:r>
              <a:rPr lang="en-US" b="1">
                <a:solidFill>
                  <a:srgbClr val="0000FF"/>
                </a:solidFill>
              </a:rPr>
              <a:t>The estimated  heat load from the e-cloud effects on LHC cryogenics with flat bunches is about two times smaller than that with Gaussian bunches at the same bunch int.. </a:t>
            </a:r>
          </a:p>
        </p:txBody>
      </p:sp>
      <p:sp>
        <p:nvSpPr>
          <p:cNvPr id="46093" name="TextBox 7"/>
          <p:cNvSpPr txBox="1">
            <a:spLocks noChangeArrowheads="1"/>
          </p:cNvSpPr>
          <p:nvPr/>
        </p:nvSpPr>
        <p:spPr bwMode="auto">
          <a:xfrm>
            <a:off x="79375" y="1512888"/>
            <a:ext cx="6772275" cy="307975"/>
          </a:xfrm>
          <a:prstGeom prst="rect">
            <a:avLst/>
          </a:prstGeom>
          <a:solidFill>
            <a:srgbClr val="FFFF00"/>
          </a:solidFill>
          <a:ln w="9525">
            <a:solidFill>
              <a:srgbClr val="7030A0"/>
            </a:solidFill>
            <a:miter lim="800000"/>
            <a:headEnd/>
            <a:tailEnd/>
          </a:ln>
        </p:spPr>
        <p:txBody>
          <a:bodyPr wrap="none">
            <a:spAutoFit/>
          </a:bodyPr>
          <a:lstStyle/>
          <a:p>
            <a:r>
              <a:rPr lang="en-US" sz="1400" b="1">
                <a:solidFill>
                  <a:srgbClr val="002060"/>
                </a:solidFill>
              </a:rPr>
              <a:t>Frank Zimmermann (CERN) and Humberto Maury Cuna, (CINVESTAV, Mexico)</a:t>
            </a:r>
          </a:p>
        </p:txBody>
      </p:sp>
      <p:sp>
        <p:nvSpPr>
          <p:cNvPr id="46094" name="Footer Placeholder 30"/>
          <p:cNvSpPr txBox="1">
            <a:spLocks/>
          </p:cNvSpPr>
          <p:nvPr/>
        </p:nvSpPr>
        <p:spPr bwMode="auto">
          <a:xfrm>
            <a:off x="1679575" y="6572250"/>
            <a:ext cx="5119688" cy="396875"/>
          </a:xfrm>
          <a:prstGeom prst="rect">
            <a:avLst/>
          </a:prstGeom>
          <a:noFill/>
          <a:ln w="9525">
            <a:noFill/>
            <a:miter lim="800000"/>
            <a:headEnd/>
            <a:tailEnd/>
          </a:ln>
        </p:spPr>
        <p:txBody>
          <a:bodyPr/>
          <a:lstStyle/>
          <a:p>
            <a:pPr algn="ctr"/>
            <a:r>
              <a:rPr lang="en-US" sz="1200"/>
              <a:t>Tevatron Accel. Studies Workshop, Jan. 13-14, 2010,  Chandra Bhat</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Title 1"/>
          <p:cNvSpPr>
            <a:spLocks noGrp="1"/>
          </p:cNvSpPr>
          <p:nvPr>
            <p:ph type="title"/>
          </p:nvPr>
        </p:nvSpPr>
        <p:spPr>
          <a:xfrm>
            <a:off x="990600" y="152400"/>
            <a:ext cx="6781800" cy="838200"/>
          </a:xfrm>
        </p:spPr>
        <p:txBody>
          <a:bodyPr/>
          <a:lstStyle/>
          <a:p>
            <a:r>
              <a:rPr lang="en-US" sz="3200" smtClean="0"/>
              <a:t>Motivation</a:t>
            </a:r>
          </a:p>
        </p:txBody>
      </p:sp>
      <p:sp>
        <p:nvSpPr>
          <p:cNvPr id="11269" name="Content Placeholder 5"/>
          <p:cNvSpPr>
            <a:spLocks noGrp="1"/>
          </p:cNvSpPr>
          <p:nvPr>
            <p:ph idx="1"/>
          </p:nvPr>
        </p:nvSpPr>
        <p:spPr>
          <a:xfrm>
            <a:off x="350838" y="954088"/>
            <a:ext cx="8610600" cy="4975225"/>
          </a:xfrm>
        </p:spPr>
        <p:txBody>
          <a:bodyPr/>
          <a:lstStyle/>
          <a:p>
            <a:r>
              <a:rPr lang="en-US" sz="1800" dirty="0" smtClean="0">
                <a:sym typeface="Wingdings" pitchFamily="2" charset="2"/>
              </a:rPr>
              <a:t> There is on an going program at the LHC to upgrade the luminosity from its design value </a:t>
            </a:r>
            <a:r>
              <a:rPr lang="en-US" sz="1800" b="1" dirty="0" err="1" smtClean="0">
                <a:solidFill>
                  <a:srgbClr val="FF0000"/>
                </a:solidFill>
                <a:sym typeface="Wingdings" pitchFamily="2" charset="2"/>
              </a:rPr>
              <a:t>1x10</a:t>
            </a:r>
            <a:r>
              <a:rPr lang="en-US" sz="1800" b="1" baseline="30000" dirty="0" err="1" smtClean="0">
                <a:solidFill>
                  <a:srgbClr val="FF0000"/>
                </a:solidFill>
                <a:sym typeface="Wingdings" pitchFamily="2" charset="2"/>
              </a:rPr>
              <a:t>34</a:t>
            </a:r>
            <a:r>
              <a:rPr lang="en-US" sz="1800" b="1" baseline="30000" dirty="0" smtClean="0">
                <a:solidFill>
                  <a:srgbClr val="FF0000"/>
                </a:solidFill>
                <a:sym typeface="Wingdings" pitchFamily="2" charset="2"/>
              </a:rPr>
              <a:t> </a:t>
            </a:r>
            <a:r>
              <a:rPr lang="en-US" sz="1800" b="1" dirty="0" smtClean="0">
                <a:solidFill>
                  <a:srgbClr val="FF0000"/>
                </a:solidFill>
                <a:sym typeface="Wingdings" pitchFamily="2" charset="2"/>
              </a:rPr>
              <a:t>cm</a:t>
            </a:r>
            <a:r>
              <a:rPr lang="en-US" sz="1800" b="1" baseline="30000" dirty="0" smtClean="0">
                <a:solidFill>
                  <a:srgbClr val="FF0000"/>
                </a:solidFill>
                <a:sym typeface="Wingdings" pitchFamily="2" charset="2"/>
              </a:rPr>
              <a:t>-</a:t>
            </a:r>
            <a:r>
              <a:rPr lang="en-US" sz="1800" b="1" baseline="30000" dirty="0" err="1" smtClean="0">
                <a:solidFill>
                  <a:srgbClr val="FF0000"/>
                </a:solidFill>
                <a:sym typeface="Wingdings" pitchFamily="2" charset="2"/>
              </a:rPr>
              <a:t>2</a:t>
            </a:r>
            <a:r>
              <a:rPr lang="en-US" sz="1800" b="1" dirty="0" err="1" smtClean="0">
                <a:solidFill>
                  <a:srgbClr val="FF0000"/>
                </a:solidFill>
                <a:sym typeface="Wingdings" pitchFamily="2" charset="2"/>
              </a:rPr>
              <a:t>sec</a:t>
            </a:r>
            <a:r>
              <a:rPr lang="en-US" sz="1800" b="1" baseline="30000" dirty="0" smtClean="0">
                <a:solidFill>
                  <a:srgbClr val="FF0000"/>
                </a:solidFill>
                <a:sym typeface="Wingdings" pitchFamily="2" charset="2"/>
              </a:rPr>
              <a:t>-1</a:t>
            </a:r>
            <a:r>
              <a:rPr lang="en-US" sz="1800" b="1" dirty="0" smtClean="0">
                <a:solidFill>
                  <a:srgbClr val="FF0000"/>
                </a:solidFill>
                <a:sym typeface="Wingdings" pitchFamily="2" charset="2"/>
              </a:rPr>
              <a:t>  </a:t>
            </a:r>
            <a:r>
              <a:rPr lang="en-US" sz="1800" dirty="0" smtClean="0">
                <a:sym typeface="Wingdings" pitchFamily="2" charset="2"/>
              </a:rPr>
              <a:t>to </a:t>
            </a:r>
            <a:r>
              <a:rPr lang="en-US" sz="1800" b="1" dirty="0" err="1" smtClean="0">
                <a:solidFill>
                  <a:srgbClr val="FF0000"/>
                </a:solidFill>
                <a:sym typeface="Wingdings" pitchFamily="2" charset="2"/>
              </a:rPr>
              <a:t>1x10</a:t>
            </a:r>
            <a:r>
              <a:rPr lang="en-US" sz="1800" b="1" baseline="30000" dirty="0" err="1" smtClean="0">
                <a:solidFill>
                  <a:srgbClr val="FF0000"/>
                </a:solidFill>
                <a:sym typeface="Wingdings" pitchFamily="2" charset="2"/>
              </a:rPr>
              <a:t>35</a:t>
            </a:r>
            <a:r>
              <a:rPr lang="en-US" sz="1800" b="1" baseline="30000" dirty="0" smtClean="0">
                <a:solidFill>
                  <a:srgbClr val="FF0000"/>
                </a:solidFill>
                <a:sym typeface="Wingdings" pitchFamily="2" charset="2"/>
              </a:rPr>
              <a:t> </a:t>
            </a:r>
            <a:r>
              <a:rPr lang="en-US" sz="1800" b="1" dirty="0" smtClean="0">
                <a:solidFill>
                  <a:srgbClr val="FF0000"/>
                </a:solidFill>
                <a:sym typeface="Wingdings" pitchFamily="2" charset="2"/>
              </a:rPr>
              <a:t> cm</a:t>
            </a:r>
            <a:r>
              <a:rPr lang="en-US" sz="1800" b="1" baseline="30000" dirty="0" smtClean="0">
                <a:solidFill>
                  <a:srgbClr val="FF0000"/>
                </a:solidFill>
                <a:sym typeface="Wingdings" pitchFamily="2" charset="2"/>
              </a:rPr>
              <a:t>-</a:t>
            </a:r>
            <a:r>
              <a:rPr lang="en-US" sz="1800" b="1" baseline="30000" dirty="0" err="1" smtClean="0">
                <a:solidFill>
                  <a:srgbClr val="FF0000"/>
                </a:solidFill>
                <a:sym typeface="Wingdings" pitchFamily="2" charset="2"/>
              </a:rPr>
              <a:t>2</a:t>
            </a:r>
            <a:r>
              <a:rPr lang="en-US" sz="1800" b="1" dirty="0" err="1" smtClean="0">
                <a:solidFill>
                  <a:srgbClr val="FF0000"/>
                </a:solidFill>
                <a:sym typeface="Wingdings" pitchFamily="2" charset="2"/>
              </a:rPr>
              <a:t>sec</a:t>
            </a:r>
            <a:r>
              <a:rPr lang="en-US" sz="1800" b="1" baseline="30000" dirty="0" smtClean="0">
                <a:solidFill>
                  <a:srgbClr val="FF0000"/>
                </a:solidFill>
                <a:sym typeface="Wingdings" pitchFamily="2" charset="2"/>
              </a:rPr>
              <a:t>-</a:t>
            </a:r>
            <a:r>
              <a:rPr lang="en-US" sz="1800" b="1" baseline="30000" dirty="0" err="1" smtClean="0">
                <a:solidFill>
                  <a:srgbClr val="FF0000"/>
                </a:solidFill>
                <a:sym typeface="Wingdings" pitchFamily="2" charset="2"/>
              </a:rPr>
              <a:t>1</a:t>
            </a:r>
            <a:r>
              <a:rPr lang="en-US" sz="1800" dirty="0" err="1" smtClean="0">
                <a:sym typeface="Wingdings" pitchFamily="2" charset="2"/>
              </a:rPr>
              <a:t>.This</a:t>
            </a:r>
            <a:r>
              <a:rPr lang="en-US" sz="1800" dirty="0" smtClean="0">
                <a:sym typeface="Wingdings" pitchFamily="2" charset="2"/>
              </a:rPr>
              <a:t> poses daunting challenges.  It is, therefore, necessary to explore seriously all of the viable options</a:t>
            </a:r>
            <a:r>
              <a:rPr lang="en-US" sz="2000" dirty="0" smtClean="0">
                <a:sym typeface="Wingdings" pitchFamily="2" charset="2"/>
              </a:rPr>
              <a:t>.</a:t>
            </a:r>
          </a:p>
          <a:p>
            <a:r>
              <a:rPr lang="en-US" sz="1800" dirty="0" smtClean="0">
                <a:sym typeface="Wingdings" pitchFamily="2" charset="2"/>
              </a:rPr>
              <a:t>The Large Piwinski angle or </a:t>
            </a:r>
            <a:r>
              <a:rPr lang="en-US" sz="1800" b="1" dirty="0" smtClean="0">
                <a:solidFill>
                  <a:srgbClr val="FF0000"/>
                </a:solidFill>
                <a:sym typeface="Wingdings" pitchFamily="2" charset="2"/>
              </a:rPr>
              <a:t>“Flat Bunch scheme” </a:t>
            </a:r>
            <a:r>
              <a:rPr lang="en-US" sz="1800" dirty="0" smtClean="0">
                <a:sym typeface="Wingdings" pitchFamily="2" charset="2"/>
              </a:rPr>
              <a:t>has the potential to yield 40% higher luminosity than Gaussian bunches for the same bunch intensity and the total beam-beam tune shift if the flat-bunch line intensity is kept the same as level as the Gaussian peak intensity. </a:t>
            </a:r>
          </a:p>
          <a:p>
            <a:pPr>
              <a:buFont typeface="Wingdings" pitchFamily="2" charset="2"/>
              <a:buNone/>
            </a:pPr>
            <a:r>
              <a:rPr lang="en-US" sz="1800" b="1" dirty="0" smtClean="0">
                <a:solidFill>
                  <a:srgbClr val="FF0000"/>
                </a:solidFill>
                <a:sym typeface="Wingdings" pitchFamily="2" charset="2"/>
              </a:rPr>
              <a:t>     </a:t>
            </a:r>
            <a:r>
              <a:rPr lang="en-US" sz="1400" dirty="0" smtClean="0">
                <a:sym typeface="Wingdings" pitchFamily="2" charset="2"/>
              </a:rPr>
              <a:t>(F. Ruggiero and F. Zimmermann  (</a:t>
            </a:r>
            <a:r>
              <a:rPr lang="en-US" sz="1400" dirty="0" err="1" smtClean="0">
                <a:sym typeface="Wingdings" pitchFamily="2" charset="2"/>
              </a:rPr>
              <a:t>PRST</a:t>
            </a:r>
            <a:r>
              <a:rPr lang="en-US" sz="1400" dirty="0" smtClean="0">
                <a:sym typeface="Wingdings" pitchFamily="2" charset="2"/>
              </a:rPr>
              <a:t>-AB-Vol. 5, 061001 (2002) </a:t>
            </a:r>
            <a:endParaRPr lang="en-US" sz="1800" dirty="0" smtClean="0">
              <a:sym typeface="Wingdings" pitchFamily="2" charset="2"/>
            </a:endParaRPr>
          </a:p>
          <a:p>
            <a:pPr>
              <a:buFont typeface="Wingdings" pitchFamily="2" charset="2"/>
              <a:buNone/>
            </a:pPr>
            <a:r>
              <a:rPr lang="en-US" sz="1800" dirty="0" smtClean="0">
                <a:sym typeface="Wingdings" pitchFamily="2" charset="2"/>
              </a:rPr>
              <a:t>     The Piwinski angle </a:t>
            </a:r>
            <a:r>
              <a:rPr lang="en-US" sz="1800" dirty="0" smtClean="0">
                <a:sym typeface="Symbol" pitchFamily="18" charset="2"/>
              </a:rPr>
              <a:t>, is given by, </a:t>
            </a:r>
          </a:p>
          <a:p>
            <a:endParaRPr lang="en-US" sz="1800" dirty="0" smtClean="0">
              <a:sym typeface="Symbol" pitchFamily="18" charset="2"/>
            </a:endParaRPr>
          </a:p>
          <a:p>
            <a:pPr>
              <a:buFont typeface="Wingdings" pitchFamily="2" charset="2"/>
              <a:buNone/>
            </a:pPr>
            <a:r>
              <a:rPr lang="en-US" sz="2000" dirty="0" smtClean="0">
                <a:sym typeface="Wingdings" pitchFamily="2" charset="2"/>
              </a:rPr>
              <a:t>  </a:t>
            </a:r>
          </a:p>
          <a:p>
            <a:pPr>
              <a:buFont typeface="Wingdings" pitchFamily="2" charset="2"/>
              <a:buNone/>
            </a:pPr>
            <a:r>
              <a:rPr lang="en-US" sz="2000" dirty="0" smtClean="0">
                <a:sym typeface="Wingdings" pitchFamily="2" charset="2"/>
              </a:rPr>
              <a:t>    </a:t>
            </a:r>
            <a:r>
              <a:rPr lang="en-US" sz="1800" dirty="0" smtClean="0">
                <a:sym typeface="Wingdings" pitchFamily="2" charset="2"/>
              </a:rPr>
              <a:t>Therefore by </a:t>
            </a:r>
            <a:r>
              <a:rPr lang="en-US" sz="1800" dirty="0" smtClean="0">
                <a:solidFill>
                  <a:srgbClr val="0000FF"/>
                </a:solidFill>
                <a:sym typeface="Wingdings" pitchFamily="2" charset="2"/>
              </a:rPr>
              <a:t>flattening</a:t>
            </a:r>
            <a:r>
              <a:rPr lang="en-US" sz="1800" dirty="0" smtClean="0">
                <a:sym typeface="Wingdings" pitchFamily="2" charset="2"/>
              </a:rPr>
              <a:t> the bunch and with an </a:t>
            </a:r>
            <a:r>
              <a:rPr lang="en-US" sz="1800" dirty="0" smtClean="0">
                <a:solidFill>
                  <a:srgbClr val="0000FF"/>
                </a:solidFill>
                <a:sym typeface="Wingdings" pitchFamily="2" charset="2"/>
              </a:rPr>
              <a:t>increase</a:t>
            </a:r>
            <a:r>
              <a:rPr lang="en-US" sz="1800" dirty="0" smtClean="0">
                <a:sym typeface="Wingdings" pitchFamily="2" charset="2"/>
              </a:rPr>
              <a:t> in bunch intensity one can reach the </a:t>
            </a:r>
            <a:r>
              <a:rPr lang="en-US" sz="1800" dirty="0" smtClean="0">
                <a:solidFill>
                  <a:srgbClr val="0000FF"/>
                </a:solidFill>
                <a:sym typeface="Wingdings" pitchFamily="2" charset="2"/>
              </a:rPr>
              <a:t>ultimate luminosity</a:t>
            </a:r>
            <a:r>
              <a:rPr lang="en-US" sz="1800" dirty="0" smtClean="0">
                <a:sym typeface="Wingdings" pitchFamily="2" charset="2"/>
              </a:rPr>
              <a:t> at LHC.  </a:t>
            </a:r>
            <a:endParaRPr lang="en-US" sz="2000" dirty="0" smtClean="0">
              <a:sym typeface="Wingdings" pitchFamily="2" charset="2"/>
            </a:endParaRPr>
          </a:p>
          <a:p>
            <a:pPr>
              <a:buFont typeface="Wingdings" pitchFamily="2" charset="2"/>
              <a:buNone/>
            </a:pPr>
            <a:r>
              <a:rPr lang="en-US" sz="2000" dirty="0" smtClean="0">
                <a:sym typeface="Wingdings" pitchFamily="2" charset="2"/>
              </a:rPr>
              <a:t>	</a:t>
            </a:r>
          </a:p>
          <a:p>
            <a:pPr>
              <a:buFont typeface="Wingdings" pitchFamily="2" charset="2"/>
              <a:buNone/>
            </a:pPr>
            <a:r>
              <a:rPr lang="en-US" sz="2000" dirty="0" smtClean="0">
                <a:sym typeface="Wingdings" pitchFamily="2" charset="2"/>
              </a:rPr>
              <a:t>    </a:t>
            </a:r>
            <a:endParaRPr lang="en-US" sz="2000" dirty="0" smtClean="0"/>
          </a:p>
          <a:p>
            <a:pPr>
              <a:buFont typeface="Wingdings" pitchFamily="2" charset="2"/>
              <a:buNone/>
            </a:pPr>
            <a:r>
              <a:rPr lang="en-US" sz="2000" dirty="0" smtClean="0">
                <a:sym typeface="Wingdings" pitchFamily="2" charset="2"/>
              </a:rPr>
              <a:t> </a:t>
            </a:r>
            <a:endParaRPr lang="en-US" sz="1600" dirty="0" smtClean="0"/>
          </a:p>
          <a:p>
            <a:pPr lvl="2">
              <a:buFont typeface="Wingdings" pitchFamily="2" charset="2"/>
              <a:buNone/>
            </a:pPr>
            <a:endParaRPr lang="en-US" sz="1800" dirty="0" smtClean="0">
              <a:sym typeface="Symbol" pitchFamily="18" charset="2"/>
            </a:endParaRPr>
          </a:p>
          <a:p>
            <a:pPr lvl="1">
              <a:buFont typeface="Wingdings" pitchFamily="2" charset="2"/>
              <a:buNone/>
            </a:pPr>
            <a:endParaRPr lang="en-US" sz="2000" dirty="0" smtClean="0"/>
          </a:p>
        </p:txBody>
      </p:sp>
      <p:sp>
        <p:nvSpPr>
          <p:cNvPr id="11270" name="TextBox 6"/>
          <p:cNvSpPr txBox="1">
            <a:spLocks noChangeArrowheads="1"/>
          </p:cNvSpPr>
          <p:nvPr/>
        </p:nvSpPr>
        <p:spPr bwMode="auto">
          <a:xfrm>
            <a:off x="1804988" y="5818982"/>
            <a:ext cx="5465762" cy="461962"/>
          </a:xfrm>
          <a:prstGeom prst="rect">
            <a:avLst/>
          </a:prstGeom>
          <a:solidFill>
            <a:srgbClr val="FFFF00"/>
          </a:solidFill>
          <a:ln w="9525">
            <a:noFill/>
            <a:miter lim="800000"/>
            <a:headEnd/>
            <a:tailEnd/>
          </a:ln>
        </p:spPr>
        <p:txBody>
          <a:bodyPr wrap="none">
            <a:spAutoFit/>
          </a:bodyPr>
          <a:lstStyle/>
          <a:p>
            <a:r>
              <a:rPr lang="en-US" sz="2400" b="1" dirty="0">
                <a:solidFill>
                  <a:srgbClr val="FF0000"/>
                </a:solidFill>
                <a:sym typeface="Wingdings" pitchFamily="2" charset="2"/>
              </a:rPr>
              <a:t>Hence the interest in flat bunches !</a:t>
            </a:r>
          </a:p>
        </p:txBody>
      </p:sp>
      <p:graphicFrame>
        <p:nvGraphicFramePr>
          <p:cNvPr id="11267" name="Object 3"/>
          <p:cNvGraphicFramePr>
            <a:graphicFrameLocks noChangeAspect="1"/>
          </p:cNvGraphicFramePr>
          <p:nvPr/>
        </p:nvGraphicFramePr>
        <p:xfrm>
          <a:off x="1408443" y="3937958"/>
          <a:ext cx="903454" cy="668308"/>
        </p:xfrm>
        <a:graphic>
          <a:graphicData uri="http://schemas.openxmlformats.org/presentationml/2006/ole">
            <p:oleObj spid="_x0000_s11267" name="Equation" r:id="rId4" imgW="583920" imgH="431640" progId="Equation.3">
              <p:embed/>
            </p:oleObj>
          </a:graphicData>
        </a:graphic>
      </p:graphicFrame>
      <p:sp>
        <p:nvSpPr>
          <p:cNvPr id="11271" name="TextBox 9"/>
          <p:cNvSpPr txBox="1">
            <a:spLocks noChangeArrowheads="1"/>
          </p:cNvSpPr>
          <p:nvPr/>
        </p:nvSpPr>
        <p:spPr bwMode="auto">
          <a:xfrm>
            <a:off x="2463800" y="3922109"/>
            <a:ext cx="2234907" cy="738664"/>
          </a:xfrm>
          <a:prstGeom prst="rect">
            <a:avLst/>
          </a:prstGeom>
          <a:noFill/>
          <a:ln w="9525">
            <a:noFill/>
            <a:miter lim="800000"/>
            <a:headEnd/>
            <a:tailEnd/>
          </a:ln>
        </p:spPr>
        <p:txBody>
          <a:bodyPr wrap="none">
            <a:spAutoFit/>
          </a:bodyPr>
          <a:lstStyle/>
          <a:p>
            <a:r>
              <a:rPr lang="en-US" sz="1400" i="1" dirty="0">
                <a:sym typeface="Symbol" pitchFamily="18" charset="2"/>
              </a:rPr>
              <a:t></a:t>
            </a:r>
            <a:r>
              <a:rPr lang="en-US" sz="1400" i="1" baseline="-25000" dirty="0">
                <a:sym typeface="Symbol" pitchFamily="18" charset="2"/>
              </a:rPr>
              <a:t>c</a:t>
            </a:r>
            <a:r>
              <a:rPr lang="en-US" sz="1400" dirty="0">
                <a:sym typeface="Symbol" pitchFamily="18" charset="2"/>
              </a:rPr>
              <a:t> is crossing angle</a:t>
            </a:r>
          </a:p>
          <a:p>
            <a:r>
              <a:rPr lang="en-US" sz="1400" i="1" dirty="0">
                <a:sym typeface="Symbol" pitchFamily="18" charset="2"/>
              </a:rPr>
              <a:t></a:t>
            </a:r>
            <a:r>
              <a:rPr lang="en-US" sz="1400" i="1" baseline="-25000" dirty="0">
                <a:sym typeface="Symbol" pitchFamily="18" charset="2"/>
              </a:rPr>
              <a:t>z</a:t>
            </a:r>
            <a:r>
              <a:rPr lang="en-US" sz="1400" i="1" dirty="0">
                <a:sym typeface="Symbol" pitchFamily="18" charset="2"/>
              </a:rPr>
              <a:t> </a:t>
            </a:r>
            <a:r>
              <a:rPr lang="en-US" sz="1400" dirty="0">
                <a:sym typeface="Symbol" pitchFamily="18" charset="2"/>
              </a:rPr>
              <a:t>is </a:t>
            </a:r>
            <a:r>
              <a:rPr lang="en-US" sz="1400" dirty="0" err="1">
                <a:sym typeface="Symbol" pitchFamily="18" charset="2"/>
              </a:rPr>
              <a:t>RMS</a:t>
            </a:r>
            <a:r>
              <a:rPr lang="en-US" sz="1400" dirty="0">
                <a:sym typeface="Symbol" pitchFamily="18" charset="2"/>
              </a:rPr>
              <a:t> bunch length</a:t>
            </a:r>
            <a:endParaRPr lang="en-US" sz="1400" baseline="-25000" dirty="0">
              <a:sym typeface="Symbol" pitchFamily="18" charset="2"/>
            </a:endParaRPr>
          </a:p>
          <a:p>
            <a:r>
              <a:rPr lang="en-US" sz="1400" i="1" dirty="0">
                <a:sym typeface="Symbol" pitchFamily="18" charset="2"/>
              </a:rPr>
              <a:t></a:t>
            </a:r>
            <a:r>
              <a:rPr lang="en-US" sz="1400" i="1" baseline="-25000" dirty="0">
                <a:sym typeface="Symbol" pitchFamily="18" charset="2"/>
              </a:rPr>
              <a:t>x</a:t>
            </a:r>
            <a:r>
              <a:rPr lang="en-US" sz="1400" i="1" dirty="0">
                <a:sym typeface="Symbol" pitchFamily="18" charset="2"/>
              </a:rPr>
              <a:t> </a:t>
            </a:r>
            <a:r>
              <a:rPr lang="en-US" sz="1400" dirty="0">
                <a:sym typeface="Symbol" pitchFamily="18" charset="2"/>
              </a:rPr>
              <a:t>is </a:t>
            </a:r>
            <a:r>
              <a:rPr lang="en-US" sz="1400" dirty="0" err="1">
                <a:sym typeface="Symbol" pitchFamily="18" charset="2"/>
              </a:rPr>
              <a:t>RMS</a:t>
            </a:r>
            <a:r>
              <a:rPr lang="en-US" sz="1400" dirty="0">
                <a:sym typeface="Symbol" pitchFamily="18" charset="2"/>
              </a:rPr>
              <a:t> transverse size</a:t>
            </a:r>
            <a:endParaRPr lang="en-US" sz="1400" dirty="0"/>
          </a:p>
        </p:txBody>
      </p:sp>
      <p:pic>
        <p:nvPicPr>
          <p:cNvPr id="11272" name="Picture 5"/>
          <p:cNvPicPr>
            <a:picLocks noChangeAspect="1" noChangeArrowheads="1"/>
          </p:cNvPicPr>
          <p:nvPr/>
        </p:nvPicPr>
        <p:blipFill>
          <a:blip r:embed="rId5"/>
          <a:srcRect/>
          <a:stretch>
            <a:fillRect/>
          </a:stretch>
        </p:blipFill>
        <p:spPr bwMode="auto">
          <a:xfrm>
            <a:off x="7073900" y="3416300"/>
            <a:ext cx="1936750" cy="1282700"/>
          </a:xfrm>
          <a:prstGeom prst="rect">
            <a:avLst/>
          </a:prstGeom>
          <a:noFill/>
          <a:ln w="9525">
            <a:noFill/>
            <a:miter lim="800000"/>
            <a:headEnd/>
            <a:tailEnd/>
          </a:ln>
        </p:spPr>
      </p:pic>
      <p:sp>
        <p:nvSpPr>
          <p:cNvPr id="11273" name="Footer Placeholder 30"/>
          <p:cNvSpPr txBox="1">
            <a:spLocks/>
          </p:cNvSpPr>
          <p:nvPr/>
        </p:nvSpPr>
        <p:spPr bwMode="auto">
          <a:xfrm>
            <a:off x="1679575" y="6572250"/>
            <a:ext cx="5119688" cy="396875"/>
          </a:xfrm>
          <a:prstGeom prst="rect">
            <a:avLst/>
          </a:prstGeom>
          <a:noFill/>
          <a:ln w="9525">
            <a:noFill/>
            <a:miter lim="800000"/>
            <a:headEnd/>
            <a:tailEnd/>
          </a:ln>
        </p:spPr>
        <p:txBody>
          <a:bodyPr/>
          <a:lstStyle/>
          <a:p>
            <a:pPr algn="ctr"/>
            <a:r>
              <a:rPr lang="en-US" sz="1200"/>
              <a:t>Tevatron Accel. Studies Workshop, Jan. 13-14, 2010,  Chandra Bhat</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ounded Rectangle 46"/>
          <p:cNvSpPr/>
          <p:nvPr/>
        </p:nvSpPr>
        <p:spPr>
          <a:xfrm>
            <a:off x="2273300" y="3594100"/>
            <a:ext cx="4933950" cy="2862263"/>
          </a:xfrm>
          <a:prstGeom prst="roundRect">
            <a:avLst/>
          </a:prstGeom>
          <a:solidFill>
            <a:srgbClr val="99FF99"/>
          </a:solidFill>
          <a:ln cmpd="thinThick"/>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6" name="Rounded Rectangle 45"/>
          <p:cNvSpPr/>
          <p:nvPr/>
        </p:nvSpPr>
        <p:spPr>
          <a:xfrm>
            <a:off x="1182688" y="904875"/>
            <a:ext cx="4573587" cy="2630488"/>
          </a:xfrm>
          <a:prstGeom prst="roundRect">
            <a:avLst/>
          </a:prstGeom>
          <a:solidFill>
            <a:srgbClr val="99FF99"/>
          </a:solidFill>
          <a:ln cmpd="thinThick"/>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29700" name="Picture 2"/>
          <p:cNvPicPr>
            <a:picLocks noChangeAspect="1" noChangeArrowheads="1"/>
          </p:cNvPicPr>
          <p:nvPr/>
        </p:nvPicPr>
        <p:blipFill>
          <a:blip r:embed="rId3"/>
          <a:srcRect/>
          <a:stretch>
            <a:fillRect/>
          </a:stretch>
        </p:blipFill>
        <p:spPr bwMode="auto">
          <a:xfrm>
            <a:off x="2754313" y="4059238"/>
            <a:ext cx="2400300" cy="1428750"/>
          </a:xfrm>
          <a:prstGeom prst="rect">
            <a:avLst/>
          </a:prstGeom>
          <a:noFill/>
          <a:ln w="9525">
            <a:noFill/>
            <a:miter lim="800000"/>
            <a:headEnd/>
            <a:tailEnd/>
          </a:ln>
        </p:spPr>
      </p:pic>
      <p:pic>
        <p:nvPicPr>
          <p:cNvPr id="29701" name="Picture 1"/>
          <p:cNvPicPr>
            <a:picLocks noChangeAspect="1" noChangeArrowheads="1"/>
          </p:cNvPicPr>
          <p:nvPr/>
        </p:nvPicPr>
        <p:blipFill>
          <a:blip r:embed="rId4"/>
          <a:srcRect/>
          <a:stretch>
            <a:fillRect/>
          </a:stretch>
        </p:blipFill>
        <p:spPr bwMode="auto">
          <a:xfrm>
            <a:off x="1495425" y="1220788"/>
            <a:ext cx="2495550" cy="1495425"/>
          </a:xfrm>
          <a:prstGeom prst="rect">
            <a:avLst/>
          </a:prstGeom>
          <a:noFill/>
          <a:ln w="9525">
            <a:noFill/>
            <a:miter lim="800000"/>
            <a:headEnd/>
            <a:tailEnd/>
          </a:ln>
        </p:spPr>
      </p:pic>
      <p:sp>
        <p:nvSpPr>
          <p:cNvPr id="29702" name="Title 1"/>
          <p:cNvSpPr>
            <a:spLocks noGrp="1"/>
          </p:cNvSpPr>
          <p:nvPr>
            <p:ph type="title"/>
          </p:nvPr>
        </p:nvSpPr>
        <p:spPr>
          <a:xfrm>
            <a:off x="822325" y="19050"/>
            <a:ext cx="7488238" cy="606425"/>
          </a:xfrm>
        </p:spPr>
        <p:txBody>
          <a:bodyPr/>
          <a:lstStyle/>
          <a:p>
            <a:r>
              <a:rPr lang="en-US" smtClean="0"/>
              <a:t>LHC upgrade paths with L</a:t>
            </a:r>
            <a:r>
              <a:rPr lang="en-US" smtClean="0">
                <a:sym typeface="Symbol" pitchFamily="18" charset="2"/>
              </a:rPr>
              <a:t></a:t>
            </a:r>
            <a:r>
              <a:rPr lang="en-US" smtClean="0">
                <a:solidFill>
                  <a:srgbClr val="C00000"/>
                </a:solidFill>
                <a:sym typeface="Wingdings" pitchFamily="2" charset="2"/>
              </a:rPr>
              <a:t> </a:t>
            </a:r>
            <a:r>
              <a:rPr lang="en-US" smtClean="0">
                <a:solidFill>
                  <a:srgbClr val="0000FF"/>
                </a:solidFill>
                <a:sym typeface="Wingdings" pitchFamily="2" charset="2"/>
              </a:rPr>
              <a:t>10</a:t>
            </a:r>
            <a:r>
              <a:rPr lang="en-US" baseline="30000" smtClean="0">
                <a:solidFill>
                  <a:srgbClr val="0000FF"/>
                </a:solidFill>
                <a:sym typeface="Wingdings" pitchFamily="2" charset="2"/>
              </a:rPr>
              <a:t>35 </a:t>
            </a:r>
            <a:r>
              <a:rPr lang="en-US" smtClean="0">
                <a:solidFill>
                  <a:srgbClr val="0000FF"/>
                </a:solidFill>
                <a:sym typeface="Wingdings" pitchFamily="2" charset="2"/>
              </a:rPr>
              <a:t> cm</a:t>
            </a:r>
            <a:r>
              <a:rPr lang="en-US" baseline="30000" smtClean="0">
                <a:solidFill>
                  <a:srgbClr val="0000FF"/>
                </a:solidFill>
                <a:sym typeface="Wingdings" pitchFamily="2" charset="2"/>
              </a:rPr>
              <a:t>-2</a:t>
            </a:r>
            <a:r>
              <a:rPr lang="en-US" smtClean="0">
                <a:solidFill>
                  <a:srgbClr val="0000FF"/>
                </a:solidFill>
                <a:sym typeface="Wingdings" pitchFamily="2" charset="2"/>
              </a:rPr>
              <a:t>sec</a:t>
            </a:r>
            <a:r>
              <a:rPr lang="en-US" baseline="30000" smtClean="0">
                <a:solidFill>
                  <a:srgbClr val="0000FF"/>
                </a:solidFill>
                <a:sym typeface="Wingdings" pitchFamily="2" charset="2"/>
              </a:rPr>
              <a:t>-1</a:t>
            </a:r>
            <a:endParaRPr lang="en-US" smtClean="0">
              <a:solidFill>
                <a:srgbClr val="0000FF"/>
              </a:solidFill>
            </a:endParaRPr>
          </a:p>
        </p:txBody>
      </p:sp>
      <p:sp>
        <p:nvSpPr>
          <p:cNvPr id="29703" name="Rectangle 3"/>
          <p:cNvSpPr>
            <a:spLocks noChangeArrowheads="1"/>
          </p:cNvSpPr>
          <p:nvPr/>
        </p:nvSpPr>
        <p:spPr bwMode="auto">
          <a:xfrm>
            <a:off x="1416050" y="2998788"/>
            <a:ext cx="4214813" cy="508000"/>
          </a:xfrm>
          <a:prstGeom prst="rect">
            <a:avLst/>
          </a:prstGeom>
          <a:noFill/>
          <a:ln w="9525">
            <a:noFill/>
            <a:miter lim="800000"/>
            <a:headEnd/>
            <a:tailEnd/>
          </a:ln>
        </p:spPr>
        <p:txBody>
          <a:bodyPr lIns="92075" tIns="46038" rIns="92075" bIns="46038">
            <a:spAutoFit/>
          </a:bodyPr>
          <a:lstStyle/>
          <a:p>
            <a:pPr marL="117475" indent="-117475">
              <a:buClr>
                <a:srgbClr val="0000FF"/>
              </a:buClr>
              <a:buSzPct val="110000"/>
              <a:buFont typeface="Times New Roman" pitchFamily="18" charset="0"/>
              <a:buChar char="۞"/>
            </a:pPr>
            <a:r>
              <a:rPr lang="en-US" sz="1300">
                <a:latin typeface="Times New Roman" pitchFamily="18" charset="0"/>
              </a:rPr>
              <a:t>   crab cavities  with 60% higher voltage </a:t>
            </a:r>
          </a:p>
          <a:p>
            <a:pPr marL="117475" indent="-117475">
              <a:buClr>
                <a:srgbClr val="FF9900"/>
              </a:buClr>
              <a:buSzPct val="110000"/>
            </a:pPr>
            <a:r>
              <a:rPr lang="en-US" sz="1300">
                <a:latin typeface="Times New Roman" pitchFamily="18" charset="0"/>
              </a:rPr>
              <a:t>	</a:t>
            </a:r>
            <a:r>
              <a:rPr lang="en-US" sz="1300">
                <a:latin typeface="Times New Roman" pitchFamily="18" charset="0"/>
                <a:cs typeface="Times New Roman" pitchFamily="18" charset="0"/>
              </a:rPr>
              <a:t>→ first hadron crab cavities, off-</a:t>
            </a:r>
            <a:r>
              <a:rPr lang="en-US" sz="1300">
                <a:latin typeface="Symbol" pitchFamily="18" charset="2"/>
                <a:cs typeface="Times New Roman" pitchFamily="18" charset="0"/>
              </a:rPr>
              <a:t>d b</a:t>
            </a:r>
            <a:r>
              <a:rPr lang="en-US" sz="1300">
                <a:latin typeface="Times New Roman" pitchFamily="18" charset="0"/>
                <a:cs typeface="Times New Roman" pitchFamily="18" charset="0"/>
              </a:rPr>
              <a:t>-beat </a:t>
            </a:r>
            <a:r>
              <a:rPr lang="en-US" sz="1400" b="1">
                <a:latin typeface="Times New Roman" pitchFamily="18" charset="0"/>
                <a:sym typeface="Symbol" pitchFamily="18" charset="2"/>
              </a:rPr>
              <a:t></a:t>
            </a:r>
            <a:r>
              <a:rPr lang="en-US" sz="1300" b="1">
                <a:latin typeface="Times New Roman" pitchFamily="18" charset="0"/>
                <a:sym typeface="Symbol" pitchFamily="18" charset="2"/>
              </a:rPr>
              <a:t>=3.75m</a:t>
            </a:r>
            <a:r>
              <a:rPr lang="en-US" sz="1300" b="1">
                <a:latin typeface="Times New Roman" pitchFamily="18" charset="0"/>
              </a:rPr>
              <a:t> </a:t>
            </a:r>
            <a:endParaRPr lang="en-US" sz="1300">
              <a:latin typeface="Times New Roman" pitchFamily="18" charset="0"/>
              <a:cs typeface="Times New Roman" pitchFamily="18" charset="0"/>
            </a:endParaRPr>
          </a:p>
        </p:txBody>
      </p:sp>
      <p:sp>
        <p:nvSpPr>
          <p:cNvPr id="29704" name="TextBox 43"/>
          <p:cNvSpPr txBox="1">
            <a:spLocks noChangeArrowheads="1"/>
          </p:cNvSpPr>
          <p:nvPr/>
        </p:nvSpPr>
        <p:spPr bwMode="auto">
          <a:xfrm>
            <a:off x="1227138" y="881063"/>
            <a:ext cx="2763837" cy="369887"/>
          </a:xfrm>
          <a:prstGeom prst="rect">
            <a:avLst/>
          </a:prstGeom>
          <a:noFill/>
          <a:ln w="9525">
            <a:noFill/>
            <a:miter lim="800000"/>
            <a:headEnd/>
            <a:tailEnd/>
          </a:ln>
        </p:spPr>
        <p:txBody>
          <a:bodyPr wrap="none">
            <a:spAutoFit/>
          </a:bodyPr>
          <a:lstStyle/>
          <a:p>
            <a:r>
              <a:rPr lang="en-US" b="1">
                <a:solidFill>
                  <a:srgbClr val="0000FF"/>
                </a:solidFill>
                <a:latin typeface="Times New Roman" pitchFamily="18" charset="0"/>
              </a:rPr>
              <a:t>Full Crab Crossing (FCC)</a:t>
            </a:r>
          </a:p>
        </p:txBody>
      </p:sp>
      <p:sp>
        <p:nvSpPr>
          <p:cNvPr id="29705" name="Rectangle 3"/>
          <p:cNvSpPr>
            <a:spLocks noChangeArrowheads="1"/>
          </p:cNvSpPr>
          <p:nvPr/>
        </p:nvSpPr>
        <p:spPr bwMode="auto">
          <a:xfrm>
            <a:off x="2376488" y="5499100"/>
            <a:ext cx="4875212" cy="1108075"/>
          </a:xfrm>
          <a:prstGeom prst="rect">
            <a:avLst/>
          </a:prstGeom>
          <a:noFill/>
          <a:ln w="9525">
            <a:noFill/>
            <a:miter lim="800000"/>
            <a:headEnd/>
            <a:tailEnd/>
          </a:ln>
        </p:spPr>
        <p:txBody>
          <a:bodyPr lIns="92075" tIns="46038" rIns="92075" bIns="46038">
            <a:spAutoFit/>
          </a:bodyPr>
          <a:lstStyle/>
          <a:p>
            <a:pPr marL="117475" indent="-117475">
              <a:buClr>
                <a:srgbClr val="FF9900"/>
              </a:buClr>
              <a:buSzPct val="110000"/>
            </a:pPr>
            <a:endParaRPr lang="en-US" sz="1300">
              <a:latin typeface="Times New Roman" pitchFamily="18" charset="0"/>
            </a:endParaRPr>
          </a:p>
          <a:p>
            <a:pPr marL="117475" indent="-117475">
              <a:buClr>
                <a:srgbClr val="0000FF"/>
              </a:buClr>
              <a:buSzPct val="110000"/>
              <a:buFont typeface="Times New Roman" pitchFamily="18" charset="0"/>
              <a:buChar char="۞"/>
            </a:pPr>
            <a:r>
              <a:rPr lang="en-US" sz="1300">
                <a:latin typeface="Times New Roman" pitchFamily="18" charset="0"/>
              </a:rPr>
              <a:t>  long-range beam-beam wire compensation  </a:t>
            </a:r>
          </a:p>
          <a:p>
            <a:pPr marL="117475" indent="-117475">
              <a:buClr>
                <a:srgbClr val="FF9900"/>
              </a:buClr>
              <a:buSzPct val="110000"/>
            </a:pPr>
            <a:r>
              <a:rPr lang="en-US" sz="1300">
                <a:latin typeface="Times New Roman" pitchFamily="18" charset="0"/>
              </a:rPr>
              <a:t>	</a:t>
            </a:r>
            <a:r>
              <a:rPr lang="en-US" sz="1300">
                <a:latin typeface="Times New Roman" pitchFamily="18" charset="0"/>
                <a:cs typeface="Times New Roman" pitchFamily="18" charset="0"/>
              </a:rPr>
              <a:t>→ </a:t>
            </a:r>
            <a:r>
              <a:rPr lang="en-US" sz="1300" b="1">
                <a:solidFill>
                  <a:srgbClr val="C00000"/>
                </a:solidFill>
                <a:latin typeface="Times New Roman" pitchFamily="18" charset="0"/>
                <a:cs typeface="Times New Roman" pitchFamily="18" charset="0"/>
              </a:rPr>
              <a:t>novel operating regime for hadron colliders</a:t>
            </a:r>
            <a:r>
              <a:rPr lang="en-US" sz="1300">
                <a:latin typeface="Times New Roman" pitchFamily="18" charset="0"/>
                <a:cs typeface="Times New Roman" pitchFamily="18" charset="0"/>
              </a:rPr>
              <a:t>, beam generation</a:t>
            </a:r>
          </a:p>
          <a:p>
            <a:pPr marL="117475" indent="-117475">
              <a:buClr>
                <a:srgbClr val="FF9900"/>
              </a:buClr>
              <a:buSzPct val="110000"/>
            </a:pPr>
            <a:r>
              <a:rPr lang="en-US" sz="1300">
                <a:latin typeface="Times New Roman" pitchFamily="18" charset="0"/>
              </a:rPr>
              <a:t>        </a:t>
            </a:r>
            <a:r>
              <a:rPr lang="en-US" sz="1400" b="1">
                <a:latin typeface="Times New Roman" pitchFamily="18" charset="0"/>
                <a:sym typeface="Symbol" pitchFamily="18" charset="2"/>
              </a:rPr>
              <a:t></a:t>
            </a:r>
            <a:r>
              <a:rPr lang="en-US" sz="1300" b="1">
                <a:latin typeface="Times New Roman" pitchFamily="18" charset="0"/>
                <a:sym typeface="Symbol" pitchFamily="18" charset="2"/>
              </a:rPr>
              <a:t>=3.75 m</a:t>
            </a:r>
            <a:r>
              <a:rPr lang="en-US" sz="1300" b="1">
                <a:latin typeface="Times New Roman" pitchFamily="18" charset="0"/>
              </a:rPr>
              <a:t> </a:t>
            </a:r>
            <a:endParaRPr lang="en-US" sz="1300">
              <a:latin typeface="Times New Roman" pitchFamily="18" charset="0"/>
            </a:endParaRPr>
          </a:p>
          <a:p>
            <a:pPr marL="117475" indent="-117475">
              <a:buClr>
                <a:srgbClr val="FF9900"/>
              </a:buClr>
              <a:buSzPct val="110000"/>
            </a:pPr>
            <a:endParaRPr lang="en-US" sz="1300">
              <a:latin typeface="Times New Roman" pitchFamily="18" charset="0"/>
              <a:cs typeface="Times New Roman" pitchFamily="18" charset="0"/>
            </a:endParaRPr>
          </a:p>
        </p:txBody>
      </p:sp>
      <p:sp>
        <p:nvSpPr>
          <p:cNvPr id="29706" name="TextBox 60"/>
          <p:cNvSpPr txBox="1">
            <a:spLocks noChangeArrowheads="1"/>
          </p:cNvSpPr>
          <p:nvPr/>
        </p:nvSpPr>
        <p:spPr bwMode="auto">
          <a:xfrm>
            <a:off x="2822575" y="3594100"/>
            <a:ext cx="3492500" cy="369888"/>
          </a:xfrm>
          <a:prstGeom prst="rect">
            <a:avLst/>
          </a:prstGeom>
          <a:noFill/>
          <a:ln w="9525">
            <a:noFill/>
            <a:miter lim="800000"/>
            <a:headEnd/>
            <a:tailEnd/>
          </a:ln>
        </p:spPr>
        <p:txBody>
          <a:bodyPr>
            <a:spAutoFit/>
          </a:bodyPr>
          <a:lstStyle/>
          <a:p>
            <a:pPr algn="ctr"/>
            <a:r>
              <a:rPr lang="en-US" b="1">
                <a:solidFill>
                  <a:srgbClr val="0000FF"/>
                </a:solidFill>
                <a:latin typeface="Times New Roman" pitchFamily="18" charset="0"/>
              </a:rPr>
              <a:t>Large Piwinski Angle (LPA)</a:t>
            </a:r>
          </a:p>
        </p:txBody>
      </p:sp>
      <p:sp>
        <p:nvSpPr>
          <p:cNvPr id="29707" name="Text Box 26"/>
          <p:cNvSpPr txBox="1">
            <a:spLocks noChangeArrowheads="1"/>
          </p:cNvSpPr>
          <p:nvPr/>
        </p:nvSpPr>
        <p:spPr bwMode="auto">
          <a:xfrm>
            <a:off x="3976688" y="930275"/>
            <a:ext cx="1257300" cy="646113"/>
          </a:xfrm>
          <a:prstGeom prst="rect">
            <a:avLst/>
          </a:prstGeom>
          <a:noFill/>
          <a:ln w="9525">
            <a:noFill/>
            <a:miter lim="800000"/>
            <a:headEnd/>
            <a:tailEnd/>
          </a:ln>
        </p:spPr>
        <p:txBody>
          <a:bodyPr wrap="none">
            <a:spAutoFit/>
          </a:bodyPr>
          <a:lstStyle/>
          <a:p>
            <a:r>
              <a:rPr lang="en-US" sz="1200" b="1">
                <a:latin typeface="Times New Roman" pitchFamily="18" charset="0"/>
              </a:rPr>
              <a:t>L. Evans,</a:t>
            </a:r>
          </a:p>
          <a:p>
            <a:r>
              <a:rPr lang="en-US" sz="1200" b="1">
                <a:latin typeface="Times New Roman" pitchFamily="18" charset="0"/>
              </a:rPr>
              <a:t>W. Scandale,</a:t>
            </a:r>
          </a:p>
          <a:p>
            <a:r>
              <a:rPr lang="en-US" sz="1200" b="1">
                <a:latin typeface="Times New Roman" pitchFamily="18" charset="0"/>
              </a:rPr>
              <a:t>F. Zimmermann</a:t>
            </a:r>
          </a:p>
        </p:txBody>
      </p:sp>
      <p:sp>
        <p:nvSpPr>
          <p:cNvPr id="29708" name="Rectangle 82"/>
          <p:cNvSpPr>
            <a:spLocks noChangeArrowheads="1"/>
          </p:cNvSpPr>
          <p:nvPr/>
        </p:nvSpPr>
        <p:spPr bwMode="auto">
          <a:xfrm>
            <a:off x="2273300" y="547688"/>
            <a:ext cx="3908425" cy="307975"/>
          </a:xfrm>
          <a:prstGeom prst="rect">
            <a:avLst/>
          </a:prstGeom>
          <a:noFill/>
          <a:ln w="9525">
            <a:noFill/>
            <a:miter lim="800000"/>
            <a:headEnd/>
            <a:tailEnd/>
          </a:ln>
        </p:spPr>
        <p:txBody>
          <a:bodyPr>
            <a:spAutoFit/>
          </a:bodyPr>
          <a:lstStyle/>
          <a:p>
            <a:r>
              <a:rPr lang="en-US" sz="1400"/>
              <a:t>(F. Zimmermann, CARE-HHH Workshop, 2008)   </a:t>
            </a:r>
          </a:p>
        </p:txBody>
      </p:sp>
      <p:sp>
        <p:nvSpPr>
          <p:cNvPr id="29709" name="Text Box 18"/>
          <p:cNvSpPr txBox="1">
            <a:spLocks noChangeArrowheads="1"/>
          </p:cNvSpPr>
          <p:nvPr/>
        </p:nvSpPr>
        <p:spPr bwMode="auto">
          <a:xfrm>
            <a:off x="5154613" y="3971925"/>
            <a:ext cx="1865312" cy="460375"/>
          </a:xfrm>
          <a:prstGeom prst="rect">
            <a:avLst/>
          </a:prstGeom>
          <a:noFill/>
          <a:ln w="9525">
            <a:noFill/>
            <a:miter lim="800000"/>
            <a:headEnd/>
            <a:tailEnd/>
          </a:ln>
        </p:spPr>
        <p:txBody>
          <a:bodyPr wrap="none">
            <a:spAutoFit/>
          </a:bodyPr>
          <a:lstStyle/>
          <a:p>
            <a:r>
              <a:rPr lang="en-US" sz="1200" b="1">
                <a:latin typeface="Times New Roman" pitchFamily="18" charset="0"/>
              </a:rPr>
              <a:t>F. Ruggiero, W. Scandale.</a:t>
            </a:r>
          </a:p>
          <a:p>
            <a:r>
              <a:rPr lang="en-US" sz="1200" b="1">
                <a:latin typeface="Times New Roman" pitchFamily="18" charset="0"/>
              </a:rPr>
              <a:t>F. Zimmermann</a:t>
            </a:r>
          </a:p>
        </p:txBody>
      </p:sp>
      <p:sp>
        <p:nvSpPr>
          <p:cNvPr id="29710" name="TextBox 35"/>
          <p:cNvSpPr txBox="1">
            <a:spLocks noChangeArrowheads="1"/>
          </p:cNvSpPr>
          <p:nvPr/>
        </p:nvSpPr>
        <p:spPr bwMode="auto">
          <a:xfrm rot="-1591748">
            <a:off x="2730500" y="1749425"/>
            <a:ext cx="1117600" cy="461963"/>
          </a:xfrm>
          <a:prstGeom prst="rect">
            <a:avLst/>
          </a:prstGeom>
          <a:noFill/>
          <a:ln w="9525">
            <a:noFill/>
            <a:miter lim="800000"/>
            <a:headEnd/>
            <a:tailEnd/>
          </a:ln>
        </p:spPr>
        <p:txBody>
          <a:bodyPr wrap="none">
            <a:spAutoFit/>
          </a:bodyPr>
          <a:lstStyle/>
          <a:p>
            <a:r>
              <a:rPr lang="en-US" sz="1200" b="1"/>
              <a:t>Small-Angle </a:t>
            </a:r>
          </a:p>
          <a:p>
            <a:r>
              <a:rPr lang="en-US" sz="1200" b="1"/>
              <a:t>Crab Cavity</a:t>
            </a:r>
          </a:p>
        </p:txBody>
      </p:sp>
      <p:sp>
        <p:nvSpPr>
          <p:cNvPr id="29711" name="TextBox 36"/>
          <p:cNvSpPr txBox="1">
            <a:spLocks noChangeArrowheads="1"/>
          </p:cNvSpPr>
          <p:nvPr/>
        </p:nvSpPr>
        <p:spPr bwMode="auto">
          <a:xfrm>
            <a:off x="3873500" y="1577975"/>
            <a:ext cx="1882775" cy="892175"/>
          </a:xfrm>
          <a:prstGeom prst="rect">
            <a:avLst/>
          </a:prstGeom>
          <a:solidFill>
            <a:srgbClr val="FFFF66"/>
          </a:solidFill>
          <a:ln w="38100">
            <a:solidFill>
              <a:srgbClr val="008000"/>
            </a:solidFill>
            <a:miter lim="800000"/>
            <a:headEnd/>
            <a:tailEnd/>
          </a:ln>
        </p:spPr>
        <p:txBody>
          <a:bodyPr wrap="none">
            <a:spAutoFit/>
          </a:bodyPr>
          <a:lstStyle/>
          <a:p>
            <a:r>
              <a:rPr lang="en-US" sz="1300" b="1"/>
              <a:t>I=1.7E11ppb</a:t>
            </a:r>
          </a:p>
          <a:p>
            <a:r>
              <a:rPr lang="en-US" sz="1300" b="1"/>
              <a:t># of Bunch=2808</a:t>
            </a:r>
          </a:p>
          <a:p>
            <a:r>
              <a:rPr lang="en-US" sz="1300" b="1"/>
              <a:t>Bunch Spacing=25ns</a:t>
            </a:r>
          </a:p>
          <a:p>
            <a:r>
              <a:rPr lang="en-US" sz="1300" b="1">
                <a:sym typeface="Symbol" pitchFamily="18" charset="2"/>
              </a:rPr>
              <a:t>*~10 cm</a:t>
            </a:r>
            <a:endParaRPr lang="en-US" sz="1300" b="1"/>
          </a:p>
        </p:txBody>
      </p:sp>
      <p:sp>
        <p:nvSpPr>
          <p:cNvPr id="29712" name="TextBox 37"/>
          <p:cNvSpPr txBox="1">
            <a:spLocks noChangeArrowheads="1"/>
          </p:cNvSpPr>
          <p:nvPr/>
        </p:nvSpPr>
        <p:spPr bwMode="auto">
          <a:xfrm rot="-1591748">
            <a:off x="4149725" y="4598988"/>
            <a:ext cx="1174750" cy="461962"/>
          </a:xfrm>
          <a:prstGeom prst="rect">
            <a:avLst/>
          </a:prstGeom>
          <a:noFill/>
          <a:ln w="9525">
            <a:noFill/>
            <a:miter lim="800000"/>
            <a:headEnd/>
            <a:tailEnd/>
          </a:ln>
        </p:spPr>
        <p:txBody>
          <a:bodyPr wrap="none">
            <a:spAutoFit/>
          </a:bodyPr>
          <a:lstStyle/>
          <a:p>
            <a:pPr algn="ctr"/>
            <a:r>
              <a:rPr lang="en-US" sz="1200" b="1"/>
              <a:t>Wire </a:t>
            </a:r>
          </a:p>
          <a:p>
            <a:pPr algn="ctr"/>
            <a:r>
              <a:rPr lang="en-US" sz="1200" b="1"/>
              <a:t>Compensator</a:t>
            </a:r>
          </a:p>
        </p:txBody>
      </p:sp>
      <p:sp>
        <p:nvSpPr>
          <p:cNvPr id="29713" name="TextBox 38"/>
          <p:cNvSpPr txBox="1">
            <a:spLocks noChangeArrowheads="1"/>
          </p:cNvSpPr>
          <p:nvPr/>
        </p:nvSpPr>
        <p:spPr bwMode="auto">
          <a:xfrm>
            <a:off x="5299075" y="4432300"/>
            <a:ext cx="1882775" cy="893763"/>
          </a:xfrm>
          <a:prstGeom prst="rect">
            <a:avLst/>
          </a:prstGeom>
          <a:solidFill>
            <a:srgbClr val="FFFF00"/>
          </a:solidFill>
          <a:ln w="38100">
            <a:solidFill>
              <a:srgbClr val="008000"/>
            </a:solidFill>
            <a:miter lim="800000"/>
            <a:headEnd/>
            <a:tailEnd/>
          </a:ln>
        </p:spPr>
        <p:txBody>
          <a:bodyPr wrap="none">
            <a:spAutoFit/>
          </a:bodyPr>
          <a:lstStyle/>
          <a:p>
            <a:r>
              <a:rPr lang="en-US" sz="1300" b="1"/>
              <a:t>I~6E11ppb</a:t>
            </a:r>
          </a:p>
          <a:p>
            <a:r>
              <a:rPr lang="en-US" sz="1300" b="1"/>
              <a:t># of Bunch=1404</a:t>
            </a:r>
          </a:p>
          <a:p>
            <a:r>
              <a:rPr lang="en-US" sz="1300" b="1"/>
              <a:t>Bunch Spacing=50ns</a:t>
            </a:r>
          </a:p>
          <a:p>
            <a:r>
              <a:rPr lang="en-US" sz="1300" b="1">
                <a:sym typeface="Symbol" pitchFamily="18" charset="2"/>
              </a:rPr>
              <a:t>*~25 cm</a:t>
            </a:r>
            <a:endParaRPr lang="en-US" sz="1300" b="1"/>
          </a:p>
        </p:txBody>
      </p:sp>
      <p:sp>
        <p:nvSpPr>
          <p:cNvPr id="34" name="Oval 33"/>
          <p:cNvSpPr/>
          <p:nvPr/>
        </p:nvSpPr>
        <p:spPr>
          <a:xfrm>
            <a:off x="5260975" y="4432300"/>
            <a:ext cx="1001713" cy="29527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715" name="TextBox 34"/>
          <p:cNvSpPr txBox="1">
            <a:spLocks noChangeArrowheads="1"/>
          </p:cNvSpPr>
          <p:nvPr/>
        </p:nvSpPr>
        <p:spPr bwMode="auto">
          <a:xfrm>
            <a:off x="7491413" y="4979988"/>
            <a:ext cx="1524000" cy="646112"/>
          </a:xfrm>
          <a:prstGeom prst="rect">
            <a:avLst/>
          </a:prstGeom>
          <a:noFill/>
          <a:ln w="9525">
            <a:noFill/>
            <a:miter lim="800000"/>
            <a:headEnd/>
            <a:tailEnd/>
          </a:ln>
        </p:spPr>
        <p:txBody>
          <a:bodyPr>
            <a:spAutoFit/>
          </a:bodyPr>
          <a:lstStyle/>
          <a:p>
            <a:r>
              <a:rPr lang="en-US">
                <a:solidFill>
                  <a:srgbClr val="0000FF"/>
                </a:solidFill>
              </a:rPr>
              <a:t>~4 time more beam/bunch!</a:t>
            </a:r>
          </a:p>
        </p:txBody>
      </p:sp>
      <p:sp>
        <p:nvSpPr>
          <p:cNvPr id="36" name="Freeform 35"/>
          <p:cNvSpPr/>
          <p:nvPr/>
        </p:nvSpPr>
        <p:spPr>
          <a:xfrm rot="380399">
            <a:off x="6245225" y="4586288"/>
            <a:ext cx="1381125" cy="384175"/>
          </a:xfrm>
          <a:custGeom>
            <a:avLst/>
            <a:gdLst>
              <a:gd name="connsiteX0" fmla="*/ 0 w 1380227"/>
              <a:gd name="connsiteY0" fmla="*/ 25879 h 181154"/>
              <a:gd name="connsiteX1" fmla="*/ 966159 w 1380227"/>
              <a:gd name="connsiteY1" fmla="*/ 25879 h 181154"/>
              <a:gd name="connsiteX2" fmla="*/ 1380227 w 1380227"/>
              <a:gd name="connsiteY2" fmla="*/ 181154 h 181154"/>
            </a:gdLst>
            <a:ahLst/>
            <a:cxnLst>
              <a:cxn ang="0">
                <a:pos x="connsiteX0" y="connsiteY0"/>
              </a:cxn>
              <a:cxn ang="0">
                <a:pos x="connsiteX1" y="connsiteY1"/>
              </a:cxn>
              <a:cxn ang="0">
                <a:pos x="connsiteX2" y="connsiteY2"/>
              </a:cxn>
            </a:cxnLst>
            <a:rect l="l" t="t" r="r" b="b"/>
            <a:pathLst>
              <a:path w="1380227" h="181154">
                <a:moveTo>
                  <a:pt x="0" y="25879"/>
                </a:moveTo>
                <a:cubicBezTo>
                  <a:pt x="368060" y="12939"/>
                  <a:pt x="736121" y="0"/>
                  <a:pt x="966159" y="25879"/>
                </a:cubicBezTo>
                <a:cubicBezTo>
                  <a:pt x="1196197" y="51758"/>
                  <a:pt x="1288212" y="116456"/>
                  <a:pt x="1380227" y="181154"/>
                </a:cubicBezTo>
              </a:path>
            </a:pathLst>
          </a:custGeom>
          <a:ln>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9717" name="Footer Placeholder 30"/>
          <p:cNvSpPr txBox="1">
            <a:spLocks/>
          </p:cNvSpPr>
          <p:nvPr/>
        </p:nvSpPr>
        <p:spPr bwMode="auto">
          <a:xfrm>
            <a:off x="1679575" y="6572250"/>
            <a:ext cx="5119688" cy="396875"/>
          </a:xfrm>
          <a:prstGeom prst="rect">
            <a:avLst/>
          </a:prstGeom>
          <a:noFill/>
          <a:ln w="9525">
            <a:noFill/>
            <a:miter lim="800000"/>
            <a:headEnd/>
            <a:tailEnd/>
          </a:ln>
        </p:spPr>
        <p:txBody>
          <a:bodyPr/>
          <a:lstStyle/>
          <a:p>
            <a:pPr algn="ctr"/>
            <a:r>
              <a:rPr lang="en-US" sz="1200"/>
              <a:t>Tevatron Accel. Studies Workshop, Jan. 13-14, 2010,  Chandra Bhat</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1558925" y="217488"/>
            <a:ext cx="6221413" cy="660400"/>
          </a:xfrm>
        </p:spPr>
        <p:txBody>
          <a:bodyPr>
            <a:normAutofit fontScale="90000"/>
          </a:bodyPr>
          <a:lstStyle/>
          <a:p>
            <a:pPr>
              <a:defRPr/>
            </a:pPr>
            <a:r>
              <a:rPr lang="en-US" dirty="0" smtClean="0"/>
              <a:t>“Flat Bunches”  </a:t>
            </a:r>
            <a:br>
              <a:rPr lang="en-US" dirty="0" smtClean="0"/>
            </a:br>
            <a:r>
              <a:rPr lang="en-US" dirty="0" smtClean="0"/>
              <a:t>Types and Generation </a:t>
            </a:r>
          </a:p>
        </p:txBody>
      </p:sp>
      <p:sp>
        <p:nvSpPr>
          <p:cNvPr id="30723" name="Content Placeholder 2"/>
          <p:cNvSpPr>
            <a:spLocks noGrp="1"/>
          </p:cNvSpPr>
          <p:nvPr>
            <p:ph idx="1"/>
          </p:nvPr>
        </p:nvSpPr>
        <p:spPr>
          <a:xfrm>
            <a:off x="744538" y="1120775"/>
            <a:ext cx="6969125" cy="925513"/>
          </a:xfrm>
        </p:spPr>
        <p:txBody>
          <a:bodyPr/>
          <a:lstStyle/>
          <a:p>
            <a:r>
              <a:rPr lang="en-US" sz="2000" smtClean="0"/>
              <a:t>Flat Bunches come in two forms</a:t>
            </a:r>
          </a:p>
          <a:p>
            <a:endParaRPr lang="en-US" sz="2400" smtClean="0"/>
          </a:p>
          <a:p>
            <a:endParaRPr lang="en-US" sz="2400" smtClean="0"/>
          </a:p>
          <a:p>
            <a:endParaRPr lang="en-US" sz="2400" smtClean="0"/>
          </a:p>
          <a:p>
            <a:endParaRPr lang="en-US" sz="2400" smtClean="0"/>
          </a:p>
          <a:p>
            <a:endParaRPr lang="en-US" sz="2400" smtClean="0"/>
          </a:p>
        </p:txBody>
      </p:sp>
      <p:sp>
        <p:nvSpPr>
          <p:cNvPr id="64" name="Content Placeholder 2"/>
          <p:cNvSpPr txBox="1">
            <a:spLocks/>
          </p:cNvSpPr>
          <p:nvPr/>
        </p:nvSpPr>
        <p:spPr bwMode="auto">
          <a:xfrm>
            <a:off x="747713" y="3467100"/>
            <a:ext cx="6969125" cy="2224088"/>
          </a:xfrm>
          <a:prstGeom prst="rect">
            <a:avLst/>
          </a:prstGeom>
          <a:noFill/>
          <a:ln w="9525">
            <a:noFill/>
            <a:miter lim="800000"/>
            <a:headEnd/>
            <a:tailEnd/>
          </a:ln>
        </p:spPr>
        <p:txBody>
          <a:bodyPr/>
          <a:lstStyle/>
          <a:p>
            <a:pPr marL="342900" indent="-342900" eaLnBrk="0" hangingPunct="0">
              <a:spcBef>
                <a:spcPct val="20000"/>
              </a:spcBef>
              <a:defRPr/>
            </a:pPr>
            <a:endParaRPr lang="en-US" sz="2400" kern="0" dirty="0">
              <a:latin typeface="+mn-lt"/>
            </a:endParaRPr>
          </a:p>
          <a:p>
            <a:pPr marL="342900" indent="-342900" eaLnBrk="0" hangingPunct="0">
              <a:spcBef>
                <a:spcPct val="20000"/>
              </a:spcBef>
              <a:buFont typeface="Wingdings" pitchFamily="2" charset="2"/>
              <a:buBlip>
                <a:blip r:embed="rId3"/>
              </a:buBlip>
              <a:defRPr/>
            </a:pPr>
            <a:r>
              <a:rPr lang="en-US" sz="2000" kern="0" dirty="0">
                <a:latin typeface="+mn-lt"/>
              </a:rPr>
              <a:t>There are two distinct methods to create flat bunches</a:t>
            </a:r>
          </a:p>
          <a:p>
            <a:pPr marL="742950" lvl="1" indent="-285750">
              <a:lnSpc>
                <a:spcPct val="90000"/>
              </a:lnSpc>
              <a:spcBef>
                <a:spcPct val="20000"/>
              </a:spcBef>
              <a:buFont typeface="Wingdings" pitchFamily="2" charset="2"/>
              <a:buChar char="q"/>
              <a:defRPr/>
            </a:pPr>
            <a:r>
              <a:rPr lang="en-US" sz="2000" kern="0" dirty="0">
                <a:solidFill>
                  <a:srgbClr val="6600CC"/>
                </a:solidFill>
                <a:latin typeface="+mn-lt"/>
              </a:rPr>
              <a:t>Barrier rf </a:t>
            </a:r>
            <a:r>
              <a:rPr lang="en-US" sz="2000" kern="0" dirty="0">
                <a:solidFill>
                  <a:srgbClr val="6600CC"/>
                </a:solidFill>
                <a:latin typeface="+mn-lt"/>
                <a:sym typeface="Wingdings" pitchFamily="2" charset="2"/>
              </a:rPr>
              <a:t> Like that in the Recycler</a:t>
            </a:r>
            <a:endParaRPr lang="en-US" sz="2000" kern="0" dirty="0">
              <a:solidFill>
                <a:srgbClr val="6600CC"/>
              </a:solidFill>
              <a:latin typeface="+mn-lt"/>
            </a:endParaRPr>
          </a:p>
          <a:p>
            <a:pPr marL="742950" lvl="1" indent="-285750">
              <a:lnSpc>
                <a:spcPct val="90000"/>
              </a:lnSpc>
              <a:spcBef>
                <a:spcPct val="20000"/>
              </a:spcBef>
              <a:buFont typeface="Wingdings" pitchFamily="2" charset="2"/>
              <a:buChar char="q"/>
              <a:defRPr/>
            </a:pPr>
            <a:r>
              <a:rPr lang="en-US" sz="2000" kern="0" dirty="0">
                <a:solidFill>
                  <a:srgbClr val="6600CC"/>
                </a:solidFill>
                <a:latin typeface="+mn-lt"/>
              </a:rPr>
              <a:t>R</a:t>
            </a:r>
            <a:r>
              <a:rPr lang="en-US" sz="2000" kern="0" dirty="0" err="1">
                <a:solidFill>
                  <a:srgbClr val="6600CC"/>
                </a:solidFill>
                <a:latin typeface="+mn-lt"/>
              </a:rPr>
              <a:t>esonant</a:t>
            </a:r>
            <a:r>
              <a:rPr lang="en-US" sz="2000" kern="0" dirty="0">
                <a:solidFill>
                  <a:srgbClr val="6600CC"/>
                </a:solidFill>
                <a:latin typeface="+mn-lt"/>
              </a:rPr>
              <a:t> rf systems</a:t>
            </a:r>
            <a:endParaRPr lang="en-US" sz="2400" kern="0" dirty="0">
              <a:solidFill>
                <a:srgbClr val="6600CC"/>
              </a:solidFill>
              <a:latin typeface="+mn-lt"/>
            </a:endParaRPr>
          </a:p>
          <a:p>
            <a:pPr marL="1143000" lvl="2" indent="-228600">
              <a:lnSpc>
                <a:spcPct val="90000"/>
              </a:lnSpc>
              <a:spcBef>
                <a:spcPct val="20000"/>
              </a:spcBef>
              <a:buFont typeface="Wingdings" pitchFamily="2" charset="2"/>
              <a:buChar char="Ø"/>
              <a:defRPr/>
            </a:pPr>
            <a:r>
              <a:rPr lang="en-US" kern="0" dirty="0">
                <a:solidFill>
                  <a:srgbClr val="006600"/>
                </a:solidFill>
                <a:latin typeface="+mn-lt"/>
              </a:rPr>
              <a:t>Double, triple or multiple harmonic rf system </a:t>
            </a:r>
          </a:p>
          <a:p>
            <a:pPr marL="1143000" lvl="2" indent="-228600">
              <a:lnSpc>
                <a:spcPct val="90000"/>
              </a:lnSpc>
              <a:spcBef>
                <a:spcPct val="20000"/>
              </a:spcBef>
              <a:buFont typeface="Wingdings" pitchFamily="2" charset="2"/>
              <a:buChar char="Ø"/>
              <a:defRPr/>
            </a:pPr>
            <a:r>
              <a:rPr lang="en-US" kern="0" dirty="0">
                <a:solidFill>
                  <a:srgbClr val="006600"/>
                </a:solidFill>
                <a:latin typeface="+mn-lt"/>
              </a:rPr>
              <a:t>Longitudinal hollow bunches, </a:t>
            </a:r>
            <a:r>
              <a:rPr lang="en-US" kern="0" dirty="0" err="1">
                <a:solidFill>
                  <a:srgbClr val="006600"/>
                </a:solidFill>
                <a:latin typeface="+mn-lt"/>
              </a:rPr>
              <a:t>Carli’s</a:t>
            </a:r>
            <a:r>
              <a:rPr lang="en-US" kern="0" dirty="0">
                <a:solidFill>
                  <a:srgbClr val="006600"/>
                </a:solidFill>
                <a:latin typeface="+mn-lt"/>
              </a:rPr>
              <a:t> technique</a:t>
            </a:r>
          </a:p>
        </p:txBody>
      </p:sp>
      <p:grpSp>
        <p:nvGrpSpPr>
          <p:cNvPr id="30725" name="Group 44"/>
          <p:cNvGrpSpPr>
            <a:grpSpLocks/>
          </p:cNvGrpSpPr>
          <p:nvPr/>
        </p:nvGrpSpPr>
        <p:grpSpPr bwMode="auto">
          <a:xfrm>
            <a:off x="1398588" y="1552575"/>
            <a:ext cx="1546225" cy="1489075"/>
            <a:chOff x="7772400" y="4904519"/>
            <a:chExt cx="1546342" cy="1489417"/>
          </a:xfrm>
        </p:grpSpPr>
        <p:cxnSp>
          <p:nvCxnSpPr>
            <p:cNvPr id="37" name="Straight Arrow Connector 36"/>
            <p:cNvCxnSpPr/>
            <p:nvPr/>
          </p:nvCxnSpPr>
          <p:spPr>
            <a:xfrm rot="5400000" flipH="1" flipV="1">
              <a:off x="7779429" y="5648434"/>
              <a:ext cx="1489417"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7772400" y="5722270"/>
              <a:ext cx="1546342"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2" name="Flowchart: Terminator 41"/>
            <p:cNvSpPr/>
            <p:nvPr/>
          </p:nvSpPr>
          <p:spPr>
            <a:xfrm>
              <a:off x="8007368" y="5458684"/>
              <a:ext cx="1027190" cy="554164"/>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760" name="TextBox 42"/>
            <p:cNvSpPr txBox="1">
              <a:spLocks noChangeArrowheads="1"/>
            </p:cNvSpPr>
            <p:nvPr/>
          </p:nvSpPr>
          <p:spPr bwMode="auto">
            <a:xfrm>
              <a:off x="8454730" y="4904519"/>
              <a:ext cx="445956" cy="338554"/>
            </a:xfrm>
            <a:prstGeom prst="rect">
              <a:avLst/>
            </a:prstGeom>
            <a:noFill/>
            <a:ln w="9525">
              <a:noFill/>
              <a:miter lim="800000"/>
              <a:headEnd/>
              <a:tailEnd/>
            </a:ln>
          </p:spPr>
          <p:txBody>
            <a:bodyPr wrap="none">
              <a:spAutoFit/>
            </a:bodyPr>
            <a:lstStyle/>
            <a:p>
              <a:r>
                <a:rPr lang="en-US" sz="1600" b="1">
                  <a:sym typeface="Symbol" pitchFamily="18" charset="2"/>
                </a:rPr>
                <a:t>E</a:t>
              </a:r>
              <a:endParaRPr lang="en-US" sz="1600" b="1"/>
            </a:p>
          </p:txBody>
        </p:sp>
        <p:sp>
          <p:nvSpPr>
            <p:cNvPr id="30761" name="TextBox 43"/>
            <p:cNvSpPr txBox="1">
              <a:spLocks noChangeArrowheads="1"/>
            </p:cNvSpPr>
            <p:nvPr/>
          </p:nvSpPr>
          <p:spPr bwMode="auto">
            <a:xfrm>
              <a:off x="8928987" y="5639574"/>
              <a:ext cx="378630" cy="338554"/>
            </a:xfrm>
            <a:prstGeom prst="rect">
              <a:avLst/>
            </a:prstGeom>
            <a:noFill/>
            <a:ln w="9525">
              <a:noFill/>
              <a:miter lim="800000"/>
              <a:headEnd/>
              <a:tailEnd/>
            </a:ln>
          </p:spPr>
          <p:txBody>
            <a:bodyPr wrap="none">
              <a:spAutoFit/>
            </a:bodyPr>
            <a:lstStyle/>
            <a:p>
              <a:r>
                <a:rPr lang="en-US" sz="1600" b="1">
                  <a:sym typeface="Symbol" pitchFamily="18" charset="2"/>
                </a:rPr>
                <a:t>t</a:t>
              </a:r>
              <a:endParaRPr lang="en-US" sz="1600" b="1"/>
            </a:p>
          </p:txBody>
        </p:sp>
      </p:grpSp>
      <p:grpSp>
        <p:nvGrpSpPr>
          <p:cNvPr id="30726" name="Group 62"/>
          <p:cNvGrpSpPr>
            <a:grpSpLocks/>
          </p:cNvGrpSpPr>
          <p:nvPr/>
        </p:nvGrpSpPr>
        <p:grpSpPr bwMode="auto">
          <a:xfrm>
            <a:off x="3730625" y="1657350"/>
            <a:ext cx="2524125" cy="1489075"/>
            <a:chOff x="6416449" y="3377040"/>
            <a:chExt cx="2523663" cy="1489417"/>
          </a:xfrm>
        </p:grpSpPr>
        <p:grpSp>
          <p:nvGrpSpPr>
            <p:cNvPr id="30750" name="Group 61"/>
            <p:cNvGrpSpPr>
              <a:grpSpLocks/>
            </p:cNvGrpSpPr>
            <p:nvPr/>
          </p:nvGrpSpPr>
          <p:grpSpPr bwMode="auto">
            <a:xfrm>
              <a:off x="7346839" y="3377040"/>
              <a:ext cx="1593273" cy="1489417"/>
              <a:chOff x="7374549" y="3113781"/>
              <a:chExt cx="1593273" cy="1489417"/>
            </a:xfrm>
          </p:grpSpPr>
          <p:cxnSp>
            <p:nvCxnSpPr>
              <p:cNvPr id="47" name="Straight Arrow Connector 46"/>
              <p:cNvCxnSpPr/>
              <p:nvPr/>
            </p:nvCxnSpPr>
            <p:spPr>
              <a:xfrm rot="5400000" flipH="1" flipV="1">
                <a:off x="7381099" y="3857696"/>
                <a:ext cx="1489417"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7374264" y="3931532"/>
                <a:ext cx="1593558"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754" name="TextBox 49"/>
              <p:cNvSpPr txBox="1">
                <a:spLocks noChangeArrowheads="1"/>
              </p:cNvSpPr>
              <p:nvPr/>
            </p:nvSpPr>
            <p:spPr bwMode="auto">
              <a:xfrm>
                <a:off x="8056879" y="3113781"/>
                <a:ext cx="445956" cy="338554"/>
              </a:xfrm>
              <a:prstGeom prst="rect">
                <a:avLst/>
              </a:prstGeom>
              <a:noFill/>
              <a:ln w="9525">
                <a:noFill/>
                <a:miter lim="800000"/>
                <a:headEnd/>
                <a:tailEnd/>
              </a:ln>
            </p:spPr>
            <p:txBody>
              <a:bodyPr wrap="none">
                <a:spAutoFit/>
              </a:bodyPr>
              <a:lstStyle/>
              <a:p>
                <a:r>
                  <a:rPr lang="en-US" sz="1600" b="1">
                    <a:sym typeface="Symbol" pitchFamily="18" charset="2"/>
                  </a:rPr>
                  <a:t>E</a:t>
                </a:r>
                <a:endParaRPr lang="en-US" sz="1600" b="1"/>
              </a:p>
            </p:txBody>
          </p:sp>
          <p:sp>
            <p:nvSpPr>
              <p:cNvPr id="30755" name="TextBox 50"/>
              <p:cNvSpPr txBox="1">
                <a:spLocks noChangeArrowheads="1"/>
              </p:cNvSpPr>
              <p:nvPr/>
            </p:nvSpPr>
            <p:spPr bwMode="auto">
              <a:xfrm>
                <a:off x="8521988" y="3856704"/>
                <a:ext cx="378630" cy="338554"/>
              </a:xfrm>
              <a:prstGeom prst="rect">
                <a:avLst/>
              </a:prstGeom>
              <a:noFill/>
              <a:ln w="9525">
                <a:noFill/>
                <a:miter lim="800000"/>
                <a:headEnd/>
                <a:tailEnd/>
              </a:ln>
            </p:spPr>
            <p:txBody>
              <a:bodyPr wrap="none">
                <a:spAutoFit/>
              </a:bodyPr>
              <a:lstStyle/>
              <a:p>
                <a:r>
                  <a:rPr lang="en-US" sz="1600" b="1">
                    <a:sym typeface="Symbol" pitchFamily="18" charset="2"/>
                  </a:rPr>
                  <a:t>t</a:t>
                </a:r>
                <a:endParaRPr lang="en-US" sz="1600" b="1"/>
              </a:p>
            </p:txBody>
          </p:sp>
          <p:sp>
            <p:nvSpPr>
              <p:cNvPr id="60" name="Donut 59"/>
              <p:cNvSpPr/>
              <p:nvPr/>
            </p:nvSpPr>
            <p:spPr>
              <a:xfrm>
                <a:off x="7674247" y="3467875"/>
                <a:ext cx="917407" cy="968597"/>
              </a:xfrm>
              <a:prstGeom prst="don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grpSp>
        <p:sp>
          <p:nvSpPr>
            <p:cNvPr id="30751" name="TextBox 60"/>
            <p:cNvSpPr txBox="1">
              <a:spLocks noChangeArrowheads="1"/>
            </p:cNvSpPr>
            <p:nvPr/>
          </p:nvSpPr>
          <p:spPr bwMode="auto">
            <a:xfrm>
              <a:off x="6416449" y="4119963"/>
              <a:ext cx="595035" cy="369332"/>
            </a:xfrm>
            <a:prstGeom prst="rect">
              <a:avLst/>
            </a:prstGeom>
            <a:noFill/>
            <a:ln w="9525">
              <a:noFill/>
              <a:miter lim="800000"/>
              <a:headEnd/>
              <a:tailEnd/>
            </a:ln>
          </p:spPr>
          <p:txBody>
            <a:bodyPr wrap="none">
              <a:spAutoFit/>
            </a:bodyPr>
            <a:lstStyle/>
            <a:p>
              <a:r>
                <a:rPr lang="en-US" b="1"/>
                <a:t>and</a:t>
              </a:r>
            </a:p>
          </p:txBody>
        </p:sp>
      </p:grpSp>
      <p:sp>
        <p:nvSpPr>
          <p:cNvPr id="46" name="Freeform 45"/>
          <p:cNvSpPr/>
          <p:nvPr/>
        </p:nvSpPr>
        <p:spPr>
          <a:xfrm>
            <a:off x="1633538" y="2849563"/>
            <a:ext cx="1025525" cy="339725"/>
          </a:xfrm>
          <a:custGeom>
            <a:avLst/>
            <a:gdLst>
              <a:gd name="connsiteX0" fmla="*/ 0 w 1104523"/>
              <a:gd name="connsiteY0" fmla="*/ 545472 h 549999"/>
              <a:gd name="connsiteX1" fmla="*/ 36214 w 1104523"/>
              <a:gd name="connsiteY1" fmla="*/ 269341 h 549999"/>
              <a:gd name="connsiteX2" fmla="*/ 86008 w 1104523"/>
              <a:gd name="connsiteY2" fmla="*/ 106379 h 549999"/>
              <a:gd name="connsiteX3" fmla="*/ 203703 w 1104523"/>
              <a:gd name="connsiteY3" fmla="*/ 15844 h 549999"/>
              <a:gd name="connsiteX4" fmla="*/ 466253 w 1104523"/>
              <a:gd name="connsiteY4" fmla="*/ 11317 h 549999"/>
              <a:gd name="connsiteX5" fmla="*/ 624689 w 1104523"/>
              <a:gd name="connsiteY5" fmla="*/ 11317 h 549999"/>
              <a:gd name="connsiteX6" fmla="*/ 792178 w 1104523"/>
              <a:gd name="connsiteY6" fmla="*/ 11317 h 549999"/>
              <a:gd name="connsiteX7" fmla="*/ 914400 w 1104523"/>
              <a:gd name="connsiteY7" fmla="*/ 15844 h 549999"/>
              <a:gd name="connsiteX8" fmla="*/ 1004934 w 1104523"/>
              <a:gd name="connsiteY8" fmla="*/ 83745 h 549999"/>
              <a:gd name="connsiteX9" fmla="*/ 1054729 w 1104523"/>
              <a:gd name="connsiteY9" fmla="*/ 242181 h 549999"/>
              <a:gd name="connsiteX10" fmla="*/ 1104523 w 1104523"/>
              <a:gd name="connsiteY10" fmla="*/ 549999 h 54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04523" h="549999">
                <a:moveTo>
                  <a:pt x="0" y="545472"/>
                </a:moveTo>
                <a:cubicBezTo>
                  <a:pt x="10939" y="443997"/>
                  <a:pt x="21879" y="342523"/>
                  <a:pt x="36214" y="269341"/>
                </a:cubicBezTo>
                <a:cubicBezTo>
                  <a:pt x="50549" y="196159"/>
                  <a:pt x="58093" y="148629"/>
                  <a:pt x="86008" y="106379"/>
                </a:cubicBezTo>
                <a:cubicBezTo>
                  <a:pt x="113923" y="64130"/>
                  <a:pt x="140329" y="31688"/>
                  <a:pt x="203703" y="15844"/>
                </a:cubicBezTo>
                <a:cubicBezTo>
                  <a:pt x="267077" y="0"/>
                  <a:pt x="396089" y="12072"/>
                  <a:pt x="466253" y="11317"/>
                </a:cubicBezTo>
                <a:cubicBezTo>
                  <a:pt x="536417" y="10563"/>
                  <a:pt x="624689" y="11317"/>
                  <a:pt x="624689" y="11317"/>
                </a:cubicBezTo>
                <a:lnTo>
                  <a:pt x="792178" y="11317"/>
                </a:lnTo>
                <a:cubicBezTo>
                  <a:pt x="840463" y="12071"/>
                  <a:pt x="878941" y="3773"/>
                  <a:pt x="914400" y="15844"/>
                </a:cubicBezTo>
                <a:cubicBezTo>
                  <a:pt x="949859" y="27915"/>
                  <a:pt x="981546" y="46022"/>
                  <a:pt x="1004934" y="83745"/>
                </a:cubicBezTo>
                <a:cubicBezTo>
                  <a:pt x="1028322" y="121468"/>
                  <a:pt x="1038131" y="164472"/>
                  <a:pt x="1054729" y="242181"/>
                </a:cubicBezTo>
                <a:cubicBezTo>
                  <a:pt x="1071327" y="319890"/>
                  <a:pt x="1104523" y="549999"/>
                  <a:pt x="1104523" y="549999"/>
                </a:cubicBezTo>
              </a:path>
            </a:pathLst>
          </a:custGeom>
          <a:solidFill>
            <a:srgbClr val="00FF00"/>
          </a:solidFill>
          <a:ln w="31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52" name="Straight Connector 51"/>
          <p:cNvCxnSpPr/>
          <p:nvPr/>
        </p:nvCxnSpPr>
        <p:spPr>
          <a:xfrm>
            <a:off x="1398588" y="3189288"/>
            <a:ext cx="1546225"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0729" name="TextBox 52"/>
          <p:cNvSpPr txBox="1">
            <a:spLocks noChangeArrowheads="1"/>
          </p:cNvSpPr>
          <p:nvPr/>
        </p:nvSpPr>
        <p:spPr bwMode="auto">
          <a:xfrm>
            <a:off x="2641600" y="3116263"/>
            <a:ext cx="377825" cy="338137"/>
          </a:xfrm>
          <a:prstGeom prst="rect">
            <a:avLst/>
          </a:prstGeom>
          <a:noFill/>
          <a:ln w="9525">
            <a:noFill/>
            <a:miter lim="800000"/>
            <a:headEnd/>
            <a:tailEnd/>
          </a:ln>
        </p:spPr>
        <p:txBody>
          <a:bodyPr wrap="none">
            <a:spAutoFit/>
          </a:bodyPr>
          <a:lstStyle/>
          <a:p>
            <a:r>
              <a:rPr lang="en-US" sz="1600" b="1">
                <a:sym typeface="Symbol" pitchFamily="18" charset="2"/>
              </a:rPr>
              <a:t>t</a:t>
            </a:r>
            <a:endParaRPr lang="en-US" sz="1600" b="1"/>
          </a:p>
        </p:txBody>
      </p:sp>
      <p:sp>
        <p:nvSpPr>
          <p:cNvPr id="54" name="Freeform 53"/>
          <p:cNvSpPr/>
          <p:nvPr/>
        </p:nvSpPr>
        <p:spPr>
          <a:xfrm>
            <a:off x="4897438" y="3106738"/>
            <a:ext cx="1025525" cy="341312"/>
          </a:xfrm>
          <a:custGeom>
            <a:avLst/>
            <a:gdLst>
              <a:gd name="connsiteX0" fmla="*/ 0 w 1104523"/>
              <a:gd name="connsiteY0" fmla="*/ 545472 h 549999"/>
              <a:gd name="connsiteX1" fmla="*/ 36214 w 1104523"/>
              <a:gd name="connsiteY1" fmla="*/ 269341 h 549999"/>
              <a:gd name="connsiteX2" fmla="*/ 86008 w 1104523"/>
              <a:gd name="connsiteY2" fmla="*/ 106379 h 549999"/>
              <a:gd name="connsiteX3" fmla="*/ 203703 w 1104523"/>
              <a:gd name="connsiteY3" fmla="*/ 15844 h 549999"/>
              <a:gd name="connsiteX4" fmla="*/ 466253 w 1104523"/>
              <a:gd name="connsiteY4" fmla="*/ 11317 h 549999"/>
              <a:gd name="connsiteX5" fmla="*/ 624689 w 1104523"/>
              <a:gd name="connsiteY5" fmla="*/ 11317 h 549999"/>
              <a:gd name="connsiteX6" fmla="*/ 792178 w 1104523"/>
              <a:gd name="connsiteY6" fmla="*/ 11317 h 549999"/>
              <a:gd name="connsiteX7" fmla="*/ 914400 w 1104523"/>
              <a:gd name="connsiteY7" fmla="*/ 15844 h 549999"/>
              <a:gd name="connsiteX8" fmla="*/ 1004934 w 1104523"/>
              <a:gd name="connsiteY8" fmla="*/ 83745 h 549999"/>
              <a:gd name="connsiteX9" fmla="*/ 1054729 w 1104523"/>
              <a:gd name="connsiteY9" fmla="*/ 242181 h 549999"/>
              <a:gd name="connsiteX10" fmla="*/ 1104523 w 1104523"/>
              <a:gd name="connsiteY10" fmla="*/ 549999 h 54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04523" h="549999">
                <a:moveTo>
                  <a:pt x="0" y="545472"/>
                </a:moveTo>
                <a:cubicBezTo>
                  <a:pt x="10939" y="443997"/>
                  <a:pt x="21879" y="342523"/>
                  <a:pt x="36214" y="269341"/>
                </a:cubicBezTo>
                <a:cubicBezTo>
                  <a:pt x="50549" y="196159"/>
                  <a:pt x="58093" y="148629"/>
                  <a:pt x="86008" y="106379"/>
                </a:cubicBezTo>
                <a:cubicBezTo>
                  <a:pt x="113923" y="64130"/>
                  <a:pt x="140329" y="31688"/>
                  <a:pt x="203703" y="15844"/>
                </a:cubicBezTo>
                <a:cubicBezTo>
                  <a:pt x="267077" y="0"/>
                  <a:pt x="396089" y="12072"/>
                  <a:pt x="466253" y="11317"/>
                </a:cubicBezTo>
                <a:cubicBezTo>
                  <a:pt x="536417" y="10563"/>
                  <a:pt x="624689" y="11317"/>
                  <a:pt x="624689" y="11317"/>
                </a:cubicBezTo>
                <a:lnTo>
                  <a:pt x="792178" y="11317"/>
                </a:lnTo>
                <a:cubicBezTo>
                  <a:pt x="840463" y="12071"/>
                  <a:pt x="878941" y="3773"/>
                  <a:pt x="914400" y="15844"/>
                </a:cubicBezTo>
                <a:cubicBezTo>
                  <a:pt x="949859" y="27915"/>
                  <a:pt x="981546" y="46022"/>
                  <a:pt x="1004934" y="83745"/>
                </a:cubicBezTo>
                <a:cubicBezTo>
                  <a:pt x="1028322" y="121468"/>
                  <a:pt x="1038131" y="164472"/>
                  <a:pt x="1054729" y="242181"/>
                </a:cubicBezTo>
                <a:cubicBezTo>
                  <a:pt x="1071327" y="319890"/>
                  <a:pt x="1104523" y="549999"/>
                  <a:pt x="1104523" y="549999"/>
                </a:cubicBezTo>
              </a:path>
            </a:pathLst>
          </a:custGeom>
          <a:solidFill>
            <a:srgbClr val="00FF00"/>
          </a:solidFill>
          <a:ln w="31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55" name="Straight Connector 54"/>
          <p:cNvCxnSpPr/>
          <p:nvPr/>
        </p:nvCxnSpPr>
        <p:spPr>
          <a:xfrm>
            <a:off x="4660900" y="3448050"/>
            <a:ext cx="1546225"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0732" name="TextBox 55"/>
          <p:cNvSpPr txBox="1">
            <a:spLocks noChangeArrowheads="1"/>
          </p:cNvSpPr>
          <p:nvPr/>
        </p:nvSpPr>
        <p:spPr bwMode="auto">
          <a:xfrm>
            <a:off x="5905500" y="3373438"/>
            <a:ext cx="377825" cy="338137"/>
          </a:xfrm>
          <a:prstGeom prst="rect">
            <a:avLst/>
          </a:prstGeom>
          <a:noFill/>
          <a:ln w="9525">
            <a:noFill/>
            <a:miter lim="800000"/>
            <a:headEnd/>
            <a:tailEnd/>
          </a:ln>
        </p:spPr>
        <p:txBody>
          <a:bodyPr wrap="none">
            <a:spAutoFit/>
          </a:bodyPr>
          <a:lstStyle/>
          <a:p>
            <a:r>
              <a:rPr lang="en-US" sz="1600" b="1">
                <a:sym typeface="Symbol" pitchFamily="18" charset="2"/>
              </a:rPr>
              <a:t>t</a:t>
            </a:r>
            <a:endParaRPr lang="en-US" sz="1600" b="1"/>
          </a:p>
        </p:txBody>
      </p:sp>
      <p:grpSp>
        <p:nvGrpSpPr>
          <p:cNvPr id="30733" name="Group 65"/>
          <p:cNvGrpSpPr>
            <a:grpSpLocks/>
          </p:cNvGrpSpPr>
          <p:nvPr/>
        </p:nvGrpSpPr>
        <p:grpSpPr bwMode="auto">
          <a:xfrm rot="-5400000">
            <a:off x="5799931" y="2253457"/>
            <a:ext cx="1443037" cy="342900"/>
            <a:chOff x="7197955" y="5922635"/>
            <a:chExt cx="1546342" cy="342409"/>
          </a:xfrm>
        </p:grpSpPr>
        <p:sp>
          <p:nvSpPr>
            <p:cNvPr id="49" name="Freeform 48"/>
            <p:cNvSpPr/>
            <p:nvPr/>
          </p:nvSpPr>
          <p:spPr>
            <a:xfrm>
              <a:off x="7425910" y="5922636"/>
              <a:ext cx="1027493" cy="340824"/>
            </a:xfrm>
            <a:custGeom>
              <a:avLst/>
              <a:gdLst>
                <a:gd name="connsiteX0" fmla="*/ 0 w 1104523"/>
                <a:gd name="connsiteY0" fmla="*/ 545472 h 549999"/>
                <a:gd name="connsiteX1" fmla="*/ 36214 w 1104523"/>
                <a:gd name="connsiteY1" fmla="*/ 269341 h 549999"/>
                <a:gd name="connsiteX2" fmla="*/ 86008 w 1104523"/>
                <a:gd name="connsiteY2" fmla="*/ 106379 h 549999"/>
                <a:gd name="connsiteX3" fmla="*/ 203703 w 1104523"/>
                <a:gd name="connsiteY3" fmla="*/ 15844 h 549999"/>
                <a:gd name="connsiteX4" fmla="*/ 466253 w 1104523"/>
                <a:gd name="connsiteY4" fmla="*/ 11317 h 549999"/>
                <a:gd name="connsiteX5" fmla="*/ 624689 w 1104523"/>
                <a:gd name="connsiteY5" fmla="*/ 11317 h 549999"/>
                <a:gd name="connsiteX6" fmla="*/ 792178 w 1104523"/>
                <a:gd name="connsiteY6" fmla="*/ 11317 h 549999"/>
                <a:gd name="connsiteX7" fmla="*/ 914400 w 1104523"/>
                <a:gd name="connsiteY7" fmla="*/ 15844 h 549999"/>
                <a:gd name="connsiteX8" fmla="*/ 1004934 w 1104523"/>
                <a:gd name="connsiteY8" fmla="*/ 83745 h 549999"/>
                <a:gd name="connsiteX9" fmla="*/ 1054729 w 1104523"/>
                <a:gd name="connsiteY9" fmla="*/ 242181 h 549999"/>
                <a:gd name="connsiteX10" fmla="*/ 1104523 w 1104523"/>
                <a:gd name="connsiteY10" fmla="*/ 549999 h 54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04523" h="549999">
                  <a:moveTo>
                    <a:pt x="0" y="545472"/>
                  </a:moveTo>
                  <a:cubicBezTo>
                    <a:pt x="10939" y="443997"/>
                    <a:pt x="21879" y="342523"/>
                    <a:pt x="36214" y="269341"/>
                  </a:cubicBezTo>
                  <a:cubicBezTo>
                    <a:pt x="50549" y="196159"/>
                    <a:pt x="58093" y="148629"/>
                    <a:pt x="86008" y="106379"/>
                  </a:cubicBezTo>
                  <a:cubicBezTo>
                    <a:pt x="113923" y="64130"/>
                    <a:pt x="140329" y="31688"/>
                    <a:pt x="203703" y="15844"/>
                  </a:cubicBezTo>
                  <a:cubicBezTo>
                    <a:pt x="267077" y="0"/>
                    <a:pt x="396089" y="12072"/>
                    <a:pt x="466253" y="11317"/>
                  </a:cubicBezTo>
                  <a:cubicBezTo>
                    <a:pt x="536417" y="10563"/>
                    <a:pt x="624689" y="11317"/>
                    <a:pt x="624689" y="11317"/>
                  </a:cubicBezTo>
                  <a:lnTo>
                    <a:pt x="792178" y="11317"/>
                  </a:lnTo>
                  <a:cubicBezTo>
                    <a:pt x="840463" y="12071"/>
                    <a:pt x="878941" y="3773"/>
                    <a:pt x="914400" y="15844"/>
                  </a:cubicBezTo>
                  <a:cubicBezTo>
                    <a:pt x="949859" y="27915"/>
                    <a:pt x="981546" y="46022"/>
                    <a:pt x="1004934" y="83745"/>
                  </a:cubicBezTo>
                  <a:cubicBezTo>
                    <a:pt x="1028322" y="121468"/>
                    <a:pt x="1038131" y="164472"/>
                    <a:pt x="1054729" y="242181"/>
                  </a:cubicBezTo>
                  <a:cubicBezTo>
                    <a:pt x="1071327" y="319890"/>
                    <a:pt x="1104523" y="549999"/>
                    <a:pt x="1104523" y="549999"/>
                  </a:cubicBezTo>
                </a:path>
              </a:pathLst>
            </a:custGeom>
            <a:solidFill>
              <a:srgbClr val="00FF00"/>
            </a:solidFill>
            <a:ln w="31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58" name="Straight Connector 57"/>
            <p:cNvCxnSpPr/>
            <p:nvPr/>
          </p:nvCxnSpPr>
          <p:spPr>
            <a:xfrm>
              <a:off x="7197956" y="6263460"/>
              <a:ext cx="1546342" cy="15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0734" name="Group 66"/>
          <p:cNvGrpSpPr>
            <a:grpSpLocks/>
          </p:cNvGrpSpPr>
          <p:nvPr/>
        </p:nvGrpSpPr>
        <p:grpSpPr bwMode="auto">
          <a:xfrm rot="-5400000">
            <a:off x="2632869" y="2140744"/>
            <a:ext cx="1092200" cy="446088"/>
            <a:chOff x="338436" y="2003472"/>
            <a:chExt cx="1090995" cy="722636"/>
          </a:xfrm>
        </p:grpSpPr>
        <p:cxnSp>
          <p:nvCxnSpPr>
            <p:cNvPr id="68" name="Straight Connector 67"/>
            <p:cNvCxnSpPr/>
            <p:nvPr/>
          </p:nvCxnSpPr>
          <p:spPr>
            <a:xfrm rot="10800000">
              <a:off x="338436" y="2726108"/>
              <a:ext cx="109099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0" name="Freeform 69"/>
            <p:cNvSpPr/>
            <p:nvPr/>
          </p:nvSpPr>
          <p:spPr>
            <a:xfrm>
              <a:off x="544584" y="2003473"/>
              <a:ext cx="697729" cy="704634"/>
            </a:xfrm>
            <a:custGeom>
              <a:avLst/>
              <a:gdLst>
                <a:gd name="connsiteX0" fmla="*/ 0 w 2070847"/>
                <a:gd name="connsiteY0" fmla="*/ 1255058 h 1255058"/>
                <a:gd name="connsiteX1" fmla="*/ 376517 w 2070847"/>
                <a:gd name="connsiteY1" fmla="*/ 1053352 h 1255058"/>
                <a:gd name="connsiteX2" fmla="*/ 605117 w 2070847"/>
                <a:gd name="connsiteY2" fmla="*/ 636494 h 1255058"/>
                <a:gd name="connsiteX3" fmla="*/ 820270 w 2070847"/>
                <a:gd name="connsiteY3" fmla="*/ 138952 h 1255058"/>
                <a:gd name="connsiteX4" fmla="*/ 981635 w 2070847"/>
                <a:gd name="connsiteY4" fmla="*/ 4482 h 1255058"/>
                <a:gd name="connsiteX5" fmla="*/ 1156447 w 2070847"/>
                <a:gd name="connsiteY5" fmla="*/ 165847 h 1255058"/>
                <a:gd name="connsiteX6" fmla="*/ 1371600 w 2070847"/>
                <a:gd name="connsiteY6" fmla="*/ 676835 h 1255058"/>
                <a:gd name="connsiteX7" fmla="*/ 1506070 w 2070847"/>
                <a:gd name="connsiteY7" fmla="*/ 918882 h 1255058"/>
                <a:gd name="connsiteX8" fmla="*/ 1667435 w 2070847"/>
                <a:gd name="connsiteY8" fmla="*/ 1147482 h 1255058"/>
                <a:gd name="connsiteX9" fmla="*/ 1882588 w 2070847"/>
                <a:gd name="connsiteY9" fmla="*/ 1228164 h 1255058"/>
                <a:gd name="connsiteX10" fmla="*/ 2070847 w 2070847"/>
                <a:gd name="connsiteY10" fmla="*/ 1255058 h 1255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70847" h="1255058">
                  <a:moveTo>
                    <a:pt x="0" y="1255058"/>
                  </a:moveTo>
                  <a:cubicBezTo>
                    <a:pt x="137832" y="1205752"/>
                    <a:pt x="275664" y="1156446"/>
                    <a:pt x="376517" y="1053352"/>
                  </a:cubicBezTo>
                  <a:cubicBezTo>
                    <a:pt x="477370" y="950258"/>
                    <a:pt x="531158" y="788894"/>
                    <a:pt x="605117" y="636494"/>
                  </a:cubicBezTo>
                  <a:cubicBezTo>
                    <a:pt x="679076" y="484094"/>
                    <a:pt x="757517" y="244287"/>
                    <a:pt x="820270" y="138952"/>
                  </a:cubicBezTo>
                  <a:cubicBezTo>
                    <a:pt x="883023" y="33617"/>
                    <a:pt x="925606" y="0"/>
                    <a:pt x="981635" y="4482"/>
                  </a:cubicBezTo>
                  <a:cubicBezTo>
                    <a:pt x="1037664" y="8964"/>
                    <a:pt x="1091453" y="53788"/>
                    <a:pt x="1156447" y="165847"/>
                  </a:cubicBezTo>
                  <a:cubicBezTo>
                    <a:pt x="1221441" y="277906"/>
                    <a:pt x="1313329" y="551329"/>
                    <a:pt x="1371600" y="676835"/>
                  </a:cubicBezTo>
                  <a:cubicBezTo>
                    <a:pt x="1429871" y="802341"/>
                    <a:pt x="1456764" y="840441"/>
                    <a:pt x="1506070" y="918882"/>
                  </a:cubicBezTo>
                  <a:cubicBezTo>
                    <a:pt x="1555376" y="997323"/>
                    <a:pt x="1604682" y="1095935"/>
                    <a:pt x="1667435" y="1147482"/>
                  </a:cubicBezTo>
                  <a:cubicBezTo>
                    <a:pt x="1730188" y="1199029"/>
                    <a:pt x="1815353" y="1210235"/>
                    <a:pt x="1882588" y="1228164"/>
                  </a:cubicBezTo>
                  <a:cubicBezTo>
                    <a:pt x="1949823" y="1246093"/>
                    <a:pt x="2010335" y="1250575"/>
                    <a:pt x="2070847" y="1255058"/>
                  </a:cubicBezTo>
                </a:path>
              </a:pathLst>
            </a:custGeom>
            <a:solidFill>
              <a:srgbClr val="92D050"/>
            </a:solidFill>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sp>
        <p:nvSpPr>
          <p:cNvPr id="30735" name="TextBox 82"/>
          <p:cNvSpPr txBox="1">
            <a:spLocks noChangeArrowheads="1"/>
          </p:cNvSpPr>
          <p:nvPr/>
        </p:nvSpPr>
        <p:spPr bwMode="auto">
          <a:xfrm rot="-2778106">
            <a:off x="2574132" y="1869281"/>
            <a:ext cx="963612" cy="276225"/>
          </a:xfrm>
          <a:prstGeom prst="rect">
            <a:avLst/>
          </a:prstGeom>
          <a:noFill/>
          <a:ln w="9525">
            <a:noFill/>
            <a:miter lim="800000"/>
            <a:headEnd/>
            <a:tailEnd/>
          </a:ln>
        </p:spPr>
        <p:txBody>
          <a:bodyPr wrap="none">
            <a:spAutoFit/>
          </a:bodyPr>
          <a:lstStyle/>
          <a:p>
            <a:r>
              <a:rPr lang="en-US" sz="1200" b="1"/>
              <a:t>Smaller </a:t>
            </a:r>
            <a:r>
              <a:rPr lang="en-US" sz="1100" b="1">
                <a:sym typeface="Symbol" pitchFamily="18" charset="2"/>
              </a:rPr>
              <a:t>E</a:t>
            </a:r>
            <a:endParaRPr lang="en-US" sz="1200" b="1"/>
          </a:p>
        </p:txBody>
      </p:sp>
      <p:sp>
        <p:nvSpPr>
          <p:cNvPr id="30736" name="TextBox 83"/>
          <p:cNvSpPr txBox="1">
            <a:spLocks noChangeArrowheads="1"/>
          </p:cNvSpPr>
          <p:nvPr/>
        </p:nvSpPr>
        <p:spPr bwMode="auto">
          <a:xfrm rot="-2230238">
            <a:off x="5916613" y="1857375"/>
            <a:ext cx="885825" cy="277813"/>
          </a:xfrm>
          <a:prstGeom prst="rect">
            <a:avLst/>
          </a:prstGeom>
          <a:noFill/>
          <a:ln w="9525">
            <a:noFill/>
            <a:miter lim="800000"/>
            <a:headEnd/>
            <a:tailEnd/>
          </a:ln>
        </p:spPr>
        <p:txBody>
          <a:bodyPr wrap="none">
            <a:spAutoFit/>
          </a:bodyPr>
          <a:lstStyle/>
          <a:p>
            <a:r>
              <a:rPr lang="en-US" sz="1200" b="1"/>
              <a:t>Larger </a:t>
            </a:r>
            <a:r>
              <a:rPr lang="en-US" sz="1100" b="1">
                <a:sym typeface="Symbol" pitchFamily="18" charset="2"/>
              </a:rPr>
              <a:t>E</a:t>
            </a:r>
            <a:endParaRPr lang="en-US" sz="1200" b="1"/>
          </a:p>
        </p:txBody>
      </p:sp>
      <p:sp>
        <p:nvSpPr>
          <p:cNvPr id="36" name="Right Arrow 35"/>
          <p:cNvSpPr/>
          <p:nvPr/>
        </p:nvSpPr>
        <p:spPr>
          <a:xfrm>
            <a:off x="6692900" y="4949825"/>
            <a:ext cx="625475" cy="266700"/>
          </a:xfrm>
          <a:prstGeom prst="rightArrow">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738" name="TextBox 37"/>
          <p:cNvSpPr txBox="1">
            <a:spLocks noChangeArrowheads="1"/>
          </p:cNvSpPr>
          <p:nvPr/>
        </p:nvSpPr>
        <p:spPr bwMode="auto">
          <a:xfrm>
            <a:off x="7302500" y="4887913"/>
            <a:ext cx="1133475" cy="369887"/>
          </a:xfrm>
          <a:prstGeom prst="rect">
            <a:avLst/>
          </a:prstGeom>
          <a:solidFill>
            <a:srgbClr val="FFFF00"/>
          </a:solidFill>
          <a:ln w="9525">
            <a:solidFill>
              <a:srgbClr val="FF0000"/>
            </a:solidFill>
            <a:miter lim="800000"/>
            <a:headEnd/>
            <a:tailEnd/>
          </a:ln>
        </p:spPr>
        <p:txBody>
          <a:bodyPr wrap="none">
            <a:spAutoFit/>
          </a:bodyPr>
          <a:lstStyle/>
          <a:p>
            <a:r>
              <a:rPr lang="en-US"/>
              <a:t>Ideal one</a:t>
            </a:r>
          </a:p>
        </p:txBody>
      </p:sp>
      <p:sp>
        <p:nvSpPr>
          <p:cNvPr id="30739" name="Footer Placeholder 30"/>
          <p:cNvSpPr>
            <a:spLocks noGrp="1"/>
          </p:cNvSpPr>
          <p:nvPr>
            <p:ph type="ftr" sz="quarter" idx="12"/>
          </p:nvPr>
        </p:nvSpPr>
        <p:spPr>
          <a:xfrm>
            <a:off x="1679575" y="6572250"/>
            <a:ext cx="5119688" cy="396875"/>
          </a:xfrm>
          <a:noFill/>
        </p:spPr>
        <p:txBody>
          <a:bodyPr/>
          <a:lstStyle/>
          <a:p>
            <a:r>
              <a:rPr lang="en-US" sz="1200"/>
              <a:t>Tevatron Accel. Studies Workshop, Jan. 13-14, 2010,  Chandra Bhat</a:t>
            </a:r>
          </a:p>
        </p:txBody>
      </p:sp>
      <p:grpSp>
        <p:nvGrpSpPr>
          <p:cNvPr id="7" name="Group 44"/>
          <p:cNvGrpSpPr>
            <a:grpSpLocks/>
          </p:cNvGrpSpPr>
          <p:nvPr/>
        </p:nvGrpSpPr>
        <p:grpSpPr bwMode="auto">
          <a:xfrm>
            <a:off x="4640263" y="5257800"/>
            <a:ext cx="4425950" cy="1262063"/>
            <a:chOff x="4640755" y="5257802"/>
            <a:chExt cx="4425817" cy="1261466"/>
          </a:xfrm>
        </p:grpSpPr>
        <p:sp>
          <p:nvSpPr>
            <p:cNvPr id="30744" name="TextBox 42"/>
            <p:cNvSpPr txBox="1">
              <a:spLocks noChangeArrowheads="1"/>
            </p:cNvSpPr>
            <p:nvPr/>
          </p:nvSpPr>
          <p:spPr bwMode="auto">
            <a:xfrm>
              <a:off x="4640755" y="5595938"/>
              <a:ext cx="4425817" cy="923330"/>
            </a:xfrm>
            <a:prstGeom prst="rect">
              <a:avLst/>
            </a:prstGeom>
            <a:solidFill>
              <a:srgbClr val="FFFF00"/>
            </a:solidFill>
            <a:ln w="9525">
              <a:solidFill>
                <a:srgbClr val="FF0000"/>
              </a:solidFill>
              <a:miter lim="800000"/>
              <a:headEnd/>
              <a:tailEnd/>
            </a:ln>
          </p:spPr>
          <p:txBody>
            <a:bodyPr>
              <a:spAutoFit/>
            </a:bodyPr>
            <a:lstStyle/>
            <a:p>
              <a:r>
                <a:rPr lang="en-US"/>
                <a:t>It is very important to study the single and  multi-bunch stability issues of beam in </a:t>
              </a:r>
              <a:r>
                <a:rPr lang="en-US" b="1">
                  <a:solidFill>
                    <a:srgbClr val="0000FF"/>
                  </a:solidFill>
                </a:rPr>
                <a:t>Double </a:t>
              </a:r>
              <a:r>
                <a:rPr lang="en-US"/>
                <a:t>&amp; </a:t>
              </a:r>
              <a:r>
                <a:rPr lang="en-US" b="1">
                  <a:solidFill>
                    <a:srgbClr val="0000FF"/>
                  </a:solidFill>
                </a:rPr>
                <a:t>Triple</a:t>
              </a:r>
              <a:r>
                <a:rPr lang="en-US"/>
                <a:t> harmonic rf buckets.</a:t>
              </a:r>
            </a:p>
          </p:txBody>
        </p:sp>
        <p:sp>
          <p:nvSpPr>
            <p:cNvPr id="44" name="Right Arrow 43"/>
            <p:cNvSpPr/>
            <p:nvPr/>
          </p:nvSpPr>
          <p:spPr>
            <a:xfrm rot="5400000">
              <a:off x="7681595" y="5293445"/>
              <a:ext cx="337978" cy="266692"/>
            </a:xfrm>
            <a:prstGeom prst="rightArrow">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8" name="Group 50"/>
          <p:cNvGrpSpPr>
            <a:grpSpLocks/>
          </p:cNvGrpSpPr>
          <p:nvPr/>
        </p:nvGrpSpPr>
        <p:grpSpPr bwMode="auto">
          <a:xfrm>
            <a:off x="166688" y="5032375"/>
            <a:ext cx="4078287" cy="1554163"/>
            <a:chOff x="167208" y="5031971"/>
            <a:chExt cx="4077825" cy="1553949"/>
          </a:xfrm>
        </p:grpSpPr>
        <p:sp>
          <p:nvSpPr>
            <p:cNvPr id="30742" name="TextBox 40"/>
            <p:cNvSpPr txBox="1">
              <a:spLocks noChangeArrowheads="1"/>
            </p:cNvSpPr>
            <p:nvPr/>
          </p:nvSpPr>
          <p:spPr bwMode="auto">
            <a:xfrm>
              <a:off x="167208" y="5631813"/>
              <a:ext cx="4077825" cy="954107"/>
            </a:xfrm>
            <a:prstGeom prst="rect">
              <a:avLst/>
            </a:prstGeom>
            <a:solidFill>
              <a:srgbClr val="FFFF00"/>
            </a:solidFill>
            <a:ln w="9525">
              <a:solidFill>
                <a:schemeClr val="tx1"/>
              </a:solidFill>
              <a:miter lim="800000"/>
              <a:headEnd/>
              <a:tailEnd/>
            </a:ln>
          </p:spPr>
          <p:txBody>
            <a:bodyPr>
              <a:spAutoFit/>
            </a:bodyPr>
            <a:lstStyle/>
            <a:p>
              <a:pPr algn="ctr"/>
              <a:r>
                <a:rPr lang="en-US" sz="1400"/>
                <a:t>Historically a lot of work has been done at CERN on beam in  double harmonic systems. Currently, more studies are being carried out in the SPS by Elena Shaposhnikova &amp; collaborators</a:t>
              </a:r>
            </a:p>
          </p:txBody>
        </p:sp>
        <p:sp>
          <p:nvSpPr>
            <p:cNvPr id="50" name="Bent Arrow 49"/>
            <p:cNvSpPr/>
            <p:nvPr/>
          </p:nvSpPr>
          <p:spPr>
            <a:xfrm>
              <a:off x="1230713" y="5031971"/>
              <a:ext cx="328575" cy="658722"/>
            </a:xfrm>
            <a:prstGeom prst="bentArrow">
              <a:avLst/>
            </a:prstGeom>
            <a:solidFill>
              <a:srgbClr val="0000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692150" y="166688"/>
            <a:ext cx="7634288" cy="1020762"/>
          </a:xfrm>
        </p:spPr>
        <p:txBody>
          <a:bodyPr/>
          <a:lstStyle/>
          <a:p>
            <a:r>
              <a:rPr lang="en-US" smtClean="0"/>
              <a:t>Flat Bunch with Double Harmonic RF waves</a:t>
            </a:r>
            <a:br>
              <a:rPr lang="en-US" smtClean="0"/>
            </a:br>
            <a:r>
              <a:rPr lang="en-US" sz="2400" smtClean="0">
                <a:solidFill>
                  <a:srgbClr val="FF0000"/>
                </a:solidFill>
              </a:rPr>
              <a:t>(A simple schematic view of the concept)</a:t>
            </a:r>
            <a:endParaRPr lang="en-US" smtClean="0">
              <a:solidFill>
                <a:srgbClr val="FF0000"/>
              </a:solidFill>
            </a:endParaRPr>
          </a:p>
        </p:txBody>
      </p:sp>
      <p:sp>
        <p:nvSpPr>
          <p:cNvPr id="31747" name="Footer Placeholder 2"/>
          <p:cNvSpPr>
            <a:spLocks noGrp="1"/>
          </p:cNvSpPr>
          <p:nvPr>
            <p:ph type="ftr" sz="quarter" idx="12"/>
          </p:nvPr>
        </p:nvSpPr>
        <p:spPr>
          <a:noFill/>
        </p:spPr>
        <p:txBody>
          <a:bodyPr/>
          <a:lstStyle/>
          <a:p>
            <a:r>
              <a:rPr lang="en-US"/>
              <a:t>Tevatron Accel. Studies Workshop, Jan. 13-14, 2010,  Chandra Bhat</a:t>
            </a:r>
          </a:p>
        </p:txBody>
      </p:sp>
      <p:pic>
        <p:nvPicPr>
          <p:cNvPr id="31748" name="Picture 3"/>
          <p:cNvPicPr>
            <a:picLocks noChangeAspect="1" noChangeArrowheads="1"/>
          </p:cNvPicPr>
          <p:nvPr/>
        </p:nvPicPr>
        <p:blipFill>
          <a:blip r:embed="rId3"/>
          <a:srcRect/>
          <a:stretch>
            <a:fillRect/>
          </a:stretch>
        </p:blipFill>
        <p:spPr bwMode="auto">
          <a:xfrm>
            <a:off x="234950" y="2397125"/>
            <a:ext cx="3905250" cy="3227388"/>
          </a:xfrm>
          <a:prstGeom prst="rect">
            <a:avLst/>
          </a:prstGeom>
          <a:noFill/>
          <a:ln w="9525">
            <a:solidFill>
              <a:schemeClr val="tx1"/>
            </a:solidFill>
            <a:miter lim="800000"/>
            <a:headEnd/>
            <a:tailEnd/>
          </a:ln>
        </p:spPr>
      </p:pic>
      <p:sp>
        <p:nvSpPr>
          <p:cNvPr id="5" name="Oval 4"/>
          <p:cNvSpPr/>
          <p:nvPr/>
        </p:nvSpPr>
        <p:spPr>
          <a:xfrm>
            <a:off x="1717675" y="3366775"/>
            <a:ext cx="1209675" cy="989936"/>
          </a:xfrm>
          <a:prstGeom prst="ellipse">
            <a:avLst/>
          </a:prstGeom>
          <a:solidFill>
            <a:schemeClr val="accent1">
              <a:alpha val="61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31750" name="Picture 4"/>
          <p:cNvPicPr>
            <a:picLocks noChangeAspect="1" noChangeArrowheads="1"/>
          </p:cNvPicPr>
          <p:nvPr/>
        </p:nvPicPr>
        <p:blipFill>
          <a:blip r:embed="rId4"/>
          <a:srcRect/>
          <a:stretch>
            <a:fillRect/>
          </a:stretch>
        </p:blipFill>
        <p:spPr bwMode="auto">
          <a:xfrm>
            <a:off x="4714875" y="2384425"/>
            <a:ext cx="3916363" cy="3213100"/>
          </a:xfrm>
          <a:prstGeom prst="rect">
            <a:avLst/>
          </a:prstGeom>
          <a:noFill/>
          <a:ln w="9525">
            <a:solidFill>
              <a:schemeClr val="tx1"/>
            </a:solidFill>
            <a:miter lim="800000"/>
            <a:headEnd/>
            <a:tailEnd/>
          </a:ln>
        </p:spPr>
      </p:pic>
      <p:sp>
        <p:nvSpPr>
          <p:cNvPr id="8" name="Flowchart: Terminator 7"/>
          <p:cNvSpPr/>
          <p:nvPr/>
        </p:nvSpPr>
        <p:spPr>
          <a:xfrm>
            <a:off x="6112263" y="3530600"/>
            <a:ext cx="1398587" cy="609600"/>
          </a:xfrm>
          <a:prstGeom prst="flowChartTerminator">
            <a:avLst/>
          </a:prstGeom>
          <a:solidFill>
            <a:schemeClr val="accent1">
              <a:alpha val="59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ight Arrow 8"/>
          <p:cNvSpPr/>
          <p:nvPr/>
        </p:nvSpPr>
        <p:spPr>
          <a:xfrm>
            <a:off x="4184650" y="3806825"/>
            <a:ext cx="500063" cy="3333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753" name="TextBox 9"/>
          <p:cNvSpPr txBox="1">
            <a:spLocks noChangeArrowheads="1"/>
          </p:cNvSpPr>
          <p:nvPr/>
        </p:nvSpPr>
        <p:spPr bwMode="auto">
          <a:xfrm>
            <a:off x="692150" y="1427163"/>
            <a:ext cx="2852738" cy="646112"/>
          </a:xfrm>
          <a:prstGeom prst="rect">
            <a:avLst/>
          </a:prstGeom>
          <a:noFill/>
          <a:ln w="9525">
            <a:noFill/>
            <a:miter lim="800000"/>
            <a:headEnd/>
            <a:tailEnd/>
          </a:ln>
        </p:spPr>
        <p:txBody>
          <a:bodyPr wrap="none">
            <a:spAutoFit/>
          </a:bodyPr>
          <a:lstStyle/>
          <a:p>
            <a:pPr algn="ctr"/>
            <a:r>
              <a:rPr lang="en-US"/>
              <a:t>Beam in </a:t>
            </a:r>
          </a:p>
          <a:p>
            <a:pPr algn="ctr"/>
            <a:r>
              <a:rPr lang="en-US"/>
              <a:t>Single Harmonic RF wave</a:t>
            </a:r>
          </a:p>
        </p:txBody>
      </p:sp>
      <p:sp>
        <p:nvSpPr>
          <p:cNvPr id="31754" name="TextBox 11"/>
          <p:cNvSpPr txBox="1">
            <a:spLocks noChangeArrowheads="1"/>
          </p:cNvSpPr>
          <p:nvPr/>
        </p:nvSpPr>
        <p:spPr bwMode="auto">
          <a:xfrm>
            <a:off x="5322888" y="1427163"/>
            <a:ext cx="3005137" cy="646112"/>
          </a:xfrm>
          <a:prstGeom prst="rect">
            <a:avLst/>
          </a:prstGeom>
          <a:noFill/>
          <a:ln w="9525">
            <a:noFill/>
            <a:miter lim="800000"/>
            <a:headEnd/>
            <a:tailEnd/>
          </a:ln>
        </p:spPr>
        <p:txBody>
          <a:bodyPr wrap="none">
            <a:spAutoFit/>
          </a:bodyPr>
          <a:lstStyle/>
          <a:p>
            <a:pPr algn="ctr"/>
            <a:r>
              <a:rPr lang="en-US"/>
              <a:t>Beam in </a:t>
            </a:r>
          </a:p>
          <a:p>
            <a:pPr algn="ctr"/>
            <a:r>
              <a:rPr lang="en-US"/>
              <a:t>Double Harmonic RF wave</a:t>
            </a:r>
          </a:p>
        </p:txBody>
      </p:sp>
      <p:sp>
        <p:nvSpPr>
          <p:cNvPr id="12" name="Freeform 11"/>
          <p:cNvSpPr/>
          <p:nvPr/>
        </p:nvSpPr>
        <p:spPr>
          <a:xfrm>
            <a:off x="838200" y="2679700"/>
            <a:ext cx="3002280" cy="1191260"/>
          </a:xfrm>
          <a:custGeom>
            <a:avLst/>
            <a:gdLst>
              <a:gd name="connsiteX0" fmla="*/ 0 w 3002280"/>
              <a:gd name="connsiteY0" fmla="*/ 1176020 h 1191260"/>
              <a:gd name="connsiteX1" fmla="*/ 1493520 w 3002280"/>
              <a:gd name="connsiteY1" fmla="*/ 2540 h 1191260"/>
              <a:gd name="connsiteX2" fmla="*/ 3002280 w 3002280"/>
              <a:gd name="connsiteY2" fmla="*/ 1191260 h 1191260"/>
            </a:gdLst>
            <a:ahLst/>
            <a:cxnLst>
              <a:cxn ang="0">
                <a:pos x="connsiteX0" y="connsiteY0"/>
              </a:cxn>
              <a:cxn ang="0">
                <a:pos x="connsiteX1" y="connsiteY1"/>
              </a:cxn>
              <a:cxn ang="0">
                <a:pos x="connsiteX2" y="connsiteY2"/>
              </a:cxn>
            </a:cxnLst>
            <a:rect l="l" t="t" r="r" b="b"/>
            <a:pathLst>
              <a:path w="3002280" h="1191260">
                <a:moveTo>
                  <a:pt x="0" y="1176020"/>
                </a:moveTo>
                <a:cubicBezTo>
                  <a:pt x="496570" y="588010"/>
                  <a:pt x="993140" y="0"/>
                  <a:pt x="1493520" y="2540"/>
                </a:cubicBezTo>
                <a:cubicBezTo>
                  <a:pt x="1993900" y="5080"/>
                  <a:pt x="2498090" y="598170"/>
                  <a:pt x="3002280" y="1191260"/>
                </a:cubicBezTo>
              </a:path>
            </a:pathLst>
          </a:custGeom>
          <a:ln>
            <a:solidFill>
              <a:srgbClr val="0000FF"/>
            </a:solidFill>
            <a:prstDash val="lg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Freeform 12"/>
          <p:cNvSpPr/>
          <p:nvPr/>
        </p:nvSpPr>
        <p:spPr>
          <a:xfrm flipH="1" flipV="1">
            <a:off x="838200" y="3870960"/>
            <a:ext cx="3002280" cy="1098023"/>
          </a:xfrm>
          <a:custGeom>
            <a:avLst/>
            <a:gdLst>
              <a:gd name="connsiteX0" fmla="*/ 0 w 3002280"/>
              <a:gd name="connsiteY0" fmla="*/ 1176020 h 1191260"/>
              <a:gd name="connsiteX1" fmla="*/ 1493520 w 3002280"/>
              <a:gd name="connsiteY1" fmla="*/ 2540 h 1191260"/>
              <a:gd name="connsiteX2" fmla="*/ 3002280 w 3002280"/>
              <a:gd name="connsiteY2" fmla="*/ 1191260 h 1191260"/>
            </a:gdLst>
            <a:ahLst/>
            <a:cxnLst>
              <a:cxn ang="0">
                <a:pos x="connsiteX0" y="connsiteY0"/>
              </a:cxn>
              <a:cxn ang="0">
                <a:pos x="connsiteX1" y="connsiteY1"/>
              </a:cxn>
              <a:cxn ang="0">
                <a:pos x="connsiteX2" y="connsiteY2"/>
              </a:cxn>
            </a:cxnLst>
            <a:rect l="l" t="t" r="r" b="b"/>
            <a:pathLst>
              <a:path w="3002280" h="1191260">
                <a:moveTo>
                  <a:pt x="0" y="1176020"/>
                </a:moveTo>
                <a:cubicBezTo>
                  <a:pt x="496570" y="588010"/>
                  <a:pt x="993140" y="0"/>
                  <a:pt x="1493520" y="2540"/>
                </a:cubicBezTo>
                <a:cubicBezTo>
                  <a:pt x="1993900" y="5080"/>
                  <a:pt x="2498090" y="598170"/>
                  <a:pt x="3002280" y="1191260"/>
                </a:cubicBezTo>
              </a:path>
            </a:pathLst>
          </a:custGeom>
          <a:ln>
            <a:solidFill>
              <a:srgbClr val="0000FF"/>
            </a:solidFill>
            <a:prstDash val="lg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TextBox 13"/>
          <p:cNvSpPr txBox="1"/>
          <p:nvPr/>
        </p:nvSpPr>
        <p:spPr>
          <a:xfrm>
            <a:off x="838200" y="4838178"/>
            <a:ext cx="1258678" cy="261610"/>
          </a:xfrm>
          <a:prstGeom prst="rect">
            <a:avLst/>
          </a:prstGeom>
          <a:noFill/>
        </p:spPr>
        <p:txBody>
          <a:bodyPr wrap="none" rtlCol="0">
            <a:spAutoFit/>
          </a:bodyPr>
          <a:lstStyle/>
          <a:p>
            <a:r>
              <a:rPr lang="en-US" sz="1100" dirty="0" smtClean="0"/>
              <a:t>Bucket Boundary</a:t>
            </a:r>
            <a:endParaRPr lang="en-US" sz="1100" dirty="0"/>
          </a:p>
        </p:txBody>
      </p:sp>
      <p:cxnSp>
        <p:nvCxnSpPr>
          <p:cNvPr id="16" name="Straight Arrow Connector 15"/>
          <p:cNvCxnSpPr/>
          <p:nvPr/>
        </p:nvCxnSpPr>
        <p:spPr>
          <a:xfrm rot="5400000" flipH="1" flipV="1">
            <a:off x="1489207" y="4645335"/>
            <a:ext cx="183050" cy="25013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Freeform 17"/>
          <p:cNvSpPr/>
          <p:nvPr/>
        </p:nvSpPr>
        <p:spPr>
          <a:xfrm>
            <a:off x="5343896" y="2679700"/>
            <a:ext cx="2980707" cy="1167905"/>
          </a:xfrm>
          <a:custGeom>
            <a:avLst/>
            <a:gdLst>
              <a:gd name="connsiteX0" fmla="*/ 0 w 2980707"/>
              <a:gd name="connsiteY0" fmla="*/ 787730 h 799605"/>
              <a:gd name="connsiteX1" fmla="*/ 736270 w 2980707"/>
              <a:gd name="connsiteY1" fmla="*/ 110836 h 799605"/>
              <a:gd name="connsiteX2" fmla="*/ 2244436 w 2980707"/>
              <a:gd name="connsiteY2" fmla="*/ 122712 h 799605"/>
              <a:gd name="connsiteX3" fmla="*/ 2980707 w 2980707"/>
              <a:gd name="connsiteY3" fmla="*/ 799605 h 799605"/>
            </a:gdLst>
            <a:ahLst/>
            <a:cxnLst>
              <a:cxn ang="0">
                <a:pos x="connsiteX0" y="connsiteY0"/>
              </a:cxn>
              <a:cxn ang="0">
                <a:pos x="connsiteX1" y="connsiteY1"/>
              </a:cxn>
              <a:cxn ang="0">
                <a:pos x="connsiteX2" y="connsiteY2"/>
              </a:cxn>
              <a:cxn ang="0">
                <a:pos x="connsiteX3" y="connsiteY3"/>
              </a:cxn>
            </a:cxnLst>
            <a:rect l="l" t="t" r="r" b="b"/>
            <a:pathLst>
              <a:path w="2980707" h="799605">
                <a:moveTo>
                  <a:pt x="0" y="787730"/>
                </a:moveTo>
                <a:cubicBezTo>
                  <a:pt x="181098" y="504701"/>
                  <a:pt x="362197" y="221672"/>
                  <a:pt x="736270" y="110836"/>
                </a:cubicBezTo>
                <a:cubicBezTo>
                  <a:pt x="1110343" y="0"/>
                  <a:pt x="1870363" y="7917"/>
                  <a:pt x="2244436" y="122712"/>
                </a:cubicBezTo>
                <a:cubicBezTo>
                  <a:pt x="2618509" y="237507"/>
                  <a:pt x="2980707" y="799605"/>
                  <a:pt x="2980707" y="799605"/>
                </a:cubicBezTo>
              </a:path>
            </a:pathLst>
          </a:custGeom>
          <a:ln>
            <a:solidFill>
              <a:srgbClr val="0000FF"/>
            </a:solidFill>
            <a:prstDash val="lg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Freeform 18"/>
          <p:cNvSpPr/>
          <p:nvPr/>
        </p:nvSpPr>
        <p:spPr>
          <a:xfrm flipV="1">
            <a:off x="5341921" y="3857505"/>
            <a:ext cx="2980707" cy="1111478"/>
          </a:xfrm>
          <a:custGeom>
            <a:avLst/>
            <a:gdLst>
              <a:gd name="connsiteX0" fmla="*/ 0 w 2980707"/>
              <a:gd name="connsiteY0" fmla="*/ 787730 h 799605"/>
              <a:gd name="connsiteX1" fmla="*/ 736270 w 2980707"/>
              <a:gd name="connsiteY1" fmla="*/ 110836 h 799605"/>
              <a:gd name="connsiteX2" fmla="*/ 2244436 w 2980707"/>
              <a:gd name="connsiteY2" fmla="*/ 122712 h 799605"/>
              <a:gd name="connsiteX3" fmla="*/ 2980707 w 2980707"/>
              <a:gd name="connsiteY3" fmla="*/ 799605 h 799605"/>
            </a:gdLst>
            <a:ahLst/>
            <a:cxnLst>
              <a:cxn ang="0">
                <a:pos x="connsiteX0" y="connsiteY0"/>
              </a:cxn>
              <a:cxn ang="0">
                <a:pos x="connsiteX1" y="connsiteY1"/>
              </a:cxn>
              <a:cxn ang="0">
                <a:pos x="connsiteX2" y="connsiteY2"/>
              </a:cxn>
              <a:cxn ang="0">
                <a:pos x="connsiteX3" y="connsiteY3"/>
              </a:cxn>
            </a:cxnLst>
            <a:rect l="l" t="t" r="r" b="b"/>
            <a:pathLst>
              <a:path w="2980707" h="799605">
                <a:moveTo>
                  <a:pt x="0" y="787730"/>
                </a:moveTo>
                <a:cubicBezTo>
                  <a:pt x="181098" y="504701"/>
                  <a:pt x="362197" y="221672"/>
                  <a:pt x="736270" y="110836"/>
                </a:cubicBezTo>
                <a:cubicBezTo>
                  <a:pt x="1110343" y="0"/>
                  <a:pt x="1870363" y="7917"/>
                  <a:pt x="2244436" y="122712"/>
                </a:cubicBezTo>
                <a:cubicBezTo>
                  <a:pt x="2618509" y="237507"/>
                  <a:pt x="2980707" y="799605"/>
                  <a:pt x="2980707" y="799605"/>
                </a:cubicBezTo>
              </a:path>
            </a:pathLst>
          </a:custGeom>
          <a:ln>
            <a:solidFill>
              <a:srgbClr val="0000FF"/>
            </a:solidFill>
            <a:prstDash val="lg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TextBox 19"/>
          <p:cNvSpPr txBox="1"/>
          <p:nvPr/>
        </p:nvSpPr>
        <p:spPr>
          <a:xfrm>
            <a:off x="6435725" y="2922125"/>
            <a:ext cx="1258678" cy="261610"/>
          </a:xfrm>
          <a:prstGeom prst="rect">
            <a:avLst/>
          </a:prstGeom>
          <a:noFill/>
        </p:spPr>
        <p:txBody>
          <a:bodyPr wrap="none" rtlCol="0">
            <a:spAutoFit/>
          </a:bodyPr>
          <a:lstStyle/>
          <a:p>
            <a:r>
              <a:rPr lang="en-US" sz="1100" dirty="0" smtClean="0"/>
              <a:t>Bucket Boundary</a:t>
            </a:r>
            <a:endParaRPr lang="en-US" sz="1100" dirty="0"/>
          </a:p>
        </p:txBody>
      </p:sp>
      <p:cxnSp>
        <p:nvCxnSpPr>
          <p:cNvPr id="21" name="Straight Arrow Connector 20"/>
          <p:cNvCxnSpPr/>
          <p:nvPr/>
        </p:nvCxnSpPr>
        <p:spPr>
          <a:xfrm rot="5400000" flipH="1" flipV="1">
            <a:off x="7086732" y="2729282"/>
            <a:ext cx="183050" cy="25013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ounded Rectangle 32"/>
          <p:cNvSpPr/>
          <p:nvPr/>
        </p:nvSpPr>
        <p:spPr>
          <a:xfrm>
            <a:off x="120650" y="865188"/>
            <a:ext cx="1236663" cy="307975"/>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Rectangle 22"/>
          <p:cNvSpPr>
            <a:spLocks noChangeArrowheads="1"/>
          </p:cNvSpPr>
          <p:nvPr/>
        </p:nvSpPr>
        <p:spPr bwMode="auto">
          <a:xfrm>
            <a:off x="795338" y="1200150"/>
            <a:ext cx="3632200" cy="280988"/>
          </a:xfrm>
          <a:prstGeom prst="rect">
            <a:avLst/>
          </a:prstGeom>
          <a:solidFill>
            <a:srgbClr val="FFFF00"/>
          </a:solidFill>
          <a:ln w="9525">
            <a:solidFill>
              <a:schemeClr val="tx1"/>
            </a:solidFill>
            <a:miter lim="800000"/>
            <a:headEnd/>
            <a:tailEnd/>
          </a:ln>
          <a:effectLst/>
        </p:spPr>
        <p:txBody>
          <a:bodyPr/>
          <a:lstStyle/>
          <a:p>
            <a:pPr marL="360363" indent="-360363" algn="ctr" defTabSz="893763">
              <a:spcBef>
                <a:spcPct val="20000"/>
              </a:spcBef>
              <a:defRPr/>
            </a:pPr>
            <a:r>
              <a:rPr lang="en-GB" sz="1400" b="1" dirty="0">
                <a:solidFill>
                  <a:srgbClr val="0000FF"/>
                </a:solidFill>
                <a:latin typeface="+mj-lt"/>
              </a:rPr>
              <a:t>10 MHz RF system only, 32 kV at </a:t>
            </a:r>
            <a:r>
              <a:rPr lang="en-GB" sz="1400" b="1" i="1" dirty="0">
                <a:solidFill>
                  <a:srgbClr val="0000FF"/>
                </a:solidFill>
                <a:latin typeface="+mj-lt"/>
              </a:rPr>
              <a:t>h</a:t>
            </a:r>
            <a:r>
              <a:rPr lang="en-GB" sz="1400" b="1" dirty="0">
                <a:solidFill>
                  <a:srgbClr val="0000FF"/>
                </a:solidFill>
                <a:latin typeface="+mj-lt"/>
              </a:rPr>
              <a:t> = 21</a:t>
            </a:r>
          </a:p>
        </p:txBody>
      </p:sp>
      <p:pic>
        <p:nvPicPr>
          <p:cNvPr id="32772" name="Picture 24" descr="31kV10MHzAloneAllBunchesLowRes"/>
          <p:cNvPicPr>
            <a:picLocks noChangeAspect="1" noChangeArrowheads="1"/>
          </p:cNvPicPr>
          <p:nvPr/>
        </p:nvPicPr>
        <p:blipFill>
          <a:blip r:embed="rId3"/>
          <a:srcRect/>
          <a:stretch>
            <a:fillRect/>
          </a:stretch>
        </p:blipFill>
        <p:spPr bwMode="auto">
          <a:xfrm>
            <a:off x="1304925" y="1535113"/>
            <a:ext cx="3019425" cy="1733550"/>
          </a:xfrm>
          <a:prstGeom prst="rect">
            <a:avLst/>
          </a:prstGeom>
          <a:noFill/>
          <a:ln w="9525">
            <a:solidFill>
              <a:schemeClr val="tx1"/>
            </a:solidFill>
            <a:miter lim="800000"/>
            <a:headEnd/>
            <a:tailEnd/>
          </a:ln>
        </p:spPr>
      </p:pic>
      <p:pic>
        <p:nvPicPr>
          <p:cNvPr id="32773" name="Picture 6"/>
          <p:cNvPicPr>
            <a:picLocks noChangeAspect="1" noChangeArrowheads="1"/>
          </p:cNvPicPr>
          <p:nvPr/>
        </p:nvPicPr>
        <p:blipFill>
          <a:blip r:embed="rId4"/>
          <a:srcRect/>
          <a:stretch>
            <a:fillRect/>
          </a:stretch>
        </p:blipFill>
        <p:spPr bwMode="auto">
          <a:xfrm>
            <a:off x="4673600" y="1533525"/>
            <a:ext cx="3003550" cy="1735138"/>
          </a:xfrm>
          <a:prstGeom prst="rect">
            <a:avLst/>
          </a:prstGeom>
          <a:noFill/>
          <a:ln w="9525">
            <a:solidFill>
              <a:schemeClr val="tx1"/>
            </a:solidFill>
            <a:miter lim="800000"/>
            <a:headEnd/>
            <a:tailEnd/>
          </a:ln>
        </p:spPr>
      </p:pic>
      <p:sp>
        <p:nvSpPr>
          <p:cNvPr id="34" name="Rectangle 22"/>
          <p:cNvSpPr>
            <a:spLocks noChangeArrowheads="1"/>
          </p:cNvSpPr>
          <p:nvPr/>
        </p:nvSpPr>
        <p:spPr bwMode="auto">
          <a:xfrm>
            <a:off x="4575175" y="1200150"/>
            <a:ext cx="3632200" cy="280988"/>
          </a:xfrm>
          <a:prstGeom prst="rect">
            <a:avLst/>
          </a:prstGeom>
          <a:solidFill>
            <a:srgbClr val="FFFF00"/>
          </a:solidFill>
          <a:ln w="9525">
            <a:solidFill>
              <a:schemeClr val="tx1"/>
            </a:solidFill>
            <a:miter lim="800000"/>
            <a:headEnd/>
            <a:tailEnd/>
          </a:ln>
          <a:effectLst/>
        </p:spPr>
        <p:txBody>
          <a:bodyPr/>
          <a:lstStyle/>
          <a:p>
            <a:pPr marL="360363" indent="-360363" algn="ctr" defTabSz="893763">
              <a:spcBef>
                <a:spcPct val="20000"/>
              </a:spcBef>
              <a:defRPr/>
            </a:pPr>
            <a:r>
              <a:rPr lang="en-GB" sz="1400" b="1" dirty="0" err="1">
                <a:solidFill>
                  <a:srgbClr val="0000FF"/>
                </a:solidFill>
                <a:latin typeface="+mj-lt"/>
              </a:rPr>
              <a:t>Vrf</a:t>
            </a:r>
            <a:r>
              <a:rPr lang="en-GB" sz="1400" b="1" dirty="0">
                <a:solidFill>
                  <a:srgbClr val="0000FF"/>
                </a:solidFill>
                <a:latin typeface="+mj-lt"/>
              </a:rPr>
              <a:t>(h=21)=</a:t>
            </a:r>
            <a:r>
              <a:rPr lang="en-GB" sz="1400" b="1" dirty="0" err="1">
                <a:solidFill>
                  <a:srgbClr val="0000FF"/>
                </a:solidFill>
                <a:latin typeface="+mj-lt"/>
              </a:rPr>
              <a:t>31kV</a:t>
            </a:r>
            <a:r>
              <a:rPr lang="en-GB" sz="1400" b="1" dirty="0">
                <a:solidFill>
                  <a:srgbClr val="0000FF"/>
                </a:solidFill>
                <a:latin typeface="+mj-lt"/>
              </a:rPr>
              <a:t> and </a:t>
            </a:r>
            <a:r>
              <a:rPr lang="en-GB" sz="1400" b="1" dirty="0" err="1">
                <a:solidFill>
                  <a:srgbClr val="0000FF"/>
                </a:solidFill>
                <a:latin typeface="+mj-lt"/>
              </a:rPr>
              <a:t>Vrf</a:t>
            </a:r>
            <a:r>
              <a:rPr lang="en-GB" sz="1400" b="1" dirty="0">
                <a:solidFill>
                  <a:srgbClr val="0000FF"/>
                </a:solidFill>
                <a:latin typeface="+mj-lt"/>
              </a:rPr>
              <a:t>(h=42)=16 kV</a:t>
            </a:r>
          </a:p>
        </p:txBody>
      </p:sp>
      <p:sp>
        <p:nvSpPr>
          <p:cNvPr id="32775" name="TextBox 30"/>
          <p:cNvSpPr txBox="1">
            <a:spLocks noChangeArrowheads="1"/>
          </p:cNvSpPr>
          <p:nvPr/>
        </p:nvSpPr>
        <p:spPr bwMode="auto">
          <a:xfrm>
            <a:off x="1395413" y="3349625"/>
            <a:ext cx="2857500" cy="307975"/>
          </a:xfrm>
          <a:prstGeom prst="rect">
            <a:avLst/>
          </a:prstGeom>
          <a:noFill/>
          <a:ln w="9525">
            <a:solidFill>
              <a:schemeClr val="tx1"/>
            </a:solidFill>
            <a:miter lim="800000"/>
            <a:headEnd/>
            <a:tailEnd/>
          </a:ln>
        </p:spPr>
        <p:txBody>
          <a:bodyPr wrap="none">
            <a:spAutoFit/>
          </a:bodyPr>
          <a:lstStyle/>
          <a:p>
            <a:r>
              <a:rPr lang="en-US" sz="1400" b="1"/>
              <a:t>Bunches in single harmonic RF</a:t>
            </a:r>
          </a:p>
        </p:txBody>
      </p:sp>
      <p:sp>
        <p:nvSpPr>
          <p:cNvPr id="32776" name="TextBox 31"/>
          <p:cNvSpPr txBox="1">
            <a:spLocks noChangeArrowheads="1"/>
          </p:cNvSpPr>
          <p:nvPr/>
        </p:nvSpPr>
        <p:spPr bwMode="auto">
          <a:xfrm>
            <a:off x="4741863" y="3336925"/>
            <a:ext cx="3001962" cy="307975"/>
          </a:xfrm>
          <a:prstGeom prst="rect">
            <a:avLst/>
          </a:prstGeom>
          <a:noFill/>
          <a:ln w="9525">
            <a:solidFill>
              <a:schemeClr val="tx1"/>
            </a:solidFill>
            <a:miter lim="800000"/>
            <a:headEnd/>
            <a:tailEnd/>
          </a:ln>
        </p:spPr>
        <p:txBody>
          <a:bodyPr>
            <a:spAutoFit/>
          </a:bodyPr>
          <a:lstStyle/>
          <a:p>
            <a:r>
              <a:rPr lang="en-US" sz="1400" b="1"/>
              <a:t>Bunches in Double harmonic RF</a:t>
            </a:r>
          </a:p>
        </p:txBody>
      </p:sp>
      <p:graphicFrame>
        <p:nvGraphicFramePr>
          <p:cNvPr id="25" name="Table 24"/>
          <p:cNvGraphicFramePr>
            <a:graphicFrameLocks noGrp="1"/>
          </p:cNvGraphicFramePr>
          <p:nvPr/>
        </p:nvGraphicFramePr>
        <p:xfrm>
          <a:off x="122238" y="1535113"/>
          <a:ext cx="981468" cy="914400"/>
        </p:xfrm>
        <a:graphic>
          <a:graphicData uri="http://schemas.openxmlformats.org/drawingml/2006/table">
            <a:tbl>
              <a:tblPr firstRow="1" bandRow="1">
                <a:tableStyleId>{5940675A-B579-460E-94D1-54222C63F5DA}</a:tableStyleId>
              </a:tblPr>
              <a:tblGrid>
                <a:gridCol w="391808"/>
                <a:gridCol w="589660"/>
              </a:tblGrid>
              <a:tr h="272599">
                <a:tc>
                  <a:txBody>
                    <a:bodyPr/>
                    <a:lstStyle/>
                    <a:p>
                      <a:r>
                        <a:rPr lang="en-US" sz="1400" dirty="0" smtClean="0"/>
                        <a:t>h</a:t>
                      </a:r>
                      <a:endParaRPr lang="en-US" sz="1400" dirty="0"/>
                    </a:p>
                  </a:txBody>
                  <a:tcPr/>
                </a:tc>
                <a:tc>
                  <a:txBody>
                    <a:bodyPr/>
                    <a:lstStyle/>
                    <a:p>
                      <a:r>
                        <a:rPr lang="en-US" sz="1400" dirty="0" err="1" smtClean="0"/>
                        <a:t>Vrf</a:t>
                      </a:r>
                      <a:endParaRPr lang="en-US" sz="1400" dirty="0"/>
                    </a:p>
                  </a:txBody>
                  <a:tcPr/>
                </a:tc>
              </a:tr>
              <a:tr h="272599">
                <a:tc>
                  <a:txBody>
                    <a:bodyPr/>
                    <a:lstStyle/>
                    <a:p>
                      <a:r>
                        <a:rPr lang="en-US" sz="1400" dirty="0" smtClean="0"/>
                        <a:t>21</a:t>
                      </a:r>
                      <a:endParaRPr lang="en-US" sz="1400" dirty="0"/>
                    </a:p>
                  </a:txBody>
                  <a:tcPr/>
                </a:tc>
                <a:tc>
                  <a:txBody>
                    <a:bodyPr/>
                    <a:lstStyle/>
                    <a:p>
                      <a:r>
                        <a:rPr lang="en-US" sz="1400" dirty="0" err="1" smtClean="0"/>
                        <a:t>32kV</a:t>
                      </a:r>
                      <a:endParaRPr lang="en-US" sz="1400" dirty="0"/>
                    </a:p>
                  </a:txBody>
                  <a:tcPr/>
                </a:tc>
              </a:tr>
              <a:tr h="272599">
                <a:tc>
                  <a:txBody>
                    <a:bodyPr/>
                    <a:lstStyle/>
                    <a:p>
                      <a:r>
                        <a:rPr lang="en-US" sz="1400" dirty="0" smtClean="0"/>
                        <a:t>42</a:t>
                      </a:r>
                      <a:endParaRPr lang="en-US" sz="1400" dirty="0"/>
                    </a:p>
                  </a:txBody>
                  <a:tcPr/>
                </a:tc>
                <a:tc>
                  <a:txBody>
                    <a:bodyPr/>
                    <a:lstStyle/>
                    <a:p>
                      <a:r>
                        <a:rPr lang="en-US" sz="1400" dirty="0" smtClean="0"/>
                        <a:t>0</a:t>
                      </a:r>
                      <a:endParaRPr lang="en-US" sz="1400" dirty="0"/>
                    </a:p>
                  </a:txBody>
                  <a:tcPr/>
                </a:tc>
              </a:tr>
            </a:tbl>
          </a:graphicData>
        </a:graphic>
      </p:graphicFrame>
      <p:graphicFrame>
        <p:nvGraphicFramePr>
          <p:cNvPr id="26" name="Table 25"/>
          <p:cNvGraphicFramePr>
            <a:graphicFrameLocks noGrp="1"/>
          </p:cNvGraphicFramePr>
          <p:nvPr/>
        </p:nvGraphicFramePr>
        <p:xfrm>
          <a:off x="7926388" y="1533525"/>
          <a:ext cx="981468" cy="914400"/>
        </p:xfrm>
        <a:graphic>
          <a:graphicData uri="http://schemas.openxmlformats.org/drawingml/2006/table">
            <a:tbl>
              <a:tblPr firstRow="1" bandRow="1">
                <a:tableStyleId>{5940675A-B579-460E-94D1-54222C63F5DA}</a:tableStyleId>
              </a:tblPr>
              <a:tblGrid>
                <a:gridCol w="391808"/>
                <a:gridCol w="589660"/>
              </a:tblGrid>
              <a:tr h="272599">
                <a:tc>
                  <a:txBody>
                    <a:bodyPr/>
                    <a:lstStyle/>
                    <a:p>
                      <a:r>
                        <a:rPr lang="en-US" sz="1400" dirty="0" smtClean="0"/>
                        <a:t>h</a:t>
                      </a:r>
                      <a:endParaRPr lang="en-US" sz="1400" dirty="0"/>
                    </a:p>
                  </a:txBody>
                  <a:tcPr/>
                </a:tc>
                <a:tc>
                  <a:txBody>
                    <a:bodyPr/>
                    <a:lstStyle/>
                    <a:p>
                      <a:r>
                        <a:rPr lang="en-US" sz="1400" dirty="0" err="1" smtClean="0"/>
                        <a:t>Vrf</a:t>
                      </a:r>
                      <a:endParaRPr lang="en-US" sz="1400" dirty="0"/>
                    </a:p>
                  </a:txBody>
                  <a:tcPr/>
                </a:tc>
              </a:tr>
              <a:tr h="272599">
                <a:tc>
                  <a:txBody>
                    <a:bodyPr/>
                    <a:lstStyle/>
                    <a:p>
                      <a:r>
                        <a:rPr lang="en-US" sz="1400" dirty="0" smtClean="0"/>
                        <a:t>21</a:t>
                      </a:r>
                      <a:endParaRPr lang="en-US" sz="1400" dirty="0"/>
                    </a:p>
                  </a:txBody>
                  <a:tcPr/>
                </a:tc>
                <a:tc>
                  <a:txBody>
                    <a:bodyPr/>
                    <a:lstStyle/>
                    <a:p>
                      <a:r>
                        <a:rPr lang="en-US" sz="1400" dirty="0" err="1" smtClean="0"/>
                        <a:t>32kV</a:t>
                      </a:r>
                      <a:endParaRPr lang="en-US" sz="1400" dirty="0"/>
                    </a:p>
                  </a:txBody>
                  <a:tcPr/>
                </a:tc>
              </a:tr>
              <a:tr h="272599">
                <a:tc>
                  <a:txBody>
                    <a:bodyPr/>
                    <a:lstStyle/>
                    <a:p>
                      <a:r>
                        <a:rPr lang="en-US" sz="1400" dirty="0" smtClean="0"/>
                        <a:t>42</a:t>
                      </a:r>
                      <a:endParaRPr lang="en-US" sz="1400" dirty="0"/>
                    </a:p>
                  </a:txBody>
                  <a:tcPr/>
                </a:tc>
                <a:tc>
                  <a:txBody>
                    <a:bodyPr/>
                    <a:lstStyle/>
                    <a:p>
                      <a:r>
                        <a:rPr lang="en-US" sz="1400" dirty="0" err="1" smtClean="0"/>
                        <a:t>16kV</a:t>
                      </a:r>
                      <a:endParaRPr lang="en-US" sz="1400" dirty="0"/>
                    </a:p>
                  </a:txBody>
                  <a:tcPr/>
                </a:tc>
              </a:tr>
            </a:tbl>
          </a:graphicData>
        </a:graphic>
      </p:graphicFrame>
      <p:sp>
        <p:nvSpPr>
          <p:cNvPr id="32805" name="TextBox 40"/>
          <p:cNvSpPr txBox="1">
            <a:spLocks noChangeArrowheads="1"/>
          </p:cNvSpPr>
          <p:nvPr/>
        </p:nvSpPr>
        <p:spPr bwMode="auto">
          <a:xfrm>
            <a:off x="5199063" y="1739900"/>
            <a:ext cx="835025" cy="461963"/>
          </a:xfrm>
          <a:prstGeom prst="rect">
            <a:avLst/>
          </a:prstGeom>
          <a:noFill/>
          <a:ln w="9525">
            <a:noFill/>
            <a:miter lim="800000"/>
            <a:headEnd/>
            <a:tailEnd/>
          </a:ln>
        </p:spPr>
        <p:txBody>
          <a:bodyPr wrap="none">
            <a:spAutoFit/>
          </a:bodyPr>
          <a:lstStyle/>
          <a:p>
            <a:pPr algn="ctr"/>
            <a:r>
              <a:rPr lang="en-US" sz="1200" b="1"/>
              <a:t>Flat </a:t>
            </a:r>
          </a:p>
          <a:p>
            <a:pPr algn="ctr"/>
            <a:r>
              <a:rPr lang="en-US" sz="1200" b="1"/>
              <a:t>Bunches</a:t>
            </a:r>
          </a:p>
        </p:txBody>
      </p:sp>
      <p:sp>
        <p:nvSpPr>
          <p:cNvPr id="32806" name="TextBox 41"/>
          <p:cNvSpPr txBox="1">
            <a:spLocks noChangeArrowheads="1"/>
          </p:cNvSpPr>
          <p:nvPr/>
        </p:nvSpPr>
        <p:spPr bwMode="auto">
          <a:xfrm>
            <a:off x="1876425" y="1739900"/>
            <a:ext cx="833438" cy="461963"/>
          </a:xfrm>
          <a:prstGeom prst="rect">
            <a:avLst/>
          </a:prstGeom>
          <a:noFill/>
          <a:ln w="9525">
            <a:solidFill>
              <a:schemeClr val="bg1"/>
            </a:solidFill>
            <a:miter lim="800000"/>
            <a:headEnd/>
            <a:tailEnd/>
          </a:ln>
        </p:spPr>
        <p:txBody>
          <a:bodyPr wrap="none">
            <a:spAutoFit/>
          </a:bodyPr>
          <a:lstStyle/>
          <a:p>
            <a:pPr algn="ctr"/>
            <a:r>
              <a:rPr lang="en-US" sz="1200" b="1"/>
              <a:t>Std. </a:t>
            </a:r>
          </a:p>
          <a:p>
            <a:pPr algn="ctr"/>
            <a:r>
              <a:rPr lang="en-US" sz="1200" b="1"/>
              <a:t>Bunches</a:t>
            </a:r>
          </a:p>
        </p:txBody>
      </p:sp>
      <p:sp>
        <p:nvSpPr>
          <p:cNvPr id="32807" name="TextBox 37"/>
          <p:cNvSpPr txBox="1">
            <a:spLocks noChangeArrowheads="1"/>
          </p:cNvSpPr>
          <p:nvPr/>
        </p:nvSpPr>
        <p:spPr bwMode="auto">
          <a:xfrm>
            <a:off x="77788" y="6091238"/>
            <a:ext cx="1665287" cy="523875"/>
          </a:xfrm>
          <a:prstGeom prst="rect">
            <a:avLst/>
          </a:prstGeom>
          <a:noFill/>
          <a:ln w="9525">
            <a:noFill/>
            <a:miter lim="800000"/>
            <a:headEnd/>
            <a:tailEnd/>
          </a:ln>
        </p:spPr>
        <p:txBody>
          <a:bodyPr wrap="none">
            <a:spAutoFit/>
          </a:bodyPr>
          <a:lstStyle/>
          <a:p>
            <a:r>
              <a:rPr lang="en-US" sz="1400" b="1"/>
              <a:t>C. M. Bhat, et. al.,</a:t>
            </a:r>
          </a:p>
          <a:p>
            <a:r>
              <a:rPr lang="en-US" sz="1400" b="1"/>
              <a:t> PAC2009</a:t>
            </a:r>
          </a:p>
        </p:txBody>
      </p:sp>
      <p:sp>
        <p:nvSpPr>
          <p:cNvPr id="32808" name="Rectangle 35"/>
          <p:cNvSpPr>
            <a:spLocks noChangeArrowheads="1"/>
          </p:cNvSpPr>
          <p:nvPr/>
        </p:nvSpPr>
        <p:spPr bwMode="auto">
          <a:xfrm>
            <a:off x="2030413" y="5751513"/>
            <a:ext cx="5338762" cy="855662"/>
          </a:xfrm>
          <a:prstGeom prst="rect">
            <a:avLst/>
          </a:prstGeom>
          <a:solidFill>
            <a:srgbClr val="FFFF00"/>
          </a:solidFill>
          <a:ln w="9525">
            <a:solidFill>
              <a:srgbClr val="0000FF"/>
            </a:solidFill>
            <a:miter lim="800000"/>
            <a:headEnd/>
            <a:tailEnd/>
          </a:ln>
        </p:spPr>
        <p:txBody>
          <a:bodyPr>
            <a:spAutoFit/>
          </a:bodyPr>
          <a:lstStyle/>
          <a:p>
            <a:pPr marL="114300" indent="-114300">
              <a:spcBef>
                <a:spcPct val="20000"/>
              </a:spcBef>
            </a:pPr>
            <a:r>
              <a:rPr lang="en-GB" sz="1600" b="1">
                <a:solidFill>
                  <a:srgbClr val="C00000"/>
                </a:solidFill>
                <a:sym typeface="Wingdings" pitchFamily="2" charset="2"/>
              </a:rPr>
              <a:t>Conclusions</a:t>
            </a:r>
          </a:p>
          <a:p>
            <a:pPr marL="114300" indent="-114300">
              <a:spcBef>
                <a:spcPct val="20000"/>
              </a:spcBef>
              <a:buFont typeface="Wingdings" pitchFamily="2" charset="2"/>
              <a:buChar char="Ø"/>
            </a:pPr>
            <a:r>
              <a:rPr lang="en-GB" sz="1400" b="1">
                <a:solidFill>
                  <a:srgbClr val="0000FF"/>
                </a:solidFill>
                <a:sym typeface="Wingdings" pitchFamily="2" charset="2"/>
              </a:rPr>
              <a:t>Beam in h=21 showed coupled bunch oscillations</a:t>
            </a:r>
          </a:p>
          <a:p>
            <a:pPr marL="114300" indent="-114300">
              <a:spcBef>
                <a:spcPct val="20000"/>
              </a:spcBef>
              <a:buFont typeface="Wingdings" pitchFamily="2" charset="2"/>
              <a:buChar char="Ø"/>
            </a:pPr>
            <a:r>
              <a:rPr lang="en-GB" sz="1400" b="1">
                <a:solidFill>
                  <a:srgbClr val="0000FF"/>
                </a:solidFill>
                <a:sym typeface="Wingdings" pitchFamily="2" charset="2"/>
              </a:rPr>
              <a:t>Beam in </a:t>
            </a:r>
            <a:r>
              <a:rPr lang="en-GB" sz="1300" b="1">
                <a:solidFill>
                  <a:srgbClr val="0000FF"/>
                </a:solidFill>
                <a:sym typeface="Wingdings" pitchFamily="2" charset="2"/>
              </a:rPr>
              <a:t>DOUBLE HARMONIC </a:t>
            </a:r>
            <a:r>
              <a:rPr lang="en-GB" sz="1400" b="1">
                <a:solidFill>
                  <a:srgbClr val="0000FF"/>
                </a:solidFill>
                <a:sym typeface="Wingdings" pitchFamily="2" charset="2"/>
              </a:rPr>
              <a:t>rf became stable </a:t>
            </a:r>
            <a:r>
              <a:rPr lang="en-GB" sz="1400" b="1">
                <a:sym typeface="Wingdings" pitchFamily="2" charset="2"/>
              </a:rPr>
              <a:t>(~for 120 ms)</a:t>
            </a:r>
          </a:p>
        </p:txBody>
      </p:sp>
      <p:grpSp>
        <p:nvGrpSpPr>
          <p:cNvPr id="32809" name="Group 39"/>
          <p:cNvGrpSpPr>
            <a:grpSpLocks/>
          </p:cNvGrpSpPr>
          <p:nvPr/>
        </p:nvGrpSpPr>
        <p:grpSpPr bwMode="auto">
          <a:xfrm>
            <a:off x="350838" y="3694113"/>
            <a:ext cx="4664075" cy="2047875"/>
            <a:chOff x="336711" y="3569341"/>
            <a:chExt cx="4665341" cy="2047901"/>
          </a:xfrm>
        </p:grpSpPr>
        <p:pic>
          <p:nvPicPr>
            <p:cNvPr id="32821" name="Picture 5" descr="31kV10MHzAloneLargeHighRes"/>
            <p:cNvPicPr>
              <a:picLocks noChangeAspect="1" noChangeArrowheads="1"/>
            </p:cNvPicPr>
            <p:nvPr/>
          </p:nvPicPr>
          <p:blipFill>
            <a:blip r:embed="rId5"/>
            <a:srcRect/>
            <a:stretch>
              <a:fillRect/>
            </a:stretch>
          </p:blipFill>
          <p:spPr bwMode="auto">
            <a:xfrm>
              <a:off x="336711" y="4111586"/>
              <a:ext cx="2292485" cy="1492524"/>
            </a:xfrm>
            <a:prstGeom prst="rect">
              <a:avLst/>
            </a:prstGeom>
            <a:noFill/>
            <a:ln w="9525">
              <a:solidFill>
                <a:schemeClr val="bg1"/>
              </a:solidFill>
              <a:miter lim="800000"/>
              <a:headEnd/>
              <a:tailEnd/>
            </a:ln>
          </p:spPr>
        </p:pic>
        <p:pic>
          <p:nvPicPr>
            <p:cNvPr id="32822" name="Picture 6" descr="31kV10MHz16kV20MHzHighRes"/>
            <p:cNvPicPr>
              <a:picLocks noChangeAspect="1" noChangeArrowheads="1"/>
            </p:cNvPicPr>
            <p:nvPr/>
          </p:nvPicPr>
          <p:blipFill>
            <a:blip r:embed="rId6"/>
            <a:srcRect/>
            <a:stretch>
              <a:fillRect/>
            </a:stretch>
          </p:blipFill>
          <p:spPr bwMode="auto">
            <a:xfrm>
              <a:off x="2709568" y="4126187"/>
              <a:ext cx="2292484" cy="1491055"/>
            </a:xfrm>
            <a:prstGeom prst="rect">
              <a:avLst/>
            </a:prstGeom>
            <a:noFill/>
            <a:ln w="9525">
              <a:solidFill>
                <a:schemeClr val="bg1"/>
              </a:solidFill>
              <a:miter lim="800000"/>
              <a:headEnd/>
              <a:tailEnd/>
            </a:ln>
          </p:spPr>
        </p:pic>
        <p:sp>
          <p:nvSpPr>
            <p:cNvPr id="32823" name="Text Box 28"/>
            <p:cNvSpPr txBox="1">
              <a:spLocks noChangeArrowheads="1"/>
            </p:cNvSpPr>
            <p:nvPr/>
          </p:nvSpPr>
          <p:spPr bwMode="auto">
            <a:xfrm>
              <a:off x="2215926" y="3569341"/>
              <a:ext cx="1276010" cy="584775"/>
            </a:xfrm>
            <a:prstGeom prst="rect">
              <a:avLst/>
            </a:prstGeom>
            <a:solidFill>
              <a:srgbClr val="99CCFF">
                <a:alpha val="50195"/>
              </a:srgbClr>
            </a:solidFill>
            <a:ln w="9525">
              <a:solidFill>
                <a:srgbClr val="0000FF"/>
              </a:solidFill>
              <a:miter lim="800000"/>
              <a:headEnd/>
              <a:tailEnd/>
            </a:ln>
          </p:spPr>
          <p:txBody>
            <a:bodyPr>
              <a:spAutoFit/>
            </a:bodyPr>
            <a:lstStyle/>
            <a:p>
              <a:pPr algn="ctr"/>
              <a:r>
                <a:rPr lang="en-US" sz="1600" b="1"/>
                <a:t>Last two bunches</a:t>
              </a:r>
            </a:p>
          </p:txBody>
        </p:sp>
      </p:grpSp>
      <p:sp>
        <p:nvSpPr>
          <p:cNvPr id="32810" name="TextBox 42"/>
          <p:cNvSpPr txBox="1">
            <a:spLocks noChangeArrowheads="1"/>
          </p:cNvSpPr>
          <p:nvPr/>
        </p:nvSpPr>
        <p:spPr bwMode="auto">
          <a:xfrm rot="-1892560">
            <a:off x="15875" y="2843213"/>
            <a:ext cx="1427163" cy="461962"/>
          </a:xfrm>
          <a:prstGeom prst="rect">
            <a:avLst/>
          </a:prstGeom>
          <a:solidFill>
            <a:srgbClr val="FFFF00"/>
          </a:solidFill>
          <a:ln w="9525">
            <a:solidFill>
              <a:schemeClr val="tx1"/>
            </a:solidFill>
            <a:miter lim="800000"/>
            <a:headEnd/>
            <a:tailEnd/>
          </a:ln>
        </p:spPr>
        <p:txBody>
          <a:bodyPr>
            <a:spAutoFit/>
          </a:bodyPr>
          <a:lstStyle/>
          <a:p>
            <a:r>
              <a:rPr lang="en-US" sz="1200" b="1">
                <a:sym typeface="Symbol" pitchFamily="18" charset="2"/>
              </a:rPr>
              <a:t>LE(4)= 1.45 eVs I=840E10/batch </a:t>
            </a:r>
            <a:endParaRPr lang="en-US" sz="1200" b="1"/>
          </a:p>
        </p:txBody>
      </p:sp>
      <p:sp>
        <p:nvSpPr>
          <p:cNvPr id="32811" name="Title 1"/>
          <p:cNvSpPr>
            <a:spLocks noGrp="1"/>
          </p:cNvSpPr>
          <p:nvPr>
            <p:ph type="title"/>
          </p:nvPr>
        </p:nvSpPr>
        <p:spPr>
          <a:xfrm>
            <a:off x="1939925" y="-25400"/>
            <a:ext cx="6149975" cy="566738"/>
          </a:xfrm>
        </p:spPr>
        <p:txBody>
          <a:bodyPr/>
          <a:lstStyle/>
          <a:p>
            <a:r>
              <a:rPr lang="en-US" smtClean="0"/>
              <a:t>PS Studies at 26 GeV:  </a:t>
            </a:r>
          </a:p>
        </p:txBody>
      </p:sp>
      <p:sp>
        <p:nvSpPr>
          <p:cNvPr id="39" name="Rectangle 38"/>
          <p:cNvSpPr/>
          <p:nvPr/>
        </p:nvSpPr>
        <p:spPr>
          <a:xfrm>
            <a:off x="2303463" y="788988"/>
            <a:ext cx="5514975" cy="323850"/>
          </a:xfrm>
          <a:prstGeom prst="rect">
            <a:avLst/>
          </a:prstGeom>
        </p:spPr>
        <p:txBody>
          <a:bodyPr>
            <a:spAutoFit/>
          </a:bodyPr>
          <a:lstStyle/>
          <a:p>
            <a:pPr marL="342900" indent="-342900">
              <a:spcBef>
                <a:spcPct val="20000"/>
              </a:spcBef>
              <a:defRPr/>
            </a:pPr>
            <a:r>
              <a:rPr lang="en-US" sz="1500" b="1" kern="0" dirty="0"/>
              <a:t>C. Bhat, H. </a:t>
            </a:r>
            <a:r>
              <a:rPr lang="en-US" sz="1500" b="1" kern="0" dirty="0" err="1"/>
              <a:t>Damerau</a:t>
            </a:r>
            <a:r>
              <a:rPr lang="en-US" sz="1500" b="1" kern="0" dirty="0"/>
              <a:t>, S. Hancock, </a:t>
            </a:r>
            <a:r>
              <a:rPr lang="en-US" sz="1500" b="1" kern="0" dirty="0" err="1"/>
              <a:t>E.Mahner</a:t>
            </a:r>
            <a:r>
              <a:rPr lang="en-US" sz="1500" b="1" kern="0" dirty="0"/>
              <a:t>, </a:t>
            </a:r>
            <a:r>
              <a:rPr lang="en-US" sz="1500" b="1" kern="0" dirty="0" err="1"/>
              <a:t>F.Caspers</a:t>
            </a:r>
            <a:endParaRPr lang="en-US" sz="1500" b="1" dirty="0"/>
          </a:p>
        </p:txBody>
      </p:sp>
      <p:pic>
        <p:nvPicPr>
          <p:cNvPr id="32813" name="Picture 1"/>
          <p:cNvPicPr>
            <a:picLocks noChangeAspect="1" noChangeArrowheads="1"/>
          </p:cNvPicPr>
          <p:nvPr/>
        </p:nvPicPr>
        <p:blipFill>
          <a:blip r:embed="rId7"/>
          <a:srcRect/>
          <a:stretch>
            <a:fillRect/>
          </a:stretch>
        </p:blipFill>
        <p:spPr bwMode="auto">
          <a:xfrm>
            <a:off x="5132388" y="3694113"/>
            <a:ext cx="3606800" cy="1909762"/>
          </a:xfrm>
          <a:prstGeom prst="rect">
            <a:avLst/>
          </a:prstGeom>
          <a:noFill/>
          <a:ln w="9525">
            <a:noFill/>
            <a:miter lim="800000"/>
            <a:headEnd/>
            <a:tailEnd/>
          </a:ln>
        </p:spPr>
      </p:pic>
      <p:sp>
        <p:nvSpPr>
          <p:cNvPr id="48" name="Rectangle 22"/>
          <p:cNvSpPr>
            <a:spLocks noChangeArrowheads="1"/>
          </p:cNvSpPr>
          <p:nvPr/>
        </p:nvSpPr>
        <p:spPr bwMode="auto">
          <a:xfrm>
            <a:off x="1360488" y="4073525"/>
            <a:ext cx="620712" cy="266700"/>
          </a:xfrm>
          <a:prstGeom prst="rect">
            <a:avLst/>
          </a:prstGeom>
          <a:solidFill>
            <a:srgbClr val="FFFF00"/>
          </a:solidFill>
          <a:ln w="9525">
            <a:solidFill>
              <a:schemeClr val="tx1"/>
            </a:solidFill>
            <a:miter lim="800000"/>
            <a:headEnd/>
            <a:tailEnd/>
          </a:ln>
          <a:effectLst/>
        </p:spPr>
        <p:txBody>
          <a:bodyPr/>
          <a:lstStyle/>
          <a:p>
            <a:pPr marL="360363" indent="-360363" algn="ctr" defTabSz="893763">
              <a:spcBef>
                <a:spcPct val="20000"/>
              </a:spcBef>
              <a:defRPr/>
            </a:pPr>
            <a:r>
              <a:rPr lang="en-GB" sz="1200" b="1" i="1" dirty="0">
                <a:solidFill>
                  <a:srgbClr val="0000FF"/>
                </a:solidFill>
                <a:latin typeface="+mj-lt"/>
              </a:rPr>
              <a:t>h</a:t>
            </a:r>
            <a:r>
              <a:rPr lang="en-GB" sz="1200" b="1" dirty="0">
                <a:solidFill>
                  <a:srgbClr val="0000FF"/>
                </a:solidFill>
                <a:latin typeface="+mj-lt"/>
              </a:rPr>
              <a:t> = 21</a:t>
            </a:r>
          </a:p>
        </p:txBody>
      </p:sp>
      <p:sp>
        <p:nvSpPr>
          <p:cNvPr id="49" name="Rectangle 22"/>
          <p:cNvSpPr>
            <a:spLocks noChangeArrowheads="1"/>
          </p:cNvSpPr>
          <p:nvPr/>
        </p:nvSpPr>
        <p:spPr bwMode="auto">
          <a:xfrm>
            <a:off x="3563938" y="4073525"/>
            <a:ext cx="960437" cy="266700"/>
          </a:xfrm>
          <a:prstGeom prst="rect">
            <a:avLst/>
          </a:prstGeom>
          <a:solidFill>
            <a:srgbClr val="FFFF00"/>
          </a:solidFill>
          <a:ln w="9525">
            <a:solidFill>
              <a:schemeClr val="tx1"/>
            </a:solidFill>
            <a:miter lim="800000"/>
            <a:headEnd/>
            <a:tailEnd/>
          </a:ln>
          <a:effectLst/>
        </p:spPr>
        <p:txBody>
          <a:bodyPr/>
          <a:lstStyle/>
          <a:p>
            <a:pPr marL="360363" indent="-360363" algn="ctr" defTabSz="893763">
              <a:spcBef>
                <a:spcPct val="20000"/>
              </a:spcBef>
              <a:defRPr/>
            </a:pPr>
            <a:r>
              <a:rPr lang="en-GB" sz="1200" b="1" i="1" dirty="0">
                <a:solidFill>
                  <a:srgbClr val="0000FF"/>
                </a:solidFill>
                <a:latin typeface="+mj-lt"/>
              </a:rPr>
              <a:t>h</a:t>
            </a:r>
            <a:r>
              <a:rPr lang="en-GB" sz="1200" b="1" dirty="0">
                <a:solidFill>
                  <a:srgbClr val="0000FF"/>
                </a:solidFill>
                <a:latin typeface="+mj-lt"/>
              </a:rPr>
              <a:t> = 21+42</a:t>
            </a:r>
          </a:p>
        </p:txBody>
      </p:sp>
      <p:sp>
        <p:nvSpPr>
          <p:cNvPr id="32816" name="Rectangle 28"/>
          <p:cNvSpPr>
            <a:spLocks noChangeArrowheads="1"/>
          </p:cNvSpPr>
          <p:nvPr/>
        </p:nvSpPr>
        <p:spPr bwMode="auto">
          <a:xfrm>
            <a:off x="69850" y="847725"/>
            <a:ext cx="1328738" cy="307975"/>
          </a:xfrm>
          <a:prstGeom prst="rect">
            <a:avLst/>
          </a:prstGeom>
          <a:noFill/>
          <a:ln w="9525">
            <a:noFill/>
            <a:miter lim="800000"/>
            <a:headEnd/>
            <a:tailEnd/>
          </a:ln>
        </p:spPr>
        <p:txBody>
          <a:bodyPr wrap="none">
            <a:spAutoFit/>
          </a:bodyPr>
          <a:lstStyle/>
          <a:p>
            <a:r>
              <a:rPr lang="en-US" sz="1400" b="1"/>
              <a:t>using LHC25 </a:t>
            </a:r>
          </a:p>
        </p:txBody>
      </p:sp>
      <p:sp>
        <p:nvSpPr>
          <p:cNvPr id="32817" name="Rectangle 29"/>
          <p:cNvSpPr>
            <a:spLocks noChangeArrowheads="1"/>
          </p:cNvSpPr>
          <p:nvPr/>
        </p:nvSpPr>
        <p:spPr bwMode="auto">
          <a:xfrm>
            <a:off x="1096963" y="377825"/>
            <a:ext cx="7488237" cy="430213"/>
          </a:xfrm>
          <a:prstGeom prst="rect">
            <a:avLst/>
          </a:prstGeom>
          <a:noFill/>
          <a:ln w="9525">
            <a:noFill/>
            <a:miter lim="800000"/>
            <a:headEnd/>
            <a:tailEnd/>
          </a:ln>
        </p:spPr>
        <p:txBody>
          <a:bodyPr wrap="none">
            <a:spAutoFit/>
          </a:bodyPr>
          <a:lstStyle/>
          <a:p>
            <a:r>
              <a:rPr lang="en-US" sz="2200" b="1">
                <a:solidFill>
                  <a:srgbClr val="008000"/>
                </a:solidFill>
              </a:rPr>
              <a:t>Stable Flat Bunches </a:t>
            </a:r>
            <a:r>
              <a:rPr lang="en-US" sz="2200" b="1">
                <a:solidFill>
                  <a:srgbClr val="CC0000"/>
                </a:solidFill>
              </a:rPr>
              <a:t>using Double-harmonic rf System</a:t>
            </a:r>
          </a:p>
        </p:txBody>
      </p:sp>
      <p:sp>
        <p:nvSpPr>
          <p:cNvPr id="32818" name="TextBox 36"/>
          <p:cNvSpPr txBox="1">
            <a:spLocks noChangeArrowheads="1"/>
          </p:cNvSpPr>
          <p:nvPr/>
        </p:nvSpPr>
        <p:spPr bwMode="auto">
          <a:xfrm>
            <a:off x="7908925" y="2503488"/>
            <a:ext cx="1182688" cy="647700"/>
          </a:xfrm>
          <a:prstGeom prst="rect">
            <a:avLst/>
          </a:prstGeom>
          <a:solidFill>
            <a:srgbClr val="FFFF00"/>
          </a:solidFill>
          <a:ln w="9525">
            <a:solidFill>
              <a:srgbClr val="0000FF"/>
            </a:solidFill>
            <a:miter lim="800000"/>
            <a:headEnd/>
            <a:tailEnd/>
          </a:ln>
        </p:spPr>
        <p:txBody>
          <a:bodyPr wrap="none">
            <a:spAutoFit/>
          </a:bodyPr>
          <a:lstStyle/>
          <a:p>
            <a:r>
              <a:rPr lang="en-US" b="1"/>
              <a:t>h</a:t>
            </a:r>
            <a:r>
              <a:rPr lang="en-US" b="1" baseline="-25000"/>
              <a:t>2</a:t>
            </a:r>
            <a:r>
              <a:rPr lang="en-US" b="1"/>
              <a:t>/h</a:t>
            </a:r>
            <a:r>
              <a:rPr lang="en-US" b="1" baseline="-25000"/>
              <a:t>1</a:t>
            </a:r>
            <a:r>
              <a:rPr lang="en-US" b="1"/>
              <a:t>=2</a:t>
            </a:r>
          </a:p>
          <a:p>
            <a:r>
              <a:rPr lang="en-US" b="1"/>
              <a:t>V</a:t>
            </a:r>
            <a:r>
              <a:rPr lang="en-US" b="1" baseline="-25000"/>
              <a:t>2</a:t>
            </a:r>
            <a:r>
              <a:rPr lang="en-US" b="1"/>
              <a:t>/V</a:t>
            </a:r>
            <a:r>
              <a:rPr lang="en-US" b="1" baseline="-25000"/>
              <a:t>1</a:t>
            </a:r>
            <a:r>
              <a:rPr lang="en-US" b="1"/>
              <a:t>=0.5</a:t>
            </a:r>
          </a:p>
        </p:txBody>
      </p:sp>
      <p:sp>
        <p:nvSpPr>
          <p:cNvPr id="44" name="Right Arrow 43"/>
          <p:cNvSpPr/>
          <p:nvPr/>
        </p:nvSpPr>
        <p:spPr>
          <a:xfrm rot="10800000">
            <a:off x="7648575" y="2354263"/>
            <a:ext cx="323850" cy="254000"/>
          </a:xfrm>
          <a:prstGeom prst="rightArrow">
            <a:avLst/>
          </a:prstGeom>
          <a:solidFill>
            <a:schemeClr val="accent1">
              <a:alpha val="81000"/>
            </a:scheme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820" name="Footer Placeholder 30"/>
          <p:cNvSpPr>
            <a:spLocks noGrp="1"/>
          </p:cNvSpPr>
          <p:nvPr>
            <p:ph type="ftr" sz="quarter" idx="12"/>
          </p:nvPr>
        </p:nvSpPr>
        <p:spPr>
          <a:xfrm>
            <a:off x="1790700" y="6586538"/>
            <a:ext cx="5119688" cy="396875"/>
          </a:xfrm>
          <a:noFill/>
        </p:spPr>
        <p:txBody>
          <a:bodyPr/>
          <a:lstStyle/>
          <a:p>
            <a:r>
              <a:rPr lang="en-US" sz="1200"/>
              <a:t>Tevatron Accel. Studies Workshop, Jan. 13-14, 2010,  Chandra Bhat</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p:cNvPicPr>
            <a:picLocks noChangeAspect="1" noChangeArrowheads="1"/>
          </p:cNvPicPr>
          <p:nvPr/>
        </p:nvPicPr>
        <p:blipFill>
          <a:blip r:embed="rId5"/>
          <a:srcRect/>
          <a:stretch>
            <a:fillRect/>
          </a:stretch>
        </p:blipFill>
        <p:spPr bwMode="auto">
          <a:xfrm>
            <a:off x="3282950" y="2005013"/>
            <a:ext cx="5792788" cy="4003675"/>
          </a:xfrm>
          <a:prstGeom prst="rect">
            <a:avLst/>
          </a:prstGeom>
          <a:noFill/>
          <a:ln w="9525">
            <a:noFill/>
            <a:miter lim="800000"/>
            <a:headEnd/>
            <a:tailEnd/>
          </a:ln>
        </p:spPr>
      </p:pic>
      <p:sp>
        <p:nvSpPr>
          <p:cNvPr id="12293" name="Title 1"/>
          <p:cNvSpPr>
            <a:spLocks noGrp="1"/>
          </p:cNvSpPr>
          <p:nvPr>
            <p:ph type="title"/>
          </p:nvPr>
        </p:nvSpPr>
        <p:spPr>
          <a:xfrm>
            <a:off x="990600" y="4763"/>
            <a:ext cx="6781800" cy="1020762"/>
          </a:xfrm>
        </p:spPr>
        <p:txBody>
          <a:bodyPr/>
          <a:lstStyle/>
          <a:p>
            <a:r>
              <a:rPr lang="en-US" smtClean="0"/>
              <a:t>Beam Stability Criterion in the Longitudinal Phase Space</a:t>
            </a:r>
          </a:p>
        </p:txBody>
      </p:sp>
      <p:sp>
        <p:nvSpPr>
          <p:cNvPr id="11" name="Oval 10"/>
          <p:cNvSpPr/>
          <p:nvPr/>
        </p:nvSpPr>
        <p:spPr>
          <a:xfrm>
            <a:off x="6799263" y="3155950"/>
            <a:ext cx="720725" cy="4191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295" name="TextBox 11"/>
          <p:cNvSpPr txBox="1">
            <a:spLocks noChangeArrowheads="1"/>
          </p:cNvSpPr>
          <p:nvPr/>
        </p:nvSpPr>
        <p:spPr bwMode="auto">
          <a:xfrm>
            <a:off x="6851650" y="2752725"/>
            <a:ext cx="2074863" cy="338138"/>
          </a:xfrm>
          <a:prstGeom prst="rect">
            <a:avLst/>
          </a:prstGeom>
          <a:solidFill>
            <a:srgbClr val="FFC000"/>
          </a:solidFill>
          <a:ln w="9525">
            <a:noFill/>
            <a:miter lim="800000"/>
            <a:headEnd/>
            <a:tailEnd/>
          </a:ln>
        </p:spPr>
        <p:txBody>
          <a:bodyPr>
            <a:spAutoFit/>
          </a:bodyPr>
          <a:lstStyle/>
          <a:p>
            <a:r>
              <a:rPr lang="en-US" sz="1600"/>
              <a:t>No Landau Damping</a:t>
            </a:r>
          </a:p>
        </p:txBody>
      </p:sp>
      <p:sp>
        <p:nvSpPr>
          <p:cNvPr id="13" name="Freeform 12"/>
          <p:cNvSpPr/>
          <p:nvPr/>
        </p:nvSpPr>
        <p:spPr>
          <a:xfrm>
            <a:off x="7504113" y="3070225"/>
            <a:ext cx="279400" cy="333375"/>
          </a:xfrm>
          <a:custGeom>
            <a:avLst/>
            <a:gdLst>
              <a:gd name="connsiteX0" fmla="*/ 279400 w 279400"/>
              <a:gd name="connsiteY0" fmla="*/ 0 h 334433"/>
              <a:gd name="connsiteX1" fmla="*/ 215900 w 279400"/>
              <a:gd name="connsiteY1" fmla="*/ 279400 h 334433"/>
              <a:gd name="connsiteX2" fmla="*/ 0 w 279400"/>
              <a:gd name="connsiteY2" fmla="*/ 330200 h 334433"/>
            </a:gdLst>
            <a:ahLst/>
            <a:cxnLst>
              <a:cxn ang="0">
                <a:pos x="connsiteX0" y="connsiteY0"/>
              </a:cxn>
              <a:cxn ang="0">
                <a:pos x="connsiteX1" y="connsiteY1"/>
              </a:cxn>
              <a:cxn ang="0">
                <a:pos x="connsiteX2" y="connsiteY2"/>
              </a:cxn>
            </a:cxnLst>
            <a:rect l="l" t="t" r="r" b="b"/>
            <a:pathLst>
              <a:path w="279400" h="334433">
                <a:moveTo>
                  <a:pt x="279400" y="0"/>
                </a:moveTo>
                <a:cubicBezTo>
                  <a:pt x="270933" y="112183"/>
                  <a:pt x="262467" y="224367"/>
                  <a:pt x="215900" y="279400"/>
                </a:cubicBezTo>
                <a:cubicBezTo>
                  <a:pt x="169333" y="334433"/>
                  <a:pt x="84666" y="332316"/>
                  <a:pt x="0" y="330200"/>
                </a:cubicBezTo>
              </a:path>
            </a:pathLst>
          </a:cu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17" name="Straight Connector 16"/>
          <p:cNvCxnSpPr/>
          <p:nvPr/>
        </p:nvCxnSpPr>
        <p:spPr>
          <a:xfrm rot="5400000">
            <a:off x="5161757" y="3902869"/>
            <a:ext cx="3263900" cy="1587"/>
          </a:xfrm>
          <a:prstGeom prst="line">
            <a:avLst/>
          </a:prstGeom>
          <a:ln w="28575">
            <a:solidFill>
              <a:schemeClr val="accent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2298" name="TextBox 17"/>
          <p:cNvSpPr txBox="1">
            <a:spLocks noChangeArrowheads="1"/>
          </p:cNvSpPr>
          <p:nvPr/>
        </p:nvSpPr>
        <p:spPr bwMode="auto">
          <a:xfrm>
            <a:off x="4562475" y="3990975"/>
            <a:ext cx="1558925" cy="369888"/>
          </a:xfrm>
          <a:prstGeom prst="rect">
            <a:avLst/>
          </a:prstGeom>
          <a:solidFill>
            <a:srgbClr val="A2D668">
              <a:alpha val="72940"/>
            </a:srgbClr>
          </a:solidFill>
          <a:ln w="9525">
            <a:noFill/>
            <a:miter lim="800000"/>
            <a:headEnd/>
            <a:tailEnd/>
          </a:ln>
        </p:spPr>
        <p:txBody>
          <a:bodyPr>
            <a:spAutoFit/>
          </a:bodyPr>
          <a:lstStyle/>
          <a:p>
            <a:r>
              <a:rPr lang="en-US" b="1"/>
              <a:t>Stable Beam</a:t>
            </a:r>
          </a:p>
        </p:txBody>
      </p:sp>
      <p:cxnSp>
        <p:nvCxnSpPr>
          <p:cNvPr id="20" name="Straight Arrow Connector 19"/>
          <p:cNvCxnSpPr>
            <a:stCxn id="12298" idx="3"/>
          </p:cNvCxnSpPr>
          <p:nvPr/>
        </p:nvCxnSpPr>
        <p:spPr>
          <a:xfrm>
            <a:off x="6121400" y="4175125"/>
            <a:ext cx="671513"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2298" idx="1"/>
          </p:cNvCxnSpPr>
          <p:nvPr/>
        </p:nvCxnSpPr>
        <p:spPr>
          <a:xfrm rot="10800000">
            <a:off x="3998913" y="4175125"/>
            <a:ext cx="563562"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2301" name="Group 36"/>
          <p:cNvGrpSpPr>
            <a:grpSpLocks/>
          </p:cNvGrpSpPr>
          <p:nvPr/>
        </p:nvGrpSpPr>
        <p:grpSpPr bwMode="auto">
          <a:xfrm>
            <a:off x="260350" y="1247775"/>
            <a:ext cx="3073400" cy="4784725"/>
            <a:chOff x="6077325" y="1025246"/>
            <a:chExt cx="3074069" cy="4786020"/>
          </a:xfrm>
        </p:grpSpPr>
        <p:grpSp>
          <p:nvGrpSpPr>
            <p:cNvPr id="12331" name="Group 43"/>
            <p:cNvGrpSpPr>
              <a:grpSpLocks/>
            </p:cNvGrpSpPr>
            <p:nvPr/>
          </p:nvGrpSpPr>
          <p:grpSpPr bwMode="auto">
            <a:xfrm>
              <a:off x="6099555" y="1025246"/>
              <a:ext cx="3051839" cy="4786020"/>
              <a:chOff x="6059214" y="1278828"/>
              <a:chExt cx="3051839" cy="4786020"/>
            </a:xfrm>
          </p:grpSpPr>
          <p:sp>
            <p:nvSpPr>
              <p:cNvPr id="40" name="TextBox 39"/>
              <p:cNvSpPr txBox="1"/>
              <p:nvPr/>
            </p:nvSpPr>
            <p:spPr>
              <a:xfrm>
                <a:off x="6059214" y="1278828"/>
                <a:ext cx="3051839" cy="4479550"/>
              </a:xfrm>
              <a:prstGeom prst="rect">
                <a:avLst/>
              </a:prstGeom>
              <a:noFill/>
            </p:spPr>
            <p:txBody>
              <a:bodyPr>
                <a:spAutoFit/>
              </a:bodyPr>
              <a:lstStyle/>
              <a:p>
                <a:pPr marL="228600" indent="-228600">
                  <a:buFont typeface="Arial" pitchFamily="34" charset="0"/>
                  <a:buChar char="•"/>
                  <a:defRPr/>
                </a:pPr>
                <a:r>
                  <a:rPr lang="en-US" sz="1500" dirty="0"/>
                  <a:t>Large synchrotron frequency spread improves the stability.</a:t>
                </a:r>
              </a:p>
              <a:p>
                <a:pPr marL="228600" indent="-228600">
                  <a:buFont typeface="Arial" pitchFamily="34" charset="0"/>
                  <a:buChar char="•"/>
                  <a:defRPr/>
                </a:pPr>
                <a:r>
                  <a:rPr lang="en-US" sz="1500" dirty="0"/>
                  <a:t>If         </a:t>
                </a:r>
              </a:p>
              <a:p>
                <a:pPr marL="228600" indent="-228600">
                  <a:defRPr/>
                </a:pPr>
                <a:r>
                  <a:rPr lang="en-US" sz="1500" dirty="0"/>
                  <a:t>     </a:t>
                </a:r>
              </a:p>
              <a:p>
                <a:pPr marL="228600" indent="-228600">
                  <a:defRPr/>
                </a:pPr>
                <a:r>
                  <a:rPr lang="en-US" sz="1500" dirty="0"/>
                  <a:t>    inside the bucket, then the particles in the vicinity of this region can become unstable  against collective instabilities.</a:t>
                </a:r>
              </a:p>
              <a:p>
                <a:pPr marL="228600" indent="-228600">
                  <a:defRPr/>
                </a:pPr>
                <a:endParaRPr lang="en-US" sz="1500" dirty="0"/>
              </a:p>
              <a:p>
                <a:pPr marL="228600" indent="-228600">
                  <a:defRPr/>
                </a:pPr>
                <a:endParaRPr lang="en-US" sz="1500" dirty="0"/>
              </a:p>
              <a:p>
                <a:pPr marL="228600" indent="-228600">
                  <a:buFont typeface="Arial" pitchFamily="34" charset="0"/>
                  <a:buChar char="•"/>
                  <a:defRPr/>
                </a:pPr>
                <a:r>
                  <a:rPr lang="en-US" sz="1500" dirty="0"/>
                  <a:t>As the slope of the rf wave is reduced to zero at the bunch center, the bunch becomes longer and synchrotron  frequency spread is greatly increased. This increases Landau damping against coupled bunch instabilities.  </a:t>
                </a:r>
              </a:p>
              <a:p>
                <a:pPr marL="342900" indent="-342900">
                  <a:buFontTx/>
                  <a:buAutoNum type="arabicPeriod"/>
                  <a:defRPr/>
                </a:pPr>
                <a:endParaRPr lang="en-US" sz="1500" dirty="0"/>
              </a:p>
            </p:txBody>
          </p:sp>
          <p:graphicFrame>
            <p:nvGraphicFramePr>
              <p:cNvPr id="12291" name="Object 5"/>
              <p:cNvGraphicFramePr>
                <a:graphicFrameLocks noChangeAspect="1"/>
              </p:cNvGraphicFramePr>
              <p:nvPr/>
            </p:nvGraphicFramePr>
            <p:xfrm>
              <a:off x="6921165" y="1780021"/>
              <a:ext cx="547658" cy="464146"/>
            </p:xfrm>
            <a:graphic>
              <a:graphicData uri="http://schemas.openxmlformats.org/presentationml/2006/ole">
                <p:oleObj spid="_x0000_s12291" name="Equation" r:id="rId6" imgW="482400" imgH="393480" progId="Equation.3">
                  <p:embed/>
                </p:oleObj>
              </a:graphicData>
            </a:graphic>
          </p:graphicFrame>
          <p:sp>
            <p:nvSpPr>
              <p:cNvPr id="12336" name="Rectangle 41"/>
              <p:cNvSpPr>
                <a:spLocks noChangeArrowheads="1"/>
              </p:cNvSpPr>
              <p:nvPr/>
            </p:nvSpPr>
            <p:spPr bwMode="auto">
              <a:xfrm>
                <a:off x="6290773" y="3157831"/>
                <a:ext cx="2147470" cy="276999"/>
              </a:xfrm>
              <a:prstGeom prst="rect">
                <a:avLst/>
              </a:prstGeom>
              <a:noFill/>
              <a:ln w="9525">
                <a:noFill/>
                <a:miter lim="800000"/>
                <a:headEnd/>
                <a:tailEnd/>
              </a:ln>
            </p:spPr>
            <p:txBody>
              <a:bodyPr>
                <a:spAutoFit/>
              </a:bodyPr>
              <a:lstStyle/>
              <a:p>
                <a:r>
                  <a:rPr lang="en-US" sz="1200" b="1">
                    <a:solidFill>
                      <a:srgbClr val="0000FF"/>
                    </a:solidFill>
                  </a:rPr>
                  <a:t>V. I. Balbekov (1987)</a:t>
                </a:r>
              </a:p>
            </p:txBody>
          </p:sp>
          <p:sp>
            <p:nvSpPr>
              <p:cNvPr id="12337" name="Rectangle 42"/>
              <p:cNvSpPr>
                <a:spLocks noChangeArrowheads="1"/>
              </p:cNvSpPr>
              <p:nvPr/>
            </p:nvSpPr>
            <p:spPr bwMode="auto">
              <a:xfrm>
                <a:off x="6290772" y="5418517"/>
                <a:ext cx="2268493" cy="646331"/>
              </a:xfrm>
              <a:prstGeom prst="rect">
                <a:avLst/>
              </a:prstGeom>
              <a:noFill/>
              <a:ln w="9525">
                <a:noFill/>
                <a:miter lim="800000"/>
                <a:headEnd/>
                <a:tailEnd/>
              </a:ln>
            </p:spPr>
            <p:txBody>
              <a:bodyPr>
                <a:spAutoFit/>
              </a:bodyPr>
              <a:lstStyle/>
              <a:p>
                <a:r>
                  <a:rPr lang="en-US" sz="1200" b="1">
                    <a:solidFill>
                      <a:srgbClr val="0000FF"/>
                    </a:solidFill>
                  </a:rPr>
                  <a:t>A. Hofmann &amp; S. Myers, Proc. Of 11</a:t>
                </a:r>
                <a:r>
                  <a:rPr lang="en-US" sz="1200" b="1" baseline="30000">
                    <a:solidFill>
                      <a:srgbClr val="0000FF"/>
                    </a:solidFill>
                  </a:rPr>
                  <a:t>th</a:t>
                </a:r>
                <a:r>
                  <a:rPr lang="en-US" sz="1200" b="1">
                    <a:solidFill>
                      <a:srgbClr val="0000FF"/>
                    </a:solidFill>
                  </a:rPr>
                  <a:t> Int. Conf. on HEA, ISR-Th-RF/80-26 (1980)</a:t>
                </a:r>
              </a:p>
            </p:txBody>
          </p:sp>
        </p:grpSp>
        <p:sp>
          <p:nvSpPr>
            <p:cNvPr id="45" name="Right Arrow 44"/>
            <p:cNvSpPr/>
            <p:nvPr/>
          </p:nvSpPr>
          <p:spPr>
            <a:xfrm>
              <a:off x="6110670" y="1157045"/>
              <a:ext cx="160372" cy="66693"/>
            </a:xfrm>
            <a:prstGeom prst="right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6" name="Right Arrow 45"/>
            <p:cNvSpPr/>
            <p:nvPr/>
          </p:nvSpPr>
          <p:spPr>
            <a:xfrm>
              <a:off x="6077325" y="1604841"/>
              <a:ext cx="160373" cy="66693"/>
            </a:xfrm>
            <a:prstGeom prst="right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7" name="Right Arrow 46"/>
            <p:cNvSpPr/>
            <p:nvPr/>
          </p:nvSpPr>
          <p:spPr>
            <a:xfrm>
              <a:off x="6099555" y="3442075"/>
              <a:ext cx="160373" cy="68281"/>
            </a:xfrm>
            <a:prstGeom prst="right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12316" name="TextBox 30"/>
          <p:cNvSpPr txBox="1">
            <a:spLocks noChangeArrowheads="1"/>
          </p:cNvSpPr>
          <p:nvPr/>
        </p:nvSpPr>
        <p:spPr bwMode="auto">
          <a:xfrm rot="-5400000">
            <a:off x="1971675" y="3741738"/>
            <a:ext cx="2898775" cy="307975"/>
          </a:xfrm>
          <a:prstGeom prst="rect">
            <a:avLst/>
          </a:prstGeom>
          <a:solidFill>
            <a:schemeClr val="bg1"/>
          </a:solidFill>
          <a:ln w="9525">
            <a:noFill/>
            <a:miter lim="800000"/>
            <a:headEnd/>
            <a:tailEnd/>
          </a:ln>
        </p:spPr>
        <p:txBody>
          <a:bodyPr wrap="none">
            <a:spAutoFit/>
          </a:bodyPr>
          <a:lstStyle/>
          <a:p>
            <a:r>
              <a:rPr lang="en-US" sz="1400" b="1"/>
              <a:t>fsyn/fsyn(h=1@bunch length=0)</a:t>
            </a:r>
          </a:p>
        </p:txBody>
      </p:sp>
      <p:sp>
        <p:nvSpPr>
          <p:cNvPr id="34" name="Rectangle 33"/>
          <p:cNvSpPr/>
          <p:nvPr/>
        </p:nvSpPr>
        <p:spPr>
          <a:xfrm>
            <a:off x="4029075" y="2270125"/>
            <a:ext cx="2751138" cy="3265488"/>
          </a:xfrm>
          <a:prstGeom prst="rect">
            <a:avLst/>
          </a:prstGeom>
          <a:solidFill>
            <a:srgbClr val="00FF00">
              <a:alpha val="27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5" name="Group 38"/>
          <p:cNvGrpSpPr>
            <a:grpSpLocks/>
          </p:cNvGrpSpPr>
          <p:nvPr/>
        </p:nvGrpSpPr>
        <p:grpSpPr bwMode="auto">
          <a:xfrm>
            <a:off x="4468813" y="2266950"/>
            <a:ext cx="3419475" cy="3268663"/>
            <a:chOff x="4467984" y="2267742"/>
            <a:chExt cx="3420791" cy="3267924"/>
          </a:xfrm>
        </p:grpSpPr>
        <p:grpSp>
          <p:nvGrpSpPr>
            <p:cNvPr id="12321" name="Group 47"/>
            <p:cNvGrpSpPr>
              <a:grpSpLocks/>
            </p:cNvGrpSpPr>
            <p:nvPr/>
          </p:nvGrpSpPr>
          <p:grpSpPr bwMode="auto">
            <a:xfrm>
              <a:off x="6901162" y="2270916"/>
              <a:ext cx="987613" cy="3264750"/>
              <a:chOff x="3698610" y="1863851"/>
              <a:chExt cx="987613" cy="3264750"/>
            </a:xfrm>
          </p:grpSpPr>
          <p:grpSp>
            <p:nvGrpSpPr>
              <p:cNvPr id="12327" name="Group 27"/>
              <p:cNvGrpSpPr>
                <a:grpSpLocks/>
              </p:cNvGrpSpPr>
              <p:nvPr/>
            </p:nvGrpSpPr>
            <p:grpSpPr bwMode="auto">
              <a:xfrm>
                <a:off x="3698610" y="1863851"/>
                <a:ext cx="987613" cy="3264750"/>
                <a:chOff x="8090929" y="1982177"/>
                <a:chExt cx="987613" cy="3264750"/>
              </a:xfrm>
            </p:grpSpPr>
            <p:cxnSp>
              <p:nvCxnSpPr>
                <p:cNvPr id="26" name="Straight Connector 25"/>
                <p:cNvCxnSpPr/>
                <p:nvPr/>
              </p:nvCxnSpPr>
              <p:spPr>
                <a:xfrm rot="5400000">
                  <a:off x="6459156" y="3613758"/>
                  <a:ext cx="3264750" cy="1588"/>
                </a:xfrm>
                <a:prstGeom prst="line">
                  <a:avLst/>
                </a:prstGeom>
                <a:ln w="76200">
                  <a:solidFill>
                    <a:srgbClr val="FF0000">
                      <a:alpha val="53000"/>
                    </a:srgbClr>
                  </a:solidFill>
                </a:ln>
              </p:spPr>
              <p:style>
                <a:lnRef idx="1">
                  <a:schemeClr val="accent1"/>
                </a:lnRef>
                <a:fillRef idx="0">
                  <a:schemeClr val="accent1"/>
                </a:fillRef>
                <a:effectRef idx="0">
                  <a:schemeClr val="accent1"/>
                </a:effectRef>
                <a:fontRef idx="minor">
                  <a:schemeClr val="tx1"/>
                </a:fontRef>
              </p:style>
            </p:cxnSp>
            <p:sp>
              <p:nvSpPr>
                <p:cNvPr id="12330" name="TextBox 26"/>
                <p:cNvSpPr txBox="1">
                  <a:spLocks noChangeArrowheads="1"/>
                </p:cNvSpPr>
                <p:nvPr/>
              </p:nvSpPr>
              <p:spPr bwMode="auto">
                <a:xfrm>
                  <a:off x="8164183" y="4072442"/>
                  <a:ext cx="914359" cy="584775"/>
                </a:xfrm>
                <a:prstGeom prst="rect">
                  <a:avLst/>
                </a:prstGeom>
                <a:noFill/>
                <a:ln w="9525">
                  <a:noFill/>
                  <a:miter lim="800000"/>
                  <a:headEnd/>
                  <a:tailEnd/>
                </a:ln>
              </p:spPr>
              <p:txBody>
                <a:bodyPr>
                  <a:spAutoFit/>
                </a:bodyPr>
                <a:lstStyle/>
                <a:p>
                  <a:pPr algn="ctr"/>
                  <a:r>
                    <a:rPr lang="en-US" sz="1600" b="1">
                      <a:solidFill>
                        <a:srgbClr val="0000FF"/>
                      </a:solidFill>
                    </a:rPr>
                    <a:t>July 09 Study</a:t>
                  </a:r>
                </a:p>
              </p:txBody>
            </p:sp>
          </p:grpSp>
          <p:cxnSp>
            <p:nvCxnSpPr>
              <p:cNvPr id="32" name="Straight Arrow Connector 31"/>
              <p:cNvCxnSpPr/>
              <p:nvPr/>
            </p:nvCxnSpPr>
            <p:spPr>
              <a:xfrm rot="10800000">
                <a:off x="3700006" y="3954116"/>
                <a:ext cx="214395" cy="122209"/>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12322" name="Group 54"/>
            <p:cNvGrpSpPr>
              <a:grpSpLocks/>
            </p:cNvGrpSpPr>
            <p:nvPr/>
          </p:nvGrpSpPr>
          <p:grpSpPr bwMode="auto">
            <a:xfrm>
              <a:off x="4467984" y="2267742"/>
              <a:ext cx="1590053" cy="3264750"/>
              <a:chOff x="4177937" y="895989"/>
              <a:chExt cx="1590053" cy="3264750"/>
            </a:xfrm>
          </p:grpSpPr>
          <p:sp>
            <p:nvSpPr>
              <p:cNvPr id="12323" name="TextBox 24"/>
              <p:cNvSpPr txBox="1">
                <a:spLocks noChangeArrowheads="1"/>
              </p:cNvSpPr>
              <p:nvPr/>
            </p:nvSpPr>
            <p:spPr bwMode="auto">
              <a:xfrm>
                <a:off x="4177937" y="1258201"/>
                <a:ext cx="1116368" cy="461665"/>
              </a:xfrm>
              <a:prstGeom prst="rect">
                <a:avLst/>
              </a:prstGeom>
              <a:solidFill>
                <a:srgbClr val="FFFF00"/>
              </a:solidFill>
              <a:ln w="9525">
                <a:solidFill>
                  <a:srgbClr val="FF0000"/>
                </a:solidFill>
                <a:miter lim="800000"/>
                <a:headEnd/>
                <a:tailEnd/>
              </a:ln>
            </p:spPr>
            <p:txBody>
              <a:bodyPr>
                <a:spAutoFit/>
              </a:bodyPr>
              <a:lstStyle/>
              <a:p>
                <a:pPr algn="ctr"/>
                <a:r>
                  <a:rPr lang="en-US" sz="1200" b="1"/>
                  <a:t>November 2008 Study</a:t>
                </a:r>
              </a:p>
            </p:txBody>
          </p:sp>
          <p:grpSp>
            <p:nvGrpSpPr>
              <p:cNvPr id="12324" name="Group 52"/>
              <p:cNvGrpSpPr>
                <a:grpSpLocks/>
              </p:cNvGrpSpPr>
              <p:nvPr/>
            </p:nvGrpSpPr>
            <p:grpSpPr bwMode="auto">
              <a:xfrm>
                <a:off x="5294825" y="895989"/>
                <a:ext cx="473165" cy="3264750"/>
                <a:chOff x="2453929" y="2255784"/>
                <a:chExt cx="473165" cy="3264750"/>
              </a:xfrm>
            </p:grpSpPr>
            <p:cxnSp>
              <p:nvCxnSpPr>
                <p:cNvPr id="9" name="Straight Connector 8"/>
                <p:cNvCxnSpPr/>
                <p:nvPr/>
              </p:nvCxnSpPr>
              <p:spPr>
                <a:xfrm rot="5400000">
                  <a:off x="1293572" y="3887365"/>
                  <a:ext cx="3264750" cy="1588"/>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2453483" y="2847788"/>
                  <a:ext cx="425614"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grpSp>
      <p:sp>
        <p:nvSpPr>
          <p:cNvPr id="12319" name="Footer Placeholder 30"/>
          <p:cNvSpPr txBox="1">
            <a:spLocks/>
          </p:cNvSpPr>
          <p:nvPr/>
        </p:nvSpPr>
        <p:spPr bwMode="auto">
          <a:xfrm>
            <a:off x="1679575" y="6572250"/>
            <a:ext cx="5119688" cy="396875"/>
          </a:xfrm>
          <a:prstGeom prst="rect">
            <a:avLst/>
          </a:prstGeom>
          <a:noFill/>
          <a:ln w="9525">
            <a:noFill/>
            <a:miter lim="800000"/>
            <a:headEnd/>
            <a:tailEnd/>
          </a:ln>
        </p:spPr>
        <p:txBody>
          <a:bodyPr/>
          <a:lstStyle/>
          <a:p>
            <a:pPr algn="ctr"/>
            <a:r>
              <a:rPr lang="en-US" sz="1200"/>
              <a:t>Tevatron Accel. Studies Workshop, Jan. 13-14, 2010,  Chandra Bhat</a:t>
            </a:r>
          </a:p>
        </p:txBody>
      </p:sp>
      <p:sp>
        <p:nvSpPr>
          <p:cNvPr id="41" name="Rectangle 40"/>
          <p:cNvSpPr/>
          <p:nvPr/>
        </p:nvSpPr>
        <p:spPr>
          <a:xfrm>
            <a:off x="5429250" y="5724525"/>
            <a:ext cx="447675" cy="40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aphicFrame>
        <p:nvGraphicFramePr>
          <p:cNvPr id="12290" name="Object 6"/>
          <p:cNvGraphicFramePr>
            <a:graphicFrameLocks noChangeAspect="1"/>
          </p:cNvGraphicFramePr>
          <p:nvPr/>
        </p:nvGraphicFramePr>
        <p:xfrm>
          <a:off x="5680075" y="5667375"/>
          <a:ext cx="152400" cy="393700"/>
        </p:xfrm>
        <a:graphic>
          <a:graphicData uri="http://schemas.openxmlformats.org/presentationml/2006/ole">
            <p:oleObj spid="_x0000_s12290" name="Equation" r:id="rId7" imgW="152280" imgH="393480" progId="Equation.3">
              <p:embed/>
            </p:oleObj>
          </a:graphicData>
        </a:graphic>
      </p:graphicFrame>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579438" y="-66675"/>
            <a:ext cx="8054975" cy="1020763"/>
          </a:xfrm>
        </p:spPr>
        <p:txBody>
          <a:bodyPr/>
          <a:lstStyle/>
          <a:p>
            <a:r>
              <a:rPr lang="en-US" smtClean="0"/>
              <a:t>Examples from the July 09 Studies </a:t>
            </a:r>
            <a:br>
              <a:rPr lang="en-US" smtClean="0"/>
            </a:br>
            <a:r>
              <a:rPr lang="en-US" sz="2000" smtClean="0">
                <a:solidFill>
                  <a:srgbClr val="FF0000"/>
                </a:solidFill>
              </a:rPr>
              <a:t>A first look</a:t>
            </a:r>
            <a:endParaRPr lang="en-US" smtClean="0">
              <a:solidFill>
                <a:srgbClr val="FF0000"/>
              </a:solidFill>
            </a:endParaRPr>
          </a:p>
        </p:txBody>
      </p:sp>
      <p:graphicFrame>
        <p:nvGraphicFramePr>
          <p:cNvPr id="19" name="Table 18"/>
          <p:cNvGraphicFramePr>
            <a:graphicFrameLocks noGrp="1"/>
          </p:cNvGraphicFramePr>
          <p:nvPr/>
        </p:nvGraphicFramePr>
        <p:xfrm>
          <a:off x="6978650" y="1524000"/>
          <a:ext cx="981468" cy="914400"/>
        </p:xfrm>
        <a:graphic>
          <a:graphicData uri="http://schemas.openxmlformats.org/drawingml/2006/table">
            <a:tbl>
              <a:tblPr firstRow="1" bandRow="1">
                <a:tableStyleId>{5940675A-B579-460E-94D1-54222C63F5DA}</a:tableStyleId>
              </a:tblPr>
              <a:tblGrid>
                <a:gridCol w="391808"/>
                <a:gridCol w="589660"/>
              </a:tblGrid>
              <a:tr h="272599">
                <a:tc>
                  <a:txBody>
                    <a:bodyPr/>
                    <a:lstStyle/>
                    <a:p>
                      <a:r>
                        <a:rPr lang="en-US" sz="1400" dirty="0" smtClean="0"/>
                        <a:t>h</a:t>
                      </a:r>
                      <a:endParaRPr lang="en-US" sz="1400" dirty="0"/>
                    </a:p>
                  </a:txBody>
                  <a:tcPr/>
                </a:tc>
                <a:tc>
                  <a:txBody>
                    <a:bodyPr/>
                    <a:lstStyle/>
                    <a:p>
                      <a:r>
                        <a:rPr lang="en-US" sz="1400" dirty="0" err="1" smtClean="0"/>
                        <a:t>Vrf</a:t>
                      </a:r>
                      <a:endParaRPr lang="en-US" sz="1400" dirty="0"/>
                    </a:p>
                  </a:txBody>
                  <a:tcPr/>
                </a:tc>
              </a:tr>
              <a:tr h="272599">
                <a:tc>
                  <a:txBody>
                    <a:bodyPr/>
                    <a:lstStyle/>
                    <a:p>
                      <a:r>
                        <a:rPr lang="en-US" sz="1400" dirty="0" smtClean="0"/>
                        <a:t>21</a:t>
                      </a:r>
                      <a:endParaRPr lang="en-US" sz="1400" dirty="0"/>
                    </a:p>
                  </a:txBody>
                  <a:tcPr/>
                </a:tc>
                <a:tc>
                  <a:txBody>
                    <a:bodyPr/>
                    <a:lstStyle/>
                    <a:p>
                      <a:r>
                        <a:rPr lang="en-US" sz="1400" dirty="0" err="1" smtClean="0"/>
                        <a:t>10kV</a:t>
                      </a:r>
                      <a:endParaRPr lang="en-US" sz="1400" dirty="0"/>
                    </a:p>
                  </a:txBody>
                  <a:tcPr/>
                </a:tc>
              </a:tr>
              <a:tr h="272599">
                <a:tc>
                  <a:txBody>
                    <a:bodyPr/>
                    <a:lstStyle/>
                    <a:p>
                      <a:r>
                        <a:rPr lang="en-US" sz="1400" dirty="0" smtClean="0"/>
                        <a:t>42</a:t>
                      </a:r>
                      <a:endParaRPr lang="en-US" sz="1400" dirty="0"/>
                    </a:p>
                  </a:txBody>
                  <a:tcPr/>
                </a:tc>
                <a:tc>
                  <a:txBody>
                    <a:bodyPr/>
                    <a:lstStyle/>
                    <a:p>
                      <a:r>
                        <a:rPr lang="en-US" sz="1400" dirty="0" err="1" smtClean="0"/>
                        <a:t>0kV</a:t>
                      </a:r>
                      <a:endParaRPr lang="en-US" sz="1400" dirty="0"/>
                    </a:p>
                  </a:txBody>
                  <a:tcPr/>
                </a:tc>
              </a:tr>
            </a:tbl>
          </a:graphicData>
        </a:graphic>
      </p:graphicFrame>
      <p:graphicFrame>
        <p:nvGraphicFramePr>
          <p:cNvPr id="20" name="Table 19"/>
          <p:cNvGraphicFramePr>
            <a:graphicFrameLocks noGrp="1"/>
          </p:cNvGraphicFramePr>
          <p:nvPr/>
        </p:nvGraphicFramePr>
        <p:xfrm>
          <a:off x="6978650" y="3197225"/>
          <a:ext cx="981468" cy="914400"/>
        </p:xfrm>
        <a:graphic>
          <a:graphicData uri="http://schemas.openxmlformats.org/drawingml/2006/table">
            <a:tbl>
              <a:tblPr firstRow="1" bandRow="1">
                <a:tableStyleId>{5940675A-B579-460E-94D1-54222C63F5DA}</a:tableStyleId>
              </a:tblPr>
              <a:tblGrid>
                <a:gridCol w="391808"/>
                <a:gridCol w="589660"/>
              </a:tblGrid>
              <a:tr h="272599">
                <a:tc>
                  <a:txBody>
                    <a:bodyPr/>
                    <a:lstStyle/>
                    <a:p>
                      <a:r>
                        <a:rPr lang="en-US" sz="1400" dirty="0" smtClean="0"/>
                        <a:t>h</a:t>
                      </a:r>
                      <a:endParaRPr lang="en-US" sz="1400" dirty="0"/>
                    </a:p>
                  </a:txBody>
                  <a:tcPr/>
                </a:tc>
                <a:tc>
                  <a:txBody>
                    <a:bodyPr/>
                    <a:lstStyle/>
                    <a:p>
                      <a:r>
                        <a:rPr lang="en-US" sz="1400" dirty="0" err="1" smtClean="0"/>
                        <a:t>Vrf</a:t>
                      </a:r>
                      <a:endParaRPr lang="en-US" sz="1400" dirty="0"/>
                    </a:p>
                  </a:txBody>
                  <a:tcPr/>
                </a:tc>
              </a:tr>
              <a:tr h="272599">
                <a:tc>
                  <a:txBody>
                    <a:bodyPr/>
                    <a:lstStyle/>
                    <a:p>
                      <a:r>
                        <a:rPr lang="en-US" sz="1400" dirty="0" smtClean="0"/>
                        <a:t>21</a:t>
                      </a:r>
                      <a:endParaRPr lang="en-US" sz="1400" dirty="0"/>
                    </a:p>
                  </a:txBody>
                  <a:tcPr/>
                </a:tc>
                <a:tc>
                  <a:txBody>
                    <a:bodyPr/>
                    <a:lstStyle/>
                    <a:p>
                      <a:r>
                        <a:rPr lang="en-US" sz="1400" dirty="0" err="1" smtClean="0"/>
                        <a:t>10kV</a:t>
                      </a:r>
                      <a:endParaRPr lang="en-US" sz="1400" dirty="0"/>
                    </a:p>
                  </a:txBody>
                  <a:tcPr/>
                </a:tc>
              </a:tr>
              <a:tr h="272599">
                <a:tc>
                  <a:txBody>
                    <a:bodyPr/>
                    <a:lstStyle/>
                    <a:p>
                      <a:r>
                        <a:rPr lang="en-US" sz="1400" dirty="0" smtClean="0"/>
                        <a:t>42</a:t>
                      </a:r>
                      <a:endParaRPr lang="en-US" sz="1400" dirty="0"/>
                    </a:p>
                  </a:txBody>
                  <a:tcPr/>
                </a:tc>
                <a:tc>
                  <a:txBody>
                    <a:bodyPr/>
                    <a:lstStyle/>
                    <a:p>
                      <a:r>
                        <a:rPr lang="en-US" sz="1400" dirty="0" err="1" smtClean="0"/>
                        <a:t>5kV</a:t>
                      </a:r>
                      <a:endParaRPr lang="en-US" sz="1400" dirty="0"/>
                    </a:p>
                  </a:txBody>
                  <a:tcPr/>
                </a:tc>
              </a:tr>
            </a:tbl>
          </a:graphicData>
        </a:graphic>
      </p:graphicFrame>
      <p:sp>
        <p:nvSpPr>
          <p:cNvPr id="33823" name="Footer Placeholder 30"/>
          <p:cNvSpPr txBox="1">
            <a:spLocks/>
          </p:cNvSpPr>
          <p:nvPr/>
        </p:nvSpPr>
        <p:spPr bwMode="auto">
          <a:xfrm>
            <a:off x="1679575" y="6572250"/>
            <a:ext cx="5119688" cy="396875"/>
          </a:xfrm>
          <a:prstGeom prst="rect">
            <a:avLst/>
          </a:prstGeom>
          <a:noFill/>
          <a:ln w="9525">
            <a:noFill/>
            <a:miter lim="800000"/>
            <a:headEnd/>
            <a:tailEnd/>
          </a:ln>
        </p:spPr>
        <p:txBody>
          <a:bodyPr/>
          <a:lstStyle/>
          <a:p>
            <a:pPr algn="ctr"/>
            <a:r>
              <a:rPr lang="en-US" sz="1200"/>
              <a:t>Tevatron Accel. Studies Workshop, Jan. 13-14, 2010,  Chandra Bhat</a:t>
            </a:r>
          </a:p>
        </p:txBody>
      </p:sp>
      <p:pic>
        <p:nvPicPr>
          <p:cNvPr id="33824" name="Picture 2"/>
          <p:cNvPicPr>
            <a:picLocks noChangeAspect="1" noChangeArrowheads="1"/>
          </p:cNvPicPr>
          <p:nvPr/>
        </p:nvPicPr>
        <p:blipFill>
          <a:blip r:embed="rId3"/>
          <a:srcRect/>
          <a:stretch>
            <a:fillRect/>
          </a:stretch>
        </p:blipFill>
        <p:spPr bwMode="auto">
          <a:xfrm>
            <a:off x="906463" y="936625"/>
            <a:ext cx="5892800" cy="4051300"/>
          </a:xfrm>
          <a:prstGeom prst="rect">
            <a:avLst/>
          </a:prstGeom>
          <a:noFill/>
          <a:ln w="9525">
            <a:noFill/>
            <a:miter lim="800000"/>
            <a:headEnd/>
            <a:tailEnd/>
          </a:ln>
        </p:spPr>
      </p:pic>
      <p:sp>
        <p:nvSpPr>
          <p:cNvPr id="24" name="TextBox 23"/>
          <p:cNvSpPr txBox="1"/>
          <p:nvPr/>
        </p:nvSpPr>
        <p:spPr>
          <a:xfrm>
            <a:off x="106875" y="5130800"/>
            <a:ext cx="8953995" cy="1338828"/>
          </a:xfrm>
          <a:prstGeom prst="rect">
            <a:avLst/>
          </a:prstGeom>
          <a:solidFill>
            <a:srgbClr val="FFFF00"/>
          </a:solidFill>
          <a:ln>
            <a:solidFill>
              <a:schemeClr val="tx1"/>
            </a:solidFill>
          </a:ln>
        </p:spPr>
        <p:txBody>
          <a:bodyPr wrap="square">
            <a:spAutoFit/>
          </a:bodyPr>
          <a:lstStyle/>
          <a:p>
            <a:pPr marL="793750" indent="-793750">
              <a:defRPr/>
            </a:pPr>
            <a:r>
              <a:rPr lang="en-US" sz="1600" b="1" dirty="0" smtClean="0">
                <a:latin typeface="Arial" pitchFamily="34" charset="0"/>
              </a:rPr>
              <a:t>Some remarks on the </a:t>
            </a:r>
            <a:r>
              <a:rPr lang="en-US" sz="1600" b="1" dirty="0">
                <a:latin typeface="Arial" pitchFamily="34" charset="0"/>
              </a:rPr>
              <a:t>PS </a:t>
            </a:r>
            <a:r>
              <a:rPr lang="en-US" sz="1600" b="1" dirty="0" smtClean="0">
                <a:latin typeface="Arial" pitchFamily="34" charset="0"/>
              </a:rPr>
              <a:t>studies:</a:t>
            </a:r>
            <a:endParaRPr lang="en-US" sz="1600" b="1" dirty="0">
              <a:latin typeface="Arial" pitchFamily="34" charset="0"/>
            </a:endParaRPr>
          </a:p>
          <a:p>
            <a:pPr marL="793750" indent="241300">
              <a:buFont typeface="Arial" pitchFamily="34" charset="0"/>
              <a:buChar char="•"/>
              <a:defRPr/>
            </a:pPr>
            <a:r>
              <a:rPr lang="en-US" sz="1600" b="1" dirty="0" smtClean="0">
                <a:latin typeface="Arial" pitchFamily="34" charset="0"/>
              </a:rPr>
              <a:t>PS </a:t>
            </a:r>
            <a:r>
              <a:rPr lang="en-US" sz="1600" b="1" dirty="0">
                <a:latin typeface="Arial" pitchFamily="34" charset="0"/>
              </a:rPr>
              <a:t>is not a storage </a:t>
            </a:r>
            <a:r>
              <a:rPr lang="en-US" sz="1600" b="1" dirty="0" smtClean="0">
                <a:latin typeface="Arial" pitchFamily="34" charset="0"/>
              </a:rPr>
              <a:t>ring and all of its RF were tuned for standard operation. </a:t>
            </a:r>
            <a:endParaRPr lang="en-US" sz="1600" b="1" dirty="0">
              <a:latin typeface="Arial" pitchFamily="34" charset="0"/>
            </a:endParaRPr>
          </a:p>
          <a:p>
            <a:pPr marL="793750" indent="241300">
              <a:buFont typeface="Arial" pitchFamily="34" charset="0"/>
              <a:buChar char="•"/>
              <a:defRPr/>
            </a:pPr>
            <a:r>
              <a:rPr lang="en-US" sz="1600" b="1" dirty="0" smtClean="0">
                <a:latin typeface="Arial" pitchFamily="34" charset="0"/>
              </a:rPr>
              <a:t>Instability studies </a:t>
            </a:r>
            <a:r>
              <a:rPr lang="en-US" sz="1600" b="1" dirty="0">
                <a:latin typeface="Arial" pitchFamily="34" charset="0"/>
              </a:rPr>
              <a:t>were carried out to a maximum duration of 140 </a:t>
            </a:r>
            <a:r>
              <a:rPr lang="en-US" sz="1600" b="1" dirty="0" err="1">
                <a:latin typeface="Arial" pitchFamily="34" charset="0"/>
              </a:rPr>
              <a:t>ms.</a:t>
            </a:r>
            <a:r>
              <a:rPr lang="en-US" sz="1600" b="1" dirty="0">
                <a:latin typeface="Arial" pitchFamily="34" charset="0"/>
              </a:rPr>
              <a:t> </a:t>
            </a:r>
            <a:endParaRPr lang="en-US" sz="1600" b="1" dirty="0" smtClean="0">
              <a:latin typeface="Arial" pitchFamily="34" charset="0"/>
            </a:endParaRPr>
          </a:p>
          <a:p>
            <a:pPr marL="793750" indent="241300">
              <a:defRPr/>
            </a:pPr>
            <a:r>
              <a:rPr lang="en-US" sz="1600" b="1" dirty="0" smtClean="0">
                <a:latin typeface="Arial" pitchFamily="34" charset="0"/>
              </a:rPr>
              <a:t> </a:t>
            </a:r>
            <a:endParaRPr lang="en-US" sz="1600" b="1" dirty="0">
              <a:latin typeface="Arial" pitchFamily="34" charset="0"/>
            </a:endParaRPr>
          </a:p>
          <a:p>
            <a:pPr marL="793750" indent="-793750" algn="ctr">
              <a:defRPr/>
            </a:pPr>
            <a:r>
              <a:rPr lang="en-US" sz="1700" b="1" dirty="0">
                <a:solidFill>
                  <a:srgbClr val="C00000"/>
                </a:solidFill>
                <a:latin typeface="Arial" pitchFamily="34" charset="0"/>
              </a:rPr>
              <a:t>Hence, it is important to carry out </a:t>
            </a:r>
            <a:r>
              <a:rPr lang="en-US" sz="1700" b="1" dirty="0" smtClean="0">
                <a:solidFill>
                  <a:srgbClr val="C00000"/>
                </a:solidFill>
                <a:latin typeface="Arial" pitchFamily="34" charset="0"/>
              </a:rPr>
              <a:t> Flat Bunch </a:t>
            </a:r>
            <a:r>
              <a:rPr lang="en-US" sz="1700" b="1" dirty="0">
                <a:solidFill>
                  <a:srgbClr val="C00000"/>
                </a:solidFill>
                <a:latin typeface="Arial" pitchFamily="34" charset="0"/>
              </a:rPr>
              <a:t>studies in a storage </a:t>
            </a:r>
            <a:r>
              <a:rPr lang="en-US" sz="1700" b="1" dirty="0" smtClean="0">
                <a:solidFill>
                  <a:srgbClr val="C00000"/>
                </a:solidFill>
                <a:latin typeface="Arial" pitchFamily="34" charset="0"/>
              </a:rPr>
              <a:t>ring.</a:t>
            </a:r>
            <a:endParaRPr lang="en-US" sz="1700" b="1" dirty="0">
              <a:solidFill>
                <a:srgbClr val="C00000"/>
              </a:solidFill>
              <a:latin typeface="Arial" pitchFamily="34" charset="0"/>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5"/>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48099</TotalTime>
  <Words>1881</Words>
  <Application>Microsoft Office PowerPoint</Application>
  <PresentationFormat>On-screen Show (4:3)</PresentationFormat>
  <Paragraphs>344</Paragraphs>
  <Slides>21</Slides>
  <Notes>21</Notes>
  <HiddenSlides>1</HiddenSlides>
  <MMClips>0</MMClips>
  <ScaleCrop>false</ScaleCrop>
  <HeadingPairs>
    <vt:vector size="6" baseType="variant">
      <vt:variant>
        <vt:lpstr>Theme</vt:lpstr>
      </vt:variant>
      <vt:variant>
        <vt:i4>4</vt:i4>
      </vt:variant>
      <vt:variant>
        <vt:lpstr>Embedded OLE Servers</vt:lpstr>
      </vt:variant>
      <vt:variant>
        <vt:i4>2</vt:i4>
      </vt:variant>
      <vt:variant>
        <vt:lpstr>Slide Titles</vt:lpstr>
      </vt:variant>
      <vt:variant>
        <vt:i4>21</vt:i4>
      </vt:variant>
    </vt:vector>
  </HeadingPairs>
  <TitlesOfParts>
    <vt:vector size="27" baseType="lpstr">
      <vt:lpstr>Default Design</vt:lpstr>
      <vt:lpstr>2_Custom Design</vt:lpstr>
      <vt:lpstr>Custom Design</vt:lpstr>
      <vt:lpstr>1_Custom Design</vt:lpstr>
      <vt:lpstr>Bitmap Image</vt:lpstr>
      <vt:lpstr>Equation</vt:lpstr>
      <vt:lpstr>Studies of Flat Bunches in the Tevatron</vt:lpstr>
      <vt:lpstr>Outline </vt:lpstr>
      <vt:lpstr>Motivation</vt:lpstr>
      <vt:lpstr>LHC upgrade paths with L 1035  cm-2sec-1</vt:lpstr>
      <vt:lpstr>“Flat Bunches”   Types and Generation </vt:lpstr>
      <vt:lpstr>Flat Bunch with Double Harmonic RF waves (A simple schematic view of the concept)</vt:lpstr>
      <vt:lpstr>PS Studies at 26 GeV:  </vt:lpstr>
      <vt:lpstr>Beam Stability Criterion in the Longitudinal Phase Space</vt:lpstr>
      <vt:lpstr>Examples from the July 09 Studies  A first look</vt:lpstr>
      <vt:lpstr>Flat bunch beam stability at the Tevatron at 150 GeV</vt:lpstr>
      <vt:lpstr>106 MHz and 159 MHz RF Cavities</vt:lpstr>
      <vt:lpstr>Tevatron Flat bunch Studies  </vt:lpstr>
      <vt:lpstr>Tevatron Flat bunch Studies  </vt:lpstr>
      <vt:lpstr>   Proposal Theoretical Investigations of  Flat Bunch  Scenarios for  the LHC Luminosity Upgrade  C. Bhat, H-J. Kim, F.-J. Ostiguy, T. Sen   </vt:lpstr>
      <vt:lpstr>Issues for Theoretical Investigations</vt:lpstr>
      <vt:lpstr>Issues for Theoretical Investigations (cont.)</vt:lpstr>
      <vt:lpstr>Acknowledgements</vt:lpstr>
      <vt:lpstr>Summary</vt:lpstr>
      <vt:lpstr>Backup Slides</vt:lpstr>
      <vt:lpstr>Existing Simulation Tools</vt:lpstr>
      <vt:lpstr>ECLOUD Simulations for Gaussian and Flat bunches</vt:lpstr>
    </vt:vector>
  </TitlesOfParts>
  <Company>Fermilab</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 We Need a Better RF System?  Or  What Improvements are Needed in the Existing RF System?</dc:title>
  <dc:creator>Beams Division</dc:creator>
  <cp:lastModifiedBy>Administratr</cp:lastModifiedBy>
  <cp:revision>1090</cp:revision>
  <dcterms:created xsi:type="dcterms:W3CDTF">2003-10-27T18:08:19Z</dcterms:created>
  <dcterms:modified xsi:type="dcterms:W3CDTF">2010-01-13T20:46:53Z</dcterms:modified>
</cp:coreProperties>
</file>