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86" r:id="rId2"/>
    <p:sldId id="416" r:id="rId3"/>
    <p:sldId id="419" r:id="rId4"/>
    <p:sldId id="451" r:id="rId5"/>
    <p:sldId id="441" r:id="rId6"/>
    <p:sldId id="442" r:id="rId7"/>
    <p:sldId id="450" r:id="rId8"/>
    <p:sldId id="45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FF00FF"/>
    <a:srgbClr val="0066CC"/>
    <a:srgbClr val="FF0000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349F39-5B84-4DB0-B0ED-78FA3912EA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AD7AA-B999-49B0-8178-4BEE1E47816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70763-4BF6-4C91-BCF0-E89C3EA16AF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805A4-4466-4726-AC91-7680194B548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C3E51-A546-433D-914B-A2C3645C179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F7F54-A5B4-4880-BD0C-54BC57791E0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A0C2C-DEB5-4D75-A29B-B474185A03D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ＭＳ Ｐゴシック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6246813"/>
            <a:ext cx="120015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brookhaven logo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6170613"/>
            <a:ext cx="10398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delaware logo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6040438"/>
            <a:ext cx="8239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24363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25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D8AE2C-51CC-4D7A-A6C8-EDBF89F05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5C9EF-E8EE-43F5-B104-0AB5C8B12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473F8-641D-44BA-A815-9A1FD5B01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884B5-9E79-4DAD-A155-31918F235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01842-90BC-4CB8-8D5C-4EBD237D2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934200" y="6248400"/>
            <a:ext cx="1981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6424613"/>
            <a:ext cx="1200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6629400" y="63103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41013083-1ED0-48B0-9BD7-1831277B155B}" type="slidenum">
              <a:rPr lang="en-US" sz="1200">
                <a:latin typeface="Garamond" charset="0"/>
              </a:rPr>
              <a:pPr algn="r"/>
              <a:t>‹#›</a:t>
            </a:fld>
            <a:endParaRPr lang="en-US" sz="1200">
              <a:latin typeface="Garamond" charset="0"/>
            </a:endParaRPr>
          </a:p>
        </p:txBody>
      </p:sp>
      <p:pic>
        <p:nvPicPr>
          <p:cNvPr id="7" name="Picture 14" descr="brookhaven 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348413"/>
            <a:ext cx="10398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delaware 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218238"/>
            <a:ext cx="8239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72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497F6-7985-40C3-AD1A-2B7A0ECC2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7074C-8DAF-4A7D-AA33-AB58CB9B9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9EF2F-B6C7-4394-B134-7A479AE10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E2D93-6ED5-42F7-90B0-5F83FCF26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6A6F0-FAF9-46CA-A720-F7307954A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5F993-B27E-4F6F-B3FD-9F269F631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38009-EFF7-4BDA-A41D-11169B534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2B564-DFDF-4BE6-955E-D9A7AD6B9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2439D7B7-43A6-408F-B872-A7BC720474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ＭＳ Ｐゴシック" charset="-128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charset="2"/>
        <a:buChar char="-"/>
        <a:defRPr sz="1600">
          <a:solidFill>
            <a:schemeClr val="tx1"/>
          </a:solidFill>
          <a:latin typeface="+mn-lt"/>
          <a:ea typeface="ＭＳ Ｐゴシック" pitchFamily="-109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800" smtClean="0"/>
              <a:t>ESCPS Project</a:t>
            </a:r>
            <a:endParaRPr lang="en-US" sz="240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27038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dirty="0" smtClean="0"/>
              <a:t>ESCC Joint Techs Winter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docs.google.com/File?id=dc8h3xn4_14c55cjgf3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33800"/>
            <a:ext cx="52578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Site Control Plane System (ESCPS)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613025"/>
          </a:xfrm>
        </p:spPr>
        <p:txBody>
          <a:bodyPr/>
          <a:lstStyle/>
          <a:p>
            <a:r>
              <a:rPr lang="en-US" smtClean="0"/>
              <a:t>End site control component of emerging integrated dynamic circuit services</a:t>
            </a:r>
          </a:p>
          <a:p>
            <a:pPr lvl="1"/>
            <a:r>
              <a:rPr lang="en-US" smtClean="0">
                <a:ea typeface="ＭＳ Ｐゴシック" charset="-128"/>
              </a:rPr>
              <a:t>Extension of OSCARs/DCN service into end sites</a:t>
            </a:r>
          </a:p>
          <a:p>
            <a:pPr lvl="1"/>
            <a:r>
              <a:rPr lang="en-US" smtClean="0">
                <a:ea typeface="ＭＳ Ｐゴシック" charset="-128"/>
              </a:rPr>
              <a:t>Vision is the end site element in federated control plane capability</a:t>
            </a:r>
          </a:p>
          <a:p>
            <a:pPr lvl="2"/>
            <a:r>
              <a:rPr lang="en-US" sz="1800" smtClean="0">
                <a:ea typeface="ＭＳ Ｐゴシック" charset="-128"/>
              </a:rPr>
              <a:t>Including AA support</a:t>
            </a:r>
          </a:p>
          <a:p>
            <a:pPr lvl="1"/>
            <a:r>
              <a:rPr lang="en-US" smtClean="0">
                <a:ea typeface="ＭＳ Ｐゴシック" charset="-128"/>
              </a:rPr>
              <a:t>Provide end-to-end circuit support capabilities</a:t>
            </a:r>
          </a:p>
          <a:p>
            <a:pPr lvl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ESCPS Services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0800"/>
          </a:xfrm>
        </p:spPr>
        <p:txBody>
          <a:bodyPr/>
          <a:lstStyle/>
          <a:p>
            <a:r>
              <a:rPr lang="en-US" smtClean="0"/>
              <a:t>Circuit service API (Application/user interface)</a:t>
            </a:r>
          </a:p>
          <a:p>
            <a:pPr lvl="1"/>
            <a:r>
              <a:rPr lang="en-US" smtClean="0">
                <a:ea typeface="ＭＳ Ｐゴシック" charset="-128"/>
              </a:rPr>
              <a:t>Goal to conform to OGF NML</a:t>
            </a:r>
          </a:p>
          <a:p>
            <a:r>
              <a:rPr lang="en-US" smtClean="0"/>
              <a:t>Circuit setup/teardown coordination</a:t>
            </a:r>
          </a:p>
          <a:p>
            <a:pPr lvl="1"/>
            <a:r>
              <a:rPr lang="en-US" smtClean="0">
                <a:ea typeface="ＭＳ Ｐゴシック" charset="-128"/>
              </a:rPr>
              <a:t>Wide area path coordination (IDC) </a:t>
            </a:r>
          </a:p>
          <a:p>
            <a:pPr lvl="1"/>
            <a:r>
              <a:rPr lang="en-US" smtClean="0">
                <a:ea typeface="ＭＳ Ｐゴシック" charset="-128"/>
              </a:rPr>
              <a:t>End-to-end circuit coordination</a:t>
            </a:r>
          </a:p>
          <a:p>
            <a:r>
              <a:rPr lang="en-US" smtClean="0"/>
              <a:t>Local network forwarding adaptation (LDC)</a:t>
            </a:r>
          </a:p>
          <a:p>
            <a:pPr lvl="1"/>
            <a:r>
              <a:rPr lang="en-US" smtClean="0">
                <a:ea typeface="ＭＳ Ｐゴシック" charset="-128"/>
              </a:rPr>
              <a:t>Multi-layer support within the end site</a:t>
            </a:r>
          </a:p>
          <a:p>
            <a:r>
              <a:rPr lang="en-US" smtClean="0"/>
              <a:t>Circuit management services:</a:t>
            </a:r>
          </a:p>
          <a:p>
            <a:pPr lvl="1"/>
            <a:r>
              <a:rPr lang="en-US" smtClean="0">
                <a:ea typeface="ＭＳ Ｐゴシック" charset="-128"/>
              </a:rPr>
              <a:t>Status monitoring for continuity</a:t>
            </a:r>
          </a:p>
          <a:p>
            <a:pPr lvl="1"/>
            <a:r>
              <a:rPr lang="en-US" smtClean="0">
                <a:ea typeface="ＭＳ Ｐゴシック" charset="-128"/>
              </a:rPr>
              <a:t>Performance validation</a:t>
            </a:r>
          </a:p>
          <a:p>
            <a:pPr lvl="1"/>
            <a:r>
              <a:rPr lang="en-US" smtClean="0">
                <a:ea typeface="ＭＳ Ｐゴシック" charset="-128"/>
              </a:rPr>
              <a:t>Troubleshooting &amp; recovery services</a:t>
            </a:r>
          </a:p>
          <a:p>
            <a:r>
              <a:rPr lang="en-US" smtClean="0"/>
              <a:t>AA services</a:t>
            </a:r>
          </a:p>
          <a:p>
            <a:pPr lvl="1"/>
            <a:r>
              <a:rPr lang="en-US" smtClean="0">
                <a:ea typeface="ＭＳ Ｐゴシック" charset="-128"/>
              </a:rPr>
              <a:t>AuthN &amp; AuthZ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83"/>
          <p:cNvGrpSpPr>
            <a:grpSpLocks noChangeAspect="1"/>
          </p:cNvGrpSpPr>
          <p:nvPr/>
        </p:nvGrpSpPr>
        <p:grpSpPr bwMode="auto">
          <a:xfrm>
            <a:off x="152400" y="781050"/>
            <a:ext cx="8763000" cy="5453063"/>
            <a:chOff x="-1740268" y="293688"/>
            <a:chExt cx="10687424" cy="6650902"/>
          </a:xfrm>
        </p:grpSpPr>
        <p:sp>
          <p:nvSpPr>
            <p:cNvPr id="22532" name="Cloud"/>
            <p:cNvSpPr>
              <a:spLocks noChangeAspect="1" noEditPoints="1" noChangeArrowheads="1"/>
            </p:cNvSpPr>
            <p:nvPr/>
          </p:nvSpPr>
          <p:spPr bwMode="auto">
            <a:xfrm>
              <a:off x="88901" y="334963"/>
              <a:ext cx="3495677" cy="1990723"/>
            </a:xfrm>
            <a:custGeom>
              <a:avLst/>
              <a:gdLst>
                <a:gd name="T0" fmla="*/ 1754797 w 21600"/>
                <a:gd name="T1" fmla="*/ 91735649 h 21600"/>
                <a:gd name="T2" fmla="*/ 282864842 w 21600"/>
                <a:gd name="T3" fmla="*/ 183275821 h 21600"/>
                <a:gd name="T4" fmla="*/ 565258092 w 21600"/>
                <a:gd name="T5" fmla="*/ 91735649 h 21600"/>
                <a:gd name="T6" fmla="*/ 282864842 w 21600"/>
                <a:gd name="T7" fmla="*/ 104900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9CCFF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33" name="Oval 152"/>
            <p:cNvSpPr>
              <a:spLocks noChangeArrowheads="1"/>
            </p:cNvSpPr>
            <p:nvPr/>
          </p:nvSpPr>
          <p:spPr bwMode="auto">
            <a:xfrm>
              <a:off x="588963" y="1517648"/>
              <a:ext cx="331787" cy="671512"/>
            </a:xfrm>
            <a:prstGeom prst="ellipse">
              <a:avLst/>
            </a:prstGeom>
            <a:solidFill>
              <a:srgbClr val="777777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534" name="Cloud"/>
            <p:cNvSpPr>
              <a:spLocks noChangeAspect="1" noEditPoints="1" noChangeArrowheads="1"/>
            </p:cNvSpPr>
            <p:nvPr/>
          </p:nvSpPr>
          <p:spPr bwMode="auto">
            <a:xfrm>
              <a:off x="5983292" y="4776782"/>
              <a:ext cx="2963864" cy="1943098"/>
            </a:xfrm>
            <a:custGeom>
              <a:avLst/>
              <a:gdLst>
                <a:gd name="T0" fmla="*/ 1261426 w 21600"/>
                <a:gd name="T1" fmla="*/ 87398839 h 21600"/>
                <a:gd name="T2" fmla="*/ 203344672 w 21600"/>
                <a:gd name="T3" fmla="*/ 174611554 h 21600"/>
                <a:gd name="T4" fmla="*/ 406350420 w 21600"/>
                <a:gd name="T5" fmla="*/ 87398839 h 21600"/>
                <a:gd name="T6" fmla="*/ 203344672 w 21600"/>
                <a:gd name="T7" fmla="*/ 999418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9CC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35" name="Oval 106"/>
            <p:cNvSpPr>
              <a:spLocks noChangeArrowheads="1"/>
            </p:cNvSpPr>
            <p:nvPr/>
          </p:nvSpPr>
          <p:spPr bwMode="auto">
            <a:xfrm>
              <a:off x="8008943" y="5819768"/>
              <a:ext cx="401638" cy="803274"/>
            </a:xfrm>
            <a:prstGeom prst="ellipse">
              <a:avLst/>
            </a:prstGeom>
            <a:solidFill>
              <a:srgbClr val="777777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536" name="Oval 103"/>
            <p:cNvSpPr>
              <a:spLocks noChangeArrowheads="1"/>
            </p:cNvSpPr>
            <p:nvPr/>
          </p:nvSpPr>
          <p:spPr bwMode="auto">
            <a:xfrm>
              <a:off x="8167692" y="4725983"/>
              <a:ext cx="492125" cy="1135060"/>
            </a:xfrm>
            <a:prstGeom prst="ellipse">
              <a:avLst/>
            </a:prstGeom>
            <a:solidFill>
              <a:srgbClr val="777777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537" name="Oval 102"/>
            <p:cNvSpPr>
              <a:spLocks noChangeArrowheads="1"/>
            </p:cNvSpPr>
            <p:nvPr/>
          </p:nvSpPr>
          <p:spPr bwMode="auto">
            <a:xfrm>
              <a:off x="317500" y="554038"/>
              <a:ext cx="430213" cy="1079498"/>
            </a:xfrm>
            <a:prstGeom prst="ellipse">
              <a:avLst/>
            </a:prstGeom>
            <a:solidFill>
              <a:srgbClr val="777777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538" name="Cloud"/>
            <p:cNvSpPr>
              <a:spLocks noChangeAspect="1" noEditPoints="1" noChangeArrowheads="1"/>
            </p:cNvSpPr>
            <p:nvPr/>
          </p:nvSpPr>
          <p:spPr bwMode="auto">
            <a:xfrm>
              <a:off x="2084389" y="2566984"/>
              <a:ext cx="4562478" cy="2292347"/>
            </a:xfrm>
            <a:custGeom>
              <a:avLst/>
              <a:gdLst>
                <a:gd name="T0" fmla="*/ 2989268 w 21600"/>
                <a:gd name="T1" fmla="*/ 121640210 h 21600"/>
                <a:gd name="T2" fmla="*/ 481856609 w 21600"/>
                <a:gd name="T3" fmla="*/ 243021257 h 21600"/>
                <a:gd name="T4" fmla="*/ 962910137 w 21600"/>
                <a:gd name="T5" fmla="*/ 121640210 h 21600"/>
                <a:gd name="T6" fmla="*/ 481856609 w 21600"/>
                <a:gd name="T7" fmla="*/ 1390977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22539" name="Picture 7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2803" y="5294307"/>
              <a:ext cx="509589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0" name="Picture 7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2277" y="3992559"/>
              <a:ext cx="509589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1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0377" y="4665658"/>
              <a:ext cx="509589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542" name="Group 71"/>
            <p:cNvGrpSpPr>
              <a:grpSpLocks/>
            </p:cNvGrpSpPr>
            <p:nvPr/>
          </p:nvGrpSpPr>
          <p:grpSpPr bwMode="auto">
            <a:xfrm>
              <a:off x="1001714" y="1135062"/>
              <a:ext cx="276225" cy="268286"/>
              <a:chOff x="461" y="3224"/>
              <a:chExt cx="174" cy="169"/>
            </a:xfrm>
          </p:grpSpPr>
          <p:sp>
            <p:nvSpPr>
              <p:cNvPr id="22607" name="Rectangle 3"/>
              <p:cNvSpPr>
                <a:spLocks noChangeArrowheads="1"/>
              </p:cNvSpPr>
              <p:nvPr/>
            </p:nvSpPr>
            <p:spPr bwMode="auto">
              <a:xfrm>
                <a:off x="461" y="3224"/>
                <a:ext cx="174" cy="169"/>
              </a:xfrm>
              <a:prstGeom prst="rect">
                <a:avLst/>
              </a:prstGeom>
              <a:solidFill>
                <a:srgbClr val="17A1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100000" prstMaterial="legacyMetal">
                <a:bevelT w="13500" h="13500" prst="angle"/>
                <a:bevelB w="13500" h="13500" prst="angle"/>
                <a:extrusionClr>
                  <a:srgbClr val="17A1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800"/>
              </a:p>
            </p:txBody>
          </p:sp>
          <p:grpSp>
            <p:nvGrpSpPr>
              <p:cNvPr id="22608" name="Group 10"/>
              <p:cNvGrpSpPr>
                <a:grpSpLocks/>
              </p:cNvGrpSpPr>
              <p:nvPr/>
            </p:nvGrpSpPr>
            <p:grpSpPr bwMode="auto">
              <a:xfrm>
                <a:off x="476" y="3238"/>
                <a:ext cx="143" cy="140"/>
                <a:chOff x="1872" y="3072"/>
                <a:chExt cx="432" cy="432"/>
              </a:xfrm>
            </p:grpSpPr>
            <p:sp>
              <p:nvSpPr>
                <p:cNvPr id="22609" name="AutoShape 7"/>
                <p:cNvSpPr>
                  <a:spLocks noChangeArrowheads="1"/>
                </p:cNvSpPr>
                <p:nvPr/>
              </p:nvSpPr>
              <p:spPr bwMode="auto">
                <a:xfrm>
                  <a:off x="1872" y="3072"/>
                  <a:ext cx="432" cy="432"/>
                </a:xfrm>
                <a:custGeom>
                  <a:avLst/>
                  <a:gdLst>
                    <a:gd name="T0" fmla="*/ 9 w 21600"/>
                    <a:gd name="T1" fmla="*/ 4 h 21600"/>
                    <a:gd name="T2" fmla="*/ 4 w 21600"/>
                    <a:gd name="T3" fmla="*/ 9 h 21600"/>
                    <a:gd name="T4" fmla="*/ 0 w 21600"/>
                    <a:gd name="T5" fmla="*/ 4 h 21600"/>
                    <a:gd name="T6" fmla="*/ 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1650 w 21600"/>
                    <a:gd name="T13" fmla="*/ 10150 h 21600"/>
                    <a:gd name="T14" fmla="*/ 19950 w 21600"/>
                    <a:gd name="T15" fmla="*/ 114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9100" y="4300"/>
                      </a:lnTo>
                      <a:lnTo>
                        <a:pt x="10150" y="4300"/>
                      </a:lnTo>
                      <a:lnTo>
                        <a:pt x="10150" y="10150"/>
                      </a:lnTo>
                      <a:lnTo>
                        <a:pt x="4300" y="10150"/>
                      </a:lnTo>
                      <a:lnTo>
                        <a:pt x="4300" y="9100"/>
                      </a:lnTo>
                      <a:lnTo>
                        <a:pt x="0" y="10800"/>
                      </a:lnTo>
                      <a:lnTo>
                        <a:pt x="4300" y="12500"/>
                      </a:lnTo>
                      <a:lnTo>
                        <a:pt x="4300" y="11450"/>
                      </a:lnTo>
                      <a:lnTo>
                        <a:pt x="10150" y="11450"/>
                      </a:lnTo>
                      <a:lnTo>
                        <a:pt x="10150" y="17300"/>
                      </a:lnTo>
                      <a:lnTo>
                        <a:pt x="9100" y="17300"/>
                      </a:lnTo>
                      <a:lnTo>
                        <a:pt x="10800" y="21600"/>
                      </a:lnTo>
                      <a:lnTo>
                        <a:pt x="12500" y="17300"/>
                      </a:lnTo>
                      <a:lnTo>
                        <a:pt x="11450" y="17300"/>
                      </a:lnTo>
                      <a:lnTo>
                        <a:pt x="11450" y="11450"/>
                      </a:lnTo>
                      <a:lnTo>
                        <a:pt x="17300" y="11450"/>
                      </a:lnTo>
                      <a:lnTo>
                        <a:pt x="17300" y="12500"/>
                      </a:lnTo>
                      <a:lnTo>
                        <a:pt x="21600" y="10800"/>
                      </a:lnTo>
                      <a:lnTo>
                        <a:pt x="17300" y="9100"/>
                      </a:lnTo>
                      <a:lnTo>
                        <a:pt x="17300" y="10150"/>
                      </a:lnTo>
                      <a:lnTo>
                        <a:pt x="11450" y="10150"/>
                      </a:lnTo>
                      <a:lnTo>
                        <a:pt x="11450" y="4300"/>
                      </a:lnTo>
                      <a:lnTo>
                        <a:pt x="12500" y="43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10" name="AutoShape 8"/>
                <p:cNvSpPr>
                  <a:spLocks noChangeArrowheads="1"/>
                </p:cNvSpPr>
                <p:nvPr/>
              </p:nvSpPr>
              <p:spPr bwMode="auto">
                <a:xfrm rot="-2835186">
                  <a:off x="1872" y="3072"/>
                  <a:ext cx="432" cy="432"/>
                </a:xfrm>
                <a:custGeom>
                  <a:avLst/>
                  <a:gdLst>
                    <a:gd name="T0" fmla="*/ 9 w 21600"/>
                    <a:gd name="T1" fmla="*/ 4 h 21600"/>
                    <a:gd name="T2" fmla="*/ 4 w 21600"/>
                    <a:gd name="T3" fmla="*/ 9 h 21600"/>
                    <a:gd name="T4" fmla="*/ 0 w 21600"/>
                    <a:gd name="T5" fmla="*/ 4 h 21600"/>
                    <a:gd name="T6" fmla="*/ 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1650 w 21600"/>
                    <a:gd name="T13" fmla="*/ 10150 h 21600"/>
                    <a:gd name="T14" fmla="*/ 19950 w 21600"/>
                    <a:gd name="T15" fmla="*/ 114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9100" y="4300"/>
                      </a:lnTo>
                      <a:lnTo>
                        <a:pt x="10150" y="4300"/>
                      </a:lnTo>
                      <a:lnTo>
                        <a:pt x="10150" y="10150"/>
                      </a:lnTo>
                      <a:lnTo>
                        <a:pt x="4300" y="10150"/>
                      </a:lnTo>
                      <a:lnTo>
                        <a:pt x="4300" y="9100"/>
                      </a:lnTo>
                      <a:lnTo>
                        <a:pt x="0" y="10800"/>
                      </a:lnTo>
                      <a:lnTo>
                        <a:pt x="4300" y="12500"/>
                      </a:lnTo>
                      <a:lnTo>
                        <a:pt x="4300" y="11450"/>
                      </a:lnTo>
                      <a:lnTo>
                        <a:pt x="10150" y="11450"/>
                      </a:lnTo>
                      <a:lnTo>
                        <a:pt x="10150" y="17300"/>
                      </a:lnTo>
                      <a:lnTo>
                        <a:pt x="9100" y="17300"/>
                      </a:lnTo>
                      <a:lnTo>
                        <a:pt x="10800" y="21600"/>
                      </a:lnTo>
                      <a:lnTo>
                        <a:pt x="12500" y="17300"/>
                      </a:lnTo>
                      <a:lnTo>
                        <a:pt x="11450" y="17300"/>
                      </a:lnTo>
                      <a:lnTo>
                        <a:pt x="11450" y="11450"/>
                      </a:lnTo>
                      <a:lnTo>
                        <a:pt x="17300" y="11450"/>
                      </a:lnTo>
                      <a:lnTo>
                        <a:pt x="17300" y="12500"/>
                      </a:lnTo>
                      <a:lnTo>
                        <a:pt x="21600" y="10800"/>
                      </a:lnTo>
                      <a:lnTo>
                        <a:pt x="17300" y="9100"/>
                      </a:lnTo>
                      <a:lnTo>
                        <a:pt x="17300" y="10150"/>
                      </a:lnTo>
                      <a:lnTo>
                        <a:pt x="11450" y="10150"/>
                      </a:lnTo>
                      <a:lnTo>
                        <a:pt x="11450" y="4300"/>
                      </a:lnTo>
                      <a:lnTo>
                        <a:pt x="12500" y="43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11" name="Oval 6"/>
                <p:cNvSpPr>
                  <a:spLocks noChangeArrowheads="1"/>
                </p:cNvSpPr>
                <p:nvPr/>
              </p:nvSpPr>
              <p:spPr bwMode="auto">
                <a:xfrm>
                  <a:off x="2016" y="3216"/>
                  <a:ext cx="144" cy="144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pic>
          <p:nvPicPr>
            <p:cNvPr id="22543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04989" y="962024"/>
              <a:ext cx="509587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4" name="tower"/>
            <p:cNvSpPr>
              <a:spLocks noChangeAspect="1" noEditPoints="1" noChangeArrowheads="1"/>
            </p:cNvSpPr>
            <p:nvPr/>
          </p:nvSpPr>
          <p:spPr bwMode="auto">
            <a:xfrm>
              <a:off x="465139" y="727075"/>
              <a:ext cx="203200" cy="312738"/>
            </a:xfrm>
            <a:custGeom>
              <a:avLst/>
              <a:gdLst>
                <a:gd name="T0" fmla="*/ 0 w 21600"/>
                <a:gd name="T1" fmla="*/ 457828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77 h 21600"/>
                <a:gd name="T10" fmla="*/ 1911585 w 21600"/>
                <a:gd name="T11" fmla="*/ 4070184 h 21600"/>
                <a:gd name="T12" fmla="*/ 1342183 w 21600"/>
                <a:gd name="T13" fmla="*/ 4528012 h 21600"/>
                <a:gd name="T14" fmla="*/ 935435 w 21600"/>
                <a:gd name="T15" fmla="*/ 4528012 h 21600"/>
                <a:gd name="T16" fmla="*/ 0 w 21600"/>
                <a:gd name="T17" fmla="*/ 4528012 h 21600"/>
                <a:gd name="T18" fmla="*/ 0 w 21600"/>
                <a:gd name="T19" fmla="*/ 2416611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45" name="tower"/>
            <p:cNvSpPr>
              <a:spLocks noChangeAspect="1" noEditPoints="1" noChangeArrowheads="1"/>
            </p:cNvSpPr>
            <p:nvPr/>
          </p:nvSpPr>
          <p:spPr bwMode="auto">
            <a:xfrm>
              <a:off x="407988" y="1123949"/>
              <a:ext cx="203200" cy="312738"/>
            </a:xfrm>
            <a:custGeom>
              <a:avLst/>
              <a:gdLst>
                <a:gd name="T0" fmla="*/ 0 w 21600"/>
                <a:gd name="T1" fmla="*/ 457828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77 h 21600"/>
                <a:gd name="T10" fmla="*/ 1911585 w 21600"/>
                <a:gd name="T11" fmla="*/ 4070184 h 21600"/>
                <a:gd name="T12" fmla="*/ 1342183 w 21600"/>
                <a:gd name="T13" fmla="*/ 4528012 h 21600"/>
                <a:gd name="T14" fmla="*/ 935435 w 21600"/>
                <a:gd name="T15" fmla="*/ 4528012 h 21600"/>
                <a:gd name="T16" fmla="*/ 0 w 21600"/>
                <a:gd name="T17" fmla="*/ 4528012 h 21600"/>
                <a:gd name="T18" fmla="*/ 0 w 21600"/>
                <a:gd name="T19" fmla="*/ 2416611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46" name="tower"/>
            <p:cNvSpPr>
              <a:spLocks noChangeAspect="1" noEditPoints="1" noChangeArrowheads="1"/>
            </p:cNvSpPr>
            <p:nvPr/>
          </p:nvSpPr>
          <p:spPr bwMode="auto">
            <a:xfrm>
              <a:off x="636589" y="1655761"/>
              <a:ext cx="203200" cy="312737"/>
            </a:xfrm>
            <a:custGeom>
              <a:avLst/>
              <a:gdLst>
                <a:gd name="T0" fmla="*/ 0 w 21600"/>
                <a:gd name="T1" fmla="*/ 457827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69 h 21600"/>
                <a:gd name="T10" fmla="*/ 1911585 w 21600"/>
                <a:gd name="T11" fmla="*/ 4070156 h 21600"/>
                <a:gd name="T12" fmla="*/ 1342183 w 21600"/>
                <a:gd name="T13" fmla="*/ 4527983 h 21600"/>
                <a:gd name="T14" fmla="*/ 935435 w 21600"/>
                <a:gd name="T15" fmla="*/ 4527983 h 21600"/>
                <a:gd name="T16" fmla="*/ 0 w 21600"/>
                <a:gd name="T17" fmla="*/ 4527983 h 21600"/>
                <a:gd name="T18" fmla="*/ 0 w 21600"/>
                <a:gd name="T19" fmla="*/ 241660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22547" name="Picture 7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7076" y="1196973"/>
              <a:ext cx="509589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8" name="Picture 7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32679" y="5495918"/>
              <a:ext cx="509589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9" name="Picture 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02428" y="5794368"/>
              <a:ext cx="509589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0" name="tower"/>
            <p:cNvSpPr>
              <a:spLocks noChangeAspect="1" noEditPoints="1" noChangeArrowheads="1"/>
            </p:cNvSpPr>
            <p:nvPr/>
          </p:nvSpPr>
          <p:spPr bwMode="auto">
            <a:xfrm>
              <a:off x="8096255" y="6015031"/>
              <a:ext cx="203200" cy="312737"/>
            </a:xfrm>
            <a:custGeom>
              <a:avLst/>
              <a:gdLst>
                <a:gd name="T0" fmla="*/ 0 w 21600"/>
                <a:gd name="T1" fmla="*/ 457827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69 h 21600"/>
                <a:gd name="T10" fmla="*/ 1911585 w 21600"/>
                <a:gd name="T11" fmla="*/ 4070156 h 21600"/>
                <a:gd name="T12" fmla="*/ 1342183 w 21600"/>
                <a:gd name="T13" fmla="*/ 4527983 h 21600"/>
                <a:gd name="T14" fmla="*/ 935435 w 21600"/>
                <a:gd name="T15" fmla="*/ 4527983 h 21600"/>
                <a:gd name="T16" fmla="*/ 0 w 21600"/>
                <a:gd name="T17" fmla="*/ 4527983 h 21600"/>
                <a:gd name="T18" fmla="*/ 0 w 21600"/>
                <a:gd name="T19" fmla="*/ 241660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51" name="tower"/>
            <p:cNvSpPr>
              <a:spLocks noChangeAspect="1" noEditPoints="1" noChangeArrowheads="1"/>
            </p:cNvSpPr>
            <p:nvPr/>
          </p:nvSpPr>
          <p:spPr bwMode="auto">
            <a:xfrm>
              <a:off x="8328030" y="5370507"/>
              <a:ext cx="203200" cy="312737"/>
            </a:xfrm>
            <a:custGeom>
              <a:avLst/>
              <a:gdLst>
                <a:gd name="T0" fmla="*/ 0 w 21600"/>
                <a:gd name="T1" fmla="*/ 457827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69 h 21600"/>
                <a:gd name="T10" fmla="*/ 1911585 w 21600"/>
                <a:gd name="T11" fmla="*/ 4070156 h 21600"/>
                <a:gd name="T12" fmla="*/ 1342183 w 21600"/>
                <a:gd name="T13" fmla="*/ 4527983 h 21600"/>
                <a:gd name="T14" fmla="*/ 935435 w 21600"/>
                <a:gd name="T15" fmla="*/ 4527983 h 21600"/>
                <a:gd name="T16" fmla="*/ 0 w 21600"/>
                <a:gd name="T17" fmla="*/ 4527983 h 21600"/>
                <a:gd name="T18" fmla="*/ 0 w 21600"/>
                <a:gd name="T19" fmla="*/ 241660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52" name="tower"/>
            <p:cNvSpPr>
              <a:spLocks noChangeAspect="1" noEditPoints="1" noChangeArrowheads="1"/>
            </p:cNvSpPr>
            <p:nvPr/>
          </p:nvSpPr>
          <p:spPr bwMode="auto">
            <a:xfrm>
              <a:off x="8269293" y="4986332"/>
              <a:ext cx="203200" cy="312737"/>
            </a:xfrm>
            <a:custGeom>
              <a:avLst/>
              <a:gdLst>
                <a:gd name="T0" fmla="*/ 0 w 21600"/>
                <a:gd name="T1" fmla="*/ 457827 h 21600"/>
                <a:gd name="T2" fmla="*/ 589760 w 21600"/>
                <a:gd name="T3" fmla="*/ 0 h 21600"/>
                <a:gd name="T4" fmla="*/ 955793 w 21600"/>
                <a:gd name="T5" fmla="*/ 0 h 21600"/>
                <a:gd name="T6" fmla="*/ 1911585 w 21600"/>
                <a:gd name="T7" fmla="*/ 0 h 21600"/>
                <a:gd name="T8" fmla="*/ 1911585 w 21600"/>
                <a:gd name="T9" fmla="*/ 2441969 h 21600"/>
                <a:gd name="T10" fmla="*/ 1911585 w 21600"/>
                <a:gd name="T11" fmla="*/ 4070156 h 21600"/>
                <a:gd name="T12" fmla="*/ 1342183 w 21600"/>
                <a:gd name="T13" fmla="*/ 4527983 h 21600"/>
                <a:gd name="T14" fmla="*/ 935435 w 21600"/>
                <a:gd name="T15" fmla="*/ 4527983 h 21600"/>
                <a:gd name="T16" fmla="*/ 0 w 21600"/>
                <a:gd name="T17" fmla="*/ 4527983 h 21600"/>
                <a:gd name="T18" fmla="*/ 0 w 21600"/>
                <a:gd name="T19" fmla="*/ 241660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22553" name="Picture 8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78516" y="2713035"/>
              <a:ext cx="509587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4" name="Line 85"/>
            <p:cNvSpPr>
              <a:spLocks noChangeShapeType="1"/>
            </p:cNvSpPr>
            <p:nvPr/>
          </p:nvSpPr>
          <p:spPr bwMode="auto">
            <a:xfrm>
              <a:off x="5591178" y="3311521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2555" name="AutoShape 86"/>
            <p:cNvCxnSpPr>
              <a:cxnSpLocks noChangeShapeType="1"/>
              <a:stCxn id="22544" idx="5"/>
              <a:endCxn id="22607" idx="1"/>
            </p:cNvCxnSpPr>
            <p:nvPr/>
          </p:nvCxnSpPr>
          <p:spPr bwMode="auto">
            <a:xfrm>
              <a:off x="668339" y="1008062"/>
              <a:ext cx="333375" cy="26193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56" name="AutoShape 87"/>
            <p:cNvCxnSpPr>
              <a:cxnSpLocks noChangeShapeType="1"/>
              <a:stCxn id="22545" idx="4"/>
              <a:endCxn id="22607" idx="1"/>
            </p:cNvCxnSpPr>
            <p:nvPr/>
          </p:nvCxnSpPr>
          <p:spPr bwMode="auto">
            <a:xfrm flipV="1">
              <a:off x="611188" y="1269999"/>
              <a:ext cx="390526" cy="2222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57" name="AutoShape 88"/>
            <p:cNvCxnSpPr>
              <a:cxnSpLocks noChangeShapeType="1"/>
              <a:stCxn id="22607" idx="3"/>
            </p:cNvCxnSpPr>
            <p:nvPr/>
          </p:nvCxnSpPr>
          <p:spPr bwMode="auto">
            <a:xfrm flipV="1">
              <a:off x="1277939" y="1095373"/>
              <a:ext cx="527050" cy="174625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58" name="AutoShape 89"/>
            <p:cNvCxnSpPr>
              <a:cxnSpLocks noChangeShapeType="1"/>
            </p:cNvCxnSpPr>
            <p:nvPr/>
          </p:nvCxnSpPr>
          <p:spPr bwMode="auto">
            <a:xfrm>
              <a:off x="2314576" y="1095373"/>
              <a:ext cx="952500" cy="234949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59" name="AutoShape 90"/>
            <p:cNvCxnSpPr>
              <a:cxnSpLocks noChangeShapeType="1"/>
            </p:cNvCxnSpPr>
            <p:nvPr/>
          </p:nvCxnSpPr>
          <p:spPr bwMode="auto">
            <a:xfrm rot="5400000">
              <a:off x="5976148" y="2132804"/>
              <a:ext cx="738188" cy="422276"/>
            </a:xfrm>
            <a:prstGeom prst="curvedConnector3">
              <a:avLst>
                <a:gd name="adj1" fmla="val 49894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0" name="AutoShape 92"/>
            <p:cNvCxnSpPr>
              <a:cxnSpLocks noChangeShapeType="1"/>
            </p:cNvCxnSpPr>
            <p:nvPr/>
          </p:nvCxnSpPr>
          <p:spPr bwMode="auto">
            <a:xfrm rot="5400000">
              <a:off x="4168779" y="2027233"/>
              <a:ext cx="1014412" cy="2916238"/>
            </a:xfrm>
            <a:prstGeom prst="curvedConnector3">
              <a:avLst>
                <a:gd name="adj1" fmla="val 49921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1" name="AutoShape 93"/>
            <p:cNvCxnSpPr>
              <a:cxnSpLocks noChangeShapeType="1"/>
              <a:stCxn id="22546" idx="4"/>
              <a:endCxn id="22607" idx="1"/>
            </p:cNvCxnSpPr>
            <p:nvPr/>
          </p:nvCxnSpPr>
          <p:spPr bwMode="auto">
            <a:xfrm flipV="1">
              <a:off x="839789" y="1269999"/>
              <a:ext cx="161925" cy="554038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2" name="AutoShape 95"/>
            <p:cNvCxnSpPr>
              <a:cxnSpLocks noChangeShapeType="1"/>
            </p:cNvCxnSpPr>
            <p:nvPr/>
          </p:nvCxnSpPr>
          <p:spPr bwMode="auto">
            <a:xfrm rot="10800000">
              <a:off x="6402391" y="5427657"/>
              <a:ext cx="300037" cy="500061"/>
            </a:xfrm>
            <a:prstGeom prst="curvedConnector3">
              <a:avLst>
                <a:gd name="adj1" fmla="val 49736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3" name="AutoShape 96"/>
            <p:cNvCxnSpPr>
              <a:cxnSpLocks noChangeShapeType="1"/>
            </p:cNvCxnSpPr>
            <p:nvPr/>
          </p:nvCxnSpPr>
          <p:spPr bwMode="auto">
            <a:xfrm rot="16200000" flipH="1">
              <a:off x="4960941" y="4495793"/>
              <a:ext cx="496888" cy="1366838"/>
            </a:xfrm>
            <a:prstGeom prst="curvedConnector2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4" name="AutoShape 97"/>
            <p:cNvCxnSpPr>
              <a:cxnSpLocks noChangeShapeType="1"/>
            </p:cNvCxnSpPr>
            <p:nvPr/>
          </p:nvCxnSpPr>
          <p:spPr bwMode="auto">
            <a:xfrm rot="5400000" flipH="1">
              <a:off x="3667921" y="3807614"/>
              <a:ext cx="407987" cy="1308101"/>
            </a:xfrm>
            <a:prstGeom prst="curvedConnector3">
              <a:avLst>
                <a:gd name="adj1" fmla="val 49806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5" name="AutoShape 98"/>
            <p:cNvCxnSpPr>
              <a:cxnSpLocks noChangeShapeType="1"/>
            </p:cNvCxnSpPr>
            <p:nvPr/>
          </p:nvCxnSpPr>
          <p:spPr bwMode="auto">
            <a:xfrm flipV="1">
              <a:off x="7212017" y="5629268"/>
              <a:ext cx="220662" cy="298450"/>
            </a:xfrm>
            <a:prstGeom prst="curvedConnector3">
              <a:avLst>
                <a:gd name="adj1" fmla="val 4963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6" name="AutoShape 99"/>
            <p:cNvCxnSpPr>
              <a:cxnSpLocks noChangeShapeType="1"/>
              <a:stCxn id="22550" idx="9"/>
            </p:cNvCxnSpPr>
            <p:nvPr/>
          </p:nvCxnSpPr>
          <p:spPr bwMode="auto">
            <a:xfrm rot="10800000">
              <a:off x="7942267" y="5629268"/>
              <a:ext cx="153988" cy="552450"/>
            </a:xfrm>
            <a:prstGeom prst="curvedConnector3">
              <a:avLst>
                <a:gd name="adj1" fmla="val 4948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7" name="AutoShape 100"/>
            <p:cNvCxnSpPr>
              <a:cxnSpLocks noChangeShapeType="1"/>
              <a:stCxn id="22551" idx="9"/>
            </p:cNvCxnSpPr>
            <p:nvPr/>
          </p:nvCxnSpPr>
          <p:spPr bwMode="auto">
            <a:xfrm rot="10800000" flipV="1">
              <a:off x="7942267" y="5537193"/>
              <a:ext cx="385762" cy="92075"/>
            </a:xfrm>
            <a:prstGeom prst="curvedConnector3">
              <a:avLst>
                <a:gd name="adj1" fmla="val 4979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68" name="AutoShape 101"/>
            <p:cNvCxnSpPr>
              <a:cxnSpLocks noChangeShapeType="1"/>
              <a:endCxn id="22552" idx="9"/>
            </p:cNvCxnSpPr>
            <p:nvPr/>
          </p:nvCxnSpPr>
          <p:spPr bwMode="auto">
            <a:xfrm flipV="1">
              <a:off x="7942267" y="5153019"/>
              <a:ext cx="327026" cy="47624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569" name="Text Box 104"/>
            <p:cNvSpPr txBox="1">
              <a:spLocks noChangeArrowheads="1"/>
            </p:cNvSpPr>
            <p:nvPr/>
          </p:nvSpPr>
          <p:spPr bwMode="auto">
            <a:xfrm>
              <a:off x="495959" y="2183435"/>
              <a:ext cx="394970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F</a:t>
              </a:r>
            </a:p>
          </p:txBody>
        </p:sp>
        <p:sp>
          <p:nvSpPr>
            <p:cNvPr id="22570" name="Text Box 105"/>
            <p:cNvSpPr txBox="1">
              <a:spLocks noChangeArrowheads="1"/>
            </p:cNvSpPr>
            <p:nvPr/>
          </p:nvSpPr>
          <p:spPr bwMode="auto">
            <a:xfrm>
              <a:off x="8207555" y="4468170"/>
              <a:ext cx="394970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F</a:t>
              </a:r>
            </a:p>
          </p:txBody>
        </p:sp>
        <p:sp>
          <p:nvSpPr>
            <p:cNvPr id="22571" name="Text Box 107"/>
            <p:cNvSpPr txBox="1">
              <a:spLocks noChangeArrowheads="1"/>
            </p:cNvSpPr>
            <p:nvPr/>
          </p:nvSpPr>
          <p:spPr bwMode="auto">
            <a:xfrm>
              <a:off x="8306298" y="6497324"/>
              <a:ext cx="394970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F</a:t>
              </a:r>
            </a:p>
          </p:txBody>
        </p:sp>
        <p:sp>
          <p:nvSpPr>
            <p:cNvPr id="22572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4649791" y="919162"/>
              <a:ext cx="2079626" cy="1184273"/>
            </a:xfrm>
            <a:custGeom>
              <a:avLst/>
              <a:gdLst>
                <a:gd name="T0" fmla="*/ 621096 w 21600"/>
                <a:gd name="T1" fmla="*/ 32465364 h 21600"/>
                <a:gd name="T2" fmla="*/ 100112137 w 21600"/>
                <a:gd name="T3" fmla="*/ 64861536 h 21600"/>
                <a:gd name="T4" fmla="*/ 200057422 w 21600"/>
                <a:gd name="T5" fmla="*/ 32465364 h 21600"/>
                <a:gd name="T6" fmla="*/ 100112137 w 21600"/>
                <a:gd name="T7" fmla="*/ 371247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22573" name="Picture 1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3753" y="1079499"/>
              <a:ext cx="509589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74" name="Picture 1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00792" y="1709736"/>
              <a:ext cx="509587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575" name="AutoShape 114"/>
            <p:cNvCxnSpPr>
              <a:cxnSpLocks noChangeShapeType="1"/>
            </p:cNvCxnSpPr>
            <p:nvPr/>
          </p:nvCxnSpPr>
          <p:spPr bwMode="auto">
            <a:xfrm>
              <a:off x="5113340" y="1212849"/>
              <a:ext cx="1443037" cy="496888"/>
            </a:xfrm>
            <a:prstGeom prst="curvedConnector2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6" name="AutoShape 115"/>
            <p:cNvCxnSpPr>
              <a:cxnSpLocks noChangeShapeType="1"/>
            </p:cNvCxnSpPr>
            <p:nvPr/>
          </p:nvCxnSpPr>
          <p:spPr bwMode="auto">
            <a:xfrm rot="10800000" flipV="1">
              <a:off x="3776665" y="1212849"/>
              <a:ext cx="827088" cy="117475"/>
            </a:xfrm>
            <a:prstGeom prst="curvedConnector3">
              <a:avLst>
                <a:gd name="adj1" fmla="val 49903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577" name="Freeform 109"/>
            <p:cNvSpPr>
              <a:spLocks/>
            </p:cNvSpPr>
            <p:nvPr/>
          </p:nvSpPr>
          <p:spPr bwMode="auto">
            <a:xfrm>
              <a:off x="3287715" y="1835148"/>
              <a:ext cx="3403602" cy="3527421"/>
            </a:xfrm>
            <a:custGeom>
              <a:avLst/>
              <a:gdLst>
                <a:gd name="T0" fmla="*/ 3403602 w 2144"/>
                <a:gd name="T1" fmla="*/ 0 h 2222"/>
                <a:gd name="T2" fmla="*/ 3341689 w 2144"/>
                <a:gd name="T3" fmla="*/ 242887 h 2222"/>
                <a:gd name="T4" fmla="*/ 3259139 w 2144"/>
                <a:gd name="T5" fmla="*/ 471487 h 2222"/>
                <a:gd name="T6" fmla="*/ 3001964 w 2144"/>
                <a:gd name="T7" fmla="*/ 673099 h 2222"/>
                <a:gd name="T8" fmla="*/ 2946402 w 2144"/>
                <a:gd name="T9" fmla="*/ 1011236 h 2222"/>
                <a:gd name="T10" fmla="*/ 2863852 w 2144"/>
                <a:gd name="T11" fmla="*/ 1358898 h 2222"/>
                <a:gd name="T12" fmla="*/ 2503489 w 2144"/>
                <a:gd name="T13" fmla="*/ 1544636 h 2222"/>
                <a:gd name="T14" fmla="*/ 1776414 w 2144"/>
                <a:gd name="T15" fmla="*/ 1725611 h 2222"/>
                <a:gd name="T16" fmla="*/ 841375 w 2144"/>
                <a:gd name="T17" fmla="*/ 1808160 h 2222"/>
                <a:gd name="T18" fmla="*/ 320675 w 2144"/>
                <a:gd name="T19" fmla="*/ 1954210 h 2222"/>
                <a:gd name="T20" fmla="*/ 38100 w 2144"/>
                <a:gd name="T21" fmla="*/ 2182810 h 2222"/>
                <a:gd name="T22" fmla="*/ 92075 w 2144"/>
                <a:gd name="T23" fmla="*/ 2411410 h 2222"/>
                <a:gd name="T24" fmla="*/ 571500 w 2144"/>
                <a:gd name="T25" fmla="*/ 2527297 h 2222"/>
                <a:gd name="T26" fmla="*/ 979488 w 2144"/>
                <a:gd name="T27" fmla="*/ 2547935 h 2222"/>
                <a:gd name="T28" fmla="*/ 1257301 w 2144"/>
                <a:gd name="T29" fmla="*/ 2701922 h 2222"/>
                <a:gd name="T30" fmla="*/ 1325563 w 2144"/>
                <a:gd name="T31" fmla="*/ 2984497 h 2222"/>
                <a:gd name="T32" fmla="*/ 1436688 w 2144"/>
                <a:gd name="T33" fmla="*/ 3235321 h 2222"/>
                <a:gd name="T34" fmla="*/ 1949451 w 2144"/>
                <a:gd name="T35" fmla="*/ 3428996 h 2222"/>
                <a:gd name="T36" fmla="*/ 2330451 w 2144"/>
                <a:gd name="T37" fmla="*/ 3513134 h 2222"/>
                <a:gd name="T38" fmla="*/ 2814639 w 2144"/>
                <a:gd name="T39" fmla="*/ 3513134 h 22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44"/>
                <a:gd name="T61" fmla="*/ 0 h 2222"/>
                <a:gd name="T62" fmla="*/ 2144 w 2144"/>
                <a:gd name="T63" fmla="*/ 2222 h 222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44" h="2222">
                  <a:moveTo>
                    <a:pt x="2144" y="0"/>
                  </a:moveTo>
                  <a:cubicBezTo>
                    <a:pt x="2138" y="25"/>
                    <a:pt x="2120" y="104"/>
                    <a:pt x="2105" y="153"/>
                  </a:cubicBezTo>
                  <a:cubicBezTo>
                    <a:pt x="2090" y="202"/>
                    <a:pt x="2089" y="252"/>
                    <a:pt x="2053" y="297"/>
                  </a:cubicBezTo>
                  <a:cubicBezTo>
                    <a:pt x="2017" y="342"/>
                    <a:pt x="1924" y="367"/>
                    <a:pt x="1891" y="424"/>
                  </a:cubicBezTo>
                  <a:cubicBezTo>
                    <a:pt x="1858" y="481"/>
                    <a:pt x="1870" y="565"/>
                    <a:pt x="1856" y="637"/>
                  </a:cubicBezTo>
                  <a:cubicBezTo>
                    <a:pt x="1842" y="709"/>
                    <a:pt x="1851" y="800"/>
                    <a:pt x="1804" y="856"/>
                  </a:cubicBezTo>
                  <a:cubicBezTo>
                    <a:pt x="1757" y="912"/>
                    <a:pt x="1691" y="935"/>
                    <a:pt x="1577" y="973"/>
                  </a:cubicBezTo>
                  <a:cubicBezTo>
                    <a:pt x="1463" y="1011"/>
                    <a:pt x="1293" y="1059"/>
                    <a:pt x="1119" y="1087"/>
                  </a:cubicBezTo>
                  <a:cubicBezTo>
                    <a:pt x="945" y="1115"/>
                    <a:pt x="683" y="1115"/>
                    <a:pt x="530" y="1139"/>
                  </a:cubicBezTo>
                  <a:cubicBezTo>
                    <a:pt x="377" y="1163"/>
                    <a:pt x="286" y="1192"/>
                    <a:pt x="202" y="1231"/>
                  </a:cubicBezTo>
                  <a:cubicBezTo>
                    <a:pt x="118" y="1270"/>
                    <a:pt x="48" y="1327"/>
                    <a:pt x="24" y="1375"/>
                  </a:cubicBezTo>
                  <a:cubicBezTo>
                    <a:pt x="0" y="1423"/>
                    <a:pt x="2" y="1483"/>
                    <a:pt x="58" y="1519"/>
                  </a:cubicBezTo>
                  <a:cubicBezTo>
                    <a:pt x="114" y="1555"/>
                    <a:pt x="267" y="1578"/>
                    <a:pt x="360" y="1592"/>
                  </a:cubicBezTo>
                  <a:cubicBezTo>
                    <a:pt x="453" y="1606"/>
                    <a:pt x="545" y="1587"/>
                    <a:pt x="617" y="1605"/>
                  </a:cubicBezTo>
                  <a:cubicBezTo>
                    <a:pt x="689" y="1623"/>
                    <a:pt x="756" y="1656"/>
                    <a:pt x="792" y="1702"/>
                  </a:cubicBezTo>
                  <a:cubicBezTo>
                    <a:pt x="828" y="1748"/>
                    <a:pt x="816" y="1824"/>
                    <a:pt x="835" y="1880"/>
                  </a:cubicBezTo>
                  <a:cubicBezTo>
                    <a:pt x="854" y="1936"/>
                    <a:pt x="839" y="1991"/>
                    <a:pt x="905" y="2038"/>
                  </a:cubicBezTo>
                  <a:cubicBezTo>
                    <a:pt x="971" y="2085"/>
                    <a:pt x="1134" y="2131"/>
                    <a:pt x="1228" y="2160"/>
                  </a:cubicBezTo>
                  <a:cubicBezTo>
                    <a:pt x="1322" y="2189"/>
                    <a:pt x="1377" y="2204"/>
                    <a:pt x="1468" y="2213"/>
                  </a:cubicBezTo>
                  <a:cubicBezTo>
                    <a:pt x="1559" y="2222"/>
                    <a:pt x="1710" y="2213"/>
                    <a:pt x="1773" y="221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78" name="Freeform 108"/>
            <p:cNvSpPr>
              <a:spLocks/>
            </p:cNvSpPr>
            <p:nvPr/>
          </p:nvSpPr>
          <p:spPr bwMode="auto">
            <a:xfrm>
              <a:off x="3062290" y="1843086"/>
              <a:ext cx="3408363" cy="3667121"/>
            </a:xfrm>
            <a:custGeom>
              <a:avLst/>
              <a:gdLst>
                <a:gd name="T0" fmla="*/ 3408363 w 2147"/>
                <a:gd name="T1" fmla="*/ 0 h 2310"/>
                <a:gd name="T2" fmla="*/ 3324225 w 2147"/>
                <a:gd name="T3" fmla="*/ 360362 h 2310"/>
                <a:gd name="T4" fmla="*/ 3048000 w 2147"/>
                <a:gd name="T5" fmla="*/ 512762 h 2310"/>
                <a:gd name="T6" fmla="*/ 2984500 w 2147"/>
                <a:gd name="T7" fmla="*/ 823912 h 2310"/>
                <a:gd name="T8" fmla="*/ 2881313 w 2147"/>
                <a:gd name="T9" fmla="*/ 1219199 h 2310"/>
                <a:gd name="T10" fmla="*/ 2306638 w 2147"/>
                <a:gd name="T11" fmla="*/ 1474786 h 2310"/>
                <a:gd name="T12" fmla="*/ 1246188 w 2147"/>
                <a:gd name="T13" fmla="*/ 1585911 h 2310"/>
                <a:gd name="T14" fmla="*/ 727075 w 2147"/>
                <a:gd name="T15" fmla="*/ 1647823 h 2310"/>
                <a:gd name="T16" fmla="*/ 187325 w 2147"/>
                <a:gd name="T17" fmla="*/ 1884360 h 2310"/>
                <a:gd name="T18" fmla="*/ 12700 w 2147"/>
                <a:gd name="T19" fmla="*/ 2168523 h 2310"/>
                <a:gd name="T20" fmla="*/ 111125 w 2147"/>
                <a:gd name="T21" fmla="*/ 2527297 h 2310"/>
                <a:gd name="T22" fmla="*/ 630238 w 2147"/>
                <a:gd name="T23" fmla="*/ 2708272 h 2310"/>
                <a:gd name="T24" fmla="*/ 1073150 w 2147"/>
                <a:gd name="T25" fmla="*/ 2755897 h 2310"/>
                <a:gd name="T26" fmla="*/ 1322388 w 2147"/>
                <a:gd name="T27" fmla="*/ 2832097 h 2310"/>
                <a:gd name="T28" fmla="*/ 1384300 w 2147"/>
                <a:gd name="T29" fmla="*/ 3130547 h 2310"/>
                <a:gd name="T30" fmla="*/ 1571625 w 2147"/>
                <a:gd name="T31" fmla="*/ 3379784 h 2310"/>
                <a:gd name="T32" fmla="*/ 2001838 w 2147"/>
                <a:gd name="T33" fmla="*/ 3567109 h 2310"/>
                <a:gd name="T34" fmla="*/ 2409825 w 2147"/>
                <a:gd name="T35" fmla="*/ 3657596 h 2310"/>
                <a:gd name="T36" fmla="*/ 3040063 w 2147"/>
                <a:gd name="T37" fmla="*/ 3629021 h 2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47"/>
                <a:gd name="T58" fmla="*/ 0 h 2310"/>
                <a:gd name="T59" fmla="*/ 2147 w 2147"/>
                <a:gd name="T60" fmla="*/ 2310 h 2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47" h="2310">
                  <a:moveTo>
                    <a:pt x="2147" y="0"/>
                  </a:moveTo>
                  <a:cubicBezTo>
                    <a:pt x="2139" y="37"/>
                    <a:pt x="2132" y="173"/>
                    <a:pt x="2094" y="227"/>
                  </a:cubicBezTo>
                  <a:cubicBezTo>
                    <a:pt x="2056" y="281"/>
                    <a:pt x="1956" y="274"/>
                    <a:pt x="1920" y="323"/>
                  </a:cubicBezTo>
                  <a:cubicBezTo>
                    <a:pt x="1884" y="372"/>
                    <a:pt x="1897" y="445"/>
                    <a:pt x="1880" y="519"/>
                  </a:cubicBezTo>
                  <a:cubicBezTo>
                    <a:pt x="1863" y="593"/>
                    <a:pt x="1886" y="700"/>
                    <a:pt x="1815" y="768"/>
                  </a:cubicBezTo>
                  <a:cubicBezTo>
                    <a:pt x="1744" y="836"/>
                    <a:pt x="1625" y="891"/>
                    <a:pt x="1453" y="929"/>
                  </a:cubicBezTo>
                  <a:cubicBezTo>
                    <a:pt x="1281" y="967"/>
                    <a:pt x="951" y="981"/>
                    <a:pt x="785" y="999"/>
                  </a:cubicBezTo>
                  <a:cubicBezTo>
                    <a:pt x="619" y="1017"/>
                    <a:pt x="569" y="1007"/>
                    <a:pt x="458" y="1038"/>
                  </a:cubicBezTo>
                  <a:cubicBezTo>
                    <a:pt x="347" y="1069"/>
                    <a:pt x="193" y="1132"/>
                    <a:pt x="118" y="1187"/>
                  </a:cubicBezTo>
                  <a:cubicBezTo>
                    <a:pt x="43" y="1242"/>
                    <a:pt x="16" y="1299"/>
                    <a:pt x="8" y="1366"/>
                  </a:cubicBezTo>
                  <a:cubicBezTo>
                    <a:pt x="0" y="1433"/>
                    <a:pt x="5" y="1535"/>
                    <a:pt x="70" y="1592"/>
                  </a:cubicBezTo>
                  <a:cubicBezTo>
                    <a:pt x="135" y="1649"/>
                    <a:pt x="296" y="1682"/>
                    <a:pt x="397" y="1706"/>
                  </a:cubicBezTo>
                  <a:cubicBezTo>
                    <a:pt x="498" y="1730"/>
                    <a:pt x="603" y="1723"/>
                    <a:pt x="676" y="1736"/>
                  </a:cubicBezTo>
                  <a:cubicBezTo>
                    <a:pt x="749" y="1749"/>
                    <a:pt x="800" y="1745"/>
                    <a:pt x="833" y="1784"/>
                  </a:cubicBezTo>
                  <a:cubicBezTo>
                    <a:pt x="866" y="1823"/>
                    <a:pt x="846" y="1915"/>
                    <a:pt x="872" y="1972"/>
                  </a:cubicBezTo>
                  <a:cubicBezTo>
                    <a:pt x="898" y="2029"/>
                    <a:pt x="925" y="2083"/>
                    <a:pt x="990" y="2129"/>
                  </a:cubicBezTo>
                  <a:cubicBezTo>
                    <a:pt x="1055" y="2175"/>
                    <a:pt x="1173" y="2218"/>
                    <a:pt x="1261" y="2247"/>
                  </a:cubicBezTo>
                  <a:cubicBezTo>
                    <a:pt x="1349" y="2276"/>
                    <a:pt x="1409" y="2298"/>
                    <a:pt x="1518" y="2304"/>
                  </a:cubicBezTo>
                  <a:cubicBezTo>
                    <a:pt x="1627" y="2310"/>
                    <a:pt x="1832" y="2290"/>
                    <a:pt x="1915" y="228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79" name="Freeform 110"/>
            <p:cNvSpPr>
              <a:spLocks/>
            </p:cNvSpPr>
            <p:nvPr/>
          </p:nvSpPr>
          <p:spPr bwMode="auto">
            <a:xfrm>
              <a:off x="6151567" y="5327644"/>
              <a:ext cx="817563" cy="584199"/>
            </a:xfrm>
            <a:custGeom>
              <a:avLst/>
              <a:gdLst>
                <a:gd name="T0" fmla="*/ 0 w 515"/>
                <a:gd name="T1" fmla="*/ 0 h 368"/>
                <a:gd name="T2" fmla="*/ 393700 w 515"/>
                <a:gd name="T3" fmla="*/ 96837 h 368"/>
                <a:gd name="T4" fmla="*/ 527050 w 515"/>
                <a:gd name="T5" fmla="*/ 512762 h 368"/>
                <a:gd name="T6" fmla="*/ 817563 w 515"/>
                <a:gd name="T7" fmla="*/ 525462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5"/>
                <a:gd name="T13" fmla="*/ 0 h 368"/>
                <a:gd name="T14" fmla="*/ 515 w 515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5" h="368">
                  <a:moveTo>
                    <a:pt x="0" y="0"/>
                  </a:moveTo>
                  <a:cubicBezTo>
                    <a:pt x="41" y="10"/>
                    <a:pt x="193" y="7"/>
                    <a:pt x="248" y="61"/>
                  </a:cubicBezTo>
                  <a:cubicBezTo>
                    <a:pt x="303" y="115"/>
                    <a:pt x="288" y="278"/>
                    <a:pt x="332" y="323"/>
                  </a:cubicBezTo>
                  <a:cubicBezTo>
                    <a:pt x="376" y="368"/>
                    <a:pt x="477" y="329"/>
                    <a:pt x="515" y="331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0" name="Freeform 116"/>
            <p:cNvSpPr>
              <a:spLocks/>
            </p:cNvSpPr>
            <p:nvPr/>
          </p:nvSpPr>
          <p:spPr bwMode="auto">
            <a:xfrm>
              <a:off x="6151567" y="5472106"/>
              <a:ext cx="838201" cy="574675"/>
            </a:xfrm>
            <a:custGeom>
              <a:avLst/>
              <a:gdLst>
                <a:gd name="T0" fmla="*/ 0 w 528"/>
                <a:gd name="T1" fmla="*/ 0 h 362"/>
                <a:gd name="T2" fmla="*/ 263525 w 528"/>
                <a:gd name="T3" fmla="*/ 76200 h 362"/>
                <a:gd name="T4" fmla="*/ 325438 w 528"/>
                <a:gd name="T5" fmla="*/ 292100 h 362"/>
                <a:gd name="T6" fmla="*/ 492126 w 528"/>
                <a:gd name="T7" fmla="*/ 520700 h 362"/>
                <a:gd name="T8" fmla="*/ 838201 w 528"/>
                <a:gd name="T9" fmla="*/ 574675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362"/>
                <a:gd name="T17" fmla="*/ 528 w 528"/>
                <a:gd name="T18" fmla="*/ 362 h 3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362">
                  <a:moveTo>
                    <a:pt x="0" y="0"/>
                  </a:moveTo>
                  <a:cubicBezTo>
                    <a:pt x="27" y="8"/>
                    <a:pt x="132" y="17"/>
                    <a:pt x="166" y="48"/>
                  </a:cubicBezTo>
                  <a:cubicBezTo>
                    <a:pt x="200" y="79"/>
                    <a:pt x="181" y="138"/>
                    <a:pt x="205" y="184"/>
                  </a:cubicBezTo>
                  <a:cubicBezTo>
                    <a:pt x="229" y="230"/>
                    <a:pt x="256" y="298"/>
                    <a:pt x="310" y="328"/>
                  </a:cubicBezTo>
                  <a:cubicBezTo>
                    <a:pt x="364" y="358"/>
                    <a:pt x="483" y="355"/>
                    <a:pt x="528" y="362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1" name="Freeform 117"/>
            <p:cNvSpPr>
              <a:spLocks/>
            </p:cNvSpPr>
            <p:nvPr/>
          </p:nvSpPr>
          <p:spPr bwMode="auto">
            <a:xfrm>
              <a:off x="7024691" y="5686418"/>
              <a:ext cx="1087438" cy="547687"/>
            </a:xfrm>
            <a:custGeom>
              <a:avLst/>
              <a:gdLst>
                <a:gd name="T0" fmla="*/ 0 w 685"/>
                <a:gd name="T1" fmla="*/ 347662 h 345"/>
                <a:gd name="T2" fmla="*/ 284163 w 685"/>
                <a:gd name="T3" fmla="*/ 306387 h 345"/>
                <a:gd name="T4" fmla="*/ 393700 w 685"/>
                <a:gd name="T5" fmla="*/ 55562 h 345"/>
                <a:gd name="T6" fmla="*/ 665163 w 685"/>
                <a:gd name="T7" fmla="*/ 1587 h 345"/>
                <a:gd name="T8" fmla="*/ 873125 w 685"/>
                <a:gd name="T9" fmla="*/ 49212 h 345"/>
                <a:gd name="T10" fmla="*/ 920750 w 685"/>
                <a:gd name="T11" fmla="*/ 284162 h 345"/>
                <a:gd name="T12" fmla="*/ 962025 w 685"/>
                <a:gd name="T13" fmla="*/ 465137 h 345"/>
                <a:gd name="T14" fmla="*/ 1087438 w 685"/>
                <a:gd name="T15" fmla="*/ 547687 h 3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5"/>
                <a:gd name="T25" fmla="*/ 0 h 345"/>
                <a:gd name="T26" fmla="*/ 685 w 685"/>
                <a:gd name="T27" fmla="*/ 345 h 3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5" h="345">
                  <a:moveTo>
                    <a:pt x="0" y="219"/>
                  </a:moveTo>
                  <a:cubicBezTo>
                    <a:pt x="30" y="215"/>
                    <a:pt x="138" y="224"/>
                    <a:pt x="179" y="193"/>
                  </a:cubicBezTo>
                  <a:cubicBezTo>
                    <a:pt x="220" y="162"/>
                    <a:pt x="208" y="67"/>
                    <a:pt x="248" y="35"/>
                  </a:cubicBezTo>
                  <a:cubicBezTo>
                    <a:pt x="288" y="3"/>
                    <a:pt x="369" y="2"/>
                    <a:pt x="419" y="1"/>
                  </a:cubicBezTo>
                  <a:cubicBezTo>
                    <a:pt x="469" y="0"/>
                    <a:pt x="523" y="1"/>
                    <a:pt x="550" y="31"/>
                  </a:cubicBezTo>
                  <a:cubicBezTo>
                    <a:pt x="577" y="61"/>
                    <a:pt x="571" y="135"/>
                    <a:pt x="580" y="179"/>
                  </a:cubicBezTo>
                  <a:cubicBezTo>
                    <a:pt x="589" y="223"/>
                    <a:pt x="589" y="265"/>
                    <a:pt x="606" y="293"/>
                  </a:cubicBezTo>
                  <a:cubicBezTo>
                    <a:pt x="623" y="321"/>
                    <a:pt x="669" y="334"/>
                    <a:pt x="685" y="345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2" name="Freeform 118"/>
            <p:cNvSpPr>
              <a:spLocks/>
            </p:cNvSpPr>
            <p:nvPr/>
          </p:nvSpPr>
          <p:spPr bwMode="auto">
            <a:xfrm>
              <a:off x="7004054" y="5530844"/>
              <a:ext cx="906464" cy="346075"/>
            </a:xfrm>
            <a:custGeom>
              <a:avLst/>
              <a:gdLst>
                <a:gd name="T0" fmla="*/ 0 w 571"/>
                <a:gd name="T1" fmla="*/ 315913 h 218"/>
                <a:gd name="T2" fmla="*/ 214313 w 571"/>
                <a:gd name="T3" fmla="*/ 301625 h 218"/>
                <a:gd name="T4" fmla="*/ 346076 w 571"/>
                <a:gd name="T5" fmla="*/ 52388 h 218"/>
                <a:gd name="T6" fmla="*/ 650876 w 571"/>
                <a:gd name="T7" fmla="*/ 4763 h 218"/>
                <a:gd name="T8" fmla="*/ 906464 w 571"/>
                <a:gd name="T9" fmla="*/ 25400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1"/>
                <a:gd name="T16" fmla="*/ 0 h 218"/>
                <a:gd name="T17" fmla="*/ 571 w 571"/>
                <a:gd name="T18" fmla="*/ 218 h 2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1" h="218">
                  <a:moveTo>
                    <a:pt x="0" y="199"/>
                  </a:moveTo>
                  <a:cubicBezTo>
                    <a:pt x="23" y="198"/>
                    <a:pt x="99" y="218"/>
                    <a:pt x="135" y="190"/>
                  </a:cubicBezTo>
                  <a:cubicBezTo>
                    <a:pt x="171" y="162"/>
                    <a:pt x="172" y="64"/>
                    <a:pt x="218" y="33"/>
                  </a:cubicBezTo>
                  <a:cubicBezTo>
                    <a:pt x="264" y="2"/>
                    <a:pt x="351" y="6"/>
                    <a:pt x="410" y="3"/>
                  </a:cubicBezTo>
                  <a:cubicBezTo>
                    <a:pt x="469" y="0"/>
                    <a:pt x="538" y="13"/>
                    <a:pt x="571" y="16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3" name="Freeform 119"/>
            <p:cNvSpPr>
              <a:spLocks/>
            </p:cNvSpPr>
            <p:nvPr/>
          </p:nvSpPr>
          <p:spPr bwMode="auto">
            <a:xfrm>
              <a:off x="3560765" y="1114424"/>
              <a:ext cx="3130551" cy="665162"/>
            </a:xfrm>
            <a:custGeom>
              <a:avLst/>
              <a:gdLst>
                <a:gd name="T0" fmla="*/ 0 w 1972"/>
                <a:gd name="T1" fmla="*/ 150812 h 419"/>
                <a:gd name="T2" fmla="*/ 422275 w 1972"/>
                <a:gd name="T3" fmla="*/ 131762 h 419"/>
                <a:gd name="T4" fmla="*/ 809625 w 1972"/>
                <a:gd name="T5" fmla="*/ 20637 h 419"/>
                <a:gd name="T6" fmla="*/ 1274763 w 1972"/>
                <a:gd name="T7" fmla="*/ 6350 h 419"/>
                <a:gd name="T8" fmla="*/ 1939926 w 1972"/>
                <a:gd name="T9" fmla="*/ 28575 h 419"/>
                <a:gd name="T10" fmla="*/ 2493963 w 1972"/>
                <a:gd name="T11" fmla="*/ 117475 h 419"/>
                <a:gd name="T12" fmla="*/ 2957513 w 1972"/>
                <a:gd name="T13" fmla="*/ 366712 h 419"/>
                <a:gd name="T14" fmla="*/ 3130551 w 1972"/>
                <a:gd name="T15" fmla="*/ 665162 h 4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72"/>
                <a:gd name="T25" fmla="*/ 0 h 419"/>
                <a:gd name="T26" fmla="*/ 1972 w 1972"/>
                <a:gd name="T27" fmla="*/ 419 h 4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72" h="419">
                  <a:moveTo>
                    <a:pt x="0" y="95"/>
                  </a:moveTo>
                  <a:cubicBezTo>
                    <a:pt x="44" y="93"/>
                    <a:pt x="181" y="97"/>
                    <a:pt x="266" y="83"/>
                  </a:cubicBezTo>
                  <a:cubicBezTo>
                    <a:pt x="351" y="69"/>
                    <a:pt x="421" y="26"/>
                    <a:pt x="510" y="13"/>
                  </a:cubicBezTo>
                  <a:cubicBezTo>
                    <a:pt x="599" y="0"/>
                    <a:pt x="684" y="3"/>
                    <a:pt x="803" y="4"/>
                  </a:cubicBezTo>
                  <a:cubicBezTo>
                    <a:pt x="922" y="5"/>
                    <a:pt x="1094" y="6"/>
                    <a:pt x="1222" y="18"/>
                  </a:cubicBezTo>
                  <a:cubicBezTo>
                    <a:pt x="1350" y="30"/>
                    <a:pt x="1464" y="39"/>
                    <a:pt x="1571" y="74"/>
                  </a:cubicBezTo>
                  <a:cubicBezTo>
                    <a:pt x="1678" y="109"/>
                    <a:pt x="1796" y="174"/>
                    <a:pt x="1863" y="231"/>
                  </a:cubicBezTo>
                  <a:cubicBezTo>
                    <a:pt x="1930" y="288"/>
                    <a:pt x="1949" y="380"/>
                    <a:pt x="1972" y="419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4" name="Freeform 120"/>
            <p:cNvSpPr>
              <a:spLocks/>
            </p:cNvSpPr>
            <p:nvPr/>
          </p:nvSpPr>
          <p:spPr bwMode="auto">
            <a:xfrm>
              <a:off x="3532190" y="1279523"/>
              <a:ext cx="2951164" cy="508000"/>
            </a:xfrm>
            <a:custGeom>
              <a:avLst/>
              <a:gdLst>
                <a:gd name="T0" fmla="*/ 0 w 1859"/>
                <a:gd name="T1" fmla="*/ 141288 h 320"/>
                <a:gd name="T2" fmla="*/ 457200 w 1859"/>
                <a:gd name="T3" fmla="*/ 141288 h 320"/>
                <a:gd name="T4" fmla="*/ 984251 w 1859"/>
                <a:gd name="T5" fmla="*/ 15875 h 320"/>
                <a:gd name="T6" fmla="*/ 1871663 w 1859"/>
                <a:gd name="T7" fmla="*/ 42863 h 320"/>
                <a:gd name="T8" fmla="*/ 2522539 w 1859"/>
                <a:gd name="T9" fmla="*/ 153988 h 320"/>
                <a:gd name="T10" fmla="*/ 2862264 w 1859"/>
                <a:gd name="T11" fmla="*/ 314325 h 320"/>
                <a:gd name="T12" fmla="*/ 2951164 w 1859"/>
                <a:gd name="T13" fmla="*/ 508000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59"/>
                <a:gd name="T22" fmla="*/ 0 h 320"/>
                <a:gd name="T23" fmla="*/ 1859 w 1859"/>
                <a:gd name="T24" fmla="*/ 320 h 3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59" h="320">
                  <a:moveTo>
                    <a:pt x="0" y="89"/>
                  </a:moveTo>
                  <a:cubicBezTo>
                    <a:pt x="48" y="89"/>
                    <a:pt x="185" y="102"/>
                    <a:pt x="288" y="89"/>
                  </a:cubicBezTo>
                  <a:cubicBezTo>
                    <a:pt x="391" y="76"/>
                    <a:pt x="472" y="20"/>
                    <a:pt x="620" y="10"/>
                  </a:cubicBezTo>
                  <a:cubicBezTo>
                    <a:pt x="768" y="0"/>
                    <a:pt x="1018" y="13"/>
                    <a:pt x="1179" y="27"/>
                  </a:cubicBezTo>
                  <a:cubicBezTo>
                    <a:pt x="1340" y="41"/>
                    <a:pt x="1485" y="69"/>
                    <a:pt x="1589" y="97"/>
                  </a:cubicBezTo>
                  <a:cubicBezTo>
                    <a:pt x="1693" y="125"/>
                    <a:pt x="1758" y="161"/>
                    <a:pt x="1803" y="198"/>
                  </a:cubicBezTo>
                  <a:cubicBezTo>
                    <a:pt x="1848" y="235"/>
                    <a:pt x="1847" y="295"/>
                    <a:pt x="1859" y="320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5" name="Freeform 121"/>
            <p:cNvSpPr>
              <a:spLocks/>
            </p:cNvSpPr>
            <p:nvPr/>
          </p:nvSpPr>
          <p:spPr bwMode="auto">
            <a:xfrm>
              <a:off x="1939926" y="985837"/>
              <a:ext cx="1585914" cy="274637"/>
            </a:xfrm>
            <a:custGeom>
              <a:avLst/>
              <a:gdLst>
                <a:gd name="T0" fmla="*/ 0 w 999"/>
                <a:gd name="T1" fmla="*/ 31750 h 173"/>
                <a:gd name="T2" fmla="*/ 484188 w 999"/>
                <a:gd name="T3" fmla="*/ 4762 h 173"/>
                <a:gd name="T4" fmla="*/ 852488 w 999"/>
                <a:gd name="T5" fmla="*/ 60325 h 173"/>
                <a:gd name="T6" fmla="*/ 1114426 w 999"/>
                <a:gd name="T7" fmla="*/ 206375 h 173"/>
                <a:gd name="T8" fmla="*/ 1585914 w 999"/>
                <a:gd name="T9" fmla="*/ 274637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9"/>
                <a:gd name="T16" fmla="*/ 0 h 173"/>
                <a:gd name="T17" fmla="*/ 999 w 999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9" h="173">
                  <a:moveTo>
                    <a:pt x="0" y="20"/>
                  </a:moveTo>
                  <a:cubicBezTo>
                    <a:pt x="51" y="17"/>
                    <a:pt x="216" y="0"/>
                    <a:pt x="305" y="3"/>
                  </a:cubicBezTo>
                  <a:cubicBezTo>
                    <a:pt x="394" y="6"/>
                    <a:pt x="471" y="17"/>
                    <a:pt x="537" y="38"/>
                  </a:cubicBezTo>
                  <a:cubicBezTo>
                    <a:pt x="603" y="59"/>
                    <a:pt x="625" y="107"/>
                    <a:pt x="702" y="130"/>
                  </a:cubicBezTo>
                  <a:cubicBezTo>
                    <a:pt x="779" y="153"/>
                    <a:pt x="937" y="164"/>
                    <a:pt x="999" y="173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6" name="Freeform 122"/>
            <p:cNvSpPr>
              <a:spLocks/>
            </p:cNvSpPr>
            <p:nvPr/>
          </p:nvSpPr>
          <p:spPr bwMode="auto">
            <a:xfrm>
              <a:off x="1925640" y="1157287"/>
              <a:ext cx="1565276" cy="269874"/>
            </a:xfrm>
            <a:custGeom>
              <a:avLst/>
              <a:gdLst>
                <a:gd name="T0" fmla="*/ 0 w 986"/>
                <a:gd name="T1" fmla="*/ 0 h 170"/>
                <a:gd name="T2" fmla="*/ 615950 w 986"/>
                <a:gd name="T3" fmla="*/ 41275 h 170"/>
                <a:gd name="T4" fmla="*/ 887413 w 986"/>
                <a:gd name="T5" fmla="*/ 220662 h 170"/>
                <a:gd name="T6" fmla="*/ 1254126 w 986"/>
                <a:gd name="T7" fmla="*/ 263524 h 170"/>
                <a:gd name="T8" fmla="*/ 1565276 w 986"/>
                <a:gd name="T9" fmla="*/ 255587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6"/>
                <a:gd name="T16" fmla="*/ 0 h 170"/>
                <a:gd name="T17" fmla="*/ 986 w 98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6" h="170">
                  <a:moveTo>
                    <a:pt x="0" y="0"/>
                  </a:moveTo>
                  <a:cubicBezTo>
                    <a:pt x="65" y="4"/>
                    <a:pt x="295" y="3"/>
                    <a:pt x="388" y="26"/>
                  </a:cubicBezTo>
                  <a:cubicBezTo>
                    <a:pt x="481" y="49"/>
                    <a:pt x="492" y="116"/>
                    <a:pt x="559" y="139"/>
                  </a:cubicBezTo>
                  <a:cubicBezTo>
                    <a:pt x="626" y="162"/>
                    <a:pt x="719" y="162"/>
                    <a:pt x="790" y="166"/>
                  </a:cubicBezTo>
                  <a:cubicBezTo>
                    <a:pt x="861" y="170"/>
                    <a:pt x="945" y="162"/>
                    <a:pt x="986" y="161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87" name="Text Box 125"/>
            <p:cNvSpPr txBox="1">
              <a:spLocks noChangeArrowheads="1"/>
            </p:cNvSpPr>
            <p:nvPr/>
          </p:nvSpPr>
          <p:spPr bwMode="auto">
            <a:xfrm>
              <a:off x="1742825" y="1199837"/>
              <a:ext cx="658284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V,T</a:t>
              </a:r>
            </a:p>
          </p:txBody>
        </p:sp>
        <p:sp>
          <p:nvSpPr>
            <p:cNvPr id="22588" name="Text Box 126"/>
            <p:cNvSpPr txBox="1">
              <a:spLocks noChangeArrowheads="1"/>
            </p:cNvSpPr>
            <p:nvPr/>
          </p:nvSpPr>
          <p:spPr bwMode="auto">
            <a:xfrm>
              <a:off x="3433065" y="1457354"/>
              <a:ext cx="425948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A</a:t>
              </a:r>
            </a:p>
          </p:txBody>
        </p:sp>
        <p:sp>
          <p:nvSpPr>
            <p:cNvPr id="22589" name="Text Box 127"/>
            <p:cNvSpPr txBox="1">
              <a:spLocks noChangeArrowheads="1"/>
            </p:cNvSpPr>
            <p:nvPr/>
          </p:nvSpPr>
          <p:spPr bwMode="auto">
            <a:xfrm>
              <a:off x="5977136" y="5016119"/>
              <a:ext cx="425948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A</a:t>
              </a:r>
            </a:p>
          </p:txBody>
        </p:sp>
        <p:sp>
          <p:nvSpPr>
            <p:cNvPr id="22590" name="Text Box 129"/>
            <p:cNvSpPr txBox="1">
              <a:spLocks noChangeArrowheads="1"/>
            </p:cNvSpPr>
            <p:nvPr/>
          </p:nvSpPr>
          <p:spPr bwMode="auto">
            <a:xfrm>
              <a:off x="6856138" y="5515663"/>
              <a:ext cx="394970" cy="44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T</a:t>
              </a:r>
            </a:p>
          </p:txBody>
        </p:sp>
        <p:sp>
          <p:nvSpPr>
            <p:cNvPr id="22591" name="Text Box 130"/>
            <p:cNvSpPr txBox="1">
              <a:spLocks noChangeArrowheads="1"/>
            </p:cNvSpPr>
            <p:nvPr/>
          </p:nvSpPr>
          <p:spPr bwMode="auto">
            <a:xfrm>
              <a:off x="7673184" y="5217485"/>
              <a:ext cx="410459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V</a:t>
              </a:r>
            </a:p>
          </p:txBody>
        </p:sp>
        <p:sp>
          <p:nvSpPr>
            <p:cNvPr id="22592" name="Text Box 131"/>
            <p:cNvSpPr txBox="1">
              <a:spLocks noChangeArrowheads="1"/>
            </p:cNvSpPr>
            <p:nvPr/>
          </p:nvSpPr>
          <p:spPr bwMode="auto">
            <a:xfrm>
              <a:off x="7526038" y="6123634"/>
              <a:ext cx="658284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T,V</a:t>
              </a:r>
            </a:p>
          </p:txBody>
        </p:sp>
        <p:sp>
          <p:nvSpPr>
            <p:cNvPr id="22593" name="Text Box 132"/>
            <p:cNvSpPr txBox="1">
              <a:spLocks noChangeArrowheads="1"/>
            </p:cNvSpPr>
            <p:nvPr/>
          </p:nvSpPr>
          <p:spPr bwMode="auto">
            <a:xfrm>
              <a:off x="6912286" y="6117826"/>
              <a:ext cx="425948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22594" name="Text Box 133"/>
            <p:cNvSpPr txBox="1">
              <a:spLocks noChangeArrowheads="1"/>
            </p:cNvSpPr>
            <p:nvPr/>
          </p:nvSpPr>
          <p:spPr bwMode="auto">
            <a:xfrm>
              <a:off x="6801927" y="1712934"/>
              <a:ext cx="425948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22595" name="Freeform 139"/>
            <p:cNvSpPr>
              <a:spLocks/>
            </p:cNvSpPr>
            <p:nvPr/>
          </p:nvSpPr>
          <p:spPr bwMode="auto">
            <a:xfrm>
              <a:off x="568325" y="935036"/>
              <a:ext cx="1322389" cy="239712"/>
            </a:xfrm>
            <a:custGeom>
              <a:avLst/>
              <a:gdLst>
                <a:gd name="T0" fmla="*/ 0 w 833"/>
                <a:gd name="T1" fmla="*/ 0 h 151"/>
                <a:gd name="T2" fmla="*/ 242888 w 833"/>
                <a:gd name="T3" fmla="*/ 55562 h 151"/>
                <a:gd name="T4" fmla="*/ 471488 w 833"/>
                <a:gd name="T5" fmla="*/ 214312 h 151"/>
                <a:gd name="T6" fmla="*/ 796926 w 833"/>
                <a:gd name="T7" fmla="*/ 207962 h 151"/>
                <a:gd name="T8" fmla="*/ 893764 w 833"/>
                <a:gd name="T9" fmla="*/ 187325 h 151"/>
                <a:gd name="T10" fmla="*/ 1093789 w 833"/>
                <a:gd name="T11" fmla="*/ 104775 h 151"/>
                <a:gd name="T12" fmla="*/ 1322389 w 833"/>
                <a:gd name="T13" fmla="*/ 104775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3"/>
                <a:gd name="T22" fmla="*/ 0 h 151"/>
                <a:gd name="T23" fmla="*/ 833 w 833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3" h="151">
                  <a:moveTo>
                    <a:pt x="0" y="0"/>
                  </a:moveTo>
                  <a:cubicBezTo>
                    <a:pt x="25" y="6"/>
                    <a:pt x="103" y="12"/>
                    <a:pt x="153" y="35"/>
                  </a:cubicBezTo>
                  <a:cubicBezTo>
                    <a:pt x="203" y="58"/>
                    <a:pt x="239" y="119"/>
                    <a:pt x="297" y="135"/>
                  </a:cubicBezTo>
                  <a:cubicBezTo>
                    <a:pt x="355" y="151"/>
                    <a:pt x="458" y="134"/>
                    <a:pt x="502" y="131"/>
                  </a:cubicBezTo>
                  <a:cubicBezTo>
                    <a:pt x="546" y="128"/>
                    <a:pt x="532" y="129"/>
                    <a:pt x="563" y="118"/>
                  </a:cubicBezTo>
                  <a:cubicBezTo>
                    <a:pt x="594" y="107"/>
                    <a:pt x="644" y="75"/>
                    <a:pt x="689" y="66"/>
                  </a:cubicBezTo>
                  <a:cubicBezTo>
                    <a:pt x="734" y="57"/>
                    <a:pt x="803" y="66"/>
                    <a:pt x="833" y="66"/>
                  </a:cubicBezTo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96" name="Freeform 140"/>
            <p:cNvSpPr>
              <a:spLocks/>
            </p:cNvSpPr>
            <p:nvPr/>
          </p:nvSpPr>
          <p:spPr bwMode="auto">
            <a:xfrm>
              <a:off x="712788" y="1155699"/>
              <a:ext cx="1185862" cy="742949"/>
            </a:xfrm>
            <a:custGeom>
              <a:avLst/>
              <a:gdLst>
                <a:gd name="T0" fmla="*/ 0 w 747"/>
                <a:gd name="T1" fmla="*/ 742949 h 468"/>
                <a:gd name="T2" fmla="*/ 207962 w 747"/>
                <a:gd name="T3" fmla="*/ 652462 h 468"/>
                <a:gd name="T4" fmla="*/ 263525 w 747"/>
                <a:gd name="T5" fmla="*/ 417512 h 468"/>
                <a:gd name="T6" fmla="*/ 298450 w 747"/>
                <a:gd name="T7" fmla="*/ 215900 h 468"/>
                <a:gd name="T8" fmla="*/ 646112 w 747"/>
                <a:gd name="T9" fmla="*/ 174625 h 468"/>
                <a:gd name="T10" fmla="*/ 838200 w 747"/>
                <a:gd name="T11" fmla="*/ 160337 h 468"/>
                <a:gd name="T12" fmla="*/ 957262 w 747"/>
                <a:gd name="T13" fmla="*/ 22225 h 468"/>
                <a:gd name="T14" fmla="*/ 1185862 w 747"/>
                <a:gd name="T15" fmla="*/ 22225 h 4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7"/>
                <a:gd name="T25" fmla="*/ 0 h 468"/>
                <a:gd name="T26" fmla="*/ 747 w 747"/>
                <a:gd name="T27" fmla="*/ 468 h 4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7" h="468">
                  <a:moveTo>
                    <a:pt x="0" y="468"/>
                  </a:moveTo>
                  <a:cubicBezTo>
                    <a:pt x="22" y="458"/>
                    <a:pt x="103" y="445"/>
                    <a:pt x="131" y="411"/>
                  </a:cubicBezTo>
                  <a:cubicBezTo>
                    <a:pt x="159" y="377"/>
                    <a:pt x="157" y="309"/>
                    <a:pt x="166" y="263"/>
                  </a:cubicBezTo>
                  <a:cubicBezTo>
                    <a:pt x="175" y="217"/>
                    <a:pt x="148" y="162"/>
                    <a:pt x="188" y="136"/>
                  </a:cubicBezTo>
                  <a:cubicBezTo>
                    <a:pt x="228" y="110"/>
                    <a:pt x="350" y="116"/>
                    <a:pt x="407" y="110"/>
                  </a:cubicBezTo>
                  <a:cubicBezTo>
                    <a:pt x="464" y="104"/>
                    <a:pt x="495" y="117"/>
                    <a:pt x="528" y="101"/>
                  </a:cubicBezTo>
                  <a:cubicBezTo>
                    <a:pt x="561" y="85"/>
                    <a:pt x="567" y="28"/>
                    <a:pt x="603" y="14"/>
                  </a:cubicBezTo>
                  <a:cubicBezTo>
                    <a:pt x="639" y="0"/>
                    <a:pt x="717" y="14"/>
                    <a:pt x="747" y="14"/>
                  </a:cubicBezTo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97" name="Freeform 141"/>
            <p:cNvSpPr>
              <a:spLocks/>
            </p:cNvSpPr>
            <p:nvPr/>
          </p:nvSpPr>
          <p:spPr bwMode="auto">
            <a:xfrm>
              <a:off x="7931154" y="5105394"/>
              <a:ext cx="423864" cy="457199"/>
            </a:xfrm>
            <a:custGeom>
              <a:avLst/>
              <a:gdLst>
                <a:gd name="T0" fmla="*/ 0 w 267"/>
                <a:gd name="T1" fmla="*/ 457199 h 288"/>
                <a:gd name="T2" fmla="*/ 104775 w 267"/>
                <a:gd name="T3" fmla="*/ 319087 h 288"/>
                <a:gd name="T4" fmla="*/ 187326 w 267"/>
                <a:gd name="T5" fmla="*/ 76200 h 288"/>
                <a:gd name="T6" fmla="*/ 423864 w 267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"/>
                <a:gd name="T13" fmla="*/ 0 h 288"/>
                <a:gd name="T14" fmla="*/ 267 w 267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" h="288">
                  <a:moveTo>
                    <a:pt x="0" y="288"/>
                  </a:moveTo>
                  <a:cubicBezTo>
                    <a:pt x="11" y="273"/>
                    <a:pt x="46" y="241"/>
                    <a:pt x="66" y="201"/>
                  </a:cubicBezTo>
                  <a:cubicBezTo>
                    <a:pt x="86" y="161"/>
                    <a:pt x="85" y="81"/>
                    <a:pt x="118" y="48"/>
                  </a:cubicBezTo>
                  <a:cubicBezTo>
                    <a:pt x="151" y="15"/>
                    <a:pt x="236" y="10"/>
                    <a:pt x="267" y="0"/>
                  </a:cubicBezTo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98" name="Freeform 142"/>
            <p:cNvSpPr>
              <a:spLocks/>
            </p:cNvSpPr>
            <p:nvPr/>
          </p:nvSpPr>
          <p:spPr bwMode="auto">
            <a:xfrm>
              <a:off x="7945443" y="5468931"/>
              <a:ext cx="430212" cy="93662"/>
            </a:xfrm>
            <a:custGeom>
              <a:avLst/>
              <a:gdLst>
                <a:gd name="T0" fmla="*/ 0 w 271"/>
                <a:gd name="T1" fmla="*/ 93662 h 59"/>
                <a:gd name="T2" fmla="*/ 242887 w 271"/>
                <a:gd name="T3" fmla="*/ 11112 h 59"/>
                <a:gd name="T4" fmla="*/ 430212 w 271"/>
                <a:gd name="T5" fmla="*/ 23812 h 59"/>
                <a:gd name="T6" fmla="*/ 0 60000 65536"/>
                <a:gd name="T7" fmla="*/ 0 60000 65536"/>
                <a:gd name="T8" fmla="*/ 0 60000 65536"/>
                <a:gd name="T9" fmla="*/ 0 w 271"/>
                <a:gd name="T10" fmla="*/ 0 h 59"/>
                <a:gd name="T11" fmla="*/ 271 w 271"/>
                <a:gd name="T12" fmla="*/ 59 h 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1" h="59">
                  <a:moveTo>
                    <a:pt x="0" y="59"/>
                  </a:moveTo>
                  <a:cubicBezTo>
                    <a:pt x="25" y="49"/>
                    <a:pt x="108" y="14"/>
                    <a:pt x="153" y="7"/>
                  </a:cubicBezTo>
                  <a:cubicBezTo>
                    <a:pt x="198" y="0"/>
                    <a:pt x="247" y="13"/>
                    <a:pt x="271" y="15"/>
                  </a:cubicBezTo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99" name="Freeform 143"/>
            <p:cNvSpPr>
              <a:spLocks/>
            </p:cNvSpPr>
            <p:nvPr/>
          </p:nvSpPr>
          <p:spPr bwMode="auto">
            <a:xfrm>
              <a:off x="519114" y="1035049"/>
              <a:ext cx="1374776" cy="219075"/>
            </a:xfrm>
            <a:custGeom>
              <a:avLst/>
              <a:gdLst>
                <a:gd name="T0" fmla="*/ 0 w 866"/>
                <a:gd name="T1" fmla="*/ 219075 h 138"/>
                <a:gd name="T2" fmla="*/ 354013 w 866"/>
                <a:gd name="T3" fmla="*/ 184150 h 138"/>
                <a:gd name="T4" fmla="*/ 533400 w 866"/>
                <a:gd name="T5" fmla="*/ 128588 h 138"/>
                <a:gd name="T6" fmla="*/ 898526 w 866"/>
                <a:gd name="T7" fmla="*/ 103188 h 138"/>
                <a:gd name="T8" fmla="*/ 1128713 w 866"/>
                <a:gd name="T9" fmla="*/ 15875 h 138"/>
                <a:gd name="T10" fmla="*/ 1374776 w 866"/>
                <a:gd name="T11" fmla="*/ 7938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6"/>
                <a:gd name="T19" fmla="*/ 0 h 138"/>
                <a:gd name="T20" fmla="*/ 866 w 8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6" h="138">
                  <a:moveTo>
                    <a:pt x="0" y="138"/>
                  </a:moveTo>
                  <a:cubicBezTo>
                    <a:pt x="37" y="134"/>
                    <a:pt x="167" y="126"/>
                    <a:pt x="223" y="116"/>
                  </a:cubicBezTo>
                  <a:cubicBezTo>
                    <a:pt x="279" y="106"/>
                    <a:pt x="279" y="89"/>
                    <a:pt x="336" y="81"/>
                  </a:cubicBezTo>
                  <a:cubicBezTo>
                    <a:pt x="393" y="73"/>
                    <a:pt x="504" y="77"/>
                    <a:pt x="566" y="65"/>
                  </a:cubicBezTo>
                  <a:cubicBezTo>
                    <a:pt x="628" y="53"/>
                    <a:pt x="661" y="20"/>
                    <a:pt x="711" y="10"/>
                  </a:cubicBezTo>
                  <a:cubicBezTo>
                    <a:pt x="761" y="0"/>
                    <a:pt x="834" y="6"/>
                    <a:pt x="866" y="5"/>
                  </a:cubicBezTo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600" name="Text Box 145"/>
            <p:cNvSpPr txBox="1">
              <a:spLocks noChangeArrowheads="1"/>
            </p:cNvSpPr>
            <p:nvPr/>
          </p:nvSpPr>
          <p:spPr bwMode="auto">
            <a:xfrm>
              <a:off x="-1461466" y="5103249"/>
              <a:ext cx="5419221" cy="140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—</a:t>
              </a:r>
              <a:r>
                <a:rPr lang="en-US" sz="1400"/>
                <a:t> Link</a:t>
              </a:r>
            </a:p>
            <a:p>
              <a:r>
                <a:rPr lang="en-US" sz="1400" b="1">
                  <a:solidFill>
                    <a:srgbClr val="006600"/>
                  </a:solidFill>
                </a:rPr>
                <a:t>—</a:t>
              </a:r>
              <a:r>
                <a:rPr lang="en-US" sz="1400">
                  <a:solidFill>
                    <a:srgbClr val="006600"/>
                  </a:solidFill>
                </a:rPr>
                <a:t> Uncontrolled segment (dedicated/over-provisioned)</a:t>
              </a:r>
            </a:p>
            <a:p>
              <a:r>
                <a:rPr lang="en-US" sz="1400" b="1">
                  <a:solidFill>
                    <a:srgbClr val="0000FF"/>
                  </a:solidFill>
                </a:rPr>
                <a:t>—</a:t>
              </a:r>
              <a:r>
                <a:rPr lang="en-US" sz="1400">
                  <a:solidFill>
                    <a:srgbClr val="0000FF"/>
                  </a:solidFill>
                </a:rPr>
                <a:t> ESCPS-controlled segment</a:t>
              </a:r>
            </a:p>
            <a:p>
              <a:r>
                <a:rPr lang="en-US" sz="1400" b="1">
                  <a:solidFill>
                    <a:srgbClr val="FF9900"/>
                  </a:solidFill>
                </a:rPr>
                <a:t>—</a:t>
              </a:r>
              <a:r>
                <a:rPr lang="en-US" sz="1400">
                  <a:solidFill>
                    <a:srgbClr val="FF9900"/>
                  </a:solidFill>
                </a:rPr>
                <a:t> 3</a:t>
              </a:r>
              <a:r>
                <a:rPr lang="en-US" sz="1400" baseline="30000">
                  <a:solidFill>
                    <a:srgbClr val="FF9900"/>
                  </a:solidFill>
                </a:rPr>
                <a:t>rd</a:t>
              </a:r>
              <a:r>
                <a:rPr lang="en-US" sz="1400">
                  <a:solidFill>
                    <a:srgbClr val="FF9900"/>
                  </a:solidFill>
                </a:rPr>
                <a:t> party segment (statically configured)</a:t>
              </a:r>
            </a:p>
            <a:p>
              <a:r>
                <a:rPr lang="en-US" sz="1400" b="1">
                  <a:solidFill>
                    <a:srgbClr val="FF0000"/>
                  </a:solidFill>
                </a:rPr>
                <a:t>—</a:t>
              </a:r>
              <a:r>
                <a:rPr lang="en-US" sz="1400">
                  <a:solidFill>
                    <a:srgbClr val="FF0000"/>
                  </a:solidFill>
                </a:rPr>
                <a:t> Virtual circuit (WAN)</a:t>
              </a:r>
            </a:p>
          </p:txBody>
        </p:sp>
        <p:sp>
          <p:nvSpPr>
            <p:cNvPr id="2194" name="Text Box 146"/>
            <p:cNvSpPr txBox="1">
              <a:spLocks noChangeArrowheads="1"/>
            </p:cNvSpPr>
            <p:nvPr/>
          </p:nvSpPr>
          <p:spPr bwMode="auto">
            <a:xfrm>
              <a:off x="1489193" y="2320907"/>
              <a:ext cx="1324311" cy="44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cs typeface="ＭＳ Ｐゴシック" charset="-128"/>
                </a:rPr>
                <a:t>End-site</a:t>
              </a:r>
            </a:p>
          </p:txBody>
        </p:sp>
        <p:sp>
          <p:nvSpPr>
            <p:cNvPr id="2195" name="Text Box 147"/>
            <p:cNvSpPr txBox="1">
              <a:spLocks noChangeArrowheads="1"/>
            </p:cNvSpPr>
            <p:nvPr/>
          </p:nvSpPr>
          <p:spPr bwMode="auto">
            <a:xfrm>
              <a:off x="6830969" y="4557235"/>
              <a:ext cx="1324311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cs typeface="ＭＳ Ｐゴシック" charset="-128"/>
                </a:rPr>
                <a:t>End-site</a:t>
              </a:r>
            </a:p>
          </p:txBody>
        </p:sp>
        <p:sp>
          <p:nvSpPr>
            <p:cNvPr id="2196" name="Text Box 148"/>
            <p:cNvSpPr txBox="1">
              <a:spLocks noChangeArrowheads="1"/>
            </p:cNvSpPr>
            <p:nvPr/>
          </p:nvSpPr>
          <p:spPr bwMode="auto">
            <a:xfrm>
              <a:off x="4718653" y="642207"/>
              <a:ext cx="2547944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cs typeface="ＭＳ Ｐゴシック" charset="-128"/>
                </a:rPr>
                <a:t>Regional network</a:t>
              </a:r>
            </a:p>
          </p:txBody>
        </p:sp>
        <p:sp>
          <p:nvSpPr>
            <p:cNvPr id="2197" name="Text Box 149"/>
            <p:cNvSpPr txBox="1">
              <a:spLocks noChangeArrowheads="1"/>
            </p:cNvSpPr>
            <p:nvPr/>
          </p:nvSpPr>
          <p:spPr bwMode="auto">
            <a:xfrm>
              <a:off x="3907417" y="2369311"/>
              <a:ext cx="890619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cs typeface="ＭＳ Ｐゴシック" charset="-128"/>
                </a:rPr>
                <a:t>WAN</a:t>
              </a:r>
            </a:p>
          </p:txBody>
        </p:sp>
        <p:sp>
          <p:nvSpPr>
            <p:cNvPr id="22605" name="Text Box 151"/>
            <p:cNvSpPr txBox="1">
              <a:spLocks noChangeArrowheads="1"/>
            </p:cNvSpPr>
            <p:nvPr/>
          </p:nvSpPr>
          <p:spPr bwMode="auto">
            <a:xfrm>
              <a:off x="-1740268" y="3244481"/>
              <a:ext cx="3659281" cy="140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F</a:t>
              </a:r>
              <a:r>
                <a:rPr lang="en-US" sz="1400"/>
                <a:t>: Aggregate flow endpoint</a:t>
              </a:r>
            </a:p>
            <a:p>
              <a:r>
                <a:rPr lang="en-US" sz="1400" b="1"/>
                <a:t>V</a:t>
              </a:r>
              <a:r>
                <a:rPr lang="en-US" sz="1400"/>
                <a:t>: Virtual path (service) endpoint</a:t>
              </a:r>
            </a:p>
            <a:p>
              <a:r>
                <a:rPr lang="en-US" sz="1400" b="1"/>
                <a:t>T</a:t>
              </a:r>
              <a:r>
                <a:rPr lang="en-US" sz="1400"/>
                <a:t>: Termination point (virtual circuit)</a:t>
              </a:r>
            </a:p>
            <a:p>
              <a:r>
                <a:rPr lang="en-US" sz="1400" b="1"/>
                <a:t>A</a:t>
              </a:r>
              <a:r>
                <a:rPr lang="en-US" sz="1400"/>
                <a:t>: Admission point (virtual circuit)</a:t>
              </a:r>
            </a:p>
            <a:p>
              <a:r>
                <a:rPr lang="en-US" sz="1400" b="1"/>
                <a:t>C</a:t>
              </a:r>
              <a:r>
                <a:rPr lang="en-US" sz="1400"/>
                <a:t>: Continuation point (virtual circuit)</a:t>
              </a:r>
            </a:p>
          </p:txBody>
        </p:sp>
        <p:sp>
          <p:nvSpPr>
            <p:cNvPr id="22606" name="Text Box 153"/>
            <p:cNvSpPr txBox="1">
              <a:spLocks noChangeArrowheads="1"/>
            </p:cNvSpPr>
            <p:nvPr/>
          </p:nvSpPr>
          <p:spPr bwMode="auto">
            <a:xfrm>
              <a:off x="302347" y="293688"/>
              <a:ext cx="394970" cy="447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F</a:t>
              </a:r>
            </a:p>
          </p:txBody>
        </p:sp>
      </p:grpSp>
      <p:sp>
        <p:nvSpPr>
          <p:cNvPr id="22531" name="Title 8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0" descr="ESCPS-ESCC-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85725"/>
            <a:ext cx="87630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61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End-sites have end-to-end perspective: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End-to-end (host-to-host) paths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Circuit management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Distributed reservations</a:t>
            </a:r>
          </a:p>
          <a:p>
            <a:pPr>
              <a:lnSpc>
                <a:spcPct val="110000"/>
              </a:lnSpc>
            </a:pPr>
            <a:r>
              <a:rPr lang="en-US" smtClean="0"/>
              <a:t>End-sites must: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Select hand-off point (typically implies layer change, e.g., L2 </a:t>
            </a:r>
            <a:r>
              <a:rPr lang="en-US" smtClean="0">
                <a:ea typeface="ＭＳ Ｐゴシック" charset="-128"/>
                <a:sym typeface="Wingdings" charset="2"/>
              </a:rPr>
              <a:t> L3)</a:t>
            </a:r>
            <a:endParaRPr lang="en-US" smtClean="0"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At perimeter, Behind perimeter, Extend to host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Select routing within the LAN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Select traffic that will utilize the circuit (e.g., PBR)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Handle security (firewalls/IDS)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Interface with applications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ea typeface="ＭＳ Ｐゴシック" charset="-128"/>
              </a:rPr>
              <a:t>Handle varying network device capabilities and capacities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Uniqueness of End-Sites </a:t>
            </a:r>
            <a:r>
              <a:rPr lang="en-US" sz="2800" smtClean="0"/>
              <a:t>(cont)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Prototype Objective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19650"/>
          </a:xfrm>
        </p:spPr>
        <p:txBody>
          <a:bodyPr/>
          <a:lstStyle/>
          <a:p>
            <a:r>
              <a:rPr lang="en-US" smtClean="0"/>
              <a:t>Target is operational prototype by end of year 1</a:t>
            </a:r>
          </a:p>
          <a:p>
            <a:pPr lvl="1"/>
            <a:r>
              <a:rPr lang="en-US" smtClean="0">
                <a:ea typeface="ＭＳ Ｐゴシック" charset="-128"/>
              </a:rPr>
              <a:t>With base-level functionality in all major components</a:t>
            </a:r>
          </a:p>
          <a:p>
            <a:r>
              <a:rPr lang="en-US" smtClean="0"/>
              <a:t>Control plane interfaces:</a:t>
            </a:r>
          </a:p>
          <a:p>
            <a:pPr lvl="1"/>
            <a:r>
              <a:rPr lang="en-US" smtClean="0">
                <a:ea typeface="ＭＳ Ｐゴシック" charset="-128"/>
              </a:rPr>
              <a:t>IDC</a:t>
            </a:r>
          </a:p>
          <a:p>
            <a:pPr lvl="1"/>
            <a:r>
              <a:rPr lang="en-US" smtClean="0">
                <a:ea typeface="ＭＳ Ｐゴシック" charset="-128"/>
              </a:rPr>
              <a:t>E2EC (end-to-end control)</a:t>
            </a:r>
          </a:p>
          <a:p>
            <a:r>
              <a:rPr lang="en-US" smtClean="0"/>
              <a:t>Circuit Management:</a:t>
            </a:r>
          </a:p>
          <a:p>
            <a:pPr lvl="1"/>
            <a:r>
              <a:rPr lang="en-US" smtClean="0">
                <a:ea typeface="ＭＳ Ｐゴシック" charset="-128"/>
              </a:rPr>
              <a:t>Circuit continuity &amp; heartbeat status</a:t>
            </a:r>
          </a:p>
          <a:p>
            <a:r>
              <a:rPr lang="en-US" smtClean="0"/>
              <a:t>Service Management:</a:t>
            </a:r>
          </a:p>
          <a:p>
            <a:pPr lvl="1"/>
            <a:r>
              <a:rPr lang="en-US" smtClean="0">
                <a:ea typeface="ＭＳ Ｐゴシック" charset="-128"/>
              </a:rPr>
              <a:t>Reservation system</a:t>
            </a:r>
          </a:p>
          <a:p>
            <a:pPr lvl="1"/>
            <a:r>
              <a:rPr lang="en-US" smtClean="0">
                <a:ea typeface="ＭＳ Ｐゴシック" charset="-128"/>
              </a:rPr>
              <a:t>Library for application interface(s)</a:t>
            </a:r>
          </a:p>
          <a:p>
            <a:r>
              <a:rPr lang="en-US" smtClean="0"/>
              <a:t>AA:</a:t>
            </a:r>
          </a:p>
          <a:p>
            <a:pPr lvl="1"/>
            <a:r>
              <a:rPr lang="en-US" smtClean="0">
                <a:ea typeface="ＭＳ Ｐゴシック" charset="-128"/>
              </a:rPr>
              <a:t>X.509-based authentication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081117"/>
          </a:xfrm>
        </p:spPr>
        <p:txBody>
          <a:bodyPr/>
          <a:lstStyle/>
          <a:p>
            <a:r>
              <a:rPr lang="en-US" dirty="0" smtClean="0"/>
              <a:t>Short term target = </a:t>
            </a:r>
            <a:r>
              <a:rPr lang="en-US" dirty="0" smtClean="0"/>
              <a:t>prototype system at </a:t>
            </a:r>
            <a:r>
              <a:rPr lang="en-US" dirty="0" smtClean="0"/>
              <a:t>end </a:t>
            </a:r>
            <a:r>
              <a:rPr lang="en-US" dirty="0" smtClean="0"/>
              <a:t>of year 1</a:t>
            </a:r>
          </a:p>
          <a:p>
            <a:r>
              <a:rPr lang="en-US" dirty="0" smtClean="0"/>
              <a:t>Long term objective = site flexibility in transition point between </a:t>
            </a:r>
            <a:r>
              <a:rPr lang="en-US" dirty="0" smtClean="0"/>
              <a:t>circuit and best effort</a:t>
            </a:r>
          </a:p>
          <a:p>
            <a:r>
              <a:rPr lang="en-US" dirty="0" smtClean="0"/>
              <a:t>Welcome </a:t>
            </a:r>
            <a:r>
              <a:rPr lang="en-US" dirty="0" smtClean="0"/>
              <a:t>site feedback on:</a:t>
            </a:r>
          </a:p>
          <a:p>
            <a:pPr lvl="1"/>
            <a:r>
              <a:rPr lang="en-US" dirty="0" smtClean="0"/>
              <a:t>Applications for circuit services</a:t>
            </a:r>
          </a:p>
          <a:p>
            <a:pPr lvl="1"/>
            <a:r>
              <a:rPr lang="en-US" dirty="0" smtClean="0"/>
              <a:t>Site infrastructure technical requirements for facilitating circuits</a:t>
            </a:r>
          </a:p>
          <a:p>
            <a:pPr lvl="1"/>
            <a:r>
              <a:rPr lang="en-US" dirty="0" smtClean="0"/>
              <a:t>Security / policy aspects of controlling local infrastructure</a:t>
            </a:r>
          </a:p>
          <a:p>
            <a:pPr lvl="1"/>
            <a:r>
              <a:rPr lang="en-US" dirty="0" smtClean="0"/>
              <a:t>Anything else…</a:t>
            </a:r>
            <a:endParaRPr lang="en-US" dirty="0" smtClean="0"/>
          </a:p>
          <a:p>
            <a:pPr>
              <a:buFont typeface="Wingdings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8037</TotalTime>
  <Words>379</Words>
  <Application>Microsoft Office PowerPoint</Application>
  <PresentationFormat>On-screen Show (4:3)</PresentationFormat>
  <Paragraphs>89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Wingdings</vt:lpstr>
      <vt:lpstr>Symbol</vt:lpstr>
      <vt:lpstr>Garamond</vt:lpstr>
      <vt:lpstr>Edge</vt:lpstr>
      <vt:lpstr>ESCPS Project</vt:lpstr>
      <vt:lpstr>End Site Control Plane System (ESCPS)</vt:lpstr>
      <vt:lpstr>ESCPS Services</vt:lpstr>
      <vt:lpstr>Definitions</vt:lpstr>
      <vt:lpstr>Slide 5</vt:lpstr>
      <vt:lpstr>Uniqueness of End-Sites (cont)</vt:lpstr>
      <vt:lpstr>Prototype Objective</vt:lpstr>
      <vt:lpstr>Summary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293</cp:revision>
  <cp:lastPrinted>2010-02-04T05:39:10Z</cp:lastPrinted>
  <dcterms:created xsi:type="dcterms:W3CDTF">2010-02-02T20:43:01Z</dcterms:created>
  <dcterms:modified xsi:type="dcterms:W3CDTF">2010-02-04T09:04:53Z</dcterms:modified>
</cp:coreProperties>
</file>