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957" r:id="rId2"/>
    <p:sldId id="973" r:id="rId3"/>
    <p:sldId id="982" r:id="rId4"/>
    <p:sldId id="988" r:id="rId5"/>
    <p:sldId id="980" r:id="rId6"/>
    <p:sldId id="978" r:id="rId7"/>
    <p:sldId id="979" r:id="rId8"/>
    <p:sldId id="983" r:id="rId9"/>
    <p:sldId id="984" r:id="rId10"/>
    <p:sldId id="985" r:id="rId11"/>
    <p:sldId id="986" r:id="rId12"/>
    <p:sldId id="974" r:id="rId13"/>
    <p:sldId id="976" r:id="rId14"/>
    <p:sldId id="97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00CCCC"/>
    <a:srgbClr val="00FFFF"/>
    <a:srgbClr val="000099"/>
    <a:srgbClr val="E3E3E3"/>
    <a:srgbClr val="00B050"/>
    <a:srgbClr val="FF982F"/>
    <a:srgbClr val="FFBE2F"/>
    <a:srgbClr val="FFFF5B"/>
    <a:srgbClr val="DE4536"/>
    <a:srgbClr val="60DE6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399" autoAdjust="0"/>
    <p:restoredTop sz="94660"/>
  </p:normalViewPr>
  <p:slideViewPr>
    <p:cSldViewPr snapToGrid="0">
      <p:cViewPr>
        <p:scale>
          <a:sx n="100" d="100"/>
          <a:sy n="100" d="100"/>
        </p:scale>
        <p:origin x="-74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50" d="100"/>
        <a:sy n="150" d="100"/>
      </p:scale>
      <p:origin x="0" y="62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vanya:Desktop:SC09BlastHadoop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118124604862348"/>
          <c:y val="0.0509259259259259"/>
          <c:w val="0.849247083165699"/>
          <c:h val="0.799648950131234"/>
        </c:manualLayout>
      </c:layout>
      <c:barChart>
        <c:barDir val="col"/>
        <c:grouping val="clustered"/>
        <c:ser>
          <c:idx val="1"/>
          <c:order val="0"/>
          <c:tx>
            <c:strRef>
              <c:f>Sheet1!$B$1</c:f>
              <c:strCache>
                <c:ptCount val="1"/>
                <c:pt idx="0">
                  <c:v>EC2 Hadoop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cat>
            <c:numRef>
              <c:f>Sheet1!$A$3:$A$5</c:f>
              <c:numCache>
                <c:formatCode>General</c:formatCode>
                <c:ptCount val="3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</c:numCache>
            </c:numRef>
          </c:cat>
          <c:val>
            <c:numRef>
              <c:f>Sheet1!$B$3:$B$5</c:f>
              <c:numCache>
                <c:formatCode>General</c:formatCode>
                <c:ptCount val="3"/>
                <c:pt idx="0">
                  <c:v>2746.999999999998</c:v>
                </c:pt>
                <c:pt idx="1">
                  <c:v>1489.999999999998</c:v>
                </c:pt>
                <c:pt idx="2">
                  <c:v>888.0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Planck Hadoop On Demand (HOD)</c:v>
                </c:pt>
              </c:strCache>
            </c:strRef>
          </c:tx>
          <c:spPr>
            <a:solidFill>
              <a:srgbClr val="FF5B5B"/>
            </a:solidFill>
          </c:spPr>
          <c:cat>
            <c:numRef>
              <c:f>Sheet1!$A$3:$A$5</c:f>
              <c:numCache>
                <c:formatCode>General</c:formatCode>
                <c:ptCount val="3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</c:numCache>
            </c:numRef>
          </c:cat>
          <c:val>
            <c:numRef>
              <c:f>Sheet1!$C$3:$C$5</c:f>
              <c:numCache>
                <c:formatCode>General</c:formatCode>
                <c:ptCount val="3"/>
                <c:pt idx="0">
                  <c:v>2400.0</c:v>
                </c:pt>
                <c:pt idx="1">
                  <c:v>1459.0</c:v>
                </c:pt>
                <c:pt idx="2">
                  <c:v>710.0</c:v>
                </c:pt>
              </c:numCache>
            </c:numRef>
          </c:val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Planck Task Farming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cat>
            <c:numRef>
              <c:f>Sheet1!$A$3:$A$5</c:f>
              <c:numCache>
                <c:formatCode>General</c:formatCode>
                <c:ptCount val="3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</c:numCache>
            </c:numRef>
          </c:cat>
          <c:val>
            <c:numRef>
              <c:f>Sheet1!$D$3:$D$5</c:f>
              <c:numCache>
                <c:formatCode>General</c:formatCode>
                <c:ptCount val="3"/>
                <c:pt idx="0">
                  <c:v>2566.0</c:v>
                </c:pt>
                <c:pt idx="1">
                  <c:v>1395.0</c:v>
                </c:pt>
                <c:pt idx="2">
                  <c:v>840.0</c:v>
                </c:pt>
              </c:numCache>
            </c:numRef>
          </c:val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Franklin Task Farming</c:v>
                </c:pt>
              </c:strCache>
            </c:strRef>
          </c:tx>
          <c:spPr>
            <a:solidFill>
              <a:srgbClr val="351FFF"/>
            </a:solidFill>
          </c:spPr>
          <c:cat>
            <c:numRef>
              <c:f>Sheet1!$A$3:$A$5</c:f>
              <c:numCache>
                <c:formatCode>General</c:formatCode>
                <c:ptCount val="3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</c:numCache>
            </c:numRef>
          </c:cat>
          <c:val>
            <c:numRef>
              <c:f>Sheet1!$E$3:$E$5</c:f>
              <c:numCache>
                <c:formatCode>General</c:formatCode>
                <c:ptCount val="3"/>
                <c:pt idx="0">
                  <c:v>2496.0</c:v>
                </c:pt>
                <c:pt idx="1">
                  <c:v>1295.0</c:v>
                </c:pt>
                <c:pt idx="2">
                  <c:v>698.0</c:v>
                </c:pt>
              </c:numCache>
            </c:numRef>
          </c:val>
        </c:ser>
        <c:axId val="376960808"/>
        <c:axId val="376968264"/>
      </c:barChart>
      <c:catAx>
        <c:axId val="3769608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Number of Cores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500" b="1">
                <a:latin typeface="Calibri (Body)"/>
                <a:cs typeface="Calibri (Body)"/>
              </a:defRPr>
            </a:pPr>
            <a:endParaRPr lang="en-US"/>
          </a:p>
        </c:txPr>
        <c:crossAx val="376968264"/>
        <c:crosses val="autoZero"/>
        <c:auto val="1"/>
        <c:lblAlgn val="ctr"/>
        <c:lblOffset val="100"/>
      </c:catAx>
      <c:valAx>
        <c:axId val="3769682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 (seconds)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376960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856390213997"/>
          <c:y val="0.021266847871774"/>
          <c:w val="0.62143609786003"/>
          <c:h val="0.431767310225012"/>
        </c:manualLayout>
      </c:layout>
      <c:txPr>
        <a:bodyPr/>
        <a:lstStyle/>
        <a:p>
          <a:pPr>
            <a:defRPr sz="1500">
              <a:latin typeface="Calibri (Body)"/>
              <a:cs typeface="Calibri (Body)"/>
            </a:defRPr>
          </a:pPr>
          <a:endParaRPr lang="en-US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18A00C6B-3D06-2749-A2C8-4F2CEF1A6909}" type="datetime1">
              <a:rPr lang="en-US"/>
              <a:pPr>
                <a:defRPr/>
              </a:pPr>
              <a:t>2/3/10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835256B6-D65C-DE47-A30E-E9E9509CE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B90453CA-CC5B-2748-86F0-1E5BD8F48764}" type="datetime1">
              <a:rPr lang="en-US"/>
              <a:pPr>
                <a:defRPr/>
              </a:pPr>
              <a:t>2/3/10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27006276-2EF9-084F-BC22-E02045E58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Science gateways</a:t>
            </a:r>
          </a:p>
          <a:p>
            <a:r>
              <a:rPr lang="en-US" dirty="0" smtClean="0"/>
              <a:t>S3 storage</a:t>
            </a:r>
          </a:p>
          <a:p>
            <a:r>
              <a:rPr lang="en-US" dirty="0" smtClean="0"/>
              <a:t>Phasing</a:t>
            </a:r>
          </a:p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2DDE85-E7CC-4C42-8326-D4918CC9F5B6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Consistent with </a:t>
            </a:r>
            <a:r>
              <a:rPr lang="en-US" dirty="0" err="1" smtClean="0">
                <a:ea typeface="+mn-ea"/>
                <a:cs typeface="+mn-cs"/>
              </a:rPr>
              <a:t>Xen</a:t>
            </a:r>
            <a:r>
              <a:rPr lang="en-US" dirty="0" smtClean="0">
                <a:ea typeface="+mn-ea"/>
                <a:cs typeface="+mn-cs"/>
              </a:rPr>
              <a:t> performance – 6 to 9% difference in general 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Memory and I/0 is extra difference</a:t>
            </a:r>
            <a:r>
              <a:rPr lang="en-US" dirty="0" smtClean="0"/>
              <a:t>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43D292-86DE-7643-97B0-760F868F7192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ED511E-DAAC-2540-813E-1DEE81FC369C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81200" y="152400"/>
            <a:ext cx="6705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705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slideheader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0" descr="BerkLabLogoColor_sm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77200" y="6172200"/>
            <a:ext cx="914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52400"/>
            <a:ext cx="670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0" name="Picture 11" descr="slideheader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4251325" y="62912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965D215B-EAA7-024F-B0FB-9EF1469C2C4A}" type="slidenum">
              <a:rPr lang="en-US" sz="1800">
                <a:latin typeface="Arial" pitchFamily="-110" charset="0"/>
              </a:rPr>
              <a:pPr>
                <a:defRPr/>
              </a:pPr>
              <a:t>‹#›</a:t>
            </a:fld>
            <a:endParaRPr lang="en-US">
              <a:latin typeface="Arial" pitchFamily="-110" charset="0"/>
            </a:endParaRPr>
          </a:p>
        </p:txBody>
      </p:sp>
      <p:pic>
        <p:nvPicPr>
          <p:cNvPr id="1032" name="Picture 10" descr="DOE LOGO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381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99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10.jpeg"/><Relationship Id="rId3" Type="http://schemas.openxmlformats.org/officeDocument/2006/relationships/image" Target="../media/image4.jpeg"/><Relationship Id="rId6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10.jpeg"/><Relationship Id="rId3" Type="http://schemas.openxmlformats.org/officeDocument/2006/relationships/image" Target="../media/image4.jpeg"/><Relationship Id="rId6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1404938"/>
          </a:xfrm>
          <a:prstGeom prst="rect">
            <a:avLst/>
          </a:prstGeom>
          <a:gradFill rotWithShape="0">
            <a:gsLst>
              <a:gs pos="0">
                <a:srgbClr val="1851C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20713" y="2357438"/>
            <a:ext cx="79232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2800" b="1" dirty="0"/>
          </a:p>
          <a:p>
            <a:pPr algn="ctr" eaLnBrk="0" hangingPunct="0"/>
            <a:r>
              <a:rPr lang="en-US" sz="3200" b="1" dirty="0" smtClean="0"/>
              <a:t>Magellan</a:t>
            </a:r>
          </a:p>
          <a:p>
            <a:pPr algn="ctr" eaLnBrk="0" hangingPunct="0"/>
            <a:endParaRPr lang="en-US" sz="3200" b="1" dirty="0" smtClean="0"/>
          </a:p>
          <a:p>
            <a:pPr algn="ctr" eaLnBrk="0" hangingPunct="0"/>
            <a:r>
              <a:rPr lang="en-US" sz="3200" b="1" dirty="0" smtClean="0"/>
              <a:t>Brent Draney</a:t>
            </a:r>
          </a:p>
          <a:p>
            <a:pPr algn="ctr" eaLnBrk="0" hangingPunct="0"/>
            <a:endParaRPr lang="en-US" sz="3200" b="1" dirty="0" smtClean="0"/>
          </a:p>
          <a:p>
            <a:pPr algn="ctr" eaLnBrk="0" hangingPunct="0">
              <a:spcBef>
                <a:spcPct val="10000"/>
              </a:spcBef>
            </a:pPr>
            <a:r>
              <a:rPr lang="en-US" sz="2000" b="1" dirty="0" smtClean="0"/>
              <a:t>ESCC</a:t>
            </a:r>
          </a:p>
          <a:p>
            <a:pPr algn="ctr" eaLnBrk="0" hangingPunct="0">
              <a:spcBef>
                <a:spcPct val="10000"/>
              </a:spcBef>
            </a:pPr>
            <a:r>
              <a:rPr lang="en-US" sz="2000" b="1" dirty="0" smtClean="0"/>
              <a:t>February, 2010</a:t>
            </a:r>
            <a:endParaRPr lang="en-US" b="1" dirty="0"/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6463" y="6019800"/>
            <a:ext cx="18716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585788" y="546100"/>
            <a:ext cx="7972425" cy="1536700"/>
            <a:chOff x="519" y="1355"/>
            <a:chExt cx="4573" cy="913"/>
          </a:xfrm>
        </p:grpSpPr>
        <p:pic>
          <p:nvPicPr>
            <p:cNvPr id="1843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9" y="1355"/>
              <a:ext cx="726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61" y="1355"/>
              <a:ext cx="110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80" y="1355"/>
              <a:ext cx="655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50" y="1355"/>
              <a:ext cx="943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1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8" y="1355"/>
              <a:ext cx="1084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8" name="Picture 13" descr="gcd3-tri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61163" y="560388"/>
            <a:ext cx="17922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 Network Map</a:t>
            </a:r>
            <a:br>
              <a:rPr lang="en-US" dirty="0" smtClean="0"/>
            </a:br>
            <a:r>
              <a:rPr lang="en-US" sz="2000" dirty="0" smtClean="0"/>
              <a:t>Steve Cotter/JT210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0" y="1149467"/>
            <a:ext cx="8234891" cy="5008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Magellan/ANI End to End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30299"/>
            <a:ext cx="7793777" cy="5040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 noGrp="1"/>
          </p:cNvGraphicFramePr>
          <p:nvPr/>
        </p:nvGraphicFramePr>
        <p:xfrm>
          <a:off x="508000" y="2527300"/>
          <a:ext cx="8356600" cy="4171315"/>
        </p:xfrm>
        <a:graphic>
          <a:graphicData uri="http://schemas.openxmlformats.org/drawingml/2006/table">
            <a:tbl>
              <a:tblPr/>
              <a:tblGrid>
                <a:gridCol w="6327775"/>
                <a:gridCol w="2028825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Code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Slow down factor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FMMSpeed.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Fast Multipole Method. Pthread parallel code with ½ GB IO 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 to 2.1 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DE69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GASBOR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 A Genetic algortihm ab initio reconstruction algorithm. Serial workload, minimal I/O (KB)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1.12 to 3.67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DE69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ABINT.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DFT code that calculates the energy, charge density and electronic structure for molecules and periodic solids. Parallel MPI, minimal I/O.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1.11 to 2.43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DE69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HPCC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 HPC Challenge Benchmark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 to 8.8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B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VASP.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Simulates property of systems at the atomic scale. MPI parallel application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14.2 to 22.4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4536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l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IMB.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(formerly Pallas) Memory Benchmark . Alltoall among all MPI threads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066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12.7 to 15.79</a:t>
                      </a:r>
                    </a:p>
                  </a:txBody>
                  <a:tcPr marL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4536"/>
                    </a:solidFill>
                  </a:tcPr>
                </a:tc>
              </a:tr>
            </a:tbl>
          </a:graphicData>
        </a:graphic>
      </p:graphicFrame>
      <p:sp>
        <p:nvSpPr>
          <p:cNvPr id="22556" name="Title 6"/>
          <p:cNvSpPr>
            <a:spLocks noGrp="1"/>
          </p:cNvSpPr>
          <p:nvPr>
            <p:ph type="title"/>
          </p:nvPr>
        </p:nvSpPr>
        <p:spPr>
          <a:xfrm>
            <a:off x="457200" y="39688"/>
            <a:ext cx="8229600" cy="1143000"/>
          </a:xfrm>
        </p:spPr>
        <p:txBody>
          <a:bodyPr/>
          <a:lstStyle/>
          <a:p>
            <a:r>
              <a:rPr lang="en-US" dirty="0" smtClean="0"/>
              <a:t>Mid-range codes </a:t>
            </a:r>
            <a:br>
              <a:rPr lang="en-US" dirty="0" smtClean="0"/>
            </a:br>
            <a:r>
              <a:rPr lang="en-US" dirty="0" smtClean="0"/>
              <a:t>on Amazon EC2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9900" y="1446213"/>
            <a:ext cx="8229600" cy="104298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000" dirty="0" smtClean="0"/>
              <a:t>Lawrencium Cluster – 64 bit/Dual sockets per node/8 cores per node/16GB memory, </a:t>
            </a:r>
            <a:r>
              <a:rPr lang="en-US" sz="2000" dirty="0" err="1" smtClean="0"/>
              <a:t>Infiniband</a:t>
            </a:r>
            <a:r>
              <a:rPr lang="en-US" sz="2000" dirty="0" smtClean="0"/>
              <a:t> interconnect  </a:t>
            </a:r>
          </a:p>
          <a:p>
            <a:pPr>
              <a:defRPr/>
            </a:pPr>
            <a:r>
              <a:rPr lang="en-US" sz="2000" dirty="0" smtClean="0"/>
              <a:t>EC2 – 64 bit/2 cores per node/75GB,15GB and 7GB memory, Laboratory Research Computing (LRC)</a:t>
            </a:r>
          </a:p>
        </p:txBody>
      </p:sp>
      <p:sp>
        <p:nvSpPr>
          <p:cNvPr id="2255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44900" y="635952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EC2435CE-19F4-CA40-AA94-417884F792D7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 of Hadoop and Task Farming</a:t>
            </a:r>
          </a:p>
        </p:txBody>
      </p:sp>
      <p:sp>
        <p:nvSpPr>
          <p:cNvPr id="24579" name="Content Placeholder 6"/>
          <p:cNvSpPr>
            <a:spLocks noGrp="1"/>
          </p:cNvSpPr>
          <p:nvPr>
            <p:ph idx="1"/>
          </p:nvPr>
        </p:nvSpPr>
        <p:spPr>
          <a:xfrm>
            <a:off x="457200" y="1231900"/>
            <a:ext cx="8394700" cy="1155700"/>
          </a:xfrm>
        </p:spPr>
        <p:txBody>
          <a:bodyPr/>
          <a:lstStyle/>
          <a:p>
            <a:r>
              <a:rPr lang="en-US" sz="2000" smtClean="0"/>
              <a:t>Evaluated small-scale problem (2500 sequences) on multiple platforms </a:t>
            </a:r>
            <a:r>
              <a:rPr lang="en-US" sz="1600" i="1" smtClean="0"/>
              <a:t>(Limited by access and costs)</a:t>
            </a:r>
            <a:endParaRPr lang="en-US" sz="2000" i="1" smtClean="0"/>
          </a:p>
          <a:p>
            <a:r>
              <a:rPr lang="en-US" sz="2000" smtClean="0"/>
              <a:t>Similar per-core performance across platforms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1422400" y="2330450"/>
          <a:ext cx="6464300" cy="390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1404938"/>
          </a:xfrm>
          <a:prstGeom prst="rect">
            <a:avLst/>
          </a:prstGeom>
          <a:gradFill rotWithShape="0">
            <a:gsLst>
              <a:gs pos="0">
                <a:srgbClr val="1851C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20713" y="2357438"/>
            <a:ext cx="79232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2800" b="1"/>
          </a:p>
          <a:p>
            <a:pPr algn="ctr" eaLnBrk="0" hangingPunct="0"/>
            <a:r>
              <a:rPr lang="en-US" sz="3200" b="1"/>
              <a:t>Thank you!</a:t>
            </a:r>
            <a:endParaRPr lang="en-US" b="1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6463" y="6019800"/>
            <a:ext cx="18716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585788" y="546100"/>
            <a:ext cx="7972425" cy="1536700"/>
            <a:chOff x="519" y="1355"/>
            <a:chExt cx="4573" cy="913"/>
          </a:xfrm>
        </p:grpSpPr>
        <p:pic>
          <p:nvPicPr>
            <p:cNvPr id="27655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9" y="1355"/>
              <a:ext cx="726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61" y="1355"/>
              <a:ext cx="110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80" y="1355"/>
              <a:ext cx="655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50" y="1355"/>
              <a:ext cx="943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8" y="1355"/>
              <a:ext cx="1084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4" name="Picture 13" descr="gcd3-tri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61163" y="560388"/>
            <a:ext cx="17922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5600" y="4699000"/>
            <a:ext cx="7137400" cy="11049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Magellan Cluster</a:t>
            </a:r>
          </a:p>
        </p:txBody>
      </p:sp>
      <p:sp>
        <p:nvSpPr>
          <p:cNvPr id="2048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Target </a:t>
            </a:r>
            <a:r>
              <a:rPr lang="en-US" dirty="0" smtClean="0"/>
              <a:t>Workloads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0" y="2108200"/>
            <a:ext cx="927100" cy="27940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Batch Queued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8666" y="2108200"/>
            <a:ext cx="927100" cy="27940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Eucalyptus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9699" y="2108200"/>
            <a:ext cx="927100" cy="27940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Hadoop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0732" y="2108200"/>
            <a:ext cx="927100" cy="27940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Private </a:t>
            </a:r>
            <a:r>
              <a:rPr lang="en-US" sz="2000" dirty="0"/>
              <a:t>Cluster(s</a:t>
            </a:r>
            <a:r>
              <a:rPr lang="en-US" sz="2000" dirty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13700" y="2120900"/>
            <a:ext cx="927100" cy="27940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Public or Remote</a:t>
            </a:r>
          </a:p>
          <a:p>
            <a:pPr algn="ctr">
              <a:defRPr/>
            </a:pPr>
            <a:r>
              <a:rPr lang="en-US" sz="2000" dirty="0"/>
              <a:t>Cloud</a:t>
            </a:r>
          </a:p>
        </p:txBody>
      </p:sp>
      <p:sp>
        <p:nvSpPr>
          <p:cNvPr id="12" name="Lightning Bolt 11"/>
          <p:cNvSpPr/>
          <p:nvPr/>
        </p:nvSpPr>
        <p:spPr>
          <a:xfrm rot="20150201">
            <a:off x="7158038" y="3302000"/>
            <a:ext cx="736600" cy="304800"/>
          </a:xfrm>
          <a:prstGeom prst="lightningBol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807633" y="2108200"/>
            <a:ext cx="927100" cy="27940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Workload Analyzer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8700" y="2095500"/>
            <a:ext cx="927100" cy="2806700"/>
          </a:xfrm>
          <a:prstGeom prst="rect">
            <a:avLst/>
          </a:prstGeom>
          <a:solidFill>
            <a:srgbClr val="AE74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000" dirty="0"/>
              <a:t>Science and Storage </a:t>
            </a:r>
          </a:p>
          <a:p>
            <a:pPr algn="ctr">
              <a:defRPr/>
            </a:pPr>
            <a:r>
              <a:rPr lang="en-US" sz="2000" dirty="0"/>
              <a:t>Gateways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5500" y="2844800"/>
            <a:ext cx="71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ANI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9238"/>
            <a:ext cx="8229600" cy="487362"/>
          </a:xfrm>
        </p:spPr>
        <p:txBody>
          <a:bodyPr/>
          <a:lstStyle/>
          <a:p>
            <a:r>
              <a:rPr lang="en-US" dirty="0" smtClean="0"/>
              <a:t>Argonne</a:t>
            </a:r>
            <a:r>
              <a:rPr lang="en-US" dirty="0" smtClean="0"/>
              <a:t> Software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FE51FC-7F1D-514C-87B3-730F00E12D1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5638800"/>
            <a:ext cx="7848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Calibri (Body)"/>
                <a:cs typeface="Calibri (Body)"/>
              </a:rPr>
              <a:t>Hardware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Calibri (Body)"/>
              <a:cs typeface="Calibri (Body)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5029200"/>
            <a:ext cx="7848600" cy="609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51515"/>
                </a:solidFill>
              </a:rPr>
              <a:t>Argonne Breadboard Toolkit (“raw provisioning”)</a:t>
            </a:r>
            <a:endParaRPr lang="en-US" b="1" dirty="0">
              <a:solidFill>
                <a:srgbClr val="15151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4419600"/>
            <a:ext cx="6553200" cy="60960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51515"/>
                </a:solidFill>
              </a:rPr>
              <a:t>Eucalyptus (EC2 &amp; S3)</a:t>
            </a:r>
            <a:endParaRPr lang="en-US" b="1" dirty="0">
              <a:solidFill>
                <a:srgbClr val="15151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200" y="3810000"/>
            <a:ext cx="2895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151515"/>
                </a:solidFill>
              </a:rPr>
              <a:t>HADOOP </a:t>
            </a:r>
            <a:r>
              <a:rPr lang="en-US" sz="1800" b="1" dirty="0" smtClean="0">
                <a:solidFill>
                  <a:srgbClr val="151515"/>
                </a:solidFill>
              </a:rPr>
              <a:t>MapReduce</a:t>
            </a:r>
            <a:r>
              <a:rPr lang="en-US" sz="1800" b="1" dirty="0" smtClean="0">
                <a:solidFill>
                  <a:srgbClr val="151515"/>
                </a:solidFill>
              </a:rPr>
              <a:t>/PVFS</a:t>
            </a:r>
            <a:endParaRPr lang="en-US" sz="1800" b="1" dirty="0">
              <a:solidFill>
                <a:srgbClr val="151515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33797" y="3048397"/>
            <a:ext cx="1523206" cy="1588"/>
          </a:xfrm>
          <a:prstGeom prst="straightConnector1">
            <a:avLst/>
          </a:prstGeom>
          <a:ln w="7620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662007" y="3828987"/>
            <a:ext cx="2398838" cy="1588"/>
          </a:xfrm>
          <a:prstGeom prst="straightConnector1">
            <a:avLst/>
          </a:prstGeom>
          <a:ln w="7620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4725194" y="3275806"/>
            <a:ext cx="2286000" cy="1588"/>
          </a:xfrm>
          <a:prstGeom prst="straightConnector1">
            <a:avLst/>
          </a:prstGeom>
          <a:ln w="7620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2648514" y="3066485"/>
            <a:ext cx="1560973" cy="1"/>
          </a:xfrm>
          <a:prstGeom prst="straightConnector1">
            <a:avLst/>
          </a:prstGeom>
          <a:ln w="7620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85800" y="3810000"/>
            <a:ext cx="16764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151515"/>
                </a:solidFill>
              </a:rPr>
              <a:t>HPC Linux VM</a:t>
            </a:r>
            <a:endParaRPr lang="en-US" sz="1800" b="1" dirty="0">
              <a:solidFill>
                <a:srgbClr val="151515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6172200" y="1752600"/>
            <a:ext cx="2971800" cy="1371600"/>
          </a:xfrm>
          <a:prstGeom prst="cloud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Developing new science-based cloud infrastructures</a:t>
            </a:r>
            <a:endParaRPr lang="en-US" sz="1700" dirty="0"/>
          </a:p>
        </p:txBody>
      </p:sp>
      <p:sp>
        <p:nvSpPr>
          <p:cNvPr id="10" name="Cloud 9"/>
          <p:cNvSpPr/>
          <p:nvPr/>
        </p:nvSpPr>
        <p:spPr>
          <a:xfrm>
            <a:off x="2286000" y="1143000"/>
            <a:ext cx="2362200" cy="1371600"/>
          </a:xfrm>
          <a:prstGeom prst="cloud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Data-intensive Applications</a:t>
            </a:r>
            <a:endParaRPr lang="en-US" sz="1700" dirty="0"/>
          </a:p>
        </p:txBody>
      </p:sp>
      <p:sp>
        <p:nvSpPr>
          <p:cNvPr id="22" name="Cloud 21"/>
          <p:cNvSpPr/>
          <p:nvPr/>
        </p:nvSpPr>
        <p:spPr>
          <a:xfrm>
            <a:off x="152400" y="1600200"/>
            <a:ext cx="2362200" cy="1371600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Standardized cloud virtual machines</a:t>
            </a:r>
            <a:endParaRPr lang="en-US" sz="1700" dirty="0"/>
          </a:p>
        </p:txBody>
      </p:sp>
      <p:sp>
        <p:nvSpPr>
          <p:cNvPr id="11" name="Cloud 10"/>
          <p:cNvSpPr/>
          <p:nvPr/>
        </p:nvSpPr>
        <p:spPr>
          <a:xfrm>
            <a:off x="4495800" y="1143000"/>
            <a:ext cx="2590800" cy="1371600"/>
          </a:xfrm>
          <a:prstGeom prst="cloud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Bringing complex science-based software stack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Magellan</a:t>
            </a:r>
            <a:br>
              <a:rPr lang="en-US" dirty="0" smtClean="0"/>
            </a:br>
            <a:r>
              <a:rPr lang="en-US" dirty="0" smtClean="0"/>
              <a:t>NERSC				ALCF</a:t>
            </a:r>
            <a:endParaRPr lang="en-US" dirty="0"/>
          </a:p>
        </p:txBody>
      </p:sp>
      <p:pic>
        <p:nvPicPr>
          <p:cNvPr id="5" name="Picture 4" descr="29336D100-re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1178618"/>
            <a:ext cx="4241800" cy="4687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" y="1176373"/>
            <a:ext cx="4740507" cy="46910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 rot="5400000">
            <a:off x="2444751" y="28130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3422651" y="28130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340351" y="27241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6318251" y="27495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8159751" y="27622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5" name="TextBox 121"/>
          <p:cNvSpPr txBox="1">
            <a:spLocks noChangeArrowheads="1"/>
          </p:cNvSpPr>
          <p:nvPr/>
        </p:nvSpPr>
        <p:spPr bwMode="auto">
          <a:xfrm>
            <a:off x="177800" y="1055688"/>
            <a:ext cx="881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720 nodes, 5760 cores in 9 Scalable Units (</a:t>
            </a:r>
            <a:r>
              <a:rPr lang="en-US" sz="2000" dirty="0"/>
              <a:t>SUs</a:t>
            </a:r>
            <a:r>
              <a:rPr lang="en-US" sz="2000" dirty="0"/>
              <a:t>) </a:t>
            </a:r>
            <a:r>
              <a:rPr lang="en-US" sz="2000" dirty="0">
                <a:sym typeface="Wingdings" charset="2"/>
              </a:rPr>
              <a:t></a:t>
            </a:r>
            <a:r>
              <a:rPr lang="en-US" sz="2000" dirty="0">
                <a:sym typeface="Wingdings" charset="2"/>
              </a:rPr>
              <a:t> 61.9 Teraflops</a:t>
            </a:r>
            <a:endParaRPr lang="en-US" sz="2000" dirty="0"/>
          </a:p>
          <a:p>
            <a:pPr algn="ctr"/>
            <a:r>
              <a:rPr lang="en-US" sz="2000" dirty="0"/>
              <a:t>SU = IBM </a:t>
            </a:r>
            <a:r>
              <a:rPr lang="en-US" sz="2000" dirty="0"/>
              <a:t>iDataplex</a:t>
            </a:r>
            <a:r>
              <a:rPr lang="en-US" sz="2000" dirty="0"/>
              <a:t> rack with 640 Intel Nehalem cores </a:t>
            </a:r>
          </a:p>
        </p:txBody>
      </p:sp>
      <p:cxnSp>
        <p:nvCxnSpPr>
          <p:cNvPr id="95" name="Straight Connector 94"/>
          <p:cNvCxnSpPr/>
          <p:nvPr/>
        </p:nvCxnSpPr>
        <p:spPr>
          <a:xfrm rot="5400000">
            <a:off x="539751" y="28003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1492251" y="27114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4400551" y="2736851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7219951" y="2762250"/>
            <a:ext cx="6477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6883401" y="5384800"/>
            <a:ext cx="4572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 noChangeShapeType="1"/>
          </p:cNvCxnSpPr>
          <p:nvPr/>
        </p:nvCxnSpPr>
        <p:spPr bwMode="auto">
          <a:xfrm rot="16200000" flipH="1">
            <a:off x="1607344" y="4869656"/>
            <a:ext cx="1752600" cy="14288"/>
          </a:xfrm>
          <a:prstGeom prst="line">
            <a:avLst/>
          </a:prstGeom>
          <a:noFill/>
          <a:ln w="25400">
            <a:solidFill>
              <a:srgbClr val="BBE0E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" name="Straight Connector 112"/>
          <p:cNvCxnSpPr/>
          <p:nvPr/>
        </p:nvCxnSpPr>
        <p:spPr>
          <a:xfrm rot="16200000" flipH="1">
            <a:off x="2783682" y="5156994"/>
            <a:ext cx="1077912" cy="12700"/>
          </a:xfrm>
          <a:prstGeom prst="line">
            <a:avLst/>
          </a:prstGeom>
          <a:ln>
            <a:solidFill>
              <a:srgbClr val="BBE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2"/>
          <p:cNvCxnSpPr>
            <a:cxnSpLocks noChangeShapeType="1"/>
          </p:cNvCxnSpPr>
          <p:nvPr/>
        </p:nvCxnSpPr>
        <p:spPr bwMode="auto">
          <a:xfrm rot="16200000" flipH="1">
            <a:off x="4375150" y="49593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Magellan</a:t>
            </a:r>
            <a:r>
              <a:rPr lang="en-US" sz="2800" dirty="0" smtClean="0"/>
              <a:t>@</a:t>
            </a:r>
            <a:r>
              <a:rPr lang="en-US" dirty="0" smtClean="0"/>
              <a:t>NERSC</a:t>
            </a:r>
            <a:r>
              <a:rPr lang="en-US" dirty="0" smtClean="0"/>
              <a:t> Cluster </a:t>
            </a:r>
          </a:p>
        </p:txBody>
      </p:sp>
      <p:cxnSp>
        <p:nvCxnSpPr>
          <p:cNvPr id="7" name="Straight Connector 112"/>
          <p:cNvCxnSpPr/>
          <p:nvPr/>
        </p:nvCxnSpPr>
        <p:spPr>
          <a:xfrm rot="16200000" flipH="1">
            <a:off x="1695450" y="4489450"/>
            <a:ext cx="1092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3311525" y="4537075"/>
            <a:ext cx="118745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>
            <a:off x="2832101" y="4838700"/>
            <a:ext cx="4572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5400000" flipH="1" flipV="1">
            <a:off x="3594894" y="3383756"/>
            <a:ext cx="6477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1778000" y="4933950"/>
            <a:ext cx="1390650" cy="419100"/>
          </a:xfrm>
          <a:prstGeom prst="rect">
            <a:avLst/>
          </a:prstGeom>
          <a:solidFill>
            <a:srgbClr val="388B92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Load Balancer </a:t>
            </a:r>
          </a:p>
        </p:txBody>
      </p:sp>
      <p:cxnSp>
        <p:nvCxnSpPr>
          <p:cNvPr id="108" name="Straight Connector 107"/>
          <p:cNvCxnSpPr/>
          <p:nvPr/>
        </p:nvCxnSpPr>
        <p:spPr>
          <a:xfrm rot="16200000" flipH="1">
            <a:off x="5911850" y="4489450"/>
            <a:ext cx="1092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>
            <a:off x="7048501" y="4749800"/>
            <a:ext cx="4572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02"/>
          <p:cNvGrpSpPr>
            <a:grpSpLocks/>
          </p:cNvGrpSpPr>
          <p:nvPr/>
        </p:nvGrpSpPr>
        <p:grpSpPr bwMode="auto">
          <a:xfrm flipH="1">
            <a:off x="5946775" y="2971800"/>
            <a:ext cx="1800225" cy="1614488"/>
            <a:chOff x="6099857" y="3784600"/>
            <a:chExt cx="1799543" cy="1613694"/>
          </a:xfrm>
        </p:grpSpPr>
        <p:cxnSp>
          <p:nvCxnSpPr>
            <p:cNvPr id="96" name="Straight Connector 95"/>
            <p:cNvCxnSpPr/>
            <p:nvPr/>
          </p:nvCxnSpPr>
          <p:spPr>
            <a:xfrm rot="5400000" flipH="1" flipV="1">
              <a:off x="6030894" y="4412147"/>
              <a:ext cx="1175758" cy="253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6200000" flipV="1">
              <a:off x="7112334" y="4106703"/>
              <a:ext cx="647381" cy="31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6099857" y="5012721"/>
              <a:ext cx="961661" cy="385573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I/O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937739" y="4408181"/>
              <a:ext cx="961661" cy="383986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I/O</a:t>
              </a: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5930900" y="4933950"/>
            <a:ext cx="23368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NERSC Global Filesystem</a:t>
            </a:r>
          </a:p>
        </p:txBody>
      </p:sp>
      <p:sp>
        <p:nvSpPr>
          <p:cNvPr id="26661" name="TextBox 111"/>
          <p:cNvSpPr txBox="1">
            <a:spLocks noChangeArrowheads="1"/>
          </p:cNvSpPr>
          <p:nvPr/>
        </p:nvSpPr>
        <p:spPr bwMode="auto">
          <a:xfrm>
            <a:off x="5753100" y="4305300"/>
            <a:ext cx="708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8G FC</a:t>
            </a:r>
          </a:p>
        </p:txBody>
      </p:sp>
      <p:grpSp>
        <p:nvGrpSpPr>
          <p:cNvPr id="5" name="Group 92"/>
          <p:cNvGrpSpPr/>
          <p:nvPr/>
        </p:nvGrpSpPr>
        <p:grpSpPr>
          <a:xfrm flipH="1">
            <a:off x="1765300" y="2990850"/>
            <a:ext cx="3441700" cy="1613694"/>
            <a:chOff x="698500" y="4229100"/>
            <a:chExt cx="2333182" cy="1613694"/>
          </a:xfrm>
          <a:solidFill>
            <a:srgbClr val="008000"/>
          </a:solidFill>
        </p:grpSpPr>
        <p:cxnSp>
          <p:nvCxnSpPr>
            <p:cNvPr id="61" name="Straight Connector 60"/>
            <p:cNvCxnSpPr>
              <a:stCxn id="35" idx="2"/>
            </p:cNvCxnSpPr>
            <p:nvPr/>
          </p:nvCxnSpPr>
          <p:spPr>
            <a:xfrm rot="5400000" flipH="1" flipV="1">
              <a:off x="251961" y="5053355"/>
              <a:ext cx="1562099" cy="16779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1574879" y="4860738"/>
              <a:ext cx="1176867" cy="16778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V="1">
              <a:off x="2393950" y="4552156"/>
              <a:ext cx="647700" cy="1588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698500" y="5457561"/>
              <a:ext cx="652244" cy="3852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Network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11744" y="5457561"/>
              <a:ext cx="652244" cy="3852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Network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66194" y="4852194"/>
              <a:ext cx="652244" cy="3852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Network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379438" y="4852194"/>
              <a:ext cx="652244" cy="3852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Login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60400" y="2882900"/>
            <a:ext cx="8077200" cy="609600"/>
          </a:xfrm>
          <a:prstGeom prst="rect">
            <a:avLst/>
          </a:prstGeom>
          <a:solidFill>
            <a:srgbClr val="6A91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QDR IB Fabric</a:t>
            </a:r>
          </a:p>
        </p:txBody>
      </p:sp>
      <p:sp>
        <p:nvSpPr>
          <p:cNvPr id="26664" name="TextBox 116"/>
          <p:cNvSpPr txBox="1">
            <a:spLocks noChangeArrowheads="1"/>
          </p:cNvSpPr>
          <p:nvPr/>
        </p:nvSpPr>
        <p:spPr bwMode="auto">
          <a:xfrm>
            <a:off x="977900" y="4279900"/>
            <a:ext cx="1241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10G Ethernet</a:t>
            </a:r>
          </a:p>
        </p:txBody>
      </p:sp>
      <p:sp>
        <p:nvSpPr>
          <p:cNvPr id="26665" name="TextBox 118"/>
          <p:cNvSpPr txBox="1">
            <a:spLocks noChangeArrowheads="1"/>
          </p:cNvSpPr>
          <p:nvPr/>
        </p:nvSpPr>
        <p:spPr bwMode="auto">
          <a:xfrm>
            <a:off x="7378700" y="3594100"/>
            <a:ext cx="1201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14 I/O nodes</a:t>
            </a:r>
          </a:p>
        </p:txBody>
      </p:sp>
      <p:sp>
        <p:nvSpPr>
          <p:cNvPr id="26666" name="TextBox 119"/>
          <p:cNvSpPr txBox="1">
            <a:spLocks noChangeArrowheads="1"/>
          </p:cNvSpPr>
          <p:nvPr/>
        </p:nvSpPr>
        <p:spPr bwMode="auto">
          <a:xfrm>
            <a:off x="292100" y="3619500"/>
            <a:ext cx="1570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18 Login/network</a:t>
            </a:r>
          </a:p>
          <a:p>
            <a:r>
              <a:rPr lang="en-US" sz="1400" dirty="0"/>
              <a:t> nodes</a:t>
            </a:r>
          </a:p>
        </p:txBody>
      </p:sp>
      <p:sp>
        <p:nvSpPr>
          <p:cNvPr id="8" name="Rectangle 104"/>
          <p:cNvSpPr/>
          <p:nvPr/>
        </p:nvSpPr>
        <p:spPr>
          <a:xfrm>
            <a:off x="2260600" y="56070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HPSS (15PB)</a:t>
            </a:r>
          </a:p>
        </p:txBody>
      </p:sp>
      <p:sp>
        <p:nvSpPr>
          <p:cNvPr id="26668" name="AutoShape 1087"/>
          <p:cNvSpPr>
            <a:spLocks noChangeArrowheads="1"/>
          </p:cNvSpPr>
          <p:nvPr/>
        </p:nvSpPr>
        <p:spPr bwMode="auto">
          <a:xfrm>
            <a:off x="317500" y="4838700"/>
            <a:ext cx="914400" cy="609600"/>
          </a:xfrm>
          <a:prstGeom prst="cloudCallout">
            <a:avLst>
              <a:gd name="adj1" fmla="val 106250"/>
              <a:gd name="adj2" fmla="val 1301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98" name="Rectangle 104"/>
          <p:cNvSpPr/>
          <p:nvPr/>
        </p:nvSpPr>
        <p:spPr>
          <a:xfrm>
            <a:off x="3721100" y="4946650"/>
            <a:ext cx="17526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100-G Router</a:t>
            </a:r>
          </a:p>
        </p:txBody>
      </p:sp>
      <p:sp>
        <p:nvSpPr>
          <p:cNvPr id="26670" name="AutoShape 1087"/>
          <p:cNvSpPr>
            <a:spLocks noChangeArrowheads="1"/>
          </p:cNvSpPr>
          <p:nvPr/>
        </p:nvSpPr>
        <p:spPr bwMode="auto">
          <a:xfrm>
            <a:off x="3854450" y="5822950"/>
            <a:ext cx="1454150" cy="571500"/>
          </a:xfrm>
          <a:prstGeom prst="cloudCallout">
            <a:avLst>
              <a:gd name="adj1" fmla="val -875"/>
              <a:gd name="adj2" fmla="val -118347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ANI</a:t>
            </a:r>
          </a:p>
        </p:txBody>
      </p:sp>
      <p:sp>
        <p:nvSpPr>
          <p:cNvPr id="59" name="Can 4"/>
          <p:cNvSpPr>
            <a:spLocks noChangeArrowheads="1"/>
          </p:cNvSpPr>
          <p:nvPr/>
        </p:nvSpPr>
        <p:spPr bwMode="auto">
          <a:xfrm>
            <a:off x="6157913" y="5505450"/>
            <a:ext cx="481012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0" name="Can 4"/>
          <p:cNvSpPr>
            <a:spLocks noChangeArrowheads="1"/>
          </p:cNvSpPr>
          <p:nvPr/>
        </p:nvSpPr>
        <p:spPr bwMode="auto">
          <a:xfrm>
            <a:off x="6727825" y="5514975"/>
            <a:ext cx="481013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2" name="Can 4"/>
          <p:cNvSpPr>
            <a:spLocks noChangeArrowheads="1"/>
          </p:cNvSpPr>
          <p:nvPr/>
        </p:nvSpPr>
        <p:spPr bwMode="auto">
          <a:xfrm>
            <a:off x="7277100" y="5511800"/>
            <a:ext cx="482600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3" name="Can 4"/>
          <p:cNvSpPr>
            <a:spLocks noChangeArrowheads="1"/>
          </p:cNvSpPr>
          <p:nvPr/>
        </p:nvSpPr>
        <p:spPr bwMode="auto">
          <a:xfrm>
            <a:off x="7440613" y="5645150"/>
            <a:ext cx="481012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4" name="Can 4"/>
          <p:cNvSpPr>
            <a:spLocks noChangeArrowheads="1"/>
          </p:cNvSpPr>
          <p:nvPr/>
        </p:nvSpPr>
        <p:spPr bwMode="auto">
          <a:xfrm>
            <a:off x="7566025" y="5768975"/>
            <a:ext cx="481013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5" name="Can 4"/>
          <p:cNvSpPr>
            <a:spLocks noChangeArrowheads="1"/>
          </p:cNvSpPr>
          <p:nvPr/>
        </p:nvSpPr>
        <p:spPr bwMode="auto">
          <a:xfrm>
            <a:off x="7696200" y="5892800"/>
            <a:ext cx="482600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6" name="Can 4"/>
          <p:cNvSpPr>
            <a:spLocks noChangeArrowheads="1"/>
          </p:cNvSpPr>
          <p:nvPr/>
        </p:nvSpPr>
        <p:spPr bwMode="auto">
          <a:xfrm>
            <a:off x="6869113" y="5670550"/>
            <a:ext cx="481012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67" name="Can 4"/>
          <p:cNvSpPr>
            <a:spLocks noChangeArrowheads="1"/>
          </p:cNvSpPr>
          <p:nvPr/>
        </p:nvSpPr>
        <p:spPr bwMode="auto">
          <a:xfrm>
            <a:off x="6994525" y="5794375"/>
            <a:ext cx="481013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75" name="Can 4"/>
          <p:cNvSpPr>
            <a:spLocks noChangeArrowheads="1"/>
          </p:cNvSpPr>
          <p:nvPr/>
        </p:nvSpPr>
        <p:spPr bwMode="auto">
          <a:xfrm>
            <a:off x="7124700" y="5918200"/>
            <a:ext cx="482600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80" name="Can 4"/>
          <p:cNvSpPr>
            <a:spLocks noChangeArrowheads="1"/>
          </p:cNvSpPr>
          <p:nvPr/>
        </p:nvSpPr>
        <p:spPr bwMode="auto">
          <a:xfrm>
            <a:off x="6310313" y="5645150"/>
            <a:ext cx="481012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81" name="Can 4"/>
          <p:cNvSpPr>
            <a:spLocks noChangeArrowheads="1"/>
          </p:cNvSpPr>
          <p:nvPr/>
        </p:nvSpPr>
        <p:spPr bwMode="auto">
          <a:xfrm>
            <a:off x="6435725" y="5768975"/>
            <a:ext cx="481013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82" name="Can 4"/>
          <p:cNvSpPr>
            <a:spLocks noChangeArrowheads="1"/>
          </p:cNvSpPr>
          <p:nvPr/>
        </p:nvSpPr>
        <p:spPr bwMode="auto">
          <a:xfrm>
            <a:off x="6565900" y="5892800"/>
            <a:ext cx="482600" cy="465138"/>
          </a:xfrm>
          <a:prstGeom prst="can">
            <a:avLst>
              <a:gd name="adj" fmla="val 25000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200" dirty="0"/>
          </a:p>
        </p:txBody>
      </p:sp>
      <p:sp>
        <p:nvSpPr>
          <p:cNvPr id="83" name="Oval 82"/>
          <p:cNvSpPr/>
          <p:nvPr/>
        </p:nvSpPr>
        <p:spPr>
          <a:xfrm>
            <a:off x="6146800" y="5524500"/>
            <a:ext cx="1981200" cy="736600"/>
          </a:xfrm>
          <a:prstGeom prst="ellipse">
            <a:avLst/>
          </a:prstGeom>
          <a:solidFill>
            <a:schemeClr val="tx1">
              <a:lumMod val="65000"/>
              <a:lumOff val="35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1 </a:t>
            </a:r>
            <a:r>
              <a:rPr lang="en-US" sz="1600" dirty="0">
                <a:solidFill>
                  <a:schemeClr val="bg1"/>
                </a:solidFill>
              </a:rPr>
              <a:t>Petabyte</a:t>
            </a:r>
            <a:r>
              <a:rPr lang="en-US" sz="1600" dirty="0">
                <a:solidFill>
                  <a:schemeClr val="bg1"/>
                </a:solidFill>
              </a:rPr>
              <a:t> with GPFS</a:t>
            </a:r>
          </a:p>
        </p:txBody>
      </p:sp>
      <p:pic>
        <p:nvPicPr>
          <p:cNvPr id="71" name="Picture 70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270" y="1717389"/>
            <a:ext cx="609170" cy="1025895"/>
          </a:xfrm>
          <a:prstGeom prst="rect">
            <a:avLst/>
          </a:prstGeom>
          <a:noFill/>
        </p:spPr>
      </p:pic>
      <p:sp>
        <p:nvSpPr>
          <p:cNvPr id="72" name="Rectangle 71"/>
          <p:cNvSpPr/>
          <p:nvPr/>
        </p:nvSpPr>
        <p:spPr>
          <a:xfrm>
            <a:off x="4178300" y="5283200"/>
            <a:ext cx="825500" cy="889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72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770" y="1717389"/>
            <a:ext cx="609170" cy="1025895"/>
          </a:xfrm>
          <a:prstGeom prst="rect">
            <a:avLst/>
          </a:prstGeom>
          <a:noFill/>
        </p:spPr>
      </p:pic>
      <p:pic>
        <p:nvPicPr>
          <p:cNvPr id="74" name="Picture 73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270" y="1717389"/>
            <a:ext cx="609170" cy="1025895"/>
          </a:xfrm>
          <a:prstGeom prst="rect">
            <a:avLst/>
          </a:prstGeom>
          <a:noFill/>
        </p:spPr>
      </p:pic>
      <p:pic>
        <p:nvPicPr>
          <p:cNvPr id="76" name="Picture 75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7870" y="1717389"/>
            <a:ext cx="609170" cy="1025895"/>
          </a:xfrm>
          <a:prstGeom prst="rect">
            <a:avLst/>
          </a:prstGeom>
          <a:noFill/>
        </p:spPr>
      </p:pic>
      <p:pic>
        <p:nvPicPr>
          <p:cNvPr id="77" name="Picture 76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3070" y="1717389"/>
            <a:ext cx="609170" cy="1025895"/>
          </a:xfrm>
          <a:prstGeom prst="rect">
            <a:avLst/>
          </a:prstGeom>
          <a:noFill/>
        </p:spPr>
      </p:pic>
      <p:pic>
        <p:nvPicPr>
          <p:cNvPr id="78" name="Picture 77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5570" y="1717389"/>
            <a:ext cx="609170" cy="1025895"/>
          </a:xfrm>
          <a:prstGeom prst="rect">
            <a:avLst/>
          </a:prstGeom>
          <a:noFill/>
        </p:spPr>
      </p:pic>
      <p:pic>
        <p:nvPicPr>
          <p:cNvPr id="79" name="Picture 78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0770" y="1717389"/>
            <a:ext cx="609170" cy="1025895"/>
          </a:xfrm>
          <a:prstGeom prst="rect">
            <a:avLst/>
          </a:prstGeom>
          <a:noFill/>
        </p:spPr>
      </p:pic>
      <p:pic>
        <p:nvPicPr>
          <p:cNvPr id="94" name="Picture 93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5170" y="1717389"/>
            <a:ext cx="609170" cy="1025895"/>
          </a:xfrm>
          <a:prstGeom prst="rect">
            <a:avLst/>
          </a:prstGeom>
          <a:noFill/>
        </p:spPr>
      </p:pic>
      <p:pic>
        <p:nvPicPr>
          <p:cNvPr id="119" name="Picture 118" descr="iDPx-Rack-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2270" y="1717389"/>
            <a:ext cx="609170" cy="1025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2"/>
          <p:cNvCxnSpPr>
            <a:cxnSpLocks noChangeShapeType="1"/>
          </p:cNvCxnSpPr>
          <p:nvPr/>
        </p:nvCxnSpPr>
        <p:spPr bwMode="auto">
          <a:xfrm rot="16200000" flipH="1">
            <a:off x="3600450" y="50101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1" name="Straight Connector 112"/>
          <p:cNvCxnSpPr>
            <a:cxnSpLocks noChangeShapeType="1"/>
          </p:cNvCxnSpPr>
          <p:nvPr/>
        </p:nvCxnSpPr>
        <p:spPr bwMode="auto">
          <a:xfrm rot="16200000" flipH="1">
            <a:off x="3714750" y="49339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2" name="Straight Connector 112"/>
          <p:cNvCxnSpPr>
            <a:cxnSpLocks noChangeShapeType="1"/>
          </p:cNvCxnSpPr>
          <p:nvPr/>
        </p:nvCxnSpPr>
        <p:spPr bwMode="auto">
          <a:xfrm rot="16200000" flipH="1">
            <a:off x="3892550" y="50101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3" name="Straight Connector 112"/>
          <p:cNvCxnSpPr>
            <a:cxnSpLocks noChangeShapeType="1"/>
          </p:cNvCxnSpPr>
          <p:nvPr/>
        </p:nvCxnSpPr>
        <p:spPr bwMode="auto">
          <a:xfrm rot="16200000" flipH="1">
            <a:off x="4044950" y="49212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4" name="Straight Connector 112"/>
          <p:cNvCxnSpPr>
            <a:cxnSpLocks noChangeShapeType="1"/>
          </p:cNvCxnSpPr>
          <p:nvPr/>
        </p:nvCxnSpPr>
        <p:spPr bwMode="auto">
          <a:xfrm rot="16200000" flipH="1">
            <a:off x="4222750" y="49847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5" name="Straight Connector 112"/>
          <p:cNvCxnSpPr>
            <a:cxnSpLocks noChangeShapeType="1"/>
          </p:cNvCxnSpPr>
          <p:nvPr/>
        </p:nvCxnSpPr>
        <p:spPr bwMode="auto">
          <a:xfrm rot="16200000" flipH="1">
            <a:off x="4400550" y="49212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6" name="Straight Connector 112"/>
          <p:cNvCxnSpPr>
            <a:cxnSpLocks noChangeShapeType="1"/>
          </p:cNvCxnSpPr>
          <p:nvPr/>
        </p:nvCxnSpPr>
        <p:spPr bwMode="auto">
          <a:xfrm rot="16200000" flipH="1">
            <a:off x="4565650" y="4972050"/>
            <a:ext cx="7112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3" name="Straight Connector 112"/>
          <p:cNvCxnSpPr>
            <a:cxnSpLocks noChangeShapeType="1"/>
          </p:cNvCxnSpPr>
          <p:nvPr/>
        </p:nvCxnSpPr>
        <p:spPr bwMode="auto">
          <a:xfrm rot="16200000" flipH="1">
            <a:off x="3639344" y="3537744"/>
            <a:ext cx="2247106" cy="24606"/>
          </a:xfrm>
          <a:prstGeom prst="line">
            <a:avLst/>
          </a:prstGeom>
          <a:noFill/>
          <a:ln w="25400">
            <a:solidFill>
              <a:srgbClr val="BBE0E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" name="Straight Connector 112"/>
          <p:cNvCxnSpPr/>
          <p:nvPr/>
        </p:nvCxnSpPr>
        <p:spPr>
          <a:xfrm rot="5400000">
            <a:off x="2882900" y="3530600"/>
            <a:ext cx="2209800" cy="15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Magellan</a:t>
            </a:r>
            <a:r>
              <a:rPr lang="en-US" sz="2800" dirty="0" smtClean="0"/>
              <a:t>@</a:t>
            </a:r>
            <a:r>
              <a:rPr lang="en-US" dirty="0" smtClean="0"/>
              <a:t>NERSC</a:t>
            </a:r>
            <a:r>
              <a:rPr lang="en-US" dirty="0" smtClean="0"/>
              <a:t> Cluster </a:t>
            </a:r>
          </a:p>
        </p:txBody>
      </p:sp>
      <p:cxnSp>
        <p:nvCxnSpPr>
          <p:cNvPr id="115" name="Straight Connector 114"/>
          <p:cNvCxnSpPr>
            <a:stCxn id="105" idx="1"/>
            <a:endCxn id="8" idx="3"/>
          </p:cNvCxnSpPr>
          <p:nvPr/>
        </p:nvCxnSpPr>
        <p:spPr>
          <a:xfrm rot="10800000">
            <a:off x="5092700" y="3924300"/>
            <a:ext cx="5715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5664200" y="3714750"/>
            <a:ext cx="1390650" cy="419100"/>
          </a:xfrm>
          <a:prstGeom prst="rect">
            <a:avLst/>
          </a:prstGeom>
          <a:solidFill>
            <a:srgbClr val="388B92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Load Balancer </a:t>
            </a:r>
          </a:p>
        </p:txBody>
      </p:sp>
      <p:sp>
        <p:nvSpPr>
          <p:cNvPr id="8" name="Rectangle 104"/>
          <p:cNvSpPr/>
          <p:nvPr/>
        </p:nvSpPr>
        <p:spPr>
          <a:xfrm>
            <a:off x="3759200" y="37147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Core Router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8" name="Rectangle 104"/>
          <p:cNvSpPr/>
          <p:nvPr/>
        </p:nvSpPr>
        <p:spPr>
          <a:xfrm>
            <a:off x="3543300" y="1962150"/>
            <a:ext cx="1752600" cy="419100"/>
          </a:xfrm>
          <a:prstGeom prst="rect">
            <a:avLst/>
          </a:prstGeom>
          <a:solidFill>
            <a:srgbClr val="00CCCC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ESnet </a:t>
            </a:r>
            <a:r>
              <a:rPr lang="en-US" sz="1400" dirty="0" smtClean="0">
                <a:solidFill>
                  <a:srgbClr val="FFFFFF"/>
                </a:solidFill>
              </a:rPr>
              <a:t>router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3" name="Rectangle 104"/>
          <p:cNvSpPr/>
          <p:nvPr/>
        </p:nvSpPr>
        <p:spPr>
          <a:xfrm>
            <a:off x="3759200" y="29654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Border Router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9" name="Rectangle 104"/>
          <p:cNvSpPr/>
          <p:nvPr/>
        </p:nvSpPr>
        <p:spPr>
          <a:xfrm>
            <a:off x="3759200" y="44386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Magellan Switch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0" name="Rectangle 104"/>
          <p:cNvSpPr/>
          <p:nvPr/>
        </p:nvSpPr>
        <p:spPr>
          <a:xfrm>
            <a:off x="3759200" y="50482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Nodes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676900" y="2387600"/>
            <a:ext cx="766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</a:p>
          <a:p>
            <a:r>
              <a:rPr lang="en-US" dirty="0" smtClean="0"/>
              <a:t>10G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2463800" y="2425700"/>
            <a:ext cx="834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SDN</a:t>
            </a:r>
          </a:p>
          <a:p>
            <a:r>
              <a:rPr lang="en-US" dirty="0" smtClean="0"/>
              <a:t>10G</a:t>
            </a:r>
            <a:endParaRPr lang="en-US" dirty="0"/>
          </a:p>
        </p:txBody>
      </p:sp>
      <p:cxnSp>
        <p:nvCxnSpPr>
          <p:cNvPr id="139" name="Straight Connector 138"/>
          <p:cNvCxnSpPr>
            <a:stCxn id="137" idx="1"/>
          </p:cNvCxnSpPr>
          <p:nvPr/>
        </p:nvCxnSpPr>
        <p:spPr>
          <a:xfrm rot="10800000">
            <a:off x="4775200" y="2641599"/>
            <a:ext cx="901700" cy="1615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stCxn id="138" idx="3"/>
          </p:cNvCxnSpPr>
          <p:nvPr/>
        </p:nvCxnSpPr>
        <p:spPr>
          <a:xfrm flipV="1">
            <a:off x="3298283" y="2654301"/>
            <a:ext cx="664117" cy="186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2"/>
          <p:cNvCxnSpPr>
            <a:cxnSpLocks noChangeShapeType="1"/>
          </p:cNvCxnSpPr>
          <p:nvPr/>
        </p:nvCxnSpPr>
        <p:spPr bwMode="auto">
          <a:xfrm rot="5400000">
            <a:off x="2876550" y="4324350"/>
            <a:ext cx="20828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1" name="Straight Connector 112"/>
          <p:cNvCxnSpPr>
            <a:cxnSpLocks noChangeShapeType="1"/>
          </p:cNvCxnSpPr>
          <p:nvPr/>
        </p:nvCxnSpPr>
        <p:spPr bwMode="auto">
          <a:xfrm rot="5400000">
            <a:off x="3105150" y="4324350"/>
            <a:ext cx="19431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2" name="Straight Connector 112"/>
          <p:cNvCxnSpPr>
            <a:cxnSpLocks noChangeShapeType="1"/>
          </p:cNvCxnSpPr>
          <p:nvPr/>
        </p:nvCxnSpPr>
        <p:spPr bwMode="auto">
          <a:xfrm rot="5400000">
            <a:off x="3238500" y="4356100"/>
            <a:ext cx="20320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3" name="Straight Connector 112"/>
          <p:cNvCxnSpPr>
            <a:cxnSpLocks noChangeShapeType="1"/>
            <a:stCxn id="123" idx="2"/>
          </p:cNvCxnSpPr>
          <p:nvPr/>
        </p:nvCxnSpPr>
        <p:spPr bwMode="auto">
          <a:xfrm rot="5400000">
            <a:off x="3467100" y="4324350"/>
            <a:ext cx="1898650" cy="190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4" name="Straight Connector 112"/>
          <p:cNvCxnSpPr>
            <a:cxnSpLocks noChangeShapeType="1"/>
          </p:cNvCxnSpPr>
          <p:nvPr/>
        </p:nvCxnSpPr>
        <p:spPr bwMode="auto">
          <a:xfrm rot="16200000" flipH="1">
            <a:off x="3562350" y="4324350"/>
            <a:ext cx="2032000" cy="12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5" name="Straight Connector 112"/>
          <p:cNvCxnSpPr>
            <a:cxnSpLocks noChangeShapeType="1"/>
          </p:cNvCxnSpPr>
          <p:nvPr/>
        </p:nvCxnSpPr>
        <p:spPr bwMode="auto">
          <a:xfrm rot="5400000">
            <a:off x="3759200" y="4279900"/>
            <a:ext cx="20066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6" name="Straight Connector 112"/>
          <p:cNvCxnSpPr>
            <a:cxnSpLocks noChangeShapeType="1"/>
          </p:cNvCxnSpPr>
          <p:nvPr/>
        </p:nvCxnSpPr>
        <p:spPr bwMode="auto">
          <a:xfrm rot="5400000">
            <a:off x="3867150" y="4273550"/>
            <a:ext cx="21209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Magellan</a:t>
            </a:r>
            <a:r>
              <a:rPr lang="en-US" sz="2800" dirty="0" smtClean="0"/>
              <a:t>@</a:t>
            </a:r>
            <a:r>
              <a:rPr lang="en-US" dirty="0" smtClean="0"/>
              <a:t>NERSC</a:t>
            </a:r>
            <a:r>
              <a:rPr lang="en-US" dirty="0" smtClean="0"/>
              <a:t> Cluster </a:t>
            </a:r>
          </a:p>
        </p:txBody>
      </p:sp>
      <p:cxnSp>
        <p:nvCxnSpPr>
          <p:cNvPr id="115" name="Straight Connector 114"/>
          <p:cNvCxnSpPr>
            <a:stCxn id="98" idx="2"/>
            <a:endCxn id="123" idx="0"/>
          </p:cNvCxnSpPr>
          <p:nvPr/>
        </p:nvCxnSpPr>
        <p:spPr>
          <a:xfrm rot="16200000" flipH="1">
            <a:off x="4130675" y="2670175"/>
            <a:ext cx="584200" cy="635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104"/>
          <p:cNvSpPr/>
          <p:nvPr/>
        </p:nvSpPr>
        <p:spPr>
          <a:xfrm>
            <a:off x="3543300" y="1962150"/>
            <a:ext cx="1752600" cy="4191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ESnet 100G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3" name="Rectangle 104"/>
          <p:cNvSpPr/>
          <p:nvPr/>
        </p:nvSpPr>
        <p:spPr>
          <a:xfrm>
            <a:off x="3759200" y="29654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NERSC 100G Router</a:t>
            </a:r>
          </a:p>
        </p:txBody>
      </p:sp>
      <p:sp>
        <p:nvSpPr>
          <p:cNvPr id="130" name="Rectangle 104"/>
          <p:cNvSpPr/>
          <p:nvPr/>
        </p:nvSpPr>
        <p:spPr>
          <a:xfrm>
            <a:off x="3759200" y="5048250"/>
            <a:ext cx="133350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Nodes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92700" y="3594100"/>
            <a:ext cx="280227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</a:t>
            </a:r>
            <a:r>
              <a:rPr lang="en-US" dirty="0" smtClean="0"/>
              <a:t> 32 </a:t>
            </a:r>
            <a:r>
              <a:rPr lang="en-US" dirty="0" smtClean="0"/>
              <a:t>10G</a:t>
            </a:r>
            <a:endParaRPr lang="en-US" dirty="0" smtClean="0"/>
          </a:p>
          <a:p>
            <a:r>
              <a:rPr lang="en-US" dirty="0" smtClean="0"/>
              <a:t>Connections in </a:t>
            </a:r>
          </a:p>
          <a:p>
            <a:r>
              <a:rPr lang="en-US" dirty="0" smtClean="0"/>
              <a:t>16 Gateway Nodes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09800" y="2463800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100G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298700" y="3848100"/>
            <a:ext cx="76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10G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954020" y="4071620"/>
            <a:ext cx="957580" cy="1778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3"/>
          </p:cNvCxnSpPr>
          <p:nvPr/>
        </p:nvCxnSpPr>
        <p:spPr>
          <a:xfrm flipV="1">
            <a:off x="3147376" y="2692400"/>
            <a:ext cx="1272224" cy="2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00500" y="2870200"/>
            <a:ext cx="825500" cy="889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124"/>
          <p:cNvSpPr>
            <a:spLocks noChangeShapeType="1"/>
          </p:cNvSpPr>
          <p:nvPr/>
        </p:nvSpPr>
        <p:spPr bwMode="auto">
          <a:xfrm>
            <a:off x="6858000" y="2216298"/>
            <a:ext cx="609600" cy="526901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9" name="Line 124"/>
          <p:cNvSpPr>
            <a:spLocks noChangeShapeType="1"/>
          </p:cNvSpPr>
          <p:nvPr/>
        </p:nvSpPr>
        <p:spPr bwMode="auto">
          <a:xfrm flipV="1">
            <a:off x="6400800" y="3352800"/>
            <a:ext cx="1219200" cy="6499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Line 128"/>
          <p:cNvSpPr>
            <a:spLocks noChangeShapeType="1"/>
          </p:cNvSpPr>
          <p:nvPr/>
        </p:nvSpPr>
        <p:spPr bwMode="auto">
          <a:xfrm>
            <a:off x="5072690" y="3195931"/>
            <a:ext cx="914400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Line 128"/>
          <p:cNvSpPr>
            <a:spLocks noChangeShapeType="1"/>
          </p:cNvSpPr>
          <p:nvPr/>
        </p:nvSpPr>
        <p:spPr bwMode="auto">
          <a:xfrm>
            <a:off x="5029200" y="2109024"/>
            <a:ext cx="914400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Line 124"/>
          <p:cNvSpPr>
            <a:spLocks noChangeShapeType="1"/>
          </p:cNvSpPr>
          <p:nvPr/>
        </p:nvSpPr>
        <p:spPr bwMode="auto">
          <a:xfrm>
            <a:off x="3343988" y="2240280"/>
            <a:ext cx="1295400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400" y="152400"/>
            <a:ext cx="7340600" cy="774700"/>
          </a:xfrm>
        </p:spPr>
        <p:txBody>
          <a:bodyPr/>
          <a:lstStyle/>
          <a:p>
            <a:r>
              <a:rPr lang="en-US" dirty="0" smtClean="0"/>
              <a:t>Argonne Magellan Cloud Hardware – Current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2551441" y="1371475"/>
            <a:ext cx="1071099" cy="1486109"/>
            <a:chOff x="1247775" y="3902075"/>
            <a:chExt cx="1766888" cy="2460625"/>
          </a:xfrm>
        </p:grpSpPr>
        <p:pic>
          <p:nvPicPr>
            <p:cNvPr id="4" name="Picture 3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7775" y="39020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5" name="Picture 4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00175" y="40544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6" name="Picture 5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52575" y="42068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7" name="Picture 6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04975" y="43592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8" name="Picture 7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57375" y="45116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9" name="Picture 8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09775" y="4664075"/>
              <a:ext cx="1004888" cy="1698625"/>
            </a:xfrm>
            <a:prstGeom prst="rect">
              <a:avLst/>
            </a:prstGeom>
            <a:noFill/>
          </p:spPr>
        </p:pic>
      </p:grp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228600" y="1201083"/>
            <a:ext cx="230063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chemeClr val="accent4"/>
                </a:solidFill>
              </a:rPr>
              <a:t>Compute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504 Compute Nodes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 Nehalem Dual quad-core 2.66GHz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 24GB RAM, 500GB Disk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 QDR IB link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Totals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4032 Cores, 40TF Peak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12TB RAM, 250TB Disk</a:t>
            </a:r>
          </a:p>
        </p:txBody>
      </p:sp>
      <p:sp>
        <p:nvSpPr>
          <p:cNvPr id="62" name="AutoShape 105"/>
          <p:cNvSpPr>
            <a:spLocks noChangeArrowheads="1"/>
          </p:cNvSpPr>
          <p:nvPr/>
        </p:nvSpPr>
        <p:spPr bwMode="auto">
          <a:xfrm>
            <a:off x="4495800" y="1865045"/>
            <a:ext cx="609600" cy="3468955"/>
          </a:xfrm>
          <a:prstGeom prst="cube">
            <a:avLst>
              <a:gd name="adj" fmla="val 25000"/>
            </a:avLst>
          </a:prstGeom>
          <a:solidFill>
            <a:srgbClr val="0B11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C9E7ED"/>
                </a:solidFill>
              </a:rPr>
              <a:t>QDR </a:t>
            </a:r>
            <a:r>
              <a:rPr lang="en-US" sz="1400" b="1" dirty="0" err="1" smtClean="0">
                <a:solidFill>
                  <a:srgbClr val="C9E7ED"/>
                </a:solidFill>
              </a:rPr>
              <a:t>InfiniBand</a:t>
            </a:r>
            <a:r>
              <a:rPr lang="en-US" sz="1400" b="1" dirty="0" smtClean="0">
                <a:solidFill>
                  <a:srgbClr val="C9E7ED"/>
                </a:solidFill>
              </a:rPr>
              <a:t> Switch</a:t>
            </a:r>
            <a:endParaRPr lang="en-US" sz="1400" b="1" dirty="0">
              <a:solidFill>
                <a:srgbClr val="C9E7ED"/>
              </a:solidFill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5181600" y="2438400"/>
            <a:ext cx="259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50000"/>
              </a:lnSpc>
            </a:pPr>
            <a:r>
              <a:rPr lang="en-US" sz="1200" b="1" dirty="0" smtClean="0"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rPr>
              <a:t>File Servers </a:t>
            </a:r>
            <a:r>
              <a:rPr lang="en-US" sz="1200" dirty="0" smtClean="0"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rPr>
              <a:t>(/home)  160TB</a:t>
            </a:r>
            <a:endParaRPr lang="en-US" sz="1200" dirty="0">
              <a:solidFill>
                <a:schemeClr val="accent4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0" name="Group 133"/>
          <p:cNvGrpSpPr/>
          <p:nvPr/>
        </p:nvGrpSpPr>
        <p:grpSpPr>
          <a:xfrm>
            <a:off x="5334000" y="1752600"/>
            <a:ext cx="1541463" cy="609600"/>
            <a:chOff x="6186487" y="1219200"/>
            <a:chExt cx="1922463" cy="762000"/>
          </a:xfrm>
        </p:grpSpPr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6186487" y="1219200"/>
              <a:ext cx="1770063" cy="609600"/>
              <a:chOff x="6611938" y="2280920"/>
              <a:chExt cx="1770062" cy="609600"/>
            </a:xfrm>
          </p:grpSpPr>
          <p:sp>
            <p:nvSpPr>
              <p:cNvPr id="78" name="AutoShape 111"/>
              <p:cNvSpPr>
                <a:spLocks noChangeArrowheads="1"/>
              </p:cNvSpPr>
              <p:nvPr/>
            </p:nvSpPr>
            <p:spPr bwMode="auto">
              <a:xfrm>
                <a:off x="6611938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AutoShape 112"/>
              <p:cNvSpPr>
                <a:spLocks noChangeArrowheads="1"/>
              </p:cNvSpPr>
              <p:nvPr/>
            </p:nvSpPr>
            <p:spPr bwMode="auto">
              <a:xfrm>
                <a:off x="7074959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AutoShape 113"/>
              <p:cNvSpPr>
                <a:spLocks noChangeArrowheads="1"/>
              </p:cNvSpPr>
              <p:nvPr/>
            </p:nvSpPr>
            <p:spPr bwMode="auto">
              <a:xfrm>
                <a:off x="753798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AutoShape 114"/>
              <p:cNvSpPr>
                <a:spLocks noChangeArrowheads="1"/>
              </p:cNvSpPr>
              <p:nvPr/>
            </p:nvSpPr>
            <p:spPr bwMode="auto">
              <a:xfrm>
                <a:off x="800100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6338887" y="1371600"/>
              <a:ext cx="1770063" cy="609600"/>
              <a:chOff x="6611938" y="2280920"/>
              <a:chExt cx="1770062" cy="609600"/>
            </a:xfrm>
          </p:grpSpPr>
          <p:sp>
            <p:nvSpPr>
              <p:cNvPr id="125" name="AutoShape 111"/>
              <p:cNvSpPr>
                <a:spLocks noChangeArrowheads="1"/>
              </p:cNvSpPr>
              <p:nvPr/>
            </p:nvSpPr>
            <p:spPr bwMode="auto">
              <a:xfrm>
                <a:off x="6611938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AutoShape 112"/>
              <p:cNvSpPr>
                <a:spLocks noChangeArrowheads="1"/>
              </p:cNvSpPr>
              <p:nvPr/>
            </p:nvSpPr>
            <p:spPr bwMode="auto">
              <a:xfrm>
                <a:off x="7074959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AutoShape 113"/>
              <p:cNvSpPr>
                <a:spLocks noChangeArrowheads="1"/>
              </p:cNvSpPr>
              <p:nvPr/>
            </p:nvSpPr>
            <p:spPr bwMode="auto">
              <a:xfrm>
                <a:off x="753798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AutoShape 114"/>
              <p:cNvSpPr>
                <a:spLocks noChangeArrowheads="1"/>
              </p:cNvSpPr>
              <p:nvPr/>
            </p:nvSpPr>
            <p:spPr bwMode="auto">
              <a:xfrm>
                <a:off x="800100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5466321" y="3603864"/>
            <a:ext cx="1116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accent4"/>
                </a:solidFill>
              </a:rPr>
              <a:t>Login Nodes</a:t>
            </a:r>
          </a:p>
        </p:txBody>
      </p:sp>
      <p:grpSp>
        <p:nvGrpSpPr>
          <p:cNvPr id="13" name="Group 173"/>
          <p:cNvGrpSpPr/>
          <p:nvPr/>
        </p:nvGrpSpPr>
        <p:grpSpPr>
          <a:xfrm>
            <a:off x="5656751" y="2895600"/>
            <a:ext cx="818024" cy="646583"/>
            <a:chOff x="5775976" y="2647608"/>
            <a:chExt cx="818024" cy="646583"/>
          </a:xfrm>
        </p:grpSpPr>
        <p:sp>
          <p:nvSpPr>
            <p:cNvPr id="46" name="AutoShape 49"/>
            <p:cNvSpPr>
              <a:spLocks noChangeArrowheads="1"/>
            </p:cNvSpPr>
            <p:nvPr/>
          </p:nvSpPr>
          <p:spPr bwMode="auto">
            <a:xfrm>
              <a:off x="5775976" y="2647608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AutoShape 49"/>
            <p:cNvSpPr>
              <a:spLocks noChangeArrowheads="1"/>
            </p:cNvSpPr>
            <p:nvPr/>
          </p:nvSpPr>
          <p:spPr bwMode="auto">
            <a:xfrm>
              <a:off x="5900303" y="2709703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AutoShape 49"/>
            <p:cNvSpPr>
              <a:spLocks noChangeArrowheads="1"/>
            </p:cNvSpPr>
            <p:nvPr/>
          </p:nvSpPr>
          <p:spPr bwMode="auto">
            <a:xfrm>
              <a:off x="6055368" y="2779314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AutoShape 49"/>
            <p:cNvSpPr>
              <a:spLocks noChangeArrowheads="1"/>
            </p:cNvSpPr>
            <p:nvPr/>
          </p:nvSpPr>
          <p:spPr bwMode="auto">
            <a:xfrm>
              <a:off x="6213000" y="2836991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Slide Number Placeholder 36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4294967295"/>
          </p:nvPr>
        </p:nvSpPr>
        <p:spPr>
          <a:xfrm>
            <a:off x="657225" y="6307138"/>
            <a:ext cx="5942013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SC'09 - Portland, OR</a:t>
            </a:r>
            <a:endParaRPr lang="en-US"/>
          </a:p>
        </p:txBody>
      </p:sp>
      <p:sp>
        <p:nvSpPr>
          <p:cNvPr id="41" name="Line 124"/>
          <p:cNvSpPr>
            <a:spLocks noChangeShapeType="1"/>
          </p:cNvSpPr>
          <p:nvPr/>
        </p:nvSpPr>
        <p:spPr bwMode="auto">
          <a:xfrm flipV="1">
            <a:off x="7543800" y="3352800"/>
            <a:ext cx="685800" cy="64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Cloud 180"/>
          <p:cNvSpPr/>
          <p:nvPr/>
        </p:nvSpPr>
        <p:spPr>
          <a:xfrm>
            <a:off x="7912101" y="2895600"/>
            <a:ext cx="1231900" cy="914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</a:rPr>
              <a:t>ESnet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10Gb/s</a:t>
            </a:r>
          </a:p>
        </p:txBody>
      </p:sp>
      <p:sp>
        <p:nvSpPr>
          <p:cNvPr id="39" name="AutoShape 105"/>
          <p:cNvSpPr>
            <a:spLocks noChangeArrowheads="1"/>
          </p:cNvSpPr>
          <p:nvPr/>
        </p:nvSpPr>
        <p:spPr bwMode="auto">
          <a:xfrm>
            <a:off x="7315200" y="2514600"/>
            <a:ext cx="304800" cy="144780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C9E7ED"/>
                </a:solidFill>
              </a:rPr>
              <a:t>Temporary Switch</a:t>
            </a:r>
            <a:endParaRPr lang="en-US" sz="1400" b="1" dirty="0">
              <a:solidFill>
                <a:srgbClr val="C9E7E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28"/>
          <p:cNvSpPr>
            <a:spLocks noChangeShapeType="1"/>
          </p:cNvSpPr>
          <p:nvPr/>
        </p:nvSpPr>
        <p:spPr bwMode="auto">
          <a:xfrm>
            <a:off x="3429000" y="3540118"/>
            <a:ext cx="1066800" cy="7955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9" name="Line 124"/>
          <p:cNvSpPr>
            <a:spLocks noChangeShapeType="1"/>
          </p:cNvSpPr>
          <p:nvPr/>
        </p:nvSpPr>
        <p:spPr bwMode="auto">
          <a:xfrm flipV="1">
            <a:off x="5723884" y="4800599"/>
            <a:ext cx="2200916" cy="278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Line 124"/>
          <p:cNvSpPr>
            <a:spLocks noChangeShapeType="1"/>
          </p:cNvSpPr>
          <p:nvPr/>
        </p:nvSpPr>
        <p:spPr bwMode="auto">
          <a:xfrm>
            <a:off x="4572000" y="4821902"/>
            <a:ext cx="1225552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Line 128"/>
          <p:cNvSpPr>
            <a:spLocks noChangeShapeType="1"/>
          </p:cNvSpPr>
          <p:nvPr/>
        </p:nvSpPr>
        <p:spPr bwMode="auto">
          <a:xfrm>
            <a:off x="4624374" y="3195931"/>
            <a:ext cx="914400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Line 128"/>
          <p:cNvSpPr>
            <a:spLocks noChangeShapeType="1"/>
          </p:cNvSpPr>
          <p:nvPr/>
        </p:nvSpPr>
        <p:spPr bwMode="auto">
          <a:xfrm>
            <a:off x="4580884" y="2109024"/>
            <a:ext cx="914400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Line 124"/>
          <p:cNvSpPr>
            <a:spLocks noChangeShapeType="1"/>
          </p:cNvSpPr>
          <p:nvPr/>
        </p:nvSpPr>
        <p:spPr bwMode="auto">
          <a:xfrm>
            <a:off x="3343988" y="2240280"/>
            <a:ext cx="1295400" cy="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199" y="152400"/>
            <a:ext cx="7289801" cy="660400"/>
          </a:xfrm>
        </p:spPr>
        <p:txBody>
          <a:bodyPr/>
          <a:lstStyle/>
          <a:p>
            <a:r>
              <a:rPr lang="en-US" dirty="0" smtClean="0"/>
              <a:t>Argonne Magellan Cloud Hardware – Final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2551441" y="1371475"/>
            <a:ext cx="1071099" cy="1486109"/>
            <a:chOff x="1247775" y="3902075"/>
            <a:chExt cx="1766888" cy="2460625"/>
          </a:xfrm>
        </p:grpSpPr>
        <p:pic>
          <p:nvPicPr>
            <p:cNvPr id="4" name="Picture 3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7775" y="39020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5" name="Picture 4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00175" y="40544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6" name="Picture 5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52575" y="42068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7" name="Picture 6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04975" y="43592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8" name="Picture 7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57375" y="4511675"/>
              <a:ext cx="1004888" cy="1698625"/>
            </a:xfrm>
            <a:prstGeom prst="rect">
              <a:avLst/>
            </a:prstGeom>
            <a:noFill/>
          </p:spPr>
        </p:pic>
        <p:pic>
          <p:nvPicPr>
            <p:cNvPr id="9" name="Picture 8" descr="iDPx-Rack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09775" y="4664075"/>
              <a:ext cx="1004888" cy="1698625"/>
            </a:xfrm>
            <a:prstGeom prst="rect">
              <a:avLst/>
            </a:prstGeom>
            <a:noFill/>
          </p:spPr>
        </p:pic>
      </p:grpSp>
      <p:grpSp>
        <p:nvGrpSpPr>
          <p:cNvPr id="10" name="Group 143"/>
          <p:cNvGrpSpPr/>
          <p:nvPr/>
        </p:nvGrpSpPr>
        <p:grpSpPr>
          <a:xfrm>
            <a:off x="7683956" y="4038600"/>
            <a:ext cx="1460044" cy="1272064"/>
            <a:chOff x="7379156" y="4267200"/>
            <a:chExt cx="1460044" cy="1272064"/>
          </a:xfrm>
        </p:grpSpPr>
        <p:sp>
          <p:nvSpPr>
            <p:cNvPr id="176" name="Cloud 175"/>
            <p:cNvSpPr/>
            <p:nvPr/>
          </p:nvSpPr>
          <p:spPr>
            <a:xfrm>
              <a:off x="7379156" y="4267200"/>
              <a:ext cx="1460044" cy="127206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7543800" y="4442936"/>
              <a:ext cx="120683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kumimoji="0" lang="en-US" b="1" i="1" dirty="0" smtClean="0">
                  <a:solidFill>
                    <a:schemeClr val="tx2">
                      <a:lumMod val="50000"/>
                    </a:schemeClr>
                  </a:solidFill>
                  <a:ea typeface="Arial" pitchFamily="-111" charset="0"/>
                  <a:cs typeface="Arial" pitchFamily="-111" charset="0"/>
                </a:rPr>
                <a:t>ANI</a:t>
              </a:r>
            </a:p>
            <a:p>
              <a:pPr algn="l" eaLnBrk="1" hangingPunct="1">
                <a:spcBef>
                  <a:spcPct val="0"/>
                </a:spcBef>
              </a:pPr>
              <a:r>
                <a:rPr lang="en-US" sz="1800" b="1" i="1" dirty="0" smtClean="0">
                  <a:solidFill>
                    <a:schemeClr val="tx2">
                      <a:lumMod val="50000"/>
                    </a:schemeClr>
                  </a:solidFill>
                  <a:ea typeface="Arial" pitchFamily="-111" charset="0"/>
                  <a:cs typeface="Arial" pitchFamily="-111" charset="0"/>
                </a:rPr>
                <a:t>10</a:t>
              </a:r>
              <a:r>
                <a:rPr kumimoji="0" lang="en-US" sz="1800" b="1" i="1" dirty="0" smtClean="0">
                  <a:solidFill>
                    <a:schemeClr val="tx2">
                      <a:lumMod val="50000"/>
                    </a:schemeClr>
                  </a:solidFill>
                  <a:ea typeface="Arial" pitchFamily="-111" charset="0"/>
                  <a:cs typeface="Arial" pitchFamily="-111" charset="0"/>
                </a:rPr>
                <a:t>0 </a:t>
              </a:r>
              <a:r>
                <a:rPr kumimoji="0" lang="en-US" sz="1800" b="1" i="1" dirty="0" smtClean="0">
                  <a:solidFill>
                    <a:schemeClr val="tx2">
                      <a:lumMod val="50000"/>
                    </a:schemeClr>
                  </a:solidFill>
                  <a:ea typeface="Arial" pitchFamily="-111" charset="0"/>
                  <a:cs typeface="Arial" pitchFamily="-111" charset="0"/>
                </a:rPr>
                <a:t>Gb/s</a:t>
              </a:r>
              <a:endParaRPr kumimoji="0" lang="en-US" sz="1800" b="1" i="1" dirty="0">
                <a:solidFill>
                  <a:schemeClr val="tx2">
                    <a:lumMod val="50000"/>
                  </a:schemeClr>
                </a:solidFill>
                <a:ea typeface="Arial" pitchFamily="-111" charset="0"/>
                <a:cs typeface="Arial" pitchFamily="-111" charset="0"/>
              </a:endParaRPr>
            </a:p>
          </p:txBody>
        </p:sp>
      </p:grpSp>
      <p:sp>
        <p:nvSpPr>
          <p:cNvPr id="62" name="AutoShape 105"/>
          <p:cNvSpPr>
            <a:spLocks noChangeArrowheads="1"/>
          </p:cNvSpPr>
          <p:nvPr/>
        </p:nvSpPr>
        <p:spPr bwMode="auto">
          <a:xfrm>
            <a:off x="4114800" y="1865045"/>
            <a:ext cx="609600" cy="3468955"/>
          </a:xfrm>
          <a:prstGeom prst="cube">
            <a:avLst>
              <a:gd name="adj" fmla="val 25000"/>
            </a:avLst>
          </a:prstGeom>
          <a:solidFill>
            <a:srgbClr val="0B11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C9E7ED"/>
                </a:solidFill>
              </a:rPr>
              <a:t>QDR </a:t>
            </a:r>
            <a:r>
              <a:rPr lang="en-US" sz="1400" b="1" dirty="0" smtClean="0">
                <a:solidFill>
                  <a:srgbClr val="C9E7ED"/>
                </a:solidFill>
              </a:rPr>
              <a:t>InfiniBand</a:t>
            </a:r>
            <a:r>
              <a:rPr lang="en-US" sz="1400" b="1" dirty="0" smtClean="0">
                <a:solidFill>
                  <a:srgbClr val="C9E7ED"/>
                </a:solidFill>
              </a:rPr>
              <a:t> Switch</a:t>
            </a:r>
            <a:endParaRPr lang="en-US" sz="1400" b="1" dirty="0">
              <a:solidFill>
                <a:srgbClr val="C9E7ED"/>
              </a:solidFill>
            </a:endParaRPr>
          </a:p>
        </p:txBody>
      </p:sp>
      <p:grpSp>
        <p:nvGrpSpPr>
          <p:cNvPr id="11" name="Group 133"/>
          <p:cNvGrpSpPr/>
          <p:nvPr/>
        </p:nvGrpSpPr>
        <p:grpSpPr>
          <a:xfrm>
            <a:off x="4923714" y="1752600"/>
            <a:ext cx="1541463" cy="609600"/>
            <a:chOff x="6186487" y="1219200"/>
            <a:chExt cx="1922463" cy="762000"/>
          </a:xfrm>
        </p:grpSpPr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6186487" y="1219200"/>
              <a:ext cx="1770063" cy="609600"/>
              <a:chOff x="6611938" y="2280920"/>
              <a:chExt cx="1770062" cy="609600"/>
            </a:xfrm>
          </p:grpSpPr>
          <p:sp>
            <p:nvSpPr>
              <p:cNvPr id="78" name="AutoShape 111"/>
              <p:cNvSpPr>
                <a:spLocks noChangeArrowheads="1"/>
              </p:cNvSpPr>
              <p:nvPr/>
            </p:nvSpPr>
            <p:spPr bwMode="auto">
              <a:xfrm>
                <a:off x="6611938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AutoShape 112"/>
              <p:cNvSpPr>
                <a:spLocks noChangeArrowheads="1"/>
              </p:cNvSpPr>
              <p:nvPr/>
            </p:nvSpPr>
            <p:spPr bwMode="auto">
              <a:xfrm>
                <a:off x="7074959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AutoShape 113"/>
              <p:cNvSpPr>
                <a:spLocks noChangeArrowheads="1"/>
              </p:cNvSpPr>
              <p:nvPr/>
            </p:nvSpPr>
            <p:spPr bwMode="auto">
              <a:xfrm>
                <a:off x="753798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AutoShape 114"/>
              <p:cNvSpPr>
                <a:spLocks noChangeArrowheads="1"/>
              </p:cNvSpPr>
              <p:nvPr/>
            </p:nvSpPr>
            <p:spPr bwMode="auto">
              <a:xfrm>
                <a:off x="800100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6338887" y="1371600"/>
              <a:ext cx="1770063" cy="609600"/>
              <a:chOff x="6611938" y="2280920"/>
              <a:chExt cx="1770062" cy="609600"/>
            </a:xfrm>
          </p:grpSpPr>
          <p:sp>
            <p:nvSpPr>
              <p:cNvPr id="125" name="AutoShape 111"/>
              <p:cNvSpPr>
                <a:spLocks noChangeArrowheads="1"/>
              </p:cNvSpPr>
              <p:nvPr/>
            </p:nvSpPr>
            <p:spPr bwMode="auto">
              <a:xfrm>
                <a:off x="6611938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AutoShape 112"/>
              <p:cNvSpPr>
                <a:spLocks noChangeArrowheads="1"/>
              </p:cNvSpPr>
              <p:nvPr/>
            </p:nvSpPr>
            <p:spPr bwMode="auto">
              <a:xfrm>
                <a:off x="7074959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AutoShape 113"/>
              <p:cNvSpPr>
                <a:spLocks noChangeArrowheads="1"/>
              </p:cNvSpPr>
              <p:nvPr/>
            </p:nvSpPr>
            <p:spPr bwMode="auto">
              <a:xfrm>
                <a:off x="753798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AutoShape 114"/>
              <p:cNvSpPr>
                <a:spLocks noChangeArrowheads="1"/>
              </p:cNvSpPr>
              <p:nvPr/>
            </p:nvSpPr>
            <p:spPr bwMode="auto">
              <a:xfrm>
                <a:off x="8001000" y="2280920"/>
                <a:ext cx="381000" cy="609600"/>
              </a:xfrm>
              <a:prstGeom prst="can">
                <a:avLst>
                  <a:gd name="adj" fmla="val 4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4733284" y="3603864"/>
            <a:ext cx="11747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3D203B"/>
                </a:solidFill>
              </a:rPr>
              <a:t>Login Nodes (4)</a:t>
            </a: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228600" y="3157616"/>
            <a:ext cx="2341741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3D203B"/>
                </a:solidFill>
              </a:rPr>
              <a:t>Active</a:t>
            </a:r>
            <a:r>
              <a:rPr lang="en-US" sz="1000" dirty="0" smtClean="0">
                <a:solidFill>
                  <a:srgbClr val="3D203B"/>
                </a:solidFill>
              </a:rPr>
              <a:t> </a:t>
            </a:r>
            <a:r>
              <a:rPr lang="en-US" sz="1200" b="1" dirty="0" smtClean="0">
                <a:solidFill>
                  <a:srgbClr val="3D203B"/>
                </a:solidFill>
              </a:rPr>
              <a:t>Storage</a:t>
            </a:r>
          </a:p>
          <a:p>
            <a:r>
              <a:rPr lang="en-US" sz="1000" dirty="0" smtClean="0">
                <a:solidFill>
                  <a:srgbClr val="3D203B"/>
                </a:solidFill>
              </a:rPr>
              <a:t>~100 Compute/Storage Nodes</a:t>
            </a:r>
          </a:p>
          <a:p>
            <a:r>
              <a:rPr lang="en-US" sz="1000" dirty="0" smtClean="0">
                <a:solidFill>
                  <a:srgbClr val="3D203B"/>
                </a:solidFill>
              </a:rPr>
              <a:t>~10TB FLASH/SSD Storage</a:t>
            </a:r>
          </a:p>
          <a:p>
            <a:r>
              <a:rPr lang="en-US" sz="1000" dirty="0" smtClean="0">
                <a:solidFill>
                  <a:srgbClr val="3D203B"/>
                </a:solidFill>
              </a:rPr>
              <a:t>~500TB Disk Storage</a:t>
            </a:r>
          </a:p>
          <a:p>
            <a:endParaRPr lang="en-US" sz="1000" dirty="0" smtClean="0">
              <a:solidFill>
                <a:srgbClr val="3D203B"/>
              </a:solidFill>
            </a:endParaRPr>
          </a:p>
        </p:txBody>
      </p:sp>
      <p:grpSp>
        <p:nvGrpSpPr>
          <p:cNvPr id="14" name="Group 161"/>
          <p:cNvGrpSpPr/>
          <p:nvPr/>
        </p:nvGrpSpPr>
        <p:grpSpPr>
          <a:xfrm>
            <a:off x="2589591" y="3124200"/>
            <a:ext cx="994799" cy="985248"/>
            <a:chOff x="5017564" y="1214416"/>
            <a:chExt cx="1907020" cy="2217163"/>
          </a:xfrm>
        </p:grpSpPr>
        <p:grpSp>
          <p:nvGrpSpPr>
            <p:cNvPr id="15" name="Group 98"/>
            <p:cNvGrpSpPr/>
            <p:nvPr/>
          </p:nvGrpSpPr>
          <p:grpSpPr>
            <a:xfrm>
              <a:off x="5030719" y="1711006"/>
              <a:ext cx="895291" cy="1110516"/>
              <a:chOff x="703913" y="1335201"/>
              <a:chExt cx="2923532" cy="1917701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  <p:grpSp>
          <p:nvGrpSpPr>
            <p:cNvPr id="16" name="Group 107"/>
            <p:cNvGrpSpPr/>
            <p:nvPr/>
          </p:nvGrpSpPr>
          <p:grpSpPr>
            <a:xfrm>
              <a:off x="5324225" y="1322526"/>
              <a:ext cx="895291" cy="1110516"/>
              <a:chOff x="703913" y="1335201"/>
              <a:chExt cx="2923532" cy="1917701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  <p:grpSp>
          <p:nvGrpSpPr>
            <p:cNvPr id="17" name="Group 116"/>
            <p:cNvGrpSpPr/>
            <p:nvPr/>
          </p:nvGrpSpPr>
          <p:grpSpPr>
            <a:xfrm>
              <a:off x="6029293" y="2109872"/>
              <a:ext cx="895291" cy="1110516"/>
              <a:chOff x="703913" y="1335201"/>
              <a:chExt cx="2923532" cy="1917701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  <p:grpSp>
          <p:nvGrpSpPr>
            <p:cNvPr id="18" name="Group 125"/>
            <p:cNvGrpSpPr/>
            <p:nvPr/>
          </p:nvGrpSpPr>
          <p:grpSpPr>
            <a:xfrm>
              <a:off x="5017564" y="2321063"/>
              <a:ext cx="895291" cy="1110516"/>
              <a:chOff x="703913" y="1335201"/>
              <a:chExt cx="2923532" cy="191770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  <p:grpSp>
          <p:nvGrpSpPr>
            <p:cNvPr id="19" name="Group 134"/>
            <p:cNvGrpSpPr/>
            <p:nvPr/>
          </p:nvGrpSpPr>
          <p:grpSpPr>
            <a:xfrm>
              <a:off x="5640319" y="2320606"/>
              <a:ext cx="895291" cy="1110516"/>
              <a:chOff x="703913" y="1335201"/>
              <a:chExt cx="2923532" cy="1917701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  <p:grpSp>
          <p:nvGrpSpPr>
            <p:cNvPr id="20" name="Group 143"/>
            <p:cNvGrpSpPr/>
            <p:nvPr/>
          </p:nvGrpSpPr>
          <p:grpSpPr>
            <a:xfrm>
              <a:off x="5581059" y="2249600"/>
              <a:ext cx="895291" cy="1110516"/>
              <a:chOff x="703913" y="1335201"/>
              <a:chExt cx="2923532" cy="1917701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  <p:grpSp>
          <p:nvGrpSpPr>
            <p:cNvPr id="21" name="Group 152"/>
            <p:cNvGrpSpPr/>
            <p:nvPr/>
          </p:nvGrpSpPr>
          <p:grpSpPr>
            <a:xfrm>
              <a:off x="5874565" y="1214416"/>
              <a:ext cx="895291" cy="1110516"/>
              <a:chOff x="703913" y="1335201"/>
              <a:chExt cx="2923532" cy="1917701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703913" y="13352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856312" y="14876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008714" y="16400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161113" y="1792401"/>
                <a:ext cx="1856731" cy="850905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313515" y="19448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465914" y="2097201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618313" y="2249598"/>
                <a:ext cx="1856730" cy="85090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3"/>
              <a:srcRect l="8229" t="28800" r="8229" b="32914"/>
              <a:stretch>
                <a:fillRect/>
              </a:stretch>
            </p:blipFill>
            <p:spPr>
              <a:xfrm>
                <a:off x="1770715" y="2401997"/>
                <a:ext cx="1856730" cy="850905"/>
              </a:xfrm>
              <a:prstGeom prst="rect">
                <a:avLst/>
              </a:prstGeom>
            </p:spPr>
          </p:pic>
        </p:grpSp>
      </p:grpSp>
      <p:grpSp>
        <p:nvGrpSpPr>
          <p:cNvPr id="22" name="Group 173"/>
          <p:cNvGrpSpPr/>
          <p:nvPr/>
        </p:nvGrpSpPr>
        <p:grpSpPr>
          <a:xfrm>
            <a:off x="4923714" y="2895600"/>
            <a:ext cx="818024" cy="646583"/>
            <a:chOff x="5775976" y="2647608"/>
            <a:chExt cx="818024" cy="646583"/>
          </a:xfrm>
        </p:grpSpPr>
        <p:sp>
          <p:nvSpPr>
            <p:cNvPr id="46" name="AutoShape 49"/>
            <p:cNvSpPr>
              <a:spLocks noChangeArrowheads="1"/>
            </p:cNvSpPr>
            <p:nvPr/>
          </p:nvSpPr>
          <p:spPr bwMode="auto">
            <a:xfrm>
              <a:off x="5775976" y="2647608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AutoShape 49"/>
            <p:cNvSpPr>
              <a:spLocks noChangeArrowheads="1"/>
            </p:cNvSpPr>
            <p:nvPr/>
          </p:nvSpPr>
          <p:spPr bwMode="auto">
            <a:xfrm>
              <a:off x="5900303" y="2709703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AutoShape 49"/>
            <p:cNvSpPr>
              <a:spLocks noChangeArrowheads="1"/>
            </p:cNvSpPr>
            <p:nvPr/>
          </p:nvSpPr>
          <p:spPr bwMode="auto">
            <a:xfrm>
              <a:off x="6055368" y="2779314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AutoShape 49"/>
            <p:cNvSpPr>
              <a:spLocks noChangeArrowheads="1"/>
            </p:cNvSpPr>
            <p:nvPr/>
          </p:nvSpPr>
          <p:spPr bwMode="auto">
            <a:xfrm>
              <a:off x="6213000" y="2836991"/>
              <a:ext cx="381000" cy="457200"/>
            </a:xfrm>
            <a:prstGeom prst="cube">
              <a:avLst>
                <a:gd name="adj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7" name="Text Box 21"/>
          <p:cNvSpPr txBox="1">
            <a:spLocks noChangeArrowheads="1"/>
          </p:cNvSpPr>
          <p:nvPr/>
        </p:nvSpPr>
        <p:spPr bwMode="auto">
          <a:xfrm>
            <a:off x="4733284" y="5105400"/>
            <a:ext cx="15568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3D203B"/>
                </a:solidFill>
              </a:rPr>
              <a:t>Gateway Nodes (~20)</a:t>
            </a:r>
          </a:p>
        </p:txBody>
      </p:sp>
      <p:grpSp>
        <p:nvGrpSpPr>
          <p:cNvPr id="23" name="Group 174"/>
          <p:cNvGrpSpPr/>
          <p:nvPr/>
        </p:nvGrpSpPr>
        <p:grpSpPr>
          <a:xfrm>
            <a:off x="4905763" y="4540930"/>
            <a:ext cx="1113774" cy="488270"/>
            <a:chOff x="5656751" y="4530225"/>
            <a:chExt cx="1201249" cy="879975"/>
          </a:xfrm>
        </p:grpSpPr>
        <p:grpSp>
          <p:nvGrpSpPr>
            <p:cNvPr id="24" name="Group 148"/>
            <p:cNvGrpSpPr/>
            <p:nvPr/>
          </p:nvGrpSpPr>
          <p:grpSpPr>
            <a:xfrm>
              <a:off x="5656751" y="4608659"/>
              <a:ext cx="404121" cy="610916"/>
              <a:chOff x="5348287" y="3937167"/>
              <a:chExt cx="404121" cy="610916"/>
            </a:xfrm>
          </p:grpSpPr>
          <p:sp>
            <p:nvSpPr>
              <p:cNvPr id="41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5" name="Group 149"/>
            <p:cNvGrpSpPr/>
            <p:nvPr/>
          </p:nvGrpSpPr>
          <p:grpSpPr>
            <a:xfrm>
              <a:off x="5847943" y="4530225"/>
              <a:ext cx="404121" cy="610916"/>
              <a:chOff x="5348287" y="3937167"/>
              <a:chExt cx="404121" cy="610916"/>
            </a:xfrm>
          </p:grpSpPr>
          <p:sp>
            <p:nvSpPr>
              <p:cNvPr id="151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" name="Group 152"/>
            <p:cNvGrpSpPr/>
            <p:nvPr/>
          </p:nvGrpSpPr>
          <p:grpSpPr>
            <a:xfrm>
              <a:off x="5939122" y="4612090"/>
              <a:ext cx="404121" cy="610916"/>
              <a:chOff x="5348287" y="3937167"/>
              <a:chExt cx="404121" cy="610916"/>
            </a:xfrm>
          </p:grpSpPr>
          <p:sp>
            <p:nvSpPr>
              <p:cNvPr id="154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155"/>
            <p:cNvGrpSpPr/>
            <p:nvPr/>
          </p:nvGrpSpPr>
          <p:grpSpPr>
            <a:xfrm>
              <a:off x="6141182" y="4545434"/>
              <a:ext cx="404121" cy="610916"/>
              <a:chOff x="5348287" y="3937167"/>
              <a:chExt cx="404121" cy="610916"/>
            </a:xfrm>
          </p:grpSpPr>
          <p:sp>
            <p:nvSpPr>
              <p:cNvPr id="157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8" name="Group 158"/>
            <p:cNvGrpSpPr/>
            <p:nvPr/>
          </p:nvGrpSpPr>
          <p:grpSpPr>
            <a:xfrm>
              <a:off x="6251819" y="4584652"/>
              <a:ext cx="404121" cy="610916"/>
              <a:chOff x="5348287" y="3937167"/>
              <a:chExt cx="404121" cy="610916"/>
            </a:xfrm>
          </p:grpSpPr>
          <p:sp>
            <p:nvSpPr>
              <p:cNvPr id="160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9" name="Group 161"/>
            <p:cNvGrpSpPr/>
            <p:nvPr/>
          </p:nvGrpSpPr>
          <p:grpSpPr>
            <a:xfrm>
              <a:off x="6453879" y="4569442"/>
              <a:ext cx="404121" cy="610916"/>
              <a:chOff x="5348287" y="3937167"/>
              <a:chExt cx="404121" cy="610916"/>
            </a:xfrm>
          </p:grpSpPr>
          <p:sp>
            <p:nvSpPr>
              <p:cNvPr id="163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0" name="Group 164"/>
            <p:cNvGrpSpPr/>
            <p:nvPr/>
          </p:nvGrpSpPr>
          <p:grpSpPr>
            <a:xfrm>
              <a:off x="5691879" y="4799284"/>
              <a:ext cx="404121" cy="610916"/>
              <a:chOff x="5348287" y="3937167"/>
              <a:chExt cx="404121" cy="610916"/>
            </a:xfrm>
          </p:grpSpPr>
          <p:sp>
            <p:nvSpPr>
              <p:cNvPr id="166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1" name="Group 167"/>
            <p:cNvGrpSpPr/>
            <p:nvPr/>
          </p:nvGrpSpPr>
          <p:grpSpPr>
            <a:xfrm>
              <a:off x="5951049" y="4780940"/>
              <a:ext cx="404121" cy="610916"/>
              <a:chOff x="5348287" y="3937167"/>
              <a:chExt cx="404121" cy="610916"/>
            </a:xfrm>
          </p:grpSpPr>
          <p:sp>
            <p:nvSpPr>
              <p:cNvPr id="169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170"/>
            <p:cNvGrpSpPr/>
            <p:nvPr/>
          </p:nvGrpSpPr>
          <p:grpSpPr>
            <a:xfrm>
              <a:off x="6206948" y="4799284"/>
              <a:ext cx="404121" cy="610916"/>
              <a:chOff x="5348287" y="3937167"/>
              <a:chExt cx="404121" cy="610916"/>
            </a:xfrm>
          </p:grpSpPr>
          <p:sp>
            <p:nvSpPr>
              <p:cNvPr id="172" name="AutoShape 49"/>
              <p:cNvSpPr>
                <a:spLocks noChangeArrowheads="1"/>
              </p:cNvSpPr>
              <p:nvPr/>
            </p:nvSpPr>
            <p:spPr bwMode="auto">
              <a:xfrm>
                <a:off x="5486400" y="3937167"/>
                <a:ext cx="266008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AutoShape 49"/>
              <p:cNvSpPr>
                <a:spLocks noChangeArrowheads="1"/>
              </p:cNvSpPr>
              <p:nvPr/>
            </p:nvSpPr>
            <p:spPr bwMode="auto">
              <a:xfrm>
                <a:off x="5348287" y="4090883"/>
                <a:ext cx="237189" cy="457200"/>
              </a:xfrm>
              <a:prstGeom prst="cube">
                <a:avLst>
                  <a:gd name="adj" fmla="val 25000"/>
                </a:avLst>
              </a:prstGeom>
              <a:solidFill>
                <a:srgbClr val="0064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79" name="Straight Connector 178"/>
          <p:cNvCxnSpPr/>
          <p:nvPr/>
        </p:nvCxnSpPr>
        <p:spPr>
          <a:xfrm rot="5400000">
            <a:off x="6544867" y="4729414"/>
            <a:ext cx="199961" cy="183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 Box 21"/>
          <p:cNvSpPr txBox="1">
            <a:spLocks noChangeArrowheads="1"/>
          </p:cNvSpPr>
          <p:nvPr/>
        </p:nvSpPr>
        <p:spPr bwMode="auto">
          <a:xfrm>
            <a:off x="228600" y="1201083"/>
            <a:ext cx="230063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chemeClr val="accent4"/>
                </a:solidFill>
              </a:rPr>
              <a:t>Compute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504 Compute Nodes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 Nehalem Dual quad-core 2.66GHz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 24GB RAM, 500GB Disk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 QDR IB link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Totals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4032 Cores, 40TF Peak</a:t>
            </a:r>
          </a:p>
          <a:p>
            <a:r>
              <a:rPr lang="en-US" sz="1000" dirty="0" smtClean="0">
                <a:solidFill>
                  <a:schemeClr val="accent4"/>
                </a:solidFill>
              </a:rPr>
              <a:t>   12TB RAM, 250TB Disk</a:t>
            </a: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4733284" y="2438400"/>
            <a:ext cx="259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50000"/>
              </a:lnSpc>
            </a:pPr>
            <a:r>
              <a:rPr lang="en-US" sz="1200" b="1" dirty="0" smtClean="0"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rPr>
              <a:t>File Servers (8) </a:t>
            </a:r>
            <a:r>
              <a:rPr lang="en-US" sz="1200" dirty="0" smtClean="0">
                <a:solidFill>
                  <a:schemeClr val="accent4"/>
                </a:solidFill>
                <a:ea typeface="ＭＳ Ｐゴシック" pitchFamily="-106" charset="-128"/>
                <a:cs typeface="ＭＳ Ｐゴシック" pitchFamily="-106" charset="-128"/>
              </a:rPr>
              <a:t>(/home)  160TB</a:t>
            </a:r>
            <a:endParaRPr lang="en-US" sz="1200" dirty="0">
              <a:solidFill>
                <a:schemeClr val="accent4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8" name="Slide Number Placeholder 137"/>
          <p:cNvSpPr>
            <a:spLocks noGrp="1"/>
          </p:cNvSpPr>
          <p:nvPr>
            <p:ph type="sldNum" sz="quarter" idx="4294967295"/>
          </p:nvPr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0" name="Footer Placeholder 139"/>
          <p:cNvSpPr>
            <a:spLocks noGrp="1"/>
          </p:cNvSpPr>
          <p:nvPr>
            <p:ph type="ftr" sz="quarter" idx="4294967295"/>
          </p:nvPr>
        </p:nvSpPr>
        <p:spPr>
          <a:xfrm>
            <a:off x="657225" y="6307138"/>
            <a:ext cx="5942013" cy="228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SC'09 - Portland, OR</a:t>
            </a:r>
            <a:endParaRPr lang="en-US" dirty="0"/>
          </a:p>
        </p:txBody>
      </p:sp>
      <p:sp>
        <p:nvSpPr>
          <p:cNvPr id="141" name="Line 124"/>
          <p:cNvSpPr>
            <a:spLocks noChangeShapeType="1"/>
          </p:cNvSpPr>
          <p:nvPr/>
        </p:nvSpPr>
        <p:spPr bwMode="auto">
          <a:xfrm flipV="1">
            <a:off x="6781800" y="3352800"/>
            <a:ext cx="914400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2" name="Cloud 141"/>
          <p:cNvSpPr/>
          <p:nvPr/>
        </p:nvSpPr>
        <p:spPr>
          <a:xfrm>
            <a:off x="7467600" y="2895600"/>
            <a:ext cx="1295399" cy="914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</a:rPr>
              <a:t>ESnet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4"/>
                </a:solidFill>
              </a:rPr>
              <a:t>10Gb/s</a:t>
            </a:r>
          </a:p>
        </p:txBody>
      </p:sp>
      <p:sp>
        <p:nvSpPr>
          <p:cNvPr id="143" name="AutoShape 105"/>
          <p:cNvSpPr>
            <a:spLocks noChangeArrowheads="1"/>
          </p:cNvSpPr>
          <p:nvPr/>
        </p:nvSpPr>
        <p:spPr bwMode="auto">
          <a:xfrm>
            <a:off x="6562084" y="2895600"/>
            <a:ext cx="304800" cy="220980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C9E7ED"/>
                </a:solidFill>
              </a:rPr>
              <a:t>Aggregation Switch</a:t>
            </a:r>
            <a:endParaRPr lang="en-US" sz="1400" b="1" dirty="0">
              <a:solidFill>
                <a:srgbClr val="C9E7ED"/>
              </a:solidFill>
            </a:endParaRPr>
          </a:p>
        </p:txBody>
      </p:sp>
      <p:sp>
        <p:nvSpPr>
          <p:cNvPr id="146" name="AutoShape 105"/>
          <p:cNvSpPr>
            <a:spLocks noChangeArrowheads="1"/>
          </p:cNvSpPr>
          <p:nvPr/>
        </p:nvSpPr>
        <p:spPr bwMode="auto">
          <a:xfrm>
            <a:off x="7162800" y="4343400"/>
            <a:ext cx="372116" cy="76200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C9E7ED"/>
                </a:solidFill>
              </a:rPr>
              <a:t>Router</a:t>
            </a:r>
            <a:endParaRPr lang="en-US" sz="1400" b="1" dirty="0">
              <a:solidFill>
                <a:srgbClr val="C9E7E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Slide.master3</Template>
  <TotalTime>25493</TotalTime>
  <Words>628</Words>
  <Application>Microsoft Macintosh PowerPoint</Application>
  <PresentationFormat>On-screen Show (4:3)</PresentationFormat>
  <Paragraphs>150</Paragraphs>
  <Slides>14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1_Default Design</vt:lpstr>
      <vt:lpstr>Slide 1</vt:lpstr>
      <vt:lpstr>NERSC Target Workloads</vt:lpstr>
      <vt:lpstr>Argonne Software Architecture</vt:lpstr>
      <vt:lpstr>Magellan NERSC    ALCF</vt:lpstr>
      <vt:lpstr>Magellan@NERSC Cluster </vt:lpstr>
      <vt:lpstr>Magellan@NERSC Cluster </vt:lpstr>
      <vt:lpstr>Magellan@NERSC Cluster </vt:lpstr>
      <vt:lpstr>Argonne Magellan Cloud Hardware – Current</vt:lpstr>
      <vt:lpstr>Argonne Magellan Cloud Hardware – Final</vt:lpstr>
      <vt:lpstr>ANI Network Map Steve Cotter/JT210</vt:lpstr>
      <vt:lpstr>Magellan/ANI End to End</vt:lpstr>
      <vt:lpstr>Mid-range codes  on Amazon EC2</vt:lpstr>
      <vt:lpstr>Performance Comparison of Hadoop and Task Farming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JAHules</dc:creator>
  <cp:lastModifiedBy>Brent Draney</cp:lastModifiedBy>
  <cp:revision>722</cp:revision>
  <cp:lastPrinted>2008-08-09T00:21:36Z</cp:lastPrinted>
  <dcterms:created xsi:type="dcterms:W3CDTF">2010-02-03T17:30:37Z</dcterms:created>
  <dcterms:modified xsi:type="dcterms:W3CDTF">2010-02-03T19:55:12Z</dcterms:modified>
</cp:coreProperties>
</file>