
<file path=[Content_Types].xml><?xml version="1.0" encoding="utf-8"?>
<Types xmlns="http://schemas.openxmlformats.org/package/2006/content-types"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notesSlides/notesSlide14.xml" ContentType="application/vnd.openxmlformats-officedocument.presentationml.notesSlide+xml"/>
  <Override PartName="/ppt/slides/slide22.xml" ContentType="application/vnd.openxmlformats-officedocument.presentationml.slide+xml"/>
  <Override PartName="/ppt/slides/slide28.xml" ContentType="application/vnd.openxmlformats-officedocument.presentationml.slide+xml"/>
  <Override PartName="/ppt/theme/theme2.xml" ContentType="application/vnd.openxmlformats-officedocument.theme+xml"/>
  <Override PartName="/ppt/slides/slide2.xml" ContentType="application/vnd.openxmlformats-officedocument.presentationml.slide+xml"/>
  <Override PartName="/ppt/notesSlides/notesSlide11.xml" ContentType="application/vnd.openxmlformats-officedocument.presentationml.notesSlide+xml"/>
  <Override PartName="/ppt/slides/slide30.xml" ContentType="application/vnd.openxmlformats-officedocument.presentationml.slide+xml"/>
  <Override PartName="/ppt/notesSlides/notesSlide9.xml" ContentType="application/vnd.openxmlformats-officedocument.presentationml.notesSlide+xml"/>
  <Override PartName="/ppt/slides/slide35.xml" ContentType="application/vnd.openxmlformats-officedocument.presentationml.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18.xml" ContentType="application/vnd.openxmlformats-officedocument.presentationml.slide+xml"/>
  <Override PartName="/ppt/notesSlides/notesSlide16.xml" ContentType="application/vnd.openxmlformats-officedocument.presentationml.notesSlide+xml"/>
  <Override PartName="/ppt/slideLayouts/slideLayout3.xml" ContentType="application/vnd.openxmlformats-officedocument.presentationml.slideLayout+xml"/>
  <Override PartName="/ppt/slides/slide21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3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3.xml" ContentType="application/vnd.openxmlformats-officedocument.presentationml.notesSlide+xml"/>
  <Override PartName="/ppt/embeddings/oleObject2.bin" ContentType="application/vnd.openxmlformats-officedocument.oleObject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Default Extension="xml" ContentType="application/xml"/>
  <Override PartName="/ppt/slides/slide7.xml" ContentType="application/vnd.openxmlformats-officedocument.presentationml.slide+xml"/>
  <Override PartName="/ppt/slides/slide26.xml" ContentType="application/vnd.openxmlformats-officedocument.presentationml.slide+xml"/>
  <Override PartName="/ppt/slideMasters/slideMaster1.xml" ContentType="application/vnd.openxmlformats-officedocument.presentationml.slideMaster+xml"/>
  <Override PartName="/ppt/viewProps.xml" ContentType="application/vnd.openxmlformats-officedocument.presentationml.viewProps+xml"/>
  <Override PartName="/ppt/notesSlides/notesSlide7.xml" ContentType="application/vnd.openxmlformats-officedocument.presentationml.notesSlide+xml"/>
  <Default Extension="wmf" ContentType="image/x-wmf"/>
  <Override PartName="/ppt/slides/slide25.xml" ContentType="application/vnd.openxmlformats-officedocument.presentationml.slide+xml"/>
  <Override PartName="/ppt/notesSlides/notesSlide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9.xml" ContentType="application/vnd.openxmlformats-officedocument.presentationml.notes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embeddings/oleObject1.bin" ContentType="application/vnd.openxmlformats-officedocument.oleObject"/>
  <Override PartName="/ppt/notesSlides/notesSlide17.xml" ContentType="application/vnd.openxmlformats-officedocument.presentationml.notesSlide+xml"/>
  <Override PartName="/ppt/slides/slide34.xml" ContentType="application/vnd.openxmlformats-officedocument.presentationml.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5.xml" ContentType="application/vnd.openxmlformats-officedocument.presentationml.notesSlide+xml"/>
  <Override PartName="/ppt/slideLayouts/slideLayout2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theme/theme1.xml" ContentType="application/vnd.openxmlformats-officedocument.theme+xml"/>
  <Override PartName="/ppt/slideLayouts/slideLayout6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5.xml" ContentType="application/vnd.openxmlformats-officedocument.presentationml.slide+xml"/>
  <Override PartName="/ppt/slides/slide10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3.xml" ContentType="application/vnd.openxmlformats-officedocument.presentationml.slide+xml"/>
  <Override PartName="/ppt/presProps.xml" ContentType="application/vnd.openxmlformats-officedocument.presentationml.presProps+xml"/>
  <Default Extension="jpeg" ContentType="image/jpeg"/>
  <Default Extension="vml" ContentType="application/vnd.openxmlformats-officedocument.vmlDrawing"/>
  <Override PartName="/ppt/notesSlides/notesSlide18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4.xml" ContentType="application/vnd.openxmlformats-officedocument.presentationml.slide+xml"/>
  <Default Extension="tiff" ContentType="image/tiff"/>
  <Override PartName="/ppt/slides/slide27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ppt/slides/slide8.xml" ContentType="application/vnd.openxmlformats-officedocument.presentationml.slide+xml"/>
  <Override PartName="/ppt/slides/slide31.xml" ContentType="application/vnd.openxmlformats-officedocument.presentationml.slide+xml"/>
  <Override PartName="/ppt/slides/slide15.xml" ContentType="application/vnd.openxmlformats-officedocument.presentationml.slide+xml"/>
  <Default Extension="bin" ContentType="application/vnd.openxmlformats-officedocument.presentationml.printerSettings"/>
  <Override PartName="/ppt/notesSlides/notesSlide10.xml" ContentType="application/vnd.openxmlformats-officedocument.presentationml.notesSlide+xml"/>
  <Default Extension="rels" ContentType="application/vnd.openxmlformats-package.relationships+xml"/>
  <Override PartName="/ppt/slides/slide9.xml" ContentType="application/vnd.openxmlformats-officedocument.presentationml.slide+xml"/>
  <Override PartName="/ppt/slides/slide24.xml" ContentType="application/vnd.openxmlformats-officedocument.presentationml.slide+xml"/>
  <Override PartName="/ppt/slides/slide32.xml" ContentType="application/vnd.openxmlformats-officedocument.presentationml.slide+xml"/>
  <Override PartName="/ppt/slides/slide6.xml" ContentType="application/vnd.openxmlformats-officedocument.presentationml.slide+xml"/>
  <Override PartName="/ppt/slides/slide16.xml" ContentType="application/vnd.openxmlformats-officedocument.presentationml.slide+xml"/>
  <Override PartName="/ppt/notesSlides/notesSlide20.xml" ContentType="application/vnd.openxmlformats-officedocument.presentationml.notesSlide+xml"/>
  <Override PartName="/ppt/slides/slide19.xml" ContentType="application/vnd.openxmlformats-officedocument.presentationml.slide+xml"/>
  <Override PartName="/ppt/slides/slide12.xml" ContentType="application/vnd.openxmlformats-officedocument.presentationml.slide+xml"/>
  <Override PartName="/ppt/slides/slide29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r:id="rId1"/>
  </p:sldMasterIdLst>
  <p:notesMasterIdLst>
    <p:notesMasterId r:id="rId37"/>
  </p:notesMasterIdLst>
  <p:sldIdLst>
    <p:sldId id="256" r:id="rId2"/>
    <p:sldId id="301" r:id="rId3"/>
    <p:sldId id="302" r:id="rId4"/>
    <p:sldId id="303" r:id="rId5"/>
    <p:sldId id="305" r:id="rId6"/>
    <p:sldId id="306" r:id="rId7"/>
    <p:sldId id="325" r:id="rId8"/>
    <p:sldId id="304" r:id="rId9"/>
    <p:sldId id="307" r:id="rId10"/>
    <p:sldId id="308" r:id="rId11"/>
    <p:sldId id="309" r:id="rId12"/>
    <p:sldId id="310" r:id="rId13"/>
    <p:sldId id="326" r:id="rId14"/>
    <p:sldId id="311" r:id="rId15"/>
    <p:sldId id="312" r:id="rId16"/>
    <p:sldId id="313" r:id="rId17"/>
    <p:sldId id="298" r:id="rId18"/>
    <p:sldId id="264" r:id="rId19"/>
    <p:sldId id="265" r:id="rId20"/>
    <p:sldId id="327" r:id="rId21"/>
    <p:sldId id="266" r:id="rId22"/>
    <p:sldId id="267" r:id="rId23"/>
    <p:sldId id="297" r:id="rId24"/>
    <p:sldId id="268" r:id="rId25"/>
    <p:sldId id="269" r:id="rId26"/>
    <p:sldId id="270" r:id="rId27"/>
    <p:sldId id="271" r:id="rId28"/>
    <p:sldId id="296" r:id="rId29"/>
    <p:sldId id="272" r:id="rId30"/>
    <p:sldId id="319" r:id="rId31"/>
    <p:sldId id="320" r:id="rId32"/>
    <p:sldId id="321" r:id="rId33"/>
    <p:sldId id="322" r:id="rId34"/>
    <p:sldId id="261" r:id="rId35"/>
    <p:sldId id="299" r:id="rId36"/>
  </p:sldIdLst>
  <p:sldSz cx="9144000" cy="6858000" type="screen4x3"/>
  <p:notesSz cx="6858000" cy="9144000"/>
  <p:defaultTextStyle>
    <a:defPPr>
      <a:defRPr lang="ja-JP"/>
    </a:defPPr>
    <a:lvl1pPr algn="l" rtl="0" eaLnBrk="0" fontAlgn="ctr" hangingPunct="0">
      <a:spcBef>
        <a:spcPct val="0"/>
      </a:spcBef>
      <a:spcAft>
        <a:spcPct val="0"/>
      </a:spcAft>
      <a:defRPr sz="3600" kern="1200">
        <a:solidFill>
          <a:schemeClr val="tx1"/>
        </a:solidFill>
        <a:latin typeface="Arial" charset="0"/>
        <a:ea typeface="Arial Unicode MS" charset="0"/>
        <a:cs typeface="Arial Unicode MS" charset="0"/>
      </a:defRPr>
    </a:lvl1pPr>
    <a:lvl2pPr marL="457200" algn="l" rtl="0" eaLnBrk="0" fontAlgn="ctr" hangingPunct="0">
      <a:spcBef>
        <a:spcPct val="0"/>
      </a:spcBef>
      <a:spcAft>
        <a:spcPct val="0"/>
      </a:spcAft>
      <a:defRPr sz="3600" kern="1200">
        <a:solidFill>
          <a:schemeClr val="tx1"/>
        </a:solidFill>
        <a:latin typeface="Arial" charset="0"/>
        <a:ea typeface="Arial Unicode MS" charset="0"/>
        <a:cs typeface="Arial Unicode MS" charset="0"/>
      </a:defRPr>
    </a:lvl2pPr>
    <a:lvl3pPr marL="914400" algn="l" rtl="0" eaLnBrk="0" fontAlgn="ctr" hangingPunct="0">
      <a:spcBef>
        <a:spcPct val="0"/>
      </a:spcBef>
      <a:spcAft>
        <a:spcPct val="0"/>
      </a:spcAft>
      <a:defRPr sz="3600" kern="1200">
        <a:solidFill>
          <a:schemeClr val="tx1"/>
        </a:solidFill>
        <a:latin typeface="Arial" charset="0"/>
        <a:ea typeface="Arial Unicode MS" charset="0"/>
        <a:cs typeface="Arial Unicode MS" charset="0"/>
      </a:defRPr>
    </a:lvl3pPr>
    <a:lvl4pPr marL="1371600" algn="l" rtl="0" eaLnBrk="0" fontAlgn="ctr" hangingPunct="0">
      <a:spcBef>
        <a:spcPct val="0"/>
      </a:spcBef>
      <a:spcAft>
        <a:spcPct val="0"/>
      </a:spcAft>
      <a:defRPr sz="3600" kern="1200">
        <a:solidFill>
          <a:schemeClr val="tx1"/>
        </a:solidFill>
        <a:latin typeface="Arial" charset="0"/>
        <a:ea typeface="Arial Unicode MS" charset="0"/>
        <a:cs typeface="Arial Unicode MS" charset="0"/>
      </a:defRPr>
    </a:lvl4pPr>
    <a:lvl5pPr marL="1828800" algn="l" rtl="0" eaLnBrk="0" fontAlgn="ctr" hangingPunct="0">
      <a:spcBef>
        <a:spcPct val="0"/>
      </a:spcBef>
      <a:spcAft>
        <a:spcPct val="0"/>
      </a:spcAft>
      <a:defRPr sz="3600" kern="1200">
        <a:solidFill>
          <a:schemeClr val="tx1"/>
        </a:solidFill>
        <a:latin typeface="Arial" charset="0"/>
        <a:ea typeface="Arial Unicode MS" charset="0"/>
        <a:cs typeface="Arial Unicode MS" charset="0"/>
      </a:defRPr>
    </a:lvl5pPr>
    <a:lvl6pPr marL="2286000" algn="l" defTabSz="457200" rtl="0" eaLnBrk="1" latinLnBrk="0" hangingPunct="1">
      <a:defRPr sz="3600" kern="1200">
        <a:solidFill>
          <a:schemeClr val="tx1"/>
        </a:solidFill>
        <a:latin typeface="Arial" charset="0"/>
        <a:ea typeface="Arial Unicode MS" charset="0"/>
        <a:cs typeface="Arial Unicode MS" charset="0"/>
      </a:defRPr>
    </a:lvl6pPr>
    <a:lvl7pPr marL="2743200" algn="l" defTabSz="457200" rtl="0" eaLnBrk="1" latinLnBrk="0" hangingPunct="1">
      <a:defRPr sz="3600" kern="1200">
        <a:solidFill>
          <a:schemeClr val="tx1"/>
        </a:solidFill>
        <a:latin typeface="Arial" charset="0"/>
        <a:ea typeface="Arial Unicode MS" charset="0"/>
        <a:cs typeface="Arial Unicode MS" charset="0"/>
      </a:defRPr>
    </a:lvl7pPr>
    <a:lvl8pPr marL="3200400" algn="l" defTabSz="457200" rtl="0" eaLnBrk="1" latinLnBrk="0" hangingPunct="1">
      <a:defRPr sz="3600" kern="1200">
        <a:solidFill>
          <a:schemeClr val="tx1"/>
        </a:solidFill>
        <a:latin typeface="Arial" charset="0"/>
        <a:ea typeface="Arial Unicode MS" charset="0"/>
        <a:cs typeface="Arial Unicode MS" charset="0"/>
      </a:defRPr>
    </a:lvl8pPr>
    <a:lvl9pPr marL="3657600" algn="l" defTabSz="457200" rtl="0" eaLnBrk="1" latinLnBrk="0" hangingPunct="1">
      <a:defRPr sz="3600" kern="1200">
        <a:solidFill>
          <a:schemeClr val="tx1"/>
        </a:solidFill>
        <a:latin typeface="Arial" charset="0"/>
        <a:ea typeface="Arial Unicode MS" charset="0"/>
        <a:cs typeface="Arial Unicode MS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B5540D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 showOutlineIcons="0">
    <p:restoredLeft sz="15620"/>
    <p:restoredTop sz="94660"/>
  </p:normalViewPr>
  <p:slideViewPr>
    <p:cSldViewPr>
      <p:cViewPr>
        <p:scale>
          <a:sx n="100" d="100"/>
          <a:sy n="100" d="100"/>
        </p:scale>
        <p:origin x="-968" y="-4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1872691200" cy="1872691200"/>
</p:viewPr>
</file>

<file path=ppt/_rels/presentation.xml.rels><?xml version="1.0" encoding="UTF-8" standalone="yes"?>
<Relationships xmlns="http://schemas.openxmlformats.org/package/2006/relationships"><Relationship Id="rId35" Type="http://schemas.openxmlformats.org/officeDocument/2006/relationships/slide" Target="slides/slide34.xml"/><Relationship Id="rId31" Type="http://schemas.openxmlformats.org/officeDocument/2006/relationships/slide" Target="slides/slide30.xml"/><Relationship Id="rId34" Type="http://schemas.openxmlformats.org/officeDocument/2006/relationships/slide" Target="slides/slide33.xml"/><Relationship Id="rId39" Type="http://schemas.openxmlformats.org/officeDocument/2006/relationships/presProps" Target="presProps.xml"/><Relationship Id="rId40" Type="http://schemas.openxmlformats.org/officeDocument/2006/relationships/viewProps" Target="viewProps.xml"/><Relationship Id="rId7" Type="http://schemas.openxmlformats.org/officeDocument/2006/relationships/slide" Target="slides/slide6.xml"/><Relationship Id="rId36" Type="http://schemas.openxmlformats.org/officeDocument/2006/relationships/slide" Target="slides/slide35.xml"/><Relationship Id="rId1" Type="http://schemas.openxmlformats.org/officeDocument/2006/relationships/slideMaster" Target="slideMasters/slideMaster1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0" Type="http://schemas.openxmlformats.org/officeDocument/2006/relationships/slide" Target="slides/slide9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9" Type="http://schemas.openxmlformats.org/officeDocument/2006/relationships/slide" Target="slides/slide8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7" Type="http://schemas.openxmlformats.org/officeDocument/2006/relationships/slide" Target="slides/slide26.xml"/><Relationship Id="rId14" Type="http://schemas.openxmlformats.org/officeDocument/2006/relationships/slide" Target="slides/slide13.xml"/><Relationship Id="rId23" Type="http://schemas.openxmlformats.org/officeDocument/2006/relationships/slide" Target="slides/slide22.xml"/><Relationship Id="rId4" Type="http://schemas.openxmlformats.org/officeDocument/2006/relationships/slide" Target="slides/slide3.xml"/><Relationship Id="rId28" Type="http://schemas.openxmlformats.org/officeDocument/2006/relationships/slide" Target="slides/slide27.xml"/><Relationship Id="rId26" Type="http://schemas.openxmlformats.org/officeDocument/2006/relationships/slide" Target="slides/slide25.xml"/><Relationship Id="rId30" Type="http://schemas.openxmlformats.org/officeDocument/2006/relationships/slide" Target="slides/slide29.xml"/><Relationship Id="rId11" Type="http://schemas.openxmlformats.org/officeDocument/2006/relationships/slide" Target="slides/slide10.xml"/><Relationship Id="rId42" Type="http://schemas.openxmlformats.org/officeDocument/2006/relationships/tableStyles" Target="tableStyles.xml"/><Relationship Id="rId29" Type="http://schemas.openxmlformats.org/officeDocument/2006/relationships/slide" Target="slides/slide28.xml"/><Relationship Id="rId6" Type="http://schemas.openxmlformats.org/officeDocument/2006/relationships/slide" Target="slides/slide5.xml"/><Relationship Id="rId16" Type="http://schemas.openxmlformats.org/officeDocument/2006/relationships/slide" Target="slides/slide15.xml"/><Relationship Id="rId33" Type="http://schemas.openxmlformats.org/officeDocument/2006/relationships/slide" Target="slides/slide32.xml"/><Relationship Id="rId41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9" Type="http://schemas.openxmlformats.org/officeDocument/2006/relationships/slide" Target="slides/slide18.xml"/><Relationship Id="rId38" Type="http://schemas.openxmlformats.org/officeDocument/2006/relationships/printerSettings" Target="printerSettings/printerSettings1.bin"/><Relationship Id="rId20" Type="http://schemas.openxmlformats.org/officeDocument/2006/relationships/slide" Target="slides/slide19.xml"/><Relationship Id="rId22" Type="http://schemas.openxmlformats.org/officeDocument/2006/relationships/slide" Target="slides/slide21.xml"/><Relationship Id="rId21" Type="http://schemas.openxmlformats.org/officeDocument/2006/relationships/slide" Target="slides/slide20.xml"/><Relationship Id="rId2" Type="http://schemas.openxmlformats.org/officeDocument/2006/relationships/slide" Target="slides/slid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3316" name="Rectangle 4"/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</a:t>
            </a:r>
            <a:r>
              <a:rPr lang="en-US" altLang="ja-JP"/>
              <a:t> </a:t>
            </a:r>
            <a:r>
              <a:rPr lang="ja-JP" altLang="en-US"/>
              <a:t>テキストの書式設定</a:t>
            </a:r>
            <a:endParaRPr lang="en-US" altLang="ja-JP"/>
          </a:p>
          <a:p>
            <a:pPr lvl="1"/>
            <a:r>
              <a:rPr lang="ja-JP" altLang="en-US"/>
              <a:t>第</a:t>
            </a:r>
            <a:r>
              <a:rPr lang="en-US" altLang="ja-JP"/>
              <a:t> 2 </a:t>
            </a:r>
            <a:r>
              <a:rPr lang="ja-JP" altLang="en-US"/>
              <a:t>レベル</a:t>
            </a:r>
            <a:endParaRPr lang="en-US" altLang="ja-JP"/>
          </a:p>
          <a:p>
            <a:pPr lvl="2"/>
            <a:r>
              <a:rPr lang="ja-JP" altLang="en-US"/>
              <a:t>第</a:t>
            </a:r>
            <a:r>
              <a:rPr lang="en-US" altLang="ja-JP"/>
              <a:t> 3 </a:t>
            </a:r>
            <a:r>
              <a:rPr lang="ja-JP" altLang="en-US"/>
              <a:t>レベル</a:t>
            </a:r>
            <a:endParaRPr lang="en-US" altLang="ja-JP"/>
          </a:p>
          <a:p>
            <a:pPr lvl="3"/>
            <a:r>
              <a:rPr lang="ja-JP" altLang="en-US"/>
              <a:t>第</a:t>
            </a:r>
            <a:r>
              <a:rPr lang="en-US" altLang="ja-JP"/>
              <a:t> 4 </a:t>
            </a:r>
            <a:r>
              <a:rPr lang="ja-JP" altLang="en-US"/>
              <a:t>レベル</a:t>
            </a:r>
            <a:endParaRPr lang="en-US" altLang="ja-JP"/>
          </a:p>
          <a:p>
            <a:pPr lvl="4"/>
            <a:r>
              <a:rPr lang="ja-JP" altLang="en-US"/>
              <a:t>第</a:t>
            </a:r>
            <a:r>
              <a:rPr lang="en-US" altLang="ja-JP"/>
              <a:t> 5 </a:t>
            </a:r>
            <a:r>
              <a:rPr lang="ja-JP" altLang="en-US"/>
              <a:t>レベル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719770A2-CDD7-E348-BE47-668A2EBE52C6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-60" charset="0"/>
        <a:ea typeface="ＭＳ Ｐ明朝" pitchFamily="-60" charset="-128"/>
        <a:cs typeface="ＭＳ Ｐ明朝" pitchFamily="-60" charset="-128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-60" charset="0"/>
        <a:ea typeface="ＭＳ Ｐ明朝" pitchFamily="-60" charset="-128"/>
        <a:cs typeface="ＭＳ Ｐ明朝" pitchFamily="-60" charset="-128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-60" charset="0"/>
        <a:ea typeface="ＭＳ Ｐ明朝" pitchFamily="-60" charset="-128"/>
        <a:cs typeface="ＭＳ Ｐ明朝" pitchFamily="-60" charset="-128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-60" charset="0"/>
        <a:ea typeface="ＭＳ Ｐ明朝" pitchFamily="-60" charset="-128"/>
        <a:cs typeface="ＭＳ Ｐ明朝" pitchFamily="-60" charset="-128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-60" charset="0"/>
        <a:ea typeface="ＭＳ Ｐ明朝" pitchFamily="-60" charset="-128"/>
        <a:cs typeface="ＭＳ Ｐ明朝" pitchFamily="-60" charset="-128"/>
      </a:defRPr>
    </a:lvl5pPr>
    <a:lvl6pPr marL="22860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D11DFC-B36E-5741-A679-14EE393D536D}" type="slidenum">
              <a:rPr lang="ja-JP" altLang="en-US"/>
              <a:pPr/>
              <a:t>2</a:t>
            </a:fld>
            <a:endParaRPr lang="ja-JP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46147D6-1B2D-9549-AA1D-4550056DE611}" type="slidenum">
              <a:rPr lang="en-US" altLang="ja-JP"/>
              <a:pPr/>
              <a:t>21</a:t>
            </a:fld>
            <a:endParaRPr lang="en-US" altLang="ja-JP"/>
          </a:p>
        </p:txBody>
      </p:sp>
      <p:sp>
        <p:nvSpPr>
          <p:cNvPr id="35843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844" name="ノート プレースホルダ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lIns="91429" tIns="45714" rIns="91429" bIns="45714"/>
          <a:lstStyle/>
          <a:p>
            <a:endParaRPr lang="ja-JP" altLang="en-US">
              <a:latin typeface="Times New Roman" charset="0"/>
              <a:ea typeface="ＭＳ Ｐ明朝" charset="-128"/>
              <a:cs typeface="ＭＳ Ｐ明朝" charset="-128"/>
            </a:endParaRPr>
          </a:p>
        </p:txBody>
      </p:sp>
      <p:sp>
        <p:nvSpPr>
          <p:cNvPr id="35845" name="スライド番号プレースホルダ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4" rIns="91429" bIns="45714" anchor="b">
            <a:prstTxWarp prst="textNoShape">
              <a:avLst/>
            </a:prstTxWarp>
          </a:bodyPr>
          <a:lstStyle/>
          <a:p>
            <a:pPr algn="r"/>
            <a:fld id="{F2F11833-4E64-4E47-AFC3-A6650ABBEEDE}" type="slidenum">
              <a:rPr kumimoji="1" lang="en-US" altLang="ja-JP" sz="1200"/>
              <a:pPr algn="r"/>
              <a:t>21</a:t>
            </a:fld>
            <a:endParaRPr kumimoji="1" lang="en-US" altLang="ja-JP" sz="120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D5D637F-5148-624C-83EC-6D9340677C68}" type="slidenum">
              <a:rPr lang="en-US" altLang="ja-JP"/>
              <a:pPr/>
              <a:t>22</a:t>
            </a:fld>
            <a:endParaRPr lang="en-US" altLang="ja-JP"/>
          </a:p>
        </p:txBody>
      </p:sp>
      <p:sp>
        <p:nvSpPr>
          <p:cNvPr id="37891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892" name="ノート プレースホルダ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lIns="91429" tIns="45714" rIns="91429" bIns="45714"/>
          <a:lstStyle/>
          <a:p>
            <a:endParaRPr lang="ja-JP" altLang="en-US">
              <a:latin typeface="Times New Roman" charset="0"/>
              <a:ea typeface="ＭＳ Ｐ明朝" charset="-128"/>
              <a:cs typeface="ＭＳ Ｐ明朝" charset="-128"/>
            </a:endParaRPr>
          </a:p>
        </p:txBody>
      </p:sp>
      <p:sp>
        <p:nvSpPr>
          <p:cNvPr id="37893" name="スライド番号プレースホルダ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4" rIns="91429" bIns="45714" anchor="b">
            <a:prstTxWarp prst="textNoShape">
              <a:avLst/>
            </a:prstTxWarp>
          </a:bodyPr>
          <a:lstStyle/>
          <a:p>
            <a:pPr algn="r"/>
            <a:fld id="{537A99EB-64E0-8C4C-8B1A-FB9B0A28CE38}" type="slidenum">
              <a:rPr kumimoji="1" lang="en-US" altLang="ja-JP" sz="1200"/>
              <a:pPr algn="r"/>
              <a:t>22</a:t>
            </a:fld>
            <a:endParaRPr kumimoji="1" lang="en-US" altLang="ja-JP" sz="120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9042B10-0503-AE40-AA4D-C8971B7EFC0A}" type="slidenum">
              <a:rPr lang="en-US" altLang="ja-JP"/>
              <a:pPr/>
              <a:t>24</a:t>
            </a:fld>
            <a:endParaRPr lang="en-US" altLang="ja-JP"/>
          </a:p>
        </p:txBody>
      </p:sp>
      <p:sp>
        <p:nvSpPr>
          <p:cNvPr id="40963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4" name="ノート プレースホルダ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lIns="91429" tIns="45714" rIns="91429" bIns="45714"/>
          <a:lstStyle/>
          <a:p>
            <a:endParaRPr lang="ja-JP" altLang="en-US">
              <a:latin typeface="Times New Roman" charset="0"/>
              <a:ea typeface="ＭＳ Ｐ明朝" charset="-128"/>
              <a:cs typeface="ＭＳ Ｐ明朝" charset="-128"/>
            </a:endParaRPr>
          </a:p>
        </p:txBody>
      </p:sp>
      <p:sp>
        <p:nvSpPr>
          <p:cNvPr id="40965" name="スライド番号プレースホルダ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4" rIns="91429" bIns="45714" anchor="b">
            <a:prstTxWarp prst="textNoShape">
              <a:avLst/>
            </a:prstTxWarp>
          </a:bodyPr>
          <a:lstStyle/>
          <a:p>
            <a:pPr algn="r"/>
            <a:fld id="{6F1DCFE6-1900-5F41-A0F0-63C98504531D}" type="slidenum">
              <a:rPr kumimoji="1" lang="en-US" altLang="ja-JP" sz="1200"/>
              <a:pPr algn="r"/>
              <a:t>24</a:t>
            </a:fld>
            <a:endParaRPr kumimoji="1" lang="en-US" altLang="ja-JP" sz="120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443467F-5770-5D45-8170-87027F660B9E}" type="slidenum">
              <a:rPr lang="en-US" altLang="ja-JP"/>
              <a:pPr/>
              <a:t>25</a:t>
            </a:fld>
            <a:endParaRPr lang="en-US" altLang="ja-JP"/>
          </a:p>
        </p:txBody>
      </p:sp>
      <p:sp>
        <p:nvSpPr>
          <p:cNvPr id="43011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2" name="ノート プレースホルダ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lIns="91429" tIns="45714" rIns="91429" bIns="45714"/>
          <a:lstStyle/>
          <a:p>
            <a:endParaRPr lang="ja-JP" altLang="en-US">
              <a:latin typeface="Times New Roman" charset="0"/>
              <a:ea typeface="ＭＳ Ｐ明朝" charset="-128"/>
              <a:cs typeface="ＭＳ Ｐ明朝" charset="-128"/>
            </a:endParaRPr>
          </a:p>
        </p:txBody>
      </p:sp>
      <p:sp>
        <p:nvSpPr>
          <p:cNvPr id="43013" name="スライド番号プレースホルダ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4" rIns="91429" bIns="45714" anchor="b">
            <a:prstTxWarp prst="textNoShape">
              <a:avLst/>
            </a:prstTxWarp>
          </a:bodyPr>
          <a:lstStyle/>
          <a:p>
            <a:pPr algn="r"/>
            <a:fld id="{15150C90-87F6-3846-AACB-366CA6414654}" type="slidenum">
              <a:rPr kumimoji="1" lang="en-US" altLang="ja-JP" sz="1200"/>
              <a:pPr algn="r"/>
              <a:t>25</a:t>
            </a:fld>
            <a:endParaRPr kumimoji="1" lang="en-US" altLang="ja-JP" sz="120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AF69183-6115-134B-9D17-5097B9D77203}" type="slidenum">
              <a:rPr lang="en-US" altLang="ja-JP"/>
              <a:pPr/>
              <a:t>26</a:t>
            </a:fld>
            <a:endParaRPr lang="en-US" altLang="ja-JP"/>
          </a:p>
        </p:txBody>
      </p:sp>
      <p:sp>
        <p:nvSpPr>
          <p:cNvPr id="45059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5060" name="ノート プレースホルダ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lIns="91429" tIns="45714" rIns="91429" bIns="45714"/>
          <a:lstStyle/>
          <a:p>
            <a:endParaRPr lang="ja-JP" altLang="en-US">
              <a:latin typeface="Times New Roman" charset="0"/>
              <a:ea typeface="ＭＳ Ｐ明朝" charset="-128"/>
              <a:cs typeface="ＭＳ Ｐ明朝" charset="-128"/>
            </a:endParaRPr>
          </a:p>
        </p:txBody>
      </p:sp>
      <p:sp>
        <p:nvSpPr>
          <p:cNvPr id="45061" name="スライド番号プレースホルダ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4" rIns="91429" bIns="45714" anchor="b">
            <a:prstTxWarp prst="textNoShape">
              <a:avLst/>
            </a:prstTxWarp>
          </a:bodyPr>
          <a:lstStyle/>
          <a:p>
            <a:pPr algn="r"/>
            <a:fld id="{C510CC20-7212-1E49-AF1B-F3BB1B45B339}" type="slidenum">
              <a:rPr kumimoji="1" lang="en-US" altLang="ja-JP" sz="1200"/>
              <a:pPr algn="r"/>
              <a:t>26</a:t>
            </a:fld>
            <a:endParaRPr kumimoji="1" lang="en-US" altLang="ja-JP" sz="120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5875104-7285-9341-8D55-B0E705C0C891}" type="slidenum">
              <a:rPr lang="en-US" altLang="ja-JP"/>
              <a:pPr/>
              <a:t>27</a:t>
            </a:fld>
            <a:endParaRPr lang="en-US" altLang="ja-JP"/>
          </a:p>
        </p:txBody>
      </p:sp>
      <p:sp>
        <p:nvSpPr>
          <p:cNvPr id="47107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7108" name="ノート プレースホルダ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lIns="91429" tIns="45714" rIns="91429" bIns="45714"/>
          <a:lstStyle/>
          <a:p>
            <a:endParaRPr lang="ja-JP" altLang="en-US">
              <a:latin typeface="Times New Roman" charset="0"/>
              <a:ea typeface="ＭＳ Ｐ明朝" charset="-128"/>
              <a:cs typeface="ＭＳ Ｐ明朝" charset="-128"/>
            </a:endParaRPr>
          </a:p>
        </p:txBody>
      </p:sp>
      <p:sp>
        <p:nvSpPr>
          <p:cNvPr id="47109" name="スライド番号プレースホルダ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4" rIns="91429" bIns="45714" anchor="b">
            <a:prstTxWarp prst="textNoShape">
              <a:avLst/>
            </a:prstTxWarp>
          </a:bodyPr>
          <a:lstStyle/>
          <a:p>
            <a:pPr algn="r"/>
            <a:fld id="{EE0806C4-7FF4-3044-B2A4-E75A8B7D0786}" type="slidenum">
              <a:rPr kumimoji="1" lang="en-US" altLang="ja-JP" sz="1200"/>
              <a:pPr algn="r"/>
              <a:t>27</a:t>
            </a:fld>
            <a:endParaRPr kumimoji="1" lang="en-US" altLang="ja-JP" sz="120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75D1A99-ECCC-D24B-B723-36D78B85ED89}" type="slidenum">
              <a:rPr lang="en-US" altLang="ja-JP"/>
              <a:pPr/>
              <a:t>29</a:t>
            </a:fld>
            <a:endParaRPr lang="en-US" altLang="ja-JP"/>
          </a:p>
        </p:txBody>
      </p:sp>
      <p:sp>
        <p:nvSpPr>
          <p:cNvPr id="50179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0180" name="ノート プレースホルダ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lIns="91429" tIns="45714" rIns="91429" bIns="45714"/>
          <a:lstStyle/>
          <a:p>
            <a:endParaRPr lang="ja-JP" altLang="en-US">
              <a:latin typeface="Times New Roman" charset="0"/>
              <a:ea typeface="ＭＳ Ｐ明朝" charset="-128"/>
              <a:cs typeface="ＭＳ Ｐ明朝" charset="-128"/>
            </a:endParaRPr>
          </a:p>
        </p:txBody>
      </p:sp>
      <p:sp>
        <p:nvSpPr>
          <p:cNvPr id="50181" name="スライド番号プレースホルダ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4" rIns="91429" bIns="45714" anchor="b">
            <a:prstTxWarp prst="textNoShape">
              <a:avLst/>
            </a:prstTxWarp>
          </a:bodyPr>
          <a:lstStyle/>
          <a:p>
            <a:pPr algn="r"/>
            <a:fld id="{D1E631AA-F849-1A47-A85A-91928744611A}" type="slidenum">
              <a:rPr kumimoji="1" lang="en-US" altLang="ja-JP" sz="1200"/>
              <a:pPr algn="r"/>
              <a:t>29</a:t>
            </a:fld>
            <a:endParaRPr kumimoji="1" lang="en-US" altLang="ja-JP" sz="120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ja-JP" altLang="en-US"/>
          </a:p>
        </p:txBody>
      </p:sp>
      <p:sp>
        <p:nvSpPr>
          <p:cNvPr id="63492" name="スライド番号プレースホルダ 3"/>
          <p:cNvSpPr txBox="1">
            <a:spLocks noGrp="1"/>
          </p:cNvSpPr>
          <p:nvPr/>
        </p:nvSpPr>
        <p:spPr bwMode="auto">
          <a:xfrm>
            <a:off x="3884117" y="8685759"/>
            <a:ext cx="2972525" cy="456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4" rIns="91429" bIns="45714" anchor="b">
            <a:prstTxWarp prst="textNoShape">
              <a:avLst/>
            </a:prstTxWarp>
          </a:bodyPr>
          <a:lstStyle/>
          <a:p>
            <a:pPr algn="r" defTabSz="914529"/>
            <a:fld id="{F4C38BC5-2DD4-A44D-8BE9-E9DD4D800A18}" type="slidenum">
              <a:rPr lang="ja-JP" altLang="en-US" sz="1200"/>
              <a:pPr algn="r" defTabSz="914529"/>
              <a:t>31</a:t>
            </a:fld>
            <a:endParaRPr lang="ja-JP" altLang="en-US" sz="1200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39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ja-JP" altLang="en-US"/>
          </a:p>
        </p:txBody>
      </p:sp>
      <p:sp>
        <p:nvSpPr>
          <p:cNvPr id="65540" name="スライド番号プレースホルダ 3"/>
          <p:cNvSpPr txBox="1">
            <a:spLocks noGrp="1"/>
          </p:cNvSpPr>
          <p:nvPr/>
        </p:nvSpPr>
        <p:spPr bwMode="auto">
          <a:xfrm>
            <a:off x="3884117" y="8685759"/>
            <a:ext cx="2972525" cy="456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4" rIns="91429" bIns="45714" anchor="b">
            <a:prstTxWarp prst="textNoShape">
              <a:avLst/>
            </a:prstTxWarp>
          </a:bodyPr>
          <a:lstStyle/>
          <a:p>
            <a:pPr algn="r" defTabSz="914529"/>
            <a:fld id="{E9AEE07C-93D1-5A42-A120-A4CA04DBE79B}" type="slidenum">
              <a:rPr lang="ja-JP" altLang="en-US" sz="1200"/>
              <a:pPr algn="r" defTabSz="914529"/>
              <a:t>32</a:t>
            </a:fld>
            <a:endParaRPr lang="ja-JP" altLang="en-US" sz="1200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7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ja-JP" altLang="en-US"/>
          </a:p>
        </p:txBody>
      </p:sp>
      <p:sp>
        <p:nvSpPr>
          <p:cNvPr id="67588" name="スライド番号プレースホルダ 3"/>
          <p:cNvSpPr txBox="1">
            <a:spLocks noGrp="1"/>
          </p:cNvSpPr>
          <p:nvPr/>
        </p:nvSpPr>
        <p:spPr bwMode="auto">
          <a:xfrm>
            <a:off x="3884117" y="8685759"/>
            <a:ext cx="2972525" cy="456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4" rIns="91429" bIns="45714" anchor="b">
            <a:prstTxWarp prst="textNoShape">
              <a:avLst/>
            </a:prstTxWarp>
          </a:bodyPr>
          <a:lstStyle/>
          <a:p>
            <a:pPr algn="r" defTabSz="914529"/>
            <a:fld id="{2B87040A-1EB9-E945-871C-2FFED24DE207}" type="slidenum">
              <a:rPr lang="ja-JP" altLang="en-US" sz="1200"/>
              <a:pPr algn="r" defTabSz="914529"/>
              <a:t>33</a:t>
            </a:fld>
            <a:endParaRPr lang="ja-JP" altLang="en-US" sz="1200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142BC0-B537-1944-A85A-0993DBD83877}" type="slidenum">
              <a:rPr lang="ja-JP" altLang="en-US"/>
              <a:pPr/>
              <a:t>5</a:t>
            </a:fld>
            <a:endParaRPr lang="ja-JP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DE2E6E6-5B09-7E4D-AA33-A96A1758B799}" type="slidenum">
              <a:rPr lang="en-US" altLang="ja-JP"/>
              <a:pPr/>
              <a:t>34</a:t>
            </a:fld>
            <a:endParaRPr lang="en-US" altLang="ja-JP"/>
          </a:p>
        </p:txBody>
      </p:sp>
      <p:sp>
        <p:nvSpPr>
          <p:cNvPr id="28675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676" name="ノート プレースホルダ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lIns="91429" tIns="45714" rIns="91429" bIns="45714"/>
          <a:lstStyle/>
          <a:p>
            <a:endParaRPr lang="ja-JP" altLang="en-US">
              <a:latin typeface="Times New Roman" charset="0"/>
              <a:ea typeface="ＭＳ Ｐ明朝" charset="-128"/>
              <a:cs typeface="ＭＳ Ｐ明朝" charset="-128"/>
            </a:endParaRPr>
          </a:p>
        </p:txBody>
      </p:sp>
      <p:sp>
        <p:nvSpPr>
          <p:cNvPr id="28677" name="スライド番号プレースホルダ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4" rIns="91429" bIns="45714" anchor="b">
            <a:prstTxWarp prst="textNoShape">
              <a:avLst/>
            </a:prstTxWarp>
          </a:bodyPr>
          <a:lstStyle/>
          <a:p>
            <a:pPr algn="r"/>
            <a:fld id="{7418A814-ED67-9948-8D01-B9901A03FE84}" type="slidenum">
              <a:rPr kumimoji="1" lang="en-US" altLang="ja-JP" sz="1200"/>
              <a:pPr algn="r"/>
              <a:t>34</a:t>
            </a:fld>
            <a:endParaRPr kumimoji="1" lang="en-US" altLang="ja-JP" sz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5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565015-B02A-DB43-B2A6-17F9CDF7F402}" type="slidenum">
              <a:rPr lang="ja-JP" altLang="en-US"/>
              <a:pPr/>
              <a:t>6</a:t>
            </a:fld>
            <a:endParaRPr lang="ja-JP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9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ja-JP" altLang="en-US"/>
          </a:p>
        </p:txBody>
      </p:sp>
      <p:sp>
        <p:nvSpPr>
          <p:cNvPr id="12292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fld id="{678F664B-577D-4245-B8F6-295E0328E6F2}" type="slidenum">
              <a:rPr lang="ja-JP" altLang="en-US"/>
              <a:pPr/>
              <a:t>8</a:t>
            </a:fld>
            <a:endParaRPr lang="ja-JP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9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0A2EFD-11EF-D846-8279-D9D015390AA3}" type="slidenum">
              <a:rPr lang="ja-JP" altLang="en-US"/>
              <a:pPr/>
              <a:t>9</a:t>
            </a:fld>
            <a:endParaRPr lang="ja-JP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3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C457EB-395A-7C45-AC34-6BEF1A53E0E8}" type="slidenum">
              <a:rPr lang="ja-JP" altLang="en-US"/>
              <a:pPr/>
              <a:t>10</a:t>
            </a:fld>
            <a:endParaRPr lang="ja-JP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7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2FBB21-05B0-404D-B15E-3F63B8DBCD11}" type="slidenum">
              <a:rPr lang="ja-JP" altLang="en-US"/>
              <a:pPr/>
              <a:t>11</a:t>
            </a:fld>
            <a:endParaRPr lang="ja-JP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622D00E-E96B-BA4A-B6F1-F525B94996E5}" type="slidenum">
              <a:rPr lang="en-US" altLang="ja-JP"/>
              <a:pPr/>
              <a:t>18</a:t>
            </a:fld>
            <a:endParaRPr lang="en-US" altLang="ja-JP"/>
          </a:p>
        </p:txBody>
      </p:sp>
      <p:sp>
        <p:nvSpPr>
          <p:cNvPr id="31747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748" name="ノート プレースホルダ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lIns="91429" tIns="45714" rIns="91429" bIns="45714"/>
          <a:lstStyle/>
          <a:p>
            <a:endParaRPr lang="ja-JP" altLang="en-US">
              <a:latin typeface="Times New Roman" charset="0"/>
              <a:ea typeface="ＭＳ Ｐ明朝" charset="-128"/>
              <a:cs typeface="ＭＳ Ｐ明朝" charset="-128"/>
            </a:endParaRPr>
          </a:p>
        </p:txBody>
      </p:sp>
      <p:sp>
        <p:nvSpPr>
          <p:cNvPr id="31749" name="スライド番号プレースホルダ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4" rIns="91429" bIns="45714" anchor="b">
            <a:prstTxWarp prst="textNoShape">
              <a:avLst/>
            </a:prstTxWarp>
          </a:bodyPr>
          <a:lstStyle/>
          <a:p>
            <a:pPr algn="r"/>
            <a:fld id="{7CC15FC5-865D-6848-AA18-00C6ACEBDF6A}" type="slidenum">
              <a:rPr kumimoji="1" lang="en-US" altLang="ja-JP" sz="1200"/>
              <a:pPr algn="r"/>
              <a:t>18</a:t>
            </a:fld>
            <a:endParaRPr kumimoji="1" lang="en-US" altLang="ja-JP" sz="120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BAB82F1-DB53-0645-A33A-C4CFC3D22F69}" type="slidenum">
              <a:rPr lang="en-US" altLang="ja-JP"/>
              <a:pPr/>
              <a:t>19</a:t>
            </a:fld>
            <a:endParaRPr lang="en-US" altLang="ja-JP"/>
          </a:p>
        </p:txBody>
      </p:sp>
      <p:sp>
        <p:nvSpPr>
          <p:cNvPr id="33795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6" name="ノート プレースホルダ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lIns="91429" tIns="45714" rIns="91429" bIns="45714"/>
          <a:lstStyle/>
          <a:p>
            <a:endParaRPr lang="ja-JP" altLang="en-US">
              <a:latin typeface="Times New Roman" charset="0"/>
              <a:ea typeface="ＭＳ Ｐ明朝" charset="-128"/>
              <a:cs typeface="ＭＳ Ｐ明朝" charset="-128"/>
            </a:endParaRPr>
          </a:p>
        </p:txBody>
      </p:sp>
      <p:sp>
        <p:nvSpPr>
          <p:cNvPr id="33797" name="スライド番号プレースホルダ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4" rIns="91429" bIns="45714" anchor="b">
            <a:prstTxWarp prst="textNoShape">
              <a:avLst/>
            </a:prstTxWarp>
          </a:bodyPr>
          <a:lstStyle/>
          <a:p>
            <a:pPr algn="r"/>
            <a:fld id="{A2833571-942C-ED4A-B9F2-ECE91DB3BC82}" type="slidenum">
              <a:rPr kumimoji="1" lang="en-US" altLang="ja-JP" sz="1200"/>
              <a:pPr algn="r"/>
              <a:t>19</a:t>
            </a:fld>
            <a:endParaRPr kumimoji="1" lang="en-US" altLang="ja-JP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1295400" y="0"/>
            <a:ext cx="762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ja-JP" altLang="en-US" sz="2400"/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1828800" y="0"/>
            <a:ext cx="6629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ja-JP" altLang="en-US" sz="2400"/>
          </a:p>
        </p:txBody>
      </p:sp>
      <p:sp>
        <p:nvSpPr>
          <p:cNvPr id="6" name="Line 9"/>
          <p:cNvSpPr>
            <a:spLocks noChangeShapeType="1"/>
          </p:cNvSpPr>
          <p:nvPr/>
        </p:nvSpPr>
        <p:spPr bwMode="auto">
          <a:xfrm>
            <a:off x="85725" y="6215063"/>
            <a:ext cx="8991600" cy="0"/>
          </a:xfrm>
          <a:prstGeom prst="line">
            <a:avLst/>
          </a:prstGeom>
          <a:noFill/>
          <a:ln w="57150" cmpd="thickThin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ja-JP" altLang="en-US">
              <a:latin typeface="Arial" pitchFamily="-60" charset="0"/>
              <a:ea typeface="Arial Unicode MS" pitchFamily="-60" charset="0"/>
              <a:cs typeface="Arial Unicode MS" pitchFamily="-60" charset="0"/>
            </a:endParaRPr>
          </a:p>
        </p:txBody>
      </p:sp>
      <p:sp>
        <p:nvSpPr>
          <p:cNvPr id="7" name="Line 10"/>
          <p:cNvSpPr>
            <a:spLocks noChangeShapeType="1"/>
          </p:cNvSpPr>
          <p:nvPr/>
        </p:nvSpPr>
        <p:spPr bwMode="auto">
          <a:xfrm>
            <a:off x="1295400" y="722313"/>
            <a:ext cx="6400800" cy="0"/>
          </a:xfrm>
          <a:prstGeom prst="line">
            <a:avLst/>
          </a:prstGeom>
          <a:noFill/>
          <a:ln w="57150" cmpd="thinThick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ja-JP" altLang="en-US">
              <a:latin typeface="Arial" pitchFamily="-60" charset="0"/>
              <a:ea typeface="Arial Unicode MS" pitchFamily="-60" charset="0"/>
              <a:cs typeface="Arial Unicode MS" pitchFamily="-60" charset="0"/>
            </a:endParaRPr>
          </a:p>
        </p:txBody>
      </p:sp>
      <p:pic>
        <p:nvPicPr>
          <p:cNvPr id="8" name="Picture 11" descr="stfsig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02563" y="163513"/>
            <a:ext cx="1204912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2" descr="stfmark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4775" y="98425"/>
            <a:ext cx="679450" cy="67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3" descr="stfsig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04863" y="160338"/>
            <a:ext cx="655637" cy="604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ja-JP" altLang="en-US"/>
              <a:t>マスタ</a:t>
            </a:r>
            <a:r>
              <a:rPr lang="en-US" altLang="ja-JP"/>
              <a:t> </a:t>
            </a:r>
            <a:r>
              <a:rPr lang="ja-JP" altLang="en-US"/>
              <a:t>サブタイトルの書式設定</a:t>
            </a:r>
          </a:p>
        </p:txBody>
      </p:sp>
      <p:sp>
        <p:nvSpPr>
          <p:cNvPr id="5128" name="Rectangle 8"/>
          <p:cNvSpPr>
            <a:spLocks noGrp="1" noChangeArrowheads="1"/>
          </p:cNvSpPr>
          <p:nvPr>
            <p:ph type="ctrTitle"/>
          </p:nvPr>
        </p:nvSpPr>
        <p:spPr>
          <a:xfrm>
            <a:off x="762000" y="2286000"/>
            <a:ext cx="7772400" cy="1143000"/>
          </a:xfrm>
        </p:spPr>
        <p:txBody>
          <a:bodyPr/>
          <a:lstStyle>
            <a:lvl1pPr>
              <a:defRPr sz="4800"/>
            </a:lvl1pPr>
          </a:lstStyle>
          <a:p>
            <a:r>
              <a:rPr lang="ja-JP" altLang="en-US"/>
              <a:t>マスタ</a:t>
            </a:r>
            <a:r>
              <a:rPr lang="en-US" altLang="ja-JP"/>
              <a:t> </a:t>
            </a:r>
            <a:r>
              <a:rPr lang="ja-JP" altLang="en-US"/>
              <a:t>タイトルの書式設定</a:t>
            </a:r>
          </a:p>
        </p:txBody>
      </p:sp>
      <p:sp>
        <p:nvSpPr>
          <p:cNvPr id="11" name="Rectangle 3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2" name="Rectangle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 sz="2000"/>
            </a:lvl1pPr>
          </a:lstStyle>
          <a:p>
            <a:pPr>
              <a:defRPr/>
            </a:pPr>
            <a:r>
              <a:rPr lang="en-US" altLang="ja-JP"/>
              <a:t>STF  </a:t>
            </a:r>
          </a:p>
        </p:txBody>
      </p:sp>
      <p:sp>
        <p:nvSpPr>
          <p:cNvPr id="13" name="Rectangle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76546B-F08B-914B-B583-8E22F4EF6093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/>
              <a:t>STF</a:t>
            </a:r>
            <a:r>
              <a:rPr lang="en-US" altLang="ja-JP" sz="2000"/>
              <a:t>  </a:t>
            </a: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60BE0A-37D0-5B4A-A134-702AE6AA0A10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縦書きタイトル/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515100" y="0"/>
            <a:ext cx="1943100" cy="6324600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685800" y="0"/>
            <a:ext cx="5676900" cy="6324600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/>
              <a:t>STF</a:t>
            </a:r>
            <a:r>
              <a:rPr lang="en-US" altLang="ja-JP" sz="2000"/>
              <a:t>  </a:t>
            </a: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FB6288-165A-5A40-87B3-73F273625083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/>
              <a:t>STF</a:t>
            </a:r>
            <a:r>
              <a:rPr lang="en-US" altLang="ja-JP" sz="2000"/>
              <a:t>  </a:t>
            </a: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91A597-D2D1-7043-AD79-66F7EBDD522A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セクション ヘッダ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/>
              <a:t>STF</a:t>
            </a:r>
            <a:r>
              <a:rPr lang="en-US" altLang="ja-JP" sz="2000"/>
              <a:t>  </a:t>
            </a: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E9A826-72F3-9747-8413-3DC811A8A26F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685800" y="990600"/>
            <a:ext cx="3810000" cy="533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990600"/>
            <a:ext cx="3810000" cy="533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/>
              <a:t>STF</a:t>
            </a:r>
            <a:r>
              <a:rPr lang="en-US" altLang="ja-JP" sz="2000"/>
              <a:t>  </a:t>
            </a:r>
            <a:endParaRPr lang="en-US" altLang="ja-JP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395EB3-7443-B34F-9F7A-F77E09D54DA4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/>
              <a:t>STF</a:t>
            </a:r>
            <a:r>
              <a:rPr lang="en-US" altLang="ja-JP" sz="2000"/>
              <a:t>  </a:t>
            </a:r>
            <a:endParaRPr lang="en-US" altLang="ja-JP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849075-CEB2-C145-BCE8-F608296868E8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/>
              <a:t>STF</a:t>
            </a:r>
            <a:r>
              <a:rPr lang="en-US" altLang="ja-JP" sz="2000"/>
              <a:t>  </a:t>
            </a: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454C37-8DB8-D240-9E8B-7DEBEE167C65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/>
              <a:t>STF</a:t>
            </a:r>
            <a:r>
              <a:rPr lang="en-US" altLang="ja-JP" sz="2000"/>
              <a:t>  </a:t>
            </a:r>
            <a:endParaRPr lang="en-US" altLang="ja-JP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43A919-0F14-D64D-99D9-BB53C157C31F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/>
              <a:t>STF</a:t>
            </a:r>
            <a:r>
              <a:rPr lang="en-US" altLang="ja-JP" sz="2000"/>
              <a:t>  </a:t>
            </a:r>
            <a:endParaRPr lang="en-US" altLang="ja-JP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409459-12E5-4341-B966-5319CC6BACD4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タイトルと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 smtClean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/>
              <a:t>STF</a:t>
            </a:r>
            <a:r>
              <a:rPr lang="en-US" altLang="ja-JP" sz="2000"/>
              <a:t>  </a:t>
            </a:r>
            <a:endParaRPr lang="en-US" altLang="ja-JP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B6ED61-8F96-B141-B584-7FF69F6D398D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4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90600"/>
            <a:ext cx="77724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</a:t>
            </a:r>
            <a:r>
              <a:rPr lang="en-US" altLang="ja-JP"/>
              <a:t> </a:t>
            </a:r>
            <a:r>
              <a:rPr lang="ja-JP" altLang="en-US"/>
              <a:t>テキストの書式設定</a:t>
            </a:r>
            <a:endParaRPr lang="en-US" altLang="ja-JP"/>
          </a:p>
          <a:p>
            <a:pPr lvl="1"/>
            <a:r>
              <a:rPr lang="ja-JP" altLang="en-US"/>
              <a:t>第</a:t>
            </a:r>
            <a:r>
              <a:rPr lang="en-US" altLang="ja-JP"/>
              <a:t> 2 </a:t>
            </a:r>
            <a:r>
              <a:rPr lang="ja-JP" altLang="en-US"/>
              <a:t>レベル</a:t>
            </a:r>
            <a:endParaRPr lang="en-US" altLang="ja-JP"/>
          </a:p>
          <a:p>
            <a:pPr lvl="2"/>
            <a:r>
              <a:rPr lang="ja-JP" altLang="en-US"/>
              <a:t>第</a:t>
            </a:r>
            <a:r>
              <a:rPr lang="en-US" altLang="ja-JP"/>
              <a:t> 3 </a:t>
            </a:r>
            <a:r>
              <a:rPr lang="ja-JP" altLang="en-US"/>
              <a:t>レベル</a:t>
            </a:r>
            <a:endParaRPr lang="en-US" altLang="ja-JP"/>
          </a:p>
          <a:p>
            <a:pPr lvl="3"/>
            <a:r>
              <a:rPr lang="ja-JP" altLang="en-US"/>
              <a:t>第</a:t>
            </a:r>
            <a:r>
              <a:rPr lang="en-US" altLang="ja-JP"/>
              <a:t> 4 </a:t>
            </a:r>
            <a:r>
              <a:rPr lang="ja-JP" altLang="en-US"/>
              <a:t>レベル</a:t>
            </a:r>
            <a:endParaRPr lang="en-US" altLang="ja-JP"/>
          </a:p>
          <a:p>
            <a:pPr lvl="4"/>
            <a:r>
              <a:rPr lang="ja-JP" altLang="en-US"/>
              <a:t>第</a:t>
            </a:r>
            <a:r>
              <a:rPr lang="en-US" altLang="ja-JP"/>
              <a:t> 5 </a:t>
            </a:r>
            <a:r>
              <a:rPr lang="ja-JP" altLang="en-US"/>
              <a:t>レベル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81000" y="6484938"/>
            <a:ext cx="2057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base">
              <a:defRPr sz="120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981200" y="6484938"/>
            <a:ext cx="5562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base">
              <a:defRPr sz="1600" b="1">
                <a:solidFill>
                  <a:srgbClr val="23346C"/>
                </a:solidFill>
              </a:defRPr>
            </a:lvl1pPr>
          </a:lstStyle>
          <a:p>
            <a:pPr>
              <a:defRPr/>
            </a:pPr>
            <a:r>
              <a:rPr lang="en-US" altLang="ja-JP"/>
              <a:t>STF</a:t>
            </a:r>
            <a:r>
              <a:rPr lang="en-US" altLang="ja-JP" sz="2000"/>
              <a:t>  </a:t>
            </a:r>
            <a:endParaRPr lang="en-US" altLang="ja-JP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696200" y="6484938"/>
            <a:ext cx="762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base">
              <a:defRPr sz="1400"/>
            </a:lvl1pPr>
          </a:lstStyle>
          <a:p>
            <a:pPr>
              <a:defRPr/>
            </a:pPr>
            <a:fld id="{E53DFA80-4FBE-AB44-B53C-1F6E2FFA4112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1295400" y="0"/>
            <a:ext cx="762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ja-JP" altLang="en-US" sz="2400"/>
          </a:p>
        </p:txBody>
      </p:sp>
      <p:sp>
        <p:nvSpPr>
          <p:cNvPr id="4103" name="Text Box 7"/>
          <p:cNvSpPr txBox="1">
            <a:spLocks noChangeArrowheads="1"/>
          </p:cNvSpPr>
          <p:nvPr/>
        </p:nvSpPr>
        <p:spPr bwMode="auto">
          <a:xfrm>
            <a:off x="1828800" y="0"/>
            <a:ext cx="6629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ja-JP" altLang="en-US" sz="2400"/>
          </a:p>
        </p:txBody>
      </p:sp>
      <p:sp>
        <p:nvSpPr>
          <p:cNvPr id="1032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1143000" y="0"/>
            <a:ext cx="7239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</a:t>
            </a:r>
            <a:r>
              <a:rPr lang="en-US" altLang="ja-JP"/>
              <a:t> </a:t>
            </a:r>
            <a:r>
              <a:rPr lang="ja-JP" altLang="en-US"/>
              <a:t>タイトルの書式設定</a:t>
            </a:r>
          </a:p>
        </p:txBody>
      </p:sp>
      <p:sp>
        <p:nvSpPr>
          <p:cNvPr id="4105" name="Text Box 9"/>
          <p:cNvSpPr txBox="1">
            <a:spLocks noChangeArrowheads="1"/>
          </p:cNvSpPr>
          <p:nvPr/>
        </p:nvSpPr>
        <p:spPr bwMode="auto">
          <a:xfrm>
            <a:off x="644525" y="587375"/>
            <a:ext cx="2438400" cy="274638"/>
          </a:xfrm>
          <a:prstGeom prst="rect">
            <a:avLst/>
          </a:prstGeom>
          <a:noFill/>
          <a:ln w="222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altLang="ja-JP" sz="1200" b="1">
                <a:solidFill>
                  <a:schemeClr val="accent2"/>
                </a:solidFill>
              </a:rPr>
              <a:t>superconducting rf test facility</a:t>
            </a:r>
          </a:p>
        </p:txBody>
      </p:sp>
      <p:sp>
        <p:nvSpPr>
          <p:cNvPr id="4106" name="Line 10"/>
          <p:cNvSpPr>
            <a:spLocks noChangeShapeType="1"/>
          </p:cNvSpPr>
          <p:nvPr/>
        </p:nvSpPr>
        <p:spPr bwMode="auto">
          <a:xfrm>
            <a:off x="50800" y="6484938"/>
            <a:ext cx="8991600" cy="0"/>
          </a:xfrm>
          <a:prstGeom prst="line">
            <a:avLst/>
          </a:prstGeom>
          <a:noFill/>
          <a:ln w="57150" cmpd="thickThin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ja-JP" altLang="en-US">
              <a:latin typeface="Arial" pitchFamily="-60" charset="0"/>
              <a:ea typeface="Arial Unicode MS" pitchFamily="-60" charset="0"/>
              <a:cs typeface="Arial Unicode MS" pitchFamily="-60" charset="0"/>
            </a:endParaRPr>
          </a:p>
        </p:txBody>
      </p:sp>
      <p:sp>
        <p:nvSpPr>
          <p:cNvPr id="4107" name="Line 11"/>
          <p:cNvSpPr>
            <a:spLocks noChangeShapeType="1"/>
          </p:cNvSpPr>
          <p:nvPr/>
        </p:nvSpPr>
        <p:spPr bwMode="auto">
          <a:xfrm>
            <a:off x="3032125" y="738188"/>
            <a:ext cx="4884738" cy="0"/>
          </a:xfrm>
          <a:prstGeom prst="line">
            <a:avLst/>
          </a:prstGeom>
          <a:noFill/>
          <a:ln w="57150" cmpd="thinThick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ja-JP" altLang="en-US">
              <a:latin typeface="Arial" pitchFamily="-60" charset="0"/>
              <a:ea typeface="Arial Unicode MS" pitchFamily="-60" charset="0"/>
              <a:cs typeface="Arial Unicode MS" pitchFamily="-60" charset="0"/>
            </a:endParaRPr>
          </a:p>
        </p:txBody>
      </p:sp>
      <p:pic>
        <p:nvPicPr>
          <p:cNvPr id="1036" name="Picture 12" descr="stfsign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8001000" y="312738"/>
            <a:ext cx="906463" cy="45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7" name="Picture 13" descr="stfmark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184150" y="276225"/>
            <a:ext cx="5111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r:id="rId1"/>
    <p:sldLayoutId r:id="rId2"/>
    <p:sldLayoutId r:id="rId3"/>
    <p:sldLayoutId r:id="rId4"/>
    <p:sldLayoutId r:id="rId5"/>
    <p:sldLayoutId r:id="rId6"/>
    <p:sldLayoutId r:id="rId7"/>
    <p:sldLayoutId r:id="rId8"/>
    <p:sldLayoutId r:id="rId9"/>
    <p:sldLayoutId r:id="rId10"/>
    <p:sldLayoutId r:id="rId11"/>
  </p:sldLayoutIdLst>
  <p:hf sldNum="0" hdr="0" dt="0"/>
  <p:txStyles>
    <p:titleStyle>
      <a:lvl1pPr algn="ctr" rtl="0" fontAlgn="base">
        <a:spcBef>
          <a:spcPct val="0"/>
        </a:spcBef>
        <a:spcAft>
          <a:spcPct val="0"/>
        </a:spcAft>
        <a:defRPr kumimoji="1" sz="3600">
          <a:solidFill>
            <a:srgbClr val="23346C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kumimoji="1" sz="3600">
          <a:solidFill>
            <a:srgbClr val="23346C"/>
          </a:solidFill>
          <a:latin typeface="Arial" pitchFamily="-60" charset="0"/>
          <a:ea typeface="Arial Unicode MS" pitchFamily="-60" charset="0"/>
          <a:cs typeface="Arial Unicode MS" pitchFamily="-60" charset="0"/>
        </a:defRPr>
      </a:lvl2pPr>
      <a:lvl3pPr algn="ctr" rtl="0" fontAlgn="base">
        <a:spcBef>
          <a:spcPct val="0"/>
        </a:spcBef>
        <a:spcAft>
          <a:spcPct val="0"/>
        </a:spcAft>
        <a:defRPr kumimoji="1" sz="3600">
          <a:solidFill>
            <a:srgbClr val="23346C"/>
          </a:solidFill>
          <a:latin typeface="Arial" pitchFamily="-60" charset="0"/>
          <a:ea typeface="Arial Unicode MS" pitchFamily="-60" charset="0"/>
          <a:cs typeface="Arial Unicode MS" pitchFamily="-60" charset="0"/>
        </a:defRPr>
      </a:lvl3pPr>
      <a:lvl4pPr algn="ctr" rtl="0" fontAlgn="base">
        <a:spcBef>
          <a:spcPct val="0"/>
        </a:spcBef>
        <a:spcAft>
          <a:spcPct val="0"/>
        </a:spcAft>
        <a:defRPr kumimoji="1" sz="3600">
          <a:solidFill>
            <a:srgbClr val="23346C"/>
          </a:solidFill>
          <a:latin typeface="Arial" pitchFamily="-60" charset="0"/>
          <a:ea typeface="Arial Unicode MS" pitchFamily="-60" charset="0"/>
          <a:cs typeface="Arial Unicode MS" pitchFamily="-60" charset="0"/>
        </a:defRPr>
      </a:lvl4pPr>
      <a:lvl5pPr algn="ctr" rtl="0" fontAlgn="base">
        <a:spcBef>
          <a:spcPct val="0"/>
        </a:spcBef>
        <a:spcAft>
          <a:spcPct val="0"/>
        </a:spcAft>
        <a:defRPr kumimoji="1" sz="3600">
          <a:solidFill>
            <a:srgbClr val="23346C"/>
          </a:solidFill>
          <a:latin typeface="Arial" pitchFamily="-60" charset="0"/>
          <a:ea typeface="Arial Unicode MS" pitchFamily="-60" charset="0"/>
          <a:cs typeface="Arial Unicode MS" pitchFamily="-60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pitchFamily="-60" charset="0"/>
          <a:ea typeface="Arial Unicode MS" pitchFamily="-60" charset="0"/>
          <a:cs typeface="Arial Unicode MS" pitchFamily="-60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pitchFamily="-60" charset="0"/>
          <a:ea typeface="Arial Unicode MS" pitchFamily="-60" charset="0"/>
          <a:cs typeface="Arial Unicode MS" pitchFamily="-60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pitchFamily="-60" charset="0"/>
          <a:ea typeface="Arial Unicode MS" pitchFamily="-60" charset="0"/>
          <a:cs typeface="Arial Unicode MS" pitchFamily="-60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pitchFamily="-60" charset="0"/>
          <a:ea typeface="Arial Unicode MS" pitchFamily="-60" charset="0"/>
          <a:cs typeface="Arial Unicode MS" pitchFamily="-60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kumimoji="1" sz="2800">
          <a:solidFill>
            <a:srgbClr val="23346C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400" b="1">
          <a:solidFill>
            <a:srgbClr val="23346C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image" Target="../media/image36.pn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jpeg"/><Relationship Id="rId3" Type="http://schemas.openxmlformats.org/officeDocument/2006/relationships/image" Target="../media/image33.jpeg"/><Relationship Id="rId5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7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Relationship Id="rId6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3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3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4" Type="http://schemas.openxmlformats.org/officeDocument/2006/relationships/image" Target="../media/image49.png"/><Relationship Id="rId5" Type="http://schemas.openxmlformats.org/officeDocument/2006/relationships/image" Target="../media/image50.png"/><Relationship Id="rId7" Type="http://schemas.openxmlformats.org/officeDocument/2006/relationships/oleObject" Target="../embeddings/oleObject1.bin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Relationship Id="rId9" Type="http://schemas.openxmlformats.org/officeDocument/2006/relationships/image" Target="../media/image53.png"/><Relationship Id="rId3" Type="http://schemas.openxmlformats.org/officeDocument/2006/relationships/notesSlide" Target="../notesSlides/notesSlide8.xml"/><Relationship Id="rId6" Type="http://schemas.openxmlformats.org/officeDocument/2006/relationships/image" Target="../media/image51.wmf"/></Relationships>
</file>

<file path=ppt/slides/_rels/slide19.xml.rels><?xml version="1.0" encoding="UTF-8" standalone="yes"?>
<Relationships xmlns="http://schemas.openxmlformats.org/package/2006/relationships"><Relationship Id="rId6" Type="http://schemas.openxmlformats.org/officeDocument/2006/relationships/image" Target="../media/image54.jpe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8.png"/><Relationship Id="rId5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jpeg"/><Relationship Id="rId3" Type="http://schemas.openxmlformats.org/officeDocument/2006/relationships/image" Target="../media/image56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4" Type="http://schemas.openxmlformats.org/officeDocument/2006/relationships/image" Target="../media/image59.png"/><Relationship Id="rId10" Type="http://schemas.openxmlformats.org/officeDocument/2006/relationships/image" Target="../media/image65.jpeg"/><Relationship Id="rId5" Type="http://schemas.openxmlformats.org/officeDocument/2006/relationships/image" Target="../media/image60.png"/><Relationship Id="rId7" Type="http://schemas.openxmlformats.org/officeDocument/2006/relationships/image" Target="../media/image62.png"/><Relationship Id="rId11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9" Type="http://schemas.openxmlformats.org/officeDocument/2006/relationships/image" Target="../media/image64.jpeg"/><Relationship Id="rId3" Type="http://schemas.openxmlformats.org/officeDocument/2006/relationships/image" Target="../media/image58.png"/><Relationship Id="rId6" Type="http://schemas.openxmlformats.org/officeDocument/2006/relationships/image" Target="../media/image61.jpe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image" Target="../media/image68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11.xml"/><Relationship Id="rId5" Type="http://schemas.openxmlformats.org/officeDocument/2006/relationships/oleObject" Target="../embeddings/oleObject2.bin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image" Target="../media/image70.w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69.wmf"/><Relationship Id="rId5" Type="http://schemas.openxmlformats.org/officeDocument/2006/relationships/hyperlink" Target="http://tdserver1.fnal.gov/project/ILC/S0/web/Cavity_Listing.asp" TargetMode="External"/></Relationships>
</file>

<file path=ppt/slides/_rels/slide25.xml.rels><?xml version="1.0" encoding="UTF-8" standalone="yes"?>
<Relationships xmlns="http://schemas.openxmlformats.org/package/2006/relationships"><Relationship Id="rId6" Type="http://schemas.openxmlformats.org/officeDocument/2006/relationships/image" Target="../media/image74.png"/><Relationship Id="rId4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71.png"/><Relationship Id="rId5" Type="http://schemas.openxmlformats.org/officeDocument/2006/relationships/image" Target="../media/image73.png"/></Relationships>
</file>

<file path=ppt/slides/_rels/slide26.xml.rels><?xml version="1.0" encoding="UTF-8" standalone="yes"?>
<Relationships xmlns="http://schemas.openxmlformats.org/package/2006/relationships"><Relationship Id="rId6" Type="http://schemas.openxmlformats.org/officeDocument/2006/relationships/image" Target="../media/image78.png"/><Relationship Id="rId4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75.png"/><Relationship Id="rId5" Type="http://schemas.openxmlformats.org/officeDocument/2006/relationships/image" Target="../media/image77.png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7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81.png"/><Relationship Id="rId5" Type="http://schemas.openxmlformats.org/officeDocument/2006/relationships/image" Target="../media/image8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6" Type="http://schemas.openxmlformats.org/officeDocument/2006/relationships/image" Target="../media/image88.tiff"/><Relationship Id="rId4" Type="http://schemas.openxmlformats.org/officeDocument/2006/relationships/image" Target="../media/image86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85.png"/><Relationship Id="rId5" Type="http://schemas.openxmlformats.org/officeDocument/2006/relationships/image" Target="../media/image87.png"/></Relationships>
</file>

<file path=ppt/slides/_rels/slide33.xml.rels><?xml version="1.0" encoding="UTF-8" standalone="yes"?>
<Relationships xmlns="http://schemas.openxmlformats.org/package/2006/relationships"><Relationship Id="rId4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89.png"/><Relationship Id="rId5" Type="http://schemas.openxmlformats.org/officeDocument/2006/relationships/image" Target="../media/image90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4" Type="http://schemas.openxmlformats.org/officeDocument/2006/relationships/image" Target="../media/image7.png"/><Relationship Id="rId10" Type="http://schemas.openxmlformats.org/officeDocument/2006/relationships/image" Target="../media/image13.png"/><Relationship Id="rId5" Type="http://schemas.openxmlformats.org/officeDocument/2006/relationships/image" Target="../media/image8.jpeg"/><Relationship Id="rId7" Type="http://schemas.openxmlformats.org/officeDocument/2006/relationships/image" Target="../media/image10.jpeg"/><Relationship Id="rId11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9" Type="http://schemas.openxmlformats.org/officeDocument/2006/relationships/image" Target="../media/image12.jpeg"/><Relationship Id="rId3" Type="http://schemas.openxmlformats.org/officeDocument/2006/relationships/image" Target="../media/image6.png"/><Relationship Id="rId6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4" Type="http://schemas.openxmlformats.org/officeDocument/2006/relationships/image" Target="../media/image17.png"/><Relationship Id="rId10" Type="http://schemas.openxmlformats.org/officeDocument/2006/relationships/image" Target="../media/image23.png"/><Relationship Id="rId5" Type="http://schemas.openxmlformats.org/officeDocument/2006/relationships/image" Target="../media/image18.png"/><Relationship Id="rId7" Type="http://schemas.openxmlformats.org/officeDocument/2006/relationships/image" Target="../media/image20.png"/><Relationship Id="rId11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Relationship Id="rId9" Type="http://schemas.openxmlformats.org/officeDocument/2006/relationships/image" Target="../media/image22.png"/><Relationship Id="rId3" Type="http://schemas.openxmlformats.org/officeDocument/2006/relationships/image" Target="../media/image16.png"/><Relationship Id="rId6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7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6.png"/><Relationship Id="rId6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フッター プレースホルダ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ja-JP" smtClean="0"/>
              <a:t>STF</a:t>
            </a:r>
            <a:r>
              <a:rPr lang="en-US" altLang="ja-JP" sz="2000" smtClean="0"/>
              <a:t>  </a:t>
            </a:r>
            <a:endParaRPr lang="en-US" altLang="ja-JP" smtClean="0"/>
          </a:p>
        </p:txBody>
      </p:sp>
      <p:sp>
        <p:nvSpPr>
          <p:cNvPr id="5" name="タイトル 1"/>
          <p:cNvSpPr txBox="1">
            <a:spLocks/>
          </p:cNvSpPr>
          <p:nvPr/>
        </p:nvSpPr>
        <p:spPr bwMode="auto">
          <a:xfrm>
            <a:off x="228600" y="1828800"/>
            <a:ext cx="8610600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23346C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Replica by Molding and Local grinding Repair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23346C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for 9-cell cavity.</a:t>
            </a:r>
            <a:endParaRPr kumimoji="1" lang="ja-JP" altLang="en-US" sz="2800" b="1" i="0" u="none" strike="noStrike" kern="0" cap="none" spc="0" normalizeH="0" baseline="0" noProof="0" dirty="0">
              <a:ln>
                <a:noFill/>
              </a:ln>
              <a:solidFill>
                <a:srgbClr val="23346C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サブタイトル 2"/>
          <p:cNvSpPr txBox="1">
            <a:spLocks/>
          </p:cNvSpPr>
          <p:nvPr/>
        </p:nvSpPr>
        <p:spPr bwMode="auto">
          <a:xfrm>
            <a:off x="1371600" y="4500563"/>
            <a:ext cx="6400800" cy="1062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K. Watanabe, H. Hayano (KEK)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20/April/2010, TTC meeting @FNAL</a:t>
            </a:r>
            <a:endParaRPr kumimoji="1" lang="ja-JP" altLang="en-US" sz="2000" b="0" i="0" u="none" strike="noStrike" kern="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00" y="3714750"/>
            <a:ext cx="3429000" cy="256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1" name="タイトル 3"/>
          <p:cNvSpPr>
            <a:spLocks noGrp="1"/>
          </p:cNvSpPr>
          <p:nvPr>
            <p:ph type="title" idx="4294967295"/>
          </p:nvPr>
        </p:nvSpPr>
        <p:spPr>
          <a:xfrm>
            <a:off x="457200" y="0"/>
            <a:ext cx="8229600" cy="725488"/>
          </a:xfrm>
        </p:spPr>
        <p:txBody>
          <a:bodyPr/>
          <a:lstStyle/>
          <a:p>
            <a:pPr eaLnBrk="1" hangingPunct="1"/>
            <a:r>
              <a:rPr lang="en-US" altLang="ja-JP" sz="2000"/>
              <a:t>Trouble and counter measure (2)  </a:t>
            </a:r>
            <a:endParaRPr lang="ja-JP" altLang="en-US"/>
          </a:p>
        </p:txBody>
      </p:sp>
      <p:pic>
        <p:nvPicPr>
          <p:cNvPr id="12292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990600"/>
            <a:ext cx="5875338" cy="221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円/楕円 5"/>
          <p:cNvSpPr/>
          <p:nvPr/>
        </p:nvSpPr>
        <p:spPr>
          <a:xfrm>
            <a:off x="3429000" y="1571625"/>
            <a:ext cx="571500" cy="42862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ja-JP" altLang="en-US">
              <a:solidFill>
                <a:srgbClr val="FFFFFF"/>
              </a:solidFill>
              <a:cs typeface="ＭＳ Ｐゴシック" charset="-128"/>
            </a:endParaRPr>
          </a:p>
        </p:txBody>
      </p:sp>
      <p:cxnSp>
        <p:nvCxnSpPr>
          <p:cNvPr id="8" name="直線矢印コネクタ 7"/>
          <p:cNvCxnSpPr/>
          <p:nvPr/>
        </p:nvCxnSpPr>
        <p:spPr>
          <a:xfrm rot="10800000" flipV="1">
            <a:off x="4000500" y="2205037"/>
            <a:ext cx="2214563" cy="158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95" name="テキスト ボックス 9"/>
          <p:cNvSpPr txBox="1">
            <a:spLocks noChangeArrowheads="1"/>
          </p:cNvSpPr>
          <p:nvPr/>
        </p:nvSpPr>
        <p:spPr bwMode="auto">
          <a:xfrm>
            <a:off x="6215063" y="1428750"/>
            <a:ext cx="2928937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 sz="1600"/>
              <a:t>Some time, there is a broken piece of the replica on the iris part due to the replica touch to the iris.</a:t>
            </a:r>
          </a:p>
          <a:p>
            <a:r>
              <a:rPr lang="en-US" altLang="ja-JP" sz="1600"/>
              <a:t>To cleaning this piece, we use wiping by sponge with water. </a:t>
            </a:r>
            <a:endParaRPr lang="ja-JP" altLang="en-US" sz="1600"/>
          </a:p>
        </p:txBody>
      </p:sp>
      <p:sp>
        <p:nvSpPr>
          <p:cNvPr id="13" name="円/楕円 12"/>
          <p:cNvSpPr/>
          <p:nvPr/>
        </p:nvSpPr>
        <p:spPr>
          <a:xfrm>
            <a:off x="1928813" y="2428875"/>
            <a:ext cx="571500" cy="4286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ja-JP" altLang="en-US">
              <a:solidFill>
                <a:srgbClr val="FFFFFF"/>
              </a:solidFill>
              <a:cs typeface="ＭＳ Ｐゴシック" charset="-128"/>
            </a:endParaRPr>
          </a:p>
        </p:txBody>
      </p:sp>
      <p:cxnSp>
        <p:nvCxnSpPr>
          <p:cNvPr id="14" name="直線矢印コネクタ 13"/>
          <p:cNvCxnSpPr/>
          <p:nvPr/>
        </p:nvCxnSpPr>
        <p:spPr>
          <a:xfrm rot="10800000" flipV="1">
            <a:off x="2428875" y="2205037"/>
            <a:ext cx="3786188" cy="71437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98" name="テキスト ボックス 16"/>
          <p:cNvSpPr txBox="1">
            <a:spLocks noChangeArrowheads="1"/>
          </p:cNvSpPr>
          <p:nvPr/>
        </p:nvSpPr>
        <p:spPr bwMode="auto">
          <a:xfrm>
            <a:off x="4357688" y="3813175"/>
            <a:ext cx="4500562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 sz="1600" dirty="0"/>
              <a:t>If</a:t>
            </a:r>
            <a:r>
              <a:rPr lang="en-US" altLang="ja-JP" sz="1600" dirty="0" smtClean="0"/>
              <a:t> one forget the </a:t>
            </a:r>
            <a:r>
              <a:rPr lang="en-US" altLang="ja-JP" sz="1600" dirty="0"/>
              <a:t>cleaning of</a:t>
            </a:r>
            <a:r>
              <a:rPr lang="en-US" altLang="ja-JP" sz="1600" dirty="0" smtClean="0"/>
              <a:t> the tank wall </a:t>
            </a:r>
            <a:r>
              <a:rPr lang="en-US" altLang="ja-JP" sz="1600" dirty="0"/>
              <a:t>after</a:t>
            </a:r>
            <a:r>
              <a:rPr lang="en-US" altLang="ja-JP" sz="1600" dirty="0" smtClean="0"/>
              <a:t> pouring </a:t>
            </a:r>
            <a:r>
              <a:rPr lang="en-US" altLang="ja-JP" sz="1600" dirty="0"/>
              <a:t>the silicon </a:t>
            </a:r>
            <a:r>
              <a:rPr lang="en-US" altLang="ja-JP" sz="1600" dirty="0" smtClean="0"/>
              <a:t>rubber, </a:t>
            </a:r>
            <a:r>
              <a:rPr lang="en-US" altLang="ja-JP" sz="1600" dirty="0"/>
              <a:t>then the silicon rubber drops to the iris part or other part.  </a:t>
            </a:r>
            <a:endParaRPr lang="ja-JP" altLang="en-US" sz="1600" dirty="0"/>
          </a:p>
        </p:txBody>
      </p:sp>
      <p:sp>
        <p:nvSpPr>
          <p:cNvPr id="18" name="円/楕円 17"/>
          <p:cNvSpPr/>
          <p:nvPr/>
        </p:nvSpPr>
        <p:spPr>
          <a:xfrm>
            <a:off x="2071688" y="4643438"/>
            <a:ext cx="571500" cy="10001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ja-JP" altLang="en-US">
              <a:solidFill>
                <a:srgbClr val="FFFFFF"/>
              </a:solidFill>
              <a:cs typeface="ＭＳ Ｐゴシック" charset="-128"/>
            </a:endParaRPr>
          </a:p>
        </p:txBody>
      </p:sp>
      <p:cxnSp>
        <p:nvCxnSpPr>
          <p:cNvPr id="19" name="直線矢印コネクタ 18"/>
          <p:cNvCxnSpPr/>
          <p:nvPr/>
        </p:nvCxnSpPr>
        <p:spPr>
          <a:xfrm rot="10800000" flipV="1">
            <a:off x="2500313" y="3929063"/>
            <a:ext cx="1785937" cy="928687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01" name="Text Box 13"/>
          <p:cNvSpPr txBox="1">
            <a:spLocks noChangeArrowheads="1"/>
          </p:cNvSpPr>
          <p:nvPr/>
        </p:nvSpPr>
        <p:spPr bwMode="auto">
          <a:xfrm>
            <a:off x="4572000" y="5486400"/>
            <a:ext cx="4419600" cy="65087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1800" dirty="0"/>
              <a:t>We can </a:t>
            </a:r>
            <a:r>
              <a:rPr lang="en-US" altLang="ja-JP" sz="1800" dirty="0">
                <a:solidFill>
                  <a:srgbClr val="000000"/>
                </a:solidFill>
                <a:ea typeface="MS UI Gothic" pitchFamily="50" charset="-128"/>
                <a:cs typeface="MS UI Gothic" pitchFamily="50" charset="-128"/>
              </a:rPr>
              <a:t>avoid</a:t>
            </a:r>
            <a:r>
              <a:rPr lang="en-US" altLang="ja-JP" sz="1800" dirty="0">
                <a:solidFill>
                  <a:srgbClr val="000000"/>
                </a:solidFill>
                <a:latin typeface="MS UI Gothic" pitchFamily="50" charset="-128"/>
                <a:ea typeface="MS UI Gothic" pitchFamily="50" charset="-128"/>
                <a:cs typeface="MS UI Gothic" pitchFamily="50" charset="-128"/>
              </a:rPr>
              <a:t> </a:t>
            </a:r>
            <a:r>
              <a:rPr lang="en-US" altLang="ja-JP" sz="1800" dirty="0"/>
              <a:t>these trouble to do work</a:t>
            </a:r>
            <a:r>
              <a:rPr lang="en-US" altLang="ja-JP" sz="1800" dirty="0" smtClean="0"/>
              <a:t> with </a:t>
            </a:r>
            <a:r>
              <a:rPr lang="en-US" altLang="ja-JP" sz="1800" dirty="0" err="1" smtClean="0">
                <a:solidFill>
                  <a:srgbClr val="000000"/>
                </a:solidFill>
                <a:ea typeface="MS UI Gothic" pitchFamily="50" charset="-128"/>
                <a:cs typeface="MS UI Gothic" pitchFamily="50" charset="-128"/>
              </a:rPr>
              <a:t>carefull</a:t>
            </a:r>
            <a:r>
              <a:rPr lang="en-US" altLang="ja-JP" sz="1800" dirty="0" smtClean="0">
                <a:solidFill>
                  <a:srgbClr val="000000"/>
                </a:solidFill>
                <a:ea typeface="MS UI Gothic" pitchFamily="50" charset="-128"/>
                <a:cs typeface="MS UI Gothic" pitchFamily="50" charset="-128"/>
              </a:rPr>
              <a:t> attention. </a:t>
            </a:r>
            <a:endParaRPr lang="ja-JP" altLang="en-US" sz="1800" dirty="0">
              <a:solidFill>
                <a:srgbClr val="000000"/>
              </a:solidFill>
              <a:ea typeface="MS UI Gothic" pitchFamily="50" charset="-128"/>
              <a:cs typeface="MS UI Gothic" pitchFamily="50" charset="-128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タイトル 1"/>
          <p:cNvSpPr>
            <a:spLocks noGrp="1"/>
          </p:cNvSpPr>
          <p:nvPr>
            <p:ph type="title" idx="4294967295"/>
          </p:nvPr>
        </p:nvSpPr>
        <p:spPr>
          <a:xfrm>
            <a:off x="457200" y="0"/>
            <a:ext cx="8229600" cy="928688"/>
          </a:xfrm>
        </p:spPr>
        <p:txBody>
          <a:bodyPr/>
          <a:lstStyle/>
          <a:p>
            <a:r>
              <a:rPr lang="en-US" altLang="ja-JP" sz="2000"/>
              <a:t>Trouble and counter measure (3) : </a:t>
            </a:r>
            <a:r>
              <a:rPr lang="en-US" altLang="ja-JP" sz="2400">
                <a:solidFill>
                  <a:schemeClr val="accent2"/>
                </a:solidFill>
              </a:rPr>
              <a:t>(</a:t>
            </a:r>
            <a:r>
              <a:rPr lang="en-US" altLang="ja-JP" sz="2400">
                <a:solidFill>
                  <a:schemeClr val="accent2"/>
                </a:solidFill>
                <a:latin typeface="Arial" charset="0"/>
              </a:rPr>
              <a:t>Caution !!!!!!!!!!</a:t>
            </a:r>
            <a:r>
              <a:rPr lang="en-US" altLang="ja-JP" sz="2400">
                <a:solidFill>
                  <a:schemeClr val="accent2"/>
                </a:solidFill>
              </a:rPr>
              <a:t>)</a:t>
            </a:r>
            <a:endParaRPr lang="ja-JP" altLang="en-US" sz="2400">
              <a:solidFill>
                <a:schemeClr val="accent2"/>
              </a:solidFill>
            </a:endParaRPr>
          </a:p>
        </p:txBody>
      </p:sp>
      <p:pic>
        <p:nvPicPr>
          <p:cNvPr id="13315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57813" y="1357313"/>
            <a:ext cx="3571875" cy="5253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正方形/長方形 4"/>
          <p:cNvSpPr/>
          <p:nvPr/>
        </p:nvSpPr>
        <p:spPr>
          <a:xfrm>
            <a:off x="1643063" y="3214688"/>
            <a:ext cx="7072312" cy="7143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ja-JP" altLang="en-US">
              <a:solidFill>
                <a:srgbClr val="FFFFFF"/>
              </a:solidFill>
              <a:cs typeface="ＭＳ Ｐゴシック" charset="-128"/>
            </a:endParaRPr>
          </a:p>
        </p:txBody>
      </p:sp>
      <p:sp>
        <p:nvSpPr>
          <p:cNvPr id="6" name="正方形/長方形 5"/>
          <p:cNvSpPr>
            <a:spLocks noChangeArrowheads="1"/>
          </p:cNvSpPr>
          <p:nvPr/>
        </p:nvSpPr>
        <p:spPr bwMode="auto">
          <a:xfrm>
            <a:off x="3441700" y="3654425"/>
            <a:ext cx="1143000" cy="928688"/>
          </a:xfrm>
          <a:prstGeom prst="rect">
            <a:avLst/>
          </a:prstGeom>
          <a:solidFill>
            <a:srgbClr val="92D050">
              <a:alpha val="50000"/>
            </a:srgbClr>
          </a:solidFill>
          <a:ln w="25400">
            <a:solidFill>
              <a:srgbClr val="385D8A"/>
            </a:solidFill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ja-JP" altLang="en-US">
              <a:solidFill>
                <a:srgbClr val="FFFFFF"/>
              </a:solidFill>
              <a:latin typeface="Calibri" charset="0"/>
            </a:endParaRPr>
          </a:p>
        </p:txBody>
      </p:sp>
      <p:cxnSp>
        <p:nvCxnSpPr>
          <p:cNvPr id="8" name="直線コネクタ 7"/>
          <p:cNvCxnSpPr/>
          <p:nvPr/>
        </p:nvCxnSpPr>
        <p:spPr>
          <a:xfrm rot="10800000">
            <a:off x="2643188" y="4786313"/>
            <a:ext cx="28575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コネクタ 8"/>
          <p:cNvCxnSpPr/>
          <p:nvPr/>
        </p:nvCxnSpPr>
        <p:spPr>
          <a:xfrm rot="10800000">
            <a:off x="2774950" y="3043238"/>
            <a:ext cx="28575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正方形/長方形 9"/>
          <p:cNvSpPr>
            <a:spLocks noChangeArrowheads="1"/>
          </p:cNvSpPr>
          <p:nvPr/>
        </p:nvSpPr>
        <p:spPr bwMode="auto">
          <a:xfrm rot="-6057227">
            <a:off x="5898357" y="3536156"/>
            <a:ext cx="1143000" cy="928687"/>
          </a:xfrm>
          <a:prstGeom prst="rect">
            <a:avLst/>
          </a:prstGeom>
          <a:solidFill>
            <a:srgbClr val="92D050">
              <a:alpha val="39999"/>
            </a:srgbClr>
          </a:solidFill>
          <a:ln w="25400">
            <a:solidFill>
              <a:srgbClr val="385D8A"/>
            </a:solidFill>
            <a:miter lim="800000"/>
            <a:headEnd/>
            <a:tailEnd/>
          </a:ln>
        </p:spPr>
        <p:txBody>
          <a:bodyPr vert="eaVert" anchor="ctr">
            <a:prstTxWarp prst="textNoShape">
              <a:avLst/>
            </a:prstTxWarp>
          </a:bodyPr>
          <a:lstStyle/>
          <a:p>
            <a:pPr algn="ctr"/>
            <a:endParaRPr lang="ja-JP" altLang="en-US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12" name="角丸四角形 11"/>
          <p:cNvSpPr/>
          <p:nvPr/>
        </p:nvSpPr>
        <p:spPr>
          <a:xfrm>
            <a:off x="6172200" y="5835650"/>
            <a:ext cx="854075" cy="312738"/>
          </a:xfrm>
          <a:prstGeom prst="roundRect">
            <a:avLst/>
          </a:prstGeom>
          <a:solidFill>
            <a:srgbClr val="00B0F0">
              <a:alpha val="30980"/>
            </a:srgb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ja-JP" altLang="en-US">
              <a:solidFill>
                <a:srgbClr val="FFFFFF"/>
              </a:solidFill>
              <a:cs typeface="ＭＳ Ｐゴシック" charset="-128"/>
            </a:endParaRPr>
          </a:p>
        </p:txBody>
      </p:sp>
      <p:sp>
        <p:nvSpPr>
          <p:cNvPr id="14" name="フリーフォーム 13"/>
          <p:cNvSpPr/>
          <p:nvPr/>
        </p:nvSpPr>
        <p:spPr>
          <a:xfrm>
            <a:off x="6810375" y="4354513"/>
            <a:ext cx="1177925" cy="1552575"/>
          </a:xfrm>
          <a:custGeom>
            <a:avLst/>
            <a:gdLst>
              <a:gd name="connsiteX0" fmla="*/ 300789 w 1179094"/>
              <a:gd name="connsiteY0" fmla="*/ 170015 h 1553646"/>
              <a:gd name="connsiteX1" fmla="*/ 288758 w 1179094"/>
              <a:gd name="connsiteY1" fmla="*/ 266267 h 1553646"/>
              <a:gd name="connsiteX2" fmla="*/ 228600 w 1179094"/>
              <a:gd name="connsiteY2" fmla="*/ 326425 h 1553646"/>
              <a:gd name="connsiteX3" fmla="*/ 156410 w 1179094"/>
              <a:gd name="connsiteY3" fmla="*/ 350488 h 1553646"/>
              <a:gd name="connsiteX4" fmla="*/ 120315 w 1179094"/>
              <a:gd name="connsiteY4" fmla="*/ 362520 h 1553646"/>
              <a:gd name="connsiteX5" fmla="*/ 84221 w 1179094"/>
              <a:gd name="connsiteY5" fmla="*/ 374552 h 1553646"/>
              <a:gd name="connsiteX6" fmla="*/ 48126 w 1179094"/>
              <a:gd name="connsiteY6" fmla="*/ 398615 h 1553646"/>
              <a:gd name="connsiteX7" fmla="*/ 24063 w 1179094"/>
              <a:gd name="connsiteY7" fmla="*/ 434709 h 1553646"/>
              <a:gd name="connsiteX8" fmla="*/ 0 w 1179094"/>
              <a:gd name="connsiteY8" fmla="*/ 506899 h 1553646"/>
              <a:gd name="connsiteX9" fmla="*/ 12031 w 1179094"/>
              <a:gd name="connsiteY9" fmla="*/ 615183 h 1553646"/>
              <a:gd name="connsiteX10" fmla="*/ 24063 w 1179094"/>
              <a:gd name="connsiteY10" fmla="*/ 831752 h 1553646"/>
              <a:gd name="connsiteX11" fmla="*/ 72189 w 1179094"/>
              <a:gd name="connsiteY11" fmla="*/ 915973 h 1553646"/>
              <a:gd name="connsiteX12" fmla="*/ 96252 w 1179094"/>
              <a:gd name="connsiteY12" fmla="*/ 988162 h 1553646"/>
              <a:gd name="connsiteX13" fmla="*/ 120315 w 1179094"/>
              <a:gd name="connsiteY13" fmla="*/ 1084415 h 1553646"/>
              <a:gd name="connsiteX14" fmla="*/ 132347 w 1179094"/>
              <a:gd name="connsiteY14" fmla="*/ 1493488 h 1553646"/>
              <a:gd name="connsiteX15" fmla="*/ 252663 w 1179094"/>
              <a:gd name="connsiteY15" fmla="*/ 1553646 h 1553646"/>
              <a:gd name="connsiteX16" fmla="*/ 264694 w 1179094"/>
              <a:gd name="connsiteY16" fmla="*/ 1517552 h 1553646"/>
              <a:gd name="connsiteX17" fmla="*/ 252663 w 1179094"/>
              <a:gd name="connsiteY17" fmla="*/ 1240825 h 1553646"/>
              <a:gd name="connsiteX18" fmla="*/ 240631 w 1179094"/>
              <a:gd name="connsiteY18" fmla="*/ 1192699 h 1553646"/>
              <a:gd name="connsiteX19" fmla="*/ 228600 w 1179094"/>
              <a:gd name="connsiteY19" fmla="*/ 1120509 h 1553646"/>
              <a:gd name="connsiteX20" fmla="*/ 830179 w 1179094"/>
              <a:gd name="connsiteY20" fmla="*/ 446741 h 1553646"/>
              <a:gd name="connsiteX21" fmla="*/ 866273 w 1179094"/>
              <a:gd name="connsiteY21" fmla="*/ 470804 h 1553646"/>
              <a:gd name="connsiteX22" fmla="*/ 902368 w 1179094"/>
              <a:gd name="connsiteY22" fmla="*/ 482836 h 1553646"/>
              <a:gd name="connsiteX23" fmla="*/ 926431 w 1179094"/>
              <a:gd name="connsiteY23" fmla="*/ 555025 h 1553646"/>
              <a:gd name="connsiteX24" fmla="*/ 938463 w 1179094"/>
              <a:gd name="connsiteY24" fmla="*/ 615183 h 1553646"/>
              <a:gd name="connsiteX25" fmla="*/ 950494 w 1179094"/>
              <a:gd name="connsiteY25" fmla="*/ 699404 h 1553646"/>
              <a:gd name="connsiteX26" fmla="*/ 962526 w 1179094"/>
              <a:gd name="connsiteY26" fmla="*/ 735499 h 1553646"/>
              <a:gd name="connsiteX27" fmla="*/ 974558 w 1179094"/>
              <a:gd name="connsiteY27" fmla="*/ 783625 h 1553646"/>
              <a:gd name="connsiteX28" fmla="*/ 986589 w 1179094"/>
              <a:gd name="connsiteY28" fmla="*/ 819720 h 1553646"/>
              <a:gd name="connsiteX29" fmla="*/ 1010652 w 1179094"/>
              <a:gd name="connsiteY29" fmla="*/ 903941 h 1553646"/>
              <a:gd name="connsiteX30" fmla="*/ 1034715 w 1179094"/>
              <a:gd name="connsiteY30" fmla="*/ 940036 h 1553646"/>
              <a:gd name="connsiteX31" fmla="*/ 1058779 w 1179094"/>
              <a:gd name="connsiteY31" fmla="*/ 1012225 h 1553646"/>
              <a:gd name="connsiteX32" fmla="*/ 1070810 w 1179094"/>
              <a:gd name="connsiteY32" fmla="*/ 1048320 h 1553646"/>
              <a:gd name="connsiteX33" fmla="*/ 1118937 w 1179094"/>
              <a:gd name="connsiteY33" fmla="*/ 1108478 h 1553646"/>
              <a:gd name="connsiteX34" fmla="*/ 1167063 w 1179094"/>
              <a:gd name="connsiteY34" fmla="*/ 1096446 h 1553646"/>
              <a:gd name="connsiteX35" fmla="*/ 1179094 w 1179094"/>
              <a:gd name="connsiteY35" fmla="*/ 1060352 h 1553646"/>
              <a:gd name="connsiteX36" fmla="*/ 1167063 w 1179094"/>
              <a:gd name="connsiteY36" fmla="*/ 819720 h 1553646"/>
              <a:gd name="connsiteX37" fmla="*/ 1143000 w 1179094"/>
              <a:gd name="connsiteY37" fmla="*/ 723467 h 1553646"/>
              <a:gd name="connsiteX38" fmla="*/ 1058779 w 1179094"/>
              <a:gd name="connsiteY38" fmla="*/ 615183 h 1553646"/>
              <a:gd name="connsiteX39" fmla="*/ 1022684 w 1179094"/>
              <a:gd name="connsiteY39" fmla="*/ 542994 h 1553646"/>
              <a:gd name="connsiteX40" fmla="*/ 986589 w 1179094"/>
              <a:gd name="connsiteY40" fmla="*/ 470804 h 1553646"/>
              <a:gd name="connsiteX41" fmla="*/ 914400 w 1179094"/>
              <a:gd name="connsiteY41" fmla="*/ 410646 h 1553646"/>
              <a:gd name="connsiteX42" fmla="*/ 818147 w 1179094"/>
              <a:gd name="connsiteY42" fmla="*/ 338457 h 1553646"/>
              <a:gd name="connsiteX43" fmla="*/ 709863 w 1179094"/>
              <a:gd name="connsiteY43" fmla="*/ 290330 h 1553646"/>
              <a:gd name="connsiteX44" fmla="*/ 637673 w 1179094"/>
              <a:gd name="connsiteY44" fmla="*/ 266267 h 1553646"/>
              <a:gd name="connsiteX45" fmla="*/ 565484 w 1179094"/>
              <a:gd name="connsiteY45" fmla="*/ 218141 h 1553646"/>
              <a:gd name="connsiteX46" fmla="*/ 493294 w 1179094"/>
              <a:gd name="connsiteY46" fmla="*/ 194078 h 1553646"/>
              <a:gd name="connsiteX47" fmla="*/ 457200 w 1179094"/>
              <a:gd name="connsiteY47" fmla="*/ 182046 h 1553646"/>
              <a:gd name="connsiteX48" fmla="*/ 409073 w 1179094"/>
              <a:gd name="connsiteY48" fmla="*/ 121888 h 1553646"/>
              <a:gd name="connsiteX49" fmla="*/ 372979 w 1179094"/>
              <a:gd name="connsiteY49" fmla="*/ 97825 h 1553646"/>
              <a:gd name="connsiteX50" fmla="*/ 324852 w 1179094"/>
              <a:gd name="connsiteY50" fmla="*/ 37667 h 1553646"/>
              <a:gd name="connsiteX51" fmla="*/ 252663 w 1179094"/>
              <a:gd name="connsiteY51" fmla="*/ 1573 h 1553646"/>
              <a:gd name="connsiteX52" fmla="*/ 228600 w 1179094"/>
              <a:gd name="connsiteY52" fmla="*/ 1573 h 1553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179094" h="1553646">
                <a:moveTo>
                  <a:pt x="300789" y="170015"/>
                </a:moveTo>
                <a:cubicBezTo>
                  <a:pt x="296779" y="202099"/>
                  <a:pt x="297266" y="235073"/>
                  <a:pt x="288758" y="266267"/>
                </a:cubicBezTo>
                <a:cubicBezTo>
                  <a:pt x="281567" y="292634"/>
                  <a:pt x="251832" y="316100"/>
                  <a:pt x="228600" y="326425"/>
                </a:cubicBezTo>
                <a:cubicBezTo>
                  <a:pt x="205421" y="336727"/>
                  <a:pt x="180473" y="342467"/>
                  <a:pt x="156410" y="350488"/>
                </a:cubicBezTo>
                <a:lnTo>
                  <a:pt x="120315" y="362520"/>
                </a:lnTo>
                <a:cubicBezTo>
                  <a:pt x="108284" y="366531"/>
                  <a:pt x="94773" y="367517"/>
                  <a:pt x="84221" y="374552"/>
                </a:cubicBezTo>
                <a:lnTo>
                  <a:pt x="48126" y="398615"/>
                </a:lnTo>
                <a:cubicBezTo>
                  <a:pt x="40105" y="410646"/>
                  <a:pt x="29936" y="421495"/>
                  <a:pt x="24063" y="434709"/>
                </a:cubicBezTo>
                <a:cubicBezTo>
                  <a:pt x="13761" y="457888"/>
                  <a:pt x="0" y="506899"/>
                  <a:pt x="0" y="506899"/>
                </a:cubicBezTo>
                <a:cubicBezTo>
                  <a:pt x="4010" y="542994"/>
                  <a:pt x="9348" y="578965"/>
                  <a:pt x="12031" y="615183"/>
                </a:cubicBezTo>
                <a:cubicBezTo>
                  <a:pt x="17372" y="687286"/>
                  <a:pt x="14294" y="760114"/>
                  <a:pt x="24063" y="831752"/>
                </a:cubicBezTo>
                <a:cubicBezTo>
                  <a:pt x="28786" y="866384"/>
                  <a:pt x="58984" y="886261"/>
                  <a:pt x="72189" y="915973"/>
                </a:cubicBezTo>
                <a:cubicBezTo>
                  <a:pt x="82491" y="939152"/>
                  <a:pt x="88231" y="964099"/>
                  <a:pt x="96252" y="988162"/>
                </a:cubicBezTo>
                <a:cubicBezTo>
                  <a:pt x="114751" y="1043660"/>
                  <a:pt x="105796" y="1011817"/>
                  <a:pt x="120315" y="1084415"/>
                </a:cubicBezTo>
                <a:cubicBezTo>
                  <a:pt x="124326" y="1220773"/>
                  <a:pt x="95315" y="1362194"/>
                  <a:pt x="132347" y="1493488"/>
                </a:cubicBezTo>
                <a:cubicBezTo>
                  <a:pt x="144519" y="1536643"/>
                  <a:pt x="252663" y="1553646"/>
                  <a:pt x="252663" y="1553646"/>
                </a:cubicBezTo>
                <a:cubicBezTo>
                  <a:pt x="256673" y="1541615"/>
                  <a:pt x="264694" y="1530234"/>
                  <a:pt x="264694" y="1517552"/>
                </a:cubicBezTo>
                <a:cubicBezTo>
                  <a:pt x="264694" y="1425223"/>
                  <a:pt x="259483" y="1332902"/>
                  <a:pt x="252663" y="1240825"/>
                </a:cubicBezTo>
                <a:cubicBezTo>
                  <a:pt x="251441" y="1224334"/>
                  <a:pt x="243874" y="1208914"/>
                  <a:pt x="240631" y="1192699"/>
                </a:cubicBezTo>
                <a:cubicBezTo>
                  <a:pt x="235847" y="1168778"/>
                  <a:pt x="232610" y="1144572"/>
                  <a:pt x="228600" y="1120509"/>
                </a:cubicBezTo>
                <a:cubicBezTo>
                  <a:pt x="243457" y="273628"/>
                  <a:pt x="12578" y="399571"/>
                  <a:pt x="830179" y="446741"/>
                </a:cubicBezTo>
                <a:cubicBezTo>
                  <a:pt x="844615" y="447574"/>
                  <a:pt x="853340" y="464337"/>
                  <a:pt x="866273" y="470804"/>
                </a:cubicBezTo>
                <a:cubicBezTo>
                  <a:pt x="877617" y="476476"/>
                  <a:pt x="890336" y="478825"/>
                  <a:pt x="902368" y="482836"/>
                </a:cubicBezTo>
                <a:cubicBezTo>
                  <a:pt x="910389" y="506899"/>
                  <a:pt x="921456" y="530153"/>
                  <a:pt x="926431" y="555025"/>
                </a:cubicBezTo>
                <a:cubicBezTo>
                  <a:pt x="930442" y="575078"/>
                  <a:pt x="935101" y="595011"/>
                  <a:pt x="938463" y="615183"/>
                </a:cubicBezTo>
                <a:cubicBezTo>
                  <a:pt x="943125" y="643156"/>
                  <a:pt x="944932" y="671596"/>
                  <a:pt x="950494" y="699404"/>
                </a:cubicBezTo>
                <a:cubicBezTo>
                  <a:pt x="952981" y="711840"/>
                  <a:pt x="959042" y="723304"/>
                  <a:pt x="962526" y="735499"/>
                </a:cubicBezTo>
                <a:cubicBezTo>
                  <a:pt x="967069" y="751398"/>
                  <a:pt x="970015" y="767725"/>
                  <a:pt x="974558" y="783625"/>
                </a:cubicBezTo>
                <a:cubicBezTo>
                  <a:pt x="978042" y="795819"/>
                  <a:pt x="983105" y="807526"/>
                  <a:pt x="986589" y="819720"/>
                </a:cubicBezTo>
                <a:cubicBezTo>
                  <a:pt x="991727" y="837702"/>
                  <a:pt x="1001039" y="884715"/>
                  <a:pt x="1010652" y="903941"/>
                </a:cubicBezTo>
                <a:cubicBezTo>
                  <a:pt x="1017119" y="916875"/>
                  <a:pt x="1028842" y="926822"/>
                  <a:pt x="1034715" y="940036"/>
                </a:cubicBezTo>
                <a:cubicBezTo>
                  <a:pt x="1045017" y="963215"/>
                  <a:pt x="1050758" y="988162"/>
                  <a:pt x="1058779" y="1012225"/>
                </a:cubicBezTo>
                <a:cubicBezTo>
                  <a:pt x="1062790" y="1024257"/>
                  <a:pt x="1063775" y="1037768"/>
                  <a:pt x="1070810" y="1048320"/>
                </a:cubicBezTo>
                <a:cubicBezTo>
                  <a:pt x="1101165" y="1093854"/>
                  <a:pt x="1084648" y="1074190"/>
                  <a:pt x="1118937" y="1108478"/>
                </a:cubicBezTo>
                <a:cubicBezTo>
                  <a:pt x="1134979" y="1104467"/>
                  <a:pt x="1154151" y="1106776"/>
                  <a:pt x="1167063" y="1096446"/>
                </a:cubicBezTo>
                <a:cubicBezTo>
                  <a:pt x="1176966" y="1088524"/>
                  <a:pt x="1179094" y="1073034"/>
                  <a:pt x="1179094" y="1060352"/>
                </a:cubicBezTo>
                <a:cubicBezTo>
                  <a:pt x="1179094" y="980041"/>
                  <a:pt x="1173467" y="899775"/>
                  <a:pt x="1167063" y="819720"/>
                </a:cubicBezTo>
                <a:cubicBezTo>
                  <a:pt x="1166511" y="812821"/>
                  <a:pt x="1152835" y="738220"/>
                  <a:pt x="1143000" y="723467"/>
                </a:cubicBezTo>
                <a:cubicBezTo>
                  <a:pt x="1101471" y="661174"/>
                  <a:pt x="1090820" y="711302"/>
                  <a:pt x="1058779" y="615183"/>
                </a:cubicBezTo>
                <a:cubicBezTo>
                  <a:pt x="1028536" y="524456"/>
                  <a:pt x="1069332" y="636288"/>
                  <a:pt x="1022684" y="542994"/>
                </a:cubicBezTo>
                <a:cubicBezTo>
                  <a:pt x="995552" y="488732"/>
                  <a:pt x="1029689" y="522525"/>
                  <a:pt x="986589" y="470804"/>
                </a:cubicBezTo>
                <a:cubicBezTo>
                  <a:pt x="930870" y="403941"/>
                  <a:pt x="972639" y="461606"/>
                  <a:pt x="914400" y="410646"/>
                </a:cubicBezTo>
                <a:cubicBezTo>
                  <a:pt x="829323" y="336204"/>
                  <a:pt x="888279" y="361833"/>
                  <a:pt x="818147" y="338457"/>
                </a:cubicBezTo>
                <a:cubicBezTo>
                  <a:pt x="760949" y="300325"/>
                  <a:pt x="795767" y="318965"/>
                  <a:pt x="709863" y="290330"/>
                </a:cubicBezTo>
                <a:cubicBezTo>
                  <a:pt x="709858" y="290328"/>
                  <a:pt x="637677" y="266270"/>
                  <a:pt x="637673" y="266267"/>
                </a:cubicBezTo>
                <a:cubicBezTo>
                  <a:pt x="613610" y="250225"/>
                  <a:pt x="592920" y="227286"/>
                  <a:pt x="565484" y="218141"/>
                </a:cubicBezTo>
                <a:lnTo>
                  <a:pt x="493294" y="194078"/>
                </a:lnTo>
                <a:lnTo>
                  <a:pt x="457200" y="182046"/>
                </a:lnTo>
                <a:cubicBezTo>
                  <a:pt x="439332" y="155245"/>
                  <a:pt x="433565" y="141482"/>
                  <a:pt x="409073" y="121888"/>
                </a:cubicBezTo>
                <a:cubicBezTo>
                  <a:pt x="397782" y="112855"/>
                  <a:pt x="384270" y="106858"/>
                  <a:pt x="372979" y="97825"/>
                </a:cubicBezTo>
                <a:cubicBezTo>
                  <a:pt x="313443" y="50197"/>
                  <a:pt x="387390" y="100206"/>
                  <a:pt x="324852" y="37667"/>
                </a:cubicBezTo>
                <a:cubicBezTo>
                  <a:pt x="307106" y="19921"/>
                  <a:pt x="277128" y="6466"/>
                  <a:pt x="252663" y="1573"/>
                </a:cubicBezTo>
                <a:cubicBezTo>
                  <a:pt x="244798" y="0"/>
                  <a:pt x="236621" y="1573"/>
                  <a:pt x="228600" y="1573"/>
                </a:cubicBezTo>
              </a:path>
            </a:pathLst>
          </a:custGeom>
          <a:solidFill>
            <a:srgbClr val="4BACC6">
              <a:alpha val="50196"/>
            </a:srgbClr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13323" name="テキスト ボックス 2"/>
          <p:cNvSpPr txBox="1">
            <a:spLocks noChangeArrowheads="1"/>
          </p:cNvSpPr>
          <p:nvPr/>
        </p:nvSpPr>
        <p:spPr bwMode="auto">
          <a:xfrm>
            <a:off x="152400" y="914400"/>
            <a:ext cx="7248525" cy="13144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 sz="1600" dirty="0"/>
              <a:t>If the silicon rubber drop to the HOM coupler, it is very dangerous. </a:t>
            </a:r>
          </a:p>
          <a:p>
            <a:r>
              <a:rPr lang="en-US" altLang="ja-JP" sz="1600" dirty="0"/>
              <a:t>In this case, to rescue the replica from the HOM coupler is very difficult.</a:t>
            </a:r>
          </a:p>
          <a:p>
            <a:endParaRPr lang="en-US" altLang="ja-JP" sz="1600" dirty="0"/>
          </a:p>
          <a:p>
            <a:r>
              <a:rPr lang="en-US" altLang="ja-JP" sz="1600" dirty="0"/>
              <a:t>To remove the silicon rubber from inside HOM coupler, we need the special tool </a:t>
            </a:r>
            <a:r>
              <a:rPr lang="en-US" altLang="ja-JP" sz="1600" dirty="0" smtClean="0"/>
              <a:t>to cut </a:t>
            </a:r>
            <a:r>
              <a:rPr lang="en-US" altLang="ja-JP" sz="1600" dirty="0"/>
              <a:t>the silicon </a:t>
            </a:r>
            <a:r>
              <a:rPr lang="en-US" altLang="ja-JP" sz="1600" dirty="0" smtClean="0"/>
              <a:t>rubber into pieces </a:t>
            </a:r>
            <a:r>
              <a:rPr lang="en-US" altLang="ja-JP" sz="1600" dirty="0"/>
              <a:t>inside the HOM coupler. </a:t>
            </a:r>
          </a:p>
        </p:txBody>
      </p:sp>
      <p:sp>
        <p:nvSpPr>
          <p:cNvPr id="2" name="角丸四角形 11"/>
          <p:cNvSpPr/>
          <p:nvPr/>
        </p:nvSpPr>
        <p:spPr>
          <a:xfrm>
            <a:off x="3429000" y="4038600"/>
            <a:ext cx="1143000" cy="541338"/>
          </a:xfrm>
          <a:prstGeom prst="roundRect">
            <a:avLst/>
          </a:prstGeom>
          <a:solidFill>
            <a:srgbClr val="00B0F0">
              <a:alpha val="30980"/>
            </a:srgb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ja-JP" altLang="en-US">
              <a:solidFill>
                <a:srgbClr val="FFFFFF"/>
              </a:solidFill>
              <a:cs typeface="ＭＳ Ｐゴシック" charset="-128"/>
            </a:endParaRPr>
          </a:p>
        </p:txBody>
      </p:sp>
      <p:sp>
        <p:nvSpPr>
          <p:cNvPr id="13325" name="Rectangle 13"/>
          <p:cNvSpPr>
            <a:spLocks noChangeArrowheads="1"/>
          </p:cNvSpPr>
          <p:nvPr/>
        </p:nvSpPr>
        <p:spPr bwMode="auto">
          <a:xfrm>
            <a:off x="457200" y="5791200"/>
            <a:ext cx="3773488" cy="600075"/>
          </a:xfrm>
          <a:prstGeom prst="rect">
            <a:avLst/>
          </a:prstGeom>
          <a:noFill/>
          <a:ln w="19050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1600"/>
              <a:t>Caution, the location of HOM coupler </a:t>
            </a:r>
          </a:p>
          <a:p>
            <a:r>
              <a:rPr lang="en-US" altLang="ja-JP" sz="1600"/>
              <a:t>when do the replica work for real cavity.</a:t>
            </a:r>
            <a:endParaRPr lang="ja-JP" altLang="en-US" sz="1600"/>
          </a:p>
        </p:txBody>
      </p:sp>
      <p:sp>
        <p:nvSpPr>
          <p:cNvPr id="13326" name="Text Box 14"/>
          <p:cNvSpPr txBox="1">
            <a:spLocks noChangeArrowheads="1"/>
          </p:cNvSpPr>
          <p:nvPr/>
        </p:nvSpPr>
        <p:spPr bwMode="auto">
          <a:xfrm>
            <a:off x="1905000" y="4953000"/>
            <a:ext cx="1752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1800" dirty="0"/>
              <a:t>Silicon rubber</a:t>
            </a:r>
          </a:p>
        </p:txBody>
      </p:sp>
      <p:sp>
        <p:nvSpPr>
          <p:cNvPr id="13327" name="Line 15"/>
          <p:cNvSpPr>
            <a:spLocks noChangeShapeType="1"/>
          </p:cNvSpPr>
          <p:nvPr/>
        </p:nvSpPr>
        <p:spPr bwMode="auto">
          <a:xfrm flipV="1">
            <a:off x="3505200" y="4495800"/>
            <a:ext cx="5334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3328" name="Line 16"/>
          <p:cNvSpPr>
            <a:spLocks noChangeShapeType="1"/>
          </p:cNvSpPr>
          <p:nvPr/>
        </p:nvSpPr>
        <p:spPr bwMode="auto">
          <a:xfrm>
            <a:off x="3505200" y="5105400"/>
            <a:ext cx="28956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3329" name="Line 17"/>
          <p:cNvSpPr>
            <a:spLocks noChangeShapeType="1"/>
          </p:cNvSpPr>
          <p:nvPr/>
        </p:nvSpPr>
        <p:spPr bwMode="auto">
          <a:xfrm flipV="1">
            <a:off x="1600200" y="4114800"/>
            <a:ext cx="17526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3330" name="AutoShape 18"/>
          <p:cNvSpPr>
            <a:spLocks noChangeArrowheads="1"/>
          </p:cNvSpPr>
          <p:nvPr/>
        </p:nvSpPr>
        <p:spPr bwMode="auto">
          <a:xfrm rot="5400000">
            <a:off x="4572000" y="3429000"/>
            <a:ext cx="914400" cy="304800"/>
          </a:xfrm>
          <a:prstGeom prst="flowChartPunchedTape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3331" name="Text Box 19"/>
          <p:cNvSpPr txBox="1">
            <a:spLocks noChangeArrowheads="1"/>
          </p:cNvSpPr>
          <p:nvPr/>
        </p:nvSpPr>
        <p:spPr bwMode="auto">
          <a:xfrm>
            <a:off x="1676400" y="3292475"/>
            <a:ext cx="304800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1400"/>
              <a:t>The silicon rubber move to the tank, and go to target. </a:t>
            </a:r>
          </a:p>
        </p:txBody>
      </p:sp>
      <p:sp>
        <p:nvSpPr>
          <p:cNvPr id="13332" name="Text Box 20"/>
          <p:cNvSpPr txBox="1">
            <a:spLocks noChangeArrowheads="1"/>
          </p:cNvSpPr>
          <p:nvPr/>
        </p:nvSpPr>
        <p:spPr bwMode="auto">
          <a:xfrm>
            <a:off x="5257800" y="3200400"/>
            <a:ext cx="3429000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1400"/>
              <a:t>Touch the tank to HOM coupler, and rotate the tank, drop the silicon rubber to the HOM coupler and 1-cell.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/>
          </p:cNvSpPr>
          <p:nvPr>
            <p:ph type="title" idx="4294967295"/>
          </p:nvPr>
        </p:nvSpPr>
        <p:spPr>
          <a:xfrm>
            <a:off x="457200" y="2590800"/>
            <a:ext cx="8229600" cy="1143000"/>
          </a:xfrm>
        </p:spPr>
        <p:txBody>
          <a:bodyPr/>
          <a:lstStyle/>
          <a:p>
            <a:r>
              <a:rPr lang="en-US" altLang="ja-JP" dirty="0" smtClean="0">
                <a:solidFill>
                  <a:schemeClr val="tx1"/>
                </a:solidFill>
                <a:latin typeface="Arial" charset="0"/>
              </a:rPr>
              <a:t>Local Grinding Repair</a:t>
            </a:r>
            <a:endParaRPr lang="ja-JP" altLang="en-US" dirty="0">
              <a:solidFill>
                <a:schemeClr val="tx1"/>
              </a:solidFill>
              <a:latin typeface="Arial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AES003_grinding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143000"/>
            <a:ext cx="3403185" cy="2551113"/>
          </a:xfrm>
          <a:prstGeom prst="rect">
            <a:avLst/>
          </a:prstGeom>
        </p:spPr>
      </p:pic>
      <p:pic>
        <p:nvPicPr>
          <p:cNvPr id="5" name="図 4" descr="P325013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8800" y="1219200"/>
            <a:ext cx="3048000" cy="2286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 flipV="1">
            <a:off x="3124200" y="2438400"/>
            <a:ext cx="2386542" cy="3579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4800600" y="5257800"/>
            <a:ext cx="27879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Grinder for equator</a:t>
            </a:r>
            <a:endParaRPr kumimoji="1" lang="ja-JP" alt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5572289" y="3581400"/>
            <a:ext cx="35717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Grinder for slope surface</a:t>
            </a:r>
            <a:endParaRPr kumimoji="1" lang="ja-JP" altLang="en-US" sz="2400" dirty="0"/>
          </a:p>
        </p:txBody>
      </p:sp>
      <p:pic>
        <p:nvPicPr>
          <p:cNvPr id="8" name="Picture 2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8350" y="4800600"/>
            <a:ext cx="2066493" cy="163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4262071"/>
            <a:ext cx="2714718" cy="867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テキスト ボックス 22"/>
          <p:cNvSpPr txBox="1">
            <a:spLocks noChangeArrowheads="1"/>
          </p:cNvSpPr>
          <p:nvPr/>
        </p:nvSpPr>
        <p:spPr bwMode="auto">
          <a:xfrm>
            <a:off x="1738220" y="4200946"/>
            <a:ext cx="1428750" cy="2762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kumimoji="1" lang="en-US" altLang="ja-JP" sz="1200" dirty="0">
                <a:ea typeface="ＭＳ Ｐゴシック" pitchFamily="-112" charset="-128"/>
                <a:cs typeface="ＭＳ Ｐゴシック" pitchFamily="-112" charset="-128"/>
              </a:rPr>
              <a:t>Diamond particle</a:t>
            </a:r>
            <a:endParaRPr kumimoji="1" lang="ja-JP" altLang="en-US" sz="1200" dirty="0"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2" name="正方形/長方形 23"/>
          <p:cNvSpPr>
            <a:spLocks noChangeArrowheads="1"/>
          </p:cNvSpPr>
          <p:nvPr/>
        </p:nvSpPr>
        <p:spPr bwMode="auto">
          <a:xfrm>
            <a:off x="0" y="4200946"/>
            <a:ext cx="1835150" cy="3079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1400" dirty="0">
                <a:ea typeface="ＭＳ Ｐゴシック" pitchFamily="-112" charset="-128"/>
                <a:cs typeface="ＭＳ Ｐゴシック" pitchFamily="-112" charset="-128"/>
              </a:rPr>
              <a:t>heat resistance</a:t>
            </a:r>
            <a:r>
              <a:rPr lang="ja-JP" altLang="en-US" sz="1400" dirty="0">
                <a:ea typeface="ＭＳ Ｐゴシック" pitchFamily="-112" charset="-128"/>
                <a:cs typeface="ＭＳ Ｐゴシック" pitchFamily="-112" charset="-128"/>
              </a:rPr>
              <a:t> </a:t>
            </a:r>
            <a:r>
              <a:rPr lang="en-US" altLang="ja-JP" sz="1400" dirty="0">
                <a:ea typeface="ＭＳ Ｐゴシック" pitchFamily="-112" charset="-128"/>
                <a:cs typeface="ＭＳ Ｐゴシック" pitchFamily="-112" charset="-128"/>
              </a:rPr>
              <a:t>resin</a:t>
            </a:r>
            <a:endParaRPr lang="ja-JP" altLang="en-US" sz="1400" dirty="0"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9" name="Text Box 16"/>
          <p:cNvSpPr txBox="1">
            <a:spLocks noChangeArrowheads="1"/>
          </p:cNvSpPr>
          <p:nvPr/>
        </p:nvSpPr>
        <p:spPr bwMode="auto">
          <a:xfrm>
            <a:off x="2324843" y="5810249"/>
            <a:ext cx="3895725" cy="63023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fontAlgn="ctr" hangingPunct="0">
              <a:spcBef>
                <a:spcPct val="50000"/>
              </a:spcBef>
            </a:pPr>
            <a:r>
              <a:rPr kumimoji="0" lang="en-US" altLang="ja-JP" sz="1400" dirty="0"/>
              <a:t>Material for grind</a:t>
            </a:r>
            <a:r>
              <a:rPr kumimoji="0" lang="ja-JP" altLang="en-US" sz="1400" dirty="0"/>
              <a:t>：</a:t>
            </a:r>
            <a:r>
              <a:rPr kumimoji="0" lang="en-US" altLang="ja-JP" sz="1400" dirty="0"/>
              <a:t>Diamond seat #400 - #3000</a:t>
            </a:r>
            <a:r>
              <a:rPr kumimoji="0" lang="ja-JP" altLang="en-US" sz="1400" dirty="0"/>
              <a:t>　</a:t>
            </a:r>
            <a:endParaRPr kumimoji="0" lang="en-US" altLang="ja-JP" sz="1400" dirty="0"/>
          </a:p>
          <a:p>
            <a:pPr eaLnBrk="0" fontAlgn="ctr" hangingPunct="0">
              <a:spcBef>
                <a:spcPct val="50000"/>
              </a:spcBef>
            </a:pPr>
            <a:r>
              <a:rPr kumimoji="0" lang="en-US" altLang="ja-JP" sz="1400" dirty="0"/>
              <a:t>(particle size = 40 ~ 3 um), (POLYMOND)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971800" y="152400"/>
            <a:ext cx="30242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Two type of Grinders</a:t>
            </a:r>
            <a:endParaRPr kumimoji="1" lang="ja-JP" altLang="en-US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5715000" y="4495800"/>
            <a:ext cx="31293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800" dirty="0" err="1" smtClean="0"/>
              <a:t>Polymond+water</a:t>
            </a:r>
            <a:r>
              <a:rPr kumimoji="1" lang="en-US" altLang="ja-JP" sz="1800" dirty="0" smtClean="0"/>
              <a:t> for grinding</a:t>
            </a:r>
            <a:endParaRPr kumimoji="1" lang="ja-JP" altLang="en-US" sz="18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/>
          </p:cNvSpPr>
          <p:nvPr>
            <p:ph type="title" idx="4294967295"/>
          </p:nvPr>
        </p:nvSpPr>
        <p:spPr>
          <a:xfrm>
            <a:off x="685800" y="152400"/>
            <a:ext cx="7772400" cy="457200"/>
          </a:xfrm>
        </p:spPr>
        <p:txBody>
          <a:bodyPr/>
          <a:lstStyle/>
          <a:p>
            <a:r>
              <a:rPr lang="en-US" altLang="ja-JP" sz="1800" dirty="0"/>
              <a:t>How to </a:t>
            </a:r>
            <a:r>
              <a:rPr lang="en-US" altLang="ja-JP" sz="1800" dirty="0" smtClean="0"/>
              <a:t>Grind </a:t>
            </a:r>
            <a:r>
              <a:rPr lang="en-US" altLang="ja-JP" sz="1800" dirty="0"/>
              <a:t>for equator (1</a:t>
            </a:r>
            <a:r>
              <a:rPr lang="en-US" altLang="ja-JP" sz="1800" dirty="0" smtClean="0"/>
              <a:t>)</a:t>
            </a:r>
            <a:endParaRPr lang="en-US" altLang="ja-JP" sz="1800" dirty="0"/>
          </a:p>
        </p:txBody>
      </p:sp>
      <p:sp>
        <p:nvSpPr>
          <p:cNvPr id="69653" name="Text Box 21"/>
          <p:cNvSpPr txBox="1">
            <a:spLocks noChangeArrowheads="1"/>
          </p:cNvSpPr>
          <p:nvPr/>
        </p:nvSpPr>
        <p:spPr bwMode="auto">
          <a:xfrm>
            <a:off x="0" y="3140075"/>
            <a:ext cx="3352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1400" dirty="0"/>
              <a:t>0</a:t>
            </a:r>
            <a:r>
              <a:rPr lang="en-US" altLang="ja-JP" sz="1400" dirty="0" smtClean="0"/>
              <a:t>.</a:t>
            </a:r>
            <a:r>
              <a:rPr lang="en-US" altLang="ja-JP" sz="1400" dirty="0"/>
              <a:t>Grinding test </a:t>
            </a:r>
            <a:r>
              <a:rPr lang="en-US" altLang="ja-JP" sz="1400" dirty="0" smtClean="0"/>
              <a:t>using </a:t>
            </a:r>
            <a:r>
              <a:rPr lang="en-US" altLang="ja-JP" sz="1400" dirty="0"/>
              <a:t>the replica, and check the shape after grinding.  </a:t>
            </a:r>
          </a:p>
        </p:txBody>
      </p:sp>
      <p:sp>
        <p:nvSpPr>
          <p:cNvPr id="69658" name="Line 26"/>
          <p:cNvSpPr>
            <a:spLocks noChangeShapeType="1"/>
          </p:cNvSpPr>
          <p:nvPr/>
        </p:nvSpPr>
        <p:spPr bwMode="auto">
          <a:xfrm>
            <a:off x="2971800" y="19812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pic>
        <p:nvPicPr>
          <p:cNvPr id="6965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76600" y="990600"/>
            <a:ext cx="28448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60" name="テキスト ボックス 11"/>
          <p:cNvSpPr txBox="1">
            <a:spLocks noChangeArrowheads="1"/>
          </p:cNvSpPr>
          <p:nvPr/>
        </p:nvSpPr>
        <p:spPr bwMode="auto">
          <a:xfrm>
            <a:off x="3505200" y="3140075"/>
            <a:ext cx="5638800" cy="52322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 sz="1400" dirty="0">
                <a:latin typeface="Calibri" charset="0"/>
              </a:rPr>
              <a:t>1</a:t>
            </a:r>
            <a:r>
              <a:rPr lang="en-US" altLang="ja-JP" sz="1400" dirty="0" smtClean="0">
                <a:latin typeface="Calibri" charset="0"/>
              </a:rPr>
              <a:t>. Grinder head positioning to </a:t>
            </a:r>
            <a:r>
              <a:rPr lang="en-US" altLang="ja-JP" sz="1400" dirty="0">
                <a:latin typeface="Calibri" charset="0"/>
              </a:rPr>
              <a:t>the </a:t>
            </a:r>
            <a:r>
              <a:rPr lang="en-US" altLang="ja-JP" sz="1400" dirty="0" smtClean="0">
                <a:latin typeface="Calibri" charset="0"/>
              </a:rPr>
              <a:t>target. </a:t>
            </a:r>
            <a:r>
              <a:rPr lang="en-US" altLang="ja-JP" sz="1400" dirty="0">
                <a:latin typeface="Calibri" charset="0"/>
              </a:rPr>
              <a:t>T</a:t>
            </a:r>
            <a:r>
              <a:rPr lang="en-US" altLang="ja-JP" sz="1400" dirty="0" smtClean="0">
                <a:latin typeface="Calibri" charset="0"/>
              </a:rPr>
              <a:t>he target </a:t>
            </a:r>
            <a:r>
              <a:rPr lang="en-US" altLang="ja-JP" sz="1400" dirty="0" err="1" smtClean="0">
                <a:latin typeface="Calibri" charset="0"/>
              </a:rPr>
              <a:t>monitered</a:t>
            </a:r>
            <a:r>
              <a:rPr lang="en-US" altLang="ja-JP" sz="1400" dirty="0" smtClean="0">
                <a:latin typeface="Calibri" charset="0"/>
              </a:rPr>
              <a:t> </a:t>
            </a:r>
            <a:r>
              <a:rPr lang="en-US" altLang="ja-JP" sz="1400" dirty="0">
                <a:latin typeface="Calibri" charset="0"/>
              </a:rPr>
              <a:t>by </a:t>
            </a:r>
            <a:r>
              <a:rPr lang="en-US" altLang="ja-JP" sz="1400" dirty="0" smtClean="0">
                <a:latin typeface="Calibri" charset="0"/>
              </a:rPr>
              <a:t>using </a:t>
            </a:r>
            <a:r>
              <a:rPr lang="en-US" altLang="ja-JP" sz="1400" dirty="0">
                <a:latin typeface="Calibri" charset="0"/>
              </a:rPr>
              <a:t>camera </a:t>
            </a:r>
            <a:r>
              <a:rPr lang="en-US" altLang="ja-JP" sz="1400" dirty="0" smtClean="0">
                <a:latin typeface="Calibri" charset="0"/>
              </a:rPr>
              <a:t>system. </a:t>
            </a:r>
            <a:endParaRPr lang="en-US" altLang="ja-JP" sz="1400" dirty="0">
              <a:latin typeface="Calibri" charset="0"/>
            </a:endParaRPr>
          </a:p>
        </p:txBody>
      </p:sp>
      <p:pic>
        <p:nvPicPr>
          <p:cNvPr id="6966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72200" y="1143000"/>
            <a:ext cx="2540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6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48600" y="2362200"/>
            <a:ext cx="1057275" cy="755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65" name="Oval 33"/>
          <p:cNvSpPr>
            <a:spLocks noChangeArrowheads="1"/>
          </p:cNvSpPr>
          <p:nvPr/>
        </p:nvSpPr>
        <p:spPr bwMode="auto">
          <a:xfrm>
            <a:off x="5105400" y="2133600"/>
            <a:ext cx="609600" cy="381000"/>
          </a:xfrm>
          <a:prstGeom prst="ellipse">
            <a:avLst/>
          </a:prstGeom>
          <a:noFill/>
          <a:ln w="22225">
            <a:solidFill>
              <a:srgbClr val="FF99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69666" name="Line 34"/>
          <p:cNvSpPr>
            <a:spLocks noChangeShapeType="1"/>
          </p:cNvSpPr>
          <p:nvPr/>
        </p:nvSpPr>
        <p:spPr bwMode="auto">
          <a:xfrm flipV="1">
            <a:off x="5715000" y="2286000"/>
            <a:ext cx="1295400" cy="76200"/>
          </a:xfrm>
          <a:prstGeom prst="line">
            <a:avLst/>
          </a:prstGeom>
          <a:noFill/>
          <a:ln w="25400">
            <a:solidFill>
              <a:srgbClr val="FF9900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pic>
        <p:nvPicPr>
          <p:cNvPr id="48" name="Picture 1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81400" y="3810000"/>
            <a:ext cx="1981200" cy="1688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9" name="Picture 1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66800" y="3810000"/>
            <a:ext cx="1981200" cy="1655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" name="Picture 1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019800" y="3810000"/>
            <a:ext cx="2362200" cy="16875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3" name="Text Box 19"/>
          <p:cNvSpPr txBox="1">
            <a:spLocks noChangeArrowheads="1"/>
          </p:cNvSpPr>
          <p:nvPr/>
        </p:nvSpPr>
        <p:spPr bwMode="auto">
          <a:xfrm>
            <a:off x="990600" y="5486400"/>
            <a:ext cx="22860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1200" dirty="0"/>
              <a:t>Diamond sheet on the head</a:t>
            </a:r>
          </a:p>
        </p:txBody>
      </p:sp>
      <p:sp>
        <p:nvSpPr>
          <p:cNvPr id="55" name="Text Box 21"/>
          <p:cNvSpPr txBox="1">
            <a:spLocks noChangeArrowheads="1"/>
          </p:cNvSpPr>
          <p:nvPr/>
        </p:nvSpPr>
        <p:spPr bwMode="auto">
          <a:xfrm>
            <a:off x="4114800" y="5486400"/>
            <a:ext cx="9906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1200" dirty="0" smtClean="0"/>
              <a:t>Wiping.</a:t>
            </a:r>
            <a:endParaRPr lang="en-US" altLang="ja-JP" sz="1200" dirty="0"/>
          </a:p>
        </p:txBody>
      </p:sp>
      <p:sp>
        <p:nvSpPr>
          <p:cNvPr id="56" name="Text Box 23"/>
          <p:cNvSpPr txBox="1">
            <a:spLocks noChangeArrowheads="1"/>
          </p:cNvSpPr>
          <p:nvPr/>
        </p:nvSpPr>
        <p:spPr bwMode="auto">
          <a:xfrm>
            <a:off x="1676400" y="5791200"/>
            <a:ext cx="6324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1400" dirty="0"/>
              <a:t>2</a:t>
            </a:r>
            <a:r>
              <a:rPr lang="ja-JP" altLang="en-US" sz="1400" dirty="0" smtClean="0"/>
              <a:t>. </a:t>
            </a:r>
            <a:r>
              <a:rPr lang="en-US" altLang="ja-JP" sz="1400" dirty="0" smtClean="0"/>
              <a:t>Repeat diamond sheet grinding with water, cleaning </a:t>
            </a:r>
            <a:r>
              <a:rPr lang="en-US" altLang="ja-JP" sz="1400" dirty="0"/>
              <a:t>and </a:t>
            </a:r>
            <a:r>
              <a:rPr lang="en-US" altLang="ja-JP" sz="1400" dirty="0" smtClean="0"/>
              <a:t>taking </a:t>
            </a:r>
            <a:r>
              <a:rPr lang="en-US" altLang="ja-JP" sz="1400" dirty="0"/>
              <a:t>a image by camera system until </a:t>
            </a:r>
            <a:r>
              <a:rPr lang="en-US" altLang="ja-JP" sz="1400" dirty="0" smtClean="0"/>
              <a:t>removing </a:t>
            </a:r>
            <a:r>
              <a:rPr lang="en-US" altLang="ja-JP" sz="1400" dirty="0"/>
              <a:t>the defect.</a:t>
            </a:r>
            <a:r>
              <a:rPr lang="en-US" altLang="ja-JP" sz="1400" dirty="0" smtClean="0"/>
              <a:t> </a:t>
            </a:r>
            <a:endParaRPr lang="en-US" altLang="ja-JP" sz="1400" dirty="0"/>
          </a:p>
        </p:txBody>
      </p:sp>
      <p:sp>
        <p:nvSpPr>
          <p:cNvPr id="57" name="Text Box 21"/>
          <p:cNvSpPr txBox="1">
            <a:spLocks noChangeArrowheads="1"/>
          </p:cNvSpPr>
          <p:nvPr/>
        </p:nvSpPr>
        <p:spPr bwMode="auto">
          <a:xfrm>
            <a:off x="6019800" y="5486400"/>
            <a:ext cx="25146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1200" dirty="0" smtClean="0"/>
              <a:t>image capture by </a:t>
            </a:r>
            <a:r>
              <a:rPr lang="en-US" altLang="ja-JP" sz="1200" dirty="0" err="1" smtClean="0"/>
              <a:t>Kyto</a:t>
            </a:r>
            <a:r>
              <a:rPr lang="en-US" altLang="ja-JP" sz="1200" dirty="0" smtClean="0"/>
              <a:t>-camera</a:t>
            </a:r>
            <a:endParaRPr lang="en-US" altLang="ja-JP" sz="1200" dirty="0"/>
          </a:p>
        </p:txBody>
      </p:sp>
      <p:pic>
        <p:nvPicPr>
          <p:cNvPr id="58" name="図 57" descr="P1000888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2400" y="990600"/>
            <a:ext cx="2844800" cy="21336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/>
          </p:cNvSpPr>
          <p:nvPr>
            <p:ph type="title" idx="4294967295"/>
          </p:nvPr>
        </p:nvSpPr>
        <p:spPr>
          <a:xfrm>
            <a:off x="685800" y="0"/>
            <a:ext cx="7772400" cy="685800"/>
          </a:xfrm>
        </p:spPr>
        <p:txBody>
          <a:bodyPr/>
          <a:lstStyle/>
          <a:p>
            <a:r>
              <a:rPr lang="en-US" altLang="ja-JP" sz="1800" dirty="0"/>
              <a:t>How to </a:t>
            </a:r>
            <a:r>
              <a:rPr lang="en-US" altLang="ja-JP" sz="1800" dirty="0" smtClean="0"/>
              <a:t>Grind </a:t>
            </a:r>
            <a:r>
              <a:rPr lang="en-US" altLang="ja-JP" sz="1800" dirty="0"/>
              <a:t>for equator (2</a:t>
            </a:r>
            <a:r>
              <a:rPr lang="en-US" altLang="ja-JP" sz="1800" dirty="0" smtClean="0"/>
              <a:t>)</a:t>
            </a:r>
            <a:endParaRPr lang="ja-JP" altLang="en-US" sz="1800" dirty="0"/>
          </a:p>
        </p:txBody>
      </p:sp>
      <p:sp>
        <p:nvSpPr>
          <p:cNvPr id="70672" name="Text Box 16"/>
          <p:cNvSpPr txBox="1">
            <a:spLocks noChangeArrowheads="1"/>
          </p:cNvSpPr>
          <p:nvPr/>
        </p:nvSpPr>
        <p:spPr bwMode="auto">
          <a:xfrm>
            <a:off x="1143000" y="4953000"/>
            <a:ext cx="70104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1600" dirty="0" smtClean="0"/>
              <a:t>FM</a:t>
            </a:r>
            <a:r>
              <a:rPr lang="en-US" altLang="ja-JP" sz="1600" dirty="0"/>
              <a:t>-20 with Ultra-sonic was done to cleaning the dust, that is occur by grind. </a:t>
            </a:r>
          </a:p>
        </p:txBody>
      </p:sp>
      <p:pic>
        <p:nvPicPr>
          <p:cNvPr id="70680" name="Picture 2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0600" y="1524000"/>
            <a:ext cx="3096946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0681" name="Picture 2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8200" y="1524000"/>
            <a:ext cx="3093184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0683" name="Text Box 27"/>
          <p:cNvSpPr txBox="1">
            <a:spLocks noChangeArrowheads="1"/>
          </p:cNvSpPr>
          <p:nvPr/>
        </p:nvSpPr>
        <p:spPr bwMode="auto">
          <a:xfrm>
            <a:off x="4800600" y="3886200"/>
            <a:ext cx="2895600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1000" dirty="0"/>
              <a:t>Additional rinse, FM-20 with Ultra-sonic</a:t>
            </a:r>
          </a:p>
          <a:p>
            <a:pPr>
              <a:spcBef>
                <a:spcPct val="50000"/>
              </a:spcBef>
            </a:pPr>
            <a:r>
              <a:rPr lang="en-US" altLang="ja-JP" sz="1000" dirty="0"/>
              <a:t>7 hours,  50 C</a:t>
            </a:r>
          </a:p>
          <a:p>
            <a:pPr>
              <a:spcBef>
                <a:spcPct val="50000"/>
              </a:spcBef>
            </a:pPr>
            <a:r>
              <a:rPr lang="en-US" altLang="ja-JP" sz="1000" dirty="0"/>
              <a:t>Many dust was </a:t>
            </a:r>
            <a:r>
              <a:rPr lang="en-US" altLang="ja-JP" sz="1000" dirty="0" smtClean="0"/>
              <a:t>removed, </a:t>
            </a:r>
            <a:r>
              <a:rPr lang="en-US" altLang="ja-JP" sz="1000" dirty="0"/>
              <a:t>however little bit remained.</a:t>
            </a:r>
          </a:p>
        </p:txBody>
      </p:sp>
      <p:sp>
        <p:nvSpPr>
          <p:cNvPr id="70684" name="Line 28"/>
          <p:cNvSpPr>
            <a:spLocks noChangeShapeType="1"/>
          </p:cNvSpPr>
          <p:nvPr/>
        </p:nvSpPr>
        <p:spPr bwMode="auto">
          <a:xfrm>
            <a:off x="4191000" y="25146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35" name="Text Box 27"/>
          <p:cNvSpPr txBox="1">
            <a:spLocks noChangeArrowheads="1"/>
          </p:cNvSpPr>
          <p:nvPr/>
        </p:nvSpPr>
        <p:spPr bwMode="auto">
          <a:xfrm>
            <a:off x="1219200" y="3886200"/>
            <a:ext cx="2590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1000" dirty="0" smtClean="0"/>
              <a:t>To remove grinding dust, </a:t>
            </a:r>
            <a:r>
              <a:rPr lang="en-US" altLang="ja-JP" sz="1000" dirty="0"/>
              <a:t>FM-</a:t>
            </a:r>
            <a:r>
              <a:rPr lang="en-US" altLang="ja-JP" sz="1000" dirty="0" smtClean="0"/>
              <a:t>20 </a:t>
            </a:r>
            <a:r>
              <a:rPr lang="en-US" altLang="ja-JP" sz="1000" dirty="0" err="1" smtClean="0"/>
              <a:t>degreser</a:t>
            </a:r>
            <a:r>
              <a:rPr lang="en-US" altLang="ja-JP" sz="1000" dirty="0" smtClean="0"/>
              <a:t> </a:t>
            </a:r>
            <a:r>
              <a:rPr lang="en-US" altLang="ja-JP" sz="1000" dirty="0"/>
              <a:t>with Ultra-</a:t>
            </a:r>
            <a:r>
              <a:rPr lang="en-US" altLang="ja-JP" sz="1000" dirty="0" smtClean="0"/>
              <a:t>sonic was applied.</a:t>
            </a:r>
            <a:endParaRPr lang="en-US" altLang="ja-JP" sz="10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/>
          </p:cNvSpPr>
          <p:nvPr>
            <p:ph type="title" idx="4294967295"/>
          </p:nvPr>
        </p:nvSpPr>
        <p:spPr>
          <a:xfrm>
            <a:off x="685800" y="0"/>
            <a:ext cx="7772400" cy="685800"/>
          </a:xfrm>
        </p:spPr>
        <p:txBody>
          <a:bodyPr/>
          <a:lstStyle/>
          <a:p>
            <a:r>
              <a:rPr lang="en-US" altLang="ja-JP" sz="1800" dirty="0"/>
              <a:t>How to </a:t>
            </a:r>
            <a:r>
              <a:rPr lang="en-US" altLang="ja-JP" sz="1800" dirty="0" smtClean="0"/>
              <a:t>Grind </a:t>
            </a:r>
            <a:r>
              <a:rPr lang="en-US" altLang="ja-JP" sz="1800" dirty="0"/>
              <a:t>for equator (3</a:t>
            </a:r>
            <a:r>
              <a:rPr lang="en-US" altLang="ja-JP" sz="1800" dirty="0" smtClean="0"/>
              <a:t>)</a:t>
            </a:r>
            <a:endParaRPr lang="ja-JP" altLang="en-US" sz="1800" dirty="0"/>
          </a:p>
        </p:txBody>
      </p:sp>
      <p:sp>
        <p:nvSpPr>
          <p:cNvPr id="71687" name="Text Box 7"/>
          <p:cNvSpPr txBox="1">
            <a:spLocks noChangeArrowheads="1"/>
          </p:cNvSpPr>
          <p:nvPr/>
        </p:nvSpPr>
        <p:spPr bwMode="auto">
          <a:xfrm>
            <a:off x="2438400" y="5181600"/>
            <a:ext cx="41910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1600" dirty="0" smtClean="0"/>
              <a:t>Apply EP </a:t>
            </a:r>
            <a:r>
              <a:rPr lang="en-US" altLang="ja-JP" sz="1600" dirty="0"/>
              <a:t>50 </a:t>
            </a:r>
            <a:r>
              <a:rPr lang="en-US" altLang="ja-JP" sz="1600" dirty="0" smtClean="0"/>
              <a:t>um for smooth surface finish.</a:t>
            </a:r>
            <a:endParaRPr lang="en-US" altLang="ja-JP" sz="1600" dirty="0"/>
          </a:p>
        </p:txBody>
      </p:sp>
      <p:pic>
        <p:nvPicPr>
          <p:cNvPr id="71688" name="Picture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38800" y="1371600"/>
            <a:ext cx="3209925" cy="309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689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1441450"/>
            <a:ext cx="5105400" cy="313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1690" name="Text Box 10"/>
          <p:cNvSpPr txBox="1">
            <a:spLocks noChangeArrowheads="1"/>
          </p:cNvSpPr>
          <p:nvPr/>
        </p:nvSpPr>
        <p:spPr bwMode="auto">
          <a:xfrm>
            <a:off x="6400800" y="4572000"/>
            <a:ext cx="2057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1800" dirty="0"/>
              <a:t>After EP 50um</a:t>
            </a:r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2743200" y="4572000"/>
            <a:ext cx="2057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1800" dirty="0" smtClean="0"/>
              <a:t>Before EP finish</a:t>
            </a:r>
            <a:endParaRPr lang="en-US" altLang="ja-JP" sz="1800" dirty="0"/>
          </a:p>
        </p:txBody>
      </p:sp>
      <p:sp>
        <p:nvSpPr>
          <p:cNvPr id="12" name="Line 28"/>
          <p:cNvSpPr>
            <a:spLocks noChangeShapeType="1"/>
          </p:cNvSpPr>
          <p:nvPr/>
        </p:nvSpPr>
        <p:spPr bwMode="auto">
          <a:xfrm>
            <a:off x="5257800" y="28956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フッター プレースホルダ 1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ja-JP" smtClean="0"/>
              <a:t>STF</a:t>
            </a:r>
            <a:r>
              <a:rPr lang="en-US" altLang="ja-JP" sz="2000" smtClean="0"/>
              <a:t>  </a:t>
            </a:r>
            <a:endParaRPr lang="en-US" altLang="ja-JP" smtClean="0"/>
          </a:p>
        </p:txBody>
      </p:sp>
      <p:sp>
        <p:nvSpPr>
          <p:cNvPr id="29699" name="TextBox 2"/>
          <p:cNvSpPr txBox="1">
            <a:spLocks noChangeArrowheads="1"/>
          </p:cNvSpPr>
          <p:nvPr/>
        </p:nvSpPr>
        <p:spPr bwMode="auto">
          <a:xfrm>
            <a:off x="2133600" y="3048000"/>
            <a:ext cx="493093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kumimoji="1" lang="en-US" altLang="ja-JP" dirty="0"/>
              <a:t>KEK MHI-</a:t>
            </a:r>
            <a:r>
              <a:rPr kumimoji="1" lang="en-US" altLang="ja-JP" dirty="0" smtClean="0"/>
              <a:t>08 repair trial</a:t>
            </a:r>
            <a:endParaRPr kumimoji="1" lang="ja-JP" altLang="en-US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4" name="Picture 1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800" y="1177925"/>
            <a:ext cx="2133600" cy="2039938"/>
          </a:xfrm>
          <a:prstGeom prst="rect">
            <a:avLst/>
          </a:prstGeom>
          <a:noFill/>
          <a:ln w="19050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30725" name="タイトル 2"/>
          <p:cNvSpPr>
            <a:spLocks noGrp="1"/>
          </p:cNvSpPr>
          <p:nvPr>
            <p:ph type="title" idx="4294967295"/>
          </p:nvPr>
        </p:nvSpPr>
        <p:spPr>
          <a:xfrm>
            <a:off x="928688" y="0"/>
            <a:ext cx="7239000" cy="785813"/>
          </a:xfrm>
        </p:spPr>
        <p:txBody>
          <a:bodyPr/>
          <a:lstStyle/>
          <a:p>
            <a:r>
              <a:rPr lang="en-US" altLang="ja-JP" sz="2000" dirty="0"/>
              <a:t>MHI-08 : The location of target for Grinding </a:t>
            </a:r>
          </a:p>
        </p:txBody>
      </p:sp>
      <p:pic>
        <p:nvPicPr>
          <p:cNvPr id="30726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13038" y="838200"/>
            <a:ext cx="1858962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7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315200" y="3962400"/>
            <a:ext cx="1855788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8" name="Text Box 36"/>
          <p:cNvSpPr txBox="1">
            <a:spLocks noChangeArrowheads="1"/>
          </p:cNvSpPr>
          <p:nvPr/>
        </p:nvSpPr>
        <p:spPr bwMode="auto">
          <a:xfrm>
            <a:off x="7467600" y="5181600"/>
            <a:ext cx="1524000" cy="5810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1600" dirty="0" smtClean="0"/>
              <a:t>cell#2 </a:t>
            </a:r>
            <a:r>
              <a:rPr lang="en-US" altLang="ja-JP" sz="1600" dirty="0"/>
              <a:t>equator, 180deg.</a:t>
            </a:r>
          </a:p>
        </p:txBody>
      </p:sp>
      <p:graphicFrame>
        <p:nvGraphicFramePr>
          <p:cNvPr id="30722" name="Object 6"/>
          <p:cNvGraphicFramePr>
            <a:graphicFrameLocks noChangeAspect="1"/>
          </p:cNvGraphicFramePr>
          <p:nvPr/>
        </p:nvGraphicFramePr>
        <p:xfrm>
          <a:off x="4572000" y="3832225"/>
          <a:ext cx="2819400" cy="2339975"/>
        </p:xfrm>
        <a:graphic>
          <a:graphicData uri="http://schemas.openxmlformats.org/presentationml/2006/ole">
            <p:oleObj spid="_x0000_s30722" name="KGPlot" r:id="rId7" imgW="7188120" imgH="5968800" progId="KGraph_Plot">
              <p:embed/>
            </p:oleObj>
          </a:graphicData>
        </a:graphic>
      </p:graphicFrame>
      <p:pic>
        <p:nvPicPr>
          <p:cNvPr id="30729" name="Picture 5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724400" y="844550"/>
            <a:ext cx="4191000" cy="301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30" name="Line 10"/>
          <p:cNvSpPr>
            <a:spLocks noChangeShapeType="1"/>
          </p:cNvSpPr>
          <p:nvPr/>
        </p:nvSpPr>
        <p:spPr bwMode="auto">
          <a:xfrm>
            <a:off x="2209800" y="1981200"/>
            <a:ext cx="1524000" cy="762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30731" name="Oval 11"/>
          <p:cNvSpPr>
            <a:spLocks noChangeArrowheads="1"/>
          </p:cNvSpPr>
          <p:nvPr/>
        </p:nvSpPr>
        <p:spPr bwMode="auto">
          <a:xfrm>
            <a:off x="1524000" y="1600200"/>
            <a:ext cx="685800" cy="685800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30732" name="Text Box 12"/>
          <p:cNvSpPr txBox="1">
            <a:spLocks noChangeArrowheads="1"/>
          </p:cNvSpPr>
          <p:nvPr/>
        </p:nvSpPr>
        <p:spPr bwMode="auto">
          <a:xfrm>
            <a:off x="152400" y="868363"/>
            <a:ext cx="2362200" cy="276999"/>
          </a:xfrm>
          <a:prstGeom prst="rect">
            <a:avLst/>
          </a:prstGeom>
          <a:noFill/>
          <a:ln w="19050">
            <a:solidFill>
              <a:schemeClr val="accent2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ja-JP" sz="1200" dirty="0" smtClean="0"/>
              <a:t>Cell#2 </a:t>
            </a:r>
            <a:r>
              <a:rPr lang="en-US" altLang="ja-JP" sz="1200" dirty="0"/>
              <a:t>equator, </a:t>
            </a:r>
            <a:r>
              <a:rPr lang="en-US" altLang="ja-JP" sz="1200" dirty="0" err="1"/>
              <a:t>t</a:t>
            </a:r>
            <a:r>
              <a:rPr lang="en-US" altLang="ja-JP" sz="1200" dirty="0"/>
              <a:t>=172 deg. Pit</a:t>
            </a:r>
          </a:p>
        </p:txBody>
      </p:sp>
      <p:pic>
        <p:nvPicPr>
          <p:cNvPr id="30733" name="Picture 14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04800" y="3297238"/>
            <a:ext cx="2133600" cy="2036762"/>
          </a:xfrm>
          <a:prstGeom prst="rect">
            <a:avLst/>
          </a:prstGeom>
          <a:noFill/>
          <a:ln w="19050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30734" name="Text Box 15"/>
          <p:cNvSpPr txBox="1">
            <a:spLocks noChangeArrowheads="1"/>
          </p:cNvSpPr>
          <p:nvPr/>
        </p:nvSpPr>
        <p:spPr bwMode="auto">
          <a:xfrm>
            <a:off x="7010400" y="2786063"/>
            <a:ext cx="1828800" cy="642937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2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ja-JP" sz="1400"/>
              <a:t>Quench = 16 MV/m</a:t>
            </a:r>
          </a:p>
          <a:p>
            <a:pPr algn="ctr">
              <a:spcBef>
                <a:spcPct val="50000"/>
              </a:spcBef>
            </a:pPr>
            <a:r>
              <a:rPr lang="en-US" altLang="ja-JP" sz="1400"/>
              <a:t>125 um removed. </a:t>
            </a:r>
          </a:p>
        </p:txBody>
      </p:sp>
      <p:sp>
        <p:nvSpPr>
          <p:cNvPr id="30735" name="Oval 16"/>
          <p:cNvSpPr>
            <a:spLocks noChangeArrowheads="1"/>
          </p:cNvSpPr>
          <p:nvPr/>
        </p:nvSpPr>
        <p:spPr bwMode="auto">
          <a:xfrm>
            <a:off x="1447800" y="3657600"/>
            <a:ext cx="685800" cy="685800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30736" name="Line 17"/>
          <p:cNvSpPr>
            <a:spLocks noChangeShapeType="1"/>
          </p:cNvSpPr>
          <p:nvPr/>
        </p:nvSpPr>
        <p:spPr bwMode="auto">
          <a:xfrm flipH="1" flipV="1">
            <a:off x="1828800" y="2286000"/>
            <a:ext cx="0" cy="13716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stealth" w="lg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30737" name="Text Box 18"/>
          <p:cNvSpPr txBox="1">
            <a:spLocks noChangeArrowheads="1"/>
          </p:cNvSpPr>
          <p:nvPr/>
        </p:nvSpPr>
        <p:spPr bwMode="auto">
          <a:xfrm>
            <a:off x="152400" y="5499100"/>
            <a:ext cx="4419600" cy="835025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1600" dirty="0"/>
              <a:t>The cavity was quench at 16 MV/</a:t>
            </a:r>
            <a:r>
              <a:rPr lang="en-US" altLang="ja-JP" sz="1600" dirty="0" err="1"/>
              <a:t>m</a:t>
            </a:r>
            <a:r>
              <a:rPr lang="en-US" altLang="ja-JP" sz="1600" dirty="0"/>
              <a:t> on the</a:t>
            </a:r>
            <a:r>
              <a:rPr lang="en-US" altLang="ja-JP" sz="1600" dirty="0" smtClean="0"/>
              <a:t> cell #2 </a:t>
            </a:r>
            <a:r>
              <a:rPr lang="en-US" altLang="ja-JP" sz="1600" dirty="0"/>
              <a:t>equator. The defect was made after EP-2 process. </a:t>
            </a:r>
          </a:p>
        </p:txBody>
      </p:sp>
      <p:sp>
        <p:nvSpPr>
          <p:cNvPr id="30738" name="スライド番号プレースホルダ 17"/>
          <p:cNvSpPr txBox="1">
            <a:spLocks noGrp="1"/>
          </p:cNvSpPr>
          <p:nvPr/>
        </p:nvSpPr>
        <p:spPr bwMode="auto">
          <a:xfrm>
            <a:off x="7696200" y="6484938"/>
            <a:ext cx="762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r" fontAlgn="base"/>
            <a:fld id="{81AEFF82-849A-B848-AD71-1BBB3861DF20}" type="slidenum">
              <a:rPr lang="en-US" altLang="ja-JP" sz="1400"/>
              <a:pPr algn="r" fontAlgn="base"/>
              <a:t>18</a:t>
            </a:fld>
            <a:endParaRPr lang="en-US" altLang="ja-JP" sz="1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14400" y="76200"/>
            <a:ext cx="7239000" cy="609600"/>
          </a:xfrm>
        </p:spPr>
        <p:txBody>
          <a:bodyPr/>
          <a:lstStyle/>
          <a:p>
            <a:r>
              <a:rPr lang="en-US" altLang="ja-JP" sz="2000"/>
              <a:t>MHI-08 : Make a replica and shape analysis for Hot Spot</a:t>
            </a:r>
            <a:endParaRPr kumimoji="0" lang="en-US" altLang="ja-JP" sz="2000"/>
          </a:p>
        </p:txBody>
      </p:sp>
      <p:pic>
        <p:nvPicPr>
          <p:cNvPr id="32772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990600"/>
            <a:ext cx="3200400" cy="2195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3" name="Text Box 4"/>
          <p:cNvSpPr txBox="1">
            <a:spLocks noChangeArrowheads="1"/>
          </p:cNvSpPr>
          <p:nvPr/>
        </p:nvSpPr>
        <p:spPr bwMode="auto">
          <a:xfrm>
            <a:off x="381000" y="2362200"/>
            <a:ext cx="2819400" cy="642938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2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fontAlgn="base" hangingPunct="1">
              <a:spcBef>
                <a:spcPct val="50000"/>
              </a:spcBef>
            </a:pPr>
            <a:r>
              <a:rPr kumimoji="1" lang="en-US" altLang="ja-JP" sz="1400">
                <a:ea typeface="ＭＳ Ｐゴシック" charset="-128"/>
                <a:cs typeface="ＭＳ Ｐゴシック" charset="-128"/>
              </a:rPr>
              <a:t>Make a replica by silicon rubber. </a:t>
            </a:r>
          </a:p>
          <a:p>
            <a:pPr eaLnBrk="1" fontAlgn="base" hangingPunct="1">
              <a:spcBef>
                <a:spcPct val="50000"/>
              </a:spcBef>
            </a:pPr>
            <a:r>
              <a:rPr kumimoji="1" lang="en-US" altLang="ja-JP" sz="1400">
                <a:ea typeface="ＭＳ Ｐゴシック" charset="-128"/>
                <a:cs typeface="ＭＳ Ｐゴシック" charset="-128"/>
              </a:rPr>
              <a:t>#2-cell</a:t>
            </a:r>
            <a:r>
              <a:rPr kumimoji="1" lang="ja-JP" altLang="en-US" sz="1400">
                <a:ea typeface="ＭＳ Ｐゴシック" charset="-128"/>
                <a:cs typeface="ＭＳ Ｐゴシック" charset="-128"/>
              </a:rPr>
              <a:t>、</a:t>
            </a:r>
            <a:r>
              <a:rPr kumimoji="1" lang="en-US" altLang="ja-JP" sz="1400">
                <a:ea typeface="ＭＳ Ｐゴシック" charset="-128"/>
                <a:cs typeface="ＭＳ Ｐゴシック" charset="-128"/>
              </a:rPr>
              <a:t>T=172deg</a:t>
            </a:r>
          </a:p>
        </p:txBody>
      </p:sp>
      <p:pic>
        <p:nvPicPr>
          <p:cNvPr id="32774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1000" y="3886200"/>
            <a:ext cx="3352800" cy="251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5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76800" y="3810000"/>
            <a:ext cx="3429000" cy="257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6" name="Picture 9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867400" y="914400"/>
            <a:ext cx="2971800" cy="2227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7" name="Oval 11"/>
          <p:cNvSpPr>
            <a:spLocks noChangeArrowheads="1"/>
          </p:cNvSpPr>
          <p:nvPr/>
        </p:nvSpPr>
        <p:spPr bwMode="auto">
          <a:xfrm>
            <a:off x="1219200" y="1676400"/>
            <a:ext cx="685800" cy="457200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32778" name="Line 12"/>
          <p:cNvSpPr>
            <a:spLocks noChangeShapeType="1"/>
          </p:cNvSpPr>
          <p:nvPr/>
        </p:nvSpPr>
        <p:spPr bwMode="auto">
          <a:xfrm>
            <a:off x="3467100" y="1600200"/>
            <a:ext cx="22098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32779" name="Text Box 13"/>
          <p:cNvSpPr txBox="1">
            <a:spLocks noChangeArrowheads="1"/>
          </p:cNvSpPr>
          <p:nvPr/>
        </p:nvSpPr>
        <p:spPr bwMode="auto">
          <a:xfrm>
            <a:off x="3505200" y="1752600"/>
            <a:ext cx="2057400" cy="1387475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2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fontAlgn="base" hangingPunct="1">
              <a:spcBef>
                <a:spcPct val="50000"/>
              </a:spcBef>
            </a:pPr>
            <a:r>
              <a:rPr kumimoji="1" lang="en-US" altLang="ja-JP" sz="1400">
                <a:ea typeface="ＭＳ Ｐゴシック" charset="-128"/>
                <a:cs typeface="ＭＳ Ｐゴシック" charset="-128"/>
              </a:rPr>
              <a:t>Copy to stycast.</a:t>
            </a:r>
          </a:p>
          <a:p>
            <a:pPr eaLnBrk="1" fontAlgn="base" hangingPunct="1">
              <a:spcBef>
                <a:spcPct val="50000"/>
              </a:spcBef>
            </a:pPr>
            <a:r>
              <a:rPr kumimoji="1" lang="en-US" altLang="ja-JP" sz="1400">
                <a:ea typeface="ＭＳ Ｐゴシック" charset="-128"/>
                <a:cs typeface="ＭＳ Ｐゴシック" charset="-128"/>
              </a:rPr>
              <a:t>Shape analysis by Laser microscope.</a:t>
            </a:r>
          </a:p>
          <a:p>
            <a:pPr eaLnBrk="1" fontAlgn="base" hangingPunct="1">
              <a:spcBef>
                <a:spcPct val="50000"/>
              </a:spcBef>
            </a:pPr>
            <a:r>
              <a:rPr kumimoji="1" lang="en-US" altLang="ja-JP" sz="1400">
                <a:ea typeface="ＭＳ Ｐゴシック" charset="-128"/>
                <a:cs typeface="ＭＳ Ｐゴシック" charset="-128"/>
              </a:rPr>
              <a:t>Test of the grinding for the target. </a:t>
            </a:r>
          </a:p>
        </p:txBody>
      </p:sp>
      <p:sp>
        <p:nvSpPr>
          <p:cNvPr id="32780" name="Text Box 14"/>
          <p:cNvSpPr txBox="1">
            <a:spLocks noChangeArrowheads="1"/>
          </p:cNvSpPr>
          <p:nvPr/>
        </p:nvSpPr>
        <p:spPr bwMode="auto">
          <a:xfrm>
            <a:off x="1066800" y="3429000"/>
            <a:ext cx="7086600" cy="307975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2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fontAlgn="base" hangingPunct="1">
              <a:spcBef>
                <a:spcPct val="50000"/>
              </a:spcBef>
            </a:pPr>
            <a:r>
              <a:rPr kumimoji="1" lang="en-US" altLang="ja-JP" sz="1400">
                <a:ea typeface="ＭＳ Ｐゴシック" charset="-128"/>
                <a:cs typeface="ＭＳ Ｐゴシック" charset="-128"/>
              </a:rPr>
              <a:t>Result of shape analysis by Laser microscope. : Pit type deep defect, depth = </a:t>
            </a:r>
            <a:r>
              <a:rPr kumimoji="1" lang="en-US" altLang="ja-JP" sz="1400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115 μm</a:t>
            </a:r>
            <a:r>
              <a:rPr kumimoji="1" lang="en-US" altLang="ja-JP" sz="1400">
                <a:ea typeface="ＭＳ Ｐゴシック" charset="-128"/>
                <a:cs typeface="ＭＳ Ｐゴシック" charset="-128"/>
              </a:rPr>
              <a:t>. </a:t>
            </a:r>
          </a:p>
        </p:txBody>
      </p:sp>
      <p:sp>
        <p:nvSpPr>
          <p:cNvPr id="32781" name="Text Box 15"/>
          <p:cNvSpPr txBox="1">
            <a:spLocks noChangeArrowheads="1"/>
          </p:cNvSpPr>
          <p:nvPr/>
        </p:nvSpPr>
        <p:spPr bwMode="auto">
          <a:xfrm>
            <a:off x="457200" y="3946525"/>
            <a:ext cx="1828800" cy="2444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fontAlgn="base" hangingPunct="1">
              <a:spcBef>
                <a:spcPct val="50000"/>
              </a:spcBef>
            </a:pPr>
            <a:r>
              <a:rPr kumimoji="1" lang="en-US" altLang="ja-JP" sz="1000">
                <a:ea typeface="ＭＳ Ｐゴシック" charset="-128"/>
                <a:cs typeface="ＭＳ Ｐゴシック" charset="-128"/>
              </a:rPr>
              <a:t>Image size</a:t>
            </a:r>
            <a:r>
              <a:rPr kumimoji="1" lang="ja-JP" altLang="en-US" sz="1000">
                <a:ea typeface="ＭＳ Ｐゴシック" charset="-128"/>
                <a:cs typeface="ＭＳ Ｐゴシック" charset="-128"/>
              </a:rPr>
              <a:t>：</a:t>
            </a:r>
            <a:r>
              <a:rPr kumimoji="1" lang="en-US" altLang="ja-JP" sz="1000">
                <a:ea typeface="ＭＳ Ｐゴシック" charset="-128"/>
                <a:cs typeface="ＭＳ Ｐゴシック" charset="-128"/>
              </a:rPr>
              <a:t>745um x 559um</a:t>
            </a:r>
          </a:p>
        </p:txBody>
      </p:sp>
      <p:sp>
        <p:nvSpPr>
          <p:cNvPr id="32782" name="スライド番号プレースホルダ 12"/>
          <p:cNvSpPr txBox="1">
            <a:spLocks noGrp="1"/>
          </p:cNvSpPr>
          <p:nvPr/>
        </p:nvSpPr>
        <p:spPr bwMode="auto">
          <a:xfrm>
            <a:off x="7696200" y="6484938"/>
            <a:ext cx="762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r" fontAlgn="base"/>
            <a:fld id="{895AE5AB-B12C-F14F-84AF-31AC8778F829}" type="slidenum">
              <a:rPr lang="en-US" altLang="ja-JP" sz="1400"/>
              <a:pPr algn="r" fontAlgn="base"/>
              <a:t>19</a:t>
            </a:fld>
            <a:endParaRPr lang="en-US" altLang="ja-JP" sz="1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タイトル 1"/>
          <p:cNvSpPr>
            <a:spLocks noGrp="1"/>
          </p:cNvSpPr>
          <p:nvPr>
            <p:ph type="title" idx="4294967295"/>
          </p:nvPr>
        </p:nvSpPr>
        <p:spPr>
          <a:xfrm>
            <a:off x="457200" y="0"/>
            <a:ext cx="8229600" cy="868363"/>
          </a:xfrm>
        </p:spPr>
        <p:txBody>
          <a:bodyPr/>
          <a:lstStyle/>
          <a:p>
            <a:r>
              <a:rPr lang="ja-JP" altLang="en-US" sz="2800"/>
              <a:t>C</a:t>
            </a:r>
            <a:r>
              <a:rPr lang="en-US" altLang="ja-JP" sz="2800"/>
              <a:t>ontent</a:t>
            </a:r>
            <a:endParaRPr lang="ja-JP" altLang="en-US" sz="280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990600" y="1295400"/>
            <a:ext cx="7513637" cy="4401205"/>
          </a:xfrm>
          <a:prstGeom prst="rect">
            <a:avLst/>
          </a:prstGeom>
          <a:noFill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342900" indent="-342900"/>
            <a:r>
              <a:rPr lang="en-US" altLang="ja-JP" sz="2000" dirty="0">
                <a:latin typeface="Helvetica"/>
                <a:cs typeface="Helvetica"/>
              </a:rPr>
              <a:t>1.</a:t>
            </a:r>
            <a:r>
              <a:rPr lang="en-US" altLang="ja-JP" sz="2000" dirty="0" smtClean="0">
                <a:latin typeface="Helvetica"/>
                <a:cs typeface="Helvetica"/>
              </a:rPr>
              <a:t> Recent KEK setup for inspection, molding, grinding</a:t>
            </a:r>
          </a:p>
          <a:p>
            <a:pPr marL="342900" indent="-342900"/>
            <a:endParaRPr lang="en-US" altLang="ja-JP" sz="2000" dirty="0">
              <a:latin typeface="Helvetica"/>
              <a:cs typeface="Helvetica"/>
            </a:endParaRPr>
          </a:p>
          <a:p>
            <a:pPr marL="342900" indent="-342900"/>
            <a:r>
              <a:rPr lang="en-US" altLang="ja-JP" sz="2000" dirty="0">
                <a:latin typeface="Helvetica"/>
                <a:cs typeface="Helvetica"/>
              </a:rPr>
              <a:t>2. How to take a replica for</a:t>
            </a:r>
            <a:r>
              <a:rPr lang="en-US" altLang="ja-JP" sz="2000" dirty="0" smtClean="0">
                <a:latin typeface="Helvetica"/>
                <a:cs typeface="Helvetica"/>
              </a:rPr>
              <a:t> </a:t>
            </a:r>
            <a:r>
              <a:rPr lang="en-US" altLang="ja-JP" sz="2000" dirty="0">
                <a:latin typeface="Helvetica"/>
                <a:cs typeface="Helvetica"/>
              </a:rPr>
              <a:t>9</a:t>
            </a:r>
            <a:r>
              <a:rPr lang="en-US" altLang="ja-JP" sz="2000" dirty="0" smtClean="0">
                <a:latin typeface="Helvetica"/>
                <a:cs typeface="Helvetica"/>
              </a:rPr>
              <a:t>-</a:t>
            </a:r>
            <a:r>
              <a:rPr lang="en-US" altLang="ja-JP" sz="2000" dirty="0">
                <a:latin typeface="Helvetica"/>
                <a:cs typeface="Helvetica"/>
              </a:rPr>
              <a:t>cell cavity. </a:t>
            </a:r>
          </a:p>
          <a:p>
            <a:pPr marL="342900" indent="-342900"/>
            <a:r>
              <a:rPr lang="en-US" altLang="ja-JP" sz="2000" dirty="0">
                <a:latin typeface="Helvetica"/>
                <a:cs typeface="Helvetica"/>
              </a:rPr>
              <a:t>    (Techniques , Problems and Countermeasure)</a:t>
            </a:r>
          </a:p>
          <a:p>
            <a:pPr marL="342900" indent="-342900"/>
            <a:endParaRPr lang="en-US" altLang="ja-JP" sz="2000" dirty="0">
              <a:latin typeface="Helvetica"/>
              <a:cs typeface="Helvetica"/>
            </a:endParaRPr>
          </a:p>
          <a:p>
            <a:pPr marL="342900" indent="-342900"/>
            <a:r>
              <a:rPr lang="en-US" altLang="ja-JP" sz="2000" dirty="0">
                <a:latin typeface="Helvetica"/>
                <a:cs typeface="Helvetica"/>
              </a:rPr>
              <a:t>3.</a:t>
            </a:r>
            <a:r>
              <a:rPr lang="en-US" altLang="ja-JP" sz="2000" dirty="0" smtClean="0">
                <a:latin typeface="Helvetica"/>
                <a:cs typeface="Helvetica"/>
              </a:rPr>
              <a:t> Local grinding Repair</a:t>
            </a:r>
          </a:p>
          <a:p>
            <a:pPr marL="342900" indent="-342900"/>
            <a:endParaRPr lang="en-US" altLang="ja-JP" sz="2000" dirty="0" smtClean="0">
              <a:latin typeface="Helvetica"/>
              <a:cs typeface="Helvetica"/>
            </a:endParaRPr>
          </a:p>
          <a:p>
            <a:pPr marL="342900" indent="-342900"/>
            <a:r>
              <a:rPr lang="en-US" altLang="ja-JP" sz="2000" dirty="0" smtClean="0">
                <a:latin typeface="Helvetica"/>
                <a:cs typeface="Helvetica"/>
              </a:rPr>
              <a:t>4. KEK MHI-08 repair trial</a:t>
            </a:r>
          </a:p>
          <a:p>
            <a:pPr marL="342900" indent="-342900"/>
            <a:endParaRPr lang="en-US" altLang="ja-JP" sz="2000" dirty="0" smtClean="0">
              <a:latin typeface="Helvetica"/>
              <a:cs typeface="Helvetica"/>
            </a:endParaRPr>
          </a:p>
          <a:p>
            <a:pPr marL="342900" indent="-342900"/>
            <a:r>
              <a:rPr lang="en-US" altLang="ja-JP" sz="2000" dirty="0" smtClean="0">
                <a:latin typeface="Helvetica"/>
                <a:cs typeface="Helvetica"/>
              </a:rPr>
              <a:t>5. FNAL AES-03 repair trial</a:t>
            </a:r>
          </a:p>
          <a:p>
            <a:pPr marL="342900" indent="-342900"/>
            <a:endParaRPr lang="en-US" altLang="ja-JP" sz="2000" dirty="0" smtClean="0">
              <a:latin typeface="Helvetica"/>
              <a:cs typeface="Helvetica"/>
            </a:endParaRPr>
          </a:p>
          <a:p>
            <a:pPr marL="342900" indent="-342900"/>
            <a:r>
              <a:rPr lang="en-US" altLang="ja-JP" sz="2000" dirty="0" smtClean="0">
                <a:latin typeface="Helvetica"/>
                <a:cs typeface="Helvetica"/>
              </a:rPr>
              <a:t>6. </a:t>
            </a:r>
            <a:r>
              <a:rPr lang="en-US" altLang="ja-JP" sz="2000" dirty="0" err="1" smtClean="0">
                <a:latin typeface="Helvetica"/>
                <a:cs typeface="Helvetica"/>
              </a:rPr>
              <a:t>JLab</a:t>
            </a:r>
            <a:r>
              <a:rPr lang="en-US" altLang="ja-JP" sz="2000" dirty="0" smtClean="0">
                <a:latin typeface="Helvetica"/>
                <a:cs typeface="Helvetica"/>
              </a:rPr>
              <a:t> LG-01 repair trial</a:t>
            </a:r>
          </a:p>
          <a:p>
            <a:pPr marL="342900" indent="-342900"/>
            <a:r>
              <a:rPr lang="en-US" altLang="ja-JP" sz="2000" dirty="0" smtClean="0">
                <a:latin typeface="Helvetica"/>
                <a:cs typeface="Helvetica"/>
              </a:rPr>
              <a:t> </a:t>
            </a:r>
          </a:p>
          <a:p>
            <a:pPr marL="342900" indent="-342900"/>
            <a:r>
              <a:rPr lang="en-US" altLang="ja-JP" sz="2000" dirty="0">
                <a:latin typeface="Helvetica"/>
                <a:cs typeface="Helvetica"/>
              </a:rPr>
              <a:t>7</a:t>
            </a:r>
            <a:r>
              <a:rPr lang="en-US" altLang="ja-JP" sz="2000" dirty="0" smtClean="0">
                <a:latin typeface="Helvetica"/>
                <a:cs typeface="Helvetica"/>
              </a:rPr>
              <a:t>. </a:t>
            </a:r>
            <a:r>
              <a:rPr lang="en-US" altLang="ja-JP" sz="2000" dirty="0">
                <a:latin typeface="Helvetica"/>
                <a:cs typeface="Helvetica"/>
              </a:rPr>
              <a:t>Summary</a:t>
            </a:r>
            <a:endParaRPr lang="ja-JP" altLang="en-US" sz="2000" dirty="0">
              <a:latin typeface="Helvetica"/>
              <a:cs typeface="Helvetica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フッター プレースホルダ 1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ja-JP" smtClean="0"/>
              <a:t>STF</a:t>
            </a:r>
            <a:r>
              <a:rPr lang="en-US" altLang="ja-JP" sz="2000" smtClean="0"/>
              <a:t>  </a:t>
            </a:r>
            <a:endParaRPr lang="en-US" altLang="ja-JP" smtClean="0"/>
          </a:p>
        </p:txBody>
      </p:sp>
      <p:pic>
        <p:nvPicPr>
          <p:cNvPr id="4" name="Content Placeholder 5" descr="secto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87577" y="886676"/>
            <a:ext cx="3092651" cy="57898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264525" y="6503988"/>
            <a:ext cx="879475" cy="354012"/>
          </a:xfrm>
        </p:spPr>
        <p:txBody>
          <a:bodyPr/>
          <a:lstStyle/>
          <a:p>
            <a:pPr>
              <a:defRPr/>
            </a:pPr>
            <a:fld id="{68DAFDE1-2D81-4617-B136-F5F5F8EE2A8D}" type="slidenum">
              <a:rPr lang="en-US" altLang="ja-JP" smtClean="0"/>
              <a:pPr>
                <a:defRPr/>
              </a:pPr>
              <a:t>20</a:t>
            </a:fld>
            <a:endParaRPr lang="en-US" altLang="ja-JP"/>
          </a:p>
        </p:txBody>
      </p:sp>
      <p:pic>
        <p:nvPicPr>
          <p:cNvPr id="6" name="Picture 7" descr="defec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10628" y="1151787"/>
            <a:ext cx="3323771" cy="2038406"/>
          </a:xfrm>
          <a:prstGeom prst="rect">
            <a:avLst/>
          </a:prstGeom>
        </p:spPr>
      </p:pic>
      <p:pic>
        <p:nvPicPr>
          <p:cNvPr id="7" name="Picture 9" descr="field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75201" y="3881043"/>
            <a:ext cx="3879850" cy="229728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755524" y="4521201"/>
            <a:ext cx="8996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altLang="ja-JP" sz="2400" dirty="0" smtClean="0">
                <a:solidFill>
                  <a:srgbClr val="FF0000"/>
                </a:solidFill>
              </a:rPr>
              <a:t>β</a:t>
            </a:r>
            <a:r>
              <a:rPr lang="en-US" altLang="ja-JP" sz="2400" dirty="0" smtClean="0">
                <a:solidFill>
                  <a:srgbClr val="FF0000"/>
                </a:solidFill>
              </a:rPr>
              <a:t>=1.5</a:t>
            </a:r>
            <a:endParaRPr kumimoji="1" lang="ja-JP" altLang="en-US" sz="2400">
              <a:solidFill>
                <a:srgbClr val="FF0000"/>
              </a:solidFill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381000" y="0"/>
            <a:ext cx="8229600" cy="86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j-ea"/>
                <a:cs typeface="+mj-cs"/>
              </a:rPr>
              <a:t>High-Resolution Field Analysis by </a:t>
            </a:r>
            <a:r>
              <a:rPr kumimoji="1" lang="en-US" altLang="ja-JP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j-ea"/>
                <a:cs typeface="+mj-cs"/>
              </a:rPr>
              <a:t>Morozumi</a:t>
            </a:r>
            <a:endParaRPr kumimoji="1" lang="en-US" altLang="ja-JP" sz="2800" b="0" i="0" u="none" strike="noStrike" kern="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j-ea"/>
              <a:cs typeface="+mj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346322" y="3265715"/>
            <a:ext cx="12987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500 </a:t>
            </a:r>
            <a:r>
              <a:rPr kumimoji="1" lang="en-US" altLang="ja-JP" dirty="0" smtClean="0">
                <a:latin typeface="Times New Roman"/>
                <a:cs typeface="Times New Roman"/>
              </a:rPr>
              <a:t>µ</a:t>
            </a:r>
            <a:r>
              <a:rPr kumimoji="1" lang="en-US" altLang="ja-JP" dirty="0" smtClean="0"/>
              <a:t>m</a:t>
            </a:r>
            <a:endParaRPr kumimoji="1" lang="ja-JP" altLang="en-US"/>
          </a:p>
        </p:txBody>
      </p:sp>
      <p:cxnSp>
        <p:nvCxnSpPr>
          <p:cNvPr id="11" name="Straight Arrow Connector 14"/>
          <p:cNvCxnSpPr/>
          <p:nvPr/>
        </p:nvCxnSpPr>
        <p:spPr bwMode="auto">
          <a:xfrm>
            <a:off x="5254173" y="3323771"/>
            <a:ext cx="3207657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12" name="Curved Connector 15"/>
          <p:cNvCxnSpPr/>
          <p:nvPr/>
        </p:nvCxnSpPr>
        <p:spPr bwMode="auto">
          <a:xfrm>
            <a:off x="4644572" y="4804228"/>
            <a:ext cx="1074057" cy="638629"/>
          </a:xfrm>
          <a:prstGeom prst="curvedConnector3">
            <a:avLst>
              <a:gd name="adj1" fmla="val 50000"/>
            </a:avLst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3" name="Rectangle 16"/>
          <p:cNvSpPr/>
          <p:nvPr/>
        </p:nvSpPr>
        <p:spPr bwMode="auto">
          <a:xfrm>
            <a:off x="2859314" y="1436916"/>
            <a:ext cx="116115" cy="72570"/>
          </a:xfrm>
          <a:prstGeom prst="rect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pitchFamily="50" charset="-128"/>
            </a:endParaRPr>
          </a:p>
        </p:txBody>
      </p:sp>
      <p:cxnSp>
        <p:nvCxnSpPr>
          <p:cNvPr id="14" name="Straight Connector 18"/>
          <p:cNvCxnSpPr/>
          <p:nvPr/>
        </p:nvCxnSpPr>
        <p:spPr bwMode="auto">
          <a:xfrm flipV="1">
            <a:off x="3018972" y="1161142"/>
            <a:ext cx="2148114" cy="26125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9"/>
          <p:cNvCxnSpPr/>
          <p:nvPr/>
        </p:nvCxnSpPr>
        <p:spPr bwMode="auto">
          <a:xfrm rot="16200000" flipH="1">
            <a:off x="3258457" y="1226458"/>
            <a:ext cx="1640114" cy="223519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6" name="Date Placeholder 23"/>
          <p:cNvSpPr>
            <a:spLocks noGrp="1"/>
          </p:cNvSpPr>
          <p:nvPr>
            <p:ph type="dt" sz="half" idx="10"/>
          </p:nvPr>
        </p:nvSpPr>
        <p:spPr>
          <a:xfrm>
            <a:off x="0" y="6503988"/>
            <a:ext cx="2144713" cy="354012"/>
          </a:xfrm>
        </p:spPr>
        <p:txBody>
          <a:bodyPr/>
          <a:lstStyle/>
          <a:p>
            <a:pPr>
              <a:defRPr/>
            </a:pPr>
            <a:r>
              <a:rPr lang="en-US" altLang="ja-JP" smtClean="0"/>
              <a:t>8 January 2010</a:t>
            </a:r>
            <a:endParaRPr lang="en-US" altLang="ja-JP"/>
          </a:p>
        </p:txBody>
      </p:sp>
      <p:sp>
        <p:nvSpPr>
          <p:cNvPr id="17" name="Footer Placeholder 24"/>
          <p:cNvSpPr txBox="1">
            <a:spLocks/>
          </p:cNvSpPr>
          <p:nvPr/>
        </p:nvSpPr>
        <p:spPr bwMode="auto">
          <a:xfrm>
            <a:off x="3048000" y="6172200"/>
            <a:ext cx="4854575" cy="34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50" charset="-128"/>
                <a:cs typeface="+mn-cs"/>
              </a:rPr>
              <a:t>Moro        SRF Structure Simulations</a:t>
            </a:r>
            <a:endParaRPr kumimoji="1" lang="en-US" altLang="ja-JP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pitchFamily="50" charset="-128"/>
              <a:cs typeface="+mn-cs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9" name="Picture 2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" y="5145088"/>
            <a:ext cx="1981200" cy="1712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0" name="Picture 2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0" y="5160963"/>
            <a:ext cx="1981200" cy="169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1" name="Picture 2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48200" y="5162550"/>
            <a:ext cx="1981200" cy="169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2" name="Picture 2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010400" y="5165725"/>
            <a:ext cx="1981200" cy="169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14400" y="76200"/>
            <a:ext cx="7239000" cy="533400"/>
          </a:xfrm>
        </p:spPr>
        <p:txBody>
          <a:bodyPr/>
          <a:lstStyle/>
          <a:p>
            <a:r>
              <a:rPr lang="en-US" altLang="ja-JP" sz="2000" dirty="0"/>
              <a:t>MHI-08 : Grinding of the defect :</a:t>
            </a:r>
            <a:r>
              <a:rPr lang="en-US" altLang="ja-JP" sz="2000" dirty="0" smtClean="0"/>
              <a:t> cell #2 </a:t>
            </a:r>
            <a:r>
              <a:rPr lang="en-US" altLang="ja-JP" sz="2000" dirty="0"/>
              <a:t>equator </a:t>
            </a:r>
            <a:r>
              <a:rPr lang="en-US" altLang="ja-JP" sz="2000" dirty="0" err="1"/>
              <a:t>t</a:t>
            </a:r>
            <a:r>
              <a:rPr lang="en-US" altLang="ja-JP" sz="2000" dirty="0"/>
              <a:t> = 172deg</a:t>
            </a:r>
            <a:endParaRPr kumimoji="0" lang="en-US" altLang="ja-JP" sz="2000" dirty="0"/>
          </a:p>
        </p:txBody>
      </p:sp>
      <p:grpSp>
        <p:nvGrpSpPr>
          <p:cNvPr id="34824" name="Group 3"/>
          <p:cNvGrpSpPr>
            <a:grpSpLocks/>
          </p:cNvGrpSpPr>
          <p:nvPr/>
        </p:nvGrpSpPr>
        <p:grpSpPr bwMode="auto">
          <a:xfrm>
            <a:off x="152400" y="1447800"/>
            <a:ext cx="4724400" cy="2133600"/>
            <a:chOff x="0" y="384"/>
            <a:chExt cx="2976" cy="1344"/>
          </a:xfrm>
        </p:grpSpPr>
        <p:sp>
          <p:nvSpPr>
            <p:cNvPr id="34855" name="Rectangle 4"/>
            <p:cNvSpPr>
              <a:spLocks noChangeArrowheads="1"/>
            </p:cNvSpPr>
            <p:nvPr/>
          </p:nvSpPr>
          <p:spPr bwMode="auto">
            <a:xfrm>
              <a:off x="0" y="1008"/>
              <a:ext cx="2640" cy="720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4856" name="Oval 5"/>
            <p:cNvSpPr>
              <a:spLocks noChangeArrowheads="1"/>
            </p:cNvSpPr>
            <p:nvPr/>
          </p:nvSpPr>
          <p:spPr bwMode="auto">
            <a:xfrm>
              <a:off x="192" y="384"/>
              <a:ext cx="2784" cy="960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4857" name="Oval 6"/>
            <p:cNvSpPr>
              <a:spLocks noChangeArrowheads="1"/>
            </p:cNvSpPr>
            <p:nvPr/>
          </p:nvSpPr>
          <p:spPr bwMode="auto">
            <a:xfrm>
              <a:off x="1296" y="1248"/>
              <a:ext cx="624" cy="192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4858" name="Oval 7"/>
            <p:cNvSpPr>
              <a:spLocks noChangeArrowheads="1"/>
            </p:cNvSpPr>
            <p:nvPr/>
          </p:nvSpPr>
          <p:spPr bwMode="auto">
            <a:xfrm>
              <a:off x="1248" y="1248"/>
              <a:ext cx="48" cy="144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</p:grpSp>
      <p:sp>
        <p:nvSpPr>
          <p:cNvPr id="34825" name="Line 8"/>
          <p:cNvSpPr>
            <a:spLocks noChangeShapeType="1"/>
          </p:cNvSpPr>
          <p:nvPr/>
        </p:nvSpPr>
        <p:spPr bwMode="auto">
          <a:xfrm>
            <a:off x="2743200" y="2819400"/>
            <a:ext cx="1143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34826" name="Line 9"/>
          <p:cNvSpPr>
            <a:spLocks noChangeShapeType="1"/>
          </p:cNvSpPr>
          <p:nvPr/>
        </p:nvSpPr>
        <p:spPr bwMode="auto">
          <a:xfrm>
            <a:off x="2209800" y="3048000"/>
            <a:ext cx="1676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34827" name="Text Box 10"/>
          <p:cNvSpPr txBox="1">
            <a:spLocks noChangeArrowheads="1"/>
          </p:cNvSpPr>
          <p:nvPr/>
        </p:nvSpPr>
        <p:spPr bwMode="auto">
          <a:xfrm>
            <a:off x="152400" y="838200"/>
            <a:ext cx="4419600" cy="169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685800" indent="-685800" eaLnBrk="1" fontAlgn="base" hangingPunct="1">
              <a:spcBef>
                <a:spcPct val="50000"/>
              </a:spcBef>
            </a:pPr>
            <a:r>
              <a:rPr kumimoji="1" lang="en-US" altLang="ja-JP" sz="1200">
                <a:ea typeface="ＭＳ Ｐゴシック" charset="-128"/>
                <a:cs typeface="ＭＳ Ｐゴシック" charset="-128"/>
              </a:rPr>
              <a:t>In this case, the defect type was pit at the boundary between </a:t>
            </a:r>
          </a:p>
          <a:p>
            <a:pPr marL="685800" indent="-685800" eaLnBrk="1" fontAlgn="base" hangingPunct="1">
              <a:spcBef>
                <a:spcPct val="50000"/>
              </a:spcBef>
            </a:pPr>
            <a:r>
              <a:rPr kumimoji="1" lang="en-US" altLang="ja-JP" sz="1200">
                <a:ea typeface="ＭＳ Ｐゴシック" charset="-128"/>
                <a:cs typeface="ＭＳ Ｐゴシック" charset="-128"/>
              </a:rPr>
              <a:t>EBW seam and HAZ. </a:t>
            </a:r>
          </a:p>
          <a:p>
            <a:pPr marL="685800" indent="-685800" eaLnBrk="1" fontAlgn="base" hangingPunct="1">
              <a:spcBef>
                <a:spcPct val="50000"/>
              </a:spcBef>
            </a:pPr>
            <a:r>
              <a:rPr kumimoji="1" lang="en-US" altLang="ja-JP" sz="1000">
                <a:ea typeface="ＭＳ Ｐゴシック" charset="-128"/>
                <a:cs typeface="ＭＳ Ｐゴシック" charset="-128"/>
              </a:rPr>
              <a:t>History of the Grinding, (0) before Grinding.</a:t>
            </a:r>
          </a:p>
          <a:p>
            <a:pPr marL="685800" indent="-685800" eaLnBrk="1" fontAlgn="base" hangingPunct="1">
              <a:spcBef>
                <a:spcPct val="50000"/>
              </a:spcBef>
            </a:pPr>
            <a:r>
              <a:rPr kumimoji="1" lang="en-US" altLang="ja-JP" sz="1000">
                <a:ea typeface="ＭＳ Ｐゴシック" charset="-128"/>
                <a:cs typeface="ＭＳ Ｐゴシック" charset="-128"/>
              </a:rPr>
              <a:t>(1) 1</a:t>
            </a:r>
            <a:r>
              <a:rPr kumimoji="1" lang="en-US" altLang="ja-JP" sz="1000" baseline="30000">
                <a:ea typeface="ＭＳ Ｐゴシック" charset="-128"/>
                <a:cs typeface="ＭＳ Ｐゴシック" charset="-128"/>
              </a:rPr>
              <a:t>st</a:t>
            </a:r>
            <a:r>
              <a:rPr kumimoji="1" lang="en-US" altLang="ja-JP" sz="1000">
                <a:ea typeface="ＭＳ Ｐゴシック" charset="-128"/>
                <a:cs typeface="ＭＳ Ｐゴシック" charset="-128"/>
              </a:rPr>
              <a:t> Grinding #400, 58 min</a:t>
            </a:r>
          </a:p>
          <a:p>
            <a:pPr marL="685800" indent="-685800" eaLnBrk="1" fontAlgn="base" hangingPunct="1">
              <a:spcBef>
                <a:spcPct val="50000"/>
              </a:spcBef>
            </a:pPr>
            <a:r>
              <a:rPr kumimoji="1" lang="en-US" altLang="ja-JP" sz="1000">
                <a:ea typeface="ＭＳ Ｐゴシック" charset="-128"/>
                <a:cs typeface="ＭＳ Ｐゴシック" charset="-128"/>
              </a:rPr>
              <a:t>(2) 2</a:t>
            </a:r>
            <a:r>
              <a:rPr kumimoji="1" lang="en-US" altLang="ja-JP" sz="1000" baseline="30000">
                <a:ea typeface="ＭＳ Ｐゴシック" charset="-128"/>
                <a:cs typeface="ＭＳ Ｐゴシック" charset="-128"/>
              </a:rPr>
              <a:t>nd</a:t>
            </a:r>
            <a:r>
              <a:rPr kumimoji="1" lang="en-US" altLang="ja-JP" sz="1000">
                <a:ea typeface="ＭＳ Ｐゴシック" charset="-128"/>
                <a:cs typeface="ＭＳ Ｐゴシック" charset="-128"/>
              </a:rPr>
              <a:t> Grinding #400, 76min</a:t>
            </a:r>
            <a:r>
              <a:rPr kumimoji="1" lang="ja-JP" altLang="en-US" sz="1000">
                <a:ea typeface="ＭＳ Ｐゴシック" charset="-128"/>
                <a:cs typeface="ＭＳ Ｐゴシック" charset="-128"/>
              </a:rPr>
              <a:t>（</a:t>
            </a:r>
            <a:r>
              <a:rPr kumimoji="1" lang="en-US" altLang="ja-JP" sz="1000">
                <a:ea typeface="ＭＳ Ｐゴシック" charset="-128"/>
                <a:cs typeface="ＭＳ Ｐゴシック" charset="-128"/>
              </a:rPr>
              <a:t>Total 134min</a:t>
            </a:r>
            <a:r>
              <a:rPr kumimoji="1" lang="ja-JP" altLang="en-US" sz="1000">
                <a:ea typeface="ＭＳ Ｐゴシック" charset="-128"/>
                <a:cs typeface="ＭＳ Ｐゴシック" charset="-128"/>
              </a:rPr>
              <a:t>）</a:t>
            </a:r>
            <a:endParaRPr kumimoji="1" lang="en-US" altLang="ja-JP" sz="1000">
              <a:ea typeface="ＭＳ Ｐゴシック" charset="-128"/>
              <a:cs typeface="ＭＳ Ｐゴシック" charset="-128"/>
            </a:endParaRPr>
          </a:p>
          <a:p>
            <a:pPr marL="685800" indent="-685800" eaLnBrk="1" fontAlgn="base" hangingPunct="1">
              <a:spcBef>
                <a:spcPct val="50000"/>
              </a:spcBef>
            </a:pPr>
            <a:r>
              <a:rPr kumimoji="1" lang="en-US" altLang="ja-JP" sz="1000">
                <a:ea typeface="ＭＳ Ｐゴシック" charset="-128"/>
                <a:cs typeface="ＭＳ Ｐゴシック" charset="-128"/>
              </a:rPr>
              <a:t>(3) 3</a:t>
            </a:r>
            <a:r>
              <a:rPr kumimoji="1" lang="en-US" altLang="ja-JP" sz="1000" baseline="30000">
                <a:ea typeface="ＭＳ Ｐゴシック" charset="-128"/>
                <a:cs typeface="ＭＳ Ｐゴシック" charset="-128"/>
              </a:rPr>
              <a:t>rd</a:t>
            </a:r>
            <a:r>
              <a:rPr kumimoji="1" lang="en-US" altLang="ja-JP" sz="1000">
                <a:ea typeface="ＭＳ Ｐゴシック" charset="-128"/>
                <a:cs typeface="ＭＳ Ｐゴシック" charset="-128"/>
              </a:rPr>
              <a:t> Grinding #400, 70min</a:t>
            </a:r>
            <a:r>
              <a:rPr kumimoji="1" lang="ja-JP" altLang="en-US" sz="1000">
                <a:ea typeface="ＭＳ Ｐゴシック" charset="-128"/>
                <a:cs typeface="ＭＳ Ｐゴシック" charset="-128"/>
              </a:rPr>
              <a:t>（</a:t>
            </a:r>
            <a:r>
              <a:rPr kumimoji="1" lang="en-US" altLang="ja-JP" sz="1000">
                <a:ea typeface="ＭＳ Ｐゴシック" charset="-128"/>
                <a:cs typeface="ＭＳ Ｐゴシック" charset="-128"/>
              </a:rPr>
              <a:t>Total 204min</a:t>
            </a:r>
            <a:r>
              <a:rPr kumimoji="1" lang="ja-JP" altLang="en-US" sz="1000">
                <a:ea typeface="ＭＳ Ｐゴシック" charset="-128"/>
                <a:cs typeface="ＭＳ Ｐゴシック" charset="-128"/>
              </a:rPr>
              <a:t>）</a:t>
            </a:r>
            <a:endParaRPr kumimoji="1" lang="en-US" altLang="ja-JP" sz="1000">
              <a:ea typeface="ＭＳ Ｐゴシック" charset="-128"/>
              <a:cs typeface="ＭＳ Ｐゴシック" charset="-128"/>
            </a:endParaRPr>
          </a:p>
          <a:p>
            <a:pPr marL="685800" indent="-685800" eaLnBrk="1" fontAlgn="base" hangingPunct="1">
              <a:spcBef>
                <a:spcPct val="50000"/>
              </a:spcBef>
            </a:pPr>
            <a:r>
              <a:rPr kumimoji="1" lang="en-US" altLang="ja-JP" sz="1000">
                <a:ea typeface="ＭＳ Ｐゴシック" charset="-128"/>
                <a:cs typeface="ＭＳ Ｐゴシック" charset="-128"/>
              </a:rPr>
              <a:t>(4) 4</a:t>
            </a:r>
            <a:r>
              <a:rPr kumimoji="1" lang="en-US" altLang="ja-JP" sz="1000" baseline="30000">
                <a:ea typeface="ＭＳ Ｐゴシック" charset="-128"/>
                <a:cs typeface="ＭＳ Ｐゴシック" charset="-128"/>
              </a:rPr>
              <a:t>th</a:t>
            </a:r>
            <a:r>
              <a:rPr kumimoji="1" lang="en-US" altLang="ja-JP" sz="1000">
                <a:ea typeface="ＭＳ Ｐゴシック" charset="-128"/>
                <a:cs typeface="ＭＳ Ｐゴシック" charset="-128"/>
              </a:rPr>
              <a:t> Polishing #1000, 60min </a:t>
            </a:r>
            <a:r>
              <a:rPr kumimoji="1" lang="ja-JP" altLang="en-US" sz="1000">
                <a:ea typeface="ＭＳ Ｐゴシック" charset="-128"/>
                <a:cs typeface="ＭＳ Ｐゴシック" charset="-128"/>
              </a:rPr>
              <a:t>（</a:t>
            </a:r>
            <a:r>
              <a:rPr kumimoji="1" lang="en-US" altLang="ja-JP" sz="1000">
                <a:ea typeface="ＭＳ Ｐゴシック" charset="-128"/>
                <a:cs typeface="ＭＳ Ｐゴシック" charset="-128"/>
              </a:rPr>
              <a:t>Total </a:t>
            </a:r>
            <a:r>
              <a:rPr kumimoji="1" lang="ja-JP" altLang="en-US" sz="1000">
                <a:ea typeface="ＭＳ Ｐゴシック" charset="-128"/>
                <a:cs typeface="ＭＳ Ｐゴシック" charset="-128"/>
              </a:rPr>
              <a:t>：</a:t>
            </a:r>
            <a:r>
              <a:rPr kumimoji="1" lang="en-US" altLang="ja-JP" sz="1000">
                <a:ea typeface="ＭＳ Ｐゴシック" charset="-128"/>
                <a:cs typeface="ＭＳ Ｐゴシック" charset="-128"/>
              </a:rPr>
              <a:t>264min</a:t>
            </a:r>
            <a:r>
              <a:rPr kumimoji="1" lang="ja-JP" altLang="en-US" sz="1000">
                <a:ea typeface="ＭＳ Ｐゴシック" charset="-128"/>
                <a:cs typeface="ＭＳ Ｐゴシック" charset="-128"/>
              </a:rPr>
              <a:t>）</a:t>
            </a:r>
            <a:r>
              <a:rPr kumimoji="1" lang="en-US" altLang="ja-JP" sz="1000">
                <a:ea typeface="ＭＳ Ｐゴシック" charset="-128"/>
                <a:cs typeface="ＭＳ Ｐゴシック" charset="-128"/>
              </a:rPr>
              <a:t>and EP (20 +30 um)</a:t>
            </a:r>
          </a:p>
        </p:txBody>
      </p:sp>
      <p:sp>
        <p:nvSpPr>
          <p:cNvPr id="34828" name="Line 11"/>
          <p:cNvSpPr>
            <a:spLocks noChangeShapeType="1"/>
          </p:cNvSpPr>
          <p:nvPr/>
        </p:nvSpPr>
        <p:spPr bwMode="auto">
          <a:xfrm flipV="1">
            <a:off x="2667000" y="2819400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34829" name="Rectangle 12"/>
          <p:cNvSpPr>
            <a:spLocks noChangeArrowheads="1"/>
          </p:cNvSpPr>
          <p:nvPr/>
        </p:nvSpPr>
        <p:spPr bwMode="auto">
          <a:xfrm>
            <a:off x="1752600" y="3276600"/>
            <a:ext cx="19192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fontAlgn="base" hangingPunct="1"/>
            <a:r>
              <a:rPr kumimoji="1" lang="en-US" altLang="ja-JP" sz="1400">
                <a:ea typeface="ＭＳ Ｐゴシック" charset="-128"/>
                <a:cs typeface="ＭＳ Ｐゴシック" charset="-128"/>
              </a:rPr>
              <a:t>EBW seam at equator</a:t>
            </a:r>
          </a:p>
        </p:txBody>
      </p:sp>
      <p:sp>
        <p:nvSpPr>
          <p:cNvPr id="34830" name="Line 13"/>
          <p:cNvSpPr>
            <a:spLocks noChangeShapeType="1"/>
          </p:cNvSpPr>
          <p:nvPr/>
        </p:nvSpPr>
        <p:spPr bwMode="auto">
          <a:xfrm flipV="1">
            <a:off x="1066800" y="3048000"/>
            <a:ext cx="10668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34831" name="Rectangle 14"/>
          <p:cNvSpPr>
            <a:spLocks noChangeArrowheads="1"/>
          </p:cNvSpPr>
          <p:nvPr/>
        </p:nvSpPr>
        <p:spPr bwMode="auto">
          <a:xfrm>
            <a:off x="381000" y="3200400"/>
            <a:ext cx="6953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fontAlgn="base" hangingPunct="1"/>
            <a:r>
              <a:rPr kumimoji="1" lang="en-US" altLang="ja-JP" sz="1400">
                <a:ea typeface="ＭＳ Ｐゴシック" charset="-128"/>
                <a:cs typeface="ＭＳ Ｐゴシック" charset="-128"/>
              </a:rPr>
              <a:t>Target</a:t>
            </a:r>
          </a:p>
        </p:txBody>
      </p:sp>
      <p:sp>
        <p:nvSpPr>
          <p:cNvPr id="34832" name="Rectangle 15"/>
          <p:cNvSpPr>
            <a:spLocks noChangeArrowheads="1"/>
          </p:cNvSpPr>
          <p:nvPr/>
        </p:nvSpPr>
        <p:spPr bwMode="auto">
          <a:xfrm>
            <a:off x="3276600" y="2514600"/>
            <a:ext cx="8286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fontAlgn="base" hangingPunct="1"/>
            <a:r>
              <a:rPr kumimoji="1" lang="en-US" altLang="ja-JP" sz="1400">
                <a:ea typeface="ＭＳ Ｐゴシック" charset="-128"/>
                <a:cs typeface="ＭＳ Ｐゴシック" charset="-128"/>
              </a:rPr>
              <a:t>~0.3mm</a:t>
            </a:r>
          </a:p>
        </p:txBody>
      </p:sp>
      <p:sp>
        <p:nvSpPr>
          <p:cNvPr id="34833" name="Line 16"/>
          <p:cNvSpPr>
            <a:spLocks noChangeShapeType="1"/>
          </p:cNvSpPr>
          <p:nvPr/>
        </p:nvSpPr>
        <p:spPr bwMode="auto">
          <a:xfrm flipV="1">
            <a:off x="3276600" y="30480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34834" name="Line 17"/>
          <p:cNvSpPr>
            <a:spLocks noChangeShapeType="1"/>
          </p:cNvSpPr>
          <p:nvPr/>
        </p:nvSpPr>
        <p:spPr bwMode="auto">
          <a:xfrm>
            <a:off x="3276600" y="25908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34835" name="Freeform 18"/>
          <p:cNvSpPr>
            <a:spLocks/>
          </p:cNvSpPr>
          <p:nvPr/>
        </p:nvSpPr>
        <p:spPr bwMode="auto">
          <a:xfrm>
            <a:off x="1676400" y="2895600"/>
            <a:ext cx="1676400" cy="177800"/>
          </a:xfrm>
          <a:custGeom>
            <a:avLst/>
            <a:gdLst>
              <a:gd name="T0" fmla="*/ 0 w 1056"/>
              <a:gd name="T1" fmla="*/ 0 h 112"/>
              <a:gd name="T2" fmla="*/ 2147483647 w 1056"/>
              <a:gd name="T3" fmla="*/ 2147483647 h 112"/>
              <a:gd name="T4" fmla="*/ 2147483647 w 1056"/>
              <a:gd name="T5" fmla="*/ 2147483647 h 112"/>
              <a:gd name="T6" fmla="*/ 2147483647 w 1056"/>
              <a:gd name="T7" fmla="*/ 0 h 112"/>
              <a:gd name="T8" fmla="*/ 0 60000 65536"/>
              <a:gd name="T9" fmla="*/ 0 60000 65536"/>
              <a:gd name="T10" fmla="*/ 0 60000 65536"/>
              <a:gd name="T11" fmla="*/ 0 60000 65536"/>
              <a:gd name="T12" fmla="*/ 0 w 1056"/>
              <a:gd name="T13" fmla="*/ 0 h 112"/>
              <a:gd name="T14" fmla="*/ 1056 w 1056"/>
              <a:gd name="T15" fmla="*/ 112 h 11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56" h="112">
                <a:moveTo>
                  <a:pt x="0" y="0"/>
                </a:moveTo>
                <a:cubicBezTo>
                  <a:pt x="76" y="40"/>
                  <a:pt x="152" y="80"/>
                  <a:pt x="288" y="96"/>
                </a:cubicBezTo>
                <a:cubicBezTo>
                  <a:pt x="424" y="112"/>
                  <a:pt x="688" y="112"/>
                  <a:pt x="816" y="96"/>
                </a:cubicBezTo>
                <a:cubicBezTo>
                  <a:pt x="944" y="80"/>
                  <a:pt x="1000" y="40"/>
                  <a:pt x="1056" y="0"/>
                </a:cubicBezTo>
              </a:path>
            </a:pathLst>
          </a:custGeom>
          <a:noFill/>
          <a:ln w="31750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pic>
        <p:nvPicPr>
          <p:cNvPr id="34836" name="Picture 20"/>
          <p:cNvPicPr>
            <a:picLocks noChangeAspect="1" noChangeArrowheads="1"/>
          </p:cNvPicPr>
          <p:nvPr/>
        </p:nvPicPr>
        <p:blipFill>
          <a:blip r:embed="rId7">
            <a:lum bright="12000" contrast="6000"/>
          </a:blip>
          <a:srcRect/>
          <a:stretch>
            <a:fillRect/>
          </a:stretch>
        </p:blipFill>
        <p:spPr bwMode="auto">
          <a:xfrm>
            <a:off x="76200" y="3886200"/>
            <a:ext cx="1981200" cy="1414463"/>
          </a:xfrm>
          <a:prstGeom prst="rect">
            <a:avLst/>
          </a:prstGeom>
          <a:noFill/>
          <a:ln w="19050">
            <a:solidFill>
              <a:srgbClr val="CC99FF"/>
            </a:solidFill>
            <a:miter lim="800000"/>
            <a:headEnd/>
            <a:tailEnd/>
          </a:ln>
        </p:spPr>
      </p:pic>
      <p:pic>
        <p:nvPicPr>
          <p:cNvPr id="34837" name="Picture 21"/>
          <p:cNvPicPr>
            <a:picLocks noChangeAspect="1" noChangeArrowheads="1"/>
          </p:cNvPicPr>
          <p:nvPr/>
        </p:nvPicPr>
        <p:blipFill>
          <a:blip r:embed="rId8">
            <a:lum bright="12000" contrast="6000"/>
          </a:blip>
          <a:srcRect/>
          <a:stretch>
            <a:fillRect/>
          </a:stretch>
        </p:blipFill>
        <p:spPr bwMode="auto">
          <a:xfrm>
            <a:off x="2286000" y="3917950"/>
            <a:ext cx="1981200" cy="1416050"/>
          </a:xfrm>
          <a:prstGeom prst="rect">
            <a:avLst/>
          </a:prstGeom>
          <a:noFill/>
          <a:ln w="19050">
            <a:solidFill>
              <a:srgbClr val="CC99FF"/>
            </a:solidFill>
            <a:miter lim="800000"/>
            <a:headEnd/>
            <a:tailEnd/>
          </a:ln>
        </p:spPr>
      </p:pic>
      <p:pic>
        <p:nvPicPr>
          <p:cNvPr id="34838" name="Picture 24"/>
          <p:cNvPicPr>
            <a:picLocks noChangeAspect="1" noChangeArrowheads="1"/>
          </p:cNvPicPr>
          <p:nvPr/>
        </p:nvPicPr>
        <p:blipFill>
          <a:blip r:embed="rId9">
            <a:lum bright="12000" contrast="6000"/>
          </a:blip>
          <a:srcRect/>
          <a:stretch>
            <a:fillRect/>
          </a:stretch>
        </p:blipFill>
        <p:spPr bwMode="auto">
          <a:xfrm>
            <a:off x="4648200" y="3919538"/>
            <a:ext cx="1981200" cy="1414462"/>
          </a:xfrm>
          <a:prstGeom prst="rect">
            <a:avLst/>
          </a:prstGeom>
          <a:noFill/>
          <a:ln w="19050">
            <a:solidFill>
              <a:srgbClr val="CC99FF"/>
            </a:solidFill>
            <a:miter lim="800000"/>
            <a:headEnd/>
            <a:tailEnd/>
          </a:ln>
        </p:spPr>
      </p:pic>
      <p:pic>
        <p:nvPicPr>
          <p:cNvPr id="34839" name="Picture 26"/>
          <p:cNvPicPr>
            <a:picLocks noChangeAspect="1" noChangeArrowheads="1"/>
          </p:cNvPicPr>
          <p:nvPr/>
        </p:nvPicPr>
        <p:blipFill>
          <a:blip r:embed="rId10">
            <a:lum bright="12000" contrast="6000"/>
          </a:blip>
          <a:srcRect/>
          <a:stretch>
            <a:fillRect/>
          </a:stretch>
        </p:blipFill>
        <p:spPr bwMode="auto">
          <a:xfrm>
            <a:off x="7010400" y="3919538"/>
            <a:ext cx="1981200" cy="1414462"/>
          </a:xfrm>
          <a:prstGeom prst="rect">
            <a:avLst/>
          </a:prstGeom>
          <a:noFill/>
          <a:ln w="19050">
            <a:solidFill>
              <a:srgbClr val="CC99FF"/>
            </a:solidFill>
            <a:miter lim="800000"/>
            <a:headEnd/>
            <a:tailEnd/>
          </a:ln>
        </p:spPr>
      </p:pic>
      <p:sp>
        <p:nvSpPr>
          <p:cNvPr id="34840" name="Rectangle 28"/>
          <p:cNvSpPr>
            <a:spLocks noChangeArrowheads="1"/>
          </p:cNvSpPr>
          <p:nvPr/>
        </p:nvSpPr>
        <p:spPr bwMode="auto">
          <a:xfrm>
            <a:off x="163513" y="3962400"/>
            <a:ext cx="1484312" cy="2746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fontAlgn="base" hangingPunct="1"/>
            <a:r>
              <a:rPr kumimoji="1" lang="en-US" altLang="ja-JP" sz="1200">
                <a:ea typeface="ＭＳ Ｐゴシック" charset="-128"/>
                <a:cs typeface="ＭＳ Ｐゴシック" charset="-128"/>
              </a:rPr>
              <a:t>(0) Before grinding </a:t>
            </a:r>
          </a:p>
        </p:txBody>
      </p:sp>
      <p:sp>
        <p:nvSpPr>
          <p:cNvPr id="34841" name="Rectangle 29"/>
          <p:cNvSpPr>
            <a:spLocks noChangeArrowheads="1"/>
          </p:cNvSpPr>
          <p:nvPr/>
        </p:nvSpPr>
        <p:spPr bwMode="auto">
          <a:xfrm>
            <a:off x="2362200" y="3962400"/>
            <a:ext cx="1557338" cy="2746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fontAlgn="base" hangingPunct="1"/>
            <a:r>
              <a:rPr kumimoji="1" lang="en-US" altLang="ja-JP" sz="1200">
                <a:ea typeface="ＭＳ Ｐゴシック" charset="-128"/>
                <a:cs typeface="ＭＳ Ｐゴシック" charset="-128"/>
              </a:rPr>
              <a:t>(1) After 1</a:t>
            </a:r>
            <a:r>
              <a:rPr kumimoji="1" lang="en-US" altLang="ja-JP" sz="1200" baseline="30000">
                <a:ea typeface="ＭＳ Ｐゴシック" charset="-128"/>
                <a:cs typeface="ＭＳ Ｐゴシック" charset="-128"/>
              </a:rPr>
              <a:t>st</a:t>
            </a:r>
            <a:r>
              <a:rPr kumimoji="1" lang="en-US" altLang="ja-JP" sz="1200">
                <a:ea typeface="ＭＳ Ｐゴシック" charset="-128"/>
                <a:cs typeface="ＭＳ Ｐゴシック" charset="-128"/>
              </a:rPr>
              <a:t> Grinding</a:t>
            </a:r>
          </a:p>
        </p:txBody>
      </p:sp>
      <p:sp>
        <p:nvSpPr>
          <p:cNvPr id="34842" name="Rectangle 30"/>
          <p:cNvSpPr>
            <a:spLocks noChangeArrowheads="1"/>
          </p:cNvSpPr>
          <p:nvPr/>
        </p:nvSpPr>
        <p:spPr bwMode="auto">
          <a:xfrm>
            <a:off x="4724400" y="3962400"/>
            <a:ext cx="1592263" cy="2746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fontAlgn="base" hangingPunct="1"/>
            <a:r>
              <a:rPr kumimoji="1" lang="en-US" altLang="ja-JP" sz="1200">
                <a:ea typeface="ＭＳ Ｐゴシック" charset="-128"/>
                <a:cs typeface="ＭＳ Ｐゴシック" charset="-128"/>
              </a:rPr>
              <a:t>(2) After 2</a:t>
            </a:r>
            <a:r>
              <a:rPr kumimoji="1" lang="en-US" altLang="ja-JP" sz="1200" baseline="30000">
                <a:ea typeface="ＭＳ Ｐゴシック" charset="-128"/>
                <a:cs typeface="ＭＳ Ｐゴシック" charset="-128"/>
              </a:rPr>
              <a:t>nd</a:t>
            </a:r>
            <a:r>
              <a:rPr kumimoji="1" lang="en-US" altLang="ja-JP" sz="1200">
                <a:ea typeface="ＭＳ Ｐゴシック" charset="-128"/>
                <a:cs typeface="ＭＳ Ｐゴシック" charset="-128"/>
              </a:rPr>
              <a:t> Grinding</a:t>
            </a:r>
          </a:p>
        </p:txBody>
      </p:sp>
      <p:sp>
        <p:nvSpPr>
          <p:cNvPr id="34843" name="Rectangle 31"/>
          <p:cNvSpPr>
            <a:spLocks noChangeArrowheads="1"/>
          </p:cNvSpPr>
          <p:nvPr/>
        </p:nvSpPr>
        <p:spPr bwMode="auto">
          <a:xfrm>
            <a:off x="7162800" y="3962400"/>
            <a:ext cx="1568450" cy="2746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fontAlgn="base" hangingPunct="1">
              <a:spcBef>
                <a:spcPct val="50000"/>
              </a:spcBef>
            </a:pPr>
            <a:r>
              <a:rPr kumimoji="1" lang="en-US" altLang="ja-JP" sz="1200">
                <a:ea typeface="ＭＳ Ｐゴシック" charset="-128"/>
                <a:cs typeface="ＭＳ Ｐゴシック" charset="-128"/>
              </a:rPr>
              <a:t>(3) After 3</a:t>
            </a:r>
            <a:r>
              <a:rPr kumimoji="1" lang="en-US" altLang="ja-JP" sz="1200" baseline="30000">
                <a:ea typeface="ＭＳ Ｐゴシック" charset="-128"/>
                <a:cs typeface="ＭＳ Ｐゴシック" charset="-128"/>
              </a:rPr>
              <a:t>rd</a:t>
            </a:r>
            <a:r>
              <a:rPr kumimoji="1" lang="en-US" altLang="ja-JP" sz="1200">
                <a:ea typeface="ＭＳ Ｐゴシック" charset="-128"/>
                <a:cs typeface="ＭＳ Ｐゴシック" charset="-128"/>
              </a:rPr>
              <a:t> Grinding</a:t>
            </a:r>
          </a:p>
        </p:txBody>
      </p:sp>
      <p:sp>
        <p:nvSpPr>
          <p:cNvPr id="34844" name="Oval 32"/>
          <p:cNvSpPr>
            <a:spLocks noChangeArrowheads="1"/>
          </p:cNvSpPr>
          <p:nvPr/>
        </p:nvSpPr>
        <p:spPr bwMode="auto">
          <a:xfrm>
            <a:off x="609600" y="5715000"/>
            <a:ext cx="609600" cy="609600"/>
          </a:xfrm>
          <a:prstGeom prst="ellipse">
            <a:avLst/>
          </a:prstGeom>
          <a:noFill/>
          <a:ln w="4445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34845" name="Oval 33"/>
          <p:cNvSpPr>
            <a:spLocks noChangeArrowheads="1"/>
          </p:cNvSpPr>
          <p:nvPr/>
        </p:nvSpPr>
        <p:spPr bwMode="auto">
          <a:xfrm>
            <a:off x="5105400" y="5791200"/>
            <a:ext cx="609600" cy="609600"/>
          </a:xfrm>
          <a:prstGeom prst="ellipse">
            <a:avLst/>
          </a:prstGeom>
          <a:noFill/>
          <a:ln w="4445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34846" name="Oval 35"/>
          <p:cNvSpPr>
            <a:spLocks noChangeArrowheads="1"/>
          </p:cNvSpPr>
          <p:nvPr/>
        </p:nvSpPr>
        <p:spPr bwMode="auto">
          <a:xfrm>
            <a:off x="762000" y="4343400"/>
            <a:ext cx="609600" cy="609600"/>
          </a:xfrm>
          <a:prstGeom prst="ellipse">
            <a:avLst/>
          </a:prstGeom>
          <a:noFill/>
          <a:ln w="4445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34847" name="Oval 36"/>
          <p:cNvSpPr>
            <a:spLocks noChangeArrowheads="1"/>
          </p:cNvSpPr>
          <p:nvPr/>
        </p:nvSpPr>
        <p:spPr bwMode="auto">
          <a:xfrm>
            <a:off x="2590800" y="4343400"/>
            <a:ext cx="609600" cy="609600"/>
          </a:xfrm>
          <a:prstGeom prst="ellipse">
            <a:avLst/>
          </a:prstGeom>
          <a:noFill/>
          <a:ln w="4445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34848" name="Oval 37"/>
          <p:cNvSpPr>
            <a:spLocks noChangeArrowheads="1"/>
          </p:cNvSpPr>
          <p:nvPr/>
        </p:nvSpPr>
        <p:spPr bwMode="auto">
          <a:xfrm>
            <a:off x="5257800" y="4343400"/>
            <a:ext cx="609600" cy="609600"/>
          </a:xfrm>
          <a:prstGeom prst="ellipse">
            <a:avLst/>
          </a:prstGeom>
          <a:noFill/>
          <a:ln w="4445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pic>
        <p:nvPicPr>
          <p:cNvPr id="34849" name="Picture 38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724400" y="844550"/>
            <a:ext cx="4114800" cy="2978150"/>
          </a:xfrm>
          <a:prstGeom prst="rect">
            <a:avLst/>
          </a:prstGeom>
          <a:noFill/>
          <a:ln w="19050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34850" name="Rectangle 39"/>
          <p:cNvSpPr>
            <a:spLocks noChangeArrowheads="1"/>
          </p:cNvSpPr>
          <p:nvPr/>
        </p:nvSpPr>
        <p:spPr bwMode="auto">
          <a:xfrm>
            <a:off x="6527800" y="990600"/>
            <a:ext cx="2187575" cy="2762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fontAlgn="base" hangingPunct="1">
              <a:spcBef>
                <a:spcPct val="50000"/>
              </a:spcBef>
            </a:pPr>
            <a:r>
              <a:rPr kumimoji="1" lang="en-US" altLang="ja-JP" sz="1200">
                <a:ea typeface="ＭＳ Ｐゴシック" charset="-128"/>
                <a:cs typeface="ＭＳ Ｐゴシック" charset="-128"/>
              </a:rPr>
              <a:t>(4) Before EP-2 and 2</a:t>
            </a:r>
            <a:r>
              <a:rPr kumimoji="1" lang="en-US" altLang="ja-JP" sz="1200" baseline="30000">
                <a:ea typeface="ＭＳ Ｐゴシック" charset="-128"/>
                <a:cs typeface="ＭＳ Ｐゴシック" charset="-128"/>
              </a:rPr>
              <a:t>nd</a:t>
            </a:r>
            <a:r>
              <a:rPr kumimoji="1" lang="en-US" altLang="ja-JP" sz="1200">
                <a:ea typeface="ＭＳ Ｐゴシック" charset="-128"/>
                <a:cs typeface="ＭＳ Ｐゴシック" charset="-128"/>
              </a:rPr>
              <a:t> V.T. </a:t>
            </a:r>
          </a:p>
        </p:txBody>
      </p:sp>
      <p:sp>
        <p:nvSpPr>
          <p:cNvPr id="34851" name="Rectangle 40"/>
          <p:cNvSpPr>
            <a:spLocks noChangeArrowheads="1"/>
          </p:cNvSpPr>
          <p:nvPr/>
        </p:nvSpPr>
        <p:spPr bwMode="auto">
          <a:xfrm>
            <a:off x="4876800" y="3429000"/>
            <a:ext cx="2746375" cy="2746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fontAlgn="base" hangingPunct="1">
              <a:spcBef>
                <a:spcPct val="50000"/>
              </a:spcBef>
            </a:pPr>
            <a:r>
              <a:rPr kumimoji="1" lang="en-US" altLang="ja-JP" sz="1200">
                <a:ea typeface="ＭＳ Ｐゴシック" charset="-128"/>
                <a:cs typeface="ＭＳ Ｐゴシック" charset="-128"/>
              </a:rPr>
              <a:t>The defect was removed </a:t>
            </a:r>
            <a:r>
              <a:rPr kumimoji="1" lang="en-US" altLang="ja-JP" sz="1200">
                <a:solidFill>
                  <a:srgbClr val="000000"/>
                </a:solidFill>
                <a:ea typeface="MS UI Gothic" pitchFamily="50" charset="-128"/>
                <a:cs typeface="MS UI Gothic" pitchFamily="50" charset="-128"/>
              </a:rPr>
              <a:t>completely</a:t>
            </a:r>
            <a:r>
              <a:rPr kumimoji="1" lang="en-US" altLang="ja-JP" sz="1200">
                <a:ea typeface="ＭＳ Ｐゴシック" charset="-128"/>
                <a:cs typeface="ＭＳ Ｐゴシック" charset="-128"/>
              </a:rPr>
              <a:t>.  </a:t>
            </a:r>
          </a:p>
        </p:txBody>
      </p:sp>
      <p:sp>
        <p:nvSpPr>
          <p:cNvPr id="34852" name="スライド番号プレースホルダ 38"/>
          <p:cNvSpPr txBox="1">
            <a:spLocks noGrp="1"/>
          </p:cNvSpPr>
          <p:nvPr/>
        </p:nvSpPr>
        <p:spPr bwMode="auto">
          <a:xfrm>
            <a:off x="7696200" y="6484938"/>
            <a:ext cx="762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r" fontAlgn="base"/>
            <a:fld id="{FC3BAF8F-90EA-6345-891C-6817A755E0E2}" type="slidenum">
              <a:rPr lang="en-US" altLang="ja-JP" sz="1400"/>
              <a:pPr algn="r" fontAlgn="base"/>
              <a:t>21</a:t>
            </a:fld>
            <a:endParaRPr lang="en-US" altLang="ja-JP" sz="1400"/>
          </a:p>
        </p:txBody>
      </p:sp>
      <p:sp>
        <p:nvSpPr>
          <p:cNvPr id="34853" name="Oval 37"/>
          <p:cNvSpPr>
            <a:spLocks noChangeArrowheads="1"/>
          </p:cNvSpPr>
          <p:nvPr/>
        </p:nvSpPr>
        <p:spPr bwMode="auto">
          <a:xfrm>
            <a:off x="7677150" y="4357688"/>
            <a:ext cx="609600" cy="609600"/>
          </a:xfrm>
          <a:prstGeom prst="ellipse">
            <a:avLst/>
          </a:prstGeom>
          <a:noFill/>
          <a:ln w="4445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34854" name="Oval 37"/>
          <p:cNvSpPr>
            <a:spLocks noChangeArrowheads="1"/>
          </p:cNvSpPr>
          <p:nvPr/>
        </p:nvSpPr>
        <p:spPr bwMode="auto">
          <a:xfrm>
            <a:off x="6391275" y="2143125"/>
            <a:ext cx="609600" cy="609600"/>
          </a:xfrm>
          <a:prstGeom prst="ellipse">
            <a:avLst/>
          </a:prstGeom>
          <a:noFill/>
          <a:ln w="4445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フッター プレースホルダ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ja-JP" smtClean="0"/>
              <a:t>STF</a:t>
            </a:r>
            <a:r>
              <a:rPr lang="en-US" altLang="ja-JP" sz="2000" smtClean="0"/>
              <a:t>  </a:t>
            </a:r>
            <a:endParaRPr lang="en-US" altLang="ja-JP" smtClean="0"/>
          </a:p>
        </p:txBody>
      </p:sp>
      <p:sp>
        <p:nvSpPr>
          <p:cNvPr id="36868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1143000" y="0"/>
            <a:ext cx="7239000" cy="685800"/>
          </a:xfrm>
        </p:spPr>
        <p:txBody>
          <a:bodyPr/>
          <a:lstStyle/>
          <a:p>
            <a:r>
              <a:rPr lang="en-US" altLang="ja-JP" sz="2000"/>
              <a:t>MHI-08 : 2nd V.T. result </a:t>
            </a:r>
            <a:endParaRPr kumimoji="0" lang="en-US" altLang="ja-JP" sz="2000"/>
          </a:p>
        </p:txBody>
      </p:sp>
      <p:pic>
        <p:nvPicPr>
          <p:cNvPr id="36869" name="Picture 1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76800" y="762000"/>
            <a:ext cx="3886200" cy="304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6866" name="Object 12"/>
          <p:cNvGraphicFramePr>
            <a:graphicFrameLocks noChangeAspect="1"/>
          </p:cNvGraphicFramePr>
          <p:nvPr/>
        </p:nvGraphicFramePr>
        <p:xfrm>
          <a:off x="4953000" y="3687763"/>
          <a:ext cx="3810000" cy="2713037"/>
        </p:xfrm>
        <a:graphic>
          <a:graphicData uri="http://schemas.openxmlformats.org/presentationml/2006/ole">
            <p:oleObj spid="_x0000_s36866" name="KGPlot" r:id="rId5" imgW="7188120" imgH="6095880" progId="KGraph_Plot">
              <p:embed/>
            </p:oleObj>
          </a:graphicData>
        </a:graphic>
      </p:graphicFrame>
      <p:sp>
        <p:nvSpPr>
          <p:cNvPr id="36870" name="テキスト ボックス 3"/>
          <p:cNvSpPr txBox="1">
            <a:spLocks noChangeArrowheads="1"/>
          </p:cNvSpPr>
          <p:nvPr/>
        </p:nvSpPr>
        <p:spPr bwMode="auto">
          <a:xfrm>
            <a:off x="0" y="838200"/>
            <a:ext cx="4724400" cy="562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kumimoji="1" lang="en-US" altLang="ja-JP" sz="1400"/>
              <a:t>Progress work after 1</a:t>
            </a:r>
            <a:r>
              <a:rPr kumimoji="1" lang="en-US" altLang="ja-JP" sz="1400" baseline="30000"/>
              <a:t>st</a:t>
            </a:r>
            <a:r>
              <a:rPr kumimoji="1" lang="en-US" altLang="ja-JP" sz="1400"/>
              <a:t> V.T. (June 2009): </a:t>
            </a:r>
          </a:p>
          <a:p>
            <a:r>
              <a:rPr kumimoji="1" lang="en-US" altLang="ja-JP" sz="1400">
                <a:solidFill>
                  <a:schemeClr val="accent2"/>
                </a:solidFill>
              </a:rPr>
              <a:t>* Inspection after 1</a:t>
            </a:r>
            <a:r>
              <a:rPr kumimoji="1" lang="en-US" altLang="ja-JP" sz="1400" baseline="30000">
                <a:solidFill>
                  <a:schemeClr val="accent2"/>
                </a:solidFill>
              </a:rPr>
              <a:t>st</a:t>
            </a:r>
            <a:r>
              <a:rPr kumimoji="1" lang="en-US" altLang="ja-JP" sz="1400">
                <a:solidFill>
                  <a:schemeClr val="accent2"/>
                </a:solidFill>
              </a:rPr>
              <a:t> V.T. </a:t>
            </a:r>
          </a:p>
          <a:p>
            <a:r>
              <a:rPr kumimoji="1" lang="en-US" altLang="ja-JP" sz="1400">
                <a:solidFill>
                  <a:schemeClr val="accent2"/>
                </a:solidFill>
              </a:rPr>
              <a:t>* Make a replica and shape analysis</a:t>
            </a:r>
          </a:p>
          <a:p>
            <a:r>
              <a:rPr kumimoji="1" lang="en-US" altLang="ja-JP" sz="1400">
                <a:solidFill>
                  <a:schemeClr val="accent2"/>
                </a:solidFill>
              </a:rPr>
              <a:t>* Local Grinding (One equator)</a:t>
            </a:r>
          </a:p>
          <a:p>
            <a:r>
              <a:rPr kumimoji="1" lang="en-US" altLang="ja-JP" sz="1400"/>
              <a:t>* Cleaning by water and wiping before EP process</a:t>
            </a:r>
          </a:p>
          <a:p>
            <a:endParaRPr kumimoji="1" lang="en-US" altLang="ja-JP" sz="1400"/>
          </a:p>
          <a:p>
            <a:r>
              <a:rPr kumimoji="1" lang="en-US" altLang="ja-JP" sz="1400">
                <a:solidFill>
                  <a:schemeClr val="accent2"/>
                </a:solidFill>
              </a:rPr>
              <a:t>* EP 20um, 50mA/cm2 (Air) at KEK-STF</a:t>
            </a:r>
          </a:p>
          <a:p>
            <a:r>
              <a:rPr kumimoji="1" lang="en-US" altLang="ja-JP" sz="1400"/>
              <a:t>     1</a:t>
            </a:r>
            <a:r>
              <a:rPr kumimoji="1" lang="en-US" altLang="ja-JP" sz="1400" baseline="30000"/>
              <a:t>st</a:t>
            </a:r>
            <a:r>
              <a:rPr kumimoji="1" lang="en-US" altLang="ja-JP" sz="1400"/>
              <a:t> water rinsing (Air) 90 min, HPR 2 hour</a:t>
            </a:r>
          </a:p>
          <a:p>
            <a:r>
              <a:rPr kumimoji="1" lang="en-US" altLang="ja-JP" sz="1400"/>
              <a:t>     </a:t>
            </a:r>
          </a:p>
          <a:p>
            <a:r>
              <a:rPr kumimoji="1" lang="en-US" altLang="ja-JP" sz="1400">
                <a:solidFill>
                  <a:schemeClr val="accent2"/>
                </a:solidFill>
              </a:rPr>
              <a:t>* Inspection after EP 20um </a:t>
            </a:r>
          </a:p>
          <a:p>
            <a:r>
              <a:rPr kumimoji="1" lang="en-US" altLang="ja-JP" sz="1400">
                <a:solidFill>
                  <a:schemeClr val="accent2"/>
                </a:solidFill>
              </a:rPr>
              <a:t>* Local Grinding to obtain narrow edge around circle.  </a:t>
            </a:r>
          </a:p>
          <a:p>
            <a:pPr>
              <a:buFont typeface="Arial" charset="0"/>
              <a:buChar char="•"/>
            </a:pPr>
            <a:endParaRPr kumimoji="1" lang="en-US" altLang="ja-JP" sz="1400"/>
          </a:p>
          <a:p>
            <a:r>
              <a:rPr kumimoji="1" lang="en-US" altLang="ja-JP" sz="1400"/>
              <a:t>* </a:t>
            </a:r>
            <a:r>
              <a:rPr kumimoji="1" lang="en-US" altLang="ja-JP" sz="1400">
                <a:solidFill>
                  <a:schemeClr val="accent2"/>
                </a:solidFill>
              </a:rPr>
              <a:t>EP 30um, 50mA/cm2 (Air) at KEK-STF</a:t>
            </a:r>
            <a:endParaRPr kumimoji="1" lang="en-US" altLang="ja-JP" sz="1400"/>
          </a:p>
          <a:p>
            <a:r>
              <a:rPr kumimoji="1" lang="en-US" altLang="ja-JP" sz="1400"/>
              <a:t>     1</a:t>
            </a:r>
            <a:r>
              <a:rPr kumimoji="1" lang="en-US" altLang="ja-JP" sz="1400" baseline="30000"/>
              <a:t>st</a:t>
            </a:r>
            <a:r>
              <a:rPr kumimoji="1" lang="en-US" altLang="ja-JP" sz="1400"/>
              <a:t> water rinsing (Air) 90 min, HPR 2 hour</a:t>
            </a:r>
          </a:p>
          <a:p>
            <a:endParaRPr kumimoji="1" lang="en-US" altLang="ja-JP" sz="1400"/>
          </a:p>
          <a:p>
            <a:r>
              <a:rPr kumimoji="1" lang="en-US" altLang="ja-JP" sz="1400">
                <a:solidFill>
                  <a:schemeClr val="accent2"/>
                </a:solidFill>
              </a:rPr>
              <a:t>* Inspection after EP 30um, check the grinding location</a:t>
            </a:r>
          </a:p>
          <a:p>
            <a:r>
              <a:rPr kumimoji="1" lang="en-US" altLang="ja-JP" sz="1400"/>
              <a:t>   Field flatness measurement = keep the flatness. </a:t>
            </a:r>
          </a:p>
          <a:p>
            <a:endParaRPr kumimoji="1" lang="en-US" altLang="ja-JP" sz="1400"/>
          </a:p>
          <a:p>
            <a:r>
              <a:rPr kumimoji="1" lang="en-US" altLang="ja-JP" sz="1400"/>
              <a:t>* </a:t>
            </a:r>
            <a:r>
              <a:rPr kumimoji="1" lang="en-US" altLang="ja-JP" sz="1400">
                <a:solidFill>
                  <a:schemeClr val="accent2"/>
                </a:solidFill>
              </a:rPr>
              <a:t>EP 20um, 50mA/cm2 (Air) at KEK-STF</a:t>
            </a:r>
            <a:endParaRPr kumimoji="1" lang="en-US" altLang="ja-JP" sz="1400"/>
          </a:p>
          <a:p>
            <a:r>
              <a:rPr kumimoji="1" lang="en-US" altLang="ja-JP" sz="1400"/>
              <a:t>    1</a:t>
            </a:r>
            <a:r>
              <a:rPr kumimoji="1" lang="en-US" altLang="ja-JP" sz="1400" baseline="30000"/>
              <a:t>st</a:t>
            </a:r>
            <a:r>
              <a:rPr kumimoji="1" lang="en-US" altLang="ja-JP" sz="1400"/>
              <a:t> water rinsing (Air) 90 min</a:t>
            </a:r>
          </a:p>
          <a:p>
            <a:r>
              <a:rPr kumimoji="1" lang="en-US" altLang="ja-JP" sz="1400"/>
              <a:t>    FM-20 (2%) 50 C 1hour</a:t>
            </a:r>
          </a:p>
          <a:p>
            <a:r>
              <a:rPr kumimoji="1" lang="en-US" altLang="ja-JP" sz="1400"/>
              <a:t>    Hot bath  50 C 1hour</a:t>
            </a:r>
          </a:p>
          <a:p>
            <a:r>
              <a:rPr kumimoji="1" lang="en-US" altLang="ja-JP" sz="1400"/>
              <a:t>    HPR 9 hour, baking 100 C 48 hour</a:t>
            </a:r>
          </a:p>
          <a:p>
            <a:r>
              <a:rPr kumimoji="1" lang="en-US" altLang="ja-JP" sz="1400"/>
              <a:t> </a:t>
            </a:r>
          </a:p>
          <a:p>
            <a:r>
              <a:rPr kumimoji="1" lang="en-US" altLang="ja-JP" sz="1400"/>
              <a:t>* 2</a:t>
            </a:r>
            <a:r>
              <a:rPr kumimoji="1" lang="en-US" altLang="ja-JP" sz="1400" baseline="30000"/>
              <a:t>nd</a:t>
            </a:r>
            <a:r>
              <a:rPr kumimoji="1" lang="en-US" altLang="ja-JP" sz="1400"/>
              <a:t> Vertical test at KEK-STF. The gradient was raised </a:t>
            </a:r>
          </a:p>
          <a:p>
            <a:r>
              <a:rPr kumimoji="1" lang="en-US" altLang="ja-JP" sz="1400"/>
              <a:t>  to 27 MV/m. The quench was occurred at other location. </a:t>
            </a:r>
          </a:p>
        </p:txBody>
      </p:sp>
      <p:sp>
        <p:nvSpPr>
          <p:cNvPr id="36871" name="Text Box 15"/>
          <p:cNvSpPr txBox="1">
            <a:spLocks noChangeArrowheads="1"/>
          </p:cNvSpPr>
          <p:nvPr/>
        </p:nvSpPr>
        <p:spPr bwMode="auto">
          <a:xfrm>
            <a:off x="6934200" y="2667000"/>
            <a:ext cx="1828800" cy="642938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2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ja-JP" sz="1400"/>
              <a:t>Quench = 27 MV/m</a:t>
            </a:r>
          </a:p>
          <a:p>
            <a:pPr algn="ctr">
              <a:spcBef>
                <a:spcPct val="50000"/>
              </a:spcBef>
            </a:pPr>
            <a:r>
              <a:rPr lang="en-US" altLang="ja-JP" sz="1400"/>
              <a:t>195 um removed. </a:t>
            </a:r>
          </a:p>
        </p:txBody>
      </p:sp>
      <p:sp>
        <p:nvSpPr>
          <p:cNvPr id="36872" name="スライド番号プレースホルダ 6"/>
          <p:cNvSpPr txBox="1">
            <a:spLocks noGrp="1"/>
          </p:cNvSpPr>
          <p:nvPr/>
        </p:nvSpPr>
        <p:spPr bwMode="auto">
          <a:xfrm>
            <a:off x="7696200" y="6484938"/>
            <a:ext cx="762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r" fontAlgn="base"/>
            <a:fld id="{B541F542-C19E-A346-8AF2-A74F05992BB1}" type="slidenum">
              <a:rPr lang="en-US" altLang="ja-JP" sz="1400"/>
              <a:pPr algn="r" fontAlgn="base"/>
              <a:t>22</a:t>
            </a:fld>
            <a:endParaRPr lang="en-US" altLang="ja-JP" sz="1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フッター プレースホルダ 1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ja-JP" smtClean="0"/>
              <a:t>STF</a:t>
            </a:r>
            <a:r>
              <a:rPr lang="en-US" altLang="ja-JP" sz="2000" smtClean="0"/>
              <a:t>  </a:t>
            </a:r>
            <a:endParaRPr lang="en-US" altLang="ja-JP" smtClean="0"/>
          </a:p>
        </p:txBody>
      </p:sp>
      <p:sp>
        <p:nvSpPr>
          <p:cNvPr id="38915" name="TextBox 2"/>
          <p:cNvSpPr txBox="1">
            <a:spLocks noChangeArrowheads="1"/>
          </p:cNvSpPr>
          <p:nvPr/>
        </p:nvSpPr>
        <p:spPr bwMode="auto">
          <a:xfrm>
            <a:off x="2286000" y="3048000"/>
            <a:ext cx="522217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kumimoji="1" lang="en-US" altLang="ja-JP" dirty="0"/>
              <a:t>FNAL AES-</a:t>
            </a:r>
            <a:r>
              <a:rPr kumimoji="1" lang="en-US" altLang="ja-JP" dirty="0" smtClean="0"/>
              <a:t>03 repair trial</a:t>
            </a:r>
            <a:endParaRPr kumimoji="1" lang="ja-JP" altLang="en-US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フッター プレースホルダ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ja-JP" smtClean="0"/>
              <a:t>STF</a:t>
            </a:r>
            <a:r>
              <a:rPr lang="en-US" altLang="ja-JP" sz="2000" smtClean="0"/>
              <a:t>  </a:t>
            </a:r>
            <a:endParaRPr lang="en-US" altLang="ja-JP" smtClean="0"/>
          </a:p>
        </p:txBody>
      </p:sp>
      <p:sp>
        <p:nvSpPr>
          <p:cNvPr id="39939" name="Rectangle 6"/>
          <p:cNvSpPr txBox="1">
            <a:spLocks noGrp="1" noChangeArrowheads="1"/>
          </p:cNvSpPr>
          <p:nvPr/>
        </p:nvSpPr>
        <p:spPr bwMode="auto">
          <a:xfrm>
            <a:off x="7696200" y="6484938"/>
            <a:ext cx="762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r" fontAlgn="base"/>
            <a:fld id="{5F5F0B39-6935-CC4D-AAA0-AF9FF8BD2D1E}" type="slidenum">
              <a:rPr lang="en-US" altLang="ja-JP" sz="1400">
                <a:latin typeface="Times New Roman" charset="0"/>
              </a:rPr>
              <a:pPr algn="r" fontAlgn="base"/>
              <a:t>24</a:t>
            </a:fld>
            <a:endParaRPr lang="en-US" altLang="ja-JP" sz="1400">
              <a:latin typeface="Times New Roman" charset="0"/>
            </a:endParaRPr>
          </a:p>
        </p:txBody>
      </p:sp>
      <p:pic>
        <p:nvPicPr>
          <p:cNvPr id="3994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928688"/>
            <a:ext cx="4572000" cy="332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1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152400"/>
            <a:ext cx="7772400" cy="457200"/>
          </a:xfrm>
        </p:spPr>
        <p:txBody>
          <a:bodyPr/>
          <a:lstStyle/>
          <a:p>
            <a:r>
              <a:rPr kumimoji="0" lang="en-US" altLang="ja-JP" sz="2000"/>
              <a:t>AES-03 : The location of target for Grinding</a:t>
            </a:r>
          </a:p>
        </p:txBody>
      </p:sp>
      <p:pic>
        <p:nvPicPr>
          <p:cNvPr id="39942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785813"/>
            <a:ext cx="4572000" cy="362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3" name="Rectangle 7"/>
          <p:cNvSpPr>
            <a:spLocks noChangeArrowheads="1"/>
          </p:cNvSpPr>
          <p:nvPr/>
        </p:nvSpPr>
        <p:spPr bwMode="auto">
          <a:xfrm>
            <a:off x="1371600" y="4454525"/>
            <a:ext cx="381000" cy="2286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39944" name="Text Box 8"/>
          <p:cNvSpPr txBox="1">
            <a:spLocks noChangeArrowheads="1"/>
          </p:cNvSpPr>
          <p:nvPr/>
        </p:nvSpPr>
        <p:spPr bwMode="auto">
          <a:xfrm>
            <a:off x="1752600" y="4378325"/>
            <a:ext cx="62484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1600"/>
              <a:t>Equator: three places (1-cell t=200, 4-cell t=306, 5-cell t=187)</a:t>
            </a:r>
          </a:p>
        </p:txBody>
      </p:sp>
      <p:sp>
        <p:nvSpPr>
          <p:cNvPr id="39945" name="Text Box 29"/>
          <p:cNvSpPr txBox="1">
            <a:spLocks noChangeArrowheads="1"/>
          </p:cNvSpPr>
          <p:nvPr/>
        </p:nvSpPr>
        <p:spPr bwMode="auto">
          <a:xfrm>
            <a:off x="1752600" y="4806950"/>
            <a:ext cx="62484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1600"/>
              <a:t>Iris: 20 places  (see the map of the iris part.)</a:t>
            </a:r>
          </a:p>
        </p:txBody>
      </p:sp>
      <p:sp>
        <p:nvSpPr>
          <p:cNvPr id="7198" name="Text Box 8"/>
          <p:cNvSpPr txBox="1">
            <a:spLocks noChangeArrowheads="1"/>
          </p:cNvSpPr>
          <p:nvPr/>
        </p:nvSpPr>
        <p:spPr bwMode="auto">
          <a:xfrm>
            <a:off x="142875" y="5214938"/>
            <a:ext cx="8858250" cy="1169987"/>
          </a:xfrm>
          <a:prstGeom prst="rect">
            <a:avLst/>
          </a:prstGeom>
          <a:ln>
            <a:solidFill>
              <a:schemeClr val="accent2"/>
            </a:solidFill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ja-JP" sz="1400" dirty="0">
                <a:solidFill>
                  <a:srgbClr val="000000"/>
                </a:solidFill>
              </a:rPr>
              <a:t>The Quench location was </a:t>
            </a:r>
            <a:r>
              <a:rPr lang="en-US" altLang="ja-JP" sz="1400" dirty="0" smtClean="0">
                <a:solidFill>
                  <a:srgbClr val="000000"/>
                </a:solidFill>
              </a:rPr>
              <a:t>“cell#4 </a:t>
            </a:r>
            <a:r>
              <a:rPr lang="en-US" altLang="ja-JP" sz="1400" dirty="0">
                <a:solidFill>
                  <a:srgbClr val="000000"/>
                </a:solidFill>
              </a:rPr>
              <a:t>equator, near </a:t>
            </a:r>
            <a:r>
              <a:rPr lang="en-US" altLang="ja-JP" sz="1400" dirty="0" err="1">
                <a:solidFill>
                  <a:srgbClr val="000000"/>
                </a:solidFill>
              </a:rPr>
              <a:t>t</a:t>
            </a:r>
            <a:r>
              <a:rPr lang="en-US" altLang="ja-JP" sz="1400" dirty="0">
                <a:solidFill>
                  <a:srgbClr val="000000"/>
                </a:solidFill>
              </a:rPr>
              <a:t>=306 degree” at 20 MV/</a:t>
            </a:r>
            <a:r>
              <a:rPr lang="en-US" altLang="ja-JP" sz="1400" dirty="0" err="1">
                <a:solidFill>
                  <a:srgbClr val="000000"/>
                </a:solidFill>
              </a:rPr>
              <a:t>m</a:t>
            </a:r>
            <a:r>
              <a:rPr lang="en-US" altLang="ja-JP" sz="1400" dirty="0">
                <a:solidFill>
                  <a:srgbClr val="000000"/>
                </a:solidFill>
              </a:rPr>
              <a:t> measured by FNAL and JLAB. </a:t>
            </a:r>
          </a:p>
          <a:p>
            <a:pPr>
              <a:spcBef>
                <a:spcPct val="50000"/>
              </a:spcBef>
              <a:defRPr/>
            </a:pPr>
            <a:r>
              <a:rPr lang="en-US" altLang="ja-JP" sz="1400" dirty="0">
                <a:solidFill>
                  <a:srgbClr val="000000"/>
                </a:solidFill>
              </a:rPr>
              <a:t>The cavity was tested by JLAB, FNAL and LANL in America labs before send to KEK-STF. </a:t>
            </a:r>
          </a:p>
          <a:p>
            <a:pPr>
              <a:spcBef>
                <a:spcPct val="50000"/>
              </a:spcBef>
              <a:defRPr/>
            </a:pPr>
            <a:r>
              <a:rPr lang="en-US" altLang="ja-JP" sz="1400" dirty="0">
                <a:solidFill>
                  <a:srgbClr val="000000"/>
                </a:solidFill>
              </a:rPr>
              <a:t>The history of AES-03 is summaries by Camille Ginsburg (FNAL).  </a:t>
            </a:r>
            <a:r>
              <a:rPr lang="en-US" altLang="ja-JP" sz="1400" dirty="0">
                <a:solidFill>
                  <a:srgbClr val="000000"/>
                </a:solidFill>
                <a:hlinkClick r:id="rId5"/>
              </a:rPr>
              <a:t>http://tdserver1.fnal.gov/project/ILC/S0/web/Cavity_Listing.asp</a:t>
            </a:r>
            <a:endParaRPr lang="en-US" altLang="ja-JP" sz="1400" dirty="0">
              <a:solidFill>
                <a:srgbClr val="000000"/>
              </a:solidFill>
            </a:endParaRPr>
          </a:p>
        </p:txBody>
      </p:sp>
      <p:sp>
        <p:nvSpPr>
          <p:cNvPr id="39947" name="正方形/長方形 31"/>
          <p:cNvSpPr>
            <a:spLocks noChangeArrowheads="1"/>
          </p:cNvSpPr>
          <p:nvPr/>
        </p:nvSpPr>
        <p:spPr bwMode="auto">
          <a:xfrm>
            <a:off x="1371600" y="4953000"/>
            <a:ext cx="304800" cy="76200"/>
          </a:xfrm>
          <a:prstGeom prst="rect">
            <a:avLst/>
          </a:prstGeom>
          <a:solidFill>
            <a:srgbClr val="008000"/>
          </a:solidFill>
          <a:ln w="9525">
            <a:solidFill>
              <a:srgbClr val="008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フッター プレースホルダ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ja-JP" smtClean="0"/>
              <a:t>STF</a:t>
            </a:r>
            <a:r>
              <a:rPr lang="en-US" altLang="ja-JP" sz="2000" smtClean="0"/>
              <a:t>  </a:t>
            </a:r>
            <a:endParaRPr lang="en-US" altLang="ja-JP" smtClean="0"/>
          </a:p>
        </p:txBody>
      </p:sp>
      <p:sp>
        <p:nvSpPr>
          <p:cNvPr id="4198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0"/>
            <a:ext cx="7772400" cy="685800"/>
          </a:xfrm>
        </p:spPr>
        <p:txBody>
          <a:bodyPr/>
          <a:lstStyle/>
          <a:p>
            <a:r>
              <a:rPr kumimoji="0" lang="en-US" altLang="ja-JP" sz="2000" dirty="0">
                <a:latin typeface="Arial Unicode MS" charset="0"/>
              </a:rPr>
              <a:t>AES-03 : Quench location,</a:t>
            </a:r>
            <a:r>
              <a:rPr kumimoji="0" lang="en-US" altLang="ja-JP" sz="2000" dirty="0" smtClean="0">
                <a:latin typeface="Arial Unicode MS" charset="0"/>
              </a:rPr>
              <a:t> cell #4 </a:t>
            </a:r>
            <a:r>
              <a:rPr kumimoji="0" lang="en-US" altLang="ja-JP" sz="2000" dirty="0">
                <a:latin typeface="Arial Unicode MS" charset="0"/>
              </a:rPr>
              <a:t>equator, </a:t>
            </a:r>
            <a:r>
              <a:rPr kumimoji="0" lang="en-US" altLang="ja-JP" sz="2000" dirty="0" err="1">
                <a:latin typeface="Arial Unicode MS" charset="0"/>
              </a:rPr>
              <a:t>t</a:t>
            </a:r>
            <a:r>
              <a:rPr kumimoji="0" lang="en-US" altLang="ja-JP" sz="2000" dirty="0">
                <a:latin typeface="Arial Unicode MS" charset="0"/>
              </a:rPr>
              <a:t>=306 degree</a:t>
            </a:r>
          </a:p>
        </p:txBody>
      </p:sp>
      <p:pic>
        <p:nvPicPr>
          <p:cNvPr id="41988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4038" y="857250"/>
            <a:ext cx="3598862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9" name="Picture 5"/>
          <p:cNvPicPr>
            <a:picLocks noChangeAspect="1" noChangeArrowheads="1"/>
          </p:cNvPicPr>
          <p:nvPr/>
        </p:nvPicPr>
        <p:blipFill>
          <a:blip r:embed="rId4">
            <a:lum bright="18000" contrast="18000"/>
          </a:blip>
          <a:srcRect/>
          <a:stretch>
            <a:fillRect/>
          </a:stretch>
        </p:blipFill>
        <p:spPr bwMode="auto">
          <a:xfrm>
            <a:off x="5143500" y="857250"/>
            <a:ext cx="3429000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90" name="Line 6"/>
          <p:cNvSpPr>
            <a:spLocks noChangeShapeType="1"/>
          </p:cNvSpPr>
          <p:nvPr/>
        </p:nvSpPr>
        <p:spPr bwMode="auto">
          <a:xfrm>
            <a:off x="4419600" y="2209800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41991" name="Line 7"/>
          <p:cNvSpPr>
            <a:spLocks noChangeShapeType="1"/>
          </p:cNvSpPr>
          <p:nvPr/>
        </p:nvSpPr>
        <p:spPr bwMode="auto">
          <a:xfrm flipH="1">
            <a:off x="6929438" y="3500438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41992" name="Text Box 8"/>
          <p:cNvSpPr txBox="1">
            <a:spLocks noChangeArrowheads="1"/>
          </p:cNvSpPr>
          <p:nvPr/>
        </p:nvSpPr>
        <p:spPr bwMode="auto">
          <a:xfrm>
            <a:off x="666750" y="949325"/>
            <a:ext cx="1905000" cy="3365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ja-JP" sz="1600"/>
              <a:t>Before Grinding</a:t>
            </a:r>
          </a:p>
        </p:txBody>
      </p:sp>
      <p:sp>
        <p:nvSpPr>
          <p:cNvPr id="41993" name="Text Box 10"/>
          <p:cNvSpPr txBox="1">
            <a:spLocks noChangeArrowheads="1"/>
          </p:cNvSpPr>
          <p:nvPr/>
        </p:nvSpPr>
        <p:spPr bwMode="auto">
          <a:xfrm>
            <a:off x="5219700" y="915988"/>
            <a:ext cx="3281363" cy="584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ja-JP" sz="1600"/>
              <a:t>Two times Grind, #1000, 18 V, 10 + 20min, Total 30 min grind</a:t>
            </a:r>
          </a:p>
        </p:txBody>
      </p:sp>
      <p:sp>
        <p:nvSpPr>
          <p:cNvPr id="41994" name="Oval 11"/>
          <p:cNvSpPr>
            <a:spLocks noChangeArrowheads="1"/>
          </p:cNvSpPr>
          <p:nvPr/>
        </p:nvSpPr>
        <p:spPr bwMode="auto">
          <a:xfrm>
            <a:off x="6572250" y="1643063"/>
            <a:ext cx="990600" cy="914400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pic>
        <p:nvPicPr>
          <p:cNvPr id="41995" name="Picture 1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1500" y="3560763"/>
            <a:ext cx="3571875" cy="2868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96" name="Oval 13"/>
          <p:cNvSpPr>
            <a:spLocks noChangeArrowheads="1"/>
          </p:cNvSpPr>
          <p:nvPr/>
        </p:nvSpPr>
        <p:spPr bwMode="auto">
          <a:xfrm>
            <a:off x="1643063" y="4143375"/>
            <a:ext cx="457200" cy="609600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41997" name="Text Box 14"/>
          <p:cNvSpPr txBox="1">
            <a:spLocks noChangeArrowheads="1"/>
          </p:cNvSpPr>
          <p:nvPr/>
        </p:nvSpPr>
        <p:spPr bwMode="auto">
          <a:xfrm>
            <a:off x="714375" y="5572125"/>
            <a:ext cx="3214688" cy="3079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ja-JP" sz="1400"/>
              <a:t>View of USB camera at Grinder head</a:t>
            </a:r>
          </a:p>
        </p:txBody>
      </p:sp>
      <p:sp>
        <p:nvSpPr>
          <p:cNvPr id="41998" name="Oval 15"/>
          <p:cNvSpPr>
            <a:spLocks noChangeArrowheads="1"/>
          </p:cNvSpPr>
          <p:nvPr/>
        </p:nvSpPr>
        <p:spPr bwMode="auto">
          <a:xfrm>
            <a:off x="1600200" y="1676400"/>
            <a:ext cx="990600" cy="914400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pic>
        <p:nvPicPr>
          <p:cNvPr id="41999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143500" y="3929063"/>
            <a:ext cx="3429000" cy="244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000" name="Text Box 8"/>
          <p:cNvSpPr txBox="1">
            <a:spLocks noChangeArrowheads="1"/>
          </p:cNvSpPr>
          <p:nvPr/>
        </p:nvSpPr>
        <p:spPr bwMode="auto">
          <a:xfrm>
            <a:off x="5324475" y="4005263"/>
            <a:ext cx="3033713" cy="3365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ja-JP" sz="1600"/>
              <a:t>After Grinding and EP 50um</a:t>
            </a:r>
          </a:p>
        </p:txBody>
      </p:sp>
      <p:sp>
        <p:nvSpPr>
          <p:cNvPr id="42001" name="Oval 9"/>
          <p:cNvSpPr>
            <a:spLocks noChangeArrowheads="1"/>
          </p:cNvSpPr>
          <p:nvPr/>
        </p:nvSpPr>
        <p:spPr bwMode="auto">
          <a:xfrm>
            <a:off x="6286500" y="4857750"/>
            <a:ext cx="990600" cy="914400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42002" name="Text Box 8"/>
          <p:cNvSpPr txBox="1">
            <a:spLocks noChangeArrowheads="1"/>
          </p:cNvSpPr>
          <p:nvPr/>
        </p:nvSpPr>
        <p:spPr bwMode="auto">
          <a:xfrm>
            <a:off x="714375" y="4929188"/>
            <a:ext cx="1905000" cy="3365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ja-JP" sz="1600"/>
              <a:t>Before Grinding</a:t>
            </a:r>
          </a:p>
        </p:txBody>
      </p:sp>
      <p:sp>
        <p:nvSpPr>
          <p:cNvPr id="42003" name="Text Box 8"/>
          <p:cNvSpPr txBox="1">
            <a:spLocks noChangeArrowheads="1"/>
          </p:cNvSpPr>
          <p:nvPr/>
        </p:nvSpPr>
        <p:spPr bwMode="auto">
          <a:xfrm>
            <a:off x="6248400" y="5943600"/>
            <a:ext cx="2209800" cy="3365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ja-JP" sz="1600"/>
              <a:t>Removed the bump</a:t>
            </a:r>
          </a:p>
        </p:txBody>
      </p:sp>
      <p:sp>
        <p:nvSpPr>
          <p:cNvPr id="42004" name="スライド番号プレースホルダ 18"/>
          <p:cNvSpPr txBox="1">
            <a:spLocks noGrp="1"/>
          </p:cNvSpPr>
          <p:nvPr/>
        </p:nvSpPr>
        <p:spPr bwMode="auto">
          <a:xfrm>
            <a:off x="7696200" y="6484938"/>
            <a:ext cx="762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r" fontAlgn="base"/>
            <a:fld id="{10C61D2E-2CF7-1A4E-BF05-015006FDB9FD}" type="slidenum">
              <a:rPr lang="en-US" altLang="ja-JP" sz="1400"/>
              <a:pPr algn="r" fontAlgn="base"/>
              <a:t>25</a:t>
            </a:fld>
            <a:endParaRPr lang="en-US" altLang="ja-JP" sz="1400"/>
          </a:p>
        </p:txBody>
      </p:sp>
      <p:sp>
        <p:nvSpPr>
          <p:cNvPr id="42005" name="Text Box 8"/>
          <p:cNvSpPr txBox="1">
            <a:spLocks noChangeArrowheads="1"/>
          </p:cNvSpPr>
          <p:nvPr/>
        </p:nvSpPr>
        <p:spPr bwMode="auto">
          <a:xfrm>
            <a:off x="1643063" y="2643188"/>
            <a:ext cx="928687" cy="3365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ja-JP" sz="1600"/>
              <a:t>Bump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フッター プレースホルダ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ja-JP" smtClean="0"/>
              <a:t>STF</a:t>
            </a:r>
            <a:r>
              <a:rPr lang="en-US" altLang="ja-JP" sz="2000" smtClean="0"/>
              <a:t>  </a:t>
            </a:r>
            <a:endParaRPr lang="en-US" altLang="ja-JP" smtClean="0"/>
          </a:p>
        </p:txBody>
      </p:sp>
      <p:sp>
        <p:nvSpPr>
          <p:cNvPr id="44035" name="Rectangle 6"/>
          <p:cNvSpPr txBox="1">
            <a:spLocks noGrp="1" noChangeArrowheads="1"/>
          </p:cNvSpPr>
          <p:nvPr/>
        </p:nvSpPr>
        <p:spPr bwMode="auto">
          <a:xfrm>
            <a:off x="7696200" y="6484938"/>
            <a:ext cx="762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r" fontAlgn="base"/>
            <a:fld id="{C57C1739-B29B-F14E-B010-F8BF35267F4A}" type="slidenum">
              <a:rPr lang="en-US" altLang="ja-JP" sz="1400">
                <a:latin typeface="Times New Roman" charset="0"/>
              </a:rPr>
              <a:pPr algn="r" fontAlgn="base"/>
              <a:t>26</a:t>
            </a:fld>
            <a:endParaRPr lang="en-US" altLang="ja-JP" sz="1400">
              <a:latin typeface="Times New Roman" charset="0"/>
            </a:endParaRPr>
          </a:p>
        </p:txBody>
      </p:sp>
      <p:sp>
        <p:nvSpPr>
          <p:cNvPr id="4403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0"/>
            <a:ext cx="7772400" cy="685800"/>
          </a:xfrm>
        </p:spPr>
        <p:txBody>
          <a:bodyPr/>
          <a:lstStyle/>
          <a:p>
            <a:r>
              <a:rPr lang="en-US" altLang="ja-JP" sz="2000"/>
              <a:t>AES-03 : </a:t>
            </a:r>
            <a:r>
              <a:rPr kumimoji="0" lang="en-US" altLang="ja-JP" sz="2000"/>
              <a:t>Example: Scratch #1-#2iris t=106deg. </a:t>
            </a:r>
          </a:p>
        </p:txBody>
      </p:sp>
      <p:pic>
        <p:nvPicPr>
          <p:cNvPr id="4403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38" y="908050"/>
            <a:ext cx="3529012" cy="252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4375" y="3475038"/>
            <a:ext cx="3357563" cy="295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9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72063" y="3827463"/>
            <a:ext cx="3643312" cy="2601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40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357813" y="857250"/>
            <a:ext cx="3000375" cy="2579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41" name="Text Box 8"/>
          <p:cNvSpPr txBox="1">
            <a:spLocks noChangeArrowheads="1"/>
          </p:cNvSpPr>
          <p:nvPr/>
        </p:nvSpPr>
        <p:spPr bwMode="auto">
          <a:xfrm>
            <a:off x="785813" y="5643563"/>
            <a:ext cx="1828800" cy="3365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ja-JP" sz="1600"/>
              <a:t>Before Grinding </a:t>
            </a:r>
          </a:p>
        </p:txBody>
      </p:sp>
      <p:sp>
        <p:nvSpPr>
          <p:cNvPr id="44042" name="Text Box 9"/>
          <p:cNvSpPr txBox="1">
            <a:spLocks noChangeArrowheads="1"/>
          </p:cNvSpPr>
          <p:nvPr/>
        </p:nvSpPr>
        <p:spPr bwMode="auto">
          <a:xfrm>
            <a:off x="785813" y="2928938"/>
            <a:ext cx="1828800" cy="3365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ja-JP" sz="1600"/>
              <a:t>Before Grinding </a:t>
            </a:r>
          </a:p>
        </p:txBody>
      </p:sp>
      <p:sp>
        <p:nvSpPr>
          <p:cNvPr id="44043" name="Text Box 10"/>
          <p:cNvSpPr txBox="1">
            <a:spLocks noChangeArrowheads="1"/>
          </p:cNvSpPr>
          <p:nvPr/>
        </p:nvSpPr>
        <p:spPr bwMode="auto">
          <a:xfrm>
            <a:off x="5786438" y="2786063"/>
            <a:ext cx="1828800" cy="3365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ja-JP" sz="1600"/>
              <a:t>After Grinding </a:t>
            </a:r>
          </a:p>
        </p:txBody>
      </p:sp>
      <p:sp>
        <p:nvSpPr>
          <p:cNvPr id="44044" name="Text Box 11"/>
          <p:cNvSpPr txBox="1">
            <a:spLocks noChangeArrowheads="1"/>
          </p:cNvSpPr>
          <p:nvPr/>
        </p:nvSpPr>
        <p:spPr bwMode="auto">
          <a:xfrm>
            <a:off x="5357813" y="3929063"/>
            <a:ext cx="3124200" cy="3365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ja-JP" sz="1600"/>
              <a:t>After Grinding + EP-50um  </a:t>
            </a:r>
          </a:p>
        </p:txBody>
      </p:sp>
      <p:sp>
        <p:nvSpPr>
          <p:cNvPr id="44045" name="Line 6"/>
          <p:cNvSpPr>
            <a:spLocks noChangeShapeType="1"/>
          </p:cNvSpPr>
          <p:nvPr/>
        </p:nvSpPr>
        <p:spPr bwMode="auto">
          <a:xfrm>
            <a:off x="4419600" y="2209800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44046" name="Line 7"/>
          <p:cNvSpPr>
            <a:spLocks noChangeShapeType="1"/>
          </p:cNvSpPr>
          <p:nvPr/>
        </p:nvSpPr>
        <p:spPr bwMode="auto">
          <a:xfrm flipH="1">
            <a:off x="6929438" y="34290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44047" name="Oval 15"/>
          <p:cNvSpPr>
            <a:spLocks noChangeArrowheads="1"/>
          </p:cNvSpPr>
          <p:nvPr/>
        </p:nvSpPr>
        <p:spPr bwMode="auto">
          <a:xfrm>
            <a:off x="1000125" y="1357313"/>
            <a:ext cx="2357438" cy="1428750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44048" name="Oval 15"/>
          <p:cNvSpPr>
            <a:spLocks noChangeArrowheads="1"/>
          </p:cNvSpPr>
          <p:nvPr/>
        </p:nvSpPr>
        <p:spPr bwMode="auto">
          <a:xfrm>
            <a:off x="1152525" y="3857625"/>
            <a:ext cx="2357438" cy="1428750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44049" name="Oval 15"/>
          <p:cNvSpPr>
            <a:spLocks noChangeArrowheads="1"/>
          </p:cNvSpPr>
          <p:nvPr/>
        </p:nvSpPr>
        <p:spPr bwMode="auto">
          <a:xfrm>
            <a:off x="5643563" y="1071563"/>
            <a:ext cx="2357437" cy="1428750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44050" name="Oval 15"/>
          <p:cNvSpPr>
            <a:spLocks noChangeArrowheads="1"/>
          </p:cNvSpPr>
          <p:nvPr/>
        </p:nvSpPr>
        <p:spPr bwMode="auto">
          <a:xfrm>
            <a:off x="5643563" y="5072063"/>
            <a:ext cx="2786062" cy="1285875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フッター プレースホルダ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ja-JP" smtClean="0"/>
              <a:t>STF</a:t>
            </a:r>
            <a:r>
              <a:rPr lang="en-US" altLang="ja-JP" sz="2000" smtClean="0"/>
              <a:t>  </a:t>
            </a:r>
            <a:endParaRPr lang="en-US" altLang="ja-JP" smtClean="0"/>
          </a:p>
        </p:txBody>
      </p:sp>
      <p:sp>
        <p:nvSpPr>
          <p:cNvPr id="46083" name="タイトル 2"/>
          <p:cNvSpPr>
            <a:spLocks noGrp="1"/>
          </p:cNvSpPr>
          <p:nvPr>
            <p:ph type="title" idx="4294967295"/>
          </p:nvPr>
        </p:nvSpPr>
        <p:spPr>
          <a:xfrm>
            <a:off x="428625" y="0"/>
            <a:ext cx="8143875" cy="714375"/>
          </a:xfrm>
        </p:spPr>
        <p:txBody>
          <a:bodyPr/>
          <a:lstStyle/>
          <a:p>
            <a:r>
              <a:rPr lang="en-US" altLang="ja-JP" sz="2000"/>
              <a:t>AES-03: V.T. results, improvement by grinding</a:t>
            </a:r>
          </a:p>
        </p:txBody>
      </p:sp>
      <p:sp>
        <p:nvSpPr>
          <p:cNvPr id="46084" name="テキスト ボックス 3"/>
          <p:cNvSpPr txBox="1">
            <a:spLocks noChangeArrowheads="1"/>
          </p:cNvSpPr>
          <p:nvPr/>
        </p:nvSpPr>
        <p:spPr bwMode="auto">
          <a:xfrm>
            <a:off x="0" y="1270000"/>
            <a:ext cx="5181600" cy="4555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kumimoji="1" lang="en-US" altLang="ja-JP" sz="1600" dirty="0"/>
              <a:t>Progress work after</a:t>
            </a:r>
            <a:r>
              <a:rPr kumimoji="1" lang="en-US" altLang="ja-JP" sz="1600" dirty="0" smtClean="0"/>
              <a:t> receiving at KEK </a:t>
            </a:r>
            <a:r>
              <a:rPr kumimoji="1" lang="en-US" altLang="ja-JP" sz="1600" dirty="0"/>
              <a:t>(Sep 2009): </a:t>
            </a:r>
          </a:p>
          <a:p>
            <a:r>
              <a:rPr kumimoji="1" lang="en-US" altLang="ja-JP" sz="1400" dirty="0">
                <a:solidFill>
                  <a:schemeClr val="accent2"/>
                </a:solidFill>
              </a:rPr>
              <a:t>* Inspection (Shape analysis of defects)</a:t>
            </a:r>
          </a:p>
          <a:p>
            <a:r>
              <a:rPr kumimoji="1" lang="en-US" altLang="ja-JP" sz="1400" dirty="0">
                <a:solidFill>
                  <a:schemeClr val="accent2"/>
                </a:solidFill>
              </a:rPr>
              <a:t>* Local Grinding (20 Irises and three Equators)</a:t>
            </a:r>
          </a:p>
          <a:p>
            <a:r>
              <a:rPr kumimoji="1" lang="en-US" altLang="ja-JP" sz="1400" dirty="0"/>
              <a:t>* Cleaning by water before EP process</a:t>
            </a:r>
          </a:p>
          <a:p>
            <a:endParaRPr kumimoji="1" lang="en-US" altLang="ja-JP" sz="1400" dirty="0"/>
          </a:p>
          <a:p>
            <a:r>
              <a:rPr kumimoji="1" lang="en-US" altLang="ja-JP" sz="1400" dirty="0">
                <a:solidFill>
                  <a:schemeClr val="accent2"/>
                </a:solidFill>
              </a:rPr>
              <a:t>* EP 50um, 50mA/cm2 (Air) at KEK-STF</a:t>
            </a:r>
          </a:p>
          <a:p>
            <a:r>
              <a:rPr kumimoji="1" lang="en-US" altLang="ja-JP" sz="1400" dirty="0"/>
              <a:t>     1</a:t>
            </a:r>
            <a:r>
              <a:rPr kumimoji="1" lang="en-US" altLang="ja-JP" sz="1400" baseline="30000" dirty="0"/>
              <a:t>st</a:t>
            </a:r>
            <a:r>
              <a:rPr kumimoji="1" lang="en-US" altLang="ja-JP" sz="1400" dirty="0"/>
              <a:t> water rinsing (Air) 90 min</a:t>
            </a:r>
          </a:p>
          <a:p>
            <a:r>
              <a:rPr kumimoji="1" lang="en-US" altLang="ja-JP" sz="1400" dirty="0"/>
              <a:t>     FM-20 (2 %)  50 </a:t>
            </a:r>
            <a:r>
              <a:rPr kumimoji="1" lang="en-US" altLang="ja-JP" sz="1400" dirty="0" err="1"/>
              <a:t>degC</a:t>
            </a:r>
            <a:r>
              <a:rPr kumimoji="1" lang="en-US" altLang="ja-JP" sz="1400" dirty="0"/>
              <a:t> 1hour</a:t>
            </a:r>
          </a:p>
          <a:p>
            <a:r>
              <a:rPr kumimoji="1" lang="en-US" altLang="ja-JP" sz="1400" dirty="0"/>
              <a:t>     HPR 4.5 hour</a:t>
            </a:r>
          </a:p>
          <a:p>
            <a:r>
              <a:rPr kumimoji="1" lang="en-US" altLang="ja-JP" sz="1400" dirty="0"/>
              <a:t>     Pumping to Vacuum, N2 purge </a:t>
            </a:r>
          </a:p>
          <a:p>
            <a:r>
              <a:rPr kumimoji="1" lang="en-US" altLang="ja-JP" sz="1400" dirty="0">
                <a:solidFill>
                  <a:schemeClr val="accent2"/>
                </a:solidFill>
              </a:rPr>
              <a:t>* Inspection after EP 50um</a:t>
            </a:r>
          </a:p>
          <a:p>
            <a:pPr>
              <a:buFont typeface="Arial" charset="0"/>
              <a:buChar char="•"/>
            </a:pPr>
            <a:endParaRPr kumimoji="1" lang="en-US" altLang="ja-JP" sz="1400" dirty="0"/>
          </a:p>
          <a:p>
            <a:r>
              <a:rPr kumimoji="1" lang="en-US" altLang="ja-JP" sz="1400" dirty="0"/>
              <a:t>* HPR and pumping to Vacuum and Back to FNAL (Dec 2009)</a:t>
            </a:r>
          </a:p>
          <a:p>
            <a:endParaRPr kumimoji="1" lang="en-US" altLang="ja-JP" sz="1600" dirty="0"/>
          </a:p>
          <a:p>
            <a:r>
              <a:rPr kumimoji="1" lang="en-US" altLang="ja-JP" sz="1600" dirty="0"/>
              <a:t>Progress work in FNAL</a:t>
            </a:r>
          </a:p>
          <a:p>
            <a:r>
              <a:rPr kumimoji="1" lang="en-US" altLang="ja-JP" sz="1600" dirty="0">
                <a:solidFill>
                  <a:schemeClr val="accent2"/>
                </a:solidFill>
              </a:rPr>
              <a:t>* 2 times V.T. at FNAL (Jan 2010)</a:t>
            </a:r>
          </a:p>
          <a:p>
            <a:endParaRPr kumimoji="1" lang="en-US" altLang="ja-JP" sz="1600" dirty="0"/>
          </a:p>
          <a:p>
            <a:r>
              <a:rPr kumimoji="1" lang="en-US" altLang="ja-JP" sz="1400" dirty="0">
                <a:solidFill>
                  <a:schemeClr val="accent2"/>
                </a:solidFill>
              </a:rPr>
              <a:t>*HPR rinsing at FNAL before 1</a:t>
            </a:r>
            <a:r>
              <a:rPr kumimoji="1" lang="en-US" altLang="ja-JP" sz="1400" baseline="30000" dirty="0">
                <a:solidFill>
                  <a:schemeClr val="accent2"/>
                </a:solidFill>
              </a:rPr>
              <a:t>st</a:t>
            </a:r>
            <a:r>
              <a:rPr kumimoji="1" lang="en-US" altLang="ja-JP" sz="1400" dirty="0">
                <a:solidFill>
                  <a:schemeClr val="accent2"/>
                </a:solidFill>
              </a:rPr>
              <a:t> V.T.</a:t>
            </a:r>
          </a:p>
          <a:p>
            <a:endParaRPr kumimoji="1" lang="en-US" altLang="ja-JP" sz="1400" dirty="0">
              <a:solidFill>
                <a:schemeClr val="accent2"/>
              </a:solidFill>
            </a:endParaRPr>
          </a:p>
          <a:p>
            <a:r>
              <a:rPr kumimoji="1" lang="en-US" altLang="ja-JP" sz="1400" dirty="0">
                <a:solidFill>
                  <a:schemeClr val="accent2"/>
                </a:solidFill>
              </a:rPr>
              <a:t>* HPR at ANL and Baking 120 C, 48 hour before 2</a:t>
            </a:r>
            <a:r>
              <a:rPr kumimoji="1" lang="en-US" altLang="ja-JP" sz="1400" baseline="30000" dirty="0">
                <a:solidFill>
                  <a:schemeClr val="accent2"/>
                </a:solidFill>
              </a:rPr>
              <a:t>nd</a:t>
            </a:r>
            <a:r>
              <a:rPr kumimoji="1" lang="en-US" altLang="ja-JP" sz="1400" dirty="0">
                <a:solidFill>
                  <a:schemeClr val="accent2"/>
                </a:solidFill>
              </a:rPr>
              <a:t> V.T.</a:t>
            </a:r>
          </a:p>
          <a:p>
            <a:endParaRPr kumimoji="1" lang="en-US" altLang="ja-JP" sz="1600" dirty="0"/>
          </a:p>
        </p:txBody>
      </p:sp>
      <p:pic>
        <p:nvPicPr>
          <p:cNvPr id="46085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29200" y="3643313"/>
            <a:ext cx="3852863" cy="274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6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06988" y="785813"/>
            <a:ext cx="3808412" cy="283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7" name="スライド番号プレースホルダ 6"/>
          <p:cNvSpPr txBox="1">
            <a:spLocks noGrp="1"/>
          </p:cNvSpPr>
          <p:nvPr/>
        </p:nvSpPr>
        <p:spPr bwMode="auto">
          <a:xfrm>
            <a:off x="7696200" y="6484938"/>
            <a:ext cx="762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r" fontAlgn="base"/>
            <a:fld id="{4F514760-9CB8-8642-A422-3012C3F339FD}" type="slidenum">
              <a:rPr lang="en-US" altLang="ja-JP" sz="1400"/>
              <a:pPr algn="r" fontAlgn="base"/>
              <a:t>27</a:t>
            </a:fld>
            <a:endParaRPr lang="en-US" altLang="ja-JP" sz="1400"/>
          </a:p>
        </p:txBody>
      </p:sp>
      <p:sp>
        <p:nvSpPr>
          <p:cNvPr id="46088" name="テキスト ボックス 7"/>
          <p:cNvSpPr txBox="1">
            <a:spLocks noChangeArrowheads="1"/>
          </p:cNvSpPr>
          <p:nvPr/>
        </p:nvSpPr>
        <p:spPr bwMode="auto">
          <a:xfrm>
            <a:off x="6000750" y="2214563"/>
            <a:ext cx="1214438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kumimoji="1" lang="en-US" altLang="ja-JP"/>
              <a:t>1</a:t>
            </a:r>
            <a:r>
              <a:rPr kumimoji="1" lang="en-US" altLang="ja-JP" baseline="30000"/>
              <a:t>st</a:t>
            </a:r>
            <a:endParaRPr kumimoji="1" lang="en-US" altLang="ja-JP"/>
          </a:p>
        </p:txBody>
      </p:sp>
      <p:sp>
        <p:nvSpPr>
          <p:cNvPr id="46089" name="テキスト ボックス 8"/>
          <p:cNvSpPr txBox="1">
            <a:spLocks noChangeArrowheads="1"/>
          </p:cNvSpPr>
          <p:nvPr/>
        </p:nvSpPr>
        <p:spPr bwMode="auto">
          <a:xfrm>
            <a:off x="5929313" y="5000625"/>
            <a:ext cx="1214437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kumimoji="1" lang="en-US" altLang="ja-JP"/>
              <a:t>2</a:t>
            </a:r>
            <a:r>
              <a:rPr kumimoji="1" lang="en-US" altLang="ja-JP" baseline="30000"/>
              <a:t>nd</a:t>
            </a:r>
            <a:r>
              <a:rPr kumimoji="1" lang="en-US" altLang="ja-JP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フッター プレースホルダ 1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ja-JP" smtClean="0"/>
              <a:t>STF</a:t>
            </a:r>
            <a:r>
              <a:rPr lang="en-US" altLang="ja-JP" sz="2000" smtClean="0"/>
              <a:t>  </a:t>
            </a:r>
            <a:endParaRPr lang="en-US" altLang="ja-JP" smtClean="0"/>
          </a:p>
        </p:txBody>
      </p:sp>
      <p:sp>
        <p:nvSpPr>
          <p:cNvPr id="48131" name="TextBox 2"/>
          <p:cNvSpPr txBox="1">
            <a:spLocks noChangeArrowheads="1"/>
          </p:cNvSpPr>
          <p:nvPr/>
        </p:nvSpPr>
        <p:spPr bwMode="auto">
          <a:xfrm>
            <a:off x="2286000" y="3048000"/>
            <a:ext cx="477787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kumimoji="1" lang="en-US" altLang="ja-JP" dirty="0" err="1"/>
              <a:t>JLab</a:t>
            </a:r>
            <a:r>
              <a:rPr kumimoji="1" lang="en-US" altLang="ja-JP" dirty="0"/>
              <a:t> LG-</a:t>
            </a:r>
            <a:r>
              <a:rPr kumimoji="1" lang="en-US" altLang="ja-JP" dirty="0" smtClean="0"/>
              <a:t>01 repair trial</a:t>
            </a:r>
            <a:endParaRPr kumimoji="1" lang="ja-JP" altLang="en-US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フッター プレースホルダ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ja-JP" smtClean="0"/>
              <a:t>STF</a:t>
            </a:r>
            <a:r>
              <a:rPr lang="en-US" altLang="ja-JP" sz="2000" smtClean="0"/>
              <a:t>  </a:t>
            </a:r>
            <a:endParaRPr lang="en-US" altLang="ja-JP" smtClean="0"/>
          </a:p>
        </p:txBody>
      </p:sp>
      <p:sp>
        <p:nvSpPr>
          <p:cNvPr id="49155" name="タイトル 2"/>
          <p:cNvSpPr>
            <a:spLocks noGrp="1"/>
          </p:cNvSpPr>
          <p:nvPr>
            <p:ph type="title" idx="4294967295"/>
          </p:nvPr>
        </p:nvSpPr>
        <p:spPr>
          <a:xfrm>
            <a:off x="928688" y="71438"/>
            <a:ext cx="7239000" cy="642937"/>
          </a:xfrm>
        </p:spPr>
        <p:txBody>
          <a:bodyPr/>
          <a:lstStyle/>
          <a:p>
            <a:r>
              <a:rPr lang="en-US" altLang="ja-JP" sz="2000"/>
              <a:t>JLAB LG-01 : History of the cavity. </a:t>
            </a:r>
          </a:p>
        </p:txBody>
      </p:sp>
      <p:pic>
        <p:nvPicPr>
          <p:cNvPr id="49156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982663"/>
            <a:ext cx="5638800" cy="427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7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62600" y="957263"/>
            <a:ext cx="3581400" cy="1252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8" name="テキスト ボックス 5"/>
          <p:cNvSpPr txBox="1">
            <a:spLocks noChangeArrowheads="1"/>
          </p:cNvSpPr>
          <p:nvPr/>
        </p:nvSpPr>
        <p:spPr bwMode="auto">
          <a:xfrm>
            <a:off x="214313" y="5486400"/>
            <a:ext cx="8777287" cy="844550"/>
          </a:xfrm>
          <a:prstGeom prst="rect">
            <a:avLst/>
          </a:prstGeom>
          <a:noFill/>
          <a:ln w="19050">
            <a:solidFill>
              <a:schemeClr val="accent2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kumimoji="1" lang="en-US" altLang="ja-JP" sz="1600"/>
              <a:t>After the baseline test with quench limit at ~ 20 MV/m, the cavity was light EP treated - and the quench limit was raised to 30 MV/m. T-mapping found the quench location at the equator EBW of the cell#5. This cavity was then sent to KEK for local grinding.</a:t>
            </a:r>
          </a:p>
        </p:txBody>
      </p:sp>
      <p:pic>
        <p:nvPicPr>
          <p:cNvPr id="49159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638800" y="2316163"/>
            <a:ext cx="3505200" cy="2865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60" name="スライド番号プレースホルダ 7"/>
          <p:cNvSpPr txBox="1">
            <a:spLocks noGrp="1"/>
          </p:cNvSpPr>
          <p:nvPr/>
        </p:nvSpPr>
        <p:spPr bwMode="auto">
          <a:xfrm>
            <a:off x="7696200" y="6484938"/>
            <a:ext cx="762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r" fontAlgn="base"/>
            <a:fld id="{73371045-31D1-9043-8F5A-6DC7086BD7F2}" type="slidenum">
              <a:rPr lang="en-US" altLang="ja-JP" sz="1400"/>
              <a:pPr algn="r" fontAlgn="base"/>
              <a:t>29</a:t>
            </a:fld>
            <a:endParaRPr lang="en-US" altLang="ja-JP" sz="1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1295400"/>
            <a:ext cx="6323086" cy="4748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9157" name="Rectangle 5"/>
          <p:cNvSpPr>
            <a:spLocks noGrp="1"/>
          </p:cNvSpPr>
          <p:nvPr>
            <p:ph type="title" idx="4294967295"/>
          </p:nvPr>
        </p:nvSpPr>
        <p:spPr>
          <a:xfrm>
            <a:off x="228600" y="0"/>
            <a:ext cx="8077200" cy="609600"/>
          </a:xfrm>
        </p:spPr>
        <p:txBody>
          <a:bodyPr/>
          <a:lstStyle/>
          <a:p>
            <a:r>
              <a:rPr lang="en-US" altLang="ja-JP" sz="1800" dirty="0"/>
              <a:t>Recent of KEK </a:t>
            </a:r>
            <a:r>
              <a:rPr lang="en-US" altLang="ja-JP" sz="1800" dirty="0" smtClean="0"/>
              <a:t>setup </a:t>
            </a:r>
            <a:r>
              <a:rPr lang="en-US" altLang="ja-JP" sz="1800" dirty="0"/>
              <a:t>for Inspection,</a:t>
            </a:r>
            <a:r>
              <a:rPr lang="en-US" altLang="ja-JP" sz="1800" dirty="0" smtClean="0"/>
              <a:t> Replica taking and Local Grinding  </a:t>
            </a:r>
            <a:endParaRPr lang="en-US" altLang="ja-JP" sz="1800" dirty="0"/>
          </a:p>
        </p:txBody>
      </p:sp>
      <p:sp>
        <p:nvSpPr>
          <p:cNvPr id="49160" name="Text Box 8"/>
          <p:cNvSpPr txBox="1">
            <a:spLocks noChangeArrowheads="1"/>
          </p:cNvSpPr>
          <p:nvPr/>
        </p:nvSpPr>
        <p:spPr bwMode="auto">
          <a:xfrm>
            <a:off x="152400" y="990600"/>
            <a:ext cx="5029200" cy="30777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ja-JP" sz="1400" dirty="0" smtClean="0"/>
              <a:t>Two cylinder support jigs are easy exchangeable by sliding</a:t>
            </a:r>
            <a:endParaRPr lang="en-US" altLang="ja-JP" sz="1400" dirty="0"/>
          </a:p>
        </p:txBody>
      </p:sp>
      <p:sp>
        <p:nvSpPr>
          <p:cNvPr id="49161" name="Line 9"/>
          <p:cNvSpPr>
            <a:spLocks noChangeShapeType="1"/>
          </p:cNvSpPr>
          <p:nvPr/>
        </p:nvSpPr>
        <p:spPr bwMode="auto">
          <a:xfrm flipH="1" flipV="1">
            <a:off x="4724400" y="3581400"/>
            <a:ext cx="838200" cy="16002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49162" name="Line 10"/>
          <p:cNvSpPr>
            <a:spLocks noChangeShapeType="1"/>
          </p:cNvSpPr>
          <p:nvPr/>
        </p:nvSpPr>
        <p:spPr bwMode="auto">
          <a:xfrm flipH="1">
            <a:off x="4572000" y="2057400"/>
            <a:ext cx="1447800" cy="10668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49163" name="Text Box 11"/>
          <p:cNvSpPr txBox="1">
            <a:spLocks noChangeArrowheads="1"/>
          </p:cNvSpPr>
          <p:nvPr/>
        </p:nvSpPr>
        <p:spPr bwMode="auto">
          <a:xfrm>
            <a:off x="5181600" y="5029200"/>
            <a:ext cx="3733800" cy="369332"/>
          </a:xfrm>
          <a:prstGeom prst="rect">
            <a:avLst/>
          </a:prstGeom>
          <a:solidFill>
            <a:srgbClr val="FFFFFF"/>
          </a:solidFill>
          <a:ln w="19050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ja-JP" sz="1800" b="1" dirty="0" smtClean="0"/>
              <a:t>Main Inspection Camera system</a:t>
            </a:r>
            <a:endParaRPr lang="en-US" altLang="ja-JP" sz="1800" b="1" dirty="0"/>
          </a:p>
        </p:txBody>
      </p:sp>
      <p:sp>
        <p:nvSpPr>
          <p:cNvPr id="49164" name="Text Box 12"/>
          <p:cNvSpPr txBox="1">
            <a:spLocks noChangeArrowheads="1"/>
          </p:cNvSpPr>
          <p:nvPr/>
        </p:nvSpPr>
        <p:spPr bwMode="auto">
          <a:xfrm>
            <a:off x="5486400" y="1600200"/>
            <a:ext cx="3505200" cy="523220"/>
          </a:xfrm>
          <a:prstGeom prst="rect">
            <a:avLst/>
          </a:prstGeom>
          <a:solidFill>
            <a:srgbClr val="FFFFFF"/>
          </a:solidFill>
          <a:ln w="1905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ja-JP" sz="1400" dirty="0" smtClean="0"/>
              <a:t>Local </a:t>
            </a:r>
            <a:r>
              <a:rPr lang="en-US" altLang="ja-JP" sz="1400" dirty="0"/>
              <a:t>Grinder machine, Replica taking tool and another camera system </a:t>
            </a:r>
          </a:p>
        </p:txBody>
      </p:sp>
      <p:sp>
        <p:nvSpPr>
          <p:cNvPr id="49165" name="Line 13"/>
          <p:cNvSpPr>
            <a:spLocks noChangeShapeType="1"/>
          </p:cNvSpPr>
          <p:nvPr/>
        </p:nvSpPr>
        <p:spPr bwMode="auto">
          <a:xfrm>
            <a:off x="4648200" y="2667000"/>
            <a:ext cx="1600200" cy="152400"/>
          </a:xfrm>
          <a:prstGeom prst="line">
            <a:avLst/>
          </a:prstGeom>
          <a:noFill/>
          <a:ln w="69850" cap="flat" cmpd="sng" algn="ctr">
            <a:solidFill>
              <a:srgbClr val="FF6600"/>
            </a:solidFill>
            <a:prstDash val="solid"/>
            <a:round/>
            <a:headEnd type="triangle" w="med" len="med"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49167" name="Text Box 15"/>
          <p:cNvSpPr txBox="1">
            <a:spLocks noChangeArrowheads="1"/>
          </p:cNvSpPr>
          <p:nvPr/>
        </p:nvSpPr>
        <p:spPr bwMode="auto">
          <a:xfrm>
            <a:off x="457200" y="6096000"/>
            <a:ext cx="6248400" cy="307777"/>
          </a:xfrm>
          <a:prstGeom prst="rect">
            <a:avLst/>
          </a:prstGeom>
          <a:solidFill>
            <a:schemeClr val="bg1"/>
          </a:solidFill>
          <a:ln w="19050">
            <a:solidFill>
              <a:srgbClr val="FF6600"/>
            </a:solidFill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ja-JP" sz="1400" dirty="0" smtClean="0"/>
              <a:t>Both of Camera cylinder rotation and cavity rotation are possible.</a:t>
            </a:r>
            <a:endParaRPr lang="en-US" altLang="ja-JP" sz="1400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/>
          </p:cNvSpPr>
          <p:nvPr>
            <p:ph type="title" idx="4294967295"/>
          </p:nvPr>
        </p:nvSpPr>
        <p:spPr>
          <a:xfrm>
            <a:off x="685800" y="0"/>
            <a:ext cx="7772400" cy="838200"/>
          </a:xfrm>
        </p:spPr>
        <p:txBody>
          <a:bodyPr/>
          <a:lstStyle/>
          <a:p>
            <a:r>
              <a:rPr lang="en-US" altLang="ja-JP" sz="2000" dirty="0"/>
              <a:t>Progress </a:t>
            </a:r>
            <a:r>
              <a:rPr lang="en-US" altLang="ja-JP" sz="2000" dirty="0" smtClean="0"/>
              <a:t>work at KEK </a:t>
            </a:r>
            <a:r>
              <a:rPr lang="en-US" altLang="ja-JP" sz="2000" dirty="0"/>
              <a:t>for JLAB </a:t>
            </a:r>
            <a:r>
              <a:rPr lang="en-US" altLang="ja-JP" sz="2000" dirty="0" smtClean="0"/>
              <a:t>LG</a:t>
            </a:r>
            <a:r>
              <a:rPr lang="en-US" altLang="ja-JP" sz="2000" dirty="0" smtClean="0"/>
              <a:t>-</a:t>
            </a:r>
            <a:r>
              <a:rPr lang="en-US" altLang="ja-JP" sz="2000" dirty="0" smtClean="0"/>
              <a:t>01 </a:t>
            </a:r>
            <a:r>
              <a:rPr lang="en-US" altLang="ja-JP" sz="2000" dirty="0"/>
              <a:t>cavity</a:t>
            </a:r>
          </a:p>
        </p:txBody>
      </p:sp>
      <p:sp>
        <p:nvSpPr>
          <p:cNvPr id="68611" name="Text Box 3"/>
          <p:cNvSpPr txBox="1">
            <a:spLocks noChangeArrowheads="1"/>
          </p:cNvSpPr>
          <p:nvPr/>
        </p:nvSpPr>
        <p:spPr bwMode="auto">
          <a:xfrm>
            <a:off x="228600" y="1219200"/>
            <a:ext cx="8610600" cy="4247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1800" b="1" dirty="0"/>
              <a:t>2009/Dec : The</a:t>
            </a:r>
            <a:r>
              <a:rPr lang="en-US" altLang="ja-JP" sz="1800" b="1" dirty="0" smtClean="0"/>
              <a:t> </a:t>
            </a:r>
            <a:r>
              <a:rPr lang="en-US" altLang="ja-JP" sz="1800" b="1" dirty="0" err="1" smtClean="0"/>
              <a:t>JLab</a:t>
            </a:r>
            <a:r>
              <a:rPr lang="en-US" altLang="ja-JP" sz="1800" b="1" dirty="0" smtClean="0"/>
              <a:t> LG-01 cavity was received at KEK.</a:t>
            </a:r>
            <a:endParaRPr lang="en-US" altLang="ja-JP" sz="1800" b="1" dirty="0"/>
          </a:p>
          <a:p>
            <a:pPr>
              <a:spcBef>
                <a:spcPct val="50000"/>
              </a:spcBef>
            </a:pPr>
            <a:r>
              <a:rPr lang="en-US" altLang="ja-JP" sz="1800" b="1" dirty="0"/>
              <a:t>2009/Dec/17 : Inspection “As received</a:t>
            </a:r>
            <a:r>
              <a:rPr lang="en-US" altLang="ja-JP" sz="1800" b="1" dirty="0" smtClean="0"/>
              <a:t>” was done.</a:t>
            </a:r>
          </a:p>
          <a:p>
            <a:pPr>
              <a:spcBef>
                <a:spcPct val="50000"/>
              </a:spcBef>
            </a:pPr>
            <a:r>
              <a:rPr lang="en-US" altLang="ja-JP" sz="1800" b="1" dirty="0" smtClean="0"/>
              <a:t> [ development of molding tool ]</a:t>
            </a:r>
          </a:p>
          <a:p>
            <a:pPr>
              <a:spcBef>
                <a:spcPct val="50000"/>
              </a:spcBef>
            </a:pPr>
            <a:r>
              <a:rPr lang="en-US" altLang="ja-JP" sz="1800" b="1" dirty="0" smtClean="0"/>
              <a:t>2010</a:t>
            </a:r>
            <a:r>
              <a:rPr lang="en-US" altLang="ja-JP" sz="1800" b="1" dirty="0"/>
              <a:t>/Mar/09 :</a:t>
            </a:r>
            <a:r>
              <a:rPr lang="en-US" altLang="ja-JP" sz="1800" b="1" dirty="0" smtClean="0"/>
              <a:t> The </a:t>
            </a:r>
            <a:r>
              <a:rPr lang="en-US" altLang="ja-JP" sz="1800" b="1" dirty="0"/>
              <a:t>replica for</a:t>
            </a:r>
            <a:r>
              <a:rPr lang="en-US" altLang="ja-JP" sz="1800" b="1" dirty="0" smtClean="0"/>
              <a:t> cell #5 </a:t>
            </a:r>
            <a:r>
              <a:rPr lang="en-US" altLang="ja-JP" sz="1800" b="1" dirty="0"/>
              <a:t>equator (Area was </a:t>
            </a:r>
            <a:r>
              <a:rPr lang="en-US" altLang="ja-JP" sz="1800" b="1" dirty="0" err="1"/>
              <a:t>t</a:t>
            </a:r>
            <a:r>
              <a:rPr lang="en-US" altLang="ja-JP" sz="1800" b="1" dirty="0"/>
              <a:t> = 240 ~ 280 deg. ) before Local </a:t>
            </a:r>
            <a:r>
              <a:rPr lang="en-US" altLang="ja-JP" sz="1800" b="1" dirty="0" smtClean="0"/>
              <a:t>Grinding, was taken.  </a:t>
            </a:r>
            <a:endParaRPr lang="en-US" altLang="ja-JP" sz="1800" b="1" dirty="0"/>
          </a:p>
          <a:p>
            <a:pPr>
              <a:spcBef>
                <a:spcPct val="50000"/>
              </a:spcBef>
            </a:pPr>
            <a:r>
              <a:rPr lang="en-US" altLang="ja-JP" sz="1800" b="1" dirty="0"/>
              <a:t>2010/Mar/12 ~ April/08 : Local Grinding for</a:t>
            </a:r>
            <a:r>
              <a:rPr lang="en-US" altLang="ja-JP" sz="1800" b="1" dirty="0" smtClean="0"/>
              <a:t> cell #5 </a:t>
            </a:r>
            <a:r>
              <a:rPr lang="en-US" altLang="ja-JP" sz="1800" b="1" dirty="0"/>
              <a:t>equator.</a:t>
            </a:r>
          </a:p>
          <a:p>
            <a:pPr>
              <a:spcBef>
                <a:spcPct val="50000"/>
              </a:spcBef>
            </a:pPr>
            <a:r>
              <a:rPr lang="en-US" altLang="ja-JP" sz="1800" b="1" dirty="0"/>
              <a:t>                                </a:t>
            </a:r>
            <a:r>
              <a:rPr lang="en-US" altLang="ja-JP" sz="1800" b="1" dirty="0" smtClean="0"/>
              <a:t> Cleaning </a:t>
            </a:r>
            <a:r>
              <a:rPr lang="en-US" altLang="ja-JP" sz="1800" b="1" dirty="0"/>
              <a:t>by Car </a:t>
            </a:r>
            <a:r>
              <a:rPr lang="en-US" altLang="ja-JP" sz="1800" b="1" dirty="0" smtClean="0"/>
              <a:t>washer spray </a:t>
            </a:r>
            <a:r>
              <a:rPr lang="en-US" altLang="ja-JP" sz="1800" b="1" dirty="0"/>
              <a:t>and FM-20 with Ultrasonic. </a:t>
            </a:r>
          </a:p>
          <a:p>
            <a:pPr>
              <a:spcBef>
                <a:spcPct val="50000"/>
              </a:spcBef>
            </a:pPr>
            <a:r>
              <a:rPr lang="en-US" altLang="ja-JP" sz="1800" b="1" dirty="0"/>
              <a:t>2010/April/14 : EP 50um with </a:t>
            </a:r>
            <a:r>
              <a:rPr lang="en-US" altLang="ja-JP" sz="1800" b="1" dirty="0" smtClean="0"/>
              <a:t>Air-flow, </a:t>
            </a:r>
            <a:r>
              <a:rPr lang="en-US" altLang="ja-JP" sz="1800" b="1" dirty="0"/>
              <a:t>FM-20 (2%) 50 C  1 hour, Hot bath 50 C  1 hour and HPR 3 hours</a:t>
            </a:r>
            <a:r>
              <a:rPr lang="en-US" altLang="ja-JP" sz="1800" b="1" dirty="0" smtClean="0"/>
              <a:t>.</a:t>
            </a:r>
          </a:p>
          <a:p>
            <a:pPr>
              <a:spcBef>
                <a:spcPct val="50000"/>
              </a:spcBef>
            </a:pPr>
            <a:r>
              <a:rPr lang="en-US" altLang="ja-JP" sz="1800" b="1" dirty="0" smtClean="0"/>
              <a:t>  [ a break: TTC meeting, </a:t>
            </a:r>
            <a:r>
              <a:rPr lang="en-US" altLang="ja-JP" sz="1800" b="1" dirty="0" err="1" smtClean="0"/>
              <a:t>Jlab</a:t>
            </a:r>
            <a:r>
              <a:rPr lang="en-US" altLang="ja-JP" sz="1800" b="1" dirty="0" smtClean="0"/>
              <a:t> visit, holiday season in Japan, etc ]</a:t>
            </a:r>
          </a:p>
          <a:p>
            <a:pPr>
              <a:spcBef>
                <a:spcPct val="50000"/>
              </a:spcBef>
            </a:pPr>
            <a:r>
              <a:rPr lang="en-US" altLang="ja-JP" sz="1800" b="1" dirty="0"/>
              <a:t>2010/May : Inspection after EP 50 </a:t>
            </a:r>
            <a:r>
              <a:rPr lang="en-US" altLang="ja-JP" sz="1800" b="1" dirty="0" smtClean="0"/>
              <a:t>um, is scheduled.</a:t>
            </a:r>
            <a:endParaRPr lang="en-US" altLang="ja-JP" sz="1800" b="1" dirty="0"/>
          </a:p>
          <a:p>
            <a:pPr>
              <a:spcBef>
                <a:spcPct val="50000"/>
              </a:spcBef>
            </a:pPr>
            <a:endParaRPr lang="en-US" altLang="ja-JP" sz="1800" b="1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7" name="タイトル 2"/>
          <p:cNvSpPr>
            <a:spLocks noGrp="1"/>
          </p:cNvSpPr>
          <p:nvPr>
            <p:ph type="title" idx="4294967295"/>
          </p:nvPr>
        </p:nvSpPr>
        <p:spPr>
          <a:xfrm>
            <a:off x="928688" y="71438"/>
            <a:ext cx="7239000" cy="642937"/>
          </a:xfrm>
        </p:spPr>
        <p:txBody>
          <a:bodyPr/>
          <a:lstStyle/>
          <a:p>
            <a:r>
              <a:rPr lang="en-US" altLang="ja-JP" sz="2800" dirty="0" smtClean="0"/>
              <a:t>The </a:t>
            </a:r>
            <a:r>
              <a:rPr lang="en-US" altLang="ja-JP" sz="2800" dirty="0"/>
              <a:t>location of target for Grinding</a:t>
            </a:r>
            <a:endParaRPr lang="ja-JP" altLang="en-US" sz="2800" dirty="0"/>
          </a:p>
        </p:txBody>
      </p:sp>
      <p:pic>
        <p:nvPicPr>
          <p:cNvPr id="62468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838200"/>
            <a:ext cx="7500938" cy="553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69" name="テキスト ボックス 4"/>
          <p:cNvSpPr txBox="1">
            <a:spLocks noChangeArrowheads="1"/>
          </p:cNvSpPr>
          <p:nvPr/>
        </p:nvSpPr>
        <p:spPr bwMode="auto">
          <a:xfrm>
            <a:off x="5334000" y="5410200"/>
            <a:ext cx="3810000" cy="962025"/>
          </a:xfrm>
          <a:prstGeom prst="rect">
            <a:avLst/>
          </a:prstGeom>
          <a:noFill/>
          <a:ln w="19050">
            <a:solidFill>
              <a:schemeClr val="accent2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fontAlgn="ctr" hangingPunct="0"/>
            <a:r>
              <a:rPr lang="en-US" altLang="ja-JP" sz="1400" dirty="0">
                <a:ea typeface="Arial Unicode MS" charset="0"/>
                <a:cs typeface="Arial Unicode MS" charset="0"/>
              </a:rPr>
              <a:t>The welding seam was flaw in hot spot and other locations. Take a replica at</a:t>
            </a:r>
            <a:r>
              <a:rPr lang="en-US" altLang="ja-JP" sz="1400" dirty="0" smtClean="0">
                <a:ea typeface="Arial Unicode MS" charset="0"/>
                <a:cs typeface="Arial Unicode MS" charset="0"/>
              </a:rPr>
              <a:t> cell-#5 </a:t>
            </a:r>
            <a:r>
              <a:rPr lang="en-US" altLang="ja-JP" sz="1400" dirty="0">
                <a:ea typeface="Arial Unicode MS" charset="0"/>
                <a:cs typeface="Arial Unicode MS" charset="0"/>
              </a:rPr>
              <a:t>using by special tool. The Local Grinding</a:t>
            </a:r>
            <a:r>
              <a:rPr lang="en-US" altLang="ja-JP" sz="1400" dirty="0" smtClean="0">
                <a:ea typeface="Arial Unicode MS" charset="0"/>
                <a:cs typeface="Arial Unicode MS" charset="0"/>
              </a:rPr>
              <a:t> was made on cell #5 equator pit.</a:t>
            </a:r>
            <a:endParaRPr lang="ja-JP" altLang="en-US" sz="1400" dirty="0">
              <a:ea typeface="Arial Unicode MS" charset="0"/>
              <a:cs typeface="Arial Unicode MS" charset="0"/>
            </a:endParaRPr>
          </a:p>
        </p:txBody>
      </p:sp>
      <p:sp>
        <p:nvSpPr>
          <p:cNvPr id="62470" name="スライド番号プレースホルダ 5"/>
          <p:cNvSpPr txBox="1">
            <a:spLocks noGrp="1"/>
          </p:cNvSpPr>
          <p:nvPr/>
        </p:nvSpPr>
        <p:spPr bwMode="auto">
          <a:xfrm>
            <a:off x="7696200" y="6484938"/>
            <a:ext cx="762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r" eaLnBrk="0" hangingPunct="0"/>
            <a:fld id="{063C2D6F-2F9E-A045-9FDD-70794E829FF6}" type="slidenum">
              <a:rPr kumimoji="0" lang="en-US" altLang="ja-JP" sz="1400">
                <a:ea typeface="Arial Unicode MS" charset="0"/>
                <a:cs typeface="Arial Unicode MS" charset="0"/>
              </a:rPr>
              <a:pPr algn="r" eaLnBrk="0" hangingPunct="0"/>
              <a:t>31</a:t>
            </a:fld>
            <a:endParaRPr kumimoji="0" lang="en-US" altLang="ja-JP" sz="1400">
              <a:ea typeface="Arial Unicode MS" charset="0"/>
              <a:cs typeface="Arial Unicode MS" charset="0"/>
            </a:endParaRPr>
          </a:p>
        </p:txBody>
      </p:sp>
      <p:sp>
        <p:nvSpPr>
          <p:cNvPr id="7" name="円/楕円 9"/>
          <p:cNvSpPr>
            <a:spLocks noChangeArrowheads="1"/>
          </p:cNvSpPr>
          <p:nvPr/>
        </p:nvSpPr>
        <p:spPr bwMode="auto">
          <a:xfrm>
            <a:off x="3429000" y="3581400"/>
            <a:ext cx="304800" cy="3048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fontAlgn="ctr" hangingPunct="0"/>
            <a:endParaRPr kumimoji="0" lang="ja-JP" altLang="en-US" sz="3600">
              <a:ea typeface="Arial Unicode MS" charset="0"/>
              <a:cs typeface="Arial Unicode MS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38600" y="762000"/>
            <a:ext cx="5105400" cy="372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6" name="Picture 4"/>
          <p:cNvPicPr>
            <a:picLocks noChangeAspect="1" noChangeArrowheads="1"/>
          </p:cNvPicPr>
          <p:nvPr/>
        </p:nvPicPr>
        <p:blipFill>
          <a:blip r:embed="rId4">
            <a:lum bright="12000"/>
          </a:blip>
          <a:srcRect/>
          <a:stretch>
            <a:fillRect/>
          </a:stretch>
        </p:blipFill>
        <p:spPr bwMode="auto">
          <a:xfrm>
            <a:off x="228600" y="838200"/>
            <a:ext cx="4022725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7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8613" y="3810000"/>
            <a:ext cx="3786187" cy="2598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18" name="タイトル 7"/>
          <p:cNvSpPr>
            <a:spLocks noGrp="1"/>
          </p:cNvSpPr>
          <p:nvPr>
            <p:ph type="title" idx="4294967295"/>
          </p:nvPr>
        </p:nvSpPr>
        <p:spPr>
          <a:xfrm>
            <a:off x="714375" y="0"/>
            <a:ext cx="7667625" cy="714375"/>
          </a:xfrm>
        </p:spPr>
        <p:txBody>
          <a:bodyPr/>
          <a:lstStyle/>
          <a:p>
            <a:r>
              <a:rPr lang="en-US" altLang="ja-JP" sz="2800" dirty="0" smtClean="0"/>
              <a:t>Shape </a:t>
            </a:r>
            <a:r>
              <a:rPr lang="en-US" altLang="ja-JP" sz="2800" dirty="0"/>
              <a:t>analysis of the replica at</a:t>
            </a:r>
            <a:r>
              <a:rPr lang="en-US" altLang="ja-JP" sz="2800" dirty="0" smtClean="0"/>
              <a:t> cell#5</a:t>
            </a:r>
            <a:endParaRPr lang="ja-JP" altLang="en-US" sz="2800" dirty="0"/>
          </a:p>
        </p:txBody>
      </p:sp>
      <p:sp>
        <p:nvSpPr>
          <p:cNvPr id="64520" name="円/楕円 9"/>
          <p:cNvSpPr>
            <a:spLocks noChangeArrowheads="1"/>
          </p:cNvSpPr>
          <p:nvPr/>
        </p:nvSpPr>
        <p:spPr bwMode="auto">
          <a:xfrm>
            <a:off x="1857375" y="4857750"/>
            <a:ext cx="928688" cy="5715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fontAlgn="ctr" hangingPunct="0"/>
            <a:endParaRPr kumimoji="0" lang="ja-JP" altLang="en-US" sz="3600">
              <a:ea typeface="Arial Unicode MS" charset="0"/>
              <a:cs typeface="Arial Unicode MS" charset="0"/>
            </a:endParaRPr>
          </a:p>
        </p:txBody>
      </p:sp>
      <p:sp>
        <p:nvSpPr>
          <p:cNvPr id="64521" name="円/楕円 10"/>
          <p:cNvSpPr>
            <a:spLocks noChangeArrowheads="1"/>
          </p:cNvSpPr>
          <p:nvPr/>
        </p:nvSpPr>
        <p:spPr bwMode="auto">
          <a:xfrm>
            <a:off x="2071688" y="2286000"/>
            <a:ext cx="500062" cy="357188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fontAlgn="ctr" hangingPunct="0"/>
            <a:endParaRPr kumimoji="0" lang="ja-JP" altLang="en-US" sz="3600">
              <a:ea typeface="Arial Unicode MS" charset="0"/>
              <a:cs typeface="Arial Unicode MS" charset="0"/>
            </a:endParaRPr>
          </a:p>
        </p:txBody>
      </p:sp>
      <p:sp>
        <p:nvSpPr>
          <p:cNvPr id="64523" name="Rectangle 12"/>
          <p:cNvSpPr>
            <a:spLocks noChangeArrowheads="1"/>
          </p:cNvSpPr>
          <p:nvPr/>
        </p:nvSpPr>
        <p:spPr bwMode="auto">
          <a:xfrm>
            <a:off x="4495800" y="1143000"/>
            <a:ext cx="40973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fontAlgn="ctr" hangingPunct="0"/>
            <a:r>
              <a:rPr kumimoji="0" lang="en-US" altLang="ja-JP" sz="1400" dirty="0">
                <a:solidFill>
                  <a:srgbClr val="000000"/>
                </a:solidFill>
                <a:ea typeface="Arial Unicode MS" charset="0"/>
                <a:cs typeface="Arial Unicode MS" charset="0"/>
              </a:rPr>
              <a:t>Measured by FORMTRACER CS-5000 (</a:t>
            </a:r>
            <a:r>
              <a:rPr kumimoji="0" lang="en-US" altLang="ja-JP" sz="1400" dirty="0" err="1">
                <a:solidFill>
                  <a:srgbClr val="000000"/>
                </a:solidFill>
                <a:ea typeface="Arial Unicode MS" charset="0"/>
                <a:cs typeface="Arial Unicode MS" charset="0"/>
              </a:rPr>
              <a:t>Mitutoyo</a:t>
            </a:r>
            <a:r>
              <a:rPr kumimoji="0" lang="en-US" altLang="ja-JP" sz="1400" dirty="0">
                <a:solidFill>
                  <a:srgbClr val="000000"/>
                </a:solidFill>
                <a:ea typeface="Arial Unicode MS" charset="0"/>
                <a:cs typeface="Arial Unicode MS" charset="0"/>
              </a:rPr>
              <a:t>)</a:t>
            </a:r>
            <a:endParaRPr kumimoji="0" lang="ja-JP" altLang="en-US" sz="1400" dirty="0">
              <a:solidFill>
                <a:srgbClr val="000000"/>
              </a:solidFill>
              <a:ea typeface="Arial Unicode MS" charset="0"/>
              <a:cs typeface="Arial Unicode MS" charset="0"/>
            </a:endParaRPr>
          </a:p>
        </p:txBody>
      </p:sp>
      <p:sp>
        <p:nvSpPr>
          <p:cNvPr id="64524" name="Rectangle 13"/>
          <p:cNvSpPr>
            <a:spLocks noChangeArrowheads="1"/>
          </p:cNvSpPr>
          <p:nvPr/>
        </p:nvSpPr>
        <p:spPr bwMode="auto">
          <a:xfrm>
            <a:off x="990600" y="5486400"/>
            <a:ext cx="2735263" cy="323850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fontAlgn="ctr" hangingPunct="0"/>
            <a:r>
              <a:rPr kumimoji="0" lang="en-US" altLang="ja-JP" sz="1400">
                <a:ea typeface="Arial Unicode MS" charset="0"/>
                <a:cs typeface="Arial Unicode MS" charset="0"/>
              </a:rPr>
              <a:t>The defect looks like a funk hole</a:t>
            </a:r>
            <a:endParaRPr kumimoji="0" lang="ja-JP" altLang="en-US" sz="1400">
              <a:ea typeface="Arial Unicode MS" charset="0"/>
              <a:cs typeface="Arial Unicode MS" charset="0"/>
            </a:endParaRPr>
          </a:p>
        </p:txBody>
      </p:sp>
      <p:sp>
        <p:nvSpPr>
          <p:cNvPr id="64525" name="スライド番号プレースホルダ 12"/>
          <p:cNvSpPr txBox="1">
            <a:spLocks noGrp="1"/>
          </p:cNvSpPr>
          <p:nvPr/>
        </p:nvSpPr>
        <p:spPr bwMode="auto">
          <a:xfrm>
            <a:off x="7696200" y="6484938"/>
            <a:ext cx="762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r" eaLnBrk="0" hangingPunct="0"/>
            <a:fld id="{F44900BC-61E2-2D40-9587-C633FBB57538}" type="slidenum">
              <a:rPr kumimoji="0" lang="en-US" altLang="ja-JP" sz="1400">
                <a:ea typeface="Arial Unicode MS" charset="0"/>
                <a:cs typeface="Arial Unicode MS" charset="0"/>
              </a:rPr>
              <a:pPr algn="r" eaLnBrk="0" hangingPunct="0"/>
              <a:t>32</a:t>
            </a:fld>
            <a:endParaRPr kumimoji="0" lang="en-US" altLang="ja-JP" sz="1400">
              <a:ea typeface="Arial Unicode MS" charset="0"/>
              <a:cs typeface="Arial Unicode MS" charset="0"/>
            </a:endParaRPr>
          </a:p>
        </p:txBody>
      </p:sp>
      <p:pic>
        <p:nvPicPr>
          <p:cNvPr id="14" name="図 13" descr="Jlab-LG02-pit-crosssection.tiff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67200" y="4267200"/>
            <a:ext cx="4557346" cy="2286000"/>
          </a:xfrm>
          <a:prstGeom prst="rect">
            <a:avLst/>
          </a:prstGeom>
        </p:spPr>
      </p:pic>
      <p:cxnSp>
        <p:nvCxnSpPr>
          <p:cNvPr id="16" name="直線コネクタ 15"/>
          <p:cNvCxnSpPr/>
          <p:nvPr/>
        </p:nvCxnSpPr>
        <p:spPr bwMode="auto">
          <a:xfrm rot="5400000">
            <a:off x="4839494" y="2628900"/>
            <a:ext cx="3123406" cy="79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4519" name="円/楕円 8"/>
          <p:cNvSpPr>
            <a:spLocks noChangeArrowheads="1"/>
          </p:cNvSpPr>
          <p:nvPr/>
        </p:nvSpPr>
        <p:spPr bwMode="auto">
          <a:xfrm>
            <a:off x="5867400" y="2476500"/>
            <a:ext cx="1219200" cy="5715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fontAlgn="ctr" hangingPunct="0"/>
            <a:endParaRPr kumimoji="0" lang="ja-JP" altLang="en-US" sz="3600">
              <a:ea typeface="Arial Unicode MS" charset="0"/>
              <a:cs typeface="Arial Unicode MS" charset="0"/>
            </a:endParaRPr>
          </a:p>
        </p:txBody>
      </p:sp>
      <p:cxnSp>
        <p:nvCxnSpPr>
          <p:cNvPr id="19" name="直線コネクタ 18"/>
          <p:cNvCxnSpPr/>
          <p:nvPr/>
        </p:nvCxnSpPr>
        <p:spPr bwMode="auto">
          <a:xfrm rot="5400000">
            <a:off x="5830094" y="2628106"/>
            <a:ext cx="3123406" cy="79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直線コネクタ 19"/>
          <p:cNvCxnSpPr/>
          <p:nvPr/>
        </p:nvCxnSpPr>
        <p:spPr bwMode="auto">
          <a:xfrm rot="5400000">
            <a:off x="3925094" y="2628106"/>
            <a:ext cx="3123406" cy="79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B5540D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3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1143000"/>
            <a:ext cx="3500438" cy="527843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66565" name="正方形/長方形 4"/>
          <p:cNvSpPr>
            <a:spLocks noChangeArrowheads="1"/>
          </p:cNvSpPr>
          <p:nvPr/>
        </p:nvSpPr>
        <p:spPr bwMode="auto">
          <a:xfrm>
            <a:off x="152400" y="2590800"/>
            <a:ext cx="3438525" cy="2143125"/>
          </a:xfrm>
          <a:prstGeom prst="rect">
            <a:avLst/>
          </a:prstGeom>
          <a:noFill/>
          <a:ln w="38100">
            <a:solidFill>
              <a:srgbClr val="92D05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fontAlgn="ctr" hangingPunct="0"/>
            <a:endParaRPr kumimoji="0" lang="ja-JP" altLang="en-US" sz="3600">
              <a:ea typeface="Arial Unicode MS" charset="0"/>
              <a:cs typeface="Arial Unicode MS" charset="0"/>
            </a:endParaRPr>
          </a:p>
        </p:txBody>
      </p:sp>
      <p:cxnSp>
        <p:nvCxnSpPr>
          <p:cNvPr id="66566" name="直線コネクタ 6"/>
          <p:cNvCxnSpPr>
            <a:cxnSpLocks noChangeShapeType="1"/>
          </p:cNvCxnSpPr>
          <p:nvPr/>
        </p:nvCxnSpPr>
        <p:spPr bwMode="auto">
          <a:xfrm rot="5400000" flipH="1" flipV="1">
            <a:off x="3009900" y="1257300"/>
            <a:ext cx="1981200" cy="838200"/>
          </a:xfrm>
          <a:prstGeom prst="line">
            <a:avLst/>
          </a:prstGeom>
          <a:noFill/>
          <a:ln w="38100">
            <a:solidFill>
              <a:srgbClr val="92D050"/>
            </a:solidFill>
            <a:round/>
            <a:headEnd/>
            <a:tailEnd/>
          </a:ln>
        </p:spPr>
      </p:cxnSp>
      <p:cxnSp>
        <p:nvCxnSpPr>
          <p:cNvPr id="66567" name="直線コネクタ 7"/>
          <p:cNvCxnSpPr>
            <a:cxnSpLocks noChangeShapeType="1"/>
          </p:cNvCxnSpPr>
          <p:nvPr/>
        </p:nvCxnSpPr>
        <p:spPr bwMode="auto">
          <a:xfrm rot="5400000" flipH="1" flipV="1">
            <a:off x="3467100" y="3771900"/>
            <a:ext cx="1066800" cy="838200"/>
          </a:xfrm>
          <a:prstGeom prst="line">
            <a:avLst/>
          </a:prstGeom>
          <a:noFill/>
          <a:ln w="38100">
            <a:solidFill>
              <a:srgbClr val="92D050"/>
            </a:solidFill>
            <a:round/>
            <a:headEnd/>
            <a:tailEnd/>
          </a:ln>
        </p:spPr>
      </p:cxnSp>
      <p:sp>
        <p:nvSpPr>
          <p:cNvPr id="66568" name="正方形/長方形 10"/>
          <p:cNvSpPr>
            <a:spLocks noChangeArrowheads="1"/>
          </p:cNvSpPr>
          <p:nvPr/>
        </p:nvSpPr>
        <p:spPr bwMode="auto">
          <a:xfrm>
            <a:off x="71438" y="804863"/>
            <a:ext cx="350043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fontAlgn="ctr" hangingPunct="0"/>
            <a:r>
              <a:rPr kumimoji="0" lang="en-US" altLang="ja-JP" sz="1600" dirty="0">
                <a:ea typeface="Arial Unicode MS" charset="0"/>
                <a:cs typeface="Arial Unicode MS" charset="0"/>
              </a:rPr>
              <a:t>Before Grinding :</a:t>
            </a:r>
            <a:r>
              <a:rPr kumimoji="0" lang="en-US" altLang="ja-JP" sz="1600" dirty="0" smtClean="0">
                <a:ea typeface="Arial Unicode MS" charset="0"/>
                <a:cs typeface="Arial Unicode MS" charset="0"/>
              </a:rPr>
              <a:t> cell #5 </a:t>
            </a:r>
            <a:r>
              <a:rPr kumimoji="0" lang="en-US" altLang="ja-JP" sz="1600" dirty="0" err="1">
                <a:ea typeface="Arial Unicode MS" charset="0"/>
                <a:cs typeface="Arial Unicode MS" charset="0"/>
              </a:rPr>
              <a:t>t</a:t>
            </a:r>
            <a:r>
              <a:rPr kumimoji="0" lang="en-US" altLang="ja-JP" sz="1600" dirty="0">
                <a:ea typeface="Arial Unicode MS" charset="0"/>
                <a:cs typeface="Arial Unicode MS" charset="0"/>
              </a:rPr>
              <a:t>=261 deg.</a:t>
            </a:r>
            <a:endParaRPr kumimoji="0" lang="ja-JP" altLang="en-US" sz="1600" dirty="0">
              <a:ea typeface="Arial Unicode MS" charset="0"/>
              <a:cs typeface="Arial Unicode MS" charset="0"/>
            </a:endParaRPr>
          </a:p>
        </p:txBody>
      </p:sp>
      <p:sp>
        <p:nvSpPr>
          <p:cNvPr id="66571" name="タイトル 14"/>
          <p:cNvSpPr>
            <a:spLocks noGrp="1"/>
          </p:cNvSpPr>
          <p:nvPr>
            <p:ph type="title" idx="4294967295"/>
          </p:nvPr>
        </p:nvSpPr>
        <p:spPr>
          <a:xfrm>
            <a:off x="914400" y="71438"/>
            <a:ext cx="7239000" cy="614362"/>
          </a:xfrm>
        </p:spPr>
        <p:txBody>
          <a:bodyPr/>
          <a:lstStyle/>
          <a:p>
            <a:r>
              <a:rPr lang="en-US" altLang="ja-JP" sz="2400" dirty="0" smtClean="0"/>
              <a:t>After </a:t>
            </a:r>
            <a:r>
              <a:rPr lang="en-US" altLang="ja-JP" sz="2400" dirty="0"/>
              <a:t>Local Grinding of</a:t>
            </a:r>
            <a:r>
              <a:rPr lang="en-US" altLang="ja-JP" sz="2400" dirty="0" smtClean="0"/>
              <a:t> cell #5 </a:t>
            </a:r>
            <a:r>
              <a:rPr lang="en-US" altLang="ja-JP" sz="2400" dirty="0"/>
              <a:t>equator </a:t>
            </a:r>
            <a:r>
              <a:rPr lang="en-US" altLang="ja-JP" sz="2400" dirty="0" err="1"/>
              <a:t>t</a:t>
            </a:r>
            <a:r>
              <a:rPr lang="en-US" altLang="ja-JP" sz="2400" dirty="0"/>
              <a:t>= 261 deg.</a:t>
            </a:r>
            <a:r>
              <a:rPr lang="en-US" altLang="ja-JP" sz="2800" dirty="0"/>
              <a:t> </a:t>
            </a:r>
            <a:endParaRPr lang="ja-JP" altLang="en-US" sz="2800" dirty="0"/>
          </a:p>
        </p:txBody>
      </p:sp>
      <p:sp>
        <p:nvSpPr>
          <p:cNvPr id="66572" name="スライド番号プレースホルダ 11"/>
          <p:cNvSpPr txBox="1">
            <a:spLocks noGrp="1"/>
          </p:cNvSpPr>
          <p:nvPr/>
        </p:nvSpPr>
        <p:spPr bwMode="auto">
          <a:xfrm>
            <a:off x="7696200" y="6484938"/>
            <a:ext cx="762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r" eaLnBrk="0" hangingPunct="0"/>
            <a:fld id="{0A6B5BAD-F4CA-5944-B998-6BF3B366E08E}" type="slidenum">
              <a:rPr kumimoji="0" lang="en-US" altLang="ja-JP" sz="1400">
                <a:ea typeface="Arial Unicode MS" charset="0"/>
                <a:cs typeface="Arial Unicode MS" charset="0"/>
              </a:rPr>
              <a:pPr algn="r" eaLnBrk="0" hangingPunct="0"/>
              <a:t>33</a:t>
            </a:fld>
            <a:endParaRPr kumimoji="0" lang="en-US" altLang="ja-JP" sz="1400">
              <a:ea typeface="Arial Unicode MS" charset="0"/>
              <a:cs typeface="Arial Unicode MS" charset="0"/>
            </a:endParaRPr>
          </a:p>
        </p:txBody>
      </p:sp>
      <p:pic>
        <p:nvPicPr>
          <p:cNvPr id="16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3657600"/>
            <a:ext cx="3209925" cy="309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" name="Text Box 10"/>
          <p:cNvSpPr txBox="1">
            <a:spLocks noChangeArrowheads="1"/>
          </p:cNvSpPr>
          <p:nvPr/>
        </p:nvSpPr>
        <p:spPr bwMode="auto">
          <a:xfrm>
            <a:off x="7391400" y="5867400"/>
            <a:ext cx="1752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1800" dirty="0"/>
              <a:t>After EP 50um</a:t>
            </a:r>
          </a:p>
        </p:txBody>
      </p:sp>
      <p:pic>
        <p:nvPicPr>
          <p:cNvPr id="66564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19600" y="685800"/>
            <a:ext cx="3774705" cy="3000375"/>
          </a:xfrm>
          <a:prstGeom prst="rect">
            <a:avLst/>
          </a:prstGeom>
          <a:noFill/>
          <a:ln w="38100">
            <a:solidFill>
              <a:srgbClr val="92D050"/>
            </a:solidFill>
            <a:miter lim="800000"/>
            <a:headEnd/>
            <a:tailEnd/>
          </a:ln>
        </p:spPr>
      </p:pic>
      <p:sp>
        <p:nvSpPr>
          <p:cNvPr id="66569" name="正方形/長方形 11"/>
          <p:cNvSpPr>
            <a:spLocks noChangeArrowheads="1"/>
          </p:cNvSpPr>
          <p:nvPr/>
        </p:nvSpPr>
        <p:spPr bwMode="auto">
          <a:xfrm>
            <a:off x="3962400" y="685800"/>
            <a:ext cx="45720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0" fontAlgn="ctr" hangingPunct="0"/>
            <a:r>
              <a:rPr kumimoji="0" lang="en-US" altLang="ja-JP" sz="1400" dirty="0">
                <a:ea typeface="Arial Unicode MS" charset="0"/>
                <a:cs typeface="Arial Unicode MS" charset="0"/>
              </a:rPr>
              <a:t>After Mechanical Grinding (Total time, 8 hour</a:t>
            </a:r>
            <a:r>
              <a:rPr kumimoji="0" lang="en-US" altLang="ja-JP" sz="1400" dirty="0" smtClean="0">
                <a:ea typeface="Arial Unicode MS" charset="0"/>
                <a:cs typeface="Arial Unicode MS" charset="0"/>
              </a:rPr>
              <a:t>)</a:t>
            </a:r>
            <a:endParaRPr kumimoji="0" lang="ja-JP" altLang="en-US" sz="1400" dirty="0">
              <a:ea typeface="Arial Unicode MS" charset="0"/>
              <a:cs typeface="Arial Unicode MS" charset="0"/>
            </a:endParaRPr>
          </a:p>
        </p:txBody>
      </p:sp>
      <p:sp>
        <p:nvSpPr>
          <p:cNvPr id="20" name="円/楕円 9"/>
          <p:cNvSpPr>
            <a:spLocks noChangeArrowheads="1"/>
          </p:cNvSpPr>
          <p:nvPr/>
        </p:nvSpPr>
        <p:spPr bwMode="auto">
          <a:xfrm>
            <a:off x="1600200" y="3048000"/>
            <a:ext cx="428625" cy="6858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fontAlgn="ctr" hangingPunct="0"/>
            <a:endParaRPr kumimoji="0" lang="ja-JP" altLang="en-US" sz="3600">
              <a:ea typeface="Arial Unicode MS" charset="0"/>
              <a:cs typeface="Arial Unicode MS" charset="0"/>
            </a:endParaRPr>
          </a:p>
        </p:txBody>
      </p:sp>
      <p:sp>
        <p:nvSpPr>
          <p:cNvPr id="23" name="円/楕円 9"/>
          <p:cNvSpPr>
            <a:spLocks noChangeArrowheads="1"/>
          </p:cNvSpPr>
          <p:nvPr/>
        </p:nvSpPr>
        <p:spPr bwMode="auto">
          <a:xfrm>
            <a:off x="6172200" y="1371600"/>
            <a:ext cx="428625" cy="6858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fontAlgn="ctr" hangingPunct="0"/>
            <a:endParaRPr kumimoji="0" lang="ja-JP" altLang="en-US" sz="3600">
              <a:ea typeface="Arial Unicode MS" charset="0"/>
              <a:cs typeface="Arial Unicode MS" charset="0"/>
            </a:endParaRPr>
          </a:p>
        </p:txBody>
      </p:sp>
      <p:sp>
        <p:nvSpPr>
          <p:cNvPr id="24" name="円/楕円 9"/>
          <p:cNvSpPr>
            <a:spLocks noChangeArrowheads="1"/>
          </p:cNvSpPr>
          <p:nvPr/>
        </p:nvSpPr>
        <p:spPr bwMode="auto">
          <a:xfrm>
            <a:off x="6172200" y="4419600"/>
            <a:ext cx="428625" cy="6858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fontAlgn="ctr" hangingPunct="0"/>
            <a:endParaRPr kumimoji="0" lang="ja-JP" altLang="en-US" sz="3600">
              <a:ea typeface="Arial Unicode MS" charset="0"/>
              <a:cs typeface="Arial Unicode MS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フッター プレースホルダ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ja-JP" smtClean="0"/>
              <a:t>STF</a:t>
            </a:r>
            <a:r>
              <a:rPr lang="en-US" altLang="ja-JP" sz="2000" smtClean="0"/>
              <a:t>  </a:t>
            </a:r>
            <a:endParaRPr lang="en-US" altLang="ja-JP" smtClean="0"/>
          </a:p>
        </p:txBody>
      </p:sp>
      <p:sp>
        <p:nvSpPr>
          <p:cNvPr id="27651" name="タイトル 2"/>
          <p:cNvSpPr>
            <a:spLocks noGrp="1"/>
          </p:cNvSpPr>
          <p:nvPr>
            <p:ph type="title" idx="4294967295"/>
          </p:nvPr>
        </p:nvSpPr>
        <p:spPr>
          <a:xfrm>
            <a:off x="823913" y="71438"/>
            <a:ext cx="7558087" cy="642937"/>
          </a:xfrm>
        </p:spPr>
        <p:txBody>
          <a:bodyPr/>
          <a:lstStyle/>
          <a:p>
            <a:r>
              <a:rPr lang="en-US" altLang="ja-JP" sz="2000" dirty="0" smtClean="0"/>
              <a:t>Summary of 9-cell cavity repair</a:t>
            </a:r>
            <a:endParaRPr lang="en-US" altLang="ja-JP" sz="2000" dirty="0" smtClean="0"/>
          </a:p>
        </p:txBody>
      </p:sp>
      <p:graphicFrame>
        <p:nvGraphicFramePr>
          <p:cNvPr id="23690" name="Group 138"/>
          <p:cNvGraphicFramePr>
            <a:graphicFrameLocks noGrp="1"/>
          </p:cNvGraphicFramePr>
          <p:nvPr/>
        </p:nvGraphicFramePr>
        <p:xfrm>
          <a:off x="228600" y="1752600"/>
          <a:ext cx="8763000" cy="1777048"/>
        </p:xfrm>
        <a:graphic>
          <a:graphicData uri="http://schemas.openxmlformats.org/drawingml/2006/table">
            <a:tbl>
              <a:tblPr/>
              <a:tblGrid>
                <a:gridCol w="762000"/>
                <a:gridCol w="2209800"/>
                <a:gridCol w="1524000"/>
                <a:gridCol w="4267200"/>
              </a:tblGrid>
              <a:tr h="3952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Arial Unicode MS" charset="0"/>
                          <a:cs typeface="Arial Unicode MS" charset="0"/>
                        </a:rPr>
                        <a:t>Labs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Arial Unicode MS" charset="0"/>
                          <a:cs typeface="Arial Unicode MS" charset="0"/>
                        </a:rPr>
                        <a:t>Method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Arial Unicode MS" charset="0"/>
                          <a:cs typeface="Arial Unicode MS" charset="0"/>
                        </a:rPr>
                        <a:t>Cavity name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Arial Unicode MS" charset="0"/>
                          <a:cs typeface="Arial Unicode MS" charset="0"/>
                        </a:rPr>
                        <a:t>Results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Arial Unicode MS" charset="0"/>
                          <a:cs typeface="Arial Unicode MS" charset="0"/>
                        </a:rPr>
                        <a:t>DESY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Arial Unicode MS" charset="0"/>
                          <a:cs typeface="Arial Unicode MS" charset="0"/>
                        </a:rPr>
                        <a:t>Local Grinding (KEK)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Arial Unicode MS" charset="0"/>
                          <a:cs typeface="Arial Unicode MS" charset="0"/>
                        </a:rPr>
                        <a:t>AC71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Arial Unicode MS" charset="0"/>
                          <a:cs typeface="Arial Unicode MS" charset="0"/>
                        </a:rPr>
                        <a:t>26MV/m </a:t>
                      </a:r>
                      <a:r>
                        <a:rPr kumimoji="0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Arial Unicode MS" charset="0"/>
                          <a:cs typeface="Arial Unicode MS" charset="0"/>
                        </a:rPr>
                        <a:t>(string?</a:t>
                      </a:r>
                      <a:r>
                        <a:rPr kumimoji="0" lang="en-US" altLang="ja-JP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Arial Unicode MS" charset="0"/>
                          <a:cs typeface="Arial Unicode MS" charset="0"/>
                        </a:rPr>
                        <a:t>??) -&gt; 30 MV/</a:t>
                      </a:r>
                      <a:r>
                        <a:rPr kumimoji="0" lang="en-US" altLang="ja-JP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Arial Unicode MS" charset="0"/>
                          <a:cs typeface="Arial Unicode MS" charset="0"/>
                        </a:rPr>
                        <a:t>m</a:t>
                      </a:r>
                      <a:endParaRPr kumimoji="0" lang="en-US" altLang="ja-JP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Arial" charset="0"/>
                        <a:ea typeface="Arial Unicode MS" charset="0"/>
                        <a:cs typeface="Arial Unicode MS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Arial Unicode MS" charset="0"/>
                          <a:cs typeface="Arial Unicode MS" charset="0"/>
                        </a:rPr>
                        <a:t>FNAL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Arial Unicode MS" charset="0"/>
                          <a:cs typeface="Arial Unicode MS" charset="0"/>
                        </a:rPr>
                        <a:t>Local Grinding (KEK)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Arial Unicode MS" charset="0"/>
                          <a:cs typeface="Arial Unicode MS" charset="0"/>
                        </a:rPr>
                        <a:t>AES-03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Arial Unicode MS" charset="0"/>
                          <a:cs typeface="Arial Unicode MS" charset="0"/>
                        </a:rPr>
                        <a:t>20 MV/m (Bump, scratch) -&gt; 34 MV/m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Arial Unicode MS" charset="0"/>
                          <a:cs typeface="Arial Unicode MS" charset="0"/>
                        </a:rPr>
                        <a:t>JLAB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Arial Unicode MS" charset="0"/>
                          <a:cs typeface="Arial Unicode MS" charset="0"/>
                        </a:rPr>
                        <a:t>Local Grinding (KEK)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Arial Unicode MS" charset="0"/>
                          <a:cs typeface="Arial Unicode MS" charset="0"/>
                        </a:rPr>
                        <a:t>JLAB </a:t>
                      </a:r>
                      <a:r>
                        <a:rPr kumimoji="0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Arial Unicode MS" charset="0"/>
                          <a:cs typeface="Arial Unicode MS" charset="0"/>
                        </a:rPr>
                        <a:t>LG-01</a:t>
                      </a:r>
                      <a:endParaRPr kumimoji="0" lang="en-US" altLang="ja-JP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Arial" charset="0"/>
                        <a:ea typeface="Arial Unicode MS" charset="0"/>
                        <a:cs typeface="Arial Unicode MS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Arial Unicode MS" charset="0"/>
                          <a:cs typeface="Arial Unicode MS" charset="0"/>
                        </a:rPr>
                        <a:t>30 MV/</a:t>
                      </a:r>
                      <a:r>
                        <a:rPr kumimoji="0" lang="en-US" altLang="ja-JP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Arial Unicode MS" charset="0"/>
                          <a:cs typeface="Arial Unicode MS" charset="0"/>
                        </a:rPr>
                        <a:t>m</a:t>
                      </a:r>
                      <a:r>
                        <a:rPr kumimoji="0" lang="en-US" altLang="ja-JP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Arial Unicode MS" charset="0"/>
                          <a:cs typeface="Arial Unicode MS" charset="0"/>
                        </a:rPr>
                        <a:t> (Pit) -&gt; will be </a:t>
                      </a:r>
                      <a:r>
                        <a:rPr kumimoji="0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Arial Unicode MS" charset="0"/>
                          <a:cs typeface="Arial Unicode MS" charset="0"/>
                        </a:rPr>
                        <a:t>tested. </a:t>
                      </a:r>
                      <a:endParaRPr kumimoji="0" lang="en-US" altLang="ja-JP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Arial" charset="0"/>
                        <a:ea typeface="Arial Unicode MS" charset="0"/>
                        <a:cs typeface="Arial Unicode MS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Arial Unicode MS" charset="0"/>
                          <a:cs typeface="Arial Unicode MS" charset="0"/>
                        </a:rPr>
                        <a:t>KEK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Arial Unicode MS" charset="0"/>
                          <a:cs typeface="Arial Unicode MS" charset="0"/>
                        </a:rPr>
                        <a:t>Local Grinding(KEK)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Arial Unicode MS" charset="0"/>
                          <a:cs typeface="Arial Unicode MS" charset="0"/>
                        </a:rPr>
                        <a:t>MHI-08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Arial Unicode MS" charset="0"/>
                          <a:cs typeface="Arial Unicode MS" charset="0"/>
                        </a:rPr>
                        <a:t>16 MV/</a:t>
                      </a:r>
                      <a:r>
                        <a:rPr kumimoji="0" lang="en-US" altLang="ja-JP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Arial Unicode MS" charset="0"/>
                          <a:cs typeface="Arial Unicode MS" charset="0"/>
                        </a:rPr>
                        <a:t>m</a:t>
                      </a:r>
                      <a:r>
                        <a:rPr kumimoji="0" lang="en-US" altLang="ja-JP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Arial Unicode MS" charset="0"/>
                          <a:cs typeface="Arial Unicode MS" charset="0"/>
                        </a:rPr>
                        <a:t> (Pit) -&gt; 27 MV/</a:t>
                      </a:r>
                      <a:r>
                        <a:rPr kumimoji="0" lang="en-US" altLang="ja-JP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Arial Unicode MS" charset="0"/>
                          <a:cs typeface="Arial Unicode MS" charset="0"/>
                        </a:rPr>
                        <a:t>m</a:t>
                      </a:r>
                      <a:endParaRPr kumimoji="0" lang="en-US" altLang="ja-JP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Arial" charset="0"/>
                        <a:ea typeface="Arial Unicode MS" charset="0"/>
                        <a:cs typeface="Arial Unicode MS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7685" name="スライド番号プレースホルダ 5"/>
          <p:cNvSpPr txBox="1">
            <a:spLocks noGrp="1"/>
          </p:cNvSpPr>
          <p:nvPr/>
        </p:nvSpPr>
        <p:spPr bwMode="auto">
          <a:xfrm>
            <a:off x="7696200" y="6484938"/>
            <a:ext cx="762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r" fontAlgn="base"/>
            <a:fld id="{BB57A53E-8838-4649-9754-08EDDD373F5A}" type="slidenum">
              <a:rPr lang="en-US" altLang="ja-JP" sz="1400"/>
              <a:pPr algn="r" fontAlgn="base"/>
              <a:t>34</a:t>
            </a:fld>
            <a:endParaRPr lang="en-US" altLang="ja-JP" sz="1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フッター プレースホルダ 1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ja-JP" smtClean="0"/>
              <a:t>STF</a:t>
            </a:r>
            <a:r>
              <a:rPr lang="en-US" altLang="ja-JP" sz="2000" smtClean="0"/>
              <a:t>  </a:t>
            </a:r>
            <a:endParaRPr lang="en-US" altLang="ja-JP" smtClean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/>
          </p:cNvSpPr>
          <p:nvPr>
            <p:ph type="title" idx="4294967295"/>
          </p:nvPr>
        </p:nvSpPr>
        <p:spPr>
          <a:xfrm>
            <a:off x="457200" y="2857500"/>
            <a:ext cx="8229600" cy="1143000"/>
          </a:xfrm>
        </p:spPr>
        <p:txBody>
          <a:bodyPr/>
          <a:lstStyle/>
          <a:p>
            <a:r>
              <a:rPr lang="en-US" altLang="ja-JP" dirty="0">
                <a:solidFill>
                  <a:srgbClr val="000000"/>
                </a:solidFill>
              </a:rPr>
              <a:t>How to take a replica for</a:t>
            </a:r>
            <a:r>
              <a:rPr lang="en-US" altLang="ja-JP" dirty="0" smtClean="0">
                <a:solidFill>
                  <a:srgbClr val="000000"/>
                </a:solidFill>
              </a:rPr>
              <a:t> 9-</a:t>
            </a:r>
            <a:r>
              <a:rPr lang="en-US" altLang="ja-JP" dirty="0">
                <a:solidFill>
                  <a:srgbClr val="000000"/>
                </a:solidFill>
              </a:rPr>
              <a:t>cell cavity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50" y="785813"/>
            <a:ext cx="4643438" cy="3487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4" name="タイトル 7"/>
          <p:cNvSpPr>
            <a:spLocks noGrp="1"/>
          </p:cNvSpPr>
          <p:nvPr>
            <p:ph type="title" idx="4294967295"/>
          </p:nvPr>
        </p:nvSpPr>
        <p:spPr>
          <a:xfrm>
            <a:off x="457200" y="0"/>
            <a:ext cx="8229600" cy="857250"/>
          </a:xfrm>
        </p:spPr>
        <p:txBody>
          <a:bodyPr/>
          <a:lstStyle/>
          <a:p>
            <a:pPr eaLnBrk="1" hangingPunct="1"/>
            <a:r>
              <a:rPr lang="en-US" altLang="ja-JP" sz="2000" dirty="0" smtClean="0"/>
              <a:t>Tool: Silicon Tank and USB camera on the stick</a:t>
            </a:r>
            <a:endParaRPr lang="ja-JP" altLang="en-US" sz="2000" dirty="0"/>
          </a:p>
        </p:txBody>
      </p:sp>
      <p:cxnSp>
        <p:nvCxnSpPr>
          <p:cNvPr id="10" name="直線矢印コネクタ 9"/>
          <p:cNvCxnSpPr/>
          <p:nvPr/>
        </p:nvCxnSpPr>
        <p:spPr>
          <a:xfrm rot="5400000" flipH="1" flipV="1">
            <a:off x="1535906" y="2750344"/>
            <a:ext cx="2500313" cy="1285875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26" name="テキスト ボックス 10"/>
          <p:cNvSpPr txBox="1">
            <a:spLocks noChangeArrowheads="1"/>
          </p:cNvSpPr>
          <p:nvPr/>
        </p:nvSpPr>
        <p:spPr bwMode="auto">
          <a:xfrm>
            <a:off x="1928813" y="4643438"/>
            <a:ext cx="17145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 sz="1600" dirty="0" smtClean="0"/>
              <a:t>Silicon Tank </a:t>
            </a:r>
            <a:r>
              <a:rPr lang="en-US" altLang="ja-JP" sz="1600" dirty="0"/>
              <a:t>and</a:t>
            </a:r>
            <a:r>
              <a:rPr lang="en-US" altLang="ja-JP" sz="1600" dirty="0" smtClean="0"/>
              <a:t> turn-over string </a:t>
            </a:r>
            <a:endParaRPr lang="ja-JP" altLang="en-US" sz="1600" dirty="0"/>
          </a:p>
        </p:txBody>
      </p:sp>
      <p:sp>
        <p:nvSpPr>
          <p:cNvPr id="9227" name="テキスト ボックス 11"/>
          <p:cNvSpPr txBox="1">
            <a:spLocks noChangeArrowheads="1"/>
          </p:cNvSpPr>
          <p:nvPr/>
        </p:nvSpPr>
        <p:spPr bwMode="auto">
          <a:xfrm>
            <a:off x="5143500" y="1136650"/>
            <a:ext cx="3857625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 sz="1600" dirty="0"/>
              <a:t>String to get a replica from inside cavity.</a:t>
            </a:r>
          </a:p>
          <a:p>
            <a:r>
              <a:rPr lang="en-US" altLang="ja-JP" sz="1600" dirty="0"/>
              <a:t>This string is touched in the iris.</a:t>
            </a:r>
          </a:p>
          <a:p>
            <a:r>
              <a:rPr lang="en-US" altLang="ja-JP" sz="1600" dirty="0"/>
              <a:t>The string is soft material, the iris</a:t>
            </a:r>
            <a:r>
              <a:rPr lang="en-US" altLang="ja-JP" sz="1600" dirty="0" smtClean="0"/>
              <a:t> has </a:t>
            </a:r>
            <a:r>
              <a:rPr lang="en-US" altLang="ja-JP" sz="1600" dirty="0"/>
              <a:t>no damage.</a:t>
            </a:r>
            <a:endParaRPr lang="ja-JP" altLang="en-US" sz="1600" dirty="0"/>
          </a:p>
        </p:txBody>
      </p:sp>
      <p:sp>
        <p:nvSpPr>
          <p:cNvPr id="9228" name="テキスト ボックス 12"/>
          <p:cNvSpPr txBox="1">
            <a:spLocks noChangeArrowheads="1"/>
          </p:cNvSpPr>
          <p:nvPr/>
        </p:nvSpPr>
        <p:spPr bwMode="auto">
          <a:xfrm>
            <a:off x="71438" y="4425950"/>
            <a:ext cx="1833562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 sz="1400"/>
              <a:t>USB camera with two LED light</a:t>
            </a:r>
          </a:p>
          <a:p>
            <a:r>
              <a:rPr lang="en-US" altLang="ja-JP" sz="1400"/>
              <a:t>The LED light works by four dry buttery.   </a:t>
            </a:r>
            <a:endParaRPr lang="ja-JP" altLang="en-US" sz="1400"/>
          </a:p>
        </p:txBody>
      </p:sp>
      <p:cxnSp>
        <p:nvCxnSpPr>
          <p:cNvPr id="14" name="直線矢印コネクタ 13"/>
          <p:cNvCxnSpPr/>
          <p:nvPr/>
        </p:nvCxnSpPr>
        <p:spPr>
          <a:xfrm rot="5400000" flipH="1" flipV="1">
            <a:off x="535782" y="2536031"/>
            <a:ext cx="2500312" cy="1285875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矢印コネクタ 14"/>
          <p:cNvCxnSpPr/>
          <p:nvPr/>
        </p:nvCxnSpPr>
        <p:spPr>
          <a:xfrm rot="10800000" flipV="1">
            <a:off x="4000500" y="2214563"/>
            <a:ext cx="1285875" cy="1214437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正方形/長方形 1"/>
          <p:cNvSpPr/>
          <p:nvPr/>
        </p:nvSpPr>
        <p:spPr>
          <a:xfrm flipH="1" flipV="1">
            <a:off x="3786187" y="4500562"/>
            <a:ext cx="5053012" cy="3571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ja-JP" altLang="en-US">
              <a:solidFill>
                <a:srgbClr val="FFFFFF"/>
              </a:solidFill>
              <a:cs typeface="ＭＳ Ｐゴシック" charset="-128"/>
            </a:endParaRPr>
          </a:p>
        </p:txBody>
      </p:sp>
      <p:sp>
        <p:nvSpPr>
          <p:cNvPr id="3" name="正方形/長方形 2"/>
          <p:cNvSpPr/>
          <p:nvPr/>
        </p:nvSpPr>
        <p:spPr>
          <a:xfrm flipH="1" flipV="1">
            <a:off x="3786188" y="4214813"/>
            <a:ext cx="428625" cy="2071687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ja-JP" altLang="en-US">
              <a:solidFill>
                <a:srgbClr val="FFFFFF"/>
              </a:solidFill>
              <a:cs typeface="ＭＳ Ｐゴシック" charset="-128"/>
            </a:endParaRPr>
          </a:p>
        </p:txBody>
      </p:sp>
      <p:sp>
        <p:nvSpPr>
          <p:cNvPr id="4" name="正方形/長方形 3"/>
          <p:cNvSpPr/>
          <p:nvPr/>
        </p:nvSpPr>
        <p:spPr>
          <a:xfrm flipH="1" flipV="1">
            <a:off x="5181600" y="4343400"/>
            <a:ext cx="357188" cy="200025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ja-JP" altLang="en-US">
              <a:solidFill>
                <a:srgbClr val="FFFFFF"/>
              </a:solidFill>
              <a:cs typeface="ＭＳ Ｐゴシック" charset="-128"/>
            </a:endParaRPr>
          </a:p>
        </p:txBody>
      </p:sp>
      <p:sp>
        <p:nvSpPr>
          <p:cNvPr id="5" name="正方形/長方形 4"/>
          <p:cNvSpPr/>
          <p:nvPr/>
        </p:nvSpPr>
        <p:spPr>
          <a:xfrm flipH="1" flipV="1">
            <a:off x="3786188" y="6286500"/>
            <a:ext cx="1776412" cy="28575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ja-JP" altLang="en-US">
              <a:solidFill>
                <a:srgbClr val="FFFFFF"/>
              </a:solidFill>
              <a:cs typeface="ＭＳ Ｐゴシック" charset="-128"/>
            </a:endParaRPr>
          </a:p>
        </p:txBody>
      </p:sp>
      <p:cxnSp>
        <p:nvCxnSpPr>
          <p:cNvPr id="18" name="直線矢印コネクタ 17"/>
          <p:cNvCxnSpPr/>
          <p:nvPr/>
        </p:nvCxnSpPr>
        <p:spPr>
          <a:xfrm flipH="1">
            <a:off x="3857625" y="4679950"/>
            <a:ext cx="5286375" cy="1588"/>
          </a:xfrm>
          <a:prstGeom prst="straightConnector1">
            <a:avLst/>
          </a:prstGeom>
          <a:ln w="19050">
            <a:solidFill>
              <a:schemeClr val="tx1"/>
            </a:solidFill>
            <a:prstDash val="dash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矢印コネクタ 20"/>
          <p:cNvCxnSpPr/>
          <p:nvPr/>
        </p:nvCxnSpPr>
        <p:spPr>
          <a:xfrm flipH="1">
            <a:off x="3857625" y="6570663"/>
            <a:ext cx="5286375" cy="1587"/>
          </a:xfrm>
          <a:prstGeom prst="straightConnector1">
            <a:avLst/>
          </a:prstGeom>
          <a:ln w="19050">
            <a:solidFill>
              <a:schemeClr val="tx1"/>
            </a:solidFill>
            <a:prstDash val="solid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矢印コネクタ 22"/>
          <p:cNvCxnSpPr/>
          <p:nvPr/>
        </p:nvCxnSpPr>
        <p:spPr>
          <a:xfrm rot="16200000" flipV="1">
            <a:off x="7930357" y="5644357"/>
            <a:ext cx="1857375" cy="1588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34" name="テキスト ボックス 23"/>
          <p:cNvSpPr txBox="1">
            <a:spLocks noChangeArrowheads="1"/>
          </p:cNvSpPr>
          <p:nvPr/>
        </p:nvSpPr>
        <p:spPr bwMode="auto">
          <a:xfrm flipH="1">
            <a:off x="7786687" y="6019800"/>
            <a:ext cx="13573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 sz="1800" dirty="0"/>
              <a:t>325 mm</a:t>
            </a:r>
            <a:endParaRPr lang="ja-JP" altLang="en-US" sz="1800" dirty="0"/>
          </a:p>
        </p:txBody>
      </p:sp>
      <p:sp>
        <p:nvSpPr>
          <p:cNvPr id="9238" name="テキスト ボックス 30"/>
          <p:cNvSpPr txBox="1">
            <a:spLocks noChangeArrowheads="1"/>
          </p:cNvSpPr>
          <p:nvPr/>
        </p:nvSpPr>
        <p:spPr bwMode="auto">
          <a:xfrm>
            <a:off x="142875" y="5643563"/>
            <a:ext cx="3500438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 sz="1600"/>
              <a:t>Diameter of Stick is 20 mm. </a:t>
            </a:r>
          </a:p>
          <a:p>
            <a:r>
              <a:rPr lang="en-US" altLang="ja-JP" sz="1600"/>
              <a:t>Stick length is 1300 mm. </a:t>
            </a:r>
          </a:p>
          <a:p>
            <a:r>
              <a:rPr lang="en-US" altLang="ja-JP" sz="1600"/>
              <a:t>The height of holder is optimized for the stage of Kyoto camera. </a:t>
            </a:r>
            <a:endParaRPr lang="ja-JP" altLang="en-US" sz="1600"/>
          </a:p>
        </p:txBody>
      </p:sp>
      <p:cxnSp>
        <p:nvCxnSpPr>
          <p:cNvPr id="36" name="直線矢印コネクタ 35"/>
          <p:cNvCxnSpPr/>
          <p:nvPr/>
        </p:nvCxnSpPr>
        <p:spPr>
          <a:xfrm rot="5400000" flipH="1" flipV="1">
            <a:off x="1964532" y="3679031"/>
            <a:ext cx="1214438" cy="71437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正方形/長方形 25"/>
          <p:cNvSpPr/>
          <p:nvPr/>
        </p:nvSpPr>
        <p:spPr bwMode="auto">
          <a:xfrm>
            <a:off x="7315200" y="4724400"/>
            <a:ext cx="914400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3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0" charset="0"/>
              <a:ea typeface="Arial Unicode MS" pitchFamily="-60" charset="0"/>
              <a:cs typeface="Arial Unicode MS" pitchFamily="-60" charset="0"/>
            </a:endParaRPr>
          </a:p>
        </p:txBody>
      </p:sp>
      <p:sp>
        <p:nvSpPr>
          <p:cNvPr id="6" name="正方形/長方形 5"/>
          <p:cNvSpPr/>
          <p:nvPr/>
        </p:nvSpPr>
        <p:spPr>
          <a:xfrm flipH="1" flipV="1">
            <a:off x="7620000" y="4800600"/>
            <a:ext cx="533400" cy="3571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ja-JP" altLang="en-US">
              <a:solidFill>
                <a:srgbClr val="FFFFFF"/>
              </a:solidFill>
              <a:cs typeface="ＭＳ Ｐゴシック" charset="-128"/>
            </a:endParaRPr>
          </a:p>
        </p:txBody>
      </p:sp>
      <p:sp>
        <p:nvSpPr>
          <p:cNvPr id="27" name="正方形/長方形 26"/>
          <p:cNvSpPr/>
          <p:nvPr/>
        </p:nvSpPr>
        <p:spPr bwMode="auto">
          <a:xfrm>
            <a:off x="7772400" y="4495800"/>
            <a:ext cx="228600" cy="457200"/>
          </a:xfrm>
          <a:prstGeom prst="rect">
            <a:avLst/>
          </a:prstGeom>
          <a:solidFill>
            <a:schemeClr val="accent3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3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0" charset="0"/>
              <a:ea typeface="Arial Unicode MS" pitchFamily="-60" charset="0"/>
              <a:cs typeface="Arial Unicode MS" pitchFamily="-60" charset="0"/>
            </a:endParaRPr>
          </a:p>
        </p:txBody>
      </p:sp>
      <p:sp>
        <p:nvSpPr>
          <p:cNvPr id="28" name="正方形/長方形 27"/>
          <p:cNvSpPr/>
          <p:nvPr/>
        </p:nvSpPr>
        <p:spPr bwMode="auto">
          <a:xfrm>
            <a:off x="6324600" y="4876800"/>
            <a:ext cx="762000" cy="228600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3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0" charset="0"/>
              <a:ea typeface="Arial Unicode MS" pitchFamily="-60" charset="0"/>
              <a:cs typeface="Arial Unicode MS" pitchFamily="-60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096000" y="5181600"/>
            <a:ext cx="10569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/>
              <a:t>USB camera</a:t>
            </a:r>
          </a:p>
          <a:p>
            <a:r>
              <a:rPr kumimoji="1" lang="en-US" altLang="ja-JP" sz="1200" dirty="0" smtClean="0"/>
              <a:t>with</a:t>
            </a:r>
          </a:p>
          <a:p>
            <a:r>
              <a:rPr kumimoji="1" lang="en-US" altLang="ja-JP" sz="1200" dirty="0" smtClean="0"/>
              <a:t>LED light</a:t>
            </a:r>
            <a:endParaRPr kumimoji="1" lang="ja-JP" altLang="en-US" sz="1200" dirty="0"/>
          </a:p>
        </p:txBody>
      </p:sp>
      <p:sp>
        <p:nvSpPr>
          <p:cNvPr id="30" name="TextBox 29"/>
          <p:cNvSpPr txBox="1"/>
          <p:nvPr/>
        </p:nvSpPr>
        <p:spPr>
          <a:xfrm>
            <a:off x="7543800" y="5486400"/>
            <a:ext cx="9716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/>
              <a:t>Silicon tank</a:t>
            </a:r>
            <a:endParaRPr kumimoji="1" lang="ja-JP" altLang="en-US" sz="1200" dirty="0"/>
          </a:p>
        </p:txBody>
      </p:sp>
      <p:sp>
        <p:nvSpPr>
          <p:cNvPr id="31" name="円/楕円 30"/>
          <p:cNvSpPr/>
          <p:nvPr/>
        </p:nvSpPr>
        <p:spPr bwMode="auto">
          <a:xfrm>
            <a:off x="7848600" y="4800600"/>
            <a:ext cx="76200" cy="76200"/>
          </a:xfrm>
          <a:prstGeom prst="ellipse">
            <a:avLst/>
          </a:prstGeom>
          <a:solidFill>
            <a:srgbClr val="7F7F7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3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0" charset="0"/>
              <a:ea typeface="Arial Unicode MS" pitchFamily="-60" charset="0"/>
              <a:cs typeface="Arial Unicode MS" pitchFamily="-60" charset="0"/>
            </a:endParaRPr>
          </a:p>
        </p:txBody>
      </p:sp>
      <p:sp>
        <p:nvSpPr>
          <p:cNvPr id="32" name="上カーブ矢印 31"/>
          <p:cNvSpPr/>
          <p:nvPr/>
        </p:nvSpPr>
        <p:spPr bwMode="auto">
          <a:xfrm flipH="1">
            <a:off x="7391400" y="5181600"/>
            <a:ext cx="685800" cy="228600"/>
          </a:xfrm>
          <a:prstGeom prst="curvedUp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3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0" charset="0"/>
              <a:ea typeface="Arial Unicode MS" pitchFamily="-60" charset="0"/>
              <a:cs typeface="Arial Unicode MS" pitchFamily="-60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タイトル 1"/>
          <p:cNvSpPr>
            <a:spLocks noGrp="1"/>
          </p:cNvSpPr>
          <p:nvPr>
            <p:ph type="title" idx="4294967295"/>
          </p:nvPr>
        </p:nvSpPr>
        <p:spPr>
          <a:xfrm>
            <a:off x="457200" y="0"/>
            <a:ext cx="8229600" cy="796925"/>
          </a:xfrm>
        </p:spPr>
        <p:txBody>
          <a:bodyPr/>
          <a:lstStyle/>
          <a:p>
            <a:pPr eaLnBrk="1" hangingPunct="1"/>
            <a:r>
              <a:rPr lang="ja-JP" altLang="en-US" sz="2400" dirty="0"/>
              <a:t>F</a:t>
            </a:r>
            <a:r>
              <a:rPr lang="en-US" altLang="ja-JP" sz="2400" dirty="0"/>
              <a:t>low of</a:t>
            </a:r>
            <a:r>
              <a:rPr lang="en-US" altLang="ja-JP" sz="2400" dirty="0" smtClean="0"/>
              <a:t> molding</a:t>
            </a:r>
            <a:endParaRPr lang="ja-JP" altLang="en-US" sz="2400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714375"/>
            <a:ext cx="2071688" cy="151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57438" y="714375"/>
            <a:ext cx="2003425" cy="150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5" name="テキスト ボックス 5"/>
          <p:cNvSpPr txBox="1">
            <a:spLocks noChangeArrowheads="1"/>
          </p:cNvSpPr>
          <p:nvPr/>
        </p:nvSpPr>
        <p:spPr bwMode="auto">
          <a:xfrm>
            <a:off x="0" y="2214563"/>
            <a:ext cx="22145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 sz="1400"/>
              <a:t>1. Set the Silicon rubber </a:t>
            </a:r>
            <a:endParaRPr lang="ja-JP" altLang="en-US" sz="1400"/>
          </a:p>
        </p:txBody>
      </p:sp>
      <p:cxnSp>
        <p:nvCxnSpPr>
          <p:cNvPr id="8" name="直線矢印コネクタ 7"/>
          <p:cNvCxnSpPr/>
          <p:nvPr/>
        </p:nvCxnSpPr>
        <p:spPr>
          <a:xfrm>
            <a:off x="2071688" y="1500188"/>
            <a:ext cx="285750" cy="158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47" name="テキスト ボックス 8"/>
          <p:cNvSpPr txBox="1">
            <a:spLocks noChangeArrowheads="1"/>
          </p:cNvSpPr>
          <p:nvPr/>
        </p:nvSpPr>
        <p:spPr bwMode="auto">
          <a:xfrm>
            <a:off x="2214563" y="2214563"/>
            <a:ext cx="24288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 sz="1400"/>
              <a:t>2. Measure the weight</a:t>
            </a:r>
          </a:p>
          <a:p>
            <a:r>
              <a:rPr lang="en-US" altLang="ja-JP" sz="1400"/>
              <a:t>(A : B, 1:1) and Mix A and B</a:t>
            </a:r>
            <a:endParaRPr lang="ja-JP" altLang="en-US" sz="1400"/>
          </a:p>
        </p:txBody>
      </p:sp>
      <p:pic>
        <p:nvPicPr>
          <p:cNvPr id="10248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43438" y="714375"/>
            <a:ext cx="2003425" cy="150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直線矢印コネクタ 10"/>
          <p:cNvCxnSpPr/>
          <p:nvPr/>
        </p:nvCxnSpPr>
        <p:spPr>
          <a:xfrm>
            <a:off x="4357688" y="1500188"/>
            <a:ext cx="285750" cy="158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50" name="テキスト ボックス 11"/>
          <p:cNvSpPr txBox="1">
            <a:spLocks noChangeArrowheads="1"/>
          </p:cNvSpPr>
          <p:nvPr/>
        </p:nvSpPr>
        <p:spPr bwMode="auto">
          <a:xfrm>
            <a:off x="4572000" y="2214563"/>
            <a:ext cx="2214563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 sz="1400" dirty="0"/>
              <a:t>3.</a:t>
            </a:r>
            <a:r>
              <a:rPr lang="en-US" altLang="ja-JP" sz="1400" dirty="0" smtClean="0"/>
              <a:t> Pour silicon </a:t>
            </a:r>
            <a:r>
              <a:rPr lang="en-US" altLang="ja-JP" sz="1400" dirty="0"/>
              <a:t>rubber</a:t>
            </a:r>
            <a:r>
              <a:rPr lang="en-US" altLang="ja-JP" sz="1400" dirty="0" smtClean="0"/>
              <a:t> to </a:t>
            </a:r>
            <a:r>
              <a:rPr lang="en-US" altLang="ja-JP" sz="1400" dirty="0"/>
              <a:t>the tank. And </a:t>
            </a:r>
            <a:r>
              <a:rPr lang="en-US" altLang="ja-JP" sz="1400" dirty="0" smtClean="0"/>
              <a:t>clean up </a:t>
            </a:r>
            <a:r>
              <a:rPr lang="en-US" altLang="ja-JP" sz="1400" dirty="0"/>
              <a:t>around the tank. </a:t>
            </a:r>
            <a:endParaRPr lang="ja-JP" altLang="en-US" sz="1400" dirty="0"/>
          </a:p>
        </p:txBody>
      </p:sp>
      <p:cxnSp>
        <p:nvCxnSpPr>
          <p:cNvPr id="13" name="直線矢印コネクタ 12"/>
          <p:cNvCxnSpPr/>
          <p:nvPr/>
        </p:nvCxnSpPr>
        <p:spPr>
          <a:xfrm>
            <a:off x="6643688" y="1500188"/>
            <a:ext cx="285750" cy="158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52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929438" y="642938"/>
            <a:ext cx="2143125" cy="160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53" name="テキスト ボックス 14"/>
          <p:cNvSpPr txBox="1">
            <a:spLocks noChangeArrowheads="1"/>
          </p:cNvSpPr>
          <p:nvPr/>
        </p:nvSpPr>
        <p:spPr bwMode="auto">
          <a:xfrm>
            <a:off x="6929438" y="2214563"/>
            <a:ext cx="2214562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 sz="1400" dirty="0"/>
              <a:t>4.</a:t>
            </a:r>
            <a:r>
              <a:rPr lang="en-US" altLang="ja-JP" sz="1400" dirty="0" smtClean="0"/>
              <a:t> Position </a:t>
            </a:r>
            <a:r>
              <a:rPr lang="en-US" altLang="ja-JP" sz="1400" dirty="0"/>
              <a:t>to the target, and</a:t>
            </a:r>
            <a:r>
              <a:rPr lang="en-US" altLang="ja-JP" sz="1400" dirty="0" smtClean="0"/>
              <a:t> throw </a:t>
            </a:r>
            <a:r>
              <a:rPr lang="en-US" altLang="ja-JP" sz="1400" dirty="0"/>
              <a:t>the silicon rubber to the target.  </a:t>
            </a:r>
            <a:endParaRPr lang="ja-JP" altLang="en-US" sz="1400" dirty="0"/>
          </a:p>
        </p:txBody>
      </p:sp>
      <p:pic>
        <p:nvPicPr>
          <p:cNvPr id="10254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2928938"/>
            <a:ext cx="2036763" cy="178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5" name="Picture 8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286000" y="2928938"/>
            <a:ext cx="2143125" cy="1833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8" name="直線矢印コネクタ 17"/>
          <p:cNvCxnSpPr/>
          <p:nvPr/>
        </p:nvCxnSpPr>
        <p:spPr>
          <a:xfrm>
            <a:off x="2000250" y="3857625"/>
            <a:ext cx="28575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57" name="テキスト ボックス 18"/>
          <p:cNvSpPr txBox="1">
            <a:spLocks noChangeArrowheads="1"/>
          </p:cNvSpPr>
          <p:nvPr/>
        </p:nvSpPr>
        <p:spPr bwMode="auto">
          <a:xfrm>
            <a:off x="0" y="4786313"/>
            <a:ext cx="23622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altLang="ja-JP" sz="1400" dirty="0"/>
              <a:t>5.</a:t>
            </a:r>
            <a:r>
              <a:rPr lang="en-US" altLang="ja-JP" sz="1400" dirty="0" smtClean="0"/>
              <a:t> Image </a:t>
            </a:r>
            <a:r>
              <a:rPr lang="en-US" altLang="ja-JP" sz="1400" dirty="0"/>
              <a:t>of USB camera</a:t>
            </a:r>
            <a:r>
              <a:rPr lang="en-US" altLang="ja-JP" sz="1400" dirty="0" smtClean="0"/>
              <a:t> shows pick-up string there, before throwing silicon.  </a:t>
            </a:r>
            <a:endParaRPr lang="ja-JP" altLang="en-US" sz="1400" dirty="0"/>
          </a:p>
        </p:txBody>
      </p:sp>
      <p:sp>
        <p:nvSpPr>
          <p:cNvPr id="10258" name="テキスト ボックス 19"/>
          <p:cNvSpPr txBox="1">
            <a:spLocks noChangeArrowheads="1"/>
          </p:cNvSpPr>
          <p:nvPr/>
        </p:nvSpPr>
        <p:spPr bwMode="auto">
          <a:xfrm>
            <a:off x="2357438" y="4800600"/>
            <a:ext cx="221456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 sz="1400" dirty="0"/>
              <a:t>6. After</a:t>
            </a:r>
            <a:r>
              <a:rPr lang="en-US" altLang="ja-JP" sz="1400" dirty="0" smtClean="0"/>
              <a:t> throwing silicon,</a:t>
            </a:r>
          </a:p>
          <a:p>
            <a:r>
              <a:rPr lang="en-US" altLang="ja-JP" sz="1400" dirty="0"/>
              <a:t>Wait 30 min to </a:t>
            </a:r>
            <a:r>
              <a:rPr lang="en-US" altLang="ja-JP" sz="1400" dirty="0" smtClean="0"/>
              <a:t>harden. </a:t>
            </a:r>
            <a:endParaRPr lang="ja-JP" altLang="en-US" sz="1400" dirty="0"/>
          </a:p>
        </p:txBody>
      </p:sp>
      <p:cxnSp>
        <p:nvCxnSpPr>
          <p:cNvPr id="21" name="直線矢印コネクタ 20"/>
          <p:cNvCxnSpPr/>
          <p:nvPr/>
        </p:nvCxnSpPr>
        <p:spPr>
          <a:xfrm>
            <a:off x="4429125" y="3857625"/>
            <a:ext cx="28575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60" name="テキスト ボックス 22"/>
          <p:cNvSpPr txBox="1">
            <a:spLocks noChangeArrowheads="1"/>
          </p:cNvSpPr>
          <p:nvPr/>
        </p:nvSpPr>
        <p:spPr bwMode="auto">
          <a:xfrm>
            <a:off x="4714875" y="4714875"/>
            <a:ext cx="221456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 sz="1400" dirty="0"/>
              <a:t>7.</a:t>
            </a:r>
            <a:r>
              <a:rPr lang="en-US" altLang="ja-JP" sz="1400" dirty="0" smtClean="0"/>
              <a:t> Pick-up molding rubber </a:t>
            </a:r>
            <a:r>
              <a:rPr lang="en-US" altLang="ja-JP" sz="1400" dirty="0"/>
              <a:t>by</a:t>
            </a:r>
            <a:r>
              <a:rPr lang="en-US" altLang="ja-JP" sz="1400" dirty="0" smtClean="0"/>
              <a:t> the strings pulling out. </a:t>
            </a:r>
            <a:endParaRPr lang="ja-JP" altLang="en-US" sz="1400" dirty="0"/>
          </a:p>
        </p:txBody>
      </p:sp>
      <p:sp>
        <p:nvSpPr>
          <p:cNvPr id="10261" name="テキスト ボックス 23"/>
          <p:cNvSpPr txBox="1">
            <a:spLocks noChangeArrowheads="1"/>
          </p:cNvSpPr>
          <p:nvPr/>
        </p:nvSpPr>
        <p:spPr bwMode="auto">
          <a:xfrm>
            <a:off x="6781800" y="5791200"/>
            <a:ext cx="23622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altLang="ja-JP" sz="1400" dirty="0"/>
              <a:t>8.</a:t>
            </a:r>
            <a:r>
              <a:rPr lang="en-US" altLang="ja-JP" sz="1400" dirty="0" smtClean="0"/>
              <a:t> Pull-out molding rubber. </a:t>
            </a:r>
            <a:endParaRPr lang="ja-JP" altLang="en-US" sz="1400" dirty="0"/>
          </a:p>
        </p:txBody>
      </p:sp>
      <p:pic>
        <p:nvPicPr>
          <p:cNvPr id="10262" name="Picture 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367588" y="3048000"/>
            <a:ext cx="1624012" cy="127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3" name="Picture 11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714875" y="3000375"/>
            <a:ext cx="2193925" cy="164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8" name="直線矢印コネクタ 27"/>
          <p:cNvCxnSpPr/>
          <p:nvPr/>
        </p:nvCxnSpPr>
        <p:spPr>
          <a:xfrm>
            <a:off x="6929438" y="3857625"/>
            <a:ext cx="28575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65" name="テキスト ボックス 28"/>
          <p:cNvSpPr txBox="1">
            <a:spLocks noChangeArrowheads="1"/>
          </p:cNvSpPr>
          <p:nvPr/>
        </p:nvSpPr>
        <p:spPr bwMode="auto">
          <a:xfrm>
            <a:off x="0" y="5562600"/>
            <a:ext cx="4572000" cy="83099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altLang="ja-JP" sz="1600" dirty="0"/>
              <a:t>Time :</a:t>
            </a:r>
            <a:r>
              <a:rPr lang="en-US" altLang="ja-JP" sz="1600" dirty="0" smtClean="0"/>
              <a:t> step 1 </a:t>
            </a:r>
            <a:r>
              <a:rPr lang="en-US" altLang="ja-JP" sz="1600" dirty="0"/>
              <a:t>~ 6 -&gt; less than </a:t>
            </a:r>
            <a:r>
              <a:rPr lang="en-US" altLang="ja-JP" sz="1600" u="sng" dirty="0"/>
              <a:t>7 min</a:t>
            </a:r>
            <a:r>
              <a:rPr lang="en-US" altLang="ja-JP" sz="1600" dirty="0"/>
              <a:t>,</a:t>
            </a:r>
          </a:p>
          <a:p>
            <a:r>
              <a:rPr lang="en-US" altLang="ja-JP" sz="1600" dirty="0"/>
              <a:t>           Wait </a:t>
            </a:r>
            <a:r>
              <a:rPr lang="en-US" altLang="ja-JP" sz="1600" u="sng" dirty="0"/>
              <a:t>30 min</a:t>
            </a:r>
            <a:r>
              <a:rPr lang="en-US" altLang="ja-JP" sz="1600" dirty="0"/>
              <a:t> to </a:t>
            </a:r>
            <a:r>
              <a:rPr lang="en-US" altLang="ja-JP" sz="1600" dirty="0" smtClean="0"/>
              <a:t>harden </a:t>
            </a:r>
            <a:r>
              <a:rPr lang="en-US" altLang="ja-JP" sz="1600" dirty="0"/>
              <a:t>the silicon rubber</a:t>
            </a:r>
          </a:p>
          <a:p>
            <a:r>
              <a:rPr lang="en-US" altLang="ja-JP" sz="1600" dirty="0"/>
              <a:t>          </a:t>
            </a:r>
            <a:r>
              <a:rPr lang="en-US" altLang="ja-JP" sz="1600" dirty="0" smtClean="0"/>
              <a:t> step 7 </a:t>
            </a:r>
            <a:r>
              <a:rPr lang="en-US" altLang="ja-JP" sz="1600" dirty="0"/>
              <a:t>~ 8 -&gt; less than </a:t>
            </a:r>
            <a:r>
              <a:rPr lang="en-US" altLang="ja-JP" sz="1600" u="sng" dirty="0"/>
              <a:t>5 min</a:t>
            </a:r>
            <a:r>
              <a:rPr lang="en-US" altLang="ja-JP" sz="1600" dirty="0"/>
              <a:t>. </a:t>
            </a:r>
            <a:endParaRPr lang="ja-JP" altLang="en-US" sz="1600" dirty="0"/>
          </a:p>
        </p:txBody>
      </p:sp>
      <p:sp>
        <p:nvSpPr>
          <p:cNvPr id="10266" name="テキスト ボックス 29"/>
          <p:cNvSpPr txBox="1">
            <a:spLocks noChangeArrowheads="1"/>
          </p:cNvSpPr>
          <p:nvPr/>
        </p:nvSpPr>
        <p:spPr bwMode="auto">
          <a:xfrm>
            <a:off x="4572000" y="6191250"/>
            <a:ext cx="4419600" cy="5905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 sz="1600" dirty="0" smtClean="0"/>
              <a:t>To </a:t>
            </a:r>
            <a:r>
              <a:rPr lang="en-US" altLang="ja-JP" sz="1600" dirty="0"/>
              <a:t>take one</a:t>
            </a:r>
            <a:r>
              <a:rPr lang="en-US" altLang="ja-JP" sz="1600" dirty="0" smtClean="0"/>
              <a:t> molding, </a:t>
            </a:r>
            <a:r>
              <a:rPr lang="en-US" altLang="ja-JP" sz="1600" dirty="0"/>
              <a:t>we </a:t>
            </a:r>
            <a:r>
              <a:rPr lang="en-US" altLang="ja-JP" sz="1600" dirty="0" smtClean="0"/>
              <a:t>need to keep </a:t>
            </a:r>
            <a:r>
              <a:rPr lang="en-US" altLang="ja-JP" sz="1600" dirty="0"/>
              <a:t>the </a:t>
            </a:r>
            <a:r>
              <a:rPr lang="en-US" altLang="ja-JP" sz="1600" dirty="0" smtClean="0"/>
              <a:t>time </a:t>
            </a:r>
            <a:r>
              <a:rPr lang="en-US" altLang="ja-JP" sz="1600" dirty="0"/>
              <a:t>&lt;1 hour. </a:t>
            </a:r>
            <a:endParaRPr lang="ja-JP" altLang="en-US" sz="1600" dirty="0"/>
          </a:p>
        </p:txBody>
      </p:sp>
      <p:pic>
        <p:nvPicPr>
          <p:cNvPr id="10268" name="Picture 28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7239000" y="4419600"/>
            <a:ext cx="1828800" cy="137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269" name="Oval 29"/>
          <p:cNvSpPr>
            <a:spLocks noChangeArrowheads="1"/>
          </p:cNvSpPr>
          <p:nvPr/>
        </p:nvSpPr>
        <p:spPr bwMode="auto">
          <a:xfrm>
            <a:off x="7848600" y="4724400"/>
            <a:ext cx="533400" cy="762000"/>
          </a:xfrm>
          <a:prstGeom prst="ellipse">
            <a:avLst/>
          </a:prstGeom>
          <a:noFill/>
          <a:ln w="19050">
            <a:solidFill>
              <a:srgbClr val="FF99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0270" name="Line 30"/>
          <p:cNvSpPr>
            <a:spLocks noChangeShapeType="1"/>
          </p:cNvSpPr>
          <p:nvPr/>
        </p:nvSpPr>
        <p:spPr bwMode="auto">
          <a:xfrm flipV="1">
            <a:off x="8077200" y="4114800"/>
            <a:ext cx="0" cy="609600"/>
          </a:xfrm>
          <a:prstGeom prst="line">
            <a:avLst/>
          </a:prstGeom>
          <a:noFill/>
          <a:ln w="25400">
            <a:solidFill>
              <a:srgbClr val="FF9900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/>
          </p:cNvSpPr>
          <p:nvPr>
            <p:ph type="title" idx="4294967295"/>
          </p:nvPr>
        </p:nvSpPr>
        <p:spPr>
          <a:xfrm>
            <a:off x="685800" y="152400"/>
            <a:ext cx="7772400" cy="457200"/>
          </a:xfrm>
        </p:spPr>
        <p:txBody>
          <a:bodyPr/>
          <a:lstStyle/>
          <a:p>
            <a:r>
              <a:rPr lang="en-US" altLang="ja-JP" sz="1800" dirty="0" smtClean="0"/>
              <a:t>Making replica by </a:t>
            </a:r>
            <a:r>
              <a:rPr lang="en-US" altLang="ja-JP" sz="1800" dirty="0" err="1" smtClean="0"/>
              <a:t>Stycast</a:t>
            </a:r>
            <a:endParaRPr lang="en-US" altLang="ja-JP" sz="1800" dirty="0"/>
          </a:p>
        </p:txBody>
      </p:sp>
      <p:pic>
        <p:nvPicPr>
          <p:cNvPr id="6963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19800" y="1752600"/>
            <a:ext cx="16002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963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33600" y="1752600"/>
            <a:ext cx="1676400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9637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96200" y="1828800"/>
            <a:ext cx="1447800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9638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86200" y="1752600"/>
            <a:ext cx="1828800" cy="1255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9640" name="Picture 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6200" y="3563938"/>
            <a:ext cx="1752600" cy="1312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9641" name="Picture 9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905000" y="3563938"/>
            <a:ext cx="1752600" cy="1312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9642" name="Picture 5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6200" y="1752600"/>
            <a:ext cx="1752600" cy="1252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43" name="Text Box 11"/>
          <p:cNvSpPr txBox="1">
            <a:spLocks noChangeArrowheads="1"/>
          </p:cNvSpPr>
          <p:nvPr/>
        </p:nvSpPr>
        <p:spPr bwMode="auto">
          <a:xfrm>
            <a:off x="76200" y="3048000"/>
            <a:ext cx="1676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1400"/>
              <a:t>1. </a:t>
            </a:r>
            <a:r>
              <a:rPr lang="en-US" altLang="ja-JP" sz="1400"/>
              <a:t>Find the defect.</a:t>
            </a:r>
          </a:p>
        </p:txBody>
      </p:sp>
      <p:sp>
        <p:nvSpPr>
          <p:cNvPr id="69644" name="Text Box 12"/>
          <p:cNvSpPr txBox="1">
            <a:spLocks noChangeArrowheads="1"/>
          </p:cNvSpPr>
          <p:nvPr/>
        </p:nvSpPr>
        <p:spPr bwMode="auto">
          <a:xfrm>
            <a:off x="2133600" y="3048000"/>
            <a:ext cx="3810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1400" dirty="0"/>
              <a:t>2. </a:t>
            </a:r>
            <a:r>
              <a:rPr lang="en-US" altLang="ja-JP" sz="1400" dirty="0"/>
              <a:t>take</a:t>
            </a:r>
            <a:r>
              <a:rPr lang="en-US" altLang="ja-JP" sz="1400" dirty="0" smtClean="0"/>
              <a:t> molding </a:t>
            </a:r>
            <a:r>
              <a:rPr lang="en-US" altLang="ja-JP" sz="1400" dirty="0"/>
              <a:t>of the defect by special tool.</a:t>
            </a:r>
          </a:p>
        </p:txBody>
      </p:sp>
      <p:sp>
        <p:nvSpPr>
          <p:cNvPr id="69645" name="Line 13"/>
          <p:cNvSpPr>
            <a:spLocks noChangeShapeType="1"/>
          </p:cNvSpPr>
          <p:nvPr/>
        </p:nvSpPr>
        <p:spPr bwMode="auto">
          <a:xfrm>
            <a:off x="1828800" y="23622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69646" name="Line 14"/>
          <p:cNvSpPr>
            <a:spLocks noChangeShapeType="1"/>
          </p:cNvSpPr>
          <p:nvPr/>
        </p:nvSpPr>
        <p:spPr bwMode="auto">
          <a:xfrm>
            <a:off x="5715000" y="22860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69647" name="Text Box 15"/>
          <p:cNvSpPr txBox="1">
            <a:spLocks noChangeArrowheads="1"/>
          </p:cNvSpPr>
          <p:nvPr/>
        </p:nvSpPr>
        <p:spPr bwMode="auto">
          <a:xfrm>
            <a:off x="6477000" y="3048000"/>
            <a:ext cx="2590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1400"/>
              <a:t>3.Copy to the stycast.</a:t>
            </a:r>
          </a:p>
        </p:txBody>
      </p:sp>
      <p:sp>
        <p:nvSpPr>
          <p:cNvPr id="69648" name="Text Box 16"/>
          <p:cNvSpPr txBox="1">
            <a:spLocks noChangeArrowheads="1"/>
          </p:cNvSpPr>
          <p:nvPr/>
        </p:nvSpPr>
        <p:spPr bwMode="auto">
          <a:xfrm>
            <a:off x="76200" y="4953000"/>
            <a:ext cx="5486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1400" dirty="0"/>
              <a:t>4. After </a:t>
            </a:r>
            <a:r>
              <a:rPr lang="en-US" altLang="ja-JP" sz="1400" dirty="0" smtClean="0"/>
              <a:t>hardening </a:t>
            </a:r>
            <a:r>
              <a:rPr lang="en-US" altLang="ja-JP" sz="1400" dirty="0"/>
              <a:t>of the </a:t>
            </a:r>
            <a:r>
              <a:rPr lang="en-US" altLang="ja-JP" sz="1400" dirty="0" err="1"/>
              <a:t>stycast</a:t>
            </a:r>
            <a:r>
              <a:rPr lang="en-US" altLang="ja-JP" sz="1400" dirty="0"/>
              <a:t>,</a:t>
            </a:r>
            <a:r>
              <a:rPr lang="en-US" altLang="ja-JP" sz="1400" dirty="0" smtClean="0"/>
              <a:t>  </a:t>
            </a:r>
            <a:r>
              <a:rPr lang="en-US" altLang="ja-JP" sz="1400" dirty="0"/>
              <a:t>check the shape by camera system.</a:t>
            </a:r>
          </a:p>
        </p:txBody>
      </p:sp>
      <p:sp>
        <p:nvSpPr>
          <p:cNvPr id="69649" name="Line 17"/>
          <p:cNvSpPr>
            <a:spLocks noChangeShapeType="1"/>
          </p:cNvSpPr>
          <p:nvPr/>
        </p:nvSpPr>
        <p:spPr bwMode="auto">
          <a:xfrm>
            <a:off x="5562600" y="42672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pic>
        <p:nvPicPr>
          <p:cNvPr id="69650" name="Picture 18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867400" y="3598863"/>
            <a:ext cx="1600200" cy="1201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9651" name="Picture 19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543800" y="3581400"/>
            <a:ext cx="1600200" cy="1201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9652" name="Text Box 20"/>
          <p:cNvSpPr txBox="1">
            <a:spLocks noChangeArrowheads="1"/>
          </p:cNvSpPr>
          <p:nvPr/>
        </p:nvSpPr>
        <p:spPr bwMode="auto">
          <a:xfrm>
            <a:off x="5791200" y="4876800"/>
            <a:ext cx="335280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1400"/>
              <a:t>5.analysis by laser microscope or surface roughness measuring machine.</a:t>
            </a:r>
          </a:p>
        </p:txBody>
      </p:sp>
      <p:pic>
        <p:nvPicPr>
          <p:cNvPr id="69654" name="Picture 22"/>
          <p:cNvPicPr>
            <a:picLocks noChangeAspect="1" noChangeArrowheads="1"/>
          </p:cNvPicPr>
          <p:nvPr/>
        </p:nvPicPr>
        <p:blipFill>
          <a:blip r:embed="rId11">
            <a:lum bright="12000" contrast="12000"/>
          </a:blip>
          <a:srcRect/>
          <a:stretch>
            <a:fillRect/>
          </a:stretch>
        </p:blipFill>
        <p:spPr bwMode="auto">
          <a:xfrm>
            <a:off x="3733800" y="3570288"/>
            <a:ext cx="1828800" cy="1306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838200"/>
            <a:ext cx="4281488" cy="321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7" name="タイトル 2"/>
          <p:cNvSpPr>
            <a:spLocks noGrp="1"/>
          </p:cNvSpPr>
          <p:nvPr>
            <p:ph type="title" idx="4294967295"/>
          </p:nvPr>
        </p:nvSpPr>
        <p:spPr>
          <a:xfrm>
            <a:off x="457200" y="0"/>
            <a:ext cx="8229600" cy="785813"/>
          </a:xfrm>
        </p:spPr>
        <p:txBody>
          <a:bodyPr/>
          <a:lstStyle/>
          <a:p>
            <a:pPr eaLnBrk="1" hangingPunct="1"/>
            <a:r>
              <a:rPr lang="en-US" altLang="ja-JP" sz="2400"/>
              <a:t>The size of replica </a:t>
            </a:r>
            <a:endParaRPr lang="ja-JP" altLang="en-US" sz="2400"/>
          </a:p>
        </p:txBody>
      </p:sp>
      <p:cxnSp>
        <p:nvCxnSpPr>
          <p:cNvPr id="6" name="直線矢印コネクタ 5"/>
          <p:cNvCxnSpPr/>
          <p:nvPr/>
        </p:nvCxnSpPr>
        <p:spPr>
          <a:xfrm rot="5400000">
            <a:off x="784225" y="3643313"/>
            <a:ext cx="1430337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矢印コネクタ 6"/>
          <p:cNvCxnSpPr/>
          <p:nvPr/>
        </p:nvCxnSpPr>
        <p:spPr>
          <a:xfrm rot="5400000">
            <a:off x="1928019" y="3642519"/>
            <a:ext cx="142875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矢印コネクタ 8"/>
          <p:cNvCxnSpPr/>
          <p:nvPr/>
        </p:nvCxnSpPr>
        <p:spPr>
          <a:xfrm>
            <a:off x="1447800" y="4191000"/>
            <a:ext cx="1143000" cy="1587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52" name="テキスト ボックス 10"/>
          <p:cNvSpPr txBox="1">
            <a:spLocks noChangeArrowheads="1"/>
          </p:cNvSpPr>
          <p:nvPr/>
        </p:nvSpPr>
        <p:spPr bwMode="auto">
          <a:xfrm>
            <a:off x="533400" y="4357688"/>
            <a:ext cx="325278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altLang="ja-JP" sz="1800" dirty="0">
                <a:latin typeface="Calibri" charset="0"/>
              </a:rPr>
              <a:t>70 mm</a:t>
            </a:r>
            <a:r>
              <a:rPr lang="ja-JP" altLang="en-US" sz="1800" dirty="0">
                <a:latin typeface="Calibri" charset="0"/>
              </a:rPr>
              <a:t> </a:t>
            </a:r>
            <a:r>
              <a:rPr lang="en-US" altLang="ja-JP" sz="1800" dirty="0" smtClean="0">
                <a:latin typeface="Calibri" charset="0"/>
              </a:rPr>
              <a:t>(cover 39 </a:t>
            </a:r>
            <a:r>
              <a:rPr lang="en-US" altLang="ja-JP" sz="1800" dirty="0">
                <a:latin typeface="Calibri" charset="0"/>
              </a:rPr>
              <a:t>deg</a:t>
            </a:r>
            <a:r>
              <a:rPr lang="en-US" altLang="ja-JP" sz="1800" dirty="0" smtClean="0">
                <a:latin typeface="Calibri" charset="0"/>
              </a:rPr>
              <a:t>. longitudinal angle) </a:t>
            </a:r>
            <a:r>
              <a:rPr lang="en-US" altLang="ja-JP" sz="1800" dirty="0" err="1">
                <a:latin typeface="Calibri" charset="0"/>
              </a:rPr>
              <a:t>x</a:t>
            </a:r>
            <a:r>
              <a:rPr lang="en-US" altLang="ja-JP" sz="1800" dirty="0">
                <a:latin typeface="Calibri" charset="0"/>
              </a:rPr>
              <a:t> 40 mm</a:t>
            </a:r>
            <a:endParaRPr lang="ja-JP" altLang="en-US" sz="1800" dirty="0">
              <a:latin typeface="Calibri" charset="0"/>
            </a:endParaRPr>
          </a:p>
        </p:txBody>
      </p:sp>
      <p:pic>
        <p:nvPicPr>
          <p:cNvPr id="615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2643188"/>
            <a:ext cx="4257675" cy="3335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4" name="直線矢印コネクタ 13"/>
          <p:cNvCxnSpPr/>
          <p:nvPr/>
        </p:nvCxnSpPr>
        <p:spPr>
          <a:xfrm>
            <a:off x="4000500" y="5357813"/>
            <a:ext cx="1500188" cy="158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55" name="テキスト ボックス 14"/>
          <p:cNvSpPr txBox="1">
            <a:spLocks noChangeArrowheads="1"/>
          </p:cNvSpPr>
          <p:nvPr/>
        </p:nvSpPr>
        <p:spPr bwMode="auto">
          <a:xfrm>
            <a:off x="3143250" y="5429250"/>
            <a:ext cx="14287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 sz="1800" dirty="0" smtClean="0">
                <a:latin typeface="Calibri" charset="0"/>
              </a:rPr>
              <a:t>pickup </a:t>
            </a:r>
            <a:r>
              <a:rPr lang="en-US" altLang="ja-JP" sz="1800" dirty="0">
                <a:latin typeface="Calibri" charset="0"/>
              </a:rPr>
              <a:t>string</a:t>
            </a:r>
            <a:endParaRPr lang="ja-JP" altLang="en-US" sz="1800" dirty="0">
              <a:latin typeface="Calibri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タイトル 1"/>
          <p:cNvSpPr>
            <a:spLocks noGrp="1"/>
          </p:cNvSpPr>
          <p:nvPr>
            <p:ph type="title" idx="4294967295"/>
          </p:nvPr>
        </p:nvSpPr>
        <p:spPr>
          <a:xfrm>
            <a:off x="457200" y="0"/>
            <a:ext cx="8229600" cy="642938"/>
          </a:xfrm>
        </p:spPr>
        <p:txBody>
          <a:bodyPr/>
          <a:lstStyle/>
          <a:p>
            <a:pPr eaLnBrk="1" hangingPunct="1"/>
            <a:r>
              <a:rPr lang="en-US" altLang="ja-JP" sz="2000"/>
              <a:t>Trouble and counter measure (1) </a:t>
            </a:r>
            <a:endParaRPr lang="ja-JP" altLang="en-US" sz="2000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609600"/>
            <a:ext cx="4191000" cy="158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9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4775" y="3190875"/>
            <a:ext cx="4643438" cy="286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0" name="テキスト ボックス 7"/>
          <p:cNvSpPr txBox="1">
            <a:spLocks noChangeArrowheads="1"/>
          </p:cNvSpPr>
          <p:nvPr/>
        </p:nvSpPr>
        <p:spPr bwMode="auto">
          <a:xfrm>
            <a:off x="4648200" y="1143000"/>
            <a:ext cx="4267200" cy="369332"/>
          </a:xfrm>
          <a:prstGeom prst="rect">
            <a:avLst/>
          </a:prstGeom>
          <a:noFill/>
          <a:ln w="9525">
            <a:solidFill>
              <a:srgbClr val="92D050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altLang="ja-JP" sz="1800" dirty="0" smtClean="0"/>
              <a:t>Failed to pick-up, and silicon fell down!! </a:t>
            </a:r>
            <a:endParaRPr lang="ja-JP" altLang="en-US" sz="1800" dirty="0"/>
          </a:p>
        </p:txBody>
      </p:sp>
      <p:cxnSp>
        <p:nvCxnSpPr>
          <p:cNvPr id="10" name="直線矢印コネクタ 9"/>
          <p:cNvCxnSpPr>
            <a:cxnSpLocks noChangeShapeType="1"/>
          </p:cNvCxnSpPr>
          <p:nvPr/>
        </p:nvCxnSpPr>
        <p:spPr bwMode="auto">
          <a:xfrm rot="5400000">
            <a:off x="1926431" y="3298032"/>
            <a:ext cx="785813" cy="285750"/>
          </a:xfrm>
          <a:prstGeom prst="straightConnector1">
            <a:avLst/>
          </a:prstGeom>
          <a:noFill/>
          <a:ln w="19050">
            <a:solidFill>
              <a:srgbClr val="4A452A"/>
            </a:solidFill>
            <a:round/>
            <a:headEnd/>
            <a:tailEnd type="arrow" w="med" len="med"/>
          </a:ln>
        </p:spPr>
      </p:cxnSp>
      <p:sp>
        <p:nvSpPr>
          <p:cNvPr id="11272" name="テキスト ボックス 11"/>
          <p:cNvSpPr txBox="1">
            <a:spLocks noChangeArrowheads="1"/>
          </p:cNvSpPr>
          <p:nvPr/>
        </p:nvSpPr>
        <p:spPr bwMode="auto">
          <a:xfrm>
            <a:off x="428625" y="2209800"/>
            <a:ext cx="8286750" cy="8350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 sz="1600"/>
              <a:t>1</a:t>
            </a:r>
            <a:r>
              <a:rPr lang="en-US" altLang="ja-JP" sz="1600" baseline="30000"/>
              <a:t>st</a:t>
            </a:r>
            <a:r>
              <a:rPr lang="en-US" altLang="ja-JP" sz="1600"/>
              <a:t>  : The string was off to the silicon rubber due to the string location was bad in this time.</a:t>
            </a:r>
          </a:p>
          <a:p>
            <a:r>
              <a:rPr lang="en-US" altLang="ja-JP" sz="1600"/>
              <a:t>The silicon rubber was left to the </a:t>
            </a:r>
            <a:r>
              <a:rPr lang="en-US" altLang="ja-JP" sz="1600" u="sng"/>
              <a:t>5-cell (or 4-cell, or 3-cell</a:t>
            </a:r>
            <a:r>
              <a:rPr lang="en-US" altLang="ja-JP" sz="1600"/>
              <a:t>)………… </a:t>
            </a:r>
          </a:p>
          <a:p>
            <a:r>
              <a:rPr lang="en-US" altLang="ja-JP" sz="1600"/>
              <a:t>In the </a:t>
            </a:r>
            <a:r>
              <a:rPr lang="en-US" altLang="ja-JP" sz="1600" u="sng"/>
              <a:t>1-cell and 2-cell</a:t>
            </a:r>
            <a:r>
              <a:rPr lang="en-US" altLang="ja-JP" sz="1600"/>
              <a:t>, we can rescue the silicon rubber by human’s hand.  </a:t>
            </a:r>
            <a:endParaRPr lang="ja-JP" altLang="en-US" sz="1600"/>
          </a:p>
        </p:txBody>
      </p:sp>
      <p:cxnSp>
        <p:nvCxnSpPr>
          <p:cNvPr id="13" name="直線矢印コネクタ 12"/>
          <p:cNvCxnSpPr>
            <a:cxnSpLocks noChangeShapeType="1"/>
          </p:cNvCxnSpPr>
          <p:nvPr/>
        </p:nvCxnSpPr>
        <p:spPr bwMode="auto">
          <a:xfrm rot="10800000" flipV="1">
            <a:off x="2890838" y="3619500"/>
            <a:ext cx="2071687" cy="785813"/>
          </a:xfrm>
          <a:prstGeom prst="straightConnector1">
            <a:avLst/>
          </a:prstGeom>
          <a:noFill/>
          <a:ln w="28575">
            <a:solidFill>
              <a:srgbClr val="800080"/>
            </a:solidFill>
            <a:round/>
            <a:headEnd/>
            <a:tailEnd type="arrow" w="med" len="med"/>
          </a:ln>
        </p:spPr>
      </p:cxnSp>
      <p:cxnSp>
        <p:nvCxnSpPr>
          <p:cNvPr id="18" name="直線矢印コネクタ 17"/>
          <p:cNvCxnSpPr>
            <a:cxnSpLocks noChangeShapeType="1"/>
          </p:cNvCxnSpPr>
          <p:nvPr/>
        </p:nvCxnSpPr>
        <p:spPr bwMode="auto">
          <a:xfrm rot="10800000" flipV="1">
            <a:off x="3319463" y="3619500"/>
            <a:ext cx="1643062" cy="1214438"/>
          </a:xfrm>
          <a:prstGeom prst="straightConnector1">
            <a:avLst/>
          </a:prstGeom>
          <a:noFill/>
          <a:ln w="19050">
            <a:solidFill>
              <a:schemeClr val="accent1"/>
            </a:solidFill>
            <a:round/>
            <a:headEnd/>
            <a:tailEnd type="arrow" w="med" len="med"/>
          </a:ln>
        </p:spPr>
      </p:cxnSp>
      <p:sp>
        <p:nvSpPr>
          <p:cNvPr id="11275" name="テキスト ボックス 20"/>
          <p:cNvSpPr txBox="1">
            <a:spLocks noChangeArrowheads="1"/>
          </p:cNvSpPr>
          <p:nvPr/>
        </p:nvSpPr>
        <p:spPr bwMode="auto">
          <a:xfrm>
            <a:off x="4962525" y="3476625"/>
            <a:ext cx="3876675" cy="1323439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altLang="ja-JP" sz="1600" dirty="0">
                <a:solidFill>
                  <a:srgbClr val="000000"/>
                </a:solidFill>
              </a:rPr>
              <a:t>2</a:t>
            </a:r>
            <a:r>
              <a:rPr lang="en-US" altLang="ja-JP" sz="1600" baseline="30000" dirty="0">
                <a:solidFill>
                  <a:srgbClr val="000000"/>
                </a:solidFill>
              </a:rPr>
              <a:t>nd</a:t>
            </a:r>
            <a:r>
              <a:rPr lang="en-US" altLang="ja-JP" sz="1600" dirty="0">
                <a:solidFill>
                  <a:srgbClr val="000000"/>
                </a:solidFill>
              </a:rPr>
              <a:t>  : To rescue the silicon rubber from the 5-cell, </a:t>
            </a:r>
            <a:r>
              <a:rPr lang="en-US" altLang="ja-JP" sz="1600" u="sng" dirty="0">
                <a:solidFill>
                  <a:srgbClr val="000000"/>
                </a:solidFill>
              </a:rPr>
              <a:t>try again</a:t>
            </a:r>
            <a:r>
              <a:rPr lang="en-US" altLang="ja-JP" sz="1600" dirty="0">
                <a:solidFill>
                  <a:srgbClr val="000000"/>
                </a:solidFill>
              </a:rPr>
              <a:t> set the string and silicon rubber on the target. </a:t>
            </a:r>
          </a:p>
          <a:p>
            <a:r>
              <a:rPr lang="en-US" altLang="ja-JP" sz="1600" dirty="0">
                <a:solidFill>
                  <a:srgbClr val="000000"/>
                </a:solidFill>
              </a:rPr>
              <a:t>We can rescue the replica from 5-cell easily. </a:t>
            </a:r>
            <a:endParaRPr lang="ja-JP" altLang="en-US" sz="1600" dirty="0">
              <a:solidFill>
                <a:srgbClr val="000000"/>
              </a:solidFill>
            </a:endParaRPr>
          </a:p>
        </p:txBody>
      </p:sp>
      <p:pic>
        <p:nvPicPr>
          <p:cNvPr id="11276" name="Picture 1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00600" y="4953000"/>
            <a:ext cx="1295400" cy="1084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77" name="Picture 1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248400" y="4953000"/>
            <a:ext cx="1295400" cy="107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78" name="Picture 1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696200" y="4953000"/>
            <a:ext cx="1295400" cy="1084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tf_0_template">
  <a:themeElements>
    <a:clrScheme name="stf_0_templa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f_0_template">
      <a:majorFont>
        <a:latin typeface="Arial"/>
        <a:ea typeface="Arial Unicode MS"/>
        <a:cs typeface="Arial Unicode MS"/>
      </a:majorFont>
      <a:minorFont>
        <a:latin typeface="Arial"/>
        <a:ea typeface="Arial Unicode MS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ctr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ja-JP" altLang="en-US" sz="36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0" charset="0"/>
            <a:ea typeface="Arial Unicode MS" pitchFamily="-60" charset="0"/>
            <a:cs typeface="Arial Unicode MS" pitchFamily="-60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ctr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ja-JP" altLang="en-US" sz="36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0" charset="0"/>
            <a:ea typeface="Arial Unicode MS" pitchFamily="-60" charset="0"/>
            <a:cs typeface="Arial Unicode MS" pitchFamily="-60" charset="0"/>
          </a:defRPr>
        </a:defPPr>
      </a:lstStyle>
    </a:lnDef>
  </a:objectDefaults>
  <a:extraClrSchemeLst>
    <a:extraClrScheme>
      <a:clrScheme name="stf_0_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f_0_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f_0_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f_0_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f_0_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f_0_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f_0_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f_0_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f_0_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f_0_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f_0_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f_0_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Office\Templates\Presentation Designs\stf_0_template.pot</Template>
  <TotalTime>2435</TotalTime>
  <Words>2484</Words>
  <Application>Microsoft PowerPoint</Application>
  <PresentationFormat>画面に合わせる (4:3)</PresentationFormat>
  <Paragraphs>321</Paragraphs>
  <Slides>35</Slides>
  <Notes>20</Notes>
  <HiddenSlides>0</HiddenSlides>
  <MMClips>0</MMClips>
  <ScaleCrop>false</ScaleCrop>
  <HeadingPairs>
    <vt:vector size="8" baseType="variant">
      <vt:variant>
        <vt:lpstr>使用されているフォント</vt:lpstr>
      </vt:variant>
      <vt:variant>
        <vt:i4>9</vt:i4>
      </vt:variant>
      <vt:variant>
        <vt:lpstr>デザイン テンプレート</vt:lpstr>
      </vt:variant>
      <vt:variant>
        <vt:i4>1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35</vt:i4>
      </vt:variant>
    </vt:vector>
  </HeadingPairs>
  <TitlesOfParts>
    <vt:vector size="46" baseType="lpstr">
      <vt:lpstr>Arial</vt:lpstr>
      <vt:lpstr>Arial Unicode MS</vt:lpstr>
      <vt:lpstr>Times New Roman</vt:lpstr>
      <vt:lpstr>ＭＳ Ｐ明朝</vt:lpstr>
      <vt:lpstr>ＭＳ Ｐゴシック</vt:lpstr>
      <vt:lpstr>ＭＳ ゴシック</vt:lpstr>
      <vt:lpstr>Century</vt:lpstr>
      <vt:lpstr>Symbol</vt:lpstr>
      <vt:lpstr>MS UI Gothic</vt:lpstr>
      <vt:lpstr>stf_0_template</vt:lpstr>
      <vt:lpstr>KaleidaGraph Plot</vt:lpstr>
      <vt:lpstr>スライド 1</vt:lpstr>
      <vt:lpstr>Content</vt:lpstr>
      <vt:lpstr>Recent of KEK setup for Inspection, Replica taking and Local Grinding  </vt:lpstr>
      <vt:lpstr>How to take a replica for 9-cell cavity</vt:lpstr>
      <vt:lpstr>Tool: Silicon Tank and USB camera on the stick</vt:lpstr>
      <vt:lpstr>Flow of molding</vt:lpstr>
      <vt:lpstr>Making replica by Stycast</vt:lpstr>
      <vt:lpstr>The size of replica </vt:lpstr>
      <vt:lpstr>Trouble and counter measure (1) </vt:lpstr>
      <vt:lpstr>Trouble and counter measure (2)  </vt:lpstr>
      <vt:lpstr>Trouble and counter measure (3) : (Caution !!!!!!!!!!)</vt:lpstr>
      <vt:lpstr>Local Grinding Repair</vt:lpstr>
      <vt:lpstr>スライド 13</vt:lpstr>
      <vt:lpstr>How to Grind for equator (1)</vt:lpstr>
      <vt:lpstr>How to Grind for equator (2)</vt:lpstr>
      <vt:lpstr>How to Grind for equator (3)</vt:lpstr>
      <vt:lpstr>スライド 17</vt:lpstr>
      <vt:lpstr>MHI-08 : The location of target for Grinding </vt:lpstr>
      <vt:lpstr>MHI-08 : Make a replica and shape analysis for Hot Spot</vt:lpstr>
      <vt:lpstr>スライド 20</vt:lpstr>
      <vt:lpstr>MHI-08 : Grinding of the defect : cell #2 equator t = 172deg</vt:lpstr>
      <vt:lpstr>MHI-08 : 2nd V.T. result </vt:lpstr>
      <vt:lpstr>スライド 23</vt:lpstr>
      <vt:lpstr>AES-03 : The location of target for Grinding</vt:lpstr>
      <vt:lpstr>AES-03 : Quench location, cell #4 equator, t=306 degree</vt:lpstr>
      <vt:lpstr>AES-03 : Example: Scratch #1-#2iris t=106deg. </vt:lpstr>
      <vt:lpstr>AES-03: V.T. results, improvement by grinding</vt:lpstr>
      <vt:lpstr>スライド 28</vt:lpstr>
      <vt:lpstr>JLAB LG-01 : History of the cavity. </vt:lpstr>
      <vt:lpstr>Progress work at KEK for JLAB LG-01 cavity</vt:lpstr>
      <vt:lpstr>The location of target for Grinding</vt:lpstr>
      <vt:lpstr>Shape analysis of the replica at cell#5</vt:lpstr>
      <vt:lpstr>After Local Grinding of cell #5 equator t= 261 deg. </vt:lpstr>
      <vt:lpstr>Summary of 9-cell cavity repair</vt:lpstr>
      <vt:lpstr>スライド 35</vt:lpstr>
    </vt:vector>
  </TitlesOfParts>
  <Company>TGU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空洞内部光学検査と修復技術開発：CM10-13</dc:title>
  <dc:creator>watanabeken</dc:creator>
  <cp:lastModifiedBy>早野 仁司</cp:lastModifiedBy>
  <cp:revision>78</cp:revision>
  <dcterms:created xsi:type="dcterms:W3CDTF">2010-04-19T09:31:08Z</dcterms:created>
  <dcterms:modified xsi:type="dcterms:W3CDTF">2010-04-20T05:08:16Z</dcterms:modified>
</cp:coreProperties>
</file>