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56" r:id="rId2"/>
    <p:sldId id="337" r:id="rId3"/>
    <p:sldId id="286" r:id="rId4"/>
    <p:sldId id="285" r:id="rId5"/>
    <p:sldId id="340" r:id="rId6"/>
    <p:sldId id="301" r:id="rId7"/>
    <p:sldId id="303" r:id="rId8"/>
    <p:sldId id="349" r:id="rId9"/>
    <p:sldId id="331" r:id="rId10"/>
    <p:sldId id="294" r:id="rId11"/>
    <p:sldId id="295" r:id="rId12"/>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FF0000"/>
    <a:srgbClr val="777777"/>
    <a:srgbClr val="BABBE4"/>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39FD5F-6B3D-4FAB-AF5C-854772ED2F50}" type="datetimeFigureOut">
              <a:rPr lang="en-US" smtClean="0"/>
              <a:pPr/>
              <a:t>4/21/2010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7F6D62-414B-46C4-80CD-968D6E3254F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C238408C-6839-46EE-8131-EDA75C487F2E}" type="datetimeFigureOut">
              <a:rPr lang="en-US" smtClean="0"/>
              <a:pPr/>
              <a:t>4/21/2010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87D77045-401A-4D5E-BFE3-54C21A8A66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pPr/>
              <a:t>4/21/2010</a:t>
            </a:fld>
            <a:endParaRPr lang="en-US"/>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Title 7"/>
          <p:cNvSpPr>
            <a:spLocks noGrp="1"/>
          </p:cNvSpPr>
          <p:nvPr>
            <p:ph type="ctrTitle"/>
          </p:nvPr>
        </p:nvSpPr>
        <p:spPr>
          <a:xfrm>
            <a:off x="533400" y="464504"/>
            <a:ext cx="8153400" cy="774192"/>
          </a:xfrm>
        </p:spPr>
        <p:txBody>
          <a:bodyPr/>
          <a:lstStyle>
            <a:lvl1pPr marR="9144" algn="r">
              <a:defRPr sz="3800"/>
            </a:lvl1pPr>
            <a:extLst/>
          </a:lstStyle>
          <a:p>
            <a:r>
              <a:rPr lang="en-US" smtClean="0"/>
              <a:t>Click to edit Master title style</a:t>
            </a:r>
            <a:endParaRPr lang="en-US" dirty="0"/>
          </a:p>
        </p:txBody>
      </p:sp>
      <p:sp>
        <p:nvSpPr>
          <p:cNvPr id="9" name="Subtitle 8"/>
          <p:cNvSpPr>
            <a:spLocks noGrp="1"/>
          </p:cNvSpPr>
          <p:nvPr>
            <p:ph type="subTitle" idx="1"/>
          </p:nvPr>
        </p:nvSpPr>
        <p:spPr>
          <a:xfrm>
            <a:off x="4838381" y="1371600"/>
            <a:ext cx="3848419"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pPr/>
              <a:t>4/21/2010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pPr/>
              <a:t>4/21/2010</a:t>
            </a:fld>
            <a:endParaRPr lang="en-US"/>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pPr/>
              <a:t>4/21/2010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pPr/>
              <a:t>4/21/2010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pPr/>
              <a:t>4/21/2010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pPr/>
              <a:t>4/21/2010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pPr/>
              <a:t>4/21/2010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a:buNone/>
              <a:defRPr sz="21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pPr/>
              <a:t>4/21/2010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lang="en-US" smtClean="0"/>
              <a:t>Click to edit Master title style</a:t>
            </a:r>
            <a:endParaRPr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chemeClr val="tx2"/>
                </a:solidFill>
              </a:rPr>
              <a:pPr/>
              <a:t>4/21/2010</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a:defRPr sz="1100">
                <a:solidFill>
                  <a:schemeClr val="tx2"/>
                </a:solidFill>
              </a:defRPr>
            </a:lvl1pPr>
            <a:extLst/>
          </a:lstStyle>
          <a:p>
            <a:pPr algn="r"/>
            <a:endParaRPr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a:defRPr sz="1200">
                <a:solidFill>
                  <a:schemeClr val="tx2"/>
                </a:solidFill>
              </a:defRPr>
            </a:lvl1pPr>
            <a:extLst/>
          </a:lstStyle>
          <a:p>
            <a:pPr algn="l"/>
            <a:fld id="{72AC53DF-4216-466D-99A7-94400E6C2A25}" type="slidenum">
              <a:rPr lang="en-US" sz="1200" smtClean="0">
                <a:solidFill>
                  <a:schemeClr val="tx2"/>
                </a:solidFill>
              </a:rPr>
              <a:pPr algn="l"/>
              <a:t>‹#›</a:t>
            </a:fld>
            <a:endParaRPr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p:cNvSpPr>
          <p:nvPr>
            <p:ph type="title"/>
          </p:nvPr>
        </p:nvSpPr>
        <p:spPr>
          <a:xfrm>
            <a:off x="-2057400" y="-152400"/>
            <a:ext cx="10134600" cy="2895600"/>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r>
              <a:rPr sz="4800" dirty="0" smtClean="0"/>
              <a:t>MULTILAYER </a:t>
            </a:r>
            <a:r>
              <a:rPr sz="4800" dirty="0" smtClean="0"/>
              <a:t>films applied to </a:t>
            </a:r>
            <a:r>
              <a:rPr sz="4800" dirty="0" smtClean="0">
                <a:solidFill>
                  <a:srgbClr val="FFC000"/>
                </a:solidFill>
              </a:rPr>
              <a:t>SRF</a:t>
            </a:r>
            <a:endParaRPr lang="en-US" sz="4800" dirty="0">
              <a:solidFill>
                <a:srgbClr val="FFC000"/>
              </a:solidFill>
            </a:endParaRPr>
          </a:p>
        </p:txBody>
      </p:sp>
      <p:sp>
        <p:nvSpPr>
          <p:cNvPr id="5" name="Rectangle 4"/>
          <p:cNvSpPr>
            <a:spLocks noGrp="1"/>
          </p:cNvSpPr>
          <p:nvPr>
            <p:ph type="body" idx="1"/>
          </p:nvPr>
        </p:nvSpPr>
        <p:spPr>
          <a:xfrm>
            <a:off x="457200" y="3733800"/>
            <a:ext cx="7772400" cy="1052512"/>
          </a:xfrm>
        </p:spPr>
        <p:txBody>
          <a:bodyPr>
            <a:normAutofit fontScale="92500" lnSpcReduction="10000"/>
          </a:bodyPr>
          <a:lstStyle>
            <a:extLst/>
          </a:lstStyle>
          <a:p>
            <a:r>
              <a:rPr lang="en-US" dirty="0" smtClean="0"/>
              <a:t>Anne-Marie  VALENTE-FELICIANO</a:t>
            </a:r>
          </a:p>
          <a:p>
            <a:r>
              <a:rPr lang="en-US" dirty="0" smtClean="0"/>
              <a:t>On behalf of the </a:t>
            </a:r>
          </a:p>
          <a:p>
            <a:r>
              <a:rPr lang="en-US" dirty="0" smtClean="0"/>
              <a:t>HEPTHF Collaboration</a:t>
            </a:r>
            <a:endParaRPr lang="en-US" dirty="0"/>
          </a:p>
        </p:txBody>
      </p:sp>
      <p:pic>
        <p:nvPicPr>
          <p:cNvPr id="6" name="Picture 23" descr="JLab_logo_text_white1"/>
          <p:cNvPicPr>
            <a:picLocks noChangeAspect="1" noChangeArrowheads="1"/>
          </p:cNvPicPr>
          <p:nvPr/>
        </p:nvPicPr>
        <p:blipFill>
          <a:blip r:embed="rId4" cstate="print"/>
          <a:srcRect/>
          <a:stretch>
            <a:fillRect/>
          </a:stretch>
        </p:blipFill>
        <p:spPr bwMode="auto">
          <a:xfrm>
            <a:off x="228600" y="6324600"/>
            <a:ext cx="1995597" cy="308936"/>
          </a:xfrm>
          <a:prstGeom prst="rect">
            <a:avLst/>
          </a:prstGeom>
          <a:noFill/>
          <a:ln w="9525">
            <a:noFill/>
            <a:miter lim="800000"/>
            <a:headEnd/>
            <a:tailEnd/>
          </a:ln>
        </p:spPr>
      </p:pic>
      <p:pic>
        <p:nvPicPr>
          <p:cNvPr id="7" name="Picture 1"/>
          <p:cNvPicPr>
            <a:picLocks noChangeAspect="1" noChangeArrowheads="1"/>
          </p:cNvPicPr>
          <p:nvPr/>
        </p:nvPicPr>
        <p:blipFill>
          <a:blip r:embed="rId5" cstate="print"/>
          <a:srcRect/>
          <a:stretch>
            <a:fillRect/>
          </a:stretch>
        </p:blipFill>
        <p:spPr bwMode="auto">
          <a:xfrm>
            <a:off x="3124200" y="6019800"/>
            <a:ext cx="609600" cy="651310"/>
          </a:xfrm>
          <a:prstGeom prst="rect">
            <a:avLst/>
          </a:prstGeom>
          <a:noFill/>
          <a:ln w="9525">
            <a:noFill/>
            <a:miter lim="800000"/>
            <a:headEnd/>
            <a:tailEnd/>
          </a:ln>
        </p:spPr>
      </p:pic>
      <p:pic>
        <p:nvPicPr>
          <p:cNvPr id="8" name="Picture 22" descr="ident_002b5f"/>
          <p:cNvPicPr>
            <a:picLocks noChangeAspect="1" noChangeArrowheads="1"/>
          </p:cNvPicPr>
          <p:nvPr/>
        </p:nvPicPr>
        <p:blipFill>
          <a:blip r:embed="rId6" cstate="print"/>
          <a:srcRect/>
          <a:stretch>
            <a:fillRect/>
          </a:stretch>
        </p:blipFill>
        <p:spPr bwMode="auto">
          <a:xfrm>
            <a:off x="5410200" y="6096000"/>
            <a:ext cx="895350" cy="515105"/>
          </a:xfrm>
          <a:prstGeom prst="rect">
            <a:avLst/>
          </a:prstGeom>
          <a:noFill/>
          <a:ln w="9525">
            <a:noFill/>
            <a:miter lim="800000"/>
            <a:headEnd/>
            <a:tailEnd/>
          </a:ln>
        </p:spPr>
      </p:pic>
      <p:pic>
        <p:nvPicPr>
          <p:cNvPr id="9" name="Picture 272" descr="NSU"/>
          <p:cNvPicPr>
            <a:picLocks noChangeAspect="1" noChangeArrowheads="1"/>
          </p:cNvPicPr>
          <p:nvPr/>
        </p:nvPicPr>
        <p:blipFill>
          <a:blip r:embed="rId7" cstate="print"/>
          <a:srcRect/>
          <a:stretch>
            <a:fillRect/>
          </a:stretch>
        </p:blipFill>
        <p:spPr bwMode="auto">
          <a:xfrm>
            <a:off x="7924800" y="6248400"/>
            <a:ext cx="838200" cy="340519"/>
          </a:xfrm>
          <a:prstGeom prst="rect">
            <a:avLst/>
          </a:prstGeom>
          <a:noFill/>
        </p:spPr>
      </p:pic>
      <p:pic>
        <p:nvPicPr>
          <p:cNvPr id="10" name="Picture 206"/>
          <p:cNvPicPr>
            <a:picLocks noChangeArrowheads="1"/>
          </p:cNvPicPr>
          <p:nvPr/>
        </p:nvPicPr>
        <p:blipFill>
          <a:blip r:embed="rId8" cstate="print"/>
          <a:srcRect/>
          <a:stretch>
            <a:fillRect/>
          </a:stretch>
        </p:blipFill>
        <p:spPr bwMode="auto">
          <a:xfrm>
            <a:off x="228600" y="152400"/>
            <a:ext cx="609600" cy="609600"/>
          </a:xfrm>
          <a:prstGeom prst="rect">
            <a:avLst/>
          </a:prstGeom>
          <a:noFill/>
          <a:ln w="9525">
            <a:noFill/>
            <a:miter lim="800000"/>
            <a:headEnd/>
            <a:tailEnd/>
          </a:ln>
        </p:spPr>
      </p:pic>
      <p:pic>
        <p:nvPicPr>
          <p:cNvPr id="11" name="Picture 20"/>
          <p:cNvPicPr>
            <a:picLocks noChangeAspect="1" noChangeArrowheads="1"/>
          </p:cNvPicPr>
          <p:nvPr/>
        </p:nvPicPr>
        <p:blipFill>
          <a:blip r:embed="rId9" cstate="print"/>
          <a:srcRect/>
          <a:stretch>
            <a:fillRect/>
          </a:stretch>
        </p:blipFill>
        <p:spPr bwMode="auto">
          <a:xfrm>
            <a:off x="7467600" y="152586"/>
            <a:ext cx="1471940" cy="327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609600"/>
          </a:xfrm>
        </p:spPr>
        <p:txBody>
          <a:bodyPr/>
          <a:lstStyle/>
          <a:p>
            <a:r>
              <a:rPr lang="en-US" dirty="0" smtClean="0"/>
              <a:t>Thin Films: Alternative Materials</a:t>
            </a:r>
            <a:endParaRPr lang="en-US" dirty="0"/>
          </a:p>
        </p:txBody>
      </p:sp>
      <p:sp>
        <p:nvSpPr>
          <p:cNvPr id="14" name="TextBox 13"/>
          <p:cNvSpPr txBox="1"/>
          <p:nvPr/>
        </p:nvSpPr>
        <p:spPr>
          <a:xfrm>
            <a:off x="685800" y="1752600"/>
            <a:ext cx="1207382" cy="369332"/>
          </a:xfrm>
          <a:prstGeom prst="rect">
            <a:avLst/>
          </a:prstGeom>
          <a:noFill/>
        </p:spPr>
        <p:txBody>
          <a:bodyPr wrap="none" rtlCol="0">
            <a:spAutoFit/>
          </a:bodyPr>
          <a:lstStyle/>
          <a:p>
            <a:r>
              <a:rPr lang="en-US" dirty="0" smtClean="0"/>
              <a:t>Substrates</a:t>
            </a:r>
            <a:endParaRPr lang="en-US" dirty="0"/>
          </a:p>
        </p:txBody>
      </p:sp>
      <p:pic>
        <p:nvPicPr>
          <p:cNvPr id="8" name="Picture 7" descr="CIMG3599.JPG"/>
          <p:cNvPicPr>
            <a:picLocks noChangeAspect="1"/>
          </p:cNvPicPr>
          <p:nvPr/>
        </p:nvPicPr>
        <p:blipFill>
          <a:blip r:embed="rId2" cstate="print"/>
          <a:stretch>
            <a:fillRect/>
          </a:stretch>
        </p:blipFill>
        <p:spPr>
          <a:xfrm>
            <a:off x="2209800" y="685800"/>
            <a:ext cx="4281714" cy="6096000"/>
          </a:xfrm>
          <a:prstGeom prst="rect">
            <a:avLst/>
          </a:prstGeom>
          <a:scene3d>
            <a:camera prst="orthographicFront"/>
            <a:lightRig rig="chilly" dir="t"/>
          </a:scene3d>
          <a:sp3d prstMaterial="dkEdge">
            <a:bevelT w="127000"/>
          </a:sp3d>
        </p:spPr>
      </p:pic>
      <p:pic>
        <p:nvPicPr>
          <p:cNvPr id="6" name="Picture 5" descr="CIMG3592.JPG"/>
          <p:cNvPicPr>
            <a:picLocks noChangeAspect="1"/>
          </p:cNvPicPr>
          <p:nvPr/>
        </p:nvPicPr>
        <p:blipFill>
          <a:blip r:embed="rId3" cstate="print"/>
          <a:stretch>
            <a:fillRect/>
          </a:stretch>
        </p:blipFill>
        <p:spPr>
          <a:xfrm>
            <a:off x="-819150" y="1302656"/>
            <a:ext cx="3537857" cy="4717143"/>
          </a:xfrm>
          <a:prstGeom prst="rect">
            <a:avLst/>
          </a:prstGeom>
          <a:scene3d>
            <a:camera prst="perspectiveContrastingLeftFacing" fov="4500000">
              <a:rot lat="0" lon="3600000" rev="21594000"/>
            </a:camera>
            <a:lightRig rig="chilly" dir="t"/>
          </a:scene3d>
          <a:sp3d prstMaterial="softEdge">
            <a:bevelT w="38100"/>
          </a:sp3d>
        </p:spPr>
      </p:pic>
      <p:pic>
        <p:nvPicPr>
          <p:cNvPr id="7" name="Picture 6" descr="CIMG3598.JPG"/>
          <p:cNvPicPr>
            <a:picLocks noChangeAspect="1"/>
          </p:cNvPicPr>
          <p:nvPr/>
        </p:nvPicPr>
        <p:blipFill>
          <a:blip r:embed="rId4" cstate="print"/>
          <a:stretch>
            <a:fillRect/>
          </a:stretch>
        </p:blipFill>
        <p:spPr>
          <a:xfrm>
            <a:off x="6477001" y="1513114"/>
            <a:ext cx="3359020" cy="4354286"/>
          </a:xfrm>
          <a:prstGeom prst="rect">
            <a:avLst/>
          </a:prstGeom>
          <a:scene3d>
            <a:camera prst="perspectiveContrastingRightFacing" fov="6000000">
              <a:rot lat="0" lon="18600000" rev="0"/>
            </a:camera>
            <a:lightRig rig="chilly" dir="t"/>
          </a:scene3d>
          <a:sp3d prstMaterial="dkEdge">
            <a:bevelT w="38100"/>
          </a:sp3d>
        </p:spPr>
      </p:pic>
      <p:sp>
        <p:nvSpPr>
          <p:cNvPr id="10" name="Rectangle 9"/>
          <p:cNvSpPr/>
          <p:nvPr/>
        </p:nvSpPr>
        <p:spPr>
          <a:xfrm>
            <a:off x="2209800" y="685800"/>
            <a:ext cx="4191000" cy="3170099"/>
          </a:xfrm>
          <a:prstGeom prst="rect">
            <a:avLst/>
          </a:prstGeom>
          <a:noFill/>
          <a:scene3d>
            <a:camera prst="orthographicFront"/>
            <a:lightRig rig="balanced" dir="t">
              <a:rot lat="0" lon="0" rev="2100000"/>
            </a:lightRig>
          </a:scene3d>
          <a:sp3d z="127000"/>
        </p:spPr>
        <p:txBody>
          <a:bodyPr wrap="square" lIns="91440" tIns="45720" rIns="91440" bIns="45720">
            <a:spAutoFit/>
            <a:sp3d extrusionH="57150" prstMaterial="metal">
              <a:bevelT w="38100" h="25400"/>
              <a:contourClr>
                <a:schemeClr val="bg2"/>
              </a:contourClr>
            </a:sp3d>
          </a:bodyPr>
          <a:lstStyle/>
          <a:p>
            <a:r>
              <a:rPr lang="en-US" sz="2000" b="1" dirty="0" smtClean="0">
                <a:solidFill>
                  <a:schemeClr val="bg1"/>
                </a:solidFill>
                <a:effectLst>
                  <a:outerShdw blurRad="50800" dist="38100" dir="2700000" algn="tl" rotWithShape="0">
                    <a:schemeClr val="tx1">
                      <a:alpha val="40000"/>
                    </a:schemeClr>
                  </a:outerShdw>
                </a:effectLst>
              </a:rPr>
              <a:t>Base pressure without </a:t>
            </a:r>
            <a:r>
              <a:rPr lang="en-US" sz="2000" b="1" smtClean="0">
                <a:solidFill>
                  <a:schemeClr val="bg1"/>
                </a:solidFill>
                <a:effectLst>
                  <a:outerShdw blurRad="50800" dist="38100" dir="2700000" algn="tl" rotWithShape="0">
                    <a:schemeClr val="tx1">
                      <a:alpha val="40000"/>
                    </a:schemeClr>
                  </a:outerShdw>
                </a:effectLst>
              </a:rPr>
              <a:t>baking </a:t>
            </a:r>
          </a:p>
          <a:p>
            <a:r>
              <a:rPr lang="en-US" sz="2000" b="1" smtClean="0">
                <a:solidFill>
                  <a:schemeClr val="bg1"/>
                </a:solidFill>
                <a:effectLst>
                  <a:outerShdw blurRad="50800" dist="38100" dir="2700000" algn="tl" rotWithShape="0">
                    <a:schemeClr val="tx1">
                      <a:alpha val="40000"/>
                    </a:schemeClr>
                  </a:outerShdw>
                </a:effectLst>
              </a:rPr>
              <a:t>2x10</a:t>
            </a:r>
            <a:r>
              <a:rPr lang="en-US" sz="2000" b="1" baseline="30000" smtClean="0">
                <a:solidFill>
                  <a:schemeClr val="bg1"/>
                </a:solidFill>
                <a:effectLst>
                  <a:outerShdw blurRad="50800" dist="38100" dir="2700000" algn="tl" rotWithShape="0">
                    <a:schemeClr val="tx1">
                      <a:alpha val="40000"/>
                    </a:schemeClr>
                  </a:outerShdw>
                </a:effectLst>
              </a:rPr>
              <a:t>-9</a:t>
            </a:r>
            <a:r>
              <a:rPr lang="en-US" sz="2000" b="1" smtClean="0">
                <a:solidFill>
                  <a:schemeClr val="bg1"/>
                </a:solidFill>
                <a:effectLst>
                  <a:outerShdw blurRad="50800" dist="38100" dir="2700000" algn="tl" rotWithShape="0">
                    <a:schemeClr val="tx1">
                      <a:alpha val="40000"/>
                    </a:schemeClr>
                  </a:outerShdw>
                </a:effectLst>
              </a:rPr>
              <a:t>Torr</a:t>
            </a:r>
            <a:endParaRPr lang="en-US" sz="2000" b="1" dirty="0" smtClean="0">
              <a:solidFill>
                <a:schemeClr val="bg1"/>
              </a:solidFill>
              <a:effectLst>
                <a:outerShdw blurRad="50800" dist="38100" dir="2700000" algn="tl" rotWithShape="0">
                  <a:schemeClr val="tx1">
                    <a:alpha val="40000"/>
                  </a:schemeClr>
                </a:outerShdw>
              </a:effectLst>
            </a:endParaRPr>
          </a:p>
          <a:p>
            <a:r>
              <a:rPr lang="en-US" sz="2000" b="1" dirty="0" smtClean="0">
                <a:solidFill>
                  <a:schemeClr val="bg1"/>
                </a:solidFill>
                <a:effectLst>
                  <a:outerShdw blurRad="50800" dist="38100" dir="2700000" algn="tl" rotWithShape="0">
                    <a:schemeClr val="tx1">
                      <a:alpha val="40000"/>
                    </a:schemeClr>
                  </a:outerShdw>
                </a:effectLst>
              </a:rPr>
              <a:t>UV desorption system</a:t>
            </a:r>
          </a:p>
          <a:p>
            <a:r>
              <a:rPr lang="en-US" sz="2000" b="1" dirty="0" smtClean="0">
                <a:solidFill>
                  <a:schemeClr val="bg1"/>
                </a:solidFill>
                <a:effectLst>
                  <a:outerShdw blurRad="50800" dist="38100" dir="2700000" algn="tl" rotWithShape="0">
                    <a:schemeClr val="tx1">
                      <a:alpha val="40000"/>
                    </a:schemeClr>
                  </a:outerShdw>
                </a:effectLst>
              </a:rPr>
              <a:t>NEG chamber</a:t>
            </a:r>
          </a:p>
          <a:p>
            <a:r>
              <a:rPr lang="en-US" sz="2000" b="1" dirty="0" smtClean="0">
                <a:solidFill>
                  <a:schemeClr val="bg1"/>
                </a:solidFill>
                <a:effectLst>
                  <a:outerShdw blurRad="50800" dist="38100" dir="2700000" algn="tl" rotWithShape="0">
                    <a:schemeClr val="tx1">
                      <a:alpha val="40000"/>
                    </a:schemeClr>
                  </a:outerShdw>
                </a:effectLst>
              </a:rPr>
              <a:t>3 magnetrons (DC, RF)</a:t>
            </a:r>
          </a:p>
          <a:p>
            <a:r>
              <a:rPr lang="en-US" sz="2000" b="1" dirty="0" smtClean="0">
                <a:solidFill>
                  <a:schemeClr val="bg1"/>
                </a:solidFill>
                <a:effectLst>
                  <a:outerShdw blurRad="50800" dist="38100" dir="2700000" algn="tl" rotWithShape="0">
                    <a:schemeClr val="tx1">
                      <a:alpha val="40000"/>
                    </a:schemeClr>
                  </a:outerShdw>
                </a:effectLst>
              </a:rPr>
              <a:t>Self-sputtered magnetron</a:t>
            </a:r>
          </a:p>
          <a:p>
            <a:r>
              <a:rPr lang="en-US" sz="2000" b="1" dirty="0" smtClean="0">
                <a:solidFill>
                  <a:schemeClr val="bg1"/>
                </a:solidFill>
                <a:effectLst>
                  <a:outerShdw blurRad="50800" dist="38100" dir="2700000" algn="tl" rotWithShape="0">
                    <a:schemeClr val="tx1">
                      <a:alpha val="40000"/>
                    </a:schemeClr>
                  </a:outerShdw>
                </a:effectLst>
              </a:rPr>
              <a:t>Ion source</a:t>
            </a:r>
          </a:p>
          <a:p>
            <a:r>
              <a:rPr lang="en-US" sz="2000" b="1" dirty="0" smtClean="0">
                <a:solidFill>
                  <a:schemeClr val="bg1"/>
                </a:solidFill>
                <a:effectLst>
                  <a:outerShdw blurRad="50800" dist="38100" dir="2700000" algn="tl" rotWithShape="0">
                    <a:schemeClr val="tx1">
                      <a:alpha val="40000"/>
                    </a:schemeClr>
                  </a:outerShdw>
                </a:effectLst>
              </a:rPr>
              <a:t>RGA chamber with differential pumping</a:t>
            </a:r>
          </a:p>
          <a:p>
            <a:r>
              <a:rPr lang="en-US" sz="2000" b="1" dirty="0" smtClean="0">
                <a:solidFill>
                  <a:schemeClr val="bg1"/>
                </a:solidFill>
                <a:effectLst>
                  <a:outerShdw blurRad="50800" dist="38100" dir="2700000" algn="tl" rotWithShape="0">
                    <a:schemeClr val="tx1">
                      <a:alpha val="40000"/>
                    </a:schemeClr>
                  </a:outerShdw>
                </a:effectLst>
              </a:rPr>
              <a:t>Thickness monitors</a:t>
            </a:r>
            <a:endParaRPr lang="en-US" sz="2000" b="1" dirty="0">
              <a:solidFill>
                <a:schemeClr val="bg1"/>
              </a:solidFill>
              <a:effectLst>
                <a:outerShdw blurRad="50800" dist="38100" dir="2700000" algn="tl" rotWithShape="0">
                  <a:schemeClr val="tx1">
                    <a:alpha val="40000"/>
                  </a:scheme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6019800" y="2667000"/>
            <a:ext cx="2362200" cy="2667000"/>
          </a:xfrm>
          <a:prstGeom prst="roundRect">
            <a:avLst/>
          </a:prstGeom>
          <a:solidFill>
            <a:srgbClr val="777777"/>
          </a:solidFill>
          <a:ln>
            <a:noFill/>
          </a:ln>
          <a:scene3d>
            <a:camera prst="orthographicFront"/>
            <a:lightRig rig="threePt" dir="t"/>
          </a:scene3d>
          <a:sp3d prstMaterial="metal">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0" y="2667000"/>
            <a:ext cx="2362200" cy="2667000"/>
          </a:xfrm>
          <a:prstGeom prst="roundRect">
            <a:avLst/>
          </a:prstGeom>
          <a:solidFill>
            <a:schemeClr val="tx1">
              <a:lumMod val="50000"/>
            </a:schemeClr>
          </a:solidFill>
          <a:ln>
            <a:noFill/>
          </a:ln>
          <a:scene3d>
            <a:camera prst="orthographicFront"/>
            <a:lightRig rig="threePt" dir="t"/>
          </a:scene3d>
          <a:sp3d prstMaterial="metal">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124200" y="2667000"/>
            <a:ext cx="2514600" cy="2667000"/>
          </a:xfrm>
          <a:prstGeom prst="roundRect">
            <a:avLst/>
          </a:prstGeom>
          <a:solidFill>
            <a:srgbClr val="BABBE4"/>
          </a:solidFill>
          <a:ln>
            <a:noFill/>
          </a:ln>
          <a:scene3d>
            <a:camera prst="orthographicFront"/>
            <a:lightRig rig="threePt" dir="t"/>
          </a:scene3d>
          <a:sp3d prstMaterial="metal">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124200" y="2895600"/>
            <a:ext cx="2589170" cy="1323439"/>
          </a:xfrm>
          <a:prstGeom prst="rect">
            <a:avLst/>
          </a:prstGeom>
          <a:noFill/>
        </p:spPr>
        <p:txBody>
          <a:bodyPr wrap="none" rtlCol="0">
            <a:spAutoFit/>
          </a:bodyPr>
          <a:lstStyle/>
          <a:p>
            <a:pPr algn="ctr"/>
            <a:r>
              <a:rPr lang="en-US" sz="2000" b="1" dirty="0" smtClean="0">
                <a:solidFill>
                  <a:srgbClr val="FFFF00"/>
                </a:solidFill>
              </a:rPr>
              <a:t>Alternative Materials:</a:t>
            </a:r>
          </a:p>
          <a:p>
            <a:pPr algn="ctr"/>
            <a:endParaRPr lang="en-US" sz="2000" dirty="0" smtClean="0"/>
          </a:p>
          <a:p>
            <a:pPr algn="ctr"/>
            <a:r>
              <a:rPr lang="en-US" sz="2000" dirty="0" smtClean="0"/>
              <a:t>NbTiN, NbN</a:t>
            </a:r>
          </a:p>
          <a:p>
            <a:pPr algn="ctr"/>
            <a:r>
              <a:rPr lang="en-US" sz="2000" dirty="0" smtClean="0"/>
              <a:t>Nb3Sn, V3Si, Mo3Re</a:t>
            </a:r>
            <a:endParaRPr lang="en-US" sz="2000" dirty="0"/>
          </a:p>
        </p:txBody>
      </p:sp>
      <p:sp>
        <p:nvSpPr>
          <p:cNvPr id="4" name="TextBox 3"/>
          <p:cNvSpPr txBox="1"/>
          <p:nvPr/>
        </p:nvSpPr>
        <p:spPr>
          <a:xfrm>
            <a:off x="533400" y="2971800"/>
            <a:ext cx="2133600" cy="1631216"/>
          </a:xfrm>
          <a:prstGeom prst="rect">
            <a:avLst/>
          </a:prstGeom>
          <a:noFill/>
        </p:spPr>
        <p:txBody>
          <a:bodyPr wrap="square" rtlCol="0">
            <a:spAutoFit/>
          </a:bodyPr>
          <a:lstStyle/>
          <a:p>
            <a:pPr algn="ctr"/>
            <a:r>
              <a:rPr lang="en-US" sz="2000" b="1" dirty="0" smtClean="0">
                <a:solidFill>
                  <a:srgbClr val="FFFF00"/>
                </a:solidFill>
              </a:rPr>
              <a:t>Substrates :</a:t>
            </a:r>
          </a:p>
          <a:p>
            <a:pPr algn="ctr"/>
            <a:endParaRPr lang="en-US" sz="2000" dirty="0" smtClean="0"/>
          </a:p>
          <a:p>
            <a:pPr algn="ctr"/>
            <a:r>
              <a:rPr lang="en-US" sz="2000" dirty="0" smtClean="0"/>
              <a:t>Single crystal </a:t>
            </a:r>
            <a:r>
              <a:rPr lang="en-US" sz="2000" dirty="0" err="1" smtClean="0"/>
              <a:t>Nb</a:t>
            </a:r>
            <a:endParaRPr lang="en-US" sz="2000" dirty="0" smtClean="0"/>
          </a:p>
          <a:p>
            <a:pPr algn="ctr"/>
            <a:r>
              <a:rPr lang="en-US" sz="2000" dirty="0" smtClean="0"/>
              <a:t>Poly crystalline </a:t>
            </a:r>
            <a:r>
              <a:rPr lang="en-US" sz="2000" dirty="0" err="1" smtClean="0"/>
              <a:t>Nb</a:t>
            </a:r>
            <a:endParaRPr lang="en-US" sz="2000" dirty="0" smtClean="0"/>
          </a:p>
          <a:p>
            <a:pPr algn="ctr"/>
            <a:r>
              <a:rPr lang="en-US" sz="2000" dirty="0" smtClean="0"/>
              <a:t>thick </a:t>
            </a:r>
            <a:r>
              <a:rPr lang="en-US" sz="2000" dirty="0" err="1" smtClean="0"/>
              <a:t>Nb</a:t>
            </a:r>
            <a:r>
              <a:rPr lang="en-US" sz="2000" dirty="0" smtClean="0"/>
              <a:t>/Cu films  </a:t>
            </a:r>
            <a:endParaRPr lang="en-US" sz="2000" dirty="0"/>
          </a:p>
        </p:txBody>
      </p:sp>
      <p:sp>
        <p:nvSpPr>
          <p:cNvPr id="5" name="TextBox 4"/>
          <p:cNvSpPr txBox="1"/>
          <p:nvPr/>
        </p:nvSpPr>
        <p:spPr>
          <a:xfrm>
            <a:off x="6225525" y="2877116"/>
            <a:ext cx="2004075" cy="2246769"/>
          </a:xfrm>
          <a:prstGeom prst="rect">
            <a:avLst/>
          </a:prstGeom>
          <a:noFill/>
          <a:ln>
            <a:noFill/>
          </a:ln>
        </p:spPr>
        <p:txBody>
          <a:bodyPr wrap="none" rtlCol="0">
            <a:spAutoFit/>
          </a:bodyPr>
          <a:lstStyle/>
          <a:p>
            <a:pPr algn="ctr"/>
            <a:r>
              <a:rPr lang="en-US" sz="2000" b="1" dirty="0" smtClean="0">
                <a:solidFill>
                  <a:srgbClr val="FFFF00"/>
                </a:solidFill>
              </a:rPr>
              <a:t>Insulator: </a:t>
            </a:r>
          </a:p>
          <a:p>
            <a:pPr algn="ctr"/>
            <a:endParaRPr lang="en-US" sz="2000" dirty="0" smtClean="0"/>
          </a:p>
          <a:p>
            <a:pPr algn="ctr"/>
            <a:r>
              <a:rPr lang="en-US" sz="2000" dirty="0" smtClean="0"/>
              <a:t>Al2O3, MgO, </a:t>
            </a:r>
            <a:r>
              <a:rPr lang="en-US" sz="2000" dirty="0" err="1" smtClean="0"/>
              <a:t>AlN</a:t>
            </a:r>
            <a:endParaRPr lang="en-US" sz="2000" dirty="0" smtClean="0"/>
          </a:p>
          <a:p>
            <a:pPr algn="ctr"/>
            <a:r>
              <a:rPr lang="en-US" sz="2000" dirty="0" smtClean="0"/>
              <a:t>according to </a:t>
            </a:r>
          </a:p>
          <a:p>
            <a:pPr algn="ctr"/>
            <a:r>
              <a:rPr lang="en-US" sz="2000" dirty="0" smtClean="0"/>
              <a:t>lattice mismatch </a:t>
            </a:r>
          </a:p>
          <a:p>
            <a:pPr algn="ctr"/>
            <a:r>
              <a:rPr lang="en-US" sz="2000" dirty="0" smtClean="0"/>
              <a:t>between </a:t>
            </a:r>
          </a:p>
          <a:p>
            <a:pPr algn="ctr"/>
            <a:r>
              <a:rPr lang="en-US" sz="2000" dirty="0" smtClean="0"/>
              <a:t>I and S materials</a:t>
            </a:r>
            <a:endParaRPr lang="en-US" sz="2000" dirty="0"/>
          </a:p>
        </p:txBody>
      </p:sp>
      <p:sp>
        <p:nvSpPr>
          <p:cNvPr id="6" name="TextBox 5"/>
          <p:cNvSpPr txBox="1"/>
          <p:nvPr/>
        </p:nvSpPr>
        <p:spPr>
          <a:xfrm>
            <a:off x="1752600" y="5638800"/>
            <a:ext cx="6024470" cy="523220"/>
          </a:xfrm>
          <a:prstGeom prst="rect">
            <a:avLst/>
          </a:prstGeom>
          <a:noFill/>
        </p:spPr>
        <p:txBody>
          <a:bodyPr wrap="none" rtlCol="0">
            <a:spAutoFit/>
          </a:bodyPr>
          <a:lstStyle/>
          <a:p>
            <a:r>
              <a:rPr lang="en-US" sz="2800" b="1" dirty="0" smtClean="0"/>
              <a:t>Multilayer: S/I/</a:t>
            </a:r>
            <a:r>
              <a:rPr lang="en-US" sz="2800" b="1" dirty="0" err="1" smtClean="0"/>
              <a:t>Nb</a:t>
            </a:r>
            <a:r>
              <a:rPr lang="en-US" sz="2800" b="1" dirty="0" smtClean="0"/>
              <a:t> and S/I/S/I/…/S/I/</a:t>
            </a:r>
            <a:r>
              <a:rPr lang="en-US" sz="2800" b="1" dirty="0" err="1" smtClean="0"/>
              <a:t>Nb</a:t>
            </a:r>
            <a:endParaRPr lang="en-US" sz="2800" b="1" dirty="0"/>
          </a:p>
        </p:txBody>
      </p:sp>
      <p:sp>
        <p:nvSpPr>
          <p:cNvPr id="7" name="TextBox 6"/>
          <p:cNvSpPr txBox="1"/>
          <p:nvPr/>
        </p:nvSpPr>
        <p:spPr>
          <a:xfrm>
            <a:off x="1066800" y="838200"/>
            <a:ext cx="7191569" cy="1569660"/>
          </a:xfrm>
          <a:prstGeom prst="rect">
            <a:avLst/>
          </a:prstGeom>
          <a:noFill/>
        </p:spPr>
        <p:txBody>
          <a:bodyPr wrap="square" rtlCol="0">
            <a:spAutoFit/>
          </a:bodyPr>
          <a:lstStyle/>
          <a:p>
            <a:pPr algn="ctr"/>
            <a:r>
              <a:rPr lang="en-US" sz="2400" b="1" dirty="0" smtClean="0"/>
              <a:t>Study of growth modes of  </a:t>
            </a:r>
          </a:p>
          <a:p>
            <a:pPr algn="ctr"/>
            <a:r>
              <a:rPr lang="en-US" sz="2400" b="1" dirty="0" smtClean="0"/>
              <a:t>Superconductor/ Insulator</a:t>
            </a:r>
          </a:p>
          <a:p>
            <a:pPr algn="ctr"/>
            <a:r>
              <a:rPr lang="en-US" sz="2400" b="1" dirty="0" smtClean="0"/>
              <a:t>&amp;</a:t>
            </a:r>
          </a:p>
          <a:p>
            <a:pPr algn="ctr"/>
            <a:r>
              <a:rPr lang="en-US" sz="2400" b="1" dirty="0" smtClean="0"/>
              <a:t>Insulator/superconductor</a:t>
            </a:r>
            <a:endParaRPr lang="en-US" sz="2400" b="1" dirty="0"/>
          </a:p>
        </p:txBody>
      </p:sp>
      <p:sp>
        <p:nvSpPr>
          <p:cNvPr id="8" name="Title 1"/>
          <p:cNvSpPr txBox="1">
            <a:spLocks/>
          </p:cNvSpPr>
          <p:nvPr/>
        </p:nvSpPr>
        <p:spPr>
          <a:xfrm>
            <a:off x="685800" y="76200"/>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50" normalizeH="0" baseline="0" noProof="0" dirty="0" err="1" smtClean="0">
                <a:ln>
                  <a:noFill/>
                </a:ln>
                <a:solidFill>
                  <a:srgbClr val="FF0000"/>
                </a:solidFill>
                <a:effectLst>
                  <a:outerShdw blurRad="50800" dist="50800" dir="2700000" algn="tl" rotWithShape="0">
                    <a:srgbClr val="000000">
                      <a:alpha val="43137"/>
                    </a:srgbClr>
                  </a:outerShdw>
                </a:effectLst>
                <a:uLnTx/>
                <a:uFillTx/>
                <a:latin typeface="+mj-lt"/>
                <a:ea typeface="+mj-ea"/>
                <a:cs typeface="+mj-cs"/>
              </a:rPr>
              <a:t>Multilayers</a:t>
            </a:r>
            <a:r>
              <a:rPr kumimoji="0" lang="en-US" sz="4000" b="0" i="0" u="none" strike="noStrike" kern="1200" cap="none" spc="-150" normalizeH="0" baseline="0" noProof="0" dirty="0" smtClean="0">
                <a:ln>
                  <a:noFill/>
                </a:ln>
                <a:solidFill>
                  <a:srgbClr val="FF0000"/>
                </a:solidFill>
                <a:effectLst>
                  <a:outerShdw blurRad="50800" dist="50800" dir="2700000" algn="tl" rotWithShape="0">
                    <a:srgbClr val="000000">
                      <a:alpha val="43137"/>
                    </a:srgbClr>
                  </a:outerShdw>
                </a:effectLst>
                <a:uLnTx/>
                <a:uFillTx/>
                <a:latin typeface="+mj-lt"/>
                <a:ea typeface="+mj-ea"/>
                <a:cs typeface="+mj-cs"/>
              </a:rPr>
              <a:t> &amp; Alternative Materials</a:t>
            </a:r>
            <a:endParaRPr kumimoji="0" lang="en-US" sz="40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SRF Thin Films Collaboration</a:t>
            </a:r>
            <a:endParaRPr lang="en-US" dirty="0"/>
          </a:p>
        </p:txBody>
      </p:sp>
      <p:sp>
        <p:nvSpPr>
          <p:cNvPr id="3" name="TextBox 2"/>
          <p:cNvSpPr txBox="1"/>
          <p:nvPr/>
        </p:nvSpPr>
        <p:spPr>
          <a:xfrm>
            <a:off x="990600" y="4800600"/>
            <a:ext cx="7413055" cy="369332"/>
          </a:xfrm>
          <a:prstGeom prst="rect">
            <a:avLst/>
          </a:prstGeom>
          <a:noFill/>
        </p:spPr>
        <p:txBody>
          <a:bodyPr wrap="none" rtlCol="0">
            <a:spAutoFit/>
          </a:bodyPr>
          <a:lstStyle/>
          <a:p>
            <a:r>
              <a:rPr lang="en-US" dirty="0" smtClean="0"/>
              <a:t>Under DOE  HEP Grant ARRA  &amp; U.S. DOE Contract No. DE-AC05-06OR23177</a:t>
            </a:r>
            <a:endParaRPr lang="en-US" dirty="0"/>
          </a:p>
        </p:txBody>
      </p:sp>
      <p:sp>
        <p:nvSpPr>
          <p:cNvPr id="4" name="TextBox 3"/>
          <p:cNvSpPr txBox="1"/>
          <p:nvPr/>
        </p:nvSpPr>
        <p:spPr>
          <a:xfrm>
            <a:off x="838200" y="1600200"/>
            <a:ext cx="7620000" cy="2862322"/>
          </a:xfrm>
          <a:prstGeom prst="rect">
            <a:avLst/>
          </a:prstGeom>
          <a:noFill/>
        </p:spPr>
        <p:txBody>
          <a:bodyPr wrap="square" rtlCol="0">
            <a:spAutoFit/>
          </a:bodyPr>
          <a:lstStyle/>
          <a:p>
            <a:r>
              <a:rPr lang="en-US" dirty="0" smtClean="0"/>
              <a:t>Films creation:</a:t>
            </a:r>
          </a:p>
          <a:p>
            <a:r>
              <a:rPr lang="en-US" dirty="0" err="1" smtClean="0"/>
              <a:t>Jlab</a:t>
            </a:r>
            <a:r>
              <a:rPr lang="en-US" dirty="0" smtClean="0"/>
              <a:t>: A-M Valente-Feliciano, J. </a:t>
            </a:r>
            <a:r>
              <a:rPr lang="en-US" dirty="0" err="1" smtClean="0"/>
              <a:t>Spradlin</a:t>
            </a:r>
            <a:r>
              <a:rPr lang="en-US" dirty="0" smtClean="0"/>
              <a:t>, L. Phillips</a:t>
            </a:r>
          </a:p>
          <a:p>
            <a:r>
              <a:rPr lang="en-US" dirty="0" smtClean="0"/>
              <a:t>W&amp;M: A. Lukaszew, D. </a:t>
            </a:r>
            <a:r>
              <a:rPr lang="en-US" dirty="0" err="1" smtClean="0"/>
              <a:t>Beringer</a:t>
            </a:r>
            <a:endParaRPr lang="en-US" dirty="0" smtClean="0"/>
          </a:p>
          <a:p>
            <a:endParaRPr lang="en-US" dirty="0" smtClean="0"/>
          </a:p>
          <a:p>
            <a:r>
              <a:rPr lang="en-US" dirty="0" smtClean="0"/>
              <a:t>Material and RF characterization:</a:t>
            </a:r>
          </a:p>
          <a:p>
            <a:r>
              <a:rPr lang="en-US" dirty="0" err="1" smtClean="0"/>
              <a:t>Jlab</a:t>
            </a:r>
            <a:r>
              <a:rPr lang="en-US" dirty="0" smtClean="0"/>
              <a:t>: A-M Valente-Feliciano, J. </a:t>
            </a:r>
            <a:r>
              <a:rPr lang="en-US" dirty="0" err="1" smtClean="0"/>
              <a:t>Spradlin</a:t>
            </a:r>
            <a:r>
              <a:rPr lang="en-US" dirty="0" smtClean="0"/>
              <a:t>, L. Phillips, X. Zhao, B. Xiao, A. Wu</a:t>
            </a:r>
          </a:p>
          <a:p>
            <a:r>
              <a:rPr lang="en-US" dirty="0" smtClean="0"/>
              <a:t>W&amp;M: A. Lukaszew, D. </a:t>
            </a:r>
            <a:r>
              <a:rPr lang="en-US" dirty="0" err="1" smtClean="0"/>
              <a:t>Beringer</a:t>
            </a:r>
            <a:r>
              <a:rPr lang="en-US" dirty="0" smtClean="0"/>
              <a:t>, S. , R. Outlaw, O. </a:t>
            </a:r>
            <a:r>
              <a:rPr lang="en-US" dirty="0" err="1" smtClean="0"/>
              <a:t>Trofinova</a:t>
            </a:r>
            <a:endParaRPr lang="en-US" dirty="0" smtClean="0"/>
          </a:p>
          <a:p>
            <a:r>
              <a:rPr lang="en-US" dirty="0" smtClean="0"/>
              <a:t>NSU: K. Seo</a:t>
            </a:r>
          </a:p>
          <a:p>
            <a:r>
              <a:rPr lang="en-US" dirty="0" smtClean="0"/>
              <a:t>ODU: H. Baumgart, D. Gu</a:t>
            </a:r>
          </a:p>
          <a:p>
            <a:r>
              <a:rPr lang="en-US" dirty="0" smtClean="0"/>
              <a:t>Black Labs LLC: R. Crooks</a:t>
            </a:r>
          </a:p>
        </p:txBody>
      </p:sp>
      <p:pic>
        <p:nvPicPr>
          <p:cNvPr id="5" name="Picture 206"/>
          <p:cNvPicPr>
            <a:picLocks noChangeArrowheads="1"/>
          </p:cNvPicPr>
          <p:nvPr/>
        </p:nvPicPr>
        <p:blipFill>
          <a:blip r:embed="rId2" cstate="print"/>
          <a:srcRect/>
          <a:stretch>
            <a:fillRect/>
          </a:stretch>
        </p:blipFill>
        <p:spPr bwMode="auto">
          <a:xfrm>
            <a:off x="2438400" y="5791200"/>
            <a:ext cx="1143000" cy="1066800"/>
          </a:xfrm>
          <a:prstGeom prst="rect">
            <a:avLst/>
          </a:prstGeom>
          <a:noFill/>
          <a:ln w="9525">
            <a:noFill/>
            <a:miter lim="800000"/>
            <a:headEnd/>
            <a:tailEnd/>
          </a:ln>
        </p:spPr>
      </p:pic>
      <p:pic>
        <p:nvPicPr>
          <p:cNvPr id="6" name="Picture 20"/>
          <p:cNvPicPr>
            <a:picLocks noChangeAspect="1" noChangeArrowheads="1"/>
          </p:cNvPicPr>
          <p:nvPr/>
        </p:nvPicPr>
        <p:blipFill>
          <a:blip r:embed="rId3" cstate="print"/>
          <a:srcRect/>
          <a:stretch>
            <a:fillRect/>
          </a:stretch>
        </p:blipFill>
        <p:spPr bwMode="auto">
          <a:xfrm>
            <a:off x="4648200" y="5867400"/>
            <a:ext cx="2499392" cy="556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idx="4294967295"/>
          </p:nvPr>
        </p:nvSpPr>
        <p:spPr>
          <a:xfrm>
            <a:off x="685800" y="76200"/>
            <a:ext cx="7772400" cy="609600"/>
          </a:xfrm>
          <a:noFill/>
          <a:scene3d>
            <a:camera prst="orthographicFront"/>
            <a:lightRig rig="threePt" dir="t"/>
          </a:scene3d>
          <a:sp3d>
            <a:bevelT w="165100" prst="coolSlant"/>
          </a:sp3d>
        </p:spPr>
        <p:txBody>
          <a:bodyPr/>
          <a:lstStyle/>
          <a:p>
            <a:pPr eaLnBrk="1" hangingPunct="1"/>
            <a:r>
              <a:rPr lang="en-US" b="1" dirty="0" smtClean="0">
                <a:effectLst/>
              </a:rPr>
              <a:t>Thin Films: SIS </a:t>
            </a:r>
            <a:r>
              <a:rPr lang="en-US" b="1" dirty="0" err="1" smtClean="0">
                <a:effectLst/>
              </a:rPr>
              <a:t>Multilayers</a:t>
            </a:r>
            <a:endParaRPr lang="en-US" b="1" dirty="0" smtClean="0">
              <a:effectLst/>
            </a:endParaRPr>
          </a:p>
        </p:txBody>
      </p:sp>
      <p:sp>
        <p:nvSpPr>
          <p:cNvPr id="45059" name="Rectangle 4"/>
          <p:cNvSpPr>
            <a:spLocks noChangeArrowheads="1"/>
          </p:cNvSpPr>
          <p:nvPr/>
        </p:nvSpPr>
        <p:spPr bwMode="auto">
          <a:xfrm>
            <a:off x="4849813" y="604838"/>
            <a:ext cx="3608387" cy="274637"/>
          </a:xfrm>
          <a:prstGeom prst="rect">
            <a:avLst/>
          </a:prstGeom>
          <a:noFill/>
          <a:ln w="9525">
            <a:noFill/>
            <a:miter lim="800000"/>
            <a:headEnd/>
            <a:tailEnd/>
          </a:ln>
        </p:spPr>
        <p:txBody>
          <a:bodyPr wrap="none">
            <a:spAutoFit/>
          </a:bodyPr>
          <a:lstStyle/>
          <a:p>
            <a:r>
              <a:rPr lang="en-US" sz="1200" i="1">
                <a:latin typeface="StarSymbol" charset="0"/>
              </a:rPr>
              <a:t>Alex Gurevich, Appl. Phys. Lett. 88, 012511 (2006)</a:t>
            </a:r>
          </a:p>
        </p:txBody>
      </p:sp>
      <p:sp>
        <p:nvSpPr>
          <p:cNvPr id="45060" name="Text Box 23"/>
          <p:cNvSpPr txBox="1">
            <a:spLocks noChangeArrowheads="1"/>
          </p:cNvSpPr>
          <p:nvPr/>
        </p:nvSpPr>
        <p:spPr bwMode="auto">
          <a:xfrm>
            <a:off x="3429000" y="2743200"/>
            <a:ext cx="5410200" cy="923330"/>
          </a:xfrm>
          <a:prstGeom prst="rect">
            <a:avLst/>
          </a:prstGeom>
          <a:noFill/>
          <a:ln w="9525">
            <a:noFill/>
            <a:miter lim="800000"/>
            <a:headEnd/>
            <a:tailEnd/>
          </a:ln>
        </p:spPr>
        <p:txBody>
          <a:bodyPr>
            <a:spAutoFit/>
          </a:bodyPr>
          <a:lstStyle/>
          <a:p>
            <a:pPr algn="ctr" eaLnBrk="1" hangingPunct="1"/>
            <a:r>
              <a:rPr lang="en-US" sz="1800" b="1" dirty="0">
                <a:ea typeface="宋体" pitchFamily="2" charset="-122"/>
                <a:cs typeface="Arial" charset="0"/>
              </a:rPr>
              <a:t>Higher T</a:t>
            </a:r>
            <a:r>
              <a:rPr lang="en-US" sz="1800" b="1" baseline="-25000" dirty="0">
                <a:ea typeface="宋体" pitchFamily="2" charset="-122"/>
                <a:cs typeface="Arial" charset="0"/>
              </a:rPr>
              <a:t>c</a:t>
            </a:r>
            <a:r>
              <a:rPr lang="en-US" sz="1800" b="1" dirty="0">
                <a:ea typeface="宋体" pitchFamily="2" charset="-122"/>
                <a:cs typeface="Arial" charset="0"/>
              </a:rPr>
              <a:t> thin layers provide magnetic screening of the </a:t>
            </a:r>
            <a:r>
              <a:rPr lang="en-US" sz="1800" b="1" dirty="0" err="1" smtClean="0">
                <a:ea typeface="宋体" pitchFamily="2" charset="-122"/>
                <a:cs typeface="Arial" charset="0"/>
              </a:rPr>
              <a:t>Nb</a:t>
            </a:r>
            <a:r>
              <a:rPr lang="en-US" sz="1800" b="1" dirty="0" smtClean="0">
                <a:ea typeface="宋体" pitchFamily="2" charset="-122"/>
                <a:cs typeface="Arial" charset="0"/>
              </a:rPr>
              <a:t> </a:t>
            </a:r>
            <a:r>
              <a:rPr lang="en-US" sz="1800" b="1" dirty="0">
                <a:ea typeface="宋体" pitchFamily="2" charset="-122"/>
                <a:cs typeface="Arial" charset="0"/>
              </a:rPr>
              <a:t>SC cavity </a:t>
            </a:r>
            <a:r>
              <a:rPr lang="en-US" sz="1800" b="1" dirty="0" smtClean="0">
                <a:ea typeface="宋体" pitchFamily="2" charset="-122"/>
                <a:cs typeface="Arial" charset="0"/>
              </a:rPr>
              <a:t>(bulk or thick film) </a:t>
            </a:r>
            <a:r>
              <a:rPr lang="en-US" sz="1800" b="1" dirty="0">
                <a:ea typeface="宋体" pitchFamily="2" charset="-122"/>
                <a:cs typeface="Arial" charset="0"/>
              </a:rPr>
              <a:t>without vortex penetration</a:t>
            </a:r>
          </a:p>
        </p:txBody>
      </p:sp>
      <p:sp>
        <p:nvSpPr>
          <p:cNvPr id="45061" name="Text Box 25"/>
          <p:cNvSpPr txBox="1">
            <a:spLocks noChangeArrowheads="1"/>
          </p:cNvSpPr>
          <p:nvPr/>
        </p:nvSpPr>
        <p:spPr bwMode="auto">
          <a:xfrm>
            <a:off x="3352800" y="1905000"/>
            <a:ext cx="5638800" cy="641350"/>
          </a:xfrm>
          <a:prstGeom prst="rect">
            <a:avLst/>
          </a:prstGeom>
          <a:noFill/>
          <a:ln w="9525">
            <a:noFill/>
            <a:miter lim="800000"/>
            <a:headEnd/>
            <a:tailEnd/>
          </a:ln>
        </p:spPr>
        <p:txBody>
          <a:bodyPr>
            <a:spAutoFit/>
          </a:bodyPr>
          <a:lstStyle/>
          <a:p>
            <a:pPr algn="ctr" eaLnBrk="1" hangingPunct="1"/>
            <a:r>
              <a:rPr lang="en-US" sz="1800" b="1" dirty="0">
                <a:ea typeface="宋体" pitchFamily="2" charset="-122"/>
                <a:cs typeface="Arial" charset="0"/>
              </a:rPr>
              <a:t>Multilayer coating of SC cavities:</a:t>
            </a:r>
          </a:p>
          <a:p>
            <a:pPr algn="ctr" eaLnBrk="1" hangingPunct="1"/>
            <a:r>
              <a:rPr lang="en-US" sz="1800" b="1" dirty="0">
                <a:ea typeface="宋体" pitchFamily="2" charset="-122"/>
                <a:cs typeface="Arial" charset="0"/>
              </a:rPr>
              <a:t> alternating SC and insulating layers with </a:t>
            </a:r>
            <a:r>
              <a:rPr lang="en-US" sz="1800" b="1" dirty="0">
                <a:solidFill>
                  <a:srgbClr val="C00000"/>
                </a:solidFill>
                <a:ea typeface="宋体" pitchFamily="2" charset="-122"/>
                <a:cs typeface="Arial" charset="0"/>
              </a:rPr>
              <a:t>d &lt; </a:t>
            </a:r>
            <a:r>
              <a:rPr lang="en-US" sz="1800" b="1" dirty="0">
                <a:solidFill>
                  <a:srgbClr val="C00000"/>
                </a:solidFill>
                <a:ea typeface="宋体" pitchFamily="2" charset="-122"/>
                <a:cs typeface="Arial" charset="0"/>
                <a:sym typeface="Symbol" pitchFamily="18" charset="2"/>
              </a:rPr>
              <a:t></a:t>
            </a:r>
            <a:r>
              <a:rPr lang="en-US" sz="1800" b="1" dirty="0">
                <a:solidFill>
                  <a:srgbClr val="C00000"/>
                </a:solidFill>
                <a:ea typeface="宋体" pitchFamily="2" charset="-122"/>
                <a:cs typeface="Arial" charset="0"/>
              </a:rPr>
              <a:t> </a:t>
            </a:r>
          </a:p>
        </p:txBody>
      </p:sp>
      <p:grpSp>
        <p:nvGrpSpPr>
          <p:cNvPr id="2" name="Group 70"/>
          <p:cNvGrpSpPr>
            <a:grpSpLocks/>
          </p:cNvGrpSpPr>
          <p:nvPr/>
        </p:nvGrpSpPr>
        <p:grpSpPr bwMode="auto">
          <a:xfrm>
            <a:off x="914400" y="1447800"/>
            <a:ext cx="2538413" cy="3886200"/>
            <a:chOff x="528" y="144"/>
            <a:chExt cx="1599" cy="2448"/>
          </a:xfrm>
        </p:grpSpPr>
        <p:sp>
          <p:nvSpPr>
            <p:cNvPr id="45065" name="Rectangle 52"/>
            <p:cNvSpPr>
              <a:spLocks noChangeArrowheads="1"/>
            </p:cNvSpPr>
            <p:nvPr/>
          </p:nvSpPr>
          <p:spPr bwMode="auto">
            <a:xfrm>
              <a:off x="528" y="913"/>
              <a:ext cx="573" cy="1217"/>
            </a:xfrm>
            <a:prstGeom prst="rect">
              <a:avLst/>
            </a:prstGeom>
            <a:solidFill>
              <a:schemeClr val="bg1">
                <a:lumMod val="65000"/>
              </a:schemeClr>
            </a:solidFill>
            <a:ln w="9525">
              <a:miter lim="800000"/>
              <a:headEnd/>
              <a:tailEnd/>
            </a:ln>
            <a:scene3d>
              <a:camera prst="legacyObliqueTopRight"/>
              <a:lightRig rig="legacyFlat3" dir="b"/>
            </a:scene3d>
            <a:sp3d extrusionH="1801800" prstMaterial="legacyMatte">
              <a:bevelT w="13500" h="13500" prst="angle"/>
              <a:bevelB w="13500" h="13500" prst="angle"/>
              <a:extrusionClr>
                <a:schemeClr val="bg1">
                  <a:lumMod val="75000"/>
                </a:schemeClr>
              </a:extrusionClr>
            </a:sp3d>
          </p:spPr>
          <p:txBody>
            <a:bodyPr wrap="none" anchor="ctr">
              <a:flatTx/>
            </a:bodyPr>
            <a:lstStyle/>
            <a:p>
              <a:pPr algn="ctr" eaLnBrk="1" hangingPunct="1"/>
              <a:r>
                <a:rPr lang="en-US" sz="2400" b="1" dirty="0" err="1" smtClean="0">
                  <a:latin typeface="Arial" charset="0"/>
                  <a:cs typeface="Arial" charset="0"/>
                </a:rPr>
                <a:t>Nb</a:t>
              </a:r>
              <a:endParaRPr lang="en-US" sz="2400" b="1" dirty="0">
                <a:latin typeface="Arial" charset="0"/>
                <a:cs typeface="Arial" charset="0"/>
              </a:endParaRPr>
            </a:p>
          </p:txBody>
        </p:sp>
        <p:sp>
          <p:nvSpPr>
            <p:cNvPr id="45066" name="Rectangle 53"/>
            <p:cNvSpPr>
              <a:spLocks noChangeArrowheads="1"/>
            </p:cNvSpPr>
            <p:nvPr/>
          </p:nvSpPr>
          <p:spPr bwMode="auto">
            <a:xfrm>
              <a:off x="1101" y="913"/>
              <a:ext cx="66" cy="1217"/>
            </a:xfrm>
            <a:prstGeom prst="rect">
              <a:avLst/>
            </a:prstGeom>
            <a:solidFill>
              <a:srgbClr val="BABBE4"/>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BABBE4"/>
              </a:extrusionClr>
            </a:sp3d>
          </p:spPr>
          <p:txBody>
            <a:bodyPr wrap="none" anchor="ctr">
              <a:flatTx/>
            </a:bodyPr>
            <a:lstStyle/>
            <a:p>
              <a:endParaRPr lang="en-US"/>
            </a:p>
          </p:txBody>
        </p:sp>
        <p:sp>
          <p:nvSpPr>
            <p:cNvPr id="45067" name="Rectangle 54"/>
            <p:cNvSpPr>
              <a:spLocks noChangeArrowheads="1"/>
            </p:cNvSpPr>
            <p:nvPr/>
          </p:nvSpPr>
          <p:spPr bwMode="auto">
            <a:xfrm>
              <a:off x="1167" y="913"/>
              <a:ext cx="33" cy="1217"/>
            </a:xfrm>
            <a:prstGeom prst="rect">
              <a:avLst/>
            </a:prstGeom>
            <a:solidFill>
              <a:schemeClr val="tx1"/>
            </a:solidFill>
            <a:ln w="9525">
              <a:miter lim="800000"/>
              <a:headEnd/>
              <a:tailEnd/>
            </a:ln>
            <a:scene3d>
              <a:camera prst="legacyObliqueTopRight"/>
              <a:lightRig rig="legacyFlat3" dir="b"/>
            </a:scene3d>
            <a:sp3d extrusionH="1801800" prstMaterial="legacyMatte">
              <a:bevelT w="13500" h="13500" prst="angle"/>
              <a:bevelB w="13500" h="13500" prst="angle"/>
              <a:extrusionClr>
                <a:schemeClr val="tx1"/>
              </a:extrusionClr>
            </a:sp3d>
          </p:spPr>
          <p:txBody>
            <a:bodyPr wrap="none" anchor="ctr">
              <a:flatTx/>
            </a:bodyPr>
            <a:lstStyle/>
            <a:p>
              <a:endParaRPr lang="en-US"/>
            </a:p>
          </p:txBody>
        </p:sp>
        <p:sp>
          <p:nvSpPr>
            <p:cNvPr id="45068" name="Rectangle 55"/>
            <p:cNvSpPr>
              <a:spLocks noChangeArrowheads="1"/>
            </p:cNvSpPr>
            <p:nvPr/>
          </p:nvSpPr>
          <p:spPr bwMode="auto">
            <a:xfrm>
              <a:off x="1200" y="913"/>
              <a:ext cx="66" cy="1217"/>
            </a:xfrm>
            <a:prstGeom prst="rect">
              <a:avLst/>
            </a:prstGeom>
            <a:solidFill>
              <a:srgbClr val="BABBE4"/>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BABBE4"/>
              </a:extrusionClr>
            </a:sp3d>
          </p:spPr>
          <p:txBody>
            <a:bodyPr wrap="none" anchor="ctr">
              <a:flatTx/>
            </a:bodyPr>
            <a:lstStyle/>
            <a:p>
              <a:endParaRPr lang="en-US"/>
            </a:p>
          </p:txBody>
        </p:sp>
        <p:sp>
          <p:nvSpPr>
            <p:cNvPr id="45069" name="Rectangle 56"/>
            <p:cNvSpPr>
              <a:spLocks noChangeArrowheads="1"/>
            </p:cNvSpPr>
            <p:nvPr/>
          </p:nvSpPr>
          <p:spPr bwMode="auto">
            <a:xfrm>
              <a:off x="1266" y="913"/>
              <a:ext cx="33" cy="1217"/>
            </a:xfrm>
            <a:prstGeom prst="rect">
              <a:avLst/>
            </a:prstGeom>
            <a:solidFill>
              <a:schemeClr val="tx1"/>
            </a:solidFill>
            <a:ln w="9525">
              <a:miter lim="800000"/>
              <a:headEnd/>
              <a:tailEnd/>
            </a:ln>
            <a:scene3d>
              <a:camera prst="legacyObliqueTopRight"/>
              <a:lightRig rig="legacyFlat3" dir="b"/>
            </a:scene3d>
            <a:sp3d extrusionH="1801800" prstMaterial="legacyMatte">
              <a:bevelT w="13500" h="13500" prst="angle"/>
              <a:bevelB w="13500" h="13500" prst="angle"/>
              <a:extrusionClr>
                <a:schemeClr val="tx1"/>
              </a:extrusionClr>
            </a:sp3d>
          </p:spPr>
          <p:txBody>
            <a:bodyPr wrap="none" anchor="ctr">
              <a:flatTx/>
            </a:bodyPr>
            <a:lstStyle/>
            <a:p>
              <a:endParaRPr lang="en-US"/>
            </a:p>
          </p:txBody>
        </p:sp>
        <p:sp>
          <p:nvSpPr>
            <p:cNvPr id="45070" name="Rectangle 57"/>
            <p:cNvSpPr>
              <a:spLocks noChangeArrowheads="1"/>
            </p:cNvSpPr>
            <p:nvPr/>
          </p:nvSpPr>
          <p:spPr bwMode="auto">
            <a:xfrm>
              <a:off x="1299" y="913"/>
              <a:ext cx="66" cy="1217"/>
            </a:xfrm>
            <a:prstGeom prst="rect">
              <a:avLst/>
            </a:prstGeom>
            <a:solidFill>
              <a:srgbClr val="BABBE4"/>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BABBE4"/>
              </a:extrusionClr>
            </a:sp3d>
          </p:spPr>
          <p:txBody>
            <a:bodyPr wrap="none" anchor="ctr">
              <a:flatTx/>
            </a:bodyPr>
            <a:lstStyle/>
            <a:p>
              <a:endParaRPr lang="en-US"/>
            </a:p>
          </p:txBody>
        </p:sp>
        <p:sp>
          <p:nvSpPr>
            <p:cNvPr id="45071" name="Rectangle 58"/>
            <p:cNvSpPr>
              <a:spLocks noChangeArrowheads="1"/>
            </p:cNvSpPr>
            <p:nvPr/>
          </p:nvSpPr>
          <p:spPr bwMode="auto">
            <a:xfrm>
              <a:off x="1365" y="913"/>
              <a:ext cx="33" cy="1217"/>
            </a:xfrm>
            <a:prstGeom prst="rect">
              <a:avLst/>
            </a:prstGeom>
            <a:solidFill>
              <a:schemeClr val="tx1"/>
            </a:solidFill>
            <a:ln w="9525">
              <a:miter lim="800000"/>
              <a:headEnd/>
              <a:tailEnd/>
            </a:ln>
            <a:scene3d>
              <a:camera prst="legacyObliqueTopRight"/>
              <a:lightRig rig="legacyFlat3" dir="b"/>
            </a:scene3d>
            <a:sp3d extrusionH="1801800" prstMaterial="legacyMatte">
              <a:bevelT w="13500" h="13500" prst="angle"/>
              <a:bevelB w="13500" h="13500" prst="angle"/>
              <a:extrusionClr>
                <a:schemeClr val="tx1"/>
              </a:extrusionClr>
            </a:sp3d>
          </p:spPr>
          <p:txBody>
            <a:bodyPr wrap="none" anchor="ctr">
              <a:flatTx/>
            </a:bodyPr>
            <a:lstStyle/>
            <a:p>
              <a:endParaRPr lang="en-US"/>
            </a:p>
          </p:txBody>
        </p:sp>
        <p:sp>
          <p:nvSpPr>
            <p:cNvPr id="45072" name="Rectangle 59"/>
            <p:cNvSpPr>
              <a:spLocks noChangeArrowheads="1"/>
            </p:cNvSpPr>
            <p:nvPr/>
          </p:nvSpPr>
          <p:spPr bwMode="auto">
            <a:xfrm>
              <a:off x="1398" y="913"/>
              <a:ext cx="66" cy="1217"/>
            </a:xfrm>
            <a:prstGeom prst="rect">
              <a:avLst/>
            </a:prstGeom>
            <a:solidFill>
              <a:srgbClr val="BABBE4"/>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BABBE4"/>
              </a:extrusionClr>
            </a:sp3d>
          </p:spPr>
          <p:txBody>
            <a:bodyPr wrap="none" anchor="ctr">
              <a:flatTx/>
            </a:bodyPr>
            <a:lstStyle/>
            <a:p>
              <a:endParaRPr lang="en-US"/>
            </a:p>
          </p:txBody>
        </p:sp>
        <p:sp>
          <p:nvSpPr>
            <p:cNvPr id="45073" name="Rectangle 60"/>
            <p:cNvSpPr>
              <a:spLocks noChangeArrowheads="1"/>
            </p:cNvSpPr>
            <p:nvPr/>
          </p:nvSpPr>
          <p:spPr bwMode="auto">
            <a:xfrm>
              <a:off x="1464" y="913"/>
              <a:ext cx="33" cy="1217"/>
            </a:xfrm>
            <a:prstGeom prst="rect">
              <a:avLst/>
            </a:prstGeom>
            <a:solidFill>
              <a:schemeClr val="tx1"/>
            </a:solidFill>
            <a:ln w="9525">
              <a:miter lim="800000"/>
              <a:headEnd/>
              <a:tailEnd/>
            </a:ln>
            <a:scene3d>
              <a:camera prst="legacyObliqueTopRight"/>
              <a:lightRig rig="legacyFlat3" dir="b"/>
            </a:scene3d>
            <a:sp3d extrusionH="1801800" prstMaterial="legacyMatte">
              <a:bevelT w="13500" h="13500" prst="angle"/>
              <a:bevelB w="13500" h="13500" prst="angle"/>
              <a:extrusionClr>
                <a:schemeClr val="tx1"/>
              </a:extrusionClr>
            </a:sp3d>
          </p:spPr>
          <p:txBody>
            <a:bodyPr wrap="none" anchor="ctr">
              <a:flatTx/>
            </a:bodyPr>
            <a:lstStyle/>
            <a:p>
              <a:endParaRPr lang="en-US"/>
            </a:p>
          </p:txBody>
        </p:sp>
        <p:sp>
          <p:nvSpPr>
            <p:cNvPr id="45074" name="Rectangle 61"/>
            <p:cNvSpPr>
              <a:spLocks noChangeArrowheads="1"/>
            </p:cNvSpPr>
            <p:nvPr/>
          </p:nvSpPr>
          <p:spPr bwMode="auto">
            <a:xfrm>
              <a:off x="1497" y="913"/>
              <a:ext cx="66" cy="1217"/>
            </a:xfrm>
            <a:prstGeom prst="rect">
              <a:avLst/>
            </a:prstGeom>
            <a:solidFill>
              <a:srgbClr val="BABBE4"/>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BABBE4"/>
              </a:extrusionClr>
            </a:sp3d>
          </p:spPr>
          <p:txBody>
            <a:bodyPr wrap="none" anchor="ctr">
              <a:flatTx/>
            </a:bodyPr>
            <a:lstStyle/>
            <a:p>
              <a:endParaRPr lang="en-US"/>
            </a:p>
          </p:txBody>
        </p:sp>
        <p:sp>
          <p:nvSpPr>
            <p:cNvPr id="45075" name="Line 62"/>
            <p:cNvSpPr>
              <a:spLocks noChangeShapeType="1"/>
            </p:cNvSpPr>
            <p:nvPr/>
          </p:nvSpPr>
          <p:spPr bwMode="auto">
            <a:xfrm>
              <a:off x="1167" y="2130"/>
              <a:ext cx="66" cy="219"/>
            </a:xfrm>
            <a:prstGeom prst="line">
              <a:avLst/>
            </a:prstGeom>
            <a:noFill/>
            <a:ln w="9525">
              <a:solidFill>
                <a:schemeClr val="tx1"/>
              </a:solidFill>
              <a:round/>
              <a:headEnd type="triangle" w="med" len="med"/>
              <a:tailEnd/>
            </a:ln>
          </p:spPr>
          <p:txBody>
            <a:bodyPr/>
            <a:lstStyle/>
            <a:p>
              <a:endParaRPr lang="en-US"/>
            </a:p>
          </p:txBody>
        </p:sp>
        <p:sp>
          <p:nvSpPr>
            <p:cNvPr id="45076" name="Line 63"/>
            <p:cNvSpPr>
              <a:spLocks noChangeShapeType="1"/>
            </p:cNvSpPr>
            <p:nvPr/>
          </p:nvSpPr>
          <p:spPr bwMode="auto">
            <a:xfrm flipV="1">
              <a:off x="1266" y="2130"/>
              <a:ext cx="0" cy="219"/>
            </a:xfrm>
            <a:prstGeom prst="line">
              <a:avLst/>
            </a:prstGeom>
            <a:noFill/>
            <a:ln w="9525">
              <a:solidFill>
                <a:schemeClr val="tx1"/>
              </a:solidFill>
              <a:round/>
              <a:headEnd/>
              <a:tailEnd type="triangle" w="med" len="med"/>
            </a:ln>
          </p:spPr>
          <p:txBody>
            <a:bodyPr/>
            <a:lstStyle/>
            <a:p>
              <a:endParaRPr lang="en-US"/>
            </a:p>
          </p:txBody>
        </p:sp>
        <p:sp>
          <p:nvSpPr>
            <p:cNvPr id="45077" name="Line 64"/>
            <p:cNvSpPr>
              <a:spLocks noChangeShapeType="1"/>
            </p:cNvSpPr>
            <p:nvPr/>
          </p:nvSpPr>
          <p:spPr bwMode="auto">
            <a:xfrm flipV="1">
              <a:off x="1299" y="2130"/>
              <a:ext cx="66" cy="219"/>
            </a:xfrm>
            <a:prstGeom prst="line">
              <a:avLst/>
            </a:prstGeom>
            <a:noFill/>
            <a:ln w="9525">
              <a:solidFill>
                <a:schemeClr val="tx1"/>
              </a:solidFill>
              <a:round/>
              <a:headEnd/>
              <a:tailEnd type="triangle" w="med" len="med"/>
            </a:ln>
          </p:spPr>
          <p:txBody>
            <a:bodyPr/>
            <a:lstStyle/>
            <a:p>
              <a:endParaRPr lang="en-US"/>
            </a:p>
          </p:txBody>
        </p:sp>
        <p:sp>
          <p:nvSpPr>
            <p:cNvPr id="45078" name="Line 65"/>
            <p:cNvSpPr>
              <a:spLocks noChangeShapeType="1"/>
            </p:cNvSpPr>
            <p:nvPr/>
          </p:nvSpPr>
          <p:spPr bwMode="auto">
            <a:xfrm flipV="1">
              <a:off x="1332" y="2130"/>
              <a:ext cx="132" cy="219"/>
            </a:xfrm>
            <a:prstGeom prst="line">
              <a:avLst/>
            </a:prstGeom>
            <a:noFill/>
            <a:ln w="9525">
              <a:solidFill>
                <a:schemeClr val="tx1"/>
              </a:solidFill>
              <a:round/>
              <a:headEnd/>
              <a:tailEnd type="triangle" w="med" len="med"/>
            </a:ln>
          </p:spPr>
          <p:txBody>
            <a:bodyPr/>
            <a:lstStyle/>
            <a:p>
              <a:endParaRPr lang="en-US"/>
            </a:p>
          </p:txBody>
        </p:sp>
        <p:sp>
          <p:nvSpPr>
            <p:cNvPr id="45079" name="Text Box 66"/>
            <p:cNvSpPr txBox="1">
              <a:spLocks noChangeArrowheads="1"/>
            </p:cNvSpPr>
            <p:nvPr/>
          </p:nvSpPr>
          <p:spPr bwMode="auto">
            <a:xfrm>
              <a:off x="1023" y="2304"/>
              <a:ext cx="609" cy="288"/>
            </a:xfrm>
            <a:prstGeom prst="rect">
              <a:avLst/>
            </a:prstGeom>
            <a:noFill/>
            <a:ln w="9525">
              <a:noFill/>
              <a:miter lim="800000"/>
              <a:headEnd/>
              <a:tailEnd/>
            </a:ln>
          </p:spPr>
          <p:txBody>
            <a:bodyPr wrap="none">
              <a:spAutoFit/>
            </a:bodyPr>
            <a:lstStyle/>
            <a:p>
              <a:pPr algn="ctr" eaLnBrk="1" hangingPunct="1"/>
              <a:r>
                <a:rPr lang="en-US" sz="1200" b="1">
                  <a:cs typeface="Arial" charset="0"/>
                </a:rPr>
                <a:t>Insulating </a:t>
              </a:r>
            </a:p>
            <a:p>
              <a:pPr algn="ctr" eaLnBrk="1" hangingPunct="1"/>
              <a:r>
                <a:rPr lang="en-US" sz="1200" b="1">
                  <a:cs typeface="Arial" charset="0"/>
                </a:rPr>
                <a:t>layers</a:t>
              </a:r>
            </a:p>
          </p:txBody>
        </p:sp>
        <p:sp>
          <p:nvSpPr>
            <p:cNvPr id="45080" name="Text Box 67"/>
            <p:cNvSpPr txBox="1">
              <a:spLocks noChangeArrowheads="1"/>
            </p:cNvSpPr>
            <p:nvPr/>
          </p:nvSpPr>
          <p:spPr bwMode="auto">
            <a:xfrm>
              <a:off x="1104" y="144"/>
              <a:ext cx="1023" cy="288"/>
            </a:xfrm>
            <a:prstGeom prst="rect">
              <a:avLst/>
            </a:prstGeom>
            <a:noFill/>
            <a:ln w="9525">
              <a:noFill/>
              <a:miter lim="800000"/>
              <a:headEnd/>
              <a:tailEnd/>
            </a:ln>
          </p:spPr>
          <p:txBody>
            <a:bodyPr>
              <a:spAutoFit/>
            </a:bodyPr>
            <a:lstStyle/>
            <a:p>
              <a:pPr eaLnBrk="1" hangingPunct="1"/>
              <a:r>
                <a:rPr lang="en-US" sz="1200" b="1">
                  <a:ea typeface="Arial Unicode MS" pitchFamily="34" charset="-128"/>
                  <a:cs typeface="Arial" charset="0"/>
                </a:rPr>
                <a:t>Higher-T</a:t>
              </a:r>
              <a:r>
                <a:rPr lang="en-US" sz="1200" b="1" baseline="-25000">
                  <a:ea typeface="Arial Unicode MS" pitchFamily="34" charset="-128"/>
                  <a:cs typeface="Arial" charset="0"/>
                </a:rPr>
                <a:t>c</a:t>
              </a:r>
              <a:r>
                <a:rPr lang="en-US" sz="1200" b="1">
                  <a:ea typeface="Arial Unicode MS" pitchFamily="34" charset="-128"/>
                  <a:cs typeface="Arial" charset="0"/>
                </a:rPr>
                <a:t>SC: NbN, Nb</a:t>
              </a:r>
              <a:r>
                <a:rPr lang="en-US" sz="1200" b="1" baseline="-25000">
                  <a:ea typeface="Arial Unicode MS" pitchFamily="34" charset="-128"/>
                  <a:cs typeface="Arial" charset="0"/>
                </a:rPr>
                <a:t>3</a:t>
              </a:r>
              <a:r>
                <a:rPr lang="en-US" sz="1200" b="1">
                  <a:ea typeface="Arial Unicode MS" pitchFamily="34" charset="-128"/>
                  <a:cs typeface="Arial" charset="0"/>
                </a:rPr>
                <a:t>Sn, etc</a:t>
              </a:r>
            </a:p>
          </p:txBody>
        </p:sp>
        <p:sp>
          <p:nvSpPr>
            <p:cNvPr id="45081" name="Line 68"/>
            <p:cNvSpPr>
              <a:spLocks noChangeShapeType="1"/>
            </p:cNvSpPr>
            <p:nvPr/>
          </p:nvSpPr>
          <p:spPr bwMode="auto">
            <a:xfrm>
              <a:off x="1680" y="432"/>
              <a:ext cx="147" cy="231"/>
            </a:xfrm>
            <a:prstGeom prst="line">
              <a:avLst/>
            </a:prstGeom>
            <a:noFill/>
            <a:ln w="9525">
              <a:solidFill>
                <a:schemeClr val="tx1"/>
              </a:solidFill>
              <a:round/>
              <a:headEnd/>
              <a:tailEnd type="triangle" w="med" len="med"/>
            </a:ln>
          </p:spPr>
          <p:txBody>
            <a:bodyPr/>
            <a:lstStyle/>
            <a:p>
              <a:endParaRPr lang="en-US"/>
            </a:p>
          </p:txBody>
        </p:sp>
      </p:grpSp>
      <p:sp>
        <p:nvSpPr>
          <p:cNvPr id="45063" name="Rectangle 69"/>
          <p:cNvSpPr>
            <a:spLocks noChangeArrowheads="1"/>
          </p:cNvSpPr>
          <p:nvPr/>
        </p:nvSpPr>
        <p:spPr bwMode="auto">
          <a:xfrm>
            <a:off x="3200400" y="3962400"/>
            <a:ext cx="5715000" cy="2133600"/>
          </a:xfrm>
          <a:prstGeom prst="rect">
            <a:avLst/>
          </a:prstGeom>
          <a:noFill/>
          <a:ln w="9525">
            <a:noFill/>
            <a:miter lim="800000"/>
            <a:headEnd/>
            <a:tailEnd/>
          </a:ln>
        </p:spPr>
        <p:txBody>
          <a:bodyPr/>
          <a:lstStyle/>
          <a:p>
            <a:pPr marL="342900" indent="-342900" eaLnBrk="1" hangingPunct="1">
              <a:spcBef>
                <a:spcPct val="20000"/>
              </a:spcBef>
            </a:pPr>
            <a:endParaRPr lang="en-US" sz="1800" b="1" baseline="-25000" dirty="0"/>
          </a:p>
          <a:p>
            <a:pPr marL="342900" indent="-342900" eaLnBrk="1" hangingPunct="1">
              <a:spcBef>
                <a:spcPct val="20000"/>
              </a:spcBef>
              <a:buFontTx/>
              <a:buChar char="•"/>
            </a:pPr>
            <a:r>
              <a:rPr lang="en-US" sz="1800" b="1" dirty="0"/>
              <a:t>Strong increase of H</a:t>
            </a:r>
            <a:r>
              <a:rPr lang="en-US" sz="1800" b="1" baseline="-25000" dirty="0"/>
              <a:t>c1</a:t>
            </a:r>
            <a:r>
              <a:rPr lang="en-US" sz="1800" b="1" dirty="0"/>
              <a:t> in films allows using RF fields &gt; H</a:t>
            </a:r>
            <a:r>
              <a:rPr lang="en-US" sz="1800" b="1" baseline="-25000" dirty="0"/>
              <a:t>c</a:t>
            </a:r>
            <a:r>
              <a:rPr lang="en-US" sz="1800" b="1" dirty="0"/>
              <a:t> of </a:t>
            </a:r>
            <a:r>
              <a:rPr lang="en-US" sz="1800" b="1" dirty="0" err="1"/>
              <a:t>Nb</a:t>
            </a:r>
            <a:r>
              <a:rPr lang="en-US" sz="1800" b="1" dirty="0"/>
              <a:t>, but lower than those at which flux penetration in grain boundaries may become a problem</a:t>
            </a:r>
          </a:p>
          <a:p>
            <a:pPr marL="342900" indent="-342900" eaLnBrk="1" hangingPunct="1">
              <a:spcBef>
                <a:spcPct val="20000"/>
              </a:spcBef>
              <a:buFontTx/>
              <a:buChar char="•"/>
            </a:pPr>
            <a:r>
              <a:rPr lang="en-US" sz="1800" b="1" dirty="0"/>
              <a:t>Strong reduction of BCS resistance because of using SC layers with higher </a:t>
            </a:r>
            <a:r>
              <a:rPr lang="en-US" sz="1800" b="1" dirty="0">
                <a:sym typeface="Symbol" pitchFamily="18" charset="2"/>
              </a:rPr>
              <a:t> (Nb</a:t>
            </a:r>
            <a:r>
              <a:rPr lang="en-US" sz="1800" b="1" baseline="-25000" dirty="0">
                <a:sym typeface="Symbol" pitchFamily="18" charset="2"/>
              </a:rPr>
              <a:t>3</a:t>
            </a:r>
            <a:r>
              <a:rPr lang="en-US" sz="1800" b="1" dirty="0">
                <a:sym typeface="Symbol" pitchFamily="18" charset="2"/>
              </a:rPr>
              <a:t>Sn, </a:t>
            </a:r>
            <a:r>
              <a:rPr lang="en-US" sz="1800" b="1" dirty="0" err="1">
                <a:sym typeface="Symbol" pitchFamily="18" charset="2"/>
              </a:rPr>
              <a:t>NbN</a:t>
            </a:r>
            <a:r>
              <a:rPr lang="en-US" sz="1800" b="1" dirty="0">
                <a:sym typeface="Symbol" pitchFamily="18" charset="2"/>
              </a:rPr>
              <a:t>, etc)</a:t>
            </a:r>
            <a:r>
              <a:rPr lang="en-US" sz="1800" b="1" dirty="0"/>
              <a:t> </a:t>
            </a:r>
            <a:endParaRPr lang="en-US" sz="1800" b="1" dirty="0" smtClean="0"/>
          </a:p>
          <a:p>
            <a:pPr marL="342900" indent="-342900" eaLnBrk="1" hangingPunct="1">
              <a:spcBef>
                <a:spcPct val="20000"/>
              </a:spcBef>
              <a:buFontTx/>
              <a:buChar char="•"/>
            </a:pPr>
            <a:r>
              <a:rPr lang="en-US" b="1" dirty="0" smtClean="0">
                <a:solidFill>
                  <a:srgbClr val="FFFF00"/>
                </a:solidFill>
              </a:rPr>
              <a:t>Possibility to move operation from 2K to 4.2K</a:t>
            </a:r>
            <a:endParaRPr lang="en-US" sz="1800" b="1" dirty="0">
              <a:solidFill>
                <a:srgbClr val="FFFF00"/>
              </a:solidFill>
            </a:endParaRPr>
          </a:p>
        </p:txBody>
      </p:sp>
      <p:sp>
        <p:nvSpPr>
          <p:cNvPr id="45064" name="Rectangle 71"/>
          <p:cNvSpPr>
            <a:spLocks noChangeArrowheads="1"/>
          </p:cNvSpPr>
          <p:nvPr/>
        </p:nvSpPr>
        <p:spPr bwMode="auto">
          <a:xfrm>
            <a:off x="381000" y="838200"/>
            <a:ext cx="8382000" cy="641350"/>
          </a:xfrm>
          <a:prstGeom prst="rect">
            <a:avLst/>
          </a:prstGeom>
          <a:noFill/>
          <a:ln w="9525">
            <a:noFill/>
            <a:miter lim="800000"/>
            <a:headEnd/>
            <a:tailEnd/>
          </a:ln>
        </p:spPr>
        <p:txBody>
          <a:bodyPr>
            <a:spAutoFit/>
          </a:bodyPr>
          <a:lstStyle/>
          <a:p>
            <a:pPr algn="ctr" eaLnBrk="1" hangingPunct="1"/>
            <a:r>
              <a:rPr lang="en-US" sz="1800" b="1" dirty="0">
                <a:solidFill>
                  <a:srgbClr val="C00000"/>
                </a:solidFill>
              </a:rPr>
              <a:t>Taking advantage of the high –Tc superconductors </a:t>
            </a:r>
            <a:r>
              <a:rPr lang="en-US" b="1" dirty="0" smtClean="0">
                <a:solidFill>
                  <a:srgbClr val="C00000"/>
                </a:solidFill>
              </a:rPr>
              <a:t>with much higher H</a:t>
            </a:r>
            <a:r>
              <a:rPr lang="en-US" b="1" baseline="-25000" dirty="0" smtClean="0">
                <a:solidFill>
                  <a:srgbClr val="C00000"/>
                </a:solidFill>
              </a:rPr>
              <a:t>c</a:t>
            </a:r>
            <a:r>
              <a:rPr lang="en-US" b="1" dirty="0" smtClean="0">
                <a:solidFill>
                  <a:srgbClr val="C00000"/>
                </a:solidFill>
              </a:rPr>
              <a:t> without </a:t>
            </a:r>
            <a:r>
              <a:rPr lang="en-US" sz="1800" b="1" dirty="0">
                <a:solidFill>
                  <a:srgbClr val="C00000"/>
                </a:solidFill>
              </a:rPr>
              <a:t>being penalized by their lower Hc1…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458200" cy="609600"/>
          </a:xfrm>
          <a:effectLst>
            <a:innerShdw blurRad="63500" dist="50800" dir="2700000">
              <a:prstClr val="black">
                <a:alpha val="50000"/>
              </a:prstClr>
            </a:innerShdw>
          </a:effectLst>
          <a:scene3d>
            <a:camera prst="orthographicFront"/>
            <a:lightRig rig="threePt" dir="t"/>
          </a:scene3d>
          <a:sp3d>
            <a:bevelT w="114300" prst="hardEdge"/>
          </a:sp3d>
        </p:spPr>
        <p:txBody>
          <a:bodyPr/>
          <a:lstStyle/>
          <a:p>
            <a:pPr algn="ctr"/>
            <a:r>
              <a:rPr lang="en-US" sz="2800" dirty="0" smtClean="0"/>
              <a:t>Thin Films applications:</a:t>
            </a:r>
            <a:br>
              <a:rPr lang="en-US" sz="2800" dirty="0" smtClean="0"/>
            </a:br>
            <a:r>
              <a:rPr lang="en-US" sz="2800" dirty="0" smtClean="0"/>
              <a:t>Nb, Alternative Materials &amp; Multilayers</a:t>
            </a:r>
            <a:endParaRPr lang="en-US" sz="2800" dirty="0"/>
          </a:p>
        </p:txBody>
      </p:sp>
      <p:grpSp>
        <p:nvGrpSpPr>
          <p:cNvPr id="37" name="Group 36"/>
          <p:cNvGrpSpPr/>
          <p:nvPr/>
        </p:nvGrpSpPr>
        <p:grpSpPr>
          <a:xfrm>
            <a:off x="2286000" y="990600"/>
            <a:ext cx="5750216" cy="2823745"/>
            <a:chOff x="2286000" y="990600"/>
            <a:chExt cx="5750216" cy="2823745"/>
          </a:xfrm>
        </p:grpSpPr>
        <p:sp>
          <p:nvSpPr>
            <p:cNvPr id="16" name="TextBox 15"/>
            <p:cNvSpPr txBox="1"/>
            <p:nvPr/>
          </p:nvSpPr>
          <p:spPr>
            <a:xfrm>
              <a:off x="3352800" y="990600"/>
              <a:ext cx="2172390" cy="369332"/>
            </a:xfrm>
            <a:prstGeom prst="rect">
              <a:avLst/>
            </a:prstGeom>
            <a:noFill/>
          </p:spPr>
          <p:txBody>
            <a:bodyPr wrap="none" rtlCol="0">
              <a:spAutoFit/>
            </a:bodyPr>
            <a:lstStyle/>
            <a:p>
              <a:r>
                <a:rPr lang="en-US" dirty="0" smtClean="0"/>
                <a:t>Use of SRF Thin Films</a:t>
              </a:r>
              <a:endParaRPr lang="en-US" dirty="0"/>
            </a:p>
          </p:txBody>
        </p:sp>
        <p:sp>
          <p:nvSpPr>
            <p:cNvPr id="22" name="Curved Left Arrow 21"/>
            <p:cNvSpPr/>
            <p:nvPr/>
          </p:nvSpPr>
          <p:spPr bwMode="auto">
            <a:xfrm>
              <a:off x="3581400" y="1375945"/>
              <a:ext cx="381000" cy="7620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
          <p:nvSpPr>
            <p:cNvPr id="23" name="Curved Left Arrow 22"/>
            <p:cNvSpPr/>
            <p:nvPr/>
          </p:nvSpPr>
          <p:spPr bwMode="auto">
            <a:xfrm>
              <a:off x="4876800" y="1375945"/>
              <a:ext cx="381000" cy="762000"/>
            </a:xfrm>
            <a:prstGeom prst="curvedLef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grpSp>
          <p:nvGrpSpPr>
            <p:cNvPr id="2" name="Group 42"/>
            <p:cNvGrpSpPr/>
            <p:nvPr/>
          </p:nvGrpSpPr>
          <p:grpSpPr>
            <a:xfrm>
              <a:off x="5029200" y="1720214"/>
              <a:ext cx="3007016" cy="2094131"/>
              <a:chOff x="2022184" y="1334869"/>
              <a:chExt cx="3007016" cy="2094131"/>
            </a:xfrm>
          </p:grpSpPr>
          <p:sp>
            <p:nvSpPr>
              <p:cNvPr id="19" name="TextBox 18"/>
              <p:cNvSpPr txBox="1"/>
              <p:nvPr/>
            </p:nvSpPr>
            <p:spPr>
              <a:xfrm>
                <a:off x="2022184" y="3059668"/>
                <a:ext cx="912429" cy="369332"/>
              </a:xfrm>
              <a:prstGeom prst="rect">
                <a:avLst/>
              </a:prstGeom>
              <a:noFill/>
            </p:spPr>
            <p:txBody>
              <a:bodyPr wrap="none" rtlCol="0">
                <a:spAutoFit/>
              </a:bodyPr>
              <a:lstStyle/>
              <a:p>
                <a:r>
                  <a:rPr lang="en-US" dirty="0" smtClean="0"/>
                  <a:t>Bulk Nb</a:t>
                </a:r>
                <a:endParaRPr lang="en-US" dirty="0"/>
              </a:p>
            </p:txBody>
          </p:sp>
          <p:sp>
            <p:nvSpPr>
              <p:cNvPr id="20" name="TextBox 19"/>
              <p:cNvSpPr txBox="1"/>
              <p:nvPr/>
            </p:nvSpPr>
            <p:spPr>
              <a:xfrm>
                <a:off x="2858413" y="3059668"/>
                <a:ext cx="2170787" cy="369332"/>
              </a:xfrm>
              <a:prstGeom prst="rect">
                <a:avLst/>
              </a:prstGeom>
              <a:noFill/>
            </p:spPr>
            <p:txBody>
              <a:bodyPr wrap="none" rtlCol="0">
                <a:spAutoFit/>
              </a:bodyPr>
              <a:lstStyle/>
              <a:p>
                <a:r>
                  <a:rPr lang="en-US" dirty="0" smtClean="0"/>
                  <a:t>Nb film (&gt;1</a:t>
                </a:r>
                <a:r>
                  <a:rPr lang="en-US" dirty="0" smtClean="0">
                    <a:latin typeface="Symbol" pitchFamily="18" charset="2"/>
                  </a:rPr>
                  <a:t>m</a:t>
                </a:r>
                <a:r>
                  <a:rPr lang="en-US" dirty="0" smtClean="0"/>
                  <a:t>m thick)</a:t>
                </a:r>
                <a:endParaRPr lang="en-US" dirty="0"/>
              </a:p>
            </p:txBody>
          </p:sp>
          <p:sp>
            <p:nvSpPr>
              <p:cNvPr id="24" name="Down Arrow 23"/>
              <p:cNvSpPr/>
              <p:nvPr/>
            </p:nvSpPr>
            <p:spPr bwMode="auto">
              <a:xfrm>
                <a:off x="2819400" y="1981200"/>
                <a:ext cx="2286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
            <p:nvSpPr>
              <p:cNvPr id="31" name="Down Arrow 30"/>
              <p:cNvSpPr/>
              <p:nvPr/>
            </p:nvSpPr>
            <p:spPr bwMode="auto">
              <a:xfrm>
                <a:off x="3163213" y="2819400"/>
                <a:ext cx="152400" cy="381000"/>
              </a:xfrm>
              <a:prstGeom prst="down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
            <p:nvSpPr>
              <p:cNvPr id="32" name="Down Arrow 31"/>
              <p:cNvSpPr/>
              <p:nvPr/>
            </p:nvSpPr>
            <p:spPr bwMode="auto">
              <a:xfrm>
                <a:off x="2553613" y="2819400"/>
                <a:ext cx="152400" cy="381000"/>
              </a:xfrm>
              <a:prstGeom prst="down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89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grpSp>
            <p:nvGrpSpPr>
              <p:cNvPr id="4" name="Group 36"/>
              <p:cNvGrpSpPr/>
              <p:nvPr/>
            </p:nvGrpSpPr>
            <p:grpSpPr>
              <a:xfrm>
                <a:off x="2209800" y="1334869"/>
                <a:ext cx="1343766" cy="646331"/>
                <a:chOff x="789834" y="1182469"/>
                <a:chExt cx="1343766" cy="646331"/>
              </a:xfrm>
            </p:grpSpPr>
            <p:sp>
              <p:nvSpPr>
                <p:cNvPr id="17" name="TextBox 16"/>
                <p:cNvSpPr txBox="1"/>
                <p:nvPr/>
              </p:nvSpPr>
              <p:spPr>
                <a:xfrm>
                  <a:off x="789834" y="1182469"/>
                  <a:ext cx="1343766" cy="646331"/>
                </a:xfrm>
                <a:prstGeom prst="rect">
                  <a:avLst/>
                </a:prstGeom>
                <a:noFill/>
              </p:spPr>
              <p:txBody>
                <a:bodyPr wrap="none" rtlCol="0">
                  <a:spAutoFit/>
                </a:bodyPr>
                <a:lstStyle/>
                <a:p>
                  <a:pPr algn="ctr"/>
                  <a:r>
                    <a:rPr lang="en-US" dirty="0" smtClean="0"/>
                    <a:t>Multi-Layers</a:t>
                  </a:r>
                </a:p>
                <a:p>
                  <a:pPr algn="ctr"/>
                  <a:r>
                    <a:rPr lang="en-US" dirty="0" smtClean="0"/>
                    <a:t>S-I-S-I-S</a:t>
                  </a:r>
                  <a:endParaRPr lang="en-US" dirty="0"/>
                </a:p>
              </p:txBody>
            </p:sp>
            <p:sp>
              <p:nvSpPr>
                <p:cNvPr id="35" name="Flowchart: Process 34"/>
                <p:cNvSpPr/>
                <p:nvPr/>
              </p:nvSpPr>
              <p:spPr bwMode="auto">
                <a:xfrm>
                  <a:off x="866034" y="1238934"/>
                  <a:ext cx="1219200" cy="533400"/>
                </a:xfrm>
                <a:prstGeom prst="flowChartProcess">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grpSp>
          <p:grpSp>
            <p:nvGrpSpPr>
              <p:cNvPr id="5" name="Group 40"/>
              <p:cNvGrpSpPr/>
              <p:nvPr/>
            </p:nvGrpSpPr>
            <p:grpSpPr>
              <a:xfrm>
                <a:off x="2434329" y="2450068"/>
                <a:ext cx="1070871" cy="369332"/>
                <a:chOff x="1134858" y="2221468"/>
                <a:chExt cx="1070871" cy="369332"/>
              </a:xfrm>
            </p:grpSpPr>
            <p:sp>
              <p:nvSpPr>
                <p:cNvPr id="27" name="Rectangle 26"/>
                <p:cNvSpPr/>
                <p:nvPr/>
              </p:nvSpPr>
              <p:spPr>
                <a:xfrm>
                  <a:off x="1134858" y="2221468"/>
                  <a:ext cx="1070871" cy="369332"/>
                </a:xfrm>
                <a:prstGeom prst="rect">
                  <a:avLst/>
                </a:prstGeom>
              </p:spPr>
              <p:txBody>
                <a:bodyPr wrap="none">
                  <a:spAutoFit/>
                </a:bodyPr>
                <a:lstStyle/>
                <a:p>
                  <a:r>
                    <a:rPr lang="en-US" dirty="0" smtClean="0"/>
                    <a:t>Substrate</a:t>
                  </a:r>
                  <a:endParaRPr lang="en-US" dirty="0"/>
                </a:p>
              </p:txBody>
            </p:sp>
            <p:sp>
              <p:nvSpPr>
                <p:cNvPr id="39" name="Flowchart: Process 38"/>
                <p:cNvSpPr/>
                <p:nvPr/>
              </p:nvSpPr>
              <p:spPr bwMode="auto">
                <a:xfrm>
                  <a:off x="1138929" y="2286000"/>
                  <a:ext cx="1066800" cy="304800"/>
                </a:xfrm>
                <a:prstGeom prst="flowChartProcess">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grpSp>
        </p:grpSp>
        <p:grpSp>
          <p:nvGrpSpPr>
            <p:cNvPr id="6" name="Group 41"/>
            <p:cNvGrpSpPr/>
            <p:nvPr/>
          </p:nvGrpSpPr>
          <p:grpSpPr>
            <a:xfrm>
              <a:off x="2286000" y="1756945"/>
              <a:ext cx="1306961" cy="1828800"/>
              <a:chOff x="5256755" y="1219200"/>
              <a:chExt cx="1306961" cy="1828800"/>
            </a:xfrm>
          </p:grpSpPr>
          <p:sp>
            <p:nvSpPr>
              <p:cNvPr id="33" name="Down Arrow 32"/>
              <p:cNvSpPr/>
              <p:nvPr/>
            </p:nvSpPr>
            <p:spPr bwMode="auto">
              <a:xfrm>
                <a:off x="5791200" y="1905000"/>
                <a:ext cx="2286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
            <p:nvSpPr>
              <p:cNvPr id="34" name="Rectangle 33"/>
              <p:cNvSpPr/>
              <p:nvPr/>
            </p:nvSpPr>
            <p:spPr>
              <a:xfrm>
                <a:off x="5406129" y="2401669"/>
                <a:ext cx="1070871" cy="646331"/>
              </a:xfrm>
              <a:prstGeom prst="rect">
                <a:avLst/>
              </a:prstGeom>
            </p:spPr>
            <p:txBody>
              <a:bodyPr wrap="none">
                <a:spAutoFit/>
              </a:bodyPr>
              <a:lstStyle/>
              <a:p>
                <a:r>
                  <a:rPr lang="en-US" dirty="0" smtClean="0"/>
                  <a:t>Substrate</a:t>
                </a:r>
              </a:p>
              <a:p>
                <a:r>
                  <a:rPr lang="en-US" dirty="0" smtClean="0"/>
                  <a:t>Cu, Al …</a:t>
                </a:r>
                <a:endParaRPr lang="en-US" dirty="0"/>
              </a:p>
            </p:txBody>
          </p:sp>
          <p:grpSp>
            <p:nvGrpSpPr>
              <p:cNvPr id="7" name="Group 37"/>
              <p:cNvGrpSpPr/>
              <p:nvPr/>
            </p:nvGrpSpPr>
            <p:grpSpPr>
              <a:xfrm>
                <a:off x="5256755" y="1219200"/>
                <a:ext cx="1306961" cy="646331"/>
                <a:chOff x="4000500" y="1066800"/>
                <a:chExt cx="1306961" cy="646331"/>
              </a:xfrm>
            </p:grpSpPr>
            <p:sp>
              <p:nvSpPr>
                <p:cNvPr id="18" name="TextBox 17"/>
                <p:cNvSpPr txBox="1"/>
                <p:nvPr/>
              </p:nvSpPr>
              <p:spPr>
                <a:xfrm>
                  <a:off x="4000500" y="1066800"/>
                  <a:ext cx="1306961" cy="646331"/>
                </a:xfrm>
                <a:prstGeom prst="rect">
                  <a:avLst/>
                </a:prstGeom>
                <a:noFill/>
              </p:spPr>
              <p:txBody>
                <a:bodyPr wrap="none" rtlCol="0">
                  <a:spAutoFit/>
                </a:bodyPr>
                <a:lstStyle/>
                <a:p>
                  <a:r>
                    <a:rPr lang="en-US" dirty="0" smtClean="0"/>
                    <a:t>Single Layer</a:t>
                  </a:r>
                </a:p>
                <a:p>
                  <a:r>
                    <a:rPr lang="en-US" dirty="0" smtClean="0"/>
                    <a:t>Nb, high </a:t>
                  </a:r>
                  <a:r>
                    <a:rPr lang="en-US" dirty="0" smtClean="0">
                      <a:latin typeface="Symbol" pitchFamily="18" charset="2"/>
                    </a:rPr>
                    <a:t>k</a:t>
                  </a:r>
                  <a:r>
                    <a:rPr lang="en-US" dirty="0" smtClean="0"/>
                    <a:t> </a:t>
                  </a:r>
                  <a:endParaRPr lang="en-US" dirty="0"/>
                </a:p>
              </p:txBody>
            </p:sp>
            <p:sp>
              <p:nvSpPr>
                <p:cNvPr id="36" name="Flowchart: Process 35"/>
                <p:cNvSpPr/>
                <p:nvPr/>
              </p:nvSpPr>
              <p:spPr bwMode="auto">
                <a:xfrm>
                  <a:off x="4044380" y="1085165"/>
                  <a:ext cx="1219200" cy="609600"/>
                </a:xfrm>
                <a:prstGeom prst="flowChartProcess">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grpSp>
          <p:sp>
            <p:nvSpPr>
              <p:cNvPr id="40" name="Flowchart: Process 39"/>
              <p:cNvSpPr/>
              <p:nvPr/>
            </p:nvSpPr>
            <p:spPr bwMode="auto">
              <a:xfrm>
                <a:off x="5334000" y="2477869"/>
                <a:ext cx="1219200" cy="533400"/>
              </a:xfrm>
              <a:prstGeom prst="flowChartProcess">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grpSp>
      </p:grpSp>
      <p:grpSp>
        <p:nvGrpSpPr>
          <p:cNvPr id="8" name="Group 54"/>
          <p:cNvGrpSpPr/>
          <p:nvPr/>
        </p:nvGrpSpPr>
        <p:grpSpPr>
          <a:xfrm>
            <a:off x="504301" y="3890545"/>
            <a:ext cx="8411099" cy="1077218"/>
            <a:chOff x="428101" y="3429000"/>
            <a:chExt cx="8411099" cy="1077218"/>
          </a:xfrm>
        </p:grpSpPr>
        <p:sp>
          <p:nvSpPr>
            <p:cNvPr id="47" name="Right Arrow 46"/>
            <p:cNvSpPr/>
            <p:nvPr/>
          </p:nvSpPr>
          <p:spPr bwMode="auto">
            <a:xfrm>
              <a:off x="3581400" y="3722132"/>
              <a:ext cx="228600" cy="15240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
          <p:nvSpPr>
            <p:cNvPr id="49" name="Rectangle 48"/>
            <p:cNvSpPr/>
            <p:nvPr/>
          </p:nvSpPr>
          <p:spPr>
            <a:xfrm>
              <a:off x="428101" y="3613666"/>
              <a:ext cx="3253135" cy="369332"/>
            </a:xfrm>
            <a:prstGeom prst="rect">
              <a:avLst/>
            </a:prstGeom>
          </p:spPr>
          <p:txBody>
            <a:bodyPr wrap="none">
              <a:spAutoFit/>
            </a:bodyPr>
            <a:lstStyle/>
            <a:p>
              <a:r>
                <a:rPr lang="en-US" b="1" dirty="0" smtClean="0">
                  <a:solidFill>
                    <a:srgbClr val="FFC000"/>
                  </a:solidFill>
                </a:rPr>
                <a:t>Bulk-like performance  Nb film </a:t>
              </a:r>
              <a:endParaRPr lang="en-US" dirty="0">
                <a:solidFill>
                  <a:srgbClr val="FFC000"/>
                </a:solidFill>
              </a:endParaRPr>
            </a:p>
          </p:txBody>
        </p:sp>
        <p:sp>
          <p:nvSpPr>
            <p:cNvPr id="50" name="Rectangle 49"/>
            <p:cNvSpPr/>
            <p:nvPr/>
          </p:nvSpPr>
          <p:spPr>
            <a:xfrm>
              <a:off x="3810000" y="3429000"/>
              <a:ext cx="5029200" cy="1077218"/>
            </a:xfrm>
            <a:prstGeom prst="rect">
              <a:avLst/>
            </a:prstGeom>
          </p:spPr>
          <p:txBody>
            <a:bodyPr wrap="square">
              <a:spAutoFit/>
            </a:bodyPr>
            <a:lstStyle/>
            <a:p>
              <a:pPr lvl="0">
                <a:buClr>
                  <a:srgbClr val="FFC000"/>
                </a:buClr>
                <a:buSzPct val="80000"/>
                <a:buFont typeface="Wingdings" pitchFamily="2" charset="2"/>
                <a:buChar char="q"/>
              </a:pPr>
              <a:r>
                <a:rPr lang="en-US" sz="1600" dirty="0" smtClean="0"/>
                <a:t>major system simplifications.</a:t>
              </a:r>
            </a:p>
            <a:p>
              <a:pPr>
                <a:buClr>
                  <a:srgbClr val="FFC000"/>
                </a:buClr>
                <a:buSzPct val="80000"/>
                <a:buFont typeface="Wingdings" pitchFamily="2" charset="2"/>
                <a:buChar char="q"/>
              </a:pPr>
              <a:r>
                <a:rPr lang="en-US" sz="1600" dirty="0" smtClean="0"/>
                <a:t>highest level of quality assurance and reliable performance.</a:t>
              </a:r>
            </a:p>
            <a:p>
              <a:pPr>
                <a:buClr>
                  <a:srgbClr val="FFC000"/>
                </a:buClr>
                <a:buSzPct val="80000"/>
                <a:buFont typeface="Wingdings" pitchFamily="2" charset="2"/>
                <a:buChar char="q"/>
              </a:pPr>
              <a:r>
                <a:rPr lang="en-US" sz="1600" kern="0" dirty="0" smtClean="0"/>
                <a:t>Use of substrates with higher thermal conductivity </a:t>
              </a:r>
            </a:p>
          </p:txBody>
        </p:sp>
      </p:grpSp>
      <p:grpSp>
        <p:nvGrpSpPr>
          <p:cNvPr id="9" name="Group 53"/>
          <p:cNvGrpSpPr/>
          <p:nvPr/>
        </p:nvGrpSpPr>
        <p:grpSpPr>
          <a:xfrm>
            <a:off x="304801" y="4957345"/>
            <a:ext cx="8534399" cy="1868389"/>
            <a:chOff x="1384070" y="5143500"/>
            <a:chExt cx="7836130" cy="1868389"/>
          </a:xfrm>
        </p:grpSpPr>
        <p:sp>
          <p:nvSpPr>
            <p:cNvPr id="15" name="Rectangle 14"/>
            <p:cNvSpPr/>
            <p:nvPr/>
          </p:nvSpPr>
          <p:spPr>
            <a:xfrm>
              <a:off x="1384070" y="5903893"/>
              <a:ext cx="7645630" cy="1107996"/>
            </a:xfrm>
            <a:prstGeom prst="rect">
              <a:avLst/>
            </a:prstGeom>
          </p:spPr>
          <p:txBody>
            <a:bodyPr wrap="square">
              <a:spAutoFit/>
            </a:bodyPr>
            <a:lstStyle/>
            <a:p>
              <a:pPr lvl="1" algn="ctr"/>
              <a:r>
                <a:rPr lang="en-US" sz="1600" dirty="0" smtClean="0"/>
                <a:t>NbN, Nb</a:t>
              </a:r>
              <a:r>
                <a:rPr lang="en-US" sz="1600" baseline="-25000" dirty="0" smtClean="0"/>
                <a:t>3</a:t>
              </a:r>
              <a:r>
                <a:rPr lang="en-US" sz="1600" dirty="0" smtClean="0"/>
                <a:t>Sn, MgB</a:t>
              </a:r>
              <a:r>
                <a:rPr lang="en-US" sz="1600" baseline="-25000" dirty="0" smtClean="0"/>
                <a:t>2</a:t>
              </a:r>
              <a:r>
                <a:rPr lang="en-US" sz="1600" dirty="0" smtClean="0"/>
                <a:t>, S-I-S-I-S…</a:t>
              </a:r>
            </a:p>
            <a:p>
              <a:pPr lvl="1"/>
              <a:endParaRPr lang="en-US" sz="1600" dirty="0" smtClean="0">
                <a:solidFill>
                  <a:srgbClr val="FFC000"/>
                </a:solidFill>
              </a:endParaRPr>
            </a:p>
            <a:p>
              <a:pPr lvl="1" algn="ctr"/>
              <a:r>
                <a:rPr lang="en-US" sz="2000" b="1" dirty="0" smtClean="0">
                  <a:solidFill>
                    <a:srgbClr val="FFC000"/>
                  </a:solidFill>
                </a:rPr>
                <a:t>Accessible almost only via deposited or synthesized films.</a:t>
              </a:r>
            </a:p>
            <a:p>
              <a:pPr lvl="1"/>
              <a:endParaRPr lang="en-US" sz="1400" dirty="0"/>
            </a:p>
          </p:txBody>
        </p:sp>
        <p:sp>
          <p:nvSpPr>
            <p:cNvPr id="51" name="Rectangle 50"/>
            <p:cNvSpPr/>
            <p:nvPr/>
          </p:nvSpPr>
          <p:spPr>
            <a:xfrm>
              <a:off x="1524000" y="5328166"/>
              <a:ext cx="2805638" cy="369332"/>
            </a:xfrm>
            <a:prstGeom prst="rect">
              <a:avLst/>
            </a:prstGeom>
          </p:spPr>
          <p:txBody>
            <a:bodyPr wrap="none">
              <a:spAutoFit/>
            </a:bodyPr>
            <a:lstStyle/>
            <a:p>
              <a:r>
                <a:rPr lang="en-US" b="1" dirty="0" smtClean="0">
                  <a:solidFill>
                    <a:srgbClr val="FFC000"/>
                  </a:solidFill>
                </a:rPr>
                <a:t>high </a:t>
              </a:r>
              <a:r>
                <a:rPr lang="en-US" b="1" dirty="0" smtClean="0">
                  <a:solidFill>
                    <a:srgbClr val="FFC000"/>
                  </a:solidFill>
                  <a:latin typeface="Symbol" pitchFamily="18" charset="2"/>
                </a:rPr>
                <a:t>k </a:t>
              </a:r>
              <a:r>
                <a:rPr lang="en-US" b="1" dirty="0" smtClean="0">
                  <a:solidFill>
                    <a:srgbClr val="FFC000"/>
                  </a:solidFill>
                </a:rPr>
                <a:t>superconducting films</a:t>
              </a:r>
              <a:endParaRPr lang="en-US" dirty="0">
                <a:solidFill>
                  <a:srgbClr val="FFC000"/>
                </a:solidFill>
              </a:endParaRPr>
            </a:p>
          </p:txBody>
        </p:sp>
        <p:sp>
          <p:nvSpPr>
            <p:cNvPr id="52" name="Rectangle 51"/>
            <p:cNvSpPr/>
            <p:nvPr/>
          </p:nvSpPr>
          <p:spPr>
            <a:xfrm>
              <a:off x="4648200" y="5143500"/>
              <a:ext cx="4572000" cy="830997"/>
            </a:xfrm>
            <a:prstGeom prst="rect">
              <a:avLst/>
            </a:prstGeom>
          </p:spPr>
          <p:txBody>
            <a:bodyPr>
              <a:spAutoFit/>
            </a:bodyPr>
            <a:lstStyle/>
            <a:p>
              <a:pPr lvl="0">
                <a:buClr>
                  <a:srgbClr val="FFC000"/>
                </a:buClr>
                <a:buSzPct val="80000"/>
                <a:buFont typeface="Wingdings" pitchFamily="2" charset="2"/>
                <a:buChar char="q"/>
              </a:pPr>
              <a:r>
                <a:rPr lang="en-US" sz="1600" dirty="0" smtClean="0"/>
                <a:t>function </a:t>
              </a:r>
              <a:r>
                <a:rPr lang="en-US" sz="1600" dirty="0" smtClean="0">
                  <a:solidFill>
                    <a:srgbClr val="FFC000"/>
                  </a:solidFill>
                </a:rPr>
                <a:t>at </a:t>
              </a:r>
              <a:r>
                <a:rPr lang="en-US" sz="1600" b="1" dirty="0" smtClean="0">
                  <a:solidFill>
                    <a:srgbClr val="FFC000"/>
                  </a:solidFill>
                </a:rPr>
                <a:t>higher temperatures</a:t>
              </a:r>
              <a:r>
                <a:rPr lang="en-US" sz="1600" dirty="0" smtClean="0">
                  <a:solidFill>
                    <a:srgbClr val="FFC000"/>
                  </a:solidFill>
                </a:rPr>
                <a:t> </a:t>
              </a:r>
              <a:r>
                <a:rPr lang="en-US" sz="1600" dirty="0" smtClean="0"/>
                <a:t>or </a:t>
              </a:r>
              <a:r>
                <a:rPr lang="en-US" sz="1600" b="1" dirty="0" smtClean="0">
                  <a:solidFill>
                    <a:srgbClr val="FFC000"/>
                  </a:solidFill>
                </a:rPr>
                <a:t>higher fields </a:t>
              </a:r>
            </a:p>
            <a:p>
              <a:pPr>
                <a:buClr>
                  <a:srgbClr val="FFC000"/>
                </a:buClr>
                <a:buSzPct val="80000"/>
                <a:buFont typeface="Wingdings" pitchFamily="2" charset="2"/>
                <a:buChar char="q"/>
              </a:pPr>
              <a:r>
                <a:rPr lang="en-US" sz="1600" dirty="0" smtClean="0"/>
                <a:t>Suppression of vortex entry in multilayer structures</a:t>
              </a:r>
            </a:p>
            <a:p>
              <a:pPr lvl="0">
                <a:buClr>
                  <a:srgbClr val="FFC000"/>
                </a:buClr>
              </a:pPr>
              <a:r>
                <a:rPr lang="en-US" sz="1600" dirty="0" smtClean="0"/>
                <a:t>	for </a:t>
              </a:r>
              <a:r>
                <a:rPr lang="en-US" sz="1600" kern="0" dirty="0" smtClean="0"/>
                <a:t>cavity operation </a:t>
              </a:r>
              <a:r>
                <a:rPr lang="en-US" sz="1600" kern="0" dirty="0" smtClean="0">
                  <a:solidFill>
                    <a:srgbClr val="FFC000"/>
                  </a:solidFill>
                </a:rPr>
                <a:t>at </a:t>
              </a:r>
              <a:r>
                <a:rPr lang="en-US" sz="1600" b="1" kern="0" dirty="0" smtClean="0">
                  <a:solidFill>
                    <a:srgbClr val="FFC000"/>
                  </a:solidFill>
                </a:rPr>
                <a:t>4.2K or higher</a:t>
              </a:r>
              <a:r>
                <a:rPr lang="en-US" sz="1600" b="1" dirty="0" smtClean="0">
                  <a:solidFill>
                    <a:srgbClr val="FFC000"/>
                  </a:solidFill>
                </a:rPr>
                <a:t> </a:t>
              </a:r>
            </a:p>
          </p:txBody>
        </p:sp>
        <p:sp>
          <p:nvSpPr>
            <p:cNvPr id="53" name="Right Arrow 52"/>
            <p:cNvSpPr/>
            <p:nvPr/>
          </p:nvSpPr>
          <p:spPr bwMode="auto">
            <a:xfrm>
              <a:off x="4419600" y="5436632"/>
              <a:ext cx="228600" cy="15240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914400"/>
          </a:xfrm>
        </p:spPr>
        <p:txBody>
          <a:bodyPr/>
          <a:lstStyle/>
          <a:p>
            <a:r>
              <a:rPr lang="en-US" dirty="0" smtClean="0"/>
              <a:t>Approach</a:t>
            </a:r>
            <a:endParaRPr lang="en-US" dirty="0"/>
          </a:p>
        </p:txBody>
      </p:sp>
      <p:sp>
        <p:nvSpPr>
          <p:cNvPr id="3" name="Rectangle 2"/>
          <p:cNvSpPr/>
          <p:nvPr/>
        </p:nvSpPr>
        <p:spPr>
          <a:xfrm>
            <a:off x="246647" y="1143000"/>
            <a:ext cx="8897353" cy="5262979"/>
          </a:xfrm>
          <a:prstGeom prst="rect">
            <a:avLst/>
          </a:prstGeom>
        </p:spPr>
        <p:txBody>
          <a:bodyPr wrap="square">
            <a:spAutoFit/>
          </a:bodyPr>
          <a:lstStyle/>
          <a:p>
            <a:r>
              <a:rPr lang="en-US" sz="2800" b="1" dirty="0" smtClean="0">
                <a:solidFill>
                  <a:srgbClr val="FF0000"/>
                </a:solidFill>
              </a:rPr>
              <a:t>SIS Multilayer Structures:</a:t>
            </a:r>
          </a:p>
          <a:p>
            <a:pPr algn="l"/>
            <a:endParaRPr lang="en-US" sz="2800" b="1" dirty="0" smtClean="0">
              <a:solidFill>
                <a:srgbClr val="FF0000"/>
              </a:solidFill>
            </a:endParaRPr>
          </a:p>
          <a:p>
            <a:pPr algn="l">
              <a:buClr>
                <a:srgbClr val="FF0000"/>
              </a:buClr>
              <a:buFont typeface="Wingdings" pitchFamily="2" charset="2"/>
              <a:buChar char="ü"/>
            </a:pPr>
            <a:r>
              <a:rPr lang="en-US" sz="2800" kern="0" dirty="0" smtClean="0"/>
              <a:t>Nucleation studies of NbTiN, NbN on dielectrics like MgO, Al</a:t>
            </a:r>
            <a:r>
              <a:rPr lang="en-US" sz="2800" kern="0" baseline="-25000" dirty="0" smtClean="0"/>
              <a:t>2</a:t>
            </a:r>
            <a:r>
              <a:rPr lang="en-US" sz="2800" kern="0" dirty="0" smtClean="0"/>
              <a:t>O</a:t>
            </a:r>
            <a:r>
              <a:rPr lang="en-US" sz="2800" kern="0" baseline="-25000" dirty="0" smtClean="0"/>
              <a:t>3 </a:t>
            </a:r>
            <a:r>
              <a:rPr lang="en-US" sz="2800" kern="0" dirty="0" smtClean="0"/>
              <a:t>and  </a:t>
            </a:r>
            <a:r>
              <a:rPr lang="en-US" sz="2800" kern="0" dirty="0" err="1" smtClean="0"/>
              <a:t>reciprocately</a:t>
            </a:r>
            <a:r>
              <a:rPr lang="en-US" sz="2800" kern="0" dirty="0" smtClean="0"/>
              <a:t>.</a:t>
            </a:r>
          </a:p>
          <a:p>
            <a:pPr algn="l">
              <a:buNone/>
            </a:pPr>
            <a:endParaRPr lang="en-US" sz="2800" b="1" dirty="0" smtClean="0">
              <a:solidFill>
                <a:srgbClr val="FF0000"/>
              </a:solidFill>
            </a:endParaRPr>
          </a:p>
          <a:p>
            <a:pPr algn="l">
              <a:buClr>
                <a:srgbClr val="FF0000"/>
              </a:buClr>
              <a:buFont typeface="Wingdings" pitchFamily="2" charset="2"/>
              <a:buChar char="ü"/>
            </a:pPr>
            <a:r>
              <a:rPr lang="en-US" sz="2800" dirty="0" smtClean="0"/>
              <a:t>Creation and characterization of a set of </a:t>
            </a:r>
            <a:r>
              <a:rPr lang="en-US" sz="2800" dirty="0" err="1" smtClean="0"/>
              <a:t>NbTiN</a:t>
            </a:r>
            <a:r>
              <a:rPr lang="en-US" sz="2800" dirty="0" smtClean="0"/>
              <a:t> , </a:t>
            </a:r>
            <a:r>
              <a:rPr lang="en-US" sz="2800" dirty="0" err="1" smtClean="0"/>
              <a:t>NbN</a:t>
            </a:r>
            <a:r>
              <a:rPr lang="en-US" sz="2800" dirty="0" smtClean="0"/>
              <a:t>…/insulator/Nb samples by UHV multi-target energetic ion deposition with well-controlled, incremented thickness. The variation of </a:t>
            </a:r>
            <a:r>
              <a:rPr lang="en-US" sz="2800" dirty="0" err="1" smtClean="0"/>
              <a:t>rf</a:t>
            </a:r>
            <a:r>
              <a:rPr lang="en-US" sz="2800" dirty="0" smtClean="0"/>
              <a:t> field properties with temperature as a function of thickness of the superconducting </a:t>
            </a:r>
            <a:r>
              <a:rPr lang="en-US" sz="2800" dirty="0" err="1" smtClean="0"/>
              <a:t>overlayer</a:t>
            </a:r>
            <a:r>
              <a:rPr lang="en-US" sz="2800" dirty="0" smtClean="0"/>
              <a:t> will provide a direct test of the </a:t>
            </a:r>
            <a:r>
              <a:rPr lang="en-US" sz="2800" dirty="0" err="1" smtClean="0"/>
              <a:t>Gurevich</a:t>
            </a:r>
            <a:r>
              <a:rPr lang="en-US" sz="2800" dirty="0" smtClean="0"/>
              <a:t> delayed flux entry model.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914400"/>
          </a:xfrm>
        </p:spPr>
        <p:txBody>
          <a:bodyPr/>
          <a:lstStyle/>
          <a:p>
            <a:r>
              <a:rPr lang="en-US" sz="3600" b="1" dirty="0" smtClean="0"/>
              <a:t>Tailoring for optimum RF performance</a:t>
            </a:r>
            <a:endParaRPr lang="en-US" sz="3600" b="1" dirty="0"/>
          </a:p>
        </p:txBody>
      </p:sp>
      <p:sp>
        <p:nvSpPr>
          <p:cNvPr id="6" name="Rectangle 5"/>
          <p:cNvSpPr/>
          <p:nvPr/>
        </p:nvSpPr>
        <p:spPr>
          <a:xfrm>
            <a:off x="838200" y="1371600"/>
            <a:ext cx="7848600" cy="4524315"/>
          </a:xfrm>
          <a:prstGeom prst="rect">
            <a:avLst/>
          </a:prstGeom>
        </p:spPr>
        <p:txBody>
          <a:bodyPr wrap="square">
            <a:spAutoFit/>
          </a:bodyPr>
          <a:lstStyle/>
          <a:p>
            <a:pPr lvl="0" algn="ctr"/>
            <a:r>
              <a:rPr lang="en-US" sz="3600" dirty="0" smtClean="0"/>
              <a:t>Careful </a:t>
            </a:r>
            <a:r>
              <a:rPr lang="en-US" sz="3600" b="1" dirty="0" smtClean="0">
                <a:solidFill>
                  <a:srgbClr val="FF0000"/>
                </a:solidFill>
              </a:rPr>
              <a:t>characterization of the attained composition and microstructure</a:t>
            </a:r>
          </a:p>
          <a:p>
            <a:pPr lvl="0" algn="ctr"/>
            <a:endParaRPr lang="en-US" sz="3600" dirty="0" smtClean="0">
              <a:solidFill>
                <a:srgbClr val="C00000"/>
              </a:solidFill>
            </a:endParaRPr>
          </a:p>
          <a:p>
            <a:pPr lvl="0" algn="ctr"/>
            <a:endParaRPr lang="en-US" sz="3600" dirty="0" smtClean="0">
              <a:solidFill>
                <a:srgbClr val="C00000"/>
              </a:solidFill>
            </a:endParaRPr>
          </a:p>
          <a:p>
            <a:pPr algn="ctr"/>
            <a:r>
              <a:rPr lang="en-US" sz="3600" dirty="0" smtClean="0"/>
              <a:t>Close association </a:t>
            </a:r>
            <a:r>
              <a:rPr lang="en-US" sz="3600" dirty="0" smtClean="0">
                <a:solidFill>
                  <a:srgbClr val="FF0000"/>
                </a:solidFill>
              </a:rPr>
              <a:t>with </a:t>
            </a:r>
            <a:r>
              <a:rPr lang="en-US" sz="3600" b="1" dirty="0" smtClean="0">
                <a:solidFill>
                  <a:srgbClr val="FF0000"/>
                </a:solidFill>
              </a:rPr>
              <a:t>resulting rf surface impedance</a:t>
            </a:r>
            <a:r>
              <a:rPr lang="en-US" sz="3600" dirty="0" smtClean="0">
                <a:solidFill>
                  <a:srgbClr val="FF0000"/>
                </a:solidFill>
              </a:rPr>
              <a:t> </a:t>
            </a:r>
            <a:r>
              <a:rPr lang="en-US" sz="3600" b="1" dirty="0" smtClean="0">
                <a:solidFill>
                  <a:srgbClr val="FF0000"/>
                </a:solidFill>
              </a:rPr>
              <a:t> and superconducting </a:t>
            </a:r>
            <a:r>
              <a:rPr lang="en-US" sz="3600" dirty="0" smtClean="0"/>
              <a:t>properties</a:t>
            </a:r>
            <a:endParaRPr lang="en-US" sz="3600" dirty="0"/>
          </a:p>
        </p:txBody>
      </p:sp>
      <p:sp>
        <p:nvSpPr>
          <p:cNvPr id="7" name="Plus 6"/>
          <p:cNvSpPr/>
          <p:nvPr/>
        </p:nvSpPr>
        <p:spPr bwMode="auto">
          <a:xfrm>
            <a:off x="4114799" y="3154352"/>
            <a:ext cx="603739" cy="731848"/>
          </a:xfrm>
          <a:prstGeom prst="mathPlus">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FFC00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lstStyle/>
          <a:p>
            <a:pPr algn="ctr"/>
            <a:r>
              <a:rPr lang="en-US" sz="3200" b="1" dirty="0" smtClean="0"/>
              <a:t>Connecting Structure &amp; Performance for SRF Surfaces</a:t>
            </a:r>
            <a:endParaRPr lang="en-US" sz="3200" b="1" dirty="0"/>
          </a:p>
        </p:txBody>
      </p:sp>
      <p:sp>
        <p:nvSpPr>
          <p:cNvPr id="16" name="Rectangle 15"/>
          <p:cNvSpPr/>
          <p:nvPr/>
        </p:nvSpPr>
        <p:spPr>
          <a:xfrm>
            <a:off x="228600" y="1600200"/>
            <a:ext cx="3810000" cy="830997"/>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scene3d>
            <a:camera prst="perspectiveHeroicExtremeRightFacing"/>
            <a:lightRig rig="threePt" dir="t"/>
          </a:scene3d>
          <a:sp3d prstMaterial="powder">
            <a:bevelT w="88900"/>
          </a:sp3d>
        </p:spPr>
        <p:txBody>
          <a:bodyPr wrap="square">
            <a:spAutoFit/>
          </a:bodyPr>
          <a:lstStyle/>
          <a:p>
            <a:r>
              <a:rPr lang="en-US" sz="2400" b="1" dirty="0" smtClean="0">
                <a:solidFill>
                  <a:srgbClr val="FF0000"/>
                </a:solidFill>
              </a:rPr>
              <a:t>Deposition Control</a:t>
            </a:r>
          </a:p>
          <a:p>
            <a:endParaRPr lang="en-US" sz="2400" b="1" dirty="0" smtClean="0">
              <a:solidFill>
                <a:srgbClr val="FF0000"/>
              </a:solidFill>
            </a:endParaRPr>
          </a:p>
        </p:txBody>
      </p:sp>
      <p:sp>
        <p:nvSpPr>
          <p:cNvPr id="17" name="Right Arrow 16"/>
          <p:cNvSpPr/>
          <p:nvPr/>
        </p:nvSpPr>
        <p:spPr bwMode="auto">
          <a:xfrm>
            <a:off x="1981200" y="1981200"/>
            <a:ext cx="2057400" cy="10668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b="1" dirty="0" smtClean="0">
                <a:solidFill>
                  <a:schemeClr val="bg1"/>
                </a:solidFill>
              </a:rPr>
              <a:t>involves understanding of</a:t>
            </a:r>
            <a:endParaRPr kumimoji="0" lang="en-US" sz="1400" b="1" i="0" u="none" strike="noStrike" cap="none" normalizeH="0" baseline="0" dirty="0" smtClean="0">
              <a:ln>
                <a:noFill/>
              </a:ln>
              <a:solidFill>
                <a:schemeClr val="bg1"/>
              </a:solidFill>
              <a:effectLst/>
            </a:endParaRPr>
          </a:p>
        </p:txBody>
      </p:sp>
      <p:sp>
        <p:nvSpPr>
          <p:cNvPr id="18" name="Rectangle 17"/>
          <p:cNvSpPr/>
          <p:nvPr/>
        </p:nvSpPr>
        <p:spPr>
          <a:xfrm>
            <a:off x="4038600" y="685800"/>
            <a:ext cx="4572000" cy="3046988"/>
          </a:xfrm>
          <a:prstGeom prst="rect">
            <a:avLst/>
          </a:prstGeom>
        </p:spPr>
        <p:txBody>
          <a:bodyPr wrap="square">
            <a:spAutoFit/>
          </a:bodyPr>
          <a:lstStyle/>
          <a:p>
            <a:pPr>
              <a:buClr>
                <a:srgbClr val="FF0000"/>
              </a:buClr>
              <a:buFont typeface="Wingdings" pitchFamily="2" charset="2"/>
              <a:buChar char="ü"/>
            </a:pPr>
            <a:r>
              <a:rPr lang="en-US" sz="1600" dirty="0" smtClean="0"/>
              <a:t>The </a:t>
            </a:r>
            <a:r>
              <a:rPr lang="en-US" sz="1600" b="1" dirty="0" smtClean="0"/>
              <a:t>chemistry</a:t>
            </a:r>
            <a:r>
              <a:rPr lang="en-US" sz="1600" dirty="0" smtClean="0"/>
              <a:t> of the involved species</a:t>
            </a:r>
          </a:p>
          <a:p>
            <a:pPr lvl="1">
              <a:buClr>
                <a:srgbClr val="FF0000"/>
              </a:buClr>
              <a:buFont typeface="Wingdings" pitchFamily="2" charset="2"/>
              <a:buChar char="§"/>
            </a:pPr>
            <a:r>
              <a:rPr lang="en-US" sz="1600" b="1" dirty="0" smtClean="0"/>
              <a:t>Reactivity</a:t>
            </a:r>
          </a:p>
          <a:p>
            <a:pPr lvl="1">
              <a:buClr>
                <a:srgbClr val="FF0000"/>
              </a:buClr>
              <a:buFont typeface="Wingdings" pitchFamily="2" charset="2"/>
              <a:buChar char="§"/>
            </a:pPr>
            <a:r>
              <a:rPr lang="en-US" sz="1600" b="1" dirty="0" err="1" smtClean="0"/>
              <a:t>Stoichiometric</a:t>
            </a:r>
            <a:r>
              <a:rPr lang="en-US" sz="1600" b="1" dirty="0" smtClean="0"/>
              <a:t> sensitivity</a:t>
            </a:r>
          </a:p>
          <a:p>
            <a:pPr lvl="1">
              <a:buClr>
                <a:srgbClr val="FF0000"/>
              </a:buClr>
              <a:buFont typeface="Wingdings" pitchFamily="2" charset="2"/>
              <a:buChar char="§"/>
            </a:pPr>
            <a:r>
              <a:rPr lang="en-US" sz="1600" dirty="0" smtClean="0"/>
              <a:t>Reaction process </a:t>
            </a:r>
            <a:r>
              <a:rPr lang="en-US" sz="1600" b="1" dirty="0" smtClean="0"/>
              <a:t>temperatures</a:t>
            </a:r>
          </a:p>
          <a:p>
            <a:pPr>
              <a:buClr>
                <a:srgbClr val="FF0000"/>
              </a:buClr>
              <a:buFont typeface="Wingdings" pitchFamily="2" charset="2"/>
              <a:buChar char="ü"/>
            </a:pPr>
            <a:r>
              <a:rPr lang="en-US" sz="1600" dirty="0" smtClean="0"/>
              <a:t>Crystal structure </a:t>
            </a:r>
            <a:r>
              <a:rPr lang="en-US" sz="1600" b="1" dirty="0" smtClean="0"/>
              <a:t>dependence on substrate structure</a:t>
            </a:r>
          </a:p>
          <a:p>
            <a:pPr>
              <a:buClr>
                <a:srgbClr val="FF0000"/>
              </a:buClr>
              <a:buFont typeface="Wingdings" pitchFamily="2" charset="2"/>
              <a:buChar char="ü"/>
            </a:pPr>
            <a:r>
              <a:rPr lang="en-US" sz="1600" b="1" dirty="0" smtClean="0"/>
              <a:t>Influence of deposition energy </a:t>
            </a:r>
            <a:r>
              <a:rPr lang="en-US" sz="1600" dirty="0" smtClean="0"/>
              <a:t>on resulting structure</a:t>
            </a:r>
          </a:p>
          <a:p>
            <a:pPr>
              <a:buClr>
                <a:srgbClr val="FF0000"/>
              </a:buClr>
              <a:buFont typeface="Wingdings" pitchFamily="2" charset="2"/>
              <a:buChar char="ü"/>
            </a:pPr>
            <a:r>
              <a:rPr lang="en-US" sz="1600" b="1" dirty="0" smtClean="0"/>
              <a:t>Sensitivity to </a:t>
            </a:r>
            <a:r>
              <a:rPr lang="en-US" sz="1600" dirty="0" smtClean="0"/>
              <a:t>the presence of </a:t>
            </a:r>
            <a:r>
              <a:rPr lang="en-US" sz="1600" b="1" dirty="0" smtClean="0"/>
              <a:t>contaminating species</a:t>
            </a:r>
          </a:p>
          <a:p>
            <a:pPr>
              <a:buClr>
                <a:srgbClr val="FF0000"/>
              </a:buClr>
              <a:buFont typeface="Wingdings" pitchFamily="2" charset="2"/>
              <a:buChar char="ü"/>
            </a:pPr>
            <a:r>
              <a:rPr lang="en-US" sz="1600" b="1" dirty="0" smtClean="0"/>
              <a:t>Stabilization</a:t>
            </a:r>
            <a:r>
              <a:rPr lang="en-US" sz="1600" dirty="0" smtClean="0"/>
              <a:t> of desired film against subsequent </a:t>
            </a:r>
            <a:r>
              <a:rPr lang="en-US" sz="1600" b="1" dirty="0" smtClean="0"/>
              <a:t>degradation</a:t>
            </a:r>
          </a:p>
        </p:txBody>
      </p:sp>
      <p:sp>
        <p:nvSpPr>
          <p:cNvPr id="19" name="Rectangle 18"/>
          <p:cNvSpPr/>
          <p:nvPr/>
        </p:nvSpPr>
        <p:spPr>
          <a:xfrm>
            <a:off x="152400" y="3962400"/>
            <a:ext cx="8686800" cy="3262432"/>
          </a:xfrm>
          <a:prstGeom prst="rect">
            <a:avLst/>
          </a:prstGeom>
        </p:spPr>
        <p:txBody>
          <a:bodyPr wrap="square">
            <a:spAutoFit/>
          </a:bodyPr>
          <a:lstStyle/>
          <a:p>
            <a:r>
              <a:rPr lang="en-US" sz="2000" b="1" dirty="0" smtClean="0">
                <a:solidFill>
                  <a:srgbClr val="FF0000"/>
                </a:solidFill>
              </a:rPr>
              <a:t>Characterization of deposited film surfaces </a:t>
            </a:r>
          </a:p>
          <a:p>
            <a:r>
              <a:rPr lang="en-US" sz="1600" dirty="0" smtClean="0"/>
              <a:t>In-situ crystallographic structure characterization – </a:t>
            </a:r>
            <a:r>
              <a:rPr lang="en-US" sz="1600" b="1" dirty="0" smtClean="0"/>
              <a:t>Reflection high-energy electron diffraction (RHEED), Scanning Tunneling Microscopy (STM)</a:t>
            </a:r>
          </a:p>
          <a:p>
            <a:r>
              <a:rPr lang="en-US" sz="1600" dirty="0" smtClean="0"/>
              <a:t>Large area crystallographic structure – </a:t>
            </a:r>
            <a:r>
              <a:rPr lang="en-US" sz="1600" b="1" dirty="0" smtClean="0"/>
              <a:t>X-ray diffraction  (XRD)</a:t>
            </a:r>
          </a:p>
          <a:p>
            <a:r>
              <a:rPr lang="en-US" sz="1600" dirty="0" smtClean="0"/>
              <a:t>10 nm-scale crystallographic texture within ~ 50 nm of surface – </a:t>
            </a:r>
            <a:r>
              <a:rPr lang="en-US" sz="1600" b="1" dirty="0" smtClean="0"/>
              <a:t>Electron backscatter diffraction (EBSD) </a:t>
            </a:r>
          </a:p>
          <a:p>
            <a:r>
              <a:rPr lang="en-US" sz="1600" dirty="0" smtClean="0"/>
              <a:t>Topography – </a:t>
            </a:r>
            <a:r>
              <a:rPr lang="en-US" sz="1600" b="1" dirty="0" smtClean="0"/>
              <a:t>stylus </a:t>
            </a:r>
            <a:r>
              <a:rPr lang="en-US" sz="1600" b="1" dirty="0" err="1" smtClean="0"/>
              <a:t>profilometry</a:t>
            </a:r>
            <a:r>
              <a:rPr lang="en-US" sz="1600" b="1" dirty="0" smtClean="0"/>
              <a:t>, atomic force microscopy (AFM), optical </a:t>
            </a:r>
            <a:r>
              <a:rPr lang="en-US" sz="1600" b="1" dirty="0" err="1" smtClean="0"/>
              <a:t>profilometry</a:t>
            </a:r>
            <a:endParaRPr lang="en-US" sz="1600" b="1" dirty="0" smtClean="0"/>
          </a:p>
          <a:p>
            <a:r>
              <a:rPr lang="en-US" sz="1600" dirty="0" smtClean="0"/>
              <a:t>Near surface (&lt; 8 nm) chemistry – </a:t>
            </a:r>
            <a:r>
              <a:rPr lang="en-US" sz="1600" b="1" dirty="0" smtClean="0"/>
              <a:t>X-ray photoelectron spectroscopy (XPS)</a:t>
            </a:r>
          </a:p>
          <a:p>
            <a:r>
              <a:rPr lang="en-US" sz="1600" dirty="0" smtClean="0"/>
              <a:t>Micro-contaminant defects – </a:t>
            </a:r>
            <a:r>
              <a:rPr lang="en-US" sz="1600" b="1" dirty="0" smtClean="0"/>
              <a:t>Secondary ion mass spectrometry, with standards (SIMS)</a:t>
            </a:r>
          </a:p>
          <a:p>
            <a:r>
              <a:rPr lang="en-US" sz="1600" dirty="0" smtClean="0"/>
              <a:t>Structural cross-section of film – </a:t>
            </a:r>
            <a:r>
              <a:rPr lang="en-US" sz="1600" b="1" dirty="0" smtClean="0"/>
              <a:t>Transmission electron microscopy (TEM), Focused Ion Beam (FIB)</a:t>
            </a:r>
          </a:p>
          <a:p>
            <a:endParaRPr lang="en-US" sz="1400" dirty="0" smtClean="0"/>
          </a:p>
          <a:p>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1371600" y="1947446"/>
            <a:ext cx="2135969" cy="338554"/>
          </a:xfrm>
          <a:prstGeom prst="rect">
            <a:avLst/>
          </a:prstGeom>
          <a:noFill/>
        </p:spPr>
        <p:txBody>
          <a:bodyPr wrap="none" rtlCol="0">
            <a:spAutoFit/>
          </a:bodyPr>
          <a:lstStyle/>
          <a:p>
            <a:r>
              <a:rPr lang="en-US" sz="1600" b="1" dirty="0" smtClean="0">
                <a:solidFill>
                  <a:srgbClr val="C00000"/>
                </a:solidFill>
              </a:rPr>
              <a:t>MATERIAL PROPERTIES</a:t>
            </a:r>
            <a:endParaRPr lang="en-US" sz="1600" b="1" dirty="0">
              <a:solidFill>
                <a:srgbClr val="C00000"/>
              </a:solidFill>
            </a:endParaRPr>
          </a:p>
        </p:txBody>
      </p:sp>
      <p:pic>
        <p:nvPicPr>
          <p:cNvPr id="11" name="Picture 4" descr="SICAssembly29Jan07 012"/>
          <p:cNvPicPr>
            <a:picLocks noChangeAspect="1" noChangeArrowheads="1"/>
          </p:cNvPicPr>
          <p:nvPr/>
        </p:nvPicPr>
        <p:blipFill>
          <a:blip r:embed="rId2" cstate="print"/>
          <a:srcRect/>
          <a:stretch>
            <a:fillRect/>
          </a:stretch>
        </p:blipFill>
        <p:spPr bwMode="auto">
          <a:xfrm>
            <a:off x="381000" y="609600"/>
            <a:ext cx="3529473" cy="5304905"/>
          </a:xfrm>
          <a:prstGeom prst="rect">
            <a:avLst/>
          </a:prstGeom>
          <a:noFill/>
          <a:scene3d>
            <a:camera prst="perspectiveRight"/>
            <a:lightRig rig="chilly" dir="t"/>
          </a:scene3d>
          <a:sp3d prstMaterial="dkEdge">
            <a:bevelT w="127000"/>
          </a:sp3d>
        </p:spPr>
      </p:pic>
      <p:pic>
        <p:nvPicPr>
          <p:cNvPr id="13" name="Picture 12" descr="RsvsT-TF-JLAB-ECR-Nb-Cu-024a-1.jpg"/>
          <p:cNvPicPr>
            <a:picLocks noChangeAspect="1"/>
          </p:cNvPicPr>
          <p:nvPr/>
        </p:nvPicPr>
        <p:blipFill>
          <a:blip r:embed="rId3" cstate="print"/>
          <a:stretch>
            <a:fillRect/>
          </a:stretch>
        </p:blipFill>
        <p:spPr>
          <a:xfrm>
            <a:off x="4800600" y="3733800"/>
            <a:ext cx="3111902" cy="2424859"/>
          </a:xfrm>
          <a:prstGeom prst="rect">
            <a:avLst/>
          </a:prstGeom>
          <a:ln w="25400">
            <a:noFill/>
          </a:ln>
          <a:scene3d>
            <a:camera prst="perspectiveFront"/>
            <a:lightRig rig="threePt" dir="t"/>
          </a:scene3d>
          <a:sp3d z="127000"/>
        </p:spPr>
      </p:pic>
      <p:sp>
        <p:nvSpPr>
          <p:cNvPr id="14" name="TextBox 13"/>
          <p:cNvSpPr txBox="1"/>
          <p:nvPr/>
        </p:nvSpPr>
        <p:spPr>
          <a:xfrm>
            <a:off x="4038600" y="609600"/>
            <a:ext cx="4495800" cy="3539430"/>
          </a:xfrm>
          <a:prstGeom prst="rect">
            <a:avLst/>
          </a:prstGeom>
          <a:noFill/>
        </p:spPr>
        <p:txBody>
          <a:bodyPr wrap="square" rtlCol="0">
            <a:spAutoFit/>
          </a:bodyPr>
          <a:lstStyle/>
          <a:p>
            <a:pPr>
              <a:buClr>
                <a:srgbClr val="FF0000"/>
              </a:buClr>
              <a:buSzPct val="150000"/>
              <a:buFont typeface="Wingdings" pitchFamily="2" charset="2"/>
              <a:buChar char="§"/>
            </a:pPr>
            <a:r>
              <a:rPr lang="en-US" sz="1600" dirty="0" smtClean="0"/>
              <a:t>Measurement with the SIC cavity </a:t>
            </a:r>
          </a:p>
          <a:p>
            <a:pPr>
              <a:buClr>
                <a:srgbClr val="FF0000"/>
              </a:buClr>
              <a:buFont typeface="Wingdings" pitchFamily="2" charset="2"/>
              <a:buChar char="ü"/>
            </a:pPr>
            <a:r>
              <a:rPr lang="en-US" sz="1600" dirty="0" smtClean="0"/>
              <a:t>(TE</a:t>
            </a:r>
            <a:r>
              <a:rPr lang="en-US" sz="1600" baseline="-25000" dirty="0" smtClean="0"/>
              <a:t>011</a:t>
            </a:r>
            <a:r>
              <a:rPr lang="en-US" sz="1600" dirty="0" smtClean="0"/>
              <a:t> sapphire-loaded cylindrical Nb cavity) Surface impedance as a function of magnetic field and temperature from 1.9 K to 4.8 K.</a:t>
            </a:r>
          </a:p>
          <a:p>
            <a:pPr algn="l">
              <a:buClr>
                <a:srgbClr val="FF0000"/>
              </a:buClr>
              <a:buFont typeface="Wingdings" pitchFamily="2" charset="2"/>
              <a:buChar char="ü"/>
            </a:pPr>
            <a:r>
              <a:rPr lang="en-US" sz="1600" dirty="0" smtClean="0"/>
              <a:t>Normal state surface impedance at 10 K, from which the surface value of electronic mean free path and surface H</a:t>
            </a:r>
            <a:r>
              <a:rPr lang="en-US" baseline="-25000" dirty="0" smtClean="0"/>
              <a:t>c1</a:t>
            </a:r>
            <a:r>
              <a:rPr lang="en-US" sz="1600" dirty="0" smtClean="0"/>
              <a:t> can be determined.</a:t>
            </a:r>
          </a:p>
          <a:p>
            <a:pPr algn="l">
              <a:buClr>
                <a:srgbClr val="FF0000"/>
              </a:buClr>
              <a:buFont typeface="Wingdings" pitchFamily="2" charset="2"/>
              <a:buChar char="ü"/>
            </a:pPr>
            <a:r>
              <a:rPr lang="en-US" sz="1600" dirty="0" smtClean="0"/>
              <a:t>Superconducting penetration depth, λ, at low field will be measured by carefully tracking the cavity frequency with temperature as the sample temperature is swept slowly back and forth across the transition temperature (SIC sensitivity: 30 Hz/nm) while the rest of the cavity is held at 2 K.</a:t>
            </a:r>
          </a:p>
          <a:p>
            <a:pPr algn="l">
              <a:buNone/>
            </a:pPr>
            <a:endParaRPr lang="en-US" sz="1600" dirty="0" smtClean="0"/>
          </a:p>
        </p:txBody>
      </p:sp>
      <p:sp>
        <p:nvSpPr>
          <p:cNvPr id="15" name="Rectangle 14"/>
          <p:cNvSpPr/>
          <p:nvPr/>
        </p:nvSpPr>
        <p:spPr>
          <a:xfrm>
            <a:off x="0" y="6150114"/>
            <a:ext cx="9144000" cy="707886"/>
          </a:xfrm>
          <a:prstGeom prst="rect">
            <a:avLst/>
          </a:prstGeom>
        </p:spPr>
        <p:txBody>
          <a:bodyPr wrap="square">
            <a:spAutoFit/>
          </a:bodyPr>
          <a:lstStyle/>
          <a:p>
            <a:pPr>
              <a:buClr>
                <a:srgbClr val="FF0000"/>
              </a:buClr>
              <a:buFont typeface="Wingdings" pitchFamily="2" charset="2"/>
              <a:buChar char="§"/>
            </a:pPr>
            <a:r>
              <a:rPr lang="en-US" sz="2000" dirty="0" smtClean="0"/>
              <a:t> </a:t>
            </a:r>
            <a:r>
              <a:rPr lang="en-US" sz="2000" b="1" dirty="0" smtClean="0"/>
              <a:t>Tc</a:t>
            </a:r>
            <a:r>
              <a:rPr lang="en-US" sz="2000" dirty="0" smtClean="0"/>
              <a:t> – easy coarse measure of </a:t>
            </a:r>
            <a:r>
              <a:rPr lang="en-US" sz="2000" dirty="0" err="1" smtClean="0"/>
              <a:t>intragrain</a:t>
            </a:r>
            <a:r>
              <a:rPr lang="en-US" sz="2000" dirty="0" smtClean="0"/>
              <a:t> quality of the film </a:t>
            </a:r>
          </a:p>
          <a:p>
            <a:pPr>
              <a:buClr>
                <a:srgbClr val="FF0000"/>
              </a:buClr>
              <a:buFont typeface="Wingdings" pitchFamily="2" charset="2"/>
              <a:buChar char="§"/>
            </a:pPr>
            <a:r>
              <a:rPr lang="en-US" sz="2000" b="1" dirty="0" smtClean="0"/>
              <a:t>RRR </a:t>
            </a:r>
            <a:r>
              <a:rPr lang="en-US" sz="2000" dirty="0" smtClean="0"/>
              <a:t>– convenient assessment of aggregate defect density</a:t>
            </a:r>
          </a:p>
        </p:txBody>
      </p:sp>
      <p:sp>
        <p:nvSpPr>
          <p:cNvPr id="10" name="Title 2"/>
          <p:cNvSpPr>
            <a:spLocks noGrp="1"/>
          </p:cNvSpPr>
          <p:nvPr>
            <p:ph type="title"/>
          </p:nvPr>
        </p:nvSpPr>
        <p:spPr>
          <a:xfrm>
            <a:off x="0" y="0"/>
            <a:ext cx="9144000" cy="609600"/>
          </a:xfrm>
        </p:spPr>
        <p:txBody>
          <a:bodyPr/>
          <a:lstStyle/>
          <a:p>
            <a:pPr algn="ctr"/>
            <a:r>
              <a:rPr lang="en-US" sz="3200" b="1" dirty="0" smtClean="0"/>
              <a:t>Connecting Structure &amp; Performance for SRF Surfaces </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990600" y="5334000"/>
            <a:ext cx="7696200" cy="1323439"/>
          </a:xfrm>
          <a:prstGeom prst="rect">
            <a:avLst/>
          </a:prstGeom>
          <a:noFill/>
        </p:spPr>
        <p:txBody>
          <a:bodyPr wrap="square" rtlCol="0">
            <a:spAutoFit/>
          </a:bodyPr>
          <a:lstStyle/>
          <a:p>
            <a:pPr algn="ctr"/>
            <a:r>
              <a:rPr lang="en-US" sz="2000" b="1" dirty="0" err="1" smtClean="0">
                <a:solidFill>
                  <a:srgbClr val="FFC000"/>
                </a:solidFill>
              </a:rPr>
              <a:t>NbTiN</a:t>
            </a:r>
            <a:r>
              <a:rPr lang="en-US" sz="2000" b="1" dirty="0" smtClean="0">
                <a:solidFill>
                  <a:srgbClr val="FFC000"/>
                </a:solidFill>
              </a:rPr>
              <a:t>, </a:t>
            </a:r>
            <a:r>
              <a:rPr lang="en-US" sz="2000" b="1" dirty="0" err="1" smtClean="0">
                <a:solidFill>
                  <a:srgbClr val="FFC000"/>
                </a:solidFill>
              </a:rPr>
              <a:t>NbN</a:t>
            </a:r>
            <a:r>
              <a:rPr lang="en-US" sz="2000" b="1" dirty="0" smtClean="0">
                <a:solidFill>
                  <a:srgbClr val="FFC000"/>
                </a:solidFill>
              </a:rPr>
              <a:t>, Mo</a:t>
            </a:r>
            <a:r>
              <a:rPr lang="en-US" sz="2000" b="1" baseline="-25000" dirty="0" smtClean="0">
                <a:solidFill>
                  <a:srgbClr val="FFC000"/>
                </a:solidFill>
              </a:rPr>
              <a:t>3</a:t>
            </a:r>
            <a:r>
              <a:rPr lang="en-US" sz="2000" b="1" dirty="0" smtClean="0">
                <a:solidFill>
                  <a:srgbClr val="FFC000"/>
                </a:solidFill>
              </a:rPr>
              <a:t>Re, V</a:t>
            </a:r>
            <a:r>
              <a:rPr lang="en-US" sz="2000" b="1" baseline="-25000" dirty="0" smtClean="0">
                <a:solidFill>
                  <a:srgbClr val="FFC000"/>
                </a:solidFill>
              </a:rPr>
              <a:t>3</a:t>
            </a:r>
            <a:r>
              <a:rPr lang="en-US" sz="2000" b="1" dirty="0" smtClean="0">
                <a:solidFill>
                  <a:srgbClr val="FFC000"/>
                </a:solidFill>
              </a:rPr>
              <a:t>Si coatings</a:t>
            </a:r>
          </a:p>
          <a:p>
            <a:pPr algn="ctr"/>
            <a:r>
              <a:rPr lang="en-US" sz="2000" b="1" dirty="0" smtClean="0">
                <a:solidFill>
                  <a:srgbClr val="FFC000"/>
                </a:solidFill>
              </a:rPr>
              <a:t> with Reactive Sputtering and</a:t>
            </a:r>
          </a:p>
          <a:p>
            <a:pPr algn="ctr"/>
            <a:r>
              <a:rPr lang="en-US" sz="2000" b="1" dirty="0" smtClean="0">
                <a:solidFill>
                  <a:srgbClr val="FFC000"/>
                </a:solidFill>
              </a:rPr>
              <a:t> High Power Pulse Magnetron Sputtering in self-sputtering mode </a:t>
            </a:r>
          </a:p>
          <a:p>
            <a:pPr algn="ctr"/>
            <a:r>
              <a:rPr lang="en-US" sz="2000" b="1" dirty="0" smtClean="0">
                <a:solidFill>
                  <a:srgbClr val="FFC000"/>
                </a:solidFill>
              </a:rPr>
              <a:t>&amp; </a:t>
            </a:r>
            <a:r>
              <a:rPr lang="en-US" sz="2000" b="1" dirty="0" err="1" smtClean="0">
                <a:solidFill>
                  <a:srgbClr val="FFC000"/>
                </a:solidFill>
              </a:rPr>
              <a:t>MgO</a:t>
            </a:r>
            <a:r>
              <a:rPr lang="en-US" sz="2000" b="1" dirty="0" smtClean="0">
                <a:solidFill>
                  <a:srgbClr val="FFC000"/>
                </a:solidFill>
              </a:rPr>
              <a:t> coating with RF sputtering</a:t>
            </a:r>
          </a:p>
        </p:txBody>
      </p:sp>
      <p:pic>
        <p:nvPicPr>
          <p:cNvPr id="23" name="Picture 22" descr="IMG_4185.JPG"/>
          <p:cNvPicPr>
            <a:picLocks noChangeAspect="1"/>
          </p:cNvPicPr>
          <p:nvPr/>
        </p:nvPicPr>
        <p:blipFill>
          <a:blip r:embed="rId2" cstate="print">
            <a:lum bright="-14000" contrast="21000"/>
          </a:blip>
          <a:stretch>
            <a:fillRect/>
          </a:stretch>
        </p:blipFill>
        <p:spPr>
          <a:xfrm>
            <a:off x="3200400" y="2057400"/>
            <a:ext cx="5181600" cy="3886200"/>
          </a:xfrm>
          <a:prstGeom prst="rect">
            <a:avLst/>
          </a:prstGeom>
          <a:scene3d>
            <a:camera prst="perspectiveRelaxedModerately">
              <a:rot lat="18600000" lon="0" rev="0"/>
            </a:camera>
            <a:lightRig rig="threePt" dir="t"/>
          </a:scene3d>
        </p:spPr>
      </p:pic>
      <p:pic>
        <p:nvPicPr>
          <p:cNvPr id="31" name="Picture 206"/>
          <p:cNvPicPr>
            <a:picLocks noChangeArrowheads="1"/>
          </p:cNvPicPr>
          <p:nvPr/>
        </p:nvPicPr>
        <p:blipFill>
          <a:blip r:embed="rId3" cstate="print"/>
          <a:srcRect/>
          <a:stretch>
            <a:fillRect/>
          </a:stretch>
        </p:blipFill>
        <p:spPr bwMode="auto">
          <a:xfrm>
            <a:off x="37871400" y="28803600"/>
            <a:ext cx="2286000" cy="2286000"/>
          </a:xfrm>
          <a:prstGeom prst="rect">
            <a:avLst/>
          </a:prstGeom>
          <a:noFill/>
          <a:ln w="9525">
            <a:noFill/>
            <a:miter lim="800000"/>
            <a:headEnd/>
            <a:tailEnd/>
          </a:ln>
        </p:spPr>
      </p:pic>
      <p:sp>
        <p:nvSpPr>
          <p:cNvPr id="8" name="TextBox 7"/>
          <p:cNvSpPr txBox="1"/>
          <p:nvPr/>
        </p:nvSpPr>
        <p:spPr>
          <a:xfrm>
            <a:off x="0" y="0"/>
            <a:ext cx="8839200" cy="615553"/>
          </a:xfrm>
          <a:prstGeom prst="rect">
            <a:avLst/>
          </a:prstGeom>
          <a:noFill/>
        </p:spPr>
        <p:txBody>
          <a:bodyPr wrap="square" rtlCol="0">
            <a:spAutoFit/>
          </a:bodyPr>
          <a:lstStyle/>
          <a:p>
            <a:r>
              <a:rPr lang="en-US" sz="2000" b="1" dirty="0" smtClean="0"/>
              <a:t>New UHV Multi-technique deposition system under commissioning @ JLab</a:t>
            </a:r>
          </a:p>
          <a:p>
            <a:endParaRPr lang="en-US" sz="1400" b="1" dirty="0">
              <a:solidFill>
                <a:srgbClr val="0033CC"/>
              </a:solidFill>
            </a:endParaRPr>
          </a:p>
        </p:txBody>
      </p:sp>
      <p:pic>
        <p:nvPicPr>
          <p:cNvPr id="9" name="Picture 8" descr="uhv-sampleholder.jpg"/>
          <p:cNvPicPr>
            <a:picLocks noChangeAspect="1"/>
          </p:cNvPicPr>
          <p:nvPr/>
        </p:nvPicPr>
        <p:blipFill>
          <a:blip r:embed="rId4" cstate="print"/>
          <a:stretch>
            <a:fillRect/>
          </a:stretch>
        </p:blipFill>
        <p:spPr>
          <a:xfrm>
            <a:off x="228600" y="2362200"/>
            <a:ext cx="2590800" cy="2503347"/>
          </a:xfrm>
          <a:prstGeom prst="rect">
            <a:avLst/>
          </a:prstGeom>
          <a:scene3d>
            <a:camera prst="perspectiveRight"/>
            <a:lightRig rig="chilly" dir="t"/>
          </a:scene3d>
          <a:sp3d prstMaterial="dkEdge">
            <a:bevelT w="88900"/>
          </a:sp3d>
        </p:spPr>
      </p:pic>
      <p:sp>
        <p:nvSpPr>
          <p:cNvPr id="10" name="Rectangle 10"/>
          <p:cNvSpPr>
            <a:spLocks noChangeArrowheads="1"/>
          </p:cNvSpPr>
          <p:nvPr/>
        </p:nvSpPr>
        <p:spPr bwMode="auto">
          <a:xfrm>
            <a:off x="0" y="457200"/>
            <a:ext cx="9144000" cy="2062103"/>
          </a:xfrm>
          <a:prstGeom prst="rect">
            <a:avLst/>
          </a:prstGeom>
          <a:noFill/>
          <a:ln w="9525">
            <a:noFill/>
            <a:miter lim="800000"/>
            <a:headEnd/>
            <a:tailEnd/>
          </a:ln>
          <a:effectLst/>
        </p:spPr>
        <p:txBody>
          <a:bodyPr wrap="square" anchor="ctr">
            <a:spAutoFit/>
          </a:bodyPr>
          <a:lstStyle/>
          <a:p>
            <a:pPr algn="ctr">
              <a:buNone/>
            </a:pPr>
            <a:r>
              <a:rPr lang="en-US" sz="2000" b="1" dirty="0" smtClean="0">
                <a:solidFill>
                  <a:srgbClr val="FF0000"/>
                </a:solidFill>
              </a:rPr>
              <a:t>A unique, versatile thin film deposition system  </a:t>
            </a:r>
          </a:p>
          <a:p>
            <a:pPr algn="ctr">
              <a:buNone/>
            </a:pPr>
            <a:r>
              <a:rPr lang="en-US" sz="2000" b="1" dirty="0" smtClean="0">
                <a:solidFill>
                  <a:srgbClr val="FF0000"/>
                </a:solidFill>
              </a:rPr>
              <a:t>enabling multiple coating techniques in-situ</a:t>
            </a:r>
          </a:p>
          <a:p>
            <a:pPr>
              <a:buNone/>
            </a:pPr>
            <a:endParaRPr lang="en-US" sz="800" b="1" dirty="0" smtClean="0">
              <a:solidFill>
                <a:srgbClr val="FF0000"/>
              </a:solidFill>
            </a:endParaRPr>
          </a:p>
          <a:p>
            <a:pPr algn="ctr">
              <a:buNone/>
            </a:pPr>
            <a:r>
              <a:rPr lang="en-US" sz="1600" b="1" dirty="0" smtClean="0"/>
              <a:t>Designed to enable rapid exploration of the production parameter space of:</a:t>
            </a:r>
          </a:p>
          <a:p>
            <a:pPr algn="ctr">
              <a:buNone/>
            </a:pPr>
            <a:endParaRPr lang="en-US" sz="1600" b="1" dirty="0" smtClean="0"/>
          </a:p>
          <a:p>
            <a:pPr lvl="7">
              <a:buClr>
                <a:srgbClr val="FF0000"/>
              </a:buClr>
              <a:buFont typeface="Wingdings" pitchFamily="2" charset="2"/>
              <a:buChar char="§"/>
            </a:pPr>
            <a:r>
              <a:rPr lang="en-US" sz="1600" b="1" dirty="0" smtClean="0"/>
              <a:t>Nb films</a:t>
            </a:r>
          </a:p>
          <a:p>
            <a:pPr lvl="7">
              <a:buClr>
                <a:srgbClr val="FF0000"/>
              </a:buClr>
              <a:buFont typeface="Wingdings" pitchFamily="2" charset="2"/>
              <a:buChar char="§"/>
            </a:pPr>
            <a:r>
              <a:rPr lang="en-US" sz="1600" b="1" dirty="0" smtClean="0"/>
              <a:t>Alternative material films like NbN, NbTiN</a:t>
            </a:r>
          </a:p>
          <a:p>
            <a:pPr lvl="7">
              <a:buClr>
                <a:srgbClr val="FF0000"/>
              </a:buClr>
              <a:buFont typeface="Wingdings" pitchFamily="2" charset="2"/>
              <a:buChar char="§"/>
            </a:pPr>
            <a:r>
              <a:rPr lang="en-US" sz="1600" b="1" dirty="0" smtClean="0"/>
              <a:t>S-I-S multilayer structures  based on these compounds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923</Words>
  <Application>Microsoft Office PowerPoint</Application>
  <PresentationFormat>On-screen Show (4:3)</PresentationFormat>
  <Paragraphs>138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IntroducingPowerPoint2007</vt:lpstr>
      <vt:lpstr>MULTILAYER films applied to SRF</vt:lpstr>
      <vt:lpstr>SRF Thin Films Collaboration</vt:lpstr>
      <vt:lpstr>Thin Films: SIS Multilayers</vt:lpstr>
      <vt:lpstr>Thin Films applications: Nb, Alternative Materials &amp; Multilayers</vt:lpstr>
      <vt:lpstr>Approach</vt:lpstr>
      <vt:lpstr>Tailoring for optimum RF performance</vt:lpstr>
      <vt:lpstr>Connecting Structure &amp; Performance for SRF Surfaces</vt:lpstr>
      <vt:lpstr>Connecting Structure &amp; Performance for SRF Surfaces </vt:lpstr>
      <vt:lpstr>Slide 9</vt:lpstr>
      <vt:lpstr>Thin Films: Alternative Materials</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2010-04-09T22:41:37Z</dcterms:created>
  <dcterms:modified xsi:type="dcterms:W3CDTF">2010-04-21T14:26:04Z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