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61" r:id="rId2"/>
  </p:sldMasterIdLst>
  <p:notesMasterIdLst>
    <p:notesMasterId r:id="rId21"/>
  </p:notesMasterIdLst>
  <p:sldIdLst>
    <p:sldId id="306" r:id="rId3"/>
    <p:sldId id="315" r:id="rId4"/>
    <p:sldId id="314" r:id="rId5"/>
    <p:sldId id="325" r:id="rId6"/>
    <p:sldId id="330" r:id="rId7"/>
    <p:sldId id="332" r:id="rId8"/>
    <p:sldId id="321" r:id="rId9"/>
    <p:sldId id="307" r:id="rId10"/>
    <p:sldId id="322" r:id="rId11"/>
    <p:sldId id="308" r:id="rId12"/>
    <p:sldId id="309" r:id="rId13"/>
    <p:sldId id="331" r:id="rId14"/>
    <p:sldId id="311" r:id="rId15"/>
    <p:sldId id="326" r:id="rId16"/>
    <p:sldId id="327" r:id="rId17"/>
    <p:sldId id="328" r:id="rId18"/>
    <p:sldId id="324" r:id="rId19"/>
    <p:sldId id="312" r:id="rId20"/>
  </p:sldIdLst>
  <p:sldSz cx="9144000" cy="6858000" type="screen4x3"/>
  <p:notesSz cx="7315200" cy="96012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FF0000"/>
    <a:srgbClr val="CC3399"/>
    <a:srgbClr val="00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2057" autoAdjust="0"/>
    <p:restoredTop sz="91981" autoAdjust="0"/>
  </p:normalViewPr>
  <p:slideViewPr>
    <p:cSldViewPr snapToGrid="0">
      <p:cViewPr varScale="1">
        <p:scale>
          <a:sx n="78" d="100"/>
          <a:sy n="78" d="100"/>
        </p:scale>
        <p:origin x="-65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52"/>
    </p:cViewPr>
  </p:sorterViewPr>
  <p:notesViewPr>
    <p:cSldViewPr snapToGrid="0">
      <p:cViewPr varScale="1">
        <p:scale>
          <a:sx n="80" d="100"/>
          <a:sy n="80" d="100"/>
        </p:scale>
        <p:origin x="-1974" y="-90"/>
      </p:cViewPr>
      <p:guideLst>
        <p:guide orient="horz" pos="3024"/>
        <p:guide pos="230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 b="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 b="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 smtClean="0"/>
              <a:t>Click to edit Master text styles</a:t>
            </a:r>
          </a:p>
          <a:p>
            <a:pPr lvl="1"/>
            <a:r>
              <a:rPr lang="en-US" altLang="zh-CN" noProof="0" smtClean="0"/>
              <a:t>Second level</a:t>
            </a:r>
          </a:p>
          <a:p>
            <a:pPr lvl="2"/>
            <a:r>
              <a:rPr lang="en-US" altLang="zh-CN" noProof="0" smtClean="0"/>
              <a:t>Third level</a:t>
            </a:r>
          </a:p>
          <a:p>
            <a:pPr lvl="3"/>
            <a:r>
              <a:rPr lang="en-US" altLang="zh-CN" noProof="0" smtClean="0"/>
              <a:t>Fourth level</a:t>
            </a:r>
          </a:p>
          <a:p>
            <a:pPr lvl="4"/>
            <a:r>
              <a:rPr lang="en-US" altLang="zh-CN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 b="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 b="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840BDB9D-3F5D-430B-A4B5-A163BF6C677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zh-CN" smtClean="0">
              <a:latin typeface="Arial" charset="0"/>
              <a:ea typeface="宋体" charset="-122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3604A1-76A0-4486-98D2-8D615BFFDEE8}" type="slidenum">
              <a:rPr lang="en-US" altLang="zh-CN" smtClean="0">
                <a:latin typeface="Arial" charset="0"/>
                <a:ea typeface="宋体" charset="-122"/>
              </a:rPr>
              <a:pPr/>
              <a:t>1</a:t>
            </a:fld>
            <a:endParaRPr lang="en-US" altLang="zh-CN" smtClean="0">
              <a:latin typeface="Arial" charset="0"/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zh-CN" smtClean="0">
              <a:latin typeface="Arial" charset="0"/>
              <a:ea typeface="宋体" charset="-122"/>
            </a:endParaRPr>
          </a:p>
        </p:txBody>
      </p:sp>
      <p:sp>
        <p:nvSpPr>
          <p:cNvPr id="33795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/>
            <a:fld id="{5D69BF50-F6F3-4D79-87EC-696DDCB9088E}" type="slidenum">
              <a:rPr lang="en-US" altLang="zh-CN" sz="1300" b="0"/>
              <a:pPr algn="r"/>
              <a:t>6</a:t>
            </a:fld>
            <a:endParaRPr lang="en-US" altLang="zh-CN" sz="1300" b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zh-CN" smtClean="0">
              <a:latin typeface="Arial" charset="0"/>
              <a:ea typeface="宋体" charset="-122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11AC25-27D4-4753-A171-F36E9F0281B2}" type="slidenum">
              <a:rPr lang="en-US" altLang="zh-CN" smtClean="0">
                <a:latin typeface="Arial" charset="0"/>
                <a:ea typeface="宋体" charset="-122"/>
              </a:rPr>
              <a:pPr/>
              <a:t>8</a:t>
            </a:fld>
            <a:endParaRPr lang="en-US" altLang="zh-CN" smtClean="0">
              <a:latin typeface="Arial" charset="0"/>
              <a:ea typeface="宋体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 22</a:t>
            </a:r>
            <a:r>
              <a:rPr lang="en-US" altLang="zh-CN"/>
              <a:t>, 2008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AED0F-A2CD-4D3B-8448-71DD04AB662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 22</a:t>
            </a:r>
            <a:r>
              <a:rPr lang="en-US" altLang="zh-CN"/>
              <a:t>, 2008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1CAFF-4FA2-49EE-89F9-C1349202794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838200"/>
            <a:ext cx="19431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838200"/>
            <a:ext cx="56769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 22</a:t>
            </a:r>
            <a:r>
              <a:rPr lang="en-US" altLang="zh-CN"/>
              <a:t>, 2008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994352-FA54-4FC4-B43D-7E498DE70F4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 22</a:t>
            </a:r>
            <a:r>
              <a:rPr lang="en-US" altLang="zh-CN"/>
              <a:t>, 2008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12FA7-319A-4AC4-A558-0B88AA2D9DB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 22</a:t>
            </a:r>
            <a:r>
              <a:rPr lang="en-US" altLang="zh-CN"/>
              <a:t>, 2008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B773C7-7E98-4ABE-B177-22FA4D47261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 22</a:t>
            </a:r>
            <a:r>
              <a:rPr lang="en-US" altLang="zh-CN"/>
              <a:t>, 2008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0C66D-14B2-4239-8ABD-291DF20D72C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478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 22</a:t>
            </a:r>
            <a:r>
              <a:rPr lang="en-US" altLang="zh-CN"/>
              <a:t>, 2008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B8DC1-E65A-4228-B30B-FAD000F7F47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 22</a:t>
            </a:r>
            <a:r>
              <a:rPr lang="en-US" altLang="zh-CN"/>
              <a:t>, 2008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875F7-01A2-4915-BB81-B6ADE8E4132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 22</a:t>
            </a:r>
            <a:r>
              <a:rPr lang="en-US" altLang="zh-CN"/>
              <a:t>, 2008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FEA3B-14F8-477E-933F-CF8761334FD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 22</a:t>
            </a:r>
            <a:r>
              <a:rPr lang="en-US" altLang="zh-CN"/>
              <a:t>, 2008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D3B47-57AC-42C1-8441-7EE9F951285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 22</a:t>
            </a:r>
            <a:r>
              <a:rPr lang="en-US" altLang="zh-CN"/>
              <a:t>, 2008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0FB98B-28F0-488B-B443-6EC775E6A77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 22</a:t>
            </a:r>
            <a:r>
              <a:rPr lang="en-US" altLang="zh-CN"/>
              <a:t>, 2008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E61F9-B84F-4FF1-9502-FD3A6292AE7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 22</a:t>
            </a:r>
            <a:r>
              <a:rPr lang="en-US" altLang="zh-CN"/>
              <a:t>, 2008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7FBF0-EAD7-42A6-B4F1-D483A5F28F3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 22</a:t>
            </a:r>
            <a:r>
              <a:rPr lang="en-US" altLang="zh-CN"/>
              <a:t>, 2008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DA13B-8270-421D-99F6-FA307F94AA0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838200"/>
            <a:ext cx="19431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838200"/>
            <a:ext cx="56769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 22</a:t>
            </a:r>
            <a:r>
              <a:rPr lang="en-US" altLang="zh-CN"/>
              <a:t>, 2008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8480F-433F-41C2-A81B-C83BBA8E5BA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 22</a:t>
            </a:r>
            <a:r>
              <a:rPr lang="en-US" altLang="zh-CN"/>
              <a:t>, 2008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F1E40-5605-4A3E-8D80-75E45298D08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478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 22</a:t>
            </a:r>
            <a:r>
              <a:rPr lang="en-US" altLang="zh-CN"/>
              <a:t>, 2008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BD238-BD64-4F95-A81B-B287E56CF12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 22</a:t>
            </a:r>
            <a:r>
              <a:rPr lang="en-US" altLang="zh-CN"/>
              <a:t>, 2008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52D7DD-A6FC-4973-A332-E81ED924646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 22</a:t>
            </a:r>
            <a:r>
              <a:rPr lang="en-US" altLang="zh-CN"/>
              <a:t>, 2008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79F1B-9B68-432C-AE54-B3DA493D4BF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 22</a:t>
            </a:r>
            <a:r>
              <a:rPr lang="en-US" altLang="zh-CN"/>
              <a:t>, 2008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F57301-44EE-42D9-822A-16724824E4D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 22</a:t>
            </a:r>
            <a:r>
              <a:rPr lang="en-US" altLang="zh-CN"/>
              <a:t>, 2008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64C25-8A83-4C52-8332-FCD7B06F76A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 22</a:t>
            </a:r>
            <a:r>
              <a:rPr lang="en-US" altLang="zh-CN"/>
              <a:t>, 2008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BF4EED-68C6-4386-BDCD-F32DE226A98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8382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zh-CN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47800"/>
            <a:ext cx="7772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250" y="62944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US"/>
              <a:t>Sep 22</a:t>
            </a:r>
            <a:r>
              <a:rPr lang="en-US" altLang="zh-CN"/>
              <a:t>, 2008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16263" y="62865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102" name="Text Box 6"/>
          <p:cNvSpPr txBox="1">
            <a:spLocks noChangeArrowheads="1"/>
          </p:cNvSpPr>
          <p:nvPr userDrawn="1"/>
        </p:nvSpPr>
        <p:spPr bwMode="auto">
          <a:xfrm>
            <a:off x="196850" y="168275"/>
            <a:ext cx="7086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bg2"/>
                </a:solidFill>
                <a:latin typeface="Arial" pitchFamily="34" charset="0"/>
                <a:ea typeface="宋体" pitchFamily="2" charset="-122"/>
              </a:rPr>
              <a:t> Plasma cleaning</a:t>
            </a:r>
            <a:endParaRPr lang="en-US" altLang="zh-CN">
              <a:solidFill>
                <a:schemeClr val="bg2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4103" name="Line 7"/>
          <p:cNvSpPr>
            <a:spLocks noChangeShapeType="1"/>
          </p:cNvSpPr>
          <p:nvPr userDrawn="1"/>
        </p:nvSpPr>
        <p:spPr bwMode="auto">
          <a:xfrm>
            <a:off x="357188" y="504825"/>
            <a:ext cx="8423275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宋体" pitchFamily="2" charset="-122"/>
            </a:endParaRPr>
          </a:p>
        </p:txBody>
      </p:sp>
      <p:sp>
        <p:nvSpPr>
          <p:cNvPr id="4104" name="Line 8"/>
          <p:cNvSpPr>
            <a:spLocks noChangeShapeType="1"/>
          </p:cNvSpPr>
          <p:nvPr userDrawn="1"/>
        </p:nvSpPr>
        <p:spPr bwMode="auto">
          <a:xfrm>
            <a:off x="344488" y="6313488"/>
            <a:ext cx="84407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宋体" pitchFamily="2" charset="-122"/>
            </a:endParaRP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67525" y="630078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DBDB4D5D-C5DE-41AE-AC40-8A28FBDF93C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1034" name="Picture 11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4911725" y="220663"/>
            <a:ext cx="3878263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0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2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ranklin Gothic Medium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ranklin Gothic Medium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ranklin Gothic Medium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ranklin Gothic Medium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ranklin Gothic Medium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ranklin Gothic Medium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ranklin Gothic Medium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ranklin Gothic Medium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Blip>
          <a:blip r:embed="rId14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Blip>
          <a:blip r:embed="rId14"/>
        </a:buBlip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Blip>
          <a:blip r:embed="rId14"/>
        </a:buBlip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Blip>
          <a:blip r:embed="rId14"/>
        </a:buBlip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Blip>
          <a:blip r:embed="rId14"/>
        </a:buBlip>
        <a:defRPr sz="1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Blip>
          <a:blip r:embed="rId14"/>
        </a:buBlip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Blip>
          <a:blip r:embed="rId14"/>
        </a:buBlip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Blip>
          <a:blip r:embed="rId14"/>
        </a:buBlip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Blip>
          <a:blip r:embed="rId14"/>
        </a:buBlip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8382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zh-CN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47800"/>
            <a:ext cx="7772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250" y="62944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US"/>
              <a:t>Sep 22</a:t>
            </a:r>
            <a:r>
              <a:rPr lang="en-US" altLang="zh-CN"/>
              <a:t>, 2008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16263" y="62865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96850" y="168275"/>
            <a:ext cx="7086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bg2"/>
                </a:solidFill>
                <a:latin typeface="Arial" pitchFamily="34" charset="0"/>
                <a:ea typeface="宋体" pitchFamily="2" charset="-122"/>
              </a:rPr>
              <a:t> Plasma cleaning</a:t>
            </a:r>
            <a:endParaRPr lang="en-US" altLang="zh-CN">
              <a:solidFill>
                <a:schemeClr val="bg2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357188" y="504825"/>
            <a:ext cx="8423275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宋体" pitchFamily="2" charset="-122"/>
            </a:endParaRPr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344488" y="6313488"/>
            <a:ext cx="84407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宋体" pitchFamily="2" charset="-122"/>
            </a:endParaRP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67525" y="630078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EFD09EA7-E3FB-4BC4-8DFB-3F2DD96F69B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13322" name="Picture 1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911725" y="220663"/>
            <a:ext cx="3878263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6"/>
          <p:cNvSpPr txBox="1">
            <a:spLocks noChangeArrowheads="1"/>
          </p:cNvSpPr>
          <p:nvPr userDrawn="1"/>
        </p:nvSpPr>
        <p:spPr bwMode="auto">
          <a:xfrm>
            <a:off x="196850" y="168275"/>
            <a:ext cx="7086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bg2"/>
                </a:solidFill>
                <a:latin typeface="Arial" pitchFamily="34" charset="0"/>
                <a:ea typeface="宋体" pitchFamily="2" charset="-122"/>
              </a:rPr>
              <a:t> Plasma cleaning</a:t>
            </a:r>
            <a:endParaRPr lang="en-US" altLang="zh-CN">
              <a:solidFill>
                <a:schemeClr val="bg2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12" name="Line 7"/>
          <p:cNvSpPr>
            <a:spLocks noChangeShapeType="1"/>
          </p:cNvSpPr>
          <p:nvPr userDrawn="1"/>
        </p:nvSpPr>
        <p:spPr bwMode="auto">
          <a:xfrm>
            <a:off x="357188" y="504825"/>
            <a:ext cx="8423275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宋体" pitchFamily="2" charset="-122"/>
            </a:endParaRPr>
          </a:p>
        </p:txBody>
      </p:sp>
      <p:sp>
        <p:nvSpPr>
          <p:cNvPr id="13" name="Line 8"/>
          <p:cNvSpPr>
            <a:spLocks noChangeShapeType="1"/>
          </p:cNvSpPr>
          <p:nvPr userDrawn="1"/>
        </p:nvSpPr>
        <p:spPr bwMode="auto">
          <a:xfrm>
            <a:off x="344488" y="6313488"/>
            <a:ext cx="84407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13326" name="Picture 11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4911725" y="220663"/>
            <a:ext cx="3878263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ranklin Gothic Medium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ranklin Gothic Medium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ranklin Gothic Medium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ranklin Gothic Medium" pitchFamily="34" charset="0"/>
          <a:ea typeface="宋体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ranklin Gothic Medium" pitchFamily="34" charset="0"/>
          <a:ea typeface="宋体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ranklin Gothic Medium" pitchFamily="34" charset="0"/>
          <a:ea typeface="宋体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ranklin Gothic Medium" pitchFamily="34" charset="0"/>
          <a:ea typeface="宋体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ranklin Gothic Medium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Blip>
          <a:blip r:embed="rId14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Blip>
          <a:blip r:embed="rId14"/>
        </a:buBlip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Blip>
          <a:blip r:embed="rId14"/>
        </a:buBlip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Blip>
          <a:blip r:embed="rId14"/>
        </a:buBlip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Blip>
          <a:blip r:embed="rId14"/>
        </a:buBlip>
        <a:defRPr sz="14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Blip>
          <a:blip r:embed="rId14"/>
        </a:buBlip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Blip>
          <a:blip r:embed="rId14"/>
        </a:buBlip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Blip>
          <a:blip r:embed="rId14"/>
        </a:buBlip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Blip>
          <a:blip r:embed="rId14"/>
        </a:buBlip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wmf"/><Relationship Id="rId4" Type="http://schemas.openxmlformats.org/officeDocument/2006/relationships/image" Target="../media/image3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wmf"/><Relationship Id="rId4" Type="http://schemas.openxmlformats.org/officeDocument/2006/relationships/image" Target="../media/image5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wmf"/><Relationship Id="rId7" Type="http://schemas.openxmlformats.org/officeDocument/2006/relationships/image" Target="../media/image12.jpe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wmf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1.emf"/><Relationship Id="rId7" Type="http://schemas.openxmlformats.org/officeDocument/2006/relationships/image" Target="../media/image2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emf"/><Relationship Id="rId5" Type="http://schemas.openxmlformats.org/officeDocument/2006/relationships/image" Target="../media/image23.png"/><Relationship Id="rId10" Type="http://schemas.openxmlformats.org/officeDocument/2006/relationships/image" Target="../media/image28.emf"/><Relationship Id="rId4" Type="http://schemas.openxmlformats.org/officeDocument/2006/relationships/image" Target="../media/image22.png"/><Relationship Id="rId9" Type="http://schemas.openxmlformats.org/officeDocument/2006/relationships/image" Target="../media/image27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7" Type="http://schemas.openxmlformats.org/officeDocument/2006/relationships/image" Target="../media/image36.wmf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wmf"/><Relationship Id="rId5" Type="http://schemas.openxmlformats.org/officeDocument/2006/relationships/image" Target="../media/image34.wmf"/><Relationship Id="rId4" Type="http://schemas.openxmlformats.org/officeDocument/2006/relationships/image" Target="../media/image3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ctrTitle"/>
          </p:nvPr>
        </p:nvSpPr>
        <p:spPr>
          <a:xfrm>
            <a:off x="706438" y="1687513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zh-CN" sz="3600" smtClean="0"/>
              <a:t>Laser re-melting technique at FANL</a:t>
            </a:r>
          </a:p>
        </p:txBody>
      </p:sp>
      <p:sp>
        <p:nvSpPr>
          <p:cNvPr id="26626" name="Subtitle 2"/>
          <p:cNvSpPr>
            <a:spLocks noGrp="1"/>
          </p:cNvSpPr>
          <p:nvPr>
            <p:ph type="subTitle" idx="1"/>
          </p:nvPr>
        </p:nvSpPr>
        <p:spPr>
          <a:xfrm>
            <a:off x="814388" y="3252788"/>
            <a:ext cx="7350125" cy="24241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CN" sz="2000" smtClean="0"/>
              <a:t>M. Ge, G. Wu, J. Ruan, J. Ozelis, T. Nicol, D. Sergatskov, D. Hicks, L. Cooley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CN" sz="2000" smtClean="0"/>
              <a:t>Fermi National Accelerator Laboratory</a:t>
            </a:r>
          </a:p>
          <a:p>
            <a:pPr eaLnBrk="1" hangingPunct="1">
              <a:lnSpc>
                <a:spcPct val="90000"/>
              </a:lnSpc>
            </a:pPr>
            <a:endParaRPr lang="en-US" altLang="zh-CN" sz="2000" smtClean="0">
              <a:solidFill>
                <a:srgbClr val="0070C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CN" sz="2000" smtClean="0">
                <a:solidFill>
                  <a:srgbClr val="0070C0"/>
                </a:solidFill>
              </a:rPr>
              <a:t>TESLA TECHNOLOGY COLLABORATION MEETING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CN" sz="2000" smtClean="0">
                <a:solidFill>
                  <a:srgbClr val="0070C0"/>
                </a:solidFill>
              </a:rPr>
              <a:t>April 19</a:t>
            </a:r>
            <a:r>
              <a:rPr lang="en-US" altLang="zh-CN" sz="2000" baseline="30000" smtClean="0">
                <a:solidFill>
                  <a:srgbClr val="0070C0"/>
                </a:solidFill>
              </a:rPr>
              <a:t>th</a:t>
            </a:r>
            <a:r>
              <a:rPr lang="en-US" altLang="zh-CN" sz="2000" smtClean="0">
                <a:solidFill>
                  <a:srgbClr val="0070C0"/>
                </a:solidFill>
              </a:rPr>
              <a:t> ~ 22</a:t>
            </a:r>
            <a:r>
              <a:rPr lang="en-US" altLang="zh-CN" sz="2000" baseline="30000" smtClean="0">
                <a:solidFill>
                  <a:srgbClr val="0070C0"/>
                </a:solidFill>
              </a:rPr>
              <a:t>th</a:t>
            </a:r>
            <a:r>
              <a:rPr lang="en-US" altLang="zh-CN" sz="2000" smtClean="0">
                <a:solidFill>
                  <a:srgbClr val="0070C0"/>
                </a:solidFill>
              </a:rPr>
              <a:t>, 2010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CN" sz="2000" smtClean="0">
                <a:solidFill>
                  <a:srgbClr val="0070C0"/>
                </a:solidFill>
              </a:rPr>
              <a:t>Fermilab, IL, USA</a:t>
            </a:r>
            <a:endParaRPr lang="en-US" altLang="zh-CN" sz="2000" smtClean="0">
              <a:solidFill>
                <a:srgbClr val="898989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zh-CN" sz="2000" smtClean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10"/>
          <p:cNvSpPr txBox="1">
            <a:spLocks noChangeArrowheads="1"/>
          </p:cNvSpPr>
          <p:nvPr/>
        </p:nvSpPr>
        <p:spPr bwMode="auto">
          <a:xfrm>
            <a:off x="471488" y="5964238"/>
            <a:ext cx="80803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zh-CN"/>
              <a:t>After re-melting the pit profile changed from 120</a:t>
            </a:r>
            <a:r>
              <a:rPr lang="en-GB" altLang="zh-CN"/>
              <a:t>µm</a:t>
            </a:r>
            <a:r>
              <a:rPr lang="en-US" altLang="zh-CN"/>
              <a:t> deep to 30</a:t>
            </a:r>
            <a:r>
              <a:rPr lang="en-GB" altLang="zh-CN"/>
              <a:t>µm</a:t>
            </a:r>
            <a:r>
              <a:rPr lang="en-US" altLang="zh-CN"/>
              <a:t> flat</a:t>
            </a:r>
          </a:p>
        </p:txBody>
      </p:sp>
      <p:pic>
        <p:nvPicPr>
          <p:cNvPr id="38914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8600" y="1524000"/>
            <a:ext cx="48768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 Box 9"/>
          <p:cNvSpPr txBox="1">
            <a:spLocks noChangeArrowheads="1"/>
          </p:cNvSpPr>
          <p:nvPr/>
        </p:nvSpPr>
        <p:spPr bwMode="auto">
          <a:xfrm>
            <a:off x="1295400" y="3352800"/>
            <a:ext cx="2057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/>
              <a:t>Manmade pit</a:t>
            </a:r>
          </a:p>
        </p:txBody>
      </p:sp>
      <p:pic>
        <p:nvPicPr>
          <p:cNvPr id="38916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4191000"/>
            <a:ext cx="4953000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1174750"/>
            <a:ext cx="4114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" y="3841750"/>
            <a:ext cx="4114800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Rectangle 1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568325" y="528638"/>
            <a:ext cx="8223250" cy="4572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zh-CN" sz="2800" dirty="0" smtClean="0"/>
              <a:t>Profile Comparison before and after laser re-melting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 Box 5"/>
          <p:cNvSpPr txBox="1">
            <a:spLocks noChangeArrowheads="1"/>
          </p:cNvSpPr>
          <p:nvPr/>
        </p:nvSpPr>
        <p:spPr bwMode="auto">
          <a:xfrm>
            <a:off x="130175" y="130175"/>
            <a:ext cx="59896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>
                <a:solidFill>
                  <a:schemeClr val="tx2"/>
                </a:solidFill>
              </a:rPr>
              <a:t>Laser processing of 1.3GHz single-cell cavity TE1ACC003</a:t>
            </a:r>
          </a:p>
        </p:txBody>
      </p:sp>
      <p:sp>
        <p:nvSpPr>
          <p:cNvPr id="39938" name="Text Box 6"/>
          <p:cNvSpPr txBox="1">
            <a:spLocks noChangeArrowheads="1"/>
          </p:cNvSpPr>
          <p:nvPr/>
        </p:nvSpPr>
        <p:spPr bwMode="auto">
          <a:xfrm>
            <a:off x="860425" y="6159500"/>
            <a:ext cx="3078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/>
              <a:t>The Pit before re-melting</a:t>
            </a:r>
          </a:p>
        </p:txBody>
      </p:sp>
      <p:sp>
        <p:nvSpPr>
          <p:cNvPr id="39939" name="Text Box 7"/>
          <p:cNvSpPr txBox="1">
            <a:spLocks noChangeArrowheads="1"/>
          </p:cNvSpPr>
          <p:nvPr/>
        </p:nvSpPr>
        <p:spPr bwMode="auto">
          <a:xfrm>
            <a:off x="5578475" y="6159500"/>
            <a:ext cx="190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/>
              <a:t>After re-melting</a:t>
            </a:r>
          </a:p>
        </p:txBody>
      </p:sp>
      <p:pic>
        <p:nvPicPr>
          <p:cNvPr id="39940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9163" y="3481388"/>
            <a:ext cx="3400425" cy="268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538" y="3475038"/>
            <a:ext cx="3411537" cy="269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Text Box 7"/>
          <p:cNvSpPr txBox="1">
            <a:spLocks noChangeArrowheads="1"/>
          </p:cNvSpPr>
          <p:nvPr/>
        </p:nvSpPr>
        <p:spPr bwMode="auto">
          <a:xfrm>
            <a:off x="1454150" y="6461125"/>
            <a:ext cx="66246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/>
              <a:t>Images was taken from Kyoto Optical Inspection machine</a:t>
            </a:r>
          </a:p>
        </p:txBody>
      </p:sp>
      <p:pic>
        <p:nvPicPr>
          <p:cNvPr id="3994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0150" y="0"/>
            <a:ext cx="2571750" cy="342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9075" y="798513"/>
            <a:ext cx="2822575" cy="222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5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19450" y="817563"/>
            <a:ext cx="2814638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6" name="Text Box 11"/>
          <p:cNvSpPr txBox="1">
            <a:spLocks noChangeArrowheads="1"/>
          </p:cNvSpPr>
          <p:nvPr/>
        </p:nvSpPr>
        <p:spPr bwMode="auto">
          <a:xfrm>
            <a:off x="330200" y="3071813"/>
            <a:ext cx="5949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/>
              <a:t>Screenshot of the monitor before and after laser re-melting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84500" y="1143000"/>
            <a:ext cx="6159500" cy="168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9738" y="3748088"/>
            <a:ext cx="6164262" cy="167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813" y="808038"/>
            <a:ext cx="3152775" cy="236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Text Box 5"/>
          <p:cNvSpPr txBox="1">
            <a:spLocks noChangeArrowheads="1"/>
          </p:cNvSpPr>
          <p:nvPr/>
        </p:nvSpPr>
        <p:spPr bwMode="auto">
          <a:xfrm>
            <a:off x="100013" y="100013"/>
            <a:ext cx="47942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>
                <a:solidFill>
                  <a:schemeClr val="tx2"/>
                </a:solidFill>
              </a:rPr>
              <a:t>Profile comparison before and after Laser processing</a:t>
            </a:r>
          </a:p>
        </p:txBody>
      </p:sp>
      <p:sp>
        <p:nvSpPr>
          <p:cNvPr id="40965" name="Text Box 10"/>
          <p:cNvSpPr txBox="1">
            <a:spLocks noChangeArrowheads="1"/>
          </p:cNvSpPr>
          <p:nvPr/>
        </p:nvSpPr>
        <p:spPr bwMode="auto">
          <a:xfrm>
            <a:off x="703263" y="5864225"/>
            <a:ext cx="8080375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zh-CN"/>
              <a:t>The pit profile changed from 60</a:t>
            </a:r>
            <a:r>
              <a:rPr lang="en-US" altLang="zh-CN">
                <a:cs typeface="Arial" charset="0"/>
              </a:rPr>
              <a:t>µ</a:t>
            </a:r>
            <a:r>
              <a:rPr lang="en-US" altLang="zh-CN"/>
              <a:t>m deep to 30</a:t>
            </a:r>
            <a:r>
              <a:rPr lang="en-US" altLang="zh-CN">
                <a:cs typeface="Arial" charset="0"/>
              </a:rPr>
              <a:t>µ</a:t>
            </a:r>
            <a:r>
              <a:rPr lang="en-US" altLang="zh-CN"/>
              <a:t>m flat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altLang="zh-CN"/>
              <a:t>after re-melting and 50</a:t>
            </a:r>
            <a:r>
              <a:rPr lang="en-US" altLang="zh-CN">
                <a:cs typeface="Arial" charset="0"/>
              </a:rPr>
              <a:t>µm light EP</a:t>
            </a:r>
            <a:endParaRPr lang="en-US" altLang="zh-CN"/>
          </a:p>
        </p:txBody>
      </p:sp>
      <p:sp>
        <p:nvSpPr>
          <p:cNvPr id="40966" name="Text Box 11"/>
          <p:cNvSpPr txBox="1">
            <a:spLocks noChangeArrowheads="1"/>
          </p:cNvSpPr>
          <p:nvPr/>
        </p:nvSpPr>
        <p:spPr bwMode="auto">
          <a:xfrm>
            <a:off x="4764088" y="2886075"/>
            <a:ext cx="3522662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400"/>
              <a:t>400</a:t>
            </a:r>
            <a:r>
              <a:rPr lang="en-GB" altLang="zh-CN" sz="1400"/>
              <a:t>µm</a:t>
            </a:r>
            <a:r>
              <a:rPr lang="en-US" altLang="zh-CN" sz="1400"/>
              <a:t> in diameter</a:t>
            </a:r>
          </a:p>
          <a:p>
            <a:pPr algn="ctr">
              <a:spcBef>
                <a:spcPct val="50000"/>
              </a:spcBef>
            </a:pPr>
            <a:r>
              <a:rPr lang="en-US" altLang="zh-CN" sz="1400"/>
              <a:t>60 </a:t>
            </a:r>
            <a:r>
              <a:rPr lang="en-GB" altLang="zh-CN" sz="1400"/>
              <a:t>µm</a:t>
            </a:r>
            <a:r>
              <a:rPr lang="en-US" altLang="zh-CN" sz="1400"/>
              <a:t> in depth</a:t>
            </a:r>
          </a:p>
        </p:txBody>
      </p:sp>
      <p:pic>
        <p:nvPicPr>
          <p:cNvPr id="4096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6688" y="3416300"/>
            <a:ext cx="3130550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8" name="Text Box 11"/>
          <p:cNvSpPr txBox="1">
            <a:spLocks noChangeArrowheads="1"/>
          </p:cNvSpPr>
          <p:nvPr/>
        </p:nvSpPr>
        <p:spPr bwMode="auto">
          <a:xfrm>
            <a:off x="4632325" y="5281613"/>
            <a:ext cx="3522663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400"/>
              <a:t>700</a:t>
            </a:r>
            <a:r>
              <a:rPr lang="en-GB" altLang="zh-CN" sz="1400"/>
              <a:t>µm</a:t>
            </a:r>
            <a:r>
              <a:rPr lang="en-US" altLang="zh-CN" sz="1400"/>
              <a:t> in diameter</a:t>
            </a:r>
          </a:p>
          <a:p>
            <a:pPr algn="ctr">
              <a:spcBef>
                <a:spcPct val="50000"/>
              </a:spcBef>
            </a:pPr>
            <a:r>
              <a:rPr lang="en-US" altLang="zh-CN" sz="1400"/>
              <a:t>30 </a:t>
            </a:r>
            <a:r>
              <a:rPr lang="en-GB" altLang="zh-CN" sz="1400"/>
              <a:t>µm</a:t>
            </a:r>
            <a:r>
              <a:rPr lang="en-US" altLang="zh-CN" sz="1400"/>
              <a:t> in depth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120650" y="90488"/>
            <a:ext cx="5064125" cy="814387"/>
          </a:xfrm>
        </p:spPr>
        <p:txBody>
          <a:bodyPr/>
          <a:lstStyle/>
          <a:p>
            <a:pPr eaLnBrk="1" hangingPunct="1"/>
            <a:r>
              <a:rPr lang="en-US" altLang="zh-CN" sz="2400" smtClean="0"/>
              <a:t>TE1ACC003  vertical test results </a:t>
            </a:r>
            <a:br>
              <a:rPr lang="en-US" altLang="zh-CN" sz="2400" smtClean="0"/>
            </a:br>
            <a:r>
              <a:rPr lang="en-US" altLang="zh-CN" sz="2400" smtClean="0"/>
              <a:t>before and after laser processing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5388" y="839788"/>
            <a:ext cx="6813550" cy="450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Box 5"/>
          <p:cNvSpPr txBox="1">
            <a:spLocks noChangeArrowheads="1"/>
          </p:cNvSpPr>
          <p:nvPr/>
        </p:nvSpPr>
        <p:spPr bwMode="auto">
          <a:xfrm>
            <a:off x="271463" y="5365750"/>
            <a:ext cx="8701087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600"/>
              <a:t>After Laser processing: EP 20</a:t>
            </a:r>
            <a:r>
              <a:rPr lang="en-US" altLang="zh-CN" b="0"/>
              <a:t>µm</a:t>
            </a:r>
            <a:r>
              <a:rPr lang="en-US" altLang="zh-CN" sz="1600"/>
              <a:t>+HPR+120C baking;</a:t>
            </a:r>
          </a:p>
          <a:p>
            <a:r>
              <a:rPr lang="en-US" altLang="zh-CN" sz="1600"/>
              <a:t>Gradient achieved 39.4MV/m, quenched at molten region;</a:t>
            </a:r>
          </a:p>
          <a:p>
            <a:r>
              <a:rPr lang="en-US" altLang="zh-CN" sz="1600"/>
              <a:t>After flux trapped into cavity,  cavity quenched at 32MV/m.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6100" y="574675"/>
            <a:ext cx="8245475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0" name="TextBox 4"/>
          <p:cNvSpPr txBox="1">
            <a:spLocks noChangeArrowheads="1"/>
          </p:cNvSpPr>
          <p:nvPr/>
        </p:nvSpPr>
        <p:spPr bwMode="auto">
          <a:xfrm>
            <a:off x="431800" y="150813"/>
            <a:ext cx="3105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000">
                <a:solidFill>
                  <a:schemeClr val="tx2"/>
                </a:solidFill>
              </a:rPr>
              <a:t>To confirm flux trapping</a:t>
            </a:r>
          </a:p>
        </p:txBody>
      </p:sp>
      <p:sp>
        <p:nvSpPr>
          <p:cNvPr id="43011" name="TextBox 5"/>
          <p:cNvSpPr txBox="1">
            <a:spLocks noChangeArrowheads="1"/>
          </p:cNvSpPr>
          <p:nvPr/>
        </p:nvSpPr>
        <p:spPr bwMode="auto">
          <a:xfrm>
            <a:off x="814388" y="6340475"/>
            <a:ext cx="75660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/>
              <a:t>Cavity was warmed up to room temperature and cooled down to 2K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4063" y="539750"/>
            <a:ext cx="7415212" cy="536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4" name="TextBox 4"/>
          <p:cNvSpPr txBox="1">
            <a:spLocks noChangeArrowheads="1"/>
          </p:cNvSpPr>
          <p:nvPr/>
        </p:nvSpPr>
        <p:spPr bwMode="auto">
          <a:xfrm>
            <a:off x="180975" y="120650"/>
            <a:ext cx="40687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solidFill>
                  <a:schemeClr val="tx2"/>
                </a:solidFill>
              </a:rPr>
              <a:t>After another light EP (20 micron)</a:t>
            </a: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8975" y="520700"/>
            <a:ext cx="7608888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TextBox 5"/>
          <p:cNvSpPr txBox="1">
            <a:spLocks noChangeArrowheads="1"/>
          </p:cNvSpPr>
          <p:nvPr/>
        </p:nvSpPr>
        <p:spPr bwMode="auto">
          <a:xfrm>
            <a:off x="1008063" y="5951538"/>
            <a:ext cx="75660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b="0"/>
              <a:t>Cavity was EP’d another 30µm+HPR+120C baking;</a:t>
            </a:r>
          </a:p>
          <a:p>
            <a:r>
              <a:rPr lang="en-US" altLang="zh-CN" b="0"/>
              <a:t>Gradient achieved 40.3MV/m, quenched at molten region;</a:t>
            </a:r>
          </a:p>
          <a:p>
            <a:r>
              <a:rPr lang="en-US" altLang="zh-CN" b="0"/>
              <a:t>Cavity quenched at 38MV/m after first quench.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6600" y="655638"/>
            <a:ext cx="5094288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9775" y="3260725"/>
            <a:ext cx="5143500" cy="261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 Box 4"/>
          <p:cNvSpPr txBox="1">
            <a:spLocks noChangeArrowheads="1"/>
          </p:cNvSpPr>
          <p:nvPr/>
        </p:nvSpPr>
        <p:spPr bwMode="auto">
          <a:xfrm>
            <a:off x="0" y="101600"/>
            <a:ext cx="4873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>
                <a:solidFill>
                  <a:schemeClr val="tx2"/>
                </a:solidFill>
              </a:rPr>
              <a:t>Fast thermometer response on the laser spot</a:t>
            </a:r>
            <a:r>
              <a:rPr lang="en-US" altLang="zh-CN"/>
              <a:t> </a:t>
            </a:r>
          </a:p>
        </p:txBody>
      </p:sp>
      <p:sp>
        <p:nvSpPr>
          <p:cNvPr id="45060" name="Text Box 5"/>
          <p:cNvSpPr txBox="1">
            <a:spLocks noChangeArrowheads="1"/>
          </p:cNvSpPr>
          <p:nvPr/>
        </p:nvSpPr>
        <p:spPr bwMode="auto">
          <a:xfrm>
            <a:off x="2981325" y="5911850"/>
            <a:ext cx="34686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/>
              <a:t>Pre-heating was observed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>
          <a:xfrm>
            <a:off x="223838" y="0"/>
            <a:ext cx="3744912" cy="533400"/>
          </a:xfrm>
        </p:spPr>
        <p:txBody>
          <a:bodyPr/>
          <a:lstStyle/>
          <a:p>
            <a:pPr eaLnBrk="1" hangingPunct="1"/>
            <a:r>
              <a:rPr lang="en-US" altLang="zh-CN" smtClean="0"/>
              <a:t>Summary</a:t>
            </a:r>
          </a:p>
        </p:txBody>
      </p:sp>
      <p:sp>
        <p:nvSpPr>
          <p:cNvPr id="46082" name="Content Placeholder 2"/>
          <p:cNvSpPr>
            <a:spLocks noGrp="1"/>
          </p:cNvSpPr>
          <p:nvPr>
            <p:ph idx="1"/>
          </p:nvPr>
        </p:nvSpPr>
        <p:spPr>
          <a:xfrm>
            <a:off x="646113" y="684213"/>
            <a:ext cx="7772400" cy="4724400"/>
          </a:xfrm>
        </p:spPr>
        <p:txBody>
          <a:bodyPr/>
          <a:lstStyle/>
          <a:p>
            <a:pPr eaLnBrk="1" hangingPunct="1"/>
            <a:r>
              <a:rPr lang="en-US" altLang="zh-CN" smtClean="0"/>
              <a:t>Successfully re-melted pit inside 1.3GHz single-cell cavity.</a:t>
            </a:r>
          </a:p>
          <a:p>
            <a:pPr eaLnBrk="1" hangingPunct="1"/>
            <a:r>
              <a:rPr lang="en-US" altLang="zh-CN" smtClean="0"/>
              <a:t>Cavity gradient achieved nearly 40MV/m.</a:t>
            </a:r>
          </a:p>
          <a:p>
            <a:pPr eaLnBrk="1" hangingPunct="1"/>
            <a:r>
              <a:rPr lang="en-US" altLang="zh-CN" smtClean="0"/>
              <a:t>Flux trapping degraded gradient from 39MV/m to 32MV/m.</a:t>
            </a:r>
          </a:p>
          <a:p>
            <a:pPr eaLnBrk="1" hangingPunct="1"/>
            <a:r>
              <a:rPr lang="en-US" altLang="zh-CN" smtClean="0"/>
              <a:t>Flux trapping was improved by additional light EP. (totally about 50µm EP).</a:t>
            </a:r>
          </a:p>
          <a:p>
            <a:pPr eaLnBrk="1" hangingPunct="1"/>
            <a:endParaRPr lang="en-US" altLang="zh-CN" smtClean="0"/>
          </a:p>
          <a:p>
            <a:pPr eaLnBrk="1" hangingPunct="1"/>
            <a:endParaRPr lang="en-US" altLang="zh-CN" smtClean="0"/>
          </a:p>
          <a:p>
            <a:pPr eaLnBrk="1" hangingPunct="1"/>
            <a:endParaRPr lang="en-US" altLang="zh-CN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185738" y="120650"/>
            <a:ext cx="3713162" cy="422275"/>
          </a:xfrm>
        </p:spPr>
        <p:txBody>
          <a:bodyPr/>
          <a:lstStyle/>
          <a:p>
            <a:pPr eaLnBrk="1" hangingPunct="1"/>
            <a:r>
              <a:rPr lang="en-US" altLang="zh-CN" smtClean="0"/>
              <a:t>The next step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9725" y="2682875"/>
            <a:ext cx="4179888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Content Placeholder 2"/>
          <p:cNvSpPr txBox="1">
            <a:spLocks/>
          </p:cNvSpPr>
          <p:nvPr/>
        </p:nvSpPr>
        <p:spPr bwMode="auto">
          <a:xfrm>
            <a:off x="452438" y="723900"/>
            <a:ext cx="8058150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  <a:buClr>
                <a:schemeClr val="accent2"/>
              </a:buClr>
              <a:buFontTx/>
              <a:buBlip>
                <a:blip r:embed="rId3"/>
              </a:buBlip>
            </a:pPr>
            <a:r>
              <a:rPr lang="en-US" altLang="zh-CN" sz="2000"/>
              <a:t>Produce manmade pit in cavity and recover by laser</a:t>
            </a:r>
          </a:p>
          <a:p>
            <a:pPr marL="342900" indent="-342900" algn="just">
              <a:spcBef>
                <a:spcPct val="20000"/>
              </a:spcBef>
              <a:buClr>
                <a:schemeClr val="accent2"/>
              </a:buClr>
              <a:buFontTx/>
              <a:buBlip>
                <a:blip r:embed="rId3"/>
              </a:buBlip>
            </a:pPr>
            <a:r>
              <a:rPr lang="en-US" altLang="zh-CN" sz="2000"/>
              <a:t>Extend system to 1.3GHz 9-cell cavity.</a:t>
            </a:r>
          </a:p>
          <a:p>
            <a:pPr marL="342900" indent="-342900" algn="just">
              <a:spcBef>
                <a:spcPct val="20000"/>
              </a:spcBef>
              <a:buClr>
                <a:schemeClr val="accent2"/>
              </a:buClr>
              <a:buFontTx/>
              <a:buBlip>
                <a:blip r:embed="rId3"/>
              </a:buBlip>
            </a:pPr>
            <a:r>
              <a:rPr lang="en-US" altLang="zh-CN"/>
              <a:t>Surface analysis via Nb coupons and samples cut off from single-cell cavity.</a:t>
            </a:r>
            <a:endParaRPr lang="en-US" altLang="zh-CN" sz="2000"/>
          </a:p>
        </p:txBody>
      </p:sp>
      <p:pic>
        <p:nvPicPr>
          <p:cNvPr id="4710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6775" y="2689225"/>
            <a:ext cx="4206875" cy="300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9" name="TextBox 7"/>
          <p:cNvSpPr txBox="1">
            <a:spLocks noChangeArrowheads="1"/>
          </p:cNvSpPr>
          <p:nvPr/>
        </p:nvSpPr>
        <p:spPr bwMode="auto">
          <a:xfrm>
            <a:off x="4683125" y="5718175"/>
            <a:ext cx="43307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/>
              <a:t>Pit in 1.3GHz 9-cell cavity TB9ACC017</a:t>
            </a:r>
          </a:p>
          <a:p>
            <a:pPr algn="ctr"/>
            <a:r>
              <a:rPr lang="en-US" altLang="zh-CN"/>
              <a:t>Quenched at 12.3MV/m.</a:t>
            </a:r>
          </a:p>
        </p:txBody>
      </p:sp>
      <p:sp>
        <p:nvSpPr>
          <p:cNvPr id="47110" name="Oval 8"/>
          <p:cNvSpPr>
            <a:spLocks noChangeArrowheads="1"/>
          </p:cNvSpPr>
          <p:nvPr/>
        </p:nvSpPr>
        <p:spPr bwMode="auto">
          <a:xfrm>
            <a:off x="6581775" y="3938588"/>
            <a:ext cx="461963" cy="452437"/>
          </a:xfrm>
          <a:prstGeom prst="ellips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zh-CN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mtClean="0"/>
              <a:t>outline</a:t>
            </a: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zh-CN" smtClean="0"/>
              <a:t>Motivation</a:t>
            </a:r>
          </a:p>
          <a:p>
            <a:pPr eaLnBrk="1" hangingPunct="1"/>
            <a:r>
              <a:rPr lang="en-US" altLang="zh-CN" smtClean="0"/>
              <a:t>Technical approaching</a:t>
            </a:r>
          </a:p>
          <a:p>
            <a:pPr eaLnBrk="1" hangingPunct="1"/>
            <a:r>
              <a:rPr lang="en-US" altLang="zh-CN" smtClean="0"/>
              <a:t>Cavity test results</a:t>
            </a:r>
          </a:p>
          <a:p>
            <a:pPr eaLnBrk="1" hangingPunct="1"/>
            <a:endParaRPr lang="en-US" altLang="zh-CN" smtClean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0663" y="1846263"/>
            <a:ext cx="252412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698" name="Group 10"/>
          <p:cNvGrpSpPr>
            <a:grpSpLocks/>
          </p:cNvGrpSpPr>
          <p:nvPr/>
        </p:nvGrpSpPr>
        <p:grpSpPr bwMode="auto">
          <a:xfrm>
            <a:off x="4421188" y="1908175"/>
            <a:ext cx="4441825" cy="3060700"/>
            <a:chOff x="2832" y="624"/>
            <a:chExt cx="2798" cy="1928"/>
          </a:xfrm>
        </p:grpSpPr>
        <p:pic>
          <p:nvPicPr>
            <p:cNvPr id="29702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32" y="624"/>
              <a:ext cx="2798" cy="1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03" name="Picture 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648" y="1056"/>
              <a:ext cx="187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9699" name="Title 7"/>
          <p:cNvSpPr>
            <a:spLocks noGrp="1"/>
          </p:cNvSpPr>
          <p:nvPr>
            <p:ph type="title"/>
          </p:nvPr>
        </p:nvSpPr>
        <p:spPr>
          <a:xfrm>
            <a:off x="827088" y="636588"/>
            <a:ext cx="7772400" cy="533400"/>
          </a:xfrm>
        </p:spPr>
        <p:txBody>
          <a:bodyPr/>
          <a:lstStyle/>
          <a:p>
            <a:pPr eaLnBrk="1" hangingPunct="1"/>
            <a:r>
              <a:rPr lang="en-US" altLang="zh-CN" smtClean="0"/>
              <a:t>Cavity RF performance statistic</a:t>
            </a:r>
          </a:p>
        </p:txBody>
      </p:sp>
      <p:pic>
        <p:nvPicPr>
          <p:cNvPr id="297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150813" y="1408113"/>
            <a:ext cx="3859212" cy="4540250"/>
          </a:xfrm>
        </p:spPr>
      </p:pic>
      <p:sp>
        <p:nvSpPr>
          <p:cNvPr id="29701" name="TextBox 10"/>
          <p:cNvSpPr txBox="1">
            <a:spLocks noChangeArrowheads="1"/>
          </p:cNvSpPr>
          <p:nvPr/>
        </p:nvSpPr>
        <p:spPr bwMode="auto">
          <a:xfrm>
            <a:off x="401638" y="6330950"/>
            <a:ext cx="84105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400"/>
              <a:t>The data was from Jlab and DESY 9-cell cavity activity summarized by R.L. Geng and C.Ginsburg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00013"/>
            <a:ext cx="5110163" cy="873125"/>
          </a:xfrm>
        </p:spPr>
        <p:txBody>
          <a:bodyPr anchor="t"/>
          <a:lstStyle/>
          <a:p>
            <a:pPr eaLnBrk="1" hangingPunct="1"/>
            <a:r>
              <a:rPr lang="en-US" altLang="zh-CN" sz="2000" smtClean="0"/>
              <a:t>Surface defects (Pits and Bumps) caused quench Identified by Thermometry and Optical Inspection</a:t>
            </a:r>
          </a:p>
        </p:txBody>
      </p:sp>
      <p:pic>
        <p:nvPicPr>
          <p:cNvPr id="3072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9925" y="1035050"/>
            <a:ext cx="2189163" cy="19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0975" y="1085850"/>
            <a:ext cx="1801813" cy="156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 Box 16"/>
          <p:cNvSpPr txBox="1">
            <a:spLocks noChangeArrowheads="1"/>
          </p:cNvSpPr>
          <p:nvPr/>
        </p:nvSpPr>
        <p:spPr bwMode="auto">
          <a:xfrm>
            <a:off x="0" y="2954338"/>
            <a:ext cx="470217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 b="0">
                <a:solidFill>
                  <a:srgbClr val="FF3300"/>
                </a:solidFill>
              </a:rPr>
              <a:t>Bump</a:t>
            </a:r>
            <a:r>
              <a:rPr lang="en-US" altLang="zh-CN" sz="1400" b="0"/>
              <a:t> found by KEK Optical Inspection with CCD camera in AES 9-cell cavity with thermometry (Jlab and FNAL) Quench at 18 MV/m</a:t>
            </a:r>
          </a:p>
        </p:txBody>
      </p:sp>
      <p:sp>
        <p:nvSpPr>
          <p:cNvPr id="30725" name="Text Box 21"/>
          <p:cNvSpPr txBox="1">
            <a:spLocks noChangeArrowheads="1"/>
          </p:cNvSpPr>
          <p:nvPr/>
        </p:nvSpPr>
        <p:spPr bwMode="auto">
          <a:xfrm>
            <a:off x="0" y="5453063"/>
            <a:ext cx="452755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 b="0">
                <a:solidFill>
                  <a:srgbClr val="FF3300"/>
                </a:solidFill>
              </a:rPr>
              <a:t>Pit</a:t>
            </a:r>
            <a:r>
              <a:rPr lang="en-US" altLang="zh-CN" sz="1400" b="0"/>
              <a:t> found by KEK optical inspection with CCD camera in AES #1cavity Quench at </a:t>
            </a:r>
            <a:r>
              <a:rPr lang="en-US" altLang="zh-CN" sz="1400" b="0">
                <a:cs typeface="Arial" charset="0"/>
              </a:rPr>
              <a:t>~</a:t>
            </a:r>
            <a:r>
              <a:rPr lang="en-US" altLang="zh-CN" sz="1400" b="0"/>
              <a:t> 18 MV/m</a:t>
            </a:r>
          </a:p>
        </p:txBody>
      </p:sp>
      <p:pic>
        <p:nvPicPr>
          <p:cNvPr id="30726" name="Picture 2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19300" y="3657600"/>
            <a:ext cx="2081213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2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0650" y="3708400"/>
            <a:ext cx="1676400" cy="156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728" name="Group 27"/>
          <p:cNvGrpSpPr>
            <a:grpSpLocks/>
          </p:cNvGrpSpPr>
          <p:nvPr/>
        </p:nvGrpSpPr>
        <p:grpSpPr bwMode="auto">
          <a:xfrm>
            <a:off x="630238" y="2054225"/>
            <a:ext cx="779462" cy="312738"/>
            <a:chOff x="2150" y="1680"/>
            <a:chExt cx="491" cy="197"/>
          </a:xfrm>
        </p:grpSpPr>
        <p:sp>
          <p:nvSpPr>
            <p:cNvPr id="30744" name="Text Box 26"/>
            <p:cNvSpPr txBox="1">
              <a:spLocks noChangeArrowheads="1"/>
            </p:cNvSpPr>
            <p:nvPr/>
          </p:nvSpPr>
          <p:spPr bwMode="auto">
            <a:xfrm>
              <a:off x="2150" y="1685"/>
              <a:ext cx="491" cy="19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400" b="0"/>
                <a:t>500 </a:t>
              </a:r>
              <a:r>
                <a:rPr lang="en-US" altLang="zh-CN" sz="1400" b="0">
                  <a:latin typeface="Symbol" pitchFamily="18" charset="2"/>
                </a:rPr>
                <a:t>m</a:t>
              </a:r>
              <a:r>
                <a:rPr lang="en-US" altLang="zh-CN" sz="1400" b="0"/>
                <a:t>m</a:t>
              </a:r>
            </a:p>
          </p:txBody>
        </p:sp>
        <p:sp>
          <p:nvSpPr>
            <p:cNvPr id="30745" name="Line 25"/>
            <p:cNvSpPr>
              <a:spLocks noChangeShapeType="1"/>
            </p:cNvSpPr>
            <p:nvPr/>
          </p:nvSpPr>
          <p:spPr bwMode="auto">
            <a:xfrm>
              <a:off x="2208" y="1680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0729" name="Group 28"/>
          <p:cNvGrpSpPr>
            <a:grpSpLocks/>
          </p:cNvGrpSpPr>
          <p:nvPr/>
        </p:nvGrpSpPr>
        <p:grpSpPr bwMode="auto">
          <a:xfrm>
            <a:off x="622300" y="4841875"/>
            <a:ext cx="779463" cy="312738"/>
            <a:chOff x="2150" y="1680"/>
            <a:chExt cx="491" cy="197"/>
          </a:xfrm>
        </p:grpSpPr>
        <p:sp>
          <p:nvSpPr>
            <p:cNvPr id="30742" name="Text Box 29"/>
            <p:cNvSpPr txBox="1">
              <a:spLocks noChangeArrowheads="1"/>
            </p:cNvSpPr>
            <p:nvPr/>
          </p:nvSpPr>
          <p:spPr bwMode="auto">
            <a:xfrm>
              <a:off x="2150" y="1685"/>
              <a:ext cx="491" cy="19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400" b="0"/>
                <a:t>500 </a:t>
              </a:r>
              <a:r>
                <a:rPr lang="en-US" altLang="zh-CN" sz="1400" b="0">
                  <a:latin typeface="Symbol" pitchFamily="18" charset="2"/>
                </a:rPr>
                <a:t>m</a:t>
              </a:r>
              <a:r>
                <a:rPr lang="en-US" altLang="zh-CN" sz="1400" b="0"/>
                <a:t>m</a:t>
              </a:r>
            </a:p>
          </p:txBody>
        </p:sp>
        <p:sp>
          <p:nvSpPr>
            <p:cNvPr id="30743" name="Line 30"/>
            <p:cNvSpPr>
              <a:spLocks noChangeShapeType="1"/>
            </p:cNvSpPr>
            <p:nvPr/>
          </p:nvSpPr>
          <p:spPr bwMode="auto">
            <a:xfrm>
              <a:off x="2208" y="1680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0730" name="Line 31"/>
          <p:cNvSpPr>
            <a:spLocks noChangeShapeType="1"/>
          </p:cNvSpPr>
          <p:nvPr/>
        </p:nvSpPr>
        <p:spPr bwMode="auto">
          <a:xfrm>
            <a:off x="1951038" y="3629025"/>
            <a:ext cx="533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3416300" y="4159250"/>
            <a:ext cx="712788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>
                <a:latin typeface="Arial" pitchFamily="34" charset="0"/>
                <a:ea typeface="宋体" pitchFamily="2" charset="-122"/>
              </a:rPr>
              <a:t>26 um</a:t>
            </a:r>
          </a:p>
        </p:txBody>
      </p:sp>
      <p:pic>
        <p:nvPicPr>
          <p:cNvPr id="3073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78400" y="815975"/>
            <a:ext cx="3479800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3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19975" y="4529138"/>
            <a:ext cx="1724025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4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29125" y="4603750"/>
            <a:ext cx="186055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5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11688" y="2187575"/>
            <a:ext cx="1919287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736" name="Straight Arrow Connector 9"/>
          <p:cNvCxnSpPr>
            <a:cxnSpLocks noChangeShapeType="1"/>
          </p:cNvCxnSpPr>
          <p:nvPr/>
        </p:nvCxnSpPr>
        <p:spPr bwMode="auto">
          <a:xfrm rot="16200000" flipV="1">
            <a:off x="5159376" y="2506662"/>
            <a:ext cx="1065212" cy="150813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round/>
            <a:headEnd/>
            <a:tailEnd type="arrow" w="med" len="med"/>
          </a:ln>
        </p:spPr>
      </p:cxnSp>
      <p:cxnSp>
        <p:nvCxnSpPr>
          <p:cNvPr id="30737" name="Straight Arrow Connector 10"/>
          <p:cNvCxnSpPr>
            <a:cxnSpLocks noChangeShapeType="1"/>
          </p:cNvCxnSpPr>
          <p:nvPr/>
        </p:nvCxnSpPr>
        <p:spPr bwMode="auto">
          <a:xfrm rot="5400000" flipH="1" flipV="1">
            <a:off x="5290344" y="4596606"/>
            <a:ext cx="793750" cy="160338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round/>
            <a:headEnd/>
            <a:tailEnd type="arrow" w="med" len="med"/>
          </a:ln>
        </p:spPr>
      </p:cxnSp>
      <p:cxnSp>
        <p:nvCxnSpPr>
          <p:cNvPr id="30738" name="Straight Arrow Connector 15"/>
          <p:cNvCxnSpPr>
            <a:cxnSpLocks noChangeShapeType="1"/>
          </p:cNvCxnSpPr>
          <p:nvPr/>
        </p:nvCxnSpPr>
        <p:spPr bwMode="auto">
          <a:xfrm rot="10800000" flipV="1">
            <a:off x="7435850" y="5054600"/>
            <a:ext cx="833438" cy="190500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round/>
            <a:headEnd/>
            <a:tailEnd type="arrow" w="med" len="med"/>
          </a:ln>
        </p:spPr>
      </p:cxnSp>
      <p:sp>
        <p:nvSpPr>
          <p:cNvPr id="35" name="Text Box 13"/>
          <p:cNvSpPr txBox="1">
            <a:spLocks noChangeArrowheads="1"/>
          </p:cNvSpPr>
          <p:nvPr/>
        </p:nvSpPr>
        <p:spPr bwMode="auto">
          <a:xfrm>
            <a:off x="5054600" y="6032500"/>
            <a:ext cx="3835400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defRPr/>
            </a:pPr>
            <a:r>
              <a:rPr lang="en-US" sz="1400" b="0" kern="0" dirty="0">
                <a:latin typeface="Arial" pitchFamily="34" charset="0"/>
                <a:ea typeface="宋体" pitchFamily="2" charset="-122"/>
              </a:rPr>
              <a:t>Defects in cavity AES003 correlated to  </a:t>
            </a:r>
            <a:r>
              <a:rPr lang="en-US" sz="1400" b="0" dirty="0">
                <a:latin typeface="Arial" pitchFamily="34" charset="0"/>
                <a:ea typeface="宋体" pitchFamily="2" charset="-122"/>
              </a:rPr>
              <a:t>heating detected by T-mapping</a:t>
            </a:r>
          </a:p>
        </p:txBody>
      </p:sp>
      <p:pic>
        <p:nvPicPr>
          <p:cNvPr id="30740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426325" y="2279650"/>
            <a:ext cx="1717675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741" name="Straight Arrow Connector 12"/>
          <p:cNvCxnSpPr>
            <a:cxnSpLocks noChangeShapeType="1"/>
          </p:cNvCxnSpPr>
          <p:nvPr/>
        </p:nvCxnSpPr>
        <p:spPr bwMode="auto">
          <a:xfrm rot="10800000">
            <a:off x="6805613" y="2035175"/>
            <a:ext cx="1474787" cy="879475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altLang="zh-CN"/>
          </a:p>
        </p:txBody>
      </p:sp>
      <p:pic>
        <p:nvPicPr>
          <p:cNvPr id="3174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2775" y="628650"/>
            <a:ext cx="3576638" cy="265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1825" y="650875"/>
            <a:ext cx="4159250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1748" name="Straight Connector 8"/>
          <p:cNvCxnSpPr>
            <a:cxnSpLocks noChangeShapeType="1"/>
          </p:cNvCxnSpPr>
          <p:nvPr/>
        </p:nvCxnSpPr>
        <p:spPr bwMode="auto">
          <a:xfrm flipV="1">
            <a:off x="6249988" y="1747838"/>
            <a:ext cx="603250" cy="21113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51313" y="3416300"/>
            <a:ext cx="4660900" cy="131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70363" y="4732338"/>
            <a:ext cx="4641850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1" name="TextBox 12"/>
          <p:cNvSpPr txBox="1">
            <a:spLocks noChangeArrowheads="1"/>
          </p:cNvSpPr>
          <p:nvPr/>
        </p:nvSpPr>
        <p:spPr bwMode="auto">
          <a:xfrm>
            <a:off x="492125" y="100013"/>
            <a:ext cx="38179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solidFill>
                  <a:schemeClr val="tx2"/>
                </a:solidFill>
              </a:rPr>
              <a:t>1.3GHz 9-cell cavity TB9ACC017</a:t>
            </a:r>
          </a:p>
        </p:txBody>
      </p:sp>
      <p:grpSp>
        <p:nvGrpSpPr>
          <p:cNvPr id="31752" name="Group 7"/>
          <p:cNvGrpSpPr>
            <a:grpSpLocks/>
          </p:cNvGrpSpPr>
          <p:nvPr/>
        </p:nvGrpSpPr>
        <p:grpSpPr bwMode="auto">
          <a:xfrm>
            <a:off x="904875" y="2344738"/>
            <a:ext cx="2773363" cy="869950"/>
            <a:chOff x="6717" y="4823"/>
            <a:chExt cx="3123" cy="945"/>
          </a:xfrm>
        </p:grpSpPr>
        <p:cxnSp>
          <p:nvCxnSpPr>
            <p:cNvPr id="31761" name="AutoShape 8"/>
            <p:cNvCxnSpPr>
              <a:cxnSpLocks noChangeShapeType="1"/>
            </p:cNvCxnSpPr>
            <p:nvPr/>
          </p:nvCxnSpPr>
          <p:spPr bwMode="auto">
            <a:xfrm>
              <a:off x="6717" y="4823"/>
              <a:ext cx="10" cy="945"/>
            </a:xfrm>
            <a:prstGeom prst="straightConnector1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</p:cxnSp>
        <p:cxnSp>
          <p:nvCxnSpPr>
            <p:cNvPr id="31762" name="AutoShape 9"/>
            <p:cNvCxnSpPr>
              <a:cxnSpLocks noChangeShapeType="1"/>
            </p:cNvCxnSpPr>
            <p:nvPr/>
          </p:nvCxnSpPr>
          <p:spPr bwMode="auto">
            <a:xfrm>
              <a:off x="9830" y="4823"/>
              <a:ext cx="10" cy="945"/>
            </a:xfrm>
            <a:prstGeom prst="straightConnector1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</p:cxnSp>
        <p:cxnSp>
          <p:nvCxnSpPr>
            <p:cNvPr id="31763" name="AutoShape 10"/>
            <p:cNvCxnSpPr>
              <a:cxnSpLocks noChangeShapeType="1"/>
            </p:cNvCxnSpPr>
            <p:nvPr/>
          </p:nvCxnSpPr>
          <p:spPr bwMode="auto">
            <a:xfrm>
              <a:off x="6781" y="5634"/>
              <a:ext cx="2955" cy="0"/>
            </a:xfrm>
            <a:prstGeom prst="straightConnector1">
              <a:avLst/>
            </a:prstGeom>
            <a:noFill/>
            <a:ln w="9525">
              <a:solidFill>
                <a:srgbClr val="FFFFFF"/>
              </a:solidFill>
              <a:round/>
              <a:headEnd type="triangle" w="sm" len="lg"/>
              <a:tailEnd type="triangle" w="sm" len="lg"/>
            </a:ln>
          </p:spPr>
        </p:cxnSp>
        <p:sp>
          <p:nvSpPr>
            <p:cNvPr id="31764" name="Text Box 11"/>
            <p:cNvSpPr txBox="1">
              <a:spLocks noChangeArrowheads="1"/>
            </p:cNvSpPr>
            <p:nvPr/>
          </p:nvSpPr>
          <p:spPr bwMode="auto">
            <a:xfrm>
              <a:off x="7414" y="5299"/>
              <a:ext cx="1956" cy="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Aft>
                  <a:spcPts val="1000"/>
                </a:spcAft>
              </a:pPr>
              <a:r>
                <a:rPr lang="en-US" altLang="zh-CN" sz="1400">
                  <a:solidFill>
                    <a:srgbClr val="FFFFFF"/>
                  </a:solidFill>
                  <a:latin typeface="Calibri" pitchFamily="34" charset="0"/>
                </a:rPr>
                <a:t>EB-Welding seam</a:t>
              </a:r>
              <a:endParaRPr lang="en-US" altLang="zh-CN" sz="2400" b="0"/>
            </a:p>
          </p:txBody>
        </p:sp>
      </p:grpSp>
      <p:sp>
        <p:nvSpPr>
          <p:cNvPr id="31753" name="Oval 18"/>
          <p:cNvSpPr>
            <a:spLocks noChangeArrowheads="1"/>
          </p:cNvSpPr>
          <p:nvPr/>
        </p:nvSpPr>
        <p:spPr bwMode="auto">
          <a:xfrm>
            <a:off x="3225800" y="1717675"/>
            <a:ext cx="381000" cy="373063"/>
          </a:xfrm>
          <a:prstGeom prst="ellipse">
            <a:avLst/>
          </a:prstGeom>
          <a:noFill/>
          <a:ln w="25400" algn="ctr">
            <a:solidFill>
              <a:schemeClr val="tx1"/>
            </a:solidFill>
            <a:prstDash val="sysDash"/>
            <a:round/>
            <a:headEnd/>
            <a:tailEnd/>
          </a:ln>
        </p:spPr>
        <p:txBody>
          <a:bodyPr/>
          <a:lstStyle/>
          <a:p>
            <a:endParaRPr lang="en-US" altLang="zh-CN"/>
          </a:p>
        </p:txBody>
      </p:sp>
      <p:cxnSp>
        <p:nvCxnSpPr>
          <p:cNvPr id="31754" name="Straight Connector 20"/>
          <p:cNvCxnSpPr>
            <a:cxnSpLocks noChangeShapeType="1"/>
          </p:cNvCxnSpPr>
          <p:nvPr/>
        </p:nvCxnSpPr>
        <p:spPr bwMode="auto">
          <a:xfrm rot="16200000" flipH="1">
            <a:off x="6134101" y="1703387"/>
            <a:ext cx="704850" cy="2508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1755" name="TextBox 21"/>
          <p:cNvSpPr txBox="1">
            <a:spLocks noChangeArrowheads="1"/>
          </p:cNvSpPr>
          <p:nvPr/>
        </p:nvSpPr>
        <p:spPr bwMode="auto">
          <a:xfrm>
            <a:off x="6270625" y="1296988"/>
            <a:ext cx="7032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200" b="0"/>
              <a:t>Y-Y’</a:t>
            </a:r>
          </a:p>
        </p:txBody>
      </p:sp>
      <p:sp>
        <p:nvSpPr>
          <p:cNvPr id="31756" name="TextBox 22"/>
          <p:cNvSpPr txBox="1">
            <a:spLocks noChangeArrowheads="1"/>
          </p:cNvSpPr>
          <p:nvPr/>
        </p:nvSpPr>
        <p:spPr bwMode="auto">
          <a:xfrm>
            <a:off x="6724650" y="1549400"/>
            <a:ext cx="7127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200" b="0"/>
              <a:t>X-X’</a:t>
            </a:r>
          </a:p>
        </p:txBody>
      </p:sp>
      <p:sp>
        <p:nvSpPr>
          <p:cNvPr id="31757" name="TextBox 23"/>
          <p:cNvSpPr txBox="1">
            <a:spLocks noChangeArrowheads="1"/>
          </p:cNvSpPr>
          <p:nvPr/>
        </p:nvSpPr>
        <p:spPr bwMode="auto">
          <a:xfrm>
            <a:off x="8062913" y="4243388"/>
            <a:ext cx="528637" cy="2778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200" b="0"/>
              <a:t>X-X’</a:t>
            </a:r>
          </a:p>
        </p:txBody>
      </p:sp>
      <p:sp>
        <p:nvSpPr>
          <p:cNvPr id="31758" name="TextBox 24"/>
          <p:cNvSpPr txBox="1">
            <a:spLocks noChangeArrowheads="1"/>
          </p:cNvSpPr>
          <p:nvPr/>
        </p:nvSpPr>
        <p:spPr bwMode="auto">
          <a:xfrm>
            <a:off x="8131175" y="5659438"/>
            <a:ext cx="4699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200" b="0"/>
              <a:t>Y-Y’</a:t>
            </a:r>
          </a:p>
        </p:txBody>
      </p:sp>
      <p:pic>
        <p:nvPicPr>
          <p:cNvPr id="31759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0075" y="3421063"/>
            <a:ext cx="3617913" cy="261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60" name="TextBox 25"/>
          <p:cNvSpPr txBox="1">
            <a:spLocks noChangeArrowheads="1"/>
          </p:cNvSpPr>
          <p:nvPr/>
        </p:nvSpPr>
        <p:spPr bwMode="auto">
          <a:xfrm>
            <a:off x="884238" y="6142038"/>
            <a:ext cx="7335837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altLang="zh-CN" sz="1400">
                <a:solidFill>
                  <a:schemeClr val="tx2"/>
                </a:solidFill>
              </a:rPr>
              <a:t>TB9ACC017 quenched at 12.3MV/m, Pit was found at Cell #4 equator 180 deg region (quench location), the pit is 150 µm deep and 200 µm wide on the top.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ChangeArrowheads="1"/>
          </p:cNvSpPr>
          <p:nvPr/>
        </p:nvSpPr>
        <p:spPr bwMode="auto">
          <a:xfrm>
            <a:off x="3051175" y="2962275"/>
            <a:ext cx="33194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GB" altLang="zh-CN" sz="1400"/>
              <a:t>Diameter: 400µm,Depth: 60µm</a:t>
            </a:r>
          </a:p>
        </p:txBody>
      </p:sp>
      <p:pic>
        <p:nvPicPr>
          <p:cNvPr id="32770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54300" y="4741863"/>
            <a:ext cx="3641725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17"/>
          <p:cNvSpPr>
            <a:spLocks noChangeArrowheads="1"/>
          </p:cNvSpPr>
          <p:nvPr/>
        </p:nvSpPr>
        <p:spPr bwMode="auto">
          <a:xfrm>
            <a:off x="2900363" y="5786438"/>
            <a:ext cx="370205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GB" altLang="zh-CN" sz="1400"/>
              <a:t>Diameter: 1300µm, Depth: 60µm </a:t>
            </a:r>
          </a:p>
          <a:p>
            <a:pPr algn="ctr"/>
            <a:r>
              <a:rPr lang="en-GB" altLang="zh-CN" sz="1400"/>
              <a:t>A 15µm tiny bump in the center. </a:t>
            </a: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642938"/>
            <a:ext cx="3048000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70625" y="3544888"/>
            <a:ext cx="2873375" cy="212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71838" y="3436938"/>
            <a:ext cx="2355850" cy="171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09850" y="1909763"/>
            <a:ext cx="3781425" cy="106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76638" y="700088"/>
            <a:ext cx="2141537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7" name="TextBox 19"/>
          <p:cNvSpPr txBox="1">
            <a:spLocks noChangeArrowheads="1"/>
          </p:cNvSpPr>
          <p:nvPr/>
        </p:nvSpPr>
        <p:spPr bwMode="auto">
          <a:xfrm>
            <a:off x="6702425" y="2722563"/>
            <a:ext cx="17891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1400"/>
              <a:t>36MV/m quenched at pit region</a:t>
            </a:r>
          </a:p>
        </p:txBody>
      </p:sp>
      <p:sp>
        <p:nvSpPr>
          <p:cNvPr id="32778" name="TextBox 20"/>
          <p:cNvSpPr txBox="1">
            <a:spLocks noChangeArrowheads="1"/>
          </p:cNvSpPr>
          <p:nvPr/>
        </p:nvSpPr>
        <p:spPr bwMode="auto">
          <a:xfrm>
            <a:off x="6985000" y="5659438"/>
            <a:ext cx="178911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1400"/>
              <a:t>39MV/m quenched at pit region</a:t>
            </a:r>
          </a:p>
        </p:txBody>
      </p:sp>
      <p:sp>
        <p:nvSpPr>
          <p:cNvPr id="32779" name="Text Box 15"/>
          <p:cNvSpPr txBox="1">
            <a:spLocks noChangeArrowheads="1"/>
          </p:cNvSpPr>
          <p:nvPr/>
        </p:nvSpPr>
        <p:spPr bwMode="auto">
          <a:xfrm>
            <a:off x="841375" y="3048000"/>
            <a:ext cx="17065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0"/>
              <a:t>TE1ACC003</a:t>
            </a:r>
          </a:p>
        </p:txBody>
      </p:sp>
      <p:sp>
        <p:nvSpPr>
          <p:cNvPr id="32780" name="Text Box 16"/>
          <p:cNvSpPr txBox="1">
            <a:spLocks noChangeArrowheads="1"/>
          </p:cNvSpPr>
          <p:nvPr/>
        </p:nvSpPr>
        <p:spPr bwMode="auto">
          <a:xfrm>
            <a:off x="687388" y="5773738"/>
            <a:ext cx="1706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0"/>
              <a:t>TE1AES004</a:t>
            </a:r>
          </a:p>
        </p:txBody>
      </p:sp>
      <p:pic>
        <p:nvPicPr>
          <p:cNvPr id="32781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20650" y="884238"/>
            <a:ext cx="2684463" cy="215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2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0013" y="3587750"/>
            <a:ext cx="27178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2783" name="Group 2"/>
          <p:cNvGrpSpPr>
            <a:grpSpLocks/>
          </p:cNvGrpSpPr>
          <p:nvPr/>
        </p:nvGrpSpPr>
        <p:grpSpPr bwMode="auto">
          <a:xfrm>
            <a:off x="914400" y="5314950"/>
            <a:ext cx="1327150" cy="317500"/>
            <a:chOff x="2651" y="11209"/>
            <a:chExt cx="1526" cy="499"/>
          </a:xfrm>
        </p:grpSpPr>
        <p:sp>
          <p:nvSpPr>
            <p:cNvPr id="32794" name="Line 3"/>
            <p:cNvSpPr>
              <a:spLocks noChangeShapeType="1"/>
            </p:cNvSpPr>
            <p:nvPr/>
          </p:nvSpPr>
          <p:spPr bwMode="auto">
            <a:xfrm flipH="1">
              <a:off x="4133" y="11327"/>
              <a:ext cx="0" cy="381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795" name="Line 4"/>
            <p:cNvSpPr>
              <a:spLocks noChangeShapeType="1"/>
            </p:cNvSpPr>
            <p:nvPr/>
          </p:nvSpPr>
          <p:spPr bwMode="auto">
            <a:xfrm flipH="1">
              <a:off x="2698" y="11327"/>
              <a:ext cx="0" cy="381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796" name="Line 5"/>
            <p:cNvSpPr>
              <a:spLocks noChangeShapeType="1"/>
            </p:cNvSpPr>
            <p:nvPr/>
          </p:nvSpPr>
          <p:spPr bwMode="auto">
            <a:xfrm>
              <a:off x="2729" y="11563"/>
              <a:ext cx="1404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797" name="Text Box 6"/>
            <p:cNvSpPr txBox="1">
              <a:spLocks noChangeArrowheads="1"/>
            </p:cNvSpPr>
            <p:nvPr/>
          </p:nvSpPr>
          <p:spPr bwMode="auto">
            <a:xfrm>
              <a:off x="2651" y="11209"/>
              <a:ext cx="1526" cy="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Aft>
                  <a:spcPts val="1000"/>
                </a:spcAft>
              </a:pPr>
              <a:r>
                <a:rPr lang="en-US" altLang="zh-CN" sz="1100" b="0">
                  <a:solidFill>
                    <a:srgbClr val="FFFFFF"/>
                  </a:solidFill>
                  <a:latin typeface="Calibri" pitchFamily="34" charset="0"/>
                </a:rPr>
                <a:t>Equator welding seam</a:t>
              </a:r>
              <a:endParaRPr lang="en-US" altLang="zh-CN" b="0"/>
            </a:p>
          </p:txBody>
        </p:sp>
      </p:grpSp>
      <p:grpSp>
        <p:nvGrpSpPr>
          <p:cNvPr id="32784" name="Group 12"/>
          <p:cNvGrpSpPr>
            <a:grpSpLocks/>
          </p:cNvGrpSpPr>
          <p:nvPr/>
        </p:nvGrpSpPr>
        <p:grpSpPr bwMode="auto">
          <a:xfrm>
            <a:off x="-28575" y="2492375"/>
            <a:ext cx="1878013" cy="503238"/>
            <a:chOff x="6304" y="7350"/>
            <a:chExt cx="2531" cy="457"/>
          </a:xfrm>
        </p:grpSpPr>
        <p:sp>
          <p:nvSpPr>
            <p:cNvPr id="32788" name="Line 13"/>
            <p:cNvSpPr>
              <a:spLocks noChangeShapeType="1"/>
            </p:cNvSpPr>
            <p:nvPr/>
          </p:nvSpPr>
          <p:spPr bwMode="auto">
            <a:xfrm flipH="1">
              <a:off x="7715" y="7409"/>
              <a:ext cx="2" cy="355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789" name="Line 14"/>
            <p:cNvSpPr>
              <a:spLocks noChangeShapeType="1"/>
            </p:cNvSpPr>
            <p:nvPr/>
          </p:nvSpPr>
          <p:spPr bwMode="auto">
            <a:xfrm>
              <a:off x="8835" y="7409"/>
              <a:ext cx="0" cy="373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790" name="Line 15"/>
            <p:cNvSpPr>
              <a:spLocks noChangeShapeType="1"/>
            </p:cNvSpPr>
            <p:nvPr/>
          </p:nvSpPr>
          <p:spPr bwMode="auto">
            <a:xfrm>
              <a:off x="6541" y="7613"/>
              <a:ext cx="1132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791" name="Line 16"/>
            <p:cNvSpPr>
              <a:spLocks noChangeShapeType="1"/>
            </p:cNvSpPr>
            <p:nvPr/>
          </p:nvSpPr>
          <p:spPr bwMode="auto">
            <a:xfrm>
              <a:off x="7876" y="7613"/>
              <a:ext cx="943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65" name="Text Box 17"/>
            <p:cNvSpPr txBox="1">
              <a:spLocks noChangeArrowheads="1"/>
            </p:cNvSpPr>
            <p:nvPr/>
          </p:nvSpPr>
          <p:spPr bwMode="auto">
            <a:xfrm>
              <a:off x="6304" y="7350"/>
              <a:ext cx="1637" cy="4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Aft>
                  <a:spcPts val="1000"/>
                </a:spcAft>
                <a:defRPr/>
              </a:pPr>
              <a:r>
                <a:rPr lang="en-US" altLang="zh-CN" sz="1050" b="0" dirty="0">
                  <a:solidFill>
                    <a:srgbClr val="FFFFFF"/>
                  </a:solidFill>
                  <a:latin typeface="Calibri" pitchFamily="34" charset="0"/>
                  <a:ea typeface="SimSun" pitchFamily="2" charset="-122"/>
                </a:rPr>
                <a:t>Equator</a:t>
              </a:r>
            </a:p>
            <a:p>
              <a:pPr algn="ctr">
                <a:spcAft>
                  <a:spcPts val="1000"/>
                </a:spcAft>
                <a:defRPr/>
              </a:pPr>
              <a:r>
                <a:rPr lang="en-US" altLang="zh-CN" sz="1050" b="0" dirty="0">
                  <a:solidFill>
                    <a:srgbClr val="FFFFFF"/>
                  </a:solidFill>
                  <a:latin typeface="Calibri" pitchFamily="34" charset="0"/>
                  <a:ea typeface="SimSun" pitchFamily="2" charset="-122"/>
                </a:rPr>
                <a:t>welding seam</a:t>
              </a:r>
              <a:endParaRPr lang="en-US" sz="2400" b="0" dirty="0">
                <a:latin typeface="Arial" pitchFamily="34" charset="0"/>
              </a:endParaRPr>
            </a:p>
          </p:txBody>
        </p:sp>
        <p:sp>
          <p:nvSpPr>
            <p:cNvPr id="32793" name="Text Box 18"/>
            <p:cNvSpPr txBox="1">
              <a:spLocks noChangeArrowheads="1"/>
            </p:cNvSpPr>
            <p:nvPr/>
          </p:nvSpPr>
          <p:spPr bwMode="auto">
            <a:xfrm>
              <a:off x="7854" y="7368"/>
              <a:ext cx="927" cy="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Aft>
                  <a:spcPts val="1000"/>
                </a:spcAft>
              </a:pPr>
              <a:r>
                <a:rPr lang="en-US" altLang="zh-CN" sz="1000" b="0">
                  <a:solidFill>
                    <a:srgbClr val="FFFFFF"/>
                  </a:solidFill>
                  <a:latin typeface="Calibri" pitchFamily="34" charset="0"/>
                </a:rPr>
                <a:t>HAZ</a:t>
              </a:r>
              <a:endParaRPr lang="en-US" altLang="zh-CN" sz="2000" b="0"/>
            </a:p>
          </p:txBody>
        </p:sp>
      </p:grpSp>
      <p:sp>
        <p:nvSpPr>
          <p:cNvPr id="32785" name="Oval 33"/>
          <p:cNvSpPr>
            <a:spLocks noChangeArrowheads="1"/>
          </p:cNvSpPr>
          <p:nvPr/>
        </p:nvSpPr>
        <p:spPr bwMode="auto">
          <a:xfrm>
            <a:off x="2230438" y="1970088"/>
            <a:ext cx="301625" cy="330200"/>
          </a:xfrm>
          <a:prstGeom prst="ellipse">
            <a:avLst/>
          </a:prstGeom>
          <a:noFill/>
          <a:ln w="19050" algn="ctr">
            <a:solidFill>
              <a:schemeClr val="bg1"/>
            </a:solidFill>
            <a:prstDash val="sysDash"/>
            <a:round/>
            <a:headEnd/>
            <a:tailEnd/>
          </a:ln>
        </p:spPr>
        <p:txBody>
          <a:bodyPr/>
          <a:lstStyle/>
          <a:p>
            <a:endParaRPr lang="en-US" altLang="zh-CN"/>
          </a:p>
        </p:txBody>
      </p:sp>
      <p:sp>
        <p:nvSpPr>
          <p:cNvPr id="32786" name="Oval 34"/>
          <p:cNvSpPr>
            <a:spLocks noChangeArrowheads="1"/>
          </p:cNvSpPr>
          <p:nvPr/>
        </p:nvSpPr>
        <p:spPr bwMode="auto">
          <a:xfrm>
            <a:off x="652463" y="4270375"/>
            <a:ext cx="503237" cy="542925"/>
          </a:xfrm>
          <a:prstGeom prst="ellipse">
            <a:avLst/>
          </a:prstGeom>
          <a:noFill/>
          <a:ln w="19050" algn="ctr">
            <a:solidFill>
              <a:schemeClr val="bg1"/>
            </a:solidFill>
            <a:prstDash val="sysDash"/>
            <a:round/>
            <a:headEnd/>
            <a:tailEnd/>
          </a:ln>
        </p:spPr>
        <p:txBody>
          <a:bodyPr/>
          <a:lstStyle/>
          <a:p>
            <a:endParaRPr lang="en-US" altLang="zh-CN"/>
          </a:p>
        </p:txBody>
      </p:sp>
      <p:sp>
        <p:nvSpPr>
          <p:cNvPr id="32787" name="Rectangle 5"/>
          <p:cNvSpPr>
            <a:spLocks noRot="1" noChangeArrowheads="1"/>
          </p:cNvSpPr>
          <p:nvPr/>
        </p:nvSpPr>
        <p:spPr bwMode="auto">
          <a:xfrm>
            <a:off x="127000" y="214313"/>
            <a:ext cx="4391025" cy="54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000" b="0">
                <a:solidFill>
                  <a:schemeClr val="tx2"/>
                </a:solidFill>
                <a:latin typeface="Franklin Gothic Medium" pitchFamily="34" charset="0"/>
              </a:rPr>
              <a:t>Experience from Fermilab 1.3GHz </a:t>
            </a:r>
            <a:br>
              <a:rPr lang="en-US" altLang="zh-CN" sz="2000" b="0">
                <a:solidFill>
                  <a:schemeClr val="tx2"/>
                </a:solidFill>
                <a:latin typeface="Franklin Gothic Medium" pitchFamily="34" charset="0"/>
              </a:rPr>
            </a:br>
            <a:r>
              <a:rPr lang="en-US" altLang="zh-CN" sz="2000" b="0">
                <a:solidFill>
                  <a:schemeClr val="tx2"/>
                </a:solidFill>
                <a:latin typeface="Franklin Gothic Medium" pitchFamily="34" charset="0"/>
              </a:rPr>
              <a:t>single-cell cavity activity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61950" y="69850"/>
            <a:ext cx="3898900" cy="411163"/>
          </a:xfrm>
        </p:spPr>
        <p:txBody>
          <a:bodyPr/>
          <a:lstStyle/>
          <a:p>
            <a:pPr eaLnBrk="1" hangingPunct="1"/>
            <a:r>
              <a:rPr lang="en-US" altLang="zh-CN" smtClean="0"/>
              <a:t>Laser repair tool</a:t>
            </a:r>
          </a:p>
        </p:txBody>
      </p:sp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4775" y="846138"/>
            <a:ext cx="5951538" cy="536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Line 5"/>
          <p:cNvSpPr>
            <a:spLocks noChangeShapeType="1"/>
          </p:cNvSpPr>
          <p:nvPr/>
        </p:nvSpPr>
        <p:spPr bwMode="auto">
          <a:xfrm flipH="1">
            <a:off x="6540500" y="1122363"/>
            <a:ext cx="609600" cy="45720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4820" name="Text Box 6"/>
          <p:cNvSpPr txBox="1">
            <a:spLocks noChangeArrowheads="1"/>
          </p:cNvSpPr>
          <p:nvPr/>
        </p:nvSpPr>
        <p:spPr bwMode="auto">
          <a:xfrm>
            <a:off x="6981825" y="895350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/>
              <a:t>Cavity</a:t>
            </a:r>
          </a:p>
        </p:txBody>
      </p:sp>
      <p:sp>
        <p:nvSpPr>
          <p:cNvPr id="34821" name="Line 8"/>
          <p:cNvSpPr>
            <a:spLocks noChangeShapeType="1"/>
          </p:cNvSpPr>
          <p:nvPr/>
        </p:nvSpPr>
        <p:spPr bwMode="auto">
          <a:xfrm flipH="1">
            <a:off x="5546725" y="3019425"/>
            <a:ext cx="609600" cy="45720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4822" name="Text Box 9"/>
          <p:cNvSpPr txBox="1">
            <a:spLocks noChangeArrowheads="1"/>
          </p:cNvSpPr>
          <p:nvPr/>
        </p:nvSpPr>
        <p:spPr bwMode="auto">
          <a:xfrm>
            <a:off x="5881688" y="2727325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/>
              <a:t>Mirror</a:t>
            </a:r>
          </a:p>
        </p:txBody>
      </p:sp>
      <p:sp>
        <p:nvSpPr>
          <p:cNvPr id="34823" name="Line 10"/>
          <p:cNvSpPr>
            <a:spLocks noChangeShapeType="1"/>
          </p:cNvSpPr>
          <p:nvPr/>
        </p:nvSpPr>
        <p:spPr bwMode="auto">
          <a:xfrm>
            <a:off x="3949700" y="2854325"/>
            <a:ext cx="300038" cy="522288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4824" name="Text Box 11"/>
          <p:cNvSpPr txBox="1">
            <a:spLocks noChangeArrowheads="1"/>
          </p:cNvSpPr>
          <p:nvPr/>
        </p:nvSpPr>
        <p:spPr bwMode="auto">
          <a:xfrm>
            <a:off x="2825750" y="2565400"/>
            <a:ext cx="15240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/>
              <a:t>Laser beam</a:t>
            </a:r>
          </a:p>
        </p:txBody>
      </p:sp>
      <p:sp>
        <p:nvSpPr>
          <p:cNvPr id="34825" name="TextBox 10"/>
          <p:cNvSpPr txBox="1">
            <a:spLocks noChangeArrowheads="1"/>
          </p:cNvSpPr>
          <p:nvPr/>
        </p:nvSpPr>
        <p:spPr bwMode="auto">
          <a:xfrm>
            <a:off x="120650" y="531813"/>
            <a:ext cx="41100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/>
              <a:t>Goals:</a:t>
            </a:r>
          </a:p>
          <a:p>
            <a:pPr algn="just"/>
            <a:r>
              <a:rPr lang="en-US" altLang="zh-CN"/>
              <a:t>Try to push cavity gradient from 20MV/m limited by pits to 40MV/m.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Number Placeholder 3"/>
          <p:cNvSpPr txBox="1">
            <a:spLocks noGrp="1"/>
          </p:cNvSpPr>
          <p:nvPr/>
        </p:nvSpPr>
        <p:spPr bwMode="auto">
          <a:xfrm>
            <a:off x="6550025" y="6245225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3656C5F7-8F1F-44C0-A11C-A380490D8A42}" type="slidenum">
              <a:rPr lang="en-US" altLang="zh-CN" sz="1400"/>
              <a:pPr algn="r"/>
              <a:t>8</a:t>
            </a:fld>
            <a:endParaRPr lang="en-US" altLang="zh-CN" sz="1400"/>
          </a:p>
        </p:txBody>
      </p:sp>
      <p:pic>
        <p:nvPicPr>
          <p:cNvPr id="3584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Line 7"/>
          <p:cNvSpPr>
            <a:spLocks noChangeShapeType="1"/>
          </p:cNvSpPr>
          <p:nvPr/>
        </p:nvSpPr>
        <p:spPr bwMode="auto">
          <a:xfrm flipH="1" flipV="1">
            <a:off x="990600" y="4953000"/>
            <a:ext cx="76200" cy="53340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844" name="Text Box 8"/>
          <p:cNvSpPr txBox="1">
            <a:spLocks noChangeArrowheads="1"/>
          </p:cNvSpPr>
          <p:nvPr/>
        </p:nvSpPr>
        <p:spPr bwMode="auto">
          <a:xfrm>
            <a:off x="228600" y="5486400"/>
            <a:ext cx="16002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/>
              <a:t>Laser source</a:t>
            </a:r>
          </a:p>
        </p:txBody>
      </p:sp>
      <p:sp>
        <p:nvSpPr>
          <p:cNvPr id="35845" name="Text Box 9"/>
          <p:cNvSpPr txBox="1">
            <a:spLocks noChangeArrowheads="1"/>
          </p:cNvSpPr>
          <p:nvPr/>
        </p:nvSpPr>
        <p:spPr bwMode="auto">
          <a:xfrm>
            <a:off x="2438400" y="5638800"/>
            <a:ext cx="19050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/>
              <a:t>Ar gas cylinder</a:t>
            </a:r>
          </a:p>
        </p:txBody>
      </p:sp>
      <p:sp>
        <p:nvSpPr>
          <p:cNvPr id="35846" name="Line 10"/>
          <p:cNvSpPr>
            <a:spLocks noChangeShapeType="1"/>
          </p:cNvSpPr>
          <p:nvPr/>
        </p:nvSpPr>
        <p:spPr bwMode="auto">
          <a:xfrm flipH="1" flipV="1">
            <a:off x="3124200" y="5105400"/>
            <a:ext cx="76200" cy="53340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847" name="Line 11"/>
          <p:cNvSpPr>
            <a:spLocks noChangeShapeType="1"/>
          </p:cNvSpPr>
          <p:nvPr/>
        </p:nvSpPr>
        <p:spPr bwMode="auto">
          <a:xfrm>
            <a:off x="2743200" y="1676400"/>
            <a:ext cx="76200" cy="83820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848" name="Text Box 12"/>
          <p:cNvSpPr txBox="1">
            <a:spLocks noChangeArrowheads="1"/>
          </p:cNvSpPr>
          <p:nvPr/>
        </p:nvSpPr>
        <p:spPr bwMode="auto">
          <a:xfrm>
            <a:off x="1752600" y="1295400"/>
            <a:ext cx="16002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/>
              <a:t>CCD camera</a:t>
            </a:r>
          </a:p>
        </p:txBody>
      </p:sp>
      <p:sp>
        <p:nvSpPr>
          <p:cNvPr id="35849" name="Line 13"/>
          <p:cNvSpPr>
            <a:spLocks noChangeShapeType="1"/>
          </p:cNvSpPr>
          <p:nvPr/>
        </p:nvSpPr>
        <p:spPr bwMode="auto">
          <a:xfrm>
            <a:off x="4419600" y="1752600"/>
            <a:ext cx="76200" cy="83820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850" name="Text Box 14"/>
          <p:cNvSpPr txBox="1">
            <a:spLocks noChangeArrowheads="1"/>
          </p:cNvSpPr>
          <p:nvPr/>
        </p:nvSpPr>
        <p:spPr bwMode="auto">
          <a:xfrm>
            <a:off x="3683000" y="1260475"/>
            <a:ext cx="160020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/>
              <a:t>Laser beam deliver line</a:t>
            </a:r>
          </a:p>
        </p:txBody>
      </p:sp>
      <p:sp>
        <p:nvSpPr>
          <p:cNvPr id="35851" name="Line 15"/>
          <p:cNvSpPr>
            <a:spLocks noChangeShapeType="1"/>
          </p:cNvSpPr>
          <p:nvPr/>
        </p:nvSpPr>
        <p:spPr bwMode="auto">
          <a:xfrm flipV="1">
            <a:off x="3810000" y="3886200"/>
            <a:ext cx="228600" cy="45720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852" name="Text Box 16"/>
          <p:cNvSpPr txBox="1">
            <a:spLocks noChangeArrowheads="1"/>
          </p:cNvSpPr>
          <p:nvPr/>
        </p:nvSpPr>
        <p:spPr bwMode="auto">
          <a:xfrm>
            <a:off x="3124200" y="4343400"/>
            <a:ext cx="160020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/>
              <a:t>Laser focus platform</a:t>
            </a:r>
          </a:p>
        </p:txBody>
      </p:sp>
      <p:sp>
        <p:nvSpPr>
          <p:cNvPr id="35853" name="Line 17"/>
          <p:cNvSpPr>
            <a:spLocks noChangeShapeType="1"/>
          </p:cNvSpPr>
          <p:nvPr/>
        </p:nvSpPr>
        <p:spPr bwMode="auto">
          <a:xfrm flipH="1" flipV="1">
            <a:off x="6019800" y="4114800"/>
            <a:ext cx="0" cy="53340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854" name="Text Box 18"/>
          <p:cNvSpPr txBox="1">
            <a:spLocks noChangeArrowheads="1"/>
          </p:cNvSpPr>
          <p:nvPr/>
        </p:nvSpPr>
        <p:spPr bwMode="auto">
          <a:xfrm>
            <a:off x="5181600" y="4648200"/>
            <a:ext cx="16002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/>
              <a:t>X-Y stage</a:t>
            </a:r>
          </a:p>
        </p:txBody>
      </p:sp>
      <p:sp>
        <p:nvSpPr>
          <p:cNvPr id="35855" name="Line 19"/>
          <p:cNvSpPr>
            <a:spLocks noChangeShapeType="1"/>
          </p:cNvSpPr>
          <p:nvPr/>
        </p:nvSpPr>
        <p:spPr bwMode="auto">
          <a:xfrm flipH="1" flipV="1">
            <a:off x="6172200" y="3581400"/>
            <a:ext cx="457200" cy="30480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856" name="Text Box 20"/>
          <p:cNvSpPr txBox="1">
            <a:spLocks noChangeArrowheads="1"/>
          </p:cNvSpPr>
          <p:nvPr/>
        </p:nvSpPr>
        <p:spPr bwMode="auto">
          <a:xfrm>
            <a:off x="6324600" y="3886200"/>
            <a:ext cx="1663700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/>
              <a:t>V-block with rollers</a:t>
            </a:r>
          </a:p>
        </p:txBody>
      </p:sp>
      <p:sp>
        <p:nvSpPr>
          <p:cNvPr id="35857" name="Line 21"/>
          <p:cNvSpPr>
            <a:spLocks noChangeShapeType="1"/>
          </p:cNvSpPr>
          <p:nvPr/>
        </p:nvSpPr>
        <p:spPr bwMode="auto">
          <a:xfrm>
            <a:off x="6096000" y="1752600"/>
            <a:ext cx="76200" cy="83820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858" name="Text Box 22"/>
          <p:cNvSpPr txBox="1">
            <a:spLocks noChangeArrowheads="1"/>
          </p:cNvSpPr>
          <p:nvPr/>
        </p:nvSpPr>
        <p:spPr bwMode="auto">
          <a:xfrm>
            <a:off x="5486400" y="1365250"/>
            <a:ext cx="11430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/>
              <a:t>Monitor</a:t>
            </a:r>
          </a:p>
        </p:txBody>
      </p:sp>
      <p:sp>
        <p:nvSpPr>
          <p:cNvPr id="35859" name="Line 23"/>
          <p:cNvSpPr>
            <a:spLocks noChangeShapeType="1"/>
          </p:cNvSpPr>
          <p:nvPr/>
        </p:nvSpPr>
        <p:spPr bwMode="auto">
          <a:xfrm>
            <a:off x="7620000" y="1981200"/>
            <a:ext cx="76200" cy="83820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860" name="Text Box 24"/>
          <p:cNvSpPr txBox="1">
            <a:spLocks noChangeArrowheads="1"/>
          </p:cNvSpPr>
          <p:nvPr/>
        </p:nvSpPr>
        <p:spPr bwMode="auto">
          <a:xfrm>
            <a:off x="7010400" y="1600200"/>
            <a:ext cx="144780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/>
              <a:t>Gas nozzle holder</a:t>
            </a:r>
          </a:p>
        </p:txBody>
      </p:sp>
      <p:sp>
        <p:nvSpPr>
          <p:cNvPr id="35861" name="Line 25"/>
          <p:cNvSpPr>
            <a:spLocks noChangeShapeType="1"/>
          </p:cNvSpPr>
          <p:nvPr/>
        </p:nvSpPr>
        <p:spPr bwMode="auto">
          <a:xfrm flipV="1">
            <a:off x="8039100" y="2932113"/>
            <a:ext cx="144463" cy="263525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862" name="Text Box 26"/>
          <p:cNvSpPr txBox="1">
            <a:spLocks noChangeArrowheads="1"/>
          </p:cNvSpPr>
          <p:nvPr/>
        </p:nvSpPr>
        <p:spPr bwMode="auto">
          <a:xfrm>
            <a:off x="7078663" y="3189288"/>
            <a:ext cx="1676400" cy="339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/>
              <a:t>Rotation stage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00" y="744538"/>
            <a:ext cx="4953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1125"/>
            <a:ext cx="4343400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8600" y="2667000"/>
            <a:ext cx="5105400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14800" y="4987925"/>
            <a:ext cx="4876800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320925"/>
            <a:ext cx="4343400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530725"/>
            <a:ext cx="4343400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1_Default Design">
  <a:themeElements>
    <a:clrScheme name="Custom 1">
      <a:dk1>
        <a:sysClr val="windowText" lastClr="000000"/>
      </a:dk1>
      <a:lt1>
        <a:srgbClr val="FFFFFF"/>
      </a:lt1>
      <a:dk2>
        <a:srgbClr val="C00000"/>
      </a:dk2>
      <a:lt2>
        <a:srgbClr val="FFFFFF"/>
      </a:lt2>
      <a:accent1>
        <a:srgbClr val="FFC000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1_Default Design">
      <a:majorFont>
        <a:latin typeface="Franklin Gothic Medium"/>
        <a:ea typeface="宋体"/>
        <a:cs typeface=""/>
      </a:majorFont>
      <a:minorFont>
        <a:latin typeface="Verdana"/>
        <a:ea typeface="宋体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eme1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Franklin Gothic Medium"/>
        <a:ea typeface="宋体"/>
        <a:cs typeface=""/>
      </a:majorFont>
      <a:minorFont>
        <a:latin typeface="Verdan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14737</TotalTime>
  <Words>505</Words>
  <Application>Microsoft Office PowerPoint</Application>
  <PresentationFormat>On-screen Show (4:3)</PresentationFormat>
  <Paragraphs>98</Paragraphs>
  <Slides>18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演示文稿设计模板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26" baseType="lpstr">
      <vt:lpstr>Arial</vt:lpstr>
      <vt:lpstr>宋体</vt:lpstr>
      <vt:lpstr>Franklin Gothic Medium</vt:lpstr>
      <vt:lpstr>Verdana</vt:lpstr>
      <vt:lpstr>Symbol</vt:lpstr>
      <vt:lpstr>Calibri</vt:lpstr>
      <vt:lpstr>1_Default Design</vt:lpstr>
      <vt:lpstr>Theme1</vt:lpstr>
      <vt:lpstr>Laser re-melting technique at FANL</vt:lpstr>
      <vt:lpstr>outline</vt:lpstr>
      <vt:lpstr>Cavity RF performance statistic</vt:lpstr>
      <vt:lpstr>Surface defects (Pits and Bumps) caused quench Identified by Thermometry and Optical Inspection</vt:lpstr>
      <vt:lpstr>幻灯片 5</vt:lpstr>
      <vt:lpstr>幻灯片 6</vt:lpstr>
      <vt:lpstr>Laser repair tool</vt:lpstr>
      <vt:lpstr>幻灯片 8</vt:lpstr>
      <vt:lpstr>幻灯片 9</vt:lpstr>
      <vt:lpstr>Profile Comparison before and after laser re-melting</vt:lpstr>
      <vt:lpstr>幻灯片 11</vt:lpstr>
      <vt:lpstr>幻灯片 12</vt:lpstr>
      <vt:lpstr>TE1ACC003  vertical test results  before and after laser processing</vt:lpstr>
      <vt:lpstr>幻灯片 14</vt:lpstr>
      <vt:lpstr>幻灯片 15</vt:lpstr>
      <vt:lpstr>幻灯片 16</vt:lpstr>
      <vt:lpstr>Summary</vt:lpstr>
      <vt:lpstr>The next step</vt:lpstr>
    </vt:vector>
  </TitlesOfParts>
  <Company>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Superconducting RF cryomodule in Energy Recovering Linac</dc:title>
  <dc:creator>owner</dc:creator>
  <cp:lastModifiedBy>Ge</cp:lastModifiedBy>
  <cp:revision>411</cp:revision>
  <dcterms:created xsi:type="dcterms:W3CDTF">2005-09-21T18:49:49Z</dcterms:created>
  <dcterms:modified xsi:type="dcterms:W3CDTF">2010-04-20T13:53:29Z</dcterms:modified>
</cp:coreProperties>
</file>