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6" r:id="rId4"/>
    <p:sldId id="258" r:id="rId5"/>
    <p:sldId id="257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9F8C-EC6A-4CE7-B75D-9B4043195374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E71B-00EE-4ABD-A13F-D431A9D3A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9F8C-EC6A-4CE7-B75D-9B4043195374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E71B-00EE-4ABD-A13F-D431A9D3A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9F8C-EC6A-4CE7-B75D-9B4043195374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E71B-00EE-4ABD-A13F-D431A9D3A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9F8C-EC6A-4CE7-B75D-9B4043195374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E71B-00EE-4ABD-A13F-D431A9D3A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9F8C-EC6A-4CE7-B75D-9B4043195374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E71B-00EE-4ABD-A13F-D431A9D3A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9F8C-EC6A-4CE7-B75D-9B4043195374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E71B-00EE-4ABD-A13F-D431A9D3A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9F8C-EC6A-4CE7-B75D-9B4043195374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E71B-00EE-4ABD-A13F-D431A9D3A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9F8C-EC6A-4CE7-B75D-9B4043195374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E71B-00EE-4ABD-A13F-D431A9D3A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9F8C-EC6A-4CE7-B75D-9B4043195374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E71B-00EE-4ABD-A13F-D431A9D3A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9F8C-EC6A-4CE7-B75D-9B4043195374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E71B-00EE-4ABD-A13F-D431A9D3A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9F8C-EC6A-4CE7-B75D-9B4043195374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E71B-00EE-4ABD-A13F-D431A9D3A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59F8C-EC6A-4CE7-B75D-9B4043195374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8E71B-00EE-4ABD-A13F-D431A9D3A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GPCF Status</a:t>
            </a:r>
            <a:br>
              <a:rPr lang="en-US" sz="3600" dirty="0" smtClean="0"/>
            </a:br>
            <a:r>
              <a:rPr lang="en-US" sz="3600" dirty="0" smtClean="0"/>
              <a:t>20-Jan-2010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Philosophy</a:t>
            </a:r>
          </a:p>
          <a:p>
            <a:pPr lvl="1"/>
            <a:r>
              <a:rPr lang="en-US" dirty="0" smtClean="0"/>
              <a:t>Affordable</a:t>
            </a:r>
          </a:p>
          <a:p>
            <a:pPr lvl="2"/>
            <a:r>
              <a:rPr lang="en-US" dirty="0" smtClean="0"/>
              <a:t>Leverage power of large purchases</a:t>
            </a:r>
          </a:p>
          <a:p>
            <a:pPr lvl="1"/>
            <a:r>
              <a:rPr lang="en-US" dirty="0" smtClean="0"/>
              <a:t>Supportable</a:t>
            </a:r>
          </a:p>
          <a:p>
            <a:pPr lvl="2"/>
            <a:r>
              <a:rPr lang="en-US" dirty="0" smtClean="0"/>
              <a:t>Standardized, high quality, supported </a:t>
            </a:r>
            <a:r>
              <a:rPr lang="en-US" dirty="0" smtClean="0"/>
              <a:t>systems</a:t>
            </a:r>
          </a:p>
          <a:p>
            <a:pPr lvl="2"/>
            <a:r>
              <a:rPr lang="en-US" dirty="0" smtClean="0"/>
              <a:t>Minimal number of varieties</a:t>
            </a:r>
            <a:endParaRPr lang="en-US" dirty="0" smtClean="0"/>
          </a:p>
          <a:p>
            <a:pPr lvl="2"/>
            <a:r>
              <a:rPr lang="en-US" dirty="0" smtClean="0"/>
              <a:t>Professional and sustainable system administration</a:t>
            </a:r>
          </a:p>
          <a:p>
            <a:pPr lvl="1"/>
            <a:r>
              <a:rPr lang="en-US" dirty="0" smtClean="0"/>
              <a:t>Expandable</a:t>
            </a:r>
          </a:p>
          <a:p>
            <a:pPr lvl="2"/>
            <a:r>
              <a:rPr lang="en-US" dirty="0" smtClean="0"/>
              <a:t>Add capacity while maintaining other </a:t>
            </a:r>
            <a:r>
              <a:rPr lang="en-US" dirty="0" smtClean="0"/>
              <a:t>criteria</a:t>
            </a:r>
            <a:endParaRPr lang="en-US" dirty="0" smtClean="0"/>
          </a:p>
          <a:p>
            <a:pPr lvl="1"/>
            <a:r>
              <a:rPr lang="en-US" dirty="0" smtClean="0"/>
              <a:t>Flexible</a:t>
            </a:r>
          </a:p>
          <a:p>
            <a:pPr lvl="2"/>
            <a:r>
              <a:rPr lang="en-US" dirty="0" smtClean="0"/>
              <a:t>Allocate capacity as needed</a:t>
            </a:r>
          </a:p>
          <a:p>
            <a:pPr lvl="2"/>
            <a:r>
              <a:rPr lang="en-US" dirty="0" smtClean="0"/>
              <a:t>Upgrade / restructure hardware as needed</a:t>
            </a:r>
          </a:p>
          <a:p>
            <a:pPr lvl="1"/>
            <a:r>
              <a:rPr lang="en-US" dirty="0" err="1" smtClean="0"/>
              <a:t>Performant</a:t>
            </a:r>
            <a:endParaRPr lang="en-US" dirty="0" smtClean="0"/>
          </a:p>
          <a:p>
            <a:pPr lvl="2"/>
            <a:r>
              <a:rPr lang="en-US" dirty="0" smtClean="0"/>
              <a:t>Attention to processing, storage, and I/O needs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 rot="5400000">
            <a:off x="1943100" y="3162300"/>
            <a:ext cx="4191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57200" y="2971800"/>
            <a:ext cx="3810000" cy="0"/>
          </a:xfrm>
          <a:prstGeom prst="line">
            <a:avLst/>
          </a:prstGeom>
          <a:ln w="1270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80"/>
          <p:cNvGrpSpPr/>
          <p:nvPr/>
        </p:nvGrpSpPr>
        <p:grpSpPr>
          <a:xfrm>
            <a:off x="2012486" y="4724400"/>
            <a:ext cx="685800" cy="381000"/>
            <a:chOff x="2012486" y="4724400"/>
            <a:chExt cx="685800" cy="381000"/>
          </a:xfrm>
        </p:grpSpPr>
        <p:sp>
          <p:nvSpPr>
            <p:cNvPr id="16" name="Can 15"/>
            <p:cNvSpPr/>
            <p:nvPr/>
          </p:nvSpPr>
          <p:spPr>
            <a:xfrm>
              <a:off x="2012486" y="4724400"/>
              <a:ext cx="685800" cy="381000"/>
            </a:xfrm>
            <a:prstGeom prst="ca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32408" y="4819224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RAID</a:t>
              </a:r>
              <a:endParaRPr lang="en-US" sz="1200" dirty="0"/>
            </a:p>
          </p:txBody>
        </p:sp>
      </p:grpSp>
      <p:cxnSp>
        <p:nvCxnSpPr>
          <p:cNvPr id="23" name="Straight Connector 22"/>
          <p:cNvCxnSpPr/>
          <p:nvPr/>
        </p:nvCxnSpPr>
        <p:spPr>
          <a:xfrm rot="5400000">
            <a:off x="2241086" y="1588604"/>
            <a:ext cx="228600" cy="0"/>
          </a:xfrm>
          <a:prstGeom prst="line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241086" y="3511495"/>
            <a:ext cx="228600" cy="0"/>
          </a:xfrm>
          <a:prstGeom prst="line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241086" y="5295900"/>
            <a:ext cx="228600" cy="0"/>
          </a:xfrm>
          <a:prstGeom prst="line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8"/>
          <p:cNvGrpSpPr/>
          <p:nvPr/>
        </p:nvGrpSpPr>
        <p:grpSpPr>
          <a:xfrm>
            <a:off x="1931071" y="914400"/>
            <a:ext cx="848630" cy="304800"/>
            <a:chOff x="1981200" y="1752600"/>
            <a:chExt cx="848630" cy="304800"/>
          </a:xfrm>
        </p:grpSpPr>
        <p:sp>
          <p:nvSpPr>
            <p:cNvPr id="4" name="TextBox 3"/>
            <p:cNvSpPr txBox="1"/>
            <p:nvPr/>
          </p:nvSpPr>
          <p:spPr>
            <a:xfrm>
              <a:off x="1981200" y="1766501"/>
              <a:ext cx="8486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Interactive</a:t>
              </a:r>
              <a:endParaRPr lang="en-US" sz="1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986415" y="1752600"/>
              <a:ext cx="838200" cy="304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Can 26"/>
          <p:cNvSpPr/>
          <p:nvPr/>
        </p:nvSpPr>
        <p:spPr>
          <a:xfrm>
            <a:off x="2045371" y="1295400"/>
            <a:ext cx="228600" cy="152400"/>
          </a:xfrm>
          <a:prstGeom prst="can">
            <a:avLst/>
          </a:prstGeom>
          <a:noFill/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stCxn id="27" idx="1"/>
          </p:cNvCxnSpPr>
          <p:nvPr/>
        </p:nvCxnSpPr>
        <p:spPr>
          <a:xfrm rot="16200000" flipV="1">
            <a:off x="2102521" y="1238250"/>
            <a:ext cx="762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182"/>
          <p:cNvGrpSpPr/>
          <p:nvPr/>
        </p:nvGrpSpPr>
        <p:grpSpPr>
          <a:xfrm>
            <a:off x="1936286" y="2895600"/>
            <a:ext cx="838200" cy="533400"/>
            <a:chOff x="1936286" y="2895600"/>
            <a:chExt cx="838200" cy="533400"/>
          </a:xfrm>
        </p:grpSpPr>
        <p:grpSp>
          <p:nvGrpSpPr>
            <p:cNvPr id="10" name="Group 35"/>
            <p:cNvGrpSpPr/>
            <p:nvPr/>
          </p:nvGrpSpPr>
          <p:grpSpPr>
            <a:xfrm>
              <a:off x="1936286" y="2895600"/>
              <a:ext cx="838200" cy="304800"/>
              <a:chOff x="1948315" y="3200400"/>
              <a:chExt cx="838200" cy="30480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099586" y="3214301"/>
                <a:ext cx="53565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Batch</a:t>
                </a:r>
                <a:endParaRPr lang="en-US" sz="1200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948315" y="3200400"/>
                <a:ext cx="838200" cy="304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Can 31"/>
            <p:cNvSpPr/>
            <p:nvPr/>
          </p:nvSpPr>
          <p:spPr>
            <a:xfrm>
              <a:off x="2045371" y="32766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>
              <a:stCxn id="32" idx="1"/>
            </p:cNvCxnSpPr>
            <p:nvPr/>
          </p:nvCxnSpPr>
          <p:spPr>
            <a:xfrm rot="16200000" flipV="1">
              <a:off x="2102521" y="3219450"/>
              <a:ext cx="76200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Straight Connector 67"/>
          <p:cNvCxnSpPr>
            <a:stCxn id="6" idx="3"/>
          </p:cNvCxnSpPr>
          <p:nvPr/>
        </p:nvCxnSpPr>
        <p:spPr>
          <a:xfrm>
            <a:off x="2774486" y="1066800"/>
            <a:ext cx="126411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7" idx="3"/>
          </p:cNvCxnSpPr>
          <p:nvPr/>
        </p:nvCxnSpPr>
        <p:spPr>
          <a:xfrm>
            <a:off x="2774486" y="3048000"/>
            <a:ext cx="126411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6" idx="1"/>
          </p:cNvCxnSpPr>
          <p:nvPr/>
        </p:nvCxnSpPr>
        <p:spPr>
          <a:xfrm rot="10800000">
            <a:off x="1447800" y="1066800"/>
            <a:ext cx="488486" cy="0"/>
          </a:xfrm>
          <a:prstGeom prst="line">
            <a:avLst/>
          </a:prstGeom>
          <a:ln w="1270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2"/>
          </p:cNvCxnSpPr>
          <p:nvPr/>
        </p:nvCxnSpPr>
        <p:spPr>
          <a:xfrm rot="10800000">
            <a:off x="1447800" y="4914900"/>
            <a:ext cx="564686" cy="0"/>
          </a:xfrm>
          <a:prstGeom prst="line">
            <a:avLst/>
          </a:prstGeom>
          <a:ln w="1270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83"/>
          <p:cNvGrpSpPr/>
          <p:nvPr/>
        </p:nvGrpSpPr>
        <p:grpSpPr>
          <a:xfrm>
            <a:off x="2012486" y="5486400"/>
            <a:ext cx="685800" cy="381000"/>
            <a:chOff x="2012486" y="5486400"/>
            <a:chExt cx="685800" cy="381000"/>
          </a:xfrm>
        </p:grpSpPr>
        <p:sp>
          <p:nvSpPr>
            <p:cNvPr id="82" name="Can 81"/>
            <p:cNvSpPr/>
            <p:nvPr/>
          </p:nvSpPr>
          <p:spPr>
            <a:xfrm>
              <a:off x="2012486" y="5486400"/>
              <a:ext cx="685800" cy="381000"/>
            </a:xfrm>
            <a:prstGeom prst="ca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132408" y="5581224"/>
              <a:ext cx="4459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Disk</a:t>
              </a:r>
              <a:endParaRPr lang="en-US" sz="1200" dirty="0"/>
            </a:p>
          </p:txBody>
        </p:sp>
      </p:grpSp>
      <p:grpSp>
        <p:nvGrpSpPr>
          <p:cNvPr id="13" name="Group 184"/>
          <p:cNvGrpSpPr/>
          <p:nvPr/>
        </p:nvGrpSpPr>
        <p:grpSpPr>
          <a:xfrm>
            <a:off x="1931071" y="1775791"/>
            <a:ext cx="848630" cy="533400"/>
            <a:chOff x="1931071" y="1775791"/>
            <a:chExt cx="848630" cy="533400"/>
          </a:xfrm>
        </p:grpSpPr>
        <p:grpSp>
          <p:nvGrpSpPr>
            <p:cNvPr id="14" name="Group 8"/>
            <p:cNvGrpSpPr/>
            <p:nvPr/>
          </p:nvGrpSpPr>
          <p:grpSpPr>
            <a:xfrm>
              <a:off x="1931071" y="1775791"/>
              <a:ext cx="848630" cy="304800"/>
              <a:chOff x="1981200" y="1752600"/>
              <a:chExt cx="848630" cy="304800"/>
            </a:xfrm>
          </p:grpSpPr>
          <p:sp>
            <p:nvSpPr>
              <p:cNvPr id="89" name="TextBox 88"/>
              <p:cNvSpPr txBox="1"/>
              <p:nvPr/>
            </p:nvSpPr>
            <p:spPr>
              <a:xfrm>
                <a:off x="1981200" y="1766501"/>
                <a:ext cx="8486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Interactive</a:t>
                </a:r>
                <a:endParaRPr lang="en-US" sz="1200" dirty="0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1986415" y="1752600"/>
                <a:ext cx="838200" cy="304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7" name="Can 86"/>
            <p:cNvSpPr/>
            <p:nvPr/>
          </p:nvSpPr>
          <p:spPr>
            <a:xfrm>
              <a:off x="2045371" y="2156791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>
              <a:stCxn id="87" idx="1"/>
            </p:cNvCxnSpPr>
            <p:nvPr/>
          </p:nvCxnSpPr>
          <p:spPr>
            <a:xfrm rot="16200000" flipV="1">
              <a:off x="2102521" y="2099641"/>
              <a:ext cx="76200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2" name="Straight Connector 91"/>
          <p:cNvCxnSpPr/>
          <p:nvPr/>
        </p:nvCxnSpPr>
        <p:spPr>
          <a:xfrm rot="10800000">
            <a:off x="1447800" y="1928191"/>
            <a:ext cx="478154" cy="0"/>
          </a:xfrm>
          <a:prstGeom prst="line">
            <a:avLst/>
          </a:prstGeom>
          <a:ln w="1270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85"/>
          <p:cNvGrpSpPr/>
          <p:nvPr/>
        </p:nvGrpSpPr>
        <p:grpSpPr>
          <a:xfrm>
            <a:off x="1936286" y="3660250"/>
            <a:ext cx="838200" cy="533400"/>
            <a:chOff x="1936286" y="3660250"/>
            <a:chExt cx="838200" cy="533400"/>
          </a:xfrm>
        </p:grpSpPr>
        <p:grpSp>
          <p:nvGrpSpPr>
            <p:cNvPr id="19" name="Group 35"/>
            <p:cNvGrpSpPr/>
            <p:nvPr/>
          </p:nvGrpSpPr>
          <p:grpSpPr>
            <a:xfrm>
              <a:off x="1936286" y="3660250"/>
              <a:ext cx="838200" cy="304800"/>
              <a:chOff x="1948315" y="3200400"/>
              <a:chExt cx="838200" cy="304800"/>
            </a:xfrm>
          </p:grpSpPr>
          <p:sp>
            <p:nvSpPr>
              <p:cNvPr id="97" name="TextBox 96"/>
              <p:cNvSpPr txBox="1"/>
              <p:nvPr/>
            </p:nvSpPr>
            <p:spPr>
              <a:xfrm>
                <a:off x="2099586" y="3214301"/>
                <a:ext cx="53565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Batch</a:t>
                </a:r>
                <a:endParaRPr lang="en-US" sz="1200" dirty="0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1948315" y="3200400"/>
                <a:ext cx="838200" cy="304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5" name="Can 94"/>
            <p:cNvSpPr/>
            <p:nvPr/>
          </p:nvSpPr>
          <p:spPr>
            <a:xfrm>
              <a:off x="2045371" y="404125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/>
            <p:cNvCxnSpPr>
              <a:stCxn id="95" idx="1"/>
            </p:cNvCxnSpPr>
            <p:nvPr/>
          </p:nvCxnSpPr>
          <p:spPr>
            <a:xfrm rot="16200000" flipV="1">
              <a:off x="2102521" y="3984100"/>
              <a:ext cx="76200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86"/>
          <p:cNvGrpSpPr/>
          <p:nvPr/>
        </p:nvGrpSpPr>
        <p:grpSpPr>
          <a:xfrm>
            <a:off x="4724400" y="1371600"/>
            <a:ext cx="838200" cy="533400"/>
            <a:chOff x="4724400" y="1371600"/>
            <a:chExt cx="838200" cy="533400"/>
          </a:xfrm>
        </p:grpSpPr>
        <p:sp>
          <p:nvSpPr>
            <p:cNvPr id="114" name="TextBox 113"/>
            <p:cNvSpPr txBox="1"/>
            <p:nvPr/>
          </p:nvSpPr>
          <p:spPr>
            <a:xfrm>
              <a:off x="4800600" y="1524000"/>
              <a:ext cx="66652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solidFill>
                    <a:schemeClr val="accent1"/>
                  </a:solidFill>
                </a:rPr>
                <a:t>BlueArc</a:t>
              </a:r>
              <a:endParaRPr lang="en-US" sz="1200" dirty="0">
                <a:solidFill>
                  <a:schemeClr val="accent1"/>
                </a:solidFill>
              </a:endParaRPr>
            </a:p>
          </p:txBody>
        </p:sp>
        <p:sp>
          <p:nvSpPr>
            <p:cNvPr id="115" name="Can 114"/>
            <p:cNvSpPr/>
            <p:nvPr/>
          </p:nvSpPr>
          <p:spPr>
            <a:xfrm>
              <a:off x="4724400" y="1371600"/>
              <a:ext cx="838200" cy="533400"/>
            </a:xfrm>
            <a:prstGeom prst="can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1" name="TextBox 120"/>
          <p:cNvSpPr txBox="1"/>
          <p:nvPr/>
        </p:nvSpPr>
        <p:spPr>
          <a:xfrm>
            <a:off x="4572000" y="4014401"/>
            <a:ext cx="1304716" cy="276999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NFS, </a:t>
            </a:r>
            <a:r>
              <a:rPr lang="en-US" sz="1200" dirty="0" err="1" smtClean="0">
                <a:solidFill>
                  <a:srgbClr val="00B050"/>
                </a:solidFill>
              </a:rPr>
              <a:t>dCache</a:t>
            </a:r>
            <a:r>
              <a:rPr lang="en-US" sz="1200" dirty="0" smtClean="0">
                <a:solidFill>
                  <a:srgbClr val="00B050"/>
                </a:solidFill>
              </a:rPr>
              <a:t> Pool</a:t>
            </a:r>
            <a:endParaRPr lang="en-US" sz="1200" dirty="0" smtClean="0"/>
          </a:p>
        </p:txBody>
      </p:sp>
      <p:sp>
        <p:nvSpPr>
          <p:cNvPr id="122" name="Can 121"/>
          <p:cNvSpPr/>
          <p:nvPr/>
        </p:nvSpPr>
        <p:spPr>
          <a:xfrm>
            <a:off x="6019800" y="3962400"/>
            <a:ext cx="457200" cy="381000"/>
          </a:xfrm>
          <a:prstGeom prst="can">
            <a:avLst/>
          </a:prstGeom>
          <a:noFill/>
          <a:ln w="63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5867400" y="4152900"/>
            <a:ext cx="143786" cy="1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5105400" y="4648200"/>
            <a:ext cx="3048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115" idx="2"/>
          </p:cNvCxnSpPr>
          <p:nvPr/>
        </p:nvCxnSpPr>
        <p:spPr>
          <a:xfrm rot="10800000">
            <a:off x="4031312" y="1637970"/>
            <a:ext cx="693089" cy="3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21" idx="1"/>
          </p:cNvCxnSpPr>
          <p:nvPr/>
        </p:nvCxnSpPr>
        <p:spPr>
          <a:xfrm rot="10800000" flipV="1">
            <a:off x="4055634" y="4152901"/>
            <a:ext cx="516367" cy="103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3733800" y="2209800"/>
            <a:ext cx="369332" cy="63472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/>
              <a:t>Ethernet</a:t>
            </a:r>
            <a:endParaRPr lang="en-US" sz="1200" dirty="0"/>
          </a:p>
        </p:txBody>
      </p:sp>
      <p:sp>
        <p:nvSpPr>
          <p:cNvPr id="149" name="TextBox 148"/>
          <p:cNvSpPr txBox="1"/>
          <p:nvPr/>
        </p:nvSpPr>
        <p:spPr>
          <a:xfrm>
            <a:off x="1066800" y="2438400"/>
            <a:ext cx="369332" cy="94949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err="1" smtClean="0">
                <a:solidFill>
                  <a:srgbClr val="FFC000"/>
                </a:solidFill>
              </a:rPr>
              <a:t>Fibre</a:t>
            </a:r>
            <a:r>
              <a:rPr lang="en-US" sz="1200" dirty="0" smtClean="0">
                <a:solidFill>
                  <a:srgbClr val="FFC000"/>
                </a:solidFill>
              </a:rPr>
              <a:t> Channel</a:t>
            </a:r>
            <a:endParaRPr lang="en-US" sz="1200" dirty="0">
              <a:solidFill>
                <a:srgbClr val="FFC000"/>
              </a:solidFill>
            </a:endParaRPr>
          </a:p>
        </p:txBody>
      </p:sp>
      <p:cxnSp>
        <p:nvCxnSpPr>
          <p:cNvPr id="178" name="Straight Connector 177"/>
          <p:cNvCxnSpPr>
            <a:stCxn id="90" idx="3"/>
          </p:cNvCxnSpPr>
          <p:nvPr/>
        </p:nvCxnSpPr>
        <p:spPr>
          <a:xfrm flipV="1">
            <a:off x="2774486" y="1924216"/>
            <a:ext cx="1264777" cy="39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98" idx="3"/>
          </p:cNvCxnSpPr>
          <p:nvPr/>
        </p:nvCxnSpPr>
        <p:spPr>
          <a:xfrm flipV="1">
            <a:off x="2774486" y="3808675"/>
            <a:ext cx="1256825" cy="39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048000" y="304800"/>
            <a:ext cx="2625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GPCF Configuration - Base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667000" y="12954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6x</a:t>
            </a:r>
            <a:endParaRPr lang="en-US" sz="1400" dirty="0"/>
          </a:p>
        </p:txBody>
      </p:sp>
      <p:sp>
        <p:nvSpPr>
          <p:cNvPr id="69" name="TextBox 68"/>
          <p:cNvSpPr txBox="1"/>
          <p:nvPr/>
        </p:nvSpPr>
        <p:spPr>
          <a:xfrm>
            <a:off x="2667000" y="3276600"/>
            <a:ext cx="849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6x to 26x</a:t>
            </a:r>
            <a:endParaRPr lang="en-US" sz="1400" dirty="0"/>
          </a:p>
        </p:txBody>
      </p:sp>
      <p:sp>
        <p:nvSpPr>
          <p:cNvPr id="70" name="TextBox 69"/>
          <p:cNvSpPr txBox="1"/>
          <p:nvPr/>
        </p:nvSpPr>
        <p:spPr>
          <a:xfrm>
            <a:off x="6019800" y="838200"/>
            <a:ext cx="2662332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Interactive nodes are virtualized.</a:t>
            </a:r>
          </a:p>
          <a:p>
            <a:r>
              <a:rPr lang="en-US" sz="1400" dirty="0" smtClean="0"/>
              <a:t>Virtual machines will have static</a:t>
            </a:r>
          </a:p>
          <a:p>
            <a:r>
              <a:rPr lang="en-US" sz="1400" dirty="0" smtClean="0"/>
              <a:t>names/addresses.  Local disk is</a:t>
            </a:r>
          </a:p>
          <a:p>
            <a:r>
              <a:rPr lang="en-US" sz="1400" dirty="0" smtClean="0"/>
              <a:t>for scratch use.  SAN array will</a:t>
            </a:r>
          </a:p>
          <a:p>
            <a:r>
              <a:rPr lang="en-US" sz="1400" dirty="0" smtClean="0"/>
              <a:t>contain VM images plus provide</a:t>
            </a:r>
          </a:p>
          <a:p>
            <a:r>
              <a:rPr lang="en-US" sz="1400" dirty="0" smtClean="0"/>
              <a:t>clustered resilient storage.</a:t>
            </a:r>
          </a:p>
          <a:p>
            <a:endParaRPr lang="en-US" sz="1400" dirty="0" smtClean="0"/>
          </a:p>
          <a:p>
            <a:r>
              <a:rPr lang="en-US" sz="1400" dirty="0" smtClean="0"/>
              <a:t>Batch nodes not virtualized.  Will</a:t>
            </a:r>
          </a:p>
          <a:p>
            <a:r>
              <a:rPr lang="en-US" sz="1400" dirty="0" smtClean="0"/>
              <a:t>be in configuration representative</a:t>
            </a:r>
          </a:p>
          <a:p>
            <a:r>
              <a:rPr lang="en-US" sz="1400" dirty="0" smtClean="0"/>
              <a:t>of Grid nodes.</a:t>
            </a:r>
          </a:p>
          <a:p>
            <a:endParaRPr lang="en-US" sz="1400" dirty="0" smtClean="0"/>
          </a:p>
          <a:p>
            <a:r>
              <a:rPr lang="en-US" sz="1400" dirty="0" smtClean="0"/>
              <a:t>All will have access to networked</a:t>
            </a:r>
          </a:p>
          <a:p>
            <a:r>
              <a:rPr lang="en-US" sz="1400" dirty="0" smtClean="0"/>
              <a:t>storage.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 rot="5400000">
            <a:off x="1943100" y="3162300"/>
            <a:ext cx="4191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457200" y="2971800"/>
            <a:ext cx="3810000" cy="0"/>
          </a:xfrm>
          <a:prstGeom prst="line">
            <a:avLst/>
          </a:prstGeom>
          <a:ln w="1270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1" name="Group 180"/>
          <p:cNvGrpSpPr/>
          <p:nvPr/>
        </p:nvGrpSpPr>
        <p:grpSpPr>
          <a:xfrm>
            <a:off x="2012486" y="4724400"/>
            <a:ext cx="685800" cy="381000"/>
            <a:chOff x="2012486" y="4724400"/>
            <a:chExt cx="685800" cy="381000"/>
          </a:xfrm>
        </p:grpSpPr>
        <p:sp>
          <p:nvSpPr>
            <p:cNvPr id="16" name="Can 15"/>
            <p:cNvSpPr/>
            <p:nvPr/>
          </p:nvSpPr>
          <p:spPr>
            <a:xfrm>
              <a:off x="2012486" y="4724400"/>
              <a:ext cx="685800" cy="381000"/>
            </a:xfrm>
            <a:prstGeom prst="ca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32408" y="4819224"/>
              <a:ext cx="4459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Disk</a:t>
              </a:r>
              <a:endParaRPr lang="en-US" sz="1200" dirty="0"/>
            </a:p>
          </p:txBody>
        </p:sp>
      </p:grpSp>
      <p:cxnSp>
        <p:nvCxnSpPr>
          <p:cNvPr id="23" name="Straight Connector 22"/>
          <p:cNvCxnSpPr/>
          <p:nvPr/>
        </p:nvCxnSpPr>
        <p:spPr>
          <a:xfrm rot="5400000">
            <a:off x="2241086" y="1588604"/>
            <a:ext cx="228600" cy="0"/>
          </a:xfrm>
          <a:prstGeom prst="line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241086" y="3511495"/>
            <a:ext cx="228600" cy="0"/>
          </a:xfrm>
          <a:prstGeom prst="line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241086" y="5295900"/>
            <a:ext cx="228600" cy="0"/>
          </a:xfrm>
          <a:prstGeom prst="line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1931071" y="914400"/>
            <a:ext cx="848630" cy="304800"/>
            <a:chOff x="1981200" y="1752600"/>
            <a:chExt cx="848630" cy="304800"/>
          </a:xfrm>
        </p:grpSpPr>
        <p:sp>
          <p:nvSpPr>
            <p:cNvPr id="4" name="TextBox 3"/>
            <p:cNvSpPr txBox="1"/>
            <p:nvPr/>
          </p:nvSpPr>
          <p:spPr>
            <a:xfrm>
              <a:off x="1981200" y="1766501"/>
              <a:ext cx="8486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Interactive</a:t>
              </a:r>
              <a:endParaRPr lang="en-US" sz="1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986415" y="1752600"/>
              <a:ext cx="838200" cy="304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936286" y="2895600"/>
            <a:ext cx="838200" cy="304800"/>
            <a:chOff x="1948315" y="3200400"/>
            <a:chExt cx="838200" cy="304800"/>
          </a:xfrm>
        </p:grpSpPr>
        <p:sp>
          <p:nvSpPr>
            <p:cNvPr id="5" name="TextBox 4"/>
            <p:cNvSpPr txBox="1"/>
            <p:nvPr/>
          </p:nvSpPr>
          <p:spPr>
            <a:xfrm>
              <a:off x="2099586" y="3214301"/>
              <a:ext cx="5356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Batch</a:t>
              </a:r>
              <a:endParaRPr lang="en-US" sz="1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948315" y="3200400"/>
              <a:ext cx="838200" cy="304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8" name="Straight Connector 67"/>
          <p:cNvCxnSpPr>
            <a:stCxn id="6" idx="3"/>
          </p:cNvCxnSpPr>
          <p:nvPr/>
        </p:nvCxnSpPr>
        <p:spPr>
          <a:xfrm>
            <a:off x="2774486" y="1066800"/>
            <a:ext cx="126411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7" idx="3"/>
          </p:cNvCxnSpPr>
          <p:nvPr/>
        </p:nvCxnSpPr>
        <p:spPr>
          <a:xfrm>
            <a:off x="2774486" y="3048000"/>
            <a:ext cx="126411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6" idx="1"/>
          </p:cNvCxnSpPr>
          <p:nvPr/>
        </p:nvCxnSpPr>
        <p:spPr>
          <a:xfrm rot="10800000">
            <a:off x="1447800" y="1066800"/>
            <a:ext cx="488486" cy="0"/>
          </a:xfrm>
          <a:prstGeom prst="line">
            <a:avLst/>
          </a:prstGeom>
          <a:ln w="1270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2"/>
          </p:cNvCxnSpPr>
          <p:nvPr/>
        </p:nvCxnSpPr>
        <p:spPr>
          <a:xfrm rot="10800000">
            <a:off x="1447800" y="4914900"/>
            <a:ext cx="564686" cy="0"/>
          </a:xfrm>
          <a:prstGeom prst="line">
            <a:avLst/>
          </a:prstGeom>
          <a:ln w="1270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" name="Group 183"/>
          <p:cNvGrpSpPr/>
          <p:nvPr/>
        </p:nvGrpSpPr>
        <p:grpSpPr>
          <a:xfrm>
            <a:off x="2012486" y="5486400"/>
            <a:ext cx="685800" cy="381000"/>
            <a:chOff x="2012486" y="5486400"/>
            <a:chExt cx="685800" cy="381000"/>
          </a:xfrm>
        </p:grpSpPr>
        <p:sp>
          <p:nvSpPr>
            <p:cNvPr id="82" name="Can 81"/>
            <p:cNvSpPr/>
            <p:nvPr/>
          </p:nvSpPr>
          <p:spPr>
            <a:xfrm>
              <a:off x="2012486" y="5486400"/>
              <a:ext cx="685800" cy="381000"/>
            </a:xfrm>
            <a:prstGeom prst="ca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132408" y="5581224"/>
              <a:ext cx="4459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Disk</a:t>
              </a:r>
              <a:endParaRPr lang="en-US" sz="1200" dirty="0"/>
            </a:p>
          </p:txBody>
        </p:sp>
      </p:grpSp>
      <p:grpSp>
        <p:nvGrpSpPr>
          <p:cNvPr id="86" name="Group 8"/>
          <p:cNvGrpSpPr/>
          <p:nvPr/>
        </p:nvGrpSpPr>
        <p:grpSpPr>
          <a:xfrm>
            <a:off x="1931071" y="1775791"/>
            <a:ext cx="848630" cy="304800"/>
            <a:chOff x="1981200" y="1752600"/>
            <a:chExt cx="848630" cy="304800"/>
          </a:xfrm>
        </p:grpSpPr>
        <p:sp>
          <p:nvSpPr>
            <p:cNvPr id="89" name="TextBox 88"/>
            <p:cNvSpPr txBox="1"/>
            <p:nvPr/>
          </p:nvSpPr>
          <p:spPr>
            <a:xfrm>
              <a:off x="1981200" y="1766501"/>
              <a:ext cx="8486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Interactive</a:t>
              </a:r>
              <a:endParaRPr lang="en-US" sz="1200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986415" y="1752600"/>
              <a:ext cx="838200" cy="304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2" name="Straight Connector 91"/>
          <p:cNvCxnSpPr/>
          <p:nvPr/>
        </p:nvCxnSpPr>
        <p:spPr>
          <a:xfrm rot="10800000">
            <a:off x="1447800" y="1928191"/>
            <a:ext cx="478154" cy="0"/>
          </a:xfrm>
          <a:prstGeom prst="line">
            <a:avLst/>
          </a:prstGeom>
          <a:ln w="1270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35"/>
          <p:cNvGrpSpPr/>
          <p:nvPr/>
        </p:nvGrpSpPr>
        <p:grpSpPr>
          <a:xfrm>
            <a:off x="1936286" y="3660250"/>
            <a:ext cx="838200" cy="304800"/>
            <a:chOff x="1948315" y="3200400"/>
            <a:chExt cx="838200" cy="304800"/>
          </a:xfrm>
        </p:grpSpPr>
        <p:sp>
          <p:nvSpPr>
            <p:cNvPr id="97" name="TextBox 96"/>
            <p:cNvSpPr txBox="1"/>
            <p:nvPr/>
          </p:nvSpPr>
          <p:spPr>
            <a:xfrm>
              <a:off x="2099586" y="3214301"/>
              <a:ext cx="5356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Batch</a:t>
              </a:r>
              <a:endParaRPr lang="en-US" sz="1200" dirty="0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1948315" y="3200400"/>
              <a:ext cx="838200" cy="304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4724400" y="1371600"/>
            <a:ext cx="838200" cy="533400"/>
            <a:chOff x="4724400" y="1371600"/>
            <a:chExt cx="838200" cy="533400"/>
          </a:xfrm>
        </p:grpSpPr>
        <p:sp>
          <p:nvSpPr>
            <p:cNvPr id="114" name="TextBox 113"/>
            <p:cNvSpPr txBox="1"/>
            <p:nvPr/>
          </p:nvSpPr>
          <p:spPr>
            <a:xfrm>
              <a:off x="4800600" y="1524000"/>
              <a:ext cx="66652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solidFill>
                    <a:schemeClr val="accent1"/>
                  </a:solidFill>
                </a:rPr>
                <a:t>BlueArc</a:t>
              </a:r>
              <a:endParaRPr lang="en-US" sz="1200" dirty="0">
                <a:solidFill>
                  <a:schemeClr val="accent1"/>
                </a:solidFill>
              </a:endParaRPr>
            </a:p>
          </p:txBody>
        </p:sp>
        <p:sp>
          <p:nvSpPr>
            <p:cNvPr id="115" name="Can 114"/>
            <p:cNvSpPr/>
            <p:nvPr/>
          </p:nvSpPr>
          <p:spPr>
            <a:xfrm>
              <a:off x="4724400" y="1371600"/>
              <a:ext cx="838200" cy="533400"/>
            </a:xfrm>
            <a:prstGeom prst="can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1" name="TextBox 120"/>
          <p:cNvSpPr txBox="1"/>
          <p:nvPr/>
        </p:nvSpPr>
        <p:spPr>
          <a:xfrm>
            <a:off x="4648200" y="4419600"/>
            <a:ext cx="1177887" cy="646331"/>
          </a:xfrm>
          <a:prstGeom prst="rect">
            <a:avLst/>
          </a:prstGeom>
          <a:noFill/>
          <a:ln w="6350">
            <a:noFill/>
            <a:prstDash val="lgDash"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Nodes act as</a:t>
            </a:r>
          </a:p>
          <a:p>
            <a:r>
              <a:rPr lang="en-US" sz="1200" dirty="0" err="1" smtClean="0">
                <a:solidFill>
                  <a:srgbClr val="C00000"/>
                </a:solidFill>
              </a:rPr>
              <a:t>Lustre</a:t>
            </a:r>
            <a:r>
              <a:rPr lang="en-US" sz="1200" dirty="0" smtClean="0">
                <a:solidFill>
                  <a:srgbClr val="C00000"/>
                </a:solidFill>
              </a:rPr>
              <a:t> OSS</a:t>
            </a:r>
            <a:r>
              <a:rPr lang="en-US" sz="1200" dirty="0" smtClean="0"/>
              <a:t>,</a:t>
            </a:r>
          </a:p>
          <a:p>
            <a:r>
              <a:rPr lang="en-US" sz="1200" dirty="0" smtClean="0">
                <a:solidFill>
                  <a:srgbClr val="7030A0"/>
                </a:solidFill>
              </a:rPr>
              <a:t>HDFS </a:t>
            </a:r>
            <a:r>
              <a:rPr lang="en-US" sz="1200" dirty="0" err="1" smtClean="0">
                <a:solidFill>
                  <a:srgbClr val="7030A0"/>
                </a:solidFill>
              </a:rPr>
              <a:t>DataNode</a:t>
            </a:r>
            <a:endParaRPr lang="en-US" sz="1200" dirty="0">
              <a:solidFill>
                <a:srgbClr val="7030A0"/>
              </a:solidFill>
            </a:endParaRPr>
          </a:p>
        </p:txBody>
      </p:sp>
      <p:grpSp>
        <p:nvGrpSpPr>
          <p:cNvPr id="190" name="Group 189"/>
          <p:cNvGrpSpPr/>
          <p:nvPr/>
        </p:nvGrpSpPr>
        <p:grpSpPr>
          <a:xfrm>
            <a:off x="4572000" y="3124200"/>
            <a:ext cx="1905000" cy="461665"/>
            <a:chOff x="4572000" y="3124200"/>
            <a:chExt cx="1905000" cy="461665"/>
          </a:xfrm>
        </p:grpSpPr>
        <p:sp>
          <p:nvSpPr>
            <p:cNvPr id="129" name="TextBox 128"/>
            <p:cNvSpPr txBox="1"/>
            <p:nvPr/>
          </p:nvSpPr>
          <p:spPr>
            <a:xfrm>
              <a:off x="4572000" y="3124200"/>
              <a:ext cx="1261307" cy="461665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prstDash val="lgDash"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solidFill>
                    <a:srgbClr val="C00000"/>
                  </a:solidFill>
                </a:rPr>
                <a:t>Lustre</a:t>
              </a:r>
              <a:r>
                <a:rPr lang="en-US" sz="1200" dirty="0" smtClean="0">
                  <a:solidFill>
                    <a:srgbClr val="C00000"/>
                  </a:solidFill>
                </a:rPr>
                <a:t> MDS</a:t>
              </a:r>
              <a:r>
                <a:rPr lang="en-US" sz="1200" dirty="0" smtClean="0"/>
                <a:t>,</a:t>
              </a:r>
            </a:p>
            <a:p>
              <a:r>
                <a:rPr lang="en-US" sz="1200" dirty="0" smtClean="0">
                  <a:solidFill>
                    <a:srgbClr val="7030A0"/>
                  </a:solidFill>
                </a:rPr>
                <a:t>HDFS </a:t>
              </a:r>
              <a:r>
                <a:rPr lang="en-US" sz="1200" dirty="0" err="1" smtClean="0">
                  <a:solidFill>
                    <a:srgbClr val="7030A0"/>
                  </a:solidFill>
                </a:rPr>
                <a:t>NameNode</a:t>
              </a:r>
              <a:endParaRPr lang="en-US" sz="1200" dirty="0">
                <a:solidFill>
                  <a:srgbClr val="7030A0"/>
                </a:solidFill>
              </a:endParaRPr>
            </a:p>
          </p:txBody>
        </p:sp>
        <p:sp>
          <p:nvSpPr>
            <p:cNvPr id="130" name="Can 129"/>
            <p:cNvSpPr/>
            <p:nvPr/>
          </p:nvSpPr>
          <p:spPr>
            <a:xfrm>
              <a:off x="6019800" y="3164532"/>
              <a:ext cx="457200" cy="381000"/>
            </a:xfrm>
            <a:prstGeom prst="can">
              <a:avLst/>
            </a:prstGeom>
            <a:noFill/>
            <a:ln w="63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1" name="Straight Connector 130"/>
            <p:cNvCxnSpPr>
              <a:stCxn id="129" idx="3"/>
            </p:cNvCxnSpPr>
            <p:nvPr/>
          </p:nvCxnSpPr>
          <p:spPr>
            <a:xfrm>
              <a:off x="5833307" y="3355033"/>
              <a:ext cx="186493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0" name="Straight Connector 139"/>
          <p:cNvCxnSpPr>
            <a:stCxn id="115" idx="2"/>
          </p:cNvCxnSpPr>
          <p:nvPr/>
        </p:nvCxnSpPr>
        <p:spPr>
          <a:xfrm rot="10800000">
            <a:off x="4031312" y="1637970"/>
            <a:ext cx="693089" cy="3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129" idx="1"/>
          </p:cNvCxnSpPr>
          <p:nvPr/>
        </p:nvCxnSpPr>
        <p:spPr>
          <a:xfrm rot="10800000" flipV="1">
            <a:off x="4039264" y="3355032"/>
            <a:ext cx="532737" cy="4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3733800" y="2209800"/>
            <a:ext cx="369332" cy="63472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/>
              <a:t>Ethernet</a:t>
            </a:r>
            <a:endParaRPr lang="en-US" sz="1200" dirty="0"/>
          </a:p>
        </p:txBody>
      </p:sp>
      <p:sp>
        <p:nvSpPr>
          <p:cNvPr id="149" name="TextBox 148"/>
          <p:cNvSpPr txBox="1"/>
          <p:nvPr/>
        </p:nvSpPr>
        <p:spPr>
          <a:xfrm>
            <a:off x="1066800" y="2438400"/>
            <a:ext cx="369332" cy="94949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err="1" smtClean="0">
                <a:solidFill>
                  <a:srgbClr val="FFC000"/>
                </a:solidFill>
              </a:rPr>
              <a:t>Fibre</a:t>
            </a:r>
            <a:r>
              <a:rPr lang="en-US" sz="1200" dirty="0" smtClean="0">
                <a:solidFill>
                  <a:srgbClr val="FFC000"/>
                </a:solidFill>
              </a:rPr>
              <a:t> Channel</a:t>
            </a:r>
            <a:endParaRPr lang="en-US" sz="1200" dirty="0">
              <a:solidFill>
                <a:srgbClr val="FFC000"/>
              </a:solidFill>
            </a:endParaRPr>
          </a:p>
        </p:txBody>
      </p:sp>
      <p:cxnSp>
        <p:nvCxnSpPr>
          <p:cNvPr id="178" name="Straight Connector 177"/>
          <p:cNvCxnSpPr>
            <a:stCxn id="90" idx="3"/>
          </p:cNvCxnSpPr>
          <p:nvPr/>
        </p:nvCxnSpPr>
        <p:spPr>
          <a:xfrm flipV="1">
            <a:off x="2774486" y="1924216"/>
            <a:ext cx="1264777" cy="39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98" idx="3"/>
          </p:cNvCxnSpPr>
          <p:nvPr/>
        </p:nvCxnSpPr>
        <p:spPr>
          <a:xfrm flipV="1">
            <a:off x="2774486" y="3808675"/>
            <a:ext cx="1256825" cy="39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oup 103"/>
          <p:cNvGrpSpPr/>
          <p:nvPr/>
        </p:nvGrpSpPr>
        <p:grpSpPr>
          <a:xfrm>
            <a:off x="1676400" y="1295400"/>
            <a:ext cx="1828800" cy="152400"/>
            <a:chOff x="1905000" y="1524000"/>
            <a:chExt cx="1828800" cy="152400"/>
          </a:xfrm>
        </p:grpSpPr>
        <p:sp>
          <p:nvSpPr>
            <p:cNvPr id="27" name="Can 26"/>
            <p:cNvSpPr/>
            <p:nvPr/>
          </p:nvSpPr>
          <p:spPr>
            <a:xfrm>
              <a:off x="190500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Can 76"/>
            <p:cNvSpPr/>
            <p:nvPr/>
          </p:nvSpPr>
          <p:spPr>
            <a:xfrm>
              <a:off x="222504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Can 80"/>
            <p:cNvSpPr/>
            <p:nvPr/>
          </p:nvSpPr>
          <p:spPr>
            <a:xfrm>
              <a:off x="254508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Can 84"/>
            <p:cNvSpPr/>
            <p:nvPr/>
          </p:nvSpPr>
          <p:spPr>
            <a:xfrm>
              <a:off x="286512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Can 99"/>
            <p:cNvSpPr/>
            <p:nvPr/>
          </p:nvSpPr>
          <p:spPr>
            <a:xfrm>
              <a:off x="318516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Can 101"/>
            <p:cNvSpPr/>
            <p:nvPr/>
          </p:nvSpPr>
          <p:spPr>
            <a:xfrm>
              <a:off x="350520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686261" y="2161391"/>
            <a:ext cx="1828800" cy="152400"/>
            <a:chOff x="1905000" y="1524000"/>
            <a:chExt cx="1828800" cy="152400"/>
          </a:xfrm>
        </p:grpSpPr>
        <p:sp>
          <p:nvSpPr>
            <p:cNvPr id="123" name="Can 122"/>
            <p:cNvSpPr/>
            <p:nvPr/>
          </p:nvSpPr>
          <p:spPr>
            <a:xfrm>
              <a:off x="190500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Can 124"/>
            <p:cNvSpPr/>
            <p:nvPr/>
          </p:nvSpPr>
          <p:spPr>
            <a:xfrm>
              <a:off x="222504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Can 125"/>
            <p:cNvSpPr/>
            <p:nvPr/>
          </p:nvSpPr>
          <p:spPr>
            <a:xfrm>
              <a:off x="254508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Can 126"/>
            <p:cNvSpPr/>
            <p:nvPr/>
          </p:nvSpPr>
          <p:spPr>
            <a:xfrm>
              <a:off x="286512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Can 127"/>
            <p:cNvSpPr/>
            <p:nvPr/>
          </p:nvSpPr>
          <p:spPr>
            <a:xfrm>
              <a:off x="318516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Can 131"/>
            <p:cNvSpPr/>
            <p:nvPr/>
          </p:nvSpPr>
          <p:spPr>
            <a:xfrm>
              <a:off x="350520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638440" y="3250966"/>
            <a:ext cx="1828800" cy="152400"/>
            <a:chOff x="1905000" y="1524000"/>
            <a:chExt cx="1828800" cy="152400"/>
          </a:xfrm>
        </p:grpSpPr>
        <p:sp>
          <p:nvSpPr>
            <p:cNvPr id="134" name="Can 133"/>
            <p:cNvSpPr/>
            <p:nvPr/>
          </p:nvSpPr>
          <p:spPr>
            <a:xfrm>
              <a:off x="190500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Can 134"/>
            <p:cNvSpPr/>
            <p:nvPr/>
          </p:nvSpPr>
          <p:spPr>
            <a:xfrm>
              <a:off x="222504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Can 136"/>
            <p:cNvSpPr/>
            <p:nvPr/>
          </p:nvSpPr>
          <p:spPr>
            <a:xfrm>
              <a:off x="254508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Can 137"/>
            <p:cNvSpPr/>
            <p:nvPr/>
          </p:nvSpPr>
          <p:spPr>
            <a:xfrm>
              <a:off x="286512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Can 138"/>
            <p:cNvSpPr/>
            <p:nvPr/>
          </p:nvSpPr>
          <p:spPr>
            <a:xfrm>
              <a:off x="318516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Can 140"/>
            <p:cNvSpPr/>
            <p:nvPr/>
          </p:nvSpPr>
          <p:spPr>
            <a:xfrm>
              <a:off x="350520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1676400" y="4038600"/>
            <a:ext cx="1828800" cy="152400"/>
            <a:chOff x="1905000" y="1524000"/>
            <a:chExt cx="1828800" cy="152400"/>
          </a:xfrm>
        </p:grpSpPr>
        <p:sp>
          <p:nvSpPr>
            <p:cNvPr id="145" name="Can 144"/>
            <p:cNvSpPr/>
            <p:nvPr/>
          </p:nvSpPr>
          <p:spPr>
            <a:xfrm>
              <a:off x="190500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Can 149"/>
            <p:cNvSpPr/>
            <p:nvPr/>
          </p:nvSpPr>
          <p:spPr>
            <a:xfrm>
              <a:off x="222504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Can 150"/>
            <p:cNvSpPr/>
            <p:nvPr/>
          </p:nvSpPr>
          <p:spPr>
            <a:xfrm>
              <a:off x="254508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Can 151"/>
            <p:cNvSpPr/>
            <p:nvPr/>
          </p:nvSpPr>
          <p:spPr>
            <a:xfrm>
              <a:off x="286512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Can 152"/>
            <p:cNvSpPr/>
            <p:nvPr/>
          </p:nvSpPr>
          <p:spPr>
            <a:xfrm>
              <a:off x="318516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Can 153"/>
            <p:cNvSpPr/>
            <p:nvPr/>
          </p:nvSpPr>
          <p:spPr>
            <a:xfrm>
              <a:off x="3505200" y="1524000"/>
              <a:ext cx="228600" cy="152400"/>
            </a:xfrm>
            <a:prstGeom prst="can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5" name="TextBox 164"/>
          <p:cNvSpPr txBox="1"/>
          <p:nvPr/>
        </p:nvSpPr>
        <p:spPr>
          <a:xfrm>
            <a:off x="3048000" y="304800"/>
            <a:ext cx="2790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GPCF </a:t>
            </a:r>
            <a:r>
              <a:rPr lang="en-US" dirty="0" smtClean="0"/>
              <a:t>Expansion – </a:t>
            </a:r>
            <a:r>
              <a:rPr lang="en-US" dirty="0" smtClean="0"/>
              <a:t>Add disks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5943600" y="990600"/>
            <a:ext cx="292374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All nodes can have additional data</a:t>
            </a:r>
          </a:p>
          <a:p>
            <a:r>
              <a:rPr lang="en-US" sz="1400" dirty="0" smtClean="0"/>
              <a:t>disks.  These could be configured as</a:t>
            </a:r>
          </a:p>
          <a:p>
            <a:r>
              <a:rPr lang="en-US" sz="1400" dirty="0" smtClean="0"/>
              <a:t>volatile local storage, or more likely</a:t>
            </a:r>
          </a:p>
          <a:p>
            <a:r>
              <a:rPr lang="en-US" sz="1400" dirty="0" smtClean="0"/>
              <a:t>as components of a large distributed</a:t>
            </a:r>
          </a:p>
          <a:p>
            <a:r>
              <a:rPr lang="en-US" sz="1400" dirty="0" err="1" smtClean="0"/>
              <a:t>Lustre</a:t>
            </a:r>
            <a:r>
              <a:rPr lang="en-US" sz="1400" dirty="0" smtClean="0"/>
              <a:t> or HDFS file system.</a:t>
            </a:r>
          </a:p>
          <a:p>
            <a:endParaRPr lang="en-US" sz="1400" dirty="0" smtClean="0"/>
          </a:p>
          <a:p>
            <a:r>
              <a:rPr lang="en-US" sz="1400" dirty="0" smtClean="0"/>
              <a:t>Metadata can be on one of the nodes</a:t>
            </a:r>
          </a:p>
          <a:p>
            <a:r>
              <a:rPr lang="en-US" sz="1400" dirty="0" smtClean="0"/>
              <a:t>or on dedicated metadata server(s).</a:t>
            </a:r>
            <a:endParaRPr lang="en-US" sz="1400" dirty="0"/>
          </a:p>
        </p:txBody>
      </p:sp>
      <p:sp>
        <p:nvSpPr>
          <p:cNvPr id="169" name="TextBox 168"/>
          <p:cNvSpPr txBox="1"/>
          <p:nvPr/>
        </p:nvSpPr>
        <p:spPr>
          <a:xfrm>
            <a:off x="6096000" y="5334000"/>
            <a:ext cx="27174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Additional servers can be added to</a:t>
            </a:r>
          </a:p>
          <a:p>
            <a:r>
              <a:rPr lang="en-US" sz="1400" dirty="0" smtClean="0"/>
              <a:t>the GPCF to provide specialized</a:t>
            </a:r>
          </a:p>
          <a:p>
            <a:r>
              <a:rPr lang="en-US" sz="1400" dirty="0" smtClean="0"/>
              <a:t>functions, possibly virtualized.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0"/>
          <p:cNvGrpSpPr/>
          <p:nvPr/>
        </p:nvGrpSpPr>
        <p:grpSpPr>
          <a:xfrm>
            <a:off x="1066800" y="914400"/>
            <a:ext cx="5410200" cy="4953000"/>
            <a:chOff x="1066800" y="914400"/>
            <a:chExt cx="5410200" cy="49530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1943100" y="3162300"/>
              <a:ext cx="4191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1028700" y="3467100"/>
              <a:ext cx="4343400" cy="0"/>
            </a:xfrm>
            <a:prstGeom prst="line">
              <a:avLst/>
            </a:prstGeom>
            <a:ln w="127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457200" y="2971800"/>
              <a:ext cx="3810000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180"/>
            <p:cNvGrpSpPr/>
            <p:nvPr/>
          </p:nvGrpSpPr>
          <p:grpSpPr>
            <a:xfrm>
              <a:off x="2012486" y="4724400"/>
              <a:ext cx="685800" cy="381000"/>
              <a:chOff x="2012486" y="4724400"/>
              <a:chExt cx="685800" cy="381000"/>
            </a:xfrm>
          </p:grpSpPr>
          <p:sp>
            <p:nvSpPr>
              <p:cNvPr id="16" name="Can 15"/>
              <p:cNvSpPr/>
              <p:nvPr/>
            </p:nvSpPr>
            <p:spPr>
              <a:xfrm>
                <a:off x="2012486" y="4724400"/>
                <a:ext cx="685800" cy="381000"/>
              </a:xfrm>
              <a:prstGeom prst="can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132408" y="4819224"/>
                <a:ext cx="44595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Disk</a:t>
                </a:r>
                <a:endParaRPr lang="en-US" sz="1200" dirty="0"/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 rot="5400000">
              <a:off x="2241086" y="1588604"/>
              <a:ext cx="2286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2241086" y="3511495"/>
              <a:ext cx="2286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2241086" y="5295900"/>
              <a:ext cx="2286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181"/>
            <p:cNvGrpSpPr/>
            <p:nvPr/>
          </p:nvGrpSpPr>
          <p:grpSpPr>
            <a:xfrm>
              <a:off x="1931071" y="914400"/>
              <a:ext cx="848630" cy="533400"/>
              <a:chOff x="1931071" y="914400"/>
              <a:chExt cx="848630" cy="53340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1931071" y="914400"/>
                <a:ext cx="848630" cy="304800"/>
                <a:chOff x="1981200" y="1752600"/>
                <a:chExt cx="848630" cy="304800"/>
              </a:xfrm>
            </p:grpSpPr>
            <p:sp>
              <p:nvSpPr>
                <p:cNvPr id="4" name="TextBox 3"/>
                <p:cNvSpPr txBox="1"/>
                <p:nvPr/>
              </p:nvSpPr>
              <p:spPr>
                <a:xfrm>
                  <a:off x="1981200" y="1766501"/>
                  <a:ext cx="84863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Interactive</a:t>
                  </a:r>
                  <a:endParaRPr lang="en-US" sz="1200" dirty="0"/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1986415" y="1752600"/>
                  <a:ext cx="838200" cy="3048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7" name="Can 26"/>
              <p:cNvSpPr/>
              <p:nvPr/>
            </p:nvSpPr>
            <p:spPr>
              <a:xfrm>
                <a:off x="2045371" y="1295400"/>
                <a:ext cx="228600" cy="152400"/>
              </a:xfrm>
              <a:prstGeom prst="can">
                <a:avLst/>
              </a:prstGeom>
              <a:noFill/>
              <a:ln w="1270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Connector 30"/>
              <p:cNvCxnSpPr>
                <a:stCxn id="27" idx="1"/>
              </p:cNvCxnSpPr>
              <p:nvPr/>
            </p:nvCxnSpPr>
            <p:spPr>
              <a:xfrm rot="16200000" flipV="1">
                <a:off x="2102521" y="1238250"/>
                <a:ext cx="76200" cy="381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182"/>
            <p:cNvGrpSpPr/>
            <p:nvPr/>
          </p:nvGrpSpPr>
          <p:grpSpPr>
            <a:xfrm>
              <a:off x="1936286" y="2895600"/>
              <a:ext cx="838200" cy="533400"/>
              <a:chOff x="1936286" y="2895600"/>
              <a:chExt cx="838200" cy="533400"/>
            </a:xfrm>
          </p:grpSpPr>
          <p:grpSp>
            <p:nvGrpSpPr>
              <p:cNvPr id="12" name="Group 35"/>
              <p:cNvGrpSpPr/>
              <p:nvPr/>
            </p:nvGrpSpPr>
            <p:grpSpPr>
              <a:xfrm>
                <a:off x="1936286" y="2895600"/>
                <a:ext cx="838200" cy="304800"/>
                <a:chOff x="1948315" y="3200400"/>
                <a:chExt cx="838200" cy="304800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2099586" y="3214301"/>
                  <a:ext cx="535659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Batch</a:t>
                  </a:r>
                  <a:endParaRPr lang="en-US" sz="1200" dirty="0"/>
                </a:p>
              </p:txBody>
            </p:sp>
            <p:sp>
              <p:nvSpPr>
                <p:cNvPr id="7" name="Rectangle 6"/>
                <p:cNvSpPr/>
                <p:nvPr/>
              </p:nvSpPr>
              <p:spPr>
                <a:xfrm>
                  <a:off x="1948315" y="3200400"/>
                  <a:ext cx="838200" cy="3048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2" name="Can 31"/>
              <p:cNvSpPr/>
              <p:nvPr/>
            </p:nvSpPr>
            <p:spPr>
              <a:xfrm>
                <a:off x="2045371" y="3276600"/>
                <a:ext cx="228600" cy="152400"/>
              </a:xfrm>
              <a:prstGeom prst="can">
                <a:avLst/>
              </a:prstGeom>
              <a:noFill/>
              <a:ln w="1270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" name="Straight Connector 32"/>
              <p:cNvCxnSpPr>
                <a:stCxn id="32" idx="1"/>
              </p:cNvCxnSpPr>
              <p:nvPr/>
            </p:nvCxnSpPr>
            <p:spPr>
              <a:xfrm rot="16200000" flipV="1">
                <a:off x="2102521" y="3219450"/>
                <a:ext cx="76200" cy="381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hape 56"/>
            <p:cNvCxnSpPr>
              <a:endCxn id="6" idx="2"/>
            </p:cNvCxnSpPr>
            <p:nvPr/>
          </p:nvCxnSpPr>
          <p:spPr>
            <a:xfrm rot="10800000">
              <a:off x="2355386" y="1219200"/>
              <a:ext cx="845016" cy="76200"/>
            </a:xfrm>
            <a:prstGeom prst="bentConnector2">
              <a:avLst/>
            </a:prstGeom>
            <a:ln w="127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hape 61"/>
            <p:cNvCxnSpPr/>
            <p:nvPr/>
          </p:nvCxnSpPr>
          <p:spPr>
            <a:xfrm rot="10800000">
              <a:off x="2327825" y="3199737"/>
              <a:ext cx="852035" cy="76200"/>
            </a:xfrm>
            <a:prstGeom prst="bentConnector2">
              <a:avLst/>
            </a:prstGeom>
            <a:ln w="127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6" idx="3"/>
            </p:cNvCxnSpPr>
            <p:nvPr/>
          </p:nvCxnSpPr>
          <p:spPr>
            <a:xfrm>
              <a:off x="2774486" y="1066800"/>
              <a:ext cx="126411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7" idx="3"/>
            </p:cNvCxnSpPr>
            <p:nvPr/>
          </p:nvCxnSpPr>
          <p:spPr>
            <a:xfrm>
              <a:off x="2774486" y="3048000"/>
              <a:ext cx="126411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6" idx="1"/>
            </p:cNvCxnSpPr>
            <p:nvPr/>
          </p:nvCxnSpPr>
          <p:spPr>
            <a:xfrm rot="10800000">
              <a:off x="1447800" y="1066800"/>
              <a:ext cx="488486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6" idx="2"/>
            </p:cNvCxnSpPr>
            <p:nvPr/>
          </p:nvCxnSpPr>
          <p:spPr>
            <a:xfrm rot="10800000">
              <a:off x="1447800" y="4914900"/>
              <a:ext cx="564686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83"/>
            <p:cNvGrpSpPr/>
            <p:nvPr/>
          </p:nvGrpSpPr>
          <p:grpSpPr>
            <a:xfrm>
              <a:off x="2012486" y="5486400"/>
              <a:ext cx="685800" cy="381000"/>
              <a:chOff x="2012486" y="5486400"/>
              <a:chExt cx="685800" cy="381000"/>
            </a:xfrm>
          </p:grpSpPr>
          <p:sp>
            <p:nvSpPr>
              <p:cNvPr id="82" name="Can 81"/>
              <p:cNvSpPr/>
              <p:nvPr/>
            </p:nvSpPr>
            <p:spPr>
              <a:xfrm>
                <a:off x="2012486" y="5486400"/>
                <a:ext cx="685800" cy="381000"/>
              </a:xfrm>
              <a:prstGeom prst="can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132408" y="5581224"/>
                <a:ext cx="44595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Disk</a:t>
                </a:r>
                <a:endParaRPr lang="en-US" sz="1200" dirty="0"/>
              </a:p>
            </p:txBody>
          </p:sp>
        </p:grpSp>
        <p:grpSp>
          <p:nvGrpSpPr>
            <p:cNvPr id="18" name="Group 184"/>
            <p:cNvGrpSpPr/>
            <p:nvPr/>
          </p:nvGrpSpPr>
          <p:grpSpPr>
            <a:xfrm>
              <a:off x="1931071" y="1775791"/>
              <a:ext cx="848630" cy="533400"/>
              <a:chOff x="1931071" y="1775791"/>
              <a:chExt cx="848630" cy="533400"/>
            </a:xfrm>
          </p:grpSpPr>
          <p:grpSp>
            <p:nvGrpSpPr>
              <p:cNvPr id="19" name="Group 8"/>
              <p:cNvGrpSpPr/>
              <p:nvPr/>
            </p:nvGrpSpPr>
            <p:grpSpPr>
              <a:xfrm>
                <a:off x="1931071" y="1775791"/>
                <a:ext cx="848630" cy="304800"/>
                <a:chOff x="1981200" y="1752600"/>
                <a:chExt cx="848630" cy="304800"/>
              </a:xfrm>
            </p:grpSpPr>
            <p:sp>
              <p:nvSpPr>
                <p:cNvPr id="89" name="TextBox 88"/>
                <p:cNvSpPr txBox="1"/>
                <p:nvPr/>
              </p:nvSpPr>
              <p:spPr>
                <a:xfrm>
                  <a:off x="1981200" y="1766501"/>
                  <a:ext cx="84863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Interactive</a:t>
                  </a:r>
                  <a:endParaRPr lang="en-US" sz="1200" dirty="0"/>
                </a:p>
              </p:txBody>
            </p:sp>
            <p:sp>
              <p:nvSpPr>
                <p:cNvPr id="90" name="Rectangle 89"/>
                <p:cNvSpPr/>
                <p:nvPr/>
              </p:nvSpPr>
              <p:spPr>
                <a:xfrm>
                  <a:off x="1986415" y="1752600"/>
                  <a:ext cx="838200" cy="3048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7" name="Can 86"/>
              <p:cNvSpPr/>
              <p:nvPr/>
            </p:nvSpPr>
            <p:spPr>
              <a:xfrm>
                <a:off x="2045371" y="2156791"/>
                <a:ext cx="228600" cy="152400"/>
              </a:xfrm>
              <a:prstGeom prst="can">
                <a:avLst/>
              </a:prstGeom>
              <a:noFill/>
              <a:ln w="1270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8" name="Straight Connector 87"/>
              <p:cNvCxnSpPr>
                <a:stCxn id="87" idx="1"/>
              </p:cNvCxnSpPr>
              <p:nvPr/>
            </p:nvCxnSpPr>
            <p:spPr>
              <a:xfrm rot="16200000" flipV="1">
                <a:off x="2102521" y="2099641"/>
                <a:ext cx="76200" cy="381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1" name="Shape 90"/>
            <p:cNvCxnSpPr/>
            <p:nvPr/>
          </p:nvCxnSpPr>
          <p:spPr>
            <a:xfrm rot="10800000">
              <a:off x="2345053" y="2080591"/>
              <a:ext cx="852035" cy="76200"/>
            </a:xfrm>
            <a:prstGeom prst="bentConnector2">
              <a:avLst/>
            </a:prstGeom>
            <a:ln w="127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0800000">
              <a:off x="1447800" y="1928191"/>
              <a:ext cx="478154" cy="0"/>
            </a:xfrm>
            <a:prstGeom prst="line">
              <a:avLst/>
            </a:prstGeom>
            <a:ln w="12700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oup 185"/>
            <p:cNvGrpSpPr/>
            <p:nvPr/>
          </p:nvGrpSpPr>
          <p:grpSpPr>
            <a:xfrm>
              <a:off x="1936286" y="3660250"/>
              <a:ext cx="838200" cy="533400"/>
              <a:chOff x="1936286" y="3660250"/>
              <a:chExt cx="838200" cy="533400"/>
            </a:xfrm>
          </p:grpSpPr>
          <p:grpSp>
            <p:nvGrpSpPr>
              <p:cNvPr id="21" name="Group 35"/>
              <p:cNvGrpSpPr/>
              <p:nvPr/>
            </p:nvGrpSpPr>
            <p:grpSpPr>
              <a:xfrm>
                <a:off x="1936286" y="3660250"/>
                <a:ext cx="838200" cy="304800"/>
                <a:chOff x="1948315" y="3200400"/>
                <a:chExt cx="838200" cy="304800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2099586" y="3214301"/>
                  <a:ext cx="535659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Batch</a:t>
                  </a:r>
                  <a:endParaRPr lang="en-US" sz="1200" dirty="0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1948315" y="3200400"/>
                  <a:ext cx="838200" cy="3048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5" name="Can 94"/>
              <p:cNvSpPr/>
              <p:nvPr/>
            </p:nvSpPr>
            <p:spPr>
              <a:xfrm>
                <a:off x="2045371" y="4041250"/>
                <a:ext cx="228600" cy="152400"/>
              </a:xfrm>
              <a:prstGeom prst="can">
                <a:avLst/>
              </a:prstGeom>
              <a:noFill/>
              <a:ln w="1270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6" name="Straight Connector 95"/>
              <p:cNvCxnSpPr>
                <a:stCxn id="95" idx="1"/>
              </p:cNvCxnSpPr>
              <p:nvPr/>
            </p:nvCxnSpPr>
            <p:spPr>
              <a:xfrm rot="16200000" flipV="1">
                <a:off x="2102521" y="3984100"/>
                <a:ext cx="76200" cy="381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Shape 98"/>
            <p:cNvCxnSpPr/>
            <p:nvPr/>
          </p:nvCxnSpPr>
          <p:spPr>
            <a:xfrm rot="10800000">
              <a:off x="2353004" y="3964387"/>
              <a:ext cx="852035" cy="76200"/>
            </a:xfrm>
            <a:prstGeom prst="bentConnector2">
              <a:avLst/>
            </a:prstGeom>
            <a:ln w="127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3276600" y="5105400"/>
              <a:ext cx="654475" cy="307777"/>
            </a:xfrm>
            <a:prstGeom prst="rect">
              <a:avLst/>
            </a:prstGeom>
            <a:noFill/>
            <a:ln w="19050">
              <a:solidFill>
                <a:srgbClr val="00B050"/>
              </a:solidFill>
              <a:prstDash val="sysDot"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B050"/>
                  </a:solidFill>
                </a:rPr>
                <a:t>Bridge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  <p:cxnSp>
          <p:nvCxnSpPr>
            <p:cNvPr id="111" name="Straight Connector 110"/>
            <p:cNvCxnSpPr>
              <a:stCxn id="106" idx="3"/>
            </p:cNvCxnSpPr>
            <p:nvPr/>
          </p:nvCxnSpPr>
          <p:spPr>
            <a:xfrm flipV="1">
              <a:off x="3931075" y="5257800"/>
              <a:ext cx="107525" cy="148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106" idx="1"/>
            </p:cNvCxnSpPr>
            <p:nvPr/>
          </p:nvCxnSpPr>
          <p:spPr>
            <a:xfrm rot="10800000">
              <a:off x="3200400" y="5257801"/>
              <a:ext cx="76200" cy="1489"/>
            </a:xfrm>
            <a:prstGeom prst="line">
              <a:avLst/>
            </a:prstGeom>
            <a:ln w="127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186"/>
            <p:cNvGrpSpPr/>
            <p:nvPr/>
          </p:nvGrpSpPr>
          <p:grpSpPr>
            <a:xfrm>
              <a:off x="4724400" y="1371600"/>
              <a:ext cx="838200" cy="533400"/>
              <a:chOff x="4724400" y="1371600"/>
              <a:chExt cx="838200" cy="533400"/>
            </a:xfrm>
          </p:grpSpPr>
          <p:sp>
            <p:nvSpPr>
              <p:cNvPr id="114" name="TextBox 113"/>
              <p:cNvSpPr txBox="1"/>
              <p:nvPr/>
            </p:nvSpPr>
            <p:spPr>
              <a:xfrm>
                <a:off x="4800600" y="1524000"/>
                <a:ext cx="666529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err="1" smtClean="0">
                    <a:solidFill>
                      <a:schemeClr val="accent1"/>
                    </a:solidFill>
                  </a:rPr>
                  <a:t>BlueArc</a:t>
                </a:r>
                <a:endParaRPr lang="en-US" sz="12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15" name="Can 114"/>
              <p:cNvSpPr/>
              <p:nvPr/>
            </p:nvSpPr>
            <p:spPr>
              <a:xfrm>
                <a:off x="4724400" y="1371600"/>
                <a:ext cx="838200" cy="533400"/>
              </a:xfrm>
              <a:prstGeom prst="can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187"/>
            <p:cNvGrpSpPr/>
            <p:nvPr/>
          </p:nvGrpSpPr>
          <p:grpSpPr>
            <a:xfrm>
              <a:off x="4724400" y="2133600"/>
              <a:ext cx="838200" cy="533400"/>
              <a:chOff x="4724400" y="2133600"/>
              <a:chExt cx="838200" cy="533400"/>
            </a:xfrm>
          </p:grpSpPr>
          <p:sp>
            <p:nvSpPr>
              <p:cNvPr id="118" name="TextBox 117"/>
              <p:cNvSpPr txBox="1"/>
              <p:nvPr/>
            </p:nvSpPr>
            <p:spPr>
              <a:xfrm>
                <a:off x="4812736" y="2286000"/>
                <a:ext cx="661528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err="1" smtClean="0">
                    <a:solidFill>
                      <a:schemeClr val="accent3">
                        <a:lumMod val="75000"/>
                      </a:schemeClr>
                    </a:solidFill>
                  </a:rPr>
                  <a:t>NetApp</a:t>
                </a:r>
                <a:endParaRPr lang="en-US" sz="1200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19" name="Can 118"/>
              <p:cNvSpPr/>
              <p:nvPr/>
            </p:nvSpPr>
            <p:spPr>
              <a:xfrm>
                <a:off x="4724400" y="2133600"/>
                <a:ext cx="838200" cy="533400"/>
              </a:xfrm>
              <a:prstGeom prst="can">
                <a:avLst/>
              </a:prstGeom>
              <a:noFill/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" name="Group 188"/>
            <p:cNvGrpSpPr/>
            <p:nvPr/>
          </p:nvGrpSpPr>
          <p:grpSpPr>
            <a:xfrm>
              <a:off x="4572000" y="3733800"/>
              <a:ext cx="1905000" cy="646331"/>
              <a:chOff x="4572000" y="3733800"/>
              <a:chExt cx="1905000" cy="646331"/>
            </a:xfrm>
          </p:grpSpPr>
          <p:sp>
            <p:nvSpPr>
              <p:cNvPr id="121" name="TextBox 120"/>
              <p:cNvSpPr txBox="1"/>
              <p:nvPr/>
            </p:nvSpPr>
            <p:spPr>
              <a:xfrm>
                <a:off x="4572000" y="3733800"/>
                <a:ext cx="1304716" cy="646331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prstDash val="lgDash"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NFS, </a:t>
                </a:r>
                <a:r>
                  <a:rPr lang="en-US" sz="1200" dirty="0" err="1" smtClean="0">
                    <a:solidFill>
                      <a:srgbClr val="00B050"/>
                    </a:solidFill>
                  </a:rPr>
                  <a:t>dCache</a:t>
                </a:r>
                <a:r>
                  <a:rPr lang="en-US" sz="1200" dirty="0" smtClean="0">
                    <a:solidFill>
                      <a:srgbClr val="00B050"/>
                    </a:solidFill>
                  </a:rPr>
                  <a:t> Pool</a:t>
                </a:r>
                <a:r>
                  <a:rPr lang="en-US" sz="1200" dirty="0" smtClean="0"/>
                  <a:t>,</a:t>
                </a:r>
              </a:p>
              <a:p>
                <a:r>
                  <a:rPr lang="en-US" sz="1200" dirty="0" err="1" smtClean="0">
                    <a:solidFill>
                      <a:srgbClr val="C00000"/>
                    </a:solidFill>
                  </a:rPr>
                  <a:t>Lustre</a:t>
                </a:r>
                <a:r>
                  <a:rPr lang="en-US" sz="1200" dirty="0" smtClean="0">
                    <a:solidFill>
                      <a:srgbClr val="C00000"/>
                    </a:solidFill>
                  </a:rPr>
                  <a:t> OSS</a:t>
                </a:r>
                <a:r>
                  <a:rPr lang="en-US" sz="1200" dirty="0" smtClean="0"/>
                  <a:t>,</a:t>
                </a:r>
              </a:p>
              <a:p>
                <a:r>
                  <a:rPr lang="en-US" sz="1200" dirty="0" smtClean="0">
                    <a:solidFill>
                      <a:srgbClr val="7030A0"/>
                    </a:solidFill>
                  </a:rPr>
                  <a:t>HDFS </a:t>
                </a:r>
                <a:r>
                  <a:rPr lang="en-US" sz="1200" dirty="0" err="1" smtClean="0">
                    <a:solidFill>
                      <a:srgbClr val="7030A0"/>
                    </a:solidFill>
                  </a:rPr>
                  <a:t>DataNode</a:t>
                </a:r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22" name="Can 121"/>
              <p:cNvSpPr/>
              <p:nvPr/>
            </p:nvSpPr>
            <p:spPr>
              <a:xfrm>
                <a:off x="6019800" y="3848100"/>
                <a:ext cx="457200" cy="381000"/>
              </a:xfrm>
              <a:prstGeom prst="can">
                <a:avLst/>
              </a:prstGeom>
              <a:noFill/>
              <a:ln w="6350">
                <a:solidFill>
                  <a:schemeClr val="tx1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4" name="Straight Connector 123"/>
              <p:cNvCxnSpPr/>
              <p:nvPr/>
            </p:nvCxnSpPr>
            <p:spPr>
              <a:xfrm>
                <a:off x="5876014" y="4038600"/>
                <a:ext cx="143786" cy="1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189"/>
            <p:cNvGrpSpPr/>
            <p:nvPr/>
          </p:nvGrpSpPr>
          <p:grpSpPr>
            <a:xfrm>
              <a:off x="4572000" y="3124200"/>
              <a:ext cx="1905000" cy="461665"/>
              <a:chOff x="4572000" y="3124200"/>
              <a:chExt cx="1905000" cy="461665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4572000" y="3124200"/>
                <a:ext cx="1261307" cy="46166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prstDash val="lgDash"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err="1" smtClean="0">
                    <a:solidFill>
                      <a:srgbClr val="C00000"/>
                    </a:solidFill>
                  </a:rPr>
                  <a:t>Lustre</a:t>
                </a:r>
                <a:r>
                  <a:rPr lang="en-US" sz="1200" dirty="0" smtClean="0">
                    <a:solidFill>
                      <a:srgbClr val="C00000"/>
                    </a:solidFill>
                  </a:rPr>
                  <a:t> MDS</a:t>
                </a:r>
                <a:r>
                  <a:rPr lang="en-US" sz="1200" dirty="0" smtClean="0"/>
                  <a:t>,</a:t>
                </a:r>
              </a:p>
              <a:p>
                <a:r>
                  <a:rPr lang="en-US" sz="1200" dirty="0" smtClean="0">
                    <a:solidFill>
                      <a:srgbClr val="7030A0"/>
                    </a:solidFill>
                  </a:rPr>
                  <a:t>HDFS </a:t>
                </a:r>
                <a:r>
                  <a:rPr lang="en-US" sz="1200" dirty="0" err="1" smtClean="0">
                    <a:solidFill>
                      <a:srgbClr val="7030A0"/>
                    </a:solidFill>
                  </a:rPr>
                  <a:t>NameNode</a:t>
                </a:r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30" name="Can 129"/>
              <p:cNvSpPr/>
              <p:nvPr/>
            </p:nvSpPr>
            <p:spPr>
              <a:xfrm>
                <a:off x="6019800" y="3164532"/>
                <a:ext cx="457200" cy="381000"/>
              </a:xfrm>
              <a:prstGeom prst="can">
                <a:avLst/>
              </a:prstGeom>
              <a:noFill/>
              <a:ln w="6350">
                <a:solidFill>
                  <a:schemeClr val="tx1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1" name="Straight Connector 130"/>
              <p:cNvCxnSpPr>
                <a:stCxn id="129" idx="3"/>
              </p:cNvCxnSpPr>
              <p:nvPr/>
            </p:nvCxnSpPr>
            <p:spPr>
              <a:xfrm>
                <a:off x="5833307" y="3355033"/>
                <a:ext cx="186493" cy="0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6" name="Straight Connector 135"/>
            <p:cNvCxnSpPr/>
            <p:nvPr/>
          </p:nvCxnSpPr>
          <p:spPr>
            <a:xfrm rot="5400000">
              <a:off x="5105400" y="4648200"/>
              <a:ext cx="3048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115" idx="2"/>
            </p:cNvCxnSpPr>
            <p:nvPr/>
          </p:nvCxnSpPr>
          <p:spPr>
            <a:xfrm rot="10800000">
              <a:off x="4031312" y="1637970"/>
              <a:ext cx="693089" cy="33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119" idx="2"/>
            </p:cNvCxnSpPr>
            <p:nvPr/>
          </p:nvCxnSpPr>
          <p:spPr>
            <a:xfrm rot="10800000" flipV="1">
              <a:off x="4023360" y="2400300"/>
              <a:ext cx="701040" cy="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129" idx="1"/>
            </p:cNvCxnSpPr>
            <p:nvPr/>
          </p:nvCxnSpPr>
          <p:spPr>
            <a:xfrm rot="10800000" flipV="1">
              <a:off x="4039264" y="3355032"/>
              <a:ext cx="532737" cy="41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>
              <a:stCxn id="121" idx="1"/>
            </p:cNvCxnSpPr>
            <p:nvPr/>
          </p:nvCxnSpPr>
          <p:spPr>
            <a:xfrm rot="10800000">
              <a:off x="4039268" y="4055170"/>
              <a:ext cx="532733" cy="179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TextBox 146"/>
            <p:cNvSpPr txBox="1"/>
            <p:nvPr/>
          </p:nvSpPr>
          <p:spPr>
            <a:xfrm>
              <a:off x="3733800" y="2209800"/>
              <a:ext cx="369332" cy="63472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200" dirty="0" smtClean="0"/>
                <a:t>Ethernet</a:t>
              </a:r>
              <a:endParaRPr lang="en-US" sz="1200" dirty="0"/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3124200" y="2133600"/>
              <a:ext cx="369332" cy="72141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200" dirty="0" err="1" smtClean="0">
                  <a:solidFill>
                    <a:schemeClr val="accent1"/>
                  </a:solidFill>
                </a:rPr>
                <a:t>Infiniband</a:t>
              </a:r>
              <a:endParaRPr lang="en-US" sz="1200" dirty="0">
                <a:solidFill>
                  <a:schemeClr val="accent1"/>
                </a:solidFill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1066800" y="2438400"/>
              <a:ext cx="369332" cy="949491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200" dirty="0" err="1" smtClean="0">
                  <a:solidFill>
                    <a:srgbClr val="FFC000"/>
                  </a:solidFill>
                </a:rPr>
                <a:t>Fibre</a:t>
              </a:r>
              <a:r>
                <a:rPr lang="en-US" sz="1200" dirty="0" smtClean="0">
                  <a:solidFill>
                    <a:srgbClr val="FFC000"/>
                  </a:solidFill>
                </a:rPr>
                <a:t> Channel</a:t>
              </a:r>
              <a:endParaRPr lang="en-US" sz="1200" dirty="0">
                <a:solidFill>
                  <a:srgbClr val="FFC000"/>
                </a:solidFill>
              </a:endParaRPr>
            </a:p>
          </p:txBody>
        </p:sp>
        <p:cxnSp>
          <p:nvCxnSpPr>
            <p:cNvPr id="166" name="Shape 165"/>
            <p:cNvCxnSpPr>
              <a:stCxn id="106" idx="0"/>
            </p:cNvCxnSpPr>
            <p:nvPr/>
          </p:nvCxnSpPr>
          <p:spPr>
            <a:xfrm rot="16200000" flipV="1">
              <a:off x="2259119" y="3760681"/>
              <a:ext cx="533400" cy="2156038"/>
            </a:xfrm>
            <a:prstGeom prst="bentConnector2">
              <a:avLst/>
            </a:prstGeom>
            <a:ln w="9525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82" idx="4"/>
            </p:cNvCxnSpPr>
            <p:nvPr/>
          </p:nvCxnSpPr>
          <p:spPr>
            <a:xfrm>
              <a:off x="2698286" y="5676900"/>
              <a:ext cx="498138" cy="331"/>
            </a:xfrm>
            <a:prstGeom prst="line">
              <a:avLst/>
            </a:prstGeom>
            <a:ln w="127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90" idx="3"/>
            </p:cNvCxnSpPr>
            <p:nvPr/>
          </p:nvCxnSpPr>
          <p:spPr>
            <a:xfrm flipV="1">
              <a:off x="2774486" y="1924216"/>
              <a:ext cx="1264777" cy="39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98" idx="3"/>
            </p:cNvCxnSpPr>
            <p:nvPr/>
          </p:nvCxnSpPr>
          <p:spPr>
            <a:xfrm flipV="1">
              <a:off x="2774486" y="3808675"/>
              <a:ext cx="1256825" cy="39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/>
          <p:nvPr/>
        </p:nvSpPr>
        <p:spPr>
          <a:xfrm>
            <a:off x="3048000" y="304800"/>
            <a:ext cx="3921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GPCF </a:t>
            </a:r>
            <a:r>
              <a:rPr lang="en-US" dirty="0" smtClean="0"/>
              <a:t>Expansion – </a:t>
            </a:r>
            <a:r>
              <a:rPr lang="en-US" dirty="0" smtClean="0"/>
              <a:t>Add interconnect, etc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5943600" y="990600"/>
            <a:ext cx="28611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I/O performance is potentially </a:t>
            </a:r>
          </a:p>
          <a:p>
            <a:r>
              <a:rPr lang="en-US" sz="1400" dirty="0" smtClean="0"/>
              <a:t>improved by upgrading the node</a:t>
            </a:r>
          </a:p>
          <a:p>
            <a:r>
              <a:rPr lang="en-US" sz="1400" dirty="0" smtClean="0"/>
              <a:t>Interconnect, e.g. with </a:t>
            </a:r>
            <a:r>
              <a:rPr lang="en-US" sz="1400" dirty="0" err="1" smtClean="0"/>
              <a:t>Infiniband</a:t>
            </a:r>
            <a:r>
              <a:rPr lang="en-US" sz="1400" dirty="0" smtClean="0"/>
              <a:t>.</a:t>
            </a:r>
          </a:p>
          <a:p>
            <a:endParaRPr lang="en-US" sz="1400" dirty="0" smtClean="0"/>
          </a:p>
          <a:p>
            <a:r>
              <a:rPr lang="en-US" sz="1400" dirty="0" smtClean="0"/>
              <a:t>Architecture decisions will be guided</a:t>
            </a:r>
          </a:p>
          <a:p>
            <a:r>
              <a:rPr lang="en-US" sz="1400" dirty="0" smtClean="0"/>
              <a:t>by </a:t>
            </a:r>
            <a:r>
              <a:rPr lang="en-US" sz="1400" dirty="0" err="1" smtClean="0"/>
              <a:t>FermiCloud</a:t>
            </a:r>
            <a:r>
              <a:rPr lang="en-US" sz="1400" dirty="0" smtClean="0"/>
              <a:t> studies.</a:t>
            </a: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GPCF Purchase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Base purchase of 6 interactive + 6 batch nodes</a:t>
            </a:r>
          </a:p>
          <a:p>
            <a:pPr lvl="1"/>
            <a:r>
              <a:rPr lang="en-US" dirty="0" smtClean="0"/>
              <a:t>Dual quad-core Intel E5540</a:t>
            </a:r>
          </a:p>
          <a:p>
            <a:pPr lvl="1"/>
            <a:r>
              <a:rPr lang="en-US" dirty="0" smtClean="0"/>
              <a:t>24 GB memory</a:t>
            </a:r>
          </a:p>
          <a:p>
            <a:pPr lvl="1"/>
            <a:r>
              <a:rPr lang="en-US" dirty="0" smtClean="0"/>
              <a:t>RAID</a:t>
            </a:r>
          </a:p>
          <a:p>
            <a:pPr lvl="1"/>
            <a:r>
              <a:rPr lang="en-US" dirty="0" smtClean="0"/>
              <a:t>Mirrored 250GB system disks</a:t>
            </a:r>
          </a:p>
          <a:p>
            <a:pPr lvl="1"/>
            <a:r>
              <a:rPr lang="en-US" dirty="0" smtClean="0"/>
              <a:t>(1) 2TB data disk, slots for 5 more</a:t>
            </a:r>
          </a:p>
          <a:p>
            <a:pPr lvl="1"/>
            <a:r>
              <a:rPr lang="en-US" dirty="0" err="1" smtClean="0"/>
              <a:t>Fibre</a:t>
            </a:r>
            <a:r>
              <a:rPr lang="en-US" dirty="0" smtClean="0"/>
              <a:t> channel HBA on interactive nodes</a:t>
            </a:r>
          </a:p>
          <a:p>
            <a:pPr lvl="1"/>
            <a:r>
              <a:rPr lang="en-US" dirty="0" smtClean="0"/>
              <a:t>~ $5K per node</a:t>
            </a:r>
          </a:p>
          <a:p>
            <a:pPr lvl="1"/>
            <a:r>
              <a:rPr lang="en-US" dirty="0" smtClean="0"/>
              <a:t>This HW requires SLF5 (though SLF4 can reside in virtual machines)</a:t>
            </a:r>
          </a:p>
          <a:p>
            <a:r>
              <a:rPr lang="en-US" dirty="0" smtClean="0"/>
              <a:t>Option for 20 more batch nodes and peripherals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Fibre</a:t>
            </a:r>
            <a:r>
              <a:rPr lang="en-US" dirty="0" smtClean="0"/>
              <a:t> channel SAN</a:t>
            </a:r>
          </a:p>
          <a:p>
            <a:r>
              <a:rPr lang="en-US" dirty="0" smtClean="0"/>
              <a:t>30+ TB </a:t>
            </a:r>
            <a:r>
              <a:rPr lang="en-US" dirty="0" err="1" smtClean="0"/>
              <a:t>Nexsan</a:t>
            </a:r>
            <a:r>
              <a:rPr lang="en-US" dirty="0" smtClean="0"/>
              <a:t> Raid array, dual controllers, w/ FC interfaces</a:t>
            </a:r>
          </a:p>
          <a:p>
            <a:r>
              <a:rPr lang="en-US" dirty="0" smtClean="0"/>
              <a:t>Racks, PDUs, console server, management network</a:t>
            </a:r>
          </a:p>
          <a:p>
            <a:r>
              <a:rPr lang="en-US" dirty="0" smtClean="0"/>
              <a:t>~ $58K remains for other storage</a:t>
            </a:r>
          </a:p>
          <a:p>
            <a:r>
              <a:rPr lang="en-US" dirty="0" smtClean="0"/>
              <a:t>~ $15K remains for other servers</a:t>
            </a:r>
          </a:p>
          <a:p>
            <a:r>
              <a:rPr lang="en-US" dirty="0" smtClean="0"/>
              <a:t>~ $10K remains for network needs</a:t>
            </a:r>
          </a:p>
          <a:p>
            <a:endParaRPr lang="en-US" dirty="0" smtClean="0"/>
          </a:p>
          <a:p>
            <a:r>
              <a:rPr lang="en-US" dirty="0" err="1" smtClean="0"/>
              <a:t>Reqs</a:t>
            </a:r>
            <a:r>
              <a:rPr lang="en-US" dirty="0" smtClean="0"/>
              <a:t> just leaving CD</a:t>
            </a:r>
          </a:p>
          <a:p>
            <a:pPr lvl="1"/>
            <a:r>
              <a:rPr lang="en-US" dirty="0" smtClean="0"/>
              <a:t>Estimate late March delivery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Decisions to be made in advance of HW arrival</a:t>
            </a:r>
          </a:p>
          <a:p>
            <a:pPr lvl="1"/>
            <a:r>
              <a:rPr lang="en-US" dirty="0" smtClean="0"/>
              <a:t>Final choice of virtualization software</a:t>
            </a:r>
          </a:p>
          <a:p>
            <a:pPr lvl="1"/>
            <a:r>
              <a:rPr lang="en-US" dirty="0" smtClean="0"/>
              <a:t>User &amp; </a:t>
            </a:r>
            <a:r>
              <a:rPr lang="en-US" dirty="0" smtClean="0"/>
              <a:t>group management schemes</a:t>
            </a:r>
          </a:p>
          <a:p>
            <a:pPr lvl="1"/>
            <a:r>
              <a:rPr lang="en-US" dirty="0" smtClean="0"/>
              <a:t>Batch system</a:t>
            </a:r>
          </a:p>
          <a:p>
            <a:pPr lvl="1"/>
            <a:r>
              <a:rPr lang="en-US" dirty="0" smtClean="0"/>
              <a:t>Resource allocation process (with REX)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Implementation plans</a:t>
            </a:r>
          </a:p>
          <a:p>
            <a:pPr lvl="1"/>
            <a:r>
              <a:rPr lang="en-US" dirty="0" smtClean="0"/>
              <a:t>Meetings to settle on physical location</a:t>
            </a:r>
          </a:p>
          <a:p>
            <a:pPr lvl="1"/>
            <a:r>
              <a:rPr lang="en-US" dirty="0" smtClean="0"/>
              <a:t>Network configuration issues:</a:t>
            </a:r>
          </a:p>
          <a:p>
            <a:pPr lvl="2"/>
            <a:r>
              <a:rPr lang="en-US" dirty="0" smtClean="0"/>
              <a:t>Physical connections</a:t>
            </a:r>
          </a:p>
          <a:p>
            <a:pPr lvl="2"/>
            <a:r>
              <a:rPr lang="en-US" dirty="0" smtClean="0"/>
              <a:t>Address space (for VMs)</a:t>
            </a:r>
          </a:p>
          <a:p>
            <a:pPr lvl="1"/>
            <a:r>
              <a:rPr lang="en-US" dirty="0" smtClean="0"/>
              <a:t>Determine allocations</a:t>
            </a:r>
          </a:p>
          <a:p>
            <a:pPr lvl="1"/>
            <a:r>
              <a:rPr lang="en-US" dirty="0" smtClean="0"/>
              <a:t>Determine VM </a:t>
            </a:r>
            <a:r>
              <a:rPr lang="en-US" dirty="0" smtClean="0"/>
              <a:t>needs</a:t>
            </a:r>
          </a:p>
          <a:p>
            <a:pPr lvl="2"/>
            <a:r>
              <a:rPr lang="en-US" dirty="0" smtClean="0"/>
              <a:t>“individualized” VMs</a:t>
            </a:r>
          </a:p>
          <a:p>
            <a:pPr lvl="1"/>
            <a:r>
              <a:rPr lang="en-US" dirty="0" smtClean="0"/>
              <a:t>Storage / file system details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the “to do”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Plans for migrating:</a:t>
            </a:r>
          </a:p>
          <a:p>
            <a:pPr lvl="1"/>
            <a:r>
              <a:rPr lang="en-US" dirty="0" err="1" smtClean="0"/>
              <a:t>f</a:t>
            </a:r>
            <a:r>
              <a:rPr lang="en-US" dirty="0" err="1" smtClean="0"/>
              <a:t>nalu</a:t>
            </a:r>
            <a:r>
              <a:rPr lang="en-US" dirty="0" smtClean="0"/>
              <a:t> functionality</a:t>
            </a:r>
          </a:p>
          <a:p>
            <a:pPr lvl="1"/>
            <a:r>
              <a:rPr lang="en-US" dirty="0" smtClean="0"/>
              <a:t>Access to existing file systems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</a:t>
            </a:r>
            <a:r>
              <a:rPr lang="en-US" dirty="0" smtClean="0"/>
              <a:t>relevant activity</a:t>
            </a:r>
          </a:p>
          <a:p>
            <a:pPr lvl="1"/>
            <a:r>
              <a:rPr lang="en-US" dirty="0" err="1" smtClean="0"/>
              <a:t>FermiCloud</a:t>
            </a:r>
            <a:r>
              <a:rPr lang="en-US" dirty="0" smtClean="0"/>
              <a:t> purchase is proceeding:</a:t>
            </a:r>
          </a:p>
          <a:p>
            <a:pPr lvl="2"/>
            <a:r>
              <a:rPr lang="en-US" dirty="0" smtClean="0"/>
              <a:t>18 nodes, with option for additional 18</a:t>
            </a:r>
          </a:p>
          <a:p>
            <a:pPr lvl="2"/>
            <a:r>
              <a:rPr lang="en-US" dirty="0" smtClean="0"/>
              <a:t>Each very similar to GPCF node, but have </a:t>
            </a:r>
            <a:r>
              <a:rPr lang="en-US" dirty="0" err="1" smtClean="0"/>
              <a:t>Infiniband</a:t>
            </a:r>
            <a:r>
              <a:rPr lang="en-US" dirty="0" smtClean="0"/>
              <a:t> and 6 x 2TB data disks</a:t>
            </a:r>
          </a:p>
          <a:p>
            <a:pPr lvl="2"/>
            <a:r>
              <a:rPr lang="en-US" dirty="0" smtClean="0"/>
              <a:t>Will influence future GPCF storage directions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522</Words>
  <Application>Microsoft Office PowerPoint</Application>
  <PresentationFormat>On-screen Show (4:3)</PresentationFormat>
  <Paragraphs>135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GPCF Status 20-Jan-2010</vt:lpstr>
      <vt:lpstr>Slide 2</vt:lpstr>
      <vt:lpstr>Slide 3</vt:lpstr>
      <vt:lpstr>Slide 4</vt:lpstr>
      <vt:lpstr>GPCF Purchase Status</vt:lpstr>
      <vt:lpstr>Other activity</vt:lpstr>
      <vt:lpstr>More on the “to do” list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fuess</dc:creator>
  <cp:lastModifiedBy>fuess</cp:lastModifiedBy>
  <cp:revision>22</cp:revision>
  <dcterms:created xsi:type="dcterms:W3CDTF">2009-11-16T15:28:50Z</dcterms:created>
  <dcterms:modified xsi:type="dcterms:W3CDTF">2010-01-20T20:18:17Z</dcterms:modified>
</cp:coreProperties>
</file>