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8" r:id="rId4"/>
    <p:sldId id="263" r:id="rId5"/>
    <p:sldId id="266" r:id="rId6"/>
    <p:sldId id="270" r:id="rId7"/>
    <p:sldId id="274" r:id="rId8"/>
    <p:sldId id="271" r:id="rId9"/>
    <p:sldId id="272" r:id="rId10"/>
    <p:sldId id="273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0862-F50F-4893-9D93-D64B6D39E1B4}" type="datetimeFigureOut">
              <a:rPr lang="en-US" smtClean="0"/>
              <a:pPr/>
              <a:t>2/5/2010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2517-653E-4DE9-8926-600E3372DB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0862-F50F-4893-9D93-D64B6D39E1B4}" type="datetimeFigureOut">
              <a:rPr lang="en-US" smtClean="0"/>
              <a:pPr/>
              <a:t>2/5/2010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2517-653E-4DE9-8926-600E3372DB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0862-F50F-4893-9D93-D64B6D39E1B4}" type="datetimeFigureOut">
              <a:rPr lang="en-US" smtClean="0"/>
              <a:pPr/>
              <a:t>2/5/2010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2517-653E-4DE9-8926-600E3372DB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0862-F50F-4893-9D93-D64B6D39E1B4}" type="datetimeFigureOut">
              <a:rPr lang="en-US" smtClean="0"/>
              <a:pPr/>
              <a:t>2/5/2010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2517-653E-4DE9-8926-600E3372DB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0862-F50F-4893-9D93-D64B6D39E1B4}" type="datetimeFigureOut">
              <a:rPr lang="en-US" smtClean="0"/>
              <a:pPr/>
              <a:t>2/5/2010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2517-653E-4DE9-8926-600E3372DB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0862-F50F-4893-9D93-D64B6D39E1B4}" type="datetimeFigureOut">
              <a:rPr lang="en-US" smtClean="0"/>
              <a:pPr/>
              <a:t>2/5/2010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2517-653E-4DE9-8926-600E3372DB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0862-F50F-4893-9D93-D64B6D39E1B4}" type="datetimeFigureOut">
              <a:rPr lang="en-US" smtClean="0"/>
              <a:pPr/>
              <a:t>2/5/2010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2517-653E-4DE9-8926-600E3372DB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0862-F50F-4893-9D93-D64B6D39E1B4}" type="datetimeFigureOut">
              <a:rPr lang="en-US" smtClean="0"/>
              <a:pPr/>
              <a:t>2/5/2010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2517-653E-4DE9-8926-600E3372DB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0862-F50F-4893-9D93-D64B6D39E1B4}" type="datetimeFigureOut">
              <a:rPr lang="en-US" smtClean="0"/>
              <a:pPr/>
              <a:t>2/5/2010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2517-653E-4DE9-8926-600E3372DB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0862-F50F-4893-9D93-D64B6D39E1B4}" type="datetimeFigureOut">
              <a:rPr lang="en-US" smtClean="0"/>
              <a:pPr/>
              <a:t>2/5/2010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2517-653E-4DE9-8926-600E3372DB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0862-F50F-4893-9D93-D64B6D39E1B4}" type="datetimeFigureOut">
              <a:rPr lang="en-US" smtClean="0"/>
              <a:pPr/>
              <a:t>2/5/2010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2517-653E-4DE9-8926-600E3372DB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80862-F50F-4893-9D93-D64B6D39E1B4}" type="datetimeFigureOut">
              <a:rPr lang="en-US" smtClean="0"/>
              <a:pPr/>
              <a:t>2/5/2010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C2517-653E-4DE9-8926-600E3372DB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848600" cy="2209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Box Cavity Status and </a:t>
            </a:r>
            <a:r>
              <a:rPr lang="en-US" sz="3600" dirty="0" smtClean="0"/>
              <a:t>Box Button cavity Design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Al </a:t>
            </a:r>
            <a:r>
              <a:rPr lang="en-US" sz="3600" dirty="0" err="1" smtClean="0"/>
              <a:t>Moretti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Friday talk, 01/05/10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Buttoncav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106840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381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Closer View of the Buttons in the cavity</a:t>
            </a:r>
            <a:endParaRPr lang="en-US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2286000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Buttons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733800" y="2514600"/>
            <a:ext cx="28194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5334000" y="2667000"/>
            <a:ext cx="13716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38200"/>
            <a:ext cx="3505200" cy="639762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Summary</a:t>
            </a:r>
            <a:endParaRPr lang="en-US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905000"/>
            <a:ext cx="64770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The orthogonal box cavity is in the final phase for installation, calibration and cabling. Operation and RF commissioning with high priority could begin the last week of February.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 parallel box cavity for testing “standard” button and Palmer’s “button” design  has been HFSS simulated with very good results.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09599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Current Status and Plans for the Orthogonal Box cavity</a:t>
            </a:r>
            <a:endParaRPr lang="en-US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7315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The Orthogonal box cavity has been connected to its ¼ waveguide coupling section through a Tin seal and successfully vacuum leak checked in the A0 test lab, Figures 1, 2 and 3.</a:t>
            </a:r>
          </a:p>
          <a:p>
            <a:pPr marL="457200" indent="-457200">
              <a:buAutoNum type="arabicPeriod"/>
            </a:pPr>
            <a:r>
              <a:rPr lang="en-US" dirty="0" smtClean="0"/>
              <a:t>The</a:t>
            </a:r>
            <a:r>
              <a:rPr lang="en-US" dirty="0" smtClean="0"/>
              <a:t> “Test” </a:t>
            </a:r>
            <a:r>
              <a:rPr lang="en-US" dirty="0" smtClean="0"/>
              <a:t>WG Power Coupling Section, Figure 4 </a:t>
            </a:r>
            <a:r>
              <a:rPr lang="en-US" dirty="0" smtClean="0"/>
              <a:t>, </a:t>
            </a:r>
            <a:r>
              <a:rPr lang="en-US" dirty="0" smtClean="0"/>
              <a:t>has been</a:t>
            </a:r>
            <a:r>
              <a:rPr lang="en-US" dirty="0" smtClean="0"/>
              <a:t> </a:t>
            </a:r>
            <a:r>
              <a:rPr lang="en-US" dirty="0" smtClean="0"/>
              <a:t>attached </a:t>
            </a:r>
            <a:r>
              <a:rPr lang="en-US" dirty="0" smtClean="0"/>
              <a:t>to a </a:t>
            </a:r>
            <a:r>
              <a:rPr lang="en-US" dirty="0" smtClean="0"/>
              <a:t>Network </a:t>
            </a:r>
            <a:r>
              <a:rPr lang="en-US" dirty="0" smtClean="0"/>
              <a:t>Analyzer </a:t>
            </a:r>
            <a:r>
              <a:rPr lang="en-US" dirty="0" smtClean="0"/>
              <a:t> and measurements  were made of the  </a:t>
            </a:r>
            <a:r>
              <a:rPr lang="en-US" dirty="0" smtClean="0"/>
              <a:t>match, Frequency, and </a:t>
            </a:r>
            <a:r>
              <a:rPr lang="en-US" dirty="0" err="1" smtClean="0"/>
              <a:t>Qo</a:t>
            </a:r>
            <a:r>
              <a:rPr lang="en-US" dirty="0" smtClean="0"/>
              <a:t>. </a:t>
            </a:r>
            <a:r>
              <a:rPr lang="en-US" dirty="0" smtClean="0"/>
              <a:t>The measured results were in very good agreement with the simulation.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The rotatable (to over 12 Degrees in very small steps)  magnet support frame </a:t>
            </a:r>
            <a:r>
              <a:rPr lang="en-US" dirty="0" smtClean="0"/>
              <a:t>and the transfer support carrier fame have been completed, Figure 5. Installation of the support frames in the MTA hall is scheduled for the week February 14 </a:t>
            </a:r>
            <a:r>
              <a:rPr lang="en-US" dirty="0" err="1" smtClean="0"/>
              <a:t>th</a:t>
            </a:r>
            <a:r>
              <a:rPr lang="en-US" dirty="0" smtClean="0"/>
              <a:t>.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The vacuum system has been designed with a Flexible vacuum hose section that allows full rotation. All parts are on hand; installation and testing schedule for the week of </a:t>
            </a:r>
            <a:r>
              <a:rPr lang="en-US" dirty="0" smtClean="0"/>
              <a:t>February 21 </a:t>
            </a:r>
            <a:r>
              <a:rPr lang="en-US" dirty="0" err="1" smtClean="0"/>
              <a:t>st</a:t>
            </a:r>
            <a:r>
              <a:rPr lang="en-US" dirty="0" smtClean="0"/>
              <a:t>.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Installation of signal cables, Flexible WG sections to accommodate the </a:t>
            </a:r>
            <a:r>
              <a:rPr lang="en-US" dirty="0" smtClean="0"/>
              <a:t>rotation, Figure 6 </a:t>
            </a:r>
            <a:r>
              <a:rPr lang="en-US" dirty="0" smtClean="0"/>
              <a:t>and calibration scheduled to be completed </a:t>
            </a:r>
            <a:r>
              <a:rPr lang="en-US" dirty="0" smtClean="0"/>
              <a:t>also by the week of </a:t>
            </a:r>
            <a:r>
              <a:rPr lang="en-US" dirty="0" err="1" smtClean="0"/>
              <a:t>Februar</a:t>
            </a:r>
            <a:r>
              <a:rPr lang="en-US" dirty="0" smtClean="0"/>
              <a:t> 21 </a:t>
            </a:r>
            <a:r>
              <a:rPr lang="en-US" dirty="0" err="1" smtClean="0"/>
              <a:t>st</a:t>
            </a:r>
            <a:r>
              <a:rPr lang="en-US" dirty="0" smtClean="0"/>
              <a:t>. </a:t>
            </a:r>
            <a:r>
              <a:rPr lang="en-US" dirty="0" smtClean="0"/>
              <a:t>Operation </a:t>
            </a:r>
            <a:r>
              <a:rPr lang="en-US" dirty="0" smtClean="0"/>
              <a:t>will begin shortly after.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Picture of the Orthogonal Box Cavity in A0 Test Lab connected to the End ¼ height Waveguide Coupling Piece after successful Vacuum Leak Check</a:t>
            </a:r>
            <a:endParaRPr lang="en-US" sz="2400" dirty="0"/>
          </a:p>
        </p:txBody>
      </p:sp>
      <p:pic>
        <p:nvPicPr>
          <p:cNvPr id="7" name="Picture 6" descr="DSC05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524000"/>
            <a:ext cx="4673600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4267200"/>
            <a:ext cx="1676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End ¼ height Waveguide Coupling Piece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3" idx="1"/>
          </p:cNvCxnSpPr>
          <p:nvPr/>
        </p:nvCxnSpPr>
        <p:spPr>
          <a:xfrm rot="10800000" flipV="1">
            <a:off x="5791200" y="2228166"/>
            <a:ext cx="1219200" cy="896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10400" y="1905000"/>
            <a:ext cx="1905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Compound Tin Seal Location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5943600" y="3505200"/>
            <a:ext cx="12954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76600" y="5867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Figure 1</a:t>
            </a:r>
            <a:endParaRPr lang="en-US" sz="24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4343400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Water cooling tubes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1752600" y="2438400"/>
            <a:ext cx="1143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05000" y="4040188"/>
            <a:ext cx="1066800" cy="3032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2133600"/>
            <a:ext cx="1447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Pickup ports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676400" y="2514600"/>
            <a:ext cx="10668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3124200"/>
            <a:ext cx="1600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Sapphire Viewing port location  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>
          <a:xfrm>
            <a:off x="1828800" y="3585865"/>
            <a:ext cx="1447800" cy="1479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1"/>
            <a:ext cx="75438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Close-up view of the ¼ height Waveguide Coupling Piece </a:t>
            </a:r>
            <a:endParaRPr lang="en-US" sz="2400" dirty="0"/>
          </a:p>
        </p:txBody>
      </p:sp>
      <p:pic>
        <p:nvPicPr>
          <p:cNvPr id="4" name="Picture 3" descr="DSC05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5334000" cy="400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6172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Figure 2.</a:t>
            </a:r>
            <a:endParaRPr lang="en-US" sz="2400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End View of the Coupling Aperture through the Waveguide Coupling Section.</a:t>
            </a:r>
            <a:endParaRPr lang="en-US" sz="2400" dirty="0"/>
          </a:p>
        </p:txBody>
      </p:sp>
      <p:pic>
        <p:nvPicPr>
          <p:cNvPr id="4" name="Picture 3" descr="DSC05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5334000" cy="400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1600200"/>
            <a:ext cx="20574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Flange that connects the Box cavity and ¼ height WG coupling Section to the LBL Power WG Section.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800600" y="2514600"/>
            <a:ext cx="1752600" cy="389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5943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Figure 3.</a:t>
            </a:r>
            <a:endParaRPr lang="en-US" sz="24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4038600"/>
            <a:ext cx="2209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Groove used to support the special compound tin vacuum seal.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rot="10800000">
            <a:off x="5410200" y="3810001"/>
            <a:ext cx="1143000" cy="8287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52400"/>
            <a:ext cx="7543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Cavity attached to Tapered waveguide coupler and type N connector to WG Adapter.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>
              <a:defRPr/>
            </a:pPr>
            <a:fld id="{800B3B7D-CDD4-4215-AF81-9D3BD7DA2C4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 descr="boxcavit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219200"/>
            <a:ext cx="5105400" cy="3829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0" y="5334000"/>
            <a:ext cx="7620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Cavity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5334000"/>
            <a:ext cx="1447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¼ height WG Coupling Cell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334000"/>
            <a:ext cx="1447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“Test” Tapered </a:t>
            </a:r>
            <a:r>
              <a:rPr lang="en-US" dirty="0" smtClean="0"/>
              <a:t>WG Coupler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5334000"/>
            <a:ext cx="11430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Type N to WG Adapter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rot="16200000" flipV="1">
            <a:off x="6096000" y="4495800"/>
            <a:ext cx="1600200" cy="76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0"/>
          </p:cNvCxnSpPr>
          <p:nvPr/>
        </p:nvCxnSpPr>
        <p:spPr bwMode="auto">
          <a:xfrm rot="5400000" flipH="1" flipV="1">
            <a:off x="4401344" y="4400550"/>
            <a:ext cx="1828006" cy="388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0"/>
          </p:cNvCxnSpPr>
          <p:nvPr/>
        </p:nvCxnSpPr>
        <p:spPr bwMode="auto">
          <a:xfrm rot="5400000" flipH="1" flipV="1">
            <a:off x="3067050" y="4286250"/>
            <a:ext cx="1905000" cy="1905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0"/>
          </p:cNvCxnSpPr>
          <p:nvPr/>
        </p:nvCxnSpPr>
        <p:spPr bwMode="auto">
          <a:xfrm rot="16200000" flipV="1">
            <a:off x="7391400" y="4572000"/>
            <a:ext cx="1447800" cy="76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81000" y="1828800"/>
            <a:ext cx="3124200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Network analyzer measurements:</a:t>
            </a:r>
          </a:p>
          <a:p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 </a:t>
            </a:r>
            <a:r>
              <a:rPr lang="en-US" sz="1400" dirty="0" err="1" smtClean="0"/>
              <a:t>Fo</a:t>
            </a:r>
            <a:r>
              <a:rPr lang="en-US" sz="1400" dirty="0" smtClean="0"/>
              <a:t> = 805.08 MHz; </a:t>
            </a:r>
          </a:p>
          <a:p>
            <a:r>
              <a:rPr lang="en-US" sz="1400" dirty="0" smtClean="0"/>
              <a:t>     Simulation </a:t>
            </a:r>
            <a:r>
              <a:rPr lang="en-US" sz="1400" dirty="0" err="1" smtClean="0"/>
              <a:t>Fo</a:t>
            </a:r>
            <a:r>
              <a:rPr lang="en-US" sz="1400" dirty="0" smtClean="0"/>
              <a:t>=806.2 MHz</a:t>
            </a:r>
          </a:p>
          <a:p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 Qo= 26,400;</a:t>
            </a:r>
          </a:p>
          <a:p>
            <a:r>
              <a:rPr lang="en-US" sz="1400" dirty="0" smtClean="0"/>
              <a:t>      Simulation Qo= 27,400</a:t>
            </a:r>
          </a:p>
          <a:p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l-GR" sz="1400" dirty="0" smtClean="0"/>
              <a:t>β</a:t>
            </a:r>
            <a:r>
              <a:rPr lang="en-US" sz="1400" dirty="0" smtClean="0"/>
              <a:t>= 0.9 coupling factor;</a:t>
            </a:r>
          </a:p>
          <a:p>
            <a:r>
              <a:rPr lang="en-US" sz="1400" dirty="0" smtClean="0"/>
              <a:t>      Simulation </a:t>
            </a:r>
            <a:r>
              <a:rPr lang="el-GR" sz="1400" dirty="0" smtClean="0"/>
              <a:t>β</a:t>
            </a:r>
            <a:r>
              <a:rPr lang="en-US" sz="1400" dirty="0" smtClean="0"/>
              <a:t>= 1.06.</a:t>
            </a:r>
          </a:p>
          <a:p>
            <a:endParaRPr lang="en-US" sz="1400" dirty="0" smtClean="0"/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FF0000"/>
                </a:solidFill>
              </a:rPr>
              <a:t>These values are preliminary and may change when attached to the LBL stepped WG coupler and mounted in the magnet.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5791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Figure 4.</a:t>
            </a:r>
            <a:endParaRPr lang="en-US" sz="2400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Y:\IMG_1029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572000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381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View of the Orthogonal Cavity rotational magnet support Frame next to the </a:t>
            </a:r>
            <a:r>
              <a:rPr lang="en-US" sz="2000" u="sng" dirty="0" smtClean="0"/>
              <a:t>transfer support carrier fame</a:t>
            </a:r>
            <a:r>
              <a:rPr lang="en-US" sz="2000" u="sng" dirty="0" smtClean="0"/>
              <a:t> .</a:t>
            </a:r>
            <a:endParaRPr lang="en-US" sz="2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133600"/>
            <a:ext cx="2590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Transfer </a:t>
            </a:r>
            <a:r>
              <a:rPr lang="en-US" dirty="0" smtClean="0"/>
              <a:t>support carrier fame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800600" y="2133600"/>
            <a:ext cx="9906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rot="10800000" flipV="1">
            <a:off x="4191000" y="2456766"/>
            <a:ext cx="1600200" cy="3626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10200" y="4191000"/>
            <a:ext cx="3276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Rotational </a:t>
            </a:r>
            <a:r>
              <a:rPr lang="en-US" dirty="0" smtClean="0"/>
              <a:t>magnet support Frame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200400" y="4038600"/>
            <a:ext cx="22098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579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Figure 5.</a:t>
            </a:r>
            <a:endParaRPr lang="en-US" sz="2400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x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959982" y="688218"/>
            <a:ext cx="3657599" cy="5024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Layout of the Rotation Waveguide attachment</a:t>
            </a:r>
            <a:endParaRPr lang="en-US" sz="1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4800600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Flexible WG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0"/>
          </p:cNvCxnSpPr>
          <p:nvPr/>
        </p:nvCxnSpPr>
        <p:spPr bwMode="auto">
          <a:xfrm rot="16200000" flipV="1">
            <a:off x="4457700" y="3695700"/>
            <a:ext cx="167640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rot="16200000" flipV="1">
            <a:off x="4229100" y="3314700"/>
            <a:ext cx="228600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85800" y="1828800"/>
            <a:ext cx="36576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waveguide rotation apparatus design consists (3) </a:t>
            </a:r>
            <a:r>
              <a:rPr lang="en-US" sz="1600" u="sng" dirty="0" smtClean="0"/>
              <a:t>90 Deg </a:t>
            </a:r>
            <a:r>
              <a:rPr lang="en-US" sz="1600" u="sng" dirty="0" smtClean="0"/>
              <a:t>Elbows</a:t>
            </a:r>
            <a:r>
              <a:rPr lang="en-US" sz="1600" u="sng" dirty="0" smtClean="0"/>
              <a:t>,</a:t>
            </a:r>
          </a:p>
          <a:p>
            <a:r>
              <a:rPr lang="en-US" sz="1600" dirty="0" smtClean="0"/>
              <a:t>(2) </a:t>
            </a:r>
            <a:r>
              <a:rPr lang="en-US" sz="1600" u="sng" dirty="0" smtClean="0"/>
              <a:t>Straight sections of WG</a:t>
            </a:r>
            <a:r>
              <a:rPr lang="en-US" sz="1600" dirty="0" smtClean="0"/>
              <a:t> and (2</a:t>
            </a:r>
            <a:r>
              <a:rPr lang="en-US" sz="1600" u="sng" dirty="0" smtClean="0"/>
              <a:t>) 0.46 m Flexible WG sections</a:t>
            </a:r>
            <a:r>
              <a:rPr lang="en-US" sz="1600" dirty="0" smtClean="0"/>
              <a:t>. A precision digital level which reads tilt angles in degrees will be use the measure rotation angle.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10668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Attached to High power klystron</a:t>
            </a:r>
            <a:endParaRPr lang="en-US" dirty="0"/>
          </a:p>
        </p:txBody>
      </p:sp>
      <p:cxnSp>
        <p:nvCxnSpPr>
          <p:cNvPr id="9" name="Straight Arrow Connector 8"/>
          <p:cNvCxnSpPr>
            <a:endCxn id="8" idx="2"/>
          </p:cNvCxnSpPr>
          <p:nvPr/>
        </p:nvCxnSpPr>
        <p:spPr bwMode="auto">
          <a:xfrm rot="5400000" flipH="1" flipV="1">
            <a:off x="5084869" y="1961469"/>
            <a:ext cx="497468" cy="7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429000" y="579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Figure 6.</a:t>
            </a:r>
            <a:endParaRPr lang="en-US" sz="2400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Button cav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219200"/>
            <a:ext cx="4572000" cy="34799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5334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Parallel Box Cavity Simulation as a Button Cavity</a:t>
            </a:r>
            <a:endParaRPr lang="en-US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38862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of the parallel box cavity as a button 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Two button design,</a:t>
            </a:r>
          </a:p>
          <a:p>
            <a:r>
              <a:rPr lang="en-US" dirty="0" smtClean="0"/>
              <a:t>Accommodating the “ standard” Button and Palmer’s Button design.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The gradient enhancement factors were the same as in the LBL button </a:t>
            </a:r>
            <a:r>
              <a:rPr lang="en-US" dirty="0" err="1" smtClean="0"/>
              <a:t>button</a:t>
            </a:r>
            <a:r>
              <a:rPr lang="en-US" dirty="0" smtClean="0"/>
              <a:t>  cavity, 1.7 and 3 </a:t>
            </a:r>
            <a:r>
              <a:rPr lang="en-US" dirty="0" err="1" smtClean="0"/>
              <a:t>respestivily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4267200"/>
            <a:ext cx="21336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Required a double set WG transition to accept the standard  LBL button attachment design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6477000" y="3581400"/>
            <a:ext cx="11430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7048500" y="3390900"/>
            <a:ext cx="11430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636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Box Cavity Status and Box Button cavity Design  Al Moretti Friday talk, 01/05/10</vt:lpstr>
      <vt:lpstr>Current Status and Plans for the Orthogonal Box cavity</vt:lpstr>
      <vt:lpstr>Picture of the Orthogonal Box Cavity in A0 Test Lab connected to the End ¼ height Waveguide Coupling Piece after successful Vacuum Leak Check</vt:lpstr>
      <vt:lpstr>Close-up view of the ¼ height Waveguide Coupling Piece </vt:lpstr>
      <vt:lpstr>End View of the Coupling Aperture through the Waveguide Coupling Section.</vt:lpstr>
      <vt:lpstr>Slide 6</vt:lpstr>
      <vt:lpstr>Slide 7</vt:lpstr>
      <vt:lpstr>Slide 8</vt:lpstr>
      <vt:lpstr>Slide 9</vt:lpstr>
      <vt:lpstr>Slide 10</vt:lpstr>
      <vt:lpstr>Summary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moretti</dc:creator>
  <cp:lastModifiedBy>moretti</cp:lastModifiedBy>
  <cp:revision>47</cp:revision>
  <dcterms:created xsi:type="dcterms:W3CDTF">2009-11-25T17:29:46Z</dcterms:created>
  <dcterms:modified xsi:type="dcterms:W3CDTF">2010-02-05T17:52:48Z</dcterms:modified>
</cp:coreProperties>
</file>