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embeddings/oleObject1.bin" ContentType="application/vnd.openxmlformats-officedocument.oleObject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9" r:id="rId4"/>
    <p:sldId id="282" r:id="rId5"/>
    <p:sldId id="280" r:id="rId6"/>
    <p:sldId id="287" r:id="rId7"/>
    <p:sldId id="285" r:id="rId8"/>
    <p:sldId id="28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7FF0C"/>
    <a:srgbClr val="0000FF"/>
    <a:srgbClr val="800080"/>
    <a:srgbClr val="00FF00"/>
    <a:srgbClr val="00FF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111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35EBF-8479-C74D-A431-D4FD244C2C34}" type="datetimeFigureOut">
              <a:rPr lang="en-US" smtClean="0"/>
              <a:pPr/>
              <a:t>2/12/10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8E6E0-F3C3-364A-B030-943BBA48D5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E1E5E-58B5-8F49-9816-27624830C52E}" type="datetimeFigureOut">
              <a:rPr lang="en-US" smtClean="0"/>
              <a:pPr/>
              <a:t>2/12/10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69FA9-CC42-D947-B019-F62C53813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7F6AE-78D4-DA44-A49C-9DC7B2737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Jan’10 High Pressurizing Hydrogen gas filled RF cavity run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Status of beam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K. Yonehara </a:t>
            </a:r>
          </a:p>
          <a:p>
            <a:r>
              <a:rPr lang="en-US" i="1" dirty="0" smtClean="0"/>
              <a:t>APC, Fermilab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381000"/>
            <a:ext cx="26416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44488" y="214313"/>
          <a:ext cx="777875" cy="1157287"/>
        </p:xfrm>
        <a:graphic>
          <a:graphicData uri="http://schemas.openxmlformats.org/presentationml/2006/ole">
            <p:oleObj spid="_x0000_s13314" name="Image" r:id="rId4" imgW="8673016" imgH="12444444" progId="">
              <p:embed/>
            </p:oleObj>
          </a:graphicData>
        </a:graphic>
      </p:graphicFrame>
      <p:sp>
        <p:nvSpPr>
          <p:cNvPr id="9" name="Text Box 3952"/>
          <p:cNvSpPr txBox="1">
            <a:spLocks noChangeArrowheads="1"/>
          </p:cNvSpPr>
          <p:nvPr/>
        </p:nvSpPr>
        <p:spPr bwMode="auto">
          <a:xfrm>
            <a:off x="1122363" y="555625"/>
            <a:ext cx="1925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i="1">
                <a:solidFill>
                  <a:srgbClr val="0099FF"/>
                </a:solidFill>
                <a:latin typeface="Palatino" pitchFamily="-65" charset="0"/>
                <a:ea typeface="Palatino" pitchFamily="-65" charset="0"/>
                <a:cs typeface="Palatino" pitchFamily="-65" charset="0"/>
              </a:rPr>
              <a:t>Muons, Inc.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HPRF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Study hydrogen plasma physics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Demonstrate High Pressure RF cavity under high radiation condition</a:t>
            </a:r>
          </a:p>
          <a:p>
            <a:r>
              <a:rPr lang="en-US" dirty="0" smtClean="0"/>
              <a:t>Investigate RF breakdown from different aspect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New optical system for Jan10 run</a:t>
            </a:r>
            <a:endParaRPr lang="en-US" sz="3600" dirty="0"/>
          </a:p>
        </p:txBody>
      </p:sp>
      <p:pic>
        <p:nvPicPr>
          <p:cNvPr id="3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0" y="914400"/>
            <a:ext cx="76581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1828800" y="4582732"/>
            <a:ext cx="228600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386584" y="4590288"/>
            <a:ext cx="228600" cy="1588"/>
          </a:xfrm>
          <a:prstGeom prst="straightConnector1">
            <a:avLst/>
          </a:prstGeom>
          <a:ln>
            <a:tailEnd type="arrow"/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12125" y="4419600"/>
            <a:ext cx="883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3366FF"/>
                </a:solidFill>
              </a:rPr>
              <a:t>Gap = 3 cm</a:t>
            </a:r>
            <a:endParaRPr lang="en-US" sz="1200" dirty="0">
              <a:solidFill>
                <a:srgbClr val="3366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712125" y="5105400"/>
            <a:ext cx="1631275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343400" y="5047488"/>
            <a:ext cx="137160" cy="1097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114800" y="4724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PMT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615184" y="2286000"/>
            <a:ext cx="3633216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Elbow Connector 19"/>
          <p:cNvCxnSpPr/>
          <p:nvPr/>
        </p:nvCxnSpPr>
        <p:spPr>
          <a:xfrm flipV="1">
            <a:off x="2633472" y="2276856"/>
            <a:ext cx="1554480" cy="438912"/>
          </a:xfrm>
          <a:prstGeom prst="bentConnector3">
            <a:avLst>
              <a:gd name="adj1" fmla="val 50000"/>
            </a:avLst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019800" y="2715768"/>
            <a:ext cx="2133600" cy="3322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480560" y="5106988"/>
            <a:ext cx="92964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05400" y="5047488"/>
            <a:ext cx="829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Trigger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33800" y="5715000"/>
            <a:ext cx="3427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We have higher intensity trigger light than in </a:t>
            </a:r>
          </a:p>
          <a:p>
            <a:r>
              <a:rPr lang="en-US" sz="1400" dirty="0" smtClean="0"/>
              <a:t>previous measurement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Improvement from previous test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Isolate trigger light from spectrometer light</a:t>
            </a:r>
          </a:p>
          <a:p>
            <a:pPr lvl="1"/>
            <a:r>
              <a:rPr lang="en-US" dirty="0" smtClean="0"/>
              <a:t>More spectroscopic light (factor 3)</a:t>
            </a:r>
          </a:p>
          <a:p>
            <a:r>
              <a:rPr lang="en-US" dirty="0" smtClean="0"/>
              <a:t>Put trigger fiber near plasma region</a:t>
            </a:r>
          </a:p>
          <a:p>
            <a:pPr lvl="1"/>
            <a:r>
              <a:rPr lang="en-US" dirty="0" smtClean="0"/>
              <a:t>Expect more sensitivity</a:t>
            </a:r>
          </a:p>
          <a:p>
            <a:r>
              <a:rPr lang="en-US" dirty="0" smtClean="0"/>
              <a:t>Debug averaging measurement method with digital oscilloscope</a:t>
            </a:r>
          </a:p>
          <a:p>
            <a:pPr lvl="1"/>
            <a:r>
              <a:rPr lang="en-US" dirty="0" smtClean="0"/>
              <a:t>Found this debug during the test</a:t>
            </a:r>
          </a:p>
          <a:p>
            <a:pPr lvl="1"/>
            <a:r>
              <a:rPr lang="en-US" dirty="0" smtClean="0"/>
              <a:t>Occasionally DAQ was triggered by second peak of optical trigger signal</a:t>
            </a:r>
          </a:p>
          <a:p>
            <a:pPr lvl="1"/>
            <a:r>
              <a:rPr lang="en-US" dirty="0" smtClean="0"/>
              <a:t>It was solved by setting DAQ timing window properly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HPRF spectrum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926078"/>
            <a:ext cx="8629650" cy="52461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95800" y="4114800"/>
            <a:ext cx="1669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540 psi (gas BD)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3048000"/>
            <a:ext cx="1669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930 psi (gas BD)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10400" y="2133600"/>
            <a:ext cx="1767531" cy="307777"/>
          </a:xfrm>
          <a:prstGeom prst="rect">
            <a:avLst/>
          </a:prstGeom>
          <a:solidFill>
            <a:srgbClr val="FFFFFF">
              <a:alpha val="35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6600"/>
                </a:solidFill>
              </a:rPr>
              <a:t>1500 psi (metallic BD)</a:t>
            </a:r>
            <a:endParaRPr lang="en-US" sz="14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10400" y="2362200"/>
            <a:ext cx="1767531" cy="307777"/>
          </a:xfrm>
          <a:prstGeom prst="rect">
            <a:avLst/>
          </a:prstGeom>
          <a:solidFill>
            <a:srgbClr val="FFFFFF">
              <a:alpha val="35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1310 psi (metallic BD)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10400" y="2602468"/>
            <a:ext cx="1767531" cy="307777"/>
          </a:xfrm>
          <a:prstGeom prst="rect">
            <a:avLst/>
          </a:prstGeom>
          <a:solidFill>
            <a:srgbClr val="FFFFFF">
              <a:alpha val="35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800080"/>
                </a:solidFill>
              </a:rPr>
              <a:t>1120 psi (metallic BD)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57734" y="4876800"/>
            <a:ext cx="5173211" cy="584776"/>
          </a:xfrm>
          <a:prstGeom prst="rect">
            <a:avLst/>
          </a:prstGeom>
          <a:solidFill>
            <a:schemeClr val="bg1">
              <a:alpha val="79000"/>
            </a:schemeClr>
          </a:solidFill>
          <a:ln w="412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1600" dirty="0" smtClean="0"/>
              <a:t>Calibrated by PMT response for wavelength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Intensity = Integrated spectrum signal/Integrated trig signal </a:t>
            </a:r>
            <a:endParaRPr lang="en-US" sz="16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723606" y="2818606"/>
            <a:ext cx="3505200" cy="1588"/>
          </a:xfrm>
          <a:prstGeom prst="line">
            <a:avLst/>
          </a:prstGeom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2132805" y="2818606"/>
            <a:ext cx="3505200" cy="1588"/>
          </a:xfrm>
          <a:prstGeom prst="line">
            <a:avLst/>
          </a:prstGeom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79485" y="1066800"/>
            <a:ext cx="1154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H-α (656 nm)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886200" y="1066800"/>
            <a:ext cx="1147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H-β (486 nm)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4267200" y="1066800"/>
            <a:ext cx="304800" cy="4648200"/>
          </a:xfrm>
          <a:prstGeom prst="rect">
            <a:avLst/>
          </a:prstGeom>
          <a:solidFill>
            <a:srgbClr val="FFFF00">
              <a:alpha val="12000"/>
            </a:srgbClr>
          </a:solidFill>
          <a:ln>
            <a:solidFill>
              <a:srgbClr val="FFFF00">
                <a:alpha val="53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14800" y="4419600"/>
            <a:ext cx="1895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Cu lines (510 ~ 525 nm)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1295400" y="1066800"/>
            <a:ext cx="304800" cy="4648200"/>
          </a:xfrm>
          <a:prstGeom prst="rect">
            <a:avLst/>
          </a:prstGeom>
          <a:solidFill>
            <a:srgbClr val="FFFF00">
              <a:alpha val="12000"/>
            </a:srgbClr>
          </a:solidFill>
          <a:ln>
            <a:solidFill>
              <a:srgbClr val="FFFF00">
                <a:alpha val="53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90600" y="4419600"/>
            <a:ext cx="20579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Neutral Cu line (~325 nm)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in spectroscopic measurement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Clearly see H-α and H-β lines</a:t>
            </a:r>
          </a:p>
          <a:p>
            <a:r>
              <a:rPr lang="en-US" dirty="0" smtClean="0"/>
              <a:t>Trigger PMT works and increase spectrometer light intensity (× 3)</a:t>
            </a:r>
          </a:p>
          <a:p>
            <a:r>
              <a:rPr lang="en-US" dirty="0" smtClean="0"/>
              <a:t>Pressure dependent broadband background</a:t>
            </a:r>
          </a:p>
          <a:p>
            <a:r>
              <a:rPr lang="en-US" dirty="0" smtClean="0"/>
              <a:t>Background level seems to be saturated at metallic breakdown region</a:t>
            </a:r>
          </a:p>
          <a:p>
            <a:r>
              <a:rPr lang="en-US" dirty="0" smtClean="0"/>
              <a:t>We do not see clear Cu lines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Precursor light in Trigger PMT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7033" y="6356350"/>
            <a:ext cx="2133600" cy="365125"/>
          </a:xfrm>
        </p:spPr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91768" y="6356350"/>
            <a:ext cx="2133600" cy="365125"/>
          </a:xfrm>
        </p:spPr>
        <p:txBody>
          <a:bodyPr/>
          <a:lstStyle/>
          <a:p>
            <a:fld id="{D117F6AE-78D4-DA44-A49C-9DC7B2737F9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3324"/>
            <a:ext cx="5609168" cy="420687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95600" y="1447800"/>
            <a:ext cx="27516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FF"/>
                </a:solidFill>
              </a:rPr>
              <a:t>Spectrometer PMT (</a:t>
            </a:r>
            <a:r>
              <a:rPr lang="en-US" sz="1600" dirty="0" err="1" smtClean="0">
                <a:solidFill>
                  <a:srgbClr val="FF00FF"/>
                </a:solidFill>
              </a:rPr>
              <a:t>λ</a:t>
            </a:r>
            <a:r>
              <a:rPr lang="en-US" sz="1600" dirty="0" smtClean="0">
                <a:solidFill>
                  <a:srgbClr val="FF00FF"/>
                </a:solidFill>
              </a:rPr>
              <a:t>=656 nm)</a:t>
            </a:r>
            <a:endParaRPr lang="en-US" sz="1600" dirty="0">
              <a:solidFill>
                <a:srgbClr val="FF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91439" y="2133600"/>
            <a:ext cx="26377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</a:rPr>
              <a:t>Trigger PMT (take white light)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5168" y="3395246"/>
            <a:ext cx="23550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7FF0C"/>
                </a:solidFill>
              </a:rPr>
              <a:t>Magnetic field pick up coil</a:t>
            </a:r>
            <a:endParaRPr lang="en-US" sz="1600" dirty="0">
              <a:solidFill>
                <a:srgbClr val="F7FF0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2607280" y="3030726"/>
            <a:ext cx="423446" cy="79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19400" y="2743200"/>
            <a:ext cx="13152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Breakdown!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7400" y="1219200"/>
            <a:ext cx="309571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Trigger PMT starts detecting </a:t>
            </a:r>
          </a:p>
          <a:p>
            <a:r>
              <a:rPr lang="en-US" dirty="0" smtClean="0"/>
              <a:t>   some light before breakdown</a:t>
            </a:r>
          </a:p>
          <a:p>
            <a:pPr>
              <a:buFont typeface="Arial"/>
              <a:buChar char="•"/>
            </a:pPr>
            <a:r>
              <a:rPr lang="en-US" dirty="0" smtClean="0"/>
              <a:t> This is first time we captured </a:t>
            </a:r>
          </a:p>
          <a:p>
            <a:r>
              <a:rPr lang="en-US" dirty="0" smtClean="0"/>
              <a:t>   precursor light</a:t>
            </a:r>
          </a:p>
          <a:p>
            <a:pPr>
              <a:buFont typeface="Arial"/>
              <a:buChar char="•"/>
            </a:pPr>
            <a:r>
              <a:rPr lang="en-US" dirty="0" smtClean="0"/>
              <a:t> Trigger PMT locates closer to </a:t>
            </a:r>
          </a:p>
          <a:p>
            <a:r>
              <a:rPr lang="en-US" dirty="0" smtClean="0"/>
              <a:t>   hydrogen plasma region</a:t>
            </a:r>
          </a:p>
          <a:p>
            <a:pPr>
              <a:buFont typeface="Arial"/>
              <a:buChar char="•"/>
            </a:pPr>
            <a:r>
              <a:rPr lang="en-US" dirty="0" smtClean="0"/>
              <a:t> We have higher light intensity </a:t>
            </a:r>
          </a:p>
          <a:p>
            <a:r>
              <a:rPr lang="en-US" dirty="0" smtClean="0"/>
              <a:t>   than before</a:t>
            </a:r>
          </a:p>
          <a:p>
            <a:pPr>
              <a:buFont typeface="Arial"/>
              <a:buChar char="•"/>
            </a:pPr>
            <a:r>
              <a:rPr lang="en-US" dirty="0" smtClean="0"/>
              <a:t> Spectrometer PMT has slow </a:t>
            </a:r>
          </a:p>
          <a:p>
            <a:r>
              <a:rPr lang="en-US" dirty="0" smtClean="0"/>
              <a:t>   response because of low </a:t>
            </a:r>
          </a:p>
          <a:p>
            <a:r>
              <a:rPr lang="en-US" dirty="0" smtClean="0"/>
              <a:t>   light intensity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Preparation for beam test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Friday meeting, K. Yonehara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7F6AE-78D4-DA44-A49C-9DC7B2737F9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914400"/>
            <a:ext cx="8229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Collimator design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Start making engineering drawing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Diagnostic system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Search available beam profile monitor by using luminescence screen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Circulator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Will be delivered around end of April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DAQ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trigger system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Trigger signal from </a:t>
            </a:r>
            <a:r>
              <a:rPr lang="en-US" sz="3200" dirty="0" err="1" smtClean="0"/>
              <a:t>Linac</a:t>
            </a:r>
            <a:r>
              <a:rPr lang="en-US" sz="3200" dirty="0" smtClean="0"/>
              <a:t> RF to synchronize Klystron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Beam trigger </a:t>
            </a:r>
            <a:r>
              <a:rPr lang="en-US" sz="3200" dirty="0" err="1" smtClean="0"/>
              <a:t>byBPM</a:t>
            </a:r>
            <a:r>
              <a:rPr lang="en-US" sz="3200" dirty="0" smtClean="0"/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Hydrogen &amp; Radiation Safety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3200" noProof="0" dirty="0" smtClean="0"/>
              <a:t>Wait </a:t>
            </a:r>
            <a:r>
              <a:rPr lang="en-US" sz="3200" dirty="0" smtClean="0"/>
              <a:t>output</a:t>
            </a:r>
            <a:r>
              <a:rPr lang="en-US" sz="3200" noProof="0" dirty="0" smtClean="0"/>
              <a:t> from radiation safety committee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Obtain permission from </a:t>
            </a:r>
            <a:r>
              <a:rPr lang="en-US" sz="3200" dirty="0" err="1" smtClean="0"/>
              <a:t>DoE</a:t>
            </a:r>
            <a:endParaRPr lang="en-US" sz="3200" noProof="0" dirty="0" smtClean="0"/>
          </a:p>
          <a:p>
            <a:pPr marL="800100" lvl="1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499</Words>
  <Application>Microsoft Macintosh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Image</vt:lpstr>
      <vt:lpstr>Review of Jan’10 High Pressurizing Hydrogen gas filled RF cavity run and  Status of beam test</vt:lpstr>
      <vt:lpstr>Goal of HPRF project</vt:lpstr>
      <vt:lpstr>New optical system for Jan10 run</vt:lpstr>
      <vt:lpstr>Improvement from previous test</vt:lpstr>
      <vt:lpstr>HPRF spectrum</vt:lpstr>
      <vt:lpstr>Summary in spectroscopic measurement</vt:lpstr>
      <vt:lpstr>Precursor light in Trigger PMT</vt:lpstr>
      <vt:lpstr>Preparation for beam test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HPRF effort</dc:title>
  <dc:creator>Katsuya Yonehara</dc:creator>
  <cp:lastModifiedBy>Katsuya Yonehara</cp:lastModifiedBy>
  <cp:revision>82</cp:revision>
  <dcterms:created xsi:type="dcterms:W3CDTF">2010-02-12T19:04:18Z</dcterms:created>
  <dcterms:modified xsi:type="dcterms:W3CDTF">2010-02-12T19:06:07Z</dcterms:modified>
</cp:coreProperties>
</file>