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4" r:id="rId1"/>
  </p:sldMasterIdLst>
  <p:notesMasterIdLst>
    <p:notesMasterId r:id="rId16"/>
  </p:notesMasterIdLst>
  <p:sldIdLst>
    <p:sldId id="256" r:id="rId2"/>
    <p:sldId id="258" r:id="rId3"/>
    <p:sldId id="259" r:id="rId4"/>
    <p:sldId id="264" r:id="rId5"/>
    <p:sldId id="263" r:id="rId6"/>
    <p:sldId id="265" r:id="rId7"/>
    <p:sldId id="266" r:id="rId8"/>
    <p:sldId id="267" r:id="rId9"/>
    <p:sldId id="262" r:id="rId10"/>
    <p:sldId id="261" r:id="rId11"/>
    <p:sldId id="260" r:id="rId12"/>
    <p:sldId id="268" r:id="rId13"/>
    <p:sldId id="270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337F5-F19E-47C5-BA27-D2F19E862AD9}" type="datetimeFigureOut">
              <a:rPr lang="en-US" smtClean="0"/>
              <a:pPr/>
              <a:t>3/8/2010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941F0-C4D4-4D9F-9688-D368B561B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196215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3200400"/>
            <a:ext cx="6858000" cy="889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7287CC0-E000-4F6E-92FD-71D1E8FE1643}" type="datetime1">
              <a:rPr lang="en-US" smtClean="0"/>
              <a:pPr/>
              <a:t>3/8/2010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172402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3124200"/>
            <a:ext cx="7315200" cy="11430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172402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3124200"/>
            <a:ext cx="228600" cy="11430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E0DC8-9D8D-4E1C-AD98-69A4429178E1}" type="datetime1">
              <a:rPr lang="en-US" smtClean="0"/>
              <a:pPr/>
              <a:t>3/8/2010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A0885-D320-4295-A254-AF177CCFAAD9}" type="datetime1">
              <a:rPr lang="en-US" smtClean="0"/>
              <a:pPr/>
              <a:t>3/8/2010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B6337-9B13-498F-A5A8-DDBBB450DEDD}" type="datetime4">
              <a:rPr lang="en-US" smtClean="0"/>
              <a:pPr/>
              <a:t>March 8, 2010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pPr algn="ctr"/>
            <a:r>
              <a:rPr lang="en-US" dirty="0" smtClean="0"/>
              <a:t>OSG All Hands Meeting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C3D6ACF-AB7C-41C1-8237-4ECAA36F7C2F}" type="datetime1">
              <a:rPr lang="en-US" smtClean="0"/>
              <a:pPr/>
              <a:t>3/8/2010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01FC-E304-426F-B8D7-8FB6E69A8A18}" type="datetime1">
              <a:rPr lang="en-US" smtClean="0"/>
              <a:pPr/>
              <a:t>3/8/2010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>
                <a:latin typeface="Arial Black" pitchFamily="34" charset="0"/>
              </a:rPr>
              <a:t>OSG All Hands Meeting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71CDD-5924-4B6F-9B21-A6404FB0FFDF}" type="datetime1">
              <a:rPr lang="en-US" smtClean="0"/>
              <a:pPr/>
              <a:t>3/8/2010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 Black" pitchFamily="34" charset="0"/>
              </a:rPr>
              <a:t>OSG All Hands Meeting</a:t>
            </a: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21473-C7B3-48A9-972F-9F89BCC2C322}" type="datetime1">
              <a:rPr lang="en-US" smtClean="0"/>
              <a:pPr/>
              <a:t>3/8/2010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 Black" pitchFamily="34" charset="0"/>
              </a:rPr>
              <a:t>OSG All Hands Meeting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AF9D4-66D4-4B3E-B1F4-6B2D7FF065D8}" type="datetime1">
              <a:rPr lang="en-US" smtClean="0"/>
              <a:pPr/>
              <a:t>3/8/2010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 Black" pitchFamily="34" charset="0"/>
              </a:rPr>
              <a:t>OSG All Hands Meeting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0C221-E6EF-4ADF-A202-3CA76134B3C9}" type="datetime1">
              <a:rPr lang="en-US" smtClean="0"/>
              <a:pPr/>
              <a:t>3/8/2010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58BB-41E5-4605-A9E0-D60D1904E918}" type="datetime1">
              <a:rPr lang="en-US" smtClean="0"/>
              <a:pPr/>
              <a:t>3/8/2010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A76DAE3-B1E5-4D63-AD9F-7437D945F5AD}" type="datetime1">
              <a:rPr lang="en-US" smtClean="0"/>
              <a:pPr/>
              <a:t>3/8/2010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6934200" y="152400"/>
            <a:ext cx="17716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 Survey of Certificate Management Processes and Procedures in OSG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 smtClean="0"/>
              <a:t>Gabriel </a:t>
            </a:r>
            <a:r>
              <a:rPr lang="en-US" dirty="0" err="1" smtClean="0"/>
              <a:t>Ghinita</a:t>
            </a:r>
            <a:r>
              <a:rPr lang="en-US" dirty="0" smtClean="0"/>
              <a:t> and Mine Altunay</a:t>
            </a:r>
          </a:p>
          <a:p>
            <a:pPr algn="ctr"/>
            <a:r>
              <a:rPr lang="en-US" dirty="0" smtClean="0"/>
              <a:t>{</a:t>
            </a:r>
            <a:r>
              <a:rPr lang="en-US" dirty="0" err="1" smtClean="0"/>
              <a:t>gghinita,maltunay</a:t>
            </a:r>
            <a:r>
              <a:rPr lang="en-US" dirty="0" smtClean="0"/>
              <a:t>}@</a:t>
            </a:r>
            <a:r>
              <a:rPr lang="en-US" smtClean="0"/>
              <a:t>fnal.gov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Objective: Improve Usability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Tool to support multiple/most/all(!) CAs</a:t>
            </a:r>
          </a:p>
          <a:p>
            <a:pPr lvl="1"/>
            <a:r>
              <a:rPr lang="en-US" dirty="0" smtClean="0"/>
              <a:t>CA-related operations</a:t>
            </a:r>
          </a:p>
          <a:p>
            <a:pPr lvl="2"/>
            <a:r>
              <a:rPr lang="en-US" dirty="0" smtClean="0"/>
              <a:t>Request, rekey, revoke certificates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Client-side operations</a:t>
            </a:r>
          </a:p>
          <a:p>
            <a:pPr lvl="2"/>
            <a:r>
              <a:rPr lang="en-US" dirty="0" smtClean="0"/>
              <a:t>Proxy generation</a:t>
            </a:r>
          </a:p>
          <a:p>
            <a:pPr lvl="2"/>
            <a:r>
              <a:rPr lang="en-US" dirty="0" smtClean="0"/>
              <a:t>Certificate store operations (</a:t>
            </a:r>
            <a:r>
              <a:rPr lang="en-US" dirty="0" err="1" smtClean="0"/>
              <a:t>MyProxy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Integration with client-side software</a:t>
            </a:r>
          </a:p>
          <a:p>
            <a:pPr lvl="3"/>
            <a:r>
              <a:rPr lang="en-US" dirty="0" smtClean="0"/>
              <a:t>Web browsers</a:t>
            </a:r>
          </a:p>
          <a:p>
            <a:pPr lvl="3"/>
            <a:r>
              <a:rPr lang="en-US" dirty="0" smtClean="0"/>
              <a:t>E-mail readers</a:t>
            </a:r>
          </a:p>
          <a:p>
            <a:pPr lvl="3"/>
            <a:r>
              <a:rPr lang="en-US" dirty="0" smtClean="0"/>
              <a:t>Grid tools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jGridstart</a:t>
            </a:r>
            <a:r>
              <a:rPr lang="en-US" dirty="0" smtClean="0"/>
              <a:t> (NIKHEF)</a:t>
            </a:r>
          </a:p>
          <a:p>
            <a:pPr lvl="1"/>
            <a:r>
              <a:rPr lang="en-US" dirty="0" smtClean="0"/>
              <a:t>Request, renewal, assists in vetting (generates forms)</a:t>
            </a:r>
          </a:p>
          <a:p>
            <a:pPr lvl="1"/>
            <a:r>
              <a:rPr lang="en-US" dirty="0" smtClean="0"/>
              <a:t>Import into web browser</a:t>
            </a:r>
          </a:p>
          <a:p>
            <a:pPr lvl="1"/>
            <a:r>
              <a:rPr lang="en-US" dirty="0" smtClean="0"/>
              <a:t>Export to file (PKCS#12)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NGS Certificate Management Wizard</a:t>
            </a:r>
          </a:p>
          <a:p>
            <a:pPr lvl="1"/>
            <a:r>
              <a:rPr lang="en-US" dirty="0" smtClean="0"/>
              <a:t>Proxy generation (including </a:t>
            </a:r>
            <a:r>
              <a:rPr lang="en-US" dirty="0" err="1" smtClean="0"/>
              <a:t>voms</a:t>
            </a:r>
            <a:r>
              <a:rPr lang="en-US" dirty="0" smtClean="0"/>
              <a:t>-proxy)</a:t>
            </a:r>
          </a:p>
          <a:p>
            <a:pPr lvl="1"/>
            <a:r>
              <a:rPr lang="en-US" dirty="0" smtClean="0"/>
              <a:t>Upload proxy to credential store (</a:t>
            </a:r>
            <a:r>
              <a:rPr lang="en-US" dirty="0" err="1" smtClean="0"/>
              <a:t>MyProxy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Requires certificate in the </a:t>
            </a:r>
            <a:r>
              <a:rPr lang="en-US" dirty="0" err="1" smtClean="0"/>
              <a:t>filesystem</a:t>
            </a:r>
            <a:r>
              <a:rPr lang="en-US" dirty="0" smtClean="0"/>
              <a:t> (PKCS#12)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CA-related Processes</a:t>
            </a:r>
          </a:p>
          <a:p>
            <a:pPr lvl="1"/>
            <a:r>
              <a:rPr lang="en-US" dirty="0" smtClean="0"/>
              <a:t>Technical process identical (X509)</a:t>
            </a:r>
          </a:p>
          <a:p>
            <a:pPr lvl="2"/>
            <a:r>
              <a:rPr lang="en-US" dirty="0" smtClean="0"/>
              <a:t>Parameters may differ, use </a:t>
            </a:r>
            <a:r>
              <a:rPr lang="en-US" dirty="0" err="1" smtClean="0"/>
              <a:t>config</a:t>
            </a:r>
            <a:r>
              <a:rPr lang="en-US" dirty="0" smtClean="0"/>
              <a:t> files (</a:t>
            </a:r>
            <a:r>
              <a:rPr lang="en-US" dirty="0" err="1" smtClean="0"/>
              <a:t>openssl</a:t>
            </a:r>
            <a:r>
              <a:rPr lang="en-US" dirty="0" smtClean="0"/>
              <a:t>. </a:t>
            </a:r>
            <a:r>
              <a:rPr lang="en-US" dirty="0" err="1" smtClean="0"/>
              <a:t>cnf</a:t>
            </a:r>
            <a:r>
              <a:rPr lang="en-US" dirty="0" smtClean="0"/>
              <a:t> already does this)</a:t>
            </a:r>
          </a:p>
          <a:p>
            <a:pPr lvl="2"/>
            <a:r>
              <a:rPr lang="en-US" dirty="0" err="1" smtClean="0"/>
              <a:t>Config</a:t>
            </a:r>
            <a:r>
              <a:rPr lang="en-US" dirty="0" smtClean="0"/>
              <a:t> files may be shipped with middleware (e.g., VDT)</a:t>
            </a:r>
          </a:p>
          <a:p>
            <a:pPr lvl="1"/>
            <a:r>
              <a:rPr lang="en-US" dirty="0" smtClean="0"/>
              <a:t>Identity attributes included in CSR very similar</a:t>
            </a:r>
          </a:p>
          <a:p>
            <a:pPr lvl="2"/>
            <a:r>
              <a:rPr lang="en-US" dirty="0" smtClean="0"/>
              <a:t>Name, Organization, e-mail</a:t>
            </a:r>
          </a:p>
          <a:p>
            <a:pPr lvl="1"/>
            <a:r>
              <a:rPr lang="en-US" dirty="0" smtClean="0"/>
              <a:t>Customize required input for vetting</a:t>
            </a:r>
          </a:p>
          <a:p>
            <a:pPr lvl="2"/>
            <a:r>
              <a:rPr lang="en-US" dirty="0" smtClean="0"/>
              <a:t>Use configuration files for form generation – not technically challenging</a:t>
            </a:r>
          </a:p>
          <a:p>
            <a:pPr lvl="1"/>
            <a:r>
              <a:rPr lang="en-US" dirty="0" smtClean="0"/>
              <a:t>Most difficult task: client-CA protocol</a:t>
            </a:r>
          </a:p>
          <a:p>
            <a:pPr lvl="2"/>
            <a:r>
              <a:rPr lang="en-US" dirty="0" smtClean="0"/>
              <a:t>Currently interactive web forms</a:t>
            </a:r>
          </a:p>
          <a:p>
            <a:pPr lvl="2"/>
            <a:r>
              <a:rPr lang="en-US" dirty="0" smtClean="0"/>
              <a:t>Extend to web services: hopefully re-use existing server-side code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Client Software Integration</a:t>
            </a:r>
          </a:p>
          <a:p>
            <a:pPr lvl="1"/>
            <a:r>
              <a:rPr lang="en-US" dirty="0" smtClean="0"/>
              <a:t>Web browsers: Mozilla already solved (e.g., </a:t>
            </a:r>
            <a:r>
              <a:rPr lang="en-US" dirty="0" err="1" smtClean="0"/>
              <a:t>Fermilab</a:t>
            </a:r>
            <a:r>
              <a:rPr lang="en-US" dirty="0" smtClean="0"/>
              <a:t> get-cert)</a:t>
            </a:r>
          </a:p>
          <a:p>
            <a:pPr lvl="2"/>
            <a:r>
              <a:rPr lang="en-US" dirty="0" smtClean="0"/>
              <a:t>Some difficulties with more exotic browsers – but CA-independent</a:t>
            </a:r>
          </a:p>
          <a:p>
            <a:pPr lvl="1"/>
            <a:r>
              <a:rPr lang="en-US" dirty="0" smtClean="0"/>
              <a:t>Proxy generation/proxy upload</a:t>
            </a:r>
          </a:p>
          <a:p>
            <a:pPr lvl="2"/>
            <a:r>
              <a:rPr lang="en-US" dirty="0" smtClean="0"/>
              <a:t>NGS tool already provides this</a:t>
            </a:r>
          </a:p>
          <a:p>
            <a:r>
              <a:rPr lang="en-US" dirty="0" smtClean="0"/>
              <a:t>Merging </a:t>
            </a:r>
            <a:r>
              <a:rPr lang="en-US" dirty="0" err="1" smtClean="0"/>
              <a:t>jGridstart</a:t>
            </a:r>
            <a:r>
              <a:rPr lang="en-US" dirty="0" smtClean="0"/>
              <a:t> and NGS Cert wizard represents a good start to comprehensive functionality</a:t>
            </a:r>
          </a:p>
          <a:p>
            <a:r>
              <a:rPr lang="en-US" dirty="0" smtClean="0"/>
              <a:t>Supporting organization-level vetting</a:t>
            </a:r>
          </a:p>
          <a:p>
            <a:pPr lvl="1"/>
            <a:r>
              <a:rPr lang="en-US" dirty="0" smtClean="0"/>
              <a:t>Some code already exists (kx509 at Fermi, NCSA scripts)</a:t>
            </a:r>
          </a:p>
          <a:p>
            <a:pPr lvl="1"/>
            <a:r>
              <a:rPr lang="en-US" dirty="0" smtClean="0"/>
              <a:t>This can represent an independent branch of the code</a:t>
            </a:r>
          </a:p>
          <a:p>
            <a:pPr lvl="2"/>
            <a:r>
              <a:rPr lang="en-US" dirty="0" smtClean="0"/>
              <a:t>Possibly interface with existing tools, without having to integrate within single application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 CA similarities/differences</a:t>
            </a:r>
          </a:p>
          <a:p>
            <a:pPr lvl="1"/>
            <a:r>
              <a:rPr lang="en-US" dirty="0" smtClean="0"/>
              <a:t>Request, renewal, re-key, revocation, vetting</a:t>
            </a:r>
          </a:p>
          <a:p>
            <a:pPr lvl="1"/>
            <a:r>
              <a:rPr lang="en-US" dirty="0" smtClean="0"/>
              <a:t>Policy and technical factors</a:t>
            </a:r>
          </a:p>
          <a:p>
            <a:r>
              <a:rPr lang="en-US" dirty="0" smtClean="0"/>
              <a:t>Improve usability</a:t>
            </a:r>
          </a:p>
          <a:p>
            <a:pPr lvl="1"/>
            <a:r>
              <a:rPr lang="en-US" dirty="0" smtClean="0"/>
              <a:t>Identify features that should be part of a desktop certificate management tool</a:t>
            </a:r>
          </a:p>
          <a:p>
            <a:pPr lvl="1"/>
            <a:r>
              <a:rPr lang="en-US" dirty="0" smtClean="0"/>
              <a:t>Assess the feasibility and attempt to define guidelines for development of such a tool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Sample of 10 CAs</a:t>
            </a:r>
          </a:p>
          <a:p>
            <a:pPr lvl="1"/>
            <a:r>
              <a:rPr lang="en-US" dirty="0" smtClean="0"/>
              <a:t>Counted CAs with 100+ users  (grid-</a:t>
            </a:r>
            <a:r>
              <a:rPr lang="en-US" dirty="0" err="1" smtClean="0"/>
              <a:t>mapfile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Also included additional US-based CAs (NCSA)</a:t>
            </a:r>
          </a:p>
          <a:p>
            <a:pPr lvl="1"/>
            <a:r>
              <a:rPr lang="en-US" dirty="0" smtClean="0"/>
              <a:t>All but one (</a:t>
            </a:r>
            <a:r>
              <a:rPr lang="en-US" dirty="0" err="1" smtClean="0"/>
              <a:t>Fermilab</a:t>
            </a:r>
            <a:r>
              <a:rPr lang="en-US" dirty="0" smtClean="0"/>
              <a:t>) issue long-lived </a:t>
            </a:r>
            <a:r>
              <a:rPr lang="en-US" dirty="0" err="1" smtClean="0"/>
              <a:t>certs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Process data collected from CPS</a:t>
            </a:r>
          </a:p>
          <a:p>
            <a:pPr lvl="1"/>
            <a:r>
              <a:rPr lang="en-US" dirty="0" smtClean="0"/>
              <a:t>Disclaimer: did not go through actual process of request, vetting, etc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 Surveyed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Fermilab</a:t>
            </a:r>
            <a:r>
              <a:rPr lang="en-US" dirty="0" smtClean="0"/>
              <a:t> KCA</a:t>
            </a:r>
          </a:p>
          <a:p>
            <a:r>
              <a:rPr lang="en-US" dirty="0" err="1" smtClean="0"/>
              <a:t>DoEGrids</a:t>
            </a:r>
            <a:endParaRPr lang="en-US" dirty="0" smtClean="0"/>
          </a:p>
          <a:p>
            <a:r>
              <a:rPr lang="en-US" dirty="0" smtClean="0"/>
              <a:t>CERN</a:t>
            </a:r>
          </a:p>
          <a:p>
            <a:r>
              <a:rPr lang="en-US" dirty="0" err="1" smtClean="0"/>
              <a:t>GridKA</a:t>
            </a:r>
            <a:endParaRPr lang="en-US" dirty="0" smtClean="0"/>
          </a:p>
          <a:p>
            <a:r>
              <a:rPr lang="en-US" dirty="0" smtClean="0"/>
              <a:t>INFN</a:t>
            </a:r>
          </a:p>
          <a:p>
            <a:r>
              <a:rPr lang="en-US" dirty="0" smtClean="0"/>
              <a:t>UK e-Science</a:t>
            </a:r>
          </a:p>
          <a:p>
            <a:r>
              <a:rPr lang="en-US" dirty="0" smtClean="0"/>
              <a:t>Grid2-FR</a:t>
            </a:r>
          </a:p>
          <a:p>
            <a:r>
              <a:rPr lang="en-US" dirty="0" err="1" smtClean="0"/>
              <a:t>GridCanada</a:t>
            </a:r>
            <a:endParaRPr lang="en-US" dirty="0" smtClean="0"/>
          </a:p>
          <a:p>
            <a:r>
              <a:rPr lang="en-US" dirty="0" err="1" smtClean="0"/>
              <a:t>IrisGrid</a:t>
            </a:r>
            <a:endParaRPr lang="en-US" dirty="0" smtClean="0"/>
          </a:p>
          <a:p>
            <a:r>
              <a:rPr lang="en-US" dirty="0" smtClean="0"/>
              <a:t>NCSA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Vetting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Vast majority of CAs employ RAs</a:t>
            </a:r>
          </a:p>
          <a:p>
            <a:pPr lvl="1"/>
            <a:r>
              <a:rPr lang="en-US" dirty="0" smtClean="0"/>
              <a:t>RAs are separate entities</a:t>
            </a:r>
          </a:p>
          <a:p>
            <a:pPr lvl="1"/>
            <a:r>
              <a:rPr lang="en-US" dirty="0" smtClean="0"/>
              <a:t>Typical requirement: physical presence at RA</a:t>
            </a:r>
          </a:p>
          <a:p>
            <a:pPr lvl="2"/>
            <a:r>
              <a:rPr lang="en-US" dirty="0" smtClean="0"/>
              <a:t>Details vary with RA (type of documents, proof of token used at cert request time)</a:t>
            </a:r>
          </a:p>
          <a:p>
            <a:r>
              <a:rPr lang="en-US" dirty="0" smtClean="0"/>
              <a:t>Organization-level CA</a:t>
            </a:r>
          </a:p>
          <a:p>
            <a:pPr lvl="1"/>
            <a:r>
              <a:rPr lang="en-US" dirty="0" err="1" smtClean="0"/>
              <a:t>Badged</a:t>
            </a:r>
            <a:r>
              <a:rPr lang="en-US" dirty="0" smtClean="0"/>
              <a:t> users already vetted</a:t>
            </a:r>
          </a:p>
          <a:p>
            <a:pPr lvl="1"/>
            <a:r>
              <a:rPr lang="en-US" dirty="0" smtClean="0"/>
              <a:t>Organization account (plus some second “factor”)</a:t>
            </a:r>
          </a:p>
          <a:p>
            <a:pPr lvl="1"/>
            <a:r>
              <a:rPr lang="en-US" dirty="0" err="1" smtClean="0"/>
              <a:t>Fermilab</a:t>
            </a:r>
            <a:r>
              <a:rPr lang="en-US" dirty="0"/>
              <a:t> </a:t>
            </a:r>
            <a:r>
              <a:rPr lang="en-US" dirty="0" smtClean="0"/>
              <a:t>(SLCS), CERN, NCSA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1: partial client support</a:t>
            </a:r>
          </a:p>
          <a:p>
            <a:pPr lvl="1"/>
            <a:r>
              <a:rPr lang="en-US" dirty="0" smtClean="0"/>
              <a:t>web interface or GUI/command-line tool available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rganizational vetting: immediate issuance</a:t>
            </a:r>
          </a:p>
          <a:p>
            <a:pPr lvl="1"/>
            <a:r>
              <a:rPr lang="en-US" dirty="0" smtClean="0"/>
              <a:t>RA-based</a:t>
            </a:r>
          </a:p>
          <a:p>
            <a:pPr lvl="2"/>
            <a:r>
              <a:rPr lang="en-US" dirty="0" smtClean="0"/>
              <a:t>users need to figure out RA and the correct DN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ertificate retrieved later, using same machine and browser</a:t>
            </a:r>
          </a:p>
          <a:p>
            <a:r>
              <a:rPr lang="en-US" dirty="0" smtClean="0"/>
              <a:t>Case 2: almost no client support</a:t>
            </a:r>
          </a:p>
          <a:p>
            <a:pPr lvl="1"/>
            <a:r>
              <a:rPr lang="en-US" dirty="0" smtClean="0"/>
              <a:t>Users have to master </a:t>
            </a:r>
            <a:r>
              <a:rPr lang="en-US" dirty="0" err="1" smtClean="0"/>
              <a:t>openssl</a:t>
            </a:r>
            <a:r>
              <a:rPr lang="en-US" dirty="0" smtClean="0"/>
              <a:t>/grid-cert-request</a:t>
            </a:r>
          </a:p>
          <a:p>
            <a:pPr lvl="1"/>
            <a:r>
              <a:rPr lang="en-US" dirty="0" smtClean="0"/>
              <a:t>Even less support for getting the DN right</a:t>
            </a:r>
          </a:p>
          <a:p>
            <a:pPr lvl="1"/>
            <a:r>
              <a:rPr lang="en-US" dirty="0" smtClean="0"/>
              <a:t>Once users get the cert, plenty of work to import it into browsers, etc.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 Re-key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CAs accept re-key</a:t>
            </a:r>
          </a:p>
          <a:p>
            <a:pPr lvl="1"/>
            <a:r>
              <a:rPr lang="en-US" dirty="0" smtClean="0"/>
              <a:t>Almost none accept renewal or modification</a:t>
            </a:r>
          </a:p>
          <a:p>
            <a:pPr lvl="2"/>
            <a:r>
              <a:rPr lang="en-US" dirty="0" smtClean="0"/>
              <a:t>Some (e.g., organization-level CAs) just do a re-request</a:t>
            </a:r>
          </a:p>
          <a:p>
            <a:pPr lvl="1"/>
            <a:r>
              <a:rPr lang="en-US" dirty="0" smtClean="0"/>
              <a:t>Process:</a:t>
            </a:r>
          </a:p>
          <a:p>
            <a:pPr lvl="2"/>
            <a:r>
              <a:rPr lang="en-US" dirty="0" smtClean="0"/>
              <a:t>New CSR is issued, signed with both the new key as well as the old key (if existing cert still valid)</a:t>
            </a:r>
          </a:p>
          <a:p>
            <a:pPr lvl="2"/>
            <a:r>
              <a:rPr lang="en-US" dirty="0" smtClean="0"/>
              <a:t>Web interface to upload CSR, otherwise e-mail</a:t>
            </a:r>
          </a:p>
          <a:p>
            <a:pPr lvl="2"/>
            <a:r>
              <a:rPr lang="en-US" dirty="0" smtClean="0"/>
              <a:t>RAs only need to approve request (eligibility)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 Revocation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CAs accept on-line revocation</a:t>
            </a:r>
          </a:p>
          <a:p>
            <a:pPr lvl="1"/>
            <a:r>
              <a:rPr lang="en-US" dirty="0" smtClean="0"/>
              <a:t>Revocation request is authenticated (signed) with the key of the certificate to be revoked</a:t>
            </a:r>
          </a:p>
          <a:p>
            <a:pPr lvl="1"/>
            <a:r>
              <a:rPr lang="en-US" dirty="0" smtClean="0"/>
              <a:t>The revocation request is uploaded through a secure web interface (e.g., </a:t>
            </a:r>
            <a:r>
              <a:rPr lang="en-US" dirty="0" err="1" smtClean="0"/>
              <a:t>DoEGrids</a:t>
            </a:r>
            <a:r>
              <a:rPr lang="en-US" dirty="0" smtClean="0"/>
              <a:t>) or by e-mail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Shortcomings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for technical expertise</a:t>
            </a:r>
          </a:p>
          <a:p>
            <a:pPr lvl="1"/>
            <a:r>
              <a:rPr lang="en-US" dirty="0" smtClean="0"/>
              <a:t>PKI is not a straightforward technology</a:t>
            </a:r>
          </a:p>
          <a:p>
            <a:pPr lvl="2"/>
            <a:r>
              <a:rPr lang="en-US" dirty="0" smtClean="0"/>
              <a:t>Difficulty in understanding/handling public/private key pair</a:t>
            </a:r>
          </a:p>
          <a:p>
            <a:pPr lvl="2"/>
            <a:r>
              <a:rPr lang="en-US" dirty="0" smtClean="0"/>
              <a:t>Need to import CA certificate to browser, etc</a:t>
            </a:r>
          </a:p>
          <a:p>
            <a:r>
              <a:rPr lang="en-US" dirty="0" smtClean="0"/>
              <a:t>Administrative details cumbersome</a:t>
            </a:r>
          </a:p>
          <a:p>
            <a:pPr lvl="1"/>
            <a:r>
              <a:rPr lang="en-US" dirty="0" smtClean="0"/>
              <a:t>How to set up the DN?</a:t>
            </a:r>
          </a:p>
          <a:p>
            <a:pPr lvl="1"/>
            <a:r>
              <a:rPr lang="en-US" dirty="0" smtClean="0"/>
              <a:t>Wrong DN setting delays application</a:t>
            </a:r>
          </a:p>
          <a:p>
            <a:r>
              <a:rPr lang="en-US" dirty="0" smtClean="0"/>
              <a:t>Certificate Usage: basic functionality not provided</a:t>
            </a:r>
          </a:p>
          <a:p>
            <a:pPr lvl="1"/>
            <a:r>
              <a:rPr lang="en-US" dirty="0" smtClean="0"/>
              <a:t>Import into/export from web browsers, e-mail clients, etc</a:t>
            </a:r>
          </a:p>
          <a:p>
            <a:pPr lvl="1"/>
            <a:r>
              <a:rPr lang="en-US" dirty="0" smtClean="0"/>
              <a:t>Ensure that key is stored encrypted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2505</TotalTime>
  <Words>708</Words>
  <Application>Microsoft Office PowerPoint</Application>
  <PresentationFormat>On-screen Show (4:3)</PresentationFormat>
  <Paragraphs>133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Origin</vt:lpstr>
      <vt:lpstr>A Survey of Certificate Management Processes and Procedures in OSG</vt:lpstr>
      <vt:lpstr>Goals</vt:lpstr>
      <vt:lpstr>Methodology</vt:lpstr>
      <vt:lpstr>CAs Surveyed</vt:lpstr>
      <vt:lpstr>Identity Vetting</vt:lpstr>
      <vt:lpstr>Certificate Request</vt:lpstr>
      <vt:lpstr>Certificate Re-key</vt:lpstr>
      <vt:lpstr>Certificate Revocation</vt:lpstr>
      <vt:lpstr>Shortcomings</vt:lpstr>
      <vt:lpstr>Objective: Improve Usability</vt:lpstr>
      <vt:lpstr>Existing Tools</vt:lpstr>
      <vt:lpstr>Recommendations</vt:lpstr>
      <vt:lpstr>Recommendations (2)</vt:lpstr>
      <vt:lpstr>Q&amp;A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Gabriel Ghinita x6490 15366N</dc:creator>
  <cp:lastModifiedBy>Gabriel Ghinita</cp:lastModifiedBy>
  <cp:revision>189</cp:revision>
  <dcterms:created xsi:type="dcterms:W3CDTF">2006-08-16T00:00:00Z</dcterms:created>
  <dcterms:modified xsi:type="dcterms:W3CDTF">2010-03-08T20:18:35Z</dcterms:modified>
</cp:coreProperties>
</file>