
<file path=[Content_Types].xml><?xml version="1.0" encoding="utf-8"?>
<Types xmlns="http://schemas.openxmlformats.org/package/2006/content-types">
  <Override PartName="/ppt/slides/slide1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Override PartName="/ppt/theme/theme3.xml" ContentType="application/vnd.openxmlformats-officedocument.theme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docProps/core.xml" ContentType="application/vnd.openxmlformats-package.core-properties+xml"/>
  <Default Extension="rels" ContentType="application/vnd.openxmlformats-package.relationships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92" r:id="rId1"/>
  </p:sldMasterIdLst>
  <p:notesMasterIdLst>
    <p:notesMasterId r:id="rId20"/>
  </p:notesMasterIdLst>
  <p:handoutMasterIdLst>
    <p:handoutMasterId r:id="rId21"/>
  </p:handoutMasterIdLst>
  <p:sldIdLst>
    <p:sldId id="256" r:id="rId2"/>
    <p:sldId id="429" r:id="rId3"/>
    <p:sldId id="401" r:id="rId4"/>
    <p:sldId id="396" r:id="rId5"/>
    <p:sldId id="425" r:id="rId6"/>
    <p:sldId id="414" r:id="rId7"/>
    <p:sldId id="431" r:id="rId8"/>
    <p:sldId id="430" r:id="rId9"/>
    <p:sldId id="418" r:id="rId10"/>
    <p:sldId id="432" r:id="rId11"/>
    <p:sldId id="395" r:id="rId12"/>
    <p:sldId id="426" r:id="rId13"/>
    <p:sldId id="403" r:id="rId14"/>
    <p:sldId id="404" r:id="rId15"/>
    <p:sldId id="405" r:id="rId16"/>
    <p:sldId id="406" r:id="rId17"/>
    <p:sldId id="424" r:id="rId18"/>
    <p:sldId id="433" r:id="rId19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pitchFamily="-97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pitchFamily="-97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pitchFamily="-97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pitchFamily="-97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pitchFamily="-97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CECFC3"/>
    <a:srgbClr val="FF7E2E"/>
    <a:srgbClr val="1A0A91"/>
    <a:srgbClr val="FF8000"/>
    <a:srgbClr val="000009"/>
    <a:srgbClr val="58E9FF"/>
    <a:srgbClr val="448043"/>
    <a:srgbClr val="E5C425"/>
    <a:srgbClr val="273473"/>
    <a:srgbClr val="00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89247" autoAdjust="0"/>
  </p:normalViewPr>
  <p:slideViewPr>
    <p:cSldViewPr snapToGrid="0">
      <p:cViewPr>
        <p:scale>
          <a:sx n="100" d="100"/>
          <a:sy n="100" d="100"/>
        </p:scale>
        <p:origin x="-976" y="-400"/>
      </p:cViewPr>
      <p:guideLst>
        <p:guide orient="horz" pos="1152"/>
        <p:guide pos="2024"/>
      </p:guideLst>
    </p:cSldViewPr>
  </p:slideViewPr>
  <p:outlineViewPr>
    <p:cViewPr>
      <p:scale>
        <a:sx n="30" d="100"/>
        <a:sy n="3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-2080" y="-104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presProps" Target="presProps.xml"/><Relationship Id="rId4" Type="http://schemas.openxmlformats.org/officeDocument/2006/relationships/slide" Target="slides/slide3.xml"/><Relationship Id="rId26" Type="http://schemas.openxmlformats.org/officeDocument/2006/relationships/tableStyles" Target="tableStyle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1" Type="http://schemas.openxmlformats.org/officeDocument/2006/relationships/handoutMaster" Target="handoutMasters/handout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751F2103-1920-FB44-BD26-1B4BF5731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B074C13F-770F-3D42-A57A-DB5D0034D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Arial" pitchFamily="-65" charset="0"/>
        <a:cs typeface="Arial" pitchFamily="-65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Arial" pitchFamily="-65" charset="0"/>
        <a:cs typeface="Arial" pitchFamily="-65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Arial" pitchFamily="-65" charset="0"/>
        <a:cs typeface="Arial" pitchFamily="-65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Arial" pitchFamily="-65" charset="0"/>
        <a:cs typeface="Arial" pitchFamily="-65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Arial" pitchFamily="-65" charset="0"/>
        <a:cs typeface="Arial" pitchFamily="-65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74C13F-770F-3D42-A57A-DB5D0034D8C6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chemeClr val="hlink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47700" y="3886200"/>
            <a:ext cx="8128000" cy="1752600"/>
          </a:xfrm>
        </p:spPr>
        <p:txBody>
          <a:bodyPr/>
          <a:lstStyle>
            <a:lvl1pPr marL="0" indent="0" algn="ctr">
              <a:buFont typeface="Times" pitchFamily="-65" charset="0"/>
              <a:buNone/>
              <a:defRPr sz="2400">
                <a:solidFill>
                  <a:schemeClr val="hlink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D3884-7D19-D04F-8887-AB4C7DABC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0"/>
            <a:ext cx="1965325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43575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D7C36-3D6D-B54C-BA7E-8F073D252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4A7A6-595F-FE47-AE10-398FE3A6E3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F0A11-219A-A348-BA35-DDBF8F9CA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4700" y="1333500"/>
            <a:ext cx="3810000" cy="4686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100" y="1333500"/>
            <a:ext cx="3810000" cy="4686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091A2-6E8E-1449-AC05-A833B9BD90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2C50F-D9DC-D64D-84C3-D9A2399CA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3A112-CB96-1E4E-8FB7-B6D5CF4C31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F7081-D651-9248-83C2-0400E95F3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126E9-5056-A74F-8495-CFB7E06E16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D051A-FF69-9440-853F-D308CE0516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accent6">
                <a:lumMod val="50000"/>
              </a:schemeClr>
            </a:gs>
            <a:gs pos="100000">
              <a:schemeClr val="accent6">
                <a:lumMod val="75000"/>
              </a:schemeClr>
            </a:gs>
          </a:gsLst>
          <a:lin ang="5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69469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4700" y="1333500"/>
            <a:ext cx="77724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1914" name="Rectangle 10"/>
          <p:cNvSpPr>
            <a:spLocks noChangeArrowheads="1"/>
          </p:cNvSpPr>
          <p:nvPr/>
        </p:nvSpPr>
        <p:spPr bwMode="auto">
          <a:xfrm>
            <a:off x="-1266825" y="60086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endParaRPr lang="en-US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2519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4900" y="6400800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400">
                <a:solidFill>
                  <a:srgbClr val="FF8000"/>
                </a:solidFill>
                <a:latin typeface="Arial" pitchFamily="-112" charset="0"/>
              </a:defRPr>
            </a:lvl1pPr>
          </a:lstStyle>
          <a:p>
            <a:pPr>
              <a:defRPr/>
            </a:pPr>
            <a:fld id="{BC3191A1-B825-824B-ADC8-D3DBD472C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1921" name="Rectangle 17"/>
          <p:cNvSpPr>
            <a:spLocks noGrp="1" noChangeArrowheads="1"/>
          </p:cNvSpPr>
          <p:nvPr userDrawn="1"/>
        </p:nvSpPr>
        <p:spPr bwMode="auto">
          <a:xfrm>
            <a:off x="6337300" y="6400800"/>
            <a:ext cx="2603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n-US" sz="1600" dirty="0">
                <a:solidFill>
                  <a:srgbClr val="FF8000"/>
                </a:solidFill>
                <a:latin typeface="Arial" pitchFamily="-112" charset="0"/>
              </a:rPr>
              <a:t>OSG All</a:t>
            </a:r>
            <a:r>
              <a:rPr lang="en-US" sz="1600" baseline="0" dirty="0">
                <a:solidFill>
                  <a:srgbClr val="FF8000"/>
                </a:solidFill>
                <a:latin typeface="Arial" pitchFamily="-112" charset="0"/>
              </a:rPr>
              <a:t> Hands</a:t>
            </a:r>
            <a:r>
              <a:rPr lang="en-US" sz="1600" baseline="0" dirty="0" smtClean="0">
                <a:solidFill>
                  <a:srgbClr val="FF8000"/>
                </a:solidFill>
                <a:latin typeface="Arial" pitchFamily="-112" charset="0"/>
              </a:rPr>
              <a:t>, 2010</a:t>
            </a:r>
          </a:p>
        </p:txBody>
      </p:sp>
      <p:pic>
        <p:nvPicPr>
          <p:cNvPr id="7" name="Picture 22" descr="osg_logo"/>
          <p:cNvPicPr>
            <a:picLocks noChangeAspect="1" noChangeArrowheads="1"/>
          </p:cNvPicPr>
          <p:nvPr userDrawn="1"/>
        </p:nvPicPr>
        <p:blipFill>
          <a:blip r:embed="rId13"/>
          <a:srcRect r="20331" b="24454"/>
          <a:stretch>
            <a:fillRect/>
          </a:stretch>
        </p:blipFill>
        <p:spPr bwMode="auto">
          <a:xfrm>
            <a:off x="7112000" y="88900"/>
            <a:ext cx="2032000" cy="97513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FF8000"/>
          </a:solidFill>
          <a:latin typeface="Calibri"/>
          <a:ea typeface="+mj-ea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80"/>
        </a:buClr>
        <a:buFont typeface="Times" pitchFamily="-97" charset="0"/>
        <a:buChar char="•"/>
        <a:defRPr kumimoji="1"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Font typeface="Symbol" pitchFamily="-97" charset="2"/>
        <a:buChar char=""/>
        <a:defRPr kumimoji="1" sz="20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pitchFamily="-97" charset="2"/>
        <a:buChar char="§"/>
        <a:defRPr kumimoji="1"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pitchFamily="-97" charset="2"/>
        <a:buChar char=""/>
        <a:defRPr kumimoji="1"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pitchFamily="-97" charset="2"/>
        <a:buChar char=""/>
        <a:defRPr kumimoji="1" sz="20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pitchFamily="-65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pitchFamily="-65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pitchFamily="-65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pitchFamily="-65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osg-docdb.opensciencegrid.or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df"/><Relationship Id="rId5" Type="http://schemas.openxmlformats.org/officeDocument/2006/relationships/image" Target="../media/image7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df"/><Relationship Id="rId3" Type="http://schemas.openxmlformats.org/officeDocument/2006/relationships/image" Target="../media/image5.png"/><Relationship Id="rId6" Type="http://schemas.openxmlformats.org/officeDocument/2006/relationships/image" Target="../media/image8.pd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533400" y="1484313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dirty="0">
                <a:solidFill>
                  <a:srgbClr val="FFFFFF"/>
                </a:solidFill>
              </a:rPr>
              <a:t>The State of the Open Science Grid</a:t>
            </a: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469900" y="5410200"/>
            <a:ext cx="8128000" cy="1181100"/>
          </a:xfrm>
        </p:spPr>
        <p:txBody>
          <a:bodyPr/>
          <a:lstStyle/>
          <a:p>
            <a:pPr eaLnBrk="1" hangingPunct="1">
              <a:buFont typeface="Times" pitchFamily="-97" charset="0"/>
              <a:buNone/>
            </a:pPr>
            <a:r>
              <a:rPr lang="en-US" dirty="0">
                <a:solidFill>
                  <a:srgbClr val="FFFFFF"/>
                </a:solidFill>
              </a:rPr>
              <a:t>Ruth Pordes</a:t>
            </a:r>
          </a:p>
          <a:p>
            <a:pPr eaLnBrk="1" hangingPunct="1">
              <a:buFont typeface="Times" pitchFamily="-97" charset="0"/>
              <a:buNone/>
            </a:pPr>
            <a:r>
              <a:rPr lang="en-US" dirty="0">
                <a:solidFill>
                  <a:srgbClr val="FFFFFF"/>
                </a:solidFill>
              </a:rPr>
              <a:t>Executive Director</a:t>
            </a:r>
          </a:p>
        </p:txBody>
      </p:sp>
      <p:pic>
        <p:nvPicPr>
          <p:cNvPr id="7" name="Picture 22" descr="osg_logo"/>
          <p:cNvPicPr>
            <a:picLocks noChangeAspect="1" noChangeArrowheads="1"/>
          </p:cNvPicPr>
          <p:nvPr/>
        </p:nvPicPr>
        <p:blipFill>
          <a:blip r:embed="rId2"/>
          <a:srcRect r="20331" b="24454"/>
          <a:stretch>
            <a:fillRect/>
          </a:stretch>
        </p:blipFill>
        <p:spPr bwMode="auto">
          <a:xfrm>
            <a:off x="2044699" y="2667688"/>
            <a:ext cx="5582567" cy="2679012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0"/>
            <a:ext cx="1219200" cy="11233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17819" dir="2700000" algn="ctr" rotWithShape="0">
              <a:srgbClr val="808080"/>
            </a:outerShdw>
          </a:effectLst>
        </p:spPr>
      </p:pic>
      <p:pic>
        <p:nvPicPr>
          <p:cNvPr id="9" name="Picture 6" descr="DOE 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2875"/>
            <a:ext cx="121920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2413000"/>
            <a:ext cx="8953500" cy="1638300"/>
          </a:xfrm>
        </p:spPr>
        <p:txBody>
          <a:bodyPr/>
          <a:lstStyle/>
          <a:p>
            <a:endParaRPr lang="en-US"/>
          </a:p>
          <a:p>
            <a:pPr>
              <a:buNone/>
            </a:pPr>
            <a:r>
              <a:rPr lang="en-US"/>
              <a:t>The next year is crucial for securing the next steps in our future.</a:t>
            </a:r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/>
              <a:t>I hope to be here through the next phase. </a:t>
            </a:r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/>
              <a:t>In “listening” phase but expect to “act” within next 6 months.</a:t>
            </a:r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/>
              <a:t>Build on our Value.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4A7A6-595F-FE47-AE10-398FE3A6E33C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825500"/>
            <a:ext cx="8813800" cy="5549900"/>
          </a:xfrm>
        </p:spPr>
        <p:txBody>
          <a:bodyPr/>
          <a:lstStyle/>
          <a:p>
            <a:pPr lvl="0">
              <a:buNone/>
            </a:pPr>
            <a:r>
              <a:rPr lang="en-US"/>
              <a:t>	</a:t>
            </a:r>
          </a:p>
          <a:p>
            <a:pPr lvl="0">
              <a:buNone/>
            </a:pPr>
            <a:r>
              <a:rPr lang="en-US"/>
              <a:t>	Annual report to DOE in January 2010 worth reading: (OSG Doc 932)</a:t>
            </a:r>
          </a:p>
          <a:p>
            <a:pPr lvl="0">
              <a:buNone/>
            </a:pPr>
            <a:endParaRPr lang="en-US"/>
          </a:p>
          <a:p>
            <a:pPr lvl="0">
              <a:buNone/>
            </a:pPr>
            <a:r>
              <a:rPr lang="en-US"/>
              <a:t>	No annual review yet in 2010.  Possibility of one in the fall?</a:t>
            </a:r>
          </a:p>
          <a:p>
            <a:pPr lvl="0">
              <a:buNone/>
            </a:pPr>
            <a:r>
              <a:rPr lang="en-US"/>
              <a:t>	Still following up on recommendations from 2009 to continue engagement at the national level.</a:t>
            </a:r>
          </a:p>
          <a:p>
            <a:pPr lvl="0">
              <a:buNone/>
            </a:pPr>
            <a:endParaRPr lang="en-US" sz="2000"/>
          </a:p>
          <a:p>
            <a:pPr lvl="0">
              <a:buNone/>
            </a:pPr>
            <a:endParaRPr lang="en-US" sz="2000"/>
          </a:p>
          <a:p>
            <a:pPr>
              <a:buNone/>
            </a:pPr>
            <a:r>
              <a:rPr lang="en-US" sz="2000"/>
              <a:t>(Documents: </a:t>
            </a:r>
            <a:r>
              <a:rPr lang="en-US" sz="2000">
                <a:hlinkClick r:id="rId2"/>
              </a:rPr>
              <a:t>http://osg-docdb.opensciencegrid.org</a:t>
            </a:r>
            <a:r>
              <a:rPr lang="en-US" sz="2000"/>
              <a:t> )</a:t>
            </a:r>
          </a:p>
          <a:p>
            <a:pPr lvl="0">
              <a:buNone/>
            </a:pPr>
            <a:endParaRPr lang="en-US" sz="2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4A7A6-595F-FE47-AE10-398FE3A6E33C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813800" cy="6375400"/>
          </a:xfrm>
        </p:spPr>
        <p:txBody>
          <a:bodyPr/>
          <a:lstStyle/>
          <a:p>
            <a:pPr lvl="0">
              <a:buNone/>
            </a:pPr>
            <a:r>
              <a:rPr lang="en-US" b="1"/>
              <a:t>Planning for  2011-2015.</a:t>
            </a:r>
          </a:p>
          <a:p>
            <a:pPr lvl="0">
              <a:buNone/>
            </a:pPr>
            <a:r>
              <a:rPr lang="en-US"/>
              <a:t>	</a:t>
            </a:r>
          </a:p>
          <a:p>
            <a:pPr lvl="0">
              <a:buNone/>
            </a:pPr>
            <a:r>
              <a:rPr lang="en-US"/>
              <a:t>Future Requirements (early)          </a:t>
            </a:r>
            <a:r>
              <a:rPr lang="en-US" sz="2000"/>
              <a:t>(OSG Doc 938)</a:t>
            </a:r>
          </a:p>
          <a:p>
            <a:pPr lvl="0">
              <a:buNone/>
            </a:pPr>
            <a:endParaRPr lang="en-US"/>
          </a:p>
          <a:p>
            <a:pPr lvl="0">
              <a:buNone/>
            </a:pPr>
            <a:r>
              <a:rPr lang="en-US" b="1"/>
              <a:t>Strategy documents, summer 2009:</a:t>
            </a:r>
          </a:p>
          <a:p>
            <a:r>
              <a:rPr lang="en-US"/>
              <a:t>Software Hardening                       </a:t>
            </a:r>
            <a:r>
              <a:rPr lang="en-US" sz="2000"/>
              <a:t>(OSG Doc 866)</a:t>
            </a:r>
          </a:p>
          <a:p>
            <a:endParaRPr lang="en-US"/>
          </a:p>
          <a:p>
            <a:r>
              <a:rPr lang="en-US"/>
              <a:t>Campus Infrastructures                 </a:t>
            </a:r>
            <a:r>
              <a:rPr lang="en-US" sz="2000"/>
              <a:t>(OSG Doc 939)</a:t>
            </a:r>
          </a:p>
          <a:p>
            <a:endParaRPr lang="en-US"/>
          </a:p>
          <a:p>
            <a:r>
              <a:rPr lang="en-US"/>
              <a:t>Workforce development                  </a:t>
            </a:r>
            <a:r>
              <a:rPr lang="en-US" sz="2000"/>
              <a:t>(OSG Doc 864)</a:t>
            </a:r>
          </a:p>
          <a:p>
            <a:endParaRPr lang="en-US"/>
          </a:p>
          <a:p>
            <a:r>
              <a:rPr lang="en-US"/>
              <a:t>Joint Statement of Agreed Upon Principles between OSG  and Teragrid</a:t>
            </a:r>
          </a:p>
          <a:p>
            <a:pPr lvl="1">
              <a:buNone/>
            </a:pPr>
            <a:r>
              <a:rPr lang="en-US"/>
              <a:t> (OSG Doc 882)</a:t>
            </a:r>
          </a:p>
          <a:p>
            <a:pPr lvl="0">
              <a:buNone/>
            </a:pPr>
            <a:endParaRPr lang="en-US" sz="2000"/>
          </a:p>
          <a:p>
            <a:pPr lvl="0">
              <a:buNone/>
            </a:pPr>
            <a:endParaRPr lang="en-US" sz="2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4A7A6-595F-FE47-AE10-398FE3A6E33C}" type="slidenum">
              <a:rPr lang="en-US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4" descr="Collaboration_Round_Table_0227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800" y="1104900"/>
            <a:ext cx="1377950" cy="137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/>
              <a:t>1. Supports Collaborative Research from Small to Large Scales:	</a:t>
            </a:r>
          </a:p>
          <a:p>
            <a:pPr>
              <a:buNone/>
            </a:pPr>
            <a:endParaRPr lang="en-US"/>
          </a:p>
          <a:p>
            <a:pPr lvl="1">
              <a:buNone/>
            </a:pPr>
            <a:r>
              <a:rPr lang="en-US" sz="2000"/>
              <a:t>Enables US LHC and LIGO Science	</a:t>
            </a:r>
          </a:p>
          <a:p>
            <a:pPr lvl="1">
              <a:buNone/>
            </a:pPr>
            <a:endParaRPr lang="en-US"/>
          </a:p>
          <a:p>
            <a:pPr lvl="1">
              <a:buNone/>
            </a:pPr>
            <a:r>
              <a:rPr lang="en-US"/>
              <a:t>Supports Other “At Large” Science Collaborations.	</a:t>
            </a:r>
          </a:p>
          <a:p>
            <a:pPr lvl="1">
              <a:buNone/>
            </a:pPr>
            <a:endParaRPr lang="en-US"/>
          </a:p>
          <a:p>
            <a:pPr lvl="1">
              <a:buNone/>
            </a:pPr>
            <a:r>
              <a:rPr lang="en-US"/>
              <a:t>Enables New Community Based Science.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4A7A6-595F-FE47-AE10-398FE3A6E33C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/>
              <a:t>2. Provides a Sustained US Cyber Infrastructure for Scientists	</a:t>
            </a:r>
          </a:p>
          <a:p>
            <a:pPr>
              <a:buNone/>
            </a:pPr>
            <a:endParaRPr lang="en-US"/>
          </a:p>
          <a:p>
            <a:pPr lvl="1">
              <a:buNone/>
            </a:pPr>
            <a:r>
              <a:rPr lang="en-US"/>
              <a:t>Fosters Commonality across Communities.	</a:t>
            </a:r>
          </a:p>
          <a:p>
            <a:pPr lvl="1">
              <a:buNone/>
            </a:pPr>
            <a:endParaRPr lang="en-US"/>
          </a:p>
          <a:p>
            <a:pPr lvl="1">
              <a:buNone/>
            </a:pPr>
            <a:r>
              <a:rPr lang="en-US"/>
              <a:t>Provides Software Distribution and Support.	</a:t>
            </a:r>
          </a:p>
          <a:p>
            <a:pPr lvl="1">
              <a:buNone/>
            </a:pPr>
            <a:endParaRPr lang="en-US"/>
          </a:p>
          <a:p>
            <a:pPr lvl="1">
              <a:buNone/>
            </a:pPr>
            <a:r>
              <a:rPr lang="en-US"/>
              <a:t>Operates and Sustains the Distributed Infrastructure.	</a:t>
            </a:r>
          </a:p>
          <a:p>
            <a:pPr lvl="1">
              <a:buNone/>
            </a:pPr>
            <a:endParaRPr lang="en-US"/>
          </a:p>
          <a:p>
            <a:pPr lvl="1">
              <a:buNone/>
            </a:pPr>
            <a:r>
              <a:rPr lang="en-US"/>
              <a:t>Provides Integration Testbed, Documentation and Site Support.	</a:t>
            </a:r>
          </a:p>
          <a:p>
            <a:pPr lvl="1">
              <a:buNone/>
            </a:pPr>
            <a:r>
              <a:rPr lang="en-US"/>
              <a:t>Provides Security Operations and Infrastructure.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4A7A6-595F-FE47-AE10-398FE3A6E33C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/>
              <a:t>3. Contributes to Computer Science and Software Body of Knowledge	</a:t>
            </a:r>
          </a:p>
          <a:p>
            <a:pPr>
              <a:buNone/>
            </a:pPr>
            <a:endParaRPr lang="en-US"/>
          </a:p>
          <a:p>
            <a:pPr lvl="1">
              <a:buNone/>
            </a:pPr>
            <a:r>
              <a:rPr lang="en-US"/>
              <a:t>Contributes to Computer Science Knowledge by being a laboratory for study and experiment.</a:t>
            </a:r>
          </a:p>
          <a:p>
            <a:pPr lvl="1">
              <a:buNone/>
            </a:pPr>
            <a:endParaRPr lang="en-US"/>
          </a:p>
          <a:p>
            <a:pPr lvl="1">
              <a:buNone/>
            </a:pPr>
            <a:r>
              <a:rPr lang="en-US"/>
              <a:t>Improves Software for Distributed Computing.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4A7A6-595F-FE47-AE10-398FE3A6E33C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/>
              <a:t>4. Sustains and Enhances US Expertise	</a:t>
            </a:r>
          </a:p>
          <a:p>
            <a:pPr>
              <a:buNone/>
            </a:pPr>
            <a:endParaRPr lang="en-US"/>
          </a:p>
          <a:p>
            <a:pPr lvl="1">
              <a:buNone/>
            </a:pPr>
            <a:r>
              <a:rPr lang="en-US"/>
              <a:t>Fosters Innovation at Universities.	</a:t>
            </a:r>
          </a:p>
          <a:p>
            <a:pPr lvl="1">
              <a:buNone/>
            </a:pPr>
            <a:endParaRPr lang="en-US"/>
          </a:p>
          <a:p>
            <a:pPr lvl="1">
              <a:buNone/>
            </a:pPr>
            <a:r>
              <a:rPr lang="en-US"/>
              <a:t>Trains Workforce in Distributed Computing.	</a:t>
            </a:r>
          </a:p>
          <a:p>
            <a:pPr lvl="1">
              <a:buNone/>
            </a:pPr>
            <a:endParaRPr lang="en-US"/>
          </a:p>
          <a:p>
            <a:pPr lvl="1">
              <a:buNone/>
            </a:pPr>
            <a:r>
              <a:rPr lang="en-US"/>
              <a:t>International Participation Enhances US Reputation.	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4A7A6-595F-FE47-AE10-398FE3A6E33C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/>
              <a:t>5. Creates an Environment for Opportunistic Computing	</a:t>
            </a:r>
          </a:p>
          <a:p>
            <a:pPr lvl="1">
              <a:buNone/>
            </a:pPr>
            <a:r>
              <a:rPr lang="en-US"/>
              <a:t>Resources Provided to VOs Who Do Not Own Them.</a:t>
            </a:r>
          </a:p>
          <a:p>
            <a:pPr lvl="1">
              <a:buNone/>
            </a:pPr>
            <a:endParaRPr lang="en-US"/>
          </a:p>
          <a:p>
            <a:pPr lvl="1">
              <a:buNone/>
            </a:pPr>
            <a:r>
              <a:rPr lang="en-US"/>
              <a:t>Increases Peak Computational Throughput to Shorten Schedules.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4A7A6-595F-FE47-AE10-398FE3A6E33C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2336800"/>
            <a:ext cx="7772400" cy="2743200"/>
          </a:xfrm>
        </p:spPr>
        <p:txBody>
          <a:bodyPr/>
          <a:lstStyle/>
          <a:p>
            <a:pPr algn="ctr">
              <a:buNone/>
            </a:pPr>
            <a:endParaRPr lang="en-US" sz="3200"/>
          </a:p>
          <a:p>
            <a:pPr algn="ctr">
              <a:buNone/>
            </a:pPr>
            <a:endParaRPr lang="en-US" sz="3200"/>
          </a:p>
          <a:p>
            <a:pPr algn="ctr">
              <a:buNone/>
            </a:pPr>
            <a:r>
              <a:rPr lang="en-US" sz="3200"/>
              <a:t>Q</a:t>
            </a:r>
          </a:p>
          <a:p>
            <a:pPr algn="ctr">
              <a:buNone/>
            </a:pPr>
            <a:endParaRPr lang="en-US" sz="3200"/>
          </a:p>
          <a:p>
            <a:pPr algn="ctr">
              <a:buNone/>
            </a:pPr>
            <a:endParaRPr lang="en-US" sz="3200"/>
          </a:p>
          <a:p>
            <a:pPr algn="ctr">
              <a:buNone/>
            </a:pPr>
            <a:endParaRPr lang="en-US" sz="3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4A7A6-595F-FE47-AE10-398FE3A6E33C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838200"/>
            <a:ext cx="7772400" cy="5727700"/>
          </a:xfrm>
        </p:spPr>
        <p:txBody>
          <a:bodyPr/>
          <a:lstStyle/>
          <a:p>
            <a:pPr algn="ctr">
              <a:buNone/>
            </a:pPr>
            <a:endParaRPr lang="en-US" sz="3200"/>
          </a:p>
          <a:p>
            <a:pPr algn="ctr">
              <a:buNone/>
            </a:pPr>
            <a:endParaRPr lang="en-US" sz="3200"/>
          </a:p>
          <a:p>
            <a:pPr algn="ctr">
              <a:buNone/>
            </a:pPr>
            <a:r>
              <a:rPr lang="en-US" sz="3200"/>
              <a:t>The Model:</a:t>
            </a:r>
          </a:p>
          <a:p>
            <a:pPr algn="ctr">
              <a:buNone/>
            </a:pPr>
            <a:endParaRPr lang="en-US" sz="3200"/>
          </a:p>
          <a:p>
            <a:pPr algn="ctr">
              <a:buNone/>
            </a:pPr>
            <a:r>
              <a:rPr lang="en-US" sz="3200"/>
              <a:t>Consortium contributions, multiple funded  projects, the Core OSG. </a:t>
            </a:r>
          </a:p>
          <a:p>
            <a:pPr algn="ctr">
              <a:buNone/>
            </a:pPr>
            <a:endParaRPr lang="en-US" sz="3200"/>
          </a:p>
          <a:p>
            <a:pPr algn="ctr">
              <a:buNone/>
            </a:pPr>
            <a:r>
              <a:rPr lang="en-US" sz="3200"/>
              <a:t>Federations</a:t>
            </a:r>
          </a:p>
          <a:p>
            <a:pPr algn="ctr">
              <a:buNone/>
            </a:pPr>
            <a:endParaRPr lang="en-US" sz="3200"/>
          </a:p>
          <a:p>
            <a:pPr algn="ctr">
              <a:buNone/>
            </a:pPr>
            <a:r>
              <a:rPr lang="en-US" sz="3200"/>
              <a:t>Communication</a:t>
            </a:r>
            <a:endParaRPr lang="en-US" sz="3200"/>
          </a:p>
          <a:p>
            <a:pPr algn="ctr">
              <a:buNone/>
            </a:pPr>
            <a:endParaRPr lang="en-US" sz="3200"/>
          </a:p>
          <a:p>
            <a:pPr algn="ctr">
              <a:buNone/>
            </a:pPr>
            <a:endParaRPr lang="en-US" sz="3200"/>
          </a:p>
          <a:p>
            <a:pPr algn="ctr">
              <a:buNone/>
            </a:pPr>
            <a:endParaRPr lang="en-US" sz="3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4A7A6-595F-FE47-AE10-398FE3A6E33C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36538" y="2108200"/>
            <a:ext cx="1985962" cy="122237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324104" y="2262188"/>
            <a:ext cx="1740981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FontTx/>
              <a:buNone/>
            </a:pPr>
            <a:r>
              <a:rPr lang="en-US">
                <a:solidFill>
                  <a:schemeClr val="bg1"/>
                </a:solidFill>
              </a:rPr>
              <a:t>Science </a:t>
            </a:r>
          </a:p>
          <a:p>
            <a:pPr algn="ctr">
              <a:buFontTx/>
              <a:buNone/>
            </a:pPr>
            <a:r>
              <a:rPr lang="en-US">
                <a:solidFill>
                  <a:schemeClr val="bg1"/>
                </a:solidFill>
              </a:rPr>
              <a:t>Community</a:t>
            </a:r>
          </a:p>
        </p:txBody>
      </p:sp>
      <p:sp>
        <p:nvSpPr>
          <p:cNvPr id="8" name="Oval 7"/>
          <p:cNvSpPr/>
          <p:nvPr/>
        </p:nvSpPr>
        <p:spPr>
          <a:xfrm>
            <a:off x="266700" y="3517900"/>
            <a:ext cx="2220913" cy="120491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413" name="TextBox 8"/>
          <p:cNvSpPr txBox="1">
            <a:spLocks noChangeArrowheads="1"/>
          </p:cNvSpPr>
          <p:nvPr/>
        </p:nvSpPr>
        <p:spPr bwMode="auto">
          <a:xfrm>
            <a:off x="227013" y="3681413"/>
            <a:ext cx="2139950" cy="904863"/>
          </a:xfrm>
          <a:prstGeom prst="rect">
            <a:avLst/>
          </a:prstGeom>
          <a:noFill/>
          <a:ln w="2857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buFontTx/>
              <a:buNone/>
            </a:pPr>
            <a:r>
              <a:rPr lang="en-US">
                <a:solidFill>
                  <a:schemeClr val="bg1"/>
                </a:solidFill>
              </a:rPr>
              <a:t>Software</a:t>
            </a:r>
          </a:p>
          <a:p>
            <a:pPr algn="ctr">
              <a:buFontTx/>
              <a:buNone/>
            </a:pPr>
            <a:r>
              <a:rPr lang="en-US">
                <a:solidFill>
                  <a:schemeClr val="bg1"/>
                </a:solidFill>
              </a:rPr>
              <a:t>Provider</a:t>
            </a:r>
          </a:p>
        </p:txBody>
      </p:sp>
      <p:cxnSp>
        <p:nvCxnSpPr>
          <p:cNvPr id="13" name="Straight Arrow Connector 12"/>
          <p:cNvCxnSpPr>
            <a:stCxn id="5" idx="5"/>
          </p:cNvCxnSpPr>
          <p:nvPr/>
        </p:nvCxnSpPr>
        <p:spPr>
          <a:xfrm rot="16200000" flipH="1">
            <a:off x="2262188" y="2820988"/>
            <a:ext cx="366712" cy="10271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940050" y="3316288"/>
            <a:ext cx="1657350" cy="1416050"/>
          </a:xfrm>
          <a:prstGeom prst="rect">
            <a:avLst/>
          </a:prstGeom>
          <a:noFill/>
          <a:ln w="3810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416" name="TextBox 15"/>
          <p:cNvSpPr txBox="1">
            <a:spLocks noChangeArrowheads="1"/>
          </p:cNvSpPr>
          <p:nvPr/>
        </p:nvSpPr>
        <p:spPr bwMode="auto">
          <a:xfrm>
            <a:off x="2927350" y="3694113"/>
            <a:ext cx="1758264" cy="461665"/>
          </a:xfrm>
          <a:prstGeom prst="rect">
            <a:avLst/>
          </a:prstGeom>
          <a:noFill/>
          <a:ln w="38100">
            <a:noFill/>
            <a:round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 u="sng">
                <a:solidFill>
                  <a:schemeClr val="bg1"/>
                </a:solidFill>
              </a:rPr>
              <a:t>Consortium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19713" y="3360738"/>
            <a:ext cx="1562100" cy="1416050"/>
          </a:xfrm>
          <a:prstGeom prst="rect">
            <a:avLst/>
          </a:prstGeom>
          <a:noFill/>
          <a:ln w="3810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418" name="TextBox 18"/>
          <p:cNvSpPr txBox="1">
            <a:spLocks noChangeArrowheads="1"/>
          </p:cNvSpPr>
          <p:nvPr/>
        </p:nvSpPr>
        <p:spPr bwMode="auto">
          <a:xfrm>
            <a:off x="5546725" y="3700463"/>
            <a:ext cx="1146468" cy="461665"/>
          </a:xfrm>
          <a:prstGeom prst="rect">
            <a:avLst/>
          </a:prstGeom>
          <a:noFill/>
          <a:ln w="38100">
            <a:noFill/>
            <a:round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 u="sng">
                <a:solidFill>
                  <a:schemeClr val="bg1"/>
                </a:solidFill>
              </a:rPr>
              <a:t>Project</a:t>
            </a:r>
          </a:p>
        </p:txBody>
      </p:sp>
      <p:sp>
        <p:nvSpPr>
          <p:cNvPr id="17419" name="TextBox 19"/>
          <p:cNvSpPr txBox="1">
            <a:spLocks noChangeArrowheads="1"/>
          </p:cNvSpPr>
          <p:nvPr/>
        </p:nvSpPr>
        <p:spPr bwMode="auto">
          <a:xfrm>
            <a:off x="8047038" y="3475038"/>
            <a:ext cx="8516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>
                <a:solidFill>
                  <a:schemeClr val="bg1"/>
                </a:solidFill>
              </a:rPr>
              <a:t>DOE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6938959" y="3703639"/>
            <a:ext cx="1928940" cy="793551"/>
            <a:chOff x="7048602" y="3114202"/>
            <a:chExt cx="1929251" cy="793208"/>
          </a:xfrm>
        </p:grpSpPr>
        <p:sp>
          <p:nvSpPr>
            <p:cNvPr id="17445" name="TextBox 21"/>
            <p:cNvSpPr txBox="1">
              <a:spLocks noChangeArrowheads="1"/>
            </p:cNvSpPr>
            <p:nvPr/>
          </p:nvSpPr>
          <p:spPr bwMode="auto">
            <a:xfrm>
              <a:off x="8177505" y="3445944"/>
              <a:ext cx="800348" cy="461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buFontTx/>
                <a:buNone/>
              </a:pPr>
              <a:r>
                <a:rPr lang="en-US">
                  <a:solidFill>
                    <a:schemeClr val="bg1"/>
                  </a:solidFill>
                </a:rPr>
                <a:t>NSF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rot="10800000">
              <a:off x="7048602" y="3114202"/>
              <a:ext cx="724016" cy="15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0800000">
              <a:off x="7048602" y="3675934"/>
              <a:ext cx="724016" cy="15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Oval 25"/>
          <p:cNvSpPr/>
          <p:nvPr/>
        </p:nvSpPr>
        <p:spPr>
          <a:xfrm>
            <a:off x="2901950" y="0"/>
            <a:ext cx="3829050" cy="1992313"/>
          </a:xfrm>
          <a:prstGeom prst="ellipse">
            <a:avLst/>
          </a:prstGeom>
          <a:noFill/>
          <a:ln w="3810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422" name="TextBox 26"/>
          <p:cNvSpPr txBox="1">
            <a:spLocks noChangeArrowheads="1"/>
          </p:cNvSpPr>
          <p:nvPr/>
        </p:nvSpPr>
        <p:spPr bwMode="auto">
          <a:xfrm>
            <a:off x="3289300" y="292100"/>
            <a:ext cx="3171825" cy="1348061"/>
          </a:xfrm>
          <a:prstGeom prst="rect">
            <a:avLst/>
          </a:prstGeom>
          <a:noFill/>
          <a:ln w="38100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buFontTx/>
              <a:buNone/>
            </a:pPr>
            <a:r>
              <a:rPr lang="en-US">
                <a:solidFill>
                  <a:schemeClr val="bg1"/>
                </a:solidFill>
              </a:rPr>
              <a:t>Open Science Grid</a:t>
            </a:r>
          </a:p>
          <a:p>
            <a:pPr algn="ctr">
              <a:buFontTx/>
              <a:buNone/>
            </a:pPr>
            <a:r>
              <a:rPr lang="en-US" u="sng">
                <a:solidFill>
                  <a:schemeClr val="bg1"/>
                </a:solidFill>
              </a:rPr>
              <a:t>Services and</a:t>
            </a:r>
          </a:p>
          <a:p>
            <a:pPr algn="ctr">
              <a:buFontTx/>
              <a:buNone/>
            </a:pPr>
            <a:r>
              <a:rPr lang="en-US" u="sng">
                <a:solidFill>
                  <a:schemeClr val="bg1"/>
                </a:solidFill>
              </a:rPr>
              <a:t>Infrastructure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413000" y="3987800"/>
            <a:ext cx="517525" cy="3651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924050" y="4451350"/>
            <a:ext cx="1006475" cy="8461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4046538" y="1689100"/>
            <a:ext cx="1757362" cy="1584325"/>
          </a:xfrm>
          <a:prstGeom prst="ellipse">
            <a:avLst/>
          </a:prstGeom>
          <a:noFill/>
          <a:ln w="3810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426" name="TextBox 31"/>
          <p:cNvSpPr txBox="1">
            <a:spLocks noChangeArrowheads="1"/>
          </p:cNvSpPr>
          <p:nvPr/>
        </p:nvSpPr>
        <p:spPr bwMode="auto">
          <a:xfrm>
            <a:off x="3746500" y="2074863"/>
            <a:ext cx="2400300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buFontTx/>
              <a:buNone/>
            </a:pPr>
            <a:r>
              <a:rPr lang="en-US">
                <a:solidFill>
                  <a:schemeClr val="bg1"/>
                </a:solidFill>
              </a:rPr>
              <a:t>Executive </a:t>
            </a:r>
          </a:p>
          <a:p>
            <a:pPr algn="ctr">
              <a:buFontTx/>
              <a:buNone/>
            </a:pPr>
            <a:r>
              <a:rPr lang="en-US">
                <a:solidFill>
                  <a:schemeClr val="bg1"/>
                </a:solidFill>
              </a:rPr>
              <a:t>Board</a:t>
            </a:r>
          </a:p>
        </p:txBody>
      </p:sp>
      <p:cxnSp>
        <p:nvCxnSpPr>
          <p:cNvPr id="39" name="Curved Connector 38"/>
          <p:cNvCxnSpPr>
            <a:endCxn id="57" idx="0"/>
          </p:cNvCxnSpPr>
          <p:nvPr/>
        </p:nvCxnSpPr>
        <p:spPr>
          <a:xfrm rot="16200000" flipH="1">
            <a:off x="3321051" y="4991100"/>
            <a:ext cx="622300" cy="104775"/>
          </a:xfrm>
          <a:prstGeom prst="curvedConnector3">
            <a:avLst>
              <a:gd name="adj1" fmla="val 50000"/>
            </a:avLst>
          </a:prstGeom>
          <a:ln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hape 40"/>
          <p:cNvCxnSpPr>
            <a:stCxn id="15" idx="0"/>
          </p:cNvCxnSpPr>
          <p:nvPr/>
        </p:nvCxnSpPr>
        <p:spPr>
          <a:xfrm rot="5400000" flipH="1" flipV="1">
            <a:off x="3699669" y="2926556"/>
            <a:ext cx="458788" cy="320675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hape 41"/>
          <p:cNvCxnSpPr>
            <a:stCxn id="18" idx="0"/>
          </p:cNvCxnSpPr>
          <p:nvPr/>
        </p:nvCxnSpPr>
        <p:spPr>
          <a:xfrm rot="16200000" flipV="1">
            <a:off x="5624513" y="2884487"/>
            <a:ext cx="490538" cy="461963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30" name="TextBox 42"/>
          <p:cNvSpPr txBox="1">
            <a:spLocks noChangeArrowheads="1"/>
          </p:cNvSpPr>
          <p:nvPr/>
        </p:nvSpPr>
        <p:spPr bwMode="auto">
          <a:xfrm>
            <a:off x="7747000" y="3429000"/>
            <a:ext cx="15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>
                <a:solidFill>
                  <a:schemeClr val="bg1"/>
                </a:solidFill>
              </a:rPr>
              <a:t>$</a:t>
            </a:r>
          </a:p>
        </p:txBody>
      </p:sp>
      <p:sp>
        <p:nvSpPr>
          <p:cNvPr id="17431" name="TextBox 43"/>
          <p:cNvSpPr txBox="1">
            <a:spLocks noChangeArrowheads="1"/>
          </p:cNvSpPr>
          <p:nvPr/>
        </p:nvSpPr>
        <p:spPr bwMode="auto">
          <a:xfrm flipV="1">
            <a:off x="7747000" y="4068763"/>
            <a:ext cx="3730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>
                <a:solidFill>
                  <a:srgbClr val="FFFFFF"/>
                </a:solidFill>
              </a:rPr>
              <a:t>$</a:t>
            </a:r>
          </a:p>
        </p:txBody>
      </p:sp>
      <p:cxnSp>
        <p:nvCxnSpPr>
          <p:cNvPr id="48" name="Curved Connector 47"/>
          <p:cNvCxnSpPr/>
          <p:nvPr/>
        </p:nvCxnSpPr>
        <p:spPr>
          <a:xfrm rot="5400000">
            <a:off x="5118100" y="4953000"/>
            <a:ext cx="711200" cy="304800"/>
          </a:xfrm>
          <a:prstGeom prst="curvedConnector3">
            <a:avLst>
              <a:gd name="adj1" fmla="val 50000"/>
            </a:avLst>
          </a:prstGeom>
          <a:ln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33" name="TextBox 48"/>
          <p:cNvSpPr txBox="1">
            <a:spLocks noChangeArrowheads="1"/>
          </p:cNvSpPr>
          <p:nvPr/>
        </p:nvSpPr>
        <p:spPr bwMode="auto">
          <a:xfrm>
            <a:off x="4110038" y="5348288"/>
            <a:ext cx="5270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 sz="4800">
                <a:solidFill>
                  <a:schemeClr val="tx2"/>
                </a:solidFill>
              </a:rPr>
              <a:t>..</a:t>
            </a:r>
          </a:p>
        </p:txBody>
      </p:sp>
      <p:sp>
        <p:nvSpPr>
          <p:cNvPr id="57" name="Oval 56"/>
          <p:cNvSpPr/>
          <p:nvPr/>
        </p:nvSpPr>
        <p:spPr>
          <a:xfrm>
            <a:off x="2884488" y="5354638"/>
            <a:ext cx="1600200" cy="1503362"/>
          </a:xfrm>
          <a:prstGeom prst="ellipse">
            <a:avLst/>
          </a:prstGeom>
          <a:noFill/>
          <a:ln w="3810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435" name="TextBox 57"/>
          <p:cNvSpPr txBox="1">
            <a:spLocks noChangeArrowheads="1"/>
          </p:cNvSpPr>
          <p:nvPr/>
        </p:nvSpPr>
        <p:spPr bwMode="auto">
          <a:xfrm>
            <a:off x="2619375" y="5592763"/>
            <a:ext cx="2130425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buFontTx/>
              <a:buNone/>
            </a:pPr>
            <a:r>
              <a:rPr lang="en-US" u="sng">
                <a:solidFill>
                  <a:schemeClr val="bg1"/>
                </a:solidFill>
              </a:rPr>
              <a:t>Satellite -  Partner</a:t>
            </a:r>
          </a:p>
          <a:p>
            <a:pPr algn="ctr">
              <a:buFontTx/>
              <a:buNone/>
            </a:pPr>
            <a:r>
              <a:rPr lang="en-US">
                <a:solidFill>
                  <a:schemeClr val="bg1"/>
                </a:solidFill>
              </a:rPr>
              <a:t>Project</a:t>
            </a:r>
          </a:p>
        </p:txBody>
      </p:sp>
      <p:sp>
        <p:nvSpPr>
          <p:cNvPr id="17436" name="TextBox 59"/>
          <p:cNvSpPr txBox="1">
            <a:spLocks noChangeArrowheads="1"/>
          </p:cNvSpPr>
          <p:nvPr/>
        </p:nvSpPr>
        <p:spPr bwMode="auto">
          <a:xfrm>
            <a:off x="4491038" y="5335588"/>
            <a:ext cx="5270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 sz="4800">
                <a:solidFill>
                  <a:schemeClr val="tx2"/>
                </a:solidFill>
              </a:rPr>
              <a:t>..</a:t>
            </a:r>
          </a:p>
        </p:txBody>
      </p:sp>
      <p:sp>
        <p:nvSpPr>
          <p:cNvPr id="61" name="Oval 60"/>
          <p:cNvSpPr/>
          <p:nvPr/>
        </p:nvSpPr>
        <p:spPr>
          <a:xfrm>
            <a:off x="5018088" y="5354638"/>
            <a:ext cx="1600200" cy="1503362"/>
          </a:xfrm>
          <a:prstGeom prst="ellipse">
            <a:avLst/>
          </a:prstGeom>
          <a:noFill/>
          <a:ln w="3810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438" name="TextBox 61"/>
          <p:cNvSpPr txBox="1">
            <a:spLocks noChangeArrowheads="1"/>
          </p:cNvSpPr>
          <p:nvPr/>
        </p:nvSpPr>
        <p:spPr bwMode="auto">
          <a:xfrm>
            <a:off x="4778375" y="5562600"/>
            <a:ext cx="2130425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buFontTx/>
              <a:buNone/>
            </a:pPr>
            <a:r>
              <a:rPr lang="en-US" u="sng">
                <a:solidFill>
                  <a:schemeClr val="bg1"/>
                </a:solidFill>
              </a:rPr>
              <a:t>Satellite</a:t>
            </a:r>
          </a:p>
          <a:p>
            <a:pPr algn="ctr">
              <a:buFontTx/>
              <a:buNone/>
            </a:pPr>
            <a:r>
              <a:rPr lang="en-US">
                <a:solidFill>
                  <a:schemeClr val="bg1"/>
                </a:solidFill>
              </a:rPr>
              <a:t>Project</a:t>
            </a:r>
          </a:p>
        </p:txBody>
      </p:sp>
      <p:sp>
        <p:nvSpPr>
          <p:cNvPr id="71" name="Oval 70"/>
          <p:cNvSpPr/>
          <p:nvPr/>
        </p:nvSpPr>
        <p:spPr>
          <a:xfrm>
            <a:off x="388938" y="5054600"/>
            <a:ext cx="1985962" cy="122237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440" name="TextBox 71"/>
          <p:cNvSpPr txBox="1">
            <a:spLocks noChangeArrowheads="1"/>
          </p:cNvSpPr>
          <p:nvPr/>
        </p:nvSpPr>
        <p:spPr bwMode="auto">
          <a:xfrm>
            <a:off x="596846" y="5208588"/>
            <a:ext cx="1501883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FontTx/>
              <a:buNone/>
            </a:pPr>
            <a:r>
              <a:rPr lang="en-US">
                <a:solidFill>
                  <a:schemeClr val="bg1"/>
                </a:solidFill>
              </a:rPr>
              <a:t>Resource </a:t>
            </a:r>
          </a:p>
          <a:p>
            <a:pPr algn="ctr">
              <a:buFontTx/>
              <a:buNone/>
            </a:pPr>
            <a:r>
              <a:rPr lang="en-US">
                <a:solidFill>
                  <a:schemeClr val="bg1"/>
                </a:solidFill>
              </a:rPr>
              <a:t>Provider</a:t>
            </a:r>
          </a:p>
        </p:txBody>
      </p:sp>
      <p:sp>
        <p:nvSpPr>
          <p:cNvPr id="17441" name="TextBox 72"/>
          <p:cNvSpPr txBox="1">
            <a:spLocks noChangeArrowheads="1"/>
          </p:cNvSpPr>
          <p:nvPr/>
        </p:nvSpPr>
        <p:spPr bwMode="auto">
          <a:xfrm>
            <a:off x="203200" y="1633538"/>
            <a:ext cx="21383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buFontTx/>
              <a:buNone/>
            </a:pPr>
            <a:r>
              <a:rPr lang="en-US" u="sng">
                <a:solidFill>
                  <a:schemeClr val="bg1"/>
                </a:solidFill>
              </a:rPr>
              <a:t>Contributions</a:t>
            </a:r>
          </a:p>
        </p:txBody>
      </p:sp>
      <p:sp>
        <p:nvSpPr>
          <p:cNvPr id="17442" name="Rectangle 73"/>
          <p:cNvSpPr>
            <a:spLocks noChangeArrowheads="1"/>
          </p:cNvSpPr>
          <p:nvPr/>
        </p:nvSpPr>
        <p:spPr bwMode="auto">
          <a:xfrm>
            <a:off x="6769100" y="1320800"/>
            <a:ext cx="2374900" cy="1094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buFont typeface="Times" pitchFamily="-106" charset="0"/>
              <a:buNone/>
            </a:pPr>
            <a:r>
              <a:rPr lang="en-US" sz="1800" dirty="0">
                <a:solidFill>
                  <a:schemeClr val="bg1"/>
                </a:solidFill>
              </a:rPr>
              <a:t>No ownership of hardware and no (not much) developmenet of  software. </a:t>
            </a:r>
          </a:p>
        </p:txBody>
      </p:sp>
      <p:sp>
        <p:nvSpPr>
          <p:cNvPr id="40" name="Rectangle 73"/>
          <p:cNvSpPr>
            <a:spLocks noChangeArrowheads="1"/>
          </p:cNvSpPr>
          <p:nvPr/>
        </p:nvSpPr>
        <p:spPr bwMode="auto">
          <a:xfrm>
            <a:off x="6610349" y="0"/>
            <a:ext cx="2533651" cy="844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buFont typeface="Times" pitchFamily="-106" charset="0"/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Supporting end-to-end distributed research  community computing.</a:t>
            </a:r>
          </a:p>
        </p:txBody>
      </p:sp>
      <p:sp>
        <p:nvSpPr>
          <p:cNvPr id="43" name="TextBox 75"/>
          <p:cNvSpPr txBox="1">
            <a:spLocks noChangeArrowheads="1"/>
          </p:cNvSpPr>
          <p:nvPr/>
        </p:nvSpPr>
        <p:spPr bwMode="auto">
          <a:xfrm>
            <a:off x="0" y="380999"/>
            <a:ext cx="2936875" cy="46166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FFFFFF"/>
                </a:solidFill>
              </a:rPr>
              <a:t>OSG </a:t>
            </a:r>
            <a:r>
              <a:rPr lang="en-US" dirty="0" err="1" smtClean="0">
                <a:solidFill>
                  <a:srgbClr val="FFFFFF"/>
                </a:solidFill>
              </a:rPr>
              <a:t>organo</a:t>
            </a:r>
            <a:r>
              <a:rPr lang="en-US" dirty="0" smtClean="0">
                <a:solidFill>
                  <a:srgbClr val="FFFFFF"/>
                </a:solidFill>
              </a:rPr>
              <a:t>-gram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92100"/>
            <a:ext cx="6946900" cy="8890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Project Organization changes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244600"/>
            <a:ext cx="8610600" cy="5118100"/>
          </a:xfrm>
        </p:spPr>
        <p:txBody>
          <a:bodyPr/>
          <a:lstStyle/>
          <a:p>
            <a:pPr>
              <a:buNone/>
            </a:pPr>
            <a:r>
              <a:rPr lang="en-US"/>
              <a:t>Tier-3 Support  Dan Fraser (Marco, Tanya).</a:t>
            </a:r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/>
              <a:t>Focused documentation effort, architect: Robert Engel.</a:t>
            </a:r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/>
              <a:t>1 year Condor support funded by OCI through OSG.</a:t>
            </a:r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/>
              <a:t>Fostering regional grids in Central/South: Jose Caballero, Rob Gardner, Horst Severini.</a:t>
            </a:r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/>
              <a:t>Due to staff resignations, reduction in education effort. Integrated training now responsibility of every area coordinator.</a:t>
            </a:r>
          </a:p>
          <a:p>
            <a:pPr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4A7A6-595F-FE47-AE10-398FE3A6E33C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4A7A6-595F-FE47-AE10-398FE3A6E33C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4" descr="AHM-CM-2010-1 5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"/>
            <a:ext cx="4199467" cy="3149600"/>
          </a:xfrm>
          <a:prstGeom prst="rect">
            <a:avLst/>
          </a:prstGeom>
        </p:spPr>
      </p:pic>
      <p:pic>
        <p:nvPicPr>
          <p:cNvPr id="6" name="Picture 5" descr="AHM-CM-2010-1 8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t="38461"/>
              <a:stretch>
                <a:fillRect/>
              </a:stretch>
            </p:blipFill>
          </mc:Choice>
          <mc:Fallback>
            <p:blipFill>
              <a:blip r:embed="rId5"/>
              <a:srcRect t="38461"/>
              <a:stretch>
                <a:fillRect/>
              </a:stretch>
            </p:blipFill>
          </mc:Fallback>
        </mc:AlternateContent>
        <p:spPr>
          <a:xfrm>
            <a:off x="4542368" y="1193800"/>
            <a:ext cx="4182532" cy="193039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549400" y="3276600"/>
            <a:ext cx="6311900" cy="3124200"/>
            <a:chOff x="1198032" y="2184400"/>
            <a:chExt cx="6688667" cy="3886200"/>
          </a:xfrm>
        </p:grpSpPr>
        <p:pic>
          <p:nvPicPr>
            <p:cNvPr id="7" name="Picture 6" descr="AHM-CM-2010-1 28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rcRect t="21266" b="1266"/>
                <a:stretch>
                  <a:fillRect/>
                </a:stretch>
              </p:blipFill>
            </mc:Choice>
            <mc:Fallback>
              <p:blipFill>
                <a:blip r:embed="rId7"/>
                <a:srcRect t="21266" b="1266"/>
                <a:stretch>
                  <a:fillRect/>
                </a:stretch>
              </p:blipFill>
            </mc:Fallback>
          </mc:AlternateContent>
          <p:spPr>
            <a:xfrm>
              <a:off x="1198032" y="2184400"/>
              <a:ext cx="6688667" cy="38862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 bwMode="auto">
            <a:xfrm>
              <a:off x="3492500" y="5511800"/>
              <a:ext cx="2171700" cy="533400"/>
            </a:xfrm>
            <a:prstGeom prst="rect">
              <a:avLst/>
            </a:prstGeom>
            <a:solidFill>
              <a:srgbClr val="CECFC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endParaRPr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68800" y="292100"/>
            <a:ext cx="2921000" cy="8890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Documentation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Satellite &amp; Partner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700" y="1333500"/>
            <a:ext cx="7772400" cy="5118100"/>
          </a:xfrm>
        </p:spPr>
        <p:txBody>
          <a:bodyPr/>
          <a:lstStyle/>
          <a:p>
            <a:pPr>
              <a:buNone/>
            </a:pPr>
            <a:endParaRPr lang="en-US"/>
          </a:p>
          <a:p>
            <a:pPr>
              <a:buNone/>
            </a:pPr>
            <a:r>
              <a:rPr lang="en-US"/>
              <a:t>Advance Network Infrastructrure – Research project to test 100 Gigabit prototype network.</a:t>
            </a:r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/>
              <a:t>High Throughput Parallel Computing on OSG sites.</a:t>
            </a:r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/>
              <a:t>Corral WMS - Collaboration between Pegasus and Glidein-WMS resource provisioning and workload management.</a:t>
            </a:r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/>
              <a:t>Socio-technical ecosystems for scientific software development.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4A7A6-595F-FE47-AE10-398FE3A6E33C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838200"/>
            <a:ext cx="7772400" cy="5727700"/>
          </a:xfrm>
        </p:spPr>
        <p:txBody>
          <a:bodyPr/>
          <a:lstStyle/>
          <a:p>
            <a:pPr algn="ctr">
              <a:buNone/>
            </a:pPr>
            <a:endParaRPr lang="en-US" sz="3200"/>
          </a:p>
          <a:p>
            <a:pPr algn="ctr">
              <a:buNone/>
            </a:pPr>
            <a:endParaRPr lang="en-US" sz="3200"/>
          </a:p>
          <a:p>
            <a:pPr algn="ctr">
              <a:buNone/>
            </a:pPr>
            <a:r>
              <a:rPr lang="en-US" sz="3200"/>
              <a:t>The Model:</a:t>
            </a:r>
          </a:p>
          <a:p>
            <a:pPr algn="ctr">
              <a:buNone/>
            </a:pPr>
            <a:endParaRPr lang="en-US" sz="3200"/>
          </a:p>
          <a:p>
            <a:pPr algn="ctr">
              <a:buNone/>
            </a:pPr>
            <a:r>
              <a:rPr lang="en-US" sz="3200"/>
              <a:t>Federation, Bridges, Communication</a:t>
            </a:r>
            <a:endParaRPr lang="en-US" sz="3200"/>
          </a:p>
          <a:p>
            <a:pPr algn="ctr">
              <a:buNone/>
            </a:pPr>
            <a:endParaRPr lang="en-US" sz="3200"/>
          </a:p>
          <a:p>
            <a:pPr algn="ctr">
              <a:buNone/>
            </a:pPr>
            <a:endParaRPr lang="en-US" sz="3200"/>
          </a:p>
          <a:p>
            <a:pPr algn="ctr">
              <a:buNone/>
            </a:pPr>
            <a:endParaRPr lang="en-US" sz="3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4A7A6-595F-FE47-AE10-398FE3A6E33C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298174" y="817219"/>
            <a:ext cx="8503478" cy="6040781"/>
            <a:chOff x="298174" y="684696"/>
            <a:chExt cx="8503478" cy="6040781"/>
          </a:xfrm>
        </p:grpSpPr>
        <p:sp>
          <p:nvSpPr>
            <p:cNvPr id="5" name="Oval 4"/>
            <p:cNvSpPr/>
            <p:nvPr/>
          </p:nvSpPr>
          <p:spPr>
            <a:xfrm>
              <a:off x="2926522" y="684696"/>
              <a:ext cx="3357217" cy="3169478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4" name="Oval 3"/>
            <p:cNvSpPr>
              <a:spLocks noChangeAspect="1"/>
            </p:cNvSpPr>
            <p:nvPr/>
          </p:nvSpPr>
          <p:spPr>
            <a:xfrm>
              <a:off x="298174" y="3512885"/>
              <a:ext cx="3387290" cy="3190117"/>
            </a:xfrm>
            <a:prstGeom prst="ellipse">
              <a:avLst/>
            </a:prstGeom>
            <a:solidFill>
              <a:srgbClr val="00339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5422348" y="3567043"/>
              <a:ext cx="3379304" cy="3158434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71850" y="4983981"/>
              <a:ext cx="18949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2000">
                  <a:solidFill>
                    <a:schemeClr val="bg1"/>
                  </a:solidFill>
                  <a:latin typeface="+mn-lt"/>
                </a:rPr>
                <a:t>Campus Grids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47901" y="1333892"/>
              <a:ext cx="2009209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2000">
                  <a:solidFill>
                    <a:schemeClr val="bg1"/>
                  </a:solidFill>
                  <a:latin typeface="+mn-lt"/>
                </a:rPr>
                <a:t>National</a:t>
              </a:r>
            </a:p>
            <a:p>
              <a:pPr algn="ctr">
                <a:buNone/>
              </a:pPr>
              <a:r>
                <a:rPr lang="en-US" sz="2000">
                  <a:solidFill>
                    <a:schemeClr val="bg1"/>
                  </a:solidFill>
                  <a:latin typeface="+mn-lt"/>
                </a:rPr>
                <a:t>&amp; Global Cyber-</a:t>
              </a:r>
            </a:p>
            <a:p>
              <a:pPr algn="ctr">
                <a:buNone/>
              </a:pPr>
              <a:r>
                <a:rPr lang="en-US" sz="2000">
                  <a:solidFill>
                    <a:schemeClr val="bg1"/>
                  </a:solidFill>
                  <a:latin typeface="+mn-lt"/>
                </a:rPr>
                <a:t>Infrastructures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07479" y="4898386"/>
              <a:ext cx="2165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2000">
                  <a:solidFill>
                    <a:schemeClr val="bg1"/>
                  </a:solidFill>
                  <a:latin typeface="+mn-lt"/>
                </a:rPr>
                <a:t>Community Grids</a:t>
              </a:r>
            </a:p>
          </p:txBody>
        </p:sp>
      </p:grpSp>
      <p:sp>
        <p:nvSpPr>
          <p:cNvPr id="11" name="Left-Right Arrow 10"/>
          <p:cNvSpPr/>
          <p:nvPr/>
        </p:nvSpPr>
        <p:spPr bwMode="auto">
          <a:xfrm rot="17982691">
            <a:off x="2661475" y="3235741"/>
            <a:ext cx="1181653" cy="916608"/>
          </a:xfrm>
          <a:prstGeom prst="leftRightArrow">
            <a:avLst/>
          </a:prstGeom>
          <a:solidFill>
            <a:srgbClr val="00800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Left-Right Arrow 12"/>
          <p:cNvSpPr/>
          <p:nvPr/>
        </p:nvSpPr>
        <p:spPr bwMode="auto">
          <a:xfrm rot="14015479">
            <a:off x="5375963" y="3233532"/>
            <a:ext cx="1181653" cy="916608"/>
          </a:xfrm>
          <a:prstGeom prst="leftRightArrow">
            <a:avLst/>
          </a:prstGeom>
          <a:solidFill>
            <a:srgbClr val="00800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Left-Right Arrow 13"/>
          <p:cNvSpPr/>
          <p:nvPr/>
        </p:nvSpPr>
        <p:spPr bwMode="auto">
          <a:xfrm>
            <a:off x="3509615" y="4812750"/>
            <a:ext cx="2089428" cy="916608"/>
          </a:xfrm>
          <a:prstGeom prst="leftRightArrow">
            <a:avLst/>
          </a:prstGeom>
          <a:solidFill>
            <a:srgbClr val="00800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Picture 22" descr="osg_logo"/>
          <p:cNvPicPr>
            <a:picLocks noChangeAspect="1" noChangeArrowheads="1"/>
          </p:cNvPicPr>
          <p:nvPr/>
        </p:nvPicPr>
        <p:blipFill>
          <a:blip r:embed="rId2"/>
          <a:srcRect r="20331" b="24454"/>
          <a:stretch>
            <a:fillRect/>
          </a:stretch>
        </p:blipFill>
        <p:spPr bwMode="auto">
          <a:xfrm>
            <a:off x="3057650" y="3632200"/>
            <a:ext cx="3413915" cy="16383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293192" y="201544"/>
            <a:ext cx="6257843" cy="461665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>
                <a:solidFill>
                  <a:schemeClr val="bg1"/>
                </a:solidFill>
              </a:rPr>
              <a:t>Federated Autonomous CyberInfrastructures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OSG &amp; TeraGrid(XD)?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330200" y="762000"/>
            <a:ext cx="8013700" cy="2070100"/>
          </a:xfrm>
        </p:spPr>
        <p:txBody>
          <a:bodyPr/>
          <a:lstStyle/>
          <a:p>
            <a:pPr>
              <a:buNone/>
            </a:pPr>
            <a:r>
              <a:rPr lang="en-US" sz="2400" b="1"/>
              <a:t>OSG works with all XD teams equivalenty. </a:t>
            </a:r>
          </a:p>
          <a:p>
            <a:pPr>
              <a:buNone/>
            </a:pPr>
            <a:r>
              <a:rPr lang="en-US"/>
              <a:t>Activities in Progress/Planned: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71500" y="1993900"/>
          <a:ext cx="7924800" cy="4419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8138"/>
                <a:gridCol w="2032982"/>
                <a:gridCol w="1861877"/>
                <a:gridCol w="911803"/>
              </a:tblGrid>
              <a:tr h="20320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Task Mission/Goals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TG Owner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OSG Owner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Stage</a:t>
                      </a:r>
                    </a:p>
                  </a:txBody>
                  <a:tcPr marL="12700" marR="12700" marT="12700" marB="0" anchor="b"/>
                </a:tc>
              </a:tr>
              <a:tr h="21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OSG &amp; TG Joint Activity Tracking and Reporting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Tim Cockerill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Chander Sehgal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Active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iSGTW continuation and joint support plan; proposal for US based contributions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Elizabeth Leake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Judy Jackson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Planning</a:t>
                      </a:r>
                    </a:p>
                  </a:txBody>
                  <a:tcPr marL="12700" marR="12700" marT="12700" marB="0" anchor="b"/>
                </a:tc>
              </a:tr>
              <a:tr h="106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Resource Allocation Analysis and Recommendations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Kent Milfeld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Miron Livny, Chander Sehgal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Planning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Resource Accounting Inter-operation and Convergence Recommendations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Kent Milfeld, David Hart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Phillip Canal, Brian Bockelman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Planning</a:t>
                      </a:r>
                    </a:p>
                  </a:txBody>
                  <a:tcPr marL="12700" marR="12700" marT="12700" marB="0" anchor="b"/>
                </a:tc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Explore how campus outreach and activities can be coordinated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Kay Hunt, Scott Lathrop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John McGee, Ruth Pordes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Active</a:t>
                      </a:r>
                    </a:p>
                  </a:txBody>
                  <a:tcPr marL="12700" marR="12700" marT="12700" marB="0" anchor="b"/>
                </a:tc>
              </a:tr>
              <a:tr h="187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SCEC Application to use both OSG &amp; TG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Dan Katz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John McGee, Mats Rynge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Active</a:t>
                      </a:r>
                    </a:p>
                  </a:txBody>
                  <a:tcPr marL="12700" marR="12700" marT="12700" marB="0" anchor="b"/>
                </a:tc>
              </a:tr>
              <a:tr h="2235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Joint Middleware Distributions (Client side)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Lee Liming, J.P. Navarro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Alain Roy, ?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Active</a:t>
                      </a:r>
                    </a:p>
                  </a:txBody>
                  <a:tcPr marL="12700" marR="12700" marT="12700" marB="0" anchor="b"/>
                </a:tc>
              </a:tr>
              <a:tr h="208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Security Incidence Response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Jim Marsteller, Randy</a:t>
                      </a:r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 Butler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Mine Altunay, Jim Barlow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Active</a:t>
                      </a:r>
                    </a:p>
                  </a:txBody>
                  <a:tcPr marL="12700" marR="12700" marT="12700" marB="0" anchor="b"/>
                </a:tc>
              </a:tr>
              <a:tr h="1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Workforce Development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John Towns, Scott Lathrop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Ruth Pordes, Miron Livny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Planning</a:t>
                      </a:r>
                    </a:p>
                  </a:txBody>
                  <a:tcPr marL="12700" marR="12700" marT="12700" marB="0" anchor="b"/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Joint Student Activities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Scott Lathrop, Laura McGiness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David Ritchie, Jim Weichel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Active</a:t>
                      </a:r>
                    </a:p>
                  </a:txBody>
                  <a:tcPr marL="12700" marR="12700" marT="12700" marB="0" anchor="b"/>
                </a:tc>
              </a:tr>
              <a:tr h="116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Infrastructure Policy Group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J.P. Navarro, Phil Andrews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Ruth Pordes, Miron Livny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Active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apanese Art">
  <a:themeElements>
    <a:clrScheme name="Custom 3">
      <a:dk1>
        <a:srgbClr val="000000"/>
      </a:dk1>
      <a:lt1>
        <a:srgbClr val="FFFFFF"/>
      </a:lt1>
      <a:dk2>
        <a:srgbClr val="23005F"/>
      </a:dk2>
      <a:lt2>
        <a:srgbClr val="808080"/>
      </a:lt2>
      <a:accent1>
        <a:srgbClr val="C70000"/>
      </a:accent1>
      <a:accent2>
        <a:srgbClr val="5554FF"/>
      </a:accent2>
      <a:accent3>
        <a:srgbClr val="FFFFFF"/>
      </a:accent3>
      <a:accent4>
        <a:srgbClr val="000000"/>
      </a:accent4>
      <a:accent5>
        <a:srgbClr val="E0AAAA"/>
      </a:accent5>
      <a:accent6>
        <a:srgbClr val="4C4BE7"/>
      </a:accent6>
      <a:hlink>
        <a:srgbClr val="FFFFFF"/>
      </a:hlink>
      <a:folHlink>
        <a:srgbClr val="99CC00"/>
      </a:folHlink>
    </a:clrScheme>
    <a:fontScheme name="Japanese Art">
      <a:majorFont>
        <a:latin typeface="Futura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noFill/>
        <a:ln w="15875" cap="flat" cmpd="sng" algn="ctr">
          <a:solidFill>
            <a:srgbClr val="00B050"/>
          </a:solidFill>
          <a:prstDash val="sysDash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Japanese Art 1">
        <a:dk1>
          <a:srgbClr val="000000"/>
        </a:dk1>
        <a:lt1>
          <a:srgbClr val="D9C641"/>
        </a:lt1>
        <a:dk2>
          <a:srgbClr val="23005F"/>
        </a:dk2>
        <a:lt2>
          <a:srgbClr val="808080"/>
        </a:lt2>
        <a:accent1>
          <a:srgbClr val="C70000"/>
        </a:accent1>
        <a:accent2>
          <a:srgbClr val="5554FF"/>
        </a:accent2>
        <a:accent3>
          <a:srgbClr val="E9DFB0"/>
        </a:accent3>
        <a:accent4>
          <a:srgbClr val="000000"/>
        </a:accent4>
        <a:accent5>
          <a:srgbClr val="E0AAAA"/>
        </a:accent5>
        <a:accent6>
          <a:srgbClr val="4C4B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19242</TotalTime>
  <Words>792</Words>
  <Application>Microsoft Macintosh PowerPoint</Application>
  <PresentationFormat>On-screen Show (4:3)</PresentationFormat>
  <Paragraphs>205</Paragraphs>
  <Slides>18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Japanese Art</vt:lpstr>
      <vt:lpstr>The State of the Open Science Grid</vt:lpstr>
      <vt:lpstr>Slide 2</vt:lpstr>
      <vt:lpstr>Slide 3</vt:lpstr>
      <vt:lpstr>Project Organization changes </vt:lpstr>
      <vt:lpstr>Documentation</vt:lpstr>
      <vt:lpstr>New Satellite &amp; Partner Projects</vt:lpstr>
      <vt:lpstr>Slide 7</vt:lpstr>
      <vt:lpstr>Slide 8</vt:lpstr>
      <vt:lpstr>OSG &amp; TeraGrid(XD)?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Manager>OSG Resource Managers</Manager>
  <Company>Fermilab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OSG Finance Board Review</dc:title>
  <dc:creator>Chander Sehgal</dc:creator>
  <cp:keywords/>
  <cp:lastModifiedBy>Ruth Pordes</cp:lastModifiedBy>
  <cp:revision>623</cp:revision>
  <cp:lastPrinted>2009-01-07T16:45:42Z</cp:lastPrinted>
  <dcterms:created xsi:type="dcterms:W3CDTF">2010-03-10T18:50:58Z</dcterms:created>
  <dcterms:modified xsi:type="dcterms:W3CDTF">2010-03-10T19:07:22Z</dcterms:modified>
</cp:coreProperties>
</file>