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6"/>
  </p:notesMasterIdLst>
  <p:handoutMasterIdLst>
    <p:handoutMasterId r:id="rId7"/>
  </p:handoutMasterIdLst>
  <p:sldIdLst>
    <p:sldId id="265" r:id="rId2"/>
    <p:sldId id="266" r:id="rId3"/>
    <p:sldId id="267" r:id="rId4"/>
    <p:sldId id="268"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34551" autoAdjust="0"/>
    <p:restoredTop sz="86373" autoAdjust="0"/>
  </p:normalViewPr>
  <p:slideViewPr>
    <p:cSldViewPr>
      <p:cViewPr varScale="1">
        <p:scale>
          <a:sx n="112" d="100"/>
          <a:sy n="112" d="100"/>
        </p:scale>
        <p:origin x="-15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0E3CA5-2E1B-704E-889A-9C7EDB238E71}" type="datetimeFigureOut">
              <a:rPr lang="en-US" smtClean="0"/>
              <a:pPr/>
              <a:t>3/7/10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9F396E-39F7-2A4C-9F54-1E088149BCCA}"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32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2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9FD2782-13CF-F043-A53B-5A8F2D79F227}"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D2782-13CF-F043-A53B-5A8F2D79F2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9231" name="Picture 15" descr="ppt-title-b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9234" name="Picture 18" descr="UofI-NCSA_logo_RGB"/>
          <p:cNvPicPr>
            <a:picLocks noChangeAspect="1" noChangeArrowheads="1"/>
          </p:cNvPicPr>
          <p:nvPr/>
        </p:nvPicPr>
        <p:blipFill>
          <a:blip r:embed="rId3"/>
          <a:srcRect l="63158"/>
          <a:stretch>
            <a:fillRect/>
          </a:stretch>
        </p:blipFill>
        <p:spPr bwMode="auto">
          <a:xfrm>
            <a:off x="533400" y="5943600"/>
            <a:ext cx="533400" cy="661988"/>
          </a:xfrm>
          <a:prstGeom prst="rect">
            <a:avLst/>
          </a:prstGeom>
          <a:noFill/>
        </p:spPr>
      </p:pic>
      <p:sp>
        <p:nvSpPr>
          <p:cNvPr id="9236" name="Text Box 20"/>
          <p:cNvSpPr txBox="1">
            <a:spLocks noChangeArrowheads="1"/>
          </p:cNvSpPr>
          <p:nvPr/>
        </p:nvSpPr>
        <p:spPr bwMode="auto">
          <a:xfrm>
            <a:off x="4762500" y="5905500"/>
            <a:ext cx="3467100" cy="495300"/>
          </a:xfrm>
          <a:prstGeom prst="rect">
            <a:avLst/>
          </a:prstGeom>
          <a:noFill/>
          <a:ln w="9525">
            <a:noFill/>
            <a:miter lim="800000"/>
            <a:headEnd/>
            <a:tailEnd/>
          </a:ln>
          <a:effectLst/>
        </p:spPr>
        <p:txBody>
          <a:bodyPr wrap="none">
            <a:prstTxWarp prst="textNoShape">
              <a:avLst/>
            </a:prstTxWarp>
            <a:spAutoFit/>
          </a:bodyPr>
          <a:lstStyle/>
          <a:p>
            <a:pPr>
              <a:lnSpc>
                <a:spcPct val="110000"/>
              </a:lnSpc>
            </a:pPr>
            <a:r>
              <a:rPr lang="en-US" sz="1200">
                <a:solidFill>
                  <a:schemeClr val="bg1"/>
                </a:solidFill>
              </a:rPr>
              <a:t>National Center for Supercomputing Applications</a:t>
            </a:r>
          </a:p>
          <a:p>
            <a:pPr>
              <a:lnSpc>
                <a:spcPct val="110000"/>
              </a:lnSpc>
            </a:pPr>
            <a:r>
              <a:rPr lang="en-US" sz="1200">
                <a:solidFill>
                  <a:schemeClr val="bg1"/>
                </a:solidFill>
              </a:rPr>
              <a:t>University of Illinois at Urbana-Champaign</a:t>
            </a:r>
          </a:p>
        </p:txBody>
      </p:sp>
      <p:sp>
        <p:nvSpPr>
          <p:cNvPr id="9221" name="Rectangle 5"/>
          <p:cNvSpPr>
            <a:spLocks noGrp="1" noChangeArrowheads="1"/>
          </p:cNvSpPr>
          <p:nvPr>
            <p:ph type="ctrTitle"/>
          </p:nvPr>
        </p:nvSpPr>
        <p:spPr>
          <a:xfrm>
            <a:off x="4724400" y="2362200"/>
            <a:ext cx="4114800" cy="1066800"/>
          </a:xfrm>
        </p:spPr>
        <p:txBody>
          <a:bodyPr anchor="t"/>
          <a:lstStyle>
            <a:lvl1pPr>
              <a:defRPr sz="2800">
                <a:solidFill>
                  <a:schemeClr val="bg1"/>
                </a:solidFill>
              </a:defRPr>
            </a:lvl1pPr>
          </a:lstStyle>
          <a:p>
            <a:r>
              <a:rPr lang="en-US"/>
              <a:t>Presentation Title</a:t>
            </a:r>
          </a:p>
        </p:txBody>
      </p:sp>
      <p:sp>
        <p:nvSpPr>
          <p:cNvPr id="9222" name="Rectangle 6"/>
          <p:cNvSpPr>
            <a:spLocks noGrp="1" noChangeArrowheads="1"/>
          </p:cNvSpPr>
          <p:nvPr>
            <p:ph type="subTitle" idx="1"/>
          </p:nvPr>
        </p:nvSpPr>
        <p:spPr>
          <a:xfrm>
            <a:off x="4724400" y="3581400"/>
            <a:ext cx="4114800" cy="1066800"/>
          </a:xfrm>
        </p:spPr>
        <p:txBody>
          <a:bodyPr/>
          <a:lstStyle>
            <a:lvl1pPr marL="0" indent="0">
              <a:buFontTx/>
              <a:buNone/>
              <a:defRPr sz="2000">
                <a:solidFill>
                  <a:schemeClr val="folHlink"/>
                </a:solidFill>
              </a:defRPr>
            </a:lvl1pPr>
          </a:lstStyle>
          <a:p>
            <a:r>
              <a:rPr lang="en-US"/>
              <a:t>Presentation Sub-title</a:t>
            </a:r>
          </a:p>
        </p:txBody>
      </p:sp>
      <p:pic>
        <p:nvPicPr>
          <p:cNvPr id="9237" name="Picture 21" descr="logo white"/>
          <p:cNvPicPr>
            <a:picLocks noChangeAspect="1" noChangeArrowheads="1"/>
          </p:cNvPicPr>
          <p:nvPr userDrawn="1"/>
        </p:nvPicPr>
        <p:blipFill>
          <a:blip r:embed="rId4"/>
          <a:srcRect/>
          <a:stretch>
            <a:fillRect/>
          </a:stretch>
        </p:blipFill>
        <p:spPr bwMode="auto">
          <a:xfrm>
            <a:off x="4724400" y="835025"/>
            <a:ext cx="2438400" cy="460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www.cilogon.org</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40" name="Picture 16" descr="ncsa-bg-gradient"/>
          <p:cNvPicPr>
            <a:picLocks noChangeAspect="1" noChangeArrowheads="1"/>
          </p:cNvPicPr>
          <p:nvPr/>
        </p:nvPicPr>
        <p:blipFill>
          <a:blip r:embed="rId13"/>
          <a:srcRect/>
          <a:stretch>
            <a:fillRect/>
          </a:stretch>
        </p:blipFill>
        <p:spPr bwMode="auto">
          <a:xfrm>
            <a:off x="0" y="4800600"/>
            <a:ext cx="9144000" cy="1657350"/>
          </a:xfrm>
          <a:prstGeom prst="rect">
            <a:avLst/>
          </a:prstGeom>
          <a:noFill/>
        </p:spPr>
      </p:pic>
      <p:pic>
        <p:nvPicPr>
          <p:cNvPr id="1044" name="Picture 20" descr="ncsa-logo-bar"/>
          <p:cNvPicPr>
            <a:picLocks noChangeAspect="1" noChangeArrowheads="1"/>
          </p:cNvPicPr>
          <p:nvPr userDrawn="1"/>
        </p:nvPicPr>
        <p:blipFill>
          <a:blip r:embed="rId14"/>
          <a:srcRect/>
          <a:stretch>
            <a:fillRect/>
          </a:stretch>
        </p:blipFill>
        <p:spPr bwMode="auto">
          <a:xfrm>
            <a:off x="0" y="6407150"/>
            <a:ext cx="9144000" cy="450850"/>
          </a:xfrm>
          <a:prstGeom prst="rect">
            <a:avLst/>
          </a:prstGeom>
          <a:noFill/>
        </p:spPr>
      </p:pic>
      <p:pic>
        <p:nvPicPr>
          <p:cNvPr id="1039" name="Picture 15" descr="ncsa-bg-gradient"/>
          <p:cNvPicPr>
            <a:picLocks noChangeAspect="1" noChangeArrowheads="1"/>
          </p:cNvPicPr>
          <p:nvPr/>
        </p:nvPicPr>
        <p:blipFill>
          <a:blip r:embed="rId15"/>
          <a:srcRect/>
          <a:stretch>
            <a:fillRect/>
          </a:stretch>
        </p:blipFill>
        <p:spPr bwMode="auto">
          <a:xfrm>
            <a:off x="0" y="0"/>
            <a:ext cx="9144000" cy="1657350"/>
          </a:xfrm>
          <a:prstGeom prst="rect">
            <a:avLst/>
          </a:prstGeom>
          <a:noFill/>
        </p:spPr>
      </p:pic>
      <p:sp>
        <p:nvSpPr>
          <p:cNvPr id="1026"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3716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endParaRPr lang="en-US"/>
          </a:p>
        </p:txBody>
      </p:sp>
      <p:sp>
        <p:nvSpPr>
          <p:cNvPr id="1029" name="Rectangle 5"/>
          <p:cNvSpPr>
            <a:spLocks noGrp="1" noChangeArrowheads="1"/>
          </p:cNvSpPr>
          <p:nvPr>
            <p:ph type="ftr" sz="quarter" idx="3"/>
          </p:nvPr>
        </p:nvSpPr>
        <p:spPr bwMode="auto">
          <a:xfrm>
            <a:off x="152400" y="6477000"/>
            <a:ext cx="5410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r>
              <a:rPr lang="en-US" smtClean="0"/>
              <a:t>www.cilogon.org</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Arial" charset="0"/>
        </a:defRPr>
      </a:lvl2pPr>
      <a:lvl3pPr algn="l" rtl="0" fontAlgn="base">
        <a:spcBef>
          <a:spcPct val="0"/>
        </a:spcBef>
        <a:spcAft>
          <a:spcPct val="0"/>
        </a:spcAft>
        <a:defRPr sz="3000" b="1">
          <a:solidFill>
            <a:schemeClr val="tx2"/>
          </a:solidFill>
          <a:latin typeface="Arial" charset="0"/>
        </a:defRPr>
      </a:lvl3pPr>
      <a:lvl4pPr algn="l" rtl="0" fontAlgn="base">
        <a:spcBef>
          <a:spcPct val="0"/>
        </a:spcBef>
        <a:spcAft>
          <a:spcPct val="0"/>
        </a:spcAft>
        <a:defRPr sz="3000" b="1">
          <a:solidFill>
            <a:schemeClr val="tx2"/>
          </a:solidFill>
          <a:latin typeface="Arial" charset="0"/>
        </a:defRPr>
      </a:lvl4pPr>
      <a:lvl5pPr algn="l" rtl="0" fontAlgn="base">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fontAlgn="base">
        <a:spcBef>
          <a:spcPct val="20000"/>
        </a:spcBef>
        <a:spcAft>
          <a:spcPct val="0"/>
        </a:spcAft>
        <a:buClr>
          <a:schemeClr val="tx2"/>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000">
          <a:solidFill>
            <a:schemeClr val="tx1"/>
          </a:solidFill>
          <a:latin typeface="+mn-lt"/>
          <a:ea typeface="ＭＳ Ｐゴシック" charset="-128"/>
        </a:defRPr>
      </a:lvl2pPr>
      <a:lvl3pPr marL="1143000" indent="-228600" algn="l" rtl="0" fontAlgn="base">
        <a:spcBef>
          <a:spcPct val="20000"/>
        </a:spcBef>
        <a:spcAft>
          <a:spcPct val="0"/>
        </a:spcAft>
        <a:buClr>
          <a:schemeClr val="tx2"/>
        </a:buClr>
        <a:buChar char="•"/>
        <a:defRPr sz="2000">
          <a:solidFill>
            <a:schemeClr val="tx1"/>
          </a:solidFill>
          <a:latin typeface="+mn-lt"/>
          <a:ea typeface="ＭＳ Ｐゴシック" charset="-128"/>
        </a:defRPr>
      </a:lvl3pPr>
      <a:lvl4pPr marL="1600200" indent="-228600" algn="l" rtl="0" fontAlgn="base">
        <a:spcBef>
          <a:spcPct val="20000"/>
        </a:spcBef>
        <a:spcAft>
          <a:spcPct val="0"/>
        </a:spcAft>
        <a:buClr>
          <a:schemeClr val="tx2"/>
        </a:buClr>
        <a:buChar char="•"/>
        <a:defRPr sz="1700">
          <a:solidFill>
            <a:schemeClr val="tx1"/>
          </a:solidFill>
          <a:latin typeface="+mn-lt"/>
          <a:ea typeface="ＭＳ Ｐゴシック" charset="-128"/>
        </a:defRPr>
      </a:lvl4pPr>
      <a:lvl5pPr marL="2057400" indent="-228600" algn="l" rtl="0" fontAlgn="base">
        <a:spcBef>
          <a:spcPct val="20000"/>
        </a:spcBef>
        <a:spcAft>
          <a:spcPct val="0"/>
        </a:spcAft>
        <a:buClr>
          <a:schemeClr val="tx2"/>
        </a:buClr>
        <a:buChar char="•"/>
        <a:defRPr sz="1700">
          <a:solidFill>
            <a:schemeClr val="tx1"/>
          </a:solidFill>
          <a:latin typeface="+mn-lt"/>
          <a:ea typeface="ＭＳ Ｐゴシック" charset="-128"/>
        </a:defRPr>
      </a:lvl5pPr>
      <a:lvl6pPr marL="2514600" indent="-228600" algn="l" rtl="0" fontAlgn="base">
        <a:spcBef>
          <a:spcPct val="20000"/>
        </a:spcBef>
        <a:spcAft>
          <a:spcPct val="0"/>
        </a:spcAft>
        <a:buClr>
          <a:schemeClr val="tx2"/>
        </a:buClr>
        <a:buChar char="•"/>
        <a:defRPr sz="1700">
          <a:solidFill>
            <a:schemeClr val="tx1"/>
          </a:solidFill>
          <a:latin typeface="+mn-lt"/>
          <a:ea typeface="ＭＳ Ｐゴシック" charset="-128"/>
        </a:defRPr>
      </a:lvl6pPr>
      <a:lvl7pPr marL="2971800" indent="-228600" algn="l" rtl="0" fontAlgn="base">
        <a:spcBef>
          <a:spcPct val="20000"/>
        </a:spcBef>
        <a:spcAft>
          <a:spcPct val="0"/>
        </a:spcAft>
        <a:buClr>
          <a:schemeClr val="tx2"/>
        </a:buClr>
        <a:buChar char="•"/>
        <a:defRPr sz="1700">
          <a:solidFill>
            <a:schemeClr val="tx1"/>
          </a:solidFill>
          <a:latin typeface="+mn-lt"/>
          <a:ea typeface="ＭＳ Ｐゴシック" charset="-128"/>
        </a:defRPr>
      </a:lvl7pPr>
      <a:lvl8pPr marL="3429000" indent="-228600" algn="l" rtl="0" fontAlgn="base">
        <a:spcBef>
          <a:spcPct val="20000"/>
        </a:spcBef>
        <a:spcAft>
          <a:spcPct val="0"/>
        </a:spcAft>
        <a:buClr>
          <a:schemeClr val="tx2"/>
        </a:buClr>
        <a:buChar char="•"/>
        <a:defRPr sz="1700">
          <a:solidFill>
            <a:schemeClr val="tx1"/>
          </a:solidFill>
          <a:latin typeface="+mn-lt"/>
          <a:ea typeface="ＭＳ Ｐゴシック" charset="-128"/>
        </a:defRPr>
      </a:lvl8pPr>
      <a:lvl9pPr marL="3886200" indent="-228600" algn="l" rtl="0" fontAlgn="base">
        <a:spcBef>
          <a:spcPct val="20000"/>
        </a:spcBef>
        <a:spcAft>
          <a:spcPct val="0"/>
        </a:spcAft>
        <a:buClr>
          <a:schemeClr val="tx2"/>
        </a:buClr>
        <a:buChar char="•"/>
        <a:defRPr sz="17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8" name="Rectangle 4"/>
          <p:cNvSpPr>
            <a:spLocks noGrp="1" noChangeArrowheads="1"/>
          </p:cNvSpPr>
          <p:nvPr>
            <p:ph type="ctrTitle"/>
          </p:nvPr>
        </p:nvSpPr>
        <p:spPr/>
        <p:txBody>
          <a:bodyPr/>
          <a:lstStyle/>
          <a:p>
            <a:r>
              <a:rPr lang="en-US" dirty="0" smtClean="0"/>
              <a:t>CILogon Project</a:t>
            </a:r>
            <a:br>
              <a:rPr lang="en-US" dirty="0" smtClean="0"/>
            </a:br>
            <a:r>
              <a:rPr lang="en-US" dirty="0" err="1" smtClean="0"/>
              <a:t>www.cilogon.org</a:t>
            </a:r>
            <a:endParaRPr lang="en-US" dirty="0"/>
          </a:p>
        </p:txBody>
      </p:sp>
      <p:sp>
        <p:nvSpPr>
          <p:cNvPr id="57349" name="Rectangle 5"/>
          <p:cNvSpPr>
            <a:spLocks noGrp="1" noChangeArrowheads="1"/>
          </p:cNvSpPr>
          <p:nvPr>
            <p:ph type="subTitle" idx="1"/>
          </p:nvPr>
        </p:nvSpPr>
        <p:spPr>
          <a:xfrm>
            <a:off x="4724400" y="3581400"/>
            <a:ext cx="4114800" cy="2057400"/>
          </a:xfrm>
        </p:spPr>
        <p:txBody>
          <a:bodyPr/>
          <a:lstStyle/>
          <a:p>
            <a:endParaRPr lang="en-US" dirty="0" smtClean="0"/>
          </a:p>
          <a:p>
            <a:r>
              <a:rPr lang="en-US" dirty="0" smtClean="0"/>
              <a:t>Jim Basney</a:t>
            </a:r>
            <a:br>
              <a:rPr lang="en-US" dirty="0" smtClean="0"/>
            </a:br>
            <a:r>
              <a:rPr lang="en-US" dirty="0" err="1" smtClean="0"/>
              <a:t>jbasney@illinois.edu</a:t>
            </a:r>
            <a:endParaRPr lang="en-US" dirty="0"/>
          </a:p>
        </p:txBody>
      </p:sp>
      <p:sp>
        <p:nvSpPr>
          <p:cNvPr id="4" name="Rectangle 3"/>
          <p:cNvSpPr/>
          <p:nvPr/>
        </p:nvSpPr>
        <p:spPr>
          <a:xfrm>
            <a:off x="0" y="6488668"/>
            <a:ext cx="9144000" cy="369332"/>
          </a:xfrm>
          <a:prstGeom prst="rect">
            <a:avLst/>
          </a:prstGeom>
        </p:spPr>
        <p:txBody>
          <a:bodyPr wrap="square">
            <a:spAutoFit/>
          </a:bodyPr>
          <a:lstStyle/>
          <a:p>
            <a:pPr algn="ctr"/>
            <a:r>
              <a:rPr lang="en-US" sz="900" dirty="0" smtClean="0">
                <a:solidFill>
                  <a:schemeClr val="bg1"/>
                </a:solidFill>
              </a:rPr>
              <a:t>This material is based upon work supported by the National Science Foundation under grant numbers 0850557 and 0943633. Any opinions, findings, and conclusions or recommendations expressed in this material are those of the authors and do not necessarily reflect the views of the National Science Foundation.</a:t>
            </a:r>
            <a:endParaRPr lang="en-US" sz="9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CILogon Project Goals</a:t>
            </a: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dirty="0" smtClean="0">
                <a:ea typeface="+mn-ea"/>
                <a:cs typeface="+mn-cs"/>
              </a:rPr>
              <a:t>Foster secure, usable authentication for cyberinfrastructure (CI)</a:t>
            </a:r>
          </a:p>
          <a:p>
            <a:pPr fontAlgn="auto">
              <a:spcAft>
                <a:spcPts val="0"/>
              </a:spcAft>
              <a:buFont typeface="Arial"/>
              <a:buChar char="•"/>
              <a:defRPr/>
            </a:pPr>
            <a:r>
              <a:rPr lang="en-US" dirty="0" smtClean="0">
                <a:ea typeface="+mn-ea"/>
                <a:cs typeface="+mn-cs"/>
              </a:rPr>
              <a:t>Provide community-driven </a:t>
            </a:r>
            <a:r>
              <a:rPr lang="en-US" b="1" dirty="0" smtClean="0">
                <a:ea typeface="+mn-ea"/>
                <a:cs typeface="+mn-cs"/>
              </a:rPr>
              <a:t>software </a:t>
            </a:r>
            <a:r>
              <a:rPr lang="en-US" dirty="0" smtClean="0">
                <a:ea typeface="+mn-ea"/>
                <a:cs typeface="+mn-cs"/>
              </a:rPr>
              <a:t>support:</a:t>
            </a:r>
          </a:p>
          <a:p>
            <a:pPr lvl="1" fontAlgn="auto">
              <a:spcAft>
                <a:spcPts val="0"/>
              </a:spcAft>
              <a:buFont typeface="Arial"/>
              <a:buChar char="–"/>
              <a:defRPr/>
            </a:pPr>
            <a:r>
              <a:rPr lang="en-US" dirty="0" smtClean="0">
                <a:ea typeface="+mn-ea"/>
              </a:rPr>
              <a:t>MyProxy (http://</a:t>
            </a:r>
            <a:r>
              <a:rPr lang="en-US" dirty="0" err="1" smtClean="0">
                <a:ea typeface="+mn-ea"/>
              </a:rPr>
              <a:t>myproxy.ncsa.uiuc.edu</a:t>
            </a:r>
            <a:r>
              <a:rPr lang="en-US" dirty="0" smtClean="0">
                <a:ea typeface="+mn-ea"/>
              </a:rPr>
              <a:t>)</a:t>
            </a:r>
          </a:p>
          <a:p>
            <a:pPr lvl="1" fontAlgn="auto">
              <a:spcAft>
                <a:spcPts val="0"/>
              </a:spcAft>
              <a:buFont typeface="Arial"/>
              <a:buChar char="–"/>
              <a:defRPr/>
            </a:pPr>
            <a:r>
              <a:rPr lang="en-US" dirty="0" smtClean="0">
                <a:ea typeface="+mn-ea"/>
              </a:rPr>
              <a:t>GridShib (http://</a:t>
            </a:r>
            <a:r>
              <a:rPr lang="en-US" dirty="0" err="1" smtClean="0">
                <a:ea typeface="+mn-ea"/>
              </a:rPr>
              <a:t>gridshib.globus.org</a:t>
            </a:r>
            <a:r>
              <a:rPr lang="en-US" dirty="0" smtClean="0">
                <a:ea typeface="+mn-ea"/>
              </a:rPr>
              <a:t>)</a:t>
            </a:r>
          </a:p>
          <a:p>
            <a:pPr lvl="2" fontAlgn="auto">
              <a:spcAft>
                <a:spcPts val="0"/>
              </a:spcAft>
              <a:buFont typeface="Arial"/>
              <a:buChar char="–"/>
              <a:defRPr/>
            </a:pPr>
            <a:r>
              <a:rPr lang="en-US" dirty="0" smtClean="0">
                <a:ea typeface="+mn-ea"/>
              </a:rPr>
              <a:t>Now focused on GridShib CA</a:t>
            </a:r>
          </a:p>
          <a:p>
            <a:pPr lvl="1" fontAlgn="auto">
              <a:spcAft>
                <a:spcPts val="0"/>
              </a:spcAft>
              <a:buFont typeface="Arial"/>
              <a:buChar char="–"/>
              <a:defRPr/>
            </a:pPr>
            <a:r>
              <a:rPr lang="en-US" dirty="0" smtClean="0">
                <a:ea typeface="+mn-ea"/>
              </a:rPr>
              <a:t>GSI-OpenSSH (http://</a:t>
            </a:r>
            <a:r>
              <a:rPr lang="en-US" dirty="0" err="1" smtClean="0">
                <a:ea typeface="+mn-ea"/>
              </a:rPr>
              <a:t>grid.ncsa.uiuc.edu/ssh</a:t>
            </a:r>
            <a:r>
              <a:rPr lang="en-US" dirty="0" smtClean="0">
                <a:ea typeface="+mn-ea"/>
              </a:rPr>
              <a:t>)</a:t>
            </a:r>
          </a:p>
          <a:p>
            <a:pPr fontAlgn="auto">
              <a:spcAft>
                <a:spcPts val="0"/>
              </a:spcAft>
              <a:buFont typeface="Arial"/>
              <a:buChar char="•"/>
              <a:defRPr/>
            </a:pPr>
            <a:r>
              <a:rPr lang="en-US" dirty="0" smtClean="0">
                <a:ea typeface="+mn-ea"/>
                <a:cs typeface="+mn-cs"/>
              </a:rPr>
              <a:t>Provide a new </a:t>
            </a:r>
            <a:r>
              <a:rPr lang="en-US" b="1" dirty="0" smtClean="0">
                <a:ea typeface="+mn-ea"/>
                <a:cs typeface="+mn-cs"/>
              </a:rPr>
              <a:t>service </a:t>
            </a:r>
            <a:r>
              <a:rPr lang="en-US" dirty="0" smtClean="0">
                <a:ea typeface="+mn-ea"/>
                <a:cs typeface="+mn-cs"/>
              </a:rPr>
              <a:t>that issues digital credentials to the NSF research community</a:t>
            </a:r>
          </a:p>
        </p:txBody>
      </p:sp>
      <p:sp>
        <p:nvSpPr>
          <p:cNvPr id="7" name="Footer Placeholder 3"/>
          <p:cNvSpPr>
            <a:spLocks noGrp="1"/>
          </p:cNvSpPr>
          <p:nvPr>
            <p:ph type="ftr" sz="quarter" idx="10"/>
          </p:nvPr>
        </p:nvSpPr>
        <p:spPr>
          <a:xfrm>
            <a:off x="152400" y="6477000"/>
            <a:ext cx="5410200" cy="244475"/>
          </a:xfrm>
        </p:spPr>
        <p:txBody>
          <a:bodyPr/>
          <a:lstStyle/>
          <a:p>
            <a:r>
              <a:rPr lang="en-US" smtClean="0"/>
              <a:t>www.cilogon.org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www.cilogon.org</a:t>
            </a:r>
            <a:endParaRPr lang="en-US" dirty="0"/>
          </a:p>
        </p:txBody>
      </p:sp>
      <p:sp>
        <p:nvSpPr>
          <p:cNvPr id="49154" name="Rectangle 2"/>
          <p:cNvSpPr>
            <a:spLocks noGrp="1" noChangeArrowheads="1"/>
          </p:cNvSpPr>
          <p:nvPr>
            <p:ph type="title"/>
          </p:nvPr>
        </p:nvSpPr>
        <p:spPr/>
        <p:txBody>
          <a:bodyPr/>
          <a:lstStyle/>
          <a:p>
            <a:r>
              <a:rPr lang="en-US" dirty="0" smtClean="0"/>
              <a:t>CILogon Service</a:t>
            </a:r>
            <a:endParaRPr lang="en-US" dirty="0"/>
          </a:p>
        </p:txBody>
      </p:sp>
      <p:pic>
        <p:nvPicPr>
          <p:cNvPr id="6" name="Picture 5" descr="cilogon-service.jpg"/>
          <p:cNvPicPr>
            <a:picLocks noChangeAspect="1"/>
          </p:cNvPicPr>
          <p:nvPr/>
        </p:nvPicPr>
        <p:blipFill>
          <a:blip r:embed="rId2"/>
          <a:stretch>
            <a:fillRect/>
          </a:stretch>
        </p:blipFill>
        <p:spPr>
          <a:xfrm>
            <a:off x="5410200" y="1143000"/>
            <a:ext cx="3530600" cy="4241800"/>
          </a:xfrm>
          <a:prstGeom prst="rect">
            <a:avLst/>
          </a:prstGeom>
        </p:spPr>
      </p:pic>
      <p:sp>
        <p:nvSpPr>
          <p:cNvPr id="9" name="Content Placeholder 8"/>
          <p:cNvSpPr>
            <a:spLocks noGrp="1"/>
          </p:cNvSpPr>
          <p:nvPr>
            <p:ph idx="1"/>
          </p:nvPr>
        </p:nvSpPr>
        <p:spPr>
          <a:xfrm>
            <a:off x="457200" y="1371600"/>
            <a:ext cx="4953000" cy="4114800"/>
          </a:xfrm>
        </p:spPr>
        <p:txBody>
          <a:bodyPr>
            <a:normAutofit fontScale="92500" lnSpcReduction="20000"/>
          </a:bodyPr>
          <a:lstStyle/>
          <a:p>
            <a:pPr rtl="0" eaLnBrk="1" fontAlgn="auto" latinLnBrk="0" hangingPunct="1"/>
            <a:r>
              <a:rPr lang="en-US" sz="2400" b="0" i="0" baseline="0" dirty="0" smtClean="0">
                <a:solidFill>
                  <a:schemeClr val="tx1"/>
                </a:solidFill>
                <a:latin typeface="+mn-lt"/>
                <a:ea typeface="+mn-ea"/>
                <a:cs typeface="+mn-cs"/>
              </a:rPr>
              <a:t>Facilitate campus login to NSF CI</a:t>
            </a:r>
            <a:endParaRPr lang="en-US" sz="2400" dirty="0" smtClean="0"/>
          </a:p>
          <a:p>
            <a:pPr lvl="1" fontAlgn="auto"/>
            <a:r>
              <a:rPr lang="en-US" sz="2000" b="0" i="0" baseline="0" dirty="0" smtClean="0">
                <a:solidFill>
                  <a:schemeClr val="tx1"/>
                </a:solidFill>
                <a:latin typeface="+mn-lt"/>
                <a:ea typeface="+mn-ea"/>
                <a:cs typeface="+mn-cs"/>
              </a:rPr>
              <a:t>Leverage researchers’ existing identities at their home institution</a:t>
            </a:r>
            <a:endParaRPr lang="en-US" dirty="0" smtClean="0"/>
          </a:p>
          <a:p>
            <a:pPr lvl="1" fontAlgn="auto"/>
            <a:r>
              <a:rPr lang="en-US" sz="2000" b="0" i="0" baseline="0" dirty="0" smtClean="0">
                <a:solidFill>
                  <a:schemeClr val="tx1"/>
                </a:solidFill>
                <a:latin typeface="+mn-lt"/>
                <a:ea typeface="+mn-ea"/>
                <a:cs typeface="+mn-cs"/>
              </a:rPr>
              <a:t>Ease identity management for researchers and CI providers</a:t>
            </a:r>
            <a:endParaRPr lang="en-US" dirty="0" smtClean="0"/>
          </a:p>
          <a:p>
            <a:pPr rtl="0" eaLnBrk="1" fontAlgn="auto" latinLnBrk="0" hangingPunct="1"/>
            <a:r>
              <a:rPr lang="en-US" sz="2400" b="0" i="0" baseline="0" dirty="0" smtClean="0">
                <a:solidFill>
                  <a:schemeClr val="tx1"/>
                </a:solidFill>
                <a:latin typeface="+mn-lt"/>
                <a:ea typeface="+mn-ea"/>
                <a:cs typeface="+mn-cs"/>
              </a:rPr>
              <a:t>Bridge from:</a:t>
            </a:r>
            <a:endParaRPr lang="en-US" dirty="0" smtClean="0"/>
          </a:p>
          <a:p>
            <a:pPr lvl="1" fontAlgn="auto"/>
            <a:r>
              <a:rPr lang="en-US" sz="2000" b="0" i="0" baseline="0" dirty="0" smtClean="0">
                <a:solidFill>
                  <a:schemeClr val="tx1"/>
                </a:solidFill>
                <a:latin typeface="+mn-lt"/>
                <a:ea typeface="+mn-ea"/>
                <a:cs typeface="+mn-cs"/>
              </a:rPr>
              <a:t>Identity credentials issued by research institutions participating in the InCommon Federation using Shibboleth/SAML web browser single sign-on</a:t>
            </a:r>
            <a:endParaRPr lang="en-US" dirty="0" smtClean="0"/>
          </a:p>
          <a:p>
            <a:pPr rtl="0" eaLnBrk="1" fontAlgn="auto" latinLnBrk="0" hangingPunct="1"/>
            <a:r>
              <a:rPr lang="en-US" sz="2400" b="0" i="0" baseline="0" dirty="0" smtClean="0">
                <a:solidFill>
                  <a:schemeClr val="tx1"/>
                </a:solidFill>
                <a:latin typeface="+mn-lt"/>
                <a:ea typeface="+mn-ea"/>
                <a:cs typeface="+mn-cs"/>
              </a:rPr>
              <a:t>Bridge to:</a:t>
            </a:r>
            <a:endParaRPr lang="en-US" dirty="0" smtClean="0"/>
          </a:p>
          <a:p>
            <a:pPr lvl="1" fontAlgn="auto"/>
            <a:r>
              <a:rPr lang="en-US" sz="2000" b="0" i="0" baseline="0" dirty="0" smtClean="0">
                <a:solidFill>
                  <a:schemeClr val="tx1"/>
                </a:solidFill>
                <a:latin typeface="+mn-lt"/>
                <a:ea typeface="+mn-ea"/>
                <a:cs typeface="+mn-cs"/>
              </a:rPr>
              <a:t>X.509 PKI credentials that satisfy the requirements of NSF CI projects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www.cilogon.org</a:t>
            </a:r>
            <a:endParaRPr lang="en-US" dirty="0"/>
          </a:p>
        </p:txBody>
      </p:sp>
      <p:sp>
        <p:nvSpPr>
          <p:cNvPr id="49154" name="Rectangle 2"/>
          <p:cNvSpPr>
            <a:spLocks noGrp="1" noChangeArrowheads="1"/>
          </p:cNvSpPr>
          <p:nvPr>
            <p:ph type="title"/>
          </p:nvPr>
        </p:nvSpPr>
        <p:spPr/>
        <p:txBody>
          <a:bodyPr/>
          <a:lstStyle/>
          <a:p>
            <a:r>
              <a:rPr lang="en-US" dirty="0" smtClean="0"/>
              <a:t>CILogon Service: Timeline</a:t>
            </a:r>
            <a:endParaRPr lang="en-US" dirty="0"/>
          </a:p>
        </p:txBody>
      </p:sp>
      <p:pic>
        <p:nvPicPr>
          <p:cNvPr id="6" name="Picture 5" descr="cilogon-service.jpg"/>
          <p:cNvPicPr>
            <a:picLocks noChangeAspect="1"/>
          </p:cNvPicPr>
          <p:nvPr/>
        </p:nvPicPr>
        <p:blipFill>
          <a:blip r:embed="rId2"/>
          <a:stretch>
            <a:fillRect/>
          </a:stretch>
        </p:blipFill>
        <p:spPr>
          <a:xfrm>
            <a:off x="5410200" y="1143000"/>
            <a:ext cx="3530600" cy="4241800"/>
          </a:xfrm>
          <a:prstGeom prst="rect">
            <a:avLst/>
          </a:prstGeom>
        </p:spPr>
      </p:pic>
      <p:sp>
        <p:nvSpPr>
          <p:cNvPr id="9" name="Content Placeholder 8"/>
          <p:cNvSpPr>
            <a:spLocks noGrp="1"/>
          </p:cNvSpPr>
          <p:nvPr>
            <p:ph idx="1"/>
          </p:nvPr>
        </p:nvSpPr>
        <p:spPr>
          <a:xfrm>
            <a:off x="457200" y="1371600"/>
            <a:ext cx="4953000" cy="4114800"/>
          </a:xfrm>
        </p:spPr>
        <p:txBody>
          <a:bodyPr>
            <a:normAutofit/>
          </a:bodyPr>
          <a:lstStyle/>
          <a:p>
            <a:pPr fontAlgn="auto"/>
            <a:r>
              <a:rPr lang="en-US" dirty="0"/>
              <a:t>September 2009:</a:t>
            </a:r>
            <a:r>
              <a:rPr lang="en-US" dirty="0" smtClean="0"/>
              <a:t> </a:t>
            </a:r>
          </a:p>
          <a:p>
            <a:pPr lvl="1" fontAlgn="auto"/>
            <a:r>
              <a:rPr lang="en-US" dirty="0" smtClean="0"/>
              <a:t>Federated Login to TeraGrid Deployed (https://</a:t>
            </a:r>
            <a:r>
              <a:rPr lang="en-US" dirty="0" err="1" smtClean="0"/>
              <a:t>go.teragrid.org</a:t>
            </a:r>
            <a:r>
              <a:rPr lang="en-US" dirty="0" smtClean="0"/>
              <a:t>)</a:t>
            </a:r>
          </a:p>
          <a:p>
            <a:pPr lvl="1" fontAlgn="auto"/>
            <a:r>
              <a:rPr lang="en-US" dirty="0" smtClean="0"/>
              <a:t>CILogon Project Start</a:t>
            </a:r>
          </a:p>
          <a:p>
            <a:pPr fontAlgn="auto"/>
            <a:r>
              <a:rPr lang="en-US" dirty="0" smtClean="0"/>
              <a:t>April </a:t>
            </a:r>
            <a:r>
              <a:rPr lang="en-US" dirty="0"/>
              <a:t>2010 (Planned):</a:t>
            </a:r>
            <a:r>
              <a:rPr lang="en-US" dirty="0" smtClean="0"/>
              <a:t> </a:t>
            </a:r>
          </a:p>
          <a:p>
            <a:pPr lvl="1" fontAlgn="auto"/>
            <a:r>
              <a:rPr lang="en-US" dirty="0" smtClean="0"/>
              <a:t>Prototype </a:t>
            </a:r>
            <a:r>
              <a:rPr lang="en-US" dirty="0"/>
              <a:t>Service </a:t>
            </a:r>
            <a:r>
              <a:rPr lang="en-US" dirty="0" smtClean="0"/>
              <a:t>Deployed</a:t>
            </a:r>
          </a:p>
          <a:p>
            <a:pPr lvl="1" fontAlgn="auto"/>
            <a:r>
              <a:rPr lang="en-US" dirty="0" smtClean="0"/>
              <a:t>TAGPMA Accreditation</a:t>
            </a:r>
          </a:p>
          <a:p>
            <a:pPr fontAlgn="auto"/>
            <a:r>
              <a:rPr lang="en-US" dirty="0" smtClean="0"/>
              <a:t>September </a:t>
            </a:r>
            <a:r>
              <a:rPr lang="en-US" dirty="0"/>
              <a:t>2010 (Planned): Operational Service </a:t>
            </a:r>
            <a:r>
              <a:rPr lang="en-US" dirty="0" smtClean="0"/>
              <a:t>Deployed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sa-template">
  <a:themeElements>
    <a:clrScheme name="ncsa-template 1">
      <a:dk1>
        <a:srgbClr val="4E5782"/>
      </a:dk1>
      <a:lt1>
        <a:srgbClr val="FFFFFF"/>
      </a:lt1>
      <a:dk2>
        <a:srgbClr val="0C519C"/>
      </a:dk2>
      <a:lt2>
        <a:srgbClr val="DDDDDD"/>
      </a:lt2>
      <a:accent1>
        <a:srgbClr val="E1ECFF"/>
      </a:accent1>
      <a:accent2>
        <a:srgbClr val="1491F8"/>
      </a:accent2>
      <a:accent3>
        <a:srgbClr val="FFFFFF"/>
      </a:accent3>
      <a:accent4>
        <a:srgbClr val="41496E"/>
      </a:accent4>
      <a:accent5>
        <a:srgbClr val="EEF4FF"/>
      </a:accent5>
      <a:accent6>
        <a:srgbClr val="1183E1"/>
      </a:accent6>
      <a:hlink>
        <a:srgbClr val="5EB3EC"/>
      </a:hlink>
      <a:folHlink>
        <a:srgbClr val="9CBDD4"/>
      </a:folHlink>
    </a:clrScheme>
    <a:fontScheme name="ncsa-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csa-template 1">
        <a:dk1>
          <a:srgbClr val="4E5782"/>
        </a:dk1>
        <a:lt1>
          <a:srgbClr val="FFFFFF"/>
        </a:lt1>
        <a:dk2>
          <a:srgbClr val="0C519C"/>
        </a:dk2>
        <a:lt2>
          <a:srgbClr val="DDDDDD"/>
        </a:lt2>
        <a:accent1>
          <a:srgbClr val="E1ECFF"/>
        </a:accent1>
        <a:accent2>
          <a:srgbClr val="1491F8"/>
        </a:accent2>
        <a:accent3>
          <a:srgbClr val="FFFFFF"/>
        </a:accent3>
        <a:accent4>
          <a:srgbClr val="41496E"/>
        </a:accent4>
        <a:accent5>
          <a:srgbClr val="EEF4FF"/>
        </a:accent5>
        <a:accent6>
          <a:srgbClr val="1183E1"/>
        </a:accent6>
        <a:hlink>
          <a:srgbClr val="5EB3EC"/>
        </a:hlink>
        <a:folHlink>
          <a:srgbClr val="9CBD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ncsa-template</Template>
  <TotalTime>364</TotalTime>
  <Words>237</Words>
  <Application>Microsoft Macintosh PowerPoint</Application>
  <PresentationFormat>On-screen Show (4:3)</PresentationFormat>
  <Paragraphs>32</Paragraphs>
  <Slides>4</Slides>
  <Notes>1</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ncsa-template</vt:lpstr>
      <vt:lpstr>CILogon Project www.cilogon.org</vt:lpstr>
      <vt:lpstr>CILogon Project Goals</vt:lpstr>
      <vt:lpstr>CILogon Service</vt:lpstr>
      <vt:lpstr>CILogon Service: Timeline</vt:lpstr>
    </vt:vector>
  </TitlesOfParts>
  <Company>NCSA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Blake Harvey</dc:creator>
  <cp:lastModifiedBy>Jim Basney</cp:lastModifiedBy>
  <cp:revision>10</cp:revision>
  <cp:lastPrinted>2010-02-09T19:29:59Z</cp:lastPrinted>
  <dcterms:created xsi:type="dcterms:W3CDTF">2010-03-07T20:14:57Z</dcterms:created>
  <dcterms:modified xsi:type="dcterms:W3CDTF">2010-03-07T20:16:34Z</dcterms:modified>
</cp:coreProperties>
</file>