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handoutMasterIdLst>
    <p:handoutMasterId r:id="rId32"/>
  </p:handoutMasterIdLst>
  <p:sldIdLst>
    <p:sldId id="257" r:id="rId2"/>
    <p:sldId id="272" r:id="rId3"/>
    <p:sldId id="264" r:id="rId4"/>
    <p:sldId id="274" r:id="rId5"/>
    <p:sldId id="294" r:id="rId6"/>
    <p:sldId id="295" r:id="rId7"/>
    <p:sldId id="259" r:id="rId8"/>
    <p:sldId id="261" r:id="rId9"/>
    <p:sldId id="265" r:id="rId10"/>
    <p:sldId id="282" r:id="rId11"/>
    <p:sldId id="260" r:id="rId12"/>
    <p:sldId id="268" r:id="rId13"/>
    <p:sldId id="275" r:id="rId14"/>
    <p:sldId id="258" r:id="rId15"/>
    <p:sldId id="296" r:id="rId16"/>
    <p:sldId id="283" r:id="rId17"/>
    <p:sldId id="284" r:id="rId18"/>
    <p:sldId id="285" r:id="rId19"/>
    <p:sldId id="286" r:id="rId20"/>
    <p:sldId id="293" r:id="rId21"/>
    <p:sldId id="292" r:id="rId22"/>
    <p:sldId id="287" r:id="rId23"/>
    <p:sldId id="288" r:id="rId24"/>
    <p:sldId id="289" r:id="rId25"/>
    <p:sldId id="277" r:id="rId26"/>
    <p:sldId id="278" r:id="rId27"/>
    <p:sldId id="279" r:id="rId28"/>
    <p:sldId id="290"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5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2C4538-ED27-704B-A378-C965592F1839}" type="datetimeFigureOut">
              <a:rPr lang="en-US" smtClean="0"/>
              <a:pPr/>
              <a:t>3/8/10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3214FA-BEFB-CA44-920E-46FC0528B4F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3/8/10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pPr/>
              <a:t>19</a:t>
            </a:fld>
            <a:endParaRPr lang="en-US"/>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pPr/>
              <a:t>23</a:t>
            </a:fld>
            <a:endParaRPr lang="en-US"/>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F28FD-B1A2-3544-96C3-5C0DB57E33CA}" type="datetime1">
              <a:rPr lang="en-US" smtClean="0"/>
              <a:pPr/>
              <a:t>3/8/10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829-1710-9C4D-A53A-451A948FBFEF}" type="datetime1">
              <a:rPr lang="en-US" smtClean="0"/>
              <a:pPr/>
              <a:t>3/8/10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38FCB-816D-CB48-A448-C9959BA8338D}" type="datetime1">
              <a:rPr lang="en-US" smtClean="0"/>
              <a:pPr/>
              <a:t>3/8/10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4B06AE82-870D-8043-8C0D-FF11F15B0613}" type="datetime1">
              <a:rPr lang="en-US" smtClean="0"/>
              <a:pPr/>
              <a:t>3/8/10</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r>
              <a:rPr lang="en-US" smtClean="0"/>
              <a:t>http://futuregrid.org</a:t>
            </a:r>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8BE59-5A38-8146-AE34-988153563B77}" type="datetime1">
              <a:rPr lang="en-US" smtClean="0"/>
              <a:pPr/>
              <a:t>3/8/10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2"/>
          <a:stretch>
            <a:fillRect/>
          </a:stretch>
        </p:blipFill>
        <p:spPr>
          <a:xfrm>
            <a:off x="8276788" y="1"/>
            <a:ext cx="820024" cy="820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327EC-31DF-DF43-9C03-016CB316ED39}" type="datetime1">
              <a:rPr lang="en-US" smtClean="0"/>
              <a:pPr/>
              <a:t>3/8/10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C47C8-2B78-D249-B2FB-22CFBE667C3F}" type="datetime1">
              <a:rPr lang="en-US" smtClean="0"/>
              <a:pPr/>
              <a:t>3/8/10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4B52C-00CE-DB4A-A77A-0BE261A6D59F}" type="datetime1">
              <a:rPr lang="en-US" smtClean="0"/>
              <a:pPr/>
              <a:t>3/8/10</a:t>
            </a:fld>
            <a:endParaRPr lang="en-US"/>
          </a:p>
        </p:txBody>
      </p:sp>
      <p:sp>
        <p:nvSpPr>
          <p:cNvPr id="8" name="Footer Placeholder 7"/>
          <p:cNvSpPr>
            <a:spLocks noGrp="1"/>
          </p:cNvSpPr>
          <p:nvPr>
            <p:ph type="ftr" sz="quarter" idx="11"/>
          </p:nvPr>
        </p:nvSpPr>
        <p:spPr/>
        <p:txBody>
          <a:bodyPr/>
          <a:lstStyle/>
          <a:p>
            <a:r>
              <a:rPr lang="en-US" smtClean="0"/>
              <a:t>http://futuregrid.org</a:t>
            </a:r>
            <a:endParaRPr lang="en-US"/>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14E05-4FA0-8846-97EB-819A3C62F9B0}" type="datetime1">
              <a:rPr lang="en-US" smtClean="0"/>
              <a:pPr/>
              <a:t>3/8/10</a:t>
            </a:fld>
            <a:endParaRPr lang="en-US"/>
          </a:p>
        </p:txBody>
      </p:sp>
      <p:sp>
        <p:nvSpPr>
          <p:cNvPr id="4" name="Footer Placeholder 3"/>
          <p:cNvSpPr>
            <a:spLocks noGrp="1"/>
          </p:cNvSpPr>
          <p:nvPr>
            <p:ph type="ftr" sz="quarter" idx="11"/>
          </p:nvPr>
        </p:nvSpPr>
        <p:spPr/>
        <p:txBody>
          <a:bodyPr/>
          <a:lstStyle/>
          <a:p>
            <a:r>
              <a:rPr lang="en-US" smtClean="0"/>
              <a:t>http://futuregrid.org</a:t>
            </a:r>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4DF90-84E5-F941-A23D-535E7BD54E94}" type="datetime1">
              <a:rPr lang="en-US" smtClean="0"/>
              <a:pPr/>
              <a:t>3/8/10</a:t>
            </a:fld>
            <a:endParaRPr lang="en-US"/>
          </a:p>
        </p:txBody>
      </p:sp>
      <p:sp>
        <p:nvSpPr>
          <p:cNvPr id="3" name="Footer Placeholder 2"/>
          <p:cNvSpPr>
            <a:spLocks noGrp="1"/>
          </p:cNvSpPr>
          <p:nvPr>
            <p:ph type="ftr" sz="quarter" idx="11"/>
          </p:nvPr>
        </p:nvSpPr>
        <p:spPr/>
        <p:txBody>
          <a:bodyPr/>
          <a:lstStyle/>
          <a:p>
            <a:r>
              <a:rPr lang="en-US" smtClean="0"/>
              <a:t>http://futuregrid.org</a:t>
            </a:r>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B396B-9FC2-2E4D-95F9-0065B4CF7A1C}" type="datetime1">
              <a:rPr lang="en-US" smtClean="0"/>
              <a:pPr/>
              <a:t>3/8/10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4F646-A7C9-874C-9613-C094261649F9}" type="datetime1">
              <a:rPr lang="en-US" smtClean="0"/>
              <a:pPr/>
              <a:t>3/8/10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E152-DD85-BC46-A682-000DBDCE88DC}" type="datetime1">
              <a:rPr lang="en-US" smtClean="0"/>
              <a:pPr/>
              <a:t>3/8/10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http://futuregrid.org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14"/>
          <a:stretch>
            <a:fillRect/>
          </a:stretch>
        </p:blipFill>
        <p:spPr>
          <a:xfrm>
            <a:off x="8286549" y="1"/>
            <a:ext cx="800501" cy="800501"/>
          </a:xfrm>
          <a:prstGeom prst="rect">
            <a:avLst/>
          </a:prstGeom>
        </p:spPr>
      </p:pic>
      <p:pic>
        <p:nvPicPr>
          <p:cNvPr id="11" name="Picture 10" descr="pixture_reloaded_logo.png"/>
          <p:cNvPicPr>
            <a:picLocks noChangeAspect="1"/>
          </p:cNvPicPr>
          <p:nvPr userDrawn="1"/>
        </p:nvPicPr>
        <p:blipFill>
          <a:blip r:embed="rId15"/>
          <a:stretch>
            <a:fillRect/>
          </a:stretch>
        </p:blipFill>
        <p:spPr>
          <a:xfrm>
            <a:off x="0" y="1"/>
            <a:ext cx="1177661" cy="8005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turegrid.org/" TargetMode="External"/><Relationship Id="rId4" Type="http://schemas.openxmlformats.org/officeDocument/2006/relationships/hyperlink" Target="http://www.futuregrid.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1682"/>
            <a:ext cx="7772400" cy="1470025"/>
          </a:xfrm>
        </p:spPr>
        <p:txBody>
          <a:bodyPr>
            <a:normAutofit/>
          </a:bodyPr>
          <a:lstStyle/>
          <a:p>
            <a:r>
              <a:rPr lang="en-US" dirty="0" smtClean="0"/>
              <a:t>Future Grid </a:t>
            </a:r>
            <a:br>
              <a:rPr lang="en-US" dirty="0" smtClean="0"/>
            </a:br>
            <a:r>
              <a:rPr lang="en-US" dirty="0" smtClean="0"/>
              <a:t>Introduction</a:t>
            </a:r>
            <a:endParaRPr lang="en-US" dirty="0"/>
          </a:p>
        </p:txBody>
      </p:sp>
      <p:sp>
        <p:nvSpPr>
          <p:cNvPr id="3" name="Content Placeholder 2"/>
          <p:cNvSpPr>
            <a:spLocks noGrp="1"/>
          </p:cNvSpPr>
          <p:nvPr>
            <p:ph type="subTitle" idx="1"/>
          </p:nvPr>
        </p:nvSpPr>
        <p:spPr>
          <a:xfrm>
            <a:off x="1371600" y="3144416"/>
            <a:ext cx="6400800" cy="3405673"/>
          </a:xfrm>
        </p:spPr>
        <p:txBody>
          <a:bodyPr>
            <a:normAutofit fontScale="62500" lnSpcReduction="20000"/>
          </a:bodyPr>
          <a:lstStyle/>
          <a:p>
            <a:pPr lvl="0" defTabSz="914400">
              <a:defRPr/>
            </a:pPr>
            <a:r>
              <a:rPr lang="en-US" sz="3600" dirty="0" smtClean="0">
                <a:latin typeface="Times New Roman" pitchFamily="18" charset="0"/>
                <a:cs typeface="Times New Roman" pitchFamily="18" charset="0"/>
              </a:rPr>
              <a:t>March 8 2010</a:t>
            </a:r>
            <a:endParaRPr lang="en-US" sz="3600" dirty="0" smtClean="0">
              <a:latin typeface="Times New Roman" pitchFamily="18" charset="0"/>
              <a:cs typeface="Times New Roman" pitchFamily="18" charset="0"/>
              <a:hlinkClick r:id="rId3"/>
            </a:endParaRPr>
          </a:p>
          <a:p>
            <a:pPr lvl="0" defTabSz="914400">
              <a:defRPr/>
            </a:pPr>
            <a:r>
              <a:rPr lang="en-US" sz="3600" dirty="0" smtClean="0">
                <a:latin typeface="Times New Roman" pitchFamily="18" charset="0"/>
                <a:cs typeface="Times New Roman" pitchFamily="18" charset="0"/>
                <a:hlinkClick r:id="rId4"/>
              </a:rPr>
              <a:t>www.futuregrid.org</a:t>
            </a:r>
            <a:endParaRPr lang="en-US" sz="3600" dirty="0" smtClean="0">
              <a:latin typeface="Times New Roman" pitchFamily="18" charset="0"/>
              <a:cs typeface="Times New Roman" pitchFamily="18" charset="0"/>
            </a:endParaRPr>
          </a:p>
          <a:p>
            <a:pPr lvl="0" defTabSz="914400">
              <a:defRPr/>
            </a:pPr>
            <a:r>
              <a:rPr lang="en-US" sz="3600" smtClean="0">
                <a:latin typeface="Times New Roman" pitchFamily="18" charset="0"/>
                <a:cs typeface="Times New Roman" pitchFamily="18" charset="0"/>
              </a:rPr>
              <a:t>OSG Meeting</a:t>
            </a:r>
            <a:endParaRPr lang="en-US" sz="3600" smtClean="0">
              <a:latin typeface="Times New Roman" pitchFamily="18" charset="0"/>
              <a:cs typeface="Times New Roman" pitchFamily="18" charset="0"/>
            </a:endParaRPr>
          </a:p>
          <a:p>
            <a:pPr lvl="0" defTabSz="914400">
              <a:defRPr/>
            </a:pPr>
            <a:endParaRPr lang="en-US" sz="3600" dirty="0" smtClean="0">
              <a:latin typeface="Times New Roman" pitchFamily="18" charset="0"/>
              <a:cs typeface="Times New Roman" pitchFamily="18" charset="0"/>
            </a:endParaRPr>
          </a:p>
          <a:p>
            <a:pPr lvl="0" defTabSz="914400">
              <a:defRPr/>
            </a:pPr>
            <a:r>
              <a:rPr lang="en-US" sz="3600" dirty="0" err="1" smtClean="0">
                <a:latin typeface="Times New Roman" pitchFamily="18" charset="0"/>
                <a:cs typeface="Times New Roman" pitchFamily="18" charset="0"/>
              </a:rPr>
              <a:t>Gregor</a:t>
            </a:r>
            <a:r>
              <a:rPr lang="en-US" sz="3600" dirty="0" smtClean="0">
                <a:latin typeface="Times New Roman" pitchFamily="18" charset="0"/>
                <a:cs typeface="Times New Roman" pitchFamily="18" charset="0"/>
              </a:rPr>
              <a:t> von </a:t>
            </a:r>
            <a:r>
              <a:rPr lang="en-US" sz="3600" dirty="0" err="1" smtClean="0">
                <a:latin typeface="Times New Roman" pitchFamily="18" charset="0"/>
                <a:cs typeface="Times New Roman" pitchFamily="18" charset="0"/>
              </a:rPr>
              <a:t>Laszewski</a:t>
            </a:r>
            <a:endParaRPr lang="en-US" sz="3600" dirty="0" smtClean="0">
              <a:latin typeface="Times New Roman" pitchFamily="18" charset="0"/>
              <a:cs typeface="Times New Roman" pitchFamily="18" charset="0"/>
            </a:endParaRPr>
          </a:p>
          <a:p>
            <a:pPr lvl="0" defTabSz="914400">
              <a:defRPr/>
            </a:pPr>
            <a:endParaRPr lang="en-US" sz="3600" dirty="0" smtClean="0"/>
          </a:p>
          <a:p>
            <a:pPr lvl="0"/>
            <a:r>
              <a:rPr lang="en-US" dirty="0" smtClean="0">
                <a:latin typeface="Times New Roman" pitchFamily="18" charset="0"/>
                <a:cs typeface="Times New Roman" pitchFamily="18" charset="0"/>
              </a:rPr>
              <a:t>Community </a:t>
            </a:r>
            <a:r>
              <a:rPr lang="en-US" dirty="0" smtClean="0">
                <a:latin typeface="Times New Roman" pitchFamily="18" charset="0"/>
                <a:cs typeface="Times New Roman" pitchFamily="18" charset="0"/>
              </a:rPr>
              <a:t>Grids Laboratory, </a:t>
            </a:r>
          </a:p>
          <a:p>
            <a:pPr lvl="0"/>
            <a:r>
              <a:rPr lang="en-US" dirty="0" smtClean="0">
                <a:latin typeface="Times New Roman" pitchFamily="18" charset="0"/>
                <a:cs typeface="Times New Roman" pitchFamily="18" charset="0"/>
              </a:rPr>
              <a:t>Digital Science Center</a:t>
            </a:r>
          </a:p>
          <a:p>
            <a:pPr lvl="0"/>
            <a:r>
              <a:rPr lang="en-US" dirty="0" smtClean="0">
                <a:latin typeface="Times New Roman" pitchFamily="18" charset="0"/>
                <a:cs typeface="Times New Roman" pitchFamily="18" charset="0"/>
              </a:rPr>
              <a:t>Pervasive Technology Institute</a:t>
            </a:r>
          </a:p>
          <a:p>
            <a:pPr lvl="0"/>
            <a:r>
              <a:rPr lang="en-US" dirty="0" smtClean="0">
                <a:latin typeface="Times New Roman" pitchFamily="18" charset="0"/>
                <a:cs typeface="Times New Roman" pitchFamily="18" charset="0"/>
              </a:rPr>
              <a:t>Indiana University</a:t>
            </a:r>
            <a:endParaRPr lang="en-US" sz="3600"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Grid Users</a:t>
            </a:r>
            <a:endParaRPr lang="en-US" dirty="0"/>
          </a:p>
        </p:txBody>
      </p:sp>
      <p:sp>
        <p:nvSpPr>
          <p:cNvPr id="3" name="Content Placeholder 2"/>
          <p:cNvSpPr>
            <a:spLocks noGrp="1"/>
          </p:cNvSpPr>
          <p:nvPr>
            <p:ph sz="half" idx="1"/>
          </p:nvPr>
        </p:nvSpPr>
        <p:spPr/>
        <p:txBody>
          <a:bodyPr/>
          <a:lstStyle/>
          <a:p>
            <a:r>
              <a:rPr lang="en-US" dirty="0" smtClean="0"/>
              <a:t>Application/Scientific users</a:t>
            </a:r>
          </a:p>
          <a:p>
            <a:r>
              <a:rPr lang="en-US" dirty="0" smtClean="0"/>
              <a:t>System administrators</a:t>
            </a:r>
          </a:p>
          <a:p>
            <a:r>
              <a:rPr lang="en-US" dirty="0" smtClean="0"/>
              <a:t>Software developers</a:t>
            </a:r>
          </a:p>
          <a:p>
            <a:r>
              <a:rPr lang="en-US" dirty="0" err="1" smtClean="0"/>
              <a:t>Testbed</a:t>
            </a:r>
            <a:r>
              <a:rPr lang="en-US" dirty="0" smtClean="0"/>
              <a:t> users</a:t>
            </a:r>
          </a:p>
          <a:p>
            <a:r>
              <a:rPr lang="en-US" dirty="0" smtClean="0"/>
              <a:t>Performance modelers</a:t>
            </a:r>
          </a:p>
          <a:p>
            <a:r>
              <a:rPr lang="en-US" dirty="0" smtClean="0"/>
              <a:t>Educators</a:t>
            </a:r>
          </a:p>
          <a:p>
            <a:r>
              <a:rPr lang="en-US" dirty="0" smtClean="0"/>
              <a:t>Students</a:t>
            </a:r>
          </a:p>
          <a:p>
            <a:pPr>
              <a:buNone/>
            </a:pPr>
            <a:endParaRPr lang="en-US" dirty="0" smtClean="0"/>
          </a:p>
          <a:p>
            <a:endParaRPr lang="en-US" dirty="0" smtClean="0"/>
          </a:p>
          <a:p>
            <a:endParaRPr lang="en-US" dirty="0" smtClean="0"/>
          </a:p>
          <a:p>
            <a:endParaRPr lang="en-US" dirty="0"/>
          </a:p>
        </p:txBody>
      </p:sp>
      <p:sp>
        <p:nvSpPr>
          <p:cNvPr id="9" name="Content Placeholder 8"/>
          <p:cNvSpPr>
            <a:spLocks noGrp="1"/>
          </p:cNvSpPr>
          <p:nvPr>
            <p:ph sz="half" idx="2"/>
          </p:nvPr>
        </p:nvSpPr>
        <p:spPr/>
        <p:txBody>
          <a:bodyPr/>
          <a:lstStyle/>
          <a:p>
            <a:pPr>
              <a:buNone/>
            </a:pPr>
            <a:endParaRPr lang="en-US" dirty="0" smtClean="0"/>
          </a:p>
          <a:p>
            <a:r>
              <a:rPr lang="en-US" dirty="0" smtClean="0"/>
              <a:t>  Supported by    </a:t>
            </a:r>
          </a:p>
          <a:p>
            <a:r>
              <a:rPr lang="en-US" dirty="0" smtClean="0"/>
              <a:t>     </a:t>
            </a:r>
            <a:r>
              <a:rPr lang="en-US" dirty="0" err="1" smtClean="0"/>
              <a:t>FutureGrid</a:t>
            </a:r>
            <a:endParaRPr lang="en-US" dirty="0" smtClean="0"/>
          </a:p>
          <a:p>
            <a:r>
              <a:rPr lang="en-US" dirty="0" smtClean="0"/>
              <a:t>     Infrastructure</a:t>
            </a:r>
            <a:br>
              <a:rPr lang="en-US" dirty="0" smtClean="0"/>
            </a:br>
            <a:r>
              <a:rPr lang="en-US" dirty="0" smtClean="0"/>
              <a:t>          &amp;</a:t>
            </a:r>
            <a:br>
              <a:rPr lang="en-US" dirty="0" smtClean="0"/>
            </a:br>
            <a:r>
              <a:rPr lang="en-US" dirty="0" smtClean="0"/>
              <a:t>     Software </a:t>
            </a:r>
            <a:br>
              <a:rPr lang="en-US" dirty="0" smtClean="0"/>
            </a:br>
            <a:r>
              <a:rPr lang="en-US" dirty="0" smtClean="0"/>
              <a:t>     offerings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10</a:t>
            </a:fld>
            <a:endParaRPr lang="en-US"/>
          </a:p>
        </p:txBody>
      </p:sp>
      <p:sp>
        <p:nvSpPr>
          <p:cNvPr id="7" name="Right Arrow 6"/>
          <p:cNvSpPr/>
          <p:nvPr/>
        </p:nvSpPr>
        <p:spPr>
          <a:xfrm>
            <a:off x="4281989" y="2181536"/>
            <a:ext cx="797785" cy="2604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Management Structure</a:t>
            </a:r>
            <a:endParaRPr lang="en-US" dirty="0"/>
          </a:p>
        </p:txBody>
      </p:sp>
      <p:pic>
        <p:nvPicPr>
          <p:cNvPr id="19" name="Picture 18" descr="org-char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1143001"/>
            <a:ext cx="9144000" cy="5810250"/>
          </a:xfrm>
          <a:prstGeom prst="rect">
            <a:avLst/>
          </a:prstGeom>
        </p:spPr>
      </p:pic>
      <p:sp>
        <p:nvSpPr>
          <p:cNvPr id="4" name="Slide Number Placeholder 3"/>
          <p:cNvSpPr>
            <a:spLocks noGrp="1"/>
          </p:cNvSpPr>
          <p:nvPr>
            <p:ph type="sldNum" sz="quarter" idx="12"/>
          </p:nvPr>
        </p:nvSpPr>
        <p:spPr/>
        <p:txBody>
          <a:bodyPr/>
          <a:lstStyle/>
          <a:p>
            <a:fld id="{3990A9DD-81D6-F043-A7F1-9B91BC7564A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Working Groups</a:t>
            </a:r>
            <a:endParaRPr lang="en-US" dirty="0"/>
          </a:p>
        </p:txBody>
      </p:sp>
      <p:sp>
        <p:nvSpPr>
          <p:cNvPr id="3" name="Content Placeholder 2"/>
          <p:cNvSpPr>
            <a:spLocks noGrp="1"/>
          </p:cNvSpPr>
          <p:nvPr>
            <p:ph idx="1"/>
          </p:nvPr>
        </p:nvSpPr>
        <p:spPr>
          <a:xfrm>
            <a:off x="0" y="970384"/>
            <a:ext cx="9144000" cy="5887615"/>
          </a:xfrm>
        </p:spPr>
        <p:txBody>
          <a:bodyPr>
            <a:normAutofit fontScale="62500" lnSpcReduction="20000"/>
          </a:bodyPr>
          <a:lstStyle/>
          <a:p>
            <a:r>
              <a:rPr lang="en-US" b="1" dirty="0" smtClean="0"/>
              <a:t>Systems Administration and Network Management Committee</a:t>
            </a:r>
            <a:r>
              <a:rPr lang="en-US" dirty="0" smtClean="0"/>
              <a:t>: This committee will be responsible for all matters related to systems administration, network management, and security. David Hancock of IU will be the inaugural chair of this committee.</a:t>
            </a:r>
          </a:p>
          <a:p>
            <a:r>
              <a:rPr lang="en-US" b="1" dirty="0" smtClean="0"/>
              <a:t>Software Adaptation, Implementation, Hardening, and Maintenance Committee</a:t>
            </a:r>
            <a:r>
              <a:rPr lang="en-US" dirty="0" smtClean="0"/>
              <a:t>: This committee will be responsible for all aspects of software creation and management. It should interface with TAIS in TeraGrid. </a:t>
            </a:r>
            <a:r>
              <a:rPr lang="en-US" dirty="0" err="1" smtClean="0"/>
              <a:t>Gregor</a:t>
            </a:r>
            <a:r>
              <a:rPr lang="en-US" dirty="0" smtClean="0"/>
              <a:t> von </a:t>
            </a:r>
            <a:r>
              <a:rPr lang="en-US" dirty="0" err="1" smtClean="0"/>
              <a:t>Laszewski</a:t>
            </a:r>
            <a:r>
              <a:rPr lang="en-US" dirty="0" smtClean="0"/>
              <a:t> from IU will chair this committee.</a:t>
            </a:r>
          </a:p>
          <a:p>
            <a:r>
              <a:rPr lang="en-US" b="1" dirty="0" smtClean="0"/>
              <a:t>Performance Analysis Committee</a:t>
            </a:r>
            <a:r>
              <a:rPr lang="en-US" dirty="0" smtClean="0"/>
              <a:t>: This committee will be responsible for coordination of performance analysis activities. </a:t>
            </a:r>
            <a:r>
              <a:rPr lang="en-US" dirty="0" err="1" smtClean="0"/>
              <a:t>Shava</a:t>
            </a:r>
            <a:r>
              <a:rPr lang="en-US" dirty="0" smtClean="0"/>
              <a:t> </a:t>
            </a:r>
            <a:r>
              <a:rPr lang="en-US" dirty="0" err="1" smtClean="0"/>
              <a:t>Smallen</a:t>
            </a:r>
            <a:r>
              <a:rPr lang="en-US" dirty="0" smtClean="0"/>
              <a:t> of UCSD will be the inaugural chair of this committee.</a:t>
            </a:r>
          </a:p>
          <a:p>
            <a:r>
              <a:rPr lang="en-US" b="1" dirty="0" smtClean="0"/>
              <a:t>Training, Education, and Outreach Services Committee</a:t>
            </a:r>
            <a:r>
              <a:rPr lang="en-US" dirty="0" smtClean="0"/>
              <a:t>: This committee will coordinate Training, Education, and Outreach Service activities and will be chaired by </a:t>
            </a:r>
            <a:r>
              <a:rPr lang="en-US" dirty="0" err="1" smtClean="0"/>
              <a:t>Renato</a:t>
            </a:r>
            <a:r>
              <a:rPr lang="en-US" dirty="0" smtClean="0"/>
              <a:t> </a:t>
            </a:r>
            <a:r>
              <a:rPr lang="en-US" dirty="0" err="1" smtClean="0"/>
              <a:t>Figueiredo</a:t>
            </a:r>
            <a:r>
              <a:rPr lang="en-US" dirty="0" smtClean="0"/>
              <a:t>.</a:t>
            </a:r>
          </a:p>
          <a:p>
            <a:r>
              <a:rPr lang="en-US" b="1" dirty="0" smtClean="0"/>
              <a:t>User Support Committee:</a:t>
            </a:r>
            <a:r>
              <a:rPr lang="en-US" dirty="0" smtClean="0"/>
              <a:t> This committee will coordinate the management of online help information, telephone support, and advanced user support. Jonathan </a:t>
            </a:r>
            <a:r>
              <a:rPr lang="en-US" dirty="0" err="1" smtClean="0"/>
              <a:t>Bolte</a:t>
            </a:r>
            <a:r>
              <a:rPr lang="en-US" dirty="0" smtClean="0"/>
              <a:t> of IU will chair this committee.</a:t>
            </a:r>
          </a:p>
          <a:p>
            <a:r>
              <a:rPr lang="en-US" b="1" dirty="0" smtClean="0"/>
              <a:t>Operations and Change Management Committee</a:t>
            </a:r>
            <a:r>
              <a:rPr lang="en-US" dirty="0" smtClean="0"/>
              <a:t> (including CCB): This committee will be responsible for operational management of FutureGrid, and is the one committee that will always include at least one member from every participating institution, including those participating without funding. This is led by Craig Stewart</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Architecture allows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be </a:t>
            </a:r>
            <a:r>
              <a:rPr lang="en-US" dirty="0" smtClean="0">
                <a:solidFill>
                  <a:srgbClr val="FF0000"/>
                </a:solidFill>
              </a:rPr>
              <a:t>supported 24x7 </a:t>
            </a:r>
            <a:r>
              <a:rPr lang="en-US" dirty="0" smtClean="0"/>
              <a:t>at “</a:t>
            </a:r>
            <a:r>
              <a:rPr lang="en-US" dirty="0" err="1" smtClean="0"/>
              <a:t>TeraGrid</a:t>
            </a:r>
            <a:r>
              <a:rPr lang="en-US" dirty="0" smtClean="0"/>
              <a:t> Production Quality” </a:t>
            </a:r>
          </a:p>
          <a:p>
            <a:r>
              <a:rPr lang="en-US" dirty="0" smtClean="0"/>
              <a:t>Will  support deployment of </a:t>
            </a:r>
            <a:r>
              <a:rPr lang="en-US" dirty="0" smtClean="0">
                <a:solidFill>
                  <a:srgbClr val="FF0000"/>
                </a:solidFill>
              </a:rPr>
              <a:t>“important” middleware </a:t>
            </a:r>
            <a:r>
              <a:rPr lang="en-US" dirty="0" smtClean="0"/>
              <a:t>including </a:t>
            </a:r>
            <a:r>
              <a:rPr lang="en-US" dirty="0" err="1" smtClean="0"/>
              <a:t>TeraGrid</a:t>
            </a:r>
            <a:r>
              <a:rPr lang="en-US" dirty="0" smtClean="0"/>
              <a:t> stack, Condor, BOINC, </a:t>
            </a:r>
            <a:r>
              <a:rPr lang="en-US" dirty="0" err="1" smtClean="0"/>
              <a:t>gLite</a:t>
            </a:r>
            <a:r>
              <a:rPr lang="en-US" dirty="0" smtClean="0"/>
              <a:t>, </a:t>
            </a:r>
            <a:r>
              <a:rPr lang="en-US" dirty="0" err="1" smtClean="0"/>
              <a:t>Unicore</a:t>
            </a:r>
            <a:r>
              <a:rPr lang="en-US" dirty="0" smtClean="0"/>
              <a:t>, Genesis II</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Architecture</a:t>
            </a:r>
            <a:endParaRPr lang="en-US" dirty="0"/>
          </a:p>
        </p:txBody>
      </p:sp>
      <p:graphicFrame>
        <p:nvGraphicFramePr>
          <p:cNvPr id="1026" name="Object 2"/>
          <p:cNvGraphicFramePr>
            <a:graphicFrameLocks noChangeAspect="1"/>
          </p:cNvGraphicFramePr>
          <p:nvPr/>
        </p:nvGraphicFramePr>
        <p:xfrm>
          <a:off x="0" y="891218"/>
          <a:ext cx="9144000" cy="5930270"/>
        </p:xfrm>
        <a:graphic>
          <a:graphicData uri="http://schemas.openxmlformats.org/presentationml/2006/ole">
            <p:oleObj spid="_x0000_s1026" name="Acrobat Document" r:id="rId4" imgW="7848600" imgH="5080000" progId="">
              <p:embed/>
            </p:oleObj>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Phases</a:t>
            </a:r>
            <a:endParaRPr lang="en-US" dirty="0"/>
          </a:p>
        </p:txBody>
      </p:sp>
      <p:sp>
        <p:nvSpPr>
          <p:cNvPr id="3" name="Content Placeholder 2"/>
          <p:cNvSpPr>
            <a:spLocks noGrp="1"/>
          </p:cNvSpPr>
          <p:nvPr>
            <p:ph idx="1"/>
          </p:nvPr>
        </p:nvSpPr>
        <p:spPr/>
        <p:txBody>
          <a:bodyPr/>
          <a:lstStyle/>
          <a:p>
            <a:r>
              <a:rPr lang="en-US" dirty="0" smtClean="0"/>
              <a:t>Phase 0: Get Hardware to run</a:t>
            </a:r>
          </a:p>
          <a:p>
            <a:r>
              <a:rPr lang="en-US" dirty="0" smtClean="0"/>
              <a:t>Phase I: Get early users to use the system</a:t>
            </a:r>
          </a:p>
          <a:p>
            <a:r>
              <a:rPr lang="en-US" dirty="0" smtClean="0"/>
              <a:t>Phase II: Implement Dynamic Provisioning</a:t>
            </a:r>
          </a:p>
          <a:p>
            <a:r>
              <a:rPr lang="en-US" dirty="0" smtClean="0"/>
              <a:t>Phase III: Integrate with </a:t>
            </a:r>
            <a:r>
              <a:rPr lang="en-US" dirty="0" err="1" smtClean="0"/>
              <a:t>TeraGgrid</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Extensions to existing software</a:t>
            </a:r>
          </a:p>
          <a:p>
            <a:r>
              <a:rPr lang="en-US" dirty="0" smtClean="0"/>
              <a:t>Existing open-source software</a:t>
            </a:r>
          </a:p>
          <a:p>
            <a:r>
              <a:rPr lang="en-US" dirty="0" smtClean="0"/>
              <a:t>Open-source, integrated suite of software to </a:t>
            </a:r>
          </a:p>
          <a:p>
            <a:pPr lvl="1"/>
            <a:r>
              <a:rPr lang="en-US" dirty="0" smtClean="0"/>
              <a:t>instantiate and execute grid and cloud experiments. </a:t>
            </a:r>
          </a:p>
          <a:p>
            <a:pPr lvl="1"/>
            <a:r>
              <a:rPr lang="en-US" dirty="0" smtClean="0"/>
              <a:t>perform an experiment</a:t>
            </a:r>
          </a:p>
          <a:p>
            <a:pPr lvl="1"/>
            <a:r>
              <a:rPr lang="en-US" dirty="0" smtClean="0"/>
              <a:t>collect the results</a:t>
            </a:r>
          </a:p>
          <a:p>
            <a:pPr lvl="1"/>
            <a:r>
              <a:rPr lang="en-US" dirty="0" smtClean="0"/>
              <a:t>tools for instantiating a test environment, </a:t>
            </a:r>
          </a:p>
          <a:p>
            <a:pPr lvl="2"/>
            <a:r>
              <a:rPr lang="en-US" dirty="0" smtClean="0"/>
              <a:t>Torque, MOAB, </a:t>
            </a:r>
            <a:r>
              <a:rPr lang="en-US" dirty="0" err="1" smtClean="0"/>
              <a:t>xCAT</a:t>
            </a:r>
            <a:r>
              <a:rPr lang="en-US" dirty="0" smtClean="0"/>
              <a:t>, </a:t>
            </a:r>
            <a:r>
              <a:rPr lang="en-US" dirty="0" err="1" smtClean="0"/>
              <a:t>bcfg</a:t>
            </a:r>
            <a:r>
              <a:rPr lang="en-US" dirty="0" smtClean="0"/>
              <a:t>, and Pegasus, Inca, </a:t>
            </a:r>
            <a:r>
              <a:rPr lang="en-US" dirty="0" err="1" smtClean="0"/>
              <a:t>ViNE</a:t>
            </a:r>
            <a:r>
              <a:rPr lang="en-US" dirty="0" smtClean="0"/>
              <a:t>, a number of other tools from our partners and the open source community</a:t>
            </a:r>
          </a:p>
          <a:p>
            <a:pPr lvl="2"/>
            <a:r>
              <a:rPr lang="en-US" dirty="0" smtClean="0"/>
              <a:t>Portal to interact</a:t>
            </a:r>
          </a:p>
          <a:p>
            <a:pPr lvl="1"/>
            <a:r>
              <a:rPr lang="en-US" dirty="0" smtClean="0"/>
              <a:t>Benchmarking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Stratosphere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Objective</a:t>
            </a:r>
          </a:p>
          <a:p>
            <a:pPr lvl="1"/>
            <a:r>
              <a:rPr lang="en-US" dirty="0" smtClean="0"/>
              <a:t>Higher than a particular cloud</a:t>
            </a:r>
          </a:p>
          <a:p>
            <a:pPr lvl="1"/>
            <a:r>
              <a:rPr lang="en-US" dirty="0" smtClean="0"/>
              <a:t>Provides all mechanisms to provision a cloud on a given FG hardware</a:t>
            </a:r>
          </a:p>
          <a:p>
            <a:pPr lvl="1"/>
            <a:r>
              <a:rPr lang="en-US" dirty="0" smtClean="0"/>
              <a:t>Allows the management of reproducible experiments</a:t>
            </a:r>
          </a:p>
          <a:p>
            <a:pPr lvl="1"/>
            <a:r>
              <a:rPr lang="en-US" dirty="0" smtClean="0"/>
              <a:t>Allows monitoring of the environment and the results</a:t>
            </a:r>
          </a:p>
        </p:txBody>
      </p:sp>
      <p:sp>
        <p:nvSpPr>
          <p:cNvPr id="8" name="Content Placeholder 7"/>
          <p:cNvSpPr>
            <a:spLocks noGrp="1"/>
          </p:cNvSpPr>
          <p:nvPr>
            <p:ph sz="half" idx="2"/>
          </p:nvPr>
        </p:nvSpPr>
        <p:spPr/>
        <p:txBody>
          <a:bodyPr>
            <a:normAutofit lnSpcReduction="10000"/>
          </a:bodyPr>
          <a:lstStyle/>
          <a:p>
            <a:r>
              <a:rPr lang="en-US" dirty="0" smtClean="0"/>
              <a:t>Risks</a:t>
            </a:r>
          </a:p>
          <a:p>
            <a:pPr lvl="1"/>
            <a:r>
              <a:rPr lang="en-US" dirty="0" smtClean="0"/>
              <a:t>Lots of software</a:t>
            </a:r>
          </a:p>
          <a:p>
            <a:pPr lvl="1"/>
            <a:r>
              <a:rPr lang="en-US" dirty="0" smtClean="0"/>
              <a:t>Possible multiple path to do the same thing</a:t>
            </a:r>
          </a:p>
          <a:p>
            <a:pPr lvl="1"/>
            <a:endParaRPr lang="en-US" dirty="0" smtClean="0"/>
          </a:p>
          <a:p>
            <a:r>
              <a:rPr lang="en-US" dirty="0" smtClean="0"/>
              <a:t>Good news</a:t>
            </a:r>
          </a:p>
          <a:p>
            <a:pPr lvl="1"/>
            <a:r>
              <a:rPr lang="en-US" dirty="0" smtClean="0"/>
              <a:t>We know about different solutions and have identified a very good plan with risk mitigation plans</a:t>
            </a:r>
          </a:p>
        </p:txBody>
      </p:sp>
      <p:sp>
        <p:nvSpPr>
          <p:cNvPr id="6" name="Slide Number Placeholder 5"/>
          <p:cNvSpPr>
            <a:spLocks noGrp="1"/>
          </p:cNvSpPr>
          <p:nvPr>
            <p:ph type="sldNum" sz="quarter" idx="12"/>
          </p:nvPr>
        </p:nvSpPr>
        <p:spPr/>
        <p:txBody>
          <a:bodyPr/>
          <a:lstStyle/>
          <a:p>
            <a:fld id="{3990A9DD-81D6-F043-A7F1-9B91BC7564A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 </a:t>
            </a:r>
            <a:br>
              <a:rPr lang="en-US" dirty="0" smtClean="0"/>
            </a:br>
            <a:r>
              <a:rPr lang="en-US" u="sng" dirty="0" smtClean="0"/>
              <a:t>R</a:t>
            </a:r>
            <a:r>
              <a:rPr lang="en-US" dirty="0" smtClean="0"/>
              <a:t>untime </a:t>
            </a:r>
            <a:r>
              <a:rPr lang="en-US" u="sng" dirty="0" smtClean="0"/>
              <a:t>Adaptable</a:t>
            </a:r>
            <a:r>
              <a:rPr lang="en-US" dirty="0" smtClean="0"/>
              <a:t> </a:t>
            </a:r>
            <a:r>
              <a:rPr lang="en-US" u="sng" dirty="0" err="1" smtClean="0"/>
              <a:t>I</a:t>
            </a:r>
            <a:r>
              <a:rPr lang="en-US" dirty="0" err="1" smtClean="0"/>
              <a:t>nsertio</a:t>
            </a:r>
            <a:r>
              <a:rPr lang="en-US" u="sng" dirty="0" err="1" smtClean="0"/>
              <a:t>N</a:t>
            </a:r>
            <a:r>
              <a:rPr lang="en-US" dirty="0" smtClean="0"/>
              <a:t> Service </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Provide dynamic provisioning</a:t>
            </a:r>
          </a:p>
          <a:p>
            <a:pPr lvl="1"/>
            <a:r>
              <a:rPr lang="en-US" dirty="0" smtClean="0"/>
              <a:t>Running outside virtualization</a:t>
            </a:r>
          </a:p>
          <a:p>
            <a:pPr lvl="1"/>
            <a:r>
              <a:rPr lang="en-US" dirty="0" smtClean="0"/>
              <a:t>Cloud neutral</a:t>
            </a:r>
          </a:p>
          <a:p>
            <a:pPr lvl="2"/>
            <a:r>
              <a:rPr lang="en-US" dirty="0" smtClean="0"/>
              <a:t>Nimbus, Eucalyptus, …</a:t>
            </a:r>
          </a:p>
          <a:p>
            <a:pPr lvl="1"/>
            <a:r>
              <a:rPr lang="en-US" dirty="0" smtClean="0"/>
              <a:t>Future oriented</a:t>
            </a:r>
          </a:p>
          <a:p>
            <a:pPr lvl="2"/>
            <a:r>
              <a:rPr lang="en-US" dirty="0" smtClean="0"/>
              <a:t>Dryad</a:t>
            </a:r>
          </a:p>
          <a:p>
            <a:pPr lvl="2"/>
            <a:r>
              <a:rPr lang="en-US" dirty="0" smtClean="0"/>
              <a:t>…</a:t>
            </a:r>
          </a:p>
          <a:p>
            <a:pPr lvl="1"/>
            <a:endParaRPr lang="en-US" dirty="0"/>
          </a:p>
        </p:txBody>
      </p:sp>
      <p:sp>
        <p:nvSpPr>
          <p:cNvPr id="4" name="Content Placeholder 3"/>
          <p:cNvSpPr>
            <a:spLocks noGrp="1"/>
          </p:cNvSpPr>
          <p:nvPr>
            <p:ph sz="half" idx="2"/>
          </p:nvPr>
        </p:nvSpPr>
        <p:spPr/>
        <p:txBody>
          <a:bodyPr/>
          <a:lstStyle/>
          <a:p>
            <a:r>
              <a:rPr lang="en-US" dirty="0" smtClean="0"/>
              <a:t>Risks</a:t>
            </a:r>
          </a:p>
          <a:p>
            <a:pPr lvl="1"/>
            <a:r>
              <a:rPr lang="en-US" dirty="0" smtClean="0"/>
              <a:t>Some frameworks (e.g. MS) are more complex to provision</a:t>
            </a:r>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Dynamic </a:t>
            </a:r>
            <a:r>
              <a:rPr lang="en-US" dirty="0"/>
              <a:t>Provisioning </a:t>
            </a:r>
          </a:p>
        </p:txBody>
      </p:sp>
      <p:sp>
        <p:nvSpPr>
          <p:cNvPr id="3074" name="Rectangle 2"/>
          <p:cNvSpPr>
            <a:spLocks noGrp="1" noChangeArrowheads="1"/>
          </p:cNvSpPr>
          <p:nvPr>
            <p:ph type="body" idx="1"/>
          </p:nvPr>
        </p:nvSpPr>
        <p:spPr>
          <a:xfrm>
            <a:off x="456481" y="1604329"/>
            <a:ext cx="8228160" cy="4442401"/>
          </a:xfrm>
          <a:ln/>
        </p:spPr>
        <p:txBody>
          <a:bodyPr>
            <a:normAutofit fontScale="850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demands</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 </a:t>
            </a:r>
            <a:r>
              <a:rPr lang="en-US" dirty="0" err="1" smtClean="0"/>
              <a:t>Hadoop</a:t>
            </a:r>
            <a:r>
              <a:rPr lang="en-US" dirty="0" smtClean="0"/>
              <a:t>, Dryad</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Switching between Linux and Windows possible!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Stateless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Shorter 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Easier 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Stateful</a:t>
            </a:r>
            <a:r>
              <a:rPr lang="en-US" dirty="0"/>
              <a:t>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Windows</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a:t>
            </a:r>
            <a:r>
              <a:rPr lang="en-US" dirty="0" smtClean="0"/>
              <a:t> </a:t>
            </a:r>
            <a:r>
              <a:rPr lang="en-US" dirty="0"/>
              <a:t>M</a:t>
            </a:r>
            <a:r>
              <a:rPr lang="en-US" dirty="0" smtClean="0"/>
              <a:t>oab </a:t>
            </a:r>
            <a:r>
              <a:rPr lang="en-US" dirty="0"/>
              <a:t>to trigger changes and </a:t>
            </a:r>
            <a:r>
              <a:rPr lang="en-US" dirty="0" err="1"/>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pPr/>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dirty="0" err="1" smtClean="0"/>
              <a:t>FutureGrid</a:t>
            </a:r>
            <a:r>
              <a:rPr lang="en-US" dirty="0" smtClean="0"/>
              <a:t> Goals</a:t>
            </a:r>
            <a:endParaRPr lang="en-US" dirty="0"/>
          </a:p>
        </p:txBody>
      </p:sp>
      <p:sp>
        <p:nvSpPr>
          <p:cNvPr id="3" name="Content Placeholder 2"/>
          <p:cNvSpPr>
            <a:spLocks noGrp="1"/>
          </p:cNvSpPr>
          <p:nvPr>
            <p:ph idx="1"/>
          </p:nvPr>
        </p:nvSpPr>
        <p:spPr>
          <a:xfrm>
            <a:off x="0" y="1342572"/>
            <a:ext cx="9022702" cy="5244840"/>
          </a:xfrm>
        </p:spPr>
        <p:txBody>
          <a:bodyPr>
            <a:normAutofit fontScale="77500" lnSpcReduction="20000"/>
          </a:bodyPr>
          <a:lstStyle/>
          <a:p>
            <a:endParaRPr lang="en-US" dirty="0" smtClean="0"/>
          </a:p>
          <a:p>
            <a:r>
              <a:rPr lang="en-US" dirty="0" smtClean="0">
                <a:solidFill>
                  <a:srgbClr val="FF0000"/>
                </a:solidFill>
              </a:rPr>
              <a:t>Support the research </a:t>
            </a:r>
            <a:r>
              <a:rPr lang="en-US" dirty="0" smtClean="0"/>
              <a:t>on the future of distributed, grid, and cloud computing. </a:t>
            </a:r>
          </a:p>
          <a:p>
            <a:r>
              <a:rPr lang="en-US" dirty="0" smtClean="0"/>
              <a:t>Build a robustly managed simulation environment or </a:t>
            </a:r>
            <a:r>
              <a:rPr lang="en-US" dirty="0" err="1" smtClean="0"/>
              <a:t>testbed</a:t>
            </a:r>
            <a:r>
              <a:rPr lang="en-US" dirty="0" smtClean="0"/>
              <a:t>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r>
              <a:rPr lang="en-US" dirty="0" smtClean="0"/>
              <a:t>Mimic </a:t>
            </a:r>
            <a:r>
              <a:rPr lang="en-US" dirty="0" err="1" smtClean="0"/>
              <a:t>TeraGrid</a:t>
            </a:r>
            <a:r>
              <a:rPr lang="en-US" dirty="0" smtClean="0"/>
              <a:t> and/or general parallel and distributed systems – </a:t>
            </a:r>
            <a:r>
              <a:rPr lang="en-US" dirty="0" err="1" smtClean="0">
                <a:solidFill>
                  <a:srgbClr val="FF0000"/>
                </a:solidFill>
              </a:rPr>
              <a:t>FutureGrid</a:t>
            </a:r>
            <a:r>
              <a:rPr lang="en-US" dirty="0" smtClean="0">
                <a:solidFill>
                  <a:srgbClr val="FF0000"/>
                </a:solidFill>
              </a:rPr>
              <a:t> is part of </a:t>
            </a:r>
            <a:r>
              <a:rPr lang="en-US" dirty="0" err="1" smtClean="0">
                <a:solidFill>
                  <a:srgbClr val="FF0000"/>
                </a:solidFill>
              </a:rPr>
              <a:t>TeraGrid</a:t>
            </a:r>
            <a:r>
              <a:rPr lang="en-US" dirty="0" smtClean="0"/>
              <a:t> and one of two</a:t>
            </a:r>
            <a:r>
              <a:rPr lang="en-US" dirty="0" smtClean="0">
                <a:solidFill>
                  <a:srgbClr val="FF0000"/>
                </a:solidFill>
              </a:rPr>
              <a:t> experimental </a:t>
            </a:r>
            <a:r>
              <a:rPr lang="en-US" dirty="0" err="1" smtClean="0"/>
              <a:t>TeraGrid</a:t>
            </a:r>
            <a:r>
              <a:rPr lang="en-US" dirty="0" smtClean="0"/>
              <a:t> systems (the other is based on </a:t>
            </a:r>
            <a:r>
              <a:rPr lang="en-US" dirty="0" smtClean="0">
                <a:solidFill>
                  <a:srgbClr val="FF0000"/>
                </a:solidFill>
              </a:rPr>
              <a:t>GPU</a:t>
            </a:r>
            <a:r>
              <a:rPr lang="en-US" dirty="0" smtClean="0"/>
              <a:t>)</a:t>
            </a:r>
          </a:p>
          <a:p>
            <a:r>
              <a:rPr lang="en-US" dirty="0" smtClean="0"/>
              <a:t>Enable </a:t>
            </a:r>
            <a:r>
              <a:rPr lang="en-US" dirty="0" smtClean="0"/>
              <a:t>major advances in science and engineering through collaborative development of science applications and related software using FG</a:t>
            </a:r>
          </a:p>
          <a:p>
            <a:r>
              <a:rPr lang="en-US" dirty="0" err="1" smtClean="0"/>
              <a:t>FutureGrid</a:t>
            </a:r>
            <a:r>
              <a:rPr lang="en-US" dirty="0" smtClean="0"/>
              <a:t> is a (small 5600 core)</a:t>
            </a:r>
            <a:r>
              <a:rPr lang="en-US" dirty="0" smtClean="0">
                <a:solidFill>
                  <a:srgbClr val="FF0000"/>
                </a:solidFill>
              </a:rPr>
              <a:t>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876300"/>
            <a:ext cx="7289800" cy="5981700"/>
          </a:xfrm>
          <a:prstGeom prst="rect">
            <a:avLst/>
          </a:prstGeom>
        </p:spPr>
      </p:pic>
      <p:sp>
        <p:nvSpPr>
          <p:cNvPr id="6" name="Slide Number Placeholder 5"/>
          <p:cNvSpPr>
            <a:spLocks noGrp="1"/>
          </p:cNvSpPr>
          <p:nvPr>
            <p:ph type="sldNum" sz="quarter" idx="12"/>
          </p:nvPr>
        </p:nvSpPr>
        <p:spPr/>
        <p:txBody>
          <a:bodyPr/>
          <a:lstStyle/>
          <a:p>
            <a:fld id="{3990A9DD-81D6-F043-A7F1-9B91BC7564A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 Examples</a:t>
            </a:r>
            <a:endParaRPr lang="en-US" dirty="0"/>
          </a:p>
        </p:txBody>
      </p:sp>
      <p:sp>
        <p:nvSpPr>
          <p:cNvPr id="3" name="Content Placeholder 2"/>
          <p:cNvSpPr>
            <a:spLocks noGrp="1"/>
          </p:cNvSpPr>
          <p:nvPr>
            <p:ph idx="1"/>
          </p:nvPr>
        </p:nvSpPr>
        <p:spPr/>
        <p:txBody>
          <a:bodyPr/>
          <a:lstStyle/>
          <a:p>
            <a:r>
              <a:rPr lang="en-US" dirty="0" smtClean="0"/>
              <a:t>Give me a virtual cluster with 30 nodes</a:t>
            </a:r>
          </a:p>
          <a:p>
            <a:r>
              <a:rPr lang="en-US" dirty="0" smtClean="0"/>
              <a:t>Give me a Eucalyptus environment with 10 nodes</a:t>
            </a:r>
          </a:p>
          <a:p>
            <a:r>
              <a:rPr lang="en-US" dirty="0" smtClean="0"/>
              <a:t>Give me a </a:t>
            </a:r>
            <a:r>
              <a:rPr lang="en-US" dirty="0" err="1" smtClean="0"/>
              <a:t>hadoop</a:t>
            </a:r>
            <a:r>
              <a:rPr lang="en-US" dirty="0" smtClean="0"/>
              <a:t> environment with </a:t>
            </a:r>
            <a:r>
              <a:rPr lang="en-US" dirty="0" err="1" smtClean="0"/>
              <a:t>x</a:t>
            </a:r>
            <a:r>
              <a:rPr lang="en-US" dirty="0" smtClean="0"/>
              <a:t> nodes</a:t>
            </a:r>
          </a:p>
          <a:p>
            <a:endParaRPr lang="en-US" dirty="0" smtClean="0"/>
          </a:p>
          <a:p>
            <a:r>
              <a:rPr lang="en-US" dirty="0" smtClean="0"/>
              <a:t>Run my application on </a:t>
            </a:r>
            <a:r>
              <a:rPr lang="en-US" dirty="0" err="1" smtClean="0"/>
              <a:t>hadoop</a:t>
            </a:r>
            <a:r>
              <a:rPr lang="en-US" dirty="0" smtClean="0"/>
              <a:t>, dryad,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fg</a:t>
            </a:r>
            <a:r>
              <a:rPr lang="en-US" dirty="0" smtClean="0"/>
              <a:t>-deploy-image</a:t>
            </a:r>
          </a:p>
          <a:p>
            <a:pPr lvl="1"/>
            <a:r>
              <a:rPr lang="en-US" dirty="0" smtClean="0"/>
              <a:t>host name</a:t>
            </a:r>
          </a:p>
          <a:p>
            <a:pPr lvl="1"/>
            <a:r>
              <a:rPr lang="en-US" dirty="0" smtClean="0"/>
              <a:t>image name</a:t>
            </a:r>
          </a:p>
          <a:p>
            <a:pPr lvl="1"/>
            <a:r>
              <a:rPr lang="en-US" dirty="0" smtClean="0"/>
              <a:t>start time</a:t>
            </a:r>
          </a:p>
          <a:p>
            <a:pPr lvl="1"/>
            <a:r>
              <a:rPr lang="en-US" dirty="0" smtClean="0"/>
              <a:t>end time</a:t>
            </a:r>
          </a:p>
          <a:p>
            <a:pPr lvl="1"/>
            <a:r>
              <a:rPr lang="en-US" dirty="0" smtClean="0"/>
              <a:t>label name</a:t>
            </a:r>
          </a:p>
          <a:p>
            <a:r>
              <a:rPr lang="en-US" dirty="0" err="1" smtClean="0"/>
              <a:t>fg</a:t>
            </a:r>
            <a:r>
              <a:rPr lang="en-US" dirty="0" smtClean="0"/>
              <a:t>-add</a:t>
            </a:r>
          </a:p>
          <a:p>
            <a:pPr lvl="1"/>
            <a:r>
              <a:rPr lang="en-US" dirty="0" smtClean="0"/>
              <a:t>label name</a:t>
            </a:r>
          </a:p>
          <a:p>
            <a:pPr lvl="1"/>
            <a:r>
              <a:rPr lang="en-US" dirty="0" smtClean="0"/>
              <a:t>framework </a:t>
            </a:r>
            <a:r>
              <a:rPr lang="en-US" dirty="0" err="1" smtClean="0"/>
              <a:t>hadoop</a:t>
            </a:r>
            <a:endParaRPr lang="en-US" dirty="0" smtClean="0"/>
          </a:p>
          <a:p>
            <a:pPr lvl="1"/>
            <a:r>
              <a:rPr lang="en-US" dirty="0" smtClean="0"/>
              <a:t>version 1.0</a:t>
            </a:r>
          </a:p>
          <a:p>
            <a:endParaRPr lang="en-US" dirty="0" smtClean="0"/>
          </a:p>
          <a:p>
            <a:pPr>
              <a:buNone/>
            </a:pPr>
            <a:endParaRPr lang="en-US" dirty="0"/>
          </a:p>
        </p:txBody>
      </p:sp>
      <p:sp>
        <p:nvSpPr>
          <p:cNvPr id="7" name="Content Placeholder 6"/>
          <p:cNvSpPr>
            <a:spLocks noGrp="1"/>
          </p:cNvSpPr>
          <p:nvPr>
            <p:ph sz="half" idx="2"/>
          </p:nvPr>
        </p:nvSpPr>
        <p:spPr/>
        <p:txBody>
          <a:bodyPr>
            <a:normAutofit lnSpcReduction="10000"/>
          </a:bodyPr>
          <a:lstStyle/>
          <a:p>
            <a:r>
              <a:rPr lang="en-US" dirty="0" smtClean="0"/>
              <a:t>Deploys an image on a host</a:t>
            </a:r>
          </a:p>
          <a:p>
            <a:endParaRPr lang="en-US" dirty="0" smtClean="0"/>
          </a:p>
          <a:p>
            <a:endParaRPr lang="en-US" dirty="0" smtClean="0"/>
          </a:p>
          <a:p>
            <a:endParaRPr lang="en-US" dirty="0" smtClean="0"/>
          </a:p>
          <a:p>
            <a:endParaRPr lang="en-US" dirty="0" smtClean="0"/>
          </a:p>
          <a:p>
            <a:r>
              <a:rPr lang="en-US" dirty="0" smtClean="0"/>
              <a:t>Adds a feature to a deployed image</a:t>
            </a:r>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Moab</a:t>
            </a:r>
          </a:p>
        </p:txBody>
      </p:sp>
      <p:sp>
        <p:nvSpPr>
          <p:cNvPr id="5122" name="Rectangle 2"/>
          <p:cNvSpPr>
            <a:spLocks noGrp="1" noChangeArrowheads="1"/>
          </p:cNvSpPr>
          <p:nvPr>
            <p:ph type="body" idx="1"/>
          </p:nvPr>
        </p:nvSpPr>
        <p:spPr>
          <a:xfrm>
            <a:off x="414720" y="1218369"/>
            <a:ext cx="8228160" cy="4848518"/>
          </a:xfrm>
          <a:ln/>
        </p:spPr>
        <p:txBody>
          <a:bodyPr>
            <a:normAutofit fontScale="92500" lnSpcReduction="1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uses installation infrastructure to perform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creates stateless Linux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changes 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 and console (IPMI)</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Moab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meta-schedules 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TORQUE and Windows HPC</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changing 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a:t>
            </a:r>
          </a:p>
        </p:txBody>
      </p:sp>
      <p:sp>
        <p:nvSpPr>
          <p:cNvPr id="5" name="Slide Number Placeholder 4"/>
          <p:cNvSpPr>
            <a:spLocks noGrp="1"/>
          </p:cNvSpPr>
          <p:nvPr>
            <p:ph type="sldNum" sz="quarter" idx="12"/>
          </p:nvPr>
        </p:nvSpPr>
        <p:spPr/>
        <p:txBody>
          <a:bodyPr/>
          <a:lstStyle/>
          <a:p>
            <a:fld id="{3990A9DD-81D6-F043-A7F1-9B91BC7564A7}" type="slidenum">
              <a:rPr lang="en-US" smtClean="0"/>
              <a:pPr/>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Manager</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Manage the provisioning for reproducible experiments</a:t>
            </a:r>
          </a:p>
          <a:p>
            <a:pPr lvl="1"/>
            <a:r>
              <a:rPr lang="en-US" dirty="0" smtClean="0"/>
              <a:t>Coordinate workflow of experiments</a:t>
            </a:r>
          </a:p>
          <a:p>
            <a:pPr lvl="1"/>
            <a:r>
              <a:rPr lang="en-US" dirty="0" smtClean="0"/>
              <a:t>Share workflow and experiment images</a:t>
            </a:r>
          </a:p>
          <a:p>
            <a:pPr lvl="1"/>
            <a:r>
              <a:rPr lang="en-US" dirty="0" smtClean="0"/>
              <a:t>Minimize space through reuse</a:t>
            </a:r>
            <a:endParaRPr lang="en-US" dirty="0"/>
          </a:p>
        </p:txBody>
      </p:sp>
      <p:sp>
        <p:nvSpPr>
          <p:cNvPr id="4" name="Content Placeholder 3"/>
          <p:cNvSpPr>
            <a:spLocks noGrp="1"/>
          </p:cNvSpPr>
          <p:nvPr>
            <p:ph sz="half" idx="2"/>
          </p:nvPr>
        </p:nvSpPr>
        <p:spPr/>
        <p:txBody>
          <a:bodyPr/>
          <a:lstStyle/>
          <a:p>
            <a:r>
              <a:rPr lang="en-US" dirty="0" smtClean="0"/>
              <a:t>Risk</a:t>
            </a:r>
          </a:p>
          <a:p>
            <a:pPr lvl="1"/>
            <a:r>
              <a:rPr lang="en-US" dirty="0" smtClean="0"/>
              <a:t>Images are large</a:t>
            </a:r>
          </a:p>
          <a:p>
            <a:pPr lvl="1"/>
            <a:r>
              <a:rPr lang="en-US" dirty="0" smtClean="0"/>
              <a:t>Users have different requirements and need different images </a:t>
            </a:r>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Portal</a:t>
            </a:r>
            <a:endParaRPr lang="en-US" dirty="0"/>
          </a:p>
        </p:txBody>
      </p:sp>
      <p:pic>
        <p:nvPicPr>
          <p:cNvPr id="4" name="Content Placeholder 3" descr="portal-overview.pdf"/>
          <p:cNvPicPr>
            <a:picLocks noGrp="1" noChangeAspect="1"/>
          </p:cNvPicPr>
          <p:nvPr>
            <p:ph idx="1"/>
          </p:nvPr>
        </p:nvPicPr>
        <mc:AlternateContent>
          <mc:Choice xmlns:ma="http://schemas.microsoft.com/office/mac/drawingml/2008/main" Requires="ma">
            <p:blipFill>
              <a:blip r:embed="rId2"/>
              <a:srcRect l="-39839" r="-39839"/>
              <a:stretch>
                <a:fillRect/>
              </a:stretch>
            </p:blipFill>
          </mc:Choice>
          <mc:Fallback>
            <p:blipFill>
              <a:blip r:embed="rId3"/>
              <a:srcRect l="-39839" r="-39839"/>
              <a:stretch>
                <a:fillRect/>
              </a:stretch>
            </p:blipFill>
          </mc:Fallback>
        </mc:AlternateContent>
        <p:spPr>
          <a:xfrm>
            <a:off x="628469" y="862905"/>
            <a:ext cx="9488637" cy="6502502"/>
          </a:xfrm>
        </p:spPr>
      </p:pic>
      <p:sp>
        <p:nvSpPr>
          <p:cNvPr id="5" name="Slide Number Placeholder 4"/>
          <p:cNvSpPr>
            <a:spLocks noGrp="1"/>
          </p:cNvSpPr>
          <p:nvPr>
            <p:ph type="sldNum" sz="quarter" idx="12"/>
          </p:nvPr>
        </p:nvSpPr>
        <p:spPr/>
        <p:txBody>
          <a:bodyPr/>
          <a:lstStyle/>
          <a:p>
            <a:fld id="{3990A9DD-81D6-F043-A7F1-9B91BC7564A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Information Portal</a:t>
            </a:r>
            <a:endParaRPr lang="en-US" dirty="0"/>
          </a:p>
        </p:txBody>
      </p:sp>
      <p:pic>
        <p:nvPicPr>
          <p:cNvPr id="4" name="Content Placeholder 3" descr="portal-kb.pdf"/>
          <p:cNvPicPr>
            <a:picLocks noGrp="1" noChangeAspect="1"/>
          </p:cNvPicPr>
          <p:nvPr>
            <p:ph idx="1"/>
          </p:nvPr>
        </p:nvPicPr>
        <mc:AlternateContent>
          <mc:Choice xmlns:ma="http://schemas.microsoft.com/office/mac/drawingml/2008/main" Requires="ma">
            <p:blipFill>
              <a:blip r:embed="rId2"/>
              <a:srcRect l="-25741" r="-25741"/>
              <a:stretch>
                <a:fillRect/>
              </a:stretch>
            </p:blipFill>
          </mc:Choice>
          <mc:Fallback>
            <p:blipFill>
              <a:blip r:embed="rId3"/>
              <a:srcRect l="-25741" r="-25741"/>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Administration Portal</a:t>
            </a:r>
            <a:endParaRPr lang="en-US" dirty="0"/>
          </a:p>
        </p:txBody>
      </p:sp>
      <p:pic>
        <p:nvPicPr>
          <p:cNvPr id="4" name="Content Placeholder 3" descr="portal-admin.pdf"/>
          <p:cNvPicPr>
            <a:picLocks noGrp="1" noChangeAspect="1"/>
          </p:cNvPicPr>
          <p:nvPr>
            <p:ph idx="1"/>
          </p:nvPr>
        </p:nvPicPr>
        <mc:AlternateContent>
          <mc:Choice xmlns:ma="http://schemas.microsoft.com/office/mac/drawingml/2008/main" Requires="ma">
            <p:blipFill>
              <a:blip r:embed="rId2"/>
              <a:srcRect l="-8376" r="-8376"/>
              <a:stretch>
                <a:fillRect/>
              </a:stretch>
            </p:blipFill>
          </mc:Choice>
          <mc:Fallback>
            <p:blipFill>
              <a:blip r:embed="rId3"/>
              <a:srcRect l="-8376" r="-8376"/>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Integration within TeraGrid / TeraGrid XD</a:t>
            </a:r>
            <a:endParaRPr lang="en-US" dirty="0"/>
          </a:p>
        </p:txBody>
      </p:sp>
      <p:sp>
        <p:nvSpPr>
          <p:cNvPr id="3" name="Content Placeholder 2"/>
          <p:cNvSpPr>
            <a:spLocks noGrp="1"/>
          </p:cNvSpPr>
          <p:nvPr>
            <p:ph sz="half" idx="1"/>
          </p:nvPr>
        </p:nvSpPr>
        <p:spPr>
          <a:xfrm>
            <a:off x="457199" y="1600200"/>
            <a:ext cx="8306617" cy="4525963"/>
          </a:xfrm>
        </p:spPr>
        <p:txBody>
          <a:bodyPr/>
          <a:lstStyle/>
          <a:p>
            <a:r>
              <a:rPr lang="en-US" dirty="0" smtClean="0"/>
              <a:t>Sure it’s part of TeraGrid</a:t>
            </a:r>
          </a:p>
          <a:p>
            <a:r>
              <a:rPr lang="en-US" dirty="0" smtClean="0"/>
              <a:t>Allocation: separate from TG processes for two years</a:t>
            </a:r>
          </a:p>
          <a:p>
            <a:r>
              <a:rPr lang="en-US" dirty="0" smtClean="0"/>
              <a:t>It is a very exciting project, it will teak effort</a:t>
            </a:r>
          </a:p>
          <a:p>
            <a:pPr lvl="1"/>
            <a:r>
              <a:rPr lang="en-US" dirty="0" smtClean="0"/>
              <a:t>TG may change, good that we can wait</a:t>
            </a:r>
          </a:p>
          <a:p>
            <a:r>
              <a:rPr lang="en-US" dirty="0" smtClean="0"/>
              <a:t>We are looking for early adopters!</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October 1 2009</a:t>
            </a:r>
          </a:p>
          <a:p>
            <a:pPr lvl="1"/>
            <a:r>
              <a:rPr lang="en-US" dirty="0" smtClean="0"/>
              <a:t> Project Starts</a:t>
            </a:r>
          </a:p>
          <a:p>
            <a:r>
              <a:rPr lang="en-US" dirty="0" smtClean="0"/>
              <a:t>November 16-19 </a:t>
            </a:r>
          </a:p>
          <a:p>
            <a:pPr lvl="1"/>
            <a:r>
              <a:rPr lang="en-US" dirty="0" smtClean="0"/>
              <a:t>SC09 Demo/F2F Committee Meetings</a:t>
            </a:r>
          </a:p>
          <a:p>
            <a:r>
              <a:rPr lang="en-US" dirty="0" smtClean="0"/>
              <a:t>March 2010 </a:t>
            </a:r>
          </a:p>
          <a:p>
            <a:pPr lvl="1"/>
            <a:r>
              <a:rPr lang="en-US" dirty="0" err="1" smtClean="0"/>
              <a:t>FutureGrid</a:t>
            </a:r>
            <a:r>
              <a:rPr lang="en-US" dirty="0" smtClean="0"/>
              <a:t> network complete</a:t>
            </a:r>
          </a:p>
          <a:p>
            <a:r>
              <a:rPr lang="en-US" dirty="0" smtClean="0"/>
              <a:t>April 2010 </a:t>
            </a:r>
          </a:p>
          <a:p>
            <a:pPr lvl="1"/>
            <a:r>
              <a:rPr lang="en-US" dirty="0" smtClean="0"/>
              <a:t>First Hardware available</a:t>
            </a:r>
          </a:p>
          <a:p>
            <a:r>
              <a:rPr lang="en-US" dirty="0" smtClean="0"/>
              <a:t>September 2010 </a:t>
            </a:r>
          </a:p>
          <a:p>
            <a:pPr lvl="1"/>
            <a:r>
              <a:rPr lang="en-US" dirty="0" smtClean="0"/>
              <a:t>All hardware (except Track IIC lookalike) accepted</a:t>
            </a:r>
          </a:p>
          <a:p>
            <a:r>
              <a:rPr lang="en-US" dirty="0" smtClean="0"/>
              <a:t>October 2011 </a:t>
            </a:r>
          </a:p>
          <a:p>
            <a:pPr lvl="1"/>
            <a:r>
              <a:rPr lang="en-US" dirty="0" smtClean="0"/>
              <a:t>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0" y="11668"/>
            <a:ext cx="9158076" cy="6477000"/>
          </a:xfrm>
          <a:prstGeom prst="rect">
            <a:avLst/>
          </a:prstGeom>
          <a:noFill/>
        </p:spPr>
      </p:pic>
      <p:sp>
        <p:nvSpPr>
          <p:cNvPr id="9" name="TextBox 8"/>
          <p:cNvSpPr txBox="1"/>
          <p:nvPr/>
        </p:nvSpPr>
        <p:spPr>
          <a:xfrm>
            <a:off x="609600" y="6488668"/>
            <a:ext cx="7681975" cy="369332"/>
          </a:xfrm>
          <a:prstGeom prst="rect">
            <a:avLst/>
          </a:prstGeom>
          <a:noFill/>
        </p:spPr>
        <p:txBody>
          <a:bodyPr wrap="none" rtlCol="0">
            <a:spAutoFit/>
          </a:bodyPr>
          <a:lstStyle/>
          <a:p>
            <a:r>
              <a:rPr lang="en-US" b="1" dirty="0" smtClean="0"/>
              <a:t>Add Network Fault Generator and other systems running FutureGrid Hardware</a:t>
            </a:r>
            <a:endParaRPr lang="en-US" b="1" dirty="0"/>
          </a:p>
        </p:txBody>
      </p:sp>
      <p:sp>
        <p:nvSpPr>
          <p:cNvPr id="4" name="Slide Number Placeholder 3"/>
          <p:cNvSpPr>
            <a:spLocks noGrp="1"/>
          </p:cNvSpPr>
          <p:nvPr>
            <p:ph type="sldNum" idx="12"/>
          </p:nvPr>
        </p:nvSpPr>
        <p:spPr/>
        <p:txBody>
          <a:bodyPr/>
          <a:lstStyle/>
          <a:p>
            <a:fld id="{487E03E8-23EC-4C7C-B218-7D94F2E08843}"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0" y="1295302"/>
            <a:ext cx="9032033" cy="4214306"/>
          </a:xfrm>
          <a:prstGeom prst="rect">
            <a:avLst/>
          </a:prstGeom>
          <a:noFill/>
          <a:ln w="9525">
            <a:noFill/>
            <a:miter lim="800000"/>
            <a:headEnd/>
            <a:tailEnd/>
          </a:ln>
          <a:effectLst/>
        </p:spPr>
      </p:pic>
      <p:sp>
        <p:nvSpPr>
          <p:cNvPr id="4" name="TextBox 3"/>
          <p:cNvSpPr txBox="1"/>
          <p:nvPr/>
        </p:nvSpPr>
        <p:spPr>
          <a:xfrm>
            <a:off x="285416" y="5253468"/>
            <a:ext cx="8746617" cy="1754327"/>
          </a:xfrm>
          <a:prstGeom prst="rect">
            <a:avLst/>
          </a:prstGeom>
          <a:noFill/>
        </p:spPr>
        <p:txBody>
          <a:bodyPr wrap="square" rtlCol="0">
            <a:spAutoFit/>
          </a:bodyPr>
          <a:lstStyle/>
          <a:p>
            <a:pPr>
              <a:buFont typeface="Arial"/>
              <a:buChar char="•"/>
            </a:pPr>
            <a:r>
              <a:rPr lang="en-US" dirty="0" err="1" smtClean="0"/>
              <a:t>FutureGrid</a:t>
            </a:r>
            <a:r>
              <a:rPr lang="en-US" dirty="0" smtClean="0"/>
              <a:t> has </a:t>
            </a:r>
            <a:r>
              <a:rPr lang="en-US" dirty="0" smtClean="0">
                <a:solidFill>
                  <a:srgbClr val="FF0000"/>
                </a:solidFill>
              </a:rPr>
              <a:t>dedicated network </a:t>
            </a:r>
            <a:r>
              <a:rPr lang="en-US" dirty="0" smtClean="0"/>
              <a:t>(except to TACC) and a </a:t>
            </a:r>
            <a:r>
              <a:rPr lang="en-US" dirty="0" smtClean="0">
                <a:solidFill>
                  <a:srgbClr val="FF0000"/>
                </a:solidFill>
              </a:rPr>
              <a:t>network fault and delay generator</a:t>
            </a:r>
          </a:p>
          <a:p>
            <a:pPr>
              <a:buFont typeface="Arial"/>
              <a:buChar char="•"/>
            </a:pPr>
            <a:r>
              <a:rPr lang="en-US" dirty="0" smtClean="0"/>
              <a:t>Can isolate experiments on request; IU runs Network for NLR/Internet2</a:t>
            </a:r>
          </a:p>
          <a:p>
            <a:pPr>
              <a:buFont typeface="Arial"/>
              <a:buChar char="•"/>
            </a:pPr>
            <a:r>
              <a:rPr lang="en-US" dirty="0" smtClean="0"/>
              <a:t>(Many) </a:t>
            </a:r>
            <a:r>
              <a:rPr lang="en-US" dirty="0" smtClean="0">
                <a:solidFill>
                  <a:srgbClr val="FF0000"/>
                </a:solidFill>
              </a:rPr>
              <a:t>additional partner machines </a:t>
            </a:r>
            <a:r>
              <a:rPr lang="en-US" dirty="0" smtClean="0"/>
              <a:t>will run </a:t>
            </a:r>
            <a:r>
              <a:rPr lang="en-US" dirty="0" err="1" smtClean="0"/>
              <a:t>FutureGrid</a:t>
            </a:r>
            <a:r>
              <a:rPr lang="en-US" dirty="0" smtClean="0"/>
              <a:t> software and be supported (but allocated in specialized ways)</a:t>
            </a:r>
          </a:p>
          <a:p>
            <a:endParaRPr lang="en-US" dirty="0"/>
          </a:p>
        </p:txBody>
      </p:sp>
      <p:sp>
        <p:nvSpPr>
          <p:cNvPr id="5" name="Slide Number Placeholder 4"/>
          <p:cNvSpPr>
            <a:spLocks noGrp="1"/>
          </p:cNvSpPr>
          <p:nvPr>
            <p:ph type="sldNum" idx="12"/>
          </p:nvPr>
        </p:nvSpPr>
        <p:spPr/>
        <p:txBody>
          <a:bodyPr/>
          <a:lstStyle/>
          <a:p>
            <a:fld id="{487E03E8-23EC-4C7C-B218-7D94F2E08843}" type="slidenum">
              <a:rPr lang="en-GB" smtClean="0"/>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0258" y="-103375"/>
            <a:ext cx="6393786" cy="1143000"/>
          </a:xfrm>
        </p:spPr>
        <p:txBody>
          <a:bodyPr/>
          <a:lstStyle/>
          <a:p>
            <a:r>
              <a:rPr lang="en-US" dirty="0" smtClean="0"/>
              <a:t>Logical Diagram</a:t>
            </a:r>
            <a:endParaRPr lang="en-US" dirty="0"/>
          </a:p>
        </p:txBody>
      </p:sp>
      <p:pic>
        <p:nvPicPr>
          <p:cNvPr id="4" name="Picture 3" descr="FG logical v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5311" y="1019468"/>
            <a:ext cx="9720337" cy="6017833"/>
          </a:xfrm>
          <a:prstGeom prst="rect">
            <a:avLst/>
          </a:prstGeom>
        </p:spPr>
      </p:pic>
      <p:sp>
        <p:nvSpPr>
          <p:cNvPr id="5" name="Slide Number Placeholder 4"/>
          <p:cNvSpPr>
            <a:spLocks noGrp="1"/>
          </p:cNvSpPr>
          <p:nvPr>
            <p:ph type="sldNum" sz="quarter" idx="12"/>
          </p:nvPr>
        </p:nvSpPr>
        <p:spPr/>
        <p:txBody>
          <a:bodyPr/>
          <a:lstStyle/>
          <a:p>
            <a:fld id="{3990A9DD-81D6-F043-A7F1-9B91BC7564A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Important Collaborators</a:t>
            </a:r>
            <a:endParaRPr lang="en-US" dirty="0"/>
          </a:p>
        </p:txBody>
      </p:sp>
      <p:sp>
        <p:nvSpPr>
          <p:cNvPr id="3" name="Content Placeholder 2"/>
          <p:cNvSpPr>
            <a:spLocks noGrp="1"/>
          </p:cNvSpPr>
          <p:nvPr>
            <p:ph idx="1"/>
          </p:nvPr>
        </p:nvSpPr>
        <p:spPr>
          <a:xfrm>
            <a:off x="0" y="1342571"/>
            <a:ext cx="9144000" cy="5375470"/>
          </a:xfrm>
        </p:spPr>
        <p:txBody>
          <a:bodyPr>
            <a:normAutofit fontScale="85000" lnSpcReduction="20000"/>
          </a:bodyPr>
          <a:lstStyle/>
          <a:p>
            <a:r>
              <a:rPr lang="en-US" dirty="0" smtClean="0"/>
              <a:t>NSF</a:t>
            </a:r>
          </a:p>
          <a:p>
            <a:r>
              <a:rPr lang="en-US" dirty="0" smtClean="0"/>
              <a:t>Early users from an application and computer science perspective and from both research and education</a:t>
            </a:r>
          </a:p>
          <a:p>
            <a:r>
              <a:rPr lang="en-US" dirty="0" smtClean="0"/>
              <a:t>Grid5000/Aladin and D-Grid in Europe</a:t>
            </a:r>
          </a:p>
          <a:p>
            <a:r>
              <a:rPr lang="en-US" dirty="0" smtClean="0"/>
              <a:t>Commercial partners such as</a:t>
            </a:r>
          </a:p>
          <a:p>
            <a:pPr lvl="1"/>
            <a:r>
              <a:rPr lang="en-US" dirty="0" smtClean="0"/>
              <a:t>Eucalyptus ….</a:t>
            </a:r>
          </a:p>
          <a:p>
            <a:pPr lvl="1"/>
            <a:r>
              <a:rPr lang="en-US" dirty="0" smtClean="0"/>
              <a:t>Microsoft (Dryad + Azure) – Note current Azure external to </a:t>
            </a:r>
            <a:r>
              <a:rPr lang="en-US" dirty="0" err="1" smtClean="0"/>
              <a:t>FutureGrid</a:t>
            </a:r>
            <a:r>
              <a:rPr lang="en-US" dirty="0" smtClean="0"/>
              <a:t> as are GPU systems</a:t>
            </a:r>
          </a:p>
          <a:p>
            <a:pPr lvl="1"/>
            <a:r>
              <a:rPr lang="en-US" dirty="0" smtClean="0"/>
              <a:t>Application partners</a:t>
            </a:r>
          </a:p>
          <a:p>
            <a:r>
              <a:rPr lang="en-US" dirty="0" err="1" smtClean="0"/>
              <a:t>TeraGrid</a:t>
            </a:r>
            <a:r>
              <a:rPr lang="en-US" dirty="0" smtClean="0"/>
              <a:t> </a:t>
            </a:r>
          </a:p>
          <a:p>
            <a:r>
              <a:rPr lang="en-US" dirty="0" smtClean="0"/>
              <a:t>Open Grid Forum</a:t>
            </a:r>
          </a:p>
          <a:p>
            <a:r>
              <a:rPr lang="en-US" dirty="0" smtClean="0">
                <a:solidFill>
                  <a:srgbClr val="FF0000"/>
                </a:solidFill>
              </a:rPr>
              <a:t>Open Nebula, Open Cirrus </a:t>
            </a:r>
            <a:r>
              <a:rPr lang="en-US" dirty="0" err="1" smtClean="0">
                <a:solidFill>
                  <a:srgbClr val="FF0000"/>
                </a:solidFill>
              </a:rPr>
              <a:t>Testbed</a:t>
            </a:r>
            <a:r>
              <a:rPr lang="en-US" dirty="0" smtClean="0">
                <a:solidFill>
                  <a:srgbClr val="FF0000"/>
                </a:solidFill>
              </a:rPr>
              <a:t>, Open Cloud Consortium, Cloud Computing Interoperability Forum. IBM-Google-NSF Cloud, UIUC Cloud</a:t>
            </a:r>
            <a:endParaRPr lang="en-US"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Usage Scenarios</a:t>
            </a:r>
            <a:endParaRPr lang="en-US" dirty="0"/>
          </a:p>
        </p:txBody>
      </p:sp>
      <p:sp>
        <p:nvSpPr>
          <p:cNvPr id="3" name="Content Placeholder 2"/>
          <p:cNvSpPr>
            <a:spLocks noGrp="1"/>
          </p:cNvSpPr>
          <p:nvPr>
            <p:ph idx="1"/>
          </p:nvPr>
        </p:nvSpPr>
        <p:spPr>
          <a:xfrm>
            <a:off x="0" y="1143001"/>
            <a:ext cx="9144000" cy="5714999"/>
          </a:xfrm>
        </p:spPr>
        <p:txBody>
          <a:bodyPr>
            <a:normAutofit fontScale="77500" lnSpcReduction="20000"/>
          </a:bodyPr>
          <a:lstStyle/>
          <a:p>
            <a:pPr lvl="0"/>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Grid/Cloud </a:t>
            </a:r>
            <a:r>
              <a:rPr lang="en-US" dirty="0" smtClean="0">
                <a:solidFill>
                  <a:srgbClr val="FF0000"/>
                </a:solidFill>
              </a:rPr>
              <a:t>middleware developers </a:t>
            </a:r>
            <a:r>
              <a:rPr lang="en-US" dirty="0" smtClean="0"/>
              <a:t>who want to evaluate new versions of middleware or new systems. </a:t>
            </a:r>
          </a:p>
          <a:p>
            <a:pPr lvl="0"/>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lvl="0"/>
            <a:r>
              <a:rPr lang="en-US" dirty="0" smtClean="0">
                <a:solidFill>
                  <a:srgbClr val="FF0000"/>
                </a:solidFill>
              </a:rPr>
              <a:t>Education</a:t>
            </a:r>
            <a:r>
              <a:rPr lang="en-US" dirty="0" smtClean="0"/>
              <a:t> as well as research</a:t>
            </a:r>
          </a:p>
          <a:p>
            <a:pPr lvl="0"/>
            <a:r>
              <a:rPr lang="en-US" dirty="0" smtClean="0"/>
              <a:t>Interest in performance requires </a:t>
            </a:r>
            <a:r>
              <a:rPr lang="en-US" dirty="0" smtClean="0">
                <a:solidFill>
                  <a:srgbClr val="FF0000"/>
                </a:solidFill>
              </a:rPr>
              <a:t>close to OS support</a:t>
            </a:r>
          </a:p>
        </p:txBody>
      </p:sp>
      <p:sp>
        <p:nvSpPr>
          <p:cNvPr id="4" name="Slide Number Placeholder 3"/>
          <p:cNvSpPr>
            <a:spLocks noGrp="1"/>
          </p:cNvSpPr>
          <p:nvPr>
            <p:ph type="sldNum" sz="quarter" idx="12"/>
          </p:nvPr>
        </p:nvSpPr>
        <p:spPr/>
        <p:txBody>
          <a:bodyPr/>
          <a:lstStyle/>
          <a:p>
            <a:fld id="{3990A9DD-81D6-F043-A7F1-9B91BC7564A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1601</TotalTime>
  <Words>1498</Words>
  <Application>Microsoft Macintosh PowerPoint</Application>
  <PresentationFormat>On-screen Show (4:3)</PresentationFormat>
  <Paragraphs>269</Paragraphs>
  <Slides>29</Slides>
  <Notes>12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Acrobat Document</vt:lpstr>
      <vt:lpstr>Future Grid  Introduction</vt:lpstr>
      <vt:lpstr>FutureGrid Goals</vt:lpstr>
      <vt:lpstr>Slide 3</vt:lpstr>
      <vt:lpstr>FutureGrid Hardware</vt:lpstr>
      <vt:lpstr>Storage Hardware</vt:lpstr>
      <vt:lpstr>Logical Diagram</vt:lpstr>
      <vt:lpstr>FutureGrid Partners</vt:lpstr>
      <vt:lpstr> Other Important Collaborators</vt:lpstr>
      <vt:lpstr>FutureGrid Usage Scenarios</vt:lpstr>
      <vt:lpstr>Future Grid Users</vt:lpstr>
      <vt:lpstr>Management Structure</vt:lpstr>
      <vt:lpstr>FutureGrid Working Groups</vt:lpstr>
      <vt:lpstr>FutureGrid Architecture</vt:lpstr>
      <vt:lpstr>FutureGrid Architecture</vt:lpstr>
      <vt:lpstr>Development Phases</vt:lpstr>
      <vt:lpstr>Objectives: Software</vt:lpstr>
      <vt:lpstr>FG Stratosphere</vt:lpstr>
      <vt:lpstr>Rain  Runtime Adaptable InsertioN Service </vt:lpstr>
      <vt:lpstr>Dynamic Provisioning </vt:lpstr>
      <vt:lpstr>Dynamic Provisioning</vt:lpstr>
      <vt:lpstr>Dynamic provisioning Examples</vt:lpstr>
      <vt:lpstr>Command line</vt:lpstr>
      <vt:lpstr>xCAT and Moab</vt:lpstr>
      <vt:lpstr>Experiment Manager</vt:lpstr>
      <vt:lpstr>User Portal</vt:lpstr>
      <vt:lpstr>FG Information Portal</vt:lpstr>
      <vt:lpstr>FG Administration Portal</vt:lpstr>
      <vt:lpstr>  Integration within TeraGrid / TeraGrid XD</vt:lpstr>
      <vt:lpstr>Milestones</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Gregor von Laszewski</cp:lastModifiedBy>
  <cp:revision>32</cp:revision>
  <dcterms:created xsi:type="dcterms:W3CDTF">2010-03-08T19:53:53Z</dcterms:created>
  <dcterms:modified xsi:type="dcterms:W3CDTF">2010-03-08T20:36:54Z</dcterms:modified>
</cp:coreProperties>
</file>