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30"/>
  </p:notesMasterIdLst>
  <p:sldIdLst>
    <p:sldId id="256" r:id="rId2"/>
    <p:sldId id="283" r:id="rId3"/>
    <p:sldId id="284" r:id="rId4"/>
    <p:sldId id="285" r:id="rId5"/>
    <p:sldId id="286" r:id="rId6"/>
    <p:sldId id="306" r:id="rId7"/>
    <p:sldId id="289" r:id="rId8"/>
    <p:sldId id="295" r:id="rId9"/>
    <p:sldId id="290" r:id="rId10"/>
    <p:sldId id="291" r:id="rId11"/>
    <p:sldId id="296" r:id="rId12"/>
    <p:sldId id="297" r:id="rId13"/>
    <p:sldId id="299" r:id="rId14"/>
    <p:sldId id="300" r:id="rId15"/>
    <p:sldId id="259" r:id="rId16"/>
    <p:sldId id="282" r:id="rId17"/>
    <p:sldId id="281" r:id="rId18"/>
    <p:sldId id="304" r:id="rId19"/>
    <p:sldId id="298" r:id="rId20"/>
    <p:sldId id="305" r:id="rId21"/>
    <p:sldId id="303" r:id="rId22"/>
    <p:sldId id="287" r:id="rId23"/>
    <p:sldId id="308" r:id="rId24"/>
    <p:sldId id="309" r:id="rId25"/>
    <p:sldId id="302" r:id="rId26"/>
    <p:sldId id="293" r:id="rId27"/>
    <p:sldId id="301" r:id="rId28"/>
    <p:sldId id="276" r:id="rId29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066FF"/>
    <a:srgbClr val="AD9AFC"/>
    <a:srgbClr val="000099"/>
    <a:srgbClr val="CC0000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8704" autoAdjust="0"/>
  </p:normalViewPr>
  <p:slideViewPr>
    <p:cSldViewPr snapToGrid="0">
      <p:cViewPr>
        <p:scale>
          <a:sx n="100" d="100"/>
          <a:sy n="100" d="100"/>
        </p:scale>
        <p:origin x="-97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Fermilab_Program_Results_Plans\TQM03_quench_history\tqm03_al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Fermilab_Program_Results_Plans\tqc02eb_QH_04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TQC\TQM03_quench_history\tqm03_al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Fermilab_Program_Results_Plans\TQM03_quench_history\tqm03_al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TQ\TQM03c\RRR\tqm03c_rr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TQ\TQC02Eb\RRR\tqc02eb_rrr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TQ\TQC02Eb\RRR\tqc02eb_rr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TQC\TQM03_quench_history\tqm03_a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TQC\TQM03_quench_history\tqm03_a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TQC\TQM03_quench_history\tqm03_al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Fermilab_Program_Results_Plans\TQM03_quench_history\tqm03_al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Fermilab_Program_Results_Plans\tqc02eb_QH_04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Fermilab_Program_Results_Plans\tqc02eb_QH_04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Fermilab_Program_Results_Plans\tqc02eb_QH_04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guram\data\LARP\LARP_CM14\Fermilab_Program_Results_Plans\tqc02eb_QH_04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444993002876928"/>
          <c:y val="3.6411176781987888E-2"/>
          <c:w val="0.83631476843426511"/>
          <c:h val="0.81477578152739161"/>
        </c:manualLayout>
      </c:layout>
      <c:scatterChart>
        <c:scatterStyle val="lineMarker"/>
        <c:ser>
          <c:idx val="0"/>
          <c:order val="0"/>
          <c:tx>
            <c:v>TQM03a</c:v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3333FF"/>
              </a:solidFill>
            </c:spPr>
          </c:marker>
          <c:xVal>
            <c:numRef>
              <c:f>('All_training (2)'!$A$5:$A$20,'All_training (2)'!$J$30:$J$34,'All_training (2)'!$J$37:$J$38)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46</c:v>
                </c:pt>
                <c:pt idx="17">
                  <c:v>47</c:v>
                </c:pt>
                <c:pt idx="18">
                  <c:v>48</c:v>
                </c:pt>
                <c:pt idx="19">
                  <c:v>49</c:v>
                </c:pt>
                <c:pt idx="20">
                  <c:v>50</c:v>
                </c:pt>
                <c:pt idx="21">
                  <c:v>53</c:v>
                </c:pt>
                <c:pt idx="22">
                  <c:v>54</c:v>
                </c:pt>
              </c:numCache>
            </c:numRef>
          </c:xVal>
          <c:yVal>
            <c:numRef>
              <c:f>('All_training (2)'!$D$5:$D$20,'All_training (2)'!$D$30:$D$34,'All_training (2)'!$D$37:$D$38)</c:f>
              <c:numCache>
                <c:formatCode>General</c:formatCode>
                <c:ptCount val="23"/>
                <c:pt idx="0">
                  <c:v>8906</c:v>
                </c:pt>
                <c:pt idx="1">
                  <c:v>10545</c:v>
                </c:pt>
                <c:pt idx="2">
                  <c:v>10805</c:v>
                </c:pt>
                <c:pt idx="3">
                  <c:v>10855</c:v>
                </c:pt>
                <c:pt idx="4">
                  <c:v>11591</c:v>
                </c:pt>
                <c:pt idx="5">
                  <c:v>11692</c:v>
                </c:pt>
                <c:pt idx="6">
                  <c:v>12079</c:v>
                </c:pt>
                <c:pt idx="7">
                  <c:v>12139</c:v>
                </c:pt>
                <c:pt idx="8">
                  <c:v>12323</c:v>
                </c:pt>
                <c:pt idx="9">
                  <c:v>12500</c:v>
                </c:pt>
                <c:pt idx="10">
                  <c:v>12587</c:v>
                </c:pt>
                <c:pt idx="11">
                  <c:v>12633</c:v>
                </c:pt>
                <c:pt idx="12">
                  <c:v>12705</c:v>
                </c:pt>
                <c:pt idx="13">
                  <c:v>12682</c:v>
                </c:pt>
                <c:pt idx="14">
                  <c:v>12681</c:v>
                </c:pt>
                <c:pt idx="15">
                  <c:v>12664</c:v>
                </c:pt>
                <c:pt idx="16">
                  <c:v>11856</c:v>
                </c:pt>
                <c:pt idx="17">
                  <c:v>11902</c:v>
                </c:pt>
                <c:pt idx="18">
                  <c:v>11896</c:v>
                </c:pt>
                <c:pt idx="19">
                  <c:v>11890</c:v>
                </c:pt>
                <c:pt idx="20">
                  <c:v>11889</c:v>
                </c:pt>
                <c:pt idx="21">
                  <c:v>12006</c:v>
                </c:pt>
                <c:pt idx="22">
                  <c:v>12001</c:v>
                </c:pt>
              </c:numCache>
            </c:numRef>
          </c:yVal>
        </c:ser>
        <c:ser>
          <c:idx val="1"/>
          <c:order val="1"/>
          <c:tx>
            <c:v>TQM03b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('All_training (2)'!$K$5:$K$11,'All_training (2)'!$O$18:$O$19)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46</c:v>
                </c:pt>
                <c:pt idx="8">
                  <c:v>47</c:v>
                </c:pt>
              </c:numCache>
            </c:numRef>
          </c:xVal>
          <c:yVal>
            <c:numRef>
              <c:f>('All_training (2)'!$N$5:$N$11,'All_training (2)'!$N$18:$N$19)</c:f>
              <c:numCache>
                <c:formatCode>General</c:formatCode>
                <c:ptCount val="9"/>
                <c:pt idx="0">
                  <c:v>11985</c:v>
                </c:pt>
                <c:pt idx="1">
                  <c:v>11991</c:v>
                </c:pt>
                <c:pt idx="2">
                  <c:v>11990</c:v>
                </c:pt>
                <c:pt idx="3">
                  <c:v>11993</c:v>
                </c:pt>
                <c:pt idx="4">
                  <c:v>11994</c:v>
                </c:pt>
                <c:pt idx="5">
                  <c:v>11987</c:v>
                </c:pt>
                <c:pt idx="6">
                  <c:v>11994</c:v>
                </c:pt>
                <c:pt idx="7">
                  <c:v>11927</c:v>
                </c:pt>
                <c:pt idx="8">
                  <c:v>11910</c:v>
                </c:pt>
              </c:numCache>
            </c:numRef>
          </c:yVal>
        </c:ser>
        <c:ser>
          <c:idx val="2"/>
          <c:order val="2"/>
          <c:tx>
            <c:v>TQM03c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99"/>
              </a:solidFill>
            </c:spPr>
          </c:marker>
          <c:xVal>
            <c:numRef>
              <c:f>('All_training (2)'!$U$5:$U$9,'All_training (2)'!$AD$36:$AD$37)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8</c:v>
                </c:pt>
                <c:pt idx="4">
                  <c:v>9</c:v>
                </c:pt>
                <c:pt idx="5">
                  <c:v>46</c:v>
                </c:pt>
                <c:pt idx="6">
                  <c:v>47</c:v>
                </c:pt>
              </c:numCache>
            </c:numRef>
          </c:xVal>
          <c:yVal>
            <c:numRef>
              <c:f>('All_training (2)'!$X$5:$X$9,'All_training (2)'!$X$36:$X$37)</c:f>
              <c:numCache>
                <c:formatCode>General</c:formatCode>
                <c:ptCount val="7"/>
                <c:pt idx="0">
                  <c:v>11936</c:v>
                </c:pt>
                <c:pt idx="1">
                  <c:v>11942</c:v>
                </c:pt>
                <c:pt idx="2">
                  <c:v>11938</c:v>
                </c:pt>
                <c:pt idx="3">
                  <c:v>11940</c:v>
                </c:pt>
                <c:pt idx="4">
                  <c:v>11916</c:v>
                </c:pt>
                <c:pt idx="5">
                  <c:v>11935</c:v>
                </c:pt>
                <c:pt idx="6">
                  <c:v>11926</c:v>
                </c:pt>
              </c:numCache>
            </c:numRef>
          </c:yVal>
        </c:ser>
        <c:ser>
          <c:idx val="3"/>
          <c:order val="3"/>
          <c:tx>
            <c:v>TQM03a 1.9K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3333FF"/>
              </a:solidFill>
            </c:spPr>
          </c:marker>
          <c:xVal>
            <c:numRef>
              <c:f>('All_training (2)'!$J$21:$J$29,'All_training (2)'!$J$35:$J$36)</c:f>
              <c:numCache>
                <c:formatCode>General</c:formatCode>
                <c:ptCount val="11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  <c:pt idx="9">
                  <c:v>36</c:v>
                </c:pt>
                <c:pt idx="10">
                  <c:v>37</c:v>
                </c:pt>
              </c:numCache>
            </c:numRef>
          </c:xVal>
          <c:yVal>
            <c:numRef>
              <c:f>('All_training (2)'!$D$21:$D$29,'All_training (2)'!$D$35:$D$36)</c:f>
              <c:numCache>
                <c:formatCode>General</c:formatCode>
                <c:ptCount val="11"/>
                <c:pt idx="0">
                  <c:v>12987</c:v>
                </c:pt>
                <c:pt idx="1">
                  <c:v>13442</c:v>
                </c:pt>
                <c:pt idx="2">
                  <c:v>13529</c:v>
                </c:pt>
                <c:pt idx="3">
                  <c:v>13764</c:v>
                </c:pt>
                <c:pt idx="4">
                  <c:v>13740</c:v>
                </c:pt>
                <c:pt idx="5">
                  <c:v>13614</c:v>
                </c:pt>
                <c:pt idx="6">
                  <c:v>13598</c:v>
                </c:pt>
                <c:pt idx="7">
                  <c:v>13571</c:v>
                </c:pt>
                <c:pt idx="8">
                  <c:v>13558</c:v>
                </c:pt>
                <c:pt idx="9">
                  <c:v>13592</c:v>
                </c:pt>
                <c:pt idx="10">
                  <c:v>13587</c:v>
                </c:pt>
              </c:numCache>
            </c:numRef>
          </c:yVal>
        </c:ser>
        <c:ser>
          <c:idx val="4"/>
          <c:order val="4"/>
          <c:tx>
            <c:v>TQM03b 1.9K</c:v>
          </c:tx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'All_training (2)'!$O$12:$O$17</c:f>
              <c:numCache>
                <c:formatCode>General</c:formatCode>
                <c:ptCount val="6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</c:numCache>
            </c:numRef>
          </c:xVal>
          <c:yVal>
            <c:numRef>
              <c:f>'All_training (2)'!$N$12:$N$17</c:f>
              <c:numCache>
                <c:formatCode>General</c:formatCode>
                <c:ptCount val="6"/>
                <c:pt idx="0">
                  <c:v>13399</c:v>
                </c:pt>
                <c:pt idx="1">
                  <c:v>13582</c:v>
                </c:pt>
                <c:pt idx="2">
                  <c:v>13600</c:v>
                </c:pt>
                <c:pt idx="3">
                  <c:v>13582</c:v>
                </c:pt>
                <c:pt idx="4">
                  <c:v>13611</c:v>
                </c:pt>
                <c:pt idx="5">
                  <c:v>13610</c:v>
                </c:pt>
              </c:numCache>
            </c:numRef>
          </c:yVal>
        </c:ser>
        <c:ser>
          <c:idx val="5"/>
          <c:order val="5"/>
          <c:tx>
            <c:v>TQM03c 1.9K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99"/>
              </a:solidFill>
            </c:spPr>
          </c:marker>
          <c:xVal>
            <c:numRef>
              <c:f>'All_training (2)'!$AD$13:$AD$35</c:f>
              <c:numCache>
                <c:formatCode>General</c:formatCode>
                <c:ptCount val="23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2">
                  <c:v>31</c:v>
                </c:pt>
                <c:pt idx="13">
                  <c:v>32</c:v>
                </c:pt>
                <c:pt idx="14">
                  <c:v>33</c:v>
                </c:pt>
                <c:pt idx="15">
                  <c:v>34</c:v>
                </c:pt>
                <c:pt idx="16">
                  <c:v>35</c:v>
                </c:pt>
                <c:pt idx="17">
                  <c:v>36</c:v>
                </c:pt>
                <c:pt idx="18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</c:numCache>
            </c:numRef>
          </c:xVal>
          <c:yVal>
            <c:numRef>
              <c:f>'All_training (2)'!$X$13:$X$35</c:f>
              <c:numCache>
                <c:formatCode>General</c:formatCode>
                <c:ptCount val="23"/>
                <c:pt idx="0">
                  <c:v>11910</c:v>
                </c:pt>
                <c:pt idx="1">
                  <c:v>12408</c:v>
                </c:pt>
                <c:pt idx="2">
                  <c:v>12424</c:v>
                </c:pt>
                <c:pt idx="3">
                  <c:v>12812</c:v>
                </c:pt>
                <c:pt idx="4">
                  <c:v>12472</c:v>
                </c:pt>
                <c:pt idx="6">
                  <c:v>12500</c:v>
                </c:pt>
                <c:pt idx="7">
                  <c:v>12692</c:v>
                </c:pt>
                <c:pt idx="8">
                  <c:v>12984</c:v>
                </c:pt>
                <c:pt idx="9">
                  <c:v>12618</c:v>
                </c:pt>
                <c:pt idx="10">
                  <c:v>12770</c:v>
                </c:pt>
                <c:pt idx="12">
                  <c:v>12568</c:v>
                </c:pt>
                <c:pt idx="13">
                  <c:v>12672</c:v>
                </c:pt>
                <c:pt idx="14">
                  <c:v>12510</c:v>
                </c:pt>
                <c:pt idx="15">
                  <c:v>12803</c:v>
                </c:pt>
                <c:pt idx="16">
                  <c:v>12659</c:v>
                </c:pt>
                <c:pt idx="17">
                  <c:v>12495</c:v>
                </c:pt>
                <c:pt idx="18">
                  <c:v>12884</c:v>
                </c:pt>
                <c:pt idx="20">
                  <c:v>12638</c:v>
                </c:pt>
                <c:pt idx="21">
                  <c:v>12744</c:v>
                </c:pt>
                <c:pt idx="22">
                  <c:v>12578</c:v>
                </c:pt>
              </c:numCache>
            </c:numRef>
          </c:yVal>
        </c:ser>
        <c:axId val="60207104"/>
        <c:axId val="60209024"/>
      </c:scatterChart>
      <c:valAx>
        <c:axId val="60207104"/>
        <c:scaling>
          <c:orientation val="minMax"/>
          <c:max val="60"/>
          <c:min val="0"/>
        </c:scaling>
        <c:delete val="1"/>
        <c:axPos val="b"/>
        <c:numFmt formatCode="General" sourceLinked="1"/>
        <c:tickLblPos val="nextTo"/>
        <c:crossAx val="60209024"/>
        <c:crosses val="autoZero"/>
        <c:crossBetween val="midCat"/>
      </c:valAx>
      <c:valAx>
        <c:axId val="60209024"/>
        <c:scaling>
          <c:orientation val="minMax"/>
          <c:min val="4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Quench</a:t>
                </a:r>
                <a:r>
                  <a:rPr lang="en-US" sz="1600" baseline="0"/>
                  <a:t> Current (A)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crossAx val="60207104"/>
        <c:crosses val="autoZero"/>
        <c:crossBetween val="midCat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79307146675315465"/>
          <c:y val="0.63289582764906527"/>
          <c:w val="0.16721718709646452"/>
          <c:h val="0.21900278205091531"/>
        </c:manualLayout>
      </c:layout>
      <c:spPr>
        <a:solidFill>
          <a:schemeClr val="bg1">
            <a:lumMod val="95000"/>
          </a:schemeClr>
        </a:solidFill>
      </c:spPr>
    </c:legend>
    <c:plotVisOnly val="1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6713328425072074"/>
          <c:y val="4.1935862833009895E-2"/>
          <c:w val="0.78881265832262248"/>
          <c:h val="0.81258492355861267"/>
        </c:manualLayout>
      </c:layout>
      <c:scatterChart>
        <c:scatterStyle val="lineMarker"/>
        <c:ser>
          <c:idx val="1"/>
          <c:order val="0"/>
          <c:tx>
            <c:v>TQC02Eb 50A/s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'T-Dependence'!$C$12:$C$24</c:f>
              <c:numCache>
                <c:formatCode>General</c:formatCode>
                <c:ptCount val="13"/>
                <c:pt idx="0">
                  <c:v>4.4700000000000006</c:v>
                </c:pt>
                <c:pt idx="1">
                  <c:v>1.8</c:v>
                </c:pt>
                <c:pt idx="2">
                  <c:v>2.08</c:v>
                </c:pt>
                <c:pt idx="3">
                  <c:v>2.65</c:v>
                </c:pt>
                <c:pt idx="4">
                  <c:v>2.9099999999999997</c:v>
                </c:pt>
                <c:pt idx="5">
                  <c:v>3.2600000000000002</c:v>
                </c:pt>
                <c:pt idx="6">
                  <c:v>3.2800000000000002</c:v>
                </c:pt>
                <c:pt idx="7">
                  <c:v>3.18</c:v>
                </c:pt>
                <c:pt idx="8">
                  <c:v>3.22</c:v>
                </c:pt>
                <c:pt idx="9">
                  <c:v>3.18</c:v>
                </c:pt>
                <c:pt idx="10">
                  <c:v>3.2</c:v>
                </c:pt>
                <c:pt idx="11">
                  <c:v>3.7600000000000002</c:v>
                </c:pt>
                <c:pt idx="12">
                  <c:v>4.49</c:v>
                </c:pt>
              </c:numCache>
            </c:numRef>
          </c:xVal>
          <c:yVal>
            <c:numRef>
              <c:f>'T-Dependence'!$E$12:$E$24</c:f>
              <c:numCache>
                <c:formatCode>General</c:formatCode>
                <c:ptCount val="13"/>
                <c:pt idx="0">
                  <c:v>12668</c:v>
                </c:pt>
                <c:pt idx="1">
                  <c:v>11174</c:v>
                </c:pt>
                <c:pt idx="2">
                  <c:v>11654</c:v>
                </c:pt>
                <c:pt idx="3">
                  <c:v>12674</c:v>
                </c:pt>
                <c:pt idx="4">
                  <c:v>12775</c:v>
                </c:pt>
                <c:pt idx="5">
                  <c:v>12860</c:v>
                </c:pt>
                <c:pt idx="6">
                  <c:v>12952</c:v>
                </c:pt>
                <c:pt idx="7">
                  <c:v>13002</c:v>
                </c:pt>
                <c:pt idx="8">
                  <c:v>13030</c:v>
                </c:pt>
                <c:pt idx="9">
                  <c:v>13030</c:v>
                </c:pt>
                <c:pt idx="10">
                  <c:v>13036</c:v>
                </c:pt>
                <c:pt idx="11">
                  <c:v>12931</c:v>
                </c:pt>
                <c:pt idx="12">
                  <c:v>12578</c:v>
                </c:pt>
              </c:numCache>
            </c:numRef>
          </c:yVal>
        </c:ser>
        <c:ser>
          <c:idx val="3"/>
          <c:order val="1"/>
          <c:tx>
            <c:v>TQS02c 20A/s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3333FF"/>
              </a:solidFill>
            </c:spPr>
          </c:marker>
          <c:xVal>
            <c:numRef>
              <c:f>'T-Dependence'!$D$60:$D$71</c:f>
              <c:numCache>
                <c:formatCode>General</c:formatCode>
                <c:ptCount val="12"/>
                <c:pt idx="0">
                  <c:v>2.5099999999999998</c:v>
                </c:pt>
                <c:pt idx="1">
                  <c:v>2.9899999999999998</c:v>
                </c:pt>
                <c:pt idx="2">
                  <c:v>2.69</c:v>
                </c:pt>
                <c:pt idx="3">
                  <c:v>2.3499999999999996</c:v>
                </c:pt>
                <c:pt idx="4">
                  <c:v>2.5299999999999998</c:v>
                </c:pt>
                <c:pt idx="5">
                  <c:v>1.9500000000000002</c:v>
                </c:pt>
                <c:pt idx="6">
                  <c:v>3.6</c:v>
                </c:pt>
                <c:pt idx="7">
                  <c:v>3.3</c:v>
                </c:pt>
                <c:pt idx="8">
                  <c:v>2.67</c:v>
                </c:pt>
                <c:pt idx="9">
                  <c:v>2.15</c:v>
                </c:pt>
                <c:pt idx="10">
                  <c:v>3.9</c:v>
                </c:pt>
                <c:pt idx="11">
                  <c:v>4.3</c:v>
                </c:pt>
              </c:numCache>
            </c:numRef>
          </c:xVal>
          <c:yVal>
            <c:numRef>
              <c:f>'T-Dependence'!$C$60:$C$71</c:f>
              <c:numCache>
                <c:formatCode>General</c:formatCode>
                <c:ptCount val="12"/>
                <c:pt idx="0">
                  <c:v>11740</c:v>
                </c:pt>
                <c:pt idx="1">
                  <c:v>12882</c:v>
                </c:pt>
                <c:pt idx="2">
                  <c:v>12897</c:v>
                </c:pt>
                <c:pt idx="3">
                  <c:v>11556</c:v>
                </c:pt>
                <c:pt idx="4">
                  <c:v>11597</c:v>
                </c:pt>
                <c:pt idx="5">
                  <c:v>11532</c:v>
                </c:pt>
                <c:pt idx="6">
                  <c:v>12582</c:v>
                </c:pt>
                <c:pt idx="7">
                  <c:v>12744</c:v>
                </c:pt>
                <c:pt idx="8">
                  <c:v>13037</c:v>
                </c:pt>
                <c:pt idx="9">
                  <c:v>11521</c:v>
                </c:pt>
                <c:pt idx="10">
                  <c:v>12418</c:v>
                </c:pt>
                <c:pt idx="11">
                  <c:v>12289</c:v>
                </c:pt>
              </c:numCache>
            </c:numRef>
          </c:yVal>
        </c:ser>
        <c:axId val="61245696"/>
        <c:axId val="61252352"/>
      </c:scatterChart>
      <c:valAx>
        <c:axId val="61245696"/>
        <c:scaling>
          <c:orientation val="minMax"/>
          <c:max val="5"/>
          <c:min val="1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Temperature (K)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252352"/>
        <c:crosses val="autoZero"/>
        <c:crossBetween val="midCat"/>
      </c:valAx>
      <c:valAx>
        <c:axId val="61252352"/>
        <c:scaling>
          <c:orientation val="minMax"/>
          <c:max val="14500"/>
          <c:min val="1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Current</a:t>
                </a:r>
                <a:r>
                  <a:rPr lang="en-US" sz="1600" baseline="0"/>
                  <a:t> (A) 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245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398463464650205"/>
          <c:y val="3.8529718153301792E-2"/>
          <c:w val="0.28105685679939785"/>
          <c:h val="0.15980003608196458"/>
        </c:manualLayout>
      </c:layout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444993002876928"/>
          <c:y val="4.9206996598103653E-2"/>
          <c:w val="0.83631476843426433"/>
          <c:h val="0.81477578152739161"/>
        </c:manualLayout>
      </c:layout>
      <c:scatterChart>
        <c:scatterStyle val="lineMarker"/>
        <c:ser>
          <c:idx val="0"/>
          <c:order val="0"/>
          <c:tx>
            <c:v>TQM03a</c:v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3333FF"/>
              </a:solidFill>
            </c:spPr>
          </c:marker>
          <c:xVal>
            <c:numRef>
              <c:f>All_training!$A$5:$A$38</c:f>
              <c:numCache>
                <c:formatCode>General</c:formatCode>
                <c:ptCount val="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0">
                  <c:v>59</c:v>
                </c:pt>
                <c:pt idx="31">
                  <c:v>60</c:v>
                </c:pt>
                <c:pt idx="32">
                  <c:v>68</c:v>
                </c:pt>
                <c:pt idx="33">
                  <c:v>69</c:v>
                </c:pt>
              </c:numCache>
            </c:numRef>
          </c:xVal>
          <c:yVal>
            <c:numRef>
              <c:f>All_training!$D$5:$D$38</c:f>
              <c:numCache>
                <c:formatCode>General</c:formatCode>
                <c:ptCount val="34"/>
                <c:pt idx="0">
                  <c:v>8906</c:v>
                </c:pt>
                <c:pt idx="1">
                  <c:v>10545</c:v>
                </c:pt>
                <c:pt idx="2">
                  <c:v>10805</c:v>
                </c:pt>
                <c:pt idx="3">
                  <c:v>10855</c:v>
                </c:pt>
                <c:pt idx="4">
                  <c:v>11591</c:v>
                </c:pt>
                <c:pt idx="5">
                  <c:v>11692</c:v>
                </c:pt>
                <c:pt idx="6">
                  <c:v>12079</c:v>
                </c:pt>
                <c:pt idx="7">
                  <c:v>12139</c:v>
                </c:pt>
                <c:pt idx="8">
                  <c:v>12323</c:v>
                </c:pt>
                <c:pt idx="9">
                  <c:v>12500</c:v>
                </c:pt>
                <c:pt idx="10">
                  <c:v>12587</c:v>
                </c:pt>
                <c:pt idx="11">
                  <c:v>12633</c:v>
                </c:pt>
                <c:pt idx="12">
                  <c:v>12705</c:v>
                </c:pt>
                <c:pt idx="13">
                  <c:v>12682</c:v>
                </c:pt>
                <c:pt idx="14">
                  <c:v>12681</c:v>
                </c:pt>
                <c:pt idx="15">
                  <c:v>12664</c:v>
                </c:pt>
                <c:pt idx="16">
                  <c:v>12987</c:v>
                </c:pt>
                <c:pt idx="17">
                  <c:v>13442</c:v>
                </c:pt>
                <c:pt idx="18">
                  <c:v>13529</c:v>
                </c:pt>
                <c:pt idx="19">
                  <c:v>13764</c:v>
                </c:pt>
                <c:pt idx="20">
                  <c:v>13740</c:v>
                </c:pt>
                <c:pt idx="21">
                  <c:v>13614</c:v>
                </c:pt>
                <c:pt idx="22">
                  <c:v>13598</c:v>
                </c:pt>
                <c:pt idx="23">
                  <c:v>13571</c:v>
                </c:pt>
                <c:pt idx="24">
                  <c:v>13558</c:v>
                </c:pt>
                <c:pt idx="25">
                  <c:v>11856</c:v>
                </c:pt>
                <c:pt idx="26">
                  <c:v>11902</c:v>
                </c:pt>
                <c:pt idx="27">
                  <c:v>11896</c:v>
                </c:pt>
                <c:pt idx="28">
                  <c:v>11890</c:v>
                </c:pt>
                <c:pt idx="29">
                  <c:v>11889</c:v>
                </c:pt>
                <c:pt idx="30">
                  <c:v>13592</c:v>
                </c:pt>
                <c:pt idx="31">
                  <c:v>13587</c:v>
                </c:pt>
                <c:pt idx="32">
                  <c:v>12006</c:v>
                </c:pt>
                <c:pt idx="33">
                  <c:v>12001</c:v>
                </c:pt>
              </c:numCache>
            </c:numRef>
          </c:yVal>
        </c:ser>
        <c:ser>
          <c:idx val="1"/>
          <c:order val="1"/>
          <c:tx>
            <c:v>TQM03b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All_training!$K$5:$K$19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13</c:v>
                </c:pt>
                <c:pt idx="8">
                  <c:v>14</c:v>
                </c:pt>
                <c:pt idx="9">
                  <c:v>15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30</c:v>
                </c:pt>
                <c:pt idx="14">
                  <c:v>31</c:v>
                </c:pt>
              </c:numCache>
            </c:numRef>
          </c:xVal>
          <c:yVal>
            <c:numRef>
              <c:f>All_training!$N$5:$N$19</c:f>
              <c:numCache>
                <c:formatCode>General</c:formatCode>
                <c:ptCount val="15"/>
                <c:pt idx="0">
                  <c:v>11985</c:v>
                </c:pt>
                <c:pt idx="1">
                  <c:v>11991</c:v>
                </c:pt>
                <c:pt idx="2">
                  <c:v>11990</c:v>
                </c:pt>
                <c:pt idx="3">
                  <c:v>11993</c:v>
                </c:pt>
                <c:pt idx="4">
                  <c:v>11994</c:v>
                </c:pt>
                <c:pt idx="5">
                  <c:v>11987</c:v>
                </c:pt>
                <c:pt idx="6">
                  <c:v>11994</c:v>
                </c:pt>
                <c:pt idx="7">
                  <c:v>13399</c:v>
                </c:pt>
                <c:pt idx="8">
                  <c:v>13582</c:v>
                </c:pt>
                <c:pt idx="9">
                  <c:v>13600</c:v>
                </c:pt>
                <c:pt idx="10">
                  <c:v>13582</c:v>
                </c:pt>
                <c:pt idx="11">
                  <c:v>13611</c:v>
                </c:pt>
                <c:pt idx="12">
                  <c:v>13610</c:v>
                </c:pt>
                <c:pt idx="13">
                  <c:v>11927</c:v>
                </c:pt>
                <c:pt idx="14">
                  <c:v>11910</c:v>
                </c:pt>
              </c:numCache>
            </c:numRef>
          </c:yVal>
        </c:ser>
        <c:ser>
          <c:idx val="2"/>
          <c:order val="2"/>
          <c:tx>
            <c:v>TQM03c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000099"/>
              </a:solidFill>
            </c:spPr>
          </c:marker>
          <c:xVal>
            <c:numRef>
              <c:f>All_training!$U$5:$U$39</c:f>
              <c:numCache>
                <c:formatCode>General</c:formatCode>
                <c:ptCount val="3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8</c:v>
                </c:pt>
                <c:pt idx="4">
                  <c:v>9</c:v>
                </c:pt>
                <c:pt idx="7">
                  <c:v>17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6">
                  <c:v>23</c:v>
                </c:pt>
                <c:pt idx="17">
                  <c:v>24</c:v>
                </c:pt>
                <c:pt idx="18">
                  <c:v>25</c:v>
                </c:pt>
                <c:pt idx="19">
                  <c:v>26</c:v>
                </c:pt>
                <c:pt idx="20">
                  <c:v>29</c:v>
                </c:pt>
                <c:pt idx="22">
                  <c:v>30</c:v>
                </c:pt>
                <c:pt idx="23">
                  <c:v>31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57</c:v>
                </c:pt>
                <c:pt idx="34">
                  <c:v>58</c:v>
                </c:pt>
              </c:numCache>
            </c:numRef>
          </c:xVal>
          <c:yVal>
            <c:numRef>
              <c:f>All_training!$X$5:$X$39</c:f>
              <c:numCache>
                <c:formatCode>General</c:formatCode>
                <c:ptCount val="35"/>
                <c:pt idx="0">
                  <c:v>11936</c:v>
                </c:pt>
                <c:pt idx="1">
                  <c:v>11942</c:v>
                </c:pt>
                <c:pt idx="2">
                  <c:v>11938</c:v>
                </c:pt>
                <c:pt idx="3">
                  <c:v>11940</c:v>
                </c:pt>
                <c:pt idx="4">
                  <c:v>11916</c:v>
                </c:pt>
                <c:pt idx="7">
                  <c:v>12172</c:v>
                </c:pt>
                <c:pt idx="10">
                  <c:v>11910</c:v>
                </c:pt>
                <c:pt idx="11">
                  <c:v>12408</c:v>
                </c:pt>
                <c:pt idx="12">
                  <c:v>12424</c:v>
                </c:pt>
                <c:pt idx="13">
                  <c:v>12812</c:v>
                </c:pt>
                <c:pt idx="14">
                  <c:v>12472</c:v>
                </c:pt>
                <c:pt idx="16">
                  <c:v>12500</c:v>
                </c:pt>
                <c:pt idx="17">
                  <c:v>12692</c:v>
                </c:pt>
                <c:pt idx="18">
                  <c:v>12984</c:v>
                </c:pt>
                <c:pt idx="19">
                  <c:v>12618</c:v>
                </c:pt>
                <c:pt idx="20">
                  <c:v>12770</c:v>
                </c:pt>
                <c:pt idx="22">
                  <c:v>12568</c:v>
                </c:pt>
                <c:pt idx="23">
                  <c:v>12672</c:v>
                </c:pt>
                <c:pt idx="24">
                  <c:v>12510</c:v>
                </c:pt>
                <c:pt idx="25">
                  <c:v>12803</c:v>
                </c:pt>
                <c:pt idx="26">
                  <c:v>12659</c:v>
                </c:pt>
                <c:pt idx="27">
                  <c:v>12495</c:v>
                </c:pt>
                <c:pt idx="28">
                  <c:v>12884</c:v>
                </c:pt>
                <c:pt idx="30">
                  <c:v>12638</c:v>
                </c:pt>
                <c:pt idx="31">
                  <c:v>12744</c:v>
                </c:pt>
                <c:pt idx="32">
                  <c:v>12578</c:v>
                </c:pt>
                <c:pt idx="33">
                  <c:v>11935</c:v>
                </c:pt>
                <c:pt idx="34">
                  <c:v>11926</c:v>
                </c:pt>
              </c:numCache>
            </c:numRef>
          </c:yVal>
        </c:ser>
        <c:axId val="61373056"/>
        <c:axId val="61383808"/>
      </c:scatterChart>
      <c:valAx>
        <c:axId val="61373056"/>
        <c:scaling>
          <c:orientation val="minMax"/>
          <c:max val="75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Quench</a:t>
                </a:r>
                <a:r>
                  <a:rPr lang="en-US" baseline="0"/>
                  <a:t> Number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61383808"/>
        <c:crosses val="autoZero"/>
        <c:crossBetween val="midCat"/>
      </c:valAx>
      <c:valAx>
        <c:axId val="61383808"/>
        <c:scaling>
          <c:orientation val="minMax"/>
          <c:min val="4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Quench</a:t>
                </a:r>
                <a:r>
                  <a:rPr lang="en-US" sz="1600" baseline="0"/>
                  <a:t> Current (A)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crossAx val="613730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2987055174139068"/>
          <c:y val="0.65964593394443982"/>
          <c:w val="0.12755283551641391"/>
          <c:h val="0.20364761585648641"/>
        </c:manualLayout>
      </c:layout>
      <c:spPr>
        <a:solidFill>
          <a:schemeClr val="bg1">
            <a:lumMod val="95000"/>
          </a:schemeClr>
        </a:solidFill>
      </c:spPr>
    </c:legend>
    <c:plotVisOnly val="1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797400602538471"/>
          <c:y val="3.3491763755774943E-2"/>
          <c:w val="0.83402037606382851"/>
          <c:h val="0.83185351339923463"/>
        </c:manualLayout>
      </c:layout>
      <c:scatterChart>
        <c:scatterStyle val="lineMarker"/>
        <c:ser>
          <c:idx val="3"/>
          <c:order val="0"/>
          <c:tx>
            <c:v>TQM03a 100 A/s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3333FF"/>
              </a:solidFill>
              <a:ln>
                <a:solidFill>
                  <a:srgbClr val="3333FF"/>
                </a:solidFill>
              </a:ln>
            </c:spPr>
          </c:marker>
          <c:xVal>
            <c:numRef>
              <c:f>'T-Dependence'!$C$6:$C$36</c:f>
              <c:numCache>
                <c:formatCode>General</c:formatCode>
                <c:ptCount val="31"/>
                <c:pt idx="0">
                  <c:v>4.5</c:v>
                </c:pt>
                <c:pt idx="1">
                  <c:v>4.5</c:v>
                </c:pt>
                <c:pt idx="2">
                  <c:v>1.9000000000000001</c:v>
                </c:pt>
                <c:pt idx="3">
                  <c:v>1.9000000000000001</c:v>
                </c:pt>
                <c:pt idx="5">
                  <c:v>2.68</c:v>
                </c:pt>
                <c:pt idx="7">
                  <c:v>2.17</c:v>
                </c:pt>
                <c:pt idx="8">
                  <c:v>2.17</c:v>
                </c:pt>
                <c:pt idx="9">
                  <c:v>2.57</c:v>
                </c:pt>
                <c:pt idx="10">
                  <c:v>2.61</c:v>
                </c:pt>
                <c:pt idx="11">
                  <c:v>3.51</c:v>
                </c:pt>
                <c:pt idx="12">
                  <c:v>3.5</c:v>
                </c:pt>
                <c:pt idx="14">
                  <c:v>4.5</c:v>
                </c:pt>
                <c:pt idx="15">
                  <c:v>4.5</c:v>
                </c:pt>
                <c:pt idx="18">
                  <c:v>1.9000000000000001</c:v>
                </c:pt>
                <c:pt idx="19">
                  <c:v>1.9000000000000001</c:v>
                </c:pt>
                <c:pt idx="20">
                  <c:v>1.9700000000000004</c:v>
                </c:pt>
                <c:pt idx="21">
                  <c:v>1.9900000000000004</c:v>
                </c:pt>
                <c:pt idx="22">
                  <c:v>2.044</c:v>
                </c:pt>
                <c:pt idx="23">
                  <c:v>2.0749999999999997</c:v>
                </c:pt>
                <c:pt idx="25">
                  <c:v>2.4</c:v>
                </c:pt>
                <c:pt idx="26">
                  <c:v>2.25</c:v>
                </c:pt>
                <c:pt idx="28">
                  <c:v>4.28</c:v>
                </c:pt>
                <c:pt idx="30">
                  <c:v>4.38</c:v>
                </c:pt>
              </c:numCache>
            </c:numRef>
          </c:xVal>
          <c:yVal>
            <c:numRef>
              <c:f>'T-Dependence'!$G$6:$G$36</c:f>
              <c:numCache>
                <c:formatCode>General</c:formatCode>
                <c:ptCount val="31"/>
                <c:pt idx="3">
                  <c:v>13117</c:v>
                </c:pt>
                <c:pt idx="8">
                  <c:v>12755</c:v>
                </c:pt>
                <c:pt idx="9">
                  <c:v>12598</c:v>
                </c:pt>
                <c:pt idx="11">
                  <c:v>12255</c:v>
                </c:pt>
                <c:pt idx="15">
                  <c:v>11677</c:v>
                </c:pt>
                <c:pt idx="19">
                  <c:v>13119</c:v>
                </c:pt>
                <c:pt idx="20">
                  <c:v>13022</c:v>
                </c:pt>
                <c:pt idx="23">
                  <c:v>12900</c:v>
                </c:pt>
                <c:pt idx="26">
                  <c:v>12668</c:v>
                </c:pt>
                <c:pt idx="30">
                  <c:v>11726</c:v>
                </c:pt>
              </c:numCache>
            </c:numRef>
          </c:yVal>
        </c:ser>
        <c:ser>
          <c:idx val="5"/>
          <c:order val="1"/>
          <c:tx>
            <c:v>TQM03b 100 A/s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xVal>
            <c:numRef>
              <c:f>'T-Dependence'!$K$7:$K$22</c:f>
              <c:numCache>
                <c:formatCode>General</c:formatCode>
                <c:ptCount val="16"/>
                <c:pt idx="0">
                  <c:v>4.41</c:v>
                </c:pt>
                <c:pt idx="1">
                  <c:v>4.41</c:v>
                </c:pt>
                <c:pt idx="3">
                  <c:v>1.87</c:v>
                </c:pt>
                <c:pt idx="4">
                  <c:v>1.84</c:v>
                </c:pt>
                <c:pt idx="6">
                  <c:v>1.8800000000000001</c:v>
                </c:pt>
                <c:pt idx="8">
                  <c:v>2.0149999999999997</c:v>
                </c:pt>
                <c:pt idx="9">
                  <c:v>2.0119999999999991</c:v>
                </c:pt>
                <c:pt idx="10">
                  <c:v>2.74</c:v>
                </c:pt>
                <c:pt idx="11">
                  <c:v>2.75</c:v>
                </c:pt>
                <c:pt idx="12">
                  <c:v>3.54</c:v>
                </c:pt>
                <c:pt idx="13">
                  <c:v>3.55</c:v>
                </c:pt>
                <c:pt idx="14">
                  <c:v>4.5</c:v>
                </c:pt>
              </c:numCache>
            </c:numRef>
          </c:xVal>
          <c:yVal>
            <c:numRef>
              <c:f>'T-Dependence'!$O$7:$O$22</c:f>
              <c:numCache>
                <c:formatCode>General</c:formatCode>
                <c:ptCount val="16"/>
                <c:pt idx="1">
                  <c:v>11836</c:v>
                </c:pt>
                <c:pt idx="6">
                  <c:v>13140</c:v>
                </c:pt>
                <c:pt idx="9">
                  <c:v>13062</c:v>
                </c:pt>
                <c:pt idx="10">
                  <c:v>12630</c:v>
                </c:pt>
                <c:pt idx="13">
                  <c:v>12310</c:v>
                </c:pt>
              </c:numCache>
            </c:numRef>
          </c:yVal>
        </c:ser>
        <c:ser>
          <c:idx val="1"/>
          <c:order val="2"/>
          <c:tx>
            <c:v>TQM03c 100 A/s</c:v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xVal>
            <c:numRef>
              <c:f>'T-Dependence'!$R$6:$R$32</c:f>
              <c:numCache>
                <c:formatCode>General</c:formatCode>
                <c:ptCount val="27"/>
                <c:pt idx="0">
                  <c:v>4.45</c:v>
                </c:pt>
                <c:pt idx="1">
                  <c:v>4.45</c:v>
                </c:pt>
                <c:pt idx="2">
                  <c:v>4.45</c:v>
                </c:pt>
                <c:pt idx="4">
                  <c:v>2.0499999999999998</c:v>
                </c:pt>
                <c:pt idx="5">
                  <c:v>2.52</c:v>
                </c:pt>
                <c:pt idx="6">
                  <c:v>2.6</c:v>
                </c:pt>
                <c:pt idx="7">
                  <c:v>3.5</c:v>
                </c:pt>
                <c:pt idx="8">
                  <c:v>3.5</c:v>
                </c:pt>
                <c:pt idx="10">
                  <c:v>4.21</c:v>
                </c:pt>
                <c:pt idx="12">
                  <c:v>1.8900000000000001</c:v>
                </c:pt>
                <c:pt idx="13">
                  <c:v>1.8</c:v>
                </c:pt>
                <c:pt idx="14">
                  <c:v>1.84</c:v>
                </c:pt>
                <c:pt idx="15">
                  <c:v>1.8900000000000001</c:v>
                </c:pt>
                <c:pt idx="17">
                  <c:v>1.8800000000000001</c:v>
                </c:pt>
                <c:pt idx="18">
                  <c:v>1.87</c:v>
                </c:pt>
                <c:pt idx="19">
                  <c:v>1.9800000000000004</c:v>
                </c:pt>
                <c:pt idx="21">
                  <c:v>2.11</c:v>
                </c:pt>
                <c:pt idx="22">
                  <c:v>2.11</c:v>
                </c:pt>
                <c:pt idx="23">
                  <c:v>2.8</c:v>
                </c:pt>
                <c:pt idx="24">
                  <c:v>2.79</c:v>
                </c:pt>
                <c:pt idx="25">
                  <c:v>3.48</c:v>
                </c:pt>
                <c:pt idx="26">
                  <c:v>3.55</c:v>
                </c:pt>
              </c:numCache>
            </c:numRef>
          </c:xVal>
          <c:yVal>
            <c:numRef>
              <c:f>'T-Dependence'!$V$6:$V$32</c:f>
              <c:numCache>
                <c:formatCode>General</c:formatCode>
                <c:ptCount val="27"/>
                <c:pt idx="2">
                  <c:v>11822</c:v>
                </c:pt>
                <c:pt idx="6">
                  <c:v>12672</c:v>
                </c:pt>
                <c:pt idx="8">
                  <c:v>12406</c:v>
                </c:pt>
                <c:pt idx="17">
                  <c:v>13212</c:v>
                </c:pt>
                <c:pt idx="18">
                  <c:v>13219</c:v>
                </c:pt>
                <c:pt idx="21">
                  <c:v>13055</c:v>
                </c:pt>
                <c:pt idx="23">
                  <c:v>12658</c:v>
                </c:pt>
                <c:pt idx="26">
                  <c:v>12358</c:v>
                </c:pt>
              </c:numCache>
            </c:numRef>
          </c:yVal>
          <c:smooth val="1"/>
        </c:ser>
        <c:axId val="61413632"/>
        <c:axId val="61428480"/>
      </c:scatterChart>
      <c:valAx>
        <c:axId val="61413632"/>
        <c:scaling>
          <c:orientation val="minMax"/>
          <c:max val="5"/>
          <c:min val="1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Temperature</a:t>
                </a:r>
                <a:r>
                  <a:rPr lang="en-US" sz="1400" baseline="0"/>
                  <a:t> (T)</a:t>
                </a:r>
                <a:endParaRPr lang="en-US" sz="14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428480"/>
        <c:crosses val="autoZero"/>
        <c:crossBetween val="midCat"/>
      </c:valAx>
      <c:valAx>
        <c:axId val="61428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Current</a:t>
                </a:r>
                <a:r>
                  <a:rPr lang="en-US" sz="1600" baseline="0"/>
                  <a:t> (A)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413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1096612265554093"/>
          <c:y val="3.3218136534504894E-2"/>
          <c:w val="0.26989152050674059"/>
          <c:h val="0.27485626182778311"/>
        </c:manualLayout>
      </c:layout>
      <c:overlay val="1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6489428314662243E-2"/>
          <c:y val="5.1569970184321863E-2"/>
          <c:w val="0.87313178659019752"/>
          <c:h val="0.81678703955109278"/>
        </c:manualLayout>
      </c:layout>
      <c:barChart>
        <c:barDir val="col"/>
        <c:grouping val="clustered"/>
        <c:ser>
          <c:idx val="0"/>
          <c:order val="0"/>
          <c:tx>
            <c:v>TQM03a</c:v>
          </c:tx>
          <c:cat>
            <c:strRef>
              <c:f>[tqm03c_rrr.xlsx]CVT!$A$54:$A$63</c:f>
              <c:strCache>
                <c:ptCount val="10"/>
                <c:pt idx="0">
                  <c:v>a2_a3</c:v>
                </c:pt>
                <c:pt idx="1">
                  <c:v>a3_a4</c:v>
                </c:pt>
                <c:pt idx="2">
                  <c:v>a4_a5</c:v>
                </c:pt>
                <c:pt idx="3">
                  <c:v>a7_a8</c:v>
                </c:pt>
                <c:pt idx="4">
                  <c:v>a8_a9</c:v>
                </c:pt>
                <c:pt idx="5">
                  <c:v>a9_a10</c:v>
                </c:pt>
                <c:pt idx="6">
                  <c:v>a10_b2</c:v>
                </c:pt>
                <c:pt idx="7">
                  <c:v>Wcoil</c:v>
                </c:pt>
                <c:pt idx="8">
                  <c:v>Inner Hcoil</c:v>
                </c:pt>
                <c:pt idx="9">
                  <c:v>Outer Hcoil</c:v>
                </c:pt>
              </c:strCache>
            </c:strRef>
          </c:cat>
          <c:val>
            <c:numRef>
              <c:f>[tqm03c_rrr.xlsx]CVT!$B$54:$B$63</c:f>
              <c:numCache>
                <c:formatCode>0.00</c:formatCode>
                <c:ptCount val="10"/>
                <c:pt idx="0">
                  <c:v>183.75054135989609</c:v>
                </c:pt>
                <c:pt idx="1">
                  <c:v>181.48165879908458</c:v>
                </c:pt>
                <c:pt idx="2">
                  <c:v>189.93640256006987</c:v>
                </c:pt>
                <c:pt idx="3">
                  <c:v>194.28007660071529</c:v>
                </c:pt>
                <c:pt idx="4">
                  <c:v>190.16348422233318</c:v>
                </c:pt>
                <c:pt idx="5">
                  <c:v>193.94351015553463</c:v>
                </c:pt>
                <c:pt idx="6">
                  <c:v>190.00862602044262</c:v>
                </c:pt>
                <c:pt idx="7">
                  <c:v>185.72581837422285</c:v>
                </c:pt>
                <c:pt idx="8">
                  <c:v>184.44792927485918</c:v>
                </c:pt>
                <c:pt idx="9">
                  <c:v>188.60182616250714</c:v>
                </c:pt>
              </c:numCache>
            </c:numRef>
          </c:val>
        </c:ser>
        <c:ser>
          <c:idx val="3"/>
          <c:order val="1"/>
          <c:tx>
            <c:v>TQM03c</c:v>
          </c:tx>
          <c:spPr>
            <a:solidFill>
              <a:srgbClr val="C00000"/>
            </a:solidFill>
          </c:spPr>
          <c:val>
            <c:numRef>
              <c:f>[tqm03c_rrr.xlsx]CVT!$E$54:$E$63</c:f>
              <c:numCache>
                <c:formatCode>General</c:formatCode>
                <c:ptCount val="10"/>
                <c:pt idx="0">
                  <c:v>172.45188113876586</c:v>
                </c:pt>
                <c:pt idx="1">
                  <c:v>170.85920617118481</c:v>
                </c:pt>
                <c:pt idx="2">
                  <c:v>178.43673743875507</c:v>
                </c:pt>
                <c:pt idx="3">
                  <c:v>181.95099297596087</c:v>
                </c:pt>
                <c:pt idx="4">
                  <c:v>157.11427774047453</c:v>
                </c:pt>
                <c:pt idx="5">
                  <c:v>186.81751122936825</c:v>
                </c:pt>
                <c:pt idx="6">
                  <c:v>178.06710200626927</c:v>
                </c:pt>
                <c:pt idx="7">
                  <c:v>176.13921920574379</c:v>
                </c:pt>
                <c:pt idx="8">
                  <c:v>174.79756764589132</c:v>
                </c:pt>
                <c:pt idx="9">
                  <c:v>177.11105637488805</c:v>
                </c:pt>
              </c:numCache>
            </c:numRef>
          </c:val>
        </c:ser>
        <c:axId val="61469440"/>
        <c:axId val="61470976"/>
      </c:barChart>
      <c:catAx>
        <c:axId val="61469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1470976"/>
        <c:crosses val="autoZero"/>
        <c:auto val="1"/>
        <c:lblAlgn val="ctr"/>
        <c:lblOffset val="100"/>
      </c:catAx>
      <c:valAx>
        <c:axId val="6147097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RRR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469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06617762523259"/>
          <c:y val="3.5967664041994751E-2"/>
          <c:w val="0.18129008232945293"/>
          <c:h val="0.18223622047244181"/>
        </c:manualLayout>
      </c:layout>
      <c:spPr>
        <a:solidFill>
          <a:schemeClr val="accent3">
            <a:lumMod val="20000"/>
            <a:lumOff val="80000"/>
          </a:schemeClr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9.4569627394706715E-2"/>
          <c:y val="3.8339107079926833E-2"/>
          <c:w val="0.90503383338764909"/>
          <c:h val="0.72882545931758858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cat>
            <c:strRef>
              <c:f>plot!$M$6:$M$49</c:f>
              <c:strCache>
                <c:ptCount val="44"/>
                <c:pt idx="0">
                  <c:v>28a2_28a3</c:v>
                </c:pt>
                <c:pt idx="1">
                  <c:v>28a3_28a4</c:v>
                </c:pt>
                <c:pt idx="2">
                  <c:v>28a4_28a5</c:v>
                </c:pt>
                <c:pt idx="3">
                  <c:v>28a5_28a6</c:v>
                </c:pt>
                <c:pt idx="4">
                  <c:v>28a7_28a8</c:v>
                </c:pt>
                <c:pt idx="5">
                  <c:v>28a9_28a10</c:v>
                </c:pt>
                <c:pt idx="6">
                  <c:v>28a10_28b6</c:v>
                </c:pt>
                <c:pt idx="7">
                  <c:v>28b6_28b5</c:v>
                </c:pt>
                <c:pt idx="8">
                  <c:v>28b5_28b4</c:v>
                </c:pt>
                <c:pt idx="9">
                  <c:v>28b4_28b3</c:v>
                </c:pt>
                <c:pt idx="10">
                  <c:v>28b3_28b2</c:v>
                </c:pt>
                <c:pt idx="11">
                  <c:v>20a1_20a3</c:v>
                </c:pt>
                <c:pt idx="12">
                  <c:v>20a3_20a4</c:v>
                </c:pt>
                <c:pt idx="13">
                  <c:v>20a4_20a5</c:v>
                </c:pt>
                <c:pt idx="14">
                  <c:v>20a5_20a6</c:v>
                </c:pt>
                <c:pt idx="15">
                  <c:v>20a7_20a8</c:v>
                </c:pt>
                <c:pt idx="16">
                  <c:v>20a9_20a10</c:v>
                </c:pt>
                <c:pt idx="17">
                  <c:v>20a10_20b6</c:v>
                </c:pt>
                <c:pt idx="18">
                  <c:v>20b6_20b5</c:v>
                </c:pt>
                <c:pt idx="19">
                  <c:v>20b5_20b4</c:v>
                </c:pt>
                <c:pt idx="20">
                  <c:v>20b4_20b3</c:v>
                </c:pt>
                <c:pt idx="21">
                  <c:v>20b3_20b2</c:v>
                </c:pt>
                <c:pt idx="22">
                  <c:v>23b2_23b3</c:v>
                </c:pt>
                <c:pt idx="23">
                  <c:v>23b3_23b4</c:v>
                </c:pt>
                <c:pt idx="24">
                  <c:v>23b4_23b5</c:v>
                </c:pt>
                <c:pt idx="25">
                  <c:v>23b5_23b6</c:v>
                </c:pt>
                <c:pt idx="26">
                  <c:v>23b6_23a10</c:v>
                </c:pt>
                <c:pt idx="27">
                  <c:v>23a10_23a9</c:v>
                </c:pt>
                <c:pt idx="28">
                  <c:v>23a8_23a7</c:v>
                </c:pt>
                <c:pt idx="29">
                  <c:v>23a6_23a5</c:v>
                </c:pt>
                <c:pt idx="30">
                  <c:v>23a5_23a4</c:v>
                </c:pt>
                <c:pt idx="31">
                  <c:v>23a4_23a1</c:v>
                </c:pt>
                <c:pt idx="32">
                  <c:v>22b2_22b3</c:v>
                </c:pt>
                <c:pt idx="33">
                  <c:v>22b3_22b4</c:v>
                </c:pt>
                <c:pt idx="34">
                  <c:v>22b5_22b6</c:v>
                </c:pt>
                <c:pt idx="35">
                  <c:v>22b6_22a10</c:v>
                </c:pt>
                <c:pt idx="36">
                  <c:v>22a10_22a9</c:v>
                </c:pt>
                <c:pt idx="37">
                  <c:v>22a8_22a6</c:v>
                </c:pt>
                <c:pt idx="38">
                  <c:v>22a6_22a5</c:v>
                </c:pt>
                <c:pt idx="39">
                  <c:v>22a3_22a2</c:v>
                </c:pt>
                <c:pt idx="41">
                  <c:v>Wcoil</c:v>
                </c:pt>
                <c:pt idx="42">
                  <c:v>Hcoil1</c:v>
                </c:pt>
                <c:pt idx="43">
                  <c:v>Hcoil2</c:v>
                </c:pt>
              </c:strCache>
            </c:strRef>
          </c:cat>
          <c:val>
            <c:numRef>
              <c:f>plot!$AM$6:$AM$49</c:f>
              <c:numCache>
                <c:formatCode>General</c:formatCode>
                <c:ptCount val="44"/>
                <c:pt idx="0">
                  <c:v>204.78977938825537</c:v>
                </c:pt>
                <c:pt idx="1">
                  <c:v>207.7383875947236</c:v>
                </c:pt>
                <c:pt idx="2">
                  <c:v>206.4199799473881</c:v>
                </c:pt>
                <c:pt idx="3">
                  <c:v>205.47920302501456</c:v>
                </c:pt>
                <c:pt idx="4">
                  <c:v>187.0278555877349</c:v>
                </c:pt>
                <c:pt idx="5">
                  <c:v>183.32007094578444</c:v>
                </c:pt>
                <c:pt idx="6">
                  <c:v>167.69580466171655</c:v>
                </c:pt>
                <c:pt idx="7">
                  <c:v>171.37845924303423</c:v>
                </c:pt>
                <c:pt idx="8">
                  <c:v>175.75826295926484</c:v>
                </c:pt>
                <c:pt idx="9">
                  <c:v>190.86740511483961</c:v>
                </c:pt>
                <c:pt idx="10">
                  <c:v>192.178240388999</c:v>
                </c:pt>
                <c:pt idx="11">
                  <c:v>197.68227760203726</c:v>
                </c:pt>
                <c:pt idx="12">
                  <c:v>195.10767559023998</c:v>
                </c:pt>
                <c:pt idx="13">
                  <c:v>194.01498075274475</c:v>
                </c:pt>
                <c:pt idx="14">
                  <c:v>192.86840166532491</c:v>
                </c:pt>
                <c:pt idx="15">
                  <c:v>179.95441797534406</c:v>
                </c:pt>
                <c:pt idx="16">
                  <c:v>183.139138369915</c:v>
                </c:pt>
                <c:pt idx="17">
                  <c:v>177.83310248744385</c:v>
                </c:pt>
                <c:pt idx="18">
                  <c:v>177.67047383983368</c:v>
                </c:pt>
                <c:pt idx="19">
                  <c:v>175.86495706707885</c:v>
                </c:pt>
                <c:pt idx="20">
                  <c:v>184.51704096781324</c:v>
                </c:pt>
                <c:pt idx="21">
                  <c:v>190.05090970908097</c:v>
                </c:pt>
                <c:pt idx="22">
                  <c:v>233.94192127718139</c:v>
                </c:pt>
                <c:pt idx="23">
                  <c:v>220.57066832734137</c:v>
                </c:pt>
                <c:pt idx="24">
                  <c:v>211.19438208242187</c:v>
                </c:pt>
                <c:pt idx="25">
                  <c:v>212.56291305932294</c:v>
                </c:pt>
                <c:pt idx="26">
                  <c:v>196.46704006893614</c:v>
                </c:pt>
                <c:pt idx="27">
                  <c:v>214.89516390928102</c:v>
                </c:pt>
                <c:pt idx="28">
                  <c:v>221.90209812627225</c:v>
                </c:pt>
                <c:pt idx="29">
                  <c:v>232.84573477177318</c:v>
                </c:pt>
                <c:pt idx="30">
                  <c:v>229.76753746540851</c:v>
                </c:pt>
                <c:pt idx="31">
                  <c:v>232.7144799336123</c:v>
                </c:pt>
                <c:pt idx="32">
                  <c:v>232.35710112003667</c:v>
                </c:pt>
                <c:pt idx="33">
                  <c:v>221.74563354948614</c:v>
                </c:pt>
                <c:pt idx="34">
                  <c:v>202.77069074271049</c:v>
                </c:pt>
                <c:pt idx="35">
                  <c:v>198.45334817401545</c:v>
                </c:pt>
                <c:pt idx="36">
                  <c:v>223.48669694245692</c:v>
                </c:pt>
                <c:pt idx="37">
                  <c:v>232.02956754554452</c:v>
                </c:pt>
                <c:pt idx="38">
                  <c:v>237.45103407607101</c:v>
                </c:pt>
                <c:pt idx="39">
                  <c:v>243.39608882576007</c:v>
                </c:pt>
                <c:pt idx="41">
                  <c:v>209.14437173858994</c:v>
                </c:pt>
                <c:pt idx="42">
                  <c:v>193.25577730172719</c:v>
                </c:pt>
                <c:pt idx="43">
                  <c:v>231.56941435522282</c:v>
                </c:pt>
              </c:numCache>
            </c:numRef>
          </c:val>
        </c:ser>
        <c:axId val="61504128"/>
        <c:axId val="61518208"/>
      </c:barChart>
      <c:catAx>
        <c:axId val="6150412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61518208"/>
        <c:crosses val="autoZero"/>
        <c:auto val="1"/>
        <c:lblAlgn val="ctr"/>
        <c:lblOffset val="100"/>
      </c:catAx>
      <c:valAx>
        <c:axId val="6151820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RRR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504128"/>
        <c:crosses val="autoZero"/>
        <c:crossBetween val="between"/>
      </c:valAx>
    </c:plotArea>
    <c:plotVisOnly val="1"/>
  </c:chart>
  <c:spPr>
    <a:ln>
      <a:noFill/>
    </a:ln>
  </c:sp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'tqc02e RRR'!$C$3</c:f>
              <c:strCache>
                <c:ptCount val="1"/>
                <c:pt idx="0">
                  <c:v>20</c:v>
                </c:pt>
              </c:strCache>
            </c:strRef>
          </c:tx>
          <c:cat>
            <c:strRef>
              <c:f>'tqc02e RRR'!$B$4:$B$15</c:f>
              <c:strCache>
                <c:ptCount val="12"/>
                <c:pt idx="0">
                  <c:v>a1a2</c:v>
                </c:pt>
                <c:pt idx="1">
                  <c:v>a2a3</c:v>
                </c:pt>
                <c:pt idx="2">
                  <c:v>a3a4</c:v>
                </c:pt>
                <c:pt idx="3">
                  <c:v>a4a5</c:v>
                </c:pt>
                <c:pt idx="4">
                  <c:v>a5a6</c:v>
                </c:pt>
                <c:pt idx="5">
                  <c:v>a7a8</c:v>
                </c:pt>
                <c:pt idx="6">
                  <c:v>a9a10</c:v>
                </c:pt>
                <c:pt idx="7">
                  <c:v>b2b3</c:v>
                </c:pt>
                <c:pt idx="8">
                  <c:v>b3b4</c:v>
                </c:pt>
                <c:pt idx="9">
                  <c:v>b4b5</c:v>
                </c:pt>
                <c:pt idx="10">
                  <c:v>b5b6</c:v>
                </c:pt>
                <c:pt idx="11">
                  <c:v>a10b6</c:v>
                </c:pt>
              </c:strCache>
            </c:strRef>
          </c:cat>
          <c:val>
            <c:numRef>
              <c:f>'tqc02e RRR'!$C$4:$C$15</c:f>
              <c:numCache>
                <c:formatCode>General</c:formatCode>
                <c:ptCount val="12"/>
                <c:pt idx="0">
                  <c:v>178.28</c:v>
                </c:pt>
                <c:pt idx="1">
                  <c:v>193.99</c:v>
                </c:pt>
                <c:pt idx="2">
                  <c:v>192.16</c:v>
                </c:pt>
                <c:pt idx="3">
                  <c:v>187.33</c:v>
                </c:pt>
                <c:pt idx="4">
                  <c:v>190.07</c:v>
                </c:pt>
                <c:pt idx="5">
                  <c:v>174.49</c:v>
                </c:pt>
                <c:pt idx="6">
                  <c:v>179.60999999999999</c:v>
                </c:pt>
                <c:pt idx="7">
                  <c:v>189.23999999999998</c:v>
                </c:pt>
                <c:pt idx="8">
                  <c:v>185.73999999999998</c:v>
                </c:pt>
                <c:pt idx="9">
                  <c:v>174.28</c:v>
                </c:pt>
                <c:pt idx="10">
                  <c:v>182.72</c:v>
                </c:pt>
                <c:pt idx="11">
                  <c:v>174.72</c:v>
                </c:pt>
              </c:numCache>
            </c:numRef>
          </c:val>
        </c:ser>
        <c:ser>
          <c:idx val="1"/>
          <c:order val="1"/>
          <c:tx>
            <c:strRef>
              <c:f>'tqc02e RRR'!$D$3</c:f>
              <c:strCache>
                <c:ptCount val="1"/>
                <c:pt idx="0">
                  <c:v>21</c:v>
                </c:pt>
              </c:strCache>
            </c:strRef>
          </c:tx>
          <c:val>
            <c:numRef>
              <c:f>'tqc02e RRR'!$D$4:$D$15</c:f>
              <c:numCache>
                <c:formatCode>General</c:formatCode>
                <c:ptCount val="12"/>
                <c:pt idx="0">
                  <c:v>185.55</c:v>
                </c:pt>
                <c:pt idx="1">
                  <c:v>195.58</c:v>
                </c:pt>
                <c:pt idx="2">
                  <c:v>195.58</c:v>
                </c:pt>
                <c:pt idx="3">
                  <c:v>191.66</c:v>
                </c:pt>
                <c:pt idx="4">
                  <c:v>192.29</c:v>
                </c:pt>
                <c:pt idx="5">
                  <c:v>171.70999999999998</c:v>
                </c:pt>
                <c:pt idx="6">
                  <c:v>179.18</c:v>
                </c:pt>
                <c:pt idx="7">
                  <c:v>185.91</c:v>
                </c:pt>
                <c:pt idx="8">
                  <c:v>1.36</c:v>
                </c:pt>
                <c:pt idx="9">
                  <c:v>2.1800000000000002</c:v>
                </c:pt>
                <c:pt idx="10">
                  <c:v>2.21</c:v>
                </c:pt>
              </c:numCache>
            </c:numRef>
          </c:val>
        </c:ser>
        <c:ser>
          <c:idx val="2"/>
          <c:order val="2"/>
          <c:tx>
            <c:strRef>
              <c:f>'tqc02e RRR'!$E$3</c:f>
              <c:strCache>
                <c:ptCount val="1"/>
                <c:pt idx="0">
                  <c:v>22</c:v>
                </c:pt>
              </c:strCache>
            </c:strRef>
          </c:tx>
          <c:val>
            <c:numRef>
              <c:f>'tqc02e RRR'!$E$4:$E$15</c:f>
              <c:numCache>
                <c:formatCode>General</c:formatCode>
                <c:ptCount val="12"/>
                <c:pt idx="0">
                  <c:v>210.83</c:v>
                </c:pt>
                <c:pt idx="1">
                  <c:v>242.63</c:v>
                </c:pt>
                <c:pt idx="2">
                  <c:v>233.94</c:v>
                </c:pt>
                <c:pt idx="3">
                  <c:v>226.23</c:v>
                </c:pt>
                <c:pt idx="4">
                  <c:v>234.42000000000004</c:v>
                </c:pt>
                <c:pt idx="5">
                  <c:v>225.76999999999998</c:v>
                </c:pt>
                <c:pt idx="6">
                  <c:v>221.76</c:v>
                </c:pt>
                <c:pt idx="7">
                  <c:v>232.39000000000001</c:v>
                </c:pt>
                <c:pt idx="8">
                  <c:v>222.62</c:v>
                </c:pt>
                <c:pt idx="9">
                  <c:v>208.8</c:v>
                </c:pt>
                <c:pt idx="10">
                  <c:v>208.54</c:v>
                </c:pt>
                <c:pt idx="11">
                  <c:v>195.85000000000031</c:v>
                </c:pt>
              </c:numCache>
            </c:numRef>
          </c:val>
        </c:ser>
        <c:ser>
          <c:idx val="3"/>
          <c:order val="3"/>
          <c:tx>
            <c:strRef>
              <c:f>'tqc02e RRR'!$F$3</c:f>
              <c:strCache>
                <c:ptCount val="1"/>
                <c:pt idx="0">
                  <c:v>23</c:v>
                </c:pt>
              </c:strCache>
            </c:strRef>
          </c:tx>
          <c:val>
            <c:numRef>
              <c:f>'tqc02e RRR'!$F$4:$F$15</c:f>
              <c:numCache>
                <c:formatCode>General</c:formatCode>
                <c:ptCount val="12"/>
                <c:pt idx="0">
                  <c:v>200.63</c:v>
                </c:pt>
                <c:pt idx="1">
                  <c:v>232.9</c:v>
                </c:pt>
                <c:pt idx="2">
                  <c:v>232.9</c:v>
                </c:pt>
                <c:pt idx="3">
                  <c:v>232.9</c:v>
                </c:pt>
                <c:pt idx="4">
                  <c:v>230.03</c:v>
                </c:pt>
                <c:pt idx="5">
                  <c:v>221.33</c:v>
                </c:pt>
                <c:pt idx="6">
                  <c:v>212.76</c:v>
                </c:pt>
                <c:pt idx="7">
                  <c:v>236.29</c:v>
                </c:pt>
                <c:pt idx="8">
                  <c:v>221.94</c:v>
                </c:pt>
                <c:pt idx="9">
                  <c:v>208.95000000000007</c:v>
                </c:pt>
                <c:pt idx="10">
                  <c:v>214.06</c:v>
                </c:pt>
                <c:pt idx="11">
                  <c:v>196.23</c:v>
                </c:pt>
              </c:numCache>
            </c:numRef>
          </c:val>
        </c:ser>
        <c:axId val="61613952"/>
        <c:axId val="61615488"/>
      </c:barChart>
      <c:catAx>
        <c:axId val="616139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615488"/>
        <c:crosses val="autoZero"/>
        <c:auto val="1"/>
        <c:lblAlgn val="ctr"/>
        <c:lblOffset val="100"/>
      </c:catAx>
      <c:valAx>
        <c:axId val="61615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61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90532264548292"/>
          <c:y val="4.7869601841475422E-2"/>
          <c:w val="0.35468161074460364"/>
          <c:h val="0.15547482307285845"/>
        </c:manualLayout>
      </c:layout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958943385088986"/>
          <c:y val="8.97325068409002E-2"/>
          <c:w val="0.74778610505012166"/>
          <c:h val="0.74558894729339464"/>
        </c:manualLayout>
      </c:layout>
      <c:scatterChart>
        <c:scatterStyle val="lineMarker"/>
        <c:ser>
          <c:idx val="1"/>
          <c:order val="0"/>
          <c:tx>
            <c:v>A6_A7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TQM03a_Locations!$S$8:$S$43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1">
                  <c:v>59</c:v>
                </c:pt>
                <c:pt idx="32">
                  <c:v>60</c:v>
                </c:pt>
                <c:pt idx="34">
                  <c:v>68</c:v>
                </c:pt>
                <c:pt idx="35">
                  <c:v>69</c:v>
                </c:pt>
              </c:numCache>
            </c:numRef>
          </c:xVal>
          <c:yVal>
            <c:numRef>
              <c:f>TQM03a_Locations!$X$8:$X$43</c:f>
              <c:numCache>
                <c:formatCode>General</c:formatCode>
                <c:ptCount val="36"/>
                <c:pt idx="3">
                  <c:v>10855</c:v>
                </c:pt>
                <c:pt idx="6">
                  <c:v>12079</c:v>
                </c:pt>
                <c:pt idx="7">
                  <c:v>12139</c:v>
                </c:pt>
                <c:pt idx="8">
                  <c:v>12323</c:v>
                </c:pt>
                <c:pt idx="9">
                  <c:v>12500</c:v>
                </c:pt>
                <c:pt idx="10">
                  <c:v>12587</c:v>
                </c:pt>
                <c:pt idx="11">
                  <c:v>12633</c:v>
                </c:pt>
                <c:pt idx="16">
                  <c:v>12987</c:v>
                </c:pt>
                <c:pt idx="17">
                  <c:v>13442</c:v>
                </c:pt>
              </c:numCache>
            </c:numRef>
          </c:yVal>
        </c:ser>
        <c:ser>
          <c:idx val="4"/>
          <c:order val="1"/>
          <c:tx>
            <c:v>A7_A8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008000"/>
              </a:solidFill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TQM03a_Locations!$S$8:$S$43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1">
                  <c:v>59</c:v>
                </c:pt>
                <c:pt idx="32">
                  <c:v>60</c:v>
                </c:pt>
                <c:pt idx="34">
                  <c:v>68</c:v>
                </c:pt>
                <c:pt idx="35">
                  <c:v>69</c:v>
                </c:pt>
              </c:numCache>
            </c:numRef>
          </c:xVal>
          <c:yVal>
            <c:numRef>
              <c:f>TQM03a_Locations!$Z$8:$Z$43</c:f>
              <c:numCache>
                <c:formatCode>General</c:formatCode>
                <c:ptCount val="36"/>
                <c:pt idx="19">
                  <c:v>13764</c:v>
                </c:pt>
              </c:numCache>
            </c:numRef>
          </c:yVal>
        </c:ser>
        <c:ser>
          <c:idx val="0"/>
          <c:order val="2"/>
          <c:tx>
            <c:v>A8_A9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TQM03a_Locations!$S$8:$S$43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1">
                  <c:v>59</c:v>
                </c:pt>
                <c:pt idx="32">
                  <c:v>60</c:v>
                </c:pt>
                <c:pt idx="34">
                  <c:v>68</c:v>
                </c:pt>
                <c:pt idx="35">
                  <c:v>69</c:v>
                </c:pt>
              </c:numCache>
            </c:numRef>
          </c:xVal>
          <c:yVal>
            <c:numRef>
              <c:f>TQM03a_Locations!$Y$8:$Y$43</c:f>
              <c:numCache>
                <c:formatCode>General</c:formatCode>
                <c:ptCount val="36"/>
                <c:pt idx="2">
                  <c:v>10805</c:v>
                </c:pt>
                <c:pt idx="4">
                  <c:v>11591</c:v>
                </c:pt>
                <c:pt idx="5">
                  <c:v>11692</c:v>
                </c:pt>
                <c:pt idx="12">
                  <c:v>12705</c:v>
                </c:pt>
                <c:pt idx="13">
                  <c:v>12705</c:v>
                </c:pt>
                <c:pt idx="14">
                  <c:v>12705</c:v>
                </c:pt>
                <c:pt idx="15">
                  <c:v>12664</c:v>
                </c:pt>
                <c:pt idx="18">
                  <c:v>13529</c:v>
                </c:pt>
                <c:pt idx="20">
                  <c:v>13740</c:v>
                </c:pt>
                <c:pt idx="21">
                  <c:v>13614</c:v>
                </c:pt>
                <c:pt idx="22">
                  <c:v>13598</c:v>
                </c:pt>
                <c:pt idx="23">
                  <c:v>13571</c:v>
                </c:pt>
                <c:pt idx="24">
                  <c:v>13558</c:v>
                </c:pt>
                <c:pt idx="31">
                  <c:v>13592</c:v>
                </c:pt>
                <c:pt idx="32">
                  <c:v>13587</c:v>
                </c:pt>
              </c:numCache>
            </c:numRef>
          </c:yVal>
        </c:ser>
        <c:ser>
          <c:idx val="2"/>
          <c:order val="3"/>
          <c:tx>
            <c:v>A10_B2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TQM03a_Locations!$S$8:$S$43</c:f>
              <c:numCache>
                <c:formatCode>General</c:formatCode>
                <c:ptCount val="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26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31</c:v>
                </c:pt>
                <c:pt idx="22">
                  <c:v>32</c:v>
                </c:pt>
                <c:pt idx="23">
                  <c:v>33</c:v>
                </c:pt>
                <c:pt idx="24">
                  <c:v>34</c:v>
                </c:pt>
                <c:pt idx="25">
                  <c:v>49</c:v>
                </c:pt>
                <c:pt idx="26">
                  <c:v>50</c:v>
                </c:pt>
                <c:pt idx="27">
                  <c:v>51</c:v>
                </c:pt>
                <c:pt idx="28">
                  <c:v>52</c:v>
                </c:pt>
                <c:pt idx="29">
                  <c:v>53</c:v>
                </c:pt>
                <c:pt idx="31">
                  <c:v>59</c:v>
                </c:pt>
                <c:pt idx="32">
                  <c:v>60</c:v>
                </c:pt>
                <c:pt idx="34">
                  <c:v>68</c:v>
                </c:pt>
                <c:pt idx="35">
                  <c:v>69</c:v>
                </c:pt>
              </c:numCache>
            </c:numRef>
          </c:xVal>
          <c:yVal>
            <c:numRef>
              <c:f>TQM03a_Locations!$W$8:$W$43</c:f>
              <c:numCache>
                <c:formatCode>General</c:formatCode>
                <c:ptCount val="36"/>
                <c:pt idx="0">
                  <c:v>8906</c:v>
                </c:pt>
                <c:pt idx="1">
                  <c:v>10545</c:v>
                </c:pt>
                <c:pt idx="26">
                  <c:v>11896</c:v>
                </c:pt>
                <c:pt idx="27">
                  <c:v>11896</c:v>
                </c:pt>
                <c:pt idx="28">
                  <c:v>11890</c:v>
                </c:pt>
                <c:pt idx="29">
                  <c:v>11889</c:v>
                </c:pt>
                <c:pt idx="34">
                  <c:v>12006</c:v>
                </c:pt>
                <c:pt idx="35">
                  <c:v>12001</c:v>
                </c:pt>
              </c:numCache>
            </c:numRef>
          </c:yVal>
        </c:ser>
        <c:axId val="60401536"/>
        <c:axId val="60420480"/>
      </c:scatterChart>
      <c:valAx>
        <c:axId val="60401536"/>
        <c:scaling>
          <c:orientation val="minMax"/>
          <c:max val="72"/>
          <c:min val="0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Quench</a:t>
                </a:r>
                <a:r>
                  <a:rPr lang="en-US" sz="1200" baseline="0"/>
                  <a:t> Number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41409299447325182"/>
              <c:y val="0.9204545454545454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420480"/>
        <c:crosses val="autoZero"/>
        <c:crossBetween val="midCat"/>
      </c:valAx>
      <c:valAx>
        <c:axId val="6042048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Current (A)</a:t>
                </a:r>
              </a:p>
            </c:rich>
          </c:tx>
          <c:layout>
            <c:manualLayout>
              <c:xMode val="edge"/>
              <c:yMode val="edge"/>
              <c:x val="2.2764263789798955E-2"/>
              <c:y val="0.388636363636364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0401536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8788012944165111"/>
          <c:y val="0.60746446821435029"/>
          <c:w val="0.25365887800610276"/>
          <c:h val="0.23181818181818245"/>
        </c:manualLayout>
      </c:layout>
      <c:spPr>
        <a:solidFill>
          <a:schemeClr val="bg1">
            <a:lumMod val="95000"/>
          </a:schemeClr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9525">
      <a:noFill/>
    </a:ln>
  </c:spPr>
  <c:txPr>
    <a:bodyPr/>
    <a:lstStyle/>
    <a:p>
      <a:pPr>
        <a:defRPr sz="10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585448262453895"/>
          <c:y val="6.1075394506136783E-2"/>
          <c:w val="0.77660628500224449"/>
          <c:h val="0.6858812437799916"/>
        </c:manualLayout>
      </c:layout>
      <c:scatterChart>
        <c:scatterStyle val="lineMarker"/>
        <c:ser>
          <c:idx val="0"/>
          <c:order val="0"/>
          <c:tx>
            <c:v>TQM03a 4.5K</c:v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3333FF"/>
              </a:solidFill>
            </c:spPr>
          </c:marker>
          <c:xVal>
            <c:numRef>
              <c:f>(Ramp_Rate!$O$5:$O$16,Ramp_Rate!$O$18:$O$20)</c:f>
              <c:numCache>
                <c:formatCode>General</c:formatCode>
                <c:ptCount val="1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50</c:v>
                </c:pt>
                <c:pt idx="4">
                  <c:v>75</c:v>
                </c:pt>
                <c:pt idx="5">
                  <c:v>100</c:v>
                </c:pt>
                <c:pt idx="6">
                  <c:v>150</c:v>
                </c:pt>
                <c:pt idx="7">
                  <c:v>200</c:v>
                </c:pt>
                <c:pt idx="8">
                  <c:v>250</c:v>
                </c:pt>
                <c:pt idx="9">
                  <c:v>10</c:v>
                </c:pt>
                <c:pt idx="10">
                  <c:v>300</c:v>
                </c:pt>
                <c:pt idx="11">
                  <c:v>350</c:v>
                </c:pt>
                <c:pt idx="12">
                  <c:v>100</c:v>
                </c:pt>
                <c:pt idx="14">
                  <c:v>100</c:v>
                </c:pt>
              </c:numCache>
            </c:numRef>
          </c:xVal>
          <c:yVal>
            <c:numRef>
              <c:f>(Ramp_Rate!$P$5:$P$16,Ramp_Rate!$P$18:$P$20)</c:f>
              <c:numCache>
                <c:formatCode>General</c:formatCode>
                <c:ptCount val="15"/>
                <c:pt idx="0">
                  <c:v>12633</c:v>
                </c:pt>
                <c:pt idx="1">
                  <c:v>12705</c:v>
                </c:pt>
                <c:pt idx="2">
                  <c:v>12682</c:v>
                </c:pt>
                <c:pt idx="3">
                  <c:v>12609</c:v>
                </c:pt>
                <c:pt idx="4">
                  <c:v>12525</c:v>
                </c:pt>
                <c:pt idx="5">
                  <c:v>12409</c:v>
                </c:pt>
                <c:pt idx="6">
                  <c:v>12128</c:v>
                </c:pt>
                <c:pt idx="7">
                  <c:v>11800</c:v>
                </c:pt>
                <c:pt idx="8">
                  <c:v>11382</c:v>
                </c:pt>
                <c:pt idx="9">
                  <c:v>12698</c:v>
                </c:pt>
                <c:pt idx="10">
                  <c:v>10226</c:v>
                </c:pt>
                <c:pt idx="11">
                  <c:v>8036</c:v>
                </c:pt>
                <c:pt idx="12">
                  <c:v>11677</c:v>
                </c:pt>
                <c:pt idx="14">
                  <c:v>11726</c:v>
                </c:pt>
              </c:numCache>
            </c:numRef>
          </c:yVal>
        </c:ser>
        <c:ser>
          <c:idx val="1"/>
          <c:order val="1"/>
          <c:tx>
            <c:v>TQM03b 4.5K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Ramp_Rate!$H$8:$H$15</c:f>
              <c:numCache>
                <c:formatCode>General</c:formatCode>
                <c:ptCount val="8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350</c:v>
                </c:pt>
              </c:numCache>
            </c:numRef>
          </c:xVal>
          <c:yVal>
            <c:numRef>
              <c:f>Ramp_Rate!$I$8:$I$15</c:f>
              <c:numCache>
                <c:formatCode>General</c:formatCode>
                <c:ptCount val="8"/>
                <c:pt idx="0">
                  <c:v>11994</c:v>
                </c:pt>
                <c:pt idx="1">
                  <c:v>11987</c:v>
                </c:pt>
                <c:pt idx="2">
                  <c:v>11994</c:v>
                </c:pt>
                <c:pt idx="3">
                  <c:v>11963</c:v>
                </c:pt>
                <c:pt idx="4">
                  <c:v>11836</c:v>
                </c:pt>
                <c:pt idx="5">
                  <c:v>11390</c:v>
                </c:pt>
                <c:pt idx="6">
                  <c:v>10765</c:v>
                </c:pt>
                <c:pt idx="7">
                  <c:v>10395</c:v>
                </c:pt>
              </c:numCache>
            </c:numRef>
          </c:yVal>
        </c:ser>
        <c:ser>
          <c:idx val="2"/>
          <c:order val="2"/>
          <c:tx>
            <c:v>TQM03c 4.5K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0099"/>
              </a:solidFill>
            </c:spPr>
          </c:marker>
          <c:xVal>
            <c:numRef>
              <c:f>Ramp_Rate!$C$4:$C$11</c:f>
              <c:numCache>
                <c:formatCode>General</c:formatCode>
                <c:ptCount val="8"/>
                <c:pt idx="0">
                  <c:v>10</c:v>
                </c:pt>
                <c:pt idx="1">
                  <c:v>20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300</c:v>
                </c:pt>
                <c:pt idx="7">
                  <c:v>350</c:v>
                </c:pt>
              </c:numCache>
            </c:numRef>
          </c:xVal>
          <c:yVal>
            <c:numRef>
              <c:f>Ramp_Rate!$D$4:$D$11</c:f>
              <c:numCache>
                <c:formatCode>General</c:formatCode>
                <c:ptCount val="8"/>
                <c:pt idx="0">
                  <c:v>11940</c:v>
                </c:pt>
                <c:pt idx="1">
                  <c:v>11942</c:v>
                </c:pt>
                <c:pt idx="2">
                  <c:v>11938</c:v>
                </c:pt>
                <c:pt idx="3">
                  <c:v>11916</c:v>
                </c:pt>
                <c:pt idx="4">
                  <c:v>11822</c:v>
                </c:pt>
                <c:pt idx="5">
                  <c:v>11576</c:v>
                </c:pt>
                <c:pt idx="6">
                  <c:v>11195</c:v>
                </c:pt>
                <c:pt idx="7">
                  <c:v>10974</c:v>
                </c:pt>
              </c:numCache>
            </c:numRef>
          </c:yVal>
        </c:ser>
        <c:axId val="60779136"/>
        <c:axId val="60793984"/>
      </c:scatterChart>
      <c:valAx>
        <c:axId val="60779136"/>
        <c:scaling>
          <c:orientation val="minMax"/>
          <c:max val="40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Ramp</a:t>
                </a:r>
                <a:r>
                  <a:rPr lang="en-US" sz="1400" baseline="0" dirty="0"/>
                  <a:t> </a:t>
                </a:r>
                <a:r>
                  <a:rPr lang="en-US" sz="1400" baseline="0" dirty="0" smtClean="0"/>
                  <a:t>Rate (A/s)</a:t>
                </a:r>
              </a:p>
              <a:p>
                <a:pPr>
                  <a:defRPr sz="1400"/>
                </a:pPr>
                <a:endParaRPr lang="en-US" sz="1400" dirty="0"/>
              </a:p>
            </c:rich>
          </c:tx>
          <c:layout>
            <c:manualLayout>
              <c:xMode val="edge"/>
              <c:yMode val="edge"/>
              <c:x val="0.43694000939848493"/>
              <c:y val="0.892160420282754"/>
            </c:manualLayout>
          </c:layout>
        </c:title>
        <c:numFmt formatCode="General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0793984"/>
        <c:crosses val="autoZero"/>
        <c:crossBetween val="midCat"/>
      </c:valAx>
      <c:valAx>
        <c:axId val="60793984"/>
        <c:scaling>
          <c:orientation val="minMax"/>
          <c:max val="14000"/>
          <c:min val="8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Current  (A)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7791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747088444768488"/>
          <c:y val="0.51462227033594266"/>
          <c:w val="0.27495277385962458"/>
          <c:h val="0.23308988538464628"/>
        </c:manualLayout>
      </c:layout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2352532390877825"/>
          <c:y val="3.6269430051813482E-2"/>
          <c:w val="0.73278592865149839"/>
          <c:h val="0.75506368575423577"/>
        </c:manualLayout>
      </c:layout>
      <c:scatterChart>
        <c:scatterStyle val="lineMarker"/>
        <c:ser>
          <c:idx val="0"/>
          <c:order val="0"/>
          <c:tx>
            <c:v>TQM03a 1.9K</c:v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00FF"/>
              </a:solidFill>
            </c:spPr>
          </c:marker>
          <c:xVal>
            <c:numRef>
              <c:f>Ramp_Rate!$O$22:$O$31</c:f>
              <c:numCache>
                <c:formatCode>General</c:formatCode>
                <c:ptCount val="1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50</c:v>
                </c:pt>
                <c:pt idx="4">
                  <c:v>100</c:v>
                </c:pt>
                <c:pt idx="5">
                  <c:v>200</c:v>
                </c:pt>
                <c:pt idx="6">
                  <c:v>250</c:v>
                </c:pt>
                <c:pt idx="7">
                  <c:v>300</c:v>
                </c:pt>
                <c:pt idx="8">
                  <c:v>350</c:v>
                </c:pt>
                <c:pt idx="9">
                  <c:v>10</c:v>
                </c:pt>
              </c:numCache>
            </c:numRef>
          </c:xVal>
          <c:yVal>
            <c:numRef>
              <c:f>Ramp_Rate!$P$22:$P$31</c:f>
              <c:numCache>
                <c:formatCode>General</c:formatCode>
                <c:ptCount val="10"/>
                <c:pt idx="0">
                  <c:v>13598</c:v>
                </c:pt>
                <c:pt idx="1">
                  <c:v>13571</c:v>
                </c:pt>
                <c:pt idx="2">
                  <c:v>13558</c:v>
                </c:pt>
                <c:pt idx="3">
                  <c:v>13375</c:v>
                </c:pt>
                <c:pt idx="4">
                  <c:v>13117</c:v>
                </c:pt>
                <c:pt idx="5">
                  <c:v>12610</c:v>
                </c:pt>
                <c:pt idx="6">
                  <c:v>12382</c:v>
                </c:pt>
                <c:pt idx="7">
                  <c:v>11908</c:v>
                </c:pt>
                <c:pt idx="8">
                  <c:v>10194</c:v>
                </c:pt>
                <c:pt idx="9">
                  <c:v>13562</c:v>
                </c:pt>
              </c:numCache>
            </c:numRef>
          </c:yVal>
        </c:ser>
        <c:ser>
          <c:idx val="1"/>
          <c:order val="1"/>
          <c:tx>
            <c:v>TQM03b 1.9K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Ramp_Rate!$H$17:$H$25</c:f>
              <c:numCache>
                <c:formatCode>General</c:formatCode>
                <c:ptCount val="9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50</c:v>
                </c:pt>
                <c:pt idx="5">
                  <c:v>100</c:v>
                </c:pt>
                <c:pt idx="6">
                  <c:v>200</c:v>
                </c:pt>
                <c:pt idx="7">
                  <c:v>300</c:v>
                </c:pt>
                <c:pt idx="8">
                  <c:v>350</c:v>
                </c:pt>
              </c:numCache>
            </c:numRef>
          </c:xVal>
          <c:yVal>
            <c:numRef>
              <c:f>Ramp_Rate!$I$17:$I$25</c:f>
              <c:numCache>
                <c:formatCode>General</c:formatCode>
                <c:ptCount val="9"/>
                <c:pt idx="0">
                  <c:v>13600</c:v>
                </c:pt>
                <c:pt idx="1">
                  <c:v>13582</c:v>
                </c:pt>
                <c:pt idx="2">
                  <c:v>13611</c:v>
                </c:pt>
                <c:pt idx="3">
                  <c:v>13610</c:v>
                </c:pt>
                <c:pt idx="4">
                  <c:v>13398</c:v>
                </c:pt>
                <c:pt idx="5">
                  <c:v>13140</c:v>
                </c:pt>
                <c:pt idx="6">
                  <c:v>12730</c:v>
                </c:pt>
                <c:pt idx="7">
                  <c:v>12337</c:v>
                </c:pt>
                <c:pt idx="8">
                  <c:v>11742</c:v>
                </c:pt>
              </c:numCache>
            </c:numRef>
          </c:yVal>
        </c:ser>
        <c:ser>
          <c:idx val="2"/>
          <c:order val="2"/>
          <c:tx>
            <c:v>TQM03c 1.9K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0066"/>
              </a:solidFill>
            </c:spPr>
          </c:marker>
          <c:xVal>
            <c:numRef>
              <c:f>Ramp_Rate!$C$14:$C$20</c:f>
              <c:numCache>
                <c:formatCode>General</c:formatCode>
                <c:ptCount val="7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250</c:v>
                </c:pt>
                <c:pt idx="4">
                  <c:v>75</c:v>
                </c:pt>
                <c:pt idx="5">
                  <c:v>350</c:v>
                </c:pt>
                <c:pt idx="6">
                  <c:v>20</c:v>
                </c:pt>
              </c:numCache>
            </c:numRef>
          </c:xVal>
          <c:yVal>
            <c:numRef>
              <c:f>Ramp_Rate!$D$14:$D$20</c:f>
              <c:numCache>
                <c:formatCode>General</c:formatCode>
                <c:ptCount val="7"/>
                <c:pt idx="0">
                  <c:v>13158</c:v>
                </c:pt>
                <c:pt idx="1">
                  <c:v>13219</c:v>
                </c:pt>
                <c:pt idx="2">
                  <c:v>12982</c:v>
                </c:pt>
                <c:pt idx="3">
                  <c:v>12790</c:v>
                </c:pt>
                <c:pt idx="4">
                  <c:v>13240</c:v>
                </c:pt>
                <c:pt idx="5">
                  <c:v>12542</c:v>
                </c:pt>
                <c:pt idx="6">
                  <c:v>12884</c:v>
                </c:pt>
              </c:numCache>
            </c:numRef>
          </c:yVal>
        </c:ser>
        <c:axId val="60888960"/>
        <c:axId val="60899712"/>
      </c:scatterChart>
      <c:valAx>
        <c:axId val="60888960"/>
        <c:scaling>
          <c:orientation val="minMax"/>
          <c:max val="40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Ramp</a:t>
                </a:r>
                <a:r>
                  <a:rPr lang="en-US" sz="1400" baseline="0" dirty="0"/>
                  <a:t> </a:t>
                </a:r>
                <a:r>
                  <a:rPr lang="en-US" sz="1400" baseline="0" dirty="0" smtClean="0"/>
                  <a:t>Rate (A/s)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0899712"/>
        <c:crosses val="autoZero"/>
        <c:crossBetween val="midCat"/>
      </c:valAx>
      <c:valAx>
        <c:axId val="60899712"/>
        <c:scaling>
          <c:orientation val="minMax"/>
          <c:max val="14000"/>
          <c:min val="8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Current  (A)</a:t>
                </a:r>
                <a:endParaRPr lang="en-US" sz="14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8889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108932897796324"/>
          <c:y val="0.54720300584713866"/>
          <c:w val="0.29521736784805125"/>
          <c:h val="0.24694992844903063"/>
        </c:manualLayout>
      </c:layout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797400602538471"/>
          <c:y val="3.3491763755774943E-2"/>
          <c:w val="0.83402037606382851"/>
          <c:h val="0.83185351339923463"/>
        </c:manualLayout>
      </c:layout>
      <c:scatterChart>
        <c:scatterStyle val="lineMarker"/>
        <c:ser>
          <c:idx val="2"/>
          <c:order val="0"/>
          <c:tx>
            <c:v>TQM03a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3333FF"/>
              </a:solidFill>
            </c:spPr>
          </c:marker>
          <c:xVal>
            <c:numRef>
              <c:f>'T-Dependence'!$C$6:$C$36</c:f>
              <c:numCache>
                <c:formatCode>General</c:formatCode>
                <c:ptCount val="31"/>
                <c:pt idx="0">
                  <c:v>4.5</c:v>
                </c:pt>
                <c:pt idx="1">
                  <c:v>4.5</c:v>
                </c:pt>
                <c:pt idx="2">
                  <c:v>1.9000000000000001</c:v>
                </c:pt>
                <c:pt idx="3">
                  <c:v>1.9000000000000001</c:v>
                </c:pt>
                <c:pt idx="5">
                  <c:v>2.68</c:v>
                </c:pt>
                <c:pt idx="7">
                  <c:v>2.17</c:v>
                </c:pt>
                <c:pt idx="8">
                  <c:v>2.17</c:v>
                </c:pt>
                <c:pt idx="9">
                  <c:v>2.57</c:v>
                </c:pt>
                <c:pt idx="10">
                  <c:v>2.61</c:v>
                </c:pt>
                <c:pt idx="11">
                  <c:v>3.51</c:v>
                </c:pt>
                <c:pt idx="12">
                  <c:v>3.5</c:v>
                </c:pt>
                <c:pt idx="14">
                  <c:v>4.5</c:v>
                </c:pt>
                <c:pt idx="15">
                  <c:v>4.5</c:v>
                </c:pt>
                <c:pt idx="18">
                  <c:v>1.9000000000000001</c:v>
                </c:pt>
                <c:pt idx="19">
                  <c:v>1.9000000000000001</c:v>
                </c:pt>
                <c:pt idx="20">
                  <c:v>1.9700000000000004</c:v>
                </c:pt>
                <c:pt idx="21">
                  <c:v>1.9900000000000004</c:v>
                </c:pt>
                <c:pt idx="22">
                  <c:v>2.044</c:v>
                </c:pt>
                <c:pt idx="23">
                  <c:v>2.0749999999999997</c:v>
                </c:pt>
                <c:pt idx="25">
                  <c:v>2.4</c:v>
                </c:pt>
                <c:pt idx="26">
                  <c:v>2.25</c:v>
                </c:pt>
                <c:pt idx="28">
                  <c:v>4.28</c:v>
                </c:pt>
                <c:pt idx="30">
                  <c:v>4.38</c:v>
                </c:pt>
              </c:numCache>
            </c:numRef>
          </c:xVal>
          <c:yVal>
            <c:numRef>
              <c:f>'T-Dependence'!$E$6:$E$36</c:f>
              <c:numCache>
                <c:formatCode>General</c:formatCode>
                <c:ptCount val="31"/>
                <c:pt idx="2">
                  <c:v>13558</c:v>
                </c:pt>
                <c:pt idx="5">
                  <c:v>12806</c:v>
                </c:pt>
                <c:pt idx="7">
                  <c:v>13010</c:v>
                </c:pt>
                <c:pt idx="10">
                  <c:v>12840</c:v>
                </c:pt>
                <c:pt idx="12">
                  <c:v>12449</c:v>
                </c:pt>
                <c:pt idx="14">
                  <c:v>11902</c:v>
                </c:pt>
                <c:pt idx="18">
                  <c:v>13592</c:v>
                </c:pt>
                <c:pt idx="21">
                  <c:v>13400</c:v>
                </c:pt>
                <c:pt idx="22">
                  <c:v>13240</c:v>
                </c:pt>
                <c:pt idx="25">
                  <c:v>12878</c:v>
                </c:pt>
                <c:pt idx="28">
                  <c:v>12006</c:v>
                </c:pt>
              </c:numCache>
            </c:numRef>
          </c:yVal>
        </c:ser>
        <c:ser>
          <c:idx val="4"/>
          <c:order val="1"/>
          <c:tx>
            <c:v>TQM03b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'T-Dependence'!$K$7:$K$22</c:f>
              <c:numCache>
                <c:formatCode>General</c:formatCode>
                <c:ptCount val="16"/>
                <c:pt idx="0">
                  <c:v>4.41</c:v>
                </c:pt>
                <c:pt idx="1">
                  <c:v>4.41</c:v>
                </c:pt>
                <c:pt idx="3">
                  <c:v>1.87</c:v>
                </c:pt>
                <c:pt idx="4">
                  <c:v>1.84</c:v>
                </c:pt>
                <c:pt idx="6">
                  <c:v>1.8800000000000001</c:v>
                </c:pt>
                <c:pt idx="8">
                  <c:v>2.0149999999999997</c:v>
                </c:pt>
                <c:pt idx="9">
                  <c:v>2.0119999999999991</c:v>
                </c:pt>
                <c:pt idx="10">
                  <c:v>2.74</c:v>
                </c:pt>
                <c:pt idx="11">
                  <c:v>2.75</c:v>
                </c:pt>
                <c:pt idx="12">
                  <c:v>3.54</c:v>
                </c:pt>
                <c:pt idx="13">
                  <c:v>3.55</c:v>
                </c:pt>
                <c:pt idx="14">
                  <c:v>4.5</c:v>
                </c:pt>
              </c:numCache>
            </c:numRef>
          </c:xVal>
          <c:yVal>
            <c:numRef>
              <c:f>'T-Dependence'!$M$7:$M$22</c:f>
              <c:numCache>
                <c:formatCode>General</c:formatCode>
                <c:ptCount val="16"/>
                <c:pt idx="0">
                  <c:v>11993</c:v>
                </c:pt>
                <c:pt idx="3">
                  <c:v>13582</c:v>
                </c:pt>
                <c:pt idx="4">
                  <c:v>13610</c:v>
                </c:pt>
                <c:pt idx="8">
                  <c:v>13339</c:v>
                </c:pt>
                <c:pt idx="11">
                  <c:v>12827</c:v>
                </c:pt>
                <c:pt idx="12">
                  <c:v>12464</c:v>
                </c:pt>
                <c:pt idx="14">
                  <c:v>11927</c:v>
                </c:pt>
                <c:pt idx="15">
                  <c:v>11910</c:v>
                </c:pt>
              </c:numCache>
            </c:numRef>
          </c:yVal>
        </c:ser>
        <c:ser>
          <c:idx val="0"/>
          <c:order val="2"/>
          <c:tx>
            <c:v>TQM03c</c:v>
          </c:tx>
          <c:spPr>
            <a:ln>
              <a:noFill/>
            </a:ln>
          </c:spPr>
          <c:marker>
            <c:symbol val="triangle"/>
            <c:size val="10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xVal>
            <c:numRef>
              <c:f>'T-Dependence'!$R$6:$R$32</c:f>
              <c:numCache>
                <c:formatCode>General</c:formatCode>
                <c:ptCount val="27"/>
                <c:pt idx="0">
                  <c:v>4.45</c:v>
                </c:pt>
                <c:pt idx="1">
                  <c:v>4.45</c:v>
                </c:pt>
                <c:pt idx="2">
                  <c:v>4.45</c:v>
                </c:pt>
                <c:pt idx="4">
                  <c:v>2.0499999999999998</c:v>
                </c:pt>
                <c:pt idx="5">
                  <c:v>2.52</c:v>
                </c:pt>
                <c:pt idx="6">
                  <c:v>2.6</c:v>
                </c:pt>
                <c:pt idx="7">
                  <c:v>3.5</c:v>
                </c:pt>
                <c:pt idx="8">
                  <c:v>3.5</c:v>
                </c:pt>
                <c:pt idx="10">
                  <c:v>4.21</c:v>
                </c:pt>
                <c:pt idx="12">
                  <c:v>1.8900000000000001</c:v>
                </c:pt>
                <c:pt idx="13">
                  <c:v>1.8</c:v>
                </c:pt>
                <c:pt idx="14">
                  <c:v>1.84</c:v>
                </c:pt>
                <c:pt idx="15">
                  <c:v>1.8900000000000001</c:v>
                </c:pt>
                <c:pt idx="17">
                  <c:v>1.8800000000000001</c:v>
                </c:pt>
                <c:pt idx="18">
                  <c:v>1.87</c:v>
                </c:pt>
                <c:pt idx="19">
                  <c:v>1.9800000000000004</c:v>
                </c:pt>
                <c:pt idx="21">
                  <c:v>2.11</c:v>
                </c:pt>
                <c:pt idx="22">
                  <c:v>2.11</c:v>
                </c:pt>
                <c:pt idx="23">
                  <c:v>2.8</c:v>
                </c:pt>
                <c:pt idx="24">
                  <c:v>2.79</c:v>
                </c:pt>
                <c:pt idx="25">
                  <c:v>3.48</c:v>
                </c:pt>
                <c:pt idx="26">
                  <c:v>3.55</c:v>
                </c:pt>
              </c:numCache>
            </c:numRef>
          </c:xVal>
          <c:yVal>
            <c:numRef>
              <c:f>'T-Dependence'!$U$6:$U$32</c:f>
              <c:numCache>
                <c:formatCode>General</c:formatCode>
                <c:ptCount val="27"/>
                <c:pt idx="0">
                  <c:v>11942</c:v>
                </c:pt>
                <c:pt idx="1">
                  <c:v>11938</c:v>
                </c:pt>
                <c:pt idx="4">
                  <c:v>12134</c:v>
                </c:pt>
                <c:pt idx="5">
                  <c:v>12280</c:v>
                </c:pt>
                <c:pt idx="10">
                  <c:v>12172</c:v>
                </c:pt>
                <c:pt idx="12">
                  <c:v>12510</c:v>
                </c:pt>
                <c:pt idx="13">
                  <c:v>12803</c:v>
                </c:pt>
                <c:pt idx="14">
                  <c:v>12659</c:v>
                </c:pt>
                <c:pt idx="15">
                  <c:v>12495</c:v>
                </c:pt>
                <c:pt idx="19">
                  <c:v>12884</c:v>
                </c:pt>
                <c:pt idx="22">
                  <c:v>12652</c:v>
                </c:pt>
                <c:pt idx="24">
                  <c:v>12454</c:v>
                </c:pt>
                <c:pt idx="25">
                  <c:v>12462</c:v>
                </c:pt>
              </c:numCache>
            </c:numRef>
          </c:yVal>
        </c:ser>
        <c:axId val="60906496"/>
        <c:axId val="60962304"/>
      </c:scatterChart>
      <c:valAx>
        <c:axId val="60906496"/>
        <c:scaling>
          <c:orientation val="minMax"/>
          <c:max val="5"/>
          <c:min val="1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Temperature</a:t>
                </a:r>
                <a:r>
                  <a:rPr lang="en-US" sz="1400" baseline="0"/>
                  <a:t> (T)</a:t>
                </a:r>
                <a:endParaRPr lang="en-US" sz="14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962304"/>
        <c:crosses val="autoZero"/>
        <c:crossBetween val="midCat"/>
      </c:valAx>
      <c:valAx>
        <c:axId val="6096230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Current</a:t>
                </a:r>
                <a:r>
                  <a:rPr lang="en-US" sz="1600" baseline="0"/>
                  <a:t> (A)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09064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205993428149213"/>
          <c:y val="3.3218136534504894E-2"/>
          <c:w val="0.18879770888078962"/>
          <c:h val="0.27223674643812917"/>
        </c:manualLayout>
      </c:layout>
      <c:overlay val="1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093285329830075"/>
          <c:y val="4.232698765084679E-2"/>
          <c:w val="0.82359799006116829"/>
          <c:h val="0.78054827692591722"/>
        </c:manualLayout>
      </c:layout>
      <c:scatterChart>
        <c:scatterStyle val="lineMarker"/>
        <c:ser>
          <c:idx val="3"/>
          <c:order val="0"/>
          <c:tx>
            <c:v>coil 20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9933FF"/>
              </a:solidFill>
            </c:spPr>
          </c:marker>
          <c:xVal>
            <c:numRef>
              <c:f>'Quench Locations'!$A$4:$A$55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 formatCode="0">
                  <c:v>21</c:v>
                </c:pt>
                <c:pt idx="23">
                  <c:v>22</c:v>
                </c:pt>
                <c:pt idx="24">
                  <c:v>23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  <c:pt idx="30">
                  <c:v>28</c:v>
                </c:pt>
                <c:pt idx="31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1">
                  <c:v>37</c:v>
                </c:pt>
                <c:pt idx="42">
                  <c:v>38</c:v>
                </c:pt>
                <c:pt idx="43">
                  <c:v>39</c:v>
                </c:pt>
                <c:pt idx="44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</c:numCache>
            </c:numRef>
          </c:xVal>
          <c:yVal>
            <c:numRef>
              <c:f>'Quench Locations'!$J$4:$J$55</c:f>
              <c:numCache>
                <c:formatCode>General</c:formatCode>
                <c:ptCount val="52"/>
                <c:pt idx="7">
                  <c:v>12000</c:v>
                </c:pt>
                <c:pt idx="9">
                  <c:v>12145</c:v>
                </c:pt>
                <c:pt idx="13">
                  <c:v>12396</c:v>
                </c:pt>
                <c:pt idx="14">
                  <c:v>12504</c:v>
                </c:pt>
                <c:pt idx="15">
                  <c:v>12428</c:v>
                </c:pt>
                <c:pt idx="34">
                  <c:v>11006</c:v>
                </c:pt>
                <c:pt idx="35">
                  <c:v>11892</c:v>
                </c:pt>
                <c:pt idx="36">
                  <c:v>11716</c:v>
                </c:pt>
                <c:pt idx="37">
                  <c:v>11928</c:v>
                </c:pt>
                <c:pt idx="39">
                  <c:v>11174</c:v>
                </c:pt>
                <c:pt idx="42">
                  <c:v>11654</c:v>
                </c:pt>
                <c:pt idx="49">
                  <c:v>12860</c:v>
                </c:pt>
                <c:pt idx="50">
                  <c:v>12952</c:v>
                </c:pt>
              </c:numCache>
            </c:numRef>
          </c:yVal>
        </c:ser>
        <c:ser>
          <c:idx val="2"/>
          <c:order val="1"/>
          <c:tx>
            <c:v>coil 22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rgbClr val="0066FF"/>
              </a:solidFill>
            </c:spPr>
          </c:marker>
          <c:xVal>
            <c:numRef>
              <c:f>'Quench Locations'!$A$4:$A$51</c:f>
              <c:numCache>
                <c:formatCode>General</c:formatCode>
                <c:ptCount val="4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 formatCode="0">
                  <c:v>21</c:v>
                </c:pt>
                <c:pt idx="23">
                  <c:v>22</c:v>
                </c:pt>
                <c:pt idx="24">
                  <c:v>23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  <c:pt idx="30">
                  <c:v>28</c:v>
                </c:pt>
                <c:pt idx="31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1">
                  <c:v>37</c:v>
                </c:pt>
                <c:pt idx="42">
                  <c:v>38</c:v>
                </c:pt>
                <c:pt idx="43">
                  <c:v>39</c:v>
                </c:pt>
                <c:pt idx="44">
                  <c:v>40</c:v>
                </c:pt>
                <c:pt idx="46">
                  <c:v>41</c:v>
                </c:pt>
                <c:pt idx="47">
                  <c:v>42</c:v>
                </c:pt>
              </c:numCache>
            </c:numRef>
          </c:xVal>
          <c:yVal>
            <c:numRef>
              <c:f>'Quench Locations'!$L$4:$L$51</c:f>
              <c:numCache>
                <c:formatCode>General</c:formatCode>
                <c:ptCount val="48"/>
                <c:pt idx="1">
                  <c:v>10464</c:v>
                </c:pt>
                <c:pt idx="11">
                  <c:v>12321</c:v>
                </c:pt>
                <c:pt idx="47">
                  <c:v>12775</c:v>
                </c:pt>
              </c:numCache>
            </c:numRef>
          </c:yVal>
        </c:ser>
        <c:ser>
          <c:idx val="1"/>
          <c:order val="2"/>
          <c:tx>
            <c:v>coil 23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3333FF"/>
              </a:solidFill>
            </c:spPr>
          </c:marker>
          <c:xVal>
            <c:numRef>
              <c:f>'Quench Locations'!$A$4:$A$64</c:f>
              <c:numCache>
                <c:formatCode>General</c:formatCode>
                <c:ptCount val="6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 formatCode="0">
                  <c:v>21</c:v>
                </c:pt>
                <c:pt idx="23">
                  <c:v>22</c:v>
                </c:pt>
                <c:pt idx="24">
                  <c:v>23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  <c:pt idx="30">
                  <c:v>28</c:v>
                </c:pt>
                <c:pt idx="31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1">
                  <c:v>37</c:v>
                </c:pt>
                <c:pt idx="42">
                  <c:v>38</c:v>
                </c:pt>
                <c:pt idx="43">
                  <c:v>39</c:v>
                </c:pt>
                <c:pt idx="44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  <c:pt idx="53">
                  <c:v>48</c:v>
                </c:pt>
                <c:pt idx="54">
                  <c:v>49</c:v>
                </c:pt>
                <c:pt idx="56">
                  <c:v>50</c:v>
                </c:pt>
                <c:pt idx="57">
                  <c:v>51</c:v>
                </c:pt>
                <c:pt idx="58">
                  <c:v>52</c:v>
                </c:pt>
                <c:pt idx="59">
                  <c:v>53</c:v>
                </c:pt>
                <c:pt idx="60">
                  <c:v>54</c:v>
                </c:pt>
              </c:numCache>
            </c:numRef>
          </c:xVal>
          <c:yVal>
            <c:numRef>
              <c:f>'Quench Locations'!$K$4:$K$64</c:f>
              <c:numCache>
                <c:formatCode>General</c:formatCode>
                <c:ptCount val="61"/>
                <c:pt idx="3">
                  <c:v>11442</c:v>
                </c:pt>
                <c:pt idx="5">
                  <c:v>11812</c:v>
                </c:pt>
                <c:pt idx="20">
                  <c:v>12590</c:v>
                </c:pt>
                <c:pt idx="26">
                  <c:v>12240</c:v>
                </c:pt>
                <c:pt idx="27">
                  <c:v>10158</c:v>
                </c:pt>
                <c:pt idx="33">
                  <c:v>11767</c:v>
                </c:pt>
                <c:pt idx="38">
                  <c:v>11614</c:v>
                </c:pt>
                <c:pt idx="43">
                  <c:v>11835</c:v>
                </c:pt>
                <c:pt idx="46">
                  <c:v>11754</c:v>
                </c:pt>
                <c:pt idx="51">
                  <c:v>13002</c:v>
                </c:pt>
                <c:pt idx="52">
                  <c:v>13030</c:v>
                </c:pt>
                <c:pt idx="56">
                  <c:v>11542</c:v>
                </c:pt>
                <c:pt idx="59">
                  <c:v>11395</c:v>
                </c:pt>
              </c:numCache>
            </c:numRef>
          </c:yVal>
        </c:ser>
        <c:ser>
          <c:idx val="0"/>
          <c:order val="3"/>
          <c:tx>
            <c:v>coil 28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99"/>
              </a:solidFill>
            </c:spPr>
          </c:marker>
          <c:xVal>
            <c:numRef>
              <c:f>'Quench Locations'!$A$4:$A$64</c:f>
              <c:numCache>
                <c:formatCode>General</c:formatCode>
                <c:ptCount val="6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8">
                  <c:v>17</c:v>
                </c:pt>
                <c:pt idx="19">
                  <c:v>18</c:v>
                </c:pt>
                <c:pt idx="20">
                  <c:v>19</c:v>
                </c:pt>
                <c:pt idx="21">
                  <c:v>20</c:v>
                </c:pt>
                <c:pt idx="22" formatCode="0">
                  <c:v>21</c:v>
                </c:pt>
                <c:pt idx="23">
                  <c:v>22</c:v>
                </c:pt>
                <c:pt idx="24">
                  <c:v>23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27</c:v>
                </c:pt>
                <c:pt idx="30">
                  <c:v>28</c:v>
                </c:pt>
                <c:pt idx="31">
                  <c:v>29</c:v>
                </c:pt>
                <c:pt idx="33">
                  <c:v>30</c:v>
                </c:pt>
                <c:pt idx="34">
                  <c:v>31</c:v>
                </c:pt>
                <c:pt idx="35">
                  <c:v>32</c:v>
                </c:pt>
                <c:pt idx="36">
                  <c:v>33</c:v>
                </c:pt>
                <c:pt idx="37">
                  <c:v>34</c:v>
                </c:pt>
                <c:pt idx="38">
                  <c:v>35</c:v>
                </c:pt>
                <c:pt idx="39">
                  <c:v>36</c:v>
                </c:pt>
                <c:pt idx="41">
                  <c:v>37</c:v>
                </c:pt>
                <c:pt idx="42">
                  <c:v>38</c:v>
                </c:pt>
                <c:pt idx="43">
                  <c:v>39</c:v>
                </c:pt>
                <c:pt idx="44">
                  <c:v>40</c:v>
                </c:pt>
                <c:pt idx="46">
                  <c:v>41</c:v>
                </c:pt>
                <c:pt idx="47">
                  <c:v>42</c:v>
                </c:pt>
                <c:pt idx="48">
                  <c:v>43</c:v>
                </c:pt>
                <c:pt idx="49">
                  <c:v>44</c:v>
                </c:pt>
                <c:pt idx="50">
                  <c:v>45</c:v>
                </c:pt>
                <c:pt idx="51">
                  <c:v>46</c:v>
                </c:pt>
                <c:pt idx="52">
                  <c:v>47</c:v>
                </c:pt>
                <c:pt idx="53">
                  <c:v>48</c:v>
                </c:pt>
                <c:pt idx="54">
                  <c:v>49</c:v>
                </c:pt>
                <c:pt idx="56">
                  <c:v>50</c:v>
                </c:pt>
                <c:pt idx="57">
                  <c:v>51</c:v>
                </c:pt>
                <c:pt idx="58">
                  <c:v>52</c:v>
                </c:pt>
                <c:pt idx="59">
                  <c:v>53</c:v>
                </c:pt>
                <c:pt idx="60">
                  <c:v>54</c:v>
                </c:pt>
              </c:numCache>
            </c:numRef>
          </c:xVal>
          <c:yVal>
            <c:numRef>
              <c:f>'Quench Locations'!$I$4:$I$64</c:f>
              <c:numCache>
                <c:formatCode>General</c:formatCode>
                <c:ptCount val="61"/>
                <c:pt idx="0">
                  <c:v>8596</c:v>
                </c:pt>
                <c:pt idx="2">
                  <c:v>10854</c:v>
                </c:pt>
                <c:pt idx="4">
                  <c:v>11622</c:v>
                </c:pt>
                <c:pt idx="6">
                  <c:v>11830</c:v>
                </c:pt>
                <c:pt idx="8">
                  <c:v>12024</c:v>
                </c:pt>
                <c:pt idx="10">
                  <c:v>12268</c:v>
                </c:pt>
                <c:pt idx="16">
                  <c:v>12217</c:v>
                </c:pt>
                <c:pt idx="19">
                  <c:v>12447</c:v>
                </c:pt>
                <c:pt idx="21">
                  <c:v>12598</c:v>
                </c:pt>
                <c:pt idx="22">
                  <c:v>12435</c:v>
                </c:pt>
                <c:pt idx="23">
                  <c:v>12462</c:v>
                </c:pt>
                <c:pt idx="24">
                  <c:v>12542</c:v>
                </c:pt>
                <c:pt idx="28">
                  <c:v>12670</c:v>
                </c:pt>
                <c:pt idx="29">
                  <c:v>12668</c:v>
                </c:pt>
                <c:pt idx="30">
                  <c:v>12542</c:v>
                </c:pt>
                <c:pt idx="31">
                  <c:v>12607</c:v>
                </c:pt>
                <c:pt idx="41">
                  <c:v>12596</c:v>
                </c:pt>
                <c:pt idx="44">
                  <c:v>12674</c:v>
                </c:pt>
                <c:pt idx="53">
                  <c:v>13030</c:v>
                </c:pt>
                <c:pt idx="54">
                  <c:v>13036</c:v>
                </c:pt>
                <c:pt idx="57">
                  <c:v>12931</c:v>
                </c:pt>
                <c:pt idx="58">
                  <c:v>12578</c:v>
                </c:pt>
                <c:pt idx="60">
                  <c:v>12455</c:v>
                </c:pt>
              </c:numCache>
            </c:numRef>
          </c:yVal>
        </c:ser>
        <c:axId val="61006208"/>
        <c:axId val="61008512"/>
      </c:scatterChart>
      <c:valAx>
        <c:axId val="61006208"/>
        <c:scaling>
          <c:orientation val="minMax"/>
          <c:max val="55"/>
          <c:min val="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Quench Number</a:t>
                </a:r>
              </a:p>
            </c:rich>
          </c:tx>
          <c:layout>
            <c:manualLayout>
              <c:xMode val="edge"/>
              <c:yMode val="edge"/>
              <c:x val="0.49191781967079812"/>
              <c:y val="0.9086569690880048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008512"/>
        <c:crosses val="autoZero"/>
        <c:crossBetween val="midCat"/>
        <c:majorUnit val="2"/>
      </c:valAx>
      <c:valAx>
        <c:axId val="61008512"/>
        <c:scaling>
          <c:orientation val="minMax"/>
          <c:min val="4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Current </a:t>
                </a:r>
                <a:r>
                  <a:rPr lang="en-US" sz="1600" baseline="0"/>
                  <a:t> (A)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0062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78357236617558779"/>
          <c:y val="0.61171068154025987"/>
          <c:w val="0.14818617105977111"/>
          <c:h val="0.20775288742861855"/>
        </c:manualLayout>
      </c:layout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875826350583182"/>
          <c:y val="8.1215444746556648E-2"/>
          <c:w val="0.82940123794686094"/>
          <c:h val="0.77126401399128608"/>
        </c:manualLayout>
      </c:layout>
      <c:scatterChart>
        <c:scatterStyle val="lineMarker"/>
        <c:ser>
          <c:idx val="4"/>
          <c:order val="0"/>
          <c:tx>
            <c:v>TQC02Ea 4.5K</c:v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3333FF"/>
              </a:solidFill>
            </c:spPr>
          </c:marker>
          <c:xVal>
            <c:numRef>
              <c:f>TQC02E!$C$8:$C$19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TQC02E!$E$8:$E$19</c:f>
              <c:numCache>
                <c:formatCode>General</c:formatCode>
                <c:ptCount val="12"/>
                <c:pt idx="0">
                  <c:v>9823.2000000000007</c:v>
                </c:pt>
                <c:pt idx="1">
                  <c:v>10525</c:v>
                </c:pt>
                <c:pt idx="2">
                  <c:v>10730.6</c:v>
                </c:pt>
                <c:pt idx="3">
                  <c:v>11222.5</c:v>
                </c:pt>
                <c:pt idx="4">
                  <c:v>11260.7</c:v>
                </c:pt>
                <c:pt idx="5">
                  <c:v>11422</c:v>
                </c:pt>
                <c:pt idx="6">
                  <c:v>11543.5</c:v>
                </c:pt>
                <c:pt idx="7">
                  <c:v>11629.4</c:v>
                </c:pt>
                <c:pt idx="8">
                  <c:v>11741.2</c:v>
                </c:pt>
                <c:pt idx="9">
                  <c:v>11867.8</c:v>
                </c:pt>
                <c:pt idx="10">
                  <c:v>11824.5</c:v>
                </c:pt>
                <c:pt idx="11">
                  <c:v>11905.2</c:v>
                </c:pt>
              </c:numCache>
            </c:numRef>
          </c:yVal>
        </c:ser>
        <c:ser>
          <c:idx val="0"/>
          <c:order val="1"/>
          <c:tx>
            <c:v>TQC02Eb 4.5K</c:v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0099"/>
              </a:solidFill>
            </c:spPr>
          </c:marker>
          <c:xVal>
            <c:numRef>
              <c:f>(ALL_TQC02E!$B$7:$B$32,ALL_TQC02E!$B$36:$B$39)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9">
                  <c:v>17</c:v>
                </c:pt>
                <c:pt idx="20">
                  <c:v>18</c:v>
                </c:pt>
                <c:pt idx="21">
                  <c:v>19</c:v>
                </c:pt>
                <c:pt idx="22">
                  <c:v>20</c:v>
                </c:pt>
                <c:pt idx="23">
                  <c:v>21</c:v>
                </c:pt>
                <c:pt idx="24">
                  <c:v>22</c:v>
                </c:pt>
                <c:pt idx="25">
                  <c:v>23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</c:numCache>
            </c:numRef>
          </c:xVal>
          <c:yVal>
            <c:numRef>
              <c:f>(ALL_TQC02E!$E$7:$E$32,ALL_TQC02E!$E$36:$E$39)</c:f>
              <c:numCache>
                <c:formatCode>General</c:formatCode>
                <c:ptCount val="30"/>
                <c:pt idx="0">
                  <c:v>8596</c:v>
                </c:pt>
                <c:pt idx="1">
                  <c:v>10464</c:v>
                </c:pt>
                <c:pt idx="2">
                  <c:v>10854</c:v>
                </c:pt>
                <c:pt idx="3">
                  <c:v>11442</c:v>
                </c:pt>
                <c:pt idx="4">
                  <c:v>11622</c:v>
                </c:pt>
                <c:pt idx="5">
                  <c:v>11812</c:v>
                </c:pt>
                <c:pt idx="7">
                  <c:v>11830</c:v>
                </c:pt>
                <c:pt idx="8">
                  <c:v>12000</c:v>
                </c:pt>
                <c:pt idx="9">
                  <c:v>12024</c:v>
                </c:pt>
                <c:pt idx="10">
                  <c:v>12145</c:v>
                </c:pt>
                <c:pt idx="11">
                  <c:v>12268</c:v>
                </c:pt>
                <c:pt idx="12">
                  <c:v>12321</c:v>
                </c:pt>
                <c:pt idx="14">
                  <c:v>12396</c:v>
                </c:pt>
                <c:pt idx="15">
                  <c:v>12504</c:v>
                </c:pt>
                <c:pt idx="16">
                  <c:v>12428</c:v>
                </c:pt>
                <c:pt idx="17">
                  <c:v>12217</c:v>
                </c:pt>
                <c:pt idx="19">
                  <c:v>12414</c:v>
                </c:pt>
                <c:pt idx="20">
                  <c:v>12447</c:v>
                </c:pt>
                <c:pt idx="21">
                  <c:v>12590</c:v>
                </c:pt>
                <c:pt idx="22">
                  <c:v>12598</c:v>
                </c:pt>
                <c:pt idx="23">
                  <c:v>12438</c:v>
                </c:pt>
                <c:pt idx="24">
                  <c:v>12462</c:v>
                </c:pt>
                <c:pt idx="25">
                  <c:v>12542</c:v>
                </c:pt>
                <c:pt idx="26">
                  <c:v>12670</c:v>
                </c:pt>
                <c:pt idx="27">
                  <c:v>12668</c:v>
                </c:pt>
                <c:pt idx="28">
                  <c:v>12542</c:v>
                </c:pt>
                <c:pt idx="29">
                  <c:v>12607</c:v>
                </c:pt>
              </c:numCache>
            </c:numRef>
          </c:yVal>
        </c:ser>
        <c:ser>
          <c:idx val="1"/>
          <c:order val="2"/>
          <c:tx>
            <c:v>TQS02a 4.5K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bg1">
                  <a:lumMod val="85000"/>
                </a:schemeClr>
              </a:solidFill>
            </c:spPr>
          </c:marker>
          <c:xVal>
            <c:numRef>
              <c:f>'TQS02a-c'!$F$3:$F$29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xVal>
          <c:yVal>
            <c:numRef>
              <c:f>'TQS02a-c'!$G$3:$G$29</c:f>
              <c:numCache>
                <c:formatCode>General</c:formatCode>
                <c:ptCount val="27"/>
                <c:pt idx="0">
                  <c:v>9906</c:v>
                </c:pt>
                <c:pt idx="1">
                  <c:v>10326</c:v>
                </c:pt>
                <c:pt idx="2">
                  <c:v>11165</c:v>
                </c:pt>
                <c:pt idx="3">
                  <c:v>11441</c:v>
                </c:pt>
                <c:pt idx="4">
                  <c:v>11578</c:v>
                </c:pt>
                <c:pt idx="5">
                  <c:v>10634</c:v>
                </c:pt>
                <c:pt idx="6">
                  <c:v>11642</c:v>
                </c:pt>
                <c:pt idx="7">
                  <c:v>11602</c:v>
                </c:pt>
                <c:pt idx="8">
                  <c:v>11127</c:v>
                </c:pt>
                <c:pt idx="9">
                  <c:v>11848</c:v>
                </c:pt>
                <c:pt idx="10">
                  <c:v>11499</c:v>
                </c:pt>
                <c:pt idx="11">
                  <c:v>11706</c:v>
                </c:pt>
                <c:pt idx="12">
                  <c:v>11521</c:v>
                </c:pt>
                <c:pt idx="13">
                  <c:v>11700</c:v>
                </c:pt>
                <c:pt idx="14">
                  <c:v>11808</c:v>
                </c:pt>
                <c:pt idx="15">
                  <c:v>11712</c:v>
                </c:pt>
                <c:pt idx="16">
                  <c:v>12072</c:v>
                </c:pt>
                <c:pt idx="17">
                  <c:v>12274</c:v>
                </c:pt>
                <c:pt idx="18">
                  <c:v>11380</c:v>
                </c:pt>
                <c:pt idx="19">
                  <c:v>11974</c:v>
                </c:pt>
                <c:pt idx="20">
                  <c:v>12165</c:v>
                </c:pt>
                <c:pt idx="21">
                  <c:v>12153</c:v>
                </c:pt>
                <c:pt idx="22">
                  <c:v>12139</c:v>
                </c:pt>
                <c:pt idx="23">
                  <c:v>12110</c:v>
                </c:pt>
                <c:pt idx="24">
                  <c:v>12074</c:v>
                </c:pt>
                <c:pt idx="25">
                  <c:v>12050</c:v>
                </c:pt>
                <c:pt idx="26">
                  <c:v>11964</c:v>
                </c:pt>
              </c:numCache>
            </c:numRef>
          </c:yVal>
        </c:ser>
        <c:ser>
          <c:idx val="6"/>
          <c:order val="3"/>
          <c:tx>
            <c:v>TQS02c 4.2K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'TQS02a-c'!$B$4:$B$11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'TQS02a-c'!$C$4:$C$11</c:f>
              <c:numCache>
                <c:formatCode>General</c:formatCode>
                <c:ptCount val="8"/>
                <c:pt idx="0">
                  <c:v>12035</c:v>
                </c:pt>
                <c:pt idx="1">
                  <c:v>12213</c:v>
                </c:pt>
                <c:pt idx="2">
                  <c:v>12407</c:v>
                </c:pt>
                <c:pt idx="3">
                  <c:v>12435</c:v>
                </c:pt>
                <c:pt idx="4">
                  <c:v>12399</c:v>
                </c:pt>
                <c:pt idx="5">
                  <c:v>12432</c:v>
                </c:pt>
                <c:pt idx="6">
                  <c:v>12354</c:v>
                </c:pt>
                <c:pt idx="7">
                  <c:v>12359</c:v>
                </c:pt>
              </c:numCache>
            </c:numRef>
          </c:yVal>
        </c:ser>
        <c:axId val="61102336"/>
        <c:axId val="61104896"/>
      </c:scatterChart>
      <c:valAx>
        <c:axId val="61102336"/>
        <c:scaling>
          <c:orientation val="minMax"/>
          <c:max val="32"/>
          <c:min val="0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Quench</a:t>
                </a:r>
                <a:r>
                  <a:rPr lang="en-US" sz="1400" baseline="0"/>
                  <a:t> Number</a:t>
                </a:r>
                <a:endParaRPr lang="en-US" sz="14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104896"/>
        <c:crosses val="autoZero"/>
        <c:crossBetween val="midCat"/>
        <c:majorUnit val="2"/>
      </c:valAx>
      <c:valAx>
        <c:axId val="61104896"/>
        <c:scaling>
          <c:orientation val="minMax"/>
          <c:min val="4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Current </a:t>
                </a:r>
                <a:r>
                  <a:rPr lang="en-US" sz="1600" baseline="0"/>
                  <a:t> (A)</a:t>
                </a:r>
                <a:endParaRPr lang="en-US" sz="16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11023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364951985792192"/>
          <c:y val="0.59153360703383118"/>
          <c:w val="0.2220590629764094"/>
          <c:h val="0.26049723458272578"/>
        </c:manualLayout>
      </c:layout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9358644299897293"/>
          <c:y val="5.1400554097404488E-2"/>
          <c:w val="0.74889398607782731"/>
          <c:h val="0.79822506561679785"/>
        </c:manualLayout>
      </c:layout>
      <c:scatterChart>
        <c:scatterStyle val="lineMarker"/>
        <c:ser>
          <c:idx val="0"/>
          <c:order val="0"/>
          <c:tx>
            <c:v>TQC02Eb 4.5K</c:v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0099"/>
              </a:solidFill>
            </c:spPr>
          </c:marker>
          <c:xVal>
            <c:numRef>
              <c:f>Ramp_Rate!$D$4:$D$12</c:f>
              <c:numCache>
                <c:formatCode>General</c:formatCode>
                <c:ptCount val="9"/>
                <c:pt idx="0">
                  <c:v>20</c:v>
                </c:pt>
                <c:pt idx="2">
                  <c:v>150</c:v>
                </c:pt>
                <c:pt idx="3">
                  <c:v>250</c:v>
                </c:pt>
                <c:pt idx="4">
                  <c:v>100</c:v>
                </c:pt>
                <c:pt idx="5">
                  <c:v>50</c:v>
                </c:pt>
                <c:pt idx="6">
                  <c:v>20</c:v>
                </c:pt>
                <c:pt idx="7">
                  <c:v>80</c:v>
                </c:pt>
                <c:pt idx="8">
                  <c:v>200</c:v>
                </c:pt>
              </c:numCache>
            </c:numRef>
          </c:xVal>
          <c:yVal>
            <c:numRef>
              <c:f>Ramp_Rate!$E$4:$E$12</c:f>
              <c:numCache>
                <c:formatCode>General</c:formatCode>
                <c:ptCount val="9"/>
                <c:pt idx="0">
                  <c:v>12598</c:v>
                </c:pt>
                <c:pt idx="2">
                  <c:v>12240</c:v>
                </c:pt>
                <c:pt idx="3">
                  <c:v>10158</c:v>
                </c:pt>
                <c:pt idx="4">
                  <c:v>12670</c:v>
                </c:pt>
                <c:pt idx="5">
                  <c:v>12668</c:v>
                </c:pt>
                <c:pt idx="6">
                  <c:v>12542</c:v>
                </c:pt>
                <c:pt idx="7">
                  <c:v>12607</c:v>
                </c:pt>
                <c:pt idx="8">
                  <c:v>11395</c:v>
                </c:pt>
              </c:numCache>
            </c:numRef>
          </c:yVal>
        </c:ser>
        <c:ser>
          <c:idx val="2"/>
          <c:order val="1"/>
          <c:tx>
            <c:v>TQS02c 4.2K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0000"/>
              </a:solidFill>
            </c:spPr>
          </c:marker>
          <c:xVal>
            <c:numRef>
              <c:f>Ramp_Rate!$Q$4:$Q$15</c:f>
              <c:numCache>
                <c:formatCode>General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75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125</c:v>
                </c:pt>
                <c:pt idx="11">
                  <c:v>140</c:v>
                </c:pt>
              </c:numCache>
            </c:numRef>
          </c:xVal>
          <c:yVal>
            <c:numRef>
              <c:f>Ramp_Rate!$T$4:$T$15</c:f>
              <c:numCache>
                <c:formatCode>General</c:formatCode>
                <c:ptCount val="12"/>
                <c:pt idx="0">
                  <c:v>12452</c:v>
                </c:pt>
                <c:pt idx="1">
                  <c:v>12466</c:v>
                </c:pt>
                <c:pt idx="2">
                  <c:v>12413</c:v>
                </c:pt>
                <c:pt idx="3">
                  <c:v>12323</c:v>
                </c:pt>
                <c:pt idx="5">
                  <c:v>12100</c:v>
                </c:pt>
                <c:pt idx="7">
                  <c:v>11725</c:v>
                </c:pt>
                <c:pt idx="8">
                  <c:v>11118</c:v>
                </c:pt>
                <c:pt idx="9">
                  <c:v>10922</c:v>
                </c:pt>
                <c:pt idx="11">
                  <c:v>10444</c:v>
                </c:pt>
              </c:numCache>
            </c:numRef>
          </c:yVal>
        </c:ser>
        <c:axId val="61289600"/>
        <c:axId val="61291904"/>
      </c:scatterChart>
      <c:valAx>
        <c:axId val="612896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Ramp</a:t>
                </a:r>
                <a:r>
                  <a:rPr lang="en-US" sz="1200" baseline="0"/>
                  <a:t> Rate (A/s)</a:t>
                </a:r>
                <a:endParaRPr lang="en-US" sz="12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291904"/>
        <c:crosses val="autoZero"/>
        <c:crossBetween val="midCat"/>
      </c:valAx>
      <c:valAx>
        <c:axId val="61291904"/>
        <c:scaling>
          <c:orientation val="minMax"/>
          <c:min val="6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Current (A)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12896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512313134771194"/>
          <c:y val="0.62918215223097118"/>
          <c:w val="0.28032682871162851"/>
          <c:h val="0.22059584090450232"/>
        </c:manualLayout>
      </c:layout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65679570006463"/>
          <c:y val="5.1400554097404488E-2"/>
          <c:w val="0.75591242250818802"/>
          <c:h val="0.77650961382270223"/>
        </c:manualLayout>
      </c:layout>
      <c:scatterChart>
        <c:scatterStyle val="lineMarker"/>
        <c:ser>
          <c:idx val="1"/>
          <c:order val="0"/>
          <c:tx>
            <c:v>TQC02Eb 1.9K</c:v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0099"/>
              </a:solidFill>
              <a:ln>
                <a:solidFill>
                  <a:srgbClr val="000099"/>
                </a:solidFill>
              </a:ln>
            </c:spPr>
          </c:marker>
          <c:xVal>
            <c:numRef>
              <c:f>Ramp_Rate!$D$15:$D$21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150</c:v>
                </c:pt>
                <c:pt idx="3">
                  <c:v>100</c:v>
                </c:pt>
                <c:pt idx="4">
                  <c:v>200</c:v>
                </c:pt>
                <c:pt idx="5">
                  <c:v>250</c:v>
                </c:pt>
                <c:pt idx="6">
                  <c:v>50</c:v>
                </c:pt>
              </c:numCache>
            </c:numRef>
          </c:xVal>
          <c:yVal>
            <c:numRef>
              <c:f>Ramp_Rate!$E$15:$E$21</c:f>
              <c:numCache>
                <c:formatCode>General</c:formatCode>
                <c:ptCount val="7"/>
                <c:pt idx="0">
                  <c:v>11767</c:v>
                </c:pt>
                <c:pt idx="1">
                  <c:v>11006</c:v>
                </c:pt>
                <c:pt idx="2">
                  <c:v>11892</c:v>
                </c:pt>
                <c:pt idx="3">
                  <c:v>11700</c:v>
                </c:pt>
                <c:pt idx="4">
                  <c:v>11925</c:v>
                </c:pt>
                <c:pt idx="5">
                  <c:v>11614</c:v>
                </c:pt>
                <c:pt idx="6">
                  <c:v>11162</c:v>
                </c:pt>
              </c:numCache>
            </c:numRef>
          </c:yVal>
        </c:ser>
        <c:ser>
          <c:idx val="3"/>
          <c:order val="1"/>
          <c:tx>
            <c:v>TQS02c 1.9K</c:v>
          </c:tx>
          <c:spPr>
            <a:ln w="28575">
              <a:noFill/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Ramp_Rate!$Q$4:$Q$19</c:f>
              <c:numCache>
                <c:formatCode>General</c:formatCode>
                <c:ptCount val="16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75</c:v>
                </c:pt>
                <c:pt idx="7">
                  <c:v>80</c:v>
                </c:pt>
                <c:pt idx="8">
                  <c:v>100</c:v>
                </c:pt>
                <c:pt idx="9">
                  <c:v>120</c:v>
                </c:pt>
                <c:pt idx="10">
                  <c:v>125</c:v>
                </c:pt>
                <c:pt idx="11">
                  <c:v>140</c:v>
                </c:pt>
                <c:pt idx="12">
                  <c:v>150</c:v>
                </c:pt>
                <c:pt idx="13">
                  <c:v>160</c:v>
                </c:pt>
                <c:pt idx="14">
                  <c:v>180</c:v>
                </c:pt>
                <c:pt idx="15">
                  <c:v>200</c:v>
                </c:pt>
              </c:numCache>
            </c:numRef>
          </c:xVal>
          <c:yVal>
            <c:numRef>
              <c:f>Ramp_Rate!$U$4:$U$19</c:f>
              <c:numCache>
                <c:formatCode>General</c:formatCode>
                <c:ptCount val="16"/>
                <c:pt idx="2">
                  <c:v>11503</c:v>
                </c:pt>
                <c:pt idx="4">
                  <c:v>11541</c:v>
                </c:pt>
                <c:pt idx="5">
                  <c:v>11523</c:v>
                </c:pt>
                <c:pt idx="7">
                  <c:v>11912</c:v>
                </c:pt>
                <c:pt idx="8">
                  <c:v>12037</c:v>
                </c:pt>
                <c:pt idx="9">
                  <c:v>12010</c:v>
                </c:pt>
                <c:pt idx="11">
                  <c:v>11952</c:v>
                </c:pt>
                <c:pt idx="13">
                  <c:v>12000</c:v>
                </c:pt>
                <c:pt idx="14">
                  <c:v>10839</c:v>
                </c:pt>
                <c:pt idx="15">
                  <c:v>10370</c:v>
                </c:pt>
              </c:numCache>
            </c:numRef>
          </c:yVal>
        </c:ser>
        <c:axId val="61308288"/>
        <c:axId val="61335424"/>
      </c:scatterChart>
      <c:valAx>
        <c:axId val="613082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Ramp</a:t>
                </a:r>
                <a:r>
                  <a:rPr lang="en-US" sz="1200" baseline="0"/>
                  <a:t> Rate (A/s)</a:t>
                </a:r>
                <a:endParaRPr lang="en-US" sz="12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335424"/>
        <c:crosses val="autoZero"/>
        <c:crossBetween val="midCat"/>
      </c:valAx>
      <c:valAx>
        <c:axId val="61335424"/>
        <c:scaling>
          <c:orientation val="minMax"/>
          <c:min val="6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Current (A)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3082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8163516567113014"/>
          <c:y val="0.57990976091003799"/>
          <c:w val="0.25879060773998669"/>
          <c:h val="0.25184983798849248"/>
        </c:manualLayout>
      </c:layout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82C1EAC6-62C3-4D77-9ACA-BAC605C22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DEE89F-C1A4-48F1-9084-92D0B30DACE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97FE8-A771-44D7-BF1B-2B1C4D0F478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ABAEE-74F9-4EB9-860B-E6101DA9578D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ABAEE-74F9-4EB9-860B-E6101DA9578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52A4E-856D-4E03-AD03-4B7BDB320F5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97FE8-A771-44D7-BF1B-2B1C4D0F478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97FE8-A771-44D7-BF1B-2B1C4D0F4789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97FE8-A771-44D7-BF1B-2B1C4D0F478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A97FE8-A771-44D7-BF1B-2B1C4D0F4789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4/27/2010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Guram</a:t>
            </a:r>
            <a:r>
              <a:rPr lang="en-US" dirty="0" smtClean="0"/>
              <a:t> </a:t>
            </a:r>
            <a:r>
              <a:rPr lang="en-US" dirty="0" err="1" smtClean="0"/>
              <a:t>Chlachidze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47F68EC-0221-4F2D-94A1-438D6FAA29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34D69-C538-4F09-8C30-E9BAAEAACA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E1987-A5B8-4BEF-B9B7-3BDEFE7C41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29283-325D-429C-ADFF-F340E850E9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0440A-1D1B-40D7-A0B3-8E7E53D5D8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4E740E20-D29D-4A5F-843E-0761614C78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86C60-B657-4E94-8C31-644545C976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C59C58-25FB-4643-ACFD-3072CADE12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C4D4E-CF1E-42E3-AD00-777221EA0D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30922-ED88-4DB4-B815-264CEFC668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515766-BD8F-40DF-BEF4-7B1911CD56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15415" y="2256282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fermilab program results </a:t>
            </a:r>
            <a:br>
              <a:rPr lang="en-US" dirty="0" smtClean="0"/>
            </a:br>
            <a:r>
              <a:rPr lang="en-US" dirty="0" smtClean="0"/>
              <a:t>				and next steps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3900" y="4010023"/>
            <a:ext cx="7696200" cy="179070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shade val="75000"/>
                  </a:schemeClr>
                </a:solidFill>
                <a:latin typeface="+mn-lt"/>
              </a:rPr>
              <a:t>LARP Collaboration Meeting 14 </a:t>
            </a:r>
          </a:p>
          <a:p>
            <a:pPr algn="ctr"/>
            <a:r>
              <a:rPr lang="en-US" sz="2400" b="1" dirty="0" smtClean="0">
                <a:solidFill>
                  <a:schemeClr val="tx2">
                    <a:shade val="75000"/>
                  </a:schemeClr>
                </a:solidFill>
                <a:latin typeface="+mn-lt"/>
              </a:rPr>
              <a:t>Fermilab, April 26-28</a:t>
            </a:r>
          </a:p>
          <a:p>
            <a:pPr algn="ctr"/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/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Guram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Chlachidze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5000" t="17600" r="67222" b="69778"/>
          <a:stretch>
            <a:fillRect/>
          </a:stretch>
        </p:blipFill>
        <p:spPr bwMode="auto">
          <a:xfrm>
            <a:off x="333375" y="123824"/>
            <a:ext cx="857250" cy="86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/>
        </p:nvGraphicFramePr>
        <p:xfrm>
          <a:off x="890587" y="1300162"/>
          <a:ext cx="6734176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1694"/>
            <a:ext cx="8686800" cy="838200"/>
          </a:xfrm>
        </p:spPr>
        <p:txBody>
          <a:bodyPr/>
          <a:lstStyle/>
          <a:p>
            <a:r>
              <a:rPr lang="en-US" dirty="0" smtClean="0"/>
              <a:t>TQM03 temperature 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73582" y="1456204"/>
            <a:ext cx="179061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Ramp rate : 20 A/s 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47675" y="43815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Summary of TQM03 models</a:t>
            </a:r>
            <a:endParaRPr lang="en-US" sz="3200" dirty="0" smtClean="0"/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4/27/2010</a:t>
            </a:r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Guram Chlachidze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FF663E-A515-4072-B7E7-3956AB6BA96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78966" y="1162050"/>
            <a:ext cx="806896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A “magnetic mirror” structure for </a:t>
            </a:r>
            <a:r>
              <a:rPr lang="en-US" sz="2000" dirty="0" err="1" smtClean="0">
                <a:solidFill>
                  <a:schemeClr val="tx2"/>
                </a:solidFill>
                <a:latin typeface="+mj-lt"/>
              </a:rPr>
              <a:t>quadrupole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coil evaluation has been developed and successfully employed in testing at Fermilab </a:t>
            </a:r>
          </a:p>
          <a:p>
            <a:endParaRPr lang="en-US" sz="12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Coil with Nb</a:t>
            </a:r>
            <a:r>
              <a:rPr lang="en-US" sz="2000" baseline="-25000" dirty="0" smtClean="0">
                <a:solidFill>
                  <a:schemeClr val="tx2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Sn RRP-108/127 strand and new cable insulation (E-Glass tape) demonstrated excellent quench performance and improved stability at 1.9 K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RRP 108/127 is now LARP baseline strand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 E-glass insulation is considered for long LQ coils</a:t>
            </a:r>
          </a:p>
          <a:p>
            <a:endParaRPr lang="en-US" sz="12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Coil pre-stress up to ~185 </a:t>
            </a:r>
            <a:r>
              <a:rPr lang="en-US" sz="2000" dirty="0" err="1" smtClean="0">
                <a:solidFill>
                  <a:schemeClr val="tx2"/>
                </a:solidFill>
                <a:latin typeface="+mj-lt"/>
              </a:rPr>
              <a:t>MPa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does not introduce significant degradation in conductor </a:t>
            </a:r>
            <a:r>
              <a:rPr lang="en-US" sz="2000" dirty="0" err="1" smtClean="0">
                <a:solidFill>
                  <a:schemeClr val="tx2"/>
                </a:solidFill>
                <a:latin typeface="+mj-lt"/>
              </a:rPr>
              <a:t>I</a:t>
            </a:r>
            <a:r>
              <a:rPr lang="en-US" sz="2000" baseline="-25000" dirty="0" err="1" smtClean="0">
                <a:solidFill>
                  <a:schemeClr val="tx2"/>
                </a:solidFill>
                <a:latin typeface="+mj-lt"/>
              </a:rPr>
              <a:t>c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(consistent with TQS03 test data). 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However noticeable degradation of conductor stability at 1.9 K was observed (TQM03c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)</a:t>
            </a: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endParaRPr lang="en-US" sz="16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Next :	New Nb</a:t>
            </a:r>
            <a:r>
              <a:rPr lang="en-US" sz="2000" baseline="-25000" dirty="0" smtClean="0">
                <a:solidFill>
                  <a:schemeClr val="tx2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Sn coil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(RRP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108/127) with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cored conductor is ready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	for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test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in mirror structure (TQM04)</a:t>
            </a: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	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TQ</a:t>
            </a:r>
            <a:r>
              <a:rPr lang="en-US" dirty="0" smtClean="0"/>
              <a:t>C</a:t>
            </a:r>
            <a:r>
              <a:rPr lang="en-US" sz="3200" dirty="0" smtClean="0"/>
              <a:t> </a:t>
            </a:r>
            <a:r>
              <a:rPr lang="en-US" dirty="0" smtClean="0"/>
              <a:t>magnet with dipole style collars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5" y="1169001"/>
            <a:ext cx="8229600" cy="4907389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</a:rPr>
              <a:t>Feasibility of </a:t>
            </a:r>
            <a:r>
              <a:rPr lang="en-US" sz="2000" dirty="0" err="1" smtClean="0">
                <a:latin typeface="+mj-lt"/>
              </a:rPr>
              <a:t>quadrupole</a:t>
            </a:r>
            <a:r>
              <a:rPr lang="en-US" sz="2000" dirty="0" smtClean="0">
                <a:latin typeface="+mj-lt"/>
              </a:rPr>
              <a:t> support structure and collaring procedure based on traditional </a:t>
            </a:r>
            <a:r>
              <a:rPr lang="en-US" sz="2000" dirty="0" err="1" smtClean="0">
                <a:latin typeface="+mj-lt"/>
              </a:rPr>
              <a:t>quadrupole</a:t>
            </a:r>
            <a:r>
              <a:rPr lang="en-US" sz="2000" dirty="0" smtClean="0">
                <a:latin typeface="+mj-lt"/>
              </a:rPr>
              <a:t>-style collar have been demonstrated in several TQC model magnets</a:t>
            </a:r>
          </a:p>
          <a:p>
            <a:pPr lvl="1"/>
            <a:r>
              <a:rPr lang="en-US" sz="1800" dirty="0" smtClean="0">
                <a:latin typeface="+mj-lt"/>
              </a:rPr>
              <a:t>Requires additional horizontal to vertical handling of the coils</a:t>
            </a:r>
          </a:p>
          <a:p>
            <a:pPr lvl="1"/>
            <a:r>
              <a:rPr lang="en-US" sz="1800" dirty="0" smtClean="0">
                <a:latin typeface="+mj-lt"/>
              </a:rPr>
              <a:t>Collaring using short vertical 4-jaw press with partial coil </a:t>
            </a:r>
          </a:p>
          <a:p>
            <a:pPr lvl="1">
              <a:buNone/>
            </a:pPr>
            <a:r>
              <a:rPr lang="en-US" sz="1800" dirty="0" smtClean="0">
                <a:latin typeface="+mj-lt"/>
              </a:rPr>
              <a:t>	compression along the length</a:t>
            </a:r>
          </a:p>
          <a:p>
            <a:pPr lvl="1"/>
            <a:r>
              <a:rPr lang="en-US" sz="1800" dirty="0" smtClean="0">
                <a:latin typeface="+mj-lt"/>
              </a:rPr>
              <a:t>Time consuming process with many (~6-8) passes and some </a:t>
            </a:r>
          </a:p>
          <a:p>
            <a:pPr lvl="1">
              <a:buNone/>
            </a:pPr>
            <a:r>
              <a:rPr lang="en-US" sz="1800" dirty="0" smtClean="0">
                <a:latin typeface="+mj-lt"/>
              </a:rPr>
              <a:t>	risk of damage to coils</a:t>
            </a:r>
          </a:p>
          <a:p>
            <a:r>
              <a:rPr lang="en-US" sz="2000" dirty="0" smtClean="0">
                <a:latin typeface="+mj-lt"/>
              </a:rPr>
              <a:t>Dipole style collar design </a:t>
            </a:r>
          </a:p>
          <a:p>
            <a:pPr lvl="1"/>
            <a:r>
              <a:rPr lang="en-US" sz="1800" dirty="0" smtClean="0">
                <a:latin typeface="+mj-lt"/>
              </a:rPr>
              <a:t>Collaring using full-length horizontal press</a:t>
            </a:r>
          </a:p>
          <a:p>
            <a:pPr lvl="1"/>
            <a:r>
              <a:rPr lang="en-US" sz="1800" dirty="0" smtClean="0">
                <a:latin typeface="+mj-lt"/>
              </a:rPr>
              <a:t>Collaring in a single pass reducing coil degradation risks and </a:t>
            </a:r>
          </a:p>
          <a:p>
            <a:pPr lvl="1">
              <a:buNone/>
            </a:pPr>
            <a:r>
              <a:rPr lang="en-US" sz="1800" dirty="0" smtClean="0">
                <a:latin typeface="+mj-lt"/>
              </a:rPr>
              <a:t>	construction time </a:t>
            </a:r>
          </a:p>
          <a:p>
            <a:pPr lvl="2" indent="-45720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26" y="1884629"/>
            <a:ext cx="1342314" cy="382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" y="5181376"/>
            <a:ext cx="3661285" cy="127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 l="50017" b="28619"/>
          <a:stretch>
            <a:fillRect/>
          </a:stretch>
        </p:blipFill>
        <p:spPr bwMode="auto">
          <a:xfrm>
            <a:off x="6689426" y="5629275"/>
            <a:ext cx="1845822" cy="84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4989278"/>
            <a:ext cx="2042190" cy="1465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TQc02eb test at fermilab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76256"/>
            <a:ext cx="8686800" cy="5362669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+mj-lt"/>
              </a:rPr>
              <a:t>Magnet was built with Nb</a:t>
            </a:r>
            <a:r>
              <a:rPr lang="en-US" sz="2000" baseline="-25000" dirty="0" smtClean="0">
                <a:latin typeface="+mj-lt"/>
              </a:rPr>
              <a:t>3</a:t>
            </a:r>
            <a:r>
              <a:rPr lang="en-US" sz="2000" dirty="0" smtClean="0">
                <a:latin typeface="+mj-lt"/>
              </a:rPr>
              <a:t>Sn </a:t>
            </a:r>
            <a:r>
              <a:rPr lang="en-US" sz="2000" dirty="0" smtClean="0">
                <a:latin typeface="+mj-lt"/>
              </a:rPr>
              <a:t>coils (RRP 54/61) </a:t>
            </a:r>
            <a:r>
              <a:rPr lang="en-US" sz="2000" dirty="0" smtClean="0">
                <a:latin typeface="+mj-lt"/>
              </a:rPr>
              <a:t>already tested in both shell and collar structures</a:t>
            </a:r>
          </a:p>
          <a:p>
            <a:pPr lvl="1"/>
            <a:r>
              <a:rPr lang="en-US" sz="1800" dirty="0" smtClean="0">
                <a:latin typeface="+mj-lt"/>
              </a:rPr>
              <a:t>4 variations of TQS02 magnet were tested at Fermilab and CERN</a:t>
            </a:r>
          </a:p>
          <a:p>
            <a:pPr lvl="1"/>
            <a:r>
              <a:rPr lang="en-US" sz="1800" dirty="0" smtClean="0">
                <a:latin typeface="+mj-lt"/>
              </a:rPr>
              <a:t>TQC02Ea with coils 20,21,22 and 23 previously tested at Fermilab</a:t>
            </a:r>
          </a:p>
          <a:p>
            <a:pPr lvl="1"/>
            <a:endParaRPr lang="en-US" sz="12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Standard shim configuration with a target stress of ~120 </a:t>
            </a:r>
            <a:r>
              <a:rPr lang="en-US" sz="2000" dirty="0" err="1" smtClean="0">
                <a:latin typeface="+mj-lt"/>
              </a:rPr>
              <a:t>MPa</a:t>
            </a:r>
            <a:r>
              <a:rPr lang="en-US" sz="2000" dirty="0" smtClean="0">
                <a:latin typeface="+mj-lt"/>
              </a:rPr>
              <a:t> at 4.5 </a:t>
            </a:r>
            <a:r>
              <a:rPr lang="en-US" sz="2000" dirty="0" smtClean="0">
                <a:latin typeface="+mj-lt"/>
              </a:rPr>
              <a:t>K</a:t>
            </a:r>
            <a:endParaRPr lang="en-US" sz="1200" dirty="0" smtClean="0">
              <a:latin typeface="+mj-lt"/>
            </a:endParaRPr>
          </a:p>
          <a:p>
            <a:endParaRPr lang="en-US" sz="12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First </a:t>
            </a:r>
            <a:r>
              <a:rPr lang="en-US" sz="2000" dirty="0" smtClean="0">
                <a:latin typeface="+mj-lt"/>
              </a:rPr>
              <a:t>time dipole style collars </a:t>
            </a:r>
            <a:endParaRPr lang="en-US" sz="20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are </a:t>
            </a:r>
            <a:r>
              <a:rPr lang="en-US" sz="2000" dirty="0" smtClean="0">
                <a:latin typeface="+mj-lt"/>
              </a:rPr>
              <a:t>used </a:t>
            </a:r>
            <a:r>
              <a:rPr lang="en-US" sz="2000" dirty="0" smtClean="0">
                <a:latin typeface="+mj-lt"/>
              </a:rPr>
              <a:t>in TQC </a:t>
            </a:r>
            <a:r>
              <a:rPr lang="en-US" sz="2000" dirty="0" smtClean="0">
                <a:latin typeface="+mj-lt"/>
              </a:rPr>
              <a:t>magnet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Coil alignment key installed</a:t>
            </a: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12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Test at 4.5 K and 1.9 K included magnet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training, ramp rate 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	and temperature dependence study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 descr="DSC025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0525" y="3190875"/>
            <a:ext cx="4357249" cy="212586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829050" y="3781426"/>
            <a:ext cx="657225" cy="476249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/>
        </p:nvGraphicFramePr>
        <p:xfrm>
          <a:off x="295275" y="1476375"/>
          <a:ext cx="9020175" cy="4605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429768" y="414528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TQC02Eb Quench History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4/27/2010</a:t>
            </a:r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Guram Chlachidze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0FF3F-7D2E-4474-B5C6-072CA04B149E}" type="slidenum">
              <a:rPr lang="en-US" smtClean="0"/>
              <a:pPr/>
              <a:t>14</a:t>
            </a:fld>
            <a:endParaRPr lang="en-US" smtClean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379821" y="3495061"/>
            <a:ext cx="3598608" cy="9833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354927" y="3465193"/>
            <a:ext cx="3581305" cy="3908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847911" y="2980518"/>
            <a:ext cx="2630274" cy="246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55127" y="1668340"/>
            <a:ext cx="66821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4.5 K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8172452" y="1657350"/>
            <a:ext cx="62864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4.5 K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310554" y="1661746"/>
            <a:ext cx="66821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1.9 K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1162050"/>
            <a:ext cx="114441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~211 T/m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8925" y="1152525"/>
            <a:ext cx="11615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~217 T/m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24325" y="1504950"/>
            <a:ext cx="600075" cy="552450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7243763" y="1681165"/>
            <a:ext cx="419098" cy="104774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429768" y="414528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TQC02E and TQS02 performance at 4.5 K</a:t>
            </a:r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4/27/2010</a:t>
            </a:r>
            <a:endParaRPr lang="en-US" smtClean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Guram Chlachidze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50FF3F-7D2E-4474-B5C6-072CA04B149E}" type="slidenum">
              <a:rPr lang="en-US" smtClean="0"/>
              <a:pPr/>
              <a:t>15</a:t>
            </a:fld>
            <a:endParaRPr lang="en-US" smtClean="0"/>
          </a:p>
        </p:txBody>
      </p:sp>
      <p:graphicFrame>
        <p:nvGraphicFramePr>
          <p:cNvPr id="9" name="Chart 8"/>
          <p:cNvGraphicFramePr/>
          <p:nvPr/>
        </p:nvGraphicFramePr>
        <p:xfrm>
          <a:off x="623887" y="1223963"/>
          <a:ext cx="7996238" cy="497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447675" y="352425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TQC02Eb Ramp Rate </a:t>
            </a:r>
            <a:r>
              <a:rPr lang="en-US" dirty="0" smtClean="0"/>
              <a:t>dependence</a:t>
            </a:r>
            <a:endParaRPr lang="en-US" sz="3200" dirty="0" smtClean="0"/>
          </a:p>
        </p:txBody>
      </p:sp>
      <p:sp>
        <p:nvSpPr>
          <p:cNvPr id="6146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4/27/2010</a:t>
            </a:r>
            <a:endParaRPr lang="en-US" smtClean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Guram Chlachidze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000FB1-84BF-4E37-BCA5-700CF14B087D}" type="slidenum">
              <a:rPr lang="en-US" smtClean="0"/>
              <a:pPr/>
              <a:t>16</a:t>
            </a:fld>
            <a:endParaRPr lang="en-US" smtClean="0"/>
          </a:p>
        </p:txBody>
      </p:sp>
      <p:graphicFrame>
        <p:nvGraphicFramePr>
          <p:cNvPr id="9" name="Chart 8"/>
          <p:cNvGraphicFramePr/>
          <p:nvPr/>
        </p:nvGraphicFramePr>
        <p:xfrm>
          <a:off x="381001" y="1142999"/>
          <a:ext cx="4381500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429124" y="3695699"/>
          <a:ext cx="4395787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16532" y="1294279"/>
            <a:ext cx="61266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4.5 K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74107" y="3542179"/>
            <a:ext cx="61266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1.9 K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34290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TQC02Eb Temperature Dependence</a:t>
            </a:r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4/27/2010</a:t>
            </a:r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Guram Chlachidze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FF663E-A515-4072-B7E7-3956AB6BA960}" type="slidenum">
              <a:rPr lang="en-US" smtClean="0"/>
              <a:pPr/>
              <a:t>17</a:t>
            </a:fld>
            <a:endParaRPr lang="en-US" smtClean="0"/>
          </a:p>
        </p:txBody>
      </p:sp>
      <p:graphicFrame>
        <p:nvGraphicFramePr>
          <p:cNvPr id="7" name="Chart 6"/>
          <p:cNvGraphicFramePr/>
          <p:nvPr/>
        </p:nvGraphicFramePr>
        <p:xfrm>
          <a:off x="976312" y="1452562"/>
          <a:ext cx="6777038" cy="479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47675" y="43815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Summary on TQC02Eb test</a:t>
            </a:r>
            <a:endParaRPr lang="en-US" sz="3200" dirty="0" smtClean="0"/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4/27/2010</a:t>
            </a:r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Guram Chlachidze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FF663E-A515-4072-B7E7-3956AB6BA96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421461" y="1362075"/>
            <a:ext cx="84272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The first Technology </a:t>
            </a:r>
            <a:r>
              <a:rPr lang="en-US" sz="2000" dirty="0" err="1" smtClean="0">
                <a:solidFill>
                  <a:schemeClr val="tx2"/>
                </a:solidFill>
                <a:latin typeface="+mj-lt"/>
              </a:rPr>
              <a:t>Quadrupole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with a dipole style collar design - TQC02Eb - was built and tested successfully at Fermilab</a:t>
            </a:r>
          </a:p>
          <a:p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TQC02Eb reached ~211 T/m field gradient at 4.5 K and ~217 T/m at 3.2K temperature</a:t>
            </a:r>
          </a:p>
          <a:p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Coil quench performance in magnets of shell (TQS02) or collar (TQC02E) structure is consistent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	Multiple handling and test cycles demonstrates that the TQ Nb</a:t>
            </a:r>
            <a:r>
              <a:rPr lang="en-US" sz="2000" baseline="-25000" dirty="0" smtClean="0">
                <a:solidFill>
                  <a:schemeClr val="tx2"/>
                </a:solidFill>
                <a:latin typeface="+mj-lt"/>
              </a:rPr>
              <a:t>3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Sn 	coil design is robust</a:t>
            </a:r>
            <a:endParaRPr lang="en-US" sz="2000" b="1" dirty="0" smtClean="0">
              <a:solidFill>
                <a:srgbClr val="000066"/>
              </a:solidFill>
              <a:latin typeface="+mj-lt"/>
            </a:endParaRPr>
          </a:p>
          <a:p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Magnetic field measurements do not show any significant distortions related to the dipole style collar design in TQC02Eb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plans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156353"/>
            <a:ext cx="8496300" cy="54158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The </a:t>
            </a:r>
            <a:r>
              <a:rPr lang="en-US" sz="3200" dirty="0" err="1" smtClean="0">
                <a:latin typeface="+mj-lt"/>
              </a:rPr>
              <a:t>quadrupole</a:t>
            </a:r>
            <a:r>
              <a:rPr lang="en-US" sz="3200" dirty="0" smtClean="0">
                <a:latin typeface="+mj-lt"/>
              </a:rPr>
              <a:t> mirror structure, developed at Fermilab, has confirmed </a:t>
            </a:r>
            <a:r>
              <a:rPr lang="en-US" sz="3200" dirty="0" smtClean="0">
                <a:latin typeface="+mj-lt"/>
              </a:rPr>
              <a:t>the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expected </a:t>
            </a:r>
            <a:r>
              <a:rPr lang="en-US" sz="3200" dirty="0" smtClean="0">
                <a:latin typeface="+mj-lt"/>
              </a:rPr>
              <a:t>technical performance and high efficiency </a:t>
            </a:r>
          </a:p>
          <a:p>
            <a:endParaRPr lang="en-US" sz="1900" dirty="0" smtClean="0">
              <a:latin typeface="+mj-lt"/>
            </a:endParaRPr>
          </a:p>
          <a:p>
            <a:pPr>
              <a:buNone/>
            </a:pPr>
            <a:r>
              <a:rPr lang="en-US" sz="3200" dirty="0" smtClean="0">
                <a:latin typeface="+mj-lt"/>
              </a:rPr>
              <a:t>The mirror concept can be easily adapted to test long LQ or </a:t>
            </a:r>
            <a:r>
              <a:rPr lang="en-US" sz="3200" dirty="0" smtClean="0">
                <a:latin typeface="+mj-lt"/>
              </a:rPr>
              <a:t>120-mm</a:t>
            </a:r>
          </a:p>
          <a:p>
            <a:pPr>
              <a:buNone/>
            </a:pPr>
            <a:r>
              <a:rPr lang="en-US" sz="3200" dirty="0" smtClean="0">
                <a:latin typeface="+mj-lt"/>
              </a:rPr>
              <a:t>diameter </a:t>
            </a:r>
            <a:r>
              <a:rPr lang="en-US" sz="3200" dirty="0" smtClean="0">
                <a:latin typeface="+mj-lt"/>
              </a:rPr>
              <a:t>HQ coils</a:t>
            </a:r>
          </a:p>
          <a:p>
            <a:pPr>
              <a:buNone/>
            </a:pPr>
            <a:endParaRPr lang="en-US" sz="1900" dirty="0" smtClean="0">
              <a:latin typeface="+mj-lt"/>
            </a:endParaRPr>
          </a:p>
          <a:p>
            <a:pPr>
              <a:buNone/>
            </a:pPr>
            <a:r>
              <a:rPr lang="en-US" sz="3200" dirty="0" smtClean="0">
                <a:latin typeface="+mj-lt"/>
              </a:rPr>
              <a:t>Future Plans</a:t>
            </a:r>
            <a:r>
              <a:rPr lang="en-US" sz="3200" dirty="0" smtClean="0">
                <a:latin typeface="+mj-lt"/>
              </a:rPr>
              <a:t>:</a:t>
            </a:r>
            <a:endParaRPr lang="en-US" sz="3200" dirty="0" smtClean="0">
              <a:latin typeface="+mj-lt"/>
            </a:endParaRPr>
          </a:p>
          <a:p>
            <a:r>
              <a:rPr lang="en-US" sz="3000" dirty="0" smtClean="0">
                <a:latin typeface="+mj-lt"/>
              </a:rPr>
              <a:t>A Nb</a:t>
            </a:r>
            <a:r>
              <a:rPr lang="en-US" sz="3000" baseline="-25000" dirty="0" smtClean="0">
                <a:latin typeface="+mj-lt"/>
              </a:rPr>
              <a:t>3</a:t>
            </a:r>
            <a:r>
              <a:rPr lang="en-US" sz="3000" dirty="0" smtClean="0">
                <a:latin typeface="+mj-lt"/>
              </a:rPr>
              <a:t>Sn coil (RRP 108/127) with stainless steel cored conductor is ready for test in the mirror structure (TQM04)</a:t>
            </a:r>
          </a:p>
          <a:p>
            <a:pPr lvl="1"/>
            <a:r>
              <a:rPr lang="en-US" sz="2900" dirty="0" smtClean="0">
                <a:latin typeface="+mj-lt"/>
              </a:rPr>
              <a:t>Standard S2-Glass sleeve insulation</a:t>
            </a:r>
          </a:p>
          <a:p>
            <a:pPr lvl="1"/>
            <a:r>
              <a:rPr lang="en-US" sz="2900" dirty="0" smtClean="0">
                <a:latin typeface="+mj-lt"/>
              </a:rPr>
              <a:t>Titanium pole pieces</a:t>
            </a:r>
            <a:endParaRPr lang="en-US" sz="3200" dirty="0" smtClean="0">
              <a:latin typeface="+mj-lt"/>
            </a:endParaRPr>
          </a:p>
          <a:p>
            <a:r>
              <a:rPr lang="en-US" sz="3000" dirty="0" smtClean="0">
                <a:latin typeface="+mj-lt"/>
              </a:rPr>
              <a:t>Work on a long mirror structure for LQM01 in progress</a:t>
            </a:r>
          </a:p>
          <a:p>
            <a:pPr lvl="1"/>
            <a:r>
              <a:rPr lang="en-US" sz="2700" dirty="0" smtClean="0">
                <a:latin typeface="+mj-lt"/>
              </a:rPr>
              <a:t>M</a:t>
            </a:r>
            <a:r>
              <a:rPr lang="en-US" sz="2700" dirty="0" smtClean="0">
                <a:latin typeface="+mj-lt"/>
              </a:rPr>
              <a:t>irror structure </a:t>
            </a:r>
            <a:r>
              <a:rPr lang="en-US" sz="2700" dirty="0" smtClean="0">
                <a:latin typeface="+mj-lt"/>
              </a:rPr>
              <a:t>is available</a:t>
            </a:r>
          </a:p>
          <a:p>
            <a:pPr lvl="1"/>
            <a:r>
              <a:rPr lang="en-US" sz="2700" dirty="0" smtClean="0">
                <a:latin typeface="+mj-lt"/>
              </a:rPr>
              <a:t>Fabrication of long coil with Nb</a:t>
            </a:r>
            <a:r>
              <a:rPr lang="en-US" sz="2700" baseline="-25000" dirty="0" smtClean="0">
                <a:latin typeface="+mj-lt"/>
              </a:rPr>
              <a:t>3</a:t>
            </a:r>
            <a:r>
              <a:rPr lang="en-US" sz="2700" dirty="0" smtClean="0">
                <a:latin typeface="+mj-lt"/>
              </a:rPr>
              <a:t>Sn 114/127 strand  and E-Glass insulation has started</a:t>
            </a:r>
          </a:p>
          <a:p>
            <a:pPr lvl="1"/>
            <a:r>
              <a:rPr lang="en-US" sz="2700" dirty="0" smtClean="0">
                <a:latin typeface="+mj-lt"/>
              </a:rPr>
              <a:t>Cold test expected in September 2010</a:t>
            </a:r>
          </a:p>
          <a:p>
            <a:r>
              <a:rPr lang="en-US" sz="3100" dirty="0" smtClean="0">
                <a:latin typeface="+mj-lt"/>
              </a:rPr>
              <a:t>Mirror structure for HQ coil test is available</a:t>
            </a:r>
          </a:p>
          <a:p>
            <a:pPr lvl="1"/>
            <a:r>
              <a:rPr lang="en-US" sz="2700" dirty="0" smtClean="0">
                <a:latin typeface="+mj-lt"/>
              </a:rPr>
              <a:t>Choice of coil and schedule under discussion</a:t>
            </a:r>
          </a:p>
          <a:p>
            <a:r>
              <a:rPr lang="en-US" sz="3000" dirty="0" smtClean="0">
                <a:latin typeface="+mj-lt"/>
              </a:rPr>
              <a:t>Test of TQ coil impregnated with liquid polyimide (MATRIMID) – TQM05 (planned for FY 2011)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788" y="1518303"/>
            <a:ext cx="8175812" cy="44729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Introduction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Single Nb</a:t>
            </a:r>
            <a:r>
              <a:rPr lang="en-US" sz="2000" baseline="-25000" dirty="0" smtClean="0">
                <a:latin typeface="+mj-lt"/>
              </a:rPr>
              <a:t>3</a:t>
            </a:r>
            <a:r>
              <a:rPr lang="en-US" sz="2400" dirty="0" smtClean="0">
                <a:latin typeface="+mj-lt"/>
              </a:rPr>
              <a:t>Sn </a:t>
            </a:r>
            <a:r>
              <a:rPr lang="en-US" sz="2400" dirty="0" err="1" smtClean="0">
                <a:latin typeface="+mj-lt"/>
              </a:rPr>
              <a:t>quadrupole</a:t>
            </a:r>
            <a:r>
              <a:rPr lang="en-US" sz="2400" dirty="0" smtClean="0">
                <a:latin typeface="+mj-lt"/>
              </a:rPr>
              <a:t> coil test in a “magnetic mirror”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</a:t>
            </a:r>
            <a:r>
              <a:rPr lang="en-US" sz="2400" dirty="0" smtClean="0">
                <a:latin typeface="+mj-lt"/>
              </a:rPr>
              <a:t>structure</a:t>
            </a:r>
          </a:p>
          <a:p>
            <a:pPr lvl="1"/>
            <a:r>
              <a:rPr lang="en-US" dirty="0" smtClean="0">
                <a:latin typeface="+mj-lt"/>
              </a:rPr>
              <a:t>Effect of coil pre-stress on magnet </a:t>
            </a:r>
            <a:r>
              <a:rPr lang="en-US" dirty="0" smtClean="0">
                <a:latin typeface="+mj-lt"/>
              </a:rPr>
              <a:t>performance</a:t>
            </a:r>
          </a:p>
          <a:p>
            <a:pPr lvl="1"/>
            <a:r>
              <a:rPr lang="en-US" dirty="0" smtClean="0">
                <a:latin typeface="+mj-lt"/>
              </a:rPr>
              <a:t>Complementary </a:t>
            </a:r>
            <a:r>
              <a:rPr lang="en-US" dirty="0" smtClean="0">
                <a:latin typeface="+mj-lt"/>
              </a:rPr>
              <a:t>to study performed by LARP (TQS03)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Development and test of a </a:t>
            </a:r>
            <a:r>
              <a:rPr lang="en-US" dirty="0" err="1" smtClean="0">
                <a:latin typeface="+mj-lt"/>
              </a:rPr>
              <a:t>quadrupole</a:t>
            </a:r>
            <a:r>
              <a:rPr lang="en-US" dirty="0" smtClean="0">
                <a:latin typeface="+mj-lt"/>
              </a:rPr>
              <a:t> magnet with 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	“dipole style” collars </a:t>
            </a:r>
          </a:p>
          <a:p>
            <a:pPr lvl="1"/>
            <a:r>
              <a:rPr lang="en-US" dirty="0" smtClean="0">
                <a:latin typeface="+mj-lt"/>
              </a:rPr>
              <a:t>Reduction of assembly time and of the risk of coil damage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Future plans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plans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73" y="1161278"/>
            <a:ext cx="8390238" cy="538754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200" dirty="0" smtClean="0">
              <a:latin typeface="+mj-lt"/>
            </a:endParaRPr>
          </a:p>
          <a:p>
            <a:pPr>
              <a:buNone/>
            </a:pPr>
            <a:r>
              <a:rPr lang="en-US" sz="2100" dirty="0" smtClean="0">
                <a:latin typeface="+mj-lt"/>
              </a:rPr>
              <a:t>Dipole style collar design and collaring process were developed </a:t>
            </a:r>
            <a:r>
              <a:rPr lang="en-US" sz="2100" dirty="0" smtClean="0">
                <a:latin typeface="+mj-lt"/>
              </a:rPr>
              <a:t>and</a:t>
            </a:r>
          </a:p>
          <a:p>
            <a:pPr>
              <a:buNone/>
            </a:pPr>
            <a:r>
              <a:rPr lang="en-US" sz="2100" dirty="0" smtClean="0">
                <a:latin typeface="+mj-lt"/>
              </a:rPr>
              <a:t>successfully </a:t>
            </a:r>
            <a:r>
              <a:rPr lang="en-US" sz="2100" dirty="0" smtClean="0">
                <a:latin typeface="+mj-lt"/>
              </a:rPr>
              <a:t>tested at Fermilab using TQ coils</a:t>
            </a:r>
          </a:p>
          <a:p>
            <a:pPr lvl="1"/>
            <a:r>
              <a:rPr lang="en-US" sz="1900" dirty="0" smtClean="0">
                <a:latin typeface="+mj-lt"/>
              </a:rPr>
              <a:t>Performance consistent with the test results from shell structure magnets (TQS02a/c) or collared structure magnet with a </a:t>
            </a:r>
            <a:r>
              <a:rPr lang="en-US" sz="1900" dirty="0" err="1" smtClean="0">
                <a:latin typeface="+mj-lt"/>
              </a:rPr>
              <a:t>quadrupole</a:t>
            </a:r>
            <a:r>
              <a:rPr lang="en-US" sz="1900" dirty="0" smtClean="0">
                <a:latin typeface="+mj-lt"/>
              </a:rPr>
              <a:t> style collar (TQC02Ea)</a:t>
            </a:r>
          </a:p>
          <a:p>
            <a:pPr lvl="1"/>
            <a:r>
              <a:rPr lang="en-US" sz="1900" dirty="0" smtClean="0">
                <a:latin typeface="+mj-lt"/>
              </a:rPr>
              <a:t>Dipole style collar configuration can easily be adopted for long structures</a:t>
            </a:r>
          </a:p>
          <a:p>
            <a:pPr lvl="1">
              <a:buNone/>
            </a:pPr>
            <a:endParaRPr lang="en-US" sz="1900" dirty="0" smtClean="0">
              <a:latin typeface="+mj-lt"/>
            </a:endParaRPr>
          </a:p>
          <a:p>
            <a:r>
              <a:rPr lang="en-US" sz="2100" dirty="0" smtClean="0">
                <a:latin typeface="+mj-lt"/>
              </a:rPr>
              <a:t>Next steps:</a:t>
            </a:r>
          </a:p>
          <a:p>
            <a:pPr lvl="1"/>
            <a:r>
              <a:rPr lang="en-US" sz="1900" dirty="0" smtClean="0">
                <a:latin typeface="+mj-lt"/>
              </a:rPr>
              <a:t>Test of Nb</a:t>
            </a:r>
            <a:r>
              <a:rPr lang="en-US" sz="1900" baseline="-25000" dirty="0" smtClean="0">
                <a:latin typeface="+mj-lt"/>
              </a:rPr>
              <a:t>3</a:t>
            </a:r>
            <a:r>
              <a:rPr lang="en-US" sz="1900" dirty="0" smtClean="0">
                <a:latin typeface="+mj-lt"/>
              </a:rPr>
              <a:t>Sn coils made of RRP-108/127 </a:t>
            </a:r>
            <a:r>
              <a:rPr lang="en-US" sz="1900" dirty="0" smtClean="0">
                <a:latin typeface="+mj-lt"/>
              </a:rPr>
              <a:t>strand </a:t>
            </a:r>
            <a:r>
              <a:rPr lang="en-US" sz="1900" dirty="0" smtClean="0">
                <a:latin typeface="+mj-lt"/>
              </a:rPr>
              <a:t>using dipole style collars (expecting </a:t>
            </a:r>
            <a:r>
              <a:rPr lang="en-US" sz="1900" dirty="0" smtClean="0">
                <a:latin typeface="+mj-lt"/>
              </a:rPr>
              <a:t>TQS03 coils </a:t>
            </a:r>
            <a:r>
              <a:rPr lang="en-US" sz="1900" dirty="0" smtClean="0">
                <a:latin typeface="+mj-lt"/>
              </a:rPr>
              <a:t>in May)</a:t>
            </a:r>
          </a:p>
          <a:p>
            <a:pPr lvl="1"/>
            <a:r>
              <a:rPr lang="en-US" sz="1900" dirty="0" smtClean="0">
                <a:latin typeface="+mj-lt"/>
              </a:rPr>
              <a:t>Test of 4-m long </a:t>
            </a:r>
            <a:r>
              <a:rPr lang="en-US" sz="1900" dirty="0" err="1" smtClean="0">
                <a:latin typeface="+mj-lt"/>
              </a:rPr>
              <a:t>quadrupole</a:t>
            </a:r>
            <a:r>
              <a:rPr lang="en-US" sz="1900" dirty="0" smtClean="0">
                <a:latin typeface="+mj-lt"/>
              </a:rPr>
              <a:t> based on dipole style collars </a:t>
            </a:r>
            <a:endParaRPr lang="en-US" sz="1900" dirty="0" smtClean="0">
              <a:latin typeface="+mj-lt"/>
            </a:endParaRPr>
          </a:p>
          <a:p>
            <a:pPr lvl="1">
              <a:buNone/>
            </a:pPr>
            <a:r>
              <a:rPr lang="en-US" sz="1900" dirty="0" smtClean="0">
                <a:latin typeface="+mj-lt"/>
              </a:rPr>
              <a:t>	</a:t>
            </a:r>
            <a:r>
              <a:rPr lang="en-US" sz="1900" dirty="0" smtClean="0">
                <a:latin typeface="+mj-lt"/>
              </a:rPr>
              <a:t>(</a:t>
            </a:r>
            <a:r>
              <a:rPr lang="en-US" sz="1900" dirty="0" smtClean="0">
                <a:latin typeface="+mj-lt"/>
              </a:rPr>
              <a:t>recycle LARP LQ coils, planned for FY 2011)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7051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Backup slides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4/27/2010</a:t>
            </a:r>
            <a:endParaRPr lang="en-US"/>
          </a:p>
        </p:txBody>
      </p:sp>
      <p:sp>
        <p:nvSpPr>
          <p:cNvPr id="1229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Guram Chlachidze</a:t>
            </a:r>
            <a:endParaRPr lang="en-US"/>
          </a:p>
        </p:txBody>
      </p:sp>
      <p:sp>
        <p:nvSpPr>
          <p:cNvPr id="122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D5BB52-1D39-462C-A603-24BA656F8877}" type="slidenum">
              <a:rPr lang="en-US"/>
              <a:pPr/>
              <a:t>22</a:t>
            </a:fld>
            <a:endParaRPr lang="en-US"/>
          </a:p>
        </p:txBody>
      </p:sp>
      <p:sp>
        <p:nvSpPr>
          <p:cNvPr id="12293" name="Text Box 2"/>
          <p:cNvSpPr txBox="1">
            <a:spLocks noChangeArrowheads="1"/>
          </p:cNvSpPr>
          <p:nvPr/>
        </p:nvSpPr>
        <p:spPr bwMode="auto">
          <a:xfrm>
            <a:off x="2640013" y="487363"/>
            <a:ext cx="3121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+mj-lt"/>
              </a:rPr>
              <a:t>Magnetic Design - SSL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357188" y="1524000"/>
            <a:ext cx="8472487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  <a:latin typeface="+mj-lt"/>
              </a:rPr>
              <a:t>The estimated magnet quench currents based on the “reference” current density of 2800 A/mm^2 at 4.5 K and 1.9 K are shown below.  This SSL is based on the mirror magnetic features and the presentation by Paolo </a:t>
            </a:r>
            <a:r>
              <a:rPr lang="en-US" b="1" dirty="0" err="1">
                <a:solidFill>
                  <a:schemeClr val="tx2"/>
                </a:solidFill>
                <a:latin typeface="+mj-lt"/>
              </a:rPr>
              <a:t>Ferracin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, “TQ Performance Overview”  on Sept. 8, 2008 at the TQ discussion teleconference.  </a:t>
            </a:r>
            <a:endParaRPr lang="en-US" b="1" dirty="0" smtClean="0">
              <a:solidFill>
                <a:schemeClr val="tx2"/>
              </a:solidFill>
              <a:latin typeface="+mj-lt"/>
            </a:endParaRPr>
          </a:p>
          <a:p>
            <a:pPr algn="just"/>
            <a:endParaRPr lang="en-US" sz="1500" b="1" dirty="0" smtClean="0">
              <a:solidFill>
                <a:srgbClr val="003399"/>
              </a:solidFill>
            </a:endParaRPr>
          </a:p>
        </p:txBody>
      </p:sp>
      <p:graphicFrame>
        <p:nvGraphicFramePr>
          <p:cNvPr id="126098" name="Group 146"/>
          <p:cNvGraphicFramePr>
            <a:graphicFrameLocks noGrp="1"/>
          </p:cNvGraphicFramePr>
          <p:nvPr>
            <p:ph sz="half" idx="2"/>
          </p:nvPr>
        </p:nvGraphicFramePr>
        <p:xfrm>
          <a:off x="1100138" y="3719513"/>
          <a:ext cx="6397625" cy="1925639"/>
        </p:xfrm>
        <a:graphic>
          <a:graphicData uri="http://schemas.openxmlformats.org/drawingml/2006/table">
            <a:tbl>
              <a:tblPr/>
              <a:tblGrid>
                <a:gridCol w="2709862"/>
                <a:gridCol w="1714500"/>
                <a:gridCol w="1973263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Magnet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 (kA)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 (kA)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4.3K-4.5K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TQM01 (2800 A/mm^2)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TQS02 (2800 A/mm^2)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TQC02 (2800 A/mm^2)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2" name="Rectangle 35"/>
          <p:cNvSpPr>
            <a:spLocks noChangeArrowheads="1"/>
          </p:cNvSpPr>
          <p:nvPr/>
        </p:nvSpPr>
        <p:spPr bwMode="auto">
          <a:xfrm>
            <a:off x="1839913" y="3221038"/>
            <a:ext cx="4895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 dirty="0"/>
              <a:t>SSL in TQS, TQC and TQM structures compared.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TQM03 Quench training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708211" y="1416424"/>
          <a:ext cx="7846919" cy="454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61131" y="1981201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1.9 K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41704" y="198120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1.9 K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41178" y="2985246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4.5 K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89060" y="1999129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1.9 K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40942" y="250115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1.9 K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78943" y="298524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4.5 K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15954" y="301214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4.5 K</a:t>
            </a:r>
            <a:endParaRPr lang="en-US" sz="1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1694"/>
            <a:ext cx="8686800" cy="838200"/>
          </a:xfrm>
        </p:spPr>
        <p:txBody>
          <a:bodyPr/>
          <a:lstStyle/>
          <a:p>
            <a:r>
              <a:rPr lang="en-US" dirty="0" smtClean="0"/>
              <a:t>TQM03 temperature 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176337" y="1262062"/>
          <a:ext cx="6734176" cy="484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40005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TQm03 </a:t>
            </a:r>
            <a:r>
              <a:rPr lang="en-US" dirty="0" smtClean="0"/>
              <a:t>RRR Data</a:t>
            </a:r>
            <a:endParaRPr lang="en-US" sz="3200" dirty="0" smtClean="0"/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4/27/2010</a:t>
            </a:r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Guram Chlachidze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FF663E-A515-4072-B7E7-3956AB6BA960}" type="slidenum">
              <a:rPr lang="en-US" smtClean="0"/>
              <a:pPr/>
              <a:t>25</a:t>
            </a:fld>
            <a:endParaRPr lang="en-US" smtClean="0"/>
          </a:p>
        </p:txBody>
      </p:sp>
      <p:graphicFrame>
        <p:nvGraphicFramePr>
          <p:cNvPr id="7" name="Chart 6"/>
          <p:cNvGraphicFramePr/>
          <p:nvPr/>
        </p:nvGraphicFramePr>
        <p:xfrm>
          <a:off x="447676" y="1724025"/>
          <a:ext cx="8124824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TQM01/02/03 mirrors</a:t>
            </a:r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431800" y="1268413"/>
            <a:ext cx="8280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>
            <p:ph idx="1"/>
          </p:nvPr>
        </p:nvGraphicFramePr>
        <p:xfrm>
          <a:off x="638175" y="1362075"/>
          <a:ext cx="7634288" cy="4667250"/>
        </p:xfrm>
        <a:graphic>
          <a:graphicData uri="http://schemas.openxmlformats.org/presentationml/2006/ole">
            <p:oleObj spid="_x0000_s30722" name="Worksheet" r:id="rId3" imgW="7181834" imgH="4390992" progId="Excel.Sheet.8">
              <p:embed/>
            </p:oleObj>
          </a:graphicData>
        </a:graphic>
      </p:graphicFrame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2622550" y="4141788"/>
            <a:ext cx="227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33FF"/>
                </a:solidFill>
              </a:rPr>
              <a:t>TQM02 (RRP 54/61)</a:t>
            </a:r>
          </a:p>
        </p:txBody>
      </p:sp>
      <p:sp>
        <p:nvSpPr>
          <p:cNvPr id="4102" name="Line 9"/>
          <p:cNvSpPr>
            <a:spLocks noChangeShapeType="1"/>
          </p:cNvSpPr>
          <p:nvPr/>
        </p:nvSpPr>
        <p:spPr bwMode="auto">
          <a:xfrm flipH="1" flipV="1">
            <a:off x="2181225" y="3533775"/>
            <a:ext cx="542925" cy="60960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4165600" y="1989138"/>
            <a:ext cx="227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3399FF"/>
                </a:solidFill>
              </a:rPr>
              <a:t>TQM01 (RRP 54/61)</a:t>
            </a:r>
          </a:p>
        </p:txBody>
      </p:sp>
      <p:sp>
        <p:nvSpPr>
          <p:cNvPr id="4104" name="Line 11"/>
          <p:cNvSpPr>
            <a:spLocks noChangeShapeType="1"/>
          </p:cNvSpPr>
          <p:nvPr/>
        </p:nvSpPr>
        <p:spPr bwMode="auto">
          <a:xfrm flipH="1">
            <a:off x="3638550" y="2257425"/>
            <a:ext cx="571500" cy="247650"/>
          </a:xfrm>
          <a:prstGeom prst="line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1784350" y="1646238"/>
            <a:ext cx="2681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TQM03a (RRP 108/127)</a:t>
            </a:r>
          </a:p>
        </p:txBody>
      </p:sp>
      <p:sp>
        <p:nvSpPr>
          <p:cNvPr id="4106" name="Line 13"/>
          <p:cNvSpPr>
            <a:spLocks noChangeShapeType="1"/>
          </p:cNvSpPr>
          <p:nvPr/>
        </p:nvSpPr>
        <p:spPr bwMode="auto">
          <a:xfrm>
            <a:off x="2295525" y="1962150"/>
            <a:ext cx="0" cy="428625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400050"/>
            <a:ext cx="8229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TQC02Eb: </a:t>
            </a:r>
            <a:r>
              <a:rPr lang="en-US" dirty="0" smtClean="0"/>
              <a:t>RRR Data</a:t>
            </a:r>
            <a:endParaRPr lang="en-US" sz="3200" dirty="0" smtClean="0"/>
          </a:p>
        </p:txBody>
      </p:sp>
      <p:sp>
        <p:nvSpPr>
          <p:cNvPr id="7170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4/27/2010</a:t>
            </a:r>
            <a:endParaRPr lang="en-US" smtClean="0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Guram Chlachidze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FF663E-A515-4072-B7E7-3956AB6BA960}" type="slidenum">
              <a:rPr lang="en-US" smtClean="0"/>
              <a:pPr/>
              <a:t>27</a:t>
            </a:fld>
            <a:endParaRPr lang="en-US" smtClean="0"/>
          </a:p>
        </p:txBody>
      </p:sp>
      <p:graphicFrame>
        <p:nvGraphicFramePr>
          <p:cNvPr id="7" name="Chart 6"/>
          <p:cNvGraphicFramePr/>
          <p:nvPr/>
        </p:nvGraphicFramePr>
        <p:xfrm>
          <a:off x="419100" y="1085850"/>
          <a:ext cx="7705725" cy="336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524249" y="4552950"/>
          <a:ext cx="5286375" cy="203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V="1">
            <a:off x="4352921" y="1604969"/>
            <a:ext cx="2538413" cy="4763"/>
          </a:xfrm>
          <a:prstGeom prst="line">
            <a:avLst/>
          </a:prstGeom>
          <a:ln w="412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162046" y="1885950"/>
            <a:ext cx="2943229" cy="4770"/>
          </a:xfrm>
          <a:prstGeom prst="line">
            <a:avLst/>
          </a:prstGeom>
          <a:ln w="41275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62150" y="1495425"/>
            <a:ext cx="14029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Coils 20, 28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05375" y="1228725"/>
            <a:ext cx="14029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Coils 22, 23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66825" y="5934075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TQC02E RRR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895600" y="6038849"/>
            <a:ext cx="616458" cy="15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803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Magnetic measurements at 4.5 K</a:t>
            </a:r>
          </a:p>
        </p:txBody>
      </p:sp>
      <p:graphicFrame>
        <p:nvGraphicFramePr>
          <p:cNvPr id="8" name="Group 174"/>
          <p:cNvGraphicFramePr>
            <a:graphicFrameLocks noGrp="1"/>
          </p:cNvGraphicFramePr>
          <p:nvPr>
            <p:ph idx="1"/>
          </p:nvPr>
        </p:nvGraphicFramePr>
        <p:xfrm>
          <a:off x="4503738" y="2093913"/>
          <a:ext cx="4038600" cy="4373563"/>
        </p:xfrm>
        <a:graphic>
          <a:graphicData uri="http://schemas.openxmlformats.org/drawingml/2006/table">
            <a:tbl>
              <a:tblPr/>
              <a:tblGrid>
                <a:gridCol w="1042988"/>
                <a:gridCol w="1627187"/>
                <a:gridCol w="1368425"/>
              </a:tblGrid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-3.57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4.71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-3.34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-0.29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-0.62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-0.02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0.02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5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smtClean="0"/>
              <a:t>4/27/2010</a:t>
            </a:r>
            <a:endParaRPr lang="en-US" smtClean="0"/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Guram Chlachidze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FE549A-8BA7-4F0A-A3C5-7547665E9B8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241" name="Rectangle 8"/>
          <p:cNvSpPr>
            <a:spLocks noChangeArrowheads="1"/>
          </p:cNvSpPr>
          <p:nvPr/>
        </p:nvSpPr>
        <p:spPr bwMode="auto">
          <a:xfrm>
            <a:off x="4505325" y="1685925"/>
            <a:ext cx="4152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TQC02Eb </a:t>
            </a:r>
            <a:r>
              <a:rPr lang="en-US" dirty="0" smtClean="0"/>
              <a:t>averaged </a:t>
            </a:r>
            <a:r>
              <a:rPr lang="en-US" dirty="0"/>
              <a:t>body harmonics</a:t>
            </a:r>
          </a:p>
        </p:txBody>
      </p:sp>
      <p:sp>
        <p:nvSpPr>
          <p:cNvPr id="8242" name="Rectangle 9"/>
          <p:cNvSpPr>
            <a:spLocks noChangeArrowheads="1"/>
          </p:cNvSpPr>
          <p:nvPr/>
        </p:nvSpPr>
        <p:spPr bwMode="auto">
          <a:xfrm>
            <a:off x="419099" y="1193800"/>
            <a:ext cx="6829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Measured </a:t>
            </a:r>
            <a:r>
              <a:rPr lang="en-US" dirty="0"/>
              <a:t>gradient </a:t>
            </a:r>
            <a:r>
              <a:rPr lang="en-US" dirty="0" smtClean="0"/>
              <a:t>111 T/m at 6500 </a:t>
            </a:r>
            <a:r>
              <a:rPr lang="en-US" dirty="0" smtClean="0"/>
              <a:t>A. </a:t>
            </a:r>
            <a:r>
              <a:rPr lang="en-US" dirty="0" smtClean="0"/>
              <a:t>R</a:t>
            </a:r>
            <a:r>
              <a:rPr lang="en-US" dirty="0" smtClean="0"/>
              <a:t>eference </a:t>
            </a:r>
            <a:r>
              <a:rPr lang="en-US" dirty="0" smtClean="0"/>
              <a:t>radius ~ 1inch</a:t>
            </a:r>
            <a:endParaRPr lang="en-US" dirty="0"/>
          </a:p>
          <a:p>
            <a:r>
              <a:rPr lang="en-US" dirty="0" smtClean="0"/>
              <a:t>TF </a:t>
            </a:r>
            <a:r>
              <a:rPr lang="en-US" dirty="0"/>
              <a:t>= 17.1 T/m/kA</a:t>
            </a:r>
          </a:p>
        </p:txBody>
      </p:sp>
      <p:graphicFrame>
        <p:nvGraphicFramePr>
          <p:cNvPr id="9" name="Group 855"/>
          <p:cNvGraphicFramePr>
            <a:graphicFrameLocks noGrp="1"/>
          </p:cNvGraphicFramePr>
          <p:nvPr/>
        </p:nvGraphicFramePr>
        <p:xfrm>
          <a:off x="571499" y="2162184"/>
          <a:ext cx="3648073" cy="4337675"/>
        </p:xfrm>
        <a:graphic>
          <a:graphicData uri="http://schemas.openxmlformats.org/drawingml/2006/table">
            <a:tbl>
              <a:tblPr/>
              <a:tblGrid>
                <a:gridCol w="390865"/>
                <a:gridCol w="542868"/>
                <a:gridCol w="542868"/>
                <a:gridCol w="542868"/>
                <a:gridCol w="542868"/>
                <a:gridCol w="542868"/>
                <a:gridCol w="542868"/>
              </a:tblGrid>
              <a:tr h="25329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TQC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TQS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calc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measured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measured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3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-1.46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-2.92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-0.52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-2.11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6.23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-0.37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-1.72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-1.99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-1.33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-3.31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-1.50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-0.37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2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0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-0.08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31" y="1260567"/>
            <a:ext cx="8513669" cy="4945252"/>
          </a:xfrm>
        </p:spPr>
        <p:txBody>
          <a:bodyPr>
            <a:normAutofit lnSpcReduction="10000"/>
          </a:bodyPr>
          <a:lstStyle/>
          <a:p>
            <a:pPr marL="3175" indent="4763" algn="just">
              <a:buNone/>
            </a:pPr>
            <a:r>
              <a:rPr lang="en-US" sz="2400" dirty="0" smtClean="0">
                <a:latin typeface="+mj-lt"/>
              </a:rPr>
              <a:t>Fermilab, along with other US National Laboratories, is developing a new generation of accelerator magnets based</a:t>
            </a:r>
            <a:r>
              <a:rPr lang="en-US" dirty="0" smtClean="0">
                <a:latin typeface="+mj-lt"/>
              </a:rPr>
              <a:t> on Nb</a:t>
            </a:r>
            <a:r>
              <a:rPr lang="en-US" baseline="-25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Sn super-conductor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Study and optimization of Nb</a:t>
            </a:r>
            <a:r>
              <a:rPr lang="en-US" baseline="-25000" dirty="0" smtClean="0">
                <a:latin typeface="+mj-lt"/>
              </a:rPr>
              <a:t>3</a:t>
            </a:r>
            <a:r>
              <a:rPr lang="en-US" dirty="0" smtClean="0">
                <a:latin typeface="+mj-lt"/>
              </a:rPr>
              <a:t>Sn strands and cables, insulation</a:t>
            </a:r>
          </a:p>
          <a:p>
            <a:pPr lvl="1"/>
            <a:r>
              <a:rPr lang="en-US" dirty="0" smtClean="0">
                <a:latin typeface="+mj-lt"/>
              </a:rPr>
              <a:t>Fabrication of coils and other components with various design and processing features</a:t>
            </a:r>
          </a:p>
          <a:p>
            <a:pPr lvl="1"/>
            <a:r>
              <a:rPr lang="en-US" sz="2000" dirty="0" smtClean="0">
                <a:latin typeface="+mj-lt"/>
              </a:rPr>
              <a:t>Fabrication and test of a series of model magnets</a:t>
            </a:r>
          </a:p>
          <a:p>
            <a:pPr lvl="1"/>
            <a:r>
              <a:rPr lang="en-US" sz="2000" dirty="0" smtClean="0">
                <a:latin typeface="+mj-lt"/>
              </a:rPr>
              <a:t>Nb</a:t>
            </a:r>
            <a:r>
              <a:rPr lang="en-US" sz="2000" baseline="-25000" dirty="0" smtClean="0">
                <a:latin typeface="+mj-lt"/>
              </a:rPr>
              <a:t>3</a:t>
            </a:r>
            <a:r>
              <a:rPr lang="en-US" sz="2000" dirty="0" smtClean="0">
                <a:latin typeface="+mj-lt"/>
              </a:rPr>
              <a:t>Sn coil technology scale-up</a:t>
            </a:r>
          </a:p>
          <a:p>
            <a:pPr algn="just">
              <a:buNone/>
            </a:pPr>
            <a:endParaRPr lang="en-US" sz="1300" dirty="0" smtClean="0">
              <a:latin typeface="+mj-lt"/>
            </a:endParaRPr>
          </a:p>
          <a:p>
            <a:pPr marL="0" indent="0" algn="just">
              <a:buNone/>
            </a:pPr>
            <a:r>
              <a:rPr lang="en-US" dirty="0" smtClean="0">
                <a:latin typeface="+mj-lt"/>
              </a:rPr>
              <a:t>Recent</a:t>
            </a:r>
            <a:r>
              <a:rPr lang="en-US" sz="2400" dirty="0" smtClean="0">
                <a:latin typeface="+mj-lt"/>
              </a:rPr>
              <a:t> technology developments within</a:t>
            </a:r>
            <a:r>
              <a:rPr lang="en-US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Fermilab’s</a:t>
            </a:r>
            <a:r>
              <a:rPr lang="en-US" sz="2400" dirty="0" smtClean="0">
                <a:latin typeface="+mj-lt"/>
              </a:rPr>
              <a:t> base High Field Magnet (HFM) program include</a:t>
            </a:r>
            <a:endParaRPr lang="en-US" sz="2000" dirty="0" smtClean="0">
              <a:latin typeface="+mj-lt"/>
            </a:endParaRPr>
          </a:p>
          <a:p>
            <a:pPr lvl="1" algn="just"/>
            <a:r>
              <a:rPr lang="en-US" sz="2000" dirty="0" err="1" smtClean="0">
                <a:latin typeface="+mj-lt"/>
              </a:rPr>
              <a:t>Quadrupole</a:t>
            </a:r>
            <a:r>
              <a:rPr lang="en-US" sz="2000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m</a:t>
            </a:r>
            <a:r>
              <a:rPr lang="en-US" sz="2000" dirty="0" smtClean="0">
                <a:latin typeface="+mj-lt"/>
              </a:rPr>
              <a:t>irror structure to test single </a:t>
            </a:r>
            <a:r>
              <a:rPr lang="en-US" sz="2000" dirty="0" err="1" smtClean="0">
                <a:latin typeface="+mj-lt"/>
              </a:rPr>
              <a:t>quadrupole</a:t>
            </a:r>
            <a:r>
              <a:rPr lang="en-US" sz="2000" dirty="0" smtClean="0">
                <a:latin typeface="+mj-lt"/>
              </a:rPr>
              <a:t> coils in a real magnetic field environment</a:t>
            </a:r>
          </a:p>
          <a:p>
            <a:pPr lvl="1" algn="just"/>
            <a:r>
              <a:rPr lang="en-US" sz="2000" dirty="0" smtClean="0">
                <a:latin typeface="+mj-lt"/>
              </a:rPr>
              <a:t>Assembly and test of a Technology </a:t>
            </a:r>
            <a:r>
              <a:rPr lang="en-US" dirty="0" err="1" smtClean="0">
                <a:latin typeface="+mj-lt"/>
              </a:rPr>
              <a:t>Q</a:t>
            </a:r>
            <a:r>
              <a:rPr lang="en-US" sz="2000" dirty="0" err="1" smtClean="0">
                <a:latin typeface="+mj-lt"/>
              </a:rPr>
              <a:t>uadrupole</a:t>
            </a:r>
            <a:r>
              <a:rPr lang="en-US" sz="2000" dirty="0" smtClean="0">
                <a:latin typeface="+mj-lt"/>
              </a:rPr>
              <a:t> (TQC) with a dipole style collar design and coil alignment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TQ mirror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228726"/>
            <a:ext cx="8686800" cy="5514974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en-US" sz="2400" dirty="0" smtClean="0">
                <a:latin typeface="+mj-lt"/>
              </a:rPr>
              <a:t>The “Magnetic </a:t>
            </a:r>
            <a:r>
              <a:rPr lang="en-US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irror” concept was developed for the HFM dipole and now expanded to include the 90-120-mm </a:t>
            </a:r>
            <a:r>
              <a:rPr lang="en-US" sz="2400" dirty="0" err="1" smtClean="0">
                <a:latin typeface="+mj-lt"/>
              </a:rPr>
              <a:t>quadrupoles</a:t>
            </a:r>
            <a:r>
              <a:rPr lang="en-US" sz="2400" dirty="0" smtClean="0">
                <a:latin typeface="+mj-lt"/>
              </a:rPr>
              <a:t> </a:t>
            </a:r>
          </a:p>
          <a:p>
            <a:pPr lvl="1"/>
            <a:r>
              <a:rPr lang="en-US" sz="1900" dirty="0" smtClean="0">
                <a:latin typeface="+mj-lt"/>
              </a:rPr>
              <a:t>Long mirror dipoles (LM01, LM02) were </a:t>
            </a:r>
            <a:r>
              <a:rPr lang="en-US" sz="1900" dirty="0" smtClean="0">
                <a:latin typeface="+mj-lt"/>
              </a:rPr>
              <a:t>built and successfully </a:t>
            </a:r>
            <a:r>
              <a:rPr lang="en-US" sz="1900" dirty="0" smtClean="0">
                <a:latin typeface="+mj-lt"/>
              </a:rPr>
              <a:t>tested for the Nb</a:t>
            </a:r>
            <a:r>
              <a:rPr lang="en-US" sz="1900" baseline="-25000" dirty="0" smtClean="0">
                <a:latin typeface="+mj-lt"/>
              </a:rPr>
              <a:t>3</a:t>
            </a:r>
            <a:r>
              <a:rPr lang="en-US" sz="1900" dirty="0" smtClean="0">
                <a:latin typeface="+mj-lt"/>
              </a:rPr>
              <a:t>Sn coil technology scale-up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2300" dirty="0" smtClean="0">
                <a:latin typeface="+mj-lt"/>
              </a:rPr>
              <a:t>Design details and first test results were presented at LARP Collaboration Meeting 13 (Port Jefferson, November 2009) by Rodger </a:t>
            </a:r>
            <a:r>
              <a:rPr lang="en-US" sz="2300" dirty="0" err="1" smtClean="0">
                <a:latin typeface="+mj-lt"/>
              </a:rPr>
              <a:t>Bossert</a:t>
            </a:r>
            <a:endParaRPr lang="en-US" sz="2300" dirty="0" smtClean="0">
              <a:latin typeface="+mj-lt"/>
            </a:endParaRPr>
          </a:p>
          <a:p>
            <a:pPr lvl="1"/>
            <a:r>
              <a:rPr lang="en-US" sz="1900" dirty="0" smtClean="0">
                <a:latin typeface="+mj-lt"/>
              </a:rPr>
              <a:t>http://larpdocs.fnal.gov/LARP-public/DocDB/DisplayMeeting?conferenceid=69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Specific coil and cable features can be tested and optimized efficiently, in a </a:t>
            </a:r>
            <a:r>
              <a:rPr lang="en-US" sz="2400" dirty="0" smtClean="0">
                <a:latin typeface="+mj-lt"/>
              </a:rPr>
              <a:t>short </a:t>
            </a:r>
            <a:r>
              <a:rPr lang="en-US" sz="2400" dirty="0" smtClean="0">
                <a:latin typeface="+mj-lt"/>
              </a:rPr>
              <a:t>time period</a:t>
            </a:r>
          </a:p>
          <a:p>
            <a:pPr lvl="1"/>
            <a:r>
              <a:rPr lang="en-US" sz="1900" dirty="0" smtClean="0">
                <a:latin typeface="+mj-lt"/>
              </a:rPr>
              <a:t>Re-assembly turnaround time is about 3</a:t>
            </a:r>
          </a:p>
          <a:p>
            <a:pPr lvl="1">
              <a:buNone/>
            </a:pPr>
            <a:r>
              <a:rPr lang="en-US" sz="1900" dirty="0" smtClean="0">
                <a:latin typeface="+mj-lt"/>
              </a:rPr>
              <a:t>	weeks</a:t>
            </a:r>
          </a:p>
          <a:p>
            <a:pPr lvl="1"/>
            <a:r>
              <a:rPr lang="en-US" sz="1900" dirty="0" smtClean="0">
                <a:latin typeface="+mj-lt"/>
              </a:rPr>
              <a:t>2.5 months required for construction of</a:t>
            </a:r>
          </a:p>
          <a:p>
            <a:pPr lvl="1">
              <a:buNone/>
            </a:pPr>
            <a:r>
              <a:rPr lang="en-US" sz="1900" dirty="0" smtClean="0">
                <a:latin typeface="+mj-lt"/>
              </a:rPr>
              <a:t>	a mirror magnet with a new coil </a:t>
            </a:r>
          </a:p>
          <a:p>
            <a:pPr lvl="1">
              <a:buNone/>
            </a:pPr>
            <a:r>
              <a:rPr lang="en-US" sz="1900" dirty="0" smtClean="0">
                <a:latin typeface="+mj-lt"/>
              </a:rPr>
              <a:t>	(compare to ~ 6 months for a </a:t>
            </a:r>
            <a:r>
              <a:rPr lang="en-US" sz="1900" dirty="0" err="1" smtClean="0">
                <a:latin typeface="+mj-lt"/>
              </a:rPr>
              <a:t>quadrupole</a:t>
            </a:r>
            <a:endParaRPr lang="en-US" sz="1900" dirty="0" smtClean="0">
              <a:latin typeface="+mj-lt"/>
            </a:endParaRPr>
          </a:p>
          <a:p>
            <a:pPr lvl="1">
              <a:spcAft>
                <a:spcPts val="600"/>
              </a:spcAft>
              <a:buNone/>
            </a:pPr>
            <a:r>
              <a:rPr lang="en-US" sz="1900" dirty="0" smtClean="0">
                <a:latin typeface="+mj-lt"/>
              </a:rPr>
              <a:t>	 magnet) 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sz="2300" dirty="0" smtClean="0">
                <a:latin typeface="+mj-lt"/>
              </a:rPr>
              <a:t>Simplified structure – coil to coil</a:t>
            </a:r>
            <a:br>
              <a:rPr lang="en-US" sz="2300" dirty="0" smtClean="0">
                <a:latin typeface="+mj-lt"/>
              </a:rPr>
            </a:br>
            <a:r>
              <a:rPr lang="en-US" sz="2300" dirty="0" smtClean="0">
                <a:latin typeface="+mj-lt"/>
              </a:rPr>
              <a:t>interactions not present – an intermediate step to speed up overall magnet development 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 l="1790" t="7500" r="1790" b="7500"/>
          <a:stretch>
            <a:fillRect/>
          </a:stretch>
        </p:blipFill>
        <p:spPr bwMode="auto">
          <a:xfrm>
            <a:off x="5191125" y="3720261"/>
            <a:ext cx="3248024" cy="214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TQ mirror DESIGN FEATURES and </a:t>
            </a:r>
            <a:r>
              <a:rPr lang="en-US" dirty="0" err="1" smtClean="0"/>
              <a:t>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Guram</a:t>
            </a:r>
            <a:r>
              <a:rPr lang="en-US" dirty="0" smtClean="0"/>
              <a:t> </a:t>
            </a:r>
            <a:r>
              <a:rPr lang="en-US" dirty="0" err="1" smtClean="0"/>
              <a:t>Chlachidze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8722" y="1327785"/>
          <a:ext cx="7261413" cy="2190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853"/>
                <a:gridCol w="904875"/>
                <a:gridCol w="1454193"/>
                <a:gridCol w="958434"/>
                <a:gridCol w="1479176"/>
                <a:gridCol w="1299882"/>
              </a:tblGrid>
              <a:tr h="453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COIL  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STRAND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COIL POLE</a:t>
                      </a:r>
                      <a:endParaRPr lang="en-US" dirty="0"/>
                    </a:p>
                  </a:txBody>
                  <a:tcPr/>
                </a:tc>
              </a:tr>
              <a:tr h="5556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TQM01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RRP 54/61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LBNL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S2-Glass Sleeve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Bronze</a:t>
                      </a:r>
                      <a:endParaRPr lang="en-US" sz="1600" dirty="0"/>
                    </a:p>
                  </a:txBody>
                  <a:tcPr/>
                </a:tc>
              </a:tr>
              <a:tr h="5556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TQM02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RRP 54/61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LBNL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S2-Glass Sleeve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Bronze</a:t>
                      </a:r>
                      <a:endParaRPr lang="en-US" sz="1600" dirty="0"/>
                    </a:p>
                  </a:txBody>
                  <a:tcPr/>
                </a:tc>
              </a:tr>
              <a:tr h="55565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TQM03:</a:t>
                      </a:r>
                      <a:r>
                        <a:rPr lang="en-US" sz="1600" baseline="0" dirty="0" smtClean="0"/>
                        <a:t>  </a:t>
                      </a:r>
                    </a:p>
                    <a:p>
                      <a:r>
                        <a:rPr lang="en-US" sz="1600" baseline="0" dirty="0" smtClean="0"/>
                        <a:t>      a, b, 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RRP 108/127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E-Glass</a:t>
                      </a:r>
                      <a:r>
                        <a:rPr lang="en-US" sz="1600" baseline="0" dirty="0" smtClean="0"/>
                        <a:t> Tape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Titanium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28650" y="3540086"/>
            <a:ext cx="75914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TQM01 and TQM02 mirror magnets were tested in Jan.-April 2009</a:t>
            </a:r>
          </a:p>
          <a:p>
            <a:r>
              <a:rPr lang="en-US" sz="2200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Test results were presented at CEC/ICMC and MT-21 in 2009</a:t>
            </a:r>
          </a:p>
          <a:p>
            <a:pPr marL="0" lvl="1"/>
            <a:endParaRPr lang="en-US" sz="1000" dirty="0" smtClean="0">
              <a:solidFill>
                <a:schemeClr val="tx2"/>
              </a:solidFill>
              <a:latin typeface="+mj-lt"/>
            </a:endParaRPr>
          </a:p>
          <a:p>
            <a:pPr marL="914400" lvl="3"/>
            <a:r>
              <a:rPr lang="en-US" sz="1600" dirty="0" smtClean="0">
                <a:solidFill>
                  <a:schemeClr val="tx2"/>
                </a:solidFill>
                <a:latin typeface="+mj-lt"/>
              </a:rPr>
              <a:t>Coil quench performance in the mirror structure found consistent with the performance in TQS and TQC models</a:t>
            </a:r>
          </a:p>
          <a:p>
            <a:pPr marL="0" lvl="1"/>
            <a:endParaRPr lang="en-US" sz="1000" dirty="0" smtClean="0">
              <a:solidFill>
                <a:schemeClr val="tx2"/>
              </a:solidFill>
              <a:latin typeface="+mj-lt"/>
            </a:endParaRPr>
          </a:p>
          <a:p>
            <a:pPr marL="0" lvl="1"/>
            <a:r>
              <a:rPr lang="en-US" dirty="0" smtClean="0">
                <a:solidFill>
                  <a:schemeClr val="tx2"/>
                </a:solidFill>
                <a:latin typeface="+mj-lt"/>
              </a:rPr>
              <a:t>TQM03 magnets tested in Jun.-Aug. 2009 and Feb.2010</a:t>
            </a:r>
          </a:p>
          <a:p>
            <a:pPr marL="0" lvl="1"/>
            <a:r>
              <a:rPr lang="en-US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3 variations with different coil pre-loads</a:t>
            </a:r>
          </a:p>
          <a:p>
            <a:pPr marL="0" lvl="1"/>
            <a:r>
              <a:rPr lang="en-US" sz="1600" dirty="0" smtClean="0">
                <a:solidFill>
                  <a:schemeClr val="tx2"/>
                </a:solidFill>
                <a:latin typeface="+mj-lt"/>
              </a:rPr>
              <a:t>	Cable based on RRP-108/127 strand was fabricated at Fermilab </a:t>
            </a:r>
          </a:p>
          <a:p>
            <a:pPr marL="0" lvl="1"/>
            <a:r>
              <a:rPr lang="en-US" sz="1600" dirty="0" smtClean="0">
                <a:solidFill>
                  <a:schemeClr val="tx2"/>
                </a:solidFill>
                <a:latin typeface="+mj-lt"/>
              </a:rPr>
              <a:t>	E-Glass tape was used for cable insulation instead of expensive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S2-Glass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	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sleeve</a:t>
            </a:r>
            <a:endParaRPr lang="en-US" sz="1600" dirty="0" smtClean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pre-Stresses in </a:t>
            </a:r>
            <a:r>
              <a:rPr lang="en-US" dirty="0" err="1" smtClean="0"/>
              <a:t>Quadrupole</a:t>
            </a:r>
            <a:r>
              <a:rPr lang="en-US" dirty="0" smtClean="0"/>
              <a:t> mirror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86249" y="1181101"/>
          <a:ext cx="4429124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273"/>
                <a:gridCol w="1234053"/>
                <a:gridCol w="810158"/>
                <a:gridCol w="1399640"/>
              </a:tblGrid>
              <a:tr h="66790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MIRROR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Measured warm </a:t>
                      </a:r>
                      <a:r>
                        <a:rPr lang="en-US" sz="1600" baseline="0" dirty="0" smtClean="0"/>
                        <a:t>stress (</a:t>
                      </a:r>
                      <a:r>
                        <a:rPr lang="en-US" sz="1600" baseline="0" dirty="0" err="1" smtClean="0"/>
                        <a:t>MPa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Air  Gap (mils)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Predicted </a:t>
                      </a:r>
                    </a:p>
                    <a:p>
                      <a:r>
                        <a:rPr lang="en-US" sz="1600" dirty="0" smtClean="0"/>
                        <a:t>Cold stress</a:t>
                      </a:r>
                    </a:p>
                    <a:p>
                      <a:r>
                        <a:rPr lang="en-US" sz="1600" dirty="0" smtClean="0"/>
                        <a:t>(</a:t>
                      </a:r>
                      <a:r>
                        <a:rPr lang="en-US" sz="1600" dirty="0" err="1" smtClean="0"/>
                        <a:t>MPa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274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TQM01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/>
                </a:tc>
              </a:tr>
              <a:tr h="3274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TQMO2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110</a:t>
                      </a:r>
                      <a:endParaRPr lang="en-US" sz="1600" dirty="0"/>
                    </a:p>
                  </a:txBody>
                  <a:tcPr/>
                </a:tc>
              </a:tr>
              <a:tr h="3274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TQM03a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</a:t>
                      </a:r>
                      <a:endParaRPr lang="en-US" sz="1600" dirty="0"/>
                    </a:p>
                  </a:txBody>
                  <a:tcPr/>
                </a:tc>
              </a:tr>
              <a:tr h="3274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TQMO3b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145</a:t>
                      </a:r>
                      <a:endParaRPr lang="en-US" sz="1600" dirty="0"/>
                    </a:p>
                  </a:txBody>
                  <a:tcPr/>
                </a:tc>
              </a:tr>
              <a:tr h="32742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TQM03c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65515" y="3819525"/>
            <a:ext cx="436888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Gauges bonded directly to coils confirmed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pre-loads at room temperature, however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these gauges are not compensated at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LHe</a:t>
            </a: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temperatures. Therefore, cold pre-loads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are assumed from FEM analysis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1180694"/>
            <a:ext cx="4163120" cy="407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14350" y="5414486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Next mirror magnet (TQM04) will be equipped with gauges connected in a full-bridge configuration on Titanium pole and will be 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compared to analysis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/>
        </p:nvGraphicFramePr>
        <p:xfrm>
          <a:off x="352425" y="1276349"/>
          <a:ext cx="8324850" cy="496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TQM03 Quench training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76350" y="5524500"/>
            <a:ext cx="2516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SSL at 4.5K  ~ 13.0 kA</a:t>
            </a:r>
          </a:p>
          <a:p>
            <a:r>
              <a:rPr lang="en-US" dirty="0" smtClean="0"/>
              <a:t>            1.9K  ~ 14.4 kA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86150" y="1435893"/>
            <a:ext cx="133350" cy="407908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19300" y="3762375"/>
            <a:ext cx="72327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4.5 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38975" y="3771900"/>
            <a:ext cx="72327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4.5 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05325" y="3771900"/>
            <a:ext cx="723275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1.9 K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67450" y="1435893"/>
            <a:ext cx="133350" cy="4079082"/>
          </a:xfrm>
          <a:prstGeom prst="rect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0225" y="1685925"/>
            <a:ext cx="1537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~97% of SSL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810375" y="1733550"/>
            <a:ext cx="1537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~92% of SSL</a:t>
            </a:r>
            <a:endParaRPr lang="en-US" dirty="0" smtClean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rot="5400000">
            <a:off x="7117504" y="2291053"/>
            <a:ext cx="649843" cy="2735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2590802" y="2076451"/>
            <a:ext cx="447672" cy="390526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locations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162455"/>
            <a:ext cx="4429125" cy="22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5" y="1133821"/>
            <a:ext cx="3629025" cy="32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247650" y="3448050"/>
          <a:ext cx="4743450" cy="311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72025" y="4371975"/>
            <a:ext cx="4010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	Coil cross section with flux density</a:t>
            </a:r>
          </a:p>
          <a:p>
            <a:r>
              <a:rPr lang="en-US" sz="1400" dirty="0" smtClean="0"/>
              <a:t>	</a:t>
            </a:r>
            <a:r>
              <a:rPr lang="en-US" sz="1400" dirty="0" smtClean="0"/>
              <a:t>distribution in mirror magnet at </a:t>
            </a:r>
            <a:r>
              <a:rPr lang="en-US" sz="1400" dirty="0" smtClean="0"/>
              <a:t>14 kA</a:t>
            </a:r>
          </a:p>
          <a:p>
            <a:endParaRPr lang="en-US" dirty="0" smtClean="0"/>
          </a:p>
          <a:p>
            <a:r>
              <a:rPr lang="en-US" u="sng" dirty="0" smtClean="0">
                <a:latin typeface="+mj-lt"/>
              </a:rPr>
              <a:t>TQM03b</a:t>
            </a:r>
            <a:r>
              <a:rPr lang="en-US" dirty="0" smtClean="0">
                <a:latin typeface="+mj-lt"/>
              </a:rPr>
              <a:t> -   all quenches in A10_B2</a:t>
            </a:r>
          </a:p>
          <a:p>
            <a:endParaRPr lang="en-US" sz="1200" dirty="0" smtClean="0">
              <a:latin typeface="+mj-lt"/>
            </a:endParaRPr>
          </a:p>
          <a:p>
            <a:r>
              <a:rPr lang="en-US" u="sng" dirty="0" smtClean="0">
                <a:latin typeface="+mj-lt"/>
              </a:rPr>
              <a:t>TQM03c</a:t>
            </a:r>
            <a:r>
              <a:rPr lang="en-US" dirty="0" smtClean="0">
                <a:latin typeface="+mj-lt"/>
              </a:rPr>
              <a:t> -   4.5 K quenches in A10_B2</a:t>
            </a:r>
          </a:p>
          <a:p>
            <a:r>
              <a:rPr lang="en-US" dirty="0" smtClean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1.9 </a:t>
            </a:r>
            <a:r>
              <a:rPr lang="en-US" dirty="0" smtClean="0">
                <a:latin typeface="+mj-lt"/>
              </a:rPr>
              <a:t>K quenches in A2_A3    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4850" y="3705225"/>
            <a:ext cx="43947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4375" y="1724025"/>
            <a:ext cx="53886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53425" y="2724150"/>
            <a:ext cx="43947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6 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8475" y="5400675"/>
            <a:ext cx="108234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TQM03a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16200000" flipH="1">
            <a:off x="3981450" y="2781299"/>
            <a:ext cx="333375" cy="295275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3971928" y="2771777"/>
            <a:ext cx="342897" cy="30479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3228975" y="2752724"/>
            <a:ext cx="333375" cy="295275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219453" y="2743202"/>
            <a:ext cx="342897" cy="30479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000500" y="1609724"/>
            <a:ext cx="333375" cy="295275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990978" y="1600202"/>
            <a:ext cx="342897" cy="30479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3314700" y="1609724"/>
            <a:ext cx="333375" cy="295275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305178" y="1600202"/>
            <a:ext cx="342897" cy="304799"/>
          </a:xfrm>
          <a:prstGeom prst="line">
            <a:avLst/>
          </a:prstGeom>
          <a:ln w="158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810375" y="2438400"/>
            <a:ext cx="638175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419850" y="3495675"/>
            <a:ext cx="638175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endCxn id="22" idx="4"/>
          </p:cNvCxnSpPr>
          <p:nvPr/>
        </p:nvCxnSpPr>
        <p:spPr>
          <a:xfrm rot="16200000" flipV="1">
            <a:off x="6450807" y="3621881"/>
            <a:ext cx="2190750" cy="833437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6207922" y="4598196"/>
            <a:ext cx="1904999" cy="690559"/>
          </a:xfrm>
          <a:prstGeom prst="straightConnector1">
            <a:avLst/>
          </a:prstGeom>
          <a:ln w="158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1694"/>
            <a:ext cx="8686800" cy="838200"/>
          </a:xfrm>
        </p:spPr>
        <p:txBody>
          <a:bodyPr/>
          <a:lstStyle/>
          <a:p>
            <a:r>
              <a:rPr lang="en-US" dirty="0" smtClean="0"/>
              <a:t>TQM03 Ramp rate 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4/27/2010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Guram Chlachidze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C25A9-EF7A-4CED-806B-A6D3123D632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66165" y="1075765"/>
          <a:ext cx="5241271" cy="2976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3675529" y="3783106"/>
          <a:ext cx="5097837" cy="279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840382" y="1256179"/>
            <a:ext cx="61266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4.5 K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41050" y="5691468"/>
            <a:ext cx="612668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1.9 K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31175" y="2995893"/>
            <a:ext cx="31451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21650" y="2386293"/>
            <a:ext cx="31451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21650" y="2052918"/>
            <a:ext cx="31451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245850" y="5148543"/>
            <a:ext cx="31451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236325" y="4538943"/>
            <a:ext cx="31451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236325" y="4205568"/>
            <a:ext cx="314510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2666</TotalTime>
  <Words>1547</Words>
  <Application>Microsoft Office PowerPoint</Application>
  <PresentationFormat>On-screen Show (4:3)</PresentationFormat>
  <Paragraphs>541</Paragraphs>
  <Slides>28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Trek</vt:lpstr>
      <vt:lpstr>Worksheet</vt:lpstr>
      <vt:lpstr>fermilab program results      and next steps</vt:lpstr>
      <vt:lpstr>outline</vt:lpstr>
      <vt:lpstr>Introduction</vt:lpstr>
      <vt:lpstr>TQ mirror structure</vt:lpstr>
      <vt:lpstr>TQ mirror DESIGN FEATURES and HIstory</vt:lpstr>
      <vt:lpstr>Coil pre-Stresses in Quadrupole mirror</vt:lpstr>
      <vt:lpstr>TQM03 Quench training</vt:lpstr>
      <vt:lpstr>Quench locations</vt:lpstr>
      <vt:lpstr>TQM03 Ramp rate dependence</vt:lpstr>
      <vt:lpstr>TQM03 temperature dependence</vt:lpstr>
      <vt:lpstr>Summary of TQM03 models</vt:lpstr>
      <vt:lpstr>TQC magnet with dipole style collars</vt:lpstr>
      <vt:lpstr>TQc02eb test at fermilab</vt:lpstr>
      <vt:lpstr>TQC02Eb Quench History</vt:lpstr>
      <vt:lpstr>TQC02E and TQS02 performance at 4.5 K</vt:lpstr>
      <vt:lpstr>TQC02Eb Ramp Rate dependence</vt:lpstr>
      <vt:lpstr>TQC02Eb Temperature Dependence</vt:lpstr>
      <vt:lpstr>Summary on TQC02Eb test</vt:lpstr>
      <vt:lpstr>Conclusions and future plans</vt:lpstr>
      <vt:lpstr>Conclusions and Future plans</vt:lpstr>
      <vt:lpstr>Backup slides</vt:lpstr>
      <vt:lpstr>Slide 22</vt:lpstr>
      <vt:lpstr>TQM03 Quench training</vt:lpstr>
      <vt:lpstr>TQM03 temperature dependence</vt:lpstr>
      <vt:lpstr>TQm03 RRR Data</vt:lpstr>
      <vt:lpstr>TQM01/02/03 mirrors</vt:lpstr>
      <vt:lpstr>TQC02Eb: RRR Data</vt:lpstr>
      <vt:lpstr>Magnetic measurements at 4.5 K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LM01 test at 4.5K </dc:title>
  <dc:creator>Technical Division</dc:creator>
  <cp:lastModifiedBy>guram</cp:lastModifiedBy>
  <cp:revision>443</cp:revision>
  <dcterms:created xsi:type="dcterms:W3CDTF">2007-05-14T17:45:06Z</dcterms:created>
  <dcterms:modified xsi:type="dcterms:W3CDTF">2010-04-26T20:46:35Z</dcterms:modified>
</cp:coreProperties>
</file>