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8" r:id="rId3"/>
    <p:sldId id="265" r:id="rId4"/>
    <p:sldId id="287" r:id="rId5"/>
    <p:sldId id="307" r:id="rId6"/>
    <p:sldId id="283" r:id="rId7"/>
    <p:sldId id="313" r:id="rId8"/>
    <p:sldId id="318" r:id="rId9"/>
    <p:sldId id="316" r:id="rId10"/>
    <p:sldId id="312" r:id="rId11"/>
    <p:sldId id="279" r:id="rId12"/>
    <p:sldId id="289" r:id="rId13"/>
    <p:sldId id="296" r:id="rId14"/>
    <p:sldId id="311" r:id="rId15"/>
    <p:sldId id="293" r:id="rId16"/>
    <p:sldId id="274" r:id="rId17"/>
    <p:sldId id="273" r:id="rId18"/>
    <p:sldId id="314"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CC"/>
    <a:srgbClr val="800000"/>
    <a:srgbClr val="008000"/>
    <a:srgbClr val="00FF00"/>
    <a:srgbClr val="FF0000"/>
    <a:srgbClr val="996600"/>
    <a:srgbClr val="99FF99"/>
    <a:srgbClr val="33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7" autoAdjust="0"/>
  </p:normalViewPr>
  <p:slideViewPr>
    <p:cSldViewPr>
      <p:cViewPr varScale="1">
        <p:scale>
          <a:sx n="71" d="100"/>
          <a:sy n="71" d="100"/>
        </p:scale>
        <p:origin x="-10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4143588" y="0"/>
            <a:ext cx="3169920" cy="480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A1D943B8-289B-4E74-BFF6-8DEBDFA620E6}" type="datetime1">
              <a:rPr lang="en-US"/>
              <a:pPr>
                <a:defRPr/>
              </a:pPr>
              <a:t>4/27/2010</a:t>
            </a:fld>
            <a:endParaRPr lang="en-US"/>
          </a:p>
        </p:txBody>
      </p:sp>
      <p:sp>
        <p:nvSpPr>
          <p:cNvPr id="7172"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4143588" y="9119474"/>
            <a:ext cx="3169920" cy="4800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FE8BE3D-77C1-438C-A141-8E6749F251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4143588" y="0"/>
            <a:ext cx="3169920" cy="480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B2384963-E7DA-431D-94E3-4CBD2F247C1A}" type="datetime1">
              <a:rPr lang="en-US"/>
              <a:pPr>
                <a:defRPr/>
              </a:pPr>
              <a:t>4/27/2010</a:t>
            </a:fld>
            <a:endParaRPr lang="en-US"/>
          </a:p>
        </p:txBody>
      </p:sp>
      <p:sp>
        <p:nvSpPr>
          <p:cNvPr id="297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521" y="4560570"/>
            <a:ext cx="5852160" cy="4320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1B4D801-BD69-4055-8154-86AB5C0EA656}"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p>
            <a:fld id="{325A4830-9272-493B-8476-17613E9C8027}" type="datetime1">
              <a:rPr lang="en-US" smtClean="0">
                <a:latin typeface="Arial" pitchFamily="34" charset="0"/>
              </a:rPr>
              <a:pPr/>
              <a:t>4/27/2010</a:t>
            </a:fld>
            <a:endParaRPr lang="en-US" smtClean="0">
              <a:latin typeface="Arial" pitchFamily="34" charset="0"/>
            </a:endParaRPr>
          </a:p>
        </p:txBody>
      </p:sp>
      <p:sp>
        <p:nvSpPr>
          <p:cNvPr id="30723" name="Rectangle 7"/>
          <p:cNvSpPr>
            <a:spLocks noGrp="1" noChangeArrowheads="1"/>
          </p:cNvSpPr>
          <p:nvPr>
            <p:ph type="sldNum" sz="quarter" idx="5"/>
          </p:nvPr>
        </p:nvSpPr>
        <p:spPr>
          <a:noFill/>
        </p:spPr>
        <p:txBody>
          <a:bodyPr/>
          <a:lstStyle/>
          <a:p>
            <a:fld id="{ACA979CA-523F-4571-993C-F8FB3113EED9}" type="slidenum">
              <a:rPr lang="en-US" smtClean="0">
                <a:latin typeface="Arial" pitchFamily="34" charset="0"/>
              </a:rPr>
              <a:pPr/>
              <a:t>6</a:t>
            </a:fld>
            <a:endParaRPr lang="en-US" smtClean="0">
              <a:latin typeface="Arial" pitchFamily="34" charset="0"/>
            </a:endParaRPr>
          </a:p>
        </p:txBody>
      </p:sp>
      <p:sp>
        <p:nvSpPr>
          <p:cNvPr id="30724" name="Slide Image Placeholder 1"/>
          <p:cNvSpPr>
            <a:spLocks noGrp="1" noRot="1" noChangeAspect="1" noTextEdit="1"/>
          </p:cNvSpPr>
          <p:nvPr>
            <p:ph type="sldImg"/>
          </p:nvPr>
        </p:nvSpPr>
        <p:spPr>
          <a:xfrm>
            <a:off x="1258888" y="719138"/>
            <a:ext cx="4800600" cy="3600450"/>
          </a:xfrm>
          <a:ln w="12700"/>
        </p:spPr>
      </p:sp>
      <p:sp>
        <p:nvSpPr>
          <p:cNvPr id="30725" name="Notes Placeholder 2"/>
          <p:cNvSpPr>
            <a:spLocks noGrp="1"/>
          </p:cNvSpPr>
          <p:nvPr>
            <p:ph type="body" idx="1"/>
          </p:nvPr>
        </p:nvSpPr>
        <p:spPr>
          <a:xfrm>
            <a:off x="731521" y="4560571"/>
            <a:ext cx="5852160" cy="4322207"/>
          </a:xfrm>
          <a:noFill/>
          <a:ln/>
        </p:spPr>
        <p:txBody>
          <a:bodyPr/>
          <a:lstStyle/>
          <a:p>
            <a:pPr defTabSz="762000" eaLnBrk="1" hangingPunct="1"/>
            <a:endParaRPr lang="pl-PL"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0" y="1028700"/>
            <a:ext cx="9144000" cy="0"/>
          </a:xfrm>
          <a:prstGeom prst="line">
            <a:avLst/>
          </a:prstGeom>
          <a:noFill/>
          <a:ln w="19050">
            <a:solidFill>
              <a:srgbClr val="969696"/>
            </a:solidFill>
            <a:round/>
            <a:headEnd/>
            <a:tailEnd/>
          </a:ln>
          <a:effectLst>
            <a:prstShdw prst="shdw17" dist="17961" dir="2700000">
              <a:srgbClr val="969696">
                <a:gamma/>
                <a:shade val="60000"/>
                <a:invGamma/>
              </a:srgbClr>
            </a:prstShdw>
          </a:effectLst>
        </p:spPr>
        <p:txBody>
          <a:bodyPr anchor="ctr"/>
          <a:lstStyle/>
          <a:p>
            <a:pPr algn="ctr">
              <a:defRPr/>
            </a:pPr>
            <a:endParaRPr lang="en-GB" sz="1600">
              <a:latin typeface="Arial Rounded MT Bold" pitchFamily="34" charset="0"/>
              <a:cs typeface="+mn-cs"/>
            </a:endParaRPr>
          </a:p>
        </p:txBody>
      </p:sp>
      <p:pic>
        <p:nvPicPr>
          <p:cNvPr id="5" name="Picture 48" descr="USLARP_Banner2"/>
          <p:cNvPicPr>
            <a:picLocks noChangeAspect="1" noChangeArrowheads="1"/>
          </p:cNvPicPr>
          <p:nvPr userDrawn="1"/>
        </p:nvPicPr>
        <p:blipFill>
          <a:blip r:embed="rId2" cstate="print"/>
          <a:srcRect l="21268" t="6451" r="2547" b="41936"/>
          <a:stretch>
            <a:fillRect/>
          </a:stretch>
        </p:blipFill>
        <p:spPr bwMode="auto">
          <a:xfrm>
            <a:off x="1371600" y="12700"/>
            <a:ext cx="6858000" cy="609600"/>
          </a:xfrm>
          <a:prstGeom prst="rect">
            <a:avLst/>
          </a:prstGeom>
          <a:noFill/>
          <a:ln w="9525">
            <a:noFill/>
            <a:miter lim="800000"/>
            <a:headEnd/>
            <a:tailEnd/>
          </a:ln>
        </p:spPr>
      </p:pic>
      <p:grpSp>
        <p:nvGrpSpPr>
          <p:cNvPr id="6" name="Group 11"/>
          <p:cNvGrpSpPr>
            <a:grpSpLocks/>
          </p:cNvGrpSpPr>
          <p:nvPr userDrawn="1"/>
        </p:nvGrpSpPr>
        <p:grpSpPr bwMode="auto">
          <a:xfrm>
            <a:off x="4495800" y="622300"/>
            <a:ext cx="4057650" cy="368300"/>
            <a:chOff x="1602" y="336"/>
            <a:chExt cx="2556" cy="232"/>
          </a:xfrm>
        </p:grpSpPr>
        <p:sp>
          <p:nvSpPr>
            <p:cNvPr id="7" name="AutoShape 12"/>
            <p:cNvSpPr>
              <a:spLocks noChangeArrowheads="1"/>
            </p:cNvSpPr>
            <p:nvPr/>
          </p:nvSpPr>
          <p:spPr bwMode="auto">
            <a:xfrm>
              <a:off x="1602" y="336"/>
              <a:ext cx="2556" cy="218"/>
            </a:xfrm>
            <a:prstGeom prst="roundRect">
              <a:avLst>
                <a:gd name="adj" fmla="val 458"/>
              </a:avLst>
            </a:prstGeom>
            <a:noFill/>
            <a:ln w="9525">
              <a:noFill/>
              <a:round/>
              <a:headEnd/>
              <a:tailEnd/>
            </a:ln>
          </p:spPr>
          <p:txBody>
            <a:bodyPr wrap="none" anchor="ctr"/>
            <a:lstStyle/>
            <a:p>
              <a:pPr>
                <a:defRPr/>
              </a:pPr>
              <a:endParaRPr lang="pl-PL">
                <a:latin typeface="Arial" charset="0"/>
                <a:cs typeface="+mn-cs"/>
              </a:endParaRPr>
            </a:p>
          </p:txBody>
        </p:sp>
        <p:grpSp>
          <p:nvGrpSpPr>
            <p:cNvPr id="8" name="Group 13"/>
            <p:cNvGrpSpPr>
              <a:grpSpLocks/>
            </p:cNvGrpSpPr>
            <p:nvPr/>
          </p:nvGrpSpPr>
          <p:grpSpPr bwMode="auto">
            <a:xfrm>
              <a:off x="1602" y="336"/>
              <a:ext cx="2547" cy="232"/>
              <a:chOff x="1602" y="336"/>
              <a:chExt cx="2547" cy="232"/>
            </a:xfrm>
          </p:grpSpPr>
          <p:sp>
            <p:nvSpPr>
              <p:cNvPr id="9" name="AutoShape 14"/>
              <p:cNvSpPr>
                <a:spLocks noChangeArrowheads="1"/>
              </p:cNvSpPr>
              <p:nvPr/>
            </p:nvSpPr>
            <p:spPr bwMode="auto">
              <a:xfrm>
                <a:off x="1602" y="336"/>
                <a:ext cx="2547" cy="214"/>
              </a:xfrm>
              <a:prstGeom prst="roundRect">
                <a:avLst>
                  <a:gd name="adj" fmla="val 463"/>
                </a:avLst>
              </a:prstGeom>
              <a:noFill/>
              <a:ln w="9525">
                <a:noFill/>
                <a:round/>
                <a:headEnd/>
                <a:tailEnd/>
              </a:ln>
            </p:spPr>
            <p:txBody>
              <a:bodyPr wrap="none" anchor="ctr"/>
              <a:lstStyle/>
              <a:p>
                <a:pPr>
                  <a:defRPr/>
                </a:pPr>
                <a:endParaRPr lang="pl-PL">
                  <a:latin typeface="Arial" charset="0"/>
                  <a:cs typeface="+mn-cs"/>
                </a:endParaRPr>
              </a:p>
            </p:txBody>
          </p:sp>
          <p:grpSp>
            <p:nvGrpSpPr>
              <p:cNvPr id="10" name="Group 15"/>
              <p:cNvGrpSpPr>
                <a:grpSpLocks/>
              </p:cNvGrpSpPr>
              <p:nvPr/>
            </p:nvGrpSpPr>
            <p:grpSpPr bwMode="auto">
              <a:xfrm>
                <a:off x="1602" y="336"/>
                <a:ext cx="2543" cy="232"/>
                <a:chOff x="1602" y="336"/>
                <a:chExt cx="2543" cy="232"/>
              </a:xfrm>
            </p:grpSpPr>
            <p:sp>
              <p:nvSpPr>
                <p:cNvPr id="11" name="AutoShape 16"/>
                <p:cNvSpPr>
                  <a:spLocks noChangeArrowheads="1"/>
                </p:cNvSpPr>
                <p:nvPr/>
              </p:nvSpPr>
              <p:spPr bwMode="auto">
                <a:xfrm>
                  <a:off x="1602" y="336"/>
                  <a:ext cx="2540" cy="211"/>
                </a:xfrm>
                <a:prstGeom prst="roundRect">
                  <a:avLst>
                    <a:gd name="adj" fmla="val 472"/>
                  </a:avLst>
                </a:prstGeom>
                <a:noFill/>
                <a:ln w="9525">
                  <a:noFill/>
                  <a:round/>
                  <a:headEnd/>
                  <a:tailEnd/>
                </a:ln>
              </p:spPr>
              <p:txBody>
                <a:bodyPr wrap="none" anchor="ctr"/>
                <a:lstStyle/>
                <a:p>
                  <a:pPr>
                    <a:defRPr/>
                  </a:pPr>
                  <a:endParaRPr lang="pl-PL">
                    <a:latin typeface="Arial" charset="0"/>
                    <a:cs typeface="+mn-cs"/>
                  </a:endParaRPr>
                </a:p>
              </p:txBody>
            </p:sp>
            <p:grpSp>
              <p:nvGrpSpPr>
                <p:cNvPr id="12" name="Group 17"/>
                <p:cNvGrpSpPr>
                  <a:grpSpLocks/>
                </p:cNvGrpSpPr>
                <p:nvPr/>
              </p:nvGrpSpPr>
              <p:grpSpPr bwMode="auto">
                <a:xfrm>
                  <a:off x="1602" y="336"/>
                  <a:ext cx="2543" cy="232"/>
                  <a:chOff x="1602" y="336"/>
                  <a:chExt cx="2543" cy="232"/>
                </a:xfrm>
              </p:grpSpPr>
              <p:sp>
                <p:nvSpPr>
                  <p:cNvPr id="13" name="AutoShape 18"/>
                  <p:cNvSpPr>
                    <a:spLocks noChangeArrowheads="1"/>
                  </p:cNvSpPr>
                  <p:nvPr/>
                </p:nvSpPr>
                <p:spPr bwMode="auto">
                  <a:xfrm>
                    <a:off x="1602" y="336"/>
                    <a:ext cx="2530" cy="208"/>
                  </a:xfrm>
                  <a:prstGeom prst="roundRect">
                    <a:avLst>
                      <a:gd name="adj" fmla="val 477"/>
                    </a:avLst>
                  </a:prstGeom>
                  <a:noFill/>
                  <a:ln w="9525">
                    <a:noFill/>
                    <a:round/>
                    <a:headEnd/>
                    <a:tailEnd/>
                  </a:ln>
                </p:spPr>
                <p:txBody>
                  <a:bodyPr wrap="none" anchor="ctr"/>
                  <a:lstStyle/>
                  <a:p>
                    <a:pPr>
                      <a:defRPr/>
                    </a:pPr>
                    <a:endParaRPr lang="pl-PL">
                      <a:latin typeface="Arial" charset="0"/>
                      <a:cs typeface="+mn-cs"/>
                    </a:endParaRPr>
                  </a:p>
                </p:txBody>
              </p:sp>
              <p:grpSp>
                <p:nvGrpSpPr>
                  <p:cNvPr id="14" name="Group 19"/>
                  <p:cNvGrpSpPr>
                    <a:grpSpLocks/>
                  </p:cNvGrpSpPr>
                  <p:nvPr/>
                </p:nvGrpSpPr>
                <p:grpSpPr bwMode="auto">
                  <a:xfrm>
                    <a:off x="1602" y="336"/>
                    <a:ext cx="2543" cy="232"/>
                    <a:chOff x="1602" y="336"/>
                    <a:chExt cx="2543" cy="232"/>
                  </a:xfrm>
                </p:grpSpPr>
                <p:sp>
                  <p:nvSpPr>
                    <p:cNvPr id="15" name="AutoShape 20"/>
                    <p:cNvSpPr>
                      <a:spLocks noChangeArrowheads="1"/>
                    </p:cNvSpPr>
                    <p:nvPr/>
                  </p:nvSpPr>
                  <p:spPr bwMode="auto">
                    <a:xfrm>
                      <a:off x="1602" y="336"/>
                      <a:ext cx="2523" cy="195"/>
                    </a:xfrm>
                    <a:prstGeom prst="roundRect">
                      <a:avLst>
                        <a:gd name="adj" fmla="val 514"/>
                      </a:avLst>
                    </a:prstGeom>
                    <a:noFill/>
                    <a:ln w="9525">
                      <a:noFill/>
                      <a:round/>
                      <a:headEnd/>
                      <a:tailEnd/>
                    </a:ln>
                  </p:spPr>
                  <p:txBody>
                    <a:bodyPr wrap="none" anchor="ctr"/>
                    <a:lstStyle/>
                    <a:p>
                      <a:pPr>
                        <a:defRPr/>
                      </a:pPr>
                      <a:endParaRPr lang="pl-PL">
                        <a:latin typeface="Arial" charset="0"/>
                        <a:cs typeface="+mn-cs"/>
                      </a:endParaRPr>
                    </a:p>
                  </p:txBody>
                </p:sp>
                <p:grpSp>
                  <p:nvGrpSpPr>
                    <p:cNvPr id="16" name="Group 21"/>
                    <p:cNvGrpSpPr>
                      <a:grpSpLocks/>
                    </p:cNvGrpSpPr>
                    <p:nvPr/>
                  </p:nvGrpSpPr>
                  <p:grpSpPr bwMode="auto">
                    <a:xfrm>
                      <a:off x="1602" y="336"/>
                      <a:ext cx="2543" cy="232"/>
                      <a:chOff x="1602" y="336"/>
                      <a:chExt cx="2543" cy="232"/>
                    </a:xfrm>
                  </p:grpSpPr>
                  <p:sp>
                    <p:nvSpPr>
                      <p:cNvPr id="17" name="AutoShape 22"/>
                      <p:cNvSpPr>
                        <a:spLocks noChangeArrowheads="1"/>
                      </p:cNvSpPr>
                      <p:nvPr/>
                    </p:nvSpPr>
                    <p:spPr bwMode="auto">
                      <a:xfrm>
                        <a:off x="1602" y="336"/>
                        <a:ext cx="2516" cy="184"/>
                      </a:xfrm>
                      <a:prstGeom prst="roundRect">
                        <a:avLst>
                          <a:gd name="adj" fmla="val 542"/>
                        </a:avLst>
                      </a:prstGeom>
                      <a:noFill/>
                      <a:ln w="9525">
                        <a:noFill/>
                        <a:round/>
                        <a:headEnd/>
                        <a:tailEnd/>
                      </a:ln>
                    </p:spPr>
                    <p:txBody>
                      <a:bodyPr wrap="none" anchor="ctr"/>
                      <a:lstStyle/>
                      <a:p>
                        <a:pPr>
                          <a:defRPr/>
                        </a:pPr>
                        <a:endParaRPr lang="pl-PL">
                          <a:latin typeface="Arial" charset="0"/>
                          <a:cs typeface="+mn-cs"/>
                        </a:endParaRPr>
                      </a:p>
                    </p:txBody>
                  </p:sp>
                  <p:grpSp>
                    <p:nvGrpSpPr>
                      <p:cNvPr id="18" name="Group 23"/>
                      <p:cNvGrpSpPr>
                        <a:grpSpLocks/>
                      </p:cNvGrpSpPr>
                      <p:nvPr/>
                    </p:nvGrpSpPr>
                    <p:grpSpPr bwMode="auto">
                      <a:xfrm>
                        <a:off x="1602" y="336"/>
                        <a:ext cx="2543" cy="232"/>
                        <a:chOff x="1602" y="336"/>
                        <a:chExt cx="2543" cy="232"/>
                      </a:xfrm>
                    </p:grpSpPr>
                    <p:sp>
                      <p:nvSpPr>
                        <p:cNvPr id="19" name="AutoShape 24"/>
                        <p:cNvSpPr>
                          <a:spLocks noChangeArrowheads="1"/>
                        </p:cNvSpPr>
                        <p:nvPr/>
                      </p:nvSpPr>
                      <p:spPr bwMode="auto">
                        <a:xfrm>
                          <a:off x="1602" y="336"/>
                          <a:ext cx="2509" cy="175"/>
                        </a:xfrm>
                        <a:prstGeom prst="roundRect">
                          <a:avLst>
                            <a:gd name="adj" fmla="val 574"/>
                          </a:avLst>
                        </a:prstGeom>
                        <a:noFill/>
                        <a:ln w="9525">
                          <a:noFill/>
                          <a:round/>
                          <a:headEnd/>
                          <a:tailEnd/>
                        </a:ln>
                      </p:spPr>
                      <p:txBody>
                        <a:bodyPr wrap="none" anchor="ctr"/>
                        <a:lstStyle/>
                        <a:p>
                          <a:pPr>
                            <a:defRPr/>
                          </a:pPr>
                          <a:endParaRPr lang="pl-PL">
                            <a:latin typeface="Arial" charset="0"/>
                            <a:cs typeface="+mn-cs"/>
                          </a:endParaRPr>
                        </a:p>
                      </p:txBody>
                    </p:sp>
                    <p:grpSp>
                      <p:nvGrpSpPr>
                        <p:cNvPr id="20" name="Group 25"/>
                        <p:cNvGrpSpPr>
                          <a:grpSpLocks/>
                        </p:cNvGrpSpPr>
                        <p:nvPr/>
                      </p:nvGrpSpPr>
                      <p:grpSpPr bwMode="auto">
                        <a:xfrm>
                          <a:off x="1602" y="336"/>
                          <a:ext cx="2543" cy="232"/>
                          <a:chOff x="1602" y="336"/>
                          <a:chExt cx="2543" cy="232"/>
                        </a:xfrm>
                      </p:grpSpPr>
                      <p:sp>
                        <p:nvSpPr>
                          <p:cNvPr id="21" name="AutoShape 26"/>
                          <p:cNvSpPr>
                            <a:spLocks noChangeArrowheads="1"/>
                          </p:cNvSpPr>
                          <p:nvPr/>
                        </p:nvSpPr>
                        <p:spPr bwMode="auto">
                          <a:xfrm>
                            <a:off x="1602" y="336"/>
                            <a:ext cx="2504" cy="165"/>
                          </a:xfrm>
                          <a:prstGeom prst="roundRect">
                            <a:avLst>
                              <a:gd name="adj" fmla="val 606"/>
                            </a:avLst>
                          </a:prstGeom>
                          <a:noFill/>
                          <a:ln w="9525">
                            <a:noFill/>
                            <a:round/>
                            <a:headEnd/>
                            <a:tailEnd/>
                          </a:ln>
                        </p:spPr>
                        <p:txBody>
                          <a:bodyPr wrap="none" anchor="ctr"/>
                          <a:lstStyle/>
                          <a:p>
                            <a:pPr>
                              <a:defRPr/>
                            </a:pPr>
                            <a:endParaRPr lang="pl-PL">
                              <a:latin typeface="Arial" charset="0"/>
                              <a:cs typeface="+mn-cs"/>
                            </a:endParaRPr>
                          </a:p>
                        </p:txBody>
                      </p:sp>
                      <p:grpSp>
                        <p:nvGrpSpPr>
                          <p:cNvPr id="22" name="Group 27"/>
                          <p:cNvGrpSpPr>
                            <a:grpSpLocks/>
                          </p:cNvGrpSpPr>
                          <p:nvPr/>
                        </p:nvGrpSpPr>
                        <p:grpSpPr bwMode="auto">
                          <a:xfrm>
                            <a:off x="1602" y="336"/>
                            <a:ext cx="2543" cy="232"/>
                            <a:chOff x="1602" y="336"/>
                            <a:chExt cx="2543" cy="232"/>
                          </a:xfrm>
                        </p:grpSpPr>
                        <p:sp>
                          <p:nvSpPr>
                            <p:cNvPr id="23" name="AutoShape 28"/>
                            <p:cNvSpPr>
                              <a:spLocks noChangeArrowheads="1"/>
                            </p:cNvSpPr>
                            <p:nvPr/>
                          </p:nvSpPr>
                          <p:spPr bwMode="auto">
                            <a:xfrm>
                              <a:off x="1602" y="336"/>
                              <a:ext cx="2498" cy="160"/>
                            </a:xfrm>
                            <a:prstGeom prst="roundRect">
                              <a:avLst>
                                <a:gd name="adj" fmla="val 625"/>
                              </a:avLst>
                            </a:prstGeom>
                            <a:noFill/>
                            <a:ln w="9525">
                              <a:noFill/>
                              <a:round/>
                              <a:headEnd/>
                              <a:tailEnd/>
                            </a:ln>
                          </p:spPr>
                          <p:txBody>
                            <a:bodyPr wrap="none" anchor="ctr"/>
                            <a:lstStyle/>
                            <a:p>
                              <a:pPr>
                                <a:defRPr/>
                              </a:pPr>
                              <a:endParaRPr lang="pl-PL">
                                <a:latin typeface="Arial" charset="0"/>
                                <a:cs typeface="+mn-cs"/>
                              </a:endParaRPr>
                            </a:p>
                          </p:txBody>
                        </p:sp>
                        <p:grpSp>
                          <p:nvGrpSpPr>
                            <p:cNvPr id="24" name="Group 29"/>
                            <p:cNvGrpSpPr>
                              <a:grpSpLocks/>
                            </p:cNvGrpSpPr>
                            <p:nvPr/>
                          </p:nvGrpSpPr>
                          <p:grpSpPr bwMode="auto">
                            <a:xfrm>
                              <a:off x="1602" y="336"/>
                              <a:ext cx="2543" cy="232"/>
                              <a:chOff x="1602" y="336"/>
                              <a:chExt cx="2543" cy="232"/>
                            </a:xfrm>
                          </p:grpSpPr>
                          <p:sp>
                            <p:nvSpPr>
                              <p:cNvPr id="25" name="AutoShape 30"/>
                              <p:cNvSpPr>
                                <a:spLocks noChangeArrowheads="1"/>
                              </p:cNvSpPr>
                              <p:nvPr/>
                            </p:nvSpPr>
                            <p:spPr bwMode="auto">
                              <a:xfrm>
                                <a:off x="1602" y="336"/>
                                <a:ext cx="2494" cy="153"/>
                              </a:xfrm>
                              <a:prstGeom prst="roundRect">
                                <a:avLst>
                                  <a:gd name="adj" fmla="val 657"/>
                                </a:avLst>
                              </a:prstGeom>
                              <a:noFill/>
                              <a:ln w="9525">
                                <a:noFill/>
                                <a:round/>
                                <a:headEnd/>
                                <a:tailEnd/>
                              </a:ln>
                            </p:spPr>
                            <p:txBody>
                              <a:bodyPr wrap="none" anchor="ctr"/>
                              <a:lstStyle/>
                              <a:p>
                                <a:pPr>
                                  <a:defRPr/>
                                </a:pPr>
                                <a:endParaRPr lang="pl-PL">
                                  <a:latin typeface="Arial" charset="0"/>
                                  <a:cs typeface="+mn-cs"/>
                                </a:endParaRPr>
                              </a:p>
                            </p:txBody>
                          </p:sp>
                          <p:grpSp>
                            <p:nvGrpSpPr>
                              <p:cNvPr id="26" name="Group 31"/>
                              <p:cNvGrpSpPr>
                                <a:grpSpLocks/>
                              </p:cNvGrpSpPr>
                              <p:nvPr/>
                            </p:nvGrpSpPr>
                            <p:grpSpPr bwMode="auto">
                              <a:xfrm>
                                <a:off x="1602" y="336"/>
                                <a:ext cx="2543" cy="232"/>
                                <a:chOff x="1602" y="336"/>
                                <a:chExt cx="2543" cy="232"/>
                              </a:xfrm>
                            </p:grpSpPr>
                            <p:sp>
                              <p:nvSpPr>
                                <p:cNvPr id="27" name="AutoShape 32"/>
                                <p:cNvSpPr>
                                  <a:spLocks noChangeArrowheads="1"/>
                                </p:cNvSpPr>
                                <p:nvPr/>
                              </p:nvSpPr>
                              <p:spPr bwMode="auto">
                                <a:xfrm>
                                  <a:off x="1602" y="336"/>
                                  <a:ext cx="2489" cy="145"/>
                                </a:xfrm>
                                <a:prstGeom prst="roundRect">
                                  <a:avLst>
                                    <a:gd name="adj" fmla="val 694"/>
                                  </a:avLst>
                                </a:prstGeom>
                                <a:noFill/>
                                <a:ln w="9525">
                                  <a:noFill/>
                                  <a:round/>
                                  <a:headEnd/>
                                  <a:tailEnd/>
                                </a:ln>
                              </p:spPr>
                              <p:txBody>
                                <a:bodyPr wrap="none" anchor="ctr"/>
                                <a:lstStyle/>
                                <a:p>
                                  <a:pPr>
                                    <a:defRPr/>
                                  </a:pPr>
                                  <a:endParaRPr lang="pl-PL">
                                    <a:latin typeface="Arial" charset="0"/>
                                    <a:cs typeface="+mn-cs"/>
                                  </a:endParaRPr>
                                </a:p>
                              </p:txBody>
                            </p:sp>
                            <p:grpSp>
                              <p:nvGrpSpPr>
                                <p:cNvPr id="28" name="Group 33"/>
                                <p:cNvGrpSpPr>
                                  <a:grpSpLocks/>
                                </p:cNvGrpSpPr>
                                <p:nvPr/>
                              </p:nvGrpSpPr>
                              <p:grpSpPr bwMode="auto">
                                <a:xfrm>
                                  <a:off x="1602" y="336"/>
                                  <a:ext cx="2543" cy="232"/>
                                  <a:chOff x="1602" y="336"/>
                                  <a:chExt cx="2543" cy="232"/>
                                </a:xfrm>
                              </p:grpSpPr>
                              <p:sp>
                                <p:nvSpPr>
                                  <p:cNvPr id="29" name="AutoShape 34"/>
                                  <p:cNvSpPr>
                                    <a:spLocks noChangeArrowheads="1"/>
                                  </p:cNvSpPr>
                                  <p:nvPr/>
                                </p:nvSpPr>
                                <p:spPr bwMode="auto">
                                  <a:xfrm>
                                    <a:off x="1602" y="336"/>
                                    <a:ext cx="2485" cy="139"/>
                                  </a:xfrm>
                                  <a:prstGeom prst="roundRect">
                                    <a:avLst>
                                      <a:gd name="adj" fmla="val 722"/>
                                    </a:avLst>
                                  </a:prstGeom>
                                  <a:noFill/>
                                  <a:ln w="9525">
                                    <a:noFill/>
                                    <a:round/>
                                    <a:headEnd/>
                                    <a:tailEnd/>
                                  </a:ln>
                                </p:spPr>
                                <p:txBody>
                                  <a:bodyPr wrap="none" anchor="ctr"/>
                                  <a:lstStyle/>
                                  <a:p>
                                    <a:pPr>
                                      <a:defRPr/>
                                    </a:pPr>
                                    <a:endParaRPr lang="pl-PL">
                                      <a:latin typeface="Arial" charset="0"/>
                                      <a:cs typeface="+mn-cs"/>
                                    </a:endParaRPr>
                                  </a:p>
                                </p:txBody>
                              </p:sp>
                              <p:grpSp>
                                <p:nvGrpSpPr>
                                  <p:cNvPr id="30" name="Group 35"/>
                                  <p:cNvGrpSpPr>
                                    <a:grpSpLocks/>
                                  </p:cNvGrpSpPr>
                                  <p:nvPr/>
                                </p:nvGrpSpPr>
                                <p:grpSpPr bwMode="auto">
                                  <a:xfrm>
                                    <a:off x="1602" y="336"/>
                                    <a:ext cx="2543" cy="232"/>
                                    <a:chOff x="1602" y="336"/>
                                    <a:chExt cx="2543" cy="232"/>
                                  </a:xfrm>
                                </p:grpSpPr>
                                <p:sp>
                                  <p:nvSpPr>
                                    <p:cNvPr id="31" name="AutoShape 36"/>
                                    <p:cNvSpPr>
                                      <a:spLocks noChangeArrowheads="1"/>
                                    </p:cNvSpPr>
                                    <p:nvPr/>
                                  </p:nvSpPr>
                                  <p:spPr bwMode="auto">
                                    <a:xfrm>
                                      <a:off x="1602" y="336"/>
                                      <a:ext cx="2482" cy="136"/>
                                    </a:xfrm>
                                    <a:prstGeom prst="roundRect">
                                      <a:avLst>
                                        <a:gd name="adj" fmla="val 731"/>
                                      </a:avLst>
                                    </a:prstGeom>
                                    <a:noFill/>
                                    <a:ln w="9525">
                                      <a:noFill/>
                                      <a:round/>
                                      <a:headEnd/>
                                      <a:tailEnd/>
                                    </a:ln>
                                  </p:spPr>
                                  <p:txBody>
                                    <a:bodyPr wrap="none" anchor="ctr"/>
                                    <a:lstStyle/>
                                    <a:p>
                                      <a:pPr>
                                        <a:defRPr/>
                                      </a:pPr>
                                      <a:endParaRPr lang="pl-PL">
                                        <a:latin typeface="Arial" charset="0"/>
                                        <a:cs typeface="+mn-cs"/>
                                      </a:endParaRPr>
                                    </a:p>
                                  </p:txBody>
                                </p:sp>
                                <p:grpSp>
                                  <p:nvGrpSpPr>
                                    <p:cNvPr id="32" name="Group 37"/>
                                    <p:cNvGrpSpPr>
                                      <a:grpSpLocks/>
                                    </p:cNvGrpSpPr>
                                    <p:nvPr/>
                                  </p:nvGrpSpPr>
                                  <p:grpSpPr bwMode="auto">
                                    <a:xfrm>
                                      <a:off x="1602" y="336"/>
                                      <a:ext cx="2543" cy="232"/>
                                      <a:chOff x="1602" y="336"/>
                                      <a:chExt cx="2543" cy="232"/>
                                    </a:xfrm>
                                  </p:grpSpPr>
                                  <p:sp>
                                    <p:nvSpPr>
                                      <p:cNvPr id="33" name="AutoShape 38"/>
                                      <p:cNvSpPr>
                                        <a:spLocks noChangeArrowheads="1"/>
                                      </p:cNvSpPr>
                                      <p:nvPr/>
                                    </p:nvSpPr>
                                    <p:spPr bwMode="auto">
                                      <a:xfrm>
                                        <a:off x="1602" y="336"/>
                                        <a:ext cx="2480" cy="131"/>
                                      </a:xfrm>
                                      <a:prstGeom prst="roundRect">
                                        <a:avLst>
                                          <a:gd name="adj" fmla="val 769"/>
                                        </a:avLst>
                                      </a:prstGeom>
                                      <a:noFill/>
                                      <a:ln w="9525">
                                        <a:noFill/>
                                        <a:round/>
                                        <a:headEnd/>
                                        <a:tailEnd/>
                                      </a:ln>
                                    </p:spPr>
                                    <p:txBody>
                                      <a:bodyPr wrap="none" anchor="ctr"/>
                                      <a:lstStyle/>
                                      <a:p>
                                        <a:pPr>
                                          <a:defRPr/>
                                        </a:pPr>
                                        <a:endParaRPr lang="pl-PL">
                                          <a:latin typeface="Arial" charset="0"/>
                                          <a:cs typeface="+mn-cs"/>
                                        </a:endParaRPr>
                                      </a:p>
                                    </p:txBody>
                                  </p:sp>
                                  <p:grpSp>
                                    <p:nvGrpSpPr>
                                      <p:cNvPr id="34" name="Group 39"/>
                                      <p:cNvGrpSpPr>
                                        <a:grpSpLocks/>
                                      </p:cNvGrpSpPr>
                                      <p:nvPr/>
                                    </p:nvGrpSpPr>
                                    <p:grpSpPr bwMode="auto">
                                      <a:xfrm>
                                        <a:off x="1602" y="336"/>
                                        <a:ext cx="2543" cy="232"/>
                                        <a:chOff x="1602" y="336"/>
                                        <a:chExt cx="2543" cy="232"/>
                                      </a:xfrm>
                                    </p:grpSpPr>
                                    <p:sp>
                                      <p:nvSpPr>
                                        <p:cNvPr id="35" name="AutoShape 40"/>
                                        <p:cNvSpPr>
                                          <a:spLocks noChangeArrowheads="1"/>
                                        </p:cNvSpPr>
                                        <p:nvPr/>
                                      </p:nvSpPr>
                                      <p:spPr bwMode="auto">
                                        <a:xfrm>
                                          <a:off x="1602" y="336"/>
                                          <a:ext cx="2477" cy="129"/>
                                        </a:xfrm>
                                        <a:prstGeom prst="roundRect">
                                          <a:avLst>
                                            <a:gd name="adj" fmla="val 778"/>
                                          </a:avLst>
                                        </a:prstGeom>
                                        <a:noFill/>
                                        <a:ln w="9525">
                                          <a:noFill/>
                                          <a:round/>
                                          <a:headEnd/>
                                          <a:tailEnd/>
                                        </a:ln>
                                      </p:spPr>
                                      <p:txBody>
                                        <a:bodyPr wrap="none" anchor="ctr"/>
                                        <a:lstStyle/>
                                        <a:p>
                                          <a:pPr>
                                            <a:defRPr/>
                                          </a:pPr>
                                          <a:endParaRPr lang="pl-PL">
                                            <a:latin typeface="Arial" charset="0"/>
                                            <a:cs typeface="+mn-cs"/>
                                          </a:endParaRPr>
                                        </a:p>
                                      </p:txBody>
                                    </p:sp>
                                    <p:grpSp>
                                      <p:nvGrpSpPr>
                                        <p:cNvPr id="36" name="Group 41"/>
                                        <p:cNvGrpSpPr>
                                          <a:grpSpLocks/>
                                        </p:cNvGrpSpPr>
                                        <p:nvPr/>
                                      </p:nvGrpSpPr>
                                      <p:grpSpPr bwMode="auto">
                                        <a:xfrm>
                                          <a:off x="1602" y="336"/>
                                          <a:ext cx="2543" cy="232"/>
                                          <a:chOff x="1602" y="336"/>
                                          <a:chExt cx="2543" cy="232"/>
                                        </a:xfrm>
                                      </p:grpSpPr>
                                      <p:sp>
                                        <p:nvSpPr>
                                          <p:cNvPr id="37" name="AutoShape 42"/>
                                          <p:cNvSpPr>
                                            <a:spLocks noChangeArrowheads="1"/>
                                          </p:cNvSpPr>
                                          <p:nvPr/>
                                        </p:nvSpPr>
                                        <p:spPr bwMode="auto">
                                          <a:xfrm>
                                            <a:off x="1602" y="336"/>
                                            <a:ext cx="2475" cy="127"/>
                                          </a:xfrm>
                                          <a:prstGeom prst="roundRect">
                                            <a:avLst>
                                              <a:gd name="adj" fmla="val 792"/>
                                            </a:avLst>
                                          </a:prstGeom>
                                          <a:noFill/>
                                          <a:ln w="9525">
                                            <a:noFill/>
                                            <a:round/>
                                            <a:headEnd/>
                                            <a:tailEnd/>
                                          </a:ln>
                                        </p:spPr>
                                        <p:txBody>
                                          <a:bodyPr wrap="none" anchor="ctr"/>
                                          <a:lstStyle/>
                                          <a:p>
                                            <a:pPr>
                                              <a:defRPr/>
                                            </a:pPr>
                                            <a:endParaRPr lang="pl-PL">
                                              <a:latin typeface="Arial" charset="0"/>
                                              <a:cs typeface="+mn-cs"/>
                                            </a:endParaRPr>
                                          </a:p>
                                        </p:txBody>
                                      </p:sp>
                                      <p:grpSp>
                                        <p:nvGrpSpPr>
                                          <p:cNvPr id="38" name="Group 43"/>
                                          <p:cNvGrpSpPr>
                                            <a:grpSpLocks/>
                                          </p:cNvGrpSpPr>
                                          <p:nvPr/>
                                        </p:nvGrpSpPr>
                                        <p:grpSpPr bwMode="auto">
                                          <a:xfrm>
                                            <a:off x="1602" y="336"/>
                                            <a:ext cx="2543" cy="232"/>
                                            <a:chOff x="1602" y="336"/>
                                            <a:chExt cx="2543" cy="232"/>
                                          </a:xfrm>
                                        </p:grpSpPr>
                                        <p:sp>
                                          <p:nvSpPr>
                                            <p:cNvPr id="39" name="AutoShape 44"/>
                                            <p:cNvSpPr>
                                              <a:spLocks noChangeArrowheads="1"/>
                                            </p:cNvSpPr>
                                            <p:nvPr/>
                                          </p:nvSpPr>
                                          <p:spPr bwMode="auto">
                                            <a:xfrm>
                                              <a:off x="1602" y="336"/>
                                              <a:ext cx="2475" cy="126"/>
                                            </a:xfrm>
                                            <a:prstGeom prst="roundRect">
                                              <a:avLst>
                                                <a:gd name="adj" fmla="val 792"/>
                                              </a:avLst>
                                            </a:prstGeom>
                                            <a:noFill/>
                                            <a:ln w="9525">
                                              <a:noFill/>
                                              <a:round/>
                                              <a:headEnd/>
                                              <a:tailEnd/>
                                            </a:ln>
                                          </p:spPr>
                                          <p:txBody>
                                            <a:bodyPr wrap="none" anchor="ctr"/>
                                            <a:lstStyle/>
                                            <a:p>
                                              <a:pPr>
                                                <a:defRPr/>
                                              </a:pPr>
                                              <a:endParaRPr lang="pl-PL">
                                                <a:latin typeface="Arial" charset="0"/>
                                                <a:cs typeface="+mn-cs"/>
                                              </a:endParaRPr>
                                            </a:p>
                                          </p:txBody>
                                        </p:sp>
                                        <p:grpSp>
                                          <p:nvGrpSpPr>
                                            <p:cNvPr id="40" name="Group 45"/>
                                            <p:cNvGrpSpPr>
                                              <a:grpSpLocks/>
                                            </p:cNvGrpSpPr>
                                            <p:nvPr/>
                                          </p:nvGrpSpPr>
                                          <p:grpSpPr bwMode="auto">
                                            <a:xfrm>
                                              <a:off x="1602" y="336"/>
                                              <a:ext cx="2543" cy="232"/>
                                              <a:chOff x="1602" y="336"/>
                                              <a:chExt cx="2543" cy="232"/>
                                            </a:xfrm>
                                          </p:grpSpPr>
                                          <p:sp>
                                            <p:nvSpPr>
                                              <p:cNvPr id="41" name="AutoShape 46"/>
                                              <p:cNvSpPr>
                                                <a:spLocks noChangeArrowheads="1"/>
                                              </p:cNvSpPr>
                                              <p:nvPr/>
                                            </p:nvSpPr>
                                            <p:spPr bwMode="auto">
                                              <a:xfrm>
                                                <a:off x="1602" y="336"/>
                                                <a:ext cx="2475" cy="126"/>
                                              </a:xfrm>
                                              <a:prstGeom prst="roundRect">
                                                <a:avLst>
                                                  <a:gd name="adj" fmla="val 792"/>
                                                </a:avLst>
                                              </a:prstGeom>
                                              <a:noFill/>
                                              <a:ln w="9525">
                                                <a:noFill/>
                                                <a:round/>
                                                <a:headEnd/>
                                                <a:tailEnd/>
                                              </a:ln>
                                            </p:spPr>
                                            <p:txBody>
                                              <a:bodyPr wrap="none" anchor="ctr"/>
                                              <a:lstStyle/>
                                              <a:p>
                                                <a:pPr>
                                                  <a:defRPr/>
                                                </a:pPr>
                                                <a:endParaRPr lang="pl-PL">
                                                  <a:latin typeface="Arial" charset="0"/>
                                                  <a:cs typeface="+mn-cs"/>
                                                </a:endParaRPr>
                                              </a:p>
                                            </p:txBody>
                                          </p:sp>
                                          <p:sp>
                                            <p:nvSpPr>
                                              <p:cNvPr id="42" name="AutoShape 47"/>
                                              <p:cNvSpPr>
                                                <a:spLocks noChangeArrowheads="1"/>
                                              </p:cNvSpPr>
                                              <p:nvPr/>
                                            </p:nvSpPr>
                                            <p:spPr bwMode="auto">
                                              <a:xfrm>
                                                <a:off x="1603" y="336"/>
                                                <a:ext cx="2542" cy="232"/>
                                              </a:xfrm>
                                              <a:prstGeom prst="roundRect">
                                                <a:avLst>
                                                  <a:gd name="adj" fmla="val 806"/>
                                                </a:avLst>
                                              </a:prstGeom>
                                              <a:noFill/>
                                              <a:ln w="9525">
                                                <a:noFill/>
                                                <a:round/>
                                                <a:headEnd/>
                                                <a:tailEnd/>
                                              </a:ln>
                                            </p:spPr>
                                            <p:txBody>
                                              <a:bodyPr wrap="none" lIns="0" tIns="0" rIns="0" bIns="0">
                                                <a:spAutoFit/>
                                              </a:bodyPr>
                                              <a:lstStyle/>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i="1">
                                                    <a:solidFill>
                                                      <a:srgbClr val="0000FF"/>
                                                    </a:solidFill>
                                                    <a:latin typeface="Bookman Old Style" pitchFamily="18" charset="0"/>
                                                    <a:cs typeface="+mn-cs"/>
                                                  </a:rPr>
                                                  <a:t>BNL - FNAL - LBNL - SLAC</a:t>
                                                </a:r>
                                              </a:p>
                                            </p:txBody>
                                          </p:sp>
                                        </p:grpSp>
                                      </p:grpSp>
                                    </p:grpSp>
                                  </p:grpSp>
                                </p:grpSp>
                              </p:grpSp>
                            </p:grpSp>
                          </p:grpSp>
                        </p:grpSp>
                      </p:grpSp>
                    </p:grpSp>
                  </p:grpSp>
                </p:grpSp>
              </p:grpSp>
            </p:grpSp>
          </p:grpSp>
        </p:grpSp>
      </p:grpSp>
      <p:pic>
        <p:nvPicPr>
          <p:cNvPr id="43" name="Picture 10" descr="USLARP_Banner2"/>
          <p:cNvPicPr>
            <a:picLocks noChangeAspect="1" noChangeArrowheads="1"/>
          </p:cNvPicPr>
          <p:nvPr userDrawn="1"/>
        </p:nvPicPr>
        <p:blipFill>
          <a:blip r:embed="rId2" cstate="print"/>
          <a:srcRect l="914" t="6194" r="88077" b="10065"/>
          <a:stretch>
            <a:fillRect/>
          </a:stretch>
        </p:blipFill>
        <p:spPr bwMode="auto">
          <a:xfrm>
            <a:off x="-3175" y="-3175"/>
            <a:ext cx="968375" cy="966788"/>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73175"/>
            <a:ext cx="7772400" cy="1470025"/>
          </a:xfrm>
        </p:spPr>
        <p:txBody>
          <a:bodyPr/>
          <a:lstStyle>
            <a:lvl1pPr>
              <a:defRPr sz="1800"/>
            </a:lvl1pPr>
          </a:lstStyle>
          <a:p>
            <a:r>
              <a:rPr lang="en-US"/>
              <a:t>Click to edit Master title style</a:t>
            </a:r>
          </a:p>
        </p:txBody>
      </p:sp>
      <p:sp>
        <p:nvSpPr>
          <p:cNvPr id="3075" name="Rectangle 3"/>
          <p:cNvSpPr>
            <a:spLocks noGrp="1" noChangeArrowheads="1"/>
          </p:cNvSpPr>
          <p:nvPr>
            <p:ph type="subTitle" idx="1"/>
          </p:nvPr>
        </p:nvSpPr>
        <p:spPr>
          <a:xfrm>
            <a:off x="304800" y="2971800"/>
            <a:ext cx="3810000" cy="3124200"/>
          </a:xfrm>
        </p:spPr>
        <p:txBody>
          <a:bodyPr/>
          <a:lstStyle>
            <a:lvl1pPr marL="0" indent="0" algn="ctr">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197B2-6927-4059-A2CF-B84C940FE2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324600"/>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762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CE19C-384D-4195-B245-D525D64A29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76200"/>
            <a:ext cx="7543800" cy="609600"/>
          </a:xfrm>
        </p:spPr>
        <p:txBody>
          <a:bodyPr/>
          <a:lstStyle/>
          <a:p>
            <a:r>
              <a:rPr lang="en-US" smtClean="0"/>
              <a:t>Click to edit Master title style</a:t>
            </a:r>
            <a:endParaRPr lang="pl-PL"/>
          </a:p>
        </p:txBody>
      </p:sp>
      <p:sp>
        <p:nvSpPr>
          <p:cNvPr id="3" name="Content Placeholder 2"/>
          <p:cNvSpPr>
            <a:spLocks noGrp="1"/>
          </p:cNvSpPr>
          <p:nvPr>
            <p:ph sz="quarter" idx="1"/>
          </p:nvPr>
        </p:nvSpPr>
        <p:spPr>
          <a:xfrm>
            <a:off x="457200" y="16002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quarter" idx="2"/>
          </p:nvPr>
        </p:nvSpPr>
        <p:spPr>
          <a:xfrm>
            <a:off x="4648200" y="16002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Content Placeholder 4"/>
          <p:cNvSpPr>
            <a:spLocks noGrp="1"/>
          </p:cNvSpPr>
          <p:nvPr>
            <p:ph sz="quarter" idx="3"/>
          </p:nvPr>
        </p:nvSpPr>
        <p:spPr>
          <a:xfrm>
            <a:off x="457200" y="40767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Content Placeholder 5"/>
          <p:cNvSpPr>
            <a:spLocks noGrp="1"/>
          </p:cNvSpPr>
          <p:nvPr>
            <p:ph sz="quarter" idx="4"/>
          </p:nvPr>
        </p:nvSpPr>
        <p:spPr>
          <a:xfrm>
            <a:off x="4648200" y="40767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417772-7D17-4B1E-BA94-A447591338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543800" cy="609600"/>
          </a:xfrm>
        </p:spPr>
        <p:txBody>
          <a:bodyPr/>
          <a:lstStyle/>
          <a:p>
            <a:r>
              <a:rPr lang="en-US" smtClean="0"/>
              <a:t>Click to edit Master title style</a:t>
            </a:r>
            <a:endParaRPr lang="pl-PL"/>
          </a:p>
        </p:txBody>
      </p:sp>
      <p:sp>
        <p:nvSpPr>
          <p:cNvPr id="3" name="Table Placeholder 2"/>
          <p:cNvSpPr>
            <a:spLocks noGrp="1"/>
          </p:cNvSpPr>
          <p:nvPr>
            <p:ph type="tbl" idx="1"/>
          </p:nvPr>
        </p:nvSpPr>
        <p:spPr>
          <a:xfrm>
            <a:off x="457200" y="1600200"/>
            <a:ext cx="8229600" cy="4800600"/>
          </a:xfrm>
        </p:spPr>
        <p:txBody>
          <a:bodyPr/>
          <a:lstStyle/>
          <a:p>
            <a:pPr lvl="0"/>
            <a:endParaRPr lang="pl-PL" noProof="0"/>
          </a:p>
        </p:txBody>
      </p:sp>
      <p:sp>
        <p:nvSpPr>
          <p:cNvPr id="4"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07946-C5EE-4CFD-9CDF-928B72D9E9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F1557-73EC-41A4-A9F1-96DE7E805D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456EBE-332C-4BB9-A98A-8285AD960F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F1C5B2-0455-4657-A063-2F9757F8FA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E003A8-38BD-40B6-9276-931F26171C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CC343F-8D6B-4AFA-A22A-5FF7417BCD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0BCC1E-9A86-4A59-BF94-D2F988D649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679FBE-1B83-4771-A5BA-2A660184C7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pl-PL"/>
              <a:t>Dariusz Bocian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 Termodynamics Modeling of New LHC Quadrupole Magnet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F92F63-7762-4C33-885C-8D99CBB170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90600" y="76200"/>
            <a:ext cx="7543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635750"/>
            <a:ext cx="1371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99"/>
                </a:solidFill>
                <a:latin typeface="Times New Roman" pitchFamily="18" charset="0"/>
                <a:cs typeface="+mn-cs"/>
              </a:defRPr>
            </a:lvl1pPr>
          </a:lstStyle>
          <a:p>
            <a:pPr>
              <a:defRPr/>
            </a:pPr>
            <a:r>
              <a:rPr lang="pl-PL"/>
              <a:t>Dariusz Bocian</a:t>
            </a:r>
            <a:endParaRPr lang="en-US"/>
          </a:p>
        </p:txBody>
      </p:sp>
      <p:sp>
        <p:nvSpPr>
          <p:cNvPr id="1029" name="Rectangle 5"/>
          <p:cNvSpPr>
            <a:spLocks noGrp="1" noChangeArrowheads="1"/>
          </p:cNvSpPr>
          <p:nvPr>
            <p:ph type="ftr" sz="quarter" idx="3"/>
          </p:nvPr>
        </p:nvSpPr>
        <p:spPr bwMode="auto">
          <a:xfrm>
            <a:off x="1828800" y="6629400"/>
            <a:ext cx="640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99"/>
                </a:solidFill>
                <a:latin typeface="Times New Roman" pitchFamily="18" charset="0"/>
                <a:cs typeface="+mn-cs"/>
              </a:defRPr>
            </a:lvl1pPr>
          </a:lstStyle>
          <a:p>
            <a:pPr>
              <a:defRPr/>
            </a:pPr>
            <a:r>
              <a:rPr lang="pl-PL"/>
              <a:t> Termodynamics Modeling of New LHC Quadrupole Magnet</a:t>
            </a:r>
            <a:endParaRPr lang="en-US"/>
          </a:p>
        </p:txBody>
      </p:sp>
      <p:sp>
        <p:nvSpPr>
          <p:cNvPr id="1030" name="Rectangle 6"/>
          <p:cNvSpPr>
            <a:spLocks noGrp="1" noChangeArrowheads="1"/>
          </p:cNvSpPr>
          <p:nvPr>
            <p:ph type="sldNum" sz="quarter" idx="4"/>
          </p:nvPr>
        </p:nvSpPr>
        <p:spPr bwMode="auto">
          <a:xfrm>
            <a:off x="8229600" y="6613525"/>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99"/>
                </a:solidFill>
                <a:latin typeface="Times New Roman" pitchFamily="18" charset="0"/>
                <a:cs typeface="+mn-cs"/>
              </a:defRPr>
            </a:lvl1pPr>
          </a:lstStyle>
          <a:p>
            <a:pPr>
              <a:defRPr/>
            </a:pPr>
            <a:fld id="{A2E4DF02-45E9-4405-BB98-696D72F69CE7}" type="slidenum">
              <a:rPr lang="en-US"/>
              <a:pPr>
                <a:defRPr/>
              </a:pPr>
              <a:t>‹#›</a:t>
            </a:fld>
            <a:endParaRPr lang="en-US"/>
          </a:p>
        </p:txBody>
      </p:sp>
      <p:sp>
        <p:nvSpPr>
          <p:cNvPr id="9" name="Line 10"/>
          <p:cNvSpPr>
            <a:spLocks noChangeShapeType="1"/>
          </p:cNvSpPr>
          <p:nvPr userDrawn="1"/>
        </p:nvSpPr>
        <p:spPr bwMode="auto">
          <a:xfrm>
            <a:off x="0" y="762000"/>
            <a:ext cx="9144000" cy="0"/>
          </a:xfrm>
          <a:prstGeom prst="line">
            <a:avLst/>
          </a:prstGeom>
          <a:noFill/>
          <a:ln w="19050">
            <a:solidFill>
              <a:srgbClr val="969696"/>
            </a:solidFill>
            <a:round/>
            <a:headEnd/>
            <a:tailEnd/>
          </a:ln>
          <a:effectLst>
            <a:prstShdw prst="shdw17" dist="17961" dir="2700000">
              <a:srgbClr val="969696">
                <a:gamma/>
                <a:shade val="60000"/>
                <a:invGamma/>
              </a:srgbClr>
            </a:prstShdw>
          </a:effectLst>
        </p:spPr>
        <p:txBody>
          <a:bodyPr anchor="ctr"/>
          <a:lstStyle/>
          <a:p>
            <a:pPr algn="ctr">
              <a:defRPr/>
            </a:pPr>
            <a:endParaRPr lang="en-GB" sz="1600">
              <a:latin typeface="Arial Rounded MT Bold" pitchFamily="34" charset="0"/>
              <a:cs typeface="+mn-cs"/>
            </a:endParaRPr>
          </a:p>
        </p:txBody>
      </p:sp>
      <p:pic>
        <p:nvPicPr>
          <p:cNvPr id="6152" name="Picture 10" descr="USLARP_Banner2"/>
          <p:cNvPicPr>
            <a:picLocks noChangeAspect="1" noChangeArrowheads="1"/>
          </p:cNvPicPr>
          <p:nvPr userDrawn="1"/>
        </p:nvPicPr>
        <p:blipFill>
          <a:blip r:embed="rId15" cstate="print"/>
          <a:srcRect l="914" t="6194" r="88077" b="10065"/>
          <a:stretch>
            <a:fillRect/>
          </a:stretch>
        </p:blipFill>
        <p:spPr bwMode="auto">
          <a:xfrm>
            <a:off x="-3175" y="-3175"/>
            <a:ext cx="688975" cy="687388"/>
          </a:xfrm>
          <a:prstGeom prst="rect">
            <a:avLst/>
          </a:prstGeom>
          <a:noFill/>
          <a:ln w="9525">
            <a:noFill/>
            <a:miter lim="800000"/>
            <a:headEnd/>
            <a:tailEnd/>
          </a:ln>
        </p:spPr>
      </p:pic>
      <p:sp>
        <p:nvSpPr>
          <p:cNvPr id="2" name="Line 10"/>
          <p:cNvSpPr>
            <a:spLocks noChangeShapeType="1"/>
          </p:cNvSpPr>
          <p:nvPr userDrawn="1"/>
        </p:nvSpPr>
        <p:spPr bwMode="auto">
          <a:xfrm>
            <a:off x="0" y="6619875"/>
            <a:ext cx="9144000" cy="0"/>
          </a:xfrm>
          <a:prstGeom prst="line">
            <a:avLst/>
          </a:prstGeom>
          <a:noFill/>
          <a:ln w="9525">
            <a:solidFill>
              <a:srgbClr val="0000FF"/>
            </a:solidFill>
            <a:round/>
            <a:headEnd/>
            <a:tailEnd/>
          </a:ln>
          <a:effectLst>
            <a:prstShdw prst="shdw17" dist="17961" dir="2700000">
              <a:srgbClr val="5A5A5A"/>
            </a:prstShdw>
          </a:effectLst>
        </p:spPr>
        <p:txBody>
          <a:bodyPr anchor="ctr"/>
          <a:lstStyle/>
          <a:p>
            <a:pPr>
              <a:defRPr/>
            </a:pPr>
            <a:endParaRPr lang="pl-P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Rounded MT Bold" pitchFamily="34" charset="0"/>
        </a:defRPr>
      </a:lvl2pPr>
      <a:lvl3pPr algn="ctr" rtl="0" eaLnBrk="0" fontAlgn="base" hangingPunct="0">
        <a:spcBef>
          <a:spcPct val="0"/>
        </a:spcBef>
        <a:spcAft>
          <a:spcPct val="0"/>
        </a:spcAft>
        <a:defRPr sz="2800">
          <a:solidFill>
            <a:schemeClr val="tx2"/>
          </a:solidFill>
          <a:latin typeface="Arial Rounded MT Bold" pitchFamily="34" charset="0"/>
        </a:defRPr>
      </a:lvl3pPr>
      <a:lvl4pPr algn="ctr" rtl="0" eaLnBrk="0" fontAlgn="base" hangingPunct="0">
        <a:spcBef>
          <a:spcPct val="0"/>
        </a:spcBef>
        <a:spcAft>
          <a:spcPct val="0"/>
        </a:spcAft>
        <a:defRPr sz="2800">
          <a:solidFill>
            <a:schemeClr val="tx2"/>
          </a:solidFill>
          <a:latin typeface="Arial Rounded MT Bold" pitchFamily="34" charset="0"/>
        </a:defRPr>
      </a:lvl4pPr>
      <a:lvl5pPr algn="ctr" rtl="0" eaLnBrk="0" fontAlgn="base" hangingPunct="0">
        <a:spcBef>
          <a:spcPct val="0"/>
        </a:spcBef>
        <a:spcAft>
          <a:spcPct val="0"/>
        </a:spcAft>
        <a:defRPr sz="2800">
          <a:solidFill>
            <a:schemeClr val="tx2"/>
          </a:solidFill>
          <a:latin typeface="Arial Rounded MT Bold" pitchFamily="34" charset="0"/>
        </a:defRPr>
      </a:lvl5pPr>
      <a:lvl6pPr marL="457200" algn="ctr" rtl="0" fontAlgn="base">
        <a:spcBef>
          <a:spcPct val="0"/>
        </a:spcBef>
        <a:spcAft>
          <a:spcPct val="0"/>
        </a:spcAft>
        <a:defRPr sz="2800">
          <a:solidFill>
            <a:schemeClr val="tx2"/>
          </a:solidFill>
          <a:latin typeface="Arial Rounded MT Bold" pitchFamily="34" charset="0"/>
        </a:defRPr>
      </a:lvl6pPr>
      <a:lvl7pPr marL="914400" algn="ctr" rtl="0" fontAlgn="base">
        <a:spcBef>
          <a:spcPct val="0"/>
        </a:spcBef>
        <a:spcAft>
          <a:spcPct val="0"/>
        </a:spcAft>
        <a:defRPr sz="2800">
          <a:solidFill>
            <a:schemeClr val="tx2"/>
          </a:solidFill>
          <a:latin typeface="Arial Rounded MT Bold" pitchFamily="34" charset="0"/>
        </a:defRPr>
      </a:lvl7pPr>
      <a:lvl8pPr marL="1371600" algn="ctr" rtl="0" fontAlgn="base">
        <a:spcBef>
          <a:spcPct val="0"/>
        </a:spcBef>
        <a:spcAft>
          <a:spcPct val="0"/>
        </a:spcAft>
        <a:defRPr sz="2800">
          <a:solidFill>
            <a:schemeClr val="tx2"/>
          </a:solidFill>
          <a:latin typeface="Arial Rounded MT Bold" pitchFamily="34" charset="0"/>
        </a:defRPr>
      </a:lvl8pPr>
      <a:lvl9pPr marL="1828800" algn="ctr" rtl="0" fontAlgn="base">
        <a:spcBef>
          <a:spcPct val="0"/>
        </a:spcBef>
        <a:spcAft>
          <a:spcPct val="0"/>
        </a:spcAft>
        <a:defRPr sz="28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1600200"/>
            <a:ext cx="8763000" cy="1752600"/>
          </a:xfrm>
        </p:spPr>
        <p:txBody>
          <a:bodyPr/>
          <a:lstStyle/>
          <a:p>
            <a:pPr eaLnBrk="1" hangingPunct="1"/>
            <a:r>
              <a:rPr lang="pl-PL" sz="3600" dirty="0" smtClean="0"/>
              <a:t>Status of T</a:t>
            </a:r>
            <a:r>
              <a:rPr lang="en-US" sz="3600" dirty="0" smtClean="0"/>
              <a:t>h</a:t>
            </a:r>
            <a:r>
              <a:rPr lang="pl-PL" sz="3600" dirty="0" err="1" smtClean="0"/>
              <a:t>ermodynamics</a:t>
            </a:r>
            <a:r>
              <a:rPr lang="pl-PL" sz="3600" dirty="0" smtClean="0"/>
              <a:t> </a:t>
            </a:r>
            <a:r>
              <a:rPr lang="pl-PL" sz="3600" dirty="0" err="1" smtClean="0"/>
              <a:t>Modeling</a:t>
            </a:r>
            <a:r>
              <a:rPr lang="pl-PL" sz="3600" dirty="0" smtClean="0"/>
              <a:t> </a:t>
            </a:r>
            <a:br>
              <a:rPr lang="pl-PL" sz="3600" dirty="0" smtClean="0"/>
            </a:br>
            <a:r>
              <a:rPr lang="pl-PL" sz="3600" dirty="0" smtClean="0"/>
              <a:t>of New LHC Quadrupole </a:t>
            </a:r>
            <a:r>
              <a:rPr lang="pl-PL" sz="3600" dirty="0" err="1" smtClean="0"/>
              <a:t>Magnets</a:t>
            </a:r>
            <a:endParaRPr lang="en-US" sz="3600" dirty="0" smtClean="0"/>
          </a:p>
        </p:txBody>
      </p:sp>
      <p:sp>
        <p:nvSpPr>
          <p:cNvPr id="8195" name="Text Box 3"/>
          <p:cNvSpPr txBox="1">
            <a:spLocks noChangeArrowheads="1"/>
          </p:cNvSpPr>
          <p:nvPr/>
        </p:nvSpPr>
        <p:spPr bwMode="auto">
          <a:xfrm>
            <a:off x="152400" y="5029200"/>
            <a:ext cx="8839200" cy="584775"/>
          </a:xfrm>
          <a:prstGeom prst="rect">
            <a:avLst/>
          </a:prstGeom>
          <a:noFill/>
          <a:ln w="9525">
            <a:noFill/>
            <a:miter lim="800000"/>
            <a:headEnd/>
            <a:tailEnd/>
          </a:ln>
        </p:spPr>
        <p:txBody>
          <a:bodyPr wrap="square">
            <a:spAutoFit/>
          </a:bodyPr>
          <a:lstStyle/>
          <a:p>
            <a:pPr>
              <a:spcBef>
                <a:spcPct val="50000"/>
              </a:spcBef>
            </a:pPr>
            <a:r>
              <a:rPr lang="pl-PL" sz="1600" dirty="0" smtClean="0">
                <a:latin typeface="Arial Narrow" pitchFamily="34" charset="0"/>
              </a:rPr>
              <a:t>I</a:t>
            </a:r>
            <a:r>
              <a:rPr lang="en-US" sz="1600" dirty="0" smtClean="0">
                <a:latin typeface="Arial Narrow" pitchFamily="34" charset="0"/>
              </a:rPr>
              <a:t> would like to thank people who have </a:t>
            </a:r>
            <a:r>
              <a:rPr lang="pl-PL" sz="1600" dirty="0" err="1" smtClean="0">
                <a:latin typeface="Arial Narrow" pitchFamily="34" charset="0"/>
              </a:rPr>
              <a:t>share</a:t>
            </a:r>
            <a:r>
              <a:rPr lang="pl-PL" sz="1600" dirty="0" smtClean="0">
                <a:latin typeface="Arial Narrow" pitchFamily="34" charset="0"/>
              </a:rPr>
              <a:t> </a:t>
            </a:r>
            <a:r>
              <a:rPr lang="pl-PL" sz="1600" dirty="0" err="1" smtClean="0">
                <a:latin typeface="Arial Narrow" pitchFamily="34" charset="0"/>
              </a:rPr>
              <a:t>their</a:t>
            </a:r>
            <a:r>
              <a:rPr lang="pl-PL" sz="1600" dirty="0" smtClean="0">
                <a:latin typeface="Arial Narrow" pitchFamily="34" charset="0"/>
              </a:rPr>
              <a:t> data and </a:t>
            </a:r>
            <a:r>
              <a:rPr lang="en-US" sz="1600" dirty="0" smtClean="0">
                <a:latin typeface="Arial Narrow" pitchFamily="34" charset="0"/>
              </a:rPr>
              <a:t>helped during the course of this work: </a:t>
            </a:r>
            <a:r>
              <a:rPr lang="pl-PL" sz="1600" dirty="0" smtClean="0">
                <a:latin typeface="Arial Narrow" pitchFamily="34" charset="0"/>
              </a:rPr>
              <a:t/>
            </a:r>
            <a:br>
              <a:rPr lang="pl-PL" sz="1600" dirty="0" smtClean="0">
                <a:latin typeface="Arial Narrow" pitchFamily="34" charset="0"/>
              </a:rPr>
            </a:br>
            <a:r>
              <a:rPr lang="en-US" sz="1600" dirty="0" smtClean="0">
                <a:latin typeface="Arial Narrow" pitchFamily="34" charset="0"/>
                <a:cs typeface="Times New Roman" pitchFamily="18" charset="0"/>
              </a:rPr>
              <a:t>G. </a:t>
            </a:r>
            <a:r>
              <a:rPr lang="en-US" sz="1600" dirty="0" err="1" smtClean="0">
                <a:latin typeface="Arial Narrow" pitchFamily="34" charset="0"/>
                <a:cs typeface="Times New Roman" pitchFamily="18" charset="0"/>
              </a:rPr>
              <a:t>Ambrosio</a:t>
            </a:r>
            <a:r>
              <a:rPr lang="en-US" sz="1600" dirty="0" smtClean="0">
                <a:latin typeface="Arial Narrow" pitchFamily="34" charset="0"/>
                <a:cs typeface="Times New Roman" pitchFamily="18" charset="0"/>
              </a:rPr>
              <a:t>, F. </a:t>
            </a:r>
            <a:r>
              <a:rPr lang="en-US" sz="1600" dirty="0" err="1" smtClean="0">
                <a:latin typeface="Arial Narrow" pitchFamily="34" charset="0"/>
                <a:cs typeface="Times New Roman" pitchFamily="18" charset="0"/>
              </a:rPr>
              <a:t>Borgnolutti</a:t>
            </a:r>
            <a:r>
              <a:rPr lang="en-US" sz="1600" dirty="0" smtClean="0">
                <a:latin typeface="Arial Narrow" pitchFamily="34" charset="0"/>
                <a:cs typeface="Times New Roman" pitchFamily="18" charset="0"/>
              </a:rPr>
              <a:t>, F. </a:t>
            </a:r>
            <a:r>
              <a:rPr lang="en-US" sz="1600" dirty="0" err="1" smtClean="0">
                <a:latin typeface="Arial Narrow" pitchFamily="34" charset="0"/>
                <a:cs typeface="Times New Roman" pitchFamily="18" charset="0"/>
              </a:rPr>
              <a:t>Cerutti</a:t>
            </a:r>
            <a:r>
              <a:rPr lang="en-US" sz="1600" dirty="0" smtClean="0">
                <a:latin typeface="Arial Narrow" pitchFamily="34" charset="0"/>
                <a:cs typeface="Times New Roman" pitchFamily="18" charset="0"/>
              </a:rPr>
              <a:t>, P. </a:t>
            </a:r>
            <a:r>
              <a:rPr lang="en-US" sz="1600" dirty="0" err="1" smtClean="0">
                <a:latin typeface="Arial Narrow" pitchFamily="34" charset="0"/>
                <a:cs typeface="Times New Roman" pitchFamily="18" charset="0"/>
              </a:rPr>
              <a:t>Fessia</a:t>
            </a:r>
            <a:r>
              <a:rPr lang="en-US" sz="1600" dirty="0" smtClean="0">
                <a:latin typeface="Arial Narrow" pitchFamily="34" charset="0"/>
                <a:cs typeface="Times New Roman" pitchFamily="18" charset="0"/>
              </a:rPr>
              <a:t>, M. </a:t>
            </a:r>
            <a:r>
              <a:rPr lang="en-US" sz="1600" dirty="0" err="1" smtClean="0">
                <a:latin typeface="Arial Narrow" pitchFamily="34" charset="0"/>
                <a:cs typeface="Times New Roman" pitchFamily="18" charset="0"/>
              </a:rPr>
              <a:t>Lamm</a:t>
            </a:r>
            <a:r>
              <a:rPr lang="en-US" sz="1600" dirty="0" smtClean="0">
                <a:latin typeface="Arial Narrow" pitchFamily="34" charset="0"/>
                <a:cs typeface="Times New Roman" pitchFamily="18" charset="0"/>
              </a:rPr>
              <a:t>, A. </a:t>
            </a:r>
            <a:r>
              <a:rPr lang="en-US" sz="1600" dirty="0" err="1" smtClean="0">
                <a:latin typeface="Arial Narrow" pitchFamily="34" charset="0"/>
                <a:cs typeface="Times New Roman" pitchFamily="18" charset="0"/>
              </a:rPr>
              <a:t>Mereghetti</a:t>
            </a:r>
            <a:r>
              <a:rPr lang="en-US" sz="1600" dirty="0" smtClean="0">
                <a:latin typeface="Arial Narrow" pitchFamily="34" charset="0"/>
                <a:cs typeface="Times New Roman" pitchFamily="18" charset="0"/>
              </a:rPr>
              <a:t>, E. </a:t>
            </a:r>
            <a:r>
              <a:rPr lang="en-US" sz="1600" dirty="0" err="1" smtClean="0">
                <a:latin typeface="Arial Narrow" pitchFamily="34" charset="0"/>
                <a:cs typeface="Times New Roman" pitchFamily="18" charset="0"/>
              </a:rPr>
              <a:t>Todesco</a:t>
            </a:r>
            <a:r>
              <a:rPr lang="en-US" sz="1600" dirty="0" smtClean="0">
                <a:latin typeface="Arial Narrow" pitchFamily="34" charset="0"/>
                <a:cs typeface="Times New Roman" pitchFamily="18" charset="0"/>
              </a:rPr>
              <a:t>, J. Tompkins, A. </a:t>
            </a:r>
            <a:r>
              <a:rPr lang="en-US" sz="1600" dirty="0" err="1" smtClean="0">
                <a:latin typeface="Arial Narrow" pitchFamily="34" charset="0"/>
                <a:cs typeface="Times New Roman" pitchFamily="18" charset="0"/>
              </a:rPr>
              <a:t>Zlobin</a:t>
            </a:r>
            <a:endParaRPr lang="en-US" sz="1600" dirty="0">
              <a:latin typeface="Arial Narrow" pitchFamily="34" charset="0"/>
              <a:cs typeface="Times New Roman" pitchFamily="18" charset="0"/>
            </a:endParaRPr>
          </a:p>
        </p:txBody>
      </p:sp>
      <p:sp>
        <p:nvSpPr>
          <p:cNvPr id="8196" name="Text Box 5"/>
          <p:cNvSpPr txBox="1">
            <a:spLocks noChangeArrowheads="1"/>
          </p:cNvSpPr>
          <p:nvPr/>
        </p:nvSpPr>
        <p:spPr bwMode="auto">
          <a:xfrm>
            <a:off x="1143000" y="5924490"/>
            <a:ext cx="7086600" cy="400110"/>
          </a:xfrm>
          <a:prstGeom prst="rect">
            <a:avLst/>
          </a:prstGeom>
          <a:noFill/>
          <a:ln w="9525">
            <a:noFill/>
            <a:miter lim="800000"/>
            <a:headEnd/>
            <a:tailEnd/>
          </a:ln>
        </p:spPr>
        <p:txBody>
          <a:bodyPr>
            <a:spAutoFit/>
          </a:bodyPr>
          <a:lstStyle/>
          <a:p>
            <a:pPr algn="ctr"/>
            <a:r>
              <a:rPr lang="en-US" sz="2000" b="1" i="1" dirty="0" smtClean="0">
                <a:latin typeface="Times New Roman" pitchFamily="18" charset="0"/>
              </a:rPr>
              <a:t>LARP </a:t>
            </a:r>
            <a:r>
              <a:rPr lang="pl-PL" sz="2000" b="1" i="1" dirty="0" smtClean="0">
                <a:latin typeface="Times New Roman" pitchFamily="18" charset="0"/>
              </a:rPr>
              <a:t> CM14</a:t>
            </a:r>
            <a:r>
              <a:rPr lang="en-US" sz="2000" b="1" i="1" dirty="0" smtClean="0">
                <a:latin typeface="Times New Roman" pitchFamily="18" charset="0"/>
              </a:rPr>
              <a:t>, April</a:t>
            </a:r>
            <a:r>
              <a:rPr lang="pl-PL" sz="2000" b="1" i="1" dirty="0" smtClean="0">
                <a:latin typeface="Times New Roman" pitchFamily="18" charset="0"/>
              </a:rPr>
              <a:t> 27</a:t>
            </a:r>
            <a:r>
              <a:rPr lang="en-US" sz="2000" b="1" i="1" dirty="0" smtClean="0">
                <a:latin typeface="Times New Roman" pitchFamily="18" charset="0"/>
              </a:rPr>
              <a:t>, 2010  </a:t>
            </a:r>
            <a:endParaRPr lang="en-US" sz="2000" b="1" i="1" dirty="0">
              <a:latin typeface="Times New Roman" pitchFamily="18" charset="0"/>
            </a:endParaRPr>
          </a:p>
        </p:txBody>
      </p:sp>
      <p:sp>
        <p:nvSpPr>
          <p:cNvPr id="5" name="Text Box 3"/>
          <p:cNvSpPr txBox="1">
            <a:spLocks noChangeArrowheads="1"/>
          </p:cNvSpPr>
          <p:nvPr/>
        </p:nvSpPr>
        <p:spPr bwMode="auto">
          <a:xfrm>
            <a:off x="152400" y="3805535"/>
            <a:ext cx="8763000" cy="461665"/>
          </a:xfrm>
          <a:prstGeom prst="rect">
            <a:avLst/>
          </a:prstGeom>
          <a:noFill/>
          <a:ln w="9525">
            <a:noFill/>
            <a:miter lim="800000"/>
            <a:headEnd/>
            <a:tailEnd/>
          </a:ln>
        </p:spPr>
        <p:txBody>
          <a:bodyPr>
            <a:spAutoFit/>
          </a:bodyPr>
          <a:lstStyle/>
          <a:p>
            <a:pPr algn="ctr">
              <a:spcBef>
                <a:spcPct val="50000"/>
              </a:spcBef>
            </a:pPr>
            <a:r>
              <a:rPr lang="en-US" sz="2400" b="1" smtClean="0">
                <a:solidFill>
                  <a:schemeClr val="accent2"/>
                </a:solidFill>
              </a:rPr>
              <a:t>Dariusz Bocian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pl-PL" smtClean="0"/>
              <a:t>Dariusz Bocian</a:t>
            </a:r>
            <a:endParaRPr lang="en-US" smtClean="0"/>
          </a:p>
        </p:txBody>
      </p:sp>
      <p:sp>
        <p:nvSpPr>
          <p:cNvPr id="2765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27652" name="Slide Number Placeholder 5"/>
          <p:cNvSpPr>
            <a:spLocks noGrp="1"/>
          </p:cNvSpPr>
          <p:nvPr>
            <p:ph type="sldNum" sz="quarter" idx="12"/>
          </p:nvPr>
        </p:nvSpPr>
        <p:spPr>
          <a:noFill/>
        </p:spPr>
        <p:txBody>
          <a:bodyPr/>
          <a:lstStyle/>
          <a:p>
            <a:fld id="{C1237C5D-60D9-4BD6-B5A1-7C0DB4DBC3D4}" type="slidenum">
              <a:rPr lang="en-US" smtClean="0"/>
              <a:pPr/>
              <a:t>10</a:t>
            </a:fld>
            <a:endParaRPr lang="en-US" smtClean="0"/>
          </a:p>
        </p:txBody>
      </p:sp>
      <p:sp>
        <p:nvSpPr>
          <p:cNvPr id="27653" name="Rectangle 60"/>
          <p:cNvSpPr>
            <a:spLocks noGrp="1" noChangeArrowheads="1"/>
          </p:cNvSpPr>
          <p:nvPr>
            <p:ph type="title"/>
          </p:nvPr>
        </p:nvSpPr>
        <p:spPr>
          <a:xfrm>
            <a:off x="990600" y="76200"/>
            <a:ext cx="7772400" cy="609600"/>
          </a:xfrm>
        </p:spPr>
        <p:txBody>
          <a:bodyPr/>
          <a:lstStyle/>
          <a:p>
            <a:pPr eaLnBrk="1" hangingPunct="1"/>
            <a:r>
              <a:rPr lang="pl-PL" dirty="0" err="1" smtClean="0">
                <a:effectLst>
                  <a:outerShdw blurRad="38100" dist="38100" dir="2700000" algn="tl">
                    <a:srgbClr val="C0C0C0"/>
                  </a:outerShdw>
                </a:effectLst>
                <a:latin typeface="Arial Rounded MT Bold" pitchFamily="34" charset="0"/>
              </a:rPr>
              <a:t>Future</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plans</a:t>
            </a:r>
            <a:r>
              <a:rPr lang="pl-PL" dirty="0" smtClean="0">
                <a:effectLst>
                  <a:outerShdw blurRad="38100" dist="38100" dir="2700000" algn="tl">
                    <a:srgbClr val="C0C0C0"/>
                  </a:outerShdw>
                </a:effectLst>
                <a:latin typeface="Arial Rounded MT Bold" pitchFamily="34" charset="0"/>
              </a:rPr>
              <a:t> – </a:t>
            </a:r>
            <a:r>
              <a:rPr lang="pl-PL" dirty="0" err="1" smtClean="0">
                <a:effectLst>
                  <a:outerShdw blurRad="38100" dist="38100" dir="2700000" algn="tl">
                    <a:srgbClr val="C0C0C0"/>
                  </a:outerShdw>
                </a:effectLst>
                <a:latin typeface="Arial Rounded MT Bold" pitchFamily="34" charset="0"/>
              </a:rPr>
              <a:t>Magnets</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simulation</a:t>
            </a:r>
            <a:endParaRPr lang="en-US" dirty="0" smtClean="0"/>
          </a:p>
        </p:txBody>
      </p:sp>
      <p:graphicFrame>
        <p:nvGraphicFramePr>
          <p:cNvPr id="84996" name="Group 4"/>
          <p:cNvGraphicFramePr>
            <a:graphicFrameLocks noGrp="1"/>
          </p:cNvGraphicFramePr>
          <p:nvPr>
            <p:ph idx="1"/>
          </p:nvPr>
        </p:nvGraphicFramePr>
        <p:xfrm>
          <a:off x="381000" y="2514600"/>
          <a:ext cx="8229600" cy="3856465"/>
        </p:xfrm>
        <a:graphic>
          <a:graphicData uri="http://schemas.openxmlformats.org/drawingml/2006/table">
            <a:tbl>
              <a:tblPr/>
              <a:tblGrid>
                <a:gridCol w="2533650"/>
                <a:gridCol w="1131888"/>
                <a:gridCol w="2393950"/>
                <a:gridCol w="2170112"/>
              </a:tblGrid>
              <a:tr h="41133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Table 1</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Cables parameters</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r>
              <a:tr h="5033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fr-FR"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unit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cs typeface="Times New Roman" pitchFamily="18" charset="0"/>
                        </a:rPr>
                        <a:t>Inner layer</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Times New Roman" pitchFamily="18" charset="0"/>
                          <a:cs typeface="Times New Roman" pitchFamily="18" charset="0"/>
                        </a:rPr>
                        <a:t>Outer layer</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9402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w</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15.100</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15.100</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r>
              <a:tr h="1929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thick in </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1.736</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1.362</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r>
              <a:tr h="1929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thick out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2.064</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1.598</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r>
              <a:tr h="19402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rad. insulation</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0.160</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0.160</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r>
              <a:tr h="1929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az. insulation</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0.135</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0.145</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r>
              <a:tr h="19402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 strand</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r>
              <a:tr h="1929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strand diameter</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1.065</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0.825</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a:noFill/>
                    </a:lnB>
                    <a:lnTlToBr>
                      <a:noFill/>
                    </a:lnTlToBr>
                    <a:lnBlToTr>
                      <a:noFill/>
                    </a:lnBlToTr>
                    <a:noFill/>
                  </a:tcPr>
                </a:tc>
              </a:tr>
              <a:tr h="19402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Cu/Sc ratio</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1.65</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1.95</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r>
              <a:tr h="1929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ss</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14800 (10T)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14650 (9T)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r>
              <a:tr h="19402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ΔI</a:t>
                      </a:r>
                      <a:r>
                        <a:rPr kumimoji="0" lang="en-US" sz="1600" b="0" i="0" u="none" strike="noStrike" cap="none" normalizeH="0" baseline="-30000" dirty="0" err="1" smtClean="0">
                          <a:ln>
                            <a:noFill/>
                          </a:ln>
                          <a:solidFill>
                            <a:schemeClr val="tx1"/>
                          </a:solidFill>
                          <a:effectLst/>
                          <a:latin typeface="Times New Roman" pitchFamily="18" charset="0"/>
                          <a:cs typeface="Times New Roman" pitchFamily="18" charset="0"/>
                        </a:rPr>
                        <a:t>ss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/ΔB</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4680 (10T)</a:t>
                      </a:r>
                      <a:endParaRPr kumimoji="0" lang="en-US" sz="1600" b="0" i="0" u="none" strike="noStrike" cap="none" normalizeH="0" baseline="0" smtClean="0">
                        <a:ln>
                          <a:noFill/>
                        </a:ln>
                        <a:solidFill>
                          <a:schemeClr val="tx1"/>
                        </a:solidFill>
                        <a:effectLst/>
                        <a:latin typeface="Arial Rounded MT Bold" pitchFamily="34" charset="0"/>
                      </a:endParaRPr>
                    </a:p>
                  </a:txBody>
                  <a:tcPr marT="0" marB="0" anchor="b"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4050 (9T)</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a:noFill/>
                    </a:lnT>
                    <a:lnB w="25400" cap="flat" cmpd="sng" algn="ctr">
                      <a:solidFill>
                        <a:srgbClr val="000000"/>
                      </a:solidFill>
                      <a:prstDash val="solid"/>
                      <a:round/>
                      <a:headEnd type="none" w="sm" len="sm"/>
                      <a:tailEnd type="none" w="sm" len="sm"/>
                    </a:lnB>
                    <a:lnTlToBr>
                      <a:noFill/>
                    </a:lnTlToBr>
                    <a:lnBlToTr>
                      <a:noFill/>
                    </a:lnBlToTr>
                    <a:noFill/>
                  </a:tcPr>
                </a:tc>
              </a:tr>
              <a:tr h="503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Nb3Sn/</a:t>
                      </a:r>
                      <a:r>
                        <a:rPr kumimoji="0" lang="pl-PL" sz="1600" b="0" i="0" u="none" strike="noStrike" cap="none" normalizeH="0" baseline="0" dirty="0" err="1" smtClean="0">
                          <a:ln>
                            <a:noFill/>
                          </a:ln>
                          <a:solidFill>
                            <a:schemeClr val="tx1"/>
                          </a:solidFill>
                          <a:effectLst/>
                          <a:latin typeface="Times New Roman" pitchFamily="18" charset="0"/>
                          <a:cs typeface="Times New Roman" pitchFamily="18" charset="0"/>
                        </a:rPr>
                        <a:t>bronze</a:t>
                      </a: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l-PL" sz="1600" b="0" i="0" u="none" strike="noStrike" cap="none" normalizeH="0" baseline="0" dirty="0" err="1" smtClean="0">
                          <a:ln>
                            <a:noFill/>
                          </a:ln>
                          <a:solidFill>
                            <a:schemeClr val="tx1"/>
                          </a:solidFill>
                          <a:effectLst/>
                          <a:latin typeface="Times New Roman" pitchFamily="18" charset="0"/>
                          <a:cs typeface="Times New Roman" pitchFamily="18" charset="0"/>
                        </a:rPr>
                        <a:t>copper</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27% / </a:t>
                      </a:r>
                      <a:r>
                        <a:rPr kumimoji="0" lang="pl-PL" sz="1600" b="0" i="0" u="none" strike="noStrike" cap="none" normalizeH="0" baseline="0" dirty="0" err="1" smtClean="0">
                          <a:ln>
                            <a:noFill/>
                          </a:ln>
                          <a:solidFill>
                            <a:schemeClr val="tx1"/>
                          </a:solidFill>
                          <a:effectLst/>
                          <a:latin typeface="Times New Roman" pitchFamily="18" charset="0"/>
                          <a:cs typeface="Times New Roman" pitchFamily="18" charset="0"/>
                        </a:rPr>
                        <a:t>27</a:t>
                      </a: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 / 46%</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27% / </a:t>
                      </a:r>
                      <a:r>
                        <a:rPr kumimoji="0" lang="pl-PL" sz="1600" b="0" i="0" u="none" strike="noStrike" cap="none" normalizeH="0" baseline="0" dirty="0" err="1" smtClean="0">
                          <a:ln>
                            <a:noFill/>
                          </a:ln>
                          <a:solidFill>
                            <a:schemeClr val="tx1"/>
                          </a:solidFill>
                          <a:effectLst/>
                          <a:latin typeface="Times New Roman" pitchFamily="18" charset="0"/>
                          <a:cs typeface="Times New Roman" pitchFamily="18" charset="0"/>
                        </a:rPr>
                        <a:t>27</a:t>
                      </a:r>
                      <a:r>
                        <a:rPr kumimoji="0" lang="pl-PL" sz="1600" b="0" i="0" u="none" strike="noStrike" cap="none" normalizeH="0" baseline="0" dirty="0" smtClean="0">
                          <a:ln>
                            <a:noFill/>
                          </a:ln>
                          <a:solidFill>
                            <a:schemeClr val="tx1"/>
                          </a:solidFill>
                          <a:effectLst/>
                          <a:latin typeface="Times New Roman" pitchFamily="18" charset="0"/>
                          <a:cs typeface="Times New Roman" pitchFamily="18" charset="0"/>
                        </a:rPr>
                        <a:t>% / 46%</a:t>
                      </a:r>
                      <a:endParaRPr kumimoji="0" lang="en-US" sz="1600" b="0" i="0" u="none" strike="noStrike" cap="none" normalizeH="0" baseline="0" dirty="0" smtClean="0">
                        <a:ln>
                          <a:noFill/>
                        </a:ln>
                        <a:solidFill>
                          <a:schemeClr val="tx1"/>
                        </a:solidFill>
                        <a:effectLst/>
                        <a:latin typeface="Arial Rounded MT Bold" pitchFamily="34" charset="0"/>
                      </a:endParaRPr>
                    </a:p>
                  </a:txBody>
                  <a:tcPr marT="0" marB="0" anchor="b" horzOverflow="overflow">
                    <a:lnL>
                      <a:noFill/>
                    </a:lnL>
                    <a:lnR>
                      <a:noFill/>
                    </a:lnR>
                    <a:lnT w="25400" cap="flat" cmpd="sng" algn="ctr">
                      <a:solidFill>
                        <a:srgbClr val="000000"/>
                      </a:solidFill>
                      <a:prstDash val="solid"/>
                      <a:round/>
                      <a:headEnd type="none" w="sm" len="sm"/>
                      <a:tailEnd type="none" w="sm" len="sm"/>
                    </a:lnT>
                    <a:lnB>
                      <a:noFill/>
                    </a:lnB>
                    <a:lnTlToBr>
                      <a:noFill/>
                    </a:lnTlToBr>
                    <a:lnBlToTr>
                      <a:noFill/>
                    </a:lnBlToTr>
                    <a:solidFill>
                      <a:srgbClr val="FFFFCC"/>
                    </a:solidFill>
                  </a:tcPr>
                </a:tc>
              </a:tr>
            </a:tbl>
          </a:graphicData>
        </a:graphic>
      </p:graphicFrame>
      <p:pic>
        <p:nvPicPr>
          <p:cNvPr id="7" name="Picture 16" descr="quadr_MQXC"/>
          <p:cNvPicPr>
            <a:picLocks noChangeAspect="1" noChangeArrowheads="1"/>
          </p:cNvPicPr>
          <p:nvPr/>
        </p:nvPicPr>
        <p:blipFill>
          <a:blip r:embed="rId2" cstate="print"/>
          <a:srcRect/>
          <a:stretch>
            <a:fillRect/>
          </a:stretch>
        </p:blipFill>
        <p:spPr bwMode="auto">
          <a:xfrm rot="5400000">
            <a:off x="3728244" y="223044"/>
            <a:ext cx="1535112"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pl-PL" smtClean="0"/>
              <a:t>Dariusz Bocian</a:t>
            </a:r>
            <a:endParaRPr lang="en-US" smtClean="0"/>
          </a:p>
        </p:txBody>
      </p:sp>
      <p:sp>
        <p:nvSpPr>
          <p:cNvPr id="1741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7412" name="Slide Number Placeholder 5"/>
          <p:cNvSpPr>
            <a:spLocks noGrp="1"/>
          </p:cNvSpPr>
          <p:nvPr>
            <p:ph type="sldNum" sz="quarter" idx="12"/>
          </p:nvPr>
        </p:nvSpPr>
        <p:spPr>
          <a:noFill/>
        </p:spPr>
        <p:txBody>
          <a:bodyPr/>
          <a:lstStyle/>
          <a:p>
            <a:fld id="{B1BCE800-653A-4151-A614-1FAB729DBEEA}" type="slidenum">
              <a:rPr lang="en-US" smtClean="0"/>
              <a:pPr/>
              <a:t>11</a:t>
            </a:fld>
            <a:endParaRPr lang="en-US" smtClean="0"/>
          </a:p>
        </p:txBody>
      </p:sp>
      <p:sp>
        <p:nvSpPr>
          <p:cNvPr id="17413" name="Rectangle 2"/>
          <p:cNvSpPr>
            <a:spLocks noGrp="1" noChangeArrowheads="1"/>
          </p:cNvSpPr>
          <p:nvPr>
            <p:ph type="title"/>
          </p:nvPr>
        </p:nvSpPr>
        <p:spPr/>
        <p:txBody>
          <a:bodyPr/>
          <a:lstStyle/>
          <a:p>
            <a:pPr eaLnBrk="1" hangingPunct="1"/>
            <a:r>
              <a:rPr lang="pl-PL" dirty="0" err="1" smtClean="0">
                <a:effectLst>
                  <a:outerShdw blurRad="38100" dist="38100" dir="2700000" algn="tl">
                    <a:srgbClr val="C0C0C0"/>
                  </a:outerShdw>
                </a:effectLst>
                <a:latin typeface="Arial Rounded MT Bold" pitchFamily="34" charset="0"/>
              </a:rPr>
              <a:t>Future</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plans</a:t>
            </a:r>
            <a:r>
              <a:rPr lang="pl-PL" dirty="0" smtClean="0">
                <a:effectLst>
                  <a:outerShdw blurRad="38100" dist="38100" dir="2700000" algn="tl">
                    <a:srgbClr val="C0C0C0"/>
                  </a:outerShdw>
                </a:effectLst>
                <a:latin typeface="Arial Rounded MT Bold" pitchFamily="34" charset="0"/>
              </a:rPr>
              <a:t> – </a:t>
            </a:r>
            <a:r>
              <a:rPr lang="pl-PL" dirty="0" err="1" smtClean="0">
                <a:effectLst>
                  <a:outerShdw blurRad="38100" dist="38100" dir="2700000" algn="tl">
                    <a:srgbClr val="C0C0C0"/>
                  </a:outerShdw>
                </a:effectLst>
                <a:latin typeface="Arial Rounded MT Bold" pitchFamily="34" charset="0"/>
              </a:rPr>
              <a:t>Magnets</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simulation</a:t>
            </a:r>
            <a:endParaRPr lang="en-US" dirty="0" smtClean="0"/>
          </a:p>
        </p:txBody>
      </p:sp>
      <p:pic>
        <p:nvPicPr>
          <p:cNvPr id="17414" name="Picture 4" descr="Cable-mu_channel"/>
          <p:cNvPicPr>
            <a:picLocks noChangeAspect="1" noChangeArrowheads="1"/>
          </p:cNvPicPr>
          <p:nvPr/>
        </p:nvPicPr>
        <p:blipFill>
          <a:blip r:embed="rId2" cstate="print"/>
          <a:srcRect/>
          <a:stretch>
            <a:fillRect/>
          </a:stretch>
        </p:blipFill>
        <p:spPr bwMode="auto">
          <a:xfrm>
            <a:off x="0" y="1008063"/>
            <a:ext cx="4441825" cy="1735137"/>
          </a:xfrm>
          <a:prstGeom prst="rect">
            <a:avLst/>
          </a:prstGeom>
          <a:noFill/>
          <a:ln w="9525">
            <a:noFill/>
            <a:miter lim="800000"/>
            <a:headEnd/>
            <a:tailEnd/>
          </a:ln>
        </p:spPr>
      </p:pic>
      <p:pic>
        <p:nvPicPr>
          <p:cNvPr id="17415" name="Picture 5" descr="new_insulation"/>
          <p:cNvPicPr>
            <a:picLocks noChangeAspect="1" noChangeArrowheads="1"/>
          </p:cNvPicPr>
          <p:nvPr/>
        </p:nvPicPr>
        <p:blipFill>
          <a:blip r:embed="rId3" cstate="print"/>
          <a:srcRect/>
          <a:stretch>
            <a:fillRect/>
          </a:stretch>
        </p:blipFill>
        <p:spPr bwMode="auto">
          <a:xfrm>
            <a:off x="5257800" y="838200"/>
            <a:ext cx="3498850" cy="1738313"/>
          </a:xfrm>
          <a:prstGeom prst="rect">
            <a:avLst/>
          </a:prstGeom>
          <a:noFill/>
          <a:ln w="9525">
            <a:noFill/>
            <a:miter lim="800000"/>
            <a:headEnd/>
            <a:tailEnd/>
          </a:ln>
        </p:spPr>
      </p:pic>
      <p:sp>
        <p:nvSpPr>
          <p:cNvPr id="17416" name="Rectangle 6"/>
          <p:cNvSpPr>
            <a:spLocks noChangeArrowheads="1"/>
          </p:cNvSpPr>
          <p:nvPr/>
        </p:nvSpPr>
        <p:spPr bwMode="auto">
          <a:xfrm>
            <a:off x="7010400" y="1371600"/>
            <a:ext cx="1739900" cy="274638"/>
          </a:xfrm>
          <a:prstGeom prst="rect">
            <a:avLst/>
          </a:prstGeom>
          <a:noFill/>
          <a:ln w="9525">
            <a:noFill/>
            <a:miter lim="800000"/>
            <a:headEnd/>
            <a:tailEnd/>
          </a:ln>
        </p:spPr>
        <p:txBody>
          <a:bodyPr wrap="none">
            <a:spAutoFit/>
          </a:bodyPr>
          <a:lstStyle/>
          <a:p>
            <a:pPr>
              <a:spcBef>
                <a:spcPct val="20000"/>
              </a:spcBef>
            </a:pPr>
            <a:r>
              <a:rPr lang="pl-PL" sz="1200" b="1">
                <a:latin typeface="Garamond" pitchFamily="18" charset="0"/>
              </a:rPr>
              <a:t>Courtesy D. Tommasini</a:t>
            </a:r>
            <a:endParaRPr lang="en-US" sz="1200" b="1">
              <a:latin typeface="Garamond" pitchFamily="18" charset="0"/>
            </a:endParaRPr>
          </a:p>
        </p:txBody>
      </p:sp>
      <p:sp>
        <p:nvSpPr>
          <p:cNvPr id="17417" name="Text Box 13"/>
          <p:cNvSpPr txBox="1">
            <a:spLocks noChangeArrowheads="1"/>
          </p:cNvSpPr>
          <p:nvPr/>
        </p:nvSpPr>
        <p:spPr bwMode="auto">
          <a:xfrm>
            <a:off x="609600" y="3136900"/>
            <a:ext cx="3276600" cy="825500"/>
          </a:xfrm>
          <a:prstGeom prst="rect">
            <a:avLst/>
          </a:prstGeom>
          <a:noFill/>
          <a:ln w="9525">
            <a:noFill/>
            <a:miter lim="800000"/>
            <a:headEnd/>
            <a:tailEnd/>
          </a:ln>
        </p:spPr>
        <p:txBody>
          <a:bodyPr>
            <a:spAutoFit/>
          </a:bodyPr>
          <a:lstStyle/>
          <a:p>
            <a:r>
              <a:rPr lang="en-US" sz="1600">
                <a:latin typeface="Arial Narrow" pitchFamily="34" charset="0"/>
              </a:rPr>
              <a:t>The nominal LHC cable insulation</a:t>
            </a:r>
            <a:r>
              <a:rPr lang="pl-PL" sz="1600">
                <a:latin typeface="Arial Narrow" pitchFamily="34" charset="0"/>
              </a:rPr>
              <a:t>:</a:t>
            </a:r>
            <a:r>
              <a:rPr lang="en-US" sz="1600">
                <a:latin typeface="Arial Narrow" pitchFamily="34" charset="0"/>
              </a:rPr>
              <a:t> </a:t>
            </a:r>
            <a:endParaRPr lang="pl-PL" sz="1600">
              <a:latin typeface="Arial Narrow" pitchFamily="34" charset="0"/>
            </a:endParaRPr>
          </a:p>
          <a:p>
            <a:pPr>
              <a:buFont typeface="Wingdings" pitchFamily="2" charset="2"/>
              <a:buChar char="ð"/>
            </a:pPr>
            <a:r>
              <a:rPr lang="pl-PL" sz="1600">
                <a:latin typeface="Arial Narrow" pitchFamily="34" charset="0"/>
              </a:rPr>
              <a:t> </a:t>
            </a:r>
            <a:r>
              <a:rPr lang="en-US" sz="1600">
                <a:latin typeface="Arial Narrow" pitchFamily="34" charset="0"/>
              </a:rPr>
              <a:t>two 11 mm tapes overlapping by 50% </a:t>
            </a:r>
            <a:endParaRPr lang="pl-PL" sz="1600">
              <a:latin typeface="Arial Narrow" pitchFamily="34" charset="0"/>
            </a:endParaRPr>
          </a:p>
          <a:p>
            <a:pPr>
              <a:buFont typeface="Wingdings" pitchFamily="2" charset="2"/>
              <a:buChar char="ð"/>
            </a:pPr>
            <a:r>
              <a:rPr lang="pl-PL" sz="1600">
                <a:latin typeface="Arial Narrow" pitchFamily="34" charset="0"/>
              </a:rPr>
              <a:t> one </a:t>
            </a:r>
            <a:r>
              <a:rPr lang="en-US" sz="1600">
                <a:latin typeface="Arial Narrow" pitchFamily="34" charset="0"/>
              </a:rPr>
              <a:t>9 mm tape with 2 mm spacing</a:t>
            </a:r>
          </a:p>
        </p:txBody>
      </p:sp>
      <p:graphicFrame>
        <p:nvGraphicFramePr>
          <p:cNvPr id="40027" name="Group 91"/>
          <p:cNvGraphicFramePr>
            <a:graphicFrameLocks noGrp="1"/>
          </p:cNvGraphicFramePr>
          <p:nvPr/>
        </p:nvGraphicFramePr>
        <p:xfrm>
          <a:off x="76200" y="4191000"/>
          <a:ext cx="4384675" cy="2362201"/>
        </p:xfrm>
        <a:graphic>
          <a:graphicData uri="http://schemas.openxmlformats.org/drawingml/2006/table">
            <a:tbl>
              <a:tblPr/>
              <a:tblGrid>
                <a:gridCol w="1874838"/>
                <a:gridCol w="1255712"/>
                <a:gridCol w="1254125"/>
              </a:tblGrid>
              <a:tr h="48736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Narrow" pitchFamily="34" charset="0"/>
                        </a:rPr>
                        <a:t>Nominal parameters for current and phase I design of LHC inner triplet</a:t>
                      </a: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cap="flat">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Narrow" pitchFamily="34" charset="0"/>
                      </a:endParaRPr>
                    </a:p>
                  </a:txBody>
                  <a:tcPr anchor="ctr" horzOverflow="overflow">
                    <a:lnL cap="flat">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Current design</a:t>
                      </a:r>
                      <a:endPar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Narrow" pitchFamily="34" charset="0"/>
                          <a:cs typeface="Times New Roman" pitchFamily="18" charset="0"/>
                        </a:rPr>
                        <a:t>Phase I</a:t>
                      </a:r>
                      <a:r>
                        <a:rPr kumimoji="0" lang="en-US" sz="1400" b="1"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 design</a:t>
                      </a:r>
                      <a:endParaRPr kumimoji="0" lang="en-US" sz="1400" b="0" i="0" u="none" strike="noStrike" cap="none" normalizeH="0" baseline="0" smtClean="0">
                        <a:ln>
                          <a:noFill/>
                        </a:ln>
                        <a:solidFill>
                          <a:schemeClr val="tx1"/>
                        </a:solidFill>
                        <a:effectLst/>
                        <a:latin typeface="Arial Narrow" pitchFamily="34" charset="0"/>
                      </a:endParaRPr>
                    </a:p>
                  </a:txBody>
                  <a:tcPr anchor="ctr" horzOverflow="overflow">
                    <a:lnL>
                      <a:noFill/>
                    </a:lnL>
                    <a:lnR cap="flat">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Operating temperature [K]</a:t>
                      </a: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1.9</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1.9</a:t>
                      </a: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46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Nominal gradient [</a:t>
                      </a:r>
                      <a:r>
                        <a:rPr kumimoji="0" lang="pl-PL"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T</a:t>
                      </a: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205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120</a:t>
                      </a:r>
                    </a:p>
                  </a:txBody>
                  <a:tcPr anchor="ctr" horzOverflow="overflow">
                    <a:lnL>
                      <a:noFill/>
                    </a:lnL>
                    <a:lnR cap="flat">
                      <a:noFill/>
                    </a:lnR>
                    <a:lnT>
                      <a:noFill/>
                    </a:lnT>
                    <a:lnB>
                      <a:noFill/>
                    </a:lnB>
                    <a:lnTlToBr>
                      <a:noFill/>
                    </a:lnTlToBr>
                    <a:lnBlToTr>
                      <a:noFill/>
                    </a:lnBlToTr>
                    <a:noFill/>
                  </a:tcPr>
                </a:tc>
              </a:tr>
              <a:tr h="347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Aperture diameter [mm]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70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120</a:t>
                      </a:r>
                    </a:p>
                  </a:txBody>
                  <a:tcPr anchor="ctr" horzOverflow="overflow">
                    <a:lnL>
                      <a:noFill/>
                    </a:lnL>
                    <a:lnR cap="flat">
                      <a:noFill/>
                    </a:lnR>
                    <a:lnT>
                      <a:noFill/>
                    </a:lnT>
                    <a:lnB>
                      <a:noFill/>
                    </a:lnB>
                    <a:lnTlToBr>
                      <a:noFill/>
                    </a:lnTlToBr>
                    <a:lnBlToTr>
                      <a:noFill/>
                    </a:lnBlToTr>
                    <a:noFill/>
                  </a:tcPr>
                </a:tc>
              </a:tr>
              <a:tr h="346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Quadrupole length [m]</a:t>
                      </a:r>
                    </a:p>
                  </a:txBody>
                  <a:tcPr anchor="ctr" horzOverflow="overflow">
                    <a:lnL cap="flat">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5.5 / 6.37</a:t>
                      </a: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10</a:t>
                      </a:r>
                    </a:p>
                  </a:txBody>
                  <a:tcPr anchor="ctr"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0052" name="Group 116"/>
          <p:cNvGraphicFramePr>
            <a:graphicFrameLocks noGrp="1"/>
          </p:cNvGraphicFramePr>
          <p:nvPr/>
        </p:nvGraphicFramePr>
        <p:xfrm>
          <a:off x="4648200" y="4267200"/>
          <a:ext cx="4343400" cy="2286001"/>
        </p:xfrm>
        <a:graphic>
          <a:graphicData uri="http://schemas.openxmlformats.org/drawingml/2006/table">
            <a:tbl>
              <a:tblPr/>
              <a:tblGrid>
                <a:gridCol w="1473200"/>
                <a:gridCol w="685800"/>
                <a:gridCol w="760413"/>
                <a:gridCol w="685800"/>
                <a:gridCol w="738187"/>
              </a:tblGrid>
              <a:tr h="444500">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200" b="0" i="0" u="none" strike="noStrike" cap="none" normalizeH="0" baseline="0" smtClean="0">
                          <a:ln>
                            <a:noFill/>
                          </a:ln>
                          <a:solidFill>
                            <a:schemeClr val="tx1"/>
                          </a:solidFill>
                          <a:effectLst/>
                          <a:latin typeface="Arial Narrow" pitchFamily="34" charset="0"/>
                        </a:rPr>
                        <a:t>Nominal parameters for current and enhanced LHC cable insulation</a:t>
                      </a:r>
                      <a:endParaRPr kumimoji="0" lang="en-US" sz="1400" b="0" i="0" u="none" strike="noStrike" cap="none" normalizeH="0" baseline="0" smtClean="0">
                        <a:ln>
                          <a:noFill/>
                        </a:ln>
                        <a:solidFill>
                          <a:schemeClr val="tx1"/>
                        </a:solidFill>
                        <a:effectLst/>
                        <a:latin typeface="Arial Narrow" pitchFamily="34" charset="0"/>
                      </a:endParaRPr>
                    </a:p>
                  </a:txBody>
                  <a:tcPr anchor="ctr" horzOverflow="overflow">
                    <a:lnL cap="flat">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Narrow" pitchFamily="34" charset="0"/>
                      </a:endParaRPr>
                    </a:p>
                  </a:txBody>
                  <a:tcPr anchor="ctr" horzOverflow="overflow">
                    <a:lnL cap="flat">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Nominal</a:t>
                      </a:r>
                      <a:endPar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Enhanced</a:t>
                      </a:r>
                      <a:endPar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endParaRPr>
                    </a:p>
                  </a:txBody>
                  <a:tcPr anchor="ctr" horzOverflow="overflow">
                    <a:lnL>
                      <a:noFill/>
                    </a:lnL>
                    <a:lnR cap="flat">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400" b="0" i="0" u="none" strike="noStrike" cap="none" normalizeH="0" baseline="0" smtClean="0">
                        <a:ln>
                          <a:noFill/>
                        </a:ln>
                        <a:solidFill>
                          <a:schemeClr val="tx1"/>
                        </a:solidFill>
                        <a:effectLst/>
                        <a:latin typeface="Arial Narrow"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Cable 1</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Cable 2</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Cable 1</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Cable 2</a:t>
                      </a: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Radial thickness</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0.150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0.150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0.160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0.160</a:t>
                      </a:r>
                    </a:p>
                  </a:txBody>
                  <a:tcPr anchor="ctr" horzOverflow="overflow">
                    <a:lnL>
                      <a:noFill/>
                    </a:lnL>
                    <a:lnR cap="flat">
                      <a:noFill/>
                    </a:lnR>
                    <a:lnT>
                      <a:noFill/>
                    </a:lnT>
                    <a:lnB>
                      <a:noFill/>
                    </a:lnB>
                    <a:lnTlToBr>
                      <a:noFill/>
                    </a:lnTlToBr>
                    <a:lnBlToTr>
                      <a:noFill/>
                    </a:lnBlToTr>
                    <a:noFill/>
                  </a:tcPr>
                </a:tc>
              </a:tr>
              <a:tr h="377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Azimuthal thickness</a:t>
                      </a:r>
                    </a:p>
                  </a:txBody>
                  <a:tcPr anchor="ctr" horzOverflow="overflow">
                    <a:lnL cap="flat">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0.120</a:t>
                      </a: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0.130</a:t>
                      </a: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0.135</a:t>
                      </a:r>
                    </a:p>
                  </a:txBody>
                  <a:tcPr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pitchFamily="18" charset="0"/>
                          <a:cs typeface="Times New Roman" pitchFamily="18" charset="0"/>
                        </a:rPr>
                        <a:t>0.145</a:t>
                      </a:r>
                    </a:p>
                  </a:txBody>
                  <a:tcPr anchor="ctr"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61" name="Text Box 63"/>
          <p:cNvSpPr txBox="1">
            <a:spLocks noChangeArrowheads="1"/>
          </p:cNvSpPr>
          <p:nvPr/>
        </p:nvSpPr>
        <p:spPr bwMode="auto">
          <a:xfrm>
            <a:off x="4572000" y="2862263"/>
            <a:ext cx="4419600" cy="1252537"/>
          </a:xfrm>
          <a:prstGeom prst="rect">
            <a:avLst/>
          </a:prstGeom>
          <a:noFill/>
          <a:ln w="9525">
            <a:noFill/>
            <a:miter lim="800000"/>
            <a:headEnd/>
            <a:tailEnd/>
          </a:ln>
        </p:spPr>
        <p:txBody>
          <a:bodyPr>
            <a:spAutoFit/>
          </a:bodyPr>
          <a:lstStyle/>
          <a:p>
            <a:r>
              <a:rPr lang="en-US" sz="1600">
                <a:latin typeface="Arial Narrow" pitchFamily="34" charset="0"/>
              </a:rPr>
              <a:t>The enhanced insulation:</a:t>
            </a:r>
          </a:p>
          <a:p>
            <a:pPr>
              <a:buFont typeface="Wingdings" pitchFamily="2" charset="2"/>
              <a:buChar char="ð"/>
            </a:pPr>
            <a:r>
              <a:rPr lang="en-US" sz="1600">
                <a:latin typeface="Arial Narrow" pitchFamily="34" charset="0"/>
              </a:rPr>
              <a:t> one 9 mm tape with 1 mm spacing </a:t>
            </a:r>
          </a:p>
          <a:p>
            <a:pPr>
              <a:buFont typeface="Wingdings" pitchFamily="2" charset="2"/>
              <a:buChar char="ð"/>
            </a:pPr>
            <a:r>
              <a:rPr lang="pl-PL" sz="1600">
                <a:latin typeface="Arial Narrow" pitchFamily="34" charset="0"/>
              </a:rPr>
              <a:t> </a:t>
            </a:r>
            <a:r>
              <a:rPr lang="en-US" sz="1600">
                <a:latin typeface="Arial Narrow" pitchFamily="34" charset="0"/>
              </a:rPr>
              <a:t>four 2.5 mm tapes with 1.5 mm spacing</a:t>
            </a:r>
          </a:p>
          <a:p>
            <a:pPr>
              <a:buFont typeface="Wingdings" pitchFamily="2" charset="2"/>
              <a:buChar char="ð"/>
            </a:pPr>
            <a:r>
              <a:rPr lang="pl-PL" sz="1600">
                <a:latin typeface="Arial Narrow" pitchFamily="34" charset="0"/>
              </a:rPr>
              <a:t> </a:t>
            </a:r>
            <a:r>
              <a:rPr lang="en-US" sz="1600">
                <a:latin typeface="Arial Narrow" pitchFamily="34" charset="0"/>
              </a:rPr>
              <a:t>one 9 mm tape with 1 mm spacing</a:t>
            </a:r>
            <a:endParaRPr lang="en-US" sz="1600" i="1">
              <a:latin typeface="Arial Narrow" pitchFamily="34" charset="0"/>
            </a:endParaRPr>
          </a:p>
          <a:p>
            <a:r>
              <a:rPr lang="en-US" sz="1200" i="1">
                <a:latin typeface="Arial Narrow" pitchFamily="34" charset="0"/>
              </a:rPr>
              <a:t>Details: M. La China, et al., Phys. Rev. Spec. Top. Accel. Beams</a:t>
            </a:r>
            <a:r>
              <a:rPr lang="en-US" sz="1200">
                <a:latin typeface="Arial Narrow" pitchFamily="34" charset="0"/>
              </a:rPr>
              <a:t> 11 (2008)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4"/>
          <p:cNvSpPr>
            <a:spLocks noGrp="1"/>
          </p:cNvSpPr>
          <p:nvPr>
            <p:ph type="dt" sz="quarter" idx="10"/>
          </p:nvPr>
        </p:nvSpPr>
        <p:spPr>
          <a:noFill/>
        </p:spPr>
        <p:txBody>
          <a:bodyPr/>
          <a:lstStyle/>
          <a:p>
            <a:r>
              <a:rPr lang="pl-PL" smtClean="0"/>
              <a:t>Dariusz Bocian</a:t>
            </a:r>
            <a:endParaRPr lang="en-US" smtClean="0"/>
          </a:p>
        </p:txBody>
      </p:sp>
      <p:sp>
        <p:nvSpPr>
          <p:cNvPr id="1029" name="Footer Placeholder 5"/>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030" name="Slide Number Placeholder 6"/>
          <p:cNvSpPr>
            <a:spLocks noGrp="1"/>
          </p:cNvSpPr>
          <p:nvPr>
            <p:ph type="sldNum" sz="quarter" idx="12"/>
          </p:nvPr>
        </p:nvSpPr>
        <p:spPr>
          <a:noFill/>
        </p:spPr>
        <p:txBody>
          <a:bodyPr/>
          <a:lstStyle/>
          <a:p>
            <a:fld id="{E3724539-1205-48F8-9A40-EA629064738B}" type="slidenum">
              <a:rPr lang="en-US" smtClean="0"/>
              <a:pPr/>
              <a:t>12</a:t>
            </a:fld>
            <a:endParaRPr lang="en-US" smtClean="0"/>
          </a:p>
        </p:txBody>
      </p:sp>
      <p:sp>
        <p:nvSpPr>
          <p:cNvPr id="1031" name="Rectangle 2"/>
          <p:cNvSpPr>
            <a:spLocks noGrp="1" noChangeArrowheads="1"/>
          </p:cNvSpPr>
          <p:nvPr>
            <p:ph type="title"/>
          </p:nvPr>
        </p:nvSpPr>
        <p:spPr/>
        <p:txBody>
          <a:bodyPr/>
          <a:lstStyle/>
          <a:p>
            <a:pPr eaLnBrk="1" hangingPunct="1"/>
            <a:r>
              <a:rPr lang="pl-PL" dirty="0" err="1" smtClean="0">
                <a:effectLst>
                  <a:outerShdw blurRad="38100" dist="38100" dir="2700000" algn="tl">
                    <a:srgbClr val="C0C0C0"/>
                  </a:outerShdw>
                </a:effectLst>
                <a:latin typeface="Arial Rounded MT Bold" pitchFamily="34" charset="0"/>
              </a:rPr>
              <a:t>Future</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plans</a:t>
            </a:r>
            <a:r>
              <a:rPr lang="pl-PL" dirty="0" smtClean="0">
                <a:effectLst>
                  <a:outerShdw blurRad="38100" dist="38100" dir="2700000" algn="tl">
                    <a:srgbClr val="C0C0C0"/>
                  </a:outerShdw>
                </a:effectLst>
                <a:latin typeface="Arial Rounded MT Bold" pitchFamily="34" charset="0"/>
              </a:rPr>
              <a:t> – </a:t>
            </a:r>
            <a:r>
              <a:rPr lang="pl-PL" dirty="0" err="1" smtClean="0">
                <a:effectLst>
                  <a:outerShdw blurRad="38100" dist="38100" dir="2700000" algn="tl">
                    <a:srgbClr val="C0C0C0"/>
                  </a:outerShdw>
                </a:effectLst>
                <a:latin typeface="Arial Rounded MT Bold" pitchFamily="34" charset="0"/>
              </a:rPr>
              <a:t>Heat</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load</a:t>
            </a:r>
            <a:endParaRPr lang="en-US" dirty="0" smtClean="0"/>
          </a:p>
        </p:txBody>
      </p:sp>
      <p:graphicFrame>
        <p:nvGraphicFramePr>
          <p:cNvPr id="1026" name="Object 30"/>
          <p:cNvGraphicFramePr>
            <a:graphicFrameLocks noChangeAspect="1"/>
          </p:cNvGraphicFramePr>
          <p:nvPr>
            <p:ph sz="half" idx="1"/>
          </p:nvPr>
        </p:nvGraphicFramePr>
        <p:xfrm>
          <a:off x="4740275" y="1219200"/>
          <a:ext cx="4022725" cy="2503488"/>
        </p:xfrm>
        <a:graphic>
          <a:graphicData uri="http://schemas.openxmlformats.org/presentationml/2006/ole">
            <p:oleObj spid="_x0000_s1026" name="Chart" r:id="rId3" imgW="3657600" imgH="2276364" progId="Excel.Sheet.8">
              <p:embed/>
            </p:oleObj>
          </a:graphicData>
        </a:graphic>
      </p:graphicFrame>
      <p:pic>
        <p:nvPicPr>
          <p:cNvPr id="1032" name="Picture 14" descr="Q2A-hl"/>
          <p:cNvPicPr>
            <a:picLocks noChangeAspect="1" noChangeArrowheads="1"/>
          </p:cNvPicPr>
          <p:nvPr/>
        </p:nvPicPr>
        <p:blipFill>
          <a:blip r:embed="rId4" cstate="print"/>
          <a:srcRect/>
          <a:stretch>
            <a:fillRect/>
          </a:stretch>
        </p:blipFill>
        <p:spPr bwMode="auto">
          <a:xfrm>
            <a:off x="228600" y="2286000"/>
            <a:ext cx="3962400" cy="3508375"/>
          </a:xfrm>
          <a:prstGeom prst="rect">
            <a:avLst/>
          </a:prstGeom>
          <a:noFill/>
          <a:ln w="9525">
            <a:noFill/>
            <a:miter lim="800000"/>
            <a:headEnd/>
            <a:tailEnd/>
          </a:ln>
        </p:spPr>
      </p:pic>
      <p:sp>
        <p:nvSpPr>
          <p:cNvPr id="1033" name="Text Box 15"/>
          <p:cNvSpPr txBox="1">
            <a:spLocks noChangeArrowheads="1"/>
          </p:cNvSpPr>
          <p:nvPr/>
        </p:nvSpPr>
        <p:spPr bwMode="auto">
          <a:xfrm>
            <a:off x="304800" y="838200"/>
            <a:ext cx="8299450" cy="366713"/>
          </a:xfrm>
          <a:prstGeom prst="rect">
            <a:avLst/>
          </a:prstGeom>
          <a:noFill/>
          <a:ln w="9525">
            <a:noFill/>
            <a:miter lim="800000"/>
            <a:headEnd/>
            <a:tailEnd/>
          </a:ln>
        </p:spPr>
        <p:txBody>
          <a:bodyPr wrap="none">
            <a:spAutoFit/>
          </a:bodyPr>
          <a:lstStyle/>
          <a:p>
            <a:r>
              <a:rPr lang="pl-PL">
                <a:solidFill>
                  <a:srgbClr val="0000FF"/>
                </a:solidFill>
              </a:rPr>
              <a:t>A</a:t>
            </a:r>
            <a:r>
              <a:rPr lang="en-US">
                <a:solidFill>
                  <a:srgbClr val="0000FF"/>
                </a:solidFill>
              </a:rPr>
              <a:t> combining </a:t>
            </a:r>
            <a:r>
              <a:rPr lang="pl-PL">
                <a:solidFill>
                  <a:srgbClr val="0000FF"/>
                </a:solidFill>
              </a:rPr>
              <a:t>particle t</a:t>
            </a:r>
            <a:r>
              <a:rPr lang="en-US">
                <a:solidFill>
                  <a:srgbClr val="0000FF"/>
                </a:solidFill>
              </a:rPr>
              <a:t>racking, FLUKA shower simulations </a:t>
            </a:r>
            <a:r>
              <a:rPr lang="pl-PL">
                <a:solidFill>
                  <a:srgbClr val="0000FF"/>
                </a:solidFill>
              </a:rPr>
              <a:t>in a single magnet coil</a:t>
            </a:r>
            <a:endParaRPr lang="en-US">
              <a:solidFill>
                <a:srgbClr val="0000FF"/>
              </a:solidFill>
            </a:endParaRPr>
          </a:p>
        </p:txBody>
      </p:sp>
      <p:graphicFrame>
        <p:nvGraphicFramePr>
          <p:cNvPr id="1027" name="Object 32"/>
          <p:cNvGraphicFramePr>
            <a:graphicFrameLocks noChangeAspect="1"/>
          </p:cNvGraphicFramePr>
          <p:nvPr>
            <p:ph sz="half" idx="2"/>
          </p:nvPr>
        </p:nvGraphicFramePr>
        <p:xfrm>
          <a:off x="4724400" y="3802063"/>
          <a:ext cx="3852863" cy="2822575"/>
        </p:xfrm>
        <a:graphic>
          <a:graphicData uri="http://schemas.openxmlformats.org/presentationml/2006/ole">
            <p:oleObj spid="_x0000_s1027" name="Chart" r:id="rId5" imgW="3705171" imgH="2714647" progId="Excel.Sheet.8">
              <p:embed/>
            </p:oleObj>
          </a:graphicData>
        </a:graphic>
      </p:graphicFrame>
      <p:sp>
        <p:nvSpPr>
          <p:cNvPr id="1034" name="Text Box 34"/>
          <p:cNvSpPr txBox="1">
            <a:spLocks noChangeArrowheads="1"/>
          </p:cNvSpPr>
          <p:nvPr/>
        </p:nvSpPr>
        <p:spPr bwMode="auto">
          <a:xfrm>
            <a:off x="228600" y="5791200"/>
            <a:ext cx="4343400" cy="730250"/>
          </a:xfrm>
          <a:prstGeom prst="rect">
            <a:avLst/>
          </a:prstGeom>
          <a:noFill/>
          <a:ln w="9525">
            <a:noFill/>
            <a:miter lim="800000"/>
            <a:headEnd/>
            <a:tailEnd/>
          </a:ln>
        </p:spPr>
        <p:txBody>
          <a:bodyPr>
            <a:spAutoFit/>
          </a:bodyPr>
          <a:lstStyle/>
          <a:p>
            <a:r>
              <a:rPr lang="pl-PL" sz="1400">
                <a:solidFill>
                  <a:srgbClr val="0000FF"/>
                </a:solidFill>
              </a:rPr>
              <a:t>Energy deposits in selected bin of magnet cross section with peak value. Magnet has been divided </a:t>
            </a:r>
          </a:p>
          <a:p>
            <a:r>
              <a:rPr lang="pl-PL" sz="1400">
                <a:solidFill>
                  <a:srgbClr val="0000FF"/>
                </a:solidFill>
              </a:rPr>
              <a:t>longitudinally into 108 bins (~10 cm) </a:t>
            </a:r>
            <a:endParaRPr lang="en-US" sz="1400">
              <a:solidFill>
                <a:srgbClr val="0000FF"/>
              </a:solidFill>
            </a:endParaRPr>
          </a:p>
        </p:txBody>
      </p:sp>
      <p:sp>
        <p:nvSpPr>
          <p:cNvPr id="1035" name="Text Box 35"/>
          <p:cNvSpPr txBox="1">
            <a:spLocks noChangeArrowheads="1"/>
          </p:cNvSpPr>
          <p:nvPr/>
        </p:nvSpPr>
        <p:spPr bwMode="auto">
          <a:xfrm>
            <a:off x="228600" y="1216025"/>
            <a:ext cx="4495800" cy="1069975"/>
          </a:xfrm>
          <a:prstGeom prst="rect">
            <a:avLst/>
          </a:prstGeom>
          <a:noFill/>
          <a:ln w="9525">
            <a:noFill/>
            <a:miter lim="800000"/>
            <a:headEnd/>
            <a:tailEnd/>
          </a:ln>
        </p:spPr>
        <p:txBody>
          <a:bodyPr>
            <a:spAutoFit/>
          </a:bodyPr>
          <a:lstStyle/>
          <a:p>
            <a:r>
              <a:rPr lang="en-US" sz="1600"/>
              <a:t>The </a:t>
            </a:r>
            <a:r>
              <a:rPr lang="pl-PL" sz="1600"/>
              <a:t>inner triplet quadrupole FLUKA </a:t>
            </a:r>
            <a:r>
              <a:rPr lang="en-US" sz="1600"/>
              <a:t>simulations </a:t>
            </a:r>
            <a:r>
              <a:rPr lang="pl-PL" sz="1600"/>
              <a:t>were </a:t>
            </a:r>
            <a:r>
              <a:rPr lang="en-US" sz="1600"/>
              <a:t>ran with a thick </a:t>
            </a:r>
            <a:r>
              <a:rPr lang="pl-PL" sz="1600"/>
              <a:t>Beam Screen (BS)</a:t>
            </a:r>
            <a:r>
              <a:rPr lang="en-US" sz="1600"/>
              <a:t> in Q1 (10.15</a:t>
            </a:r>
            <a:r>
              <a:rPr lang="pl-PL" sz="1600"/>
              <a:t> </a:t>
            </a:r>
            <a:r>
              <a:rPr lang="en-US" sz="1600"/>
              <a:t>mm extra</a:t>
            </a:r>
            <a:r>
              <a:rPr lang="pl-PL" sz="1600"/>
              <a:t> </a:t>
            </a:r>
            <a:r>
              <a:rPr lang="en-US" sz="1600"/>
              <a:t>stainless steel shield added to the usual 2mm thick BS</a:t>
            </a:r>
            <a:r>
              <a:rPr lang="pl-PL" sz="1600"/>
              <a:t>).</a:t>
            </a:r>
            <a:endParaRPr lang="en-US" sz="1600"/>
          </a:p>
        </p:txBody>
      </p:sp>
      <p:sp>
        <p:nvSpPr>
          <p:cNvPr id="1036" name="TextBox 11"/>
          <p:cNvSpPr txBox="1">
            <a:spLocks noChangeArrowheads="1"/>
          </p:cNvSpPr>
          <p:nvPr/>
        </p:nvSpPr>
        <p:spPr bwMode="auto">
          <a:xfrm>
            <a:off x="2819400" y="2057400"/>
            <a:ext cx="2024063" cy="369888"/>
          </a:xfrm>
          <a:prstGeom prst="rect">
            <a:avLst/>
          </a:prstGeom>
          <a:noFill/>
          <a:ln w="9525">
            <a:noFill/>
            <a:miter lim="800000"/>
            <a:headEnd/>
            <a:tailEnd/>
          </a:ln>
        </p:spPr>
        <p:txBody>
          <a:bodyPr wrap="none">
            <a:spAutoFit/>
          </a:bodyPr>
          <a:lstStyle/>
          <a:p>
            <a:r>
              <a:rPr lang="pl-PL">
                <a:solidFill>
                  <a:srgbClr val="00FF00"/>
                </a:solidFill>
              </a:rPr>
              <a:t>L=2.5*10</a:t>
            </a:r>
            <a:r>
              <a:rPr lang="pl-PL" baseline="30000">
                <a:solidFill>
                  <a:srgbClr val="00FF00"/>
                </a:solidFill>
              </a:rPr>
              <a:t>34 </a:t>
            </a:r>
            <a:r>
              <a:rPr lang="pl-PL">
                <a:solidFill>
                  <a:srgbClr val="00FF00"/>
                </a:solidFill>
              </a:rPr>
              <a:t>cm</a:t>
            </a:r>
            <a:r>
              <a:rPr lang="pl-PL" baseline="30000">
                <a:solidFill>
                  <a:srgbClr val="00FF00"/>
                </a:solidFill>
              </a:rPr>
              <a:t>-2</a:t>
            </a:r>
            <a:r>
              <a:rPr lang="pl-PL">
                <a:solidFill>
                  <a:srgbClr val="00FF00"/>
                </a:solidFill>
              </a:rPr>
              <a:t>s</a:t>
            </a:r>
            <a:r>
              <a:rPr lang="pl-PL" baseline="30000">
                <a:solidFill>
                  <a:srgbClr val="00FF00"/>
                </a:solidFill>
              </a:rPr>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p>
            <a:r>
              <a:rPr lang="pl-PL" smtClean="0"/>
              <a:t>Dariusz Bocian</a:t>
            </a:r>
            <a:endParaRPr lang="en-US" smtClean="0"/>
          </a:p>
        </p:txBody>
      </p:sp>
      <p:sp>
        <p:nvSpPr>
          <p:cNvPr id="19459"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9460" name="Slide Number Placeholder 3"/>
          <p:cNvSpPr>
            <a:spLocks noGrp="1"/>
          </p:cNvSpPr>
          <p:nvPr>
            <p:ph type="sldNum" sz="quarter" idx="12"/>
          </p:nvPr>
        </p:nvSpPr>
        <p:spPr>
          <a:noFill/>
        </p:spPr>
        <p:txBody>
          <a:bodyPr/>
          <a:lstStyle/>
          <a:p>
            <a:fld id="{6252C7E7-DEBB-4BF9-98E6-DAEEE3C8811E}" type="slidenum">
              <a:rPr lang="en-US" smtClean="0"/>
              <a:pPr/>
              <a:t>13</a:t>
            </a:fld>
            <a:endParaRPr lang="en-US" smtClean="0"/>
          </a:p>
        </p:txBody>
      </p:sp>
      <p:sp>
        <p:nvSpPr>
          <p:cNvPr id="19461" name="Rectangle 3"/>
          <p:cNvSpPr>
            <a:spLocks noGrp="1" noChangeArrowheads="1"/>
          </p:cNvSpPr>
          <p:nvPr>
            <p:ph type="body" idx="4294967295"/>
          </p:nvPr>
        </p:nvSpPr>
        <p:spPr>
          <a:xfrm>
            <a:off x="152400" y="1219200"/>
            <a:ext cx="8839200" cy="4572000"/>
          </a:xfrm>
        </p:spPr>
        <p:txBody>
          <a:bodyPr lIns="92075" tIns="46038" rIns="92075" bIns="46038"/>
          <a:lstStyle/>
          <a:p>
            <a:pPr marL="571500" indent="-571500" eaLnBrk="1" hangingPunct="1">
              <a:spcBef>
                <a:spcPct val="50000"/>
              </a:spcBef>
              <a:buClr>
                <a:srgbClr val="006600"/>
              </a:buClr>
              <a:buFontTx/>
              <a:buBlip>
                <a:blip r:embed="rId2"/>
              </a:buBlip>
            </a:pPr>
            <a:r>
              <a:rPr lang="pl-PL" dirty="0" smtClean="0"/>
              <a:t>Work on thermal behavior of IT quadrupole magnets </a:t>
            </a:r>
            <a:br>
              <a:rPr lang="pl-PL" dirty="0" smtClean="0"/>
            </a:br>
            <a:r>
              <a:rPr lang="pl-PL" dirty="0" smtClean="0"/>
              <a:t>is on going</a:t>
            </a:r>
          </a:p>
          <a:p>
            <a:pPr marL="571500" indent="-571500" eaLnBrk="1" hangingPunct="1">
              <a:spcBef>
                <a:spcPct val="50000"/>
              </a:spcBef>
              <a:buClr>
                <a:srgbClr val="006600"/>
              </a:buClr>
              <a:buFontTx/>
              <a:buBlip>
                <a:blip r:embed="rId2"/>
              </a:buBlip>
            </a:pPr>
            <a:r>
              <a:rPr lang="pl-PL" dirty="0" smtClean="0"/>
              <a:t>Enhanced model is ready for validation with measurements</a:t>
            </a:r>
          </a:p>
          <a:p>
            <a:pPr marL="971550" lvl="1" indent="-571500" eaLnBrk="1" hangingPunct="1">
              <a:spcBef>
                <a:spcPct val="50000"/>
              </a:spcBef>
              <a:buClr>
                <a:srgbClr val="006600"/>
              </a:buClr>
              <a:buFontTx/>
              <a:buBlip>
                <a:blip r:embed="rId2"/>
              </a:buBlip>
            </a:pPr>
            <a:r>
              <a:rPr lang="en-US" sz="1800" dirty="0" smtClean="0"/>
              <a:t>CERN enhanced insulation design</a:t>
            </a:r>
          </a:p>
          <a:p>
            <a:pPr marL="971550" lvl="1" indent="-571500" eaLnBrk="1" hangingPunct="1">
              <a:spcBef>
                <a:spcPct val="50000"/>
              </a:spcBef>
              <a:buClr>
                <a:srgbClr val="006600"/>
              </a:buClr>
              <a:buFontTx/>
              <a:buBlip>
                <a:blip r:embed="rId2"/>
              </a:buBlip>
            </a:pPr>
            <a:r>
              <a:rPr lang="en-US" sz="1800" dirty="0" smtClean="0"/>
              <a:t>LARP </a:t>
            </a:r>
            <a:r>
              <a:rPr lang="en-US" sz="1800" dirty="0" err="1" smtClean="0"/>
              <a:t>quadrupole</a:t>
            </a:r>
            <a:r>
              <a:rPr lang="en-US" sz="1800" dirty="0" smtClean="0"/>
              <a:t> design</a:t>
            </a:r>
          </a:p>
          <a:p>
            <a:pPr marL="971550" lvl="1" indent="-571500" eaLnBrk="1" hangingPunct="1">
              <a:spcBef>
                <a:spcPct val="50000"/>
              </a:spcBef>
              <a:buClr>
                <a:srgbClr val="006600"/>
              </a:buClr>
              <a:buFontTx/>
              <a:buBlip>
                <a:blip r:embed="rId2"/>
              </a:buBlip>
            </a:pPr>
            <a:r>
              <a:rPr lang="en-US" sz="1800" dirty="0" smtClean="0"/>
              <a:t>Additional validation for nominal LHC insulation is welcome</a:t>
            </a:r>
            <a:endParaRPr lang="pl-PL" sz="1800" dirty="0" smtClean="0"/>
          </a:p>
          <a:p>
            <a:pPr marL="571500" indent="-571500" eaLnBrk="1" hangingPunct="1">
              <a:spcBef>
                <a:spcPct val="50000"/>
              </a:spcBef>
              <a:buClr>
                <a:srgbClr val="006600"/>
              </a:buClr>
              <a:buFontTx/>
              <a:buBlip>
                <a:blip r:embed="rId2"/>
              </a:buBlip>
            </a:pPr>
            <a:r>
              <a:rPr lang="pl-PL" dirty="0" smtClean="0"/>
              <a:t>Next step will be magnet simulation for different </a:t>
            </a:r>
            <a:r>
              <a:rPr lang="pl-PL" dirty="0" err="1" smtClean="0"/>
              <a:t>coil</a:t>
            </a:r>
            <a:r>
              <a:rPr lang="pl-PL" dirty="0" smtClean="0"/>
              <a:t> </a:t>
            </a:r>
            <a:r>
              <a:rPr lang="pl-PL" dirty="0" err="1" smtClean="0"/>
              <a:t>topology</a:t>
            </a:r>
            <a:endParaRPr lang="pl-PL" dirty="0" smtClean="0"/>
          </a:p>
        </p:txBody>
      </p:sp>
      <p:sp>
        <p:nvSpPr>
          <p:cNvPr id="9" name="Title 8"/>
          <p:cNvSpPr>
            <a:spLocks noGrp="1"/>
          </p:cNvSpPr>
          <p:nvPr>
            <p:ph type="title" idx="4294967295"/>
          </p:nvPr>
        </p:nvSpPr>
        <p:spPr/>
        <p:txBody>
          <a:bodyPr lIns="92075" tIns="46038" rIns="92075" bIns="46038"/>
          <a:lstStyle/>
          <a:p>
            <a:pPr eaLnBrk="1" hangingPunct="1">
              <a:defRPr/>
            </a:pPr>
            <a:r>
              <a:rPr lang="pl-PL" dirty="0" smtClean="0">
                <a:effectLst>
                  <a:outerShdw blurRad="38100" dist="38100" dir="2700000" algn="tl">
                    <a:srgbClr val="C0C0C0"/>
                  </a:outerShdw>
                </a:effectLst>
              </a:rPr>
              <a:t>Conclusions</a:t>
            </a:r>
            <a:endParaRPr lang="pl-PL" dirty="0">
              <a:solidFill>
                <a:srgbClr val="0000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4"/>
          <p:cNvSpPr>
            <a:spLocks noGrp="1"/>
          </p:cNvSpPr>
          <p:nvPr>
            <p:ph type="dt" sz="quarter" idx="10"/>
          </p:nvPr>
        </p:nvSpPr>
        <p:spPr>
          <a:noFill/>
        </p:spPr>
        <p:txBody>
          <a:bodyPr/>
          <a:lstStyle/>
          <a:p>
            <a:r>
              <a:rPr lang="pl-PL" smtClean="0"/>
              <a:t>Dariusz Bocian</a:t>
            </a:r>
            <a:endParaRPr lang="en-US" smtClean="0"/>
          </a:p>
        </p:txBody>
      </p:sp>
      <p:sp>
        <p:nvSpPr>
          <p:cNvPr id="1029" name="Footer Placeholder 5"/>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030" name="Slide Number Placeholder 6"/>
          <p:cNvSpPr>
            <a:spLocks noGrp="1"/>
          </p:cNvSpPr>
          <p:nvPr>
            <p:ph type="sldNum" sz="quarter" idx="12"/>
          </p:nvPr>
        </p:nvSpPr>
        <p:spPr>
          <a:noFill/>
        </p:spPr>
        <p:txBody>
          <a:bodyPr/>
          <a:lstStyle/>
          <a:p>
            <a:pPr>
              <a:buFont typeface="Arial" pitchFamily="34" charset="0"/>
              <a:buChar char="•"/>
            </a:pPr>
            <a:fld id="{E3724539-1205-48F8-9A40-EA629064738B}" type="slidenum">
              <a:rPr lang="en-US" smtClean="0"/>
              <a:pPr>
                <a:buFont typeface="Arial" pitchFamily="34" charset="0"/>
                <a:buChar char="•"/>
              </a:pPr>
              <a:t>14</a:t>
            </a:fld>
            <a:endParaRPr lang="en-US" dirty="0" smtClean="0"/>
          </a:p>
        </p:txBody>
      </p:sp>
      <p:sp>
        <p:nvSpPr>
          <p:cNvPr id="1031" name="Rectangle 2"/>
          <p:cNvSpPr>
            <a:spLocks noGrp="1" noChangeArrowheads="1"/>
          </p:cNvSpPr>
          <p:nvPr>
            <p:ph type="title"/>
          </p:nvPr>
        </p:nvSpPr>
        <p:spPr/>
        <p:txBody>
          <a:bodyPr/>
          <a:lstStyle/>
          <a:p>
            <a:pPr eaLnBrk="1" hangingPunct="1"/>
            <a:r>
              <a:rPr lang="pl-PL" dirty="0" smtClean="0"/>
              <a:t>Conclusions</a:t>
            </a:r>
            <a:endParaRPr lang="en-US" dirty="0" smtClean="0"/>
          </a:p>
        </p:txBody>
      </p:sp>
      <p:sp>
        <p:nvSpPr>
          <p:cNvPr id="1033" name="Text Box 15"/>
          <p:cNvSpPr txBox="1">
            <a:spLocks noChangeArrowheads="1"/>
          </p:cNvSpPr>
          <p:nvPr/>
        </p:nvSpPr>
        <p:spPr bwMode="auto">
          <a:xfrm>
            <a:off x="323618" y="914400"/>
            <a:ext cx="7220182" cy="1169551"/>
          </a:xfrm>
          <a:prstGeom prst="rect">
            <a:avLst/>
          </a:prstGeom>
          <a:noFill/>
          <a:ln w="9525">
            <a:noFill/>
            <a:miter lim="800000"/>
            <a:headEnd/>
            <a:tailEnd/>
          </a:ln>
        </p:spPr>
        <p:txBody>
          <a:bodyPr wrap="none">
            <a:spAutoFit/>
          </a:bodyPr>
          <a:lstStyle/>
          <a:p>
            <a:r>
              <a:rPr lang="pl-PL" sz="1400" dirty="0" smtClean="0">
                <a:solidFill>
                  <a:srgbClr val="0000FF"/>
                </a:solidFill>
              </a:rPr>
              <a:t>Network Model simulation of 3 magnet designs: </a:t>
            </a:r>
          </a:p>
          <a:p>
            <a:endParaRPr lang="pl-PL" sz="1400" dirty="0" smtClean="0">
              <a:solidFill>
                <a:srgbClr val="0000FF"/>
              </a:solidFill>
            </a:endParaRPr>
          </a:p>
          <a:p>
            <a:pPr marL="342900" indent="-342900">
              <a:buFont typeface="+mj-lt"/>
              <a:buAutoNum type="arabicPeriod"/>
            </a:pPr>
            <a:r>
              <a:rPr lang="pl-PL" sz="1400" dirty="0" smtClean="0">
                <a:solidFill>
                  <a:srgbClr val="0000FF"/>
                </a:solidFill>
              </a:rPr>
              <a:t> CERN NbTi + nominal insulation</a:t>
            </a:r>
          </a:p>
          <a:p>
            <a:pPr marL="342900" indent="-342900">
              <a:buFont typeface="+mj-lt"/>
              <a:buAutoNum type="arabicPeriod"/>
            </a:pPr>
            <a:r>
              <a:rPr lang="pl-PL" sz="1400" dirty="0" smtClean="0">
                <a:solidFill>
                  <a:srgbClr val="0000FF"/>
                </a:solidFill>
              </a:rPr>
              <a:t> CERN NbTi + enhanced insulation</a:t>
            </a:r>
          </a:p>
          <a:p>
            <a:pPr marL="342900" indent="-342900">
              <a:buFont typeface="+mj-lt"/>
              <a:buAutoNum type="arabicPeriod"/>
            </a:pPr>
            <a:r>
              <a:rPr lang="pl-PL" sz="1400" dirty="0">
                <a:solidFill>
                  <a:srgbClr val="0000FF"/>
                </a:solidFill>
              </a:rPr>
              <a:t> </a:t>
            </a:r>
            <a:r>
              <a:rPr lang="pl-PL" sz="1400" dirty="0" smtClean="0">
                <a:solidFill>
                  <a:srgbClr val="0000FF"/>
                </a:solidFill>
              </a:rPr>
              <a:t>LARP  Nb3Sn + G10 insulation (Replace conductor and insulation in phase I model)</a:t>
            </a:r>
            <a:endParaRPr lang="en-US" sz="1400" dirty="0">
              <a:solidFill>
                <a:srgbClr val="0000FF"/>
              </a:solidFill>
            </a:endParaRPr>
          </a:p>
        </p:txBody>
      </p:sp>
      <p:graphicFrame>
        <p:nvGraphicFramePr>
          <p:cNvPr id="15" name="Table 14"/>
          <p:cNvGraphicFramePr>
            <a:graphicFrameLocks noGrp="1"/>
          </p:cNvGraphicFramePr>
          <p:nvPr/>
        </p:nvGraphicFramePr>
        <p:xfrm>
          <a:off x="134079" y="2286000"/>
          <a:ext cx="8705121" cy="2752697"/>
        </p:xfrm>
        <a:graphic>
          <a:graphicData uri="http://schemas.openxmlformats.org/drawingml/2006/table">
            <a:tbl>
              <a:tblPr firstRow="1" bandRow="1">
                <a:tableStyleId>{5C22544A-7EE6-4342-B048-85BDC9FD1C3A}</a:tableStyleId>
              </a:tblPr>
              <a:tblGrid>
                <a:gridCol w="2209800"/>
                <a:gridCol w="2538794"/>
                <a:gridCol w="1399424"/>
                <a:gridCol w="1198648"/>
                <a:gridCol w="1358455"/>
              </a:tblGrid>
              <a:tr h="38100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solidFill>
                            <a:schemeClr val="tx2"/>
                          </a:solidFill>
                          <a:latin typeface="Times New Roman"/>
                          <a:cs typeface="Times New Roman"/>
                        </a:rPr>
                        <a:t>Δ</a:t>
                      </a:r>
                      <a:r>
                        <a:rPr lang="pl-PL" dirty="0" smtClean="0">
                          <a:solidFill>
                            <a:schemeClr val="tx2"/>
                          </a:solidFill>
                          <a:latin typeface="Times New Roman"/>
                          <a:cs typeface="Times New Roman"/>
                        </a:rPr>
                        <a:t>T(</a:t>
                      </a:r>
                      <a:r>
                        <a:rPr lang="pl-PL" dirty="0" smtClean="0">
                          <a:solidFill>
                            <a:schemeClr val="tx2"/>
                          </a:solidFill>
                        </a:rPr>
                        <a:t>1)</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solidFill>
                            <a:schemeClr val="tx2"/>
                          </a:solidFill>
                          <a:latin typeface="Times New Roman"/>
                          <a:cs typeface="Times New Roman"/>
                        </a:rPr>
                        <a:t>Δ</a:t>
                      </a:r>
                      <a:r>
                        <a:rPr lang="pl-PL" dirty="0" smtClean="0">
                          <a:solidFill>
                            <a:schemeClr val="tx2"/>
                          </a:solidFill>
                          <a:latin typeface="Times New Roman"/>
                          <a:cs typeface="Times New Roman"/>
                        </a:rPr>
                        <a:t>T(</a:t>
                      </a:r>
                      <a:r>
                        <a:rPr lang="pl-PL" dirty="0" smtClean="0">
                          <a:solidFill>
                            <a:schemeClr val="tx2"/>
                          </a:solidFill>
                          <a:latin typeface="+mn-lt"/>
                          <a:cs typeface="+mn-cs"/>
                        </a:rPr>
                        <a:t>2</a:t>
                      </a:r>
                      <a:r>
                        <a:rPr lang="pl-PL" dirty="0" smtClean="0">
                          <a:solidFill>
                            <a:schemeClr val="tx2"/>
                          </a:solidFill>
                        </a:rPr>
                        <a:t>)</a:t>
                      </a:r>
                      <a:endParaRPr lang="en-US"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solidFill>
                            <a:schemeClr val="tx2"/>
                          </a:solidFill>
                          <a:latin typeface="Times New Roman"/>
                          <a:cs typeface="Times New Roman"/>
                        </a:rPr>
                        <a:t>Δ</a:t>
                      </a:r>
                      <a:r>
                        <a:rPr lang="pl-PL" dirty="0" smtClean="0">
                          <a:solidFill>
                            <a:schemeClr val="tx2"/>
                          </a:solidFill>
                          <a:latin typeface="Times New Roman"/>
                          <a:cs typeface="Times New Roman"/>
                        </a:rPr>
                        <a:t>T(</a:t>
                      </a:r>
                      <a:r>
                        <a:rPr lang="pl-PL" dirty="0" smtClean="0">
                          <a:solidFill>
                            <a:schemeClr val="tx2"/>
                          </a:solidFill>
                          <a:latin typeface="+mn-lt"/>
                          <a:cs typeface="+mn-cs"/>
                        </a:rPr>
                        <a:t>3</a:t>
                      </a:r>
                      <a:r>
                        <a:rPr lang="pl-PL" dirty="0" smtClean="0">
                          <a:solidFill>
                            <a:schemeClr val="tx2"/>
                          </a:solidFill>
                        </a:rPr>
                        <a:t>)</a:t>
                      </a:r>
                      <a:endParaRPr lang="en-US"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227">
                <a:tc>
                  <a:txBody>
                    <a:bodyPr/>
                    <a:lstStyle/>
                    <a:p>
                      <a:pPr algn="ctr"/>
                      <a:r>
                        <a:rPr lang="pl-PL" sz="1400" dirty="0" smtClean="0">
                          <a:solidFill>
                            <a:srgbClr val="008000"/>
                          </a:solidFill>
                        </a:rPr>
                        <a:t>Temperature margin</a:t>
                      </a:r>
                      <a:endParaRPr lang="en-US" sz="1400" dirty="0">
                        <a:solidFill>
                          <a:srgbClr val="008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008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solidFill>
                            <a:srgbClr val="008000"/>
                          </a:solidFill>
                        </a:rPr>
                        <a:t>2.7 K</a:t>
                      </a:r>
                    </a:p>
                    <a:p>
                      <a:pPr algn="ctr"/>
                      <a:r>
                        <a:rPr lang="pl-PL" sz="1400" dirty="0" smtClean="0">
                          <a:solidFill>
                            <a:srgbClr val="008000"/>
                          </a:solidFill>
                        </a:rPr>
                        <a:t>(12.69 kA)</a:t>
                      </a:r>
                      <a:endParaRPr lang="en-US" sz="1400" dirty="0">
                        <a:solidFill>
                          <a:srgbClr val="008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rgbClr val="008000"/>
                          </a:solidFill>
                        </a:rPr>
                        <a:t>2.7 K</a:t>
                      </a:r>
                    </a:p>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rgbClr val="008000"/>
                          </a:solidFill>
                        </a:rPr>
                        <a:t>(12.69 kA)</a:t>
                      </a:r>
                      <a:endParaRPr lang="en-US" sz="1400" dirty="0" smtClean="0">
                        <a:solidFill>
                          <a:srgbClr val="008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rgbClr val="008000"/>
                          </a:solidFill>
                        </a:rPr>
                        <a:t>6.2</a:t>
                      </a:r>
                      <a:r>
                        <a:rPr lang="pl-PL" sz="1400" baseline="0" dirty="0" smtClean="0">
                          <a:solidFill>
                            <a:srgbClr val="008000"/>
                          </a:solidFill>
                        </a:rPr>
                        <a:t> </a:t>
                      </a:r>
                      <a:r>
                        <a:rPr lang="pl-PL" sz="1400" dirty="0" smtClean="0">
                          <a:solidFill>
                            <a:srgbClr val="008000"/>
                          </a:solidFill>
                        </a:rPr>
                        <a:t>K </a:t>
                      </a:r>
                      <a:br>
                        <a:rPr lang="pl-PL" sz="1400" dirty="0" smtClean="0">
                          <a:solidFill>
                            <a:srgbClr val="008000"/>
                          </a:solidFill>
                        </a:rPr>
                      </a:br>
                      <a:r>
                        <a:rPr lang="pl-PL" sz="1400" dirty="0" smtClean="0">
                          <a:solidFill>
                            <a:srgbClr val="008000"/>
                          </a:solidFill>
                        </a:rPr>
                        <a:t>(</a:t>
                      </a:r>
                      <a:r>
                        <a:rPr lang="pl-PL" sz="1400" dirty="0" err="1" smtClean="0">
                          <a:solidFill>
                            <a:srgbClr val="008000"/>
                          </a:solidFill>
                        </a:rPr>
                        <a:t>factor</a:t>
                      </a:r>
                      <a:r>
                        <a:rPr lang="pl-PL" sz="1400" dirty="0" smtClean="0">
                          <a:solidFill>
                            <a:srgbClr val="008000"/>
                          </a:solidFill>
                        </a:rPr>
                        <a:t> ~2.3</a:t>
                      </a:r>
                      <a:r>
                        <a:rPr lang="pl-PL" sz="1400" baseline="30000" dirty="0" smtClean="0">
                          <a:solidFill>
                            <a:srgbClr val="008000"/>
                          </a:solidFill>
                        </a:rPr>
                        <a:t>1</a:t>
                      </a:r>
                      <a:r>
                        <a:rPr lang="pl-PL" sz="1400" dirty="0" smtClean="0">
                          <a:solidFill>
                            <a:srgbClr val="008000"/>
                          </a:solidFill>
                        </a:rPr>
                        <a:t>)</a:t>
                      </a:r>
                      <a:endParaRPr lang="en-US" sz="1400" dirty="0" smtClean="0">
                        <a:solidFill>
                          <a:srgbClr val="008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07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tx2"/>
                          </a:solidFill>
                        </a:rPr>
                        <a:t>L=2.5*10</a:t>
                      </a:r>
                      <a:r>
                        <a:rPr lang="pl-PL" sz="1400" baseline="30000" dirty="0" smtClean="0">
                          <a:solidFill>
                            <a:schemeClr val="tx2"/>
                          </a:solidFill>
                        </a:rPr>
                        <a:t>34 </a:t>
                      </a:r>
                      <a:r>
                        <a:rPr lang="pl-PL" sz="1400" dirty="0" smtClean="0">
                          <a:solidFill>
                            <a:schemeClr val="tx2"/>
                          </a:solidFill>
                        </a:rPr>
                        <a:t>cm</a:t>
                      </a:r>
                      <a:r>
                        <a:rPr lang="pl-PL" sz="1400" baseline="30000" dirty="0" smtClean="0">
                          <a:solidFill>
                            <a:schemeClr val="tx2"/>
                          </a:solidFill>
                        </a:rPr>
                        <a:t>-2</a:t>
                      </a:r>
                      <a:r>
                        <a:rPr lang="pl-PL" sz="1400" dirty="0" smtClean="0">
                          <a:solidFill>
                            <a:schemeClr val="tx2"/>
                          </a:solidFill>
                        </a:rPr>
                        <a:t>s</a:t>
                      </a:r>
                      <a:r>
                        <a:rPr lang="pl-PL" sz="1400" baseline="30000" dirty="0" smtClean="0">
                          <a:solidFill>
                            <a:schemeClr val="tx2"/>
                          </a:solidFill>
                        </a:rPr>
                        <a:t>-1</a:t>
                      </a:r>
                    </a:p>
                    <a:p>
                      <a:pPr marL="0" marR="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accent6"/>
                          </a:solidFill>
                        </a:rPr>
                        <a:t>(Total:</a:t>
                      </a:r>
                      <a:r>
                        <a:rPr lang="pl-PL" sz="1000" baseline="0" dirty="0" smtClean="0">
                          <a:solidFill>
                            <a:schemeClr val="accent6"/>
                          </a:solidFill>
                        </a:rPr>
                        <a:t> 7</a:t>
                      </a:r>
                      <a:r>
                        <a:rPr lang="pl-PL" sz="1000" dirty="0" smtClean="0">
                          <a:solidFill>
                            <a:schemeClr val="accent6"/>
                          </a:solidFill>
                        </a:rPr>
                        <a:t> W/m)</a:t>
                      </a:r>
                      <a:endParaRPr lang="pl-PL" sz="1000" baseline="3000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400" baseline="30000"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err="1" smtClean="0"/>
                        <a:t>Cable</a:t>
                      </a:r>
                      <a:r>
                        <a:rPr lang="pl-PL" sz="1400" dirty="0" smtClean="0"/>
                        <a:t> </a:t>
                      </a:r>
                    </a:p>
                    <a:p>
                      <a:pPr algn="ctr"/>
                      <a:r>
                        <a:rPr lang="pl-PL" sz="1400" dirty="0" smtClean="0"/>
                        <a:t>(max. HL - </a:t>
                      </a:r>
                      <a:r>
                        <a:rPr lang="pl-PL" sz="1400" dirty="0" err="1" smtClean="0"/>
                        <a:t>midplane</a:t>
                      </a:r>
                      <a:r>
                        <a:rPr lang="pl-PL" sz="14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t>0.85 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075">
                <a:tc vMerge="1">
                  <a:txBody>
                    <a:bodyPr/>
                    <a:lstStyle/>
                    <a:p>
                      <a:endParaRPr lang="en-US" dirty="0"/>
                    </a:p>
                  </a:txBody>
                  <a:tcPr/>
                </a:tc>
                <a:tc>
                  <a:txBody>
                    <a:bodyPr/>
                    <a:lstStyle/>
                    <a:p>
                      <a:pPr algn="ctr"/>
                      <a:r>
                        <a:rPr lang="pl-PL" sz="1400" dirty="0" smtClean="0"/>
                        <a:t>Helium channel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t>0.1</a:t>
                      </a:r>
                      <a:r>
                        <a:rPr lang="pl-PL" sz="1400" baseline="0" dirty="0" smtClean="0"/>
                        <a:t> mK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07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solidFill>
                            <a:schemeClr val="accent6"/>
                          </a:solidFill>
                        </a:rPr>
                        <a:t>L=10</a:t>
                      </a:r>
                      <a:r>
                        <a:rPr lang="pl-PL" sz="1400" baseline="30000" dirty="0" smtClean="0">
                          <a:solidFill>
                            <a:schemeClr val="accent6"/>
                          </a:solidFill>
                        </a:rPr>
                        <a:t>35 </a:t>
                      </a:r>
                      <a:r>
                        <a:rPr lang="pl-PL" sz="1400" dirty="0" smtClean="0">
                          <a:solidFill>
                            <a:schemeClr val="accent6"/>
                          </a:solidFill>
                        </a:rPr>
                        <a:t>cm</a:t>
                      </a:r>
                      <a:r>
                        <a:rPr lang="pl-PL" sz="1400" baseline="30000" dirty="0" smtClean="0">
                          <a:solidFill>
                            <a:schemeClr val="accent6"/>
                          </a:solidFill>
                        </a:rPr>
                        <a:t>-2</a:t>
                      </a:r>
                      <a:r>
                        <a:rPr lang="pl-PL" sz="1400" dirty="0" smtClean="0">
                          <a:solidFill>
                            <a:schemeClr val="accent6"/>
                          </a:solidFill>
                        </a:rPr>
                        <a:t>s</a:t>
                      </a:r>
                      <a:r>
                        <a:rPr lang="pl-PL" sz="1400" baseline="30000" dirty="0" smtClean="0">
                          <a:solidFill>
                            <a:schemeClr val="accent6"/>
                          </a:solidFill>
                        </a:rPr>
                        <a:t>-1</a:t>
                      </a:r>
                    </a:p>
                    <a:p>
                      <a:pPr marL="0" marR="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accent6"/>
                          </a:solidFill>
                          <a:latin typeface="+mn-lt"/>
                        </a:rPr>
                        <a:t>(multiply phase I heat load by factor 4</a:t>
                      </a:r>
                    </a:p>
                    <a:p>
                      <a:pPr marL="0" marR="0" indent="0" algn="ctr" defTabSz="914400" rtl="0" eaLnBrk="1" fontAlgn="auto" latinLnBrk="0" hangingPunct="1">
                        <a:lnSpc>
                          <a:spcPct val="100000"/>
                        </a:lnSpc>
                        <a:spcBef>
                          <a:spcPts val="0"/>
                        </a:spcBef>
                        <a:spcAft>
                          <a:spcPts val="0"/>
                        </a:spcAft>
                        <a:buClrTx/>
                        <a:buSzTx/>
                        <a:buFontTx/>
                        <a:buNone/>
                        <a:tabLst/>
                        <a:defRPr/>
                      </a:pPr>
                      <a:r>
                        <a:rPr lang="pl-PL" sz="1000" dirty="0" smtClean="0">
                          <a:solidFill>
                            <a:schemeClr val="accent6"/>
                          </a:solidFill>
                          <a:latin typeface="+mn-lt"/>
                          <a:cs typeface="Times New Roman"/>
                        </a:rPr>
                        <a:t>→ 28 W/m</a:t>
                      </a:r>
                      <a:r>
                        <a:rPr lang="pl-PL" sz="1000" dirty="0" smtClean="0">
                          <a:solidFill>
                            <a:schemeClr val="accent6"/>
                          </a:solidFill>
                          <a:latin typeface="+mn-lt"/>
                        </a:rPr>
                        <a:t>)</a:t>
                      </a:r>
                      <a:endParaRPr lang="pl-PL" sz="1000" baseline="30000" dirty="0" smtClean="0">
                        <a:solidFill>
                          <a:schemeClr val="accent6"/>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err="1" smtClean="0">
                          <a:solidFill>
                            <a:schemeClr val="accent6"/>
                          </a:solidFill>
                        </a:rPr>
                        <a:t>Cable</a:t>
                      </a:r>
                      <a:r>
                        <a:rPr lang="pl-PL" sz="1400" dirty="0" smtClean="0">
                          <a:solidFill>
                            <a:schemeClr val="accent6"/>
                          </a:solidFill>
                        </a:rPr>
                        <a:t> </a:t>
                      </a:r>
                    </a:p>
                    <a:p>
                      <a:pPr algn="ctr"/>
                      <a:r>
                        <a:rPr lang="pl-PL" sz="1400" dirty="0" smtClean="0">
                          <a:solidFill>
                            <a:schemeClr val="accent6"/>
                          </a:solidFill>
                        </a:rPr>
                        <a:t>(max. HL - </a:t>
                      </a:r>
                      <a:r>
                        <a:rPr lang="pl-PL" sz="1400" dirty="0" err="1" smtClean="0">
                          <a:solidFill>
                            <a:schemeClr val="accent6"/>
                          </a:solidFill>
                        </a:rPr>
                        <a:t>midplane</a:t>
                      </a:r>
                      <a:r>
                        <a:rPr lang="pl-PL" sz="1400" dirty="0" smtClean="0">
                          <a:solidFill>
                            <a:schemeClr val="accent6"/>
                          </a:solidFill>
                        </a:rPr>
                        <a:t>)</a:t>
                      </a:r>
                      <a:endParaRPr lang="en-US" sz="14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solidFill>
                            <a:srgbClr val="FF0000"/>
                          </a:solidFill>
                        </a:rPr>
                        <a:t>3.4</a:t>
                      </a:r>
                      <a:r>
                        <a:rPr lang="pl-PL" sz="1400" baseline="0" dirty="0" smtClean="0">
                          <a:solidFill>
                            <a:srgbClr val="FF0000"/>
                          </a:solidFill>
                        </a:rPr>
                        <a:t> K</a:t>
                      </a:r>
                    </a:p>
                    <a:p>
                      <a:pPr algn="ctr"/>
                      <a:r>
                        <a:rPr lang="pl-PL" sz="1400" baseline="0" dirty="0" smtClean="0">
                          <a:solidFill>
                            <a:srgbClr val="FF0000"/>
                          </a:solidFill>
                        </a:rPr>
                        <a:t>(~11 kA)</a:t>
                      </a: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075">
                <a:tc vMerge="1">
                  <a:txBody>
                    <a:bodyPr/>
                    <a:lstStyle/>
                    <a:p>
                      <a:pPr algn="ctr"/>
                      <a:endParaRPr lang="en-US" sz="1400" dirty="0"/>
                    </a:p>
                  </a:txBody>
                  <a:tcPr/>
                </a:tc>
                <a:tc>
                  <a:txBody>
                    <a:bodyPr/>
                    <a:lstStyle/>
                    <a:p>
                      <a:pPr algn="ctr"/>
                      <a:r>
                        <a:rPr lang="pl-PL" sz="1400" dirty="0" smtClean="0">
                          <a:solidFill>
                            <a:schemeClr val="accent6"/>
                          </a:solidFill>
                        </a:rPr>
                        <a:t>Helium channel</a:t>
                      </a:r>
                      <a:endParaRPr lang="en-US" sz="14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solidFill>
                            <a:schemeClr val="accent6"/>
                          </a:solidFill>
                        </a:rPr>
                        <a:t>0.4</a:t>
                      </a:r>
                      <a:r>
                        <a:rPr lang="pl-PL" sz="1400" baseline="0" dirty="0" smtClean="0">
                          <a:solidFill>
                            <a:schemeClr val="accent6"/>
                          </a:solidFill>
                        </a:rPr>
                        <a:t> mK</a:t>
                      </a:r>
                      <a:endParaRPr lang="en-US" sz="14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 Box 15"/>
          <p:cNvSpPr txBox="1">
            <a:spLocks noChangeArrowheads="1"/>
          </p:cNvSpPr>
          <p:nvPr/>
        </p:nvSpPr>
        <p:spPr bwMode="auto">
          <a:xfrm>
            <a:off x="228600" y="6169223"/>
            <a:ext cx="6949338" cy="307777"/>
          </a:xfrm>
          <a:prstGeom prst="rect">
            <a:avLst/>
          </a:prstGeom>
          <a:noFill/>
          <a:ln w="9525">
            <a:noFill/>
            <a:miter lim="800000"/>
            <a:headEnd/>
            <a:tailEnd/>
          </a:ln>
        </p:spPr>
        <p:txBody>
          <a:bodyPr wrap="none">
            <a:spAutoFit/>
          </a:bodyPr>
          <a:lstStyle/>
          <a:p>
            <a:r>
              <a:rPr lang="pl-PL" sz="1400" baseline="30000" dirty="0" smtClean="0">
                <a:solidFill>
                  <a:srgbClr val="0000FF"/>
                </a:solidFill>
              </a:rPr>
              <a:t>1</a:t>
            </a:r>
            <a:r>
              <a:rPr lang="pl-PL" sz="1400" dirty="0" smtClean="0">
                <a:solidFill>
                  <a:srgbClr val="0000FF"/>
                </a:solidFill>
              </a:rPr>
              <a:t> </a:t>
            </a:r>
            <a:r>
              <a:rPr lang="pl-PL" sz="1000" dirty="0" smtClean="0">
                <a:solidFill>
                  <a:schemeClr val="accent4"/>
                </a:solidFill>
              </a:rPr>
              <a:t>F. </a:t>
            </a:r>
            <a:r>
              <a:rPr lang="en-US" sz="1000" dirty="0" smtClean="0">
                <a:solidFill>
                  <a:schemeClr val="accent4"/>
                </a:solidFill>
              </a:rPr>
              <a:t>BORGNOLUTTI</a:t>
            </a:r>
            <a:r>
              <a:rPr lang="pl-PL" sz="1000" dirty="0" smtClean="0">
                <a:solidFill>
                  <a:schemeClr val="accent4"/>
                </a:solidFill>
              </a:rPr>
              <a:t>, </a:t>
            </a:r>
            <a:r>
              <a:rPr lang="en-US" sz="1000" dirty="0" smtClean="0">
                <a:solidFill>
                  <a:schemeClr val="accent4"/>
                </a:solidFill>
              </a:rPr>
              <a:t>Superconducting </a:t>
            </a:r>
            <a:r>
              <a:rPr lang="en-US" sz="1000" dirty="0" err="1" smtClean="0">
                <a:solidFill>
                  <a:schemeClr val="accent4"/>
                </a:solidFill>
              </a:rPr>
              <a:t>Quadrupoles</a:t>
            </a:r>
            <a:r>
              <a:rPr lang="en-US" sz="1000" dirty="0" smtClean="0">
                <a:solidFill>
                  <a:schemeClr val="accent4"/>
                </a:solidFill>
              </a:rPr>
              <a:t> to Increase the Luminosity</a:t>
            </a:r>
            <a:r>
              <a:rPr lang="pl-PL" sz="1000" dirty="0" smtClean="0">
                <a:solidFill>
                  <a:schemeClr val="accent4"/>
                </a:solidFill>
              </a:rPr>
              <a:t> </a:t>
            </a:r>
            <a:r>
              <a:rPr lang="en-US" sz="1000" dirty="0" smtClean="0">
                <a:solidFill>
                  <a:schemeClr val="accent4"/>
                </a:solidFill>
              </a:rPr>
              <a:t>of the Large </a:t>
            </a:r>
            <a:r>
              <a:rPr lang="en-US" sz="1000" dirty="0" err="1" smtClean="0">
                <a:solidFill>
                  <a:schemeClr val="accent4"/>
                </a:solidFill>
              </a:rPr>
              <a:t>Hadron</a:t>
            </a:r>
            <a:r>
              <a:rPr lang="en-US" sz="1000" dirty="0" smtClean="0">
                <a:solidFill>
                  <a:schemeClr val="accent4"/>
                </a:solidFill>
              </a:rPr>
              <a:t> Collider</a:t>
            </a:r>
            <a:r>
              <a:rPr lang="pl-PL" sz="1000" dirty="0" smtClean="0">
                <a:solidFill>
                  <a:schemeClr val="accent4"/>
                </a:solidFill>
              </a:rPr>
              <a:t>, </a:t>
            </a:r>
            <a:r>
              <a:rPr lang="pl-PL" sz="1000" dirty="0" err="1" smtClean="0">
                <a:solidFill>
                  <a:schemeClr val="accent4"/>
                </a:solidFill>
              </a:rPr>
              <a:t>PhD</a:t>
            </a:r>
            <a:r>
              <a:rPr lang="pl-PL" sz="1000" dirty="0" smtClean="0">
                <a:solidFill>
                  <a:schemeClr val="accent4"/>
                </a:solidFill>
              </a:rPr>
              <a:t> </a:t>
            </a:r>
            <a:r>
              <a:rPr lang="pl-PL" sz="1000" dirty="0" err="1" smtClean="0">
                <a:solidFill>
                  <a:schemeClr val="accent4"/>
                </a:solidFill>
              </a:rPr>
              <a:t>thesis</a:t>
            </a:r>
            <a:endParaRPr lang="en-US" sz="1400"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pl-PL" smtClean="0"/>
              <a:t>Dariusz Bocian</a:t>
            </a:r>
            <a:endParaRPr lang="en-US" smtClean="0"/>
          </a:p>
        </p:txBody>
      </p:sp>
      <p:sp>
        <p:nvSpPr>
          <p:cNvPr id="25603"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25604" name="Slide Number Placeholder 5"/>
          <p:cNvSpPr>
            <a:spLocks noGrp="1"/>
          </p:cNvSpPr>
          <p:nvPr>
            <p:ph type="sldNum" sz="quarter" idx="12"/>
          </p:nvPr>
        </p:nvSpPr>
        <p:spPr>
          <a:noFill/>
        </p:spPr>
        <p:txBody>
          <a:bodyPr/>
          <a:lstStyle/>
          <a:p>
            <a:fld id="{07981BCF-F723-422E-B3CD-C0006851A8AC}" type="slidenum">
              <a:rPr lang="en-US" smtClean="0"/>
              <a:pPr/>
              <a:t>15</a:t>
            </a:fld>
            <a:endParaRPr lang="en-US" smtClean="0"/>
          </a:p>
        </p:txBody>
      </p:sp>
      <p:sp>
        <p:nvSpPr>
          <p:cNvPr id="25605" name="Rectangle 2"/>
          <p:cNvSpPr>
            <a:spLocks noGrp="1" noChangeArrowheads="1"/>
          </p:cNvSpPr>
          <p:nvPr>
            <p:ph type="title"/>
          </p:nvPr>
        </p:nvSpPr>
        <p:spPr/>
        <p:txBody>
          <a:bodyPr/>
          <a:lstStyle/>
          <a:p>
            <a:pPr eaLnBrk="1" hangingPunct="1"/>
            <a:endParaRPr lang="pl-PL" smtClean="0"/>
          </a:p>
        </p:txBody>
      </p:sp>
      <p:sp>
        <p:nvSpPr>
          <p:cNvPr id="25606" name="Rectangle 3"/>
          <p:cNvSpPr>
            <a:spLocks noGrp="1" noChangeArrowheads="1"/>
          </p:cNvSpPr>
          <p:nvPr>
            <p:ph type="body" idx="1"/>
          </p:nvPr>
        </p:nvSpPr>
        <p:spPr>
          <a:xfrm>
            <a:off x="381000" y="2819400"/>
            <a:ext cx="8229600" cy="1219200"/>
          </a:xfrm>
        </p:spPr>
        <p:txBody>
          <a:bodyPr/>
          <a:lstStyle/>
          <a:p>
            <a:pPr algn="ctr" eaLnBrk="1" hangingPunct="1">
              <a:buFontTx/>
              <a:buNone/>
            </a:pPr>
            <a:r>
              <a:rPr lang="pl-PL" sz="4400" dirty="0" smtClean="0"/>
              <a:t>EXTRAS</a:t>
            </a:r>
            <a:endParaRPr lang="en-US" sz="4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3"/>
          <p:cNvSpPr>
            <a:spLocks noGrp="1"/>
          </p:cNvSpPr>
          <p:nvPr>
            <p:ph type="dt" sz="quarter" idx="10"/>
          </p:nvPr>
        </p:nvSpPr>
        <p:spPr>
          <a:noFill/>
        </p:spPr>
        <p:txBody>
          <a:bodyPr/>
          <a:lstStyle/>
          <a:p>
            <a:r>
              <a:rPr lang="pl-PL" smtClean="0"/>
              <a:t>Dariusz Bocian</a:t>
            </a:r>
            <a:endParaRPr lang="en-US" smtClean="0"/>
          </a:p>
        </p:txBody>
      </p:sp>
      <p:sp>
        <p:nvSpPr>
          <p:cNvPr id="410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4102" name="Slide Number Placeholder 5"/>
          <p:cNvSpPr>
            <a:spLocks noGrp="1"/>
          </p:cNvSpPr>
          <p:nvPr>
            <p:ph type="sldNum" sz="quarter" idx="12"/>
          </p:nvPr>
        </p:nvSpPr>
        <p:spPr>
          <a:noFill/>
        </p:spPr>
        <p:txBody>
          <a:bodyPr/>
          <a:lstStyle/>
          <a:p>
            <a:fld id="{3C368721-8B40-463E-B5CB-C5B114025930}" type="slidenum">
              <a:rPr lang="en-US" smtClean="0"/>
              <a:pPr/>
              <a:t>16</a:t>
            </a:fld>
            <a:endParaRPr lang="en-US" smtClean="0"/>
          </a:p>
        </p:txBody>
      </p:sp>
      <p:sp>
        <p:nvSpPr>
          <p:cNvPr id="4103" name="Rectangle 2"/>
          <p:cNvSpPr>
            <a:spLocks noGrp="1" noChangeArrowheads="1"/>
          </p:cNvSpPr>
          <p:nvPr>
            <p:ph type="title"/>
          </p:nvPr>
        </p:nvSpPr>
        <p:spPr/>
        <p:txBody>
          <a:bodyPr/>
          <a:lstStyle/>
          <a:p>
            <a:pPr eaLnBrk="1" hangingPunct="1"/>
            <a:r>
              <a:rPr lang="pl-PL" smtClean="0"/>
              <a:t>Backup - Electrical equivalent</a:t>
            </a:r>
            <a:endParaRPr lang="en-US" smtClean="0"/>
          </a:p>
        </p:txBody>
      </p:sp>
      <p:graphicFrame>
        <p:nvGraphicFramePr>
          <p:cNvPr id="4098" name="Object 3"/>
          <p:cNvGraphicFramePr>
            <a:graphicFrameLocks noChangeAspect="1"/>
          </p:cNvGraphicFramePr>
          <p:nvPr/>
        </p:nvGraphicFramePr>
        <p:xfrm>
          <a:off x="2667000" y="4648200"/>
          <a:ext cx="3581400" cy="487363"/>
        </p:xfrm>
        <a:graphic>
          <a:graphicData uri="http://schemas.openxmlformats.org/presentationml/2006/ole">
            <p:oleObj spid="_x0000_s4098" name="Równanie" r:id="rId3" imgW="2311200" imgH="317160" progId="Equation.3">
              <p:embed/>
            </p:oleObj>
          </a:graphicData>
        </a:graphic>
      </p:graphicFrame>
      <p:graphicFrame>
        <p:nvGraphicFramePr>
          <p:cNvPr id="4099" name="Object 4"/>
          <p:cNvGraphicFramePr>
            <a:graphicFrameLocks noChangeAspect="1"/>
          </p:cNvGraphicFramePr>
          <p:nvPr/>
        </p:nvGraphicFramePr>
        <p:xfrm>
          <a:off x="2057400" y="5715000"/>
          <a:ext cx="4648200" cy="596900"/>
        </p:xfrm>
        <a:graphic>
          <a:graphicData uri="http://schemas.openxmlformats.org/presentationml/2006/ole">
            <p:oleObj spid="_x0000_s4099" name="Równanie" r:id="rId4" imgW="3047760" imgH="393480" progId="Equation.3">
              <p:embed/>
            </p:oleObj>
          </a:graphicData>
        </a:graphic>
      </p:graphicFrame>
      <p:sp>
        <p:nvSpPr>
          <p:cNvPr id="4104" name="Rectangle 5"/>
          <p:cNvSpPr>
            <a:spLocks noChangeArrowheads="1"/>
          </p:cNvSpPr>
          <p:nvPr/>
        </p:nvSpPr>
        <p:spPr bwMode="auto">
          <a:xfrm>
            <a:off x="1981200" y="1295400"/>
            <a:ext cx="4051300" cy="336550"/>
          </a:xfrm>
          <a:prstGeom prst="rect">
            <a:avLst/>
          </a:prstGeom>
          <a:noFill/>
          <a:ln w="9525">
            <a:noFill/>
            <a:miter lim="800000"/>
            <a:headEnd/>
            <a:tailEnd/>
          </a:ln>
        </p:spPr>
        <p:txBody>
          <a:bodyPr lIns="92075" tIns="46038" rIns="92075" bIns="46038" anchor="ctr">
            <a:spAutoFit/>
          </a:bodyPr>
          <a:lstStyle/>
          <a:p>
            <a:pPr eaLnBrk="0" hangingPunct="0"/>
            <a:r>
              <a:rPr lang="en-GB" sz="1600" b="1">
                <a:solidFill>
                  <a:schemeClr val="accent2"/>
                </a:solidFill>
                <a:latin typeface="Garamond" pitchFamily="18" charset="0"/>
                <a:cs typeface="Times New Roman" pitchFamily="18" charset="0"/>
              </a:rPr>
              <a:t>The analogy of the equivalent thermal circuit</a:t>
            </a:r>
            <a:endParaRPr lang="en-US" sz="1600" b="1">
              <a:solidFill>
                <a:schemeClr val="accent2"/>
              </a:solidFill>
              <a:latin typeface="Garamond" pitchFamily="18" charset="0"/>
            </a:endParaRPr>
          </a:p>
        </p:txBody>
      </p:sp>
      <p:graphicFrame>
        <p:nvGraphicFramePr>
          <p:cNvPr id="30726" name="Group 6"/>
          <p:cNvGraphicFramePr>
            <a:graphicFrameLocks noGrp="1"/>
          </p:cNvGraphicFramePr>
          <p:nvPr/>
        </p:nvGraphicFramePr>
        <p:xfrm>
          <a:off x="838200" y="1676400"/>
          <a:ext cx="6462713" cy="2002161"/>
        </p:xfrm>
        <a:graphic>
          <a:graphicData uri="http://schemas.openxmlformats.org/drawingml/2006/table">
            <a:tbl>
              <a:tblPr/>
              <a:tblGrid>
                <a:gridCol w="604838"/>
                <a:gridCol w="808037"/>
                <a:gridCol w="1804988"/>
                <a:gridCol w="619125"/>
                <a:gridCol w="808037"/>
                <a:gridCol w="1817688"/>
              </a:tblGrid>
              <a:tr h="3524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Garamond" pitchFamily="18" charset="0"/>
                          <a:cs typeface="Times New Roman" pitchFamily="18" charset="0"/>
                        </a:rPr>
                        <a:t>Thermal circuit</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Garamond" pitchFamily="18" charset="0"/>
                          <a:cs typeface="Times New Roman" pitchFamily="18" charset="0"/>
                        </a:rPr>
                        <a:t>Electrical Circuit</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T</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[K]</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Temperature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V</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[V]</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Voltage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[J]</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Heat</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Charge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[W]</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Heat transfer rate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i</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Current</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κ</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[W/Km]</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Thermal Conductivity</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σ</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[1/Ωm]</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Electrical Conductivity</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R</a:t>
                      </a:r>
                      <a:r>
                        <a:rPr kumimoji="0" lang="en-GB" sz="1200" b="0" i="1" u="none" strike="noStrike" cap="none" normalizeH="0" baseline="30000" smtClean="0">
                          <a:ln>
                            <a:noFill/>
                          </a:ln>
                          <a:solidFill>
                            <a:schemeClr val="tx1"/>
                          </a:solidFill>
                          <a:effectLst/>
                          <a:latin typeface="Times New Roman" pitchFamily="18" charset="0"/>
                          <a:cs typeface="Times New Roman" pitchFamily="18" charset="0"/>
                        </a:rPr>
                        <a:t>Θ</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[K/W]</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Thermal Resistance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R</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[V/A]</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Resistance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C</a:t>
                      </a:r>
                      <a:r>
                        <a:rPr kumimoji="0" lang="en-GB" sz="1200" b="0" i="1" u="none" strike="noStrike" cap="none" normalizeH="0" baseline="30000" smtClean="0">
                          <a:ln>
                            <a:noFill/>
                          </a:ln>
                          <a:solidFill>
                            <a:schemeClr val="tx1"/>
                          </a:solidFill>
                          <a:effectLst/>
                          <a:latin typeface="Times New Roman" pitchFamily="18" charset="0"/>
                          <a:cs typeface="Times New Roman" pitchFamily="18" charset="0"/>
                        </a:rPr>
                        <a:t>Θ</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[J/K]</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Thermal Capacitance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C</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[C/V]</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Capacitance</a:t>
                      </a:r>
                      <a:endParaRPr kumimoji="0" lang="en-GB" sz="1200" b="1" i="0" u="none" strike="noStrike" cap="none" normalizeH="0" baseline="0" smtClean="0">
                        <a:ln>
                          <a:noFill/>
                        </a:ln>
                        <a:solidFill>
                          <a:schemeClr val="tx1"/>
                        </a:solidFill>
                        <a:effectLst/>
                        <a:latin typeface="Times New Roman" pitchFamily="18" charset="0"/>
                      </a:endParaRPr>
                    </a:p>
                  </a:txBody>
                  <a:tcPr marL="92075" marR="92075" marT="46038" marB="46038"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59" name="Rectangle 60"/>
          <p:cNvSpPr>
            <a:spLocks noChangeArrowheads="1"/>
          </p:cNvSpPr>
          <p:nvPr/>
        </p:nvSpPr>
        <p:spPr bwMode="auto">
          <a:xfrm>
            <a:off x="457200" y="3962400"/>
            <a:ext cx="8305800" cy="581025"/>
          </a:xfrm>
          <a:prstGeom prst="rect">
            <a:avLst/>
          </a:prstGeom>
          <a:noFill/>
          <a:ln w="9525">
            <a:noFill/>
            <a:miter lim="800000"/>
            <a:headEnd/>
            <a:tailEnd/>
          </a:ln>
        </p:spPr>
        <p:txBody>
          <a:bodyPr lIns="92075" tIns="46038" rIns="92075" bIns="46038" anchor="ctr">
            <a:spAutoFit/>
          </a:bodyPr>
          <a:lstStyle/>
          <a:p>
            <a:pPr eaLnBrk="0" hangingPunct="0">
              <a:tabLst>
                <a:tab pos="457200" algn="l"/>
              </a:tabLst>
            </a:pPr>
            <a:r>
              <a:rPr lang="en-GB" sz="1600">
                <a:solidFill>
                  <a:srgbClr val="000099"/>
                </a:solidFill>
                <a:latin typeface="Times New Roman" pitchFamily="18" charset="0"/>
                <a:cs typeface="Times New Roman" pitchFamily="18" charset="0"/>
              </a:rPr>
              <a:t>The analogy between electrical and thermal circuit can be expressed </a:t>
            </a:r>
            <a:r>
              <a:rPr lang="pl-PL" sz="1600">
                <a:solidFill>
                  <a:srgbClr val="000099"/>
                </a:solidFill>
                <a:latin typeface="Times New Roman" pitchFamily="18" charset="0"/>
              </a:rPr>
              <a:t>as</a:t>
            </a:r>
            <a:r>
              <a:rPr lang="en-GB" sz="1600">
                <a:solidFill>
                  <a:srgbClr val="000099"/>
                </a:solidFill>
                <a:latin typeface="Times New Roman" pitchFamily="18" charset="0"/>
                <a:cs typeface="Times New Roman" pitchFamily="18" charset="0"/>
              </a:rPr>
              <a:t>:</a:t>
            </a:r>
            <a:endParaRPr lang="en-US" sz="1600">
              <a:solidFill>
                <a:srgbClr val="000099"/>
              </a:solidFill>
              <a:latin typeface="Times New Roman" pitchFamily="18" charset="0"/>
            </a:endParaRPr>
          </a:p>
          <a:p>
            <a:pPr eaLnBrk="0" hangingPunct="0">
              <a:buFont typeface="Times New Roman" pitchFamily="18" charset="0"/>
              <a:buChar char="-"/>
              <a:tabLst>
                <a:tab pos="457200" algn="l"/>
              </a:tabLst>
            </a:pPr>
            <a:r>
              <a:rPr lang="en-GB" sz="1600">
                <a:solidFill>
                  <a:srgbClr val="000099"/>
                </a:solidFill>
                <a:latin typeface="Times New Roman" pitchFamily="18" charset="0"/>
                <a:cs typeface="Times New Roman" pitchFamily="18" charset="0"/>
              </a:rPr>
              <a:t>steady-state condition</a:t>
            </a:r>
            <a:r>
              <a:rPr lang="pl-PL" sz="1600">
                <a:solidFill>
                  <a:srgbClr val="000099"/>
                </a:solidFill>
                <a:latin typeface="Times New Roman" pitchFamily="18" charset="0"/>
              </a:rPr>
              <a:t>            </a:t>
            </a:r>
            <a:r>
              <a:rPr lang="en-GB" sz="1600" i="1">
                <a:solidFill>
                  <a:srgbClr val="000099"/>
                </a:solidFill>
                <a:latin typeface="Times New Roman" pitchFamily="18" charset="0"/>
                <a:cs typeface="Times New Roman" pitchFamily="18" charset="0"/>
              </a:rPr>
              <a:t>Temperature rise     </a:t>
            </a:r>
            <a:r>
              <a:rPr lang="en-GB" sz="1600">
                <a:solidFill>
                  <a:srgbClr val="000099"/>
                </a:solidFill>
                <a:latin typeface="Times New Roman" pitchFamily="18" charset="0"/>
                <a:cs typeface="Times New Roman" pitchFamily="18" charset="0"/>
                <a:sym typeface="Symbol" pitchFamily="18" charset="2"/>
              </a:rPr>
              <a:t></a:t>
            </a:r>
            <a:r>
              <a:rPr lang="en-GB" sz="1600" i="1">
                <a:solidFill>
                  <a:srgbClr val="000099"/>
                </a:solidFill>
                <a:latin typeface="Courier" pitchFamily="49" charset="0"/>
                <a:cs typeface="Times New Roman" pitchFamily="18" charset="0"/>
              </a:rPr>
              <a:t> </a:t>
            </a:r>
            <a:r>
              <a:rPr lang="pl-PL" sz="1600" i="1">
                <a:solidFill>
                  <a:srgbClr val="000099"/>
                </a:solidFill>
              </a:rPr>
              <a:t> </a:t>
            </a:r>
            <a:r>
              <a:rPr lang="en-GB" sz="1600" i="1">
                <a:solidFill>
                  <a:srgbClr val="000099"/>
                </a:solidFill>
                <a:latin typeface="Times New Roman" pitchFamily="18" charset="0"/>
                <a:cs typeface="Times New Roman" pitchFamily="18" charset="0"/>
                <a:sym typeface="Symbol" pitchFamily="18" charset="2"/>
              </a:rPr>
              <a:t>Voltage difference</a:t>
            </a:r>
            <a:endParaRPr lang="en-US" sz="1600">
              <a:solidFill>
                <a:srgbClr val="000099"/>
              </a:solidFill>
              <a:latin typeface="Times New Roman" pitchFamily="18" charset="0"/>
              <a:cs typeface="Times New Roman" pitchFamily="18" charset="0"/>
              <a:sym typeface="Symbol" pitchFamily="18" charset="2"/>
            </a:endParaRPr>
          </a:p>
        </p:txBody>
      </p:sp>
      <p:sp>
        <p:nvSpPr>
          <p:cNvPr id="4160" name="Rectangle 61"/>
          <p:cNvSpPr>
            <a:spLocks noChangeArrowheads="1"/>
          </p:cNvSpPr>
          <p:nvPr/>
        </p:nvSpPr>
        <p:spPr bwMode="auto">
          <a:xfrm>
            <a:off x="457200" y="5257800"/>
            <a:ext cx="6634163" cy="336550"/>
          </a:xfrm>
          <a:prstGeom prst="rect">
            <a:avLst/>
          </a:prstGeom>
          <a:noFill/>
          <a:ln w="9525">
            <a:noFill/>
            <a:miter lim="800000"/>
            <a:headEnd/>
            <a:tailEnd/>
          </a:ln>
        </p:spPr>
        <p:txBody>
          <a:bodyPr lIns="92075" tIns="46038" rIns="92075" bIns="46038" anchor="ctr">
            <a:spAutoFit/>
          </a:bodyPr>
          <a:lstStyle/>
          <a:p>
            <a:pPr eaLnBrk="0" hangingPunct="0">
              <a:buFont typeface="Times New Roman" pitchFamily="18" charset="0"/>
              <a:buChar char="-"/>
              <a:tabLst>
                <a:tab pos="457200" algn="l"/>
              </a:tabLst>
            </a:pPr>
            <a:r>
              <a:rPr lang="en-GB" sz="1600">
                <a:solidFill>
                  <a:srgbClr val="000099"/>
                </a:solidFill>
                <a:latin typeface="Times New Roman" pitchFamily="18" charset="0"/>
                <a:cs typeface="Times New Roman" pitchFamily="18" charset="0"/>
              </a:rPr>
              <a:t>transient condition               </a:t>
            </a:r>
            <a:r>
              <a:rPr lang="en-GB" sz="1600" i="1">
                <a:solidFill>
                  <a:srgbClr val="000099"/>
                </a:solidFill>
                <a:latin typeface="Times New Roman" pitchFamily="18" charset="0"/>
                <a:cs typeface="Times New Roman" pitchFamily="18" charset="0"/>
              </a:rPr>
              <a:t>Heat diffusion      </a:t>
            </a:r>
            <a:r>
              <a:rPr lang="en-GB" sz="1600">
                <a:solidFill>
                  <a:srgbClr val="000099"/>
                </a:solidFill>
                <a:latin typeface="Times New Roman" pitchFamily="18" charset="0"/>
                <a:cs typeface="Times New Roman" pitchFamily="18" charset="0"/>
                <a:sym typeface="Symbol" pitchFamily="18" charset="2"/>
              </a:rPr>
              <a:t></a:t>
            </a:r>
            <a:r>
              <a:rPr lang="en-GB" sz="1600">
                <a:solidFill>
                  <a:srgbClr val="000099"/>
                </a:solidFill>
                <a:latin typeface="Times New Roman" pitchFamily="18" charset="0"/>
                <a:cs typeface="Times New Roman" pitchFamily="18" charset="0"/>
              </a:rPr>
              <a:t>  </a:t>
            </a:r>
            <a:r>
              <a:rPr lang="en-GB" sz="1600" i="1">
                <a:solidFill>
                  <a:srgbClr val="000099"/>
                </a:solidFill>
                <a:latin typeface="Times New Roman" pitchFamily="18" charset="0"/>
                <a:cs typeface="Times New Roman" pitchFamily="18" charset="0"/>
                <a:sym typeface="Symbol" pitchFamily="18" charset="2"/>
              </a:rPr>
              <a:t>   RC transmission line</a:t>
            </a:r>
            <a:endParaRPr lang="en-GB" sz="1600">
              <a:solidFill>
                <a:srgbClr val="000099"/>
              </a:solidFill>
              <a:latin typeface="Times New Roman" pitchFamily="18" charset="0"/>
              <a:cs typeface="Times New Roman" pitchFamily="18" charset="0"/>
              <a:sym typeface="Symbol" pitchFamily="18" charset="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pl-PL" smtClean="0"/>
              <a:t>Dariusz Bocian</a:t>
            </a:r>
            <a:endParaRPr lang="en-US" smtClean="0"/>
          </a:p>
        </p:txBody>
      </p:sp>
      <p:sp>
        <p:nvSpPr>
          <p:cNvPr id="26627"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26628" name="Slide Number Placeholder 5"/>
          <p:cNvSpPr>
            <a:spLocks noGrp="1"/>
          </p:cNvSpPr>
          <p:nvPr>
            <p:ph type="sldNum" sz="quarter" idx="12"/>
          </p:nvPr>
        </p:nvSpPr>
        <p:spPr>
          <a:noFill/>
        </p:spPr>
        <p:txBody>
          <a:bodyPr/>
          <a:lstStyle/>
          <a:p>
            <a:fld id="{4ADE375D-C93F-4142-B392-4AD9A474D876}" type="slidenum">
              <a:rPr lang="en-US" smtClean="0"/>
              <a:pPr/>
              <a:t>17</a:t>
            </a:fld>
            <a:endParaRPr lang="en-US" smtClean="0"/>
          </a:p>
        </p:txBody>
      </p:sp>
      <p:sp>
        <p:nvSpPr>
          <p:cNvPr id="26629" name="Rectangle 2"/>
          <p:cNvSpPr>
            <a:spLocks noGrp="1" noChangeArrowheads="1"/>
          </p:cNvSpPr>
          <p:nvPr>
            <p:ph type="title"/>
          </p:nvPr>
        </p:nvSpPr>
        <p:spPr/>
        <p:txBody>
          <a:bodyPr/>
          <a:lstStyle/>
          <a:p>
            <a:pPr eaLnBrk="1" hangingPunct="1"/>
            <a:r>
              <a:rPr lang="en-US" smtClean="0"/>
              <a:t>Backup - Non beam loss heat loads</a:t>
            </a:r>
          </a:p>
        </p:txBody>
      </p:sp>
      <p:sp>
        <p:nvSpPr>
          <p:cNvPr id="26630" name="Rectangle 3"/>
          <p:cNvSpPr>
            <a:spLocks noChangeArrowheads="1"/>
          </p:cNvSpPr>
          <p:nvPr/>
        </p:nvSpPr>
        <p:spPr bwMode="auto">
          <a:xfrm>
            <a:off x="228600" y="1600200"/>
            <a:ext cx="8229600" cy="28194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400">
                <a:latin typeface="Arial Rounded MT Bold" pitchFamily="34" charset="0"/>
              </a:rPr>
              <a:t>Heat generated by electrical sources </a:t>
            </a:r>
          </a:p>
          <a:p>
            <a:pPr marL="742950" lvl="1" indent="-285750">
              <a:spcBef>
                <a:spcPct val="20000"/>
              </a:spcBef>
              <a:buFontTx/>
              <a:buChar char="–"/>
            </a:pPr>
            <a:r>
              <a:rPr lang="en-US">
                <a:solidFill>
                  <a:srgbClr val="000000"/>
                </a:solidFill>
              </a:rPr>
              <a:t>For main dipole during ramp  (R. Wolf)		[J/m]</a:t>
            </a:r>
          </a:p>
          <a:p>
            <a:pPr marL="1143000" lvl="2" indent="-228600">
              <a:spcBef>
                <a:spcPct val="20000"/>
              </a:spcBef>
              <a:buFontTx/>
              <a:buChar char="•"/>
            </a:pPr>
            <a:r>
              <a:rPr lang="en-US" sz="2000" b="1">
                <a:solidFill>
                  <a:srgbClr val="000000"/>
                </a:solidFill>
              </a:rPr>
              <a:t>Hysteresis loss				240	</a:t>
            </a:r>
          </a:p>
          <a:p>
            <a:pPr marL="1143000" lvl="2" indent="-228600">
              <a:spcBef>
                <a:spcPct val="20000"/>
              </a:spcBef>
              <a:buFontTx/>
              <a:buChar char="•"/>
            </a:pPr>
            <a:r>
              <a:rPr lang="en-US" sz="2000" b="1">
                <a:solidFill>
                  <a:srgbClr val="000000"/>
                </a:solidFill>
              </a:rPr>
              <a:t>Inter-strand coupling (Rc = 7.5 </a:t>
            </a:r>
            <a:r>
              <a:rPr lang="en-US" sz="2000" b="1">
                <a:solidFill>
                  <a:srgbClr val="000000"/>
                </a:solidFill>
                <a:latin typeface="Symbol" pitchFamily="18" charset="2"/>
              </a:rPr>
              <a:t>mW</a:t>
            </a:r>
            <a:r>
              <a:rPr lang="en-US" sz="2000" b="1">
                <a:solidFill>
                  <a:srgbClr val="000000"/>
                </a:solidFill>
              </a:rPr>
              <a:t>)		45	</a:t>
            </a:r>
          </a:p>
          <a:p>
            <a:pPr marL="1143000" lvl="2" indent="-228600">
              <a:spcBef>
                <a:spcPct val="20000"/>
              </a:spcBef>
              <a:buFontTx/>
              <a:buChar char="•"/>
            </a:pPr>
            <a:r>
              <a:rPr lang="en-US" sz="2000" b="1">
                <a:solidFill>
                  <a:srgbClr val="000000"/>
                </a:solidFill>
              </a:rPr>
              <a:t>Inter-filament coupling (</a:t>
            </a:r>
            <a:r>
              <a:rPr lang="en-US" sz="2000" b="1">
                <a:solidFill>
                  <a:srgbClr val="000000"/>
                </a:solidFill>
                <a:latin typeface="Symbol" pitchFamily="18" charset="2"/>
              </a:rPr>
              <a:t>t</a:t>
            </a:r>
            <a:r>
              <a:rPr lang="en-US" sz="2000" b="1">
                <a:solidFill>
                  <a:srgbClr val="000000"/>
                </a:solidFill>
              </a:rPr>
              <a:t> = 25ms)		6.6	</a:t>
            </a:r>
          </a:p>
          <a:p>
            <a:pPr marL="1143000" lvl="2" indent="-228600">
              <a:spcBef>
                <a:spcPct val="20000"/>
              </a:spcBef>
              <a:buFontTx/>
              <a:buChar char="•"/>
            </a:pPr>
            <a:r>
              <a:rPr lang="en-US" sz="2000" b="1">
                <a:solidFill>
                  <a:srgbClr val="000000"/>
                </a:solidFill>
              </a:rPr>
              <a:t>Other eddy currents (spacers, collars..)		4	</a:t>
            </a:r>
          </a:p>
          <a:p>
            <a:pPr marL="1143000" lvl="2" indent="-228600">
              <a:spcBef>
                <a:spcPct val="20000"/>
              </a:spcBef>
              <a:buFontTx/>
              <a:buChar char="•"/>
            </a:pPr>
            <a:r>
              <a:rPr lang="en-US" sz="2000" b="1">
                <a:solidFill>
                  <a:srgbClr val="000000"/>
                </a:solidFill>
              </a:rPr>
              <a:t>Resistive joints (splices)			30	</a:t>
            </a:r>
          </a:p>
          <a:p>
            <a:pPr marL="742950" lvl="1" indent="-285750">
              <a:spcBef>
                <a:spcPct val="20000"/>
              </a:spcBef>
              <a:buFontTx/>
              <a:buChar char="–"/>
            </a:pPr>
            <a:r>
              <a:rPr lang="en-US" b="1" i="1">
                <a:solidFill>
                  <a:srgbClr val="000000"/>
                </a:solidFill>
              </a:rPr>
              <a:t>Total  (per meter)				             ~</a:t>
            </a:r>
            <a:r>
              <a:rPr lang="en-US" i="1">
                <a:solidFill>
                  <a:srgbClr val="000000"/>
                </a:solidFill>
              </a:rPr>
              <a:t>325	</a:t>
            </a:r>
            <a:endParaRPr lang="en-US">
              <a:latin typeface="Arial Rounded MT Bold" pitchFamily="34" charset="0"/>
            </a:endParaRPr>
          </a:p>
        </p:txBody>
      </p:sp>
      <p:sp>
        <p:nvSpPr>
          <p:cNvPr id="26631" name="Text Box 4"/>
          <p:cNvSpPr txBox="1">
            <a:spLocks noChangeArrowheads="1"/>
          </p:cNvSpPr>
          <p:nvPr/>
        </p:nvSpPr>
        <p:spPr bwMode="auto">
          <a:xfrm>
            <a:off x="1600200" y="1219200"/>
            <a:ext cx="5245100" cy="33972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pl-PL">
                <a:latin typeface="Times New Roman" pitchFamily="18" charset="0"/>
              </a:rPr>
              <a:t>A. Siemko, </a:t>
            </a:r>
            <a:r>
              <a:rPr lang="en-US">
                <a:latin typeface="Times New Roman" pitchFamily="18" charset="0"/>
              </a:rPr>
              <a:t>14th “Chamonix Workshop”, January 2005</a:t>
            </a:r>
          </a:p>
        </p:txBody>
      </p:sp>
      <p:sp>
        <p:nvSpPr>
          <p:cNvPr id="26632" name="Text Box 5"/>
          <p:cNvSpPr txBox="1">
            <a:spLocks noChangeArrowheads="1"/>
          </p:cNvSpPr>
          <p:nvPr/>
        </p:nvSpPr>
        <p:spPr bwMode="auto">
          <a:xfrm>
            <a:off x="152400" y="4953000"/>
            <a:ext cx="8839200" cy="936625"/>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pPr>
            <a:r>
              <a:rPr lang="pl-PL" sz="1600" b="1">
                <a:solidFill>
                  <a:srgbClr val="CC3300"/>
                </a:solidFill>
                <a:latin typeface="Courier" pitchFamily="49" charset="0"/>
              </a:rPr>
              <a:t>The first estimations shows contribution at the level of 0.5 mW/cm</a:t>
            </a:r>
            <a:r>
              <a:rPr lang="pl-PL" sz="1600" b="1" baseline="30000">
                <a:solidFill>
                  <a:srgbClr val="CC3300"/>
                </a:solidFill>
                <a:latin typeface="Courier" pitchFamily="49" charset="0"/>
              </a:rPr>
              <a:t>3</a:t>
            </a:r>
            <a:r>
              <a:rPr lang="pl-PL" sz="1600" b="1">
                <a:solidFill>
                  <a:srgbClr val="CC3300"/>
                </a:solidFill>
                <a:latin typeface="Courier" pitchFamily="49" charset="0"/>
              </a:rPr>
              <a:t> </a:t>
            </a:r>
          </a:p>
          <a:p>
            <a:pPr algn="ctr" eaLnBrk="0" hangingPunct="0">
              <a:lnSpc>
                <a:spcPct val="90000"/>
              </a:lnSpc>
              <a:spcBef>
                <a:spcPct val="30000"/>
              </a:spcBef>
            </a:pPr>
            <a:endParaRPr lang="pl-PL" sz="1600" b="1">
              <a:solidFill>
                <a:srgbClr val="CC3300"/>
              </a:solidFill>
              <a:latin typeface="Courier" pitchFamily="49" charset="0"/>
            </a:endParaRPr>
          </a:p>
          <a:p>
            <a:pPr algn="ctr" eaLnBrk="0" hangingPunct="0">
              <a:lnSpc>
                <a:spcPct val="90000"/>
              </a:lnSpc>
              <a:spcBef>
                <a:spcPct val="30000"/>
              </a:spcBef>
            </a:pPr>
            <a:r>
              <a:rPr lang="pl-PL" b="1">
                <a:solidFill>
                  <a:srgbClr val="006600"/>
                </a:solidFill>
                <a:latin typeface="Courier" pitchFamily="49" charset="0"/>
              </a:rPr>
              <a:t>A detailed studies are ongoing (A. Verweij, R. Wolf)</a:t>
            </a:r>
            <a:endParaRPr lang="en-US" b="1">
              <a:solidFill>
                <a:srgbClr val="006600"/>
              </a:solidFill>
              <a:latin typeface="Courier" pitchFamily="49"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pl-PL" smtClean="0"/>
              <a:t>Dariusz Bocian</a:t>
            </a:r>
            <a:endParaRPr lang="en-US" smtClean="0"/>
          </a:p>
        </p:txBody>
      </p:sp>
      <p:sp>
        <p:nvSpPr>
          <p:cNvPr id="1741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7412" name="Slide Number Placeholder 5"/>
          <p:cNvSpPr>
            <a:spLocks noGrp="1"/>
          </p:cNvSpPr>
          <p:nvPr>
            <p:ph type="sldNum" sz="quarter" idx="12"/>
          </p:nvPr>
        </p:nvSpPr>
        <p:spPr>
          <a:noFill/>
        </p:spPr>
        <p:txBody>
          <a:bodyPr/>
          <a:lstStyle/>
          <a:p>
            <a:fld id="{B1BCE800-653A-4151-A614-1FAB729DBEEA}" type="slidenum">
              <a:rPr lang="en-US" smtClean="0"/>
              <a:pPr/>
              <a:t>18</a:t>
            </a:fld>
            <a:endParaRPr lang="en-US" smtClean="0"/>
          </a:p>
        </p:txBody>
      </p:sp>
      <p:sp>
        <p:nvSpPr>
          <p:cNvPr id="17413" name="Rectangle 2"/>
          <p:cNvSpPr>
            <a:spLocks noGrp="1" noChangeArrowheads="1"/>
          </p:cNvSpPr>
          <p:nvPr>
            <p:ph type="title"/>
          </p:nvPr>
        </p:nvSpPr>
        <p:spPr/>
        <p:txBody>
          <a:bodyPr/>
          <a:lstStyle/>
          <a:p>
            <a:pPr eaLnBrk="1" hangingPunct="1"/>
            <a:r>
              <a:rPr lang="pl-PL" dirty="0" err="1" smtClean="0"/>
              <a:t>Heat</a:t>
            </a:r>
            <a:r>
              <a:rPr lang="pl-PL" dirty="0" smtClean="0"/>
              <a:t> transfer </a:t>
            </a:r>
            <a:r>
              <a:rPr lang="pl-PL" dirty="0" err="1" smtClean="0"/>
              <a:t>simulation</a:t>
            </a:r>
            <a:endParaRPr lang="en-US" dirty="0" smtClean="0"/>
          </a:p>
        </p:txBody>
      </p:sp>
      <p:sp>
        <p:nvSpPr>
          <p:cNvPr id="6" name="Text Box 13"/>
          <p:cNvSpPr txBox="1">
            <a:spLocks noChangeArrowheads="1"/>
          </p:cNvSpPr>
          <p:nvPr/>
        </p:nvSpPr>
        <p:spPr bwMode="auto">
          <a:xfrm>
            <a:off x="304800" y="927100"/>
            <a:ext cx="8229600" cy="5262979"/>
          </a:xfrm>
          <a:prstGeom prst="rect">
            <a:avLst/>
          </a:prstGeom>
          <a:noFill/>
          <a:ln w="9525">
            <a:noFill/>
            <a:miter lim="800000"/>
            <a:headEnd/>
            <a:tailEnd/>
          </a:ln>
        </p:spPr>
        <p:txBody>
          <a:bodyPr wrap="square">
            <a:spAutoFit/>
          </a:bodyPr>
          <a:lstStyle/>
          <a:p>
            <a:pPr lvl="1"/>
            <a:r>
              <a:rPr lang="pl-PL" sz="2400" b="1" u="sng" dirty="0" err="1" smtClean="0">
                <a:latin typeface="Arial Narrow" pitchFamily="34" charset="0"/>
              </a:rPr>
              <a:t>Input</a:t>
            </a:r>
            <a:r>
              <a:rPr lang="pl-PL" sz="2400" b="1" u="sng" dirty="0" smtClean="0">
                <a:latin typeface="Arial Narrow" pitchFamily="34" charset="0"/>
              </a:rPr>
              <a:t> data – magnet </a:t>
            </a:r>
            <a:r>
              <a:rPr lang="pl-PL" sz="2400" b="1" u="sng" dirty="0" err="1" smtClean="0">
                <a:latin typeface="Arial Narrow" pitchFamily="34" charset="0"/>
              </a:rPr>
              <a:t>components</a:t>
            </a:r>
            <a:endParaRPr lang="en-US" sz="2400" b="1" u="sng" dirty="0" smtClean="0">
              <a:latin typeface="Arial Narrow" pitchFamily="34" charset="0"/>
            </a:endParaRP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conductor</a:t>
            </a:r>
            <a:r>
              <a:rPr lang="pl-PL" sz="2400" dirty="0" smtClean="0">
                <a:latin typeface="Arial Narrow" pitchFamily="34" charset="0"/>
              </a:rPr>
              <a:t> </a:t>
            </a:r>
            <a:r>
              <a:rPr lang="pl-PL" sz="2400" dirty="0" err="1" smtClean="0">
                <a:latin typeface="Arial Narrow" pitchFamily="34" charset="0"/>
              </a:rPr>
              <a:t>composition</a:t>
            </a:r>
            <a:endParaRPr lang="pl-PL" sz="2400" dirty="0" smtClean="0">
              <a:latin typeface="Arial Narrow" pitchFamily="34" charset="0"/>
            </a:endParaRP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cable</a:t>
            </a:r>
            <a:r>
              <a:rPr lang="pl-PL" sz="2400" dirty="0" smtClean="0">
                <a:latin typeface="Arial Narrow" pitchFamily="34" charset="0"/>
              </a:rPr>
              <a:t> </a:t>
            </a:r>
            <a:r>
              <a:rPr lang="pl-PL" sz="2400" dirty="0" err="1" smtClean="0">
                <a:latin typeface="Arial Narrow" pitchFamily="34" charset="0"/>
              </a:rPr>
              <a:t>insulation</a:t>
            </a:r>
            <a:endParaRPr lang="en-US" sz="2400" dirty="0" smtClean="0">
              <a:latin typeface="Arial Narrow" pitchFamily="34" charset="0"/>
            </a:endParaRPr>
          </a:p>
          <a:p>
            <a:pPr>
              <a:buFont typeface="Wingdings" pitchFamily="2" charset="2"/>
              <a:buChar char="ð"/>
            </a:pPr>
            <a:r>
              <a:rPr lang="en-US" sz="2400" dirty="0" smtClean="0">
                <a:latin typeface="Arial Narrow" pitchFamily="34" charset="0"/>
              </a:rPr>
              <a:t> </a:t>
            </a:r>
            <a:r>
              <a:rPr lang="pl-PL" sz="2400" dirty="0" err="1" smtClean="0">
                <a:latin typeface="Arial Narrow" pitchFamily="34" charset="0"/>
              </a:rPr>
              <a:t>coil</a:t>
            </a:r>
            <a:r>
              <a:rPr lang="pl-PL" sz="2400" dirty="0" smtClean="0">
                <a:latin typeface="Arial Narrow" pitchFamily="34" charset="0"/>
              </a:rPr>
              <a:t> </a:t>
            </a:r>
            <a:r>
              <a:rPr lang="pl-PL" sz="2400" dirty="0" err="1" smtClean="0">
                <a:latin typeface="Arial Narrow" pitchFamily="34" charset="0"/>
              </a:rPr>
              <a:t>insulation</a:t>
            </a:r>
            <a:endParaRPr lang="pl-PL" sz="2400" dirty="0" smtClean="0">
              <a:latin typeface="Arial Narrow" pitchFamily="34" charset="0"/>
            </a:endParaRPr>
          </a:p>
          <a:p>
            <a:pPr>
              <a:buFont typeface="Wingdings" pitchFamily="2" charset="2"/>
              <a:buChar char="ð"/>
            </a:pPr>
            <a:r>
              <a:rPr lang="pl-PL" sz="2400" dirty="0" smtClean="0">
                <a:latin typeface="Arial Narrow" pitchFamily="34" charset="0"/>
              </a:rPr>
              <a:t> magnet geometry</a:t>
            </a:r>
          </a:p>
          <a:p>
            <a:endParaRPr lang="pl-PL" sz="2400" dirty="0" smtClean="0">
              <a:latin typeface="Arial Narrow" pitchFamily="34" charset="0"/>
            </a:endParaRPr>
          </a:p>
          <a:p>
            <a:pPr lvl="1"/>
            <a:r>
              <a:rPr lang="pl-PL" sz="2400" b="1" u="sng" dirty="0" smtClean="0">
                <a:latin typeface="Arial Narrow" pitchFamily="34" charset="0"/>
              </a:rPr>
              <a:t>Input data - thermal</a:t>
            </a: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heat</a:t>
            </a:r>
            <a:r>
              <a:rPr lang="pl-PL" sz="2400" dirty="0" smtClean="0">
                <a:latin typeface="Arial Narrow" pitchFamily="34" charset="0"/>
              </a:rPr>
              <a:t> </a:t>
            </a:r>
            <a:r>
              <a:rPr lang="pl-PL" sz="2400" dirty="0" err="1" smtClean="0">
                <a:latin typeface="Arial Narrow" pitchFamily="34" charset="0"/>
              </a:rPr>
              <a:t>load</a:t>
            </a:r>
            <a:r>
              <a:rPr lang="pl-PL" sz="2400" dirty="0" smtClean="0">
                <a:latin typeface="Arial Narrow" pitchFamily="34" charset="0"/>
              </a:rPr>
              <a:t> map</a:t>
            </a:r>
          </a:p>
          <a:p>
            <a:pPr>
              <a:buFont typeface="Wingdings" pitchFamily="2" charset="2"/>
              <a:buChar char="ð"/>
            </a:pPr>
            <a:r>
              <a:rPr lang="pl-PL" sz="2400" dirty="0" smtClean="0">
                <a:latin typeface="Arial Narrow" pitchFamily="34" charset="0"/>
              </a:rPr>
              <a:t> solid material thermal properties</a:t>
            </a:r>
          </a:p>
          <a:p>
            <a:pPr>
              <a:buFont typeface="Wingdings" pitchFamily="2" charset="2"/>
              <a:buChar char="ð"/>
            </a:pPr>
            <a:r>
              <a:rPr lang="pl-PL" sz="2400" dirty="0" smtClean="0">
                <a:latin typeface="Arial Narrow" pitchFamily="34" charset="0"/>
              </a:rPr>
              <a:t> helium </a:t>
            </a:r>
            <a:r>
              <a:rPr lang="pl-PL" sz="2400" dirty="0" err="1" smtClean="0">
                <a:latin typeface="Arial Narrow" pitchFamily="34" charset="0"/>
              </a:rPr>
              <a:t>properties</a:t>
            </a:r>
            <a:endParaRPr lang="pl-PL" sz="2400" dirty="0" smtClean="0">
              <a:latin typeface="Arial Narrow" pitchFamily="34" charset="0"/>
            </a:endParaRPr>
          </a:p>
          <a:p>
            <a:endParaRPr lang="pl-PL" sz="2400" dirty="0" smtClean="0">
              <a:latin typeface="Arial Narrow" pitchFamily="34" charset="0"/>
            </a:endParaRPr>
          </a:p>
          <a:p>
            <a:pPr lvl="1"/>
            <a:r>
              <a:rPr lang="pl-PL" sz="2400" b="1" u="sng" dirty="0" err="1" smtClean="0">
                <a:latin typeface="Arial Narrow" pitchFamily="34" charset="0"/>
              </a:rPr>
              <a:t>Simulation</a:t>
            </a:r>
            <a:r>
              <a:rPr lang="pl-PL" sz="2400" b="1" u="sng" dirty="0" smtClean="0">
                <a:latin typeface="Arial Narrow" pitchFamily="34" charset="0"/>
              </a:rPr>
              <a:t> </a:t>
            </a:r>
            <a:r>
              <a:rPr lang="pl-PL" sz="2400" b="1" u="sng" dirty="0" err="1" smtClean="0">
                <a:latin typeface="Arial Narrow" pitchFamily="34" charset="0"/>
              </a:rPr>
              <a:t>output</a:t>
            </a:r>
            <a:endParaRPr lang="pl-PL" sz="2400" b="1" u="sng" dirty="0" smtClean="0">
              <a:latin typeface="Arial Narrow" pitchFamily="34" charset="0"/>
            </a:endParaRP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temperature</a:t>
            </a:r>
            <a:r>
              <a:rPr lang="pl-PL" sz="2400" dirty="0" smtClean="0">
                <a:latin typeface="Arial Narrow" pitchFamily="34" charset="0"/>
              </a:rPr>
              <a:t> map </a:t>
            </a:r>
            <a:r>
              <a:rPr lang="pl-PL" sz="2400" dirty="0" err="1" smtClean="0">
                <a:latin typeface="Arial Narrow" pitchFamily="34" charset="0"/>
              </a:rPr>
              <a:t>in</a:t>
            </a:r>
            <a:r>
              <a:rPr lang="pl-PL" sz="2400" dirty="0" smtClean="0">
                <a:latin typeface="Arial Narrow" pitchFamily="34" charset="0"/>
              </a:rPr>
              <a:t> </a:t>
            </a:r>
            <a:r>
              <a:rPr lang="pl-PL" sz="2400" dirty="0" err="1" smtClean="0">
                <a:latin typeface="Arial Narrow" pitchFamily="34" charset="0"/>
              </a:rPr>
              <a:t>the</a:t>
            </a:r>
            <a:r>
              <a:rPr lang="pl-PL" sz="2400" dirty="0" smtClean="0">
                <a:latin typeface="Arial Narrow" pitchFamily="34" charset="0"/>
              </a:rPr>
              <a:t> </a:t>
            </a:r>
            <a:r>
              <a:rPr lang="pl-PL" sz="2400" dirty="0" err="1" smtClean="0">
                <a:latin typeface="Arial Narrow" pitchFamily="34" charset="0"/>
              </a:rPr>
              <a:t>coil</a:t>
            </a:r>
            <a:endParaRPr lang="pl-PL" sz="2400" dirty="0" smtClean="0">
              <a:latin typeface="Arial Narrow" pitchFamily="34" charset="0"/>
            </a:endParaRP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heat</a:t>
            </a:r>
            <a:r>
              <a:rPr lang="pl-PL" sz="2400" dirty="0" smtClean="0">
                <a:latin typeface="Arial Narrow" pitchFamily="34" charset="0"/>
              </a:rPr>
              <a:t> </a:t>
            </a:r>
            <a:r>
              <a:rPr lang="pl-PL" sz="2400" dirty="0" err="1" smtClean="0">
                <a:latin typeface="Arial Narrow" pitchFamily="34" charset="0"/>
              </a:rPr>
              <a:t>flow</a:t>
            </a:r>
            <a:r>
              <a:rPr lang="pl-PL" sz="2400" dirty="0" smtClean="0">
                <a:latin typeface="Arial Narrow" pitchFamily="34" charset="0"/>
              </a:rPr>
              <a:t> </a:t>
            </a:r>
            <a:r>
              <a:rPr lang="pl-PL" sz="2400" dirty="0" err="1" smtClean="0">
                <a:latin typeface="Arial Narrow" pitchFamily="34" charset="0"/>
              </a:rPr>
              <a:t>in</a:t>
            </a:r>
            <a:r>
              <a:rPr lang="pl-PL" sz="2400" dirty="0" smtClean="0">
                <a:latin typeface="Arial Narrow" pitchFamily="34" charset="0"/>
              </a:rPr>
              <a:t> </a:t>
            </a:r>
            <a:r>
              <a:rPr lang="pl-PL" sz="2400" dirty="0" err="1" smtClean="0">
                <a:latin typeface="Arial Narrow" pitchFamily="34" charset="0"/>
              </a:rPr>
              <a:t>the</a:t>
            </a:r>
            <a:r>
              <a:rPr lang="pl-PL" sz="2400" dirty="0" smtClean="0">
                <a:latin typeface="Arial Narrow" pitchFamily="34" charset="0"/>
              </a:rPr>
              <a:t> </a:t>
            </a:r>
            <a:r>
              <a:rPr lang="pl-PL" sz="2400" dirty="0" err="1" smtClean="0">
                <a:latin typeface="Arial Narrow" pitchFamily="34" charset="0"/>
              </a:rPr>
              <a:t>coil</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p>
            <a:r>
              <a:rPr lang="pl-PL" smtClean="0"/>
              <a:t>Dariusz Bocian</a:t>
            </a:r>
            <a:endParaRPr lang="en-US" smtClean="0"/>
          </a:p>
        </p:txBody>
      </p:sp>
      <p:sp>
        <p:nvSpPr>
          <p:cNvPr id="9219"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9220" name="Slide Number Placeholder 3"/>
          <p:cNvSpPr>
            <a:spLocks noGrp="1"/>
          </p:cNvSpPr>
          <p:nvPr>
            <p:ph type="sldNum" sz="quarter" idx="12"/>
          </p:nvPr>
        </p:nvSpPr>
        <p:spPr>
          <a:noFill/>
        </p:spPr>
        <p:txBody>
          <a:bodyPr/>
          <a:lstStyle/>
          <a:p>
            <a:fld id="{64A1EF90-DF3C-4CDA-AA82-B22ECACD7817}" type="slidenum">
              <a:rPr lang="en-US" smtClean="0"/>
              <a:pPr/>
              <a:t>2</a:t>
            </a:fld>
            <a:endParaRPr lang="en-US" smtClean="0"/>
          </a:p>
        </p:txBody>
      </p:sp>
      <p:sp>
        <p:nvSpPr>
          <p:cNvPr id="198659" name="Rectangle 3"/>
          <p:cNvSpPr>
            <a:spLocks noGrp="1" noChangeArrowheads="1"/>
          </p:cNvSpPr>
          <p:nvPr>
            <p:ph type="body" idx="4294967295"/>
          </p:nvPr>
        </p:nvSpPr>
        <p:spPr>
          <a:xfrm>
            <a:off x="457200" y="990600"/>
            <a:ext cx="8305800" cy="5486400"/>
          </a:xfrm>
        </p:spPr>
        <p:txBody>
          <a:bodyPr lIns="92075" tIns="46038" rIns="92075" bIns="46038"/>
          <a:lstStyle/>
          <a:p>
            <a:pPr marL="571500" indent="-571500" eaLnBrk="1" hangingPunct="1">
              <a:lnSpc>
                <a:spcPct val="90000"/>
              </a:lnSpc>
              <a:spcBef>
                <a:spcPct val="50000"/>
              </a:spcBef>
              <a:buClr>
                <a:srgbClr val="006600"/>
              </a:buClr>
              <a:buSzPct val="60000"/>
              <a:buFontTx/>
              <a:buBlip>
                <a:blip r:embed="rId2"/>
              </a:buBlip>
              <a:defRPr/>
            </a:pPr>
            <a:r>
              <a:rPr lang="en-US" sz="2800" dirty="0" smtClean="0">
                <a:effectLst>
                  <a:outerShdw blurRad="38100" dist="38100" dir="2700000" algn="tl">
                    <a:srgbClr val="C0C0C0"/>
                  </a:outerShdw>
                </a:effectLst>
                <a:latin typeface="Comic Sans MS" pitchFamily="66" charset="0"/>
              </a:rPr>
              <a:t>Motivation</a:t>
            </a:r>
          </a:p>
          <a:p>
            <a:pPr marL="571500" indent="-571500" eaLnBrk="1" hangingPunct="1">
              <a:lnSpc>
                <a:spcPct val="90000"/>
              </a:lnSpc>
              <a:spcBef>
                <a:spcPct val="50000"/>
              </a:spcBef>
              <a:buSzPct val="60000"/>
              <a:buFontTx/>
              <a:buBlip>
                <a:blip r:embed="rId2"/>
              </a:buBlip>
              <a:defRPr/>
            </a:pPr>
            <a:r>
              <a:rPr lang="en-US" sz="2800" dirty="0" smtClean="0">
                <a:latin typeface="Comic Sans MS" pitchFamily="66" charset="0"/>
              </a:rPr>
              <a:t>Modeling of heat flow in the magnet</a:t>
            </a:r>
            <a:endParaRPr lang="pl-PL" sz="2800" dirty="0" smtClean="0">
              <a:latin typeface="Comic Sans MS" pitchFamily="66" charset="0"/>
            </a:endParaRPr>
          </a:p>
          <a:p>
            <a:pPr marL="1371600" lvl="2" indent="-571500" eaLnBrk="1" hangingPunct="1">
              <a:lnSpc>
                <a:spcPct val="90000"/>
              </a:lnSpc>
              <a:spcBef>
                <a:spcPct val="50000"/>
              </a:spcBef>
              <a:buSzPct val="60000"/>
              <a:buFontTx/>
              <a:buBlip>
                <a:blip r:embed="rId2"/>
              </a:buBlip>
              <a:defRPr/>
            </a:pPr>
            <a:r>
              <a:rPr lang="en-US" dirty="0" smtClean="0">
                <a:latin typeface="Comic Sans MS" pitchFamily="66" charset="0"/>
              </a:rPr>
              <a:t>Network model construction</a:t>
            </a:r>
            <a:endParaRPr lang="pl-PL" dirty="0" smtClean="0">
              <a:latin typeface="Comic Sans MS" pitchFamily="66" charset="0"/>
            </a:endParaRPr>
          </a:p>
          <a:p>
            <a:pPr marL="1371600" lvl="2" indent="-571500" eaLnBrk="1" hangingPunct="1">
              <a:lnSpc>
                <a:spcPct val="90000"/>
              </a:lnSpc>
              <a:spcBef>
                <a:spcPct val="50000"/>
              </a:spcBef>
              <a:buSzPct val="60000"/>
              <a:buFontTx/>
              <a:buBlip>
                <a:blip r:embed="rId2"/>
              </a:buBlip>
              <a:defRPr/>
            </a:pPr>
            <a:r>
              <a:rPr lang="en-US" dirty="0" smtClean="0">
                <a:latin typeface="Comic Sans MS" pitchFamily="66" charset="0"/>
              </a:rPr>
              <a:t>Helium modeling</a:t>
            </a:r>
          </a:p>
          <a:p>
            <a:pPr marL="571500" indent="-571500" eaLnBrk="1" hangingPunct="1">
              <a:lnSpc>
                <a:spcPct val="90000"/>
              </a:lnSpc>
              <a:spcBef>
                <a:spcPct val="50000"/>
              </a:spcBef>
              <a:buSzPct val="60000"/>
              <a:buFontTx/>
              <a:buBlip>
                <a:blip r:embed="rId2"/>
              </a:buBlip>
              <a:defRPr/>
            </a:pPr>
            <a:r>
              <a:rPr lang="en-US" sz="2800" dirty="0" smtClean="0">
                <a:latin typeface="Comic Sans MS" pitchFamily="66" charset="0"/>
              </a:rPr>
              <a:t>New inner triplet magnet model</a:t>
            </a:r>
          </a:p>
          <a:p>
            <a:pPr marL="1371600" lvl="2" indent="-571500" eaLnBrk="1" hangingPunct="1">
              <a:lnSpc>
                <a:spcPct val="90000"/>
              </a:lnSpc>
              <a:spcBef>
                <a:spcPct val="50000"/>
              </a:spcBef>
              <a:buSzPct val="60000"/>
              <a:buFontTx/>
              <a:buBlip>
                <a:blip r:embed="rId2"/>
              </a:buBlip>
              <a:defRPr/>
            </a:pPr>
            <a:r>
              <a:rPr lang="en-US" dirty="0" smtClean="0">
                <a:latin typeface="Comic Sans MS" pitchFamily="66" charset="0"/>
              </a:rPr>
              <a:t>New model features</a:t>
            </a:r>
          </a:p>
          <a:p>
            <a:pPr marL="571500" indent="-571500" eaLnBrk="1" hangingPunct="1">
              <a:lnSpc>
                <a:spcPct val="90000"/>
              </a:lnSpc>
              <a:spcBef>
                <a:spcPct val="50000"/>
              </a:spcBef>
              <a:buSzPct val="60000"/>
              <a:buFontTx/>
              <a:buBlip>
                <a:blip r:embed="rId2"/>
              </a:buBlip>
              <a:defRPr/>
            </a:pPr>
            <a:r>
              <a:rPr lang="pl-PL" sz="2800" dirty="0" smtClean="0">
                <a:latin typeface="Comic Sans MS" pitchFamily="66" charset="0"/>
              </a:rPr>
              <a:t>F</a:t>
            </a:r>
            <a:r>
              <a:rPr lang="en-US" sz="2800" dirty="0" err="1" smtClean="0">
                <a:latin typeface="Comic Sans MS" pitchFamily="66" charset="0"/>
              </a:rPr>
              <a:t>uture</a:t>
            </a:r>
            <a:r>
              <a:rPr lang="en-US" sz="2800" dirty="0" smtClean="0">
                <a:latin typeface="Comic Sans MS" pitchFamily="66" charset="0"/>
              </a:rPr>
              <a:t> plans</a:t>
            </a:r>
          </a:p>
          <a:p>
            <a:pPr marL="1371600" lvl="2" indent="-571500" eaLnBrk="1" hangingPunct="1">
              <a:lnSpc>
                <a:spcPct val="90000"/>
              </a:lnSpc>
              <a:spcBef>
                <a:spcPct val="50000"/>
              </a:spcBef>
              <a:buSzPct val="60000"/>
              <a:buFontTx/>
              <a:buBlip>
                <a:blip r:embed="rId2"/>
              </a:buBlip>
              <a:defRPr/>
            </a:pPr>
            <a:r>
              <a:rPr lang="en-US" dirty="0" smtClean="0">
                <a:latin typeface="Comic Sans MS" pitchFamily="66" charset="0"/>
              </a:rPr>
              <a:t>Model validation </a:t>
            </a:r>
          </a:p>
          <a:p>
            <a:pPr marL="1371600" lvl="2" indent="-571500" eaLnBrk="1" hangingPunct="1">
              <a:lnSpc>
                <a:spcPct val="90000"/>
              </a:lnSpc>
              <a:spcBef>
                <a:spcPct val="50000"/>
              </a:spcBef>
              <a:buSzPct val="60000"/>
              <a:buFontTx/>
              <a:buBlip>
                <a:blip r:embed="rId2"/>
              </a:buBlip>
              <a:defRPr/>
            </a:pPr>
            <a:r>
              <a:rPr lang="en-US" dirty="0" smtClean="0">
                <a:latin typeface="Comic Sans MS" pitchFamily="66" charset="0"/>
              </a:rPr>
              <a:t>Magnets simulation</a:t>
            </a:r>
            <a:endParaRPr lang="pl-PL" dirty="0" smtClean="0">
              <a:latin typeface="Comic Sans MS" pitchFamily="66" charset="0"/>
            </a:endParaRPr>
          </a:p>
          <a:p>
            <a:pPr marL="571500" indent="-571500" eaLnBrk="1" hangingPunct="1">
              <a:lnSpc>
                <a:spcPct val="90000"/>
              </a:lnSpc>
              <a:spcBef>
                <a:spcPct val="50000"/>
              </a:spcBef>
              <a:buSzPct val="60000"/>
              <a:buFontTx/>
              <a:buBlip>
                <a:blip r:embed="rId2"/>
              </a:buBlip>
              <a:defRPr/>
            </a:pPr>
            <a:r>
              <a:rPr lang="pl-PL" sz="2800" dirty="0" smtClean="0">
                <a:latin typeface="Comic Sans MS" pitchFamily="66" charset="0"/>
              </a:rPr>
              <a:t>Conclusions</a:t>
            </a:r>
            <a:endParaRPr lang="en-US" sz="2800" dirty="0" smtClean="0">
              <a:latin typeface="Comic Sans MS" pitchFamily="66" charset="0"/>
            </a:endParaRPr>
          </a:p>
        </p:txBody>
      </p:sp>
      <p:sp>
        <p:nvSpPr>
          <p:cNvPr id="9" name="Title 8"/>
          <p:cNvSpPr>
            <a:spLocks noGrp="1"/>
          </p:cNvSpPr>
          <p:nvPr>
            <p:ph type="title" idx="4294967295"/>
          </p:nvPr>
        </p:nvSpPr>
        <p:spPr/>
        <p:txBody>
          <a:bodyPr lIns="92075" tIns="46038" rIns="92075" bIns="46038"/>
          <a:lstStyle/>
          <a:p>
            <a:pPr eaLnBrk="1" hangingPunct="1">
              <a:defRPr/>
            </a:pPr>
            <a:r>
              <a:rPr lang="pl-PL">
                <a:effectLst>
                  <a:outerShdw blurRad="38100" dist="38100" dir="2700000" algn="tl">
                    <a:srgbClr val="C0C0C0"/>
                  </a:outerShdw>
                </a:effectLst>
              </a:rPr>
              <a:t>OUTLINE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pl-PL" smtClean="0"/>
              <a:t>Dariusz Bocian</a:t>
            </a:r>
            <a:endParaRPr lang="en-US" smtClean="0"/>
          </a:p>
        </p:txBody>
      </p:sp>
      <p:sp>
        <p:nvSpPr>
          <p:cNvPr id="10243"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0244" name="Slide Number Placeholder 5"/>
          <p:cNvSpPr>
            <a:spLocks noGrp="1"/>
          </p:cNvSpPr>
          <p:nvPr>
            <p:ph type="sldNum" sz="quarter" idx="12"/>
          </p:nvPr>
        </p:nvSpPr>
        <p:spPr>
          <a:noFill/>
        </p:spPr>
        <p:txBody>
          <a:bodyPr/>
          <a:lstStyle/>
          <a:p>
            <a:fld id="{2615EA27-9B85-4720-B880-3634BA360E55}" type="slidenum">
              <a:rPr lang="en-US" smtClean="0"/>
              <a:pPr/>
              <a:t>3</a:t>
            </a:fld>
            <a:endParaRPr lang="en-US" smtClean="0"/>
          </a:p>
        </p:txBody>
      </p:sp>
      <p:sp>
        <p:nvSpPr>
          <p:cNvPr id="10245" name="Rectangle 2"/>
          <p:cNvSpPr>
            <a:spLocks noGrp="1" noChangeArrowheads="1"/>
          </p:cNvSpPr>
          <p:nvPr>
            <p:ph type="title"/>
          </p:nvPr>
        </p:nvSpPr>
        <p:spPr/>
        <p:txBody>
          <a:bodyPr/>
          <a:lstStyle/>
          <a:p>
            <a:pPr eaLnBrk="1" hangingPunct="1"/>
            <a:r>
              <a:rPr lang="pl-PL" smtClean="0"/>
              <a:t>MOTIVATION</a:t>
            </a:r>
            <a:endParaRPr lang="en-US" smtClean="0"/>
          </a:p>
        </p:txBody>
      </p:sp>
      <p:sp>
        <p:nvSpPr>
          <p:cNvPr id="10246" name="Rectangle 3"/>
          <p:cNvSpPr>
            <a:spLocks noGrp="1" noChangeArrowheads="1"/>
          </p:cNvSpPr>
          <p:nvPr>
            <p:ph type="body" idx="1"/>
          </p:nvPr>
        </p:nvSpPr>
        <p:spPr>
          <a:xfrm>
            <a:off x="152400" y="914400"/>
            <a:ext cx="8839200" cy="5562600"/>
          </a:xfrm>
        </p:spPr>
        <p:txBody>
          <a:bodyPr/>
          <a:lstStyle/>
          <a:p>
            <a:pPr eaLnBrk="1" hangingPunct="1">
              <a:lnSpc>
                <a:spcPct val="120000"/>
              </a:lnSpc>
              <a:spcBef>
                <a:spcPct val="50000"/>
              </a:spcBef>
              <a:buClr>
                <a:srgbClr val="006600"/>
              </a:buClr>
              <a:buSzPct val="60000"/>
              <a:buFontTx/>
              <a:buBlip>
                <a:blip r:embed="rId2"/>
              </a:buBlip>
            </a:pPr>
            <a:r>
              <a:rPr lang="pl-PL" dirty="0" err="1" smtClean="0">
                <a:latin typeface="Times New Roman" pitchFamily="18" charset="0"/>
              </a:rPr>
              <a:t>Particles</a:t>
            </a:r>
            <a:r>
              <a:rPr lang="pl-PL" dirty="0" smtClean="0">
                <a:latin typeface="Times New Roman" pitchFamily="18" charset="0"/>
              </a:rPr>
              <a:t> </a:t>
            </a:r>
            <a:r>
              <a:rPr lang="pl-PL" dirty="0" err="1" smtClean="0">
                <a:latin typeface="Times New Roman" pitchFamily="18" charset="0"/>
              </a:rPr>
              <a:t>coming</a:t>
            </a:r>
            <a:r>
              <a:rPr lang="pl-PL" dirty="0" smtClean="0">
                <a:latin typeface="Times New Roman" pitchFamily="18" charset="0"/>
              </a:rPr>
              <a:t> </a:t>
            </a:r>
            <a:r>
              <a:rPr lang="pl-PL" dirty="0" err="1" smtClean="0">
                <a:latin typeface="Times New Roman" pitchFamily="18" charset="0"/>
              </a:rPr>
              <a:t>from</a:t>
            </a:r>
            <a:r>
              <a:rPr lang="pl-PL" dirty="0" smtClean="0">
                <a:latin typeface="Times New Roman" pitchFamily="18" charset="0"/>
              </a:rPr>
              <a:t> proton-proton </a:t>
            </a:r>
            <a:r>
              <a:rPr lang="pl-PL" dirty="0" err="1" smtClean="0">
                <a:latin typeface="Times New Roman" pitchFamily="18" charset="0"/>
              </a:rPr>
              <a:t>collision</a:t>
            </a:r>
            <a:r>
              <a:rPr lang="pl-PL" dirty="0" smtClean="0">
                <a:latin typeface="Times New Roman" pitchFamily="18" charset="0"/>
              </a:rPr>
              <a:t> </a:t>
            </a:r>
            <a:r>
              <a:rPr lang="pl-PL" dirty="0" err="1" smtClean="0">
                <a:latin typeface="Times New Roman" pitchFamily="18" charset="0"/>
              </a:rPr>
              <a:t>debris</a:t>
            </a:r>
            <a:r>
              <a:rPr lang="pl-PL" dirty="0" smtClean="0">
                <a:latin typeface="Times New Roman" pitchFamily="18" charset="0"/>
              </a:rPr>
              <a:t> </a:t>
            </a:r>
            <a:r>
              <a:rPr lang="pl-PL" dirty="0" err="1" smtClean="0">
                <a:latin typeface="Times New Roman" pitchFamily="18" charset="0"/>
              </a:rPr>
              <a:t>impact</a:t>
            </a:r>
            <a:r>
              <a:rPr lang="pl-PL" dirty="0" smtClean="0">
                <a:latin typeface="Times New Roman" pitchFamily="18" charset="0"/>
              </a:rPr>
              <a:t> </a:t>
            </a:r>
            <a:r>
              <a:rPr lang="pl-PL" dirty="0" err="1" smtClean="0">
                <a:latin typeface="Times New Roman" pitchFamily="18" charset="0"/>
              </a:rPr>
              <a:t>the</a:t>
            </a:r>
            <a:r>
              <a:rPr lang="pl-PL" dirty="0" smtClean="0">
                <a:latin typeface="Times New Roman" pitchFamily="18" charset="0"/>
              </a:rPr>
              <a:t> </a:t>
            </a:r>
            <a:r>
              <a:rPr lang="pl-PL" dirty="0" err="1" smtClean="0">
                <a:latin typeface="Times New Roman" pitchFamily="18" charset="0"/>
              </a:rPr>
              <a:t>inner</a:t>
            </a:r>
            <a:r>
              <a:rPr lang="pl-PL" dirty="0" smtClean="0">
                <a:latin typeface="Times New Roman" pitchFamily="18" charset="0"/>
              </a:rPr>
              <a:t> triplet </a:t>
            </a:r>
            <a:r>
              <a:rPr lang="pl-PL" dirty="0" err="1" smtClean="0">
                <a:latin typeface="Times New Roman" pitchFamily="18" charset="0"/>
              </a:rPr>
              <a:t>magnets</a:t>
            </a:r>
            <a:r>
              <a:rPr lang="pl-PL" dirty="0" smtClean="0">
                <a:latin typeface="Times New Roman" pitchFamily="18" charset="0"/>
              </a:rPr>
              <a:t> </a:t>
            </a:r>
            <a:br>
              <a:rPr lang="pl-PL" dirty="0" smtClean="0">
                <a:latin typeface="Times New Roman" pitchFamily="18" charset="0"/>
              </a:rPr>
            </a:br>
            <a:r>
              <a:rPr lang="pl-PL" dirty="0" smtClean="0">
                <a:latin typeface="Times New Roman" pitchFamily="18" charset="0"/>
              </a:rPr>
              <a:t>	</a:t>
            </a:r>
            <a:r>
              <a:rPr lang="pl-PL" dirty="0" smtClean="0">
                <a:solidFill>
                  <a:srgbClr val="FF0000"/>
                </a:solidFill>
                <a:latin typeface="Arial" pitchFamily="34" charset="0"/>
                <a:cs typeface="Arial" pitchFamily="34" charset="0"/>
              </a:rPr>
              <a:t>→ </a:t>
            </a:r>
            <a:r>
              <a:rPr lang="pl-PL" dirty="0" smtClean="0">
                <a:solidFill>
                  <a:srgbClr val="FF0000"/>
                </a:solidFill>
                <a:latin typeface="Times New Roman" pitchFamily="18" charset="0"/>
              </a:rPr>
              <a:t>energy </a:t>
            </a:r>
            <a:r>
              <a:rPr lang="pl-PL" dirty="0" err="1" smtClean="0">
                <a:solidFill>
                  <a:srgbClr val="FF0000"/>
                </a:solidFill>
                <a:latin typeface="Times New Roman" pitchFamily="18" charset="0"/>
              </a:rPr>
              <a:t>deposition</a:t>
            </a:r>
            <a:r>
              <a:rPr lang="pl-PL" dirty="0" smtClean="0">
                <a:solidFill>
                  <a:srgbClr val="FF0000"/>
                </a:solidFill>
                <a:latin typeface="Times New Roman" pitchFamily="18" charset="0"/>
              </a:rPr>
              <a:t> </a:t>
            </a:r>
            <a:r>
              <a:rPr lang="pl-PL" dirty="0" err="1" smtClean="0">
                <a:solidFill>
                  <a:srgbClr val="FF0000"/>
                </a:solidFill>
                <a:latin typeface="Times New Roman" pitchFamily="18" charset="0"/>
              </a:rPr>
              <a:t>in</a:t>
            </a:r>
            <a:r>
              <a:rPr lang="pl-PL" dirty="0" smtClean="0">
                <a:solidFill>
                  <a:srgbClr val="FF0000"/>
                </a:solidFill>
                <a:latin typeface="Times New Roman" pitchFamily="18" charset="0"/>
              </a:rPr>
              <a:t> </a:t>
            </a:r>
            <a:r>
              <a:rPr lang="pl-PL" dirty="0" err="1" smtClean="0">
                <a:solidFill>
                  <a:srgbClr val="FF0000"/>
                </a:solidFill>
                <a:latin typeface="Times New Roman" pitchFamily="18" charset="0"/>
              </a:rPr>
              <a:t>the</a:t>
            </a:r>
            <a:r>
              <a:rPr lang="pl-PL" dirty="0" smtClean="0">
                <a:solidFill>
                  <a:srgbClr val="FF0000"/>
                </a:solidFill>
                <a:latin typeface="Times New Roman" pitchFamily="18" charset="0"/>
              </a:rPr>
              <a:t> </a:t>
            </a:r>
            <a:r>
              <a:rPr lang="pl-PL" dirty="0" err="1" smtClean="0">
                <a:solidFill>
                  <a:srgbClr val="FF0000"/>
                </a:solidFill>
                <a:latin typeface="Times New Roman" pitchFamily="18" charset="0"/>
              </a:rPr>
              <a:t>coils</a:t>
            </a:r>
            <a:r>
              <a:rPr lang="pl-PL" dirty="0" smtClean="0">
                <a:latin typeface="Times New Roman" pitchFamily="18" charset="0"/>
              </a:rPr>
              <a:t>.</a:t>
            </a:r>
          </a:p>
          <a:p>
            <a:pPr eaLnBrk="1" hangingPunct="1">
              <a:lnSpc>
                <a:spcPct val="120000"/>
              </a:lnSpc>
              <a:spcBef>
                <a:spcPct val="50000"/>
              </a:spcBef>
              <a:buClr>
                <a:srgbClr val="006600"/>
              </a:buClr>
              <a:buSzPct val="60000"/>
              <a:buFontTx/>
              <a:buBlip>
                <a:blip r:embed="rId2"/>
              </a:buBlip>
            </a:pPr>
            <a:r>
              <a:rPr lang="pl-PL" dirty="0" err="1" smtClean="0">
                <a:latin typeface="Times New Roman" pitchFamily="18" charset="0"/>
              </a:rPr>
              <a:t>Heat</a:t>
            </a:r>
            <a:r>
              <a:rPr lang="pl-PL" dirty="0" smtClean="0">
                <a:latin typeface="Times New Roman" pitchFamily="18" charset="0"/>
              </a:rPr>
              <a:t> </a:t>
            </a:r>
            <a:r>
              <a:rPr lang="pl-PL" dirty="0" err="1" smtClean="0">
                <a:latin typeface="Times New Roman" pitchFamily="18" charset="0"/>
              </a:rPr>
              <a:t>flow</a:t>
            </a:r>
            <a:r>
              <a:rPr lang="pl-PL" dirty="0" smtClean="0">
                <a:latin typeface="Times New Roman" pitchFamily="18" charset="0"/>
              </a:rPr>
              <a:t> </a:t>
            </a:r>
            <a:r>
              <a:rPr lang="pl-PL" dirty="0" err="1" smtClean="0">
                <a:latin typeface="Times New Roman" pitchFamily="18" charset="0"/>
              </a:rPr>
              <a:t>paths</a:t>
            </a:r>
            <a:r>
              <a:rPr lang="pl-PL" dirty="0" smtClean="0">
                <a:latin typeface="Times New Roman" pitchFamily="18" charset="0"/>
              </a:rPr>
              <a:t> and </a:t>
            </a:r>
            <a:r>
              <a:rPr lang="pl-PL" dirty="0" err="1" smtClean="0">
                <a:latin typeface="Times New Roman" pitchFamily="18" charset="0"/>
              </a:rPr>
              <a:t>heat</a:t>
            </a:r>
            <a:r>
              <a:rPr lang="pl-PL" dirty="0" smtClean="0">
                <a:latin typeface="Times New Roman" pitchFamily="18" charset="0"/>
              </a:rPr>
              <a:t> </a:t>
            </a:r>
            <a:r>
              <a:rPr lang="pl-PL" dirty="0" err="1" smtClean="0">
                <a:latin typeface="Times New Roman" pitchFamily="18" charset="0"/>
              </a:rPr>
              <a:t>flow</a:t>
            </a:r>
            <a:r>
              <a:rPr lang="pl-PL" dirty="0" smtClean="0">
                <a:latin typeface="Times New Roman" pitchFamily="18" charset="0"/>
              </a:rPr>
              <a:t> </a:t>
            </a:r>
            <a:r>
              <a:rPr lang="pl-PL" dirty="0" err="1" smtClean="0">
                <a:latin typeface="Times New Roman" pitchFamily="18" charset="0"/>
              </a:rPr>
              <a:t>barriers</a:t>
            </a:r>
            <a:r>
              <a:rPr lang="pl-PL" dirty="0" smtClean="0">
                <a:latin typeface="Times New Roman" pitchFamily="18" charset="0"/>
              </a:rPr>
              <a:t> </a:t>
            </a:r>
            <a:r>
              <a:rPr lang="pl-PL" dirty="0" err="1" smtClean="0">
                <a:latin typeface="Times New Roman" pitchFamily="18" charset="0"/>
              </a:rPr>
              <a:t>identification</a:t>
            </a:r>
            <a:r>
              <a:rPr lang="pl-PL" dirty="0" smtClean="0">
                <a:latin typeface="Times New Roman" pitchFamily="18" charset="0"/>
              </a:rPr>
              <a:t> </a:t>
            </a:r>
            <a:r>
              <a:rPr lang="pl-PL" dirty="0" err="1" smtClean="0">
                <a:latin typeface="Times New Roman" pitchFamily="18" charset="0"/>
              </a:rPr>
              <a:t>in</a:t>
            </a:r>
            <a:r>
              <a:rPr lang="pl-PL" dirty="0" smtClean="0">
                <a:latin typeface="Times New Roman" pitchFamily="18" charset="0"/>
              </a:rPr>
              <a:t> </a:t>
            </a:r>
            <a:r>
              <a:rPr lang="pl-PL" dirty="0" err="1" smtClean="0">
                <a:latin typeface="Times New Roman" pitchFamily="18" charset="0"/>
              </a:rPr>
              <a:t>the</a:t>
            </a:r>
            <a:r>
              <a:rPr lang="pl-PL" dirty="0" smtClean="0">
                <a:latin typeface="Times New Roman" pitchFamily="18" charset="0"/>
              </a:rPr>
              <a:t> magnet</a:t>
            </a:r>
            <a:r>
              <a:rPr lang="pl-PL" dirty="0" smtClean="0">
                <a:solidFill>
                  <a:srgbClr val="0000FF"/>
                </a:solidFill>
                <a:latin typeface="Times New Roman" pitchFamily="18" charset="0"/>
              </a:rPr>
              <a:t/>
            </a:r>
            <a:br>
              <a:rPr lang="pl-PL" dirty="0" smtClean="0">
                <a:solidFill>
                  <a:srgbClr val="0000FF"/>
                </a:solidFill>
                <a:latin typeface="Times New Roman" pitchFamily="18" charset="0"/>
              </a:rPr>
            </a:br>
            <a:r>
              <a:rPr lang="pl-PL" dirty="0" smtClean="0">
                <a:solidFill>
                  <a:srgbClr val="0000FF"/>
                </a:solidFill>
                <a:latin typeface="Times New Roman" pitchFamily="18" charset="0"/>
              </a:rPr>
              <a:t>	</a:t>
            </a:r>
            <a:r>
              <a:rPr lang="pl-PL" dirty="0" smtClean="0">
                <a:solidFill>
                  <a:srgbClr val="FF0000"/>
                </a:solidFill>
                <a:latin typeface="Arial" pitchFamily="34" charset="0"/>
                <a:cs typeface="Arial" pitchFamily="34" charset="0"/>
              </a:rPr>
              <a:t>→ </a:t>
            </a:r>
            <a:r>
              <a:rPr lang="pl-PL" dirty="0" err="1" smtClean="0">
                <a:solidFill>
                  <a:srgbClr val="FF0000"/>
                </a:solidFill>
                <a:latin typeface="Times New Roman" pitchFamily="18" charset="0"/>
              </a:rPr>
              <a:t>need</a:t>
            </a:r>
            <a:r>
              <a:rPr lang="pl-PL" dirty="0" smtClean="0">
                <a:solidFill>
                  <a:srgbClr val="FF0000"/>
                </a:solidFill>
                <a:latin typeface="Times New Roman" pitchFamily="18" charset="0"/>
              </a:rPr>
              <a:t> to </a:t>
            </a:r>
            <a:r>
              <a:rPr lang="pl-PL" dirty="0" err="1" smtClean="0">
                <a:solidFill>
                  <a:srgbClr val="FF0000"/>
                </a:solidFill>
                <a:latin typeface="Times New Roman" pitchFamily="18" charset="0"/>
              </a:rPr>
              <a:t>give</a:t>
            </a:r>
            <a:r>
              <a:rPr lang="pl-PL" dirty="0" smtClean="0">
                <a:solidFill>
                  <a:srgbClr val="FF0000"/>
                </a:solidFill>
                <a:latin typeface="Times New Roman" pitchFamily="18" charset="0"/>
              </a:rPr>
              <a:t> a </a:t>
            </a:r>
            <a:r>
              <a:rPr lang="pl-PL" dirty="0" err="1" smtClean="0">
                <a:solidFill>
                  <a:srgbClr val="FF0000"/>
                </a:solidFill>
                <a:latin typeface="Times New Roman" pitchFamily="18" charset="0"/>
              </a:rPr>
              <a:t>feedback</a:t>
            </a:r>
            <a:r>
              <a:rPr lang="pl-PL" dirty="0" smtClean="0">
                <a:solidFill>
                  <a:srgbClr val="FF0000"/>
                </a:solidFill>
                <a:latin typeface="Times New Roman" pitchFamily="18" charset="0"/>
              </a:rPr>
              <a:t> to </a:t>
            </a:r>
            <a:r>
              <a:rPr lang="pl-PL" dirty="0" err="1" smtClean="0">
                <a:solidFill>
                  <a:srgbClr val="FF0000"/>
                </a:solidFill>
                <a:latin typeface="Times New Roman" pitchFamily="18" charset="0"/>
              </a:rPr>
              <a:t>the</a:t>
            </a:r>
            <a:r>
              <a:rPr lang="pl-PL" dirty="0" smtClean="0">
                <a:solidFill>
                  <a:srgbClr val="FF0000"/>
                </a:solidFill>
                <a:latin typeface="Times New Roman" pitchFamily="18" charset="0"/>
              </a:rPr>
              <a:t> magnet design.</a:t>
            </a:r>
          </a:p>
          <a:p>
            <a:pPr eaLnBrk="1" hangingPunct="1">
              <a:lnSpc>
                <a:spcPct val="120000"/>
              </a:lnSpc>
              <a:spcBef>
                <a:spcPct val="50000"/>
              </a:spcBef>
              <a:buClr>
                <a:srgbClr val="006600"/>
              </a:buClr>
              <a:buSzPct val="60000"/>
              <a:buFontTx/>
              <a:buBlip>
                <a:blip r:embed="rId2"/>
              </a:buBlip>
            </a:pPr>
            <a:r>
              <a:rPr lang="pl-PL" dirty="0" smtClean="0">
                <a:latin typeface="Times New Roman" pitchFamily="18" charset="0"/>
              </a:rPr>
              <a:t>CERN design </a:t>
            </a:r>
            <a:r>
              <a:rPr lang="pl-PL" dirty="0" smtClean="0">
                <a:latin typeface="Arial" pitchFamily="34" charset="0"/>
                <a:cs typeface="Arial" pitchFamily="34" charset="0"/>
              </a:rPr>
              <a:t>→</a:t>
            </a:r>
            <a:r>
              <a:rPr lang="pl-PL" dirty="0" smtClean="0">
                <a:latin typeface="Times New Roman" pitchFamily="18" charset="0"/>
              </a:rPr>
              <a:t>  </a:t>
            </a:r>
            <a:r>
              <a:rPr lang="pl-PL" dirty="0" err="1" smtClean="0">
                <a:latin typeface="Times New Roman" pitchFamily="18" charset="0"/>
              </a:rPr>
              <a:t>enhanced</a:t>
            </a:r>
            <a:r>
              <a:rPr lang="pl-PL" dirty="0" smtClean="0">
                <a:latin typeface="Times New Roman" pitchFamily="18" charset="0"/>
              </a:rPr>
              <a:t> </a:t>
            </a:r>
            <a:r>
              <a:rPr lang="pl-PL" dirty="0" err="1" smtClean="0">
                <a:latin typeface="Times New Roman" pitchFamily="18" charset="0"/>
              </a:rPr>
              <a:t>insulation</a:t>
            </a:r>
            <a:r>
              <a:rPr lang="pl-PL" dirty="0" smtClean="0">
                <a:latin typeface="Times New Roman" pitchFamily="18" charset="0"/>
              </a:rPr>
              <a:t> </a:t>
            </a:r>
            <a:r>
              <a:rPr lang="pl-PL" dirty="0" err="1" smtClean="0">
                <a:latin typeface="Times New Roman" pitchFamily="18" charset="0"/>
              </a:rPr>
              <a:t>scheme</a:t>
            </a:r>
            <a:r>
              <a:rPr lang="pl-PL" dirty="0" smtClean="0">
                <a:latin typeface="Times New Roman" pitchFamily="18" charset="0"/>
              </a:rPr>
              <a:t> </a:t>
            </a:r>
            <a:r>
              <a:rPr lang="pl-PL" dirty="0" smtClean="0">
                <a:latin typeface="Arial" pitchFamily="34" charset="0"/>
                <a:cs typeface="Arial" pitchFamily="34" charset="0"/>
              </a:rPr>
              <a:t>→</a:t>
            </a:r>
            <a:r>
              <a:rPr lang="pl-PL" dirty="0" smtClean="0">
                <a:latin typeface="Times New Roman" pitchFamily="18" charset="0"/>
              </a:rPr>
              <a:t> </a:t>
            </a:r>
            <a:r>
              <a:rPr lang="pl-PL" dirty="0" err="1" smtClean="0">
                <a:latin typeface="Times New Roman" pitchFamily="18" charset="0"/>
              </a:rPr>
              <a:t>open</a:t>
            </a:r>
            <a:r>
              <a:rPr lang="pl-PL" dirty="0" smtClean="0">
                <a:latin typeface="Times New Roman" pitchFamily="18" charset="0"/>
              </a:rPr>
              <a:t> helium </a:t>
            </a:r>
            <a:r>
              <a:rPr lang="pl-PL" dirty="0" err="1" smtClean="0">
                <a:latin typeface="Times New Roman" pitchFamily="18" charset="0"/>
              </a:rPr>
              <a:t>paths</a:t>
            </a:r>
            <a:r>
              <a:rPr lang="pl-PL" dirty="0" smtClean="0">
                <a:latin typeface="Times New Roman" pitchFamily="18" charset="0"/>
              </a:rPr>
              <a:t> </a:t>
            </a:r>
            <a:r>
              <a:rPr lang="pl-PL" dirty="0" err="1" smtClean="0">
                <a:latin typeface="Times New Roman" pitchFamily="18" charset="0"/>
              </a:rPr>
              <a:t>between</a:t>
            </a:r>
            <a:r>
              <a:rPr lang="pl-PL" dirty="0" smtClean="0">
                <a:latin typeface="Times New Roman" pitchFamily="18" charset="0"/>
              </a:rPr>
              <a:t> </a:t>
            </a:r>
            <a:r>
              <a:rPr lang="pl-PL" dirty="0" err="1" smtClean="0">
                <a:latin typeface="Times New Roman" pitchFamily="18" charset="0"/>
              </a:rPr>
              <a:t>the</a:t>
            </a:r>
            <a:r>
              <a:rPr lang="pl-PL" dirty="0" smtClean="0">
                <a:latin typeface="Times New Roman" pitchFamily="18" charset="0"/>
              </a:rPr>
              <a:t> </a:t>
            </a:r>
            <a:r>
              <a:rPr lang="pl-PL" dirty="0" err="1" smtClean="0">
                <a:latin typeface="Times New Roman" pitchFamily="18" charset="0"/>
              </a:rPr>
              <a:t>bath</a:t>
            </a:r>
            <a:r>
              <a:rPr lang="pl-PL" dirty="0" smtClean="0">
                <a:latin typeface="Times New Roman" pitchFamily="18" charset="0"/>
              </a:rPr>
              <a:t> and </a:t>
            </a:r>
            <a:r>
              <a:rPr lang="pl-PL" dirty="0" err="1" smtClean="0">
                <a:latin typeface="Times New Roman" pitchFamily="18" charset="0"/>
              </a:rPr>
              <a:t>the</a:t>
            </a:r>
            <a:r>
              <a:rPr lang="pl-PL" dirty="0" smtClean="0">
                <a:latin typeface="Times New Roman" pitchFamily="18" charset="0"/>
              </a:rPr>
              <a:t> </a:t>
            </a:r>
            <a:r>
              <a:rPr lang="pl-PL" dirty="0" err="1" smtClean="0">
                <a:latin typeface="Times New Roman" pitchFamily="18" charset="0"/>
              </a:rPr>
              <a:t>cable</a:t>
            </a:r>
            <a:r>
              <a:rPr lang="pl-PL" dirty="0" smtClean="0">
                <a:latin typeface="Times New Roman" pitchFamily="18" charset="0"/>
              </a:rPr>
              <a:t> </a:t>
            </a:r>
            <a:br>
              <a:rPr lang="pl-PL" dirty="0" smtClean="0">
                <a:latin typeface="Times New Roman" pitchFamily="18" charset="0"/>
              </a:rPr>
            </a:br>
            <a:r>
              <a:rPr lang="pl-PL" dirty="0" smtClean="0">
                <a:latin typeface="Times New Roman" pitchFamily="18" charset="0"/>
              </a:rPr>
              <a:t>	</a:t>
            </a:r>
            <a:r>
              <a:rPr lang="pl-PL" dirty="0" smtClean="0">
                <a:solidFill>
                  <a:srgbClr val="FF0000"/>
                </a:solidFill>
                <a:latin typeface="Arial" pitchFamily="34" charset="0"/>
                <a:cs typeface="Arial" pitchFamily="34" charset="0"/>
              </a:rPr>
              <a:t>→ </a:t>
            </a:r>
            <a:r>
              <a:rPr lang="pl-PL" dirty="0" err="1" smtClean="0">
                <a:solidFill>
                  <a:srgbClr val="FF0000"/>
                </a:solidFill>
                <a:latin typeface="Times New Roman" pitchFamily="18" charset="0"/>
              </a:rPr>
              <a:t>study</a:t>
            </a:r>
            <a:r>
              <a:rPr lang="pl-PL" dirty="0" smtClean="0">
                <a:solidFill>
                  <a:srgbClr val="FF0000"/>
                </a:solidFill>
                <a:latin typeface="Times New Roman" pitchFamily="18" charset="0"/>
              </a:rPr>
              <a:t> of magnet </a:t>
            </a:r>
            <a:r>
              <a:rPr lang="pl-PL" dirty="0" err="1" smtClean="0">
                <a:solidFill>
                  <a:srgbClr val="FF0000"/>
                </a:solidFill>
                <a:latin typeface="Times New Roman" pitchFamily="18" charset="0"/>
              </a:rPr>
              <a:t>thermodynamic</a:t>
            </a:r>
            <a:r>
              <a:rPr lang="pl-PL" dirty="0" smtClean="0">
                <a:solidFill>
                  <a:srgbClr val="FF0000"/>
                </a:solidFill>
                <a:latin typeface="Times New Roman" pitchFamily="18" charset="0"/>
              </a:rPr>
              <a:t> </a:t>
            </a:r>
            <a:r>
              <a:rPr lang="pl-PL" dirty="0" err="1" smtClean="0">
                <a:solidFill>
                  <a:srgbClr val="FF0000"/>
                </a:solidFill>
                <a:latin typeface="Times New Roman" pitchFamily="18" charset="0"/>
              </a:rPr>
              <a:t>required</a:t>
            </a:r>
            <a:endParaRPr lang="pl-PL" dirty="0" smtClean="0">
              <a:latin typeface="Times New Roman" pitchFamily="18" charset="0"/>
            </a:endParaRPr>
          </a:p>
          <a:p>
            <a:pPr eaLnBrk="1" hangingPunct="1">
              <a:lnSpc>
                <a:spcPct val="120000"/>
              </a:lnSpc>
              <a:spcBef>
                <a:spcPct val="50000"/>
              </a:spcBef>
              <a:buClr>
                <a:srgbClr val="006600"/>
              </a:buClr>
              <a:buSzPct val="60000"/>
              <a:buFontTx/>
              <a:buBlip>
                <a:blip r:embed="rId2"/>
              </a:buBlip>
            </a:pPr>
            <a:r>
              <a:rPr lang="pl-PL" dirty="0" smtClean="0">
                <a:latin typeface="Times New Roman" pitchFamily="18" charset="0"/>
              </a:rPr>
              <a:t>Thermal </a:t>
            </a:r>
            <a:r>
              <a:rPr lang="pl-PL" dirty="0" err="1" smtClean="0">
                <a:latin typeface="Times New Roman" pitchFamily="18" charset="0"/>
              </a:rPr>
              <a:t>studies</a:t>
            </a:r>
            <a:r>
              <a:rPr lang="pl-PL" dirty="0" smtClean="0">
                <a:latin typeface="Times New Roman" pitchFamily="18" charset="0"/>
              </a:rPr>
              <a:t> of LARP Nb</a:t>
            </a:r>
            <a:r>
              <a:rPr lang="pl-PL" baseline="-25000" dirty="0" smtClean="0">
                <a:latin typeface="Times New Roman" pitchFamily="18" charset="0"/>
              </a:rPr>
              <a:t>3</a:t>
            </a:r>
            <a:r>
              <a:rPr lang="pl-PL" dirty="0" smtClean="0">
                <a:latin typeface="Times New Roman" pitchFamily="18" charset="0"/>
              </a:rPr>
              <a:t>Sn LHC </a:t>
            </a:r>
            <a:r>
              <a:rPr lang="pl-PL" dirty="0" err="1" smtClean="0">
                <a:latin typeface="Times New Roman" pitchFamily="18" charset="0"/>
              </a:rPr>
              <a:t>upgrade</a:t>
            </a:r>
            <a:r>
              <a:rPr lang="pl-PL" dirty="0" smtClean="0">
                <a:latin typeface="Times New Roman" pitchFamily="18" charset="0"/>
              </a:rPr>
              <a:t> magnet </a:t>
            </a:r>
            <a:br>
              <a:rPr lang="pl-PL" dirty="0" smtClean="0">
                <a:latin typeface="Times New Roman" pitchFamily="18" charset="0"/>
              </a:rPr>
            </a:br>
            <a:r>
              <a:rPr lang="pl-PL" dirty="0" smtClean="0">
                <a:latin typeface="Times New Roman" pitchFamily="18" charset="0"/>
              </a:rPr>
              <a:t>	</a:t>
            </a:r>
            <a:r>
              <a:rPr lang="pl-PL" dirty="0" smtClean="0">
                <a:solidFill>
                  <a:srgbClr val="FF0000"/>
                </a:solidFill>
                <a:latin typeface="Arial" pitchFamily="34" charset="0"/>
                <a:cs typeface="Arial" pitchFamily="34" charset="0"/>
              </a:rPr>
              <a:t>→ </a:t>
            </a:r>
            <a:r>
              <a:rPr lang="pl-PL" dirty="0" err="1" smtClean="0">
                <a:solidFill>
                  <a:srgbClr val="FF0000"/>
                </a:solidFill>
                <a:latin typeface="Times New Roman" pitchFamily="18" charset="0"/>
                <a:cs typeface="Arial" pitchFamily="34" charset="0"/>
              </a:rPr>
              <a:t>implement</a:t>
            </a:r>
            <a:r>
              <a:rPr lang="pl-PL" dirty="0" smtClean="0">
                <a:solidFill>
                  <a:srgbClr val="FF0000"/>
                </a:solidFill>
                <a:latin typeface="Times New Roman" pitchFamily="18" charset="0"/>
                <a:cs typeface="Arial" pitchFamily="34" charset="0"/>
              </a:rPr>
              <a:t> </a:t>
            </a:r>
            <a:r>
              <a:rPr lang="pl-PL" dirty="0" err="1" smtClean="0">
                <a:solidFill>
                  <a:srgbClr val="FF0000"/>
                </a:solidFill>
                <a:latin typeface="Times New Roman" pitchFamily="18" charset="0"/>
                <a:cs typeface="Arial" pitchFamily="34" charset="0"/>
              </a:rPr>
              <a:t>the</a:t>
            </a:r>
            <a:r>
              <a:rPr lang="pl-PL" dirty="0" smtClean="0">
                <a:solidFill>
                  <a:srgbClr val="FF0000"/>
                </a:solidFill>
                <a:latin typeface="Times New Roman" pitchFamily="18" charset="0"/>
                <a:cs typeface="Arial" pitchFamily="34" charset="0"/>
              </a:rPr>
              <a:t> same </a:t>
            </a:r>
            <a:r>
              <a:rPr lang="pl-PL" dirty="0" err="1" smtClean="0">
                <a:solidFill>
                  <a:srgbClr val="FF0000"/>
                </a:solidFill>
                <a:latin typeface="Times New Roman" pitchFamily="18" charset="0"/>
                <a:cs typeface="Arial" pitchFamily="34" charset="0"/>
              </a:rPr>
              <a:t>m</a:t>
            </a:r>
            <a:r>
              <a:rPr lang="pl-PL" dirty="0" err="1" smtClean="0">
                <a:solidFill>
                  <a:srgbClr val="FF0000"/>
                </a:solidFill>
                <a:latin typeface="Times New Roman" pitchFamily="18" charset="0"/>
              </a:rPr>
              <a:t>ethod</a:t>
            </a:r>
            <a:r>
              <a:rPr lang="pl-PL" dirty="0" smtClean="0">
                <a:solidFill>
                  <a:srgbClr val="FF0000"/>
                </a:solidFill>
                <a:latin typeface="Times New Roman" pitchFamily="18" charset="0"/>
              </a:rPr>
              <a:t> as </a:t>
            </a:r>
            <a:r>
              <a:rPr lang="pl-PL" dirty="0" err="1" smtClean="0">
                <a:solidFill>
                  <a:srgbClr val="FF0000"/>
                </a:solidFill>
                <a:latin typeface="Times New Roman" pitchFamily="18" charset="0"/>
              </a:rPr>
              <a:t>developed</a:t>
            </a:r>
            <a:r>
              <a:rPr lang="pl-PL" dirty="0" smtClean="0">
                <a:solidFill>
                  <a:srgbClr val="FF0000"/>
                </a:solidFill>
                <a:latin typeface="Times New Roman" pitchFamily="18" charset="0"/>
              </a:rPr>
              <a:t> for CERN design</a:t>
            </a:r>
            <a:endParaRPr lang="pl-PL" dirty="0"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p>
            <a:r>
              <a:rPr lang="pl-PL" smtClean="0"/>
              <a:t>Dariusz Bocian</a:t>
            </a:r>
            <a:endParaRPr lang="en-US" smtClean="0"/>
          </a:p>
        </p:txBody>
      </p:sp>
      <p:sp>
        <p:nvSpPr>
          <p:cNvPr id="14339"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4340" name="Slide Number Placeholder 3"/>
          <p:cNvSpPr>
            <a:spLocks noGrp="1"/>
          </p:cNvSpPr>
          <p:nvPr>
            <p:ph type="sldNum" sz="quarter" idx="12"/>
          </p:nvPr>
        </p:nvSpPr>
        <p:spPr>
          <a:noFill/>
        </p:spPr>
        <p:txBody>
          <a:bodyPr/>
          <a:lstStyle/>
          <a:p>
            <a:fld id="{B7F89303-B92F-4B5F-8478-ECCA9F358D3B}" type="slidenum">
              <a:rPr lang="en-US" smtClean="0"/>
              <a:pPr/>
              <a:t>4</a:t>
            </a:fld>
            <a:endParaRPr lang="en-US" smtClean="0"/>
          </a:p>
        </p:txBody>
      </p:sp>
      <p:pic>
        <p:nvPicPr>
          <p:cNvPr id="14341" name="Picture 10" descr="coil_model"/>
          <p:cNvPicPr>
            <a:picLocks noChangeAspect="1" noChangeArrowheads="1"/>
          </p:cNvPicPr>
          <p:nvPr/>
        </p:nvPicPr>
        <p:blipFill>
          <a:blip r:embed="rId2" cstate="print"/>
          <a:srcRect/>
          <a:stretch>
            <a:fillRect/>
          </a:stretch>
        </p:blipFill>
        <p:spPr bwMode="auto">
          <a:xfrm>
            <a:off x="152400" y="1298575"/>
            <a:ext cx="7239000" cy="5178425"/>
          </a:xfrm>
          <a:prstGeom prst="rect">
            <a:avLst/>
          </a:prstGeom>
          <a:noFill/>
          <a:ln w="9525">
            <a:noFill/>
            <a:miter lim="800000"/>
            <a:headEnd/>
            <a:tailEnd/>
          </a:ln>
        </p:spPr>
      </p:pic>
      <p:sp>
        <p:nvSpPr>
          <p:cNvPr id="233474" name="Rectangle 2"/>
          <p:cNvSpPr>
            <a:spLocks noGrp="1" noChangeArrowheads="1"/>
          </p:cNvSpPr>
          <p:nvPr>
            <p:ph type="title" idx="4294967295"/>
          </p:nvPr>
        </p:nvSpPr>
        <p:spPr/>
        <p:txBody>
          <a:bodyPr lIns="92075" tIns="46038" rIns="92075" bIns="46038"/>
          <a:lstStyle/>
          <a:p>
            <a:pPr eaLnBrk="1" hangingPunct="1">
              <a:defRPr/>
            </a:pPr>
            <a:r>
              <a:rPr lang="en-US" dirty="0">
                <a:solidFill>
                  <a:schemeClr val="tx1"/>
                </a:solidFill>
                <a:effectLst>
                  <a:outerShdw blurRad="38100" dist="38100" dir="2700000" algn="tl">
                    <a:srgbClr val="C0C0C0"/>
                  </a:outerShdw>
                </a:effectLst>
              </a:rPr>
              <a:t>Network </a:t>
            </a:r>
            <a:r>
              <a:rPr lang="en-US" dirty="0" smtClean="0">
                <a:solidFill>
                  <a:schemeClr val="tx1"/>
                </a:solidFill>
                <a:effectLst>
                  <a:outerShdw blurRad="38100" dist="38100" dir="2700000" algn="tl">
                    <a:srgbClr val="C0C0C0"/>
                  </a:outerShdw>
                </a:effectLst>
              </a:rPr>
              <a:t>Model</a:t>
            </a:r>
            <a:r>
              <a:rPr lang="pl-PL" dirty="0" smtClean="0">
                <a:solidFill>
                  <a:schemeClr val="tx1"/>
                </a:solidFill>
                <a:effectLst>
                  <a:outerShdw blurRad="38100" dist="38100" dir="2700000" algn="tl">
                    <a:srgbClr val="C0C0C0"/>
                  </a:outerShdw>
                </a:effectLst>
              </a:rPr>
              <a:t> - </a:t>
            </a:r>
            <a:r>
              <a:rPr lang="pl-PL" dirty="0" err="1" smtClean="0">
                <a:solidFill>
                  <a:schemeClr val="tx1"/>
                </a:solidFill>
                <a:effectLst>
                  <a:outerShdw blurRad="38100" dist="38100" dir="2700000" algn="tl">
                    <a:srgbClr val="C0C0C0"/>
                  </a:outerShdw>
                </a:effectLst>
              </a:rPr>
              <a:t>Coil</a:t>
            </a:r>
            <a:endParaRPr lang="en-US" dirty="0">
              <a:solidFill>
                <a:schemeClr val="tx1"/>
              </a:solidFill>
              <a:effectLst>
                <a:outerShdw blurRad="38100" dist="38100" dir="2700000" algn="tl">
                  <a:srgbClr val="C0C0C0"/>
                </a:outerShdw>
              </a:effectLst>
            </a:endParaRPr>
          </a:p>
        </p:txBody>
      </p:sp>
      <p:pic>
        <p:nvPicPr>
          <p:cNvPr id="14343" name="Picture 16" descr="quadr_MQXC"/>
          <p:cNvPicPr>
            <a:picLocks noChangeAspect="1" noChangeArrowheads="1"/>
          </p:cNvPicPr>
          <p:nvPr/>
        </p:nvPicPr>
        <p:blipFill>
          <a:blip r:embed="rId3" cstate="print"/>
          <a:srcRect/>
          <a:stretch>
            <a:fillRect/>
          </a:stretch>
        </p:blipFill>
        <p:spPr bwMode="auto">
          <a:xfrm>
            <a:off x="7535863" y="838200"/>
            <a:ext cx="1535112" cy="2895600"/>
          </a:xfrm>
          <a:prstGeom prst="rect">
            <a:avLst/>
          </a:prstGeom>
          <a:noFill/>
          <a:ln w="9525">
            <a:noFill/>
            <a:miter lim="800000"/>
            <a:headEnd/>
            <a:tailEnd/>
          </a:ln>
        </p:spPr>
      </p:pic>
      <p:sp>
        <p:nvSpPr>
          <p:cNvPr id="14344" name="Text Box 17"/>
          <p:cNvSpPr txBox="1">
            <a:spLocks noChangeArrowheads="1"/>
          </p:cNvSpPr>
          <p:nvPr/>
        </p:nvSpPr>
        <p:spPr bwMode="auto">
          <a:xfrm>
            <a:off x="2895600" y="838200"/>
            <a:ext cx="1633538" cy="457200"/>
          </a:xfrm>
          <a:prstGeom prst="rect">
            <a:avLst/>
          </a:prstGeom>
          <a:noFill/>
          <a:ln w="9525">
            <a:noFill/>
            <a:miter lim="800000"/>
            <a:headEnd/>
            <a:tailEnd/>
          </a:ln>
        </p:spPr>
        <p:txBody>
          <a:bodyPr wrap="none">
            <a:spAutoFit/>
          </a:bodyPr>
          <a:lstStyle/>
          <a:p>
            <a:r>
              <a:rPr lang="pl-PL" sz="2400" b="1">
                <a:latin typeface="Comic Sans MS" pitchFamily="66" charset="0"/>
              </a:rPr>
              <a:t>coil model</a:t>
            </a:r>
            <a:endParaRPr lang="en-US" sz="2400" b="1">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Date Placeholder 1"/>
          <p:cNvSpPr>
            <a:spLocks noGrp="1"/>
          </p:cNvSpPr>
          <p:nvPr>
            <p:ph type="dt" sz="quarter" idx="10"/>
          </p:nvPr>
        </p:nvSpPr>
        <p:spPr>
          <a:noFill/>
        </p:spPr>
        <p:txBody>
          <a:bodyPr/>
          <a:lstStyle/>
          <a:p>
            <a:r>
              <a:rPr lang="pl-PL" smtClean="0"/>
              <a:t>Dariusz Bocian</a:t>
            </a:r>
            <a:endParaRPr lang="en-US" smtClean="0"/>
          </a:p>
        </p:txBody>
      </p:sp>
      <p:sp>
        <p:nvSpPr>
          <p:cNvPr id="5125"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5126" name="Slide Number Placeholder 3"/>
          <p:cNvSpPr>
            <a:spLocks noGrp="1"/>
          </p:cNvSpPr>
          <p:nvPr>
            <p:ph type="sldNum" sz="quarter" idx="12"/>
          </p:nvPr>
        </p:nvSpPr>
        <p:spPr>
          <a:noFill/>
        </p:spPr>
        <p:txBody>
          <a:bodyPr/>
          <a:lstStyle/>
          <a:p>
            <a:fld id="{4B4BE044-11C8-457A-9C59-4831CB1FE2E7}" type="slidenum">
              <a:rPr lang="en-US" smtClean="0"/>
              <a:pPr/>
              <a:t>5</a:t>
            </a:fld>
            <a:endParaRPr lang="en-US" smtClean="0"/>
          </a:p>
        </p:txBody>
      </p:sp>
      <p:sp>
        <p:nvSpPr>
          <p:cNvPr id="5127" name="AutoShape 42"/>
          <p:cNvSpPr>
            <a:spLocks noChangeArrowheads="1"/>
          </p:cNvSpPr>
          <p:nvPr/>
        </p:nvSpPr>
        <p:spPr bwMode="auto">
          <a:xfrm>
            <a:off x="152400" y="3581400"/>
            <a:ext cx="3048000" cy="2971800"/>
          </a:xfrm>
          <a:prstGeom prst="flowChartAlternateProcess">
            <a:avLst/>
          </a:prstGeom>
          <a:solidFill>
            <a:srgbClr val="FFFF99"/>
          </a:solidFill>
          <a:ln w="19050">
            <a:solidFill>
              <a:srgbClr val="009900"/>
            </a:solidFill>
            <a:miter lim="800000"/>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pic>
        <p:nvPicPr>
          <p:cNvPr id="5128" name="Picture 3" descr="helium-flux"/>
          <p:cNvPicPr>
            <a:picLocks noChangeAspect="1" noChangeArrowheads="1"/>
          </p:cNvPicPr>
          <p:nvPr/>
        </p:nvPicPr>
        <p:blipFill>
          <a:blip r:embed="rId3" cstate="print"/>
          <a:srcRect/>
          <a:stretch>
            <a:fillRect/>
          </a:stretch>
        </p:blipFill>
        <p:spPr bwMode="auto">
          <a:xfrm>
            <a:off x="6299200" y="3276600"/>
            <a:ext cx="2844800" cy="3276600"/>
          </a:xfrm>
          <a:prstGeom prst="rect">
            <a:avLst/>
          </a:prstGeom>
          <a:noFill/>
          <a:ln w="9525">
            <a:noFill/>
            <a:miter lim="800000"/>
            <a:headEnd/>
            <a:tailEnd/>
          </a:ln>
        </p:spPr>
      </p:pic>
      <p:sp>
        <p:nvSpPr>
          <p:cNvPr id="305154" name="Rectangle 2"/>
          <p:cNvSpPr>
            <a:spLocks noGrp="1" noChangeArrowheads="1"/>
          </p:cNvSpPr>
          <p:nvPr>
            <p:ph type="title" idx="4294967295"/>
          </p:nvPr>
        </p:nvSpPr>
        <p:spPr>
          <a:xfrm>
            <a:off x="990600" y="0"/>
            <a:ext cx="7543800" cy="685800"/>
          </a:xfrm>
        </p:spPr>
        <p:txBody>
          <a:bodyPr lIns="92075" tIns="46038" rIns="92075" bIns="46038"/>
          <a:lstStyle/>
          <a:p>
            <a:pPr eaLnBrk="1" hangingPunct="1">
              <a:defRPr/>
            </a:pPr>
            <a:r>
              <a:rPr lang="en-GB">
                <a:effectLst>
                  <a:outerShdw blurRad="38100" dist="38100" dir="2700000" algn="tl">
                    <a:srgbClr val="C0C0C0"/>
                  </a:outerShdw>
                </a:effectLst>
              </a:rPr>
              <a:t>He</a:t>
            </a:r>
            <a:r>
              <a:rPr lang="pl-PL">
                <a:effectLst>
                  <a:outerShdw blurRad="38100" dist="38100" dir="2700000" algn="tl">
                    <a:srgbClr val="C0C0C0"/>
                  </a:outerShdw>
                </a:effectLst>
              </a:rPr>
              <a:t>lium in </a:t>
            </a:r>
            <a:r>
              <a:rPr lang="en-GB">
                <a:effectLst>
                  <a:outerShdw blurRad="38100" dist="38100" dir="2700000" algn="tl">
                    <a:srgbClr val="C0C0C0"/>
                  </a:outerShdw>
                </a:effectLst>
              </a:rPr>
              <a:t>the </a:t>
            </a:r>
            <a:r>
              <a:rPr lang="pl-PL">
                <a:effectLst>
                  <a:outerShdw blurRad="38100" dist="38100" dir="2700000" algn="tl">
                    <a:srgbClr val="C0C0C0"/>
                  </a:outerShdw>
                </a:effectLst>
              </a:rPr>
              <a:t>magnet</a:t>
            </a:r>
            <a:endParaRPr lang="en-GB">
              <a:effectLst>
                <a:outerShdw blurRad="38100" dist="38100" dir="2700000" algn="tl">
                  <a:srgbClr val="C0C0C0"/>
                </a:outerShdw>
              </a:effectLst>
            </a:endParaRPr>
          </a:p>
        </p:txBody>
      </p:sp>
      <p:sp>
        <p:nvSpPr>
          <p:cNvPr id="5130" name="Rectangle 19"/>
          <p:cNvSpPr>
            <a:spLocks noChangeArrowheads="1"/>
          </p:cNvSpPr>
          <p:nvPr/>
        </p:nvSpPr>
        <p:spPr bwMode="auto">
          <a:xfrm>
            <a:off x="4479925" y="538163"/>
            <a:ext cx="184150" cy="639762"/>
          </a:xfrm>
          <a:prstGeom prst="rect">
            <a:avLst/>
          </a:prstGeom>
          <a:noFill/>
          <a:ln w="9525">
            <a:noFill/>
            <a:miter lim="800000"/>
            <a:headEnd/>
            <a:tailEnd/>
          </a:ln>
        </p:spPr>
        <p:txBody>
          <a:bodyPr wrap="none" lIns="92075" tIns="46038" rIns="92075" bIns="46038" anchor="ctr">
            <a:spAutoFit/>
          </a:bodyPr>
          <a:lstStyle/>
          <a:p>
            <a:pPr eaLnBrk="0" hangingPunct="0"/>
            <a:r>
              <a:rPr lang="en-GB" sz="1200">
                <a:latin typeface="Times New Roman" pitchFamily="18" charset="0"/>
                <a:cs typeface="Times New Roman" pitchFamily="18" charset="0"/>
              </a:rPr>
              <a:t/>
            </a:r>
            <a:br>
              <a:rPr lang="en-GB" sz="1200">
                <a:latin typeface="Times New Roman" pitchFamily="18" charset="0"/>
                <a:cs typeface="Times New Roman" pitchFamily="18" charset="0"/>
              </a:rPr>
            </a:br>
            <a:endParaRPr lang="en-GB" sz="2400">
              <a:latin typeface="Times New Roman" pitchFamily="18" charset="0"/>
            </a:endParaRPr>
          </a:p>
        </p:txBody>
      </p:sp>
      <p:pic>
        <p:nvPicPr>
          <p:cNvPr id="5131" name="Picture 6" descr="Bitmap in Graphic1(1)"/>
          <p:cNvPicPr>
            <a:picLocks noChangeAspect="1" noChangeArrowheads="1"/>
          </p:cNvPicPr>
          <p:nvPr/>
        </p:nvPicPr>
        <p:blipFill>
          <a:blip r:embed="rId4" cstate="print"/>
          <a:srcRect/>
          <a:stretch>
            <a:fillRect/>
          </a:stretch>
        </p:blipFill>
        <p:spPr bwMode="auto">
          <a:xfrm>
            <a:off x="3276600" y="3657600"/>
            <a:ext cx="2971800" cy="2916238"/>
          </a:xfrm>
          <a:prstGeom prst="rect">
            <a:avLst/>
          </a:prstGeom>
          <a:noFill/>
          <a:ln w="9525">
            <a:noFill/>
            <a:miter lim="800000"/>
            <a:headEnd/>
            <a:tailEnd/>
          </a:ln>
        </p:spPr>
      </p:pic>
      <p:sp>
        <p:nvSpPr>
          <p:cNvPr id="5132" name="Rectangle 7"/>
          <p:cNvSpPr>
            <a:spLocks noChangeArrowheads="1"/>
          </p:cNvSpPr>
          <p:nvPr/>
        </p:nvSpPr>
        <p:spPr bwMode="auto">
          <a:xfrm>
            <a:off x="3657600" y="838200"/>
            <a:ext cx="5334000" cy="2651125"/>
          </a:xfrm>
          <a:prstGeom prst="rect">
            <a:avLst/>
          </a:prstGeom>
          <a:noFill/>
          <a:ln w="9525">
            <a:noFill/>
            <a:miter lim="800000"/>
            <a:headEnd/>
            <a:tailEnd/>
          </a:ln>
        </p:spPr>
        <p:txBody>
          <a:bodyPr>
            <a:spAutoFit/>
          </a:bodyPr>
          <a:lstStyle/>
          <a:p>
            <a:pPr algn="ctr"/>
            <a:r>
              <a:rPr lang="pl-PL" sz="1600" b="1">
                <a:latin typeface="Arial Narrow" pitchFamily="34" charset="0"/>
              </a:rPr>
              <a:t>Normal fluid and gaseous helium</a:t>
            </a:r>
          </a:p>
          <a:p>
            <a:pPr algn="ctr"/>
            <a:endParaRPr lang="pl-PL" sz="1600" b="1">
              <a:latin typeface="Arial Narrow" pitchFamily="34" charset="0"/>
            </a:endParaRPr>
          </a:p>
          <a:p>
            <a:r>
              <a:rPr lang="pl-PL" sz="1200">
                <a:latin typeface="Arial Narrow" pitchFamily="34" charset="0"/>
              </a:rPr>
              <a:t>I</a:t>
            </a:r>
            <a:r>
              <a:rPr lang="en-US" sz="1200">
                <a:latin typeface="Arial Narrow" pitchFamily="34" charset="0"/>
              </a:rPr>
              <a:t>n case of channels inside of the cable and μ-channels which are of the order of 0.2 mm and 0.07 mm</a:t>
            </a:r>
            <a:r>
              <a:rPr lang="pl-PL" sz="1200">
                <a:latin typeface="Arial Narrow" pitchFamily="34" charset="0"/>
              </a:rPr>
              <a:t> </a:t>
            </a:r>
            <a:r>
              <a:rPr lang="en-US" sz="1200">
                <a:latin typeface="Arial Narrow" pitchFamily="34" charset="0"/>
              </a:rPr>
              <a:t>respectively, a typical nucleate boiling flux becomes much lower than that for helium bath which is 10 000 W/m</a:t>
            </a:r>
            <a:r>
              <a:rPr lang="en-US" sz="1200" baseline="30000">
                <a:latin typeface="Arial Narrow" pitchFamily="34" charset="0"/>
              </a:rPr>
              <a:t>2</a:t>
            </a:r>
            <a:r>
              <a:rPr lang="pl-PL" sz="1200">
                <a:latin typeface="Arial Narrow" pitchFamily="34" charset="0"/>
              </a:rPr>
              <a:t> </a:t>
            </a:r>
            <a:r>
              <a:rPr lang="en-US" sz="1200">
                <a:latin typeface="Arial Narrow" pitchFamily="34" charset="0"/>
              </a:rPr>
              <a:t>[1]. The gaseous phase in the narrow channels is described by a constant heat transfer</a:t>
            </a:r>
            <a:r>
              <a:rPr lang="pl-PL" sz="1200">
                <a:latin typeface="Arial Narrow" pitchFamily="34" charset="0"/>
              </a:rPr>
              <a:t> </a:t>
            </a:r>
            <a:r>
              <a:rPr lang="en-US" sz="1200">
                <a:latin typeface="Arial Narrow" pitchFamily="34" charset="0"/>
              </a:rPr>
              <a:t>coefficient and is of the</a:t>
            </a:r>
            <a:r>
              <a:rPr lang="pl-PL" sz="1200">
                <a:latin typeface="Arial Narrow" pitchFamily="34" charset="0"/>
              </a:rPr>
              <a:t> </a:t>
            </a:r>
            <a:r>
              <a:rPr lang="en-US" sz="1200">
                <a:latin typeface="Arial Narrow" pitchFamily="34" charset="0"/>
              </a:rPr>
              <a:t>order of 70 W/m</a:t>
            </a:r>
            <a:r>
              <a:rPr lang="en-US" sz="1200" baseline="30000">
                <a:latin typeface="Arial Narrow" pitchFamily="34" charset="0"/>
              </a:rPr>
              <a:t>2</a:t>
            </a:r>
            <a:r>
              <a:rPr lang="en-US" sz="1200">
                <a:latin typeface="Arial Narrow" pitchFamily="34" charset="0"/>
              </a:rPr>
              <a:t>/K as extrapolated from [2]. The convective heat transfer in steady state mode is restricted to</a:t>
            </a:r>
            <a:r>
              <a:rPr lang="pl-PL" sz="1200">
                <a:latin typeface="Arial Narrow" pitchFamily="34" charset="0"/>
              </a:rPr>
              <a:t> </a:t>
            </a:r>
            <a:r>
              <a:rPr lang="en-US" sz="1200">
                <a:latin typeface="Arial Narrow" pitchFamily="34" charset="0"/>
              </a:rPr>
              <a:t>heat fluxes not greater than a few mW/cm</a:t>
            </a:r>
            <a:r>
              <a:rPr lang="en-US" sz="1200" baseline="30000">
                <a:latin typeface="Arial Narrow" pitchFamily="34" charset="0"/>
              </a:rPr>
              <a:t>2</a:t>
            </a:r>
            <a:r>
              <a:rPr lang="en-US" sz="1200">
                <a:latin typeface="Arial Narrow" pitchFamily="34" charset="0"/>
              </a:rPr>
              <a:t> [3] as it is only relevant for large volumes.</a:t>
            </a:r>
            <a:r>
              <a:rPr lang="pl-PL" sz="1200">
                <a:latin typeface="Arial Narrow" pitchFamily="34" charset="0"/>
              </a:rPr>
              <a:t> In case of helium inside the cable and in the μ-channels this mode is negligible.</a:t>
            </a:r>
          </a:p>
          <a:p>
            <a:endParaRPr lang="pl-PL" sz="1200">
              <a:latin typeface="Arial Narrow" pitchFamily="34" charset="0"/>
            </a:endParaRPr>
          </a:p>
          <a:p>
            <a:r>
              <a:rPr lang="pl-PL" sz="1000">
                <a:latin typeface="Arial Narrow" pitchFamily="34" charset="0"/>
              </a:rPr>
              <a:t>[1] S.W. Van Sciver, Helium Cryogenics.</a:t>
            </a:r>
          </a:p>
          <a:p>
            <a:r>
              <a:rPr lang="pl-PL" sz="1000">
                <a:latin typeface="Arial Narrow" pitchFamily="34" charset="0"/>
              </a:rPr>
              <a:t>[2] M. Nishi et all., Boiling helium heat transfer characteristics in narrow cooling channel, IEEE TRANSACTIONS ON MAGNETICS, VOL. MAG-19, NO. 3, MAY 1983.</a:t>
            </a:r>
          </a:p>
          <a:p>
            <a:r>
              <a:rPr lang="pl-PL" sz="1000">
                <a:latin typeface="Arial Narrow" pitchFamily="34" charset="0"/>
              </a:rPr>
              <a:t>[3] C. Schmidt, Review of steady state and transient heat transfer in pool boiling helium I.</a:t>
            </a:r>
          </a:p>
        </p:txBody>
      </p:sp>
      <p:sp>
        <p:nvSpPr>
          <p:cNvPr id="513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sp>
        <p:nvSpPr>
          <p:cNvPr id="51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sp>
        <p:nvSpPr>
          <p:cNvPr id="5135" name="Rectangle 10"/>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pl-PL"/>
          </a:p>
        </p:txBody>
      </p:sp>
      <p:sp>
        <p:nvSpPr>
          <p:cNvPr id="5136" name="Text Box 11"/>
          <p:cNvSpPr txBox="1">
            <a:spLocks noChangeArrowheads="1"/>
          </p:cNvSpPr>
          <p:nvPr/>
        </p:nvSpPr>
        <p:spPr bwMode="auto">
          <a:xfrm>
            <a:off x="76200" y="838200"/>
            <a:ext cx="3733800" cy="2406650"/>
          </a:xfrm>
          <a:prstGeom prst="rect">
            <a:avLst/>
          </a:prstGeom>
          <a:noFill/>
          <a:ln w="9525">
            <a:noFill/>
            <a:miter lim="800000"/>
            <a:headEnd/>
            <a:tailEnd/>
          </a:ln>
        </p:spPr>
        <p:txBody>
          <a:bodyPr>
            <a:spAutoFit/>
          </a:bodyPr>
          <a:lstStyle/>
          <a:p>
            <a:pPr marL="228600" indent="-228600" algn="ctr"/>
            <a:r>
              <a:rPr lang="en-US" sz="1600" b="1">
                <a:latin typeface="Arial Narrow" pitchFamily="34" charset="0"/>
              </a:rPr>
              <a:t>Superfluid helium</a:t>
            </a:r>
          </a:p>
          <a:p>
            <a:pPr marL="228600" indent="-228600" algn="ctr"/>
            <a:endParaRPr lang="en-US" sz="1600" b="1">
              <a:latin typeface="Arial Narrow" pitchFamily="34" charset="0"/>
            </a:endParaRPr>
          </a:p>
          <a:p>
            <a:pPr marL="228600" indent="-228600"/>
            <a:r>
              <a:rPr lang="en-US" sz="1200">
                <a:latin typeface="Arial Narrow" pitchFamily="34" charset="0"/>
              </a:rPr>
              <a:t>The heat flow in He II is calculated according formulae </a:t>
            </a:r>
          </a:p>
          <a:p>
            <a:pPr marL="228600" indent="-228600"/>
            <a:r>
              <a:rPr lang="en-US" sz="1200">
                <a:latin typeface="Arial Narrow" pitchFamily="34" charset="0"/>
              </a:rPr>
              <a:t>[Claudet et al., CRYOGENIE et ses applications en supraconductivite, IIF/IIR]</a:t>
            </a:r>
          </a:p>
          <a:p>
            <a:pPr marL="228600" indent="-228600"/>
            <a:r>
              <a:rPr lang="en-US" sz="1200">
                <a:latin typeface="Arial Narrow" pitchFamily="34" charset="0"/>
              </a:rPr>
              <a:t>		</a:t>
            </a:r>
          </a:p>
          <a:p>
            <a:pPr marL="228600" indent="-228600"/>
            <a:endParaRPr lang="en-US" sz="1200">
              <a:latin typeface="Arial Narrow" pitchFamily="34" charset="0"/>
            </a:endParaRPr>
          </a:p>
          <a:p>
            <a:pPr marL="228600" indent="-228600"/>
            <a:endParaRPr lang="en-US" sz="1200">
              <a:latin typeface="Arial Narrow" pitchFamily="34" charset="0"/>
            </a:endParaRPr>
          </a:p>
          <a:p>
            <a:pPr marL="228600" indent="-228600"/>
            <a:endParaRPr lang="en-US" sz="1200">
              <a:latin typeface="Arial Narrow" pitchFamily="34" charset="0"/>
            </a:endParaRPr>
          </a:p>
          <a:p>
            <a:pPr marL="228600" indent="-228600"/>
            <a:r>
              <a:rPr lang="en-US" sz="1200">
                <a:latin typeface="Arial Narrow" pitchFamily="34" charset="0"/>
              </a:rPr>
              <a:t>and X(T) is an experimental results fitting </a:t>
            </a:r>
          </a:p>
          <a:p>
            <a:pPr marL="228600" indent="-228600"/>
            <a:r>
              <a:rPr lang="en-US" sz="1200">
                <a:latin typeface="Arial Narrow" pitchFamily="34" charset="0"/>
              </a:rPr>
              <a:t>	 </a:t>
            </a:r>
            <a:br>
              <a:rPr lang="en-US" sz="1200">
                <a:latin typeface="Arial Narrow" pitchFamily="34" charset="0"/>
              </a:rPr>
            </a:br>
            <a:endParaRPr lang="en-US" sz="1200">
              <a:latin typeface="Arial Narrow" pitchFamily="34" charset="0"/>
            </a:endParaRPr>
          </a:p>
        </p:txBody>
      </p:sp>
      <p:graphicFrame>
        <p:nvGraphicFramePr>
          <p:cNvPr id="5122" name="Object 12"/>
          <p:cNvGraphicFramePr>
            <a:graphicFrameLocks noChangeAspect="1"/>
          </p:cNvGraphicFramePr>
          <p:nvPr/>
        </p:nvGraphicFramePr>
        <p:xfrm>
          <a:off x="533400" y="2047875"/>
          <a:ext cx="2017713" cy="466725"/>
        </p:xfrm>
        <a:graphic>
          <a:graphicData uri="http://schemas.openxmlformats.org/presentationml/2006/ole">
            <p:oleObj spid="_x0000_s5122" name="Equation" r:id="rId5" imgW="2019240" imgH="469800" progId="Equation.3">
              <p:embed/>
            </p:oleObj>
          </a:graphicData>
        </a:graphic>
      </p:graphicFrame>
      <p:graphicFrame>
        <p:nvGraphicFramePr>
          <p:cNvPr id="5123" name="Object 13"/>
          <p:cNvGraphicFramePr>
            <a:graphicFrameLocks noChangeAspect="1"/>
          </p:cNvGraphicFramePr>
          <p:nvPr/>
        </p:nvGraphicFramePr>
        <p:xfrm>
          <a:off x="609600" y="3048000"/>
          <a:ext cx="1790700" cy="381000"/>
        </p:xfrm>
        <a:graphic>
          <a:graphicData uri="http://schemas.openxmlformats.org/presentationml/2006/ole">
            <p:oleObj spid="_x0000_s5123" name="Equation" r:id="rId6" imgW="1790700" imgH="381000" progId="Equation.3">
              <p:embed/>
            </p:oleObj>
          </a:graphicData>
        </a:graphic>
      </p:graphicFrame>
      <p:sp>
        <p:nvSpPr>
          <p:cNvPr id="5137" name="Text Box 14"/>
          <p:cNvSpPr txBox="1">
            <a:spLocks noChangeArrowheads="1"/>
          </p:cNvSpPr>
          <p:nvPr/>
        </p:nvSpPr>
        <p:spPr bwMode="auto">
          <a:xfrm>
            <a:off x="381000" y="3840163"/>
            <a:ext cx="2743200" cy="2465387"/>
          </a:xfrm>
          <a:prstGeom prst="rect">
            <a:avLst/>
          </a:prstGeom>
          <a:noFill/>
          <a:ln w="9525">
            <a:noFill/>
            <a:miter lim="800000"/>
            <a:headEnd/>
            <a:tailEnd/>
          </a:ln>
        </p:spPr>
        <p:txBody>
          <a:bodyPr>
            <a:spAutoFit/>
          </a:bodyPr>
          <a:lstStyle/>
          <a:p>
            <a:r>
              <a:rPr lang="pl-PL" sz="1200">
                <a:latin typeface="Times New Roman" pitchFamily="18" charset="0"/>
              </a:rPr>
              <a:t>The heat conductivity of superfluid helium is very high at low heat currents, but since it is non-linear it can be much reduced at high heat currents.</a:t>
            </a:r>
            <a:endParaRPr lang="pl-PL" sz="1200" b="1">
              <a:latin typeface="Times New Roman" pitchFamily="18" charset="0"/>
            </a:endParaRPr>
          </a:p>
          <a:p>
            <a:r>
              <a:rPr lang="pl-PL" sz="1200" b="1">
                <a:latin typeface="Times New Roman" pitchFamily="18" charset="0"/>
              </a:rPr>
              <a:t>(</a:t>
            </a:r>
            <a:r>
              <a:rPr lang="en-US" sz="1200" b="1">
                <a:latin typeface="Times New Roman" pitchFamily="18" charset="0"/>
              </a:rPr>
              <a:t>W. F. Vinen. Superfluidity. </a:t>
            </a:r>
            <a:r>
              <a:rPr lang="en-US" sz="1200" b="1" i="1">
                <a:latin typeface="Times New Roman" pitchFamily="18" charset="0"/>
              </a:rPr>
              <a:t>CERN CAS School on Superconductivity</a:t>
            </a:r>
            <a:r>
              <a:rPr lang="en-US" sz="1200" b="1">
                <a:latin typeface="Times New Roman" pitchFamily="18" charset="0"/>
              </a:rPr>
              <a:t>, 1995.</a:t>
            </a:r>
            <a:r>
              <a:rPr lang="en-US" sz="1200">
                <a:latin typeface="Times New Roman" pitchFamily="18" charset="0"/>
              </a:rPr>
              <a:t> </a:t>
            </a:r>
            <a:endParaRPr lang="pl-PL" sz="1200">
              <a:latin typeface="Times New Roman" pitchFamily="18" charset="0"/>
            </a:endParaRPr>
          </a:p>
          <a:p>
            <a:endParaRPr lang="pl-PL" sz="1200">
              <a:latin typeface="Times New Roman" pitchFamily="18" charset="0"/>
            </a:endParaRPr>
          </a:p>
          <a:p>
            <a:r>
              <a:rPr lang="pl-PL" sz="1200">
                <a:latin typeface="Times New Roman" pitchFamily="18" charset="0"/>
              </a:rPr>
              <a:t>At high heat currents the superfluid helium in the channel can „quench” resulting in transition to the normal fluid helium means that heat evacuation from the coil is reduced significantly resulting in quenching of the magnet.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r>
              <a:rPr lang="pl-PL" smtClean="0"/>
              <a:t>Dariusz Bocian</a:t>
            </a:r>
            <a:endParaRPr lang="en-US" smtClean="0"/>
          </a:p>
        </p:txBody>
      </p:sp>
      <p:sp>
        <p:nvSpPr>
          <p:cNvPr id="15363"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5364" name="Slide Number Placeholder 3"/>
          <p:cNvSpPr>
            <a:spLocks noGrp="1"/>
          </p:cNvSpPr>
          <p:nvPr>
            <p:ph type="sldNum" sz="quarter" idx="12"/>
          </p:nvPr>
        </p:nvSpPr>
        <p:spPr>
          <a:noFill/>
        </p:spPr>
        <p:txBody>
          <a:bodyPr/>
          <a:lstStyle/>
          <a:p>
            <a:fld id="{36C8D518-FF79-4F5F-8B9E-FD57E4D5170C}" type="slidenum">
              <a:rPr lang="en-US" smtClean="0"/>
              <a:pPr/>
              <a:t>6</a:t>
            </a:fld>
            <a:endParaRPr lang="en-US" smtClean="0"/>
          </a:p>
        </p:txBody>
      </p:sp>
      <p:sp>
        <p:nvSpPr>
          <p:cNvPr id="404482" name="Rectangle 2"/>
          <p:cNvSpPr>
            <a:spLocks noGrp="1" noChangeArrowheads="1"/>
          </p:cNvSpPr>
          <p:nvPr>
            <p:ph type="title" idx="4294967295"/>
          </p:nvPr>
        </p:nvSpPr>
        <p:spPr>
          <a:xfrm>
            <a:off x="1600200" y="76200"/>
            <a:ext cx="5562600" cy="609600"/>
          </a:xfrm>
        </p:spPr>
        <p:txBody>
          <a:bodyPr lIns="92075" tIns="46038" rIns="92075" bIns="46038"/>
          <a:lstStyle/>
          <a:p>
            <a:pPr eaLnBrk="1" hangingPunct="1">
              <a:defRPr/>
            </a:pPr>
            <a:r>
              <a:rPr lang="pl-PL" dirty="0">
                <a:effectLst>
                  <a:outerShdw blurRad="38100" dist="38100" dir="2700000" algn="tl">
                    <a:srgbClr val="C0C0C0"/>
                  </a:outerShdw>
                </a:effectLst>
              </a:rPr>
              <a:t>Network </a:t>
            </a:r>
            <a:r>
              <a:rPr lang="pl-PL" dirty="0" smtClean="0">
                <a:effectLst>
                  <a:outerShdw blurRad="38100" dist="38100" dir="2700000" algn="tl">
                    <a:srgbClr val="C0C0C0"/>
                  </a:outerShdw>
                </a:effectLst>
              </a:rPr>
              <a:t>Model - Helium</a:t>
            </a:r>
            <a:r>
              <a:rPr lang="en-GB" dirty="0" smtClean="0">
                <a:effectLst>
                  <a:outerShdw blurRad="38100" dist="38100" dir="2700000" algn="tl">
                    <a:srgbClr val="C0C0C0"/>
                  </a:outerShdw>
                </a:effectLst>
              </a:rPr>
              <a:t> </a:t>
            </a:r>
            <a:endParaRPr lang="en-GB" dirty="0">
              <a:effectLst>
                <a:outerShdw blurRad="38100" dist="38100" dir="2700000" algn="tl">
                  <a:srgbClr val="C0C0C0"/>
                </a:outerShdw>
              </a:effectLst>
            </a:endParaRPr>
          </a:p>
        </p:txBody>
      </p:sp>
      <p:pic>
        <p:nvPicPr>
          <p:cNvPr id="15366" name="Picture 27" descr="Helium_coefficients_new"/>
          <p:cNvPicPr>
            <a:picLocks noChangeAspect="1" noChangeArrowheads="1"/>
          </p:cNvPicPr>
          <p:nvPr/>
        </p:nvPicPr>
        <p:blipFill>
          <a:blip r:embed="rId3" cstate="print"/>
          <a:srcRect/>
          <a:stretch>
            <a:fillRect/>
          </a:stretch>
        </p:blipFill>
        <p:spPr bwMode="auto">
          <a:xfrm>
            <a:off x="228600" y="2035175"/>
            <a:ext cx="8686800" cy="3375025"/>
          </a:xfrm>
          <a:prstGeom prst="rect">
            <a:avLst/>
          </a:prstGeom>
          <a:noFill/>
          <a:ln w="9525">
            <a:noFill/>
            <a:miter lim="800000"/>
            <a:headEnd/>
            <a:tailEnd/>
          </a:ln>
        </p:spPr>
      </p:pic>
      <p:sp>
        <p:nvSpPr>
          <p:cNvPr id="15369" name="Text Box 7"/>
          <p:cNvSpPr txBox="1">
            <a:spLocks noChangeArrowheads="1"/>
          </p:cNvSpPr>
          <p:nvPr/>
        </p:nvSpPr>
        <p:spPr bwMode="auto">
          <a:xfrm>
            <a:off x="3116263" y="1143000"/>
            <a:ext cx="2522537" cy="457200"/>
          </a:xfrm>
          <a:prstGeom prst="rect">
            <a:avLst/>
          </a:prstGeom>
          <a:noFill/>
          <a:ln w="9525">
            <a:noFill/>
            <a:miter lim="800000"/>
            <a:headEnd/>
            <a:tailEnd/>
          </a:ln>
        </p:spPr>
        <p:txBody>
          <a:bodyPr wrap="none">
            <a:spAutoFit/>
          </a:bodyPr>
          <a:lstStyle/>
          <a:p>
            <a:r>
              <a:rPr lang="pl-PL" sz="2400" b="1" dirty="0">
                <a:latin typeface="Comic Sans MS" pitchFamily="66" charset="0"/>
              </a:rPr>
              <a:t>Helium </a:t>
            </a:r>
            <a:r>
              <a:rPr lang="pl-PL" sz="2400" b="1" dirty="0" err="1">
                <a:latin typeface="Comic Sans MS" pitchFamily="66" charset="0"/>
              </a:rPr>
              <a:t>modeling</a:t>
            </a:r>
            <a:endParaRPr lang="en-US" sz="2400" b="1" dirty="0">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UKANIs.bmp"/>
          <p:cNvPicPr>
            <a:picLocks noChangeAspect="1"/>
          </p:cNvPicPr>
          <p:nvPr/>
        </p:nvPicPr>
        <p:blipFill>
          <a:blip r:embed="rId2" cstate="print"/>
          <a:stretch>
            <a:fillRect/>
          </a:stretch>
        </p:blipFill>
        <p:spPr>
          <a:xfrm>
            <a:off x="6799942" y="2667000"/>
            <a:ext cx="2344058" cy="1295400"/>
          </a:xfrm>
          <a:prstGeom prst="rect">
            <a:avLst/>
          </a:prstGeom>
        </p:spPr>
      </p:pic>
      <p:pic>
        <p:nvPicPr>
          <p:cNvPr id="8" name="Picture 7" descr="FLUKAEI-full.bmp"/>
          <p:cNvPicPr>
            <a:picLocks noChangeAspect="1"/>
          </p:cNvPicPr>
          <p:nvPr/>
        </p:nvPicPr>
        <p:blipFill>
          <a:blip r:embed="rId3" cstate="print"/>
          <a:stretch>
            <a:fillRect/>
          </a:stretch>
        </p:blipFill>
        <p:spPr>
          <a:xfrm>
            <a:off x="6934199" y="3962400"/>
            <a:ext cx="1938015" cy="1524000"/>
          </a:xfrm>
          <a:prstGeom prst="rect">
            <a:avLst/>
          </a:prstGeom>
        </p:spPr>
      </p:pic>
      <p:sp>
        <p:nvSpPr>
          <p:cNvPr id="17410" name="Date Placeholder 3"/>
          <p:cNvSpPr>
            <a:spLocks noGrp="1"/>
          </p:cNvSpPr>
          <p:nvPr>
            <p:ph type="dt" sz="quarter" idx="10"/>
          </p:nvPr>
        </p:nvSpPr>
        <p:spPr>
          <a:noFill/>
        </p:spPr>
        <p:txBody>
          <a:bodyPr/>
          <a:lstStyle/>
          <a:p>
            <a:r>
              <a:rPr lang="pl-PL" smtClean="0"/>
              <a:t>Dariusz Bocian</a:t>
            </a:r>
            <a:endParaRPr lang="en-US" smtClean="0"/>
          </a:p>
        </p:txBody>
      </p:sp>
      <p:sp>
        <p:nvSpPr>
          <p:cNvPr id="1741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7412" name="Slide Number Placeholder 5"/>
          <p:cNvSpPr>
            <a:spLocks noGrp="1"/>
          </p:cNvSpPr>
          <p:nvPr>
            <p:ph type="sldNum" sz="quarter" idx="12"/>
          </p:nvPr>
        </p:nvSpPr>
        <p:spPr>
          <a:noFill/>
        </p:spPr>
        <p:txBody>
          <a:bodyPr/>
          <a:lstStyle/>
          <a:p>
            <a:fld id="{B1BCE800-653A-4151-A614-1FAB729DBEEA}" type="slidenum">
              <a:rPr lang="en-US" smtClean="0"/>
              <a:pPr/>
              <a:t>7</a:t>
            </a:fld>
            <a:endParaRPr lang="en-US" smtClean="0"/>
          </a:p>
        </p:txBody>
      </p:sp>
      <p:sp>
        <p:nvSpPr>
          <p:cNvPr id="17413" name="Rectangle 2"/>
          <p:cNvSpPr>
            <a:spLocks noGrp="1" noChangeArrowheads="1"/>
          </p:cNvSpPr>
          <p:nvPr>
            <p:ph type="title"/>
          </p:nvPr>
        </p:nvSpPr>
        <p:spPr/>
        <p:txBody>
          <a:bodyPr/>
          <a:lstStyle/>
          <a:p>
            <a:pPr eaLnBrk="1" hangingPunct="1"/>
            <a:r>
              <a:rPr lang="pl-PL" dirty="0" smtClean="0">
                <a:effectLst>
                  <a:outerShdw blurRad="38100" dist="38100" dir="2700000" algn="tl">
                    <a:srgbClr val="C0C0C0"/>
                  </a:outerShdw>
                </a:effectLst>
              </a:rPr>
              <a:t>Network Model - </a:t>
            </a:r>
            <a:r>
              <a:rPr lang="pl-PL" dirty="0" err="1" smtClean="0">
                <a:effectLst>
                  <a:outerShdw blurRad="38100" dist="38100" dir="2700000" algn="tl">
                    <a:srgbClr val="C0C0C0"/>
                  </a:outerShdw>
                </a:effectLst>
              </a:rPr>
              <a:t>features</a:t>
            </a:r>
            <a:endParaRPr lang="en-US" dirty="0" smtClean="0"/>
          </a:p>
        </p:txBody>
      </p:sp>
      <p:sp>
        <p:nvSpPr>
          <p:cNvPr id="17417" name="Text Box 13"/>
          <p:cNvSpPr txBox="1">
            <a:spLocks noChangeArrowheads="1"/>
          </p:cNvSpPr>
          <p:nvPr/>
        </p:nvSpPr>
        <p:spPr bwMode="auto">
          <a:xfrm>
            <a:off x="304800" y="927100"/>
            <a:ext cx="8229600" cy="5262979"/>
          </a:xfrm>
          <a:prstGeom prst="rect">
            <a:avLst/>
          </a:prstGeom>
          <a:noFill/>
          <a:ln w="9525">
            <a:noFill/>
            <a:miter lim="800000"/>
            <a:headEnd/>
            <a:tailEnd/>
          </a:ln>
        </p:spPr>
        <p:txBody>
          <a:bodyPr wrap="square">
            <a:spAutoFit/>
          </a:bodyPr>
          <a:lstStyle/>
          <a:p>
            <a:pPr lvl="1"/>
            <a:r>
              <a:rPr lang="en-US" sz="2400" b="1" u="sng" dirty="0" smtClean="0">
                <a:latin typeface="Arial Narrow" pitchFamily="34" charset="0"/>
              </a:rPr>
              <a:t>New features</a:t>
            </a:r>
          </a:p>
          <a:p>
            <a:pPr>
              <a:buFont typeface="Wingdings" pitchFamily="2" charset="2"/>
              <a:buChar char="ð"/>
            </a:pPr>
            <a:r>
              <a:rPr lang="en-US" sz="2400" dirty="0" smtClean="0">
                <a:latin typeface="Arial Narrow" pitchFamily="34" charset="0"/>
              </a:rPr>
              <a:t> can implement any type of cable insulation</a:t>
            </a:r>
          </a:p>
          <a:p>
            <a:pPr>
              <a:buFont typeface="Wingdings" pitchFamily="2" charset="2"/>
              <a:buChar char="ð"/>
            </a:pPr>
            <a:r>
              <a:rPr lang="en-US" sz="2400" dirty="0" smtClean="0">
                <a:latin typeface="Arial Narrow" pitchFamily="34" charset="0"/>
              </a:rPr>
              <a:t> can implement any insulation topology </a:t>
            </a:r>
          </a:p>
          <a:p>
            <a:pPr>
              <a:buFont typeface="Wingdings" pitchFamily="2" charset="2"/>
              <a:buChar char="ð"/>
            </a:pPr>
            <a:r>
              <a:rPr lang="en-US" sz="2400" dirty="0" smtClean="0">
                <a:latin typeface="Arial Narrow" pitchFamily="34" charset="0"/>
              </a:rPr>
              <a:t> can implement any type of strand material </a:t>
            </a:r>
          </a:p>
          <a:p>
            <a:pPr>
              <a:buFont typeface="Wingdings" pitchFamily="2" charset="2"/>
              <a:buChar char="ð"/>
            </a:pPr>
            <a:r>
              <a:rPr lang="en-US" sz="2400" dirty="0" smtClean="0">
                <a:latin typeface="Arial Narrow" pitchFamily="34" charset="0"/>
              </a:rPr>
              <a:t> can implement internal/external heat sources</a:t>
            </a:r>
          </a:p>
          <a:p>
            <a:endParaRPr lang="pl-PL" sz="2400" dirty="0" smtClean="0">
              <a:latin typeface="Arial Narrow" pitchFamily="34" charset="0"/>
            </a:endParaRPr>
          </a:p>
          <a:p>
            <a:endParaRPr lang="en-US" sz="2400" dirty="0" smtClean="0">
              <a:latin typeface="Arial Narrow" pitchFamily="34" charset="0"/>
            </a:endParaRPr>
          </a:p>
          <a:p>
            <a:pPr lvl="1"/>
            <a:r>
              <a:rPr lang="en-US" sz="2400" b="1" u="sng" dirty="0" smtClean="0">
                <a:latin typeface="Arial Narrow" pitchFamily="34" charset="0"/>
              </a:rPr>
              <a:t>Model output</a:t>
            </a:r>
          </a:p>
          <a:p>
            <a:pPr>
              <a:buFont typeface="Wingdings" pitchFamily="2" charset="2"/>
              <a:buChar char="ð"/>
            </a:pPr>
            <a:r>
              <a:rPr lang="en-US" sz="2400" dirty="0" smtClean="0">
                <a:latin typeface="Arial Narrow" pitchFamily="34" charset="0"/>
              </a:rPr>
              <a:t> NM result – temperature distribution in the coil</a:t>
            </a:r>
          </a:p>
          <a:p>
            <a:endParaRPr lang="pl-PL" sz="2400" dirty="0" smtClean="0">
              <a:latin typeface="Arial Narrow" pitchFamily="34" charset="0"/>
            </a:endParaRPr>
          </a:p>
          <a:p>
            <a:endParaRPr lang="en-US" sz="2400" dirty="0" smtClean="0">
              <a:latin typeface="Arial Narrow" pitchFamily="34" charset="0"/>
            </a:endParaRPr>
          </a:p>
          <a:p>
            <a:pPr lvl="1"/>
            <a:r>
              <a:rPr lang="en-US" sz="2400" b="1" u="sng" dirty="0" smtClean="0">
                <a:latin typeface="Arial Narrow" pitchFamily="34" charset="0"/>
              </a:rPr>
              <a:t>Heat load/flow in the model</a:t>
            </a:r>
          </a:p>
          <a:p>
            <a:pPr>
              <a:buFont typeface="Wingdings" pitchFamily="2" charset="2"/>
              <a:buChar char="ð"/>
            </a:pPr>
            <a:r>
              <a:rPr lang="en-US" sz="2400" dirty="0" smtClean="0">
                <a:latin typeface="Arial Narrow" pitchFamily="34" charset="0"/>
              </a:rPr>
              <a:t> working on interface </a:t>
            </a:r>
            <a:r>
              <a:rPr lang="en-US" sz="2400" dirty="0" err="1" smtClean="0">
                <a:latin typeface="Arial Narrow" pitchFamily="34" charset="0"/>
              </a:rPr>
              <a:t>Fluka</a:t>
            </a:r>
            <a:r>
              <a:rPr lang="en-US" sz="2400" dirty="0" smtClean="0">
                <a:latin typeface="Arial Narrow" pitchFamily="34" charset="0"/>
              </a:rPr>
              <a:t>/ NM and Mars/NM</a:t>
            </a:r>
          </a:p>
          <a:p>
            <a:pPr>
              <a:buFont typeface="Wingdings" pitchFamily="2" charset="2"/>
              <a:buChar char="ð"/>
            </a:pPr>
            <a:r>
              <a:rPr lang="en-US" sz="2400" dirty="0" smtClean="0">
                <a:latin typeface="Arial Narrow" pitchFamily="34" charset="0"/>
              </a:rPr>
              <a:t> working on heat flow vector readout from Network Model   </a:t>
            </a:r>
            <a:endParaRPr lang="en-US" sz="2400" dirty="0">
              <a:latin typeface="Arial Narrow" pitchFamily="34" charset="0"/>
            </a:endParaRPr>
          </a:p>
        </p:txBody>
      </p:sp>
      <p:cxnSp>
        <p:nvCxnSpPr>
          <p:cNvPr id="10" name="Straight Arrow Connector 9"/>
          <p:cNvCxnSpPr>
            <a:endCxn id="7" idx="1"/>
          </p:cNvCxnSpPr>
          <p:nvPr/>
        </p:nvCxnSpPr>
        <p:spPr>
          <a:xfrm flipV="1">
            <a:off x="6019800" y="3314700"/>
            <a:ext cx="780142"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6019800" y="4114800"/>
            <a:ext cx="91439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p>
            <a:r>
              <a:rPr lang="pl-PL" smtClean="0"/>
              <a:t>Dariusz Bocian</a:t>
            </a:r>
            <a:endParaRPr lang="en-US" smtClean="0"/>
          </a:p>
        </p:txBody>
      </p:sp>
      <p:sp>
        <p:nvSpPr>
          <p:cNvPr id="16387" name="Footer Placeholder 2"/>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6388" name="Slide Number Placeholder 3"/>
          <p:cNvSpPr>
            <a:spLocks noGrp="1"/>
          </p:cNvSpPr>
          <p:nvPr>
            <p:ph type="sldNum" sz="quarter" idx="12"/>
          </p:nvPr>
        </p:nvSpPr>
        <p:spPr>
          <a:noFill/>
        </p:spPr>
        <p:txBody>
          <a:bodyPr/>
          <a:lstStyle/>
          <a:p>
            <a:fld id="{4DC0FB73-A131-4E1F-BE4C-55E6A0EC3297}" type="slidenum">
              <a:rPr lang="en-US" smtClean="0"/>
              <a:pPr/>
              <a:t>8</a:t>
            </a:fld>
            <a:endParaRPr lang="en-US" smtClean="0"/>
          </a:p>
        </p:txBody>
      </p:sp>
      <p:sp>
        <p:nvSpPr>
          <p:cNvPr id="16389" name="Line 11"/>
          <p:cNvSpPr>
            <a:spLocks noChangeShapeType="1"/>
          </p:cNvSpPr>
          <p:nvPr/>
        </p:nvSpPr>
        <p:spPr bwMode="auto">
          <a:xfrm>
            <a:off x="1352550" y="3506788"/>
            <a:ext cx="515938" cy="0"/>
          </a:xfrm>
          <a:prstGeom prst="line">
            <a:avLst/>
          </a:prstGeom>
          <a:noFill/>
          <a:ln w="9525">
            <a:solidFill>
              <a:schemeClr val="tx1"/>
            </a:solidFill>
            <a:round/>
            <a:headEnd/>
            <a:tailEnd type="triangle" w="med" len="med"/>
          </a:ln>
        </p:spPr>
        <p:txBody>
          <a:bodyPr lIns="92075" tIns="46038" rIns="92075" bIns="46038"/>
          <a:lstStyle/>
          <a:p>
            <a:endParaRPr lang="pl-PL"/>
          </a:p>
        </p:txBody>
      </p:sp>
      <p:sp>
        <p:nvSpPr>
          <p:cNvPr id="16390" name="Line 12"/>
          <p:cNvSpPr>
            <a:spLocks noChangeShapeType="1"/>
          </p:cNvSpPr>
          <p:nvPr/>
        </p:nvSpPr>
        <p:spPr bwMode="auto">
          <a:xfrm>
            <a:off x="1362075" y="2109788"/>
            <a:ext cx="515938" cy="0"/>
          </a:xfrm>
          <a:prstGeom prst="line">
            <a:avLst/>
          </a:prstGeom>
          <a:noFill/>
          <a:ln w="9525">
            <a:solidFill>
              <a:srgbClr val="006600"/>
            </a:solidFill>
            <a:round/>
            <a:headEnd/>
            <a:tailEnd type="triangle" w="med" len="med"/>
          </a:ln>
        </p:spPr>
        <p:txBody>
          <a:bodyPr lIns="92075" tIns="46038" rIns="92075" bIns="46038"/>
          <a:lstStyle/>
          <a:p>
            <a:endParaRPr lang="pl-PL"/>
          </a:p>
        </p:txBody>
      </p:sp>
      <p:sp>
        <p:nvSpPr>
          <p:cNvPr id="16391" name="Text Box 13"/>
          <p:cNvSpPr txBox="1">
            <a:spLocks noChangeArrowheads="1"/>
          </p:cNvSpPr>
          <p:nvPr/>
        </p:nvSpPr>
        <p:spPr bwMode="auto">
          <a:xfrm>
            <a:off x="1349375" y="3292475"/>
            <a:ext cx="488950" cy="22860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1000" b="1">
                <a:latin typeface="Courier" pitchFamily="49" charset="0"/>
              </a:rPr>
              <a:t>heat</a:t>
            </a:r>
          </a:p>
        </p:txBody>
      </p:sp>
      <p:sp>
        <p:nvSpPr>
          <p:cNvPr id="16392" name="Text Box 14"/>
          <p:cNvSpPr txBox="1">
            <a:spLocks noChangeArrowheads="1"/>
          </p:cNvSpPr>
          <p:nvPr/>
        </p:nvSpPr>
        <p:spPr bwMode="auto">
          <a:xfrm>
            <a:off x="1339850" y="1879600"/>
            <a:ext cx="488950" cy="22860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1000" b="1">
                <a:solidFill>
                  <a:srgbClr val="006600"/>
                </a:solidFill>
                <a:latin typeface="Courier" pitchFamily="49" charset="0"/>
              </a:rPr>
              <a:t>heat</a:t>
            </a:r>
          </a:p>
        </p:txBody>
      </p:sp>
      <p:grpSp>
        <p:nvGrpSpPr>
          <p:cNvPr id="2" name="Group 34"/>
          <p:cNvGrpSpPr>
            <a:grpSpLocks/>
          </p:cNvGrpSpPr>
          <p:nvPr/>
        </p:nvGrpSpPr>
        <p:grpSpPr bwMode="auto">
          <a:xfrm>
            <a:off x="3275013" y="2466975"/>
            <a:ext cx="846137" cy="666750"/>
            <a:chOff x="5742795" y="2682875"/>
            <a:chExt cx="1261814" cy="1066800"/>
          </a:xfrm>
        </p:grpSpPr>
        <p:sp>
          <p:nvSpPr>
            <p:cNvPr id="16420" name="Text Box 31"/>
            <p:cNvSpPr txBox="1">
              <a:spLocks noChangeArrowheads="1"/>
            </p:cNvSpPr>
            <p:nvPr/>
          </p:nvSpPr>
          <p:spPr bwMode="auto">
            <a:xfrm>
              <a:off x="5742795" y="3086735"/>
              <a:ext cx="1261814" cy="32258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800" b="1">
                  <a:latin typeface="Garamond" pitchFamily="18" charset="0"/>
                </a:rPr>
                <a:t>VALIDATION</a:t>
              </a:r>
            </a:p>
          </p:txBody>
        </p:sp>
        <p:sp>
          <p:nvSpPr>
            <p:cNvPr id="16421" name="AutoShape 56"/>
            <p:cNvSpPr>
              <a:spLocks noChangeArrowheads="1"/>
            </p:cNvSpPr>
            <p:nvPr/>
          </p:nvSpPr>
          <p:spPr bwMode="auto">
            <a:xfrm>
              <a:off x="5745163" y="2682875"/>
              <a:ext cx="1219200" cy="1066800"/>
            </a:xfrm>
            <a:prstGeom prst="flowChartDecision">
              <a:avLst/>
            </a:prstGeom>
            <a:noFill/>
            <a:ln w="28575">
              <a:solidFill>
                <a:schemeClr val="hlink"/>
              </a:solidFill>
              <a:miter lim="800000"/>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grpSp>
      <p:sp>
        <p:nvSpPr>
          <p:cNvPr id="16394" name="Text Box 24"/>
          <p:cNvSpPr txBox="1">
            <a:spLocks noChangeArrowheads="1"/>
          </p:cNvSpPr>
          <p:nvPr/>
        </p:nvSpPr>
        <p:spPr bwMode="auto">
          <a:xfrm>
            <a:off x="2686050" y="3268663"/>
            <a:ext cx="1020763" cy="547687"/>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pPr>
            <a:r>
              <a:rPr lang="en-GB" sz="1000" b="1">
                <a:latin typeface="Courier" pitchFamily="49" charset="0"/>
              </a:rPr>
              <a:t>predicted </a:t>
            </a:r>
          </a:p>
          <a:p>
            <a:pPr algn="ctr" eaLnBrk="0" hangingPunct="0">
              <a:lnSpc>
                <a:spcPct val="90000"/>
              </a:lnSpc>
              <a:spcBef>
                <a:spcPct val="30000"/>
              </a:spcBef>
            </a:pPr>
            <a:r>
              <a:rPr lang="en-GB" sz="1000" b="1">
                <a:latin typeface="Courier" pitchFamily="49" charset="0"/>
              </a:rPr>
              <a:t>quench current</a:t>
            </a:r>
          </a:p>
        </p:txBody>
      </p:sp>
      <p:sp>
        <p:nvSpPr>
          <p:cNvPr id="16395" name="Line 57"/>
          <p:cNvSpPr>
            <a:spLocks noChangeShapeType="1"/>
          </p:cNvSpPr>
          <p:nvPr/>
        </p:nvSpPr>
        <p:spPr bwMode="auto">
          <a:xfrm>
            <a:off x="2686050" y="3505200"/>
            <a:ext cx="1000125" cy="1588"/>
          </a:xfrm>
          <a:prstGeom prst="line">
            <a:avLst/>
          </a:prstGeom>
          <a:noFill/>
          <a:ln w="9525">
            <a:solidFill>
              <a:schemeClr val="tx1"/>
            </a:solidFill>
            <a:round/>
            <a:headEnd/>
            <a:tailEnd/>
          </a:ln>
        </p:spPr>
        <p:txBody>
          <a:bodyPr lIns="92075" tIns="46038" rIns="92075" bIns="46038"/>
          <a:lstStyle/>
          <a:p>
            <a:endParaRPr lang="pl-PL"/>
          </a:p>
        </p:txBody>
      </p:sp>
      <p:sp>
        <p:nvSpPr>
          <p:cNvPr id="16396" name="Line 58"/>
          <p:cNvSpPr>
            <a:spLocks noChangeShapeType="1"/>
          </p:cNvSpPr>
          <p:nvPr/>
        </p:nvSpPr>
        <p:spPr bwMode="auto">
          <a:xfrm flipH="1">
            <a:off x="3683000" y="3144838"/>
            <a:ext cx="6350" cy="360362"/>
          </a:xfrm>
          <a:prstGeom prst="line">
            <a:avLst/>
          </a:prstGeom>
          <a:noFill/>
          <a:ln w="9525">
            <a:solidFill>
              <a:schemeClr val="tx1"/>
            </a:solidFill>
            <a:round/>
            <a:headEnd type="triangle" w="med" len="med"/>
            <a:tailEnd/>
          </a:ln>
        </p:spPr>
        <p:txBody>
          <a:bodyPr lIns="92075" tIns="46038" rIns="92075" bIns="46038"/>
          <a:lstStyle/>
          <a:p>
            <a:endParaRPr lang="pl-PL"/>
          </a:p>
        </p:txBody>
      </p:sp>
      <p:sp>
        <p:nvSpPr>
          <p:cNvPr id="16397" name="Line 21"/>
          <p:cNvSpPr>
            <a:spLocks noChangeShapeType="1"/>
          </p:cNvSpPr>
          <p:nvPr/>
        </p:nvSpPr>
        <p:spPr bwMode="auto">
          <a:xfrm flipV="1">
            <a:off x="2695575" y="2109788"/>
            <a:ext cx="989013" cy="1587"/>
          </a:xfrm>
          <a:prstGeom prst="line">
            <a:avLst/>
          </a:prstGeom>
          <a:noFill/>
          <a:ln w="9525">
            <a:solidFill>
              <a:srgbClr val="006600"/>
            </a:solidFill>
            <a:round/>
            <a:headEnd/>
            <a:tailEnd/>
          </a:ln>
        </p:spPr>
        <p:txBody>
          <a:bodyPr lIns="92075" tIns="46038" rIns="92075" bIns="46038"/>
          <a:lstStyle/>
          <a:p>
            <a:endParaRPr lang="pl-PL"/>
          </a:p>
        </p:txBody>
      </p:sp>
      <p:sp>
        <p:nvSpPr>
          <p:cNvPr id="16398" name="Text Box 23"/>
          <p:cNvSpPr txBox="1">
            <a:spLocks noChangeArrowheads="1"/>
          </p:cNvSpPr>
          <p:nvPr/>
        </p:nvSpPr>
        <p:spPr bwMode="auto">
          <a:xfrm>
            <a:off x="2644775" y="1898650"/>
            <a:ext cx="1073150" cy="546100"/>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pPr>
            <a:r>
              <a:rPr lang="en-GB" sz="1000" b="1">
                <a:solidFill>
                  <a:srgbClr val="006600"/>
                </a:solidFill>
                <a:latin typeface="Courier" pitchFamily="49" charset="0"/>
              </a:rPr>
              <a:t>measured </a:t>
            </a:r>
          </a:p>
          <a:p>
            <a:pPr algn="ctr" eaLnBrk="0" hangingPunct="0">
              <a:lnSpc>
                <a:spcPct val="90000"/>
              </a:lnSpc>
              <a:spcBef>
                <a:spcPct val="30000"/>
              </a:spcBef>
            </a:pPr>
            <a:r>
              <a:rPr lang="en-GB" sz="1000" b="1">
                <a:solidFill>
                  <a:srgbClr val="006600"/>
                </a:solidFill>
                <a:latin typeface="Courier" pitchFamily="49" charset="0"/>
              </a:rPr>
              <a:t>quench current</a:t>
            </a:r>
          </a:p>
        </p:txBody>
      </p:sp>
      <p:sp>
        <p:nvSpPr>
          <p:cNvPr id="16399" name="Line 59"/>
          <p:cNvSpPr>
            <a:spLocks noChangeShapeType="1"/>
          </p:cNvSpPr>
          <p:nvPr/>
        </p:nvSpPr>
        <p:spPr bwMode="auto">
          <a:xfrm flipH="1">
            <a:off x="3687763" y="2111375"/>
            <a:ext cx="6350" cy="347663"/>
          </a:xfrm>
          <a:prstGeom prst="line">
            <a:avLst/>
          </a:prstGeom>
          <a:noFill/>
          <a:ln w="9525">
            <a:solidFill>
              <a:srgbClr val="006600"/>
            </a:solidFill>
            <a:round/>
            <a:headEnd/>
            <a:tailEnd type="triangle" w="med" len="med"/>
          </a:ln>
        </p:spPr>
        <p:txBody>
          <a:bodyPr lIns="92075" tIns="46038" rIns="92075" bIns="46038"/>
          <a:lstStyle/>
          <a:p>
            <a:endParaRPr lang="pl-PL"/>
          </a:p>
        </p:txBody>
      </p:sp>
      <p:sp>
        <p:nvSpPr>
          <p:cNvPr id="16400" name="Line 68"/>
          <p:cNvSpPr>
            <a:spLocks noChangeShapeType="1"/>
          </p:cNvSpPr>
          <p:nvPr/>
        </p:nvSpPr>
        <p:spPr bwMode="auto">
          <a:xfrm>
            <a:off x="4103688" y="2800350"/>
            <a:ext cx="207962" cy="1588"/>
          </a:xfrm>
          <a:prstGeom prst="line">
            <a:avLst/>
          </a:prstGeom>
          <a:noFill/>
          <a:ln w="9525">
            <a:solidFill>
              <a:schemeClr val="hlink"/>
            </a:solidFill>
            <a:round/>
            <a:headEnd/>
            <a:tailEnd type="triangle" w="med" len="med"/>
          </a:ln>
        </p:spPr>
        <p:txBody>
          <a:bodyPr lIns="92075" tIns="46038" rIns="92075" bIns="46038"/>
          <a:lstStyle/>
          <a:p>
            <a:endParaRPr lang="pl-PL"/>
          </a:p>
        </p:txBody>
      </p:sp>
      <p:sp>
        <p:nvSpPr>
          <p:cNvPr id="16401" name="Oval 69"/>
          <p:cNvSpPr>
            <a:spLocks noChangeArrowheads="1"/>
          </p:cNvSpPr>
          <p:nvPr/>
        </p:nvSpPr>
        <p:spPr bwMode="auto">
          <a:xfrm>
            <a:off x="4325938" y="2636838"/>
            <a:ext cx="361950" cy="336550"/>
          </a:xfrm>
          <a:prstGeom prst="ellipse">
            <a:avLst/>
          </a:prstGeom>
          <a:noFill/>
          <a:ln w="12700">
            <a:solidFill>
              <a:srgbClr val="006600"/>
            </a:solidFill>
            <a:round/>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16402" name="Text Box 70"/>
          <p:cNvSpPr txBox="1">
            <a:spLocks noChangeArrowheads="1"/>
          </p:cNvSpPr>
          <p:nvPr/>
        </p:nvSpPr>
        <p:spPr bwMode="auto">
          <a:xfrm>
            <a:off x="4287838" y="2719388"/>
            <a:ext cx="452437" cy="22860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1000" b="1">
                <a:latin typeface="Helvetica" pitchFamily="34" charset="0"/>
              </a:rPr>
              <a:t>END</a:t>
            </a:r>
          </a:p>
        </p:txBody>
      </p:sp>
      <p:grpSp>
        <p:nvGrpSpPr>
          <p:cNvPr id="3" name="Group 30"/>
          <p:cNvGrpSpPr>
            <a:grpSpLocks/>
          </p:cNvGrpSpPr>
          <p:nvPr/>
        </p:nvGrpSpPr>
        <p:grpSpPr bwMode="auto">
          <a:xfrm>
            <a:off x="1873250" y="1851025"/>
            <a:ext cx="884238" cy="523875"/>
            <a:chOff x="3651250" y="1695450"/>
            <a:chExt cx="1318630" cy="838200"/>
          </a:xfrm>
        </p:grpSpPr>
        <p:sp>
          <p:nvSpPr>
            <p:cNvPr id="16418" name="Text Box 22"/>
            <p:cNvSpPr txBox="1">
              <a:spLocks noChangeArrowheads="1"/>
            </p:cNvSpPr>
            <p:nvPr/>
          </p:nvSpPr>
          <p:spPr bwMode="auto">
            <a:xfrm>
              <a:off x="3663087" y="1922197"/>
              <a:ext cx="1306793" cy="412731"/>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1200" b="1">
                  <a:latin typeface="Garamond" pitchFamily="18" charset="0"/>
                </a:rPr>
                <a:t>MAGNET</a:t>
              </a:r>
            </a:p>
          </p:txBody>
        </p:sp>
        <p:sp>
          <p:nvSpPr>
            <p:cNvPr id="16419" name="AutoShape 71"/>
            <p:cNvSpPr>
              <a:spLocks noChangeArrowheads="1"/>
            </p:cNvSpPr>
            <p:nvPr/>
          </p:nvSpPr>
          <p:spPr bwMode="auto">
            <a:xfrm>
              <a:off x="3651250" y="1695450"/>
              <a:ext cx="1219200" cy="838200"/>
            </a:xfrm>
            <a:prstGeom prst="roundRect">
              <a:avLst>
                <a:gd name="adj" fmla="val 16667"/>
              </a:avLst>
            </a:prstGeom>
            <a:noFill/>
            <a:ln w="12700">
              <a:solidFill>
                <a:srgbClr val="006600"/>
              </a:solidFill>
              <a:round/>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grpSp>
      <p:sp>
        <p:nvSpPr>
          <p:cNvPr id="16404" name="Text Box 9"/>
          <p:cNvSpPr txBox="1">
            <a:spLocks noChangeArrowheads="1"/>
          </p:cNvSpPr>
          <p:nvPr/>
        </p:nvSpPr>
        <p:spPr bwMode="auto">
          <a:xfrm>
            <a:off x="274638" y="1730375"/>
            <a:ext cx="1176337" cy="850900"/>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30000"/>
              </a:spcBef>
            </a:pPr>
            <a:r>
              <a:rPr lang="en-GB" sz="1000" b="1">
                <a:solidFill>
                  <a:srgbClr val="006600"/>
                </a:solidFill>
                <a:latin typeface="Garamond" pitchFamily="18" charset="0"/>
              </a:rPr>
              <a:t>EXPERIMENT</a:t>
            </a:r>
          </a:p>
          <a:p>
            <a:pPr algn="ctr" eaLnBrk="0" hangingPunct="0">
              <a:lnSpc>
                <a:spcPct val="90000"/>
              </a:lnSpc>
              <a:spcBef>
                <a:spcPct val="30000"/>
              </a:spcBef>
            </a:pPr>
            <a:r>
              <a:rPr lang="en-GB" sz="1000" b="1">
                <a:solidFill>
                  <a:srgbClr val="006600"/>
                </a:solidFill>
                <a:latin typeface="Garamond" pitchFamily="18" charset="0"/>
              </a:rPr>
              <a:t>Heat source</a:t>
            </a:r>
          </a:p>
          <a:p>
            <a:pPr algn="ctr" eaLnBrk="0" hangingPunct="0">
              <a:lnSpc>
                <a:spcPct val="90000"/>
              </a:lnSpc>
              <a:spcBef>
                <a:spcPct val="30000"/>
              </a:spcBef>
            </a:pPr>
            <a:r>
              <a:rPr lang="en-GB" sz="800" b="1">
                <a:solidFill>
                  <a:schemeClr val="hlink"/>
                </a:solidFill>
                <a:latin typeface="Arial Narrow" pitchFamily="34" charset="0"/>
              </a:rPr>
              <a:t>- quench heaters</a:t>
            </a:r>
          </a:p>
          <a:p>
            <a:pPr algn="ctr" eaLnBrk="0" hangingPunct="0">
              <a:lnSpc>
                <a:spcPct val="90000"/>
              </a:lnSpc>
              <a:spcBef>
                <a:spcPct val="30000"/>
              </a:spcBef>
            </a:pPr>
            <a:r>
              <a:rPr lang="en-GB" sz="800" b="1">
                <a:solidFill>
                  <a:schemeClr val="hlink"/>
                </a:solidFill>
                <a:latin typeface="Arial Narrow" pitchFamily="34" charset="0"/>
              </a:rPr>
              <a:t>- inner heating apparatus</a:t>
            </a:r>
          </a:p>
          <a:p>
            <a:pPr algn="ctr" eaLnBrk="0" hangingPunct="0">
              <a:lnSpc>
                <a:spcPct val="90000"/>
              </a:lnSpc>
              <a:spcBef>
                <a:spcPct val="30000"/>
              </a:spcBef>
            </a:pPr>
            <a:endParaRPr lang="en-GB" sz="800" b="1">
              <a:solidFill>
                <a:srgbClr val="006600"/>
              </a:solidFill>
              <a:latin typeface="Arial Narrow" pitchFamily="34" charset="0"/>
            </a:endParaRPr>
          </a:p>
        </p:txBody>
      </p:sp>
      <p:sp>
        <p:nvSpPr>
          <p:cNvPr id="16405" name="Line 49"/>
          <p:cNvSpPr>
            <a:spLocks noChangeShapeType="1"/>
          </p:cNvSpPr>
          <p:nvPr/>
        </p:nvSpPr>
        <p:spPr bwMode="auto">
          <a:xfrm flipV="1">
            <a:off x="346075" y="2260600"/>
            <a:ext cx="50800" cy="285750"/>
          </a:xfrm>
          <a:prstGeom prst="line">
            <a:avLst/>
          </a:prstGeom>
          <a:noFill/>
          <a:ln w="9525">
            <a:noFill/>
            <a:round/>
            <a:headEnd/>
            <a:tailEnd type="triangle" w="med" len="med"/>
          </a:ln>
        </p:spPr>
        <p:txBody>
          <a:bodyPr lIns="92075" tIns="46038" rIns="92075" bIns="46038"/>
          <a:lstStyle/>
          <a:p>
            <a:endParaRPr lang="pl-PL"/>
          </a:p>
        </p:txBody>
      </p:sp>
      <p:sp>
        <p:nvSpPr>
          <p:cNvPr id="16406" name="AutoShape 72"/>
          <p:cNvSpPr>
            <a:spLocks noChangeArrowheads="1"/>
          </p:cNvSpPr>
          <p:nvPr/>
        </p:nvSpPr>
        <p:spPr bwMode="auto">
          <a:xfrm>
            <a:off x="385763" y="1730375"/>
            <a:ext cx="971550" cy="762000"/>
          </a:xfrm>
          <a:prstGeom prst="roundRect">
            <a:avLst>
              <a:gd name="adj" fmla="val 16667"/>
            </a:avLst>
          </a:prstGeom>
          <a:noFill/>
          <a:ln w="12700">
            <a:solidFill>
              <a:srgbClr val="006600"/>
            </a:solidFill>
            <a:round/>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16407" name="AutoShape 73"/>
          <p:cNvSpPr>
            <a:spLocks noChangeArrowheads="1"/>
          </p:cNvSpPr>
          <p:nvPr/>
        </p:nvSpPr>
        <p:spPr bwMode="auto">
          <a:xfrm>
            <a:off x="806450" y="2609850"/>
            <a:ext cx="152400" cy="371475"/>
          </a:xfrm>
          <a:prstGeom prst="downArrow">
            <a:avLst>
              <a:gd name="adj1" fmla="val 50000"/>
              <a:gd name="adj2" fmla="val 60938"/>
            </a:avLst>
          </a:prstGeom>
          <a:noFill/>
          <a:ln w="12700">
            <a:solidFill>
              <a:srgbClr val="006600"/>
            </a:solidFill>
            <a:miter lim="800000"/>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16408" name="Text Box 7"/>
          <p:cNvSpPr txBox="1">
            <a:spLocks noChangeArrowheads="1"/>
          </p:cNvSpPr>
          <p:nvPr/>
        </p:nvSpPr>
        <p:spPr bwMode="auto">
          <a:xfrm>
            <a:off x="412750" y="3240088"/>
            <a:ext cx="955675" cy="547687"/>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pPr>
            <a:r>
              <a:rPr lang="en-GB" sz="1000" b="1">
                <a:latin typeface="Garamond" pitchFamily="18" charset="0"/>
              </a:rPr>
              <a:t>HEAT SOURCE</a:t>
            </a:r>
          </a:p>
          <a:p>
            <a:pPr algn="ctr" eaLnBrk="0" hangingPunct="0">
              <a:lnSpc>
                <a:spcPct val="90000"/>
              </a:lnSpc>
              <a:spcBef>
                <a:spcPct val="30000"/>
              </a:spcBef>
            </a:pPr>
            <a:r>
              <a:rPr lang="en-GB" sz="1000" b="1">
                <a:latin typeface="Garamond" pitchFamily="18" charset="0"/>
              </a:rPr>
              <a:t>MODEL</a:t>
            </a:r>
          </a:p>
        </p:txBody>
      </p:sp>
      <p:sp>
        <p:nvSpPr>
          <p:cNvPr id="16409" name="AutoShape 74"/>
          <p:cNvSpPr>
            <a:spLocks noChangeArrowheads="1"/>
          </p:cNvSpPr>
          <p:nvPr/>
        </p:nvSpPr>
        <p:spPr bwMode="auto">
          <a:xfrm>
            <a:off x="385763" y="3124200"/>
            <a:ext cx="971550" cy="762000"/>
          </a:xfrm>
          <a:prstGeom prst="roundRect">
            <a:avLst>
              <a:gd name="adj" fmla="val 16667"/>
            </a:avLst>
          </a:prstGeom>
          <a:noFill/>
          <a:ln w="12700">
            <a:solidFill>
              <a:schemeClr val="tx1"/>
            </a:solidFill>
            <a:round/>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16410" name="Text Box 19"/>
          <p:cNvSpPr txBox="1">
            <a:spLocks noChangeArrowheads="1"/>
          </p:cNvSpPr>
          <p:nvPr/>
        </p:nvSpPr>
        <p:spPr bwMode="auto">
          <a:xfrm>
            <a:off x="1909763" y="3330575"/>
            <a:ext cx="719137" cy="347663"/>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pPr>
            <a:r>
              <a:rPr lang="en-GB" sz="800" b="1"/>
              <a:t>MAGNET</a:t>
            </a:r>
          </a:p>
          <a:p>
            <a:pPr algn="ctr" eaLnBrk="0" hangingPunct="0">
              <a:lnSpc>
                <a:spcPct val="90000"/>
              </a:lnSpc>
              <a:spcBef>
                <a:spcPct val="30000"/>
              </a:spcBef>
            </a:pPr>
            <a:r>
              <a:rPr lang="en-GB" sz="800" b="1"/>
              <a:t>MODEL</a:t>
            </a:r>
          </a:p>
        </p:txBody>
      </p:sp>
      <p:sp>
        <p:nvSpPr>
          <p:cNvPr id="16411" name="AutoShape 75"/>
          <p:cNvSpPr>
            <a:spLocks noChangeArrowheads="1"/>
          </p:cNvSpPr>
          <p:nvPr/>
        </p:nvSpPr>
        <p:spPr bwMode="auto">
          <a:xfrm>
            <a:off x="1868488" y="3241675"/>
            <a:ext cx="817562" cy="523875"/>
          </a:xfrm>
          <a:prstGeom prst="roundRect">
            <a:avLst>
              <a:gd name="adj" fmla="val 16667"/>
            </a:avLst>
          </a:prstGeom>
          <a:noFill/>
          <a:ln w="12700">
            <a:solidFill>
              <a:schemeClr val="tx1"/>
            </a:solidFill>
            <a:round/>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16412" name="AutoShape 76"/>
          <p:cNvSpPr>
            <a:spLocks noChangeArrowheads="1"/>
          </p:cNvSpPr>
          <p:nvPr/>
        </p:nvSpPr>
        <p:spPr bwMode="auto">
          <a:xfrm>
            <a:off x="2235200" y="2600325"/>
            <a:ext cx="153988" cy="371475"/>
          </a:xfrm>
          <a:prstGeom prst="downArrow">
            <a:avLst>
              <a:gd name="adj1" fmla="val 50000"/>
              <a:gd name="adj2" fmla="val 60309"/>
            </a:avLst>
          </a:prstGeom>
          <a:noFill/>
          <a:ln w="12700">
            <a:solidFill>
              <a:srgbClr val="006600"/>
            </a:solidFill>
            <a:miter lim="800000"/>
            <a:headEnd/>
            <a:tailEnd/>
          </a:ln>
        </p:spPr>
        <p:txBody>
          <a:bodyPr wrap="none" lIns="92075" tIns="46038" rIns="92075" bIns="46038" anchor="ctr"/>
          <a:lstStyle/>
          <a:p>
            <a:pPr algn="ctr" eaLnBrk="0" hangingPunct="0">
              <a:lnSpc>
                <a:spcPct val="90000"/>
              </a:lnSpc>
              <a:spcBef>
                <a:spcPct val="30000"/>
              </a:spcBef>
            </a:pPr>
            <a:endParaRPr lang="pl-PL" sz="1200" b="1">
              <a:latin typeface="Helvetica" pitchFamily="34" charset="0"/>
            </a:endParaRPr>
          </a:p>
        </p:txBody>
      </p:sp>
      <p:sp>
        <p:nvSpPr>
          <p:cNvPr id="329731" name="Rectangle 3"/>
          <p:cNvSpPr>
            <a:spLocks noChangeArrowheads="1"/>
          </p:cNvSpPr>
          <p:nvPr/>
        </p:nvSpPr>
        <p:spPr bwMode="auto">
          <a:xfrm>
            <a:off x="1524000" y="112713"/>
            <a:ext cx="5791200" cy="476250"/>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30000"/>
              </a:spcBef>
              <a:defRPr/>
            </a:pPr>
            <a:r>
              <a:rPr lang="en-US" sz="2800" dirty="0">
                <a:effectLst>
                  <a:outerShdw blurRad="38100" dist="38100" dir="2700000" algn="tl">
                    <a:srgbClr val="C0C0C0"/>
                  </a:outerShdw>
                </a:effectLst>
                <a:latin typeface="Arial Rounded MT Bold" pitchFamily="34" charset="0"/>
              </a:rPr>
              <a:t>Network M</a:t>
            </a:r>
            <a:r>
              <a:rPr lang="pl-PL" sz="2800" dirty="0" err="1">
                <a:effectLst>
                  <a:outerShdw blurRad="38100" dist="38100" dir="2700000" algn="tl">
                    <a:srgbClr val="C0C0C0"/>
                  </a:outerShdw>
                </a:effectLst>
                <a:latin typeface="Arial Rounded MT Bold" pitchFamily="34" charset="0"/>
              </a:rPr>
              <a:t>odel</a:t>
            </a:r>
            <a:r>
              <a:rPr lang="pl-PL" sz="2800" dirty="0">
                <a:effectLst>
                  <a:outerShdw blurRad="38100" dist="38100" dir="2700000" algn="tl">
                    <a:srgbClr val="C0C0C0"/>
                  </a:outerShdw>
                </a:effectLst>
                <a:latin typeface="Arial Rounded MT Bold" pitchFamily="34" charset="0"/>
              </a:rPr>
              <a:t> </a:t>
            </a:r>
            <a:r>
              <a:rPr lang="pl-PL" sz="2800" dirty="0" err="1">
                <a:effectLst>
                  <a:outerShdw blurRad="38100" dist="38100" dir="2700000" algn="tl">
                    <a:srgbClr val="C0C0C0"/>
                  </a:outerShdw>
                </a:effectLst>
                <a:latin typeface="Arial Rounded MT Bold" pitchFamily="34" charset="0"/>
              </a:rPr>
              <a:t>Validation</a:t>
            </a:r>
            <a:endParaRPr lang="en-GB" sz="2800" dirty="0">
              <a:effectLst>
                <a:outerShdw blurRad="38100" dist="38100" dir="2700000" algn="tl">
                  <a:srgbClr val="C0C0C0"/>
                </a:outerShdw>
              </a:effectLst>
              <a:latin typeface="Arial Rounded MT Bold" pitchFamily="34" charset="0"/>
            </a:endParaRPr>
          </a:p>
        </p:txBody>
      </p:sp>
      <p:sp>
        <p:nvSpPr>
          <p:cNvPr id="16414" name="TextBox 35"/>
          <p:cNvSpPr txBox="1">
            <a:spLocks noChangeArrowheads="1"/>
          </p:cNvSpPr>
          <p:nvPr/>
        </p:nvSpPr>
        <p:spPr bwMode="auto">
          <a:xfrm>
            <a:off x="76200" y="4724400"/>
            <a:ext cx="5029200" cy="1311275"/>
          </a:xfrm>
          <a:prstGeom prst="rect">
            <a:avLst/>
          </a:prstGeom>
          <a:noFill/>
          <a:ln w="9525">
            <a:noFill/>
            <a:miter lim="800000"/>
            <a:headEnd/>
            <a:tailEnd/>
          </a:ln>
        </p:spPr>
        <p:txBody>
          <a:bodyPr>
            <a:spAutoFit/>
          </a:bodyPr>
          <a:lstStyle/>
          <a:p>
            <a:r>
              <a:rPr lang="pl-PL" sz="1000" b="1">
                <a:latin typeface="Helvetica" pitchFamily="34" charset="0"/>
              </a:rPr>
              <a:t>More details:</a:t>
            </a:r>
          </a:p>
          <a:p>
            <a:r>
              <a:rPr lang="en-US" sz="1000" b="1">
                <a:latin typeface="Helvetica" pitchFamily="34" charset="0"/>
              </a:rPr>
              <a:t>D. Bocian, B. Dehning, A. Siemko, </a:t>
            </a:r>
            <a:r>
              <a:rPr lang="en-US" sz="1000" b="1" i="1">
                <a:latin typeface="Helvetica" pitchFamily="34" charset="0"/>
              </a:rPr>
              <a:t>Modeling of Quench Limit for Steady State Heat Deposits in LHC Magnets</a:t>
            </a:r>
            <a:r>
              <a:rPr lang="en-US" sz="1000" b="1">
                <a:latin typeface="Helvetica" pitchFamily="34" charset="0"/>
              </a:rPr>
              <a:t>,</a:t>
            </a:r>
            <a:r>
              <a:rPr lang="pl-PL" sz="1000" b="1">
                <a:latin typeface="Helvetica" pitchFamily="34" charset="0"/>
              </a:rPr>
              <a:t>IEEE Transactions on Applied Superconductivity, vol. 18, Issue 2, </a:t>
            </a:r>
            <a:r>
              <a:rPr lang="en-US" sz="1000" b="1">
                <a:latin typeface="Helvetica" pitchFamily="34" charset="0"/>
              </a:rPr>
              <a:t>June 2008 Page(s):112 – 115;  CERN-AB-2008-006, 2008;</a:t>
            </a:r>
            <a:endParaRPr lang="pl-PL" sz="1000" b="1">
              <a:latin typeface="Helvetica" pitchFamily="34" charset="0"/>
            </a:endParaRPr>
          </a:p>
          <a:p>
            <a:endParaRPr lang="pl-PL" sz="1000" b="1">
              <a:latin typeface="Helvetica" pitchFamily="34" charset="0"/>
            </a:endParaRPr>
          </a:p>
          <a:p>
            <a:r>
              <a:rPr lang="en-US" sz="1000" b="1">
                <a:latin typeface="Helvetica" pitchFamily="34" charset="0"/>
              </a:rPr>
              <a:t>D. Bocian, B. Dehning, A. Siemko</a:t>
            </a:r>
            <a:r>
              <a:rPr lang="pl-PL" sz="1000" b="1">
                <a:latin typeface="Helvetica" pitchFamily="34" charset="0"/>
              </a:rPr>
              <a:t>, </a:t>
            </a:r>
            <a:r>
              <a:rPr lang="en-US" sz="1000" b="1" i="1">
                <a:latin typeface="Helvetica" pitchFamily="34" charset="0"/>
              </a:rPr>
              <a:t>Quench Limit Model and Measurements for Steady State Heat Deposits in LHC Magnets</a:t>
            </a:r>
            <a:r>
              <a:rPr lang="pl-PL" sz="1000" b="1" i="1">
                <a:latin typeface="Helvetica" pitchFamily="34" charset="0"/>
              </a:rPr>
              <a:t>,</a:t>
            </a:r>
            <a:r>
              <a:rPr lang="pl-PL" sz="1000" b="1" i="1"/>
              <a:t> </a:t>
            </a:r>
            <a:r>
              <a:rPr lang="pl-PL" sz="1000" b="1">
                <a:latin typeface="Helvetica" pitchFamily="34" charset="0"/>
              </a:rPr>
              <a:t>IEEE Transactions on Applied Superconductivity, vol. 19, Issue 3, </a:t>
            </a:r>
            <a:r>
              <a:rPr lang="en-US" sz="1000" b="1">
                <a:latin typeface="Helvetica" pitchFamily="34" charset="0"/>
              </a:rPr>
              <a:t>June 200</a:t>
            </a:r>
            <a:r>
              <a:rPr lang="pl-PL" sz="1000" b="1">
                <a:latin typeface="Helvetica" pitchFamily="34" charset="0"/>
              </a:rPr>
              <a:t>9</a:t>
            </a:r>
            <a:r>
              <a:rPr lang="en-US" sz="1000" b="1">
                <a:latin typeface="Helvetica" pitchFamily="34" charset="0"/>
              </a:rPr>
              <a:t> Page(s):</a:t>
            </a:r>
            <a:r>
              <a:rPr lang="pl-PL" sz="1000" b="1">
                <a:latin typeface="Helvetica" pitchFamily="34" charset="0"/>
              </a:rPr>
              <a:t>2446</a:t>
            </a:r>
            <a:r>
              <a:rPr lang="en-US" sz="1000" b="1">
                <a:latin typeface="Helvetica" pitchFamily="34" charset="0"/>
              </a:rPr>
              <a:t> – </a:t>
            </a:r>
            <a:r>
              <a:rPr lang="pl-PL" sz="1000" b="1">
                <a:latin typeface="Helvetica" pitchFamily="34" charset="0"/>
              </a:rPr>
              <a:t>2449</a:t>
            </a:r>
            <a:r>
              <a:rPr lang="en-US" sz="1000" b="1">
                <a:latin typeface="Helvetica" pitchFamily="34" charset="0"/>
              </a:rPr>
              <a:t>;</a:t>
            </a:r>
            <a:endParaRPr lang="pl-PL" sz="1000" b="1">
              <a:latin typeface="Helvetica" pitchFamily="34" charset="0"/>
            </a:endParaRPr>
          </a:p>
        </p:txBody>
      </p:sp>
      <p:pic>
        <p:nvPicPr>
          <p:cNvPr id="16415" name="Picture 39"/>
          <p:cNvPicPr>
            <a:picLocks noChangeAspect="1" noChangeArrowheads="1"/>
          </p:cNvPicPr>
          <p:nvPr/>
        </p:nvPicPr>
        <p:blipFill>
          <a:blip r:embed="rId2" cstate="print"/>
          <a:srcRect/>
          <a:stretch>
            <a:fillRect/>
          </a:stretch>
        </p:blipFill>
        <p:spPr bwMode="auto">
          <a:xfrm>
            <a:off x="5003800" y="3886200"/>
            <a:ext cx="3987800" cy="2395538"/>
          </a:xfrm>
          <a:prstGeom prst="rect">
            <a:avLst/>
          </a:prstGeom>
          <a:noFill/>
          <a:ln w="9525">
            <a:noFill/>
            <a:miter lim="800000"/>
            <a:headEnd/>
            <a:tailEnd/>
          </a:ln>
        </p:spPr>
      </p:pic>
      <p:pic>
        <p:nvPicPr>
          <p:cNvPr id="16416" name="Picture 40"/>
          <p:cNvPicPr>
            <a:picLocks noChangeAspect="1" noChangeArrowheads="1"/>
          </p:cNvPicPr>
          <p:nvPr/>
        </p:nvPicPr>
        <p:blipFill>
          <a:blip r:embed="rId3" cstate="print"/>
          <a:srcRect/>
          <a:stretch>
            <a:fillRect/>
          </a:stretch>
        </p:blipFill>
        <p:spPr bwMode="auto">
          <a:xfrm>
            <a:off x="4876800" y="838200"/>
            <a:ext cx="4057650" cy="2814638"/>
          </a:xfrm>
          <a:prstGeom prst="rect">
            <a:avLst/>
          </a:prstGeom>
          <a:noFill/>
          <a:ln w="9525">
            <a:noFill/>
            <a:miter lim="800000"/>
            <a:headEnd/>
            <a:tailEnd/>
          </a:ln>
        </p:spPr>
      </p:pic>
      <p:sp>
        <p:nvSpPr>
          <p:cNvPr id="16417" name="Text Box 43"/>
          <p:cNvSpPr txBox="1">
            <a:spLocks noChangeArrowheads="1"/>
          </p:cNvSpPr>
          <p:nvPr/>
        </p:nvSpPr>
        <p:spPr bwMode="auto">
          <a:xfrm>
            <a:off x="1203325" y="1081088"/>
            <a:ext cx="1835150" cy="366712"/>
          </a:xfrm>
          <a:prstGeom prst="rect">
            <a:avLst/>
          </a:prstGeom>
          <a:noFill/>
          <a:ln w="9525">
            <a:noFill/>
            <a:miter lim="800000"/>
            <a:headEnd/>
            <a:tailEnd/>
          </a:ln>
        </p:spPr>
        <p:txBody>
          <a:bodyPr wrap="none">
            <a:spAutoFit/>
          </a:bodyPr>
          <a:lstStyle/>
          <a:p>
            <a:r>
              <a:rPr lang="pl-PL"/>
              <a:t>Model validation</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pl-PL" smtClean="0"/>
              <a:t>Dariusz Bocian</a:t>
            </a:r>
            <a:endParaRPr lang="en-US" smtClean="0"/>
          </a:p>
        </p:txBody>
      </p:sp>
      <p:sp>
        <p:nvSpPr>
          <p:cNvPr id="17411" name="Footer Placeholder 4"/>
          <p:cNvSpPr>
            <a:spLocks noGrp="1"/>
          </p:cNvSpPr>
          <p:nvPr>
            <p:ph type="ftr" sz="quarter" idx="11"/>
          </p:nvPr>
        </p:nvSpPr>
        <p:spPr>
          <a:noFill/>
        </p:spPr>
        <p:txBody>
          <a:bodyPr/>
          <a:lstStyle/>
          <a:p>
            <a:r>
              <a:rPr lang="pl-PL" smtClean="0"/>
              <a:t> Termodynamics Modeling of New LHC Quadrupole Magnet</a:t>
            </a:r>
            <a:endParaRPr lang="en-US" smtClean="0"/>
          </a:p>
        </p:txBody>
      </p:sp>
      <p:sp>
        <p:nvSpPr>
          <p:cNvPr id="17412" name="Slide Number Placeholder 5"/>
          <p:cNvSpPr>
            <a:spLocks noGrp="1"/>
          </p:cNvSpPr>
          <p:nvPr>
            <p:ph type="sldNum" sz="quarter" idx="12"/>
          </p:nvPr>
        </p:nvSpPr>
        <p:spPr>
          <a:noFill/>
        </p:spPr>
        <p:txBody>
          <a:bodyPr/>
          <a:lstStyle/>
          <a:p>
            <a:fld id="{B1BCE800-653A-4151-A614-1FAB729DBEEA}" type="slidenum">
              <a:rPr lang="en-US" smtClean="0"/>
              <a:pPr/>
              <a:t>9</a:t>
            </a:fld>
            <a:endParaRPr lang="en-US" smtClean="0"/>
          </a:p>
        </p:txBody>
      </p:sp>
      <p:sp>
        <p:nvSpPr>
          <p:cNvPr id="17413" name="Rectangle 2"/>
          <p:cNvSpPr>
            <a:spLocks noGrp="1" noChangeArrowheads="1"/>
          </p:cNvSpPr>
          <p:nvPr>
            <p:ph type="title"/>
          </p:nvPr>
        </p:nvSpPr>
        <p:spPr/>
        <p:txBody>
          <a:bodyPr/>
          <a:lstStyle/>
          <a:p>
            <a:pPr eaLnBrk="1" hangingPunct="1"/>
            <a:r>
              <a:rPr lang="pl-PL" dirty="0" err="1" smtClean="0">
                <a:effectLst>
                  <a:outerShdw blurRad="38100" dist="38100" dir="2700000" algn="tl">
                    <a:srgbClr val="C0C0C0"/>
                  </a:outerShdw>
                </a:effectLst>
                <a:latin typeface="Arial Rounded MT Bold" pitchFamily="34" charset="0"/>
              </a:rPr>
              <a:t>Future</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plans</a:t>
            </a:r>
            <a:r>
              <a:rPr lang="pl-PL" dirty="0" smtClean="0">
                <a:effectLst>
                  <a:outerShdw blurRad="38100" dist="38100" dir="2700000" algn="tl">
                    <a:srgbClr val="C0C0C0"/>
                  </a:outerShdw>
                </a:effectLst>
                <a:latin typeface="Arial Rounded MT Bold" pitchFamily="34" charset="0"/>
              </a:rPr>
              <a:t> - </a:t>
            </a:r>
            <a:r>
              <a:rPr lang="en-US" dirty="0" smtClean="0">
                <a:effectLst>
                  <a:outerShdw blurRad="38100" dist="38100" dir="2700000" algn="tl">
                    <a:srgbClr val="C0C0C0"/>
                  </a:outerShdw>
                </a:effectLst>
                <a:latin typeface="Arial Rounded MT Bold" pitchFamily="34" charset="0"/>
              </a:rPr>
              <a:t>Network M</a:t>
            </a:r>
            <a:r>
              <a:rPr lang="pl-PL" dirty="0" err="1" smtClean="0">
                <a:effectLst>
                  <a:outerShdw blurRad="38100" dist="38100" dir="2700000" algn="tl">
                    <a:srgbClr val="C0C0C0"/>
                  </a:outerShdw>
                </a:effectLst>
                <a:latin typeface="Arial Rounded MT Bold" pitchFamily="34" charset="0"/>
              </a:rPr>
              <a:t>odel</a:t>
            </a:r>
            <a:r>
              <a:rPr lang="pl-PL" dirty="0" smtClean="0">
                <a:effectLst>
                  <a:outerShdw blurRad="38100" dist="38100" dir="2700000" algn="tl">
                    <a:srgbClr val="C0C0C0"/>
                  </a:outerShdw>
                </a:effectLst>
                <a:latin typeface="Arial Rounded MT Bold" pitchFamily="34" charset="0"/>
              </a:rPr>
              <a:t> </a:t>
            </a:r>
            <a:r>
              <a:rPr lang="pl-PL" dirty="0" err="1" smtClean="0">
                <a:effectLst>
                  <a:outerShdw blurRad="38100" dist="38100" dir="2700000" algn="tl">
                    <a:srgbClr val="C0C0C0"/>
                  </a:outerShdw>
                </a:effectLst>
                <a:latin typeface="Arial Rounded MT Bold" pitchFamily="34" charset="0"/>
              </a:rPr>
              <a:t>Validation</a:t>
            </a:r>
            <a:endParaRPr lang="en-US" dirty="0" smtClean="0"/>
          </a:p>
        </p:txBody>
      </p:sp>
      <p:sp>
        <p:nvSpPr>
          <p:cNvPr id="17417" name="Text Box 13"/>
          <p:cNvSpPr txBox="1">
            <a:spLocks noChangeArrowheads="1"/>
          </p:cNvSpPr>
          <p:nvPr/>
        </p:nvSpPr>
        <p:spPr bwMode="auto">
          <a:xfrm>
            <a:off x="304800" y="927100"/>
            <a:ext cx="8229600" cy="3785652"/>
          </a:xfrm>
          <a:prstGeom prst="rect">
            <a:avLst/>
          </a:prstGeom>
          <a:noFill/>
          <a:ln w="9525">
            <a:noFill/>
            <a:miter lim="800000"/>
            <a:headEnd/>
            <a:tailEnd/>
          </a:ln>
        </p:spPr>
        <p:txBody>
          <a:bodyPr wrap="square">
            <a:spAutoFit/>
          </a:bodyPr>
          <a:lstStyle/>
          <a:p>
            <a:pPr lvl="1"/>
            <a:r>
              <a:rPr lang="pl-PL" sz="2400" b="1" u="sng" dirty="0" smtClean="0">
                <a:latin typeface="Arial Narrow" pitchFamily="34" charset="0"/>
              </a:rPr>
              <a:t>CERN design - </a:t>
            </a:r>
            <a:r>
              <a:rPr lang="pl-PL" sz="2400" b="1" u="sng" dirty="0" err="1" smtClean="0">
                <a:latin typeface="Arial Narrow" pitchFamily="34" charset="0"/>
              </a:rPr>
              <a:t>enhanced</a:t>
            </a:r>
            <a:r>
              <a:rPr lang="pl-PL" sz="2400" b="1" u="sng" dirty="0" smtClean="0">
                <a:latin typeface="Arial Narrow" pitchFamily="34" charset="0"/>
              </a:rPr>
              <a:t> </a:t>
            </a:r>
            <a:r>
              <a:rPr lang="pl-PL" sz="2400" b="1" u="sng" dirty="0" err="1" smtClean="0">
                <a:latin typeface="Arial Narrow" pitchFamily="34" charset="0"/>
              </a:rPr>
              <a:t>insulation</a:t>
            </a:r>
            <a:endParaRPr lang="en-US" sz="2400" b="1" u="sng" dirty="0" smtClean="0">
              <a:latin typeface="Arial Narrow" pitchFamily="34" charset="0"/>
            </a:endParaRPr>
          </a:p>
          <a:p>
            <a:pPr>
              <a:buFont typeface="Wingdings" pitchFamily="2" charset="2"/>
              <a:buChar char="ð"/>
            </a:pPr>
            <a:r>
              <a:rPr lang="en-US" sz="2400" dirty="0" smtClean="0">
                <a:latin typeface="Arial Narrow" pitchFamily="34" charset="0"/>
              </a:rPr>
              <a:t> </a:t>
            </a:r>
            <a:r>
              <a:rPr lang="pl-PL" sz="2400" dirty="0" err="1" smtClean="0">
                <a:latin typeface="Arial Narrow" pitchFamily="34" charset="0"/>
              </a:rPr>
              <a:t>cable</a:t>
            </a:r>
            <a:r>
              <a:rPr lang="pl-PL" sz="2400" dirty="0" smtClean="0">
                <a:latin typeface="Arial Narrow" pitchFamily="34" charset="0"/>
              </a:rPr>
              <a:t> </a:t>
            </a:r>
            <a:r>
              <a:rPr lang="pl-PL" sz="2400" dirty="0" err="1" smtClean="0">
                <a:latin typeface="Arial Narrow" pitchFamily="34" charset="0"/>
              </a:rPr>
              <a:t>stack</a:t>
            </a:r>
            <a:r>
              <a:rPr lang="pl-PL" sz="2400" dirty="0" smtClean="0">
                <a:latin typeface="Arial Narrow" pitchFamily="34" charset="0"/>
              </a:rPr>
              <a:t> data </a:t>
            </a:r>
            <a:endParaRPr lang="en-US" sz="2400" dirty="0" smtClean="0">
              <a:latin typeface="Arial Narrow" pitchFamily="34" charset="0"/>
            </a:endParaRPr>
          </a:p>
          <a:p>
            <a:pPr>
              <a:buFont typeface="Wingdings" pitchFamily="2" charset="2"/>
              <a:buChar char="ð"/>
            </a:pPr>
            <a:r>
              <a:rPr lang="en-US" sz="2400" dirty="0" smtClean="0">
                <a:latin typeface="Arial Narrow" pitchFamily="34" charset="0"/>
              </a:rPr>
              <a:t> </a:t>
            </a:r>
            <a:r>
              <a:rPr lang="pl-PL" sz="2400" dirty="0" err="1" smtClean="0">
                <a:latin typeface="Arial Narrow" pitchFamily="34" charset="0"/>
              </a:rPr>
              <a:t>measurement</a:t>
            </a:r>
            <a:r>
              <a:rPr lang="pl-PL" sz="2400" dirty="0" smtClean="0">
                <a:latin typeface="Arial Narrow" pitchFamily="34" charset="0"/>
              </a:rPr>
              <a:t> </a:t>
            </a:r>
            <a:r>
              <a:rPr lang="pl-PL" sz="2400" dirty="0" err="1" smtClean="0">
                <a:latin typeface="Arial Narrow" pitchFamily="34" charset="0"/>
              </a:rPr>
              <a:t>with</a:t>
            </a:r>
            <a:r>
              <a:rPr lang="pl-PL" sz="2400" dirty="0" smtClean="0">
                <a:latin typeface="Arial Narrow" pitchFamily="34" charset="0"/>
              </a:rPr>
              <a:t> magnet model – </a:t>
            </a:r>
            <a:r>
              <a:rPr lang="pl-PL" sz="2400" dirty="0" err="1" smtClean="0">
                <a:latin typeface="Arial Narrow" pitchFamily="34" charset="0"/>
              </a:rPr>
              <a:t>in</a:t>
            </a:r>
            <a:r>
              <a:rPr lang="pl-PL" sz="2400" dirty="0" smtClean="0">
                <a:latin typeface="Arial Narrow" pitchFamily="34" charset="0"/>
              </a:rPr>
              <a:t> </a:t>
            </a:r>
            <a:r>
              <a:rPr lang="pl-PL" sz="2400" dirty="0" err="1" smtClean="0">
                <a:latin typeface="Arial Narrow" pitchFamily="34" charset="0"/>
              </a:rPr>
              <a:t>future</a:t>
            </a:r>
            <a:endParaRPr lang="pl-PL" sz="2400" dirty="0" smtClean="0">
              <a:latin typeface="Arial Narrow" pitchFamily="34" charset="0"/>
            </a:endParaRPr>
          </a:p>
          <a:p>
            <a:pPr lvl="1"/>
            <a:endParaRPr lang="pl-PL" sz="2400" b="1" u="sng" dirty="0" smtClean="0">
              <a:latin typeface="Arial Narrow" pitchFamily="34" charset="0"/>
            </a:endParaRPr>
          </a:p>
          <a:p>
            <a:pPr lvl="1"/>
            <a:r>
              <a:rPr lang="pl-PL" sz="2400" b="1" u="sng" dirty="0" smtClean="0">
                <a:latin typeface="Arial Narrow" pitchFamily="34" charset="0"/>
              </a:rPr>
              <a:t>LARP design</a:t>
            </a: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experiment</a:t>
            </a:r>
            <a:r>
              <a:rPr lang="pl-PL" sz="2400" dirty="0" smtClean="0">
                <a:latin typeface="Arial Narrow" pitchFamily="34" charset="0"/>
              </a:rPr>
              <a:t> </a:t>
            </a:r>
            <a:r>
              <a:rPr lang="pl-PL" sz="2400" dirty="0" err="1" smtClean="0">
                <a:latin typeface="Arial Narrow" pitchFamily="34" charset="0"/>
              </a:rPr>
              <a:t>with</a:t>
            </a:r>
            <a:r>
              <a:rPr lang="pl-PL" sz="2400" dirty="0" smtClean="0">
                <a:latin typeface="Arial Narrow" pitchFamily="34" charset="0"/>
              </a:rPr>
              <a:t> </a:t>
            </a:r>
            <a:r>
              <a:rPr lang="pl-PL" sz="2400" dirty="0" err="1" smtClean="0">
                <a:latin typeface="Arial Narrow" pitchFamily="34" charset="0"/>
              </a:rPr>
              <a:t>heater</a:t>
            </a:r>
            <a:r>
              <a:rPr lang="pl-PL" sz="2400" dirty="0" smtClean="0">
                <a:latin typeface="Arial Narrow" pitchFamily="34" charset="0"/>
              </a:rPr>
              <a:t> </a:t>
            </a:r>
            <a:r>
              <a:rPr lang="pl-PL" sz="2400" dirty="0" err="1" smtClean="0">
                <a:latin typeface="Arial Narrow" pitchFamily="34" charset="0"/>
              </a:rPr>
              <a:t>at</a:t>
            </a:r>
            <a:r>
              <a:rPr lang="pl-PL" sz="2400" dirty="0" smtClean="0">
                <a:latin typeface="Arial Narrow" pitchFamily="34" charset="0"/>
              </a:rPr>
              <a:t> </a:t>
            </a:r>
            <a:r>
              <a:rPr lang="pl-PL" sz="2400" dirty="0" err="1" smtClean="0">
                <a:latin typeface="Arial Narrow" pitchFamily="34" charset="0"/>
              </a:rPr>
              <a:t>the</a:t>
            </a:r>
            <a:r>
              <a:rPr lang="pl-PL" sz="2400" dirty="0" smtClean="0">
                <a:latin typeface="Arial Narrow" pitchFamily="34" charset="0"/>
              </a:rPr>
              <a:t> magnet </a:t>
            </a:r>
            <a:r>
              <a:rPr lang="pl-PL" sz="2400" dirty="0" err="1" smtClean="0">
                <a:latin typeface="Arial Narrow" pitchFamily="34" charset="0"/>
              </a:rPr>
              <a:t>mid-plane</a:t>
            </a:r>
            <a:endParaRPr lang="pl-PL" sz="2400" dirty="0" smtClean="0">
              <a:latin typeface="Arial Narrow" pitchFamily="34" charset="0"/>
            </a:endParaRPr>
          </a:p>
          <a:p>
            <a:pPr>
              <a:buFont typeface="Wingdings" pitchFamily="2" charset="2"/>
              <a:buChar char="ð"/>
            </a:pPr>
            <a:r>
              <a:rPr lang="pl-PL" sz="2400" dirty="0" smtClean="0">
                <a:latin typeface="Arial Narrow" pitchFamily="34" charset="0"/>
              </a:rPr>
              <a:t> cable stack </a:t>
            </a:r>
            <a:r>
              <a:rPr lang="pl-PL" sz="2400" dirty="0" err="1" smtClean="0">
                <a:latin typeface="Arial Narrow" pitchFamily="34" charset="0"/>
              </a:rPr>
              <a:t>experiment</a:t>
            </a:r>
            <a:r>
              <a:rPr lang="pl-PL" sz="2400" dirty="0" smtClean="0">
                <a:latin typeface="Arial Narrow" pitchFamily="34" charset="0"/>
              </a:rPr>
              <a:t> ?</a:t>
            </a:r>
          </a:p>
          <a:p>
            <a:endParaRPr lang="pl-PL" sz="2400" dirty="0" smtClean="0">
              <a:latin typeface="Arial Narrow" pitchFamily="34" charset="0"/>
            </a:endParaRPr>
          </a:p>
          <a:p>
            <a:pPr lvl="1"/>
            <a:r>
              <a:rPr lang="pl-PL" sz="2400" b="1" u="sng" dirty="0" smtClean="0">
                <a:latin typeface="Arial Narrow" pitchFamily="34" charset="0"/>
              </a:rPr>
              <a:t>LHC </a:t>
            </a:r>
            <a:r>
              <a:rPr lang="pl-PL" sz="2400" b="1" u="sng" dirty="0" err="1" smtClean="0">
                <a:latin typeface="Arial Narrow" pitchFamily="34" charset="0"/>
              </a:rPr>
              <a:t>nominal</a:t>
            </a:r>
            <a:r>
              <a:rPr lang="pl-PL" sz="2400" b="1" u="sng" dirty="0" smtClean="0">
                <a:latin typeface="Arial Narrow" pitchFamily="34" charset="0"/>
              </a:rPr>
              <a:t> </a:t>
            </a:r>
            <a:r>
              <a:rPr lang="pl-PL" sz="2400" b="1" u="sng" dirty="0" smtClean="0">
                <a:latin typeface="Arial Narrow" pitchFamily="34" charset="0"/>
              </a:rPr>
              <a:t>design</a:t>
            </a:r>
            <a:endParaRPr lang="pl-PL" sz="2400" b="1" u="sng" dirty="0" smtClean="0">
              <a:latin typeface="Arial Narrow" pitchFamily="34" charset="0"/>
            </a:endParaRPr>
          </a:p>
          <a:p>
            <a:pPr>
              <a:buFont typeface="Wingdings" pitchFamily="2" charset="2"/>
              <a:buChar char="ð"/>
            </a:pPr>
            <a:r>
              <a:rPr lang="pl-PL" sz="2400" dirty="0" smtClean="0">
                <a:latin typeface="Arial Narrow" pitchFamily="34" charset="0"/>
              </a:rPr>
              <a:t> </a:t>
            </a:r>
            <a:r>
              <a:rPr lang="pl-PL" sz="2400" dirty="0" err="1" smtClean="0">
                <a:latin typeface="Arial Narrow" pitchFamily="34" charset="0"/>
              </a:rPr>
              <a:t>cable</a:t>
            </a:r>
            <a:r>
              <a:rPr lang="pl-PL" sz="2400" dirty="0" smtClean="0">
                <a:latin typeface="Arial Narrow" pitchFamily="34" charset="0"/>
              </a:rPr>
              <a:t> </a:t>
            </a:r>
            <a:r>
              <a:rPr lang="pl-PL" sz="2400" dirty="0" err="1" smtClean="0">
                <a:latin typeface="Arial Narrow" pitchFamily="34" charset="0"/>
              </a:rPr>
              <a:t>stack</a:t>
            </a:r>
            <a:r>
              <a:rPr lang="pl-PL" sz="2400" dirty="0" smtClean="0">
                <a:latin typeface="Arial Narrow" pitchFamily="34" charset="0"/>
              </a:rPr>
              <a:t> </a:t>
            </a:r>
            <a:r>
              <a:rPr lang="pl-PL" sz="2400" dirty="0" smtClean="0">
                <a:latin typeface="Arial Narrow" pitchFamily="34" charset="0"/>
              </a:rPr>
              <a:t>data</a:t>
            </a:r>
            <a:endParaRPr lang="pl-PL" sz="2400" dirty="0" smtClean="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3178</TotalTime>
  <Words>1535</Words>
  <Application>Microsoft Office PowerPoint</Application>
  <PresentationFormat>On-screen Show (4:3)</PresentationFormat>
  <Paragraphs>357</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2" baseType="lpstr">
      <vt:lpstr>Default Design</vt:lpstr>
      <vt:lpstr>Equation</vt:lpstr>
      <vt:lpstr>Chart</vt:lpstr>
      <vt:lpstr>Równanie</vt:lpstr>
      <vt:lpstr>Status of Thermodynamics Modeling  of New LHC Quadrupole Magnets</vt:lpstr>
      <vt:lpstr>OUTLINE</vt:lpstr>
      <vt:lpstr>MOTIVATION</vt:lpstr>
      <vt:lpstr>Network Model - Coil</vt:lpstr>
      <vt:lpstr>Helium in the magnet</vt:lpstr>
      <vt:lpstr>Network Model - Helium </vt:lpstr>
      <vt:lpstr>Network Model - features</vt:lpstr>
      <vt:lpstr>Slide 8</vt:lpstr>
      <vt:lpstr>Future plans - Network Model Validation</vt:lpstr>
      <vt:lpstr>Future plans – Magnets simulation</vt:lpstr>
      <vt:lpstr>Future plans – Magnets simulation</vt:lpstr>
      <vt:lpstr>Future plans – Heat load</vt:lpstr>
      <vt:lpstr>Conclusions</vt:lpstr>
      <vt:lpstr>Conclusions</vt:lpstr>
      <vt:lpstr>Slide 15</vt:lpstr>
      <vt:lpstr>Backup - Electrical equivalent</vt:lpstr>
      <vt:lpstr>Backup - Non beam loss heat loads</vt:lpstr>
      <vt:lpstr>Heat transfer simulation</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bocian</dc:creator>
  <cp:lastModifiedBy>Darek</cp:lastModifiedBy>
  <cp:revision>174</cp:revision>
  <dcterms:created xsi:type="dcterms:W3CDTF">2009-07-23T16:48:42Z</dcterms:created>
  <dcterms:modified xsi:type="dcterms:W3CDTF">2010-04-27T20:27:47Z</dcterms:modified>
</cp:coreProperties>
</file>