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6" r:id="rId2"/>
    <p:sldId id="262" r:id="rId3"/>
    <p:sldId id="267" r:id="rId4"/>
    <p:sldId id="269" r:id="rId5"/>
    <p:sldId id="270" r:id="rId6"/>
    <p:sldId id="268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7" autoAdjust="0"/>
    <p:restoredTop sz="94711" autoAdjust="0"/>
  </p:normalViewPr>
  <p:slideViewPr>
    <p:cSldViewPr>
      <p:cViewPr varScale="1">
        <p:scale>
          <a:sx n="75" d="100"/>
          <a:sy n="75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32974-A23A-4BB3-9FD3-A8518684E798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14A19-8A74-4423-A02C-607578FE4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5887" y="8688137"/>
            <a:ext cx="2972114" cy="45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0" tIns="45665" rIns="91330" bIns="45665" anchor="b"/>
          <a:lstStyle/>
          <a:p>
            <a:pPr algn="r" defTabSz="914316"/>
            <a:fld id="{CC3EF620-58F1-4904-9A1B-9698B965D263}" type="slidenum">
              <a:rPr lang="en-US" sz="1200">
                <a:latin typeface="Times New Roman" pitchFamily="18" charset="0"/>
              </a:rPr>
              <a:pPr algn="r" defTabSz="914316"/>
              <a:t>1</a:t>
            </a:fld>
            <a:endParaRPr lang="en-US" sz="1200" dirty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541338"/>
            <a:ext cx="4856162" cy="3643312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3283"/>
            <a:ext cx="5030456" cy="4113778"/>
          </a:xfrm>
          <a:noFill/>
          <a:ln/>
        </p:spPr>
        <p:txBody>
          <a:bodyPr wrap="none" lIns="90923" tIns="45461" rIns="90923" bIns="45461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dirty="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GB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A938341-5D58-40BF-A386-C7CFF063D9C1}" type="slidenum">
              <a:rPr lang="en-US" sz="1000" kern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7464529-8167-4E6E-B45B-E1BE52C2AA33}" type="slidenum">
              <a:rPr lang="en-US" sz="1000" kern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744913" y="6600825"/>
            <a:ext cx="3352800" cy="257175"/>
          </a:xfrm>
        </p:spPr>
        <p:txBody>
          <a:bodyPr/>
          <a:lstStyle>
            <a:lvl1pPr>
              <a:defRPr dirty="0" smtClean="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</a:t>
            </a:r>
            <a:r>
              <a:rPr lang="en-GB" sz="1000" kern="120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Ambrosio</a:t>
            </a:r>
            <a:r>
              <a:rPr lang="en-GB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–  Long </a:t>
            </a:r>
            <a:r>
              <a:rPr lang="en-GB" sz="1000" kern="120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Quadrupole</a:t>
            </a:r>
            <a:endParaRPr lang="en-GB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42915C8-7726-4DF6-BB41-7E5712A0784D}" type="slidenum">
              <a:rPr lang="en-US" sz="1000" kern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2"/>
          </p:nvPr>
        </p:nvSpPr>
        <p:spPr>
          <a:xfrm>
            <a:off x="0" y="6615113"/>
            <a:ext cx="2470150" cy="242887"/>
          </a:xfrm>
        </p:spPr>
        <p:txBody>
          <a:bodyPr/>
          <a:lstStyle>
            <a:lvl1pPr>
              <a:defRPr dirty="0" smtClean="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GB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406900" y="6600825"/>
            <a:ext cx="3352800" cy="257175"/>
          </a:xfrm>
        </p:spPr>
        <p:txBody>
          <a:bodyPr/>
          <a:lstStyle>
            <a:lvl1pPr>
              <a:defRPr smtClean="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77200" y="6553200"/>
            <a:ext cx="381000" cy="304800"/>
          </a:xfrm>
        </p:spPr>
        <p:txBody>
          <a:bodyPr/>
          <a:lstStyle>
            <a:lvl1pPr>
              <a:defRPr smtClean="0"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54C9ACC-DC10-41B2-AF0F-E30EEE9D91C0}" type="slidenum">
              <a:rPr lang="en-US" sz="1000" kern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0" y="6619875"/>
            <a:ext cx="3429000" cy="238125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 smtClean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914400" y="990600"/>
            <a:ext cx="7315200" cy="76200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2400" b="1" kern="1200">
              <a:solidFill>
                <a:srgbClr val="99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28600" y="1143000"/>
            <a:ext cx="8686800" cy="76200"/>
          </a:xfrm>
          <a:prstGeom prst="rect">
            <a:avLst/>
          </a:prstGeom>
          <a:solidFill>
            <a:srgbClr val="0099FF"/>
          </a:soli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2400" b="1" kern="1200">
              <a:solidFill>
                <a:srgbClr val="99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028" name="Picture 17" descr="USLARP_Banner2"/>
          <p:cNvPicPr>
            <a:picLocks noChangeAspect="1" noChangeArrowheads="1"/>
          </p:cNvPicPr>
          <p:nvPr/>
        </p:nvPicPr>
        <p:blipFill>
          <a:blip r:embed="rId7"/>
          <a:srcRect l="952" t="6451" r="88043" b="9677"/>
          <a:stretch>
            <a:fillRect/>
          </a:stretch>
        </p:blipFill>
        <p:spPr bwMode="auto">
          <a:xfrm>
            <a:off x="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406900" y="6600825"/>
            <a:ext cx="3352800" cy="2571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defRPr sz="10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077200" y="6553200"/>
            <a:ext cx="381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94B56AB3-EF54-44E1-B8DF-92D0F0C6F976}" type="slidenum">
              <a:rPr lang="en-US" kern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2"/>
          </p:nvPr>
        </p:nvSpPr>
        <p:spPr bwMode="auto">
          <a:xfrm>
            <a:off x="0" y="6619875"/>
            <a:ext cx="3429000" cy="238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defRPr sz="10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GB" kern="1200" dirty="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1034" name="Picture 17" descr="USLARP_Banner2"/>
          <p:cNvPicPr>
            <a:picLocks noChangeAspect="1" noChangeArrowheads="1"/>
          </p:cNvPicPr>
          <p:nvPr userDrawn="1"/>
        </p:nvPicPr>
        <p:blipFill>
          <a:blip r:embed="rId7"/>
          <a:srcRect l="952" t="6451" r="88043" b="9677"/>
          <a:stretch>
            <a:fillRect/>
          </a:stretch>
        </p:blipFill>
        <p:spPr bwMode="auto">
          <a:xfrm>
            <a:off x="0" y="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43400" y="609600"/>
            <a:ext cx="4057650" cy="368300"/>
            <a:chOff x="1602" y="336"/>
            <a:chExt cx="2556" cy="232"/>
          </a:xfrm>
        </p:grpSpPr>
        <p:sp>
          <p:nvSpPr>
            <p:cNvPr id="15366" name="AutoShape 3"/>
            <p:cNvSpPr>
              <a:spLocks noChangeArrowheads="1"/>
            </p:cNvSpPr>
            <p:nvPr/>
          </p:nvSpPr>
          <p:spPr bwMode="auto">
            <a:xfrm>
              <a:off x="1602" y="336"/>
              <a:ext cx="2556" cy="218"/>
            </a:xfrm>
            <a:prstGeom prst="roundRect">
              <a:avLst>
                <a:gd name="adj" fmla="val 45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Clr>
                  <a:schemeClr val="tx1"/>
                </a:buClr>
              </a:pPr>
              <a:endParaRPr lang="en-US" sz="2400" b="1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602" y="336"/>
              <a:ext cx="2547" cy="232"/>
              <a:chOff x="1602" y="336"/>
              <a:chExt cx="2547" cy="232"/>
            </a:xfrm>
          </p:grpSpPr>
          <p:sp>
            <p:nvSpPr>
              <p:cNvPr id="15368" name="AutoShape 5"/>
              <p:cNvSpPr>
                <a:spLocks noChangeArrowheads="1"/>
              </p:cNvSpPr>
              <p:nvPr/>
            </p:nvSpPr>
            <p:spPr bwMode="auto">
              <a:xfrm>
                <a:off x="1602" y="336"/>
                <a:ext cx="2547" cy="214"/>
              </a:xfrm>
              <a:prstGeom prst="roundRect">
                <a:avLst>
                  <a:gd name="adj" fmla="val 463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Clr>
                    <a:schemeClr val="tx1"/>
                  </a:buClr>
                </a:pPr>
                <a:endParaRPr lang="en-US" sz="2400" b="1">
                  <a:solidFill>
                    <a:srgbClr val="99000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602" y="336"/>
                <a:ext cx="2543" cy="232"/>
                <a:chOff x="1602" y="336"/>
                <a:chExt cx="2543" cy="232"/>
              </a:xfrm>
            </p:grpSpPr>
            <p:sp>
              <p:nvSpPr>
                <p:cNvPr id="15370" name="AutoShape 7"/>
                <p:cNvSpPr>
                  <a:spLocks noChangeArrowheads="1"/>
                </p:cNvSpPr>
                <p:nvPr/>
              </p:nvSpPr>
              <p:spPr bwMode="auto">
                <a:xfrm>
                  <a:off x="1602" y="336"/>
                  <a:ext cx="2540" cy="211"/>
                </a:xfrm>
                <a:prstGeom prst="roundRect">
                  <a:avLst>
                    <a:gd name="adj" fmla="val 472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Clr>
                      <a:schemeClr val="tx1"/>
                    </a:buClr>
                  </a:pPr>
                  <a:endParaRPr lang="en-US" sz="2400" b="1">
                    <a:solidFill>
                      <a:srgbClr val="990000"/>
                    </a:solidFill>
                    <a:latin typeface="Times New Roman" pitchFamily="18" charset="0"/>
                  </a:endParaRPr>
                </a:p>
              </p:txBody>
            </p: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1602" y="336"/>
                  <a:ext cx="2543" cy="232"/>
                  <a:chOff x="1602" y="336"/>
                  <a:chExt cx="2543" cy="232"/>
                </a:xfrm>
              </p:grpSpPr>
              <p:sp>
                <p:nvSpPr>
                  <p:cNvPr id="15372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1602" y="336"/>
                    <a:ext cx="2530" cy="208"/>
                  </a:xfrm>
                  <a:prstGeom prst="roundRect">
                    <a:avLst>
                      <a:gd name="adj" fmla="val 477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spcBef>
                        <a:spcPct val="20000"/>
                      </a:spcBef>
                      <a:buClr>
                        <a:schemeClr val="tx1"/>
                      </a:buClr>
                    </a:pPr>
                    <a:endParaRPr lang="en-US" sz="2400" b="1">
                      <a:solidFill>
                        <a:srgbClr val="990000"/>
                      </a:solidFill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602" y="336"/>
                    <a:ext cx="2543" cy="232"/>
                    <a:chOff x="1602" y="336"/>
                    <a:chExt cx="2543" cy="232"/>
                  </a:xfrm>
                </p:grpSpPr>
                <p:sp>
                  <p:nvSpPr>
                    <p:cNvPr id="15374" name="AutoShap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02" y="336"/>
                      <a:ext cx="2523" cy="195"/>
                    </a:xfrm>
                    <a:prstGeom prst="roundRect">
                      <a:avLst>
                        <a:gd name="adj" fmla="val 514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>
                        <a:spcBef>
                          <a:spcPct val="20000"/>
                        </a:spcBef>
                        <a:buClr>
                          <a:schemeClr val="tx1"/>
                        </a:buClr>
                      </a:pPr>
                      <a:endParaRPr lang="en-US" sz="2400" b="1">
                        <a:solidFill>
                          <a:srgbClr val="990000"/>
                        </a:solidFill>
                        <a:latin typeface="Times New Roman" pitchFamily="18" charset="0"/>
                      </a:endParaRPr>
                    </a:p>
                  </p:txBody>
                </p:sp>
                <p:grpSp>
                  <p:nvGrpSpPr>
                    <p:cNvPr id="7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02" y="336"/>
                      <a:ext cx="2543" cy="232"/>
                      <a:chOff x="1602" y="336"/>
                      <a:chExt cx="2543" cy="232"/>
                    </a:xfrm>
                  </p:grpSpPr>
                  <p:sp>
                    <p:nvSpPr>
                      <p:cNvPr id="15376" name="AutoShap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02" y="336"/>
                        <a:ext cx="2516" cy="184"/>
                      </a:xfrm>
                      <a:prstGeom prst="roundRect">
                        <a:avLst>
                          <a:gd name="adj" fmla="val 542"/>
                        </a:avLst>
                      </a:prstGeom>
                      <a:no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pPr>
                          <a:spcBef>
                            <a:spcPct val="20000"/>
                          </a:spcBef>
                          <a:buClr>
                            <a:schemeClr val="tx1"/>
                          </a:buClr>
                        </a:pPr>
                        <a:endParaRPr lang="en-US" sz="2400" b="1">
                          <a:solidFill>
                            <a:srgbClr val="990000"/>
                          </a:solidFill>
                          <a:latin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8" name="Group 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02" y="336"/>
                        <a:ext cx="2543" cy="232"/>
                        <a:chOff x="1602" y="336"/>
                        <a:chExt cx="2543" cy="232"/>
                      </a:xfrm>
                    </p:grpSpPr>
                    <p:sp>
                      <p:nvSpPr>
                        <p:cNvPr id="15378" name="AutoShap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02" y="336"/>
                          <a:ext cx="2509" cy="175"/>
                        </a:xfrm>
                        <a:prstGeom prst="roundRect">
                          <a:avLst>
                            <a:gd name="adj" fmla="val 574"/>
                          </a:avLst>
                        </a:prstGeom>
                        <a:noFill/>
                        <a:ln w="9525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pPr>
                            <a:spcBef>
                              <a:spcPct val="20000"/>
                            </a:spcBef>
                            <a:buClr>
                              <a:schemeClr val="tx1"/>
                            </a:buClr>
                          </a:pPr>
                          <a:endParaRPr lang="en-US" sz="2400" b="1">
                            <a:solidFill>
                              <a:srgbClr val="990000"/>
                            </a:solidFill>
                            <a:latin typeface="Times New Roman" pitchFamily="18" charset="0"/>
                          </a:endParaRPr>
                        </a:p>
                      </p:txBody>
                    </p:sp>
                    <p:grpSp>
                      <p:nvGrpSpPr>
                        <p:cNvPr id="9" name="Group 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602" y="336"/>
                          <a:ext cx="2543" cy="232"/>
                          <a:chOff x="1602" y="336"/>
                          <a:chExt cx="2543" cy="232"/>
                        </a:xfrm>
                      </p:grpSpPr>
                      <p:sp>
                        <p:nvSpPr>
                          <p:cNvPr id="15380" name="AutoShape 17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602" y="336"/>
                            <a:ext cx="2504" cy="165"/>
                          </a:xfrm>
                          <a:prstGeom prst="roundRect">
                            <a:avLst>
                              <a:gd name="adj" fmla="val 606"/>
                            </a:avLst>
                          </a:prstGeom>
                          <a:noFill/>
                          <a:ln w="9525">
                            <a:noFill/>
                            <a:round/>
                            <a:headEnd/>
                            <a:tailEnd/>
                          </a:ln>
                        </p:spPr>
                        <p:txBody>
                          <a:bodyPr wrap="none" anchor="ctr"/>
                          <a:lstStyle/>
                          <a:p>
                            <a:pPr>
                              <a:spcBef>
                                <a:spcPct val="20000"/>
                              </a:spcBef>
                              <a:buClr>
                                <a:schemeClr val="tx1"/>
                              </a:buClr>
                            </a:pPr>
                            <a:endParaRPr lang="en-US" sz="2400" b="1">
                              <a:solidFill>
                                <a:srgbClr val="990000"/>
                              </a:solidFill>
                              <a:latin typeface="Times New Roman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10" name="Group 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602" y="336"/>
                            <a:ext cx="2543" cy="232"/>
                            <a:chOff x="1602" y="336"/>
                            <a:chExt cx="2543" cy="232"/>
                          </a:xfrm>
                        </p:grpSpPr>
                        <p:sp>
                          <p:nvSpPr>
                            <p:cNvPr id="15382" name="AutoShape 1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602" y="336"/>
                              <a:ext cx="2498" cy="160"/>
                            </a:xfrm>
                            <a:prstGeom prst="roundRect">
                              <a:avLst>
                                <a:gd name="adj" fmla="val 625"/>
                              </a:avLst>
                            </a:prstGeom>
                            <a:noFill/>
                            <a:ln w="9525">
                              <a:noFill/>
                              <a:round/>
                              <a:headEnd/>
                              <a:tailEnd/>
                            </a:ln>
                          </p:spPr>
                          <p:txBody>
                            <a:bodyPr wrap="none" anchor="ctr"/>
                            <a:lstStyle/>
                            <a:p>
                              <a:pPr>
                                <a:spcBef>
                                  <a:spcPct val="20000"/>
                                </a:spcBef>
                                <a:buClr>
                                  <a:schemeClr val="tx1"/>
                                </a:buClr>
                              </a:pPr>
                              <a:endParaRPr lang="en-US" sz="2400" b="1">
                                <a:solidFill>
                                  <a:srgbClr val="990000"/>
                                </a:solidFill>
                                <a:latin typeface="Times New Roman" pitchFamily="18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11" name="Group 2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602" y="336"/>
                              <a:ext cx="2543" cy="232"/>
                              <a:chOff x="1602" y="336"/>
                              <a:chExt cx="2543" cy="232"/>
                            </a:xfrm>
                          </p:grpSpPr>
                          <p:sp>
                            <p:nvSpPr>
                              <p:cNvPr id="15384" name="AutoShape 2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602" y="336"/>
                                <a:ext cx="2494" cy="153"/>
                              </a:xfrm>
                              <a:prstGeom prst="roundRect">
                                <a:avLst>
                                  <a:gd name="adj" fmla="val 657"/>
                                </a:avLst>
                              </a:prstGeom>
                              <a:noFill/>
                              <a:ln w="9525">
                                <a:noFill/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wrap="none" anchor="ctr"/>
                              <a:lstStyle/>
                              <a:p>
                                <a:pPr>
                                  <a:spcBef>
                                    <a:spcPct val="20000"/>
                                  </a:spcBef>
                                  <a:buClr>
                                    <a:schemeClr val="tx1"/>
                                  </a:buClr>
                                </a:pPr>
                                <a:endParaRPr lang="en-US" sz="2400" b="1">
                                  <a:solidFill>
                                    <a:srgbClr val="990000"/>
                                  </a:solidFill>
                                  <a:latin typeface="Times New Roman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2" name="Group 22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602" y="336"/>
                                <a:ext cx="2543" cy="232"/>
                                <a:chOff x="1602" y="336"/>
                                <a:chExt cx="2543" cy="232"/>
                              </a:xfrm>
                            </p:grpSpPr>
                            <p:sp>
                              <p:nvSpPr>
                                <p:cNvPr id="15386" name="AutoShape 23"/>
                                <p:cNvSpPr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602" y="336"/>
                                  <a:ext cx="2489" cy="145"/>
                                </a:xfrm>
                                <a:prstGeom prst="roundRect">
                                  <a:avLst>
                                    <a:gd name="adj" fmla="val 694"/>
                                  </a:avLst>
                                </a:prstGeom>
                                <a:noFill/>
                                <a:ln w="9525">
                                  <a:noFill/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 wrap="none" anchor="ctr"/>
                                <a:lstStyle/>
                                <a:p>
                                  <a:pPr>
                                    <a:spcBef>
                                      <a:spcPct val="20000"/>
                                    </a:spcBef>
                                    <a:buClr>
                                      <a:schemeClr val="tx1"/>
                                    </a:buClr>
                                  </a:pPr>
                                  <a:endParaRPr lang="en-US" sz="2400" b="1">
                                    <a:solidFill>
                                      <a:srgbClr val="990000"/>
                                    </a:solidFill>
                                    <a:latin typeface="Times New Roman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3" name="Group 24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602" y="336"/>
                                  <a:ext cx="2543" cy="232"/>
                                  <a:chOff x="1602" y="336"/>
                                  <a:chExt cx="2543" cy="232"/>
                                </a:xfrm>
                              </p:grpSpPr>
                              <p:sp>
                                <p:nvSpPr>
                                  <p:cNvPr id="15388" name="AutoShape 25"/>
                                  <p:cNvSpPr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602" y="336"/>
                                    <a:ext cx="2485" cy="139"/>
                                  </a:xfrm>
                                  <a:prstGeom prst="roundRect">
                                    <a:avLst>
                                      <a:gd name="adj" fmla="val 722"/>
                                    </a:avLst>
                                  </a:prstGeom>
                                  <a:noFill/>
                                  <a:ln w="9525">
                                    <a:noFill/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 wrap="none" anchor="ctr"/>
                                  <a:lstStyle/>
                                  <a:p>
                                    <a:pPr>
                                      <a:spcBef>
                                        <a:spcPct val="20000"/>
                                      </a:spcBef>
                                      <a:buClr>
                                        <a:schemeClr val="tx1"/>
                                      </a:buClr>
                                    </a:pPr>
                                    <a:endParaRPr lang="en-US" sz="2400" b="1">
                                      <a:solidFill>
                                        <a:srgbClr val="990000"/>
                                      </a:solidFill>
                                      <a:latin typeface="Times New Roman" pitchFamily="18" charset="0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14" name="Group 26"/>
                                  <p:cNvGrpSpPr>
                                    <a:grpSpLocks/>
                                  </p:cNvGrpSpPr>
                                  <p:nvPr/>
                                </p:nvGrpSpPr>
                                <p:grpSpPr bwMode="auto">
                                  <a:xfrm>
                                    <a:off x="1602" y="336"/>
                                    <a:ext cx="2543" cy="232"/>
                                    <a:chOff x="1602" y="336"/>
                                    <a:chExt cx="2543" cy="232"/>
                                  </a:xfrm>
                                </p:grpSpPr>
                                <p:sp>
                                  <p:nvSpPr>
                                    <p:cNvPr id="15390" name="AutoShape 27"/>
                                    <p:cNvSpPr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1602" y="336"/>
                                      <a:ext cx="2482" cy="136"/>
                                    </a:xfrm>
                                    <a:prstGeom prst="roundRect">
                                      <a:avLst>
                                        <a:gd name="adj" fmla="val 731"/>
                                      </a:avLst>
                                    </a:prstGeom>
                                    <a:noFill/>
                                    <a:ln w="9525">
                                      <a:noFill/>
                                      <a:round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none" anchor="ctr"/>
                                    <a:lstStyle/>
                                    <a:p>
                                      <a:pPr>
                                        <a:spcBef>
                                          <a:spcPct val="20000"/>
                                        </a:spcBef>
                                        <a:buClr>
                                          <a:schemeClr val="tx1"/>
                                        </a:buClr>
                                      </a:pPr>
                                      <a:endParaRPr lang="en-US" sz="2400" b="1">
                                        <a:solidFill>
                                          <a:srgbClr val="990000"/>
                                        </a:solidFill>
                                        <a:latin typeface="Times New Roman" pitchFamily="18" charset="0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15" name="Group 28"/>
                                    <p:cNvGrpSpPr>
                                      <a:grpSpLocks/>
                                    </p:cNvGrpSpPr>
                                    <p:nvPr/>
                                  </p:nvGrpSpPr>
                                  <p:grpSpPr bwMode="auto">
                                    <a:xfrm>
                                      <a:off x="1602" y="336"/>
                                      <a:ext cx="2543" cy="232"/>
                                      <a:chOff x="1602" y="336"/>
                                      <a:chExt cx="2543" cy="232"/>
                                    </a:xfrm>
                                  </p:grpSpPr>
                                  <p:sp>
                                    <p:nvSpPr>
                                      <p:cNvPr id="15392" name="AutoShape 29"/>
                                      <p:cNvSpPr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1602" y="336"/>
                                        <a:ext cx="2480" cy="131"/>
                                      </a:xfrm>
                                      <a:prstGeom prst="roundRect">
                                        <a:avLst>
                                          <a:gd name="adj" fmla="val 769"/>
                                        </a:avLst>
                                      </a:prstGeom>
                                      <a:noFill/>
                                      <a:ln w="9525">
                                        <a:noFill/>
                                        <a:round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wrap="none" anchor="ctr"/>
                                      <a:lstStyle/>
                                      <a:p>
                                        <a:pPr>
                                          <a:spcBef>
                                            <a:spcPct val="20000"/>
                                          </a:spcBef>
                                          <a:buClr>
                                            <a:schemeClr val="tx1"/>
                                          </a:buClr>
                                        </a:pPr>
                                        <a:endParaRPr lang="en-US" sz="2400" b="1">
                                          <a:solidFill>
                                            <a:srgbClr val="990000"/>
                                          </a:solidFill>
                                          <a:latin typeface="Times New Roman" pitchFamily="18" charset="0"/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16" name="Group 30"/>
                                      <p:cNvGrpSpPr>
                                        <a:grpSpLocks/>
                                      </p:cNvGrpSpPr>
                                      <p:nvPr/>
                                    </p:nvGrpSpPr>
                                    <p:grpSpPr bwMode="auto">
                                      <a:xfrm>
                                        <a:off x="1602" y="336"/>
                                        <a:ext cx="2543" cy="232"/>
                                        <a:chOff x="1602" y="336"/>
                                        <a:chExt cx="2543" cy="232"/>
                                      </a:xfrm>
                                    </p:grpSpPr>
                                    <p:sp>
                                      <p:nvSpPr>
                                        <p:cNvPr id="15394" name="AutoShape 31"/>
                                        <p:cNvSpPr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1602" y="336"/>
                                          <a:ext cx="2477" cy="129"/>
                                        </a:xfrm>
                                        <a:prstGeom prst="roundRect">
                                          <a:avLst>
                                            <a:gd name="adj" fmla="val 778"/>
                                          </a:avLst>
                                        </a:prstGeom>
                                        <a:noFill/>
                                        <a:ln w="9525">
                                          <a:noFill/>
                                          <a:round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wrap="none" anchor="ctr"/>
                                        <a:lstStyle/>
                                        <a:p>
                                          <a:pPr>
                                            <a:spcBef>
                                              <a:spcPct val="20000"/>
                                            </a:spcBef>
                                            <a:buClr>
                                              <a:schemeClr val="tx1"/>
                                            </a:buClr>
                                          </a:pPr>
                                          <a:endParaRPr lang="en-US" sz="2400" b="1">
                                            <a:solidFill>
                                              <a:srgbClr val="990000"/>
                                            </a:solidFill>
                                            <a:latin typeface="Times New Roman" pitchFamily="18" charset="0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17" name="Group 32"/>
                                        <p:cNvGrpSpPr>
                                          <a:grpSpLocks/>
                                        </p:cNvGrpSpPr>
                                        <p:nvPr/>
                                      </p:nvGrpSpPr>
                                      <p:grpSpPr bwMode="auto">
                                        <a:xfrm>
                                          <a:off x="1602" y="336"/>
                                          <a:ext cx="2543" cy="232"/>
                                          <a:chOff x="1602" y="336"/>
                                          <a:chExt cx="2543" cy="232"/>
                                        </a:xfrm>
                                      </p:grpSpPr>
                                      <p:sp>
                                        <p:nvSpPr>
                                          <p:cNvPr id="15396" name="AutoShape 33"/>
                                          <p:cNvSpPr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1602" y="336"/>
                                            <a:ext cx="2475" cy="127"/>
                                          </a:xfrm>
                                          <a:prstGeom prst="roundRect">
                                            <a:avLst>
                                              <a:gd name="adj" fmla="val 792"/>
                                            </a:avLst>
                                          </a:prstGeom>
                                          <a:noFill/>
                                          <a:ln w="9525">
                                            <a:noFill/>
                                            <a:round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wrap="none" anchor="ctr"/>
                                          <a:lstStyle/>
                                          <a:p>
                                            <a:pPr>
                                              <a:spcBef>
                                                <a:spcPct val="20000"/>
                                              </a:spcBef>
                                              <a:buClr>
                                                <a:schemeClr val="tx1"/>
                                              </a:buClr>
                                            </a:pPr>
                                            <a:endParaRPr lang="en-US" sz="2400" b="1">
                                              <a:solidFill>
                                                <a:srgbClr val="990000"/>
                                              </a:solidFill>
                                              <a:latin typeface="Times New Roman" pitchFamily="18" charset="0"/>
                                            </a:endParaRP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18" name="Group 34"/>
                                          <p:cNvGrpSpPr>
                                            <a:grpSpLocks/>
                                          </p:cNvGrpSpPr>
                                          <p:nvPr/>
                                        </p:nvGrpSpPr>
                                        <p:grpSpPr bwMode="auto">
                                          <a:xfrm>
                                            <a:off x="1602" y="336"/>
                                            <a:ext cx="2543" cy="232"/>
                                            <a:chOff x="1602" y="336"/>
                                            <a:chExt cx="2543" cy="232"/>
                                          </a:xfrm>
                                        </p:grpSpPr>
                                        <p:sp>
                                          <p:nvSpPr>
                                            <p:cNvPr id="15398" name="AutoShape 35"/>
                                            <p:cNvSpPr>
                                              <a:spLocks noChangeArrowheads="1"/>
                                            </p:cNvSpPr>
                                            <p:nvPr/>
                                          </p:nvSpPr>
                                          <p:spPr bwMode="auto">
                                            <a:xfrm>
                                              <a:off x="1602" y="336"/>
                                              <a:ext cx="2475" cy="126"/>
                                            </a:xfrm>
                                            <a:prstGeom prst="roundRect">
                                              <a:avLst>
                                                <a:gd name="adj" fmla="val 792"/>
                                              </a:avLst>
                                            </a:prstGeom>
                                            <a:noFill/>
                                            <a:ln w="9525">
                                              <a:noFill/>
                                              <a:round/>
                                              <a:headEnd/>
                                              <a:tailEnd/>
                                            </a:ln>
                                          </p:spPr>
                                          <p:txBody>
                                            <a:bodyPr wrap="none" anchor="ctr"/>
                                            <a:lstStyle/>
                                            <a:p>
                                              <a:pPr>
                                                <a:spcBef>
                                                  <a:spcPct val="20000"/>
                                                </a:spcBef>
                                                <a:buClr>
                                                  <a:schemeClr val="tx1"/>
                                                </a:buClr>
                                              </a:pPr>
                                              <a:endParaRPr lang="en-US" sz="2400" b="1">
                                                <a:solidFill>
                                                  <a:srgbClr val="990000"/>
                                                </a:solidFill>
                                                <a:latin typeface="Times New Roman" pitchFamily="18" charset="0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19" name="Group 36"/>
                                            <p:cNvGrpSpPr>
                                              <a:grpSpLocks/>
                                            </p:cNvGrpSpPr>
                                            <p:nvPr/>
                                          </p:nvGrpSpPr>
                                          <p:grpSpPr bwMode="auto">
                                            <a:xfrm>
                                              <a:off x="1602" y="336"/>
                                              <a:ext cx="2543" cy="232"/>
                                              <a:chOff x="1602" y="336"/>
                                              <a:chExt cx="2543" cy="232"/>
                                            </a:xfrm>
                                          </p:grpSpPr>
                                          <p:sp>
                                            <p:nvSpPr>
                                              <p:cNvPr id="15400" name="AutoShape 37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1602" y="336"/>
                                                <a:ext cx="2475" cy="126"/>
                                              </a:xfrm>
                                              <a:prstGeom prst="roundRect">
                                                <a:avLst>
                                                  <a:gd name="adj" fmla="val 792"/>
                                                </a:avLst>
                                              </a:prstGeom>
                                              <a:noFill/>
                                              <a:ln w="9525">
                                                <a:noFill/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none" anchor="ctr"/>
                                              <a:lstStyle/>
                                              <a:p>
                                                <a:pPr>
                                                  <a:spcBef>
                                                    <a:spcPct val="20000"/>
                                                  </a:spcBef>
                                                  <a:buClr>
                                                    <a:schemeClr val="tx1"/>
                                                  </a:buClr>
                                                </a:pPr>
                                                <a:endParaRPr lang="en-US" sz="2400" b="1">
                                                  <a:solidFill>
                                                    <a:srgbClr val="990000"/>
                                                  </a:solidFill>
                                                  <a:latin typeface="Times New Roman" pitchFamily="18" charset="0"/>
                                                </a:endParaRPr>
                                              </a:p>
                                            </p:txBody>
                                          </p:sp>
                                          <p:sp>
                                            <p:nvSpPr>
                                              <p:cNvPr id="15401" name="AutoShape 38"/>
                                              <p:cNvSpPr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1603" y="336"/>
                                                <a:ext cx="2542" cy="232"/>
                                              </a:xfrm>
                                              <a:prstGeom prst="roundRect">
                                                <a:avLst>
                                                  <a:gd name="adj" fmla="val 806"/>
                                                </a:avLst>
                                              </a:prstGeom>
                                              <a:noFill/>
                                              <a:ln w="9525">
                                                <a:noFill/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none" lIns="0" tIns="0" rIns="0" bIns="0">
                                                <a:spAutoFit/>
                                              </a:bodyPr>
                                              <a:lstStyle/>
                                              <a:p>
                                                <a:pPr eaLnBrk="0" hangingPunct="0">
                                                  <a:buClr>
                                                    <a:srgbClr val="000000"/>
                                                  </a:buClr>
                                                  <a:buSzPct val="100000"/>
                                                  <a:buFont typeface="Times New Roman" pitchFamily="18" charset="0"/>
                                                  <a:buNone/>
                                                  <a:tabLst>
                                                    <a:tab pos="0" algn="l"/>
                                                    <a:tab pos="457200" algn="l"/>
                                                    <a:tab pos="914400" algn="l"/>
                                                    <a:tab pos="1371600" algn="l"/>
                                                    <a:tab pos="1828800" algn="l"/>
                                                    <a:tab pos="2286000" algn="l"/>
                                                    <a:tab pos="2743200" algn="l"/>
                                                    <a:tab pos="3200400" algn="l"/>
                                                    <a:tab pos="3657600" algn="l"/>
                                                    <a:tab pos="4114800" algn="l"/>
                                                    <a:tab pos="4572000" algn="l"/>
                                                    <a:tab pos="5029200" algn="l"/>
                                                    <a:tab pos="5486400" algn="l"/>
                                                    <a:tab pos="5943600" algn="l"/>
                                                    <a:tab pos="6400800" algn="l"/>
                                                    <a:tab pos="6858000" algn="l"/>
                                                    <a:tab pos="7315200" algn="l"/>
                                                    <a:tab pos="7772400" algn="l"/>
                                                    <a:tab pos="8229600" algn="l"/>
                                                    <a:tab pos="8686800" algn="l"/>
                                                    <a:tab pos="9144000" algn="l"/>
                                                  </a:tabLst>
                                                </a:pPr>
                                                <a:r>
                                                  <a:rPr lang="en-GB" sz="2400" b="1" i="1">
                                                    <a:solidFill>
                                                      <a:srgbClr val="0000FF"/>
                                                    </a:solidFill>
                                                    <a:latin typeface="Bookman Old Style" pitchFamily="18" charset="0"/>
                                                  </a:rPr>
                                                  <a:t>BNL - FNAL - LBNL - SLAC</a:t>
                                                </a:r>
                                              </a:p>
                                            </p:txBody>
                                          </p: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15362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49538"/>
            <a:ext cx="9144000" cy="1824037"/>
          </a:xfrm>
        </p:spPr>
        <p:txBody>
          <a:bodyPr lIns="0" tIns="0" rIns="0" bIns="0"/>
          <a:lstStyle/>
          <a:p>
            <a:pPr defTabSz="457200" eaLnBrk="1" hangingPunct="1">
              <a:lnSpc>
                <a:spcPct val="130000"/>
              </a:lnSpc>
              <a:spcBef>
                <a:spcPts val="1800"/>
              </a:spcBef>
              <a:spcAft>
                <a:spcPts val="1200"/>
              </a:spcAft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  <a:latin typeface="Bitstream Vera Serif"/>
              </a:rPr>
              <a:t>6m (and 8m) scale-up</a:t>
            </a:r>
            <a:r>
              <a:rPr lang="en-GB" sz="2400" b="1" dirty="0" smtClean="0">
                <a:solidFill>
                  <a:srgbClr val="0000FF"/>
                </a:solidFill>
                <a:latin typeface="Bitstream Vera Serif"/>
              </a:rPr>
              <a:t/>
            </a:r>
            <a:br>
              <a:rPr lang="en-GB" sz="2400" b="1" dirty="0" smtClean="0">
                <a:solidFill>
                  <a:srgbClr val="0000FF"/>
                </a:solidFill>
                <a:latin typeface="Bitstream Vera Serif"/>
              </a:rPr>
            </a:br>
            <a:r>
              <a:rPr lang="en-GB" sz="2400" b="1" i="1" dirty="0" smtClean="0">
                <a:solidFill>
                  <a:schemeClr val="tx1"/>
                </a:solidFill>
                <a:latin typeface="Bitstream Vera Serif"/>
              </a:rPr>
              <a:t>Giorgio </a:t>
            </a:r>
            <a:r>
              <a:rPr lang="en-GB" sz="2400" b="1" i="1" dirty="0" err="1" smtClean="0">
                <a:solidFill>
                  <a:schemeClr val="tx1"/>
                </a:solidFill>
                <a:latin typeface="Bitstream Vera Serif"/>
              </a:rPr>
              <a:t>Ambrosio</a:t>
            </a:r>
            <a:r>
              <a:rPr lang="en-GB" sz="2400" b="1" i="1" dirty="0" smtClean="0">
                <a:solidFill>
                  <a:schemeClr val="tx1"/>
                </a:solidFill>
                <a:latin typeface="Bitstream Vera Serif"/>
              </a:rPr>
              <a:t/>
            </a:r>
            <a:br>
              <a:rPr lang="en-GB" sz="2400" b="1" i="1" dirty="0" smtClean="0">
                <a:solidFill>
                  <a:schemeClr val="tx1"/>
                </a:solidFill>
                <a:latin typeface="Bitstream Vera Serif"/>
              </a:rPr>
            </a:br>
            <a:r>
              <a:rPr lang="en-GB" sz="1800" b="1" i="1" dirty="0" smtClean="0">
                <a:solidFill>
                  <a:schemeClr val="tx1"/>
                </a:solidFill>
                <a:latin typeface="Bitstream Vera Serif"/>
              </a:rPr>
              <a:t>Fermilab</a:t>
            </a:r>
          </a:p>
        </p:txBody>
      </p:sp>
      <p:pic>
        <p:nvPicPr>
          <p:cNvPr id="15363" name="Picture 40" descr="USLARP_Banner2"/>
          <p:cNvPicPr>
            <a:picLocks noChangeAspect="1" noChangeArrowheads="1"/>
          </p:cNvPicPr>
          <p:nvPr/>
        </p:nvPicPr>
        <p:blipFill>
          <a:blip r:embed="rId3"/>
          <a:srcRect l="21268" t="6451" r="2547" b="41936"/>
          <a:stretch>
            <a:fillRect/>
          </a:stretch>
        </p:blipFill>
        <p:spPr bwMode="auto">
          <a:xfrm>
            <a:off x="121920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304800" y="5410200"/>
            <a:ext cx="57908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Contributions from: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i="1" dirty="0"/>
              <a:t>Fred </a:t>
            </a:r>
            <a:r>
              <a:rPr lang="en-US" i="1" dirty="0" err="1" smtClean="0"/>
              <a:t>Nobrega</a:t>
            </a:r>
            <a:r>
              <a:rPr lang="en-US" i="1" dirty="0" smtClean="0"/>
              <a:t>, Rodger </a:t>
            </a:r>
            <a:r>
              <a:rPr lang="en-US" i="1" dirty="0" err="1" smtClean="0"/>
              <a:t>Bossert</a:t>
            </a:r>
            <a:r>
              <a:rPr lang="en-US" i="1" dirty="0" smtClean="0"/>
              <a:t>, </a:t>
            </a:r>
            <a:r>
              <a:rPr lang="en-US" i="1" dirty="0" err="1" smtClean="0"/>
              <a:t>Guram</a:t>
            </a:r>
            <a:r>
              <a:rPr lang="en-US" i="1" dirty="0" smtClean="0"/>
              <a:t> </a:t>
            </a:r>
            <a:r>
              <a:rPr lang="en-US" i="1" dirty="0" err="1" smtClean="0"/>
              <a:t>Chlachidize</a:t>
            </a:r>
            <a:r>
              <a:rPr lang="en-US" i="1" dirty="0" smtClean="0"/>
              <a:t> (</a:t>
            </a:r>
            <a:r>
              <a:rPr lang="en-US" i="1" dirty="0"/>
              <a:t>FNAL)</a:t>
            </a:r>
            <a:r>
              <a:rPr lang="en-US" dirty="0"/>
              <a:t> </a:t>
            </a:r>
          </a:p>
          <a:p>
            <a:r>
              <a:rPr lang="en-US" i="1" dirty="0"/>
              <a:t>Jesse </a:t>
            </a:r>
            <a:r>
              <a:rPr lang="en-US" i="1" dirty="0" err="1"/>
              <a:t>Schmalzle</a:t>
            </a:r>
            <a:r>
              <a:rPr lang="en-US" i="1" dirty="0"/>
              <a:t> </a:t>
            </a:r>
            <a:r>
              <a:rPr lang="en-US" i="1" dirty="0" smtClean="0"/>
              <a:t>, Mike </a:t>
            </a:r>
            <a:r>
              <a:rPr lang="en-US" i="1" dirty="0" err="1" smtClean="0"/>
              <a:t>Anerella</a:t>
            </a:r>
            <a:r>
              <a:rPr lang="en-US" i="1" dirty="0" smtClean="0"/>
              <a:t>, Peter Wanderer (BNL</a:t>
            </a:r>
            <a:r>
              <a:rPr lang="en-US" i="1" dirty="0"/>
              <a:t>)</a:t>
            </a:r>
            <a:r>
              <a:rPr lang="en-US" dirty="0"/>
              <a:t> 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398713" y="1365250"/>
            <a:ext cx="45262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</a:rPr>
              <a:t>LARP Collaboration Meeting </a:t>
            </a:r>
            <a:r>
              <a:rPr lang="en-US" sz="2400" b="1" dirty="0" smtClean="0">
                <a:latin typeface="Times New Roman" pitchFamily="18" charset="0"/>
              </a:rPr>
              <a:t>14</a:t>
            </a:r>
            <a:r>
              <a:rPr lang="en-US" sz="2400" b="1" i="1" dirty="0" smtClean="0">
                <a:latin typeface="Times New Roman" pitchFamily="18" charset="0"/>
              </a:rPr>
              <a:t> </a:t>
            </a:r>
            <a:endParaRPr lang="en-US" sz="2400" b="1" i="1" dirty="0">
              <a:latin typeface="Times New Roman" pitchFamily="18" charset="0"/>
            </a:endParaRPr>
          </a:p>
          <a:p>
            <a:pPr algn="ctr"/>
            <a:r>
              <a:rPr lang="en-US" sz="2400" b="1" i="1" dirty="0" smtClean="0">
                <a:latin typeface="Times New Roman" pitchFamily="18" charset="0"/>
              </a:rPr>
              <a:t>Fermilab</a:t>
            </a:r>
            <a:endParaRPr lang="en-US" sz="2400" b="1" i="1" dirty="0">
              <a:latin typeface="Times New Roman" pitchFamily="18" charset="0"/>
            </a:endParaRPr>
          </a:p>
          <a:p>
            <a:pPr algn="ctr"/>
            <a:r>
              <a:rPr lang="en-US" sz="2400" b="1" i="1" dirty="0" smtClean="0">
                <a:latin typeface="Times New Roman" pitchFamily="18" charset="0"/>
              </a:rPr>
              <a:t>April 26-28, 2010</a:t>
            </a:r>
            <a:endParaRPr lang="en-US" sz="2400" b="1" i="1" dirty="0">
              <a:latin typeface="Times New Roman" pitchFamily="18" charset="0"/>
            </a:endParaRPr>
          </a:p>
          <a:p>
            <a:pPr algn="ctr"/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43" name="Rounded Rectangular Callout 42"/>
          <p:cNvSpPr/>
          <p:nvPr/>
        </p:nvSpPr>
        <p:spPr bwMode="auto">
          <a:xfrm>
            <a:off x="5334000" y="4343400"/>
            <a:ext cx="3810000" cy="1143000"/>
          </a:xfrm>
          <a:prstGeom prst="wedgeRoundRectCallout">
            <a:avLst>
              <a:gd name="adj1" fmla="val 4492"/>
              <a:gd name="adj2" fmla="val -10357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Focus of this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talk is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on equipment and infrastructure, NOT on tooling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6-8 m coils at FNAL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Winding:</a:t>
            </a:r>
          </a:p>
          <a:p>
            <a:pPr lvl="1"/>
            <a:r>
              <a:rPr lang="en-US" dirty="0" smtClean="0"/>
              <a:t>6m: present table with stronger motor (minor upgrade)</a:t>
            </a:r>
          </a:p>
          <a:p>
            <a:pPr lvl="1"/>
            <a:r>
              <a:rPr lang="en-US" dirty="0" smtClean="0"/>
              <a:t>8m: may need </a:t>
            </a:r>
            <a:r>
              <a:rPr lang="en-US" dirty="0" smtClean="0"/>
              <a:t>the MQXB </a:t>
            </a:r>
            <a:r>
              <a:rPr lang="en-US" dirty="0" smtClean="0"/>
              <a:t>winding machine</a:t>
            </a:r>
          </a:p>
          <a:p>
            <a:pPr lvl="2"/>
            <a:r>
              <a:rPr lang="en-US" dirty="0" smtClean="0"/>
              <a:t>Significant upgrade: software and control system </a:t>
            </a:r>
          </a:p>
          <a:p>
            <a:r>
              <a:rPr lang="en-US" dirty="0" smtClean="0"/>
              <a:t>Curing: </a:t>
            </a:r>
          </a:p>
          <a:p>
            <a:pPr lvl="1"/>
            <a:r>
              <a:rPr lang="en-US" dirty="0" smtClean="0"/>
              <a:t>6 and 8m LQ coils: OK</a:t>
            </a:r>
          </a:p>
          <a:p>
            <a:pPr lvl="1"/>
            <a:r>
              <a:rPr lang="en-US" dirty="0" smtClean="0"/>
              <a:t>6 and 8m HQ coils: new curing mold</a:t>
            </a:r>
          </a:p>
          <a:p>
            <a:r>
              <a:rPr lang="en-US" dirty="0" smtClean="0"/>
              <a:t>Reaction:</a:t>
            </a:r>
          </a:p>
          <a:p>
            <a:pPr lvl="1"/>
            <a:r>
              <a:rPr lang="en-US" dirty="0" smtClean="0"/>
              <a:t>6m: present oven is OK</a:t>
            </a:r>
          </a:p>
          <a:p>
            <a:pPr lvl="1"/>
            <a:r>
              <a:rPr lang="en-US" dirty="0" smtClean="0"/>
              <a:t>8m: oven upgrade (major up. with long shutdown) </a:t>
            </a:r>
          </a:p>
          <a:p>
            <a:r>
              <a:rPr lang="en-US" dirty="0" smtClean="0"/>
              <a:t>Impregnation:</a:t>
            </a:r>
          </a:p>
          <a:p>
            <a:pPr lvl="1"/>
            <a:r>
              <a:rPr lang="en-US" dirty="0" smtClean="0"/>
              <a:t>Ovens are OK, but angle is smaller and </a:t>
            </a:r>
            <a:r>
              <a:rPr lang="en-US" dirty="0" smtClean="0"/>
              <a:t>smaller…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A938341-5D58-40BF-A386-C7CFF063D9C1}" type="slidenum">
              <a:rPr lang="en-US" sz="1000" kern="120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6-8 m coils at BNL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Winding:</a:t>
            </a:r>
          </a:p>
          <a:p>
            <a:pPr lvl="1"/>
            <a:r>
              <a:rPr lang="en-US" dirty="0" smtClean="0"/>
              <a:t>6m: Minor upgrades: extend winding machine mandrel shuttle; May also need to modify or build additional mandrel rotating supports</a:t>
            </a:r>
          </a:p>
          <a:p>
            <a:pPr lvl="1"/>
            <a:r>
              <a:rPr lang="en-US" dirty="0" smtClean="0"/>
              <a:t>8m: Extend winding machine base and winding supports</a:t>
            </a:r>
          </a:p>
          <a:p>
            <a:r>
              <a:rPr lang="en-US" dirty="0" smtClean="0"/>
              <a:t>Curing: </a:t>
            </a:r>
          </a:p>
          <a:p>
            <a:pPr lvl="1"/>
            <a:r>
              <a:rPr lang="en-US" dirty="0" smtClean="0"/>
              <a:t>6 and 8m: extend curing press</a:t>
            </a:r>
          </a:p>
          <a:p>
            <a:r>
              <a:rPr lang="en-US" dirty="0" smtClean="0"/>
              <a:t>Reaction:</a:t>
            </a:r>
          </a:p>
          <a:p>
            <a:pPr lvl="1"/>
            <a:r>
              <a:rPr lang="en-US" dirty="0" smtClean="0"/>
              <a:t>6 and 8m: extend oven (major up. with long shutdown) </a:t>
            </a:r>
          </a:p>
          <a:p>
            <a:r>
              <a:rPr lang="en-US" dirty="0" smtClean="0"/>
              <a:t>Impregnation:</a:t>
            </a:r>
          </a:p>
          <a:p>
            <a:pPr lvl="1"/>
            <a:r>
              <a:rPr lang="en-US" dirty="0" smtClean="0"/>
              <a:t>6m: present equipment is OK</a:t>
            </a:r>
          </a:p>
          <a:p>
            <a:pPr lvl="1"/>
            <a:r>
              <a:rPr lang="en-US" dirty="0" smtClean="0"/>
              <a:t>8m: build impregnation </a:t>
            </a:r>
            <a:r>
              <a:rPr lang="en-US" dirty="0" err="1" smtClean="0"/>
              <a:t>dewar</a:t>
            </a:r>
            <a:r>
              <a:rPr lang="en-US" dirty="0" smtClean="0"/>
              <a:t> (horizontal or angled)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A938341-5D58-40BF-A386-C7CFF063D9C1}" type="slidenum">
              <a:rPr lang="en-US" sz="1000" kern="120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685800"/>
          </a:xfrm>
        </p:spPr>
        <p:txBody>
          <a:bodyPr/>
          <a:lstStyle/>
          <a:p>
            <a:r>
              <a:rPr lang="en-US" dirty="0" smtClean="0"/>
              <a:t>Assembly &amp; Test at FNAL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Assembly:</a:t>
            </a:r>
          </a:p>
          <a:p>
            <a:pPr lvl="1"/>
            <a:r>
              <a:rPr lang="en-US" dirty="0" smtClean="0"/>
              <a:t>6m: present press used for 4m mirror</a:t>
            </a:r>
          </a:p>
          <a:p>
            <a:pPr lvl="2"/>
            <a:r>
              <a:rPr lang="en-US" dirty="0" smtClean="0"/>
              <a:t>Need to complete weld-carriage upgrade</a:t>
            </a:r>
          </a:p>
          <a:p>
            <a:pPr lvl="1"/>
            <a:r>
              <a:rPr lang="en-US" dirty="0" smtClean="0"/>
              <a:t>8m: need to check weld press length…</a:t>
            </a:r>
          </a:p>
          <a:p>
            <a:pPr lvl="2"/>
            <a:r>
              <a:rPr lang="en-US" dirty="0" smtClean="0"/>
              <a:t>Length upgrade is possible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Test: </a:t>
            </a:r>
          </a:p>
          <a:p>
            <a:pPr lvl="1"/>
            <a:r>
              <a:rPr lang="en-US" dirty="0" smtClean="0"/>
              <a:t>6m: should reassembly/refurbish “Jessica” cryostat; test-stand should be restored and upgraded (current, QP, …)</a:t>
            </a:r>
          </a:p>
          <a:p>
            <a:pPr lvl="1"/>
            <a:r>
              <a:rPr lang="en-US" dirty="0" smtClean="0"/>
              <a:t>8m: new cryostat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A938341-5D58-40BF-A386-C7CFF063D9C1}" type="slidenum">
              <a:rPr lang="en-US" sz="1000" kern="120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685800"/>
          </a:xfrm>
        </p:spPr>
        <p:txBody>
          <a:bodyPr/>
          <a:lstStyle/>
          <a:p>
            <a:r>
              <a:rPr lang="en-US" dirty="0" smtClean="0"/>
              <a:t>Assembly &amp; Test at BNL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Assembly:</a:t>
            </a:r>
          </a:p>
          <a:p>
            <a:pPr lvl="1"/>
            <a:r>
              <a:rPr lang="en-US" dirty="0" smtClean="0"/>
              <a:t>6 and 8m: </a:t>
            </a:r>
            <a:r>
              <a:rPr lang="en-US" dirty="0" smtClean="0"/>
              <a:t>some ideas to be explored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Test: </a:t>
            </a:r>
          </a:p>
          <a:p>
            <a:pPr lvl="1"/>
            <a:r>
              <a:rPr lang="en-US" dirty="0" smtClean="0"/>
              <a:t>6m: Vertical test facility is OK</a:t>
            </a:r>
          </a:p>
          <a:p>
            <a:pPr lvl="2"/>
            <a:r>
              <a:rPr lang="en-US" dirty="0" smtClean="0"/>
              <a:t>Small upgrade needed for HQ coil test (QP)</a:t>
            </a:r>
          </a:p>
          <a:p>
            <a:pPr lvl="1"/>
            <a:r>
              <a:rPr lang="en-US" dirty="0" smtClean="0"/>
              <a:t>8m: </a:t>
            </a:r>
            <a:r>
              <a:rPr lang="en-US" dirty="0" smtClean="0"/>
              <a:t>new </a:t>
            </a:r>
            <a:r>
              <a:rPr lang="en-US" dirty="0" err="1" smtClean="0"/>
              <a:t>horizonthal</a:t>
            </a:r>
            <a:r>
              <a:rPr lang="en-US" dirty="0" smtClean="0"/>
              <a:t> </a:t>
            </a:r>
            <a:r>
              <a:rPr lang="en-US" dirty="0" smtClean="0"/>
              <a:t>cryostat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A938341-5D58-40BF-A386-C7CFF063D9C1}" type="slidenum">
              <a:rPr lang="en-US" sz="1000" kern="120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4648200"/>
          </a:xfrm>
        </p:spPr>
        <p:txBody>
          <a:bodyPr/>
          <a:lstStyle/>
          <a:p>
            <a:r>
              <a:rPr lang="en-US" dirty="0" smtClean="0"/>
              <a:t>Make 6m </a:t>
            </a:r>
            <a:r>
              <a:rPr lang="en-US" dirty="0" smtClean="0"/>
              <a:t>HQ coil </a:t>
            </a:r>
            <a:r>
              <a:rPr lang="en-US" dirty="0" smtClean="0"/>
              <a:t>and assemble it</a:t>
            </a:r>
            <a:r>
              <a:rPr lang="en-US" dirty="0" smtClean="0"/>
              <a:t> in mirror structure at </a:t>
            </a:r>
            <a:r>
              <a:rPr lang="en-US" dirty="0" smtClean="0"/>
              <a:t>FNAL, </a:t>
            </a:r>
            <a:r>
              <a:rPr lang="en-US" dirty="0" smtClean="0"/>
              <a:t>and test </a:t>
            </a:r>
            <a:r>
              <a:rPr lang="en-US" dirty="0" smtClean="0"/>
              <a:t>it at BNL; while </a:t>
            </a:r>
            <a:r>
              <a:rPr lang="en-US" dirty="0" smtClean="0"/>
              <a:t>upgrading BNL equipment for 8m </a:t>
            </a:r>
            <a:r>
              <a:rPr lang="en-US" dirty="0" smtClean="0"/>
              <a:t>coils.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 smtClean="0"/>
              <a:t>results in </a:t>
            </a:r>
            <a:r>
              <a:rPr lang="en-US" dirty="0" smtClean="0"/>
              <a:t>the shortest time</a:t>
            </a:r>
          </a:p>
          <a:p>
            <a:pPr lvl="1"/>
            <a:r>
              <a:rPr lang="en-US" dirty="0" smtClean="0"/>
              <a:t>Preserve one active long-coil production line</a:t>
            </a:r>
            <a:endParaRPr lang="en-US" dirty="0" smtClean="0"/>
          </a:p>
          <a:p>
            <a:pPr lvl="1"/>
            <a:r>
              <a:rPr lang="en-US" dirty="0" smtClean="0"/>
              <a:t>Build </a:t>
            </a:r>
            <a:r>
              <a:rPr lang="en-US" dirty="0" smtClean="0"/>
              <a:t>equipment for 8m </a:t>
            </a:r>
            <a:r>
              <a:rPr lang="en-US" dirty="0" smtClean="0"/>
              <a:t>coils</a:t>
            </a:r>
          </a:p>
          <a:p>
            <a:pPr lvl="2"/>
            <a:r>
              <a:rPr lang="en-US" dirty="0" smtClean="0"/>
              <a:t>Need to evaluate time, cost and funding for this upgrade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A938341-5D58-40BF-A386-C7CFF063D9C1}" type="slidenum">
              <a:rPr lang="en-US" sz="1000" kern="120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Timeframe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549400"/>
          <a:ext cx="7772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4478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6m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&amp; </a:t>
                      </a:r>
                      <a:r>
                        <a:rPr lang="en-US" dirty="0" err="1" smtClean="0"/>
                        <a:t>procur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smtClean="0"/>
                        <a:t>parts </a:t>
                      </a:r>
                      <a:r>
                        <a:rPr lang="en-US" dirty="0" smtClean="0"/>
                        <a:t>and tooling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FY11 Q1-Q2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Coil(s) fabrication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FY11 Q3-Q4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</a:t>
                      </a:r>
                      <a:r>
                        <a:rPr lang="en-US" dirty="0" smtClean="0"/>
                        <a:t>LQ03 </a:t>
                      </a:r>
                      <a:r>
                        <a:rPr lang="en-US" dirty="0" smtClean="0"/>
                        <a:t>coils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Mirror assembly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FY12 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FY12 Q2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G. Ambrosio - Long Quadrupole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endParaRPr lang="en-US" sz="1000" kern="12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A938341-5D58-40BF-A386-C7CFF063D9C1}" type="slidenum">
              <a:rPr lang="en-US" sz="1000" kern="1200" smtClean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000" kern="1200">
              <a:solidFill>
                <a:srgbClr val="000000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GB" sz="100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LARP CM14 - FNAL, Apr. 26-28, 2010</a:t>
            </a:r>
            <a:endParaRPr lang="en-US" sz="1000" kern="1200" dirty="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4191000"/>
          <a:ext cx="77724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838200"/>
                <a:gridCol w="1219200"/>
                <a:gridCol w="3276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8m coil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 &amp; </a:t>
                      </a:r>
                      <a:r>
                        <a:rPr lang="en-US" dirty="0" err="1" smtClean="0"/>
                        <a:t>procur</a:t>
                      </a:r>
                      <a:r>
                        <a:rPr lang="en-US" dirty="0" smtClean="0"/>
                        <a:t>. Parts and tooling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</a:t>
                      </a:r>
                      <a:r>
                        <a:rPr lang="en-US" baseline="0" dirty="0" smtClean="0"/>
                        <a:t> from 6m coil fabric.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Infrastructure and cryostat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BNL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to </a:t>
                      </a:r>
                      <a:r>
                        <a:rPr lang="en-US" dirty="0" smtClean="0"/>
                        <a:t>develop plans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and </a:t>
                      </a:r>
                      <a:r>
                        <a:rPr lang="en-US" dirty="0" smtClean="0"/>
                        <a:t>coordinate </a:t>
                      </a:r>
                      <a:r>
                        <a:rPr lang="en-US" baseline="0" dirty="0" smtClean="0"/>
                        <a:t>funds </a:t>
                      </a:r>
                      <a:r>
                        <a:rPr lang="en-US" baseline="0" dirty="0" smtClean="0"/>
                        <a:t>among LARP, </a:t>
                      </a:r>
                      <a:r>
                        <a:rPr lang="en-US" baseline="0" dirty="0" smtClean="0"/>
                        <a:t> BNL, APUL(?), 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OE rev09">
  <a:themeElements>
    <a:clrScheme name="DOE rev09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OE rev0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OE rev09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rev09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rev09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rev09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rev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rev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rev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553</Words>
  <Application>Microsoft Office PowerPoint</Application>
  <PresentationFormat>On-screen Show (4:3)</PresentationFormat>
  <Paragraphs>100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DOE rev09</vt:lpstr>
      <vt:lpstr>6m (and 8m) scale-up Giorgio Ambrosio Fermilab</vt:lpstr>
      <vt:lpstr>6-8 m coils at FNAL</vt:lpstr>
      <vt:lpstr>6-8 m coils at BNL</vt:lpstr>
      <vt:lpstr>Assembly &amp; Test at FNAL</vt:lpstr>
      <vt:lpstr>Assembly &amp; Test at BNL</vt:lpstr>
      <vt:lpstr>Possible plan</vt:lpstr>
      <vt:lpstr>Timeframe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giorgioa</dc:creator>
  <cp:lastModifiedBy> </cp:lastModifiedBy>
  <cp:revision>30</cp:revision>
  <dcterms:created xsi:type="dcterms:W3CDTF">2010-04-24T01:02:08Z</dcterms:created>
  <dcterms:modified xsi:type="dcterms:W3CDTF">2010-04-27T04:56:03Z</dcterms:modified>
</cp:coreProperties>
</file>