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0" r:id="rId4"/>
    <p:sldId id="261" r:id="rId5"/>
    <p:sldId id="267" r:id="rId6"/>
    <p:sldId id="262" r:id="rId7"/>
    <p:sldId id="285" r:id="rId8"/>
    <p:sldId id="263" r:id="rId9"/>
    <p:sldId id="264" r:id="rId10"/>
    <p:sldId id="265" r:id="rId11"/>
    <p:sldId id="266" r:id="rId12"/>
    <p:sldId id="286" r:id="rId13"/>
    <p:sldId id="269" r:id="rId14"/>
    <p:sldId id="287" r:id="rId15"/>
    <p:sldId id="273" r:id="rId16"/>
    <p:sldId id="270" r:id="rId17"/>
    <p:sldId id="271" r:id="rId18"/>
    <p:sldId id="272" r:id="rId19"/>
    <p:sldId id="275" r:id="rId20"/>
    <p:sldId id="274" r:id="rId21"/>
    <p:sldId id="278" r:id="rId22"/>
    <p:sldId id="279" r:id="rId23"/>
    <p:sldId id="277" r:id="rId24"/>
    <p:sldId id="276" r:id="rId25"/>
    <p:sldId id="281" r:id="rId26"/>
    <p:sldId id="289" r:id="rId27"/>
    <p:sldId id="293" r:id="rId28"/>
    <p:sldId id="291" r:id="rId29"/>
    <p:sldId id="292" r:id="rId30"/>
    <p:sldId id="294" r:id="rId31"/>
    <p:sldId id="280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8" autoAdjust="0"/>
    <p:restoredTop sz="94660"/>
  </p:normalViewPr>
  <p:slideViewPr>
    <p:cSldViewPr>
      <p:cViewPr varScale="1">
        <p:scale>
          <a:sx n="79" d="100"/>
          <a:sy n="79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477" y="109389"/>
            <a:ext cx="2096244" cy="67486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745" y="109389"/>
            <a:ext cx="6181576" cy="67486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44" y="1375172"/>
            <a:ext cx="4138910" cy="5482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811" y="1375172"/>
            <a:ext cx="4138910" cy="548282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26977" y="109389"/>
            <a:ext cx="5947172" cy="957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39686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 Bold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744" y="1219200"/>
            <a:ext cx="8384977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126202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1027" name="Rectangle 3"/>
          <p:cNvSpPr>
            <a:spLocks/>
          </p:cNvSpPr>
          <p:nvPr/>
        </p:nvSpPr>
        <p:spPr bwMode="auto">
          <a:xfrm>
            <a:off x="6250781" y="6625828"/>
            <a:ext cx="2741414" cy="21431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40182" algn="ctr"/>
            <a:r>
              <a:rPr lang="en-US" sz="10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LHC Rotatable Phase II Collimators</a:t>
            </a:r>
          </a:p>
        </p:txBody>
      </p:sp>
      <p:pic>
        <p:nvPicPr>
          <p:cNvPr id="1028" name="Picture 4"/>
          <p:cNvPicPr>
            <a:picLocks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2172" y="231056"/>
            <a:ext cx="693167" cy="934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/>
          </p:cNvSpPr>
          <p:nvPr/>
        </p:nvSpPr>
        <p:spPr bwMode="auto">
          <a:xfrm>
            <a:off x="133945" y="6607969"/>
            <a:ext cx="3509367" cy="250031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53576" tIns="53576" rIns="94215" bIns="53576"/>
          <a:lstStyle/>
          <a:p>
            <a:pPr>
              <a:tabLst>
                <a:tab pos="1750157" algn="r"/>
                <a:tab pos="1866238" algn="l"/>
              </a:tabLst>
            </a:pPr>
            <a:r>
              <a:rPr lang="en-US" sz="1000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LARP Collaboration Meeting 14-  27 April 2010</a:t>
            </a:r>
            <a:endParaRPr lang="en-US" sz="10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1030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48758" y="6554391"/>
            <a:ext cx="294680" cy="303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solidFill>
                  <a:schemeClr val="tx1"/>
                </a:solidFill>
                <a:cs typeface="Times New Roman" charset="0"/>
              </a:defRPr>
            </a:lvl1pPr>
          </a:lstStyle>
          <a:p>
            <a:fld id="{4EEC9A44-F56A-4DDB-9BCC-005B9332D3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480846" y="357187"/>
            <a:ext cx="1547068" cy="553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marL="27905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marL="27905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marL="27905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marL="27905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marL="27905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349362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670819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992277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313734" indent="-2790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106037" indent="-78132" algn="l" rtl="0" eaLnBrk="1" fontAlgn="base" hangingPunct="1">
        <a:spcBef>
          <a:spcPts val="492"/>
        </a:spcBef>
        <a:spcAft>
          <a:spcPct val="0"/>
        </a:spcAft>
        <a:buSzPct val="125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50478" indent="-78132" algn="l" rtl="0" eaLnBrk="1" fontAlgn="base" hangingPunct="1">
        <a:spcBef>
          <a:spcPts val="492"/>
        </a:spcBef>
        <a:spcAft>
          <a:spcPct val="0"/>
        </a:spcAft>
        <a:buClr>
          <a:srgbClr val="0000FF"/>
        </a:buClr>
        <a:buSzPct val="125000"/>
        <a:buFont typeface="Gill Sans" charset="0"/>
        <a:buChar char="•"/>
        <a:defRPr sz="2100">
          <a:solidFill>
            <a:srgbClr val="003399"/>
          </a:solidFill>
          <a:latin typeface="+mn-lt"/>
          <a:ea typeface="+mn-ea"/>
          <a:cs typeface="+mn-cs"/>
          <a:sym typeface="Arial" charset="0"/>
        </a:defRPr>
      </a:lvl2pPr>
      <a:lvl3pPr marL="580409" indent="-70319" algn="l" rtl="0" eaLnBrk="1" fontAlgn="base" hangingPunct="1">
        <a:spcBef>
          <a:spcPts val="422"/>
        </a:spcBef>
        <a:spcAft>
          <a:spcPct val="0"/>
        </a:spcAft>
        <a:buClr>
          <a:srgbClr val="00A200"/>
        </a:buClr>
        <a:buSzPct val="125000"/>
        <a:buFont typeface="Gill Sans" charset="0"/>
        <a:buChar char="•"/>
        <a:defRPr sz="1800">
          <a:solidFill>
            <a:srgbClr val="009900"/>
          </a:solidFill>
          <a:latin typeface="+mn-lt"/>
          <a:ea typeface="+mn-ea"/>
          <a:cs typeface="+mn-cs"/>
          <a:sym typeface="Arial" charset="0"/>
        </a:defRPr>
      </a:lvl3pPr>
      <a:lvl4pPr marL="821502" indent="-70319" algn="l" rtl="0" eaLnBrk="1" fontAlgn="base" hangingPunct="1">
        <a:spcBef>
          <a:spcPts val="422"/>
        </a:spcBef>
        <a:spcAft>
          <a:spcPct val="0"/>
        </a:spcAft>
        <a:buSzPct val="125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054782" indent="-62506" algn="l" rtl="0" eaLnBrk="1" fontAlgn="base" hangingPunct="1">
        <a:spcBef>
          <a:spcPts val="352"/>
        </a:spcBef>
        <a:spcAft>
          <a:spcPct val="0"/>
        </a:spcAft>
        <a:buSzPct val="125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376240" indent="-62506" algn="l" rtl="0" eaLnBrk="1" fontAlgn="base" hangingPunct="1">
        <a:spcBef>
          <a:spcPts val="352"/>
        </a:spcBef>
        <a:spcAft>
          <a:spcPct val="0"/>
        </a:spcAft>
        <a:buSzPct val="125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1697697" indent="-62506" algn="l" rtl="0" eaLnBrk="1" fontAlgn="base" hangingPunct="1">
        <a:spcBef>
          <a:spcPts val="352"/>
        </a:spcBef>
        <a:spcAft>
          <a:spcPct val="0"/>
        </a:spcAft>
        <a:buSzPct val="125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019154" indent="-62506" algn="l" rtl="0" eaLnBrk="1" fontAlgn="base" hangingPunct="1">
        <a:spcBef>
          <a:spcPts val="352"/>
        </a:spcBef>
        <a:spcAft>
          <a:spcPct val="0"/>
        </a:spcAft>
        <a:buSzPct val="125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340611" indent="-62506" algn="l" rtl="0" eaLnBrk="1" fontAlgn="base" hangingPunct="1">
        <a:spcBef>
          <a:spcPts val="352"/>
        </a:spcBef>
        <a:spcAft>
          <a:spcPct val="0"/>
        </a:spcAft>
        <a:buSzPct val="125000"/>
        <a:buFont typeface="Gill Sans" charset="0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DSCN2399.MOV" TargetMode="External"/><Relationship Id="rId2" Type="http://schemas.openxmlformats.org/officeDocument/2006/relationships/hyperlink" Target="DSCN2398.M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DSCN2400.M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181600" y="1676400"/>
            <a:ext cx="3962401" cy="990079"/>
          </a:xfrm>
        </p:spPr>
        <p:txBody>
          <a:bodyPr/>
          <a:lstStyle/>
          <a:p>
            <a:r>
              <a:rPr lang="en-US" sz="2800" dirty="0" smtClean="0"/>
              <a:t>Status of Phase II Rotatable Collimator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07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704062" y="3352801"/>
            <a:ext cx="3439939" cy="3161109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27 April 2010</a:t>
            </a:r>
          </a:p>
          <a:p>
            <a:pPr eaLnBrk="1" hangingPunct="1"/>
            <a:r>
              <a:rPr lang="en-US" dirty="0" smtClean="0"/>
              <a:t>LARP Collaboration </a:t>
            </a:r>
            <a:r>
              <a:rPr lang="en-US" dirty="0" smtClean="0"/>
              <a:t>meeting 14</a:t>
            </a:r>
            <a:endParaRPr lang="en-US" dirty="0" smtClean="0"/>
          </a:p>
          <a:p>
            <a:pPr eaLnBrk="1" hangingPunct="1"/>
            <a:r>
              <a:rPr lang="en-US" dirty="0" smtClean="0"/>
              <a:t>Jeffrey C. Smith/SLAC</a:t>
            </a:r>
          </a:p>
          <a:p>
            <a:pPr eaLnBrk="1" hangingPunct="1"/>
            <a:r>
              <a:rPr lang="en-US" dirty="0" smtClean="0"/>
              <a:t>With</a:t>
            </a:r>
          </a:p>
          <a:p>
            <a:pPr eaLnBrk="1" hangingPunct="1"/>
            <a:r>
              <a:rPr lang="en-US" sz="1400" dirty="0" smtClean="0">
                <a:cs typeface="Times New Roman" charset="0"/>
              </a:rPr>
              <a:t>John </a:t>
            </a:r>
            <a:r>
              <a:rPr lang="en-US" sz="1400" dirty="0" err="1">
                <a:cs typeface="Times New Roman" charset="0"/>
              </a:rPr>
              <a:t>Amann</a:t>
            </a:r>
            <a:r>
              <a:rPr lang="en-US" sz="1400" dirty="0">
                <a:cs typeface="Times New Roman" charset="0"/>
              </a:rPr>
              <a:t>, Gene </a:t>
            </a:r>
            <a:r>
              <a:rPr lang="en-US" sz="1400" dirty="0" err="1">
                <a:cs typeface="Times New Roman" charset="0"/>
              </a:rPr>
              <a:t>Anzolone</a:t>
            </a:r>
            <a:r>
              <a:rPr lang="en-US" sz="1400" dirty="0">
                <a:cs typeface="Times New Roman" charset="0"/>
              </a:rPr>
              <a:t>,  </a:t>
            </a:r>
            <a:r>
              <a:rPr lang="en-US" sz="1400" dirty="0" smtClean="0">
                <a:cs typeface="Times New Roman" charset="0"/>
              </a:rPr>
              <a:t>Lew Keller</a:t>
            </a:r>
            <a:r>
              <a:rPr lang="en-US" sz="1400" dirty="0">
                <a:cs typeface="Times New Roman" charset="0"/>
              </a:rPr>
              <a:t>, Steve Lundgren, Tom </a:t>
            </a:r>
            <a:r>
              <a:rPr lang="en-US" sz="1400" dirty="0" smtClean="0">
                <a:cs typeface="Times New Roman" charset="0"/>
              </a:rPr>
              <a:t> </a:t>
            </a:r>
            <a:r>
              <a:rPr lang="en-US" sz="1400" dirty="0" err="1" smtClean="0">
                <a:cs typeface="Times New Roman" charset="0"/>
              </a:rPr>
              <a:t>Markiewicz</a:t>
            </a:r>
            <a:r>
              <a:rPr lang="en-US" sz="1400" dirty="0">
                <a:cs typeface="Times New Roman" charset="0"/>
              </a:rPr>
              <a:t>, Reggie Rogers, </a:t>
            </a:r>
            <a:r>
              <a:rPr lang="en-US" sz="1400" dirty="0" err="1">
                <a:cs typeface="Times New Roman" charset="0"/>
              </a:rPr>
              <a:t>Liling</a:t>
            </a:r>
            <a:r>
              <a:rPr lang="en-US" sz="1400" dirty="0">
                <a:cs typeface="Times New Roman" charset="0"/>
              </a:rPr>
              <a:t> </a:t>
            </a:r>
            <a:r>
              <a:rPr lang="en-US" sz="1400" dirty="0" smtClean="0">
                <a:cs typeface="Times New Roman" charset="0"/>
              </a:rPr>
              <a:t>Xiao, Andrew Young </a:t>
            </a:r>
            <a:endParaRPr lang="en-US" sz="1400" dirty="0">
              <a:cs typeface="Times New Roman" charset="0"/>
            </a:endParaRPr>
          </a:p>
          <a:p>
            <a:pPr eaLnBrk="1" hangingPunct="1"/>
            <a:r>
              <a:rPr lang="en-US" sz="1400" dirty="0" smtClean="0">
                <a:cs typeface="Times New Roman" charset="0"/>
              </a:rPr>
              <a:t>SLAC</a:t>
            </a:r>
            <a:endParaRPr lang="en-US" sz="1400" dirty="0">
              <a:cs typeface="Times New Roman" charset="0"/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3076" name="Rectangle 1028"/>
          <p:cNvSpPr>
            <a:spLocks noChangeArrowheads="1"/>
          </p:cNvSpPr>
          <p:nvPr/>
        </p:nvSpPr>
        <p:spPr bwMode="auto">
          <a:xfrm>
            <a:off x="2057177" y="838275"/>
            <a:ext cx="4951512" cy="37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8" tIns="44446" rIns="90478" bIns="4444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accent2"/>
                </a:solidFill>
              </a:rPr>
              <a:t>BNL - FNAL- LBNL - SLAC</a:t>
            </a:r>
          </a:p>
        </p:txBody>
      </p:sp>
      <p:sp>
        <p:nvSpPr>
          <p:cNvPr id="3077" name="Rectangle 1029"/>
          <p:cNvSpPr>
            <a:spLocks noChangeArrowheads="1"/>
          </p:cNvSpPr>
          <p:nvPr/>
        </p:nvSpPr>
        <p:spPr bwMode="auto">
          <a:xfrm>
            <a:off x="1295921" y="380629"/>
            <a:ext cx="6629176" cy="371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8" tIns="44446" rIns="90478" bIns="44446">
            <a:spAutoFit/>
          </a:bodyPr>
          <a:lstStyle/>
          <a:p>
            <a:pPr marL="290190" algn="ctr"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</a:rPr>
              <a:t>US LHC Accelerator Research Program</a:t>
            </a:r>
            <a:endParaRPr lang="en-US" sz="2000" b="1" u="sng" dirty="0"/>
          </a:p>
        </p:txBody>
      </p:sp>
      <p:pic>
        <p:nvPicPr>
          <p:cNvPr id="8" name="Picture 7" descr="ISO 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294055"/>
            <a:ext cx="5410200" cy="4801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6" descr="PC030075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536031" y="1232297"/>
            <a:ext cx="3254871" cy="4339828"/>
          </a:xfrm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526977" y="109389"/>
            <a:ext cx="5947172" cy="801439"/>
          </a:xfrm>
        </p:spPr>
        <p:txBody>
          <a:bodyPr/>
          <a:lstStyle/>
          <a:p>
            <a:pPr eaLnBrk="1" hangingPunct="1"/>
            <a:r>
              <a:rPr lang="en-US" smtClean="0"/>
              <a:t>Brazing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DF0390B-9062-4E8E-A3D6-FAB275987CD7}" type="slidenum">
              <a:rPr lang="en-US" smtClean="0"/>
              <a:pPr/>
              <a:t>10</a:t>
            </a:fld>
            <a:endParaRPr lang="en-US" smtClean="0"/>
          </a:p>
        </p:txBody>
      </p:sp>
      <p:pic>
        <p:nvPicPr>
          <p:cNvPr id="10242" name="Picture 2" descr="F:\DCIM\100VRDMC\DSC0013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922753" y="2494378"/>
            <a:ext cx="5001742" cy="279904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 descr="PIC0003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97141" y="3825478"/>
            <a:ext cx="3446859" cy="275748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 descr="PIC00033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5400000">
            <a:off x="5411391" y="982266"/>
            <a:ext cx="3429000" cy="37147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875110" y="1071563"/>
            <a:ext cx="1139730" cy="3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/>
              <a:t>In oven pit</a:t>
            </a:r>
          </a:p>
        </p:txBody>
      </p:sp>
      <p:sp>
        <p:nvSpPr>
          <p:cNvPr id="7177" name="TextBox 10"/>
          <p:cNvSpPr txBox="1">
            <a:spLocks noChangeArrowheads="1"/>
          </p:cNvSpPr>
          <p:nvPr/>
        </p:nvSpPr>
        <p:spPr bwMode="auto">
          <a:xfrm>
            <a:off x="3339704" y="857250"/>
            <a:ext cx="1902759" cy="3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/>
              <a:t>Final Preparations</a:t>
            </a:r>
          </a:p>
        </p:txBody>
      </p:sp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6393657" y="1607344"/>
            <a:ext cx="2802044" cy="32653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Removing Oven after braze</a:t>
            </a:r>
          </a:p>
        </p:txBody>
      </p:sp>
      <p:sp>
        <p:nvSpPr>
          <p:cNvPr id="7179" name="TextBox 12"/>
          <p:cNvSpPr txBox="1">
            <a:spLocks noChangeArrowheads="1"/>
          </p:cNvSpPr>
          <p:nvPr/>
        </p:nvSpPr>
        <p:spPr bwMode="auto">
          <a:xfrm>
            <a:off x="6715125" y="4554141"/>
            <a:ext cx="2489458" cy="32653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Looking inside hot oven!</a:t>
            </a:r>
          </a:p>
        </p:txBody>
      </p:sp>
      <p:sp>
        <p:nvSpPr>
          <p:cNvPr id="7180" name="TextBox 14"/>
          <p:cNvSpPr txBox="1">
            <a:spLocks noChangeArrowheads="1"/>
          </p:cNvSpPr>
          <p:nvPr/>
        </p:nvSpPr>
        <p:spPr bwMode="auto">
          <a:xfrm>
            <a:off x="7947422" y="3053953"/>
            <a:ext cx="1149348" cy="58814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Jaw inside</a:t>
            </a:r>
          </a:p>
          <a:p>
            <a:r>
              <a:rPr lang="en-US" sz="1700" dirty="0">
                <a:solidFill>
                  <a:schemeClr val="bg1"/>
                </a:solidFill>
              </a:rPr>
              <a:t>hot retort</a:t>
            </a:r>
          </a:p>
        </p:txBody>
      </p:sp>
      <p:cxnSp>
        <p:nvCxnSpPr>
          <p:cNvPr id="7181" name="Straight Arrow Connector 16"/>
          <p:cNvCxnSpPr>
            <a:cxnSpLocks noChangeShapeType="1"/>
          </p:cNvCxnSpPr>
          <p:nvPr/>
        </p:nvCxnSpPr>
        <p:spPr bwMode="auto">
          <a:xfrm rot="10800000">
            <a:off x="7358063" y="3268266"/>
            <a:ext cx="589359" cy="5357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7182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7143751" y="1393032"/>
            <a:ext cx="321469" cy="2232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1745" y="1375172"/>
            <a:ext cx="4779615" cy="821531"/>
          </a:xfrm>
        </p:spPr>
        <p:txBody>
          <a:bodyPr/>
          <a:lstStyle/>
          <a:p>
            <a:r>
              <a:rPr lang="en-US" smtClean="0"/>
              <a:t>After cool-down retort removed. </a:t>
            </a:r>
          </a:p>
          <a:p>
            <a:r>
              <a:rPr lang="en-US" smtClean="0"/>
              <a:t>Braze looks good!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6023115-18B8-47E8-BF3C-F6FF9C5D185D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8594" y="2196703"/>
            <a:ext cx="3471416" cy="43398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8" name="Picture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68328" y="2303859"/>
            <a:ext cx="5197078" cy="415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RC-1 Finishing touches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2514600" cy="1676400"/>
          </a:xfrm>
        </p:spPr>
        <p:txBody>
          <a:bodyPr/>
          <a:lstStyle/>
          <a:p>
            <a:r>
              <a:rPr lang="en-US" sz="2000" dirty="0" smtClean="0"/>
              <a:t>Machine facets</a:t>
            </a:r>
          </a:p>
          <a:p>
            <a:r>
              <a:rPr lang="en-US" sz="2000" dirty="0" smtClean="0"/>
              <a:t>Machine tapers and ends</a:t>
            </a:r>
          </a:p>
          <a:p>
            <a:r>
              <a:rPr lang="en-US" sz="2000" dirty="0" smtClean="0"/>
              <a:t>Assemble end parts and bearings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67200" y="29718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29718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4600" y="1032164"/>
            <a:ext cx="6629400" cy="180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7557740-C745-4462-B466-8E7871EF4B13}" type="slidenum">
              <a:rPr lang="en-US"/>
              <a:pPr/>
              <a:t>13</a:t>
            </a:fld>
            <a:endParaRPr lang="en-US"/>
          </a:p>
        </p:txBody>
      </p:sp>
      <p:pic>
        <p:nvPicPr>
          <p:cNvPr id="3075" name="Picture 1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2172" y="231056"/>
            <a:ext cx="693167" cy="934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6" name="Picture 2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846" y="357187"/>
            <a:ext cx="1547068" cy="553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5861" y="102692"/>
            <a:ext cx="5947172" cy="759023"/>
          </a:xfrm>
        </p:spPr>
        <p:txBody>
          <a:bodyPr/>
          <a:lstStyle/>
          <a:p>
            <a:pPr eaLnBrk="1" hangingPunct="1"/>
            <a:r>
              <a:rPr lang="en-US" dirty="0" smtClean="0"/>
              <a:t>First Jaw (RC-0</a:t>
            </a:r>
            <a:r>
              <a:rPr lang="en-US" dirty="0" smtClean="0"/>
              <a:t>) </a:t>
            </a:r>
            <a:r>
              <a:rPr lang="en-US" dirty="0" smtClean="0"/>
              <a:t>E</a:t>
            </a:r>
            <a:r>
              <a:rPr lang="en-US" dirty="0" smtClean="0"/>
              <a:t>nd </a:t>
            </a:r>
            <a:r>
              <a:rPr lang="en-US" dirty="0" smtClean="0"/>
              <a:t>A</a:t>
            </a:r>
            <a:r>
              <a:rPr lang="en-US" dirty="0" smtClean="0"/>
              <a:t>ssembly</a:t>
            </a:r>
            <a:endParaRPr lang="en-US" dirty="0" smtClean="0"/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8502" y="1268015"/>
            <a:ext cx="2643188" cy="866180"/>
          </a:xfrm>
        </p:spPr>
        <p:txBody>
          <a:bodyPr/>
          <a:lstStyle/>
          <a:p>
            <a:pPr marL="0" indent="0">
              <a:buNone/>
            </a:pPr>
            <a:endParaRPr lang="en-US" sz="1600" dirty="0" smtClean="0"/>
          </a:p>
          <a:p>
            <a:pPr marL="0" indent="0"/>
            <a:r>
              <a:rPr lang="en-US" sz="1600" dirty="0" smtClean="0"/>
              <a:t>First jaw bearings and supports finished and installed</a:t>
            </a:r>
          </a:p>
        </p:txBody>
      </p:sp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03265" y="928688"/>
            <a:ext cx="6231805" cy="23931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80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50594" y="3375422"/>
            <a:ext cx="3812977" cy="3482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81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9" y="3418955"/>
            <a:ext cx="4052962" cy="33854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82" name="Rectangle 8"/>
          <p:cNvSpPr>
            <a:spLocks/>
          </p:cNvSpPr>
          <p:nvPr/>
        </p:nvSpPr>
        <p:spPr bwMode="auto">
          <a:xfrm>
            <a:off x="214312" y="2732484"/>
            <a:ext cx="2224088" cy="772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/>
          <a:lstStyle/>
          <a:p>
            <a:pPr marL="27905"/>
            <a:r>
              <a:rPr lang="en-US" sz="1400" dirty="0">
                <a:solidFill>
                  <a:srgbClr val="FF0000"/>
                </a:solidFill>
                <a:cs typeface="Times New Roman" charset="0"/>
              </a:rPr>
              <a:t>~300 1 mm Rhodium coated SS balls for image current</a:t>
            </a:r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 rot="10800000">
            <a:off x="1500187" y="3232547"/>
            <a:ext cx="544711" cy="3214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2" name="Rectangle 10"/>
          <p:cNvSpPr>
            <a:spLocks/>
          </p:cNvSpPr>
          <p:nvPr/>
        </p:nvSpPr>
        <p:spPr bwMode="auto">
          <a:xfrm>
            <a:off x="7315201" y="3866555"/>
            <a:ext cx="1900238" cy="5530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28573" bIns="0"/>
          <a:lstStyle/>
          <a:p>
            <a:pPr marL="27905">
              <a:defRPr/>
            </a:pPr>
            <a:r>
              <a:rPr lang="en-US" sz="1400" dirty="0">
                <a:solidFill>
                  <a:srgbClr val="FF0000"/>
                </a:solidFill>
                <a:cs typeface="Times New Roman" charset="0"/>
              </a:rPr>
              <a:t>~</a:t>
            </a:r>
            <a:r>
              <a:rPr lang="en-US" sz="1400" dirty="0" smtClean="0">
                <a:solidFill>
                  <a:srgbClr val="FF0000"/>
                </a:solidFill>
                <a:cs typeface="Times New Roman" charset="0"/>
              </a:rPr>
              <a:t>100 1 </a:t>
            </a:r>
            <a:r>
              <a:rPr lang="en-US" sz="1400" dirty="0">
                <a:solidFill>
                  <a:srgbClr val="FF0000"/>
                </a:solidFill>
                <a:cs typeface="Times New Roman" charset="0"/>
              </a:rPr>
              <a:t>mm ceramic balls for load support </a:t>
            </a:r>
          </a:p>
        </p:txBody>
      </p:sp>
      <p:sp>
        <p:nvSpPr>
          <p:cNvPr id="3085" name="Line 11"/>
          <p:cNvSpPr>
            <a:spLocks noChangeShapeType="1"/>
          </p:cNvSpPr>
          <p:nvPr/>
        </p:nvSpPr>
        <p:spPr bwMode="auto">
          <a:xfrm rot="10800000" flipH="1">
            <a:off x="7384852" y="4357687"/>
            <a:ext cx="848320" cy="6072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3084" name="Rectangle 12"/>
          <p:cNvSpPr>
            <a:spLocks/>
          </p:cNvSpPr>
          <p:nvPr/>
        </p:nvSpPr>
        <p:spPr bwMode="auto">
          <a:xfrm>
            <a:off x="3589734" y="1071563"/>
            <a:ext cx="5325666" cy="3000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28573" bIns="0"/>
          <a:lstStyle/>
          <a:p>
            <a:pPr marL="27905">
              <a:defRPr/>
            </a:pPr>
            <a:r>
              <a:rPr lang="en-US" sz="1400" dirty="0">
                <a:solidFill>
                  <a:srgbClr val="FF0000"/>
                </a:solidFill>
                <a:cs typeface="Times New Roman" charset="0"/>
              </a:rPr>
              <a:t>Full jaw and bearings on support ready for CMM then installation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Bearing Contact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066800"/>
            <a:ext cx="3886201" cy="2286000"/>
          </a:xfrm>
        </p:spPr>
        <p:txBody>
          <a:bodyPr/>
          <a:lstStyle/>
          <a:p>
            <a:r>
              <a:rPr lang="en-US" sz="1600" dirty="0" smtClean="0"/>
              <a:t>Measured resistance across Rhodium coated SS bearing using 4-wire method</a:t>
            </a:r>
          </a:p>
          <a:p>
            <a:r>
              <a:rPr lang="en-US" sz="1600" dirty="0" smtClean="0"/>
              <a:t>Target ~1 </a:t>
            </a:r>
            <a:r>
              <a:rPr lang="en-US" sz="1600" dirty="0" err="1" smtClean="0"/>
              <a:t>mOhm</a:t>
            </a:r>
            <a:r>
              <a:rPr lang="en-US" sz="1600" dirty="0" smtClean="0"/>
              <a:t> across contact</a:t>
            </a:r>
          </a:p>
          <a:p>
            <a:r>
              <a:rPr lang="en-US" sz="1600" dirty="0" smtClean="0"/>
              <a:t>Target achieved but requires a very well machined bearing race and just the right amount of tightness on the </a:t>
            </a:r>
            <a:r>
              <a:rPr lang="en-US" sz="1600" dirty="0" smtClean="0"/>
              <a:t>screws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95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65495" y="2819400"/>
            <a:ext cx="2006184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90800" y="3810000"/>
            <a:ext cx="3505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/>
          </p:cNvSpPr>
          <p:nvPr/>
        </p:nvSpPr>
        <p:spPr bwMode="auto">
          <a:xfrm>
            <a:off x="2362200" y="4191000"/>
            <a:ext cx="2438400" cy="7727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28573" bIns="0"/>
          <a:lstStyle/>
          <a:p>
            <a:pPr marL="27905"/>
            <a:r>
              <a:rPr lang="en-US" sz="1600" dirty="0">
                <a:solidFill>
                  <a:srgbClr val="FF0000"/>
                </a:solidFill>
                <a:cs typeface="Times New Roman" charset="0"/>
              </a:rPr>
              <a:t>~300 1 mm Rhodium coated SS balls for image current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3648074" y="4691061"/>
            <a:ext cx="542926" cy="642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13DFFC-A719-422E-B7E2-1D524BEBF56D}" type="slidenum">
              <a:rPr lang="en-US"/>
              <a:pPr/>
              <a:t>15</a:t>
            </a:fld>
            <a:endParaRPr lang="en-US"/>
          </a:p>
        </p:txBody>
      </p:sp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71416" y="990600"/>
            <a:ext cx="5672584" cy="4537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00" name="Picture 2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2172" y="231056"/>
            <a:ext cx="693167" cy="934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80846" y="357187"/>
            <a:ext cx="1547068" cy="553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0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5861" y="102691"/>
            <a:ext cx="5947172" cy="660797"/>
          </a:xfrm>
        </p:spPr>
        <p:txBody>
          <a:bodyPr/>
          <a:lstStyle/>
          <a:p>
            <a:pPr eaLnBrk="1" hangingPunct="1"/>
            <a:r>
              <a:rPr lang="en-US" smtClean="0"/>
              <a:t>CMM</a:t>
            </a:r>
          </a:p>
        </p:txBody>
      </p:sp>
      <p:sp>
        <p:nvSpPr>
          <p:cNvPr id="410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300" y="1214437"/>
            <a:ext cx="3375422" cy="4375547"/>
          </a:xfrm>
        </p:spPr>
        <p:txBody>
          <a:bodyPr/>
          <a:lstStyle/>
          <a:p>
            <a:pPr marL="0" indent="0"/>
            <a:r>
              <a:rPr lang="en-US" sz="1900" dirty="0" smtClean="0"/>
              <a:t>CMM to give:</a:t>
            </a:r>
          </a:p>
          <a:p>
            <a:pPr lvl="1" eaLnBrk="1" hangingPunct="1">
              <a:buSzPct val="99000"/>
              <a:buFont typeface="Times New Roman" charset="0"/>
              <a:buAutoNum type="arabicPeriod"/>
            </a:pPr>
            <a:r>
              <a:rPr lang="en-US" sz="1900" dirty="0" smtClean="0"/>
              <a:t>Surface profile for each facet 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600" dirty="0" smtClean="0"/>
              <a:t>confirm within 25 micron surface flatness</a:t>
            </a:r>
          </a:p>
          <a:p>
            <a:pPr lvl="1" eaLnBrk="1" hangingPunct="1">
              <a:buSzPct val="99000"/>
              <a:buFont typeface="Times New Roman" charset="0"/>
              <a:buAutoNum type="arabicPeriod"/>
            </a:pPr>
            <a:r>
              <a:rPr lang="en-US" sz="1900" dirty="0" smtClean="0"/>
              <a:t>Find axis of rotation and concentricity of each facet</a:t>
            </a:r>
          </a:p>
          <a:p>
            <a:pPr lvl="1" eaLnBrk="1" hangingPunct="1">
              <a:buSzPct val="99000"/>
              <a:buFont typeface="Times New Roman" charset="0"/>
              <a:buAutoNum type="arabicPeriod"/>
            </a:pPr>
            <a:r>
              <a:rPr lang="en-US" sz="1900" dirty="0" smtClean="0"/>
              <a:t>Gravity sag (Should be very small)</a:t>
            </a:r>
            <a:br>
              <a:rPr lang="en-US" sz="1900" dirty="0" smtClean="0"/>
            </a:br>
            <a:r>
              <a:rPr lang="en-US" sz="1900" dirty="0" smtClean="0"/>
              <a:t/>
            </a:r>
            <a:br>
              <a:rPr lang="en-US" sz="1900" dirty="0" smtClean="0"/>
            </a:br>
            <a:endParaRPr lang="en-US" sz="1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977" y="102691"/>
            <a:ext cx="5944939" cy="754559"/>
          </a:xfrm>
        </p:spPr>
        <p:txBody>
          <a:bodyPr/>
          <a:lstStyle/>
          <a:p>
            <a:r>
              <a:rPr lang="en-US" dirty="0" smtClean="0"/>
              <a:t>CMM results: First Jaw (RC-0)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3446859" cy="4973241"/>
          </a:xfrm>
        </p:spPr>
        <p:txBody>
          <a:bodyPr/>
          <a:lstStyle/>
          <a:p>
            <a:r>
              <a:rPr lang="en-US" sz="1700" dirty="0" smtClean="0"/>
              <a:t>Lots of data produced by CMM group.</a:t>
            </a:r>
          </a:p>
          <a:p>
            <a:r>
              <a:rPr lang="en-US" sz="1700" dirty="0" smtClean="0"/>
              <a:t>Summary:</a:t>
            </a:r>
          </a:p>
          <a:p>
            <a:pPr lvl="1"/>
            <a:r>
              <a:rPr lang="en-US" sz="1700" dirty="0" smtClean="0"/>
              <a:t>Looking at central 8 mm of each facet (all the beam will see)</a:t>
            </a:r>
          </a:p>
          <a:p>
            <a:pPr lvl="1"/>
            <a:r>
              <a:rPr lang="en-US" sz="1700" dirty="0" smtClean="0"/>
              <a:t>Worst facet flatness: 50.6 microns</a:t>
            </a:r>
          </a:p>
          <a:p>
            <a:pPr lvl="1"/>
            <a:r>
              <a:rPr lang="en-US" sz="1700" dirty="0" smtClean="0"/>
              <a:t>Stats: 38.5 ±10.3 microns</a:t>
            </a:r>
            <a:endParaRPr lang="en-US" sz="1700" dirty="0"/>
          </a:p>
          <a:p>
            <a:pPr lvl="1"/>
            <a:r>
              <a:rPr lang="en-US" sz="1700" dirty="0" smtClean="0"/>
              <a:t>Generally </a:t>
            </a:r>
            <a:r>
              <a:rPr lang="en-US" sz="1700" dirty="0" smtClean="0"/>
              <a:t>exhibits a bowed shape where outer edges flair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117CF-1C5F-41DB-B2E6-DCA2E8A079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 descr="RC0 Jaw FACET_20-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4335559" y="18556"/>
            <a:ext cx="4023325" cy="5593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977" y="102691"/>
            <a:ext cx="5944939" cy="754559"/>
          </a:xfrm>
        </p:spPr>
        <p:txBody>
          <a:bodyPr/>
          <a:lstStyle/>
          <a:p>
            <a:r>
              <a:rPr lang="en-US" dirty="0" smtClean="0"/>
              <a:t>CMM results: Second Jaw (RC-1)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446859" cy="2895600"/>
          </a:xfrm>
        </p:spPr>
        <p:txBody>
          <a:bodyPr/>
          <a:lstStyle/>
          <a:p>
            <a:r>
              <a:rPr lang="en-US" sz="1700" dirty="0" smtClean="0"/>
              <a:t>Second Jaw (RC-2) was machined to much greater precision</a:t>
            </a:r>
          </a:p>
          <a:p>
            <a:r>
              <a:rPr lang="en-US" sz="1700" dirty="0" smtClean="0"/>
              <a:t>Summary:</a:t>
            </a:r>
          </a:p>
          <a:p>
            <a:pPr lvl="1"/>
            <a:r>
              <a:rPr lang="en-US" sz="1700" dirty="0" smtClean="0"/>
              <a:t>Worst Facet: 10.8 microns!</a:t>
            </a:r>
          </a:p>
          <a:p>
            <a:pPr lvl="1"/>
            <a:r>
              <a:rPr lang="en-US" sz="1700" dirty="0" smtClean="0"/>
              <a:t>Stats: </a:t>
            </a:r>
            <a:r>
              <a:rPr lang="en-US" sz="1700" dirty="0" smtClean="0"/>
              <a:t>8.25 </a:t>
            </a:r>
            <a:r>
              <a:rPr lang="en-US" sz="1700" dirty="0" smtClean="0"/>
              <a:t>± 1.45 microns</a:t>
            </a:r>
            <a:endParaRPr lang="en-US" sz="1700" dirty="0" smtClean="0"/>
          </a:p>
          <a:p>
            <a:r>
              <a:rPr lang="en-US" sz="1700" dirty="0" smtClean="0"/>
              <a:t>This </a:t>
            </a:r>
            <a:r>
              <a:rPr lang="en-US" sz="1700" dirty="0" smtClean="0"/>
              <a:t>is excellent!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117CF-1C5F-41DB-B2E6-DCA2E8A0794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8594" y="4286250"/>
            <a:ext cx="3634559" cy="242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RC1 Jaw FACET_8-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4333289" y="-32751"/>
            <a:ext cx="4027866" cy="55935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977" y="102691"/>
            <a:ext cx="5944939" cy="754559"/>
          </a:xfrm>
        </p:spPr>
        <p:txBody>
          <a:bodyPr/>
          <a:lstStyle/>
          <a:p>
            <a:r>
              <a:rPr lang="en-US" dirty="0" smtClean="0"/>
              <a:t>Facet offset and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3321844" cy="5119762"/>
          </a:xfrm>
        </p:spPr>
        <p:txBody>
          <a:bodyPr/>
          <a:lstStyle/>
          <a:p>
            <a:r>
              <a:rPr lang="en-US" sz="1700" dirty="0" smtClean="0"/>
              <a:t>Also measured width between each pair of facets and concentricity about rotation axis for RC-0 and RC-1.</a:t>
            </a:r>
          </a:p>
          <a:p>
            <a:r>
              <a:rPr lang="en-US" sz="1700" dirty="0" smtClean="0"/>
              <a:t>This will give the new jaw edge with respect to beam axis after jaw rotation</a:t>
            </a:r>
          </a:p>
          <a:p>
            <a:r>
              <a:rPr lang="en-US" sz="1700" dirty="0" smtClean="0"/>
              <a:t>Concentricity comparable to flatness values in previous slides</a:t>
            </a:r>
          </a:p>
          <a:p>
            <a:pPr lvl="1"/>
            <a:r>
              <a:rPr lang="en-US" sz="1700" dirty="0" smtClean="0"/>
              <a:t>RC-1 much better than RC-0</a:t>
            </a:r>
          </a:p>
          <a:p>
            <a:pPr lvl="1"/>
            <a:r>
              <a:rPr lang="en-US" sz="1700" dirty="0" smtClean="0"/>
              <a:t>This says that there is little run-out and flatness dictates alignment of facets.</a:t>
            </a:r>
          </a:p>
          <a:p>
            <a:r>
              <a:rPr lang="en-US" sz="1700" dirty="0" smtClean="0"/>
              <a:t>Angles of each facet also measured and within </a:t>
            </a:r>
            <a:r>
              <a:rPr lang="en-US" sz="1700" dirty="0" err="1" smtClean="0"/>
              <a:t>arcseconds</a:t>
            </a:r>
            <a:r>
              <a:rPr lang="en-US" sz="1700" dirty="0" smtClean="0"/>
              <a:t> of a perfect </a:t>
            </a:r>
            <a:r>
              <a:rPr lang="en-US" sz="1700" dirty="0" err="1" smtClean="0"/>
              <a:t>icosagon</a:t>
            </a:r>
            <a:r>
              <a:rPr lang="en-US" sz="1700" dirty="0" smtClean="0"/>
              <a:t> (20 sided polygon)</a:t>
            </a: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117CF-1C5F-41DB-B2E6-DCA2E8A079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RC1_angles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25579" y="642938"/>
            <a:ext cx="4326621" cy="60084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40_number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1621" cy="6858000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1526977" y="109389"/>
            <a:ext cx="5947172" cy="576411"/>
          </a:xfrm>
        </p:spPr>
        <p:txBody>
          <a:bodyPr rIns="79373"/>
          <a:lstStyle/>
          <a:p>
            <a:pPr marL="0" indent="0"/>
            <a:r>
              <a:rPr lang="en-US" sz="2000" dirty="0" smtClean="0"/>
              <a:t>RC Prototype Design (for SPS)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A744862-CA83-4370-8175-72E68DA4900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9" name="Line 1033"/>
          <p:cNvSpPr>
            <a:spLocks noChangeShapeType="1"/>
          </p:cNvSpPr>
          <p:nvPr/>
        </p:nvSpPr>
        <p:spPr bwMode="auto">
          <a:xfrm flipH="1" flipV="1">
            <a:off x="5322094" y="5411390"/>
            <a:ext cx="380628" cy="22882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8200" name="Text Box 1035"/>
          <p:cNvSpPr txBox="1">
            <a:spLocks noChangeArrowheads="1"/>
          </p:cNvSpPr>
          <p:nvPr/>
        </p:nvSpPr>
        <p:spPr bwMode="auto">
          <a:xfrm>
            <a:off x="5214938" y="5732860"/>
            <a:ext cx="1179835" cy="3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beam</a:t>
            </a:r>
          </a:p>
        </p:txBody>
      </p:sp>
      <p:pic>
        <p:nvPicPr>
          <p:cNvPr id="10" name="Picture 9" descr="FRONT 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136724" y="1752600"/>
            <a:ext cx="4007276" cy="4699140"/>
          </a:xfrm>
          <a:prstGeom prst="rect">
            <a:avLst/>
          </a:prstGeom>
        </p:spPr>
      </p:pic>
      <p:pic>
        <p:nvPicPr>
          <p:cNvPr id="11" name="Picture 10" descr="3-4 VIEW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362200"/>
            <a:ext cx="5266110" cy="4089540"/>
          </a:xfrm>
          <a:prstGeom prst="rect">
            <a:avLst/>
          </a:prstGeom>
        </p:spPr>
      </p:pic>
      <p:pic>
        <p:nvPicPr>
          <p:cNvPr id="28675" name="Picture 3" descr="C:\Users\bohr\Documents\presentations\LHC\CM13_port_jefferson\RC-1 Facet Characteristic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28875" y="696515"/>
            <a:ext cx="4375547" cy="20013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 finished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45" y="1219200"/>
            <a:ext cx="2132856" cy="99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67200" y="990600"/>
            <a:ext cx="4648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14800" y="3048000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1142999"/>
            <a:ext cx="4038600" cy="415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27660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Jaws and Chamber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45" y="1219200"/>
            <a:ext cx="1828056" cy="99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3600" y="9906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81200" y="30861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9906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343400" cy="1905000"/>
          </a:xfrm>
        </p:spPr>
        <p:txBody>
          <a:bodyPr/>
          <a:lstStyle/>
          <a:p>
            <a:r>
              <a:rPr lang="en-US" dirty="0" smtClean="0"/>
              <a:t>BPM end </a:t>
            </a:r>
            <a:r>
              <a:rPr lang="en-US" dirty="0" smtClean="0"/>
              <a:t>assemblies</a:t>
            </a:r>
          </a:p>
          <a:p>
            <a:r>
              <a:rPr lang="en-US" dirty="0" smtClean="0"/>
              <a:t>Using standard LHC IR7 61 mm diam. buttons</a:t>
            </a:r>
            <a:endParaRPr lang="en-US" dirty="0" smtClean="0"/>
          </a:p>
          <a:p>
            <a:r>
              <a:rPr lang="en-US" dirty="0" smtClean="0"/>
              <a:t>To be tested with full </a:t>
            </a:r>
            <a:r>
              <a:rPr lang="en-US" dirty="0" smtClean="0"/>
              <a:t>assembly for coupling to any trapped modes at 40 </a:t>
            </a:r>
            <a:r>
              <a:rPr lang="en-US" dirty="0" err="1" smtClean="0"/>
              <a:t>Mhz</a:t>
            </a:r>
            <a:r>
              <a:rPr lang="en-US" dirty="0" smtClean="0"/>
              <a:t> (anticipate no coupling)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886200"/>
            <a:ext cx="457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2004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91440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Jaw Rotation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68C816-88FF-415F-AD12-C9B77FD04CB1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12292" name="Picture 2" descr="C:\Users\bohr\AppData\Local\Temp\EndViewRatchetNoTa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32172" y="1232297"/>
            <a:ext cx="4446984" cy="5336605"/>
          </a:xfrm>
          <a:noFill/>
        </p:spPr>
      </p:pic>
      <p:pic>
        <p:nvPicPr>
          <p:cNvPr id="12293" name="Picture 2" descr="C:\Users\bohr\AppData\Local\Temp\EndViewRatchetNoTank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1266" y="4232672"/>
            <a:ext cx="3339703" cy="22703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2857500" y="3482578"/>
            <a:ext cx="1071563" cy="803672"/>
          </a:xfrm>
          <a:prstGeom prst="rect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lIns="64291" tIns="32146" rIns="64291" bIns="32146"/>
          <a:lstStyle/>
          <a:p>
            <a:endParaRPr lang="en-US"/>
          </a:p>
        </p:txBody>
      </p:sp>
      <p:cxnSp>
        <p:nvCxnSpPr>
          <p:cNvPr id="12295" name="Straight Connector 16"/>
          <p:cNvCxnSpPr>
            <a:cxnSpLocks noChangeShapeType="1"/>
          </p:cNvCxnSpPr>
          <p:nvPr/>
        </p:nvCxnSpPr>
        <p:spPr bwMode="auto">
          <a:xfrm rot="16200000" flipH="1">
            <a:off x="2536031" y="4607719"/>
            <a:ext cx="2196703" cy="1553766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2296" name="Straight Connector 19"/>
          <p:cNvCxnSpPr>
            <a:cxnSpLocks noChangeShapeType="1"/>
          </p:cNvCxnSpPr>
          <p:nvPr/>
        </p:nvCxnSpPr>
        <p:spPr bwMode="auto">
          <a:xfrm>
            <a:off x="3929062" y="3482578"/>
            <a:ext cx="3804047" cy="750094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4786312" y="964406"/>
            <a:ext cx="4179094" cy="37582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/>
              <a:t>Jaw rotation after accident will be performed with a ratcheting mechanism with Geneva gear for precision rotation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512 ratchets per facet rotation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Ratcheting performed by over-retracting the jaw so that ratchet hits actuator. </a:t>
            </a:r>
          </a:p>
          <a:p>
            <a:pPr lvl="1">
              <a:buFont typeface="Arial" charset="0"/>
              <a:buChar char="•"/>
            </a:pPr>
            <a:r>
              <a:rPr lang="en-US" sz="2000" dirty="0"/>
              <a:t>No extra motor or linear actuators required, simply use motors for moving jaws in and out</a:t>
            </a:r>
          </a:p>
        </p:txBody>
      </p:sp>
      <p:cxnSp>
        <p:nvCxnSpPr>
          <p:cNvPr id="12298" name="Straight Arrow Connector 23"/>
          <p:cNvCxnSpPr>
            <a:cxnSpLocks noChangeShapeType="1"/>
          </p:cNvCxnSpPr>
          <p:nvPr/>
        </p:nvCxnSpPr>
        <p:spPr bwMode="auto">
          <a:xfrm>
            <a:off x="5105400" y="4800600"/>
            <a:ext cx="2035969" cy="111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Jaw Rotation Mechanism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45" y="1219200"/>
            <a:ext cx="2056656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43600" y="990600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2192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004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0" y="5715000"/>
            <a:ext cx="29418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Temporary ratchet actuator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5867400" y="4953000"/>
            <a:ext cx="914400" cy="762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Ratchet Test Movie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745" y="1371600"/>
            <a:ext cx="3352056" cy="2133600"/>
          </a:xfrm>
        </p:spPr>
        <p:txBody>
          <a:bodyPr/>
          <a:lstStyle/>
          <a:p>
            <a:r>
              <a:rPr lang="en-US" sz="1800" dirty="0" smtClean="0"/>
              <a:t>Rotation of jaw has been tested using ratchet </a:t>
            </a:r>
            <a:r>
              <a:rPr lang="en-US" sz="1800" dirty="0" smtClean="0"/>
              <a:t>system</a:t>
            </a:r>
            <a:endParaRPr lang="en-US" sz="1800" dirty="0" smtClean="0"/>
          </a:p>
          <a:p>
            <a:r>
              <a:rPr lang="en-US" sz="1800" dirty="0" smtClean="0">
                <a:hlinkClick r:id="rId2" action="ppaction://hlinkfile"/>
              </a:rPr>
              <a:t>view 1</a:t>
            </a:r>
            <a:endParaRPr lang="en-US" sz="1800" dirty="0" smtClean="0"/>
          </a:p>
          <a:p>
            <a:r>
              <a:rPr lang="en-US" sz="1800" dirty="0" smtClean="0">
                <a:hlinkClick r:id="rId3" action="ppaction://hlinkfile"/>
              </a:rPr>
              <a:t>view 2</a:t>
            </a:r>
            <a:endParaRPr lang="en-US" sz="1800" dirty="0" smtClean="0"/>
          </a:p>
          <a:p>
            <a:r>
              <a:rPr lang="en-US" sz="1800" dirty="0" smtClean="0">
                <a:hlinkClick r:id="rId4" action="ppaction://hlinkfile"/>
              </a:rPr>
              <a:t>view 3</a:t>
            </a:r>
            <a:endParaRPr lang="en-US" sz="1800" dirty="0" smtClean="0"/>
          </a:p>
          <a:p>
            <a:r>
              <a:rPr lang="en-US" sz="1800" dirty="0" smtClean="0"/>
              <a:t>Looks good!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2209800"/>
            <a:ext cx="5105400" cy="339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91400" y="5961063"/>
            <a:ext cx="6381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Footer Placeholder 2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L. Xiao, March 1, 2010</a:t>
            </a:r>
          </a:p>
        </p:txBody>
      </p:sp>
      <p:sp>
        <p:nvSpPr>
          <p:cNvPr id="19462" name="Slide Number Placeholder 39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162B9C3A-5975-44CD-B096-821BF89DDAF0}" type="slidenum">
              <a:rPr lang="en-US"/>
              <a:pPr/>
              <a:t>26</a:t>
            </a:fld>
            <a:endParaRPr lang="en-US"/>
          </a:p>
        </p:txBody>
      </p:sp>
      <p:sp>
        <p:nvSpPr>
          <p:cNvPr id="19463" name="Rectangle 5"/>
          <p:cNvSpPr>
            <a:spLocks noChangeArrowheads="1"/>
          </p:cNvSpPr>
          <p:nvPr/>
        </p:nvSpPr>
        <p:spPr bwMode="auto">
          <a:xfrm>
            <a:off x="5715000" y="4876800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R_beampipe=30.5mm</a:t>
            </a:r>
          </a:p>
        </p:txBody>
      </p:sp>
      <p:sp>
        <p:nvSpPr>
          <p:cNvPr id="19464" name="Rectangle 18"/>
          <p:cNvSpPr>
            <a:spLocks noChangeArrowheads="1"/>
          </p:cNvSpPr>
          <p:nvPr/>
        </p:nvSpPr>
        <p:spPr bwMode="auto">
          <a:xfrm>
            <a:off x="5695950" y="5334000"/>
            <a:ext cx="344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Jaw’s opening=2mm / 60mm</a:t>
            </a:r>
          </a:p>
        </p:txBody>
      </p:sp>
      <p:pic>
        <p:nvPicPr>
          <p:cNvPr id="19465" name="Picture 28" descr="oval-tank-model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10200" y="2133600"/>
            <a:ext cx="35623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6977" y="109389"/>
            <a:ext cx="5947172" cy="957411"/>
          </a:xfrm>
        </p:spPr>
        <p:txBody>
          <a:bodyPr/>
          <a:lstStyle/>
          <a:p>
            <a:r>
              <a:rPr lang="en-US" dirty="0" smtClean="0"/>
              <a:t>Trapped Modes Analysis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1744" y="1219200"/>
            <a:ext cx="8384977" cy="838200"/>
          </a:xfrm>
        </p:spPr>
        <p:txBody>
          <a:bodyPr/>
          <a:lstStyle/>
          <a:p>
            <a:r>
              <a:rPr lang="en-US" dirty="0" smtClean="0"/>
              <a:t>Studies continuing by Advanced Computation Department at SLAC on simulating trapped modes in chamber.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15240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15240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Footer Placeholder 3"/>
          <p:cNvSpPr txBox="1">
            <a:spLocks noGrp="1"/>
          </p:cNvSpPr>
          <p:nvPr/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b="1"/>
              <a:t>L. Xiao, March 1, 2010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91400" y="5961063"/>
            <a:ext cx="6381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1" descr="high-film-g2mm.netcdf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67000" y="4876800"/>
            <a:ext cx="37338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3"/>
          <p:cNvSpPr txBox="1">
            <a:spLocks noChangeArrowheads="1"/>
          </p:cNvSpPr>
          <p:nvPr/>
        </p:nvSpPr>
        <p:spPr bwMode="auto">
          <a:xfrm>
            <a:off x="0" y="556260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400">
                <a:solidFill>
                  <a:srgbClr val="C00000"/>
                </a:solidFill>
              </a:rPr>
              <a:t>       </a:t>
            </a:r>
            <a:r>
              <a:rPr lang="en-US" i="1">
                <a:solidFill>
                  <a:srgbClr val="0033CC"/>
                </a:solidFill>
              </a:rPr>
              <a:t>Increasing the height of the EM foils can reduce the lower longitudinal modes R/Q effectively, thus reduce the beam heating.</a:t>
            </a:r>
          </a:p>
        </p:txBody>
      </p:sp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1219200" y="10668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fully inserted jaws</a:t>
            </a:r>
          </a:p>
        </p:txBody>
      </p:sp>
      <p:sp>
        <p:nvSpPr>
          <p:cNvPr id="30730" name="Text Box 6"/>
          <p:cNvSpPr txBox="1">
            <a:spLocks noChangeArrowheads="1"/>
          </p:cNvSpPr>
          <p:nvPr/>
        </p:nvSpPr>
        <p:spPr bwMode="auto">
          <a:xfrm>
            <a:off x="5334000" y="1066800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fully retracted jaws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1295400" y="2971800"/>
            <a:ext cx="3048000" cy="213360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4267200" y="3733800"/>
            <a:ext cx="1828800" cy="91440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TextBox 32"/>
          <p:cNvSpPr txBox="1">
            <a:spLocks noChangeArrowheads="1"/>
          </p:cNvSpPr>
          <p:nvPr/>
        </p:nvSpPr>
        <p:spPr bwMode="auto">
          <a:xfrm>
            <a:off x="0" y="51054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Modified current design</a:t>
            </a:r>
          </a:p>
        </p:txBody>
      </p:sp>
      <p:sp>
        <p:nvSpPr>
          <p:cNvPr id="30734" name="Slide Number Placeholder 2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35F5BA4D-7B61-4AAF-B4DE-B6EE41C6DAB8}" type="slidenum">
              <a:rPr lang="en-US"/>
              <a:pPr/>
              <a:t>27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1439672">
            <a:off x="2744134" y="2566084"/>
            <a:ext cx="2704588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Acceptable for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LHC installation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Two Jaw </a:t>
            </a:r>
            <a:r>
              <a:rPr lang="en-GB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Gaps</a:t>
            </a:r>
            <a:br>
              <a:rPr lang="en-GB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GB" sz="36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Longitudinal </a:t>
            </a:r>
            <a:r>
              <a:rPr lang="en-GB" sz="36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Modes</a:t>
            </a:r>
            <a:endParaRPr lang="en-US" sz="36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91400" y="5961063"/>
            <a:ext cx="6381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Footer Placeholder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L. Xiao, March 1, 2010</a:t>
            </a:r>
          </a:p>
        </p:txBody>
      </p:sp>
      <p:sp>
        <p:nvSpPr>
          <p:cNvPr id="26628" name="Slide Number Placeholder 39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89CD1B6C-A4E9-4D8D-BCB2-1DCB05428840}" type="slidenum">
              <a:rPr lang="en-US"/>
              <a:pPr/>
              <a:t>28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71600" y="152400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Two Jaw </a:t>
            </a:r>
            <a:r>
              <a:rPr lang="en-GB" sz="32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Gaps</a:t>
            </a:r>
            <a:br>
              <a:rPr lang="en-GB" sz="32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GB" sz="32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Transverse </a:t>
            </a:r>
            <a:r>
              <a:rPr lang="en-GB" sz="32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Modes</a:t>
            </a:r>
            <a:endParaRPr lang="en-US" sz="32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8200" y="1600200"/>
            <a:ext cx="40147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0" y="5257800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i="1" dirty="0">
                <a:solidFill>
                  <a:srgbClr val="0033CC"/>
                </a:solidFill>
              </a:rPr>
              <a:t>The transverse modes have </a:t>
            </a:r>
            <a:r>
              <a:rPr lang="en-GB" b="1" i="1" dirty="0" smtClean="0">
                <a:solidFill>
                  <a:srgbClr val="0033CC"/>
                </a:solidFill>
              </a:rPr>
              <a:t>stronger </a:t>
            </a:r>
            <a:r>
              <a:rPr lang="en-GB" b="1" i="1" dirty="0">
                <a:solidFill>
                  <a:srgbClr val="0033CC"/>
                </a:solidFill>
              </a:rPr>
              <a:t>R/Q_T for fully inserted jaws than for fully retracted jaws.</a:t>
            </a:r>
            <a:r>
              <a:rPr lang="en-US" dirty="0"/>
              <a:t>  </a:t>
            </a:r>
            <a:r>
              <a:rPr lang="en-US" b="1" i="1" dirty="0" smtClean="0">
                <a:solidFill>
                  <a:srgbClr val="0033CC"/>
                </a:solidFill>
              </a:rPr>
              <a:t>Three possible solutions: 1) change geometry (reduce R/Q) 2) Reduce Q (cavity size or ferrite) 3) pull up lowest order mode</a:t>
            </a:r>
            <a:endParaRPr lang="en-US" b="1" i="1" dirty="0">
              <a:solidFill>
                <a:srgbClr val="0033CC"/>
              </a:solidFill>
            </a:endParaRPr>
          </a:p>
        </p:txBody>
      </p:sp>
      <p:pic>
        <p:nvPicPr>
          <p:cNvPr id="26632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0" y="1600200"/>
            <a:ext cx="42211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6"/>
          <p:cNvSpPr txBox="1">
            <a:spLocks noChangeArrowheads="1"/>
          </p:cNvSpPr>
          <p:nvPr/>
        </p:nvSpPr>
        <p:spPr bwMode="auto">
          <a:xfrm>
            <a:off x="1981200" y="1066800"/>
            <a:ext cx="57912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800000"/>
                </a:solidFill>
              </a:rPr>
              <a:t>Lowest mode is a concern, R/Q is very large</a:t>
            </a:r>
            <a:endParaRPr lang="en-US" sz="2000" b="1" dirty="0">
              <a:solidFill>
                <a:srgbClr val="8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371600" y="1524000"/>
            <a:ext cx="990600" cy="3810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 bwMode="auto">
          <a:xfrm>
            <a:off x="914400" y="1828800"/>
            <a:ext cx="3048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0.7-ReE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5800" y="1371600"/>
            <a:ext cx="4114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Footer Placeholder 1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L. Xiao, March 1, 2010</a:t>
            </a:r>
          </a:p>
        </p:txBody>
      </p:sp>
      <p:sp>
        <p:nvSpPr>
          <p:cNvPr id="27653" name="Slide Number Placeholder 39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8BC13B73-5C0A-4946-AD0E-44508F36C948}" type="slidenum">
              <a:rPr lang="en-US"/>
              <a:pPr/>
              <a:t>29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4400" y="1524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6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Lowest Transverse Modes</a:t>
            </a:r>
            <a:endParaRPr lang="en-US" sz="36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5" name="Picture 7" descr="0.6-ReE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295400"/>
            <a:ext cx="4038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762000" y="2209800"/>
            <a:ext cx="320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CC3300"/>
                </a:solidFill>
              </a:rPr>
              <a:t>Gap=2mm, F=62.9MHz, R/Q_T=5.5e6ohm/collimator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257800" y="2209800"/>
            <a:ext cx="320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CC3300"/>
                </a:solidFill>
              </a:rPr>
              <a:t>Gap=60mm, F=75.4MHz, R/Q_T=3.3e2ohm/collimator</a:t>
            </a:r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2743200"/>
            <a:ext cx="4495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2743200"/>
            <a:ext cx="4343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TextBox 18"/>
          <p:cNvSpPr txBox="1">
            <a:spLocks noChangeArrowheads="1"/>
          </p:cNvSpPr>
          <p:nvPr/>
        </p:nvSpPr>
        <p:spPr bwMode="auto">
          <a:xfrm>
            <a:off x="1905000" y="32004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27661" name="TextBox 18"/>
          <p:cNvSpPr txBox="1">
            <a:spLocks noChangeArrowheads="1"/>
          </p:cNvSpPr>
          <p:nvPr/>
        </p:nvSpPr>
        <p:spPr bwMode="auto">
          <a:xfrm>
            <a:off x="6553200" y="327660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662" name="TextBox 17"/>
          <p:cNvSpPr txBox="1">
            <a:spLocks noChangeArrowheads="1"/>
          </p:cNvSpPr>
          <p:nvPr/>
        </p:nvSpPr>
        <p:spPr bwMode="auto">
          <a:xfrm>
            <a:off x="1295400" y="40386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yoffset@ 0.5mm </a:t>
            </a:r>
          </a:p>
        </p:txBody>
      </p:sp>
      <p:sp>
        <p:nvSpPr>
          <p:cNvPr id="27663" name="TextBox 18"/>
          <p:cNvSpPr txBox="1">
            <a:spLocks noChangeArrowheads="1"/>
          </p:cNvSpPr>
          <p:nvPr/>
        </p:nvSpPr>
        <p:spPr bwMode="auto">
          <a:xfrm>
            <a:off x="5715000" y="41148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yoffset@ 0.5mm </a:t>
            </a:r>
          </a:p>
        </p:txBody>
      </p:sp>
      <p:sp>
        <p:nvSpPr>
          <p:cNvPr id="27664" name="TextBox 15"/>
          <p:cNvSpPr txBox="1">
            <a:spLocks noChangeArrowheads="1"/>
          </p:cNvSpPr>
          <p:nvPr/>
        </p:nvSpPr>
        <p:spPr bwMode="auto">
          <a:xfrm>
            <a:off x="3886200" y="10668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E-field</a:t>
            </a:r>
          </a:p>
        </p:txBody>
      </p:sp>
      <p:sp>
        <p:nvSpPr>
          <p:cNvPr id="27665" name="Rectangle 10"/>
          <p:cNvSpPr>
            <a:spLocks noChangeArrowheads="1"/>
          </p:cNvSpPr>
          <p:nvPr/>
        </p:nvSpPr>
        <p:spPr bwMode="auto">
          <a:xfrm>
            <a:off x="304800" y="5822950"/>
            <a:ext cx="8458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GB" b="1" i="1" dirty="0">
                <a:solidFill>
                  <a:srgbClr val="0033CC"/>
                </a:solidFill>
              </a:rPr>
              <a:t>      There are strong </a:t>
            </a:r>
            <a:r>
              <a:rPr lang="en-GB" b="1" i="1" dirty="0" err="1">
                <a:solidFill>
                  <a:srgbClr val="0033CC"/>
                </a:solidFill>
              </a:rPr>
              <a:t>Ey</a:t>
            </a:r>
            <a:r>
              <a:rPr lang="en-GB" b="1" i="1" dirty="0">
                <a:solidFill>
                  <a:srgbClr val="0033CC"/>
                </a:solidFill>
              </a:rPr>
              <a:t> fields between the two jaws for fully inserted jaws.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27666" name="Rectangle 17"/>
          <p:cNvSpPr>
            <a:spLocks noChangeArrowheads="1"/>
          </p:cNvSpPr>
          <p:nvPr/>
        </p:nvSpPr>
        <p:spPr bwMode="auto">
          <a:xfrm>
            <a:off x="1676400" y="4648200"/>
            <a:ext cx="1306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Gap=2mm</a:t>
            </a:r>
            <a:endParaRPr lang="en-US"/>
          </a:p>
        </p:txBody>
      </p:sp>
      <p:sp>
        <p:nvSpPr>
          <p:cNvPr id="27667" name="Rectangle 18"/>
          <p:cNvSpPr>
            <a:spLocks noChangeArrowheads="1"/>
          </p:cNvSpPr>
          <p:nvPr/>
        </p:nvSpPr>
        <p:spPr bwMode="auto">
          <a:xfrm>
            <a:off x="6172200" y="4724400"/>
            <a:ext cx="1435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Gap=60mm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EN ISO W-BUTTON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1219200"/>
            <a:ext cx="7390683" cy="5181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824" y="228824"/>
            <a:ext cx="693167" cy="9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0169"/>
          <a:lstStyle/>
          <a:p>
            <a:pPr eaLnBrk="1" hangingPunct="1"/>
            <a:r>
              <a:rPr lang="en-US" dirty="0" smtClean="0"/>
              <a:t>SLAC design details</a:t>
            </a:r>
          </a:p>
        </p:txBody>
      </p:sp>
      <p:sp>
        <p:nvSpPr>
          <p:cNvPr id="8209" name="Rectangle 17"/>
          <p:cNvSpPr>
            <a:spLocks/>
          </p:cNvSpPr>
          <p:nvPr/>
        </p:nvSpPr>
        <p:spPr bwMode="auto">
          <a:xfrm>
            <a:off x="1143000" y="3657600"/>
            <a:ext cx="1660922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Ratchet Gear Drive</a:t>
            </a:r>
          </a:p>
        </p:txBody>
      </p:sp>
      <p:sp>
        <p:nvSpPr>
          <p:cNvPr id="8210" name="Rectangle 18"/>
          <p:cNvSpPr>
            <a:spLocks/>
          </p:cNvSpPr>
          <p:nvPr/>
        </p:nvSpPr>
        <p:spPr bwMode="auto">
          <a:xfrm>
            <a:off x="0" y="2362200"/>
            <a:ext cx="1600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1400" dirty="0" smtClean="0">
                <a:solidFill>
                  <a:schemeClr val="tx1"/>
                </a:solidFill>
                <a:cs typeface="Arial" charset="0"/>
              </a:rPr>
              <a:t>RC-0 Jaw </a:t>
            </a:r>
            <a:r>
              <a:rPr lang="en-US" sz="1400" dirty="0">
                <a:solidFill>
                  <a:schemeClr val="tx1"/>
                </a:solidFill>
                <a:cs typeface="Arial" charset="0"/>
              </a:rPr>
              <a:t>(copper)</a:t>
            </a:r>
          </a:p>
        </p:txBody>
      </p:sp>
      <p:sp>
        <p:nvSpPr>
          <p:cNvPr id="8211" name="Rectangle 19"/>
          <p:cNvSpPr>
            <a:spLocks/>
          </p:cNvSpPr>
          <p:nvPr/>
        </p:nvSpPr>
        <p:spPr bwMode="auto">
          <a:xfrm>
            <a:off x="3505200" y="990600"/>
            <a:ext cx="1752599" cy="2154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RC-1 Jaw </a:t>
            </a:r>
            <a:r>
              <a:rPr lang="en-US" sz="1400" dirty="0" smtClean="0">
                <a:solidFill>
                  <a:schemeClr val="tx1"/>
                </a:solidFill>
                <a:cs typeface="Arial" charset="0"/>
              </a:rPr>
              <a:t> (</a:t>
            </a:r>
            <a:r>
              <a:rPr lang="en-US" sz="1400" dirty="0">
                <a:solidFill>
                  <a:schemeClr val="tx1"/>
                </a:solidFill>
                <a:cs typeface="Arial" charset="0"/>
              </a:rPr>
              <a:t>Glidcop)</a:t>
            </a:r>
          </a:p>
        </p:txBody>
      </p:sp>
      <p:sp>
        <p:nvSpPr>
          <p:cNvPr id="8212" name="Rectangle 20"/>
          <p:cNvSpPr>
            <a:spLocks/>
          </p:cNvSpPr>
          <p:nvPr/>
        </p:nvSpPr>
        <p:spPr bwMode="auto">
          <a:xfrm>
            <a:off x="7431408" y="4038600"/>
            <a:ext cx="1712592" cy="6463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LHC IR7 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Style BPM Buttons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4 per end</a:t>
            </a:r>
          </a:p>
        </p:txBody>
      </p:sp>
      <p:sp>
        <p:nvSpPr>
          <p:cNvPr id="8213" name="Rectangle 21"/>
          <p:cNvSpPr>
            <a:spLocks/>
          </p:cNvSpPr>
          <p:nvPr/>
        </p:nvSpPr>
        <p:spPr bwMode="auto">
          <a:xfrm>
            <a:off x="457200" y="5181600"/>
            <a:ext cx="2263091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Flex Support</a:t>
            </a:r>
          </a:p>
        </p:txBody>
      </p:sp>
      <p:sp>
        <p:nvSpPr>
          <p:cNvPr id="8217" name="Rectangle 25"/>
          <p:cNvSpPr>
            <a:spLocks/>
          </p:cNvSpPr>
          <p:nvPr/>
        </p:nvSpPr>
        <p:spPr bwMode="auto">
          <a:xfrm>
            <a:off x="339328" y="1285875"/>
            <a:ext cx="3000375" cy="64633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Tank geometry allows a 60mm 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facet-to-facet gap in fully retracted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 Jaw position</a:t>
            </a:r>
          </a:p>
        </p:txBody>
      </p:sp>
      <p:sp>
        <p:nvSpPr>
          <p:cNvPr id="8222" name="Rectangle 30"/>
          <p:cNvSpPr>
            <a:spLocks/>
          </p:cNvSpPr>
          <p:nvPr/>
        </p:nvSpPr>
        <p:spPr bwMode="auto">
          <a:xfrm>
            <a:off x="7518796" y="5625703"/>
            <a:ext cx="1455298" cy="86177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Ferrite could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mount to Base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Plate facing Jaw</a:t>
            </a:r>
          </a:p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facet</a:t>
            </a:r>
          </a:p>
        </p:txBody>
      </p:sp>
      <p:sp>
        <p:nvSpPr>
          <p:cNvPr id="8223" name="Rectangle 31"/>
          <p:cNvSpPr>
            <a:spLocks/>
          </p:cNvSpPr>
          <p:nvPr/>
        </p:nvSpPr>
        <p:spPr bwMode="auto">
          <a:xfrm>
            <a:off x="6768703" y="1875235"/>
            <a:ext cx="2035969" cy="64921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BPM assemblies at each end are fiducialized to Collimator</a:t>
            </a:r>
          </a:p>
        </p:txBody>
      </p:sp>
      <p:sp>
        <p:nvSpPr>
          <p:cNvPr id="8228" name="Rectangle 36"/>
          <p:cNvSpPr>
            <a:spLocks/>
          </p:cNvSpPr>
          <p:nvPr/>
        </p:nvSpPr>
        <p:spPr bwMode="auto">
          <a:xfrm>
            <a:off x="0" y="4191000"/>
            <a:ext cx="1026560" cy="21640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>
            <a:spAutoFit/>
          </a:bodyPr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Base Plate 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2743200" y="2971801"/>
            <a:ext cx="685802" cy="685799"/>
          </a:xfrm>
          <a:prstGeom prst="straightConnector1">
            <a:avLst/>
          </a:prstGeom>
          <a:ln w="57150">
            <a:headEnd type="none" w="med" len="med"/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rot="16200000" flipV="1">
            <a:off x="6857999" y="3429001"/>
            <a:ext cx="609602" cy="609600"/>
          </a:xfrm>
          <a:prstGeom prst="straightConnector1">
            <a:avLst/>
          </a:prstGeom>
          <a:ln w="57150">
            <a:headEnd type="none" w="med" len="med"/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rot="5400000" flipH="1" flipV="1">
            <a:off x="2476502" y="4076700"/>
            <a:ext cx="1371598" cy="838202"/>
          </a:xfrm>
          <a:prstGeom prst="straightConnector1">
            <a:avLst/>
          </a:prstGeom>
          <a:ln w="57150">
            <a:headEnd type="none" w="med" len="med"/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 bwMode="auto">
          <a:xfrm rot="5400000" flipH="1" flipV="1">
            <a:off x="-38098" y="3543300"/>
            <a:ext cx="914399" cy="381002"/>
          </a:xfrm>
          <a:prstGeom prst="straightConnector1">
            <a:avLst/>
          </a:prstGeom>
          <a:ln w="57150">
            <a:headEnd type="none" w="med" len="med"/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8" name="Rectangle 17"/>
          <p:cNvSpPr>
            <a:spLocks/>
          </p:cNvSpPr>
          <p:nvPr/>
        </p:nvSpPr>
        <p:spPr bwMode="auto">
          <a:xfrm>
            <a:off x="3276600" y="5638800"/>
            <a:ext cx="1660922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Drive Mechanism</a:t>
            </a:r>
          </a:p>
        </p:txBody>
      </p:sp>
      <p:sp>
        <p:nvSpPr>
          <p:cNvPr id="92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3215459-C2BE-4B8A-A314-F988EC52C4D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3" name="TextBox 32"/>
          <p:cNvSpPr txBox="1"/>
          <p:nvPr/>
        </p:nvSpPr>
        <p:spPr>
          <a:xfrm>
            <a:off x="5715000" y="1066800"/>
            <a:ext cx="251459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RF foils carry image current and shields Rot. Mech.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>
            <a:off x="5410200" y="1600200"/>
            <a:ext cx="304800" cy="304800"/>
          </a:xfrm>
          <a:prstGeom prst="straightConnector1">
            <a:avLst/>
          </a:prstGeom>
          <a:ln w="57150">
            <a:headEnd type="none" w="med" len="med"/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L. Xiao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Modifications to </a:t>
            </a:r>
            <a:b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Minimize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Transverse Modes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3657600" y="2971800"/>
            <a:ext cx="2667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Beam in double-ridge waveguide with </a:t>
            </a:r>
            <a:r>
              <a:rPr lang="en-US" dirty="0" err="1">
                <a:solidFill>
                  <a:srgbClr val="800000"/>
                </a:solidFill>
              </a:rPr>
              <a:t>Fc~c</a:t>
            </a:r>
            <a:r>
              <a:rPr lang="en-US" dirty="0">
                <a:solidFill>
                  <a:srgbClr val="800000"/>
                </a:solidFill>
              </a:rPr>
              <a:t>/(2*h)=2.5GHz for fully inserted jaws</a:t>
            </a:r>
          </a:p>
          <a:p>
            <a:r>
              <a:rPr lang="en-US" dirty="0">
                <a:solidFill>
                  <a:srgbClr val="800000"/>
                </a:solidFill>
              </a:rPr>
              <a:t>No gap Modes &lt; 2GHz</a:t>
            </a:r>
          </a:p>
        </p:txBody>
      </p:sp>
      <p:pic>
        <p:nvPicPr>
          <p:cNvPr id="13318" name="Picture 14" descr="modi-model2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295400"/>
            <a:ext cx="2971800" cy="166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5" descr="modi-model3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57600" y="1219200"/>
            <a:ext cx="2460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17"/>
          <p:cNvSpPr txBox="1">
            <a:spLocks noChangeArrowheads="1"/>
          </p:cNvSpPr>
          <p:nvPr/>
        </p:nvSpPr>
        <p:spPr bwMode="auto">
          <a:xfrm>
            <a:off x="0" y="2971800"/>
            <a:ext cx="373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Adding two plates on the top and bottom to form a closed waveguide for the fully inserted jaws, thus suppressing the  dangerous gap modes. </a:t>
            </a: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3657600" y="83820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fully inserted jaws</a:t>
            </a:r>
          </a:p>
        </p:txBody>
      </p:sp>
      <p:sp>
        <p:nvSpPr>
          <p:cNvPr id="13322" name="Text Box 6"/>
          <p:cNvSpPr txBox="1">
            <a:spLocks noChangeArrowheads="1"/>
          </p:cNvSpPr>
          <p:nvPr/>
        </p:nvSpPr>
        <p:spPr bwMode="auto">
          <a:xfrm>
            <a:off x="6248400" y="838200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fully retracted jaws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4838700" y="24003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762500" y="24003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914900" y="2247900"/>
            <a:ext cx="152400" cy="7620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4762500" y="2552700"/>
            <a:ext cx="152400" cy="7620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4800600" y="2209800"/>
            <a:ext cx="228600" cy="457200"/>
            <a:chOff x="4800600" y="2514600"/>
            <a:chExt cx="228600" cy="4572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4800600" y="2514600"/>
              <a:ext cx="228600" cy="0"/>
            </a:xfrm>
            <a:prstGeom prst="lin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800600" y="2971800"/>
              <a:ext cx="228600" cy="0"/>
            </a:xfrm>
            <a:prstGeom prst="lin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4914900" y="2857500"/>
              <a:ext cx="152400" cy="76200"/>
            </a:xfrm>
            <a:prstGeom prst="lin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V="1">
              <a:off x="4762500" y="2552700"/>
              <a:ext cx="152400" cy="76200"/>
            </a:xfrm>
            <a:prstGeom prst="line">
              <a:avLst/>
            </a:prstGeom>
            <a:ln w="254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28" name="Picture 57" descr="modi-model4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48400" y="1295400"/>
            <a:ext cx="25273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Box 6"/>
          <p:cNvSpPr txBox="1">
            <a:spLocks noChangeArrowheads="1"/>
          </p:cNvSpPr>
          <p:nvPr/>
        </p:nvSpPr>
        <p:spPr bwMode="auto">
          <a:xfrm>
            <a:off x="6248400" y="3077528"/>
            <a:ext cx="2895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Beam in two pairs of the parallel plates with larger gaps.  Strong fields locate between the jaw surface and the base plates. </a:t>
            </a:r>
          </a:p>
        </p:txBody>
      </p:sp>
      <p:sp>
        <p:nvSpPr>
          <p:cNvPr id="13330" name="TextBox 59"/>
          <p:cNvSpPr txBox="1">
            <a:spLocks noChangeArrowheads="1"/>
          </p:cNvSpPr>
          <p:nvPr/>
        </p:nvSpPr>
        <p:spPr bwMode="auto">
          <a:xfrm>
            <a:off x="5029200" y="2286000"/>
            <a:ext cx="22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h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7391400" y="22860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391400" y="26670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7200900" y="24765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7581900" y="2476500"/>
            <a:ext cx="228600" cy="0"/>
          </a:xfrm>
          <a:prstGeom prst="line">
            <a:avLst/>
          </a:prstGeom>
          <a:ln w="254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" y="45720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TT2-111R Ferrite </a:t>
            </a:r>
            <a:r>
              <a:rPr lang="en-US" dirty="0" smtClean="0">
                <a:solidFill>
                  <a:srgbClr val="FF0000"/>
                </a:solidFill>
              </a:rPr>
              <a:t>will also be added below  each  jaw to minimize Q-factor. The combination of ferrite and some suppression structure should make the transverse impedance acceptable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 descr="Ferrite layoutIsometric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581400" y="4572000"/>
            <a:ext cx="4800600" cy="18977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72200" y="5943600"/>
            <a:ext cx="13260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Ferrite tiles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rot="10800000">
            <a:off x="5867400" y="5410200"/>
            <a:ext cx="609600" cy="533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Stretched-Wire Impedance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038600" cy="2209800"/>
          </a:xfrm>
        </p:spPr>
        <p:txBody>
          <a:bodyPr/>
          <a:lstStyle/>
          <a:p>
            <a:r>
              <a:rPr lang="en-US" sz="1800" dirty="0" smtClean="0"/>
              <a:t>Stretched wire measurements will be used to measure longitudinal and transverse </a:t>
            </a:r>
            <a:r>
              <a:rPr lang="en-US" sz="1800" dirty="0" smtClean="0"/>
              <a:t>impedance</a:t>
            </a:r>
          </a:p>
          <a:p>
            <a:pPr marL="615246" lvl="1" indent="-342900">
              <a:buFont typeface="+mj-lt"/>
              <a:buAutoNum type="arabicPeriod"/>
            </a:pPr>
            <a:r>
              <a:rPr lang="en-US" sz="1800" dirty="0" smtClean="0"/>
              <a:t>A singe wire centered and displaced from center</a:t>
            </a:r>
          </a:p>
          <a:p>
            <a:pPr marL="615246" lvl="1" indent="-342900">
              <a:buFont typeface="+mj-lt"/>
              <a:buAutoNum type="arabicPeriod"/>
            </a:pPr>
            <a:r>
              <a:rPr lang="en-US" sz="1800" dirty="0" smtClean="0"/>
              <a:t>Two wires exciting only the dipole mode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62400" y="1066800"/>
            <a:ext cx="5181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505200"/>
            <a:ext cx="50292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33600" y="3505200"/>
            <a:ext cx="6078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2247900" y="4076700"/>
            <a:ext cx="381000" cy="1588"/>
          </a:xfrm>
          <a:prstGeom prst="straightConnector1">
            <a:avLst/>
          </a:prstGeom>
          <a:solidFill>
            <a:srgbClr val="FFCC66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514600" y="6019800"/>
            <a:ext cx="199285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Matching network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V="1">
            <a:off x="2476500" y="5372100"/>
            <a:ext cx="762000" cy="533400"/>
          </a:xfrm>
          <a:prstGeom prst="straightConnector1">
            <a:avLst/>
          </a:prstGeom>
          <a:solidFill>
            <a:srgbClr val="FFCC66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858000" y="1752600"/>
            <a:ext cx="227498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Short reference pipe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for testing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 bwMode="auto">
          <a:xfrm rot="5400000">
            <a:off x="7254612" y="2764320"/>
            <a:ext cx="1106269" cy="375491"/>
          </a:xfrm>
          <a:prstGeom prst="straightConnector1">
            <a:avLst/>
          </a:prstGeom>
          <a:solidFill>
            <a:srgbClr val="FFCC66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Picture 16" descr="two_wire.bmp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05400" y="5029200"/>
            <a:ext cx="3901325" cy="1447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SPS Installation</a:t>
            </a:r>
            <a:endParaRPr lang="en-US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152400" y="1219200"/>
            <a:ext cx="89916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126202" bIns="35717" numCol="2" anchor="t" anchorCtr="0" compatLnSpc="1">
            <a:prstTxWarp prst="textNoShape">
              <a:avLst/>
            </a:prstTxWarp>
          </a:bodyPr>
          <a:lstStyle/>
          <a:p>
            <a:pPr marL="106037" marR="0" lvl="0" indent="-78132" algn="l" defTabSz="914400" rtl="0" eaLnBrk="1" fontAlgn="base" latinLnBrk="0" hangingPunct="1">
              <a:lnSpc>
                <a:spcPct val="100000"/>
              </a:lnSpc>
              <a:spcBef>
                <a:spcPts val="492"/>
              </a:spcBef>
              <a:spcAft>
                <a:spcPct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Between now and August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Install 2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nd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 jaw on supports on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baseplate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1072422" lvl="2" indent="-342900" defTabSz="914400" fontAlgn="base">
              <a:spcBef>
                <a:spcPts val="492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Arial" pitchFamily="34" charset="0"/>
              <a:buChar char="•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Rebuild RF bearing race on one side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Measure torque to translate jaws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Rotation drive tests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Final CMM measurements at nominal gap for all 20 rotations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Weld flanges to BPM housings &amp; bolt to tank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Stretched wire BPM/impedance/mode tests with RF foils in place before tank is welded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Disassemble &amp; weld bellows to jaw supports &amp; to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baseplate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Reassemble jaws on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baseplate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 (Cu tubing now bent down &amp; brazed) &amp; test again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Weld vacuum tank</a:t>
            </a: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Vacuum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bakeout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  <a:p>
            <a:pPr marL="827982" lvl="1" indent="-342900" defTabSz="914400" fontAlgn="base">
              <a:spcBef>
                <a:spcPts val="492"/>
              </a:spcBef>
              <a:spcAft>
                <a:spcPct val="0"/>
              </a:spcAft>
              <a:buSzPct val="125000"/>
              <a:buFont typeface="+mj-lt"/>
              <a:buAutoNum type="arabicPeriod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Immobilize, protect, install shock monitors and do paperwork for shipping </a:t>
            </a:r>
          </a:p>
          <a:p>
            <a:pPr marL="106037" indent="-78132" defTabSz="914400" fontAlgn="base">
              <a:spcBef>
                <a:spcPts val="492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kern="0" noProof="0" dirty="0" smtClean="0">
                <a:sym typeface="Arial" charset="0"/>
              </a:rPr>
              <a:t>Ship in August</a:t>
            </a:r>
          </a:p>
          <a:p>
            <a:pPr marL="106037" indent="-78132" defTabSz="914400" fontAlgn="base">
              <a:spcBef>
                <a:spcPts val="492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kumimoji="0" lang="en-US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CERN preps</a:t>
            </a:r>
            <a:r>
              <a:rPr kumimoji="0" lang="en-US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Arial" charset="0"/>
              </a:rPr>
              <a:t> and equips for SPS installation September – November</a:t>
            </a:r>
          </a:p>
          <a:p>
            <a:pPr marL="106037" indent="-78132" defTabSz="914400" fontAlgn="base">
              <a:spcBef>
                <a:spcPts val="492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kern="0" dirty="0" smtClean="0">
                <a:sym typeface="Arial" charset="0"/>
              </a:rPr>
              <a:t>Installation in SPS during December 2010 shutdown</a:t>
            </a:r>
          </a:p>
          <a:p>
            <a:pPr marL="106037" indent="-78132" defTabSz="914400" fontAlgn="base">
              <a:spcBef>
                <a:spcPts val="492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kern="0" dirty="0" smtClean="0">
                <a:sym typeface="Arial" charset="0"/>
              </a:rPr>
              <a:t>SPS studies 2011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RONT VIEW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724400" y="1371600"/>
            <a:ext cx="4419600" cy="5003940"/>
          </a:xfrm>
          <a:prstGeom prst="rect">
            <a:avLst/>
          </a:prstGeom>
        </p:spPr>
      </p:pic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79373"/>
          <a:lstStyle/>
          <a:p>
            <a:pPr marL="0" indent="0"/>
            <a:r>
              <a:rPr lang="en-US" sz="2000" dirty="0" smtClean="0"/>
              <a:t>Proposed Collimator/BPM Aperture Dimensions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585CC4B-5104-4317-BDEE-52582A476EE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4" name="Left-Right Arrow 13"/>
          <p:cNvSpPr/>
          <p:nvPr/>
        </p:nvSpPr>
        <p:spPr bwMode="auto">
          <a:xfrm>
            <a:off x="6629400" y="3581400"/>
            <a:ext cx="609600" cy="228600"/>
          </a:xfrm>
          <a:prstGeom prst="leftRightArrow">
            <a:avLst/>
          </a:prstGeom>
          <a:solidFill>
            <a:srgbClr val="FFCC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1413" y="3886200"/>
            <a:ext cx="88998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61 mm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eft-Right Arrow 15"/>
          <p:cNvSpPr/>
          <p:nvPr/>
        </p:nvSpPr>
        <p:spPr bwMode="auto">
          <a:xfrm rot="16200000">
            <a:off x="7086600" y="3200400"/>
            <a:ext cx="609600" cy="228600"/>
          </a:xfrm>
          <a:prstGeom prst="leftRightArrow">
            <a:avLst/>
          </a:prstGeom>
          <a:solidFill>
            <a:srgbClr val="FFCC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3800" y="3200400"/>
            <a:ext cx="88998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61 mm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221551"/>
            <a:ext cx="4876800" cy="160380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Standard 61 mm diam. IR7 LHC buttons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Defines maximum aperture of collimator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Do not anticipate any coupling of modes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the tank with the 40 </a:t>
            </a:r>
            <a:r>
              <a:rPr lang="en-US" sz="2000" dirty="0" err="1" smtClean="0">
                <a:solidFill>
                  <a:schemeClr val="tx1"/>
                </a:solidFill>
              </a:rPr>
              <a:t>Mhz</a:t>
            </a:r>
            <a:r>
              <a:rPr lang="en-US" sz="2000" dirty="0" smtClean="0">
                <a:solidFill>
                  <a:schemeClr val="tx1"/>
                </a:solidFill>
              </a:rPr>
              <a:t> Buttons signal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" name="Picture 12" descr="ISO VIEW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514600"/>
            <a:ext cx="4800600" cy="411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BBA6D23-529A-44A9-AA7B-1A26F340441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07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6977" y="109388"/>
            <a:ext cx="5947172" cy="982266"/>
          </a:xfrm>
        </p:spPr>
        <p:txBody>
          <a:bodyPr rIns="79373"/>
          <a:lstStyle/>
          <a:p>
            <a:pPr marL="0" indent="0"/>
            <a:r>
              <a:rPr lang="en-US" dirty="0" smtClean="0"/>
              <a:t>SPS Mounting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87" y="1241226"/>
            <a:ext cx="4377779" cy="5357813"/>
          </a:xfrm>
        </p:spPr>
        <p:txBody>
          <a:bodyPr rIns="216687"/>
          <a:lstStyle/>
          <a:p>
            <a:pPr>
              <a:tabLst>
                <a:tab pos="430842" algn="l"/>
                <a:tab pos="1065944" algn="l"/>
              </a:tabLst>
            </a:pPr>
            <a:r>
              <a:rPr lang="en-US" sz="1600" dirty="0" smtClean="0"/>
              <a:t>Mounting, interconnects and orientation for SPS </a:t>
            </a:r>
            <a:r>
              <a:rPr lang="en-US" sz="1600" dirty="0" smtClean="0"/>
              <a:t>installation have been determined and agreed on by CERN</a:t>
            </a:r>
            <a:endParaRPr lang="en-US" sz="1600" dirty="0" smtClean="0"/>
          </a:p>
          <a:p>
            <a:pPr>
              <a:tabLst>
                <a:tab pos="430842" algn="l"/>
                <a:tab pos="1065944" algn="l"/>
              </a:tabLst>
            </a:pPr>
            <a:r>
              <a:rPr lang="en-US" sz="1600" dirty="0" smtClean="0"/>
              <a:t>D</a:t>
            </a:r>
            <a:r>
              <a:rPr lang="en-US" sz="1600" dirty="0" smtClean="0"/>
              <a:t>efined </a:t>
            </a:r>
            <a:r>
              <a:rPr lang="en-US" sz="1600" dirty="0" smtClean="0"/>
              <a:t>in Interface </a:t>
            </a:r>
            <a:r>
              <a:rPr lang="en-US" sz="1600" dirty="0" smtClean="0"/>
              <a:t>Document</a:t>
            </a:r>
          </a:p>
          <a:p>
            <a:pPr>
              <a:tabLst>
                <a:tab pos="430842" algn="l"/>
                <a:tab pos="1065944" algn="l"/>
              </a:tabLst>
            </a:pPr>
            <a:r>
              <a:rPr lang="en-US" sz="1600" dirty="0" smtClean="0"/>
              <a:t>CERN provides most cabling, water lines and mounting structure</a:t>
            </a:r>
            <a:endParaRPr lang="en-US" sz="1600" dirty="0" smtClean="0"/>
          </a:p>
        </p:txBody>
      </p:sp>
      <p:pic>
        <p:nvPicPr>
          <p:cNvPr id="7" name="Picture 6" descr="Mounted on Stan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105400" y="1066800"/>
            <a:ext cx="4038600" cy="5492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6037" lvl="1">
              <a:buClrTx/>
            </a:pPr>
            <a:r>
              <a:rPr lang="en-US" dirty="0" smtClean="0">
                <a:solidFill>
                  <a:schemeClr val="tx1"/>
                </a:solidFill>
              </a:rPr>
              <a:t>First jaw from thermal tests </a:t>
            </a:r>
            <a:r>
              <a:rPr lang="en-US" dirty="0" smtClean="0">
                <a:solidFill>
                  <a:schemeClr val="tx1"/>
                </a:solidFill>
              </a:rPr>
              <a:t>over a </a:t>
            </a:r>
            <a:r>
              <a:rPr lang="en-US" dirty="0" smtClean="0">
                <a:solidFill>
                  <a:schemeClr val="tx1"/>
                </a:solidFill>
              </a:rPr>
              <a:t>year ago </a:t>
            </a:r>
            <a:r>
              <a:rPr lang="en-US" dirty="0" smtClean="0">
                <a:solidFill>
                  <a:schemeClr val="tx1"/>
                </a:solidFill>
              </a:rPr>
              <a:t>(RC-0) will be </a:t>
            </a:r>
            <a:r>
              <a:rPr lang="en-US" dirty="0" smtClean="0">
                <a:solidFill>
                  <a:schemeClr val="tx1"/>
                </a:solidFill>
              </a:rPr>
              <a:t>used in the SPS prototype.</a:t>
            </a:r>
            <a:endParaRPr lang="en-US" dirty="0" smtClean="0"/>
          </a:p>
          <a:p>
            <a:r>
              <a:rPr lang="en-US" dirty="0" smtClean="0"/>
              <a:t>Second Jaw (RC-1) FINISHED!</a:t>
            </a:r>
          </a:p>
          <a:p>
            <a:r>
              <a:rPr lang="en-US" dirty="0" smtClean="0"/>
              <a:t>Photos of final assembly </a:t>
            </a:r>
            <a:r>
              <a:rPr lang="en-US" dirty="0" smtClean="0"/>
              <a:t>follows…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Status at CM13 last December…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761A54D-7B05-442B-ADFA-1B20EC8BB392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6219" y="1017984"/>
            <a:ext cx="5107781" cy="3830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/>
          </p:cNvSpPr>
          <p:nvPr/>
        </p:nvSpPr>
        <p:spPr bwMode="auto">
          <a:xfrm>
            <a:off x="6248400" y="5334000"/>
            <a:ext cx="1178719" cy="3750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2000" dirty="0">
                <a:solidFill>
                  <a:schemeClr val="tx1"/>
                </a:solidFill>
                <a:cs typeface="Arial" charset="0"/>
              </a:rPr>
              <a:t>First cuts</a:t>
            </a:r>
          </a:p>
        </p:txBody>
      </p:sp>
      <p:sp>
        <p:nvSpPr>
          <p:cNvPr id="8" name="Rectangle 17"/>
          <p:cNvSpPr>
            <a:spLocks/>
          </p:cNvSpPr>
          <p:nvPr/>
        </p:nvSpPr>
        <p:spPr bwMode="auto">
          <a:xfrm>
            <a:off x="6018610" y="1875234"/>
            <a:ext cx="1875234" cy="3750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2000" dirty="0">
                <a:solidFill>
                  <a:schemeClr val="tx1"/>
                </a:solidFill>
                <a:cs typeface="Arial" charset="0"/>
              </a:rPr>
              <a:t>Final Machining</a:t>
            </a:r>
          </a:p>
        </p:txBody>
      </p:sp>
      <p:pic>
        <p:nvPicPr>
          <p:cNvPr id="25612" name="Picture 17" descr="Glidcop Jaw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804297" y="4125516"/>
            <a:ext cx="3171156" cy="2378646"/>
          </a:xfrm>
        </p:spPr>
      </p:pic>
      <p:sp>
        <p:nvSpPr>
          <p:cNvPr id="25613" name="TextBox 10"/>
          <p:cNvSpPr txBox="1">
            <a:spLocks noChangeArrowheads="1"/>
          </p:cNvSpPr>
          <p:nvPr/>
        </p:nvSpPr>
        <p:spPr bwMode="auto">
          <a:xfrm>
            <a:off x="178594" y="1339454"/>
            <a:ext cx="3169131" cy="89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dirty="0"/>
              <a:t>Mandrel ready for jaw surface</a:t>
            </a:r>
            <a:br>
              <a:rPr lang="en-US" dirty="0"/>
            </a:br>
            <a:r>
              <a:rPr lang="en-US" dirty="0"/>
              <a:t>cylinders for final brazing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7"/>
          <p:cNvSpPr>
            <a:spLocks/>
          </p:cNvSpPr>
          <p:nvPr/>
        </p:nvSpPr>
        <p:spPr bwMode="auto">
          <a:xfrm>
            <a:off x="5911453" y="6000750"/>
            <a:ext cx="2518172" cy="3750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>
              <a:defRPr/>
            </a:pPr>
            <a:r>
              <a:rPr lang="en-US" sz="2000" dirty="0">
                <a:solidFill>
                  <a:schemeClr val="tx1"/>
                </a:solidFill>
                <a:cs typeface="Arial" charset="0"/>
              </a:rPr>
              <a:t>Jaw surface cylinders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819400"/>
            <a:ext cx="4718270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7"/>
          <p:cNvSpPr>
            <a:spLocks/>
          </p:cNvSpPr>
          <p:nvPr/>
        </p:nvSpPr>
        <p:spPr bwMode="auto">
          <a:xfrm>
            <a:off x="1905000" y="5486400"/>
            <a:ext cx="2518172" cy="685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40637" bIns="0"/>
          <a:lstStyle/>
          <a:p>
            <a:pPr marL="39686" algn="ctr">
              <a:defRPr/>
            </a:pPr>
            <a:r>
              <a:rPr lang="en-US" sz="2000" dirty="0" smtClean="0">
                <a:solidFill>
                  <a:schemeClr val="tx1"/>
                </a:solidFill>
                <a:cs typeface="Arial" charset="0"/>
              </a:rPr>
              <a:t>cooling coil wound and brazed</a:t>
            </a:r>
            <a:endParaRPr lang="en-US" sz="200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6977" y="109389"/>
            <a:ext cx="5947172" cy="908596"/>
          </a:xfrm>
        </p:spPr>
        <p:txBody>
          <a:bodyPr/>
          <a:lstStyle/>
          <a:p>
            <a:pPr eaLnBrk="1" hangingPunct="1"/>
            <a:r>
              <a:rPr lang="en-US" smtClean="0"/>
              <a:t>RC1 (second) Jaw Final Brazing Preparation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D14B81D-44AB-46D9-82ED-B6BD4D7A8755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5124" name="Picture 2" descr="F:\DCIM\100VRDMC\DSC0006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8594" y="3911203"/>
            <a:ext cx="4098727" cy="273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 descr="F:\DCIM\100VRDMC\DSC000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8594" y="1178719"/>
            <a:ext cx="3937992" cy="26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F:\DCIM\100VRDMC\DSC000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57688" y="3696891"/>
            <a:ext cx="4358804" cy="29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F:\DCIM\100VRDMC\DSC0000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39891" y="1071563"/>
            <a:ext cx="3857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526977" y="109389"/>
            <a:ext cx="5947172" cy="801439"/>
          </a:xfrm>
        </p:spPr>
        <p:txBody>
          <a:bodyPr/>
          <a:lstStyle/>
          <a:p>
            <a:pPr eaLnBrk="1" hangingPunct="1"/>
            <a:r>
              <a:rPr lang="en-US" smtClean="0"/>
              <a:t>Mounting Jaw Cylinders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7E2B430-BF63-458A-8171-D5165C44BA54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6148" name="Picture 2" descr="F:\DCIM\100VRDMC\DSC000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015" y="1768079"/>
            <a:ext cx="2897684" cy="43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F:\DCIM\100VRDMC\DSC0008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78969" y="1768078"/>
            <a:ext cx="2870895" cy="430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F:\DCIM\100VRDMC\DSC0013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79344" y="1768078"/>
            <a:ext cx="2835176" cy="425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607219" y="1446610"/>
            <a:ext cx="1930010" cy="3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/>
              <a:t>Mounting on stand</a:t>
            </a: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3714750" y="1446610"/>
            <a:ext cx="2059853" cy="3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/>
              <a:t>Sliding on Cylinders</a:t>
            </a: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6715125" y="1446610"/>
            <a:ext cx="1893141" cy="3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700" dirty="0"/>
              <a:t>Attached to Crane</a:t>
            </a: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6179344" y="2196703"/>
            <a:ext cx="1215071" cy="28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Brazing Oven</a:t>
            </a:r>
          </a:p>
        </p:txBody>
      </p:sp>
      <p:cxnSp>
        <p:nvCxnSpPr>
          <p:cNvPr id="6155" name="Straight Arrow Connector 12"/>
          <p:cNvCxnSpPr>
            <a:cxnSpLocks noChangeShapeType="1"/>
          </p:cNvCxnSpPr>
          <p:nvPr/>
        </p:nvCxnSpPr>
        <p:spPr bwMode="auto">
          <a:xfrm rot="5400000">
            <a:off x="6393656" y="2571750"/>
            <a:ext cx="589359" cy="375047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P_SLA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P_collimator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LARP_collimat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LARP_SLAC</Template>
  <TotalTime>1142</TotalTime>
  <Words>1222</Words>
  <Application>Microsoft Office PowerPoint</Application>
  <PresentationFormat>On-screen Show (4:3)</PresentationFormat>
  <Paragraphs>209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LARP_SLAC</vt:lpstr>
      <vt:lpstr>Status of Phase II Rotatable Collimator</vt:lpstr>
      <vt:lpstr>RC Prototype Design (for SPS)</vt:lpstr>
      <vt:lpstr>SLAC design details</vt:lpstr>
      <vt:lpstr>Proposed Collimator/BPM Aperture Dimensions</vt:lpstr>
      <vt:lpstr>SPS Mounting</vt:lpstr>
      <vt:lpstr>Fabrication Update</vt:lpstr>
      <vt:lpstr>Status at CM13 last December…</vt:lpstr>
      <vt:lpstr>RC1 (second) Jaw Final Brazing Preparation</vt:lpstr>
      <vt:lpstr>Mounting Jaw Cylinders</vt:lpstr>
      <vt:lpstr>Brazing</vt:lpstr>
      <vt:lpstr>Results</vt:lpstr>
      <vt:lpstr>RC-1 Finishing touches</vt:lpstr>
      <vt:lpstr>First Jaw (RC-0) End Assembly</vt:lpstr>
      <vt:lpstr>Bearing Contact Resistance</vt:lpstr>
      <vt:lpstr>CMM</vt:lpstr>
      <vt:lpstr>CMM results: First Jaw (RC-0)</vt:lpstr>
      <vt:lpstr>CMM results: Second Jaw (RC-1)</vt:lpstr>
      <vt:lpstr>Facet offset and angles</vt:lpstr>
      <vt:lpstr>Slide 19</vt:lpstr>
      <vt:lpstr>Vacuum chamber finished</vt:lpstr>
      <vt:lpstr>Mounting Jaws and Chamber</vt:lpstr>
      <vt:lpstr>BPMs</vt:lpstr>
      <vt:lpstr>Jaw Rotation</vt:lpstr>
      <vt:lpstr>Jaw Rotation Mechanism Test</vt:lpstr>
      <vt:lpstr>Ratchet Test Movie</vt:lpstr>
      <vt:lpstr>Trapped Modes Analysis</vt:lpstr>
      <vt:lpstr>Slide 27</vt:lpstr>
      <vt:lpstr>Slide 28</vt:lpstr>
      <vt:lpstr>Slide 29</vt:lpstr>
      <vt:lpstr>Slide 30</vt:lpstr>
      <vt:lpstr>Stretched-Wire Impedance Measurements</vt:lpstr>
      <vt:lpstr>Schedule for SPS Installation</vt:lpstr>
    </vt:vector>
  </TitlesOfParts>
  <Company>SLAC National Accelerator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Phase II Rotatable Collimator</dc:title>
  <dc:creator>Jeffrey C. Smith</dc:creator>
  <cp:lastModifiedBy>Jeffrey C. Smith</cp:lastModifiedBy>
  <cp:revision>37</cp:revision>
  <dcterms:created xsi:type="dcterms:W3CDTF">2010-04-16T21:58:30Z</dcterms:created>
  <dcterms:modified xsi:type="dcterms:W3CDTF">2010-04-27T03:06:02Z</dcterms:modified>
</cp:coreProperties>
</file>