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9"/>
  </p:notesMasterIdLst>
  <p:handoutMasterIdLst>
    <p:handoutMasterId r:id="rId30"/>
  </p:handoutMasterIdLst>
  <p:sldIdLst>
    <p:sldId id="458" r:id="rId2"/>
    <p:sldId id="536" r:id="rId3"/>
    <p:sldId id="537" r:id="rId4"/>
    <p:sldId id="457" r:id="rId5"/>
    <p:sldId id="541" r:id="rId6"/>
    <p:sldId id="546" r:id="rId7"/>
    <p:sldId id="547" r:id="rId8"/>
    <p:sldId id="549" r:id="rId9"/>
    <p:sldId id="553" r:id="rId10"/>
    <p:sldId id="559" r:id="rId11"/>
    <p:sldId id="551" r:id="rId12"/>
    <p:sldId id="560" r:id="rId13"/>
    <p:sldId id="550" r:id="rId14"/>
    <p:sldId id="552" r:id="rId15"/>
    <p:sldId id="554" r:id="rId16"/>
    <p:sldId id="555" r:id="rId17"/>
    <p:sldId id="556" r:id="rId18"/>
    <p:sldId id="557" r:id="rId19"/>
    <p:sldId id="558" r:id="rId20"/>
    <p:sldId id="561" r:id="rId21"/>
    <p:sldId id="492" r:id="rId22"/>
    <p:sldId id="508" r:id="rId23"/>
    <p:sldId id="542" r:id="rId24"/>
    <p:sldId id="543" r:id="rId25"/>
    <p:sldId id="544" r:id="rId26"/>
    <p:sldId id="545" r:id="rId27"/>
    <p:sldId id="493" r:id="rId28"/>
  </p:sldIdLst>
  <p:sldSz cx="9144000" cy="6858000" type="screen4x3"/>
  <p:notesSz cx="6934200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CC3300"/>
    <a:srgbClr val="CCFFFF"/>
    <a:srgbClr val="CC0000"/>
    <a:srgbClr val="9933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028" autoAdjust="0"/>
    <p:restoredTop sz="98588" autoAdjust="0"/>
  </p:normalViewPr>
  <p:slideViewPr>
    <p:cSldViewPr snapToGrid="0">
      <p:cViewPr>
        <p:scale>
          <a:sx n="80" d="100"/>
          <a:sy n="80" d="100"/>
        </p:scale>
        <p:origin x="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6.xml"/><Relationship Id="rId5" Type="http://schemas.openxmlformats.org/officeDocument/2006/relationships/slide" Target="slides/slide25.xml"/><Relationship Id="rId4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F530-D618-41C8-BECC-A01670BAF46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F921F-15FC-4FCE-9911-C619FD540736}">
      <dgm:prSet/>
      <dgm:spPr/>
      <dgm:t>
        <a:bodyPr/>
        <a:lstStyle/>
        <a:p>
          <a:pPr rtl="0"/>
          <a:r>
            <a:rPr lang="en-US" dirty="0" smtClean="0"/>
            <a:t> 2</a:t>
          </a:r>
          <a:r>
            <a:rPr lang="en-US" baseline="30000" dirty="0" smtClean="0"/>
            <a:t>nd</a:t>
          </a:r>
          <a:r>
            <a:rPr lang="en-US" dirty="0" smtClean="0"/>
            <a:t> half of May</a:t>
          </a:r>
          <a:endParaRPr lang="en-US" dirty="0"/>
        </a:p>
      </dgm:t>
    </dgm:pt>
    <dgm:pt modelId="{3791BA0A-C1C4-4875-A6DF-0248F3FB62AC}" type="parTrans" cxnId="{2EF46069-2DC4-4E2D-A915-54719ACE32E0}">
      <dgm:prSet/>
      <dgm:spPr/>
      <dgm:t>
        <a:bodyPr/>
        <a:lstStyle/>
        <a:p>
          <a:endParaRPr lang="en-US"/>
        </a:p>
      </dgm:t>
    </dgm:pt>
    <dgm:pt modelId="{7DF2E8E9-A2C8-4BCE-B1B9-866D45990209}" type="sibTrans" cxnId="{2EF46069-2DC4-4E2D-A915-54719ACE32E0}">
      <dgm:prSet/>
      <dgm:spPr/>
      <dgm:t>
        <a:bodyPr/>
        <a:lstStyle/>
        <a:p>
          <a:endParaRPr lang="en-US"/>
        </a:p>
      </dgm:t>
    </dgm:pt>
    <dgm:pt modelId="{40799ABA-D2E2-4C6A-8772-E7384AB11540}" type="pres">
      <dgm:prSet presAssocID="{D62DF530-D618-41C8-BECC-A01670BAF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17AF7-F292-4473-8140-B78C43FEF40E}" type="pres">
      <dgm:prSet presAssocID="{496F921F-15FC-4FCE-9911-C619FD540736}" presName="parentText" presStyleLbl="node1" presStyleIdx="0" presStyleCnt="1" custLinFactNeighborX="-27288" custLinFactNeighborY="-14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46069-2DC4-4E2D-A915-54719ACE32E0}" srcId="{D62DF530-D618-41C8-BECC-A01670BAF463}" destId="{496F921F-15FC-4FCE-9911-C619FD540736}" srcOrd="0" destOrd="0" parTransId="{3791BA0A-C1C4-4875-A6DF-0248F3FB62AC}" sibTransId="{7DF2E8E9-A2C8-4BCE-B1B9-866D45990209}"/>
    <dgm:cxn modelId="{ABB2E97C-A982-44F6-8791-71340BB07CBA}" type="presOf" srcId="{D62DF530-D618-41C8-BECC-A01670BAF463}" destId="{40799ABA-D2E2-4C6A-8772-E7384AB11540}" srcOrd="0" destOrd="0" presId="urn:microsoft.com/office/officeart/2005/8/layout/vList2"/>
    <dgm:cxn modelId="{5BA5ACAB-3D2B-4E07-96DC-7DC3B1763850}" type="presOf" srcId="{496F921F-15FC-4FCE-9911-C619FD540736}" destId="{B9117AF7-F292-4473-8140-B78C43FEF40E}" srcOrd="0" destOrd="0" presId="urn:microsoft.com/office/officeart/2005/8/layout/vList2"/>
    <dgm:cxn modelId="{7A60FC37-CBA8-4ADD-A0A1-5DC4E31F205D}" type="presParOf" srcId="{40799ABA-D2E2-4C6A-8772-E7384AB11540}" destId="{B9117AF7-F292-4473-8140-B78C43FEF40E}" srcOrd="0" destOrd="0" presId="urn:microsoft.com/office/officeart/2005/8/layout/v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4113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B7857FB-8DAB-4A59-AAB3-08D545AE6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4113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3E045F5-90CE-44FC-80FC-9447F798B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929063" y="8774113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0" tIns="46145" rIns="92290" bIns="46145" anchor="b"/>
          <a:lstStyle/>
          <a:p>
            <a:pPr algn="r" defTabSz="923925"/>
            <a:fld id="{CC3EF620-58F1-4904-9A1B-9698B965D263}" type="slidenum">
              <a:rPr lang="en-US" sz="1200">
                <a:latin typeface="Times New Roman" pitchFamily="18" charset="0"/>
              </a:rPr>
              <a:pPr algn="r" defTabSz="923925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546100"/>
            <a:ext cx="4906962" cy="3679825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86263"/>
            <a:ext cx="5086350" cy="4154487"/>
          </a:xfrm>
          <a:noFill/>
          <a:ln/>
        </p:spPr>
        <p:txBody>
          <a:bodyPr wrap="none" lIns="91879" tIns="45939" rIns="91879" bIns="45939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3BEB7-316A-4AC2-8E00-FFFEE792CCB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2150"/>
            <a:ext cx="4616450" cy="3462338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83175" cy="4156075"/>
          </a:xfrm>
          <a:noFill/>
          <a:ln/>
        </p:spPr>
        <p:txBody>
          <a:bodyPr/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927475" y="87709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5" rIns="92391" bIns="46195" anchor="b"/>
          <a:lstStyle/>
          <a:p>
            <a:pPr algn="r" defTabSz="923925"/>
            <a:fld id="{8759E7AB-63B6-43CC-960A-357D1CC1387D}" type="slidenum">
              <a:rPr lang="en-US" sz="1200">
                <a:latin typeface="Calibri" pitchFamily="34" charset="0"/>
              </a:rPr>
              <a:pPr algn="r" defTabSz="923925"/>
              <a:t>25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1" tIns="46195" rIns="92391" bIns="46195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38341-5D58-40BF-A386-C7CFF063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LARP CM14 - FNAL, Apr. 26-28,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4529-8167-4E6E-B45B-E1BE52C2A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LARP CM14 - FNAL, Apr. 26-28,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44913" y="6600825"/>
            <a:ext cx="3352800" cy="257175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G. </a:t>
            </a:r>
            <a:r>
              <a:rPr lang="en-GB" dirty="0" err="1" smtClean="0"/>
              <a:t>Ambrosio</a:t>
            </a:r>
            <a:r>
              <a:rPr lang="en-GB" dirty="0" smtClean="0"/>
              <a:t> –  Long </a:t>
            </a:r>
            <a:r>
              <a:rPr lang="en-GB" dirty="0" err="1" smtClean="0"/>
              <a:t>Quadrupole</a:t>
            </a:r>
            <a:endParaRPr lang="en-GB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15C8-7726-4DF6-BB41-7E5712A0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 dirty="0" smtClean="0"/>
            </a:lvl1pPr>
          </a:lstStyle>
          <a:p>
            <a:r>
              <a:rPr lang="en-GB" dirty="0" smtClean="0"/>
              <a:t>LARP CM14 - FNAL, Apr. 26-28, 2010</a:t>
            </a:r>
            <a:endParaRPr lang="en-US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06900" y="6600825"/>
            <a:ext cx="3352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C9ACC-DC10-41B2-AF0F-E30EEE9D9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619875"/>
            <a:ext cx="3429000" cy="238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LARP CM14 - FNAL, Apr. 26-28, 2010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defRPr/>
            </a:pPr>
            <a:endParaRPr lang="en-US" sz="2400" b="1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7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000"/>
            </a:lvl1pPr>
          </a:lstStyle>
          <a:p>
            <a:pPr>
              <a:defRPr/>
            </a:pPr>
            <a:r>
              <a:rPr lang="en-GB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94B56AB3-EF54-44E1-B8DF-92D0F0C6F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r>
              <a:rPr lang="en-GB" dirty="0" smtClean="0"/>
              <a:t>LARP CM14 - FNAL, Apr. 26-28, 2010</a:t>
            </a:r>
            <a:endParaRPr lang="en-US" dirty="0"/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 userDrawn="1"/>
        </p:nvPicPr>
        <p:blipFill>
          <a:blip r:embed="rId7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52" r:id="rId2"/>
    <p:sldLayoutId id="2147483850" r:id="rId3"/>
    <p:sldLayoutId id="2147483866" r:id="rId4"/>
    <p:sldLayoutId id="21474838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4343400" y="609600"/>
            <a:ext cx="4057650" cy="368300"/>
            <a:chOff x="1602" y="336"/>
            <a:chExt cx="2556" cy="232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1602" y="336"/>
              <a:ext cx="2556" cy="218"/>
            </a:xfrm>
            <a:prstGeom prst="roundRect">
              <a:avLst>
                <a:gd name="adj" fmla="val 45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endParaRPr lang="en-US" sz="24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grpSp>
          <p:nvGrpSpPr>
            <p:cNvPr id="15367" name="Group 4"/>
            <p:cNvGrpSpPr>
              <a:grpSpLocks/>
            </p:cNvGrpSpPr>
            <p:nvPr/>
          </p:nvGrpSpPr>
          <p:grpSpPr bwMode="auto">
            <a:xfrm>
              <a:off x="1602" y="336"/>
              <a:ext cx="2547" cy="232"/>
              <a:chOff x="1602" y="336"/>
              <a:chExt cx="2547" cy="232"/>
            </a:xfrm>
          </p:grpSpPr>
          <p:sp>
            <p:nvSpPr>
              <p:cNvPr id="15368" name="AutoShape 5"/>
              <p:cNvSpPr>
                <a:spLocks noChangeArrowheads="1"/>
              </p:cNvSpPr>
              <p:nvPr/>
            </p:nvSpPr>
            <p:spPr bwMode="auto">
              <a:xfrm>
                <a:off x="1602" y="336"/>
                <a:ext cx="2547" cy="214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</a:pPr>
                <a:endParaRPr lang="en-US" sz="2400" b="1">
                  <a:solidFill>
                    <a:srgbClr val="99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5369" name="Group 6"/>
              <p:cNvGrpSpPr>
                <a:grpSpLocks/>
              </p:cNvGrpSpPr>
              <p:nvPr/>
            </p:nvGrpSpPr>
            <p:grpSpPr bwMode="auto">
              <a:xfrm>
                <a:off x="1602" y="336"/>
                <a:ext cx="2543" cy="232"/>
                <a:chOff x="1602" y="336"/>
                <a:chExt cx="2543" cy="232"/>
              </a:xfrm>
            </p:grpSpPr>
            <p:sp>
              <p:nvSpPr>
                <p:cNvPr id="15370" name="AutoShape 7"/>
                <p:cNvSpPr>
                  <a:spLocks noChangeArrowheads="1"/>
                </p:cNvSpPr>
                <p:nvPr/>
              </p:nvSpPr>
              <p:spPr bwMode="auto">
                <a:xfrm>
                  <a:off x="1602" y="336"/>
                  <a:ext cx="2540" cy="211"/>
                </a:xfrm>
                <a:prstGeom prst="roundRect">
                  <a:avLst>
                    <a:gd name="adj" fmla="val 47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</a:pPr>
                  <a:endParaRPr lang="en-US" sz="2400" b="1">
                    <a:solidFill>
                      <a:srgbClr val="99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5371" name="Group 8"/>
                <p:cNvGrpSpPr>
                  <a:grpSpLocks/>
                </p:cNvGrpSpPr>
                <p:nvPr/>
              </p:nvGrpSpPr>
              <p:grpSpPr bwMode="auto">
                <a:xfrm>
                  <a:off x="1602" y="336"/>
                  <a:ext cx="2543" cy="232"/>
                  <a:chOff x="1602" y="336"/>
                  <a:chExt cx="2543" cy="232"/>
                </a:xfrm>
              </p:grpSpPr>
              <p:sp>
                <p:nvSpPr>
                  <p:cNvPr id="1537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336"/>
                    <a:ext cx="2530" cy="208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endParaRPr lang="en-US" sz="2400" b="1">
                      <a:solidFill>
                        <a:srgbClr val="99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537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02" y="336"/>
                    <a:ext cx="2543" cy="232"/>
                    <a:chOff x="1602" y="336"/>
                    <a:chExt cx="2543" cy="232"/>
                  </a:xfrm>
                </p:grpSpPr>
                <p:sp>
                  <p:nvSpPr>
                    <p:cNvPr id="15374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2" y="336"/>
                      <a:ext cx="2523" cy="195"/>
                    </a:xfrm>
                    <a:prstGeom prst="roundRect">
                      <a:avLst>
                        <a:gd name="adj" fmla="val 51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</a:pPr>
                      <a:endParaRPr lang="en-US" sz="2400" b="1">
                        <a:solidFill>
                          <a:srgbClr val="990000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1537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2" y="336"/>
                      <a:ext cx="2543" cy="232"/>
                      <a:chOff x="1602" y="336"/>
                      <a:chExt cx="2543" cy="232"/>
                    </a:xfrm>
                  </p:grpSpPr>
                  <p:sp>
                    <p:nvSpPr>
                      <p:cNvPr id="15376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" y="336"/>
                        <a:ext cx="251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spcBef>
                            <a:spcPct val="20000"/>
                          </a:spcBef>
                          <a:buClr>
                            <a:schemeClr val="tx1"/>
                          </a:buClr>
                        </a:pPr>
                        <a:endParaRPr lang="en-US" sz="2400" b="1">
                          <a:solidFill>
                            <a:srgbClr val="99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5377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336"/>
                        <a:ext cx="2543" cy="232"/>
                        <a:chOff x="1602" y="336"/>
                        <a:chExt cx="2543" cy="232"/>
                      </a:xfrm>
                    </p:grpSpPr>
                    <p:sp>
                      <p:nvSpPr>
                        <p:cNvPr id="153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" y="336"/>
                          <a:ext cx="2509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</a:pPr>
                          <a:endParaRPr lang="en-US" sz="2400" b="1">
                            <a:solidFill>
                              <a:srgbClr val="99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5379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336"/>
                          <a:ext cx="2543" cy="232"/>
                          <a:chOff x="1602" y="336"/>
                          <a:chExt cx="2543" cy="232"/>
                        </a:xfrm>
                      </p:grpSpPr>
                      <p:sp>
                        <p:nvSpPr>
                          <p:cNvPr id="15380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2" y="336"/>
                            <a:ext cx="2504" cy="165"/>
                          </a:xfrm>
                          <a:prstGeom prst="roundRect">
                            <a:avLst>
                              <a:gd name="adj" fmla="val 6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spcBef>
                                <a:spcPct val="20000"/>
                              </a:spcBef>
                              <a:buClr>
                                <a:schemeClr val="tx1"/>
                              </a:buClr>
                            </a:pPr>
                            <a:endParaRPr lang="en-US" sz="2400" b="1">
                              <a:solidFill>
                                <a:srgbClr val="99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5381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02" y="336"/>
                            <a:ext cx="2543" cy="232"/>
                            <a:chOff x="1602" y="336"/>
                            <a:chExt cx="2543" cy="232"/>
                          </a:xfrm>
                        </p:grpSpPr>
                        <p:sp>
                          <p:nvSpPr>
                            <p:cNvPr id="15382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2" y="336"/>
                              <a:ext cx="2498" cy="160"/>
                            </a:xfrm>
                            <a:prstGeom prst="roundRect">
                              <a:avLst>
                                <a:gd name="adj" fmla="val 62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spcBef>
                                  <a:spcPct val="20000"/>
                                </a:spcBef>
                                <a:buClr>
                                  <a:schemeClr val="tx1"/>
                                </a:buClr>
                              </a:pPr>
                              <a:endParaRPr lang="en-US" sz="2400" b="1">
                                <a:solidFill>
                                  <a:srgbClr val="9900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5383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02" y="336"/>
                              <a:ext cx="2543" cy="232"/>
                              <a:chOff x="1602" y="336"/>
                              <a:chExt cx="2543" cy="232"/>
                            </a:xfrm>
                          </p:grpSpPr>
                          <p:sp>
                            <p:nvSpPr>
                              <p:cNvPr id="15384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2" y="336"/>
                                <a:ext cx="2494" cy="153"/>
                              </a:xfrm>
                              <a:prstGeom prst="roundRect">
                                <a:avLst>
                                  <a:gd name="adj" fmla="val 65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spcBef>
                                    <a:spcPct val="20000"/>
                                  </a:spcBef>
                                  <a:buClr>
                                    <a:schemeClr val="tx1"/>
                                  </a:buClr>
                                </a:pPr>
                                <a:endParaRPr lang="en-US" sz="2400" b="1">
                                  <a:solidFill>
                                    <a:srgbClr val="990000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5385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02" y="336"/>
                                <a:ext cx="2543" cy="232"/>
                                <a:chOff x="1602" y="336"/>
                                <a:chExt cx="2543" cy="232"/>
                              </a:xfrm>
                            </p:grpSpPr>
                            <p:sp>
                              <p:nvSpPr>
                                <p:cNvPr id="15386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02" y="336"/>
                                  <a:ext cx="2489" cy="145"/>
                                </a:xfrm>
                                <a:prstGeom prst="roundRect">
                                  <a:avLst>
                                    <a:gd name="adj" fmla="val 69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>
                                    <a:spcBef>
                                      <a:spcPct val="20000"/>
                                    </a:spcBef>
                                    <a:buClr>
                                      <a:schemeClr val="tx1"/>
                                    </a:buClr>
                                  </a:pPr>
                                  <a:endParaRPr lang="en-US" sz="2400" b="1">
                                    <a:solidFill>
                                      <a:srgbClr val="990000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5387" name="Group 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02" y="336"/>
                                  <a:ext cx="2543" cy="232"/>
                                  <a:chOff x="1602" y="336"/>
                                  <a:chExt cx="2543" cy="232"/>
                                </a:xfrm>
                              </p:grpSpPr>
                              <p:sp>
                                <p:nvSpPr>
                                  <p:cNvPr id="15388" name="AutoShape 2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02" y="336"/>
                                    <a:ext cx="2485" cy="139"/>
                                  </a:xfrm>
                                  <a:prstGeom prst="roundRect">
                                    <a:avLst>
                                      <a:gd name="adj" fmla="val 722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>
                                      <a:spcBef>
                                        <a:spcPct val="20000"/>
                                      </a:spcBef>
                                      <a:buClr>
                                        <a:schemeClr val="tx1"/>
                                      </a:buClr>
                                    </a:pPr>
                                    <a:endParaRPr lang="en-US" sz="2400" b="1">
                                      <a:solidFill>
                                        <a:srgbClr val="990000"/>
                                      </a:solidFill>
                                      <a:latin typeface="Times New Roman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5389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02" y="336"/>
                                    <a:ext cx="2543" cy="232"/>
                                    <a:chOff x="1602" y="336"/>
                                    <a:chExt cx="2543" cy="232"/>
                                  </a:xfrm>
                                </p:grpSpPr>
                                <p:sp>
                                  <p:nvSpPr>
                                    <p:cNvPr id="15390" name="AutoShape 2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02" y="336"/>
                                      <a:ext cx="2482" cy="136"/>
                                    </a:xfrm>
                                    <a:prstGeom prst="roundRect">
                                      <a:avLst>
                                        <a:gd name="adj" fmla="val 731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spcBef>
                                          <a:spcPct val="20000"/>
                                        </a:spcBef>
                                        <a:buClr>
                                          <a:schemeClr val="tx1"/>
                                        </a:buClr>
                                      </a:pPr>
                                      <a:endParaRPr lang="en-US" sz="2400" b="1">
                                        <a:solidFill>
                                          <a:srgbClr val="990000"/>
                                        </a:solidFill>
                                        <a:latin typeface="Times New Roman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5391" name="Group 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02" y="336"/>
                                      <a:ext cx="2543" cy="232"/>
                                      <a:chOff x="1602" y="336"/>
                                      <a:chExt cx="2543" cy="232"/>
                                    </a:xfrm>
                                  </p:grpSpPr>
                                  <p:sp>
                                    <p:nvSpPr>
                                      <p:cNvPr id="15392" name="AutoShape 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02" y="336"/>
                                        <a:ext cx="2480" cy="131"/>
                                      </a:xfrm>
                                      <a:prstGeom prst="roundRect">
                                        <a:avLst>
                                          <a:gd name="adj" fmla="val 769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>
                                          <a:spcBef>
                                            <a:spcPct val="20000"/>
                                          </a:spcBef>
                                          <a:buClr>
                                            <a:schemeClr val="tx1"/>
                                          </a:buClr>
                                        </a:pPr>
                                        <a:endParaRPr lang="en-US" sz="2400" b="1">
                                          <a:solidFill>
                                            <a:srgbClr val="990000"/>
                                          </a:solidFill>
                                          <a:latin typeface="Times New Roman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5393" name="Group 3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02" y="336"/>
                                        <a:ext cx="2543" cy="232"/>
                                        <a:chOff x="1602" y="336"/>
                                        <a:chExt cx="2543" cy="232"/>
                                      </a:xfrm>
                                    </p:grpSpPr>
                                    <p:sp>
                                      <p:nvSpPr>
                                        <p:cNvPr id="15394" name="AutoShape 3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02" y="336"/>
                                          <a:ext cx="2477" cy="129"/>
                                        </a:xfrm>
                                        <a:prstGeom prst="roundRect">
                                          <a:avLst>
                                            <a:gd name="adj" fmla="val 77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>
                                            <a:spcBef>
                                              <a:spcPct val="20000"/>
                                            </a:spcBef>
                                            <a:buClr>
                                              <a:schemeClr val="tx1"/>
                                            </a:buClr>
                                          </a:pPr>
                                          <a:endParaRPr lang="en-US" sz="2400" b="1">
                                            <a:solidFill>
                                              <a:srgbClr val="990000"/>
                                            </a:solidFill>
                                            <a:latin typeface="Times New Roman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5395" name="Group 3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02" y="336"/>
                                          <a:ext cx="2543" cy="232"/>
                                          <a:chOff x="1602" y="336"/>
                                          <a:chExt cx="2543" cy="232"/>
                                        </a:xfrm>
                                      </p:grpSpPr>
                                      <p:sp>
                                        <p:nvSpPr>
                                          <p:cNvPr id="15396" name="AutoShape 3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02" y="336"/>
                                            <a:ext cx="2475" cy="127"/>
                                          </a:xfrm>
                                          <a:prstGeom prst="roundRect">
                                            <a:avLst>
                                              <a:gd name="adj" fmla="val 79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pPr>
                                              <a:spcBef>
                                                <a:spcPct val="20000"/>
                                              </a:spcBef>
                                              <a:buClr>
                                                <a:schemeClr val="tx1"/>
                                              </a:buClr>
                                            </a:pPr>
                                            <a:endParaRPr lang="en-US" sz="2400" b="1">
                                              <a:solidFill>
                                                <a:srgbClr val="990000"/>
                                              </a:solidFill>
                                              <a:latin typeface="Times New Roman" pitchFamily="18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5397" name="Group 3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02" y="336"/>
                                            <a:ext cx="2543" cy="232"/>
                                            <a:chOff x="1602" y="336"/>
                                            <a:chExt cx="2543" cy="232"/>
                                          </a:xfrm>
                                        </p:grpSpPr>
                                        <p:sp>
                                          <p:nvSpPr>
                                            <p:cNvPr id="15398" name="AutoShape 3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02" y="336"/>
                                              <a:ext cx="2475" cy="126"/>
                                            </a:xfrm>
                                            <a:prstGeom prst="roundRect">
                                              <a:avLst>
                                                <a:gd name="adj" fmla="val 79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>
                                                <a:spcBef>
                                                  <a:spcPct val="20000"/>
                                                </a:spcBef>
                                                <a:buClr>
                                                  <a:schemeClr val="tx1"/>
                                                </a:buClr>
                                              </a:pPr>
                                              <a:endParaRPr lang="en-US" sz="2400" b="1">
                                                <a:solidFill>
                                                  <a:srgbClr val="990000"/>
                                                </a:solidFill>
                                                <a:latin typeface="Times New Roman" pitchFamily="18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5399" name="Group 3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02" y="336"/>
                                              <a:ext cx="2543" cy="232"/>
                                              <a:chOff x="1602" y="336"/>
                                              <a:chExt cx="2543" cy="232"/>
                                            </a:xfrm>
                                          </p:grpSpPr>
                                          <p:sp>
                                            <p:nvSpPr>
                                              <p:cNvPr id="15400" name="AutoShape 3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2" y="336"/>
                                                <a:ext cx="2475" cy="126"/>
                                              </a:xfrm>
                                              <a:prstGeom prst="roundRect">
                                                <a:avLst>
                                                  <a:gd name="adj" fmla="val 79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spcBef>
                                                    <a:spcPct val="20000"/>
                                                  </a:spcBef>
                                                  <a:buClr>
                                                    <a:schemeClr val="tx1"/>
                                                  </a:buClr>
                                                </a:pPr>
                                                <a:endParaRPr lang="en-US" sz="2400" b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Times New Roman" pitchFamily="18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401" name="AutoShape 3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3" y="336"/>
                                                <a:ext cx="2542" cy="232"/>
                                              </a:xfrm>
                                              <a:prstGeom prst="roundRect">
                                                <a:avLst>
                                                  <a:gd name="adj" fmla="val 806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0" tIns="0" rIns="0" bIns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0" hangingPunct="0">
                                                  <a:buClr>
                                                    <a:srgbClr val="000000"/>
                                                  </a:buClr>
                                                  <a:buSzPct val="100000"/>
                                                  <a:buFont typeface="Times New Roman" pitchFamily="18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2400" b="1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Bookman Old Style" pitchFamily="18" charset="0"/>
                                                  </a:rPr>
                                                  <a:t>BNL - FNAL - LBNL - SLAC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5362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49538"/>
            <a:ext cx="9144000" cy="1824037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FF0000"/>
                </a:solidFill>
                <a:latin typeface="Bitstream Vera Serif"/>
              </a:rPr>
              <a:t>Long </a:t>
            </a:r>
            <a:r>
              <a:rPr lang="en-GB" sz="3200" b="1" dirty="0" err="1" smtClean="0">
                <a:solidFill>
                  <a:srgbClr val="FF0000"/>
                </a:solidFill>
                <a:latin typeface="Bitstream Vera Serif"/>
              </a:rPr>
              <a:t>Quadrupole</a:t>
            </a:r>
            <a:r>
              <a:rPr lang="en-GB" sz="3200" b="1" dirty="0" smtClean="0">
                <a:solidFill>
                  <a:srgbClr val="FF0000"/>
                </a:solidFill>
                <a:latin typeface="Bitstream Vera Serif"/>
              </a:rPr>
              <a:t> Results &amp; Status</a:t>
            </a:r>
            <a:r>
              <a:rPr lang="en-GB" sz="2400" b="1" dirty="0" smtClean="0">
                <a:solidFill>
                  <a:srgbClr val="0000FF"/>
                </a:solidFill>
                <a:latin typeface="Bitstream Vera Serif"/>
              </a:rPr>
              <a:t/>
            </a:r>
            <a:br>
              <a:rPr lang="en-GB" sz="2400" b="1" dirty="0" smtClean="0">
                <a:solidFill>
                  <a:srgbClr val="0000FF"/>
                </a:solidFill>
                <a:latin typeface="Bitstream Vera Serif"/>
              </a:rPr>
            </a:b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>Giorgio </a:t>
            </a:r>
            <a:r>
              <a:rPr lang="en-GB" sz="2400" b="1" i="1" dirty="0" err="1" smtClean="0">
                <a:solidFill>
                  <a:schemeClr val="tx1"/>
                </a:solidFill>
                <a:latin typeface="Bitstream Vera Serif"/>
              </a:rPr>
              <a:t>Ambrosio</a:t>
            </a: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/>
            </a:r>
            <a:b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GB" sz="1800" b="1" i="1" dirty="0" smtClean="0">
                <a:solidFill>
                  <a:schemeClr val="tx1"/>
                </a:solidFill>
                <a:latin typeface="Bitstream Vera Serif"/>
              </a:rPr>
              <a:t>Fermilab</a:t>
            </a:r>
          </a:p>
        </p:txBody>
      </p:sp>
      <p:pic>
        <p:nvPicPr>
          <p:cNvPr id="15363" name="Picture 40" descr="USLARP_Banner2"/>
          <p:cNvPicPr>
            <a:picLocks noChangeAspect="1" noChangeArrowheads="1"/>
          </p:cNvPicPr>
          <p:nvPr/>
        </p:nvPicPr>
        <p:blipFill>
          <a:blip r:embed="rId3"/>
          <a:srcRect l="21268" t="6451" r="2547" b="41936"/>
          <a:stretch>
            <a:fillRect/>
          </a:stretch>
        </p:blipFill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374650" y="4503738"/>
            <a:ext cx="58103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Task Leaders:</a:t>
            </a:r>
          </a:p>
          <a:p>
            <a:r>
              <a:rPr lang="en-US" i="1" dirty="0"/>
              <a:t>Fred </a:t>
            </a:r>
            <a:r>
              <a:rPr lang="en-US" i="1" dirty="0" err="1"/>
              <a:t>Nobrega</a:t>
            </a:r>
            <a:r>
              <a:rPr lang="en-US" i="1" dirty="0"/>
              <a:t> (FNAL)</a:t>
            </a:r>
            <a:r>
              <a:rPr lang="en-US" dirty="0"/>
              <a:t> – Coils</a:t>
            </a:r>
          </a:p>
          <a:p>
            <a:r>
              <a:rPr lang="en-US" i="1" dirty="0"/>
              <a:t>Jesse </a:t>
            </a:r>
            <a:r>
              <a:rPr lang="en-US" i="1" dirty="0" err="1"/>
              <a:t>Schmalzle</a:t>
            </a:r>
            <a:r>
              <a:rPr lang="en-US" i="1" dirty="0"/>
              <a:t> (BNL)</a:t>
            </a:r>
            <a:r>
              <a:rPr lang="en-US" dirty="0"/>
              <a:t> – Coils</a:t>
            </a:r>
          </a:p>
          <a:p>
            <a:r>
              <a:rPr lang="en-US" i="1" dirty="0"/>
              <a:t>Paolo </a:t>
            </a:r>
            <a:r>
              <a:rPr lang="en-US" i="1" dirty="0" err="1"/>
              <a:t>Ferracin</a:t>
            </a:r>
            <a:r>
              <a:rPr lang="en-US" i="1" dirty="0"/>
              <a:t> (LBNL)</a:t>
            </a:r>
            <a:r>
              <a:rPr lang="en-US" dirty="0"/>
              <a:t> – Structure</a:t>
            </a:r>
          </a:p>
          <a:p>
            <a:r>
              <a:rPr lang="en-US" i="1" dirty="0"/>
              <a:t>Helene </a:t>
            </a:r>
            <a:r>
              <a:rPr lang="en-US" i="1" dirty="0" err="1"/>
              <a:t>Felice</a:t>
            </a:r>
            <a:r>
              <a:rPr lang="en-US" i="1" dirty="0"/>
              <a:t> (LBNL)</a:t>
            </a:r>
            <a:r>
              <a:rPr lang="en-US" dirty="0"/>
              <a:t> – Instrumentation and QP</a:t>
            </a:r>
          </a:p>
          <a:p>
            <a:r>
              <a:rPr lang="en-US" i="1" dirty="0" err="1"/>
              <a:t>Guram</a:t>
            </a:r>
            <a:r>
              <a:rPr lang="en-US" i="1" dirty="0"/>
              <a:t> </a:t>
            </a:r>
            <a:r>
              <a:rPr lang="en-US" i="1" dirty="0" err="1"/>
              <a:t>Chlachidize</a:t>
            </a:r>
            <a:r>
              <a:rPr lang="en-US" i="1" dirty="0"/>
              <a:t> (FNAL)</a:t>
            </a:r>
            <a:r>
              <a:rPr lang="en-US" dirty="0"/>
              <a:t> – Test </a:t>
            </a:r>
            <a:r>
              <a:rPr lang="en-US" dirty="0" smtClean="0"/>
              <a:t>preparation </a:t>
            </a:r>
            <a:r>
              <a:rPr lang="en-US" dirty="0"/>
              <a:t>and test 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2398713" y="1365250"/>
            <a:ext cx="452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LARP Collaboration Meeting </a:t>
            </a:r>
            <a:r>
              <a:rPr lang="en-US" sz="2400" b="1" dirty="0" smtClean="0">
                <a:latin typeface="Times New Roman" pitchFamily="18" charset="0"/>
              </a:rPr>
              <a:t>14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</a:rPr>
              <a:t>Fermilab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</a:rPr>
              <a:t>April 26-28, 2010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endParaRPr lang="en-US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Quench Current vs. Temp.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112" y="1312654"/>
            <a:ext cx="7126857" cy="628290"/>
          </a:xfrm>
        </p:spPr>
        <p:txBody>
          <a:bodyPr/>
          <a:lstStyle/>
          <a:p>
            <a:r>
              <a:rPr lang="en-US" dirty="0" smtClean="0"/>
              <a:t>200 T/m at 3 K and 1.9 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40944"/>
            <a:ext cx="8229600" cy="443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796155" y="3342724"/>
            <a:ext cx="1777837" cy="2252008"/>
            <a:chOff x="9413" y="4973"/>
            <a:chExt cx="1792" cy="2167"/>
          </a:xfrm>
          <a:solidFill>
            <a:srgbClr val="FFFF99"/>
          </a:solidFill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454" y="6637"/>
              <a:ext cx="1751" cy="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After the initial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training at 4.5 K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9449" y="5696"/>
              <a:ext cx="1756" cy="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After the training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at 3.0 K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413" y="4973"/>
              <a:ext cx="1688" cy="2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At the end of test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>
            <a:off x="2191109" y="3148642"/>
            <a:ext cx="6659593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648975" y="28122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200 T/m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54191"/>
            <a:ext cx="4201066" cy="3992594"/>
          </a:xfrm>
        </p:spPr>
        <p:txBody>
          <a:bodyPr/>
          <a:lstStyle/>
          <a:p>
            <a:r>
              <a:rPr lang="en-US" dirty="0" smtClean="0"/>
              <a:t>All quenches in pole turns</a:t>
            </a:r>
          </a:p>
          <a:p>
            <a:pPr lvl="1"/>
            <a:r>
              <a:rPr lang="en-US" dirty="0" smtClean="0"/>
              <a:t>Except high ramp-rate quenches</a:t>
            </a:r>
          </a:p>
          <a:p>
            <a:pPr lvl="1"/>
            <a:r>
              <a:rPr lang="en-US" dirty="0" smtClean="0"/>
              <a:t>No preferred location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coils participating</a:t>
            </a:r>
          </a:p>
          <a:p>
            <a:pPr lvl="1"/>
            <a:r>
              <a:rPr lang="en-US" dirty="0" smtClean="0"/>
              <a:t>Largest number in coil 07</a:t>
            </a:r>
          </a:p>
          <a:p>
            <a:pPr lvl="2"/>
            <a:r>
              <a:rPr lang="en-US" dirty="0" smtClean="0"/>
              <a:t>Smallest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margin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9524" y="1221088"/>
            <a:ext cx="5184475" cy="31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989" y="4572000"/>
            <a:ext cx="504701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Measurement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5696189" y="1358481"/>
          <a:ext cx="3111500" cy="2924355"/>
        </p:xfrm>
        <a:graphic>
          <a:graphicData uri="http://schemas.openxmlformats.org/drawingml/2006/table">
            <a:tbl>
              <a:tblPr/>
              <a:tblGrid>
                <a:gridCol w="609600"/>
                <a:gridCol w="850900"/>
                <a:gridCol w="787400"/>
                <a:gridCol w="863600"/>
              </a:tblGrid>
              <a:tr h="3238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#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Injection           ( 0.66 kA)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100 T/m         (5.3 kA)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10 kA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3.34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7.72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6.73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6.93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-33.31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9.89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7.47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-0.28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-0.98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-0.38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b_10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0.56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0.35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-0.47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2.03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2.28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2.28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6.28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1.94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2.11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-0.50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-0.51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-0.65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-1.14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-0.12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Times New Roman"/>
                        </a:rPr>
                        <a:t>-0.29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-0.29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-1.09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-0.16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a_10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Arial"/>
                          <a:ea typeface="Times New Roman"/>
                          <a:cs typeface="Times New Roman"/>
                        </a:rPr>
                        <a:t>0.37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Arial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0" y="1243642"/>
            <a:ext cx="5512279" cy="2215549"/>
          </a:xfrm>
        </p:spPr>
        <p:txBody>
          <a:bodyPr>
            <a:normAutofit/>
          </a:bodyPr>
          <a:lstStyle/>
          <a:p>
            <a:r>
              <a:rPr lang="en-US" dirty="0" smtClean="0"/>
              <a:t>Magnetic measurement at 4.5K:</a:t>
            </a:r>
          </a:p>
          <a:p>
            <a:pPr lvl="1"/>
            <a:r>
              <a:rPr lang="en-US" sz="2000" dirty="0" smtClean="0"/>
              <a:t>Z-scan (no return end)</a:t>
            </a:r>
          </a:p>
          <a:p>
            <a:pPr lvl="1"/>
            <a:r>
              <a:rPr lang="en-US" sz="2000" dirty="0" smtClean="0"/>
              <a:t>Eddy current loops</a:t>
            </a:r>
          </a:p>
          <a:p>
            <a:pPr lvl="1"/>
            <a:r>
              <a:rPr lang="en-US" sz="2000" dirty="0" smtClean="0"/>
              <a:t>Dynamic effects</a:t>
            </a:r>
          </a:p>
          <a:p>
            <a:pPr lvl="1"/>
            <a:r>
              <a:rPr lang="en-US" sz="2000" dirty="0" smtClean="0"/>
              <a:t>Stair-step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8376" y="4502986"/>
            <a:ext cx="3795623" cy="1384995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Geometrical harmonics at 12.3, 100 and 179 T/m field gradient.</a:t>
            </a:r>
          </a:p>
          <a:p>
            <a:r>
              <a:rPr lang="en-US" sz="1200" dirty="0" smtClean="0"/>
              <a:t>Results are presented at 22.5 mm reference radius, </a:t>
            </a:r>
            <a:r>
              <a:rPr lang="en-US" sz="1200" i="1" dirty="0" smtClean="0"/>
              <a:t>which corresponds to the official radius adopted for LHC (17 mm) corrected for the increase in the magnet aperture from 70 to 90 mm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An 81.8 cm long tangential probe was used.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068" y="3081130"/>
            <a:ext cx="3637915" cy="37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228600"/>
            <a:ext cx="7927675" cy="685800"/>
          </a:xfrm>
        </p:spPr>
        <p:txBody>
          <a:bodyPr/>
          <a:lstStyle/>
          <a:p>
            <a:r>
              <a:rPr lang="en-US" dirty="0" smtClean="0"/>
              <a:t>Test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260895"/>
            <a:ext cx="5175849" cy="2940170"/>
          </a:xfrm>
        </p:spPr>
        <p:txBody>
          <a:bodyPr/>
          <a:lstStyle/>
          <a:p>
            <a:r>
              <a:rPr lang="en-US" dirty="0" smtClean="0"/>
              <a:t>LQS01 was affected by long training above 10 kA @ 4.5 K</a:t>
            </a:r>
          </a:p>
          <a:p>
            <a:pPr lvl="1">
              <a:buNone/>
            </a:pPr>
            <a:r>
              <a:rPr lang="en-US" dirty="0" smtClean="0"/>
              <a:t>Shown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475" y="1081415"/>
            <a:ext cx="3959525" cy="270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0023" y="4149306"/>
            <a:ext cx="4433977" cy="27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86711"/>
            <a:ext cx="3821502" cy="277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170316" y="2215551"/>
            <a:ext cx="5175849" cy="2063151"/>
          </a:xfrm>
        </p:spPr>
        <p:txBody>
          <a:bodyPr/>
          <a:lstStyle/>
          <a:p>
            <a:pPr lvl="2"/>
            <a:r>
              <a:rPr lang="en-US" dirty="0" smtClean="0"/>
              <a:t>Quench history and </a:t>
            </a:r>
            <a:r>
              <a:rPr lang="en-US" dirty="0" err="1" smtClean="0"/>
              <a:t>locat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Ramp rate dependence</a:t>
            </a:r>
          </a:p>
          <a:p>
            <a:pPr lvl="2"/>
            <a:r>
              <a:rPr lang="en-US" dirty="0" smtClean="0"/>
              <a:t>Temperature dependence</a:t>
            </a:r>
          </a:p>
          <a:p>
            <a:pPr lvl="2"/>
            <a:r>
              <a:rPr lang="en-US" dirty="0" smtClean="0"/>
              <a:t>Strain gauges</a:t>
            </a:r>
          </a:p>
          <a:p>
            <a:pPr lvl="2"/>
            <a:r>
              <a:rPr lang="en-US" dirty="0" smtClean="0"/>
              <a:t>Voltage rise during quench </a:t>
            </a:r>
            <a:endParaRPr lang="en-US" dirty="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935639" y="4994964"/>
            <a:ext cx="1361356" cy="1456368"/>
            <a:chOff x="9413" y="4973"/>
            <a:chExt cx="1792" cy="2294"/>
          </a:xfrm>
          <a:solidFill>
            <a:srgbClr val="FFFF99"/>
          </a:solidFill>
        </p:grpSpPr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9454" y="6637"/>
              <a:ext cx="1751" cy="6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After the initial 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training at 4.5 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9449" y="5696"/>
              <a:ext cx="1756" cy="6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After the training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at 3.0 K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9413" y="4973"/>
              <a:ext cx="1688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At the end of test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Re-assembly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772400" cy="50708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test data analysis was consistent with the FEM analysis showing:</a:t>
            </a:r>
          </a:p>
          <a:p>
            <a:pPr lvl="1"/>
            <a:r>
              <a:rPr lang="en-US" dirty="0" smtClean="0"/>
              <a:t>Insufficient pre-load on pole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 Long training</a:t>
            </a:r>
            <a:endParaRPr lang="en-US" dirty="0" smtClean="0"/>
          </a:p>
          <a:p>
            <a:pPr lvl="1"/>
            <a:r>
              <a:rPr lang="en-US" dirty="0" smtClean="0"/>
              <a:t>Excessive pre-load on </a:t>
            </a:r>
            <a:r>
              <a:rPr lang="en-US" dirty="0" err="1" smtClean="0"/>
              <a:t>midplane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Risk on degradation on </a:t>
            </a:r>
            <a:r>
              <a:rPr lang="en-US" dirty="0" err="1" smtClean="0"/>
              <a:t>midplane</a:t>
            </a:r>
            <a:endParaRPr lang="en-US" dirty="0" smtClean="0"/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 Further testing above 200 T/m could have damaged coils without providing useful information</a:t>
            </a:r>
          </a:p>
          <a:p>
            <a:pPr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 Plan: </a:t>
            </a:r>
          </a:p>
          <a:p>
            <a:pPr lvl="1">
              <a:buFontTx/>
              <a:buChar char="-"/>
            </a:pPr>
            <a:r>
              <a:rPr lang="en-US" dirty="0" smtClean="0">
                <a:sym typeface="Wingdings" pitchFamily="2" charset="2"/>
              </a:rPr>
              <a:t>Disassembly and check coil-pads mismatch</a:t>
            </a:r>
          </a:p>
          <a:p>
            <a:pPr lvl="1">
              <a:buFontTx/>
              <a:buChar char="-"/>
            </a:pPr>
            <a:r>
              <a:rPr lang="en-US" dirty="0" smtClean="0">
                <a:sym typeface="Wingdings" pitchFamily="2" charset="2"/>
              </a:rPr>
              <a:t>New assembly with same coils and optimized shims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38341-5D58-40BF-A386-C7CFF063D9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71" y="1295400"/>
            <a:ext cx="7791092" cy="1119996"/>
          </a:xfrm>
        </p:spPr>
        <p:txBody>
          <a:bodyPr/>
          <a:lstStyle/>
          <a:p>
            <a:r>
              <a:rPr lang="en-US" dirty="0" smtClean="0"/>
              <a:t>Test with pressure-sensitive paper confirmed coil-pads mismatch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38341-5D58-40BF-A386-C7CFF063D9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930" t="16133" r="3905" b="8271"/>
          <a:stretch>
            <a:fillRect/>
          </a:stretch>
        </p:blipFill>
        <p:spPr bwMode="auto">
          <a:xfrm>
            <a:off x="3174521" y="2484408"/>
            <a:ext cx="5969479" cy="39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1273" t="24397" r="1818" b="12935"/>
          <a:stretch>
            <a:fillRect/>
          </a:stretch>
        </p:blipFill>
        <p:spPr bwMode="auto">
          <a:xfrm>
            <a:off x="163902" y="3424687"/>
            <a:ext cx="2812211" cy="28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957530" y="2673083"/>
            <a:ext cx="1181821" cy="1415837"/>
            <a:chOff x="810881" y="2673083"/>
            <a:chExt cx="1181821" cy="1415837"/>
          </a:xfrm>
        </p:grpSpPr>
        <p:sp>
          <p:nvSpPr>
            <p:cNvPr id="9" name="Rectangle 8"/>
            <p:cNvSpPr/>
            <p:nvPr/>
          </p:nvSpPr>
          <p:spPr>
            <a:xfrm>
              <a:off x="810881" y="2673083"/>
              <a:ext cx="1181821" cy="27699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Contact points</a:t>
              </a:r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>
              <a:off x="435634" y="3394494"/>
              <a:ext cx="1138687" cy="2501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16200000" flipH="1">
              <a:off x="1311215" y="3424686"/>
              <a:ext cx="1130060" cy="1811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3585711" y="3317189"/>
            <a:ext cx="1181821" cy="1424464"/>
            <a:chOff x="810881" y="2673083"/>
            <a:chExt cx="1181821" cy="1424464"/>
          </a:xfrm>
        </p:grpSpPr>
        <p:sp>
          <p:nvSpPr>
            <p:cNvPr id="16" name="Rectangle 15"/>
            <p:cNvSpPr/>
            <p:nvPr/>
          </p:nvSpPr>
          <p:spPr>
            <a:xfrm>
              <a:off x="810881" y="2673083"/>
              <a:ext cx="1181821" cy="27699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Contact points</a:t>
              </a:r>
              <a:endParaRPr lang="en-US" sz="12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547777" y="3483635"/>
              <a:ext cx="1115687" cy="488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1219204" y="3496576"/>
              <a:ext cx="1135808" cy="661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Shims for LQS01b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7136" y="1329905"/>
            <a:ext cx="6152071" cy="1896374"/>
          </a:xfrm>
        </p:spPr>
        <p:txBody>
          <a:bodyPr/>
          <a:lstStyle/>
          <a:p>
            <a:r>
              <a:rPr lang="en-US" dirty="0" smtClean="0"/>
              <a:t>New assembly with thinner shims between coils and pads:</a:t>
            </a:r>
          </a:p>
          <a:p>
            <a:pPr lvl="1"/>
            <a:r>
              <a:rPr lang="en-US" dirty="0" smtClean="0"/>
              <a:t>LQS01: 762 um</a:t>
            </a:r>
          </a:p>
          <a:p>
            <a:pPr lvl="1"/>
            <a:r>
              <a:rPr lang="en-US" dirty="0" smtClean="0"/>
              <a:t>LQS01b: 381 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938341-5D58-40BF-A386-C7CFF063D9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17"/>
          <a:stretch>
            <a:fillRect/>
          </a:stretch>
        </p:blipFill>
        <p:spPr bwMode="auto">
          <a:xfrm rot="5400000">
            <a:off x="5123044" y="2694585"/>
            <a:ext cx="5057173" cy="25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3378130"/>
            <a:ext cx="2962455" cy="347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92851" y="4925681"/>
            <a:ext cx="8418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LQS01b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8427" y="5164344"/>
            <a:ext cx="74251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LQS01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364" t="25106" r="52364" b="16010"/>
          <a:stretch>
            <a:fillRect/>
          </a:stretch>
        </p:blipFill>
        <p:spPr bwMode="auto">
          <a:xfrm>
            <a:off x="3942273" y="2337759"/>
            <a:ext cx="2285999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rot="5400000">
            <a:off x="4882552" y="2070340"/>
            <a:ext cx="923026" cy="3536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LQS01b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29" y="1295400"/>
            <a:ext cx="8498456" cy="1016479"/>
          </a:xfrm>
        </p:spPr>
        <p:txBody>
          <a:bodyPr/>
          <a:lstStyle/>
          <a:p>
            <a:r>
              <a:rPr lang="en-US" dirty="0" smtClean="0"/>
              <a:t>New shims give correct ratio between strain in the shell and strain in the coils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6065"/>
          <a:stretch>
            <a:fillRect/>
          </a:stretch>
        </p:blipFill>
        <p:spPr bwMode="auto">
          <a:xfrm>
            <a:off x="3254045" y="2234242"/>
            <a:ext cx="5889955" cy="423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9533" t="6451" r="14871" b="22865"/>
          <a:stretch>
            <a:fillRect/>
          </a:stretch>
        </p:blipFill>
        <p:spPr bwMode="auto">
          <a:xfrm>
            <a:off x="0" y="2829464"/>
            <a:ext cx="3481031" cy="332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 rot="16200000" flipH="1">
            <a:off x="763437" y="2480094"/>
            <a:ext cx="862642" cy="19840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1871933" y="2147977"/>
            <a:ext cx="2337759" cy="21824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532466" y="4882549"/>
            <a:ext cx="841897" cy="307777"/>
          </a:xfrm>
          <a:prstGeom prst="rect">
            <a:avLst/>
          </a:prstGeom>
          <a:solidFill>
            <a:srgbClr val="FFFF99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LQS01b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0103" y="3122760"/>
            <a:ext cx="742511" cy="307777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LQS01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LQS01b Pre-load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717" y="1312653"/>
            <a:ext cx="8248290" cy="4800600"/>
          </a:xfrm>
        </p:spPr>
        <p:txBody>
          <a:bodyPr/>
          <a:lstStyle/>
          <a:p>
            <a:r>
              <a:rPr lang="en-US" dirty="0" smtClean="0"/>
              <a:t>Target pre-load at cold:</a:t>
            </a:r>
          </a:p>
          <a:p>
            <a:pPr lvl="1"/>
            <a:r>
              <a:rPr lang="en-US" dirty="0" smtClean="0"/>
              <a:t>Pole: 160 ± 30 </a:t>
            </a:r>
            <a:r>
              <a:rPr lang="en-US" dirty="0" err="1" smtClean="0"/>
              <a:t>MPa</a:t>
            </a:r>
            <a:endParaRPr lang="en-US" dirty="0" smtClean="0"/>
          </a:p>
          <a:p>
            <a:pPr lvl="2"/>
            <a:r>
              <a:rPr lang="en-US" dirty="0" smtClean="0"/>
              <a:t>Same as </a:t>
            </a:r>
            <a:r>
              <a:rPr lang="en-US" dirty="0" smtClean="0"/>
              <a:t>TQS03b</a:t>
            </a:r>
            <a:endParaRPr lang="en-US" dirty="0" smtClean="0"/>
          </a:p>
          <a:p>
            <a:pPr lvl="1"/>
            <a:r>
              <a:rPr lang="en-US" dirty="0" smtClean="0"/>
              <a:t>Inner layer: 193 ± 30 </a:t>
            </a:r>
            <a:r>
              <a:rPr lang="en-US" dirty="0" err="1" smtClean="0"/>
              <a:t>MPa</a:t>
            </a:r>
            <a:endParaRPr lang="en-US" dirty="0" smtClean="0"/>
          </a:p>
          <a:p>
            <a:pPr lvl="2"/>
            <a:r>
              <a:rPr lang="en-US" dirty="0" smtClean="0"/>
              <a:t>Lower than TQS03c</a:t>
            </a:r>
          </a:p>
          <a:p>
            <a:pPr lvl="1"/>
            <a:r>
              <a:rPr lang="en-US" dirty="0" smtClean="0"/>
              <a:t>Outer layer: 186 ± 30 </a:t>
            </a:r>
            <a:r>
              <a:rPr lang="en-US" dirty="0" err="1" smtClean="0"/>
              <a:t>MPa</a:t>
            </a:r>
            <a:endParaRPr lang="en-US" dirty="0" smtClean="0"/>
          </a:p>
          <a:p>
            <a:pPr lvl="2"/>
            <a:r>
              <a:rPr lang="en-US" dirty="0" smtClean="0"/>
              <a:t>Lower than TQS03c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Delta based on sensitivity analysis</a:t>
            </a:r>
          </a:p>
          <a:p>
            <a:pPr lvl="1"/>
            <a:r>
              <a:rPr lang="en-US" dirty="0" smtClean="0"/>
              <a:t>Coil mid-plane variation: ± 50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Shell inner-radius variation: ± 65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1730" y="6600825"/>
            <a:ext cx="3352800" cy="2571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G. </a:t>
            </a:r>
            <a:r>
              <a:rPr lang="en-GB" dirty="0" err="1" smtClean="0"/>
              <a:t>Ambrosio</a:t>
            </a:r>
            <a:r>
              <a:rPr lang="en-GB" dirty="0" smtClean="0"/>
              <a:t> - Long </a:t>
            </a:r>
            <a:r>
              <a:rPr lang="en-GB" dirty="0" err="1" smtClean="0"/>
              <a:t>Quadrupole</a:t>
            </a:r>
            <a:endParaRPr lang="en-GB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38712" y="1255713"/>
            <a:ext cx="4205288" cy="3163887"/>
            <a:chOff x="4938712" y="1255713"/>
            <a:chExt cx="4205288" cy="31638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38712" y="1255713"/>
              <a:ext cx="4205288" cy="3163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142673" y="1285334"/>
              <a:ext cx="905216" cy="30777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LQS01b</a:t>
              </a: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174" y="4416725"/>
            <a:ext cx="3244826" cy="24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473409" y="4442601"/>
            <a:ext cx="8418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TQS03c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228600"/>
            <a:ext cx="4140679" cy="685800"/>
          </a:xfrm>
        </p:spPr>
        <p:txBody>
          <a:bodyPr/>
          <a:lstStyle/>
          <a:p>
            <a:r>
              <a:rPr lang="en-US" dirty="0" smtClean="0"/>
              <a:t>Coils after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487" y="1304025"/>
            <a:ext cx="4211128" cy="526067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Delamination</a:t>
            </a:r>
            <a:r>
              <a:rPr lang="en-US" dirty="0" smtClean="0"/>
              <a:t> on coils Inner Diameter</a:t>
            </a:r>
          </a:p>
          <a:p>
            <a:pPr lvl="1">
              <a:buNone/>
            </a:pPr>
            <a:r>
              <a:rPr lang="en-US" dirty="0" smtClean="0"/>
              <a:t>Heater – coil</a:t>
            </a:r>
          </a:p>
          <a:p>
            <a:pPr lvl="1">
              <a:buNone/>
            </a:pPr>
            <a:r>
              <a:rPr lang="en-US" dirty="0" smtClean="0"/>
              <a:t>Insulation – heater</a:t>
            </a:r>
          </a:p>
          <a:p>
            <a:pPr lvl="1">
              <a:buNone/>
            </a:pPr>
            <a:r>
              <a:rPr lang="en-US" dirty="0" smtClean="0"/>
              <a:t>Insulation – coil</a:t>
            </a:r>
          </a:p>
          <a:p>
            <a:r>
              <a:rPr lang="en-US" dirty="0" smtClean="0"/>
              <a:t>Possible causes:</a:t>
            </a:r>
          </a:p>
          <a:p>
            <a:pPr lvl="1"/>
            <a:r>
              <a:rPr lang="en-US" dirty="0" err="1" smtClean="0"/>
              <a:t>Superfluid</a:t>
            </a:r>
            <a:r>
              <a:rPr lang="en-US" dirty="0" smtClean="0"/>
              <a:t> helium + quench </a:t>
            </a:r>
          </a:p>
          <a:p>
            <a:pPr lvl="2"/>
            <a:r>
              <a:rPr lang="en-US" dirty="0" smtClean="0"/>
              <a:t>Seen in TQ coils</a:t>
            </a:r>
          </a:p>
          <a:p>
            <a:pPr lvl="1"/>
            <a:r>
              <a:rPr lang="en-US" dirty="0" smtClean="0"/>
              <a:t>Heat from heaters on ID</a:t>
            </a:r>
          </a:p>
          <a:p>
            <a:pPr lvl="2"/>
            <a:r>
              <a:rPr lang="en-US" dirty="0" smtClean="0"/>
              <a:t>Only in LQ coils</a:t>
            </a:r>
          </a:p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Strengthen insulation</a:t>
            </a:r>
          </a:p>
          <a:p>
            <a:pPr lvl="1"/>
            <a:r>
              <a:rPr lang="en-US" dirty="0" smtClean="0"/>
              <a:t>Change heater location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92770" y="3519767"/>
            <a:ext cx="4451230" cy="333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 cstate="print"/>
          <a:srcRect l="46157" t="16734" b="27666"/>
          <a:stretch>
            <a:fillRect/>
          </a:stretch>
        </p:blipFill>
        <p:spPr bwMode="auto">
          <a:xfrm>
            <a:off x="4677277" y="0"/>
            <a:ext cx="4466723" cy="345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 smtClean="0"/>
              <a:t>Historic background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657600" y="2844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…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…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38150" y="1360488"/>
            <a:ext cx="4044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92929"/>
                </a:solidFill>
              </a:rPr>
              <a:t>Five </a:t>
            </a:r>
            <a:r>
              <a:rPr lang="en-US" dirty="0">
                <a:solidFill>
                  <a:srgbClr val="292929"/>
                </a:solidFill>
              </a:rPr>
              <a:t>years ago</a:t>
            </a:r>
            <a:r>
              <a:rPr lang="en-US" dirty="0"/>
              <a:t> … just before CM 4 …</a:t>
            </a:r>
          </a:p>
        </p:txBody>
      </p:sp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0" y="6613525"/>
            <a:ext cx="2353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dirty="0" smtClean="0"/>
              <a:t>LARP CM14 - FNAL, Apr. 26-28, 2010</a:t>
            </a:r>
            <a:endParaRPr lang="en-US" sz="1000" dirty="0" smtClean="0"/>
          </a:p>
        </p:txBody>
      </p:sp>
      <p:sp>
        <p:nvSpPr>
          <p:cNvPr id="104461" name="Footer Placeholder 3"/>
          <p:cNvSpPr txBox="1">
            <a:spLocks noGrp="1"/>
          </p:cNvSpPr>
          <p:nvPr/>
        </p:nvSpPr>
        <p:spPr bwMode="auto">
          <a:xfrm>
            <a:off x="4406900" y="6600825"/>
            <a:ext cx="3352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GB" sz="1000"/>
              <a:t>G. Ambrosio - Long Quadrupole</a:t>
            </a:r>
            <a:endParaRPr lang="en-US" sz="1000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>
            <a:off x="0" y="1895475"/>
            <a:ext cx="9144000" cy="4562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104463" name="Picture 15" descr="LetterToSPeggs050402_Page_2"/>
          <p:cNvPicPr>
            <a:picLocks noChangeAspect="1" noChangeArrowheads="1"/>
          </p:cNvPicPr>
          <p:nvPr/>
        </p:nvPicPr>
        <p:blipFill>
          <a:blip r:embed="rId2"/>
          <a:srcRect l="6459" t="15620" r="10257" b="70058"/>
          <a:stretch>
            <a:fillRect/>
          </a:stretch>
        </p:blipFill>
        <p:spPr bwMode="auto">
          <a:xfrm>
            <a:off x="693738" y="3617913"/>
            <a:ext cx="7753350" cy="1885950"/>
          </a:xfrm>
          <a:prstGeom prst="rect">
            <a:avLst/>
          </a:prstGeom>
          <a:noFill/>
        </p:spPr>
      </p:pic>
      <p:pic>
        <p:nvPicPr>
          <p:cNvPr id="104464" name="Picture 16" descr="LetterToSPeggs050402_Page_2"/>
          <p:cNvPicPr>
            <a:picLocks noChangeAspect="1" noChangeArrowheads="1"/>
          </p:cNvPicPr>
          <p:nvPr/>
        </p:nvPicPr>
        <p:blipFill>
          <a:blip r:embed="rId2"/>
          <a:srcRect l="5426" t="60017" r="39987" b="34970"/>
          <a:stretch>
            <a:fillRect/>
          </a:stretch>
        </p:blipFill>
        <p:spPr bwMode="auto">
          <a:xfrm>
            <a:off x="685800" y="5645150"/>
            <a:ext cx="5159375" cy="671513"/>
          </a:xfrm>
          <a:prstGeom prst="rect">
            <a:avLst/>
          </a:prstGeom>
          <a:noFill/>
        </p:spPr>
      </p:pic>
      <p:pic>
        <p:nvPicPr>
          <p:cNvPr id="104465" name="Picture 17" descr="LetterToSPeggs050402_Page_1"/>
          <p:cNvPicPr>
            <a:picLocks noChangeAspect="1" noChangeArrowheads="1"/>
          </p:cNvPicPr>
          <p:nvPr/>
        </p:nvPicPr>
        <p:blipFill>
          <a:blip r:embed="rId3"/>
          <a:srcRect l="5833" t="34280" r="20103" b="58150"/>
          <a:stretch>
            <a:fillRect/>
          </a:stretch>
        </p:blipFill>
        <p:spPr bwMode="auto">
          <a:xfrm>
            <a:off x="676275" y="2481263"/>
            <a:ext cx="6553200" cy="947737"/>
          </a:xfrm>
          <a:prstGeom prst="rect">
            <a:avLst/>
          </a:prstGeom>
          <a:noFill/>
        </p:spPr>
      </p:pic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5810250" y="1162050"/>
            <a:ext cx="3200400" cy="1152525"/>
          </a:xfrm>
          <a:prstGeom prst="wedgeRoundRectCallout">
            <a:avLst>
              <a:gd name="adj1" fmla="val 3569"/>
              <a:gd name="adj2" fmla="val 11790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We need a successful Long Quadrupole by the end of 2009!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1343025" y="2008188"/>
            <a:ext cx="183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April 2,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389" y="1278146"/>
            <a:ext cx="7772400" cy="53728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LQS01b with LQS01 coils</a:t>
            </a:r>
          </a:p>
          <a:p>
            <a:pPr lvl="1"/>
            <a:r>
              <a:rPr lang="en-US" dirty="0" smtClean="0"/>
              <a:t>GOAL: reproduce TQS02 performance</a:t>
            </a:r>
          </a:p>
          <a:p>
            <a:pPr lvl="2"/>
            <a:r>
              <a:rPr lang="en-US" dirty="0" smtClean="0"/>
              <a:t>Check shims</a:t>
            </a:r>
          </a:p>
          <a:p>
            <a:pPr lvl="2"/>
            <a:r>
              <a:rPr lang="en-US" dirty="0" smtClean="0"/>
              <a:t>Check effects of “TQS03b-preload”</a:t>
            </a:r>
          </a:p>
          <a:p>
            <a:pPr lvl="2"/>
            <a:r>
              <a:rPr lang="en-US" dirty="0" smtClean="0"/>
              <a:t>Perform Quench Protection studies (possibly disruptive)</a:t>
            </a:r>
          </a:p>
          <a:p>
            <a:r>
              <a:rPr lang="en-US" dirty="0" smtClean="0"/>
              <a:t>LQS02 with 4 new coils (54/61 strand)</a:t>
            </a:r>
          </a:p>
          <a:p>
            <a:pPr lvl="1"/>
            <a:r>
              <a:rPr lang="en-US" dirty="0" smtClean="0"/>
              <a:t>GOAL: reproduce TQS02 performance</a:t>
            </a:r>
          </a:p>
          <a:p>
            <a:pPr lvl="2"/>
            <a:r>
              <a:rPr lang="en-US" dirty="0" smtClean="0"/>
              <a:t>Address reproducibility</a:t>
            </a:r>
          </a:p>
          <a:p>
            <a:pPr lvl="2"/>
            <a:r>
              <a:rPr lang="en-US" dirty="0" smtClean="0"/>
              <a:t>Effect of thermal cycle (memory)</a:t>
            </a:r>
          </a:p>
          <a:p>
            <a:r>
              <a:rPr lang="en-US" dirty="0" smtClean="0"/>
              <a:t>LQS03 with 4 new coils (108/127 strand) and new cable insulation (glass tape)  </a:t>
            </a:r>
          </a:p>
          <a:p>
            <a:pPr lvl="1"/>
            <a:r>
              <a:rPr lang="en-US" dirty="0" smtClean="0"/>
              <a:t>GOAL: reproduce TQS03 performance</a:t>
            </a:r>
          </a:p>
          <a:p>
            <a:pPr lvl="2"/>
            <a:r>
              <a:rPr lang="en-US" dirty="0" smtClean="0"/>
              <a:t>Smaller Voltage Spikes</a:t>
            </a:r>
          </a:p>
          <a:p>
            <a:pPr lvl="2"/>
            <a:r>
              <a:rPr lang="en-US" dirty="0" smtClean="0"/>
              <a:t>Better 1.9 K 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168550" y="1449237"/>
          <a:ext cx="167545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210715" y="3322511"/>
            <a:ext cx="1675459" cy="351000"/>
            <a:chOff x="0" y="0"/>
            <a:chExt cx="1675459" cy="351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1675459" cy="3510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7134" y="17134"/>
              <a:ext cx="1641191" cy="316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/>
                <a:t> November 2010</a:t>
              </a:r>
              <a:endParaRPr lang="en-US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25093" y="5182941"/>
            <a:ext cx="1675459" cy="351000"/>
            <a:chOff x="0" y="0"/>
            <a:chExt cx="1675459" cy="351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1675459" cy="3510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7134" y="17134"/>
              <a:ext cx="1641191" cy="316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/>
                <a:t> June  2011</a:t>
              </a:r>
              <a:endParaRPr lang="en-US" sz="1500" kern="1200" dirty="0"/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6530196" y="5978105"/>
            <a:ext cx="2613803" cy="733246"/>
          </a:xfrm>
          <a:prstGeom prst="wedgeRoundRectCallout">
            <a:avLst>
              <a:gd name="adj1" fmla="val -44038"/>
              <a:gd name="adj2" fmla="val -95540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Plus additional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reassembly if needed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G. Ambrosio - Long Quadrupole</a:t>
            </a:r>
            <a:endParaRPr lang="en-US" smtClean="0"/>
          </a:p>
        </p:txBody>
      </p:sp>
      <p:sp>
        <p:nvSpPr>
          <p:cNvPr id="3174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LARP CM14 - FNAL, Apr. 26-28, 2010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210" y="1378878"/>
            <a:ext cx="8199347" cy="5108185"/>
          </a:xfrm>
        </p:spPr>
        <p:txBody>
          <a:bodyPr/>
          <a:lstStyle/>
          <a:p>
            <a:r>
              <a:rPr lang="en-US" dirty="0" smtClean="0"/>
              <a:t>The first Nb</a:t>
            </a:r>
            <a:r>
              <a:rPr lang="en-US" baseline="-25000" dirty="0" smtClean="0"/>
              <a:t>3</a:t>
            </a:r>
            <a:r>
              <a:rPr lang="en-US" dirty="0" smtClean="0"/>
              <a:t>Sn Long </a:t>
            </a:r>
            <a:r>
              <a:rPr lang="en-US" dirty="0" err="1" smtClean="0"/>
              <a:t>Quadrupole</a:t>
            </a:r>
            <a:r>
              <a:rPr lang="en-US" dirty="0" smtClean="0"/>
              <a:t> (LQS01) reached the 200 T/m target at 3 K and 1.9 K </a:t>
            </a:r>
          </a:p>
          <a:p>
            <a:pPr lvl="1"/>
            <a:r>
              <a:rPr lang="en-US" dirty="0" smtClean="0"/>
              <a:t>although training was not completed</a:t>
            </a:r>
          </a:p>
          <a:p>
            <a:r>
              <a:rPr lang="en-US" dirty="0" smtClean="0"/>
              <a:t>Next LQ models aim at:</a:t>
            </a:r>
          </a:p>
          <a:p>
            <a:pPr lvl="1"/>
            <a:r>
              <a:rPr lang="en-US" dirty="0" smtClean="0"/>
              <a:t>Achieving short-model performances</a:t>
            </a:r>
          </a:p>
          <a:p>
            <a:pPr lvl="1"/>
            <a:r>
              <a:rPr lang="en-US" dirty="0" smtClean="0"/>
              <a:t>Demonstrating reproducibility &amp; memory</a:t>
            </a:r>
          </a:p>
          <a:p>
            <a:pPr lvl="1"/>
            <a:r>
              <a:rPr lang="en-US" dirty="0" smtClean="0"/>
              <a:t>Demonstrating accelerator-quality conductor and cable insulation</a:t>
            </a:r>
          </a:p>
          <a:p>
            <a:pPr lvl="2"/>
            <a:r>
              <a:rPr lang="en-US" dirty="0" smtClean="0"/>
              <a:t>Smaller voltage spikes &amp; no length issues</a:t>
            </a:r>
          </a:p>
          <a:p>
            <a:r>
              <a:rPr lang="en-US" dirty="0" smtClean="0"/>
              <a:t>Need still some R&amp;D: </a:t>
            </a:r>
          </a:p>
          <a:p>
            <a:pPr lvl="1"/>
            <a:r>
              <a:rPr lang="en-US" dirty="0" smtClean="0"/>
              <a:t>Protection heaters for inner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Extra Slides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From TQS &amp; LRS to LQS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285875"/>
            <a:ext cx="5876925" cy="4143375"/>
          </a:xfrm>
        </p:spPr>
        <p:txBody>
          <a:bodyPr/>
          <a:lstStyle/>
          <a:p>
            <a:r>
              <a:rPr lang="en-US" smtClean="0"/>
              <a:t>LQS is based on TQS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and LRS</a:t>
            </a:r>
          </a:p>
        </p:txBody>
      </p:sp>
      <p:pic>
        <p:nvPicPr>
          <p:cNvPr id="106500" name="Content Placeholder 10" descr="tqs02_cross-section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6900"/>
            <a:ext cx="2835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6" descr="lqs01_cross-section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1876425"/>
            <a:ext cx="289877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10" descr="gauge_loca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4813"/>
            <a:ext cx="419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8" descr="lrs01_3d_fr02_segmen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550" y="5172075"/>
            <a:ext cx="41751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5629275" y="1285875"/>
            <a:ext cx="3514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2800">
                <a:solidFill>
                  <a:schemeClr val="accent2"/>
                </a:solidFill>
                <a:latin typeface="Times New Roman" pitchFamily="18" charset="0"/>
              </a:rPr>
              <a:t>TQS Modifications: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Added masters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Added tie-rods for yoke &amp; pad laminations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Added alignment features for the structure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Rods closer to coils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Rods made of SS</a:t>
            </a: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4219575" y="4981575"/>
            <a:ext cx="35147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Segmented shell (4)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H="1">
            <a:off x="4953000" y="2057400"/>
            <a:ext cx="151447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>
            <a:off x="5591175" y="2447925"/>
            <a:ext cx="83820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H="1">
            <a:off x="5048250" y="2571750"/>
            <a:ext cx="1381125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 flipH="1">
            <a:off x="5972175" y="3228975"/>
            <a:ext cx="438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5324475" y="3324225"/>
            <a:ext cx="108585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762000"/>
          </a:xfrm>
        </p:spPr>
        <p:txBody>
          <a:bodyPr/>
          <a:lstStyle/>
          <a:p>
            <a:r>
              <a:rPr lang="en-US" smtClean="0"/>
              <a:t>LQ Coil Design &amp; Fabrication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2374900"/>
            <a:ext cx="721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Fabrication technology: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From 2-in-1 (TQ coils) to single coil fixtures (LQ)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Mica during heat treatment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Bridge between lead-end saddle and pole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1285875"/>
            <a:ext cx="6121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Coil design: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>
                <a:latin typeface="Times New Roman" pitchFamily="18" charset="0"/>
              </a:rPr>
              <a:t>LQ coils = long TQ02 coils with gaps to accommodate different CTE during HT</a:t>
            </a:r>
          </a:p>
        </p:txBody>
      </p:sp>
      <p:pic>
        <p:nvPicPr>
          <p:cNvPr id="99337" name="Picture 9" descr="TQ_C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4088" y="1050925"/>
            <a:ext cx="3109912" cy="29781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030913" y="4019550"/>
            <a:ext cx="3113087" cy="3492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600" b="1">
                <a:cs typeface="Times New Roman" pitchFamily="18" charset="0"/>
              </a:rPr>
              <a:t>Cross-section of TQ/LQ coil</a:t>
            </a:r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3962400"/>
            <a:ext cx="9144000" cy="2895600"/>
            <a:chOff x="0" y="2496"/>
            <a:chExt cx="5760" cy="1824"/>
          </a:xfrm>
        </p:grpSpPr>
        <p:pic>
          <p:nvPicPr>
            <p:cNvPr id="99333" name="Picture 5" descr="DSC03542"/>
            <p:cNvPicPr>
              <a:picLocks noChangeAspect="1" noChangeArrowheads="1"/>
            </p:cNvPicPr>
            <p:nvPr/>
          </p:nvPicPr>
          <p:blipFill>
            <a:blip r:embed="rId4" cstate="print"/>
            <a:srcRect l="15152" t="17638" r="18750" b="30284"/>
            <a:stretch>
              <a:fillRect/>
            </a:stretch>
          </p:blipFill>
          <p:spPr bwMode="auto">
            <a:xfrm>
              <a:off x="0" y="2504"/>
              <a:ext cx="1729" cy="1816"/>
            </a:xfrm>
            <a:prstGeom prst="rect">
              <a:avLst/>
            </a:prstGeom>
            <a:noFill/>
          </p:spPr>
        </p:pic>
        <p:pic>
          <p:nvPicPr>
            <p:cNvPr id="9934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8" y="2774"/>
              <a:ext cx="2222" cy="1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934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7765" r="7765" b="10228"/>
            <a:stretch>
              <a:fillRect/>
            </a:stretch>
          </p:blipFill>
          <p:spPr bwMode="auto">
            <a:xfrm>
              <a:off x="1989" y="2496"/>
              <a:ext cx="1287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9344" name="Picture 16"/>
          <p:cNvPicPr>
            <a:picLocks noChangeAspect="1" noChangeArrowheads="1"/>
          </p:cNvPicPr>
          <p:nvPr/>
        </p:nvPicPr>
        <p:blipFill>
          <a:blip r:embed="rId7"/>
          <a:srcRect l="23335" t="11981" r="10086"/>
          <a:stretch>
            <a:fillRect/>
          </a:stretch>
        </p:blipFill>
        <p:spPr bwMode="auto">
          <a:xfrm>
            <a:off x="2435225" y="987425"/>
            <a:ext cx="34639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 txBox="1">
            <a:spLocks noGrp="1"/>
          </p:cNvSpPr>
          <p:nvPr/>
        </p:nvSpPr>
        <p:spPr bwMode="auto">
          <a:xfrm>
            <a:off x="4406900" y="65532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000"/>
              <a:t>Long Quadrupole Overview – G. Ambrosio</a:t>
            </a:r>
          </a:p>
          <a:p>
            <a:pPr algn="ctr"/>
            <a:endParaRPr lang="en-US" sz="1000"/>
          </a:p>
        </p:txBody>
      </p:sp>
      <p:sp>
        <p:nvSpPr>
          <p:cNvPr id="124931" name="Slide Number Placeholder 5"/>
          <p:cNvSpPr txBox="1">
            <a:spLocks noGrp="1"/>
          </p:cNvSpPr>
          <p:nvPr/>
        </p:nvSpPr>
        <p:spPr bwMode="auto">
          <a:xfrm>
            <a:off x="80772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4C5601-E5BF-42B2-B459-F7104D4BEE57}" type="slidenum">
              <a:rPr lang="en-US" sz="1000">
                <a:latin typeface="Times New Roman" pitchFamily="18" charset="0"/>
              </a:rPr>
              <a:pPr algn="r"/>
              <a:t>25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124932" name="Date Placeholder 6"/>
          <p:cNvSpPr txBox="1">
            <a:spLocks noGrp="1"/>
          </p:cNvSpPr>
          <p:nvPr/>
        </p:nvSpPr>
        <p:spPr bwMode="auto">
          <a:xfrm>
            <a:off x="0" y="6553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1000"/>
              <a:t>LARP Collab. Mtg 10  –  Port Jefferson, Apr. 23-25, 2008</a:t>
            </a:r>
          </a:p>
          <a:p>
            <a:pPr eaLnBrk="0" hangingPunct="0">
              <a:lnSpc>
                <a:spcPct val="84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GB" sz="1000"/>
          </a:p>
          <a:p>
            <a:endParaRPr lang="en-US" sz="1000"/>
          </a:p>
        </p:txBody>
      </p:sp>
      <p:sp>
        <p:nvSpPr>
          <p:cNvPr id="12493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52959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Quench Protection</a:t>
            </a:r>
          </a:p>
        </p:txBody>
      </p:sp>
      <p:sp>
        <p:nvSpPr>
          <p:cNvPr id="124934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0050" y="1228725"/>
            <a:ext cx="8458200" cy="2895600"/>
          </a:xfrm>
        </p:spPr>
        <p:txBody>
          <a:bodyPr/>
          <a:lstStyle/>
          <a:p>
            <a:pPr eaLnBrk="1" hangingPunct="1"/>
            <a:r>
              <a:rPr lang="en-US" sz="2400" smtClean="0"/>
              <a:t>Goal: 			</a:t>
            </a:r>
            <a:endParaRPr lang="en-US" sz="2000" b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MIITs &lt; </a:t>
            </a:r>
            <a:r>
              <a:rPr lang="en-US" sz="2000" b="1" smtClean="0">
                <a:sym typeface="Wingdings" pitchFamily="2" charset="2"/>
              </a:rPr>
              <a:t>7.5</a:t>
            </a:r>
            <a:r>
              <a:rPr lang="en-US" sz="2000" smtClean="0">
                <a:sym typeface="Wingdings" pitchFamily="2" charset="2"/>
              </a:rPr>
              <a:t>   Temp ~ </a:t>
            </a:r>
            <a:r>
              <a:rPr lang="en-US" sz="2000" b="1" smtClean="0">
                <a:solidFill>
                  <a:srgbClr val="990000"/>
                </a:solidFill>
                <a:sym typeface="Wingdings" pitchFamily="2" charset="2"/>
              </a:rPr>
              <a:t>380 K </a:t>
            </a:r>
            <a:r>
              <a:rPr lang="en-US" sz="2000" smtClean="0">
                <a:sym typeface="Wingdings" pitchFamily="2" charset="2"/>
              </a:rPr>
              <a:t>(adiabatic approx)		</a:t>
            </a:r>
            <a:r>
              <a:rPr lang="en-US" sz="1800" smtClean="0">
                <a:sym typeface="Wingdings" pitchFamily="2" charset="2"/>
              </a:rPr>
              <a:t>	</a:t>
            </a:r>
            <a:endParaRPr lang="en-US" sz="2000" smtClean="0">
              <a:sym typeface="Wingdings" pitchFamily="2" charset="2"/>
            </a:endParaRPr>
          </a:p>
          <a:p>
            <a:pPr eaLnBrk="1" hangingPunct="1"/>
            <a:r>
              <a:rPr lang="en-US" sz="2400" smtClean="0"/>
              <a:t>Quench protection param. (4.5 K) – conservative hypothesis</a:t>
            </a:r>
          </a:p>
          <a:p>
            <a:pPr lvl="1" eaLnBrk="1" hangingPunct="1"/>
            <a:r>
              <a:rPr lang="en-US" sz="2000" smtClean="0"/>
              <a:t>Dump resistance: </a:t>
            </a:r>
            <a:r>
              <a:rPr lang="en-US" sz="2000" b="1" smtClean="0">
                <a:solidFill>
                  <a:srgbClr val="990000"/>
                </a:solidFill>
              </a:rPr>
              <a:t>60 m</a:t>
            </a:r>
            <a:r>
              <a:rPr lang="en-US" sz="2000" b="1" smtClean="0">
                <a:solidFill>
                  <a:srgbClr val="990000"/>
                </a:solidFill>
                <a:latin typeface="Symbol" pitchFamily="18" charset="2"/>
              </a:rPr>
              <a:t>W</a:t>
            </a:r>
            <a:r>
              <a:rPr lang="en-US" sz="2000" smtClean="0">
                <a:latin typeface="Symbol" pitchFamily="18" charset="2"/>
              </a:rPr>
              <a:t>  	</a:t>
            </a:r>
            <a:r>
              <a:rPr lang="en-US" sz="2000" smtClean="0"/>
              <a:t>(extract ~1/3 of the energy; V</a:t>
            </a:r>
            <a:r>
              <a:rPr lang="en-US" sz="2000" baseline="-25000" smtClean="0"/>
              <a:t>leads</a:t>
            </a:r>
            <a:r>
              <a:rPr lang="en-US" sz="2000" smtClean="0"/>
              <a:t> ~ 800 V)</a:t>
            </a:r>
          </a:p>
          <a:p>
            <a:pPr lvl="1" eaLnBrk="1" hangingPunct="1"/>
            <a:r>
              <a:rPr lang="en-US" sz="2000" b="1" smtClean="0">
                <a:solidFill>
                  <a:srgbClr val="990000"/>
                </a:solidFill>
              </a:rPr>
              <a:t>100%</a:t>
            </a:r>
            <a:r>
              <a:rPr lang="en-US" sz="2000" smtClean="0"/>
              <a:t> heater coverage 	(</a:t>
            </a:r>
            <a:r>
              <a:rPr lang="en-US" sz="2000" smtClean="0">
                <a:sym typeface="Wingdings" pitchFamily="2" charset="2"/>
              </a:rPr>
              <a:t> heaters also on the inner layer)</a:t>
            </a:r>
            <a:endParaRPr lang="en-US" sz="2000" smtClean="0"/>
          </a:p>
          <a:p>
            <a:pPr lvl="1" eaLnBrk="1" hangingPunct="1"/>
            <a:r>
              <a:rPr lang="en-US" sz="2000" smtClean="0"/>
              <a:t>Detection time: </a:t>
            </a:r>
            <a:r>
              <a:rPr lang="en-US" sz="2000" b="1" smtClean="0">
                <a:solidFill>
                  <a:srgbClr val="990000"/>
                </a:solidFill>
              </a:rPr>
              <a:t>~5 ms</a:t>
            </a:r>
            <a:r>
              <a:rPr lang="en-US" sz="2000" smtClean="0"/>
              <a:t>	based on TQs with  I &gt; 80% ssl</a:t>
            </a:r>
          </a:p>
          <a:p>
            <a:pPr lvl="1" eaLnBrk="1" hangingPunct="1"/>
            <a:r>
              <a:rPr lang="en-US" sz="2000" smtClean="0"/>
              <a:t>Heater delay time: </a:t>
            </a:r>
            <a:r>
              <a:rPr lang="en-US" sz="2000" b="1" smtClean="0">
                <a:solidFill>
                  <a:srgbClr val="990000"/>
                </a:solidFill>
              </a:rPr>
              <a:t>12 ms</a:t>
            </a:r>
            <a:r>
              <a:rPr lang="en-US" sz="2000" smtClean="0"/>
              <a:t>	based on TQs with  I &gt; 80% ssl</a:t>
            </a:r>
          </a:p>
        </p:txBody>
      </p:sp>
      <p:pic>
        <p:nvPicPr>
          <p:cNvPr id="124935" name="Content Placeholder 9" descr="MIITs_plot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3374" t="9233" r="1149" b="5376"/>
          <a:stretch>
            <a:fillRect/>
          </a:stretch>
        </p:blipFill>
        <p:spPr>
          <a:xfrm>
            <a:off x="0" y="4105275"/>
            <a:ext cx="4498975" cy="2752725"/>
          </a:xfrm>
        </p:spPr>
      </p:pic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5761038" y="0"/>
            <a:ext cx="3382962" cy="1176338"/>
          </a:xfrm>
          <a:prstGeom prst="wedgeRoundRectCallout">
            <a:avLst>
              <a:gd name="adj1" fmla="val -54597"/>
              <a:gd name="adj2" fmla="val 99259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/>
              <a:t>Very challenging!</a:t>
            </a:r>
          </a:p>
          <a:p>
            <a:pPr eaLnBrk="0" hangingPunct="0"/>
            <a:r>
              <a:rPr lang="en-US" sz="2000"/>
              <a:t>J in copper = 2900 A/mm</a:t>
            </a:r>
            <a:r>
              <a:rPr lang="en-US" sz="2000" baseline="30000"/>
              <a:t>2</a:t>
            </a:r>
          </a:p>
          <a:p>
            <a:pPr eaLnBrk="0" hangingPunct="0"/>
            <a:r>
              <a:rPr lang="en-US" sz="2000"/>
              <a:t>at 13.9 kA (4.3 K SSL)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92625" y="4159250"/>
            <a:ext cx="4651375" cy="2698750"/>
            <a:chOff x="868" y="1466"/>
            <a:chExt cx="3014" cy="1994"/>
          </a:xfrm>
        </p:grpSpPr>
        <p:pic>
          <p:nvPicPr>
            <p:cNvPr id="6" name="Chart 5"/>
            <p:cNvPicPr>
              <a:picLocks noChangeArrowheads="1"/>
            </p:cNvPicPr>
            <p:nvPr/>
          </p:nvPicPr>
          <p:blipFill>
            <a:blip r:embed="rId4"/>
            <a:srcRect l="4013" t="2258" b="3951"/>
            <a:stretch>
              <a:fillRect/>
            </a:stretch>
          </p:blipFill>
          <p:spPr bwMode="auto">
            <a:xfrm>
              <a:off x="868" y="1466"/>
              <a:ext cx="3014" cy="199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Oval 7"/>
            <p:cNvSpPr/>
            <p:nvPr/>
          </p:nvSpPr>
          <p:spPr>
            <a:xfrm rot="1095363">
              <a:off x="1244" y="1860"/>
              <a:ext cx="1651" cy="267"/>
            </a:xfrm>
            <a:prstGeom prst="ellipse">
              <a:avLst/>
            </a:prstGeom>
            <a:noFill/>
            <a:ln>
              <a:solidFill>
                <a:srgbClr val="385D8A">
                  <a:alpha val="2392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1255928">
              <a:off x="1271" y="2106"/>
              <a:ext cx="1144" cy="366"/>
            </a:xfrm>
            <a:prstGeom prst="ellipse">
              <a:avLst/>
            </a:prstGeom>
            <a:noFill/>
            <a:ln>
              <a:solidFill>
                <a:srgbClr val="E46C0A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3" y="2737"/>
              <a:ext cx="707" cy="401"/>
            </a:xfrm>
            <a:prstGeom prst="rect">
              <a:avLst/>
            </a:prstGeom>
            <a:noFill/>
            <a:ln>
              <a:solidFill>
                <a:srgbClr val="385D8A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3" y="2262"/>
              <a:ext cx="707" cy="438"/>
            </a:xfrm>
            <a:prstGeom prst="rect">
              <a:avLst/>
            </a:prstGeom>
            <a:noFill/>
            <a:ln>
              <a:solidFill>
                <a:srgbClr val="E46C0A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33" y="1787"/>
              <a:ext cx="707" cy="29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45" y="2205"/>
              <a:ext cx="1540" cy="798"/>
            </a:xfrm>
            <a:custGeom>
              <a:avLst/>
              <a:gdLst>
                <a:gd name="connsiteX0" fmla="*/ 506186 w 3487057"/>
                <a:gd name="connsiteY0" fmla="*/ 281214 h 1663699"/>
                <a:gd name="connsiteX1" fmla="*/ 201386 w 3487057"/>
                <a:gd name="connsiteY1" fmla="*/ 9071 h 1663699"/>
                <a:gd name="connsiteX2" fmla="*/ 38100 w 3487057"/>
                <a:gd name="connsiteY2" fmla="*/ 226785 h 1663699"/>
                <a:gd name="connsiteX3" fmla="*/ 429986 w 3487057"/>
                <a:gd name="connsiteY3" fmla="*/ 1064985 h 1663699"/>
                <a:gd name="connsiteX4" fmla="*/ 996043 w 3487057"/>
                <a:gd name="connsiteY4" fmla="*/ 1533071 h 1663699"/>
                <a:gd name="connsiteX5" fmla="*/ 2792186 w 3487057"/>
                <a:gd name="connsiteY5" fmla="*/ 1631042 h 1663699"/>
                <a:gd name="connsiteX6" fmla="*/ 3380014 w 3487057"/>
                <a:gd name="connsiteY6" fmla="*/ 1337128 h 1663699"/>
                <a:gd name="connsiteX7" fmla="*/ 3216729 w 3487057"/>
                <a:gd name="connsiteY7" fmla="*/ 1108528 h 1663699"/>
                <a:gd name="connsiteX8" fmla="*/ 1758043 w 3487057"/>
                <a:gd name="connsiteY8" fmla="*/ 1075871 h 1663699"/>
                <a:gd name="connsiteX9" fmla="*/ 1126672 w 3487057"/>
                <a:gd name="connsiteY9" fmla="*/ 1064985 h 1663699"/>
                <a:gd name="connsiteX10" fmla="*/ 876300 w 3487057"/>
                <a:gd name="connsiteY10" fmla="*/ 923471 h 1663699"/>
                <a:gd name="connsiteX11" fmla="*/ 506186 w 3487057"/>
                <a:gd name="connsiteY11" fmla="*/ 281214 h 166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87057" h="1663699">
                  <a:moveTo>
                    <a:pt x="506186" y="281214"/>
                  </a:moveTo>
                  <a:cubicBezTo>
                    <a:pt x="393700" y="128814"/>
                    <a:pt x="279400" y="18143"/>
                    <a:pt x="201386" y="9071"/>
                  </a:cubicBezTo>
                  <a:cubicBezTo>
                    <a:pt x="123372" y="0"/>
                    <a:pt x="0" y="50799"/>
                    <a:pt x="38100" y="226785"/>
                  </a:cubicBezTo>
                  <a:cubicBezTo>
                    <a:pt x="76200" y="402771"/>
                    <a:pt x="270329" y="847271"/>
                    <a:pt x="429986" y="1064985"/>
                  </a:cubicBezTo>
                  <a:cubicBezTo>
                    <a:pt x="589643" y="1282699"/>
                    <a:pt x="602343" y="1438728"/>
                    <a:pt x="996043" y="1533071"/>
                  </a:cubicBezTo>
                  <a:cubicBezTo>
                    <a:pt x="1389743" y="1627414"/>
                    <a:pt x="2394858" y="1663699"/>
                    <a:pt x="2792186" y="1631042"/>
                  </a:cubicBezTo>
                  <a:cubicBezTo>
                    <a:pt x="3189515" y="1598385"/>
                    <a:pt x="3309257" y="1424214"/>
                    <a:pt x="3380014" y="1337128"/>
                  </a:cubicBezTo>
                  <a:cubicBezTo>
                    <a:pt x="3450771" y="1250042"/>
                    <a:pt x="3487057" y="1152071"/>
                    <a:pt x="3216729" y="1108528"/>
                  </a:cubicBezTo>
                  <a:cubicBezTo>
                    <a:pt x="2946401" y="1064985"/>
                    <a:pt x="1758043" y="1075871"/>
                    <a:pt x="1758043" y="1075871"/>
                  </a:cubicBezTo>
                  <a:cubicBezTo>
                    <a:pt x="1409700" y="1068614"/>
                    <a:pt x="1273629" y="1090385"/>
                    <a:pt x="1126672" y="1064985"/>
                  </a:cubicBezTo>
                  <a:cubicBezTo>
                    <a:pt x="979715" y="1039585"/>
                    <a:pt x="981529" y="1054099"/>
                    <a:pt x="876300" y="923471"/>
                  </a:cubicBezTo>
                  <a:cubicBezTo>
                    <a:pt x="771071" y="792843"/>
                    <a:pt x="618672" y="433614"/>
                    <a:pt x="506186" y="281214"/>
                  </a:cubicBez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5915025" cy="685800"/>
          </a:xfrm>
        </p:spPr>
        <p:txBody>
          <a:bodyPr/>
          <a:lstStyle/>
          <a:p>
            <a:r>
              <a:rPr lang="en-US" sz="4000" smtClean="0"/>
              <a:t>Instrumentation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397000"/>
            <a:ext cx="6680200" cy="5067300"/>
          </a:xfrm>
        </p:spPr>
        <p:txBody>
          <a:bodyPr/>
          <a:lstStyle/>
          <a:p>
            <a:r>
              <a:rPr lang="en-US" smtClean="0"/>
              <a:t>Voltage taps: </a:t>
            </a:r>
            <a:r>
              <a:rPr lang="en-US" b="0" smtClean="0"/>
              <a:t>13 IL + 7 OL</a:t>
            </a:r>
          </a:p>
          <a:p>
            <a:r>
              <a:rPr lang="en-US" smtClean="0"/>
              <a:t>Two protection heaters</a:t>
            </a:r>
            <a:r>
              <a:rPr lang="en-US" b="0" smtClean="0"/>
              <a:t> </a:t>
            </a:r>
            <a:r>
              <a:rPr lang="en-US" u="sng" smtClean="0"/>
              <a:t>on each layer</a:t>
            </a:r>
          </a:p>
          <a:p>
            <a:pPr lvl="1"/>
            <a:r>
              <a:rPr lang="en-US" smtClean="0"/>
              <a:t>Large ss strip with narrow heating areas</a:t>
            </a:r>
          </a:p>
          <a:p>
            <a:pPr lvl="2"/>
            <a:r>
              <a:rPr lang="en-US" smtClean="0"/>
              <a:t>Successfully tested on Long Racetrack </a:t>
            </a:r>
          </a:p>
          <a:p>
            <a:pPr lvl="1"/>
            <a:r>
              <a:rPr lang="en-US" smtClean="0"/>
              <a:t>“Bubbles” may cause coil-heater shorts</a:t>
            </a:r>
          </a:p>
          <a:p>
            <a:pPr lvl="2">
              <a:buFontTx/>
              <a:buNone/>
            </a:pP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test at 4.5, and 3.0 K (1.9K at the end)</a:t>
            </a:r>
          </a:p>
          <a:p>
            <a:r>
              <a:rPr lang="en-US" smtClean="0"/>
              <a:t>Coil strain gauges: </a:t>
            </a:r>
            <a:r>
              <a:rPr lang="en-US" b="0" smtClean="0"/>
              <a:t>4 IL</a:t>
            </a:r>
          </a:p>
          <a:p>
            <a:pPr lvl="1"/>
            <a:r>
              <a:rPr lang="en-US" smtClean="0"/>
              <a:t>Gauges instrumented with wires</a:t>
            </a:r>
          </a:p>
          <a:p>
            <a:r>
              <a:rPr lang="en-US" smtClean="0"/>
              <a:t>Structure strain gauges:</a:t>
            </a:r>
          </a:p>
          <a:p>
            <a:pPr lvl="1"/>
            <a:r>
              <a:rPr lang="en-US" smtClean="0"/>
              <a:t>Shell: 10 (two full bridges each)</a:t>
            </a:r>
          </a:p>
          <a:p>
            <a:pPr lvl="1"/>
            <a:r>
              <a:rPr lang="en-US" smtClean="0"/>
              <a:t>Rods: 4 (two half bridges each)</a:t>
            </a:r>
          </a:p>
        </p:txBody>
      </p:sp>
      <p:pic>
        <p:nvPicPr>
          <p:cNvPr id="126981" name="Picture 8"/>
          <p:cNvPicPr>
            <a:picLocks noChangeAspect="1" noChangeArrowheads="1"/>
          </p:cNvPicPr>
          <p:nvPr/>
        </p:nvPicPr>
        <p:blipFill>
          <a:blip r:embed="rId3"/>
          <a:srcRect l="33015" t="2423" r="25044" b="12363"/>
          <a:stretch>
            <a:fillRect/>
          </a:stretch>
        </p:blipFill>
        <p:spPr bwMode="auto">
          <a:xfrm>
            <a:off x="6613525" y="0"/>
            <a:ext cx="253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604000" y="6216650"/>
            <a:ext cx="2216150" cy="641350"/>
          </a:xfrm>
          <a:prstGeom prst="rect">
            <a:avLst/>
          </a:prstGeom>
          <a:gradFill rotWithShape="1">
            <a:gsLst>
              <a:gs pos="0">
                <a:srgbClr val="FFFF99">
                  <a:alpha val="64000"/>
                </a:srgbClr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Test at LN of </a:t>
            </a:r>
          </a:p>
          <a:p>
            <a:r>
              <a:rPr lang="en-US" b="1"/>
              <a:t>Protection Heaters</a:t>
            </a:r>
          </a:p>
        </p:txBody>
      </p:sp>
      <p:sp>
        <p:nvSpPr>
          <p:cNvPr id="126983" name="AutoShape 7"/>
          <p:cNvSpPr>
            <a:spLocks/>
          </p:cNvSpPr>
          <p:nvPr/>
        </p:nvSpPr>
        <p:spPr bwMode="auto">
          <a:xfrm>
            <a:off x="5981700" y="1428750"/>
            <a:ext cx="781050" cy="2724150"/>
          </a:xfrm>
          <a:prstGeom prst="rightBrace">
            <a:avLst>
              <a:gd name="adj1" fmla="val 29065"/>
              <a:gd name="adj2" fmla="val 50000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858000" y="2828925"/>
            <a:ext cx="819150" cy="82867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0" y="6613525"/>
            <a:ext cx="2353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dirty="0" smtClean="0"/>
              <a:t>LARP CM14 - FNAL, Apr. 26-28, 2010</a:t>
            </a:r>
            <a:endParaRPr lang="en-US" sz="1000" dirty="0" smtClean="0"/>
          </a:p>
        </p:txBody>
      </p:sp>
      <p:sp>
        <p:nvSpPr>
          <p:cNvPr id="126987" name="Footer Placeholder 3"/>
          <p:cNvSpPr txBox="1">
            <a:spLocks noGrp="1"/>
          </p:cNvSpPr>
          <p:nvPr/>
        </p:nvSpPr>
        <p:spPr bwMode="auto">
          <a:xfrm>
            <a:off x="4406900" y="6600825"/>
            <a:ext cx="3352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GB" sz="1000"/>
              <a:t>G. Ambrosio - Long Quadrupole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smtClean="0"/>
              <a:t>G. Ambrosio - Long Quadrupole</a:t>
            </a:r>
          </a:p>
          <a:p>
            <a:endParaRPr lang="en-US" smtClean="0"/>
          </a:p>
        </p:txBody>
      </p:sp>
      <p:sp>
        <p:nvSpPr>
          <p:cNvPr id="2969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GB" dirty="0" smtClean="0"/>
              <a:t>LARP CM14 - FNAL, Apr. 26-28, 2010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6115050" cy="685800"/>
          </a:xfrm>
        </p:spPr>
        <p:txBody>
          <a:bodyPr/>
          <a:lstStyle/>
          <a:p>
            <a:r>
              <a:rPr lang="en-US" sz="4000" smtClean="0"/>
              <a:t>Test Preparation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564563" cy="4425950"/>
          </a:xfrm>
        </p:spPr>
        <p:txBody>
          <a:bodyPr/>
          <a:lstStyle/>
          <a:p>
            <a:r>
              <a:rPr lang="en-US" sz="2400" smtClean="0"/>
              <a:t>Quench Detection System with Adaptive Thresholds</a:t>
            </a:r>
          </a:p>
          <a:p>
            <a:pPr lvl="1"/>
            <a:r>
              <a:rPr lang="en-US" sz="2000" smtClean="0"/>
              <a:t>To allow using low threshold at high current avoiding trips due to voltage spikes at low current</a:t>
            </a:r>
          </a:p>
          <a:p>
            <a:pPr lvl="1"/>
            <a:r>
              <a:rPr lang="en-US" sz="2000" smtClean="0"/>
              <a:t>Both DQD and AQD </a:t>
            </a:r>
          </a:p>
          <a:p>
            <a:r>
              <a:rPr lang="en-US" sz="2400" smtClean="0"/>
              <a:t>Symmetric Coil Grounding</a:t>
            </a:r>
          </a:p>
          <a:p>
            <a:pPr lvl="1"/>
            <a:r>
              <a:rPr lang="en-US" sz="2000" smtClean="0"/>
              <a:t>To reduce peak coil-ground voltage </a:t>
            </a:r>
          </a:p>
          <a:p>
            <a:pPr lvl="2"/>
            <a:r>
              <a:rPr lang="en-US" sz="1800" smtClean="0"/>
              <a:t>LQ needs larger dump resistance than TQ magnets (60 vs 30 mOhm) </a:t>
            </a:r>
          </a:p>
          <a:p>
            <a:r>
              <a:rPr lang="en-US" sz="2400" smtClean="0"/>
              <a:t>Reconfiguration of the Magnet Protection System</a:t>
            </a:r>
          </a:p>
          <a:p>
            <a:pPr lvl="1"/>
            <a:r>
              <a:rPr lang="en-US" sz="2000" smtClean="0"/>
              <a:t>Additional Heater-Firing-Units for all LQ heaters (16)</a:t>
            </a:r>
          </a:p>
          <a:p>
            <a:r>
              <a:rPr lang="en-US" sz="2400" smtClean="0"/>
              <a:t>Modified Strain Gauge Readout System</a:t>
            </a:r>
          </a:p>
          <a:p>
            <a:pPr lvl="1"/>
            <a:r>
              <a:rPr lang="en-US" sz="2000" smtClean="0"/>
              <a:t>To reduce noise and sampling time</a:t>
            </a: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5761038" y="0"/>
            <a:ext cx="3382962" cy="890588"/>
          </a:xfrm>
          <a:prstGeom prst="wedgeRoundRectCallout">
            <a:avLst>
              <a:gd name="adj1" fmla="val -43338"/>
              <a:gd name="adj2" fmla="val 99019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/>
              <a:t>J in copper = 2900 A/mm</a:t>
            </a:r>
            <a:r>
              <a:rPr lang="en-US" sz="2000" baseline="30000"/>
              <a:t>2</a:t>
            </a:r>
          </a:p>
          <a:p>
            <a:pPr eaLnBrk="0" hangingPunct="0"/>
            <a:r>
              <a:rPr lang="en-US" sz="2000"/>
              <a:t>at 13.9 kA (4.3 K SSL)</a:t>
            </a:r>
          </a:p>
        </p:txBody>
      </p: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133350" y="5362575"/>
            <a:ext cx="7581900" cy="1190625"/>
            <a:chOff x="84" y="3378"/>
            <a:chExt cx="4776" cy="750"/>
          </a:xfrm>
        </p:grpSpPr>
        <p:pic>
          <p:nvPicPr>
            <p:cNvPr id="29708" name="Picture 12" descr="MCj0441310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76" y="3378"/>
              <a:ext cx="384" cy="384"/>
            </a:xfrm>
            <a:prstGeom prst="rect">
              <a:avLst/>
            </a:prstGeom>
            <a:noFill/>
          </p:spPr>
        </p:pic>
        <p:pic>
          <p:nvPicPr>
            <p:cNvPr id="29709" name="Picture 13" descr="MCj0441310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4" y="3744"/>
              <a:ext cx="384" cy="384"/>
            </a:xfrm>
            <a:prstGeom prst="rect">
              <a:avLst/>
            </a:prstGeom>
            <a:noFill/>
          </p:spPr>
        </p:pic>
        <p:sp>
          <p:nvSpPr>
            <p:cNvPr id="29710" name="Rectangle 3"/>
            <p:cNvSpPr>
              <a:spLocks noChangeArrowheads="1"/>
            </p:cNvSpPr>
            <p:nvPr/>
          </p:nvSpPr>
          <p:spPr bwMode="auto">
            <a:xfrm>
              <a:off x="84" y="3494"/>
              <a:ext cx="452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è"/>
              </a:pPr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  <a:sym typeface="Wingdings" pitchFamily="2" charset="2"/>
                </a:rPr>
                <a:t>All new systems tested all together two weeks ago</a:t>
              </a:r>
            </a:p>
            <a:p>
              <a:pPr marL="342900" indent="-342900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è"/>
              </a:pPr>
              <a:r>
                <a:rPr lang="en-US" sz="2400" b="1">
                  <a:solidFill>
                    <a:srgbClr val="C00000"/>
                  </a:solidFill>
                  <a:latin typeface="Times New Roman" pitchFamily="18" charset="0"/>
                </a:rPr>
                <a:t> Upgrades passed LQS01 Test Readiness Review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210425" cy="685800"/>
          </a:xfrm>
        </p:spPr>
        <p:txBody>
          <a:bodyPr/>
          <a:lstStyle/>
          <a:p>
            <a:r>
              <a:rPr lang="en-US" sz="4000" dirty="0" smtClean="0"/>
              <a:t>LARP R&amp;D</a:t>
            </a:r>
          </a:p>
        </p:txBody>
      </p:sp>
      <p:grpSp>
        <p:nvGrpSpPr>
          <p:cNvPr id="105482" name="Group 10"/>
          <p:cNvGrpSpPr>
            <a:grpSpLocks/>
          </p:cNvGrpSpPr>
          <p:nvPr/>
        </p:nvGrpSpPr>
        <p:grpSpPr bwMode="auto">
          <a:xfrm>
            <a:off x="228600" y="1352550"/>
            <a:ext cx="6427788" cy="5138738"/>
            <a:chOff x="174" y="858"/>
            <a:chExt cx="4049" cy="3237"/>
          </a:xfrm>
        </p:grpSpPr>
        <p:pic>
          <p:nvPicPr>
            <p:cNvPr id="105476" name="Content Placeholder 6" descr="all_cross-section_cronological_label_v4.t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4" y="858"/>
              <a:ext cx="4049" cy="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5481" name="Group 9"/>
            <p:cNvGrpSpPr>
              <a:grpSpLocks/>
            </p:cNvGrpSpPr>
            <p:nvPr/>
          </p:nvGrpSpPr>
          <p:grpSpPr bwMode="auto">
            <a:xfrm>
              <a:off x="2364" y="2526"/>
              <a:ext cx="732" cy="540"/>
              <a:chOff x="2364" y="2526"/>
              <a:chExt cx="732" cy="540"/>
            </a:xfrm>
          </p:grpSpPr>
          <p:sp>
            <p:nvSpPr>
              <p:cNvPr id="105479" name="Line 7"/>
              <p:cNvSpPr>
                <a:spLocks noChangeShapeType="1"/>
              </p:cNvSpPr>
              <p:nvPr/>
            </p:nvSpPr>
            <p:spPr bwMode="auto">
              <a:xfrm flipV="1">
                <a:off x="2364" y="2574"/>
                <a:ext cx="732" cy="48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80" name="Line 8"/>
              <p:cNvSpPr>
                <a:spLocks noChangeShapeType="1"/>
              </p:cNvSpPr>
              <p:nvPr/>
            </p:nvSpPr>
            <p:spPr bwMode="auto">
              <a:xfrm>
                <a:off x="2406" y="2526"/>
                <a:ext cx="624" cy="54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477" name="TextBox 7"/>
          <p:cNvSpPr txBox="1">
            <a:spLocks noChangeArrowheads="1"/>
          </p:cNvSpPr>
          <p:nvPr/>
        </p:nvSpPr>
        <p:spPr bwMode="auto">
          <a:xfrm>
            <a:off x="5514975" y="4602163"/>
            <a:ext cx="22098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“</a:t>
            </a:r>
            <a:r>
              <a:rPr lang="en-US" b="1">
                <a:solidFill>
                  <a:schemeClr val="tx2"/>
                </a:solidFill>
              </a:rPr>
              <a:t>S</a:t>
            </a:r>
            <a:r>
              <a:rPr lang="en-US">
                <a:solidFill>
                  <a:schemeClr val="tx2"/>
                </a:solidFill>
              </a:rPr>
              <a:t>”: Shell-based support structure</a:t>
            </a:r>
          </a:p>
        </p:txBody>
      </p:sp>
      <p:sp>
        <p:nvSpPr>
          <p:cNvPr id="105478" name="TextBox 9"/>
          <p:cNvSpPr txBox="1">
            <a:spLocks noChangeArrowheads="1"/>
          </p:cNvSpPr>
          <p:nvPr/>
        </p:nvSpPr>
        <p:spPr bwMode="auto">
          <a:xfrm>
            <a:off x="5514975" y="5364163"/>
            <a:ext cx="2209800" cy="650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“</a:t>
            </a:r>
            <a:r>
              <a:rPr lang="en-US" b="1">
                <a:solidFill>
                  <a:schemeClr val="tx2"/>
                </a:solidFill>
              </a:rPr>
              <a:t>C</a:t>
            </a:r>
            <a:r>
              <a:rPr lang="en-US">
                <a:solidFill>
                  <a:schemeClr val="tx2"/>
                </a:solidFill>
              </a:rPr>
              <a:t>”: Collar-based support structure</a:t>
            </a: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6613525"/>
            <a:ext cx="23535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000" dirty="0" smtClean="0"/>
              <a:t>LARP CM14 - FNAL, Apr. 26-28, 2010</a:t>
            </a:r>
            <a:endParaRPr lang="en-US" sz="1000" dirty="0" smtClean="0"/>
          </a:p>
        </p:txBody>
      </p:sp>
      <p:sp>
        <p:nvSpPr>
          <p:cNvPr id="105485" name="Footer Placeholder 3"/>
          <p:cNvSpPr txBox="1">
            <a:spLocks noGrp="1"/>
          </p:cNvSpPr>
          <p:nvPr/>
        </p:nvSpPr>
        <p:spPr bwMode="auto">
          <a:xfrm>
            <a:off x="4406900" y="6600825"/>
            <a:ext cx="3352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GB" sz="1000"/>
              <a:t>G. Ambrosio - Long Quadrupole</a:t>
            </a:r>
            <a:endParaRPr lang="en-US" sz="1000"/>
          </a:p>
        </p:txBody>
      </p:sp>
      <p:grpSp>
        <p:nvGrpSpPr>
          <p:cNvPr id="105489" name="Group 17"/>
          <p:cNvGrpSpPr>
            <a:grpSpLocks/>
          </p:cNvGrpSpPr>
          <p:nvPr/>
        </p:nvGrpSpPr>
        <p:grpSpPr bwMode="auto">
          <a:xfrm>
            <a:off x="6842125" y="2389188"/>
            <a:ext cx="1990725" cy="1328737"/>
            <a:chOff x="4310" y="1505"/>
            <a:chExt cx="1254" cy="837"/>
          </a:xfrm>
        </p:grpSpPr>
        <p:pic>
          <p:nvPicPr>
            <p:cNvPr id="105486" name="Picture 14" descr="DSC00065"/>
            <p:cNvPicPr>
              <a:picLocks noChangeAspect="1" noChangeArrowheads="1"/>
            </p:cNvPicPr>
            <p:nvPr/>
          </p:nvPicPr>
          <p:blipFill>
            <a:blip r:embed="rId3" cstate="print"/>
            <a:srcRect l="10205" r="11096" b="11687"/>
            <a:stretch>
              <a:fillRect/>
            </a:stretch>
          </p:blipFill>
          <p:spPr bwMode="auto">
            <a:xfrm>
              <a:off x="4320" y="1801"/>
              <a:ext cx="599" cy="541"/>
            </a:xfrm>
            <a:prstGeom prst="rect">
              <a:avLst/>
            </a:prstGeom>
            <a:noFill/>
          </p:spPr>
        </p:pic>
        <p:sp>
          <p:nvSpPr>
            <p:cNvPr id="105487" name="Text Box 15"/>
            <p:cNvSpPr txBox="1">
              <a:spLocks noChangeArrowheads="1"/>
            </p:cNvSpPr>
            <p:nvPr/>
          </p:nvSpPr>
          <p:spPr bwMode="auto">
            <a:xfrm>
              <a:off x="4916" y="1757"/>
              <a:ext cx="6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Times New Roman" pitchFamily="18" charset="0"/>
                </a:rPr>
                <a:t>Long Mirror</a:t>
              </a:r>
            </a:p>
            <a:p>
              <a:r>
                <a:rPr lang="en-US" sz="1200" b="1">
                  <a:latin typeface="Times New Roman" pitchFamily="18" charset="0"/>
                </a:rPr>
                <a:t>LM02</a:t>
              </a:r>
            </a:p>
            <a:p>
              <a:r>
                <a:rPr lang="en-US" sz="1200">
                  <a:latin typeface="Times New Roman" pitchFamily="18" charset="0"/>
                </a:rPr>
                <a:t>3.6 m long</a:t>
              </a:r>
            </a:p>
            <a:p>
              <a:r>
                <a:rPr lang="en-US" sz="1200">
                  <a:latin typeface="Times New Roman" pitchFamily="18" charset="0"/>
                </a:rPr>
                <a:t>No bore</a:t>
              </a:r>
            </a:p>
          </p:txBody>
        </p:sp>
        <p:sp>
          <p:nvSpPr>
            <p:cNvPr id="105488" name="Text Box 16"/>
            <p:cNvSpPr txBox="1">
              <a:spLocks noChangeArrowheads="1"/>
            </p:cNvSpPr>
            <p:nvPr/>
          </p:nvSpPr>
          <p:spPr bwMode="auto">
            <a:xfrm>
              <a:off x="4310" y="1505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FNAL Core progr.</a:t>
              </a:r>
            </a:p>
          </p:txBody>
        </p:sp>
      </p:grpSp>
      <p:sp>
        <p:nvSpPr>
          <p:cNvPr id="16" name="Right Arrow 15"/>
          <p:cNvSpPr/>
          <p:nvPr/>
        </p:nvSpPr>
        <p:spPr bwMode="auto">
          <a:xfrm>
            <a:off x="498764" y="4322618"/>
            <a:ext cx="866898" cy="36813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/>
              <a:t>G. Ambrosio - Long Quadrupole</a:t>
            </a:r>
          </a:p>
          <a:p>
            <a:endParaRPr lang="en-US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A0A628-C46C-4AAB-B615-C4B69F0AD5D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Quadrupole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788" y="1296988"/>
            <a:ext cx="8707437" cy="4999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Main Features:</a:t>
            </a:r>
          </a:p>
          <a:p>
            <a:pPr eaLnBrk="1" hangingPunct="1"/>
            <a:r>
              <a:rPr lang="en-US" sz="2400" dirty="0" smtClean="0"/>
              <a:t>Aperture: 	        </a:t>
            </a:r>
            <a:r>
              <a:rPr lang="en-US" sz="2400" dirty="0" smtClean="0">
                <a:solidFill>
                  <a:schemeClr val="tx1"/>
                </a:solidFill>
              </a:rPr>
              <a:t>90 mm</a:t>
            </a:r>
          </a:p>
          <a:p>
            <a:pPr eaLnBrk="1" hangingPunct="1"/>
            <a:r>
              <a:rPr lang="en-US" sz="2400" dirty="0" smtClean="0"/>
              <a:t>magnet length:  </a:t>
            </a:r>
            <a:r>
              <a:rPr lang="en-US" sz="2400" dirty="0" smtClean="0">
                <a:solidFill>
                  <a:schemeClr val="tx1"/>
                </a:solidFill>
              </a:rPr>
              <a:t>3.7 m </a:t>
            </a:r>
            <a:endParaRPr lang="en-US" sz="2400" b="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Target:</a:t>
            </a:r>
          </a:p>
          <a:p>
            <a:pPr eaLnBrk="1" hangingPunct="1"/>
            <a:r>
              <a:rPr lang="en-US" sz="2400" dirty="0" smtClean="0"/>
              <a:t>Gradient:	        </a:t>
            </a:r>
            <a:r>
              <a:rPr lang="en-US" sz="2400" dirty="0" smtClean="0">
                <a:solidFill>
                  <a:schemeClr val="tx1"/>
                </a:solidFill>
              </a:rPr>
              <a:t>200+ T/m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990000"/>
                </a:solidFill>
              </a:rPr>
              <a:t>Goal:</a:t>
            </a:r>
          </a:p>
          <a:p>
            <a:pPr eaLnBrk="1" hangingPunct="1"/>
            <a:r>
              <a:rPr lang="en-US" sz="2400" dirty="0" smtClean="0"/>
              <a:t>Demonstrate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magnet scale up:</a:t>
            </a:r>
          </a:p>
          <a:p>
            <a:pPr lvl="1" eaLnBrk="1" hangingPunct="1"/>
            <a:r>
              <a:rPr lang="en-US" sz="2000" dirty="0" smtClean="0"/>
              <a:t>Long shell-type coils</a:t>
            </a:r>
          </a:p>
          <a:p>
            <a:pPr lvl="1" eaLnBrk="1" hangingPunct="1"/>
            <a:r>
              <a:rPr lang="en-US" sz="2000" dirty="0" smtClean="0"/>
              <a:t>Long shell-based structure (bladder &amp; keys)</a:t>
            </a:r>
          </a:p>
          <a:p>
            <a:pPr lvl="1" eaLnBrk="1" hangingPunct="1">
              <a:buFontTx/>
              <a:buNone/>
            </a:pPr>
            <a:r>
              <a:rPr lang="en-US" sz="800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LQS01 was tested in Nov-Dec 2009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LQS01b test start in May 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0" y="6216650"/>
            <a:ext cx="7105650" cy="641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LQ Design Report available online at:</a:t>
            </a:r>
          </a:p>
          <a:p>
            <a:pPr eaLnBrk="0" hangingPunct="0">
              <a:defRPr/>
            </a:pPr>
            <a:r>
              <a:rPr lang="en-US" dirty="0"/>
              <a:t>https://plone4.fnal.gov/P1/USLARP/MagnetRD/longquad/LQ_DR.pdf</a:t>
            </a:r>
          </a:p>
        </p:txBody>
      </p:sp>
      <p:pic>
        <p:nvPicPr>
          <p:cNvPr id="17414" name="Picture 9" descr="LQS01"/>
          <p:cNvPicPr>
            <a:picLocks noChangeAspect="1" noChangeArrowheads="1"/>
          </p:cNvPicPr>
          <p:nvPr/>
        </p:nvPicPr>
        <p:blipFill>
          <a:blip r:embed="rId3"/>
          <a:srcRect t="4222"/>
          <a:stretch>
            <a:fillRect/>
          </a:stretch>
        </p:blipFill>
        <p:spPr bwMode="auto">
          <a:xfrm>
            <a:off x="4176713" y="1255713"/>
            <a:ext cx="496728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537200" y="4330700"/>
          <a:ext cx="360755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779"/>
                <a:gridCol w="1803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LQS01 SSL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 K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 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 T/m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Peak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473 kJ/m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V="1">
            <a:off x="4630738" y="5414963"/>
            <a:ext cx="725487" cy="238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/>
              <a:t>LQS01 Assembly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295400"/>
            <a:ext cx="8526463" cy="5378450"/>
          </a:xfrm>
        </p:spPr>
        <p:txBody>
          <a:bodyPr/>
          <a:lstStyle/>
          <a:p>
            <a:r>
              <a:rPr lang="en-US" dirty="0" smtClean="0"/>
              <a:t>LQS01 assembled and pre-loaded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Strain gauge readings:</a:t>
            </a:r>
          </a:p>
          <a:p>
            <a:r>
              <a:rPr lang="en-US" sz="2400" dirty="0" smtClean="0"/>
              <a:t>on the structure (shell &amp; rods) are on target</a:t>
            </a:r>
          </a:p>
          <a:p>
            <a:r>
              <a:rPr lang="en-US" sz="2400" dirty="0" smtClean="0"/>
              <a:t>on the coils are lower than expected with large scattering</a:t>
            </a:r>
          </a:p>
          <a:p>
            <a:pPr lvl="1"/>
            <a:r>
              <a:rPr lang="en-US" sz="2000" dirty="0" smtClean="0"/>
              <a:t>Seen also in TQS models; possibly caused by coil/pads mismatch </a:t>
            </a:r>
          </a:p>
        </p:txBody>
      </p:sp>
      <p:sp>
        <p:nvSpPr>
          <p:cNvPr id="112644" name="Footer Placeholder 3"/>
          <p:cNvSpPr txBox="1">
            <a:spLocks noGrp="1"/>
          </p:cNvSpPr>
          <p:nvPr/>
        </p:nvSpPr>
        <p:spPr bwMode="auto">
          <a:xfrm>
            <a:off x="4406900" y="6600825"/>
            <a:ext cx="3352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GB" sz="1000"/>
              <a:t>G. Ambrosio - Long Quadrupole</a:t>
            </a:r>
          </a:p>
          <a:p>
            <a:pPr>
              <a:buClr>
                <a:srgbClr val="000000"/>
              </a:buClr>
            </a:pPr>
            <a:endParaRPr lang="en-US" sz="1000"/>
          </a:p>
        </p:txBody>
      </p:sp>
      <p:sp>
        <p:nvSpPr>
          <p:cNvPr id="112645" name="Date Placeholder 5"/>
          <p:cNvSpPr txBox="1">
            <a:spLocks noGrp="1"/>
          </p:cNvSpPr>
          <p:nvPr/>
        </p:nvSpPr>
        <p:spPr bwMode="auto">
          <a:xfrm>
            <a:off x="0" y="6619875"/>
            <a:ext cx="3429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000" dirty="0" smtClean="0"/>
              <a:t>LARP CM14 - FNAL, Apr. 26-28, 2010</a:t>
            </a:r>
            <a:endParaRPr lang="en-US" sz="1000" dirty="0" smtClean="0"/>
          </a:p>
          <a:p>
            <a:pPr>
              <a:buClr>
                <a:srgbClr val="000000"/>
              </a:buClr>
            </a:pPr>
            <a:endParaRPr lang="en-US" sz="1000" dirty="0"/>
          </a:p>
        </p:txBody>
      </p:sp>
      <p:sp>
        <p:nvSpPr>
          <p:cNvPr id="112646" name="Text Box 50"/>
          <p:cNvSpPr txBox="1">
            <a:spLocks noChangeArrowheads="1"/>
          </p:cNvSpPr>
          <p:nvPr/>
        </p:nvSpPr>
        <p:spPr bwMode="auto">
          <a:xfrm>
            <a:off x="4216400" y="4338638"/>
            <a:ext cx="4630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Comparison of measurements and targets </a:t>
            </a:r>
          </a:p>
        </p:txBody>
      </p:sp>
      <p:pic>
        <p:nvPicPr>
          <p:cNvPr id="112647" name="Picture 1"/>
          <p:cNvPicPr>
            <a:picLocks noChangeAspect="1" noChangeArrowheads="1"/>
          </p:cNvPicPr>
          <p:nvPr/>
        </p:nvPicPr>
        <p:blipFill>
          <a:blip r:embed="rId2"/>
          <a:srcRect l="6924" t="6387"/>
          <a:stretch>
            <a:fillRect/>
          </a:stretch>
        </p:blipFill>
        <p:spPr bwMode="auto">
          <a:xfrm>
            <a:off x="336550" y="1887538"/>
            <a:ext cx="31083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216400" y="1812925"/>
          <a:ext cx="446512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262"/>
                <a:gridCol w="1359118"/>
                <a:gridCol w="1439743"/>
              </a:tblGrid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293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-25000" dirty="0" err="1" smtClean="0"/>
                        <a:t>z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Shell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+33 ±</a:t>
                      </a:r>
                      <a:r>
                        <a:rPr lang="en-US" baseline="0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 ±</a:t>
                      </a:r>
                      <a:r>
                        <a:rPr lang="en-US" baseline="0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Shell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Pole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-12 ±</a:t>
                      </a:r>
                      <a:r>
                        <a:rPr lang="en-US" baseline="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+14 ±</a:t>
                      </a:r>
                      <a:r>
                        <a:rPr lang="en-US" baseline="0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Pole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</a:t>
                      </a:r>
                      <a:endParaRPr lang="en-US" dirty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Rod 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+60 ±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</a:tr>
              <a:tr h="353479">
                <a:tc>
                  <a:txBody>
                    <a:bodyPr/>
                    <a:lstStyle/>
                    <a:p>
                      <a:r>
                        <a:rPr lang="en-US" dirty="0" smtClean="0"/>
                        <a:t>Rod target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2687" name="Group 47"/>
          <p:cNvGrpSpPr>
            <a:grpSpLocks/>
          </p:cNvGrpSpPr>
          <p:nvPr/>
        </p:nvGrpSpPr>
        <p:grpSpPr bwMode="auto">
          <a:xfrm>
            <a:off x="5867400" y="2066925"/>
            <a:ext cx="2781300" cy="2295525"/>
            <a:chOff x="3696" y="1302"/>
            <a:chExt cx="1752" cy="1446"/>
          </a:xfrm>
        </p:grpSpPr>
        <p:sp>
          <p:nvSpPr>
            <p:cNvPr id="112682" name="Oval 42"/>
            <p:cNvSpPr>
              <a:spLocks noChangeArrowheads="1"/>
            </p:cNvSpPr>
            <p:nvPr/>
          </p:nvSpPr>
          <p:spPr bwMode="auto">
            <a:xfrm>
              <a:off x="3696" y="1302"/>
              <a:ext cx="1752" cy="54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3" name="Oval 43"/>
            <p:cNvSpPr>
              <a:spLocks noChangeArrowheads="1"/>
            </p:cNvSpPr>
            <p:nvPr/>
          </p:nvSpPr>
          <p:spPr bwMode="auto">
            <a:xfrm>
              <a:off x="4638" y="2286"/>
              <a:ext cx="762" cy="462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86" name="Group 46"/>
          <p:cNvGrpSpPr>
            <a:grpSpLocks/>
          </p:cNvGrpSpPr>
          <p:nvPr/>
        </p:nvGrpSpPr>
        <p:grpSpPr bwMode="auto">
          <a:xfrm>
            <a:off x="2190750" y="2838450"/>
            <a:ext cx="6438900" cy="2609850"/>
            <a:chOff x="1380" y="1788"/>
            <a:chExt cx="4056" cy="1644"/>
          </a:xfrm>
        </p:grpSpPr>
        <p:sp>
          <p:nvSpPr>
            <p:cNvPr id="112684" name="Oval 44"/>
            <p:cNvSpPr>
              <a:spLocks noChangeArrowheads="1"/>
            </p:cNvSpPr>
            <p:nvPr/>
          </p:nvSpPr>
          <p:spPr bwMode="auto">
            <a:xfrm>
              <a:off x="3684" y="1788"/>
              <a:ext cx="1752" cy="540"/>
            </a:xfrm>
            <a:prstGeom prst="ellips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5" name="Line 45"/>
            <p:cNvSpPr>
              <a:spLocks noChangeShapeType="1"/>
            </p:cNvSpPr>
            <p:nvPr/>
          </p:nvSpPr>
          <p:spPr bwMode="auto">
            <a:xfrm flipV="1">
              <a:off x="1380" y="2250"/>
              <a:ext cx="2466" cy="1182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20506" y="168215"/>
            <a:ext cx="6823494" cy="685800"/>
          </a:xfrm>
        </p:spPr>
        <p:txBody>
          <a:bodyPr/>
          <a:lstStyle/>
          <a:p>
            <a:r>
              <a:rPr lang="en-US" dirty="0" smtClean="0"/>
              <a:t>LQS01 </a:t>
            </a:r>
            <a:r>
              <a:rPr lang="en-US" dirty="0" err="1" smtClean="0"/>
              <a:t>Cooldown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C9ACC-DC10-41B2-AF0F-E30EEE9D91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 smtClean="0"/>
          </a:p>
        </p:txBody>
      </p:sp>
      <p:pic>
        <p:nvPicPr>
          <p:cNvPr id="7" name="Picture 6" descr="Coil-station_T_stress_datapoint"/>
          <p:cNvPicPr/>
          <p:nvPr/>
        </p:nvPicPr>
        <p:blipFill>
          <a:blip r:embed="rId2"/>
          <a:srcRect t="11884"/>
          <a:stretch>
            <a:fillRect/>
          </a:stretch>
        </p:blipFill>
        <p:spPr bwMode="auto">
          <a:xfrm>
            <a:off x="4537494" y="933566"/>
            <a:ext cx="3916392" cy="25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05925" y="3390179"/>
            <a:ext cx="4390946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Azimuthal</a:t>
            </a:r>
            <a:r>
              <a:rPr lang="en-US" sz="1200" dirty="0" smtClean="0"/>
              <a:t>  stress (</a:t>
            </a:r>
            <a:r>
              <a:rPr lang="en-US" sz="1200" dirty="0" err="1" smtClean="0"/>
              <a:t>MPa</a:t>
            </a:r>
            <a:r>
              <a:rPr lang="en-US" sz="1200" dirty="0" smtClean="0"/>
              <a:t>) in the coil poles during cool-down: </a:t>
            </a:r>
          </a:p>
          <a:p>
            <a:r>
              <a:rPr lang="en-US" sz="1200" dirty="0" smtClean="0"/>
              <a:t>values measured (colored markers) </a:t>
            </a:r>
          </a:p>
          <a:p>
            <a:r>
              <a:rPr lang="en-US" sz="1200" dirty="0" smtClean="0"/>
              <a:t>and computed (black markers) from a 3D finite element model</a:t>
            </a:r>
            <a:endParaRPr lang="en-US" sz="1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2156604"/>
            <a:ext cx="4278702" cy="3045124"/>
          </a:xfrm>
        </p:spPr>
        <p:txBody>
          <a:bodyPr/>
          <a:lstStyle/>
          <a:p>
            <a:r>
              <a:rPr lang="en-US" dirty="0" smtClean="0"/>
              <a:t>Delta stress on the pole lower than expected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dirty="0" smtClean="0"/>
              <a:t>Stress on the shell close to expected value</a:t>
            </a:r>
          </a:p>
          <a:p>
            <a:pPr lvl="1"/>
            <a:r>
              <a:rPr lang="en-US" dirty="0" smtClean="0"/>
              <a:t>Stress distribution in the coil different from the computed 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0627" y="4131661"/>
            <a:ext cx="3528203" cy="272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1924" y="5907990"/>
            <a:ext cx="4572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sz="1200" dirty="0" err="1" smtClean="0"/>
              <a:t>Azimuthal</a:t>
            </a:r>
            <a:r>
              <a:rPr lang="en-US" sz="1200" dirty="0" smtClean="0"/>
              <a:t>  stress (</a:t>
            </a:r>
            <a:r>
              <a:rPr lang="en-US" sz="1200" dirty="0" err="1" smtClean="0"/>
              <a:t>MPa</a:t>
            </a:r>
            <a:r>
              <a:rPr lang="en-US" sz="1200" dirty="0" smtClean="0"/>
              <a:t>) in the coil shell: </a:t>
            </a:r>
          </a:p>
          <a:p>
            <a:r>
              <a:rPr lang="en-US" sz="1200" dirty="0" smtClean="0"/>
              <a:t>values measured (colored markers) </a:t>
            </a:r>
          </a:p>
          <a:p>
            <a:r>
              <a:rPr lang="en-US" sz="1200" dirty="0" smtClean="0"/>
              <a:t>and computed (black markers) from a 3D finite element model</a:t>
            </a:r>
            <a:endParaRPr lang="en-US" sz="1200" dirty="0"/>
          </a:p>
        </p:txBody>
      </p:sp>
      <p:pic>
        <p:nvPicPr>
          <p:cNvPr id="11" name="Content Placeholder 6" descr="all_cross-section_cronological_label_v4.tif"/>
          <p:cNvPicPr>
            <a:picLocks noChangeAspect="1"/>
          </p:cNvPicPr>
          <p:nvPr/>
        </p:nvPicPr>
        <p:blipFill>
          <a:blip r:embed="rId4"/>
          <a:srcRect l="34155" t="49221" r="48264" b="28788"/>
          <a:stretch>
            <a:fillRect/>
          </a:stretch>
        </p:blipFill>
        <p:spPr bwMode="auto">
          <a:xfrm>
            <a:off x="1319842" y="86264"/>
            <a:ext cx="2027207" cy="202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>
            <a:off x="2191109" y="992038"/>
            <a:ext cx="2389518" cy="4485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05974" y="2350697"/>
            <a:ext cx="2467155" cy="16476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2143" y="1450675"/>
            <a:ext cx="4399471" cy="3940834"/>
          </a:xfrm>
        </p:spPr>
        <p:txBody>
          <a:bodyPr/>
          <a:lstStyle/>
          <a:p>
            <a:r>
              <a:rPr lang="en-US" dirty="0" smtClean="0"/>
              <a:t>FEM model with azimuthally oversized coils </a:t>
            </a:r>
          </a:p>
          <a:p>
            <a:pPr lvl="1">
              <a:buFont typeface="Wingdings"/>
              <a:buChar char="è"/>
            </a:pPr>
            <a:r>
              <a:rPr lang="en-US" dirty="0" smtClean="0"/>
              <a:t>bending due to coil-pad mismatch</a:t>
            </a:r>
          </a:p>
          <a:p>
            <a:pPr lvl="1">
              <a:buFont typeface="Wingdings"/>
              <a:buChar char="è"/>
            </a:pPr>
            <a:r>
              <a:rPr lang="en-US" dirty="0" smtClean="0"/>
              <a:t>Lower stress in the pole</a:t>
            </a:r>
          </a:p>
          <a:p>
            <a:pPr lvl="2">
              <a:buNone/>
            </a:pPr>
            <a:r>
              <a:rPr lang="en-US" dirty="0" smtClean="0"/>
              <a:t>Consistent w measurement</a:t>
            </a:r>
          </a:p>
          <a:p>
            <a:pPr lvl="1">
              <a:buFont typeface="Wingdings"/>
              <a:buChar char="è"/>
            </a:pPr>
            <a:r>
              <a:rPr lang="en-US" dirty="0" smtClean="0"/>
              <a:t>Higher stress on </a:t>
            </a:r>
            <a:r>
              <a:rPr lang="en-US" dirty="0" err="1" smtClean="0"/>
              <a:t>midplane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Risk of damage above 200 T/m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473" y="973355"/>
            <a:ext cx="4744528" cy="364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:\LARP\LQ\LQS01\Mechanics\2D\v9\230_mid-plane_shim\lqs01_mech_coily_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933" y="4364966"/>
            <a:ext cx="3315067" cy="24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99222" y="4977439"/>
            <a:ext cx="962123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Less stress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0082" y="6397921"/>
            <a:ext cx="987771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More stress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 bwMode="auto">
          <a:xfrm flipV="1">
            <a:off x="5761345" y="4925683"/>
            <a:ext cx="277146" cy="19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3" idx="3"/>
          </p:cNvCxnSpPr>
          <p:nvPr/>
        </p:nvCxnSpPr>
        <p:spPr bwMode="auto">
          <a:xfrm>
            <a:off x="5697853" y="6536421"/>
            <a:ext cx="875475" cy="627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LQS01 Quench History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441940" y="1250830"/>
            <a:ext cx="5702060" cy="3926679"/>
            <a:chOff x="3441940" y="1250830"/>
            <a:chExt cx="5702060" cy="3926679"/>
          </a:xfrm>
        </p:grpSpPr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2"/>
            <a:srcRect t="1361"/>
            <a:stretch>
              <a:fillRect/>
            </a:stretch>
          </p:blipFill>
          <p:spPr bwMode="auto">
            <a:xfrm>
              <a:off x="3441940" y="1250830"/>
              <a:ext cx="5702060" cy="3926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Straight Connector 30"/>
            <p:cNvCxnSpPr/>
            <p:nvPr/>
          </p:nvCxnSpPr>
          <p:spPr bwMode="auto">
            <a:xfrm flipV="1">
              <a:off x="4157932" y="1777042"/>
              <a:ext cx="4787660" cy="172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4701396" y="1526876"/>
              <a:ext cx="9343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200 T/m</a:t>
              </a:r>
              <a:endParaRPr lang="en-US" sz="16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8313"/>
            <a:ext cx="3735238" cy="4800600"/>
          </a:xfrm>
        </p:spPr>
        <p:txBody>
          <a:bodyPr/>
          <a:lstStyle/>
          <a:p>
            <a:r>
              <a:rPr lang="en-US" sz="2400" dirty="0" smtClean="0"/>
              <a:t>First quenches at high ramp rate (200 A/s)</a:t>
            </a:r>
          </a:p>
          <a:p>
            <a:pPr lvl="1"/>
            <a:r>
              <a:rPr lang="en-US" sz="1800" dirty="0" smtClean="0"/>
              <a:t>Trying to avoid QPS trips due to voltage spikes</a:t>
            </a:r>
          </a:p>
          <a:p>
            <a:r>
              <a:rPr lang="en-US" sz="2400" dirty="0" smtClean="0"/>
              <a:t>Slow training at 4.5K</a:t>
            </a:r>
          </a:p>
          <a:p>
            <a:pPr lvl="1"/>
            <a:r>
              <a:rPr lang="en-US" sz="1800" dirty="0" smtClean="0"/>
              <a:t>“apparent plateau”</a:t>
            </a:r>
          </a:p>
          <a:p>
            <a:r>
              <a:rPr lang="en-US" sz="2400" dirty="0" smtClean="0"/>
              <a:t>Faster training at 3 K</a:t>
            </a:r>
          </a:p>
          <a:p>
            <a:pPr lvl="1"/>
            <a:r>
              <a:rPr lang="en-US" sz="1800" b="1" dirty="0" smtClean="0">
                <a:solidFill>
                  <a:srgbClr val="008000"/>
                </a:solidFill>
              </a:rPr>
              <a:t>Reached 200 T/m (11.2 kA)</a:t>
            </a:r>
          </a:p>
          <a:p>
            <a:pPr lvl="1"/>
            <a:r>
              <a:rPr lang="en-US" sz="1800" dirty="0" smtClean="0"/>
              <a:t>Above 200 T/m at 3K and 1.9K</a:t>
            </a:r>
          </a:p>
          <a:p>
            <a:pPr lvl="1"/>
            <a:r>
              <a:rPr lang="en-US" sz="1800" dirty="0" smtClean="0"/>
              <a:t>Almost 200 T/m at 4.5K after “conditioning”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761780" y="4010178"/>
            <a:ext cx="698741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200 A/s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 bwMode="auto">
          <a:xfrm>
            <a:off x="4192438" y="4373592"/>
            <a:ext cx="370936" cy="2070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1" idx="1"/>
            <a:endCxn id="12" idx="7"/>
          </p:cNvCxnSpPr>
          <p:nvPr/>
        </p:nvCxnSpPr>
        <p:spPr bwMode="auto">
          <a:xfrm rot="10800000" flipV="1">
            <a:off x="4509052" y="4148677"/>
            <a:ext cx="252728" cy="2552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802256" y="5942494"/>
            <a:ext cx="722893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Test report available online at:</a:t>
            </a:r>
          </a:p>
          <a:p>
            <a:r>
              <a:rPr lang="en-US" sz="1200" dirty="0" smtClean="0"/>
              <a:t>https://plone4.fnal.gov/P1/USLARP/MagnetRD/longquad/report/TD-10-001_LQS01_test_summary.pdf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Spikes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304026"/>
            <a:ext cx="3669476" cy="5274903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smtClean="0"/>
              <a:t>voltage spikes </a:t>
            </a:r>
            <a:endParaRPr lang="en-US" dirty="0" smtClean="0"/>
          </a:p>
          <a:p>
            <a:pPr lvl="1"/>
            <a:r>
              <a:rPr lang="en-US" dirty="0" smtClean="0"/>
              <a:t>Due to flux jumps</a:t>
            </a:r>
          </a:p>
          <a:p>
            <a:pPr lvl="2"/>
            <a:r>
              <a:rPr lang="en-US" dirty="0" smtClean="0"/>
              <a:t>Seen in TQ magnets using RRP 54/61</a:t>
            </a:r>
            <a:endParaRPr lang="en-US" dirty="0" smtClean="0"/>
          </a:p>
          <a:p>
            <a:pPr lvl="1"/>
            <a:r>
              <a:rPr lang="en-US" dirty="0" smtClean="0"/>
              <a:t>Larger than in TQs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Variable </a:t>
            </a:r>
            <a:r>
              <a:rPr lang="en-US" dirty="0" smtClean="0"/>
              <a:t>quench detection threshold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Variable </a:t>
            </a:r>
            <a:r>
              <a:rPr lang="en-US" dirty="0" smtClean="0"/>
              <a:t>ramp-rate </a:t>
            </a:r>
            <a:r>
              <a:rPr lang="en-US" dirty="0" smtClean="0"/>
              <a:t> for </a:t>
            </a:r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200 A/s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3 kA</a:t>
            </a:r>
          </a:p>
          <a:p>
            <a:pPr lvl="2"/>
            <a:r>
              <a:rPr lang="en-US" dirty="0" smtClean="0"/>
              <a:t>50 A/s </a:t>
            </a:r>
            <a:r>
              <a:rPr lang="en-US" dirty="0" smtClean="0">
                <a:sym typeface="Wingdings" pitchFamily="2" charset="2"/>
              </a:rPr>
              <a:t> 5 kA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20 A/s  9 kA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10 A/s  </a:t>
            </a:r>
            <a:r>
              <a:rPr lang="en-US" dirty="0" smtClean="0">
                <a:sym typeface="Wingdings" pitchFamily="2" charset="2"/>
              </a:rPr>
              <a:t>quench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G. Ambrosio - Long Quadrupole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464529-8167-4E6E-B45B-E1BE52C2AA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smtClean="0"/>
              <a:t>LARP CM14 - FNAL, Apr. 26-28, 2010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2469"/>
          <a:stretch>
            <a:fillRect/>
          </a:stretch>
        </p:blipFill>
        <p:spPr bwMode="auto">
          <a:xfrm>
            <a:off x="3351356" y="1966377"/>
            <a:ext cx="5792644" cy="40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68150" y="5967029"/>
            <a:ext cx="4572000" cy="276999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r>
              <a:rPr lang="en-US" sz="1200" dirty="0" smtClean="0"/>
              <a:t>Maximum Voltage Spike amplitude at 4.5 K with 50 A/s ramp rate</a:t>
            </a:r>
            <a:endParaRPr lang="en-US" sz="120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486402" y="1365663"/>
            <a:ext cx="3491346" cy="1330036"/>
          </a:xfrm>
          <a:prstGeom prst="wedgeRoundRectCallout">
            <a:avLst>
              <a:gd name="adj1" fmla="val -27703"/>
              <a:gd name="adj2" fmla="val 91964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Will be eliminated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or significantly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reduced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by using RRP 108/127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DOE rev09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16306</TotalTime>
  <Words>1855</Words>
  <Application>Microsoft Office PowerPoint</Application>
  <PresentationFormat>On-screen Show (4:3)</PresentationFormat>
  <Paragraphs>442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DOE rev09</vt:lpstr>
      <vt:lpstr>Long Quadrupole Results &amp; Status Giorgio Ambrosio Fermilab</vt:lpstr>
      <vt:lpstr>Historic background</vt:lpstr>
      <vt:lpstr>LARP R&amp;D</vt:lpstr>
      <vt:lpstr>Long Quadrupole</vt:lpstr>
      <vt:lpstr>LQS01 Assembly</vt:lpstr>
      <vt:lpstr>LQS01 Cooldown</vt:lpstr>
      <vt:lpstr>FEM Analysis</vt:lpstr>
      <vt:lpstr>LQS01 Quench History</vt:lpstr>
      <vt:lpstr>Voltage Spikes</vt:lpstr>
      <vt:lpstr>Max Quench Current vs. Temp.</vt:lpstr>
      <vt:lpstr>Quench Location</vt:lpstr>
      <vt:lpstr>Magnetic Measurement</vt:lpstr>
      <vt:lpstr>Test Data Analysis</vt:lpstr>
      <vt:lpstr>Re-assembly Plan</vt:lpstr>
      <vt:lpstr>LQS01 Disassembly</vt:lpstr>
      <vt:lpstr>Reduced Shims for LQS01b</vt:lpstr>
      <vt:lpstr>LQS01b Loading</vt:lpstr>
      <vt:lpstr>LQS01b Pre-load</vt:lpstr>
      <vt:lpstr>Coils after Test</vt:lpstr>
      <vt:lpstr>Plans</vt:lpstr>
      <vt:lpstr>Conclusions</vt:lpstr>
      <vt:lpstr>Extra Slides</vt:lpstr>
      <vt:lpstr>From TQS &amp; LRS to LQS</vt:lpstr>
      <vt:lpstr>LQ Coil Design &amp; Fabrication</vt:lpstr>
      <vt:lpstr>Quench Protection</vt:lpstr>
      <vt:lpstr>Instrumentation</vt:lpstr>
      <vt:lpstr>Test Preparation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rstanek</dc:creator>
  <cp:lastModifiedBy> </cp:lastModifiedBy>
  <cp:revision>953</cp:revision>
  <dcterms:created xsi:type="dcterms:W3CDTF">2003-04-07T18:50:46Z</dcterms:created>
  <dcterms:modified xsi:type="dcterms:W3CDTF">2010-04-26T03:48:56Z</dcterms:modified>
</cp:coreProperties>
</file>