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6" r:id="rId2"/>
    <p:sldId id="262" r:id="rId3"/>
    <p:sldId id="257" r:id="rId4"/>
    <p:sldId id="265" r:id="rId5"/>
    <p:sldId id="258" r:id="rId6"/>
    <p:sldId id="261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2DF530-D618-41C8-BECC-A01670BAF463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6F921F-15FC-4FCE-9911-C619FD540736}">
      <dgm:prSet/>
      <dgm:spPr/>
      <dgm:t>
        <a:bodyPr/>
        <a:lstStyle/>
        <a:p>
          <a:pPr rtl="0"/>
          <a:r>
            <a:rPr lang="en-US" dirty="0" smtClean="0"/>
            <a:t> 2</a:t>
          </a:r>
          <a:r>
            <a:rPr lang="en-US" baseline="30000" dirty="0" smtClean="0"/>
            <a:t>nd</a:t>
          </a:r>
          <a:r>
            <a:rPr lang="en-US" dirty="0" smtClean="0"/>
            <a:t> half of May</a:t>
          </a:r>
          <a:endParaRPr lang="en-US" dirty="0"/>
        </a:p>
      </dgm:t>
    </dgm:pt>
    <dgm:pt modelId="{3791BA0A-C1C4-4875-A6DF-0248F3FB62AC}" type="parTrans" cxnId="{2EF46069-2DC4-4E2D-A915-54719ACE32E0}">
      <dgm:prSet/>
      <dgm:spPr/>
      <dgm:t>
        <a:bodyPr/>
        <a:lstStyle/>
        <a:p>
          <a:endParaRPr lang="en-US"/>
        </a:p>
      </dgm:t>
    </dgm:pt>
    <dgm:pt modelId="{7DF2E8E9-A2C8-4BCE-B1B9-866D45990209}" type="sibTrans" cxnId="{2EF46069-2DC4-4E2D-A915-54719ACE32E0}">
      <dgm:prSet/>
      <dgm:spPr/>
      <dgm:t>
        <a:bodyPr/>
        <a:lstStyle/>
        <a:p>
          <a:endParaRPr lang="en-US"/>
        </a:p>
      </dgm:t>
    </dgm:pt>
    <dgm:pt modelId="{40799ABA-D2E2-4C6A-8772-E7384AB11540}" type="pres">
      <dgm:prSet presAssocID="{D62DF530-D618-41C8-BECC-A01670BAF4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117AF7-F292-4473-8140-B78C43FEF40E}" type="pres">
      <dgm:prSet presAssocID="{496F921F-15FC-4FCE-9911-C619FD540736}" presName="parentText" presStyleLbl="node1" presStyleIdx="0" presStyleCnt="1" custLinFactNeighborX="-27288" custLinFactNeighborY="-147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F46069-2DC4-4E2D-A915-54719ACE32E0}" srcId="{D62DF530-D618-41C8-BECC-A01670BAF463}" destId="{496F921F-15FC-4FCE-9911-C619FD540736}" srcOrd="0" destOrd="0" parTransId="{3791BA0A-C1C4-4875-A6DF-0248F3FB62AC}" sibTransId="{7DF2E8E9-A2C8-4BCE-B1B9-866D45990209}"/>
    <dgm:cxn modelId="{8BB8A241-9CE1-479A-8EE0-1FED0B1556EF}" type="presOf" srcId="{D62DF530-D618-41C8-BECC-A01670BAF463}" destId="{40799ABA-D2E2-4C6A-8772-E7384AB11540}" srcOrd="0" destOrd="0" presId="urn:microsoft.com/office/officeart/2005/8/layout/vList2"/>
    <dgm:cxn modelId="{CB8DC72D-21B8-49D1-9C55-2B4496A6167C}" type="presOf" srcId="{496F921F-15FC-4FCE-9911-C619FD540736}" destId="{B9117AF7-F292-4473-8140-B78C43FEF40E}" srcOrd="0" destOrd="0" presId="urn:microsoft.com/office/officeart/2005/8/layout/vList2"/>
    <dgm:cxn modelId="{EF7E9D86-1554-494D-A5F3-F6EC6207926C}" type="presParOf" srcId="{40799ABA-D2E2-4C6A-8772-E7384AB11540}" destId="{B9117AF7-F292-4473-8140-B78C43FEF40E}" srcOrd="0" destOrd="0" presId="urn:microsoft.com/office/officeart/2005/8/layout/vList2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32974-A23A-4BB3-9FD3-A8518684E798}" type="datetimeFigureOut">
              <a:rPr lang="en-US" smtClean="0"/>
              <a:pPr/>
              <a:t>4/25/2010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14A19-8A74-4423-A02C-607578FE4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5887" y="8688137"/>
            <a:ext cx="2972114" cy="45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0" tIns="45665" rIns="91330" bIns="45665" anchor="b"/>
          <a:lstStyle/>
          <a:p>
            <a:pPr algn="r" defTabSz="914316"/>
            <a:fld id="{CC3EF620-58F1-4904-9A1B-9698B965D263}" type="slidenum">
              <a:rPr lang="en-US" sz="1200">
                <a:latin typeface="Times New Roman" pitchFamily="18" charset="0"/>
              </a:rPr>
              <a:pPr algn="r" defTabSz="914316"/>
              <a:t>1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541338"/>
            <a:ext cx="4856162" cy="3643312"/>
          </a:xfrm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343283"/>
            <a:ext cx="5030456" cy="4113778"/>
          </a:xfrm>
          <a:noFill/>
          <a:ln/>
        </p:spPr>
        <p:txBody>
          <a:bodyPr wrap="none" lIns="90923" tIns="45461" rIns="90923" bIns="45461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sz="10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dirty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GB" sz="10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sz="10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GB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G. Ambrosio - Long Quadrupole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sz="10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A938341-5D58-40BF-A386-C7CFF063D9C1}" type="slidenum">
              <a:rPr lang="en-US" sz="10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10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LARP CM14 - FNAL, Apr. 26-28, 2010</a:t>
            </a:r>
            <a:endParaRPr lang="en-US" sz="10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GB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G. Ambrosio - Long Quadrupole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sz="10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7464529-8167-4E6E-B45B-E1BE52C2AA33}" type="slidenum">
              <a:rPr lang="en-US" sz="10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10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LARP CM14 - FNAL, Apr. 26-28, 2010</a:t>
            </a:r>
            <a:endParaRPr lang="en-US" sz="10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744913" y="6600825"/>
            <a:ext cx="3352800" cy="257175"/>
          </a:xfrm>
        </p:spPr>
        <p:txBody>
          <a:bodyPr/>
          <a:lstStyle>
            <a:lvl1pPr>
              <a:defRPr dirty="0"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GB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G. </a:t>
            </a:r>
            <a:r>
              <a:rPr lang="en-GB" sz="1000" kern="1200" err="1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Ambrosio</a:t>
            </a:r>
            <a:r>
              <a:rPr lang="en-GB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–  Long </a:t>
            </a:r>
            <a:r>
              <a:rPr lang="en-GB" sz="1000" kern="1200" err="1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Quadrupole</a:t>
            </a:r>
            <a:endParaRPr lang="en-GB" sz="10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sz="10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42915C8-7726-4DF6-BB41-7E5712A0784D}" type="slidenum">
              <a:rPr lang="en-US" sz="10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2"/>
          </p:nvPr>
        </p:nvSpPr>
        <p:spPr>
          <a:xfrm>
            <a:off x="0" y="6615113"/>
            <a:ext cx="2470150" cy="242887"/>
          </a:xfrm>
        </p:spPr>
        <p:txBody>
          <a:bodyPr/>
          <a:lstStyle>
            <a:lvl1pPr>
              <a:defRPr dirty="0"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LARP CM14 - FNAL, Apr. 26-28, 2010</a:t>
            </a:r>
            <a:endParaRPr lang="en-US" sz="10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GB" sz="10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sz="10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406900" y="6600825"/>
            <a:ext cx="3352800" cy="257175"/>
          </a:xfrm>
        </p:spPr>
        <p:txBody>
          <a:bodyPr/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GB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G. Ambrosio - Long Quadrupole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sz="10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077200" y="6553200"/>
            <a:ext cx="381000" cy="304800"/>
          </a:xfrm>
        </p:spPr>
        <p:txBody>
          <a:bodyPr/>
          <a:lstStyle>
            <a:lvl1pPr>
              <a:defRPr smtClean="0"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54C9ACC-DC10-41B2-AF0F-E30EEE9D91C0}" type="slidenum">
              <a:rPr lang="en-US" sz="10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0" y="6619875"/>
            <a:ext cx="3429000" cy="238125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10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LARP CM14 - FNAL, Apr. 26-28, 2010</a:t>
            </a:r>
            <a:endParaRPr lang="en-US" sz="1000" kern="1200" dirty="0" smtClean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914400" y="990600"/>
            <a:ext cx="7315200" cy="76200"/>
          </a:xfrm>
          <a:prstGeom prst="rect">
            <a:avLst/>
          </a:prstGeom>
          <a:solidFill>
            <a:srgbClr val="003399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sz="2400" b="1" kern="1200">
              <a:solidFill>
                <a:srgbClr val="99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228600" y="1143000"/>
            <a:ext cx="8686800" cy="76200"/>
          </a:xfrm>
          <a:prstGeom prst="rect">
            <a:avLst/>
          </a:prstGeom>
          <a:solidFill>
            <a:srgbClr val="0099FF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sz="2400" b="1" kern="1200">
              <a:solidFill>
                <a:srgbClr val="99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028" name="Picture 17" descr="USLARP_Banner2"/>
          <p:cNvPicPr>
            <a:picLocks noChangeAspect="1" noChangeArrowheads="1"/>
          </p:cNvPicPr>
          <p:nvPr/>
        </p:nvPicPr>
        <p:blipFill>
          <a:blip r:embed="rId7"/>
          <a:srcRect l="952" t="6451" r="88043" b="9677"/>
          <a:stretch>
            <a:fillRect/>
          </a:stretch>
        </p:blipFill>
        <p:spPr bwMode="auto">
          <a:xfrm>
            <a:off x="0" y="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0"/>
            <a:ext cx="7315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406900" y="6600825"/>
            <a:ext cx="3352800" cy="257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defRPr sz="10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G. Ambrosio - Long Quadrupole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077200" y="6553200"/>
            <a:ext cx="3810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94B56AB3-EF54-44E1-B8DF-92D0F0C6F976}" type="slidenum">
              <a:rPr lang="en-US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2"/>
          </p:nvPr>
        </p:nvSpPr>
        <p:spPr bwMode="auto">
          <a:xfrm>
            <a:off x="0" y="6619875"/>
            <a:ext cx="3429000" cy="238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defRPr sz="10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GB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LARP CM14 - FNAL, Apr. 26-28, 2010</a:t>
            </a:r>
            <a:endParaRPr lang="en-US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034" name="Picture 17" descr="USLARP_Banner2"/>
          <p:cNvPicPr>
            <a:picLocks noChangeAspect="1" noChangeArrowheads="1"/>
          </p:cNvPicPr>
          <p:nvPr userDrawn="1"/>
        </p:nvPicPr>
        <p:blipFill>
          <a:blip r:embed="rId7"/>
          <a:srcRect l="952" t="6451" r="88043" b="9677"/>
          <a:stretch>
            <a:fillRect/>
          </a:stretch>
        </p:blipFill>
        <p:spPr bwMode="auto">
          <a:xfrm>
            <a:off x="0" y="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343400" y="609600"/>
            <a:ext cx="4057650" cy="368300"/>
            <a:chOff x="1602" y="336"/>
            <a:chExt cx="2556" cy="232"/>
          </a:xfrm>
        </p:grpSpPr>
        <p:sp>
          <p:nvSpPr>
            <p:cNvPr id="15366" name="AutoShape 3"/>
            <p:cNvSpPr>
              <a:spLocks noChangeArrowheads="1"/>
            </p:cNvSpPr>
            <p:nvPr/>
          </p:nvSpPr>
          <p:spPr bwMode="auto">
            <a:xfrm>
              <a:off x="1602" y="336"/>
              <a:ext cx="2556" cy="218"/>
            </a:xfrm>
            <a:prstGeom prst="roundRect">
              <a:avLst>
                <a:gd name="adj" fmla="val 45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tx1"/>
                </a:buClr>
              </a:pPr>
              <a:endParaRPr lang="en-US" sz="2400" b="1">
                <a:solidFill>
                  <a:srgbClr val="99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602" y="336"/>
              <a:ext cx="2547" cy="232"/>
              <a:chOff x="1602" y="336"/>
              <a:chExt cx="2547" cy="232"/>
            </a:xfrm>
          </p:grpSpPr>
          <p:sp>
            <p:nvSpPr>
              <p:cNvPr id="15368" name="AutoShape 5"/>
              <p:cNvSpPr>
                <a:spLocks noChangeArrowheads="1"/>
              </p:cNvSpPr>
              <p:nvPr/>
            </p:nvSpPr>
            <p:spPr bwMode="auto">
              <a:xfrm>
                <a:off x="1602" y="336"/>
                <a:ext cx="2547" cy="214"/>
              </a:xfrm>
              <a:prstGeom prst="roundRect">
                <a:avLst>
                  <a:gd name="adj" fmla="val 46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tx1"/>
                  </a:buClr>
                </a:pPr>
                <a:endParaRPr lang="en-US" sz="2400" b="1">
                  <a:solidFill>
                    <a:srgbClr val="99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602" y="336"/>
                <a:ext cx="2543" cy="232"/>
                <a:chOff x="1602" y="336"/>
                <a:chExt cx="2543" cy="232"/>
              </a:xfrm>
            </p:grpSpPr>
            <p:sp>
              <p:nvSpPr>
                <p:cNvPr id="15370" name="AutoShape 7"/>
                <p:cNvSpPr>
                  <a:spLocks noChangeArrowheads="1"/>
                </p:cNvSpPr>
                <p:nvPr/>
              </p:nvSpPr>
              <p:spPr bwMode="auto">
                <a:xfrm>
                  <a:off x="1602" y="336"/>
                  <a:ext cx="2540" cy="211"/>
                </a:xfrm>
                <a:prstGeom prst="roundRect">
                  <a:avLst>
                    <a:gd name="adj" fmla="val 472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chemeClr val="tx1"/>
                    </a:buClr>
                  </a:pPr>
                  <a:endParaRPr lang="en-US" sz="2400" b="1">
                    <a:solidFill>
                      <a:srgbClr val="990000"/>
                    </a:solidFill>
                    <a:latin typeface="Times New Roman" pitchFamily="18" charset="0"/>
                  </a:endParaRPr>
                </a:p>
              </p:txBody>
            </p:sp>
            <p:grpSp>
              <p:nvGrpSpPr>
                <p:cNvPr id="5" name="Group 8"/>
                <p:cNvGrpSpPr>
                  <a:grpSpLocks/>
                </p:cNvGrpSpPr>
                <p:nvPr/>
              </p:nvGrpSpPr>
              <p:grpSpPr bwMode="auto">
                <a:xfrm>
                  <a:off x="1602" y="336"/>
                  <a:ext cx="2543" cy="232"/>
                  <a:chOff x="1602" y="336"/>
                  <a:chExt cx="2543" cy="232"/>
                </a:xfrm>
              </p:grpSpPr>
              <p:sp>
                <p:nvSpPr>
                  <p:cNvPr id="15372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1602" y="336"/>
                    <a:ext cx="2530" cy="208"/>
                  </a:xfrm>
                  <a:prstGeom prst="roundRect">
                    <a:avLst>
                      <a:gd name="adj" fmla="val 477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20000"/>
                      </a:spcBef>
                      <a:buClr>
                        <a:schemeClr val="tx1"/>
                      </a:buClr>
                    </a:pPr>
                    <a:endParaRPr lang="en-US" sz="2400" b="1">
                      <a:solidFill>
                        <a:srgbClr val="990000"/>
                      </a:solidFill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6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1602" y="336"/>
                    <a:ext cx="2543" cy="232"/>
                    <a:chOff x="1602" y="336"/>
                    <a:chExt cx="2543" cy="232"/>
                  </a:xfrm>
                </p:grpSpPr>
                <p:sp>
                  <p:nvSpPr>
                    <p:cNvPr id="15374" name="AutoShap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02" y="336"/>
                      <a:ext cx="2523" cy="195"/>
                    </a:xfrm>
                    <a:prstGeom prst="roundRect">
                      <a:avLst>
                        <a:gd name="adj" fmla="val 514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20000"/>
                        </a:spcBef>
                        <a:buClr>
                          <a:schemeClr val="tx1"/>
                        </a:buClr>
                      </a:pPr>
                      <a:endParaRPr lang="en-US" sz="2400" b="1">
                        <a:solidFill>
                          <a:srgbClr val="990000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7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02" y="336"/>
                      <a:ext cx="2543" cy="232"/>
                      <a:chOff x="1602" y="336"/>
                      <a:chExt cx="2543" cy="232"/>
                    </a:xfrm>
                  </p:grpSpPr>
                  <p:sp>
                    <p:nvSpPr>
                      <p:cNvPr id="15376" name="AutoShape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02" y="336"/>
                        <a:ext cx="2516" cy="184"/>
                      </a:xfrm>
                      <a:prstGeom prst="roundRect">
                        <a:avLst>
                          <a:gd name="adj" fmla="val 542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>
                          <a:spcBef>
                            <a:spcPct val="20000"/>
                          </a:spcBef>
                          <a:buClr>
                            <a:schemeClr val="tx1"/>
                          </a:buClr>
                        </a:pPr>
                        <a:endParaRPr lang="en-US" sz="2400" b="1">
                          <a:solidFill>
                            <a:srgbClr val="990000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8" name="Group 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02" y="336"/>
                        <a:ext cx="2543" cy="232"/>
                        <a:chOff x="1602" y="336"/>
                        <a:chExt cx="2543" cy="232"/>
                      </a:xfrm>
                    </p:grpSpPr>
                    <p:sp>
                      <p:nvSpPr>
                        <p:cNvPr id="15378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02" y="336"/>
                          <a:ext cx="2509" cy="175"/>
                        </a:xfrm>
                        <a:prstGeom prst="roundRect">
                          <a:avLst>
                            <a:gd name="adj" fmla="val 574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</a:pPr>
                          <a:endParaRPr lang="en-US" sz="2400" b="1">
                            <a:solidFill>
                              <a:srgbClr val="990000"/>
                            </a:solidFill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9" name="Group 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02" y="336"/>
                          <a:ext cx="2543" cy="232"/>
                          <a:chOff x="1602" y="336"/>
                          <a:chExt cx="2543" cy="232"/>
                        </a:xfrm>
                      </p:grpSpPr>
                      <p:sp>
                        <p:nvSpPr>
                          <p:cNvPr id="15380" name="AutoShap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02" y="336"/>
                            <a:ext cx="2504" cy="165"/>
                          </a:xfrm>
                          <a:prstGeom prst="roundRect">
                            <a:avLst>
                              <a:gd name="adj" fmla="val 606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spcBef>
                                <a:spcPct val="20000"/>
                              </a:spcBef>
                              <a:buClr>
                                <a:schemeClr val="tx1"/>
                              </a:buClr>
                            </a:pPr>
                            <a:endParaRPr lang="en-US" sz="2400" b="1">
                              <a:solidFill>
                                <a:srgbClr val="990000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10" name="Group 1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602" y="336"/>
                            <a:ext cx="2543" cy="232"/>
                            <a:chOff x="1602" y="336"/>
                            <a:chExt cx="2543" cy="232"/>
                          </a:xfrm>
                        </p:grpSpPr>
                        <p:sp>
                          <p:nvSpPr>
                            <p:cNvPr id="15382" name="AutoShape 1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602" y="336"/>
                              <a:ext cx="2498" cy="160"/>
                            </a:xfrm>
                            <a:prstGeom prst="roundRect">
                              <a:avLst>
                                <a:gd name="adj" fmla="val 625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pPr>
                                <a:spcBef>
                                  <a:spcPct val="20000"/>
                                </a:spcBef>
                                <a:buClr>
                                  <a:schemeClr val="tx1"/>
                                </a:buClr>
                              </a:pPr>
                              <a:endParaRPr lang="en-US" sz="2400" b="1">
                                <a:solidFill>
                                  <a:srgbClr val="990000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grpSp>
                          <p:nvGrpSpPr>
                            <p:cNvPr id="11" name="Group 2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602" y="336"/>
                              <a:ext cx="2543" cy="232"/>
                              <a:chOff x="1602" y="336"/>
                              <a:chExt cx="2543" cy="232"/>
                            </a:xfrm>
                          </p:grpSpPr>
                          <p:sp>
                            <p:nvSpPr>
                              <p:cNvPr id="15384" name="AutoShape 2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602" y="336"/>
                                <a:ext cx="2494" cy="153"/>
                              </a:xfrm>
                              <a:prstGeom prst="roundRect">
                                <a:avLst>
                                  <a:gd name="adj" fmla="val 657"/>
                                </a:avLst>
                              </a:prstGeom>
                              <a:noFill/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pPr>
                                  <a:spcBef>
                                    <a:spcPct val="20000"/>
                                  </a:spcBef>
                                  <a:buClr>
                                    <a:schemeClr val="tx1"/>
                                  </a:buClr>
                                </a:pPr>
                                <a:endParaRPr lang="en-US" sz="2400" b="1">
                                  <a:solidFill>
                                    <a:srgbClr val="990000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12" name="Group 2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602" y="336"/>
                                <a:ext cx="2543" cy="232"/>
                                <a:chOff x="1602" y="336"/>
                                <a:chExt cx="2543" cy="232"/>
                              </a:xfrm>
                            </p:grpSpPr>
                            <p:sp>
                              <p:nvSpPr>
                                <p:cNvPr id="15386" name="AutoShape 23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602" y="336"/>
                                  <a:ext cx="2489" cy="145"/>
                                </a:xfrm>
                                <a:prstGeom prst="roundRect">
                                  <a:avLst>
                                    <a:gd name="adj" fmla="val 694"/>
                                  </a:avLst>
                                </a:prstGeom>
                                <a:noFill/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pPr>
                                    <a:spcBef>
                                      <a:spcPct val="20000"/>
                                    </a:spcBef>
                                    <a:buClr>
                                      <a:schemeClr val="tx1"/>
                                    </a:buClr>
                                  </a:pPr>
                                  <a:endParaRPr lang="en-US" sz="2400" b="1">
                                    <a:solidFill>
                                      <a:srgbClr val="990000"/>
                                    </a:solidFill>
                                    <a:latin typeface="Times New Roman" pitchFamily="18" charset="0"/>
                                  </a:endParaRPr>
                                </a:p>
                              </p:txBody>
                            </p:sp>
                            <p:grpSp>
                              <p:nvGrpSpPr>
                                <p:cNvPr id="13" name="Group 24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602" y="336"/>
                                  <a:ext cx="2543" cy="232"/>
                                  <a:chOff x="1602" y="336"/>
                                  <a:chExt cx="2543" cy="232"/>
                                </a:xfrm>
                              </p:grpSpPr>
                              <p:sp>
                                <p:nvSpPr>
                                  <p:cNvPr id="15388" name="AutoShape 25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1602" y="336"/>
                                    <a:ext cx="2485" cy="139"/>
                                  </a:xfrm>
                                  <a:prstGeom prst="roundRect">
                                    <a:avLst>
                                      <a:gd name="adj" fmla="val 722"/>
                                    </a:avLst>
                                  </a:prstGeom>
                                  <a:noFill/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>
                                      <a:spcBef>
                                        <a:spcPct val="20000"/>
                                      </a:spcBef>
                                      <a:buClr>
                                        <a:schemeClr val="tx1"/>
                                      </a:buClr>
                                    </a:pPr>
                                    <a:endParaRPr lang="en-US" sz="2400" b="1">
                                      <a:solidFill>
                                        <a:srgbClr val="990000"/>
                                      </a:solidFill>
                                      <a:latin typeface="Times New Roman" pitchFamily="18" charset="0"/>
                                    </a:endParaRPr>
                                  </a:p>
                                </p:txBody>
                              </p:sp>
                              <p:grpSp>
                                <p:nvGrpSpPr>
                                  <p:cNvPr id="14" name="Group 2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1602" y="336"/>
                                    <a:ext cx="2543" cy="232"/>
                                    <a:chOff x="1602" y="336"/>
                                    <a:chExt cx="2543" cy="232"/>
                                  </a:xfrm>
                                </p:grpSpPr>
                                <p:sp>
                                  <p:nvSpPr>
                                    <p:cNvPr id="15390" name="AutoShape 27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602" y="336"/>
                                      <a:ext cx="2482" cy="136"/>
                                    </a:xfrm>
                                    <a:prstGeom prst="roundRect">
                                      <a:avLst>
                                        <a:gd name="adj" fmla="val 731"/>
                                      </a:avLst>
                                    </a:prstGeom>
                                    <a:noFill/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>
                                        <a:spcBef>
                                          <a:spcPct val="20000"/>
                                        </a:spcBef>
                                        <a:buClr>
                                          <a:schemeClr val="tx1"/>
                                        </a:buClr>
                                      </a:pPr>
                                      <a:endParaRPr lang="en-US" sz="2400" b="1">
                                        <a:solidFill>
                                          <a:srgbClr val="990000"/>
                                        </a:solidFill>
                                        <a:latin typeface="Times New Roman" pitchFamily="18" charset="0"/>
                                      </a:endParaRPr>
                                    </a:p>
                                  </p:txBody>
                                </p:sp>
                                <p:grpSp>
                                  <p:nvGrpSpPr>
                                    <p:cNvPr id="15" name="Group 28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1602" y="336"/>
                                      <a:ext cx="2543" cy="232"/>
                                      <a:chOff x="1602" y="336"/>
                                      <a:chExt cx="2543" cy="232"/>
                                    </a:xfrm>
                                  </p:grpSpPr>
                                  <p:sp>
                                    <p:nvSpPr>
                                      <p:cNvPr id="15392" name="AutoShape 29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602" y="336"/>
                                        <a:ext cx="2480" cy="131"/>
                                      </a:xfrm>
                                      <a:prstGeom prst="roundRect">
                                        <a:avLst>
                                          <a:gd name="adj" fmla="val 769"/>
                                        </a:avLst>
                                      </a:prstGeom>
                                      <a:noFill/>
                                      <a:ln w="9525">
                                        <a:noFill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>
                                          <a:spcBef>
                                            <a:spcPct val="20000"/>
                                          </a:spcBef>
                                          <a:buClr>
                                            <a:schemeClr val="tx1"/>
                                          </a:buClr>
                                        </a:pPr>
                                        <a:endParaRPr lang="en-US" sz="2400" b="1">
                                          <a:solidFill>
                                            <a:srgbClr val="990000"/>
                                          </a:solidFill>
                                          <a:latin typeface="Times New Roman" pitchFamily="18" charset="0"/>
                                        </a:endParaRPr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16" name="Group 30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1602" y="336"/>
                                        <a:ext cx="2543" cy="232"/>
                                        <a:chOff x="1602" y="336"/>
                                        <a:chExt cx="2543" cy="232"/>
                                      </a:xfrm>
                                    </p:grpSpPr>
                                    <p:sp>
                                      <p:nvSpPr>
                                        <p:cNvPr id="15394" name="AutoShape 31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1602" y="336"/>
                                          <a:ext cx="2477" cy="129"/>
                                        </a:xfrm>
                                        <a:prstGeom prst="roundRect">
                                          <a:avLst>
                                            <a:gd name="adj" fmla="val 778"/>
                                          </a:avLst>
                                        </a:prstGeom>
                                        <a:noFill/>
                                        <a:ln w="9525">
                                          <a:noFill/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wrap="none" anchor="ctr"/>
                                        <a:lstStyle/>
                                        <a:p>
                                          <a:pPr>
                                            <a:spcBef>
                                              <a:spcPct val="20000"/>
                                            </a:spcBef>
                                            <a:buClr>
                                              <a:schemeClr val="tx1"/>
                                            </a:buClr>
                                          </a:pPr>
                                          <a:endParaRPr lang="en-US" sz="2400" b="1">
                                            <a:solidFill>
                                              <a:srgbClr val="990000"/>
                                            </a:solidFill>
                                            <a:latin typeface="Times New Roman" pitchFamily="18" charset="0"/>
                                          </a:endParaRPr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17" name="Group 32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1602" y="336"/>
                                          <a:ext cx="2543" cy="232"/>
                                          <a:chOff x="1602" y="336"/>
                                          <a:chExt cx="2543" cy="232"/>
                                        </a:xfrm>
                                      </p:grpSpPr>
                                      <p:sp>
                                        <p:nvSpPr>
                                          <p:cNvPr id="15396" name="AutoShape 33"/>
                                          <p:cNvSpPr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1602" y="336"/>
                                            <a:ext cx="2475" cy="127"/>
                                          </a:xfrm>
                                          <a:prstGeom prst="roundRect">
                                            <a:avLst>
                                              <a:gd name="adj" fmla="val 792"/>
                                            </a:avLst>
                                          </a:prstGeom>
                                          <a:noFill/>
                                          <a:ln w="9525">
                                            <a:noFill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wrap="none" anchor="ctr"/>
                                          <a:lstStyle/>
                                          <a:p>
                                            <a:pPr>
                                              <a:spcBef>
                                                <a:spcPct val="20000"/>
                                              </a:spcBef>
                                              <a:buClr>
                                                <a:schemeClr val="tx1"/>
                                              </a:buClr>
                                            </a:pPr>
                                            <a:endParaRPr lang="en-US" sz="2400" b="1">
                                              <a:solidFill>
                                                <a:srgbClr val="990000"/>
                                              </a:solidFill>
                                              <a:latin typeface="Times New Roman" pitchFamily="18" charset="0"/>
                                            </a:endParaRPr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18" name="Group 34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1602" y="336"/>
                                            <a:ext cx="2543" cy="232"/>
                                            <a:chOff x="1602" y="336"/>
                                            <a:chExt cx="2543" cy="232"/>
                                          </a:xfrm>
                                        </p:grpSpPr>
                                        <p:sp>
                                          <p:nvSpPr>
                                            <p:cNvPr id="15398" name="AutoShape 35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1602" y="336"/>
                                              <a:ext cx="2475" cy="126"/>
                                            </a:xfrm>
                                            <a:prstGeom prst="roundRect">
                                              <a:avLst>
                                                <a:gd name="adj" fmla="val 792"/>
                                              </a:avLst>
                                            </a:prstGeom>
                                            <a:noFill/>
                                            <a:ln w="9525">
                                              <a:noFill/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pPr>
                                                <a:spcBef>
                                                  <a:spcPct val="20000"/>
                                                </a:spcBef>
                                                <a:buClr>
                                                  <a:schemeClr val="tx1"/>
                                                </a:buClr>
                                              </a:pPr>
                                              <a:endParaRPr lang="en-US" sz="2400" b="1">
                                                <a:solidFill>
                                                  <a:srgbClr val="990000"/>
                                                </a:solidFill>
                                                <a:latin typeface="Times New Roman" pitchFamily="18" charset="0"/>
                                              </a:endParaRPr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19" name="Group 36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1602" y="336"/>
                                              <a:ext cx="2543" cy="232"/>
                                              <a:chOff x="1602" y="336"/>
                                              <a:chExt cx="2543" cy="232"/>
                                            </a:xfrm>
                                          </p:grpSpPr>
                                          <p:sp>
                                            <p:nvSpPr>
                                              <p:cNvPr id="15400" name="AutoShape 37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1602" y="336"/>
                                                <a:ext cx="2475" cy="126"/>
                                              </a:xfrm>
                                              <a:prstGeom prst="roundRect">
                                                <a:avLst>
                                                  <a:gd name="adj" fmla="val 792"/>
                                                </a:avLst>
                                              </a:prstGeom>
                                              <a:noFill/>
                                              <a:ln w="9525">
                                                <a:noFill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pPr>
                                                  <a:spcBef>
                                                    <a:spcPct val="20000"/>
                                                  </a:spcBef>
                                                  <a:buClr>
                                                    <a:schemeClr val="tx1"/>
                                                  </a:buClr>
                                                </a:pPr>
                                                <a:endParaRPr lang="en-US" sz="2400" b="1">
                                                  <a:solidFill>
                                                    <a:srgbClr val="990000"/>
                                                  </a:solidFill>
                                                  <a:latin typeface="Times New Roman" pitchFamily="18" charset="0"/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5401" name="AutoShape 38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1603" y="336"/>
                                                <a:ext cx="2542" cy="232"/>
                                              </a:xfrm>
                                              <a:prstGeom prst="roundRect">
                                                <a:avLst>
                                                  <a:gd name="adj" fmla="val 806"/>
                                                </a:avLst>
                                              </a:prstGeom>
                                              <a:noFill/>
                                              <a:ln w="9525">
                                                <a:noFill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lIns="0" tIns="0" rIns="0" bIns="0">
                                                <a:spAutoFit/>
                                              </a:bodyPr>
                                              <a:lstStyle/>
                                              <a:p>
                                                <a:pPr eaLnBrk="0" hangingPunct="0">
                                                  <a:buClr>
                                                    <a:srgbClr val="000000"/>
                                                  </a:buClr>
                                                  <a:buSzPct val="100000"/>
                                                  <a:buFont typeface="Times New Roman" pitchFamily="18" charset="0"/>
                                                  <a:buNone/>
                                                  <a:tabLst>
                                                    <a:tab pos="0" algn="l"/>
                                                    <a:tab pos="457200" algn="l"/>
                                                    <a:tab pos="914400" algn="l"/>
                                                    <a:tab pos="1371600" algn="l"/>
                                                    <a:tab pos="1828800" algn="l"/>
                                                    <a:tab pos="2286000" algn="l"/>
                                                    <a:tab pos="2743200" algn="l"/>
                                                    <a:tab pos="3200400" algn="l"/>
                                                    <a:tab pos="3657600" algn="l"/>
                                                    <a:tab pos="4114800" algn="l"/>
                                                    <a:tab pos="4572000" algn="l"/>
                                                    <a:tab pos="5029200" algn="l"/>
                                                    <a:tab pos="5486400" algn="l"/>
                                                    <a:tab pos="5943600" algn="l"/>
                                                    <a:tab pos="6400800" algn="l"/>
                                                    <a:tab pos="6858000" algn="l"/>
                                                    <a:tab pos="7315200" algn="l"/>
                                                    <a:tab pos="7772400" algn="l"/>
                                                    <a:tab pos="8229600" algn="l"/>
                                                    <a:tab pos="8686800" algn="l"/>
                                                    <a:tab pos="9144000" algn="l"/>
                                                  </a:tabLst>
                                                </a:pPr>
                                                <a:r>
                                                  <a:rPr lang="en-GB" sz="2400" b="1" i="1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Bookman Old Style" pitchFamily="18" charset="0"/>
                                                  </a:rPr>
                                                  <a:t>BNL - FNAL - LBNL - SLAC</a:t>
                                                </a:r>
                                              </a:p>
                                            </p:txBody>
                                          </p:sp>
                                        </p:grpSp>
                                      </p:grpSp>
                                    </p:grpSp>
                                  </p:grp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</p:grpSp>
      <p:sp>
        <p:nvSpPr>
          <p:cNvPr id="15362" name="Rectangle 3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49538"/>
            <a:ext cx="9144000" cy="1824037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130000"/>
              </a:lnSpc>
              <a:spcBef>
                <a:spcPts val="1800"/>
              </a:spcBef>
              <a:spcAft>
                <a:spcPts val="1200"/>
              </a:spcAft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>
                <a:solidFill>
                  <a:srgbClr val="FF0000"/>
                </a:solidFill>
                <a:latin typeface="Bitstream Vera Serif"/>
              </a:rPr>
              <a:t>LQ Goals and Plans</a:t>
            </a:r>
            <a:r>
              <a:rPr lang="en-GB" sz="2400" b="1" dirty="0" smtClean="0">
                <a:solidFill>
                  <a:srgbClr val="0000FF"/>
                </a:solidFill>
                <a:latin typeface="Bitstream Vera Serif"/>
              </a:rPr>
              <a:t/>
            </a:r>
            <a:br>
              <a:rPr lang="en-GB" sz="2400" b="1" dirty="0" smtClean="0">
                <a:solidFill>
                  <a:srgbClr val="0000FF"/>
                </a:solidFill>
                <a:latin typeface="Bitstream Vera Serif"/>
              </a:rPr>
            </a:br>
            <a:r>
              <a:rPr lang="en-GB" sz="2400" b="1" i="1" dirty="0" smtClean="0">
                <a:solidFill>
                  <a:schemeClr val="tx1"/>
                </a:solidFill>
                <a:latin typeface="Bitstream Vera Serif"/>
              </a:rPr>
              <a:t>Giorgio </a:t>
            </a:r>
            <a:r>
              <a:rPr lang="en-GB" sz="2400" b="1" i="1" dirty="0" err="1" smtClean="0">
                <a:solidFill>
                  <a:schemeClr val="tx1"/>
                </a:solidFill>
                <a:latin typeface="Bitstream Vera Serif"/>
              </a:rPr>
              <a:t>Ambrosio</a:t>
            </a:r>
            <a:r>
              <a:rPr lang="en-GB" sz="2400" b="1" i="1" dirty="0" smtClean="0">
                <a:solidFill>
                  <a:schemeClr val="tx1"/>
                </a:solidFill>
                <a:latin typeface="Bitstream Vera Serif"/>
              </a:rPr>
              <a:t/>
            </a:r>
            <a:br>
              <a:rPr lang="en-GB" sz="2400" b="1" i="1" dirty="0" smtClean="0">
                <a:solidFill>
                  <a:schemeClr val="tx1"/>
                </a:solidFill>
                <a:latin typeface="Bitstream Vera Serif"/>
              </a:rPr>
            </a:br>
            <a:r>
              <a:rPr lang="en-GB" sz="1800" b="1" i="1" dirty="0" smtClean="0">
                <a:solidFill>
                  <a:schemeClr val="tx1"/>
                </a:solidFill>
                <a:latin typeface="Bitstream Vera Serif"/>
              </a:rPr>
              <a:t>Fermilab</a:t>
            </a:r>
          </a:p>
        </p:txBody>
      </p:sp>
      <p:pic>
        <p:nvPicPr>
          <p:cNvPr id="15363" name="Picture 40" descr="USLARP_Banner2"/>
          <p:cNvPicPr>
            <a:picLocks noChangeAspect="1" noChangeArrowheads="1"/>
          </p:cNvPicPr>
          <p:nvPr/>
        </p:nvPicPr>
        <p:blipFill>
          <a:blip r:embed="rId3"/>
          <a:srcRect l="21268" t="6451" r="2547" b="41936"/>
          <a:stretch>
            <a:fillRect/>
          </a:stretch>
        </p:blipFill>
        <p:spPr bwMode="auto">
          <a:xfrm>
            <a:off x="1219200" y="0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374650" y="4503738"/>
            <a:ext cx="581030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Task Leaders:</a:t>
            </a:r>
          </a:p>
          <a:p>
            <a:r>
              <a:rPr lang="en-US" i="1" dirty="0"/>
              <a:t>Fred </a:t>
            </a:r>
            <a:r>
              <a:rPr lang="en-US" i="1" dirty="0" err="1"/>
              <a:t>Nobrega</a:t>
            </a:r>
            <a:r>
              <a:rPr lang="en-US" i="1" dirty="0"/>
              <a:t> (FNAL)</a:t>
            </a:r>
            <a:r>
              <a:rPr lang="en-US" dirty="0"/>
              <a:t> – Coils</a:t>
            </a:r>
          </a:p>
          <a:p>
            <a:r>
              <a:rPr lang="en-US" i="1" dirty="0"/>
              <a:t>Jesse </a:t>
            </a:r>
            <a:r>
              <a:rPr lang="en-US" i="1" dirty="0" err="1"/>
              <a:t>Schmalzle</a:t>
            </a:r>
            <a:r>
              <a:rPr lang="en-US" i="1" dirty="0"/>
              <a:t> (BNL)</a:t>
            </a:r>
            <a:r>
              <a:rPr lang="en-US" dirty="0"/>
              <a:t> – Coils</a:t>
            </a:r>
          </a:p>
          <a:p>
            <a:r>
              <a:rPr lang="en-US" i="1" dirty="0"/>
              <a:t>Paolo </a:t>
            </a:r>
            <a:r>
              <a:rPr lang="en-US" i="1" dirty="0" err="1"/>
              <a:t>Ferracin</a:t>
            </a:r>
            <a:r>
              <a:rPr lang="en-US" i="1" dirty="0"/>
              <a:t> (LBNL)</a:t>
            </a:r>
            <a:r>
              <a:rPr lang="en-US" dirty="0"/>
              <a:t> – Structure</a:t>
            </a:r>
          </a:p>
          <a:p>
            <a:r>
              <a:rPr lang="en-US" i="1" dirty="0"/>
              <a:t>Helene </a:t>
            </a:r>
            <a:r>
              <a:rPr lang="en-US" i="1" dirty="0" err="1"/>
              <a:t>Felice</a:t>
            </a:r>
            <a:r>
              <a:rPr lang="en-US" i="1" dirty="0"/>
              <a:t> (LBNL)</a:t>
            </a:r>
            <a:r>
              <a:rPr lang="en-US" dirty="0"/>
              <a:t> – Instrumentation and QP</a:t>
            </a:r>
          </a:p>
          <a:p>
            <a:r>
              <a:rPr lang="en-US" i="1" dirty="0" err="1"/>
              <a:t>Guram</a:t>
            </a:r>
            <a:r>
              <a:rPr lang="en-US" i="1" dirty="0"/>
              <a:t> </a:t>
            </a:r>
            <a:r>
              <a:rPr lang="en-US" i="1" dirty="0" err="1"/>
              <a:t>Chlachidize</a:t>
            </a:r>
            <a:r>
              <a:rPr lang="en-US" i="1" dirty="0"/>
              <a:t> (FNAL)</a:t>
            </a:r>
            <a:r>
              <a:rPr lang="en-US" dirty="0"/>
              <a:t> – Test </a:t>
            </a:r>
            <a:r>
              <a:rPr lang="en-US" dirty="0" smtClean="0"/>
              <a:t>preparation </a:t>
            </a:r>
            <a:r>
              <a:rPr lang="en-US" dirty="0"/>
              <a:t>and test </a:t>
            </a:r>
          </a:p>
        </p:txBody>
      </p:sp>
      <p:sp>
        <p:nvSpPr>
          <p:cNvPr id="15404" name="Text Box 44"/>
          <p:cNvSpPr txBox="1">
            <a:spLocks noChangeArrowheads="1"/>
          </p:cNvSpPr>
          <p:nvPr/>
        </p:nvSpPr>
        <p:spPr bwMode="auto">
          <a:xfrm>
            <a:off x="2398713" y="1365250"/>
            <a:ext cx="45262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</a:rPr>
              <a:t>LARP Collaboration Meeting </a:t>
            </a:r>
            <a:r>
              <a:rPr lang="en-US" sz="2400" b="1" dirty="0" smtClean="0">
                <a:latin typeface="Times New Roman" pitchFamily="18" charset="0"/>
              </a:rPr>
              <a:t>14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endParaRPr lang="en-US" sz="2400" b="1" i="1" dirty="0">
              <a:latin typeface="Times New Roman" pitchFamily="18" charset="0"/>
            </a:endParaRPr>
          </a:p>
          <a:p>
            <a:pPr algn="ctr"/>
            <a:r>
              <a:rPr lang="en-US" sz="2400" b="1" i="1" dirty="0" smtClean="0">
                <a:latin typeface="Times New Roman" pitchFamily="18" charset="0"/>
              </a:rPr>
              <a:t>Fermilab</a:t>
            </a:r>
            <a:endParaRPr lang="en-US" sz="2400" b="1" i="1" dirty="0">
              <a:latin typeface="Times New Roman" pitchFamily="18" charset="0"/>
            </a:endParaRPr>
          </a:p>
          <a:p>
            <a:pPr algn="ctr"/>
            <a:r>
              <a:rPr lang="en-US" sz="2400" b="1" i="1" dirty="0" smtClean="0">
                <a:latin typeface="Times New Roman" pitchFamily="18" charset="0"/>
              </a:rPr>
              <a:t>April 26-28, 2010</a:t>
            </a:r>
            <a:endParaRPr lang="en-US" sz="2400" b="1" i="1" dirty="0">
              <a:latin typeface="Times New Roman" pitchFamily="18" charset="0"/>
            </a:endParaRPr>
          </a:p>
          <a:p>
            <a:pPr algn="ctr"/>
            <a:endParaRPr lang="en-US" sz="24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105400"/>
          </a:xfrm>
        </p:spPr>
        <p:txBody>
          <a:bodyPr/>
          <a:lstStyle/>
          <a:p>
            <a:r>
              <a:rPr lang="en-US" dirty="0" smtClean="0"/>
              <a:t>Next LQ models goals:</a:t>
            </a:r>
          </a:p>
          <a:p>
            <a:pPr lvl="1"/>
            <a:r>
              <a:rPr lang="en-US" dirty="0" smtClean="0"/>
              <a:t>Achieve short-model performances</a:t>
            </a:r>
          </a:p>
          <a:p>
            <a:pPr lvl="2"/>
            <a:r>
              <a:rPr lang="en-US" dirty="0" smtClean="0"/>
              <a:t>LQS02 </a:t>
            </a:r>
            <a:r>
              <a:rPr lang="en-US" dirty="0" smtClean="0">
                <a:sym typeface="Wingdings" pitchFamily="2" charset="2"/>
              </a:rPr>
              <a:t> TQS02 gradient at 4.5K  (~220 T/m)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LQS03  TQS03 gradient at 1.9K  (~240 T/m)</a:t>
            </a:r>
            <a:endParaRPr lang="en-US" dirty="0" smtClean="0"/>
          </a:p>
          <a:p>
            <a:pPr lvl="1"/>
            <a:r>
              <a:rPr lang="en-US" dirty="0" smtClean="0"/>
              <a:t>Demonstrate reproducibility &amp; memory</a:t>
            </a:r>
          </a:p>
          <a:p>
            <a:pPr lvl="2"/>
            <a:r>
              <a:rPr lang="en-US" dirty="0" smtClean="0"/>
              <a:t>LQS02   ≥  LQS01/b</a:t>
            </a:r>
          </a:p>
          <a:p>
            <a:pPr lvl="1"/>
            <a:r>
              <a:rPr lang="en-US" dirty="0" smtClean="0"/>
              <a:t>Demonstrate accelerator-quality conductor &amp; cable insulation</a:t>
            </a:r>
          </a:p>
          <a:p>
            <a:pPr lvl="2"/>
            <a:r>
              <a:rPr lang="en-US" dirty="0" smtClean="0"/>
              <a:t>LQS03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Smaller voltage spikes &amp; no length issues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Need still some R&amp;D: </a:t>
            </a:r>
          </a:p>
          <a:p>
            <a:pPr lvl="1"/>
            <a:r>
              <a:rPr lang="en-US" dirty="0" smtClean="0"/>
              <a:t>Protection heaters for inner layer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GB" sz="10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G. Ambrosio - Long Quadrupole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sz="10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A938341-5D58-40BF-A386-C7CFF063D9C1}" type="slidenum">
              <a:rPr lang="en-US" sz="1000" kern="120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z="10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10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LARP CM14 - FNAL, Apr. 26-28, 2010</a:t>
            </a:r>
            <a:endParaRPr lang="en-US" sz="10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619" y="228600"/>
            <a:ext cx="4140679" cy="685800"/>
          </a:xfrm>
        </p:spPr>
        <p:txBody>
          <a:bodyPr/>
          <a:lstStyle/>
          <a:p>
            <a:r>
              <a:rPr lang="en-US" dirty="0" smtClean="0"/>
              <a:t>Coils after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04025"/>
            <a:ext cx="4495800" cy="5260677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Delamination</a:t>
            </a:r>
            <a:r>
              <a:rPr lang="en-US" dirty="0" smtClean="0"/>
              <a:t> on coils Inner Diameter</a:t>
            </a:r>
          </a:p>
          <a:p>
            <a:pPr lvl="1">
              <a:buNone/>
            </a:pPr>
            <a:r>
              <a:rPr lang="en-US" dirty="0" smtClean="0"/>
              <a:t>Heater – coil</a:t>
            </a:r>
          </a:p>
          <a:p>
            <a:pPr lvl="1">
              <a:buNone/>
            </a:pPr>
            <a:r>
              <a:rPr lang="en-US" dirty="0" smtClean="0"/>
              <a:t>Insulation – heater</a:t>
            </a:r>
          </a:p>
          <a:p>
            <a:pPr lvl="1">
              <a:buNone/>
            </a:pPr>
            <a:r>
              <a:rPr lang="en-US" dirty="0" smtClean="0"/>
              <a:t>Insulation – coil</a:t>
            </a:r>
          </a:p>
          <a:p>
            <a:pPr lvl="1">
              <a:buNone/>
            </a:pPr>
            <a:r>
              <a:rPr lang="en-US" i="1" dirty="0" smtClean="0"/>
              <a:t>Also one heater-coil short</a:t>
            </a:r>
          </a:p>
          <a:p>
            <a:r>
              <a:rPr lang="en-US" dirty="0" smtClean="0"/>
              <a:t>Possible causes:</a:t>
            </a:r>
          </a:p>
          <a:p>
            <a:pPr lvl="1"/>
            <a:r>
              <a:rPr lang="en-US" dirty="0" err="1" smtClean="0"/>
              <a:t>Superfluid</a:t>
            </a:r>
            <a:r>
              <a:rPr lang="en-US" dirty="0" smtClean="0"/>
              <a:t> helium + quench </a:t>
            </a:r>
          </a:p>
          <a:p>
            <a:pPr lvl="2"/>
            <a:r>
              <a:rPr lang="en-US" dirty="0" smtClean="0"/>
              <a:t>Seen in TQ coils</a:t>
            </a:r>
          </a:p>
          <a:p>
            <a:pPr lvl="1"/>
            <a:r>
              <a:rPr lang="en-US" dirty="0" smtClean="0"/>
              <a:t>Heat from heaters on ID</a:t>
            </a:r>
          </a:p>
          <a:p>
            <a:pPr lvl="2"/>
            <a:r>
              <a:rPr lang="en-US" dirty="0" smtClean="0"/>
              <a:t>Only in LQ coils</a:t>
            </a:r>
          </a:p>
          <a:p>
            <a:r>
              <a:rPr lang="en-US" dirty="0" smtClean="0"/>
              <a:t>Plans:</a:t>
            </a:r>
          </a:p>
          <a:p>
            <a:pPr lvl="1"/>
            <a:r>
              <a:rPr lang="en-US" dirty="0" smtClean="0"/>
              <a:t>Strengthen insulation</a:t>
            </a:r>
          </a:p>
          <a:p>
            <a:pPr lvl="2"/>
            <a:r>
              <a:rPr lang="en-US" dirty="0" smtClean="0"/>
              <a:t>Not good for cooling</a:t>
            </a:r>
          </a:p>
          <a:p>
            <a:pPr lvl="1"/>
            <a:r>
              <a:rPr lang="en-US" dirty="0" smtClean="0"/>
              <a:t>Change heater location</a:t>
            </a:r>
          </a:p>
          <a:p>
            <a:pPr lvl="2"/>
            <a:r>
              <a:rPr lang="en-US" dirty="0" smtClean="0"/>
              <a:t>Best solution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GB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G. Ambrosio - Long Quadrupole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sz="10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7464529-8167-4E6E-B45B-E1BE52C2AA33}" type="slidenum">
              <a:rPr lang="en-US" sz="10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z="10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LARP CM14 - FNAL, Apr. 26-28, 2010</a:t>
            </a:r>
            <a:endParaRPr lang="en-US" sz="10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8" name="Picture 2" descr="P:\dt\ambrosio\Documents C\Projects\LARP\Long Quad_Technical_Stuff\LQS01\Photo_Coils_after_Test\2010_03_16\IMG_00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692770" y="3519767"/>
            <a:ext cx="4451230" cy="3338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P:\dt\ambrosio\Documents C\Projects\LARP\Long Quad_Technical_Stuff\LQS01\Photo_Coils_after_Test\2010_03_16\IMG_0099.JPG"/>
          <p:cNvPicPr>
            <a:picLocks noChangeAspect="1" noChangeArrowheads="1"/>
          </p:cNvPicPr>
          <p:nvPr/>
        </p:nvPicPr>
        <p:blipFill>
          <a:blip r:embed="rId3" cstate="print"/>
          <a:srcRect l="46157" t="16734" b="27666"/>
          <a:stretch>
            <a:fillRect/>
          </a:stretch>
        </p:blipFill>
        <p:spPr bwMode="auto">
          <a:xfrm>
            <a:off x="4677277" y="0"/>
            <a:ext cx="4466723" cy="3459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Intra-Layer Heaters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5029200" cy="4419600"/>
          </a:xfrm>
        </p:spPr>
        <p:txBody>
          <a:bodyPr/>
          <a:lstStyle/>
          <a:p>
            <a:r>
              <a:rPr lang="en-US" dirty="0" smtClean="0"/>
              <a:t>Set heaters between inner and outer layer</a:t>
            </a:r>
          </a:p>
          <a:p>
            <a:pPr lvl="1"/>
            <a:r>
              <a:rPr lang="en-US" dirty="0" smtClean="0"/>
              <a:t>Glued by ceramic binder in a sandwich between two S2 or ceramic cloths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Could be developed and demonstrated in single 1m coils (TQ/HQ) tested in mirror structure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GB" sz="10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G. Ambrosio - Long Quadrupole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sz="10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7464529-8167-4E6E-B45B-E1BE52C2AA33}" type="slidenum">
              <a:rPr lang="en-US" sz="1000" kern="120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z="10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10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LARP CM14 - FNAL, Apr. 26-28, 2010</a:t>
            </a:r>
            <a:endParaRPr lang="en-US" sz="10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334000" y="990600"/>
          <a:ext cx="3810000" cy="2386013"/>
        </p:xfrm>
        <a:graphic>
          <a:graphicData uri="http://schemas.openxmlformats.org/presentationml/2006/ole">
            <p:oleObj spid="_x0000_s3074" r:id="rId3" imgW="2525268" imgH="1581912" progId="Word.Picture.8">
              <p:embed/>
            </p:oleObj>
          </a:graphicData>
        </a:graphic>
      </p:graphicFrame>
      <p:pic>
        <p:nvPicPr>
          <p:cNvPr id="9" name="Picture 8" descr="fig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429000"/>
            <a:ext cx="3810000" cy="286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4389" y="1278146"/>
            <a:ext cx="7772400" cy="537281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LQS01b with LQS01 coils</a:t>
            </a:r>
          </a:p>
          <a:p>
            <a:pPr lvl="1"/>
            <a:r>
              <a:rPr lang="en-US" dirty="0" smtClean="0"/>
              <a:t>GOAL: reproduce TQS02 performance</a:t>
            </a:r>
          </a:p>
          <a:p>
            <a:pPr lvl="2"/>
            <a:r>
              <a:rPr lang="en-US" dirty="0" smtClean="0"/>
              <a:t>Check shims</a:t>
            </a:r>
          </a:p>
          <a:p>
            <a:pPr lvl="2"/>
            <a:r>
              <a:rPr lang="en-US" dirty="0" smtClean="0"/>
              <a:t>Check effects of “TQS03b-preload”</a:t>
            </a:r>
          </a:p>
          <a:p>
            <a:pPr lvl="2"/>
            <a:r>
              <a:rPr lang="en-US" dirty="0" smtClean="0"/>
              <a:t>Perform Quench Protection studies (possibly disruptive)</a:t>
            </a:r>
          </a:p>
          <a:p>
            <a:r>
              <a:rPr lang="en-US" dirty="0" smtClean="0"/>
              <a:t>LQS02 with 4 new coils (54/61 strand)</a:t>
            </a:r>
          </a:p>
          <a:p>
            <a:pPr lvl="1"/>
            <a:r>
              <a:rPr lang="en-US" dirty="0" smtClean="0"/>
              <a:t>GOAL: reproduce TQS02 performance</a:t>
            </a:r>
          </a:p>
          <a:p>
            <a:pPr lvl="2"/>
            <a:r>
              <a:rPr lang="en-US" dirty="0" smtClean="0"/>
              <a:t>Address reproducibility</a:t>
            </a:r>
          </a:p>
          <a:p>
            <a:pPr lvl="2"/>
            <a:r>
              <a:rPr lang="en-US" dirty="0" smtClean="0"/>
              <a:t>Effect of thermal cycle</a:t>
            </a:r>
          </a:p>
          <a:p>
            <a:r>
              <a:rPr lang="en-US" dirty="0" smtClean="0"/>
              <a:t>LQS03 with 4 new coils (108/127 strand) and new cable insulation (glass tape)  </a:t>
            </a:r>
          </a:p>
          <a:p>
            <a:pPr lvl="1"/>
            <a:r>
              <a:rPr lang="en-US" dirty="0" smtClean="0"/>
              <a:t>GOAL: reproduce TQS03 performance</a:t>
            </a:r>
          </a:p>
          <a:p>
            <a:pPr lvl="2"/>
            <a:r>
              <a:rPr lang="en-US" dirty="0" smtClean="0"/>
              <a:t>Smaller Voltage Spikes</a:t>
            </a:r>
          </a:p>
          <a:p>
            <a:pPr lvl="2"/>
            <a:r>
              <a:rPr lang="en-US" dirty="0" smtClean="0"/>
              <a:t>Better 1.9 K performance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GB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G. Ambrosio - Long Quadrupole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sz="10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7464529-8167-4E6E-B45B-E1BE52C2AA33}" type="slidenum">
              <a:rPr lang="en-US" sz="10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z="10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LARP CM14 - FNAL, Apr. 26-28, 2010</a:t>
            </a:r>
            <a:endParaRPr lang="en-US" sz="10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7168550" y="1449237"/>
          <a:ext cx="1675459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10"/>
          <p:cNvGrpSpPr/>
          <p:nvPr/>
        </p:nvGrpSpPr>
        <p:grpSpPr>
          <a:xfrm>
            <a:off x="7210715" y="3322511"/>
            <a:ext cx="1675459" cy="351000"/>
            <a:chOff x="0" y="0"/>
            <a:chExt cx="1675459" cy="3510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Rounded Rectangle 11"/>
            <p:cNvSpPr/>
            <p:nvPr/>
          </p:nvSpPr>
          <p:spPr>
            <a:xfrm>
              <a:off x="0" y="0"/>
              <a:ext cx="1675459" cy="35100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17134" y="17134"/>
              <a:ext cx="1641191" cy="3167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l" defTabSz="666750" rtl="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>
                  <a:solidFill>
                    <a:srgbClr val="FFFFFF"/>
                  </a:solidFill>
                  <a:latin typeface="Times New Roman"/>
                  <a:ea typeface="+mn-ea"/>
                  <a:cs typeface="+mn-cs"/>
                </a:rPr>
                <a:t> November 2010</a:t>
              </a:r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7225093" y="5182941"/>
            <a:ext cx="1675459" cy="351000"/>
            <a:chOff x="0" y="0"/>
            <a:chExt cx="1675459" cy="3510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5" name="Rounded Rectangle 14"/>
            <p:cNvSpPr/>
            <p:nvPr/>
          </p:nvSpPr>
          <p:spPr>
            <a:xfrm>
              <a:off x="0" y="0"/>
              <a:ext cx="1675459" cy="35100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17134" y="17134"/>
              <a:ext cx="1641191" cy="3167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l" defTabSz="666750" rtl="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>
                  <a:solidFill>
                    <a:srgbClr val="FFFFFF"/>
                  </a:solidFill>
                  <a:latin typeface="Times New Roman"/>
                  <a:ea typeface="+mn-ea"/>
                  <a:cs typeface="+mn-cs"/>
                </a:rPr>
                <a:t> June  2011</a:t>
              </a:r>
            </a:p>
          </p:txBody>
        </p:sp>
      </p:grpSp>
      <p:sp>
        <p:nvSpPr>
          <p:cNvPr id="17" name="Rounded Rectangular Callout 16"/>
          <p:cNvSpPr/>
          <p:nvPr/>
        </p:nvSpPr>
        <p:spPr bwMode="auto">
          <a:xfrm>
            <a:off x="6530196" y="5978105"/>
            <a:ext cx="2613803" cy="733246"/>
          </a:xfrm>
          <a:prstGeom prst="wedgeRoundRectCallout">
            <a:avLst>
              <a:gd name="adj1" fmla="val -44038"/>
              <a:gd name="adj2" fmla="val -95540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Additional reassembly if needed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GB" sz="10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G. Ambrosio - Long Quadrupole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sz="10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A938341-5D58-40BF-A386-C7CFF063D9C1}" type="slidenum">
              <a:rPr lang="en-US" sz="1000" kern="120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z="10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10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LARP CM14 - FNAL, Apr. 26-28, 2010</a:t>
            </a:r>
            <a:endParaRPr lang="en-US" sz="10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2" name="Content Placeholder 11" descr="LARP-LQ-ScheduleFY10_April23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1752600"/>
            <a:ext cx="9125172" cy="4211271"/>
          </a:xfrm>
        </p:spPr>
      </p:pic>
      <p:sp>
        <p:nvSpPr>
          <p:cNvPr id="13" name="TextBox 12"/>
          <p:cNvSpPr txBox="1"/>
          <p:nvPr/>
        </p:nvSpPr>
        <p:spPr>
          <a:xfrm>
            <a:off x="2819399" y="2001470"/>
            <a:ext cx="838199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LQS01b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81599" y="3373070"/>
            <a:ext cx="761999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LQS02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29599" y="5049470"/>
            <a:ext cx="761999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LQS03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G. Ambrosio - Long Quadrupole</a:t>
            </a:r>
            <a:endParaRPr lang="en-US" sz="10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1746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10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LARP CM14 - FNAL, Apr. 26-28, 2010</a:t>
            </a:r>
            <a:endParaRPr lang="en-US" sz="10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en-US" sz="10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199347" cy="5108185"/>
          </a:xfrm>
        </p:spPr>
        <p:txBody>
          <a:bodyPr/>
          <a:lstStyle/>
          <a:p>
            <a:r>
              <a:rPr lang="en-US" dirty="0" smtClean="0"/>
              <a:t>Next LQ models aim at:</a:t>
            </a:r>
          </a:p>
          <a:p>
            <a:pPr lvl="1"/>
            <a:r>
              <a:rPr lang="en-US" dirty="0" smtClean="0"/>
              <a:t>Achieving short-model </a:t>
            </a:r>
            <a:r>
              <a:rPr lang="en-US" dirty="0" smtClean="0"/>
              <a:t>performances</a:t>
            </a:r>
          </a:p>
          <a:p>
            <a:pPr lvl="2"/>
            <a:r>
              <a:rPr lang="en-US" dirty="0" smtClean="0"/>
              <a:t>LQS01b/02/03</a:t>
            </a:r>
            <a:endParaRPr lang="en-US" dirty="0" smtClean="0"/>
          </a:p>
          <a:p>
            <a:pPr lvl="1"/>
            <a:r>
              <a:rPr lang="en-US" dirty="0" smtClean="0"/>
              <a:t>Demonstrating reproducibility &amp; </a:t>
            </a:r>
            <a:r>
              <a:rPr lang="en-US" dirty="0" smtClean="0"/>
              <a:t>memory</a:t>
            </a:r>
          </a:p>
          <a:p>
            <a:pPr lvl="2"/>
            <a:r>
              <a:rPr lang="en-US" dirty="0" smtClean="0"/>
              <a:t>LQS02/03</a:t>
            </a:r>
            <a:endParaRPr lang="en-US" dirty="0" smtClean="0"/>
          </a:p>
          <a:p>
            <a:pPr lvl="1"/>
            <a:r>
              <a:rPr lang="en-US" dirty="0" smtClean="0"/>
              <a:t>Demonstrating accelerator-quality conductor and cable insulation</a:t>
            </a:r>
          </a:p>
          <a:p>
            <a:pPr lvl="2"/>
            <a:r>
              <a:rPr lang="en-US" dirty="0" smtClean="0"/>
              <a:t>Smaller voltage spikes &amp; no length </a:t>
            </a:r>
            <a:r>
              <a:rPr lang="en-US" dirty="0" smtClean="0"/>
              <a:t>issues</a:t>
            </a:r>
          </a:p>
          <a:p>
            <a:pPr lvl="2"/>
            <a:r>
              <a:rPr lang="en-US" dirty="0" smtClean="0"/>
              <a:t>LQS03</a:t>
            </a:r>
            <a:endParaRPr lang="en-US" dirty="0" smtClean="0"/>
          </a:p>
          <a:p>
            <a:r>
              <a:rPr lang="en-US" dirty="0" smtClean="0"/>
              <a:t>Need still some R&amp;D: </a:t>
            </a:r>
          </a:p>
          <a:p>
            <a:pPr lvl="1"/>
            <a:r>
              <a:rPr lang="en-US" dirty="0" smtClean="0"/>
              <a:t>Protection heaters for inner </a:t>
            </a:r>
            <a:r>
              <a:rPr lang="en-US" dirty="0" smtClean="0"/>
              <a:t>layer</a:t>
            </a:r>
          </a:p>
          <a:p>
            <a:pPr lvl="2"/>
            <a:r>
              <a:rPr lang="en-US" dirty="0" smtClean="0"/>
              <a:t>LQS02 coil #13 with reinforce ID insulation</a:t>
            </a:r>
          </a:p>
          <a:p>
            <a:pPr lvl="2"/>
            <a:r>
              <a:rPr lang="en-US" dirty="0" smtClean="0"/>
              <a:t>TQ/HQ coil in mirror structure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E rev09">
  <a:themeElements>
    <a:clrScheme name="DOE rev09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OE rev09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OE rev09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rev09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rev09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rev09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rev09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rev09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rev09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465</Words>
  <Application>Microsoft Office PowerPoint</Application>
  <PresentationFormat>On-screen Show (4:3)</PresentationFormat>
  <Paragraphs>97</Paragraphs>
  <Slides>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DOE rev09</vt:lpstr>
      <vt:lpstr>Microsoft Word Picture</vt:lpstr>
      <vt:lpstr>LQ Goals and Plans Giorgio Ambrosio Fermilab</vt:lpstr>
      <vt:lpstr>GOALS</vt:lpstr>
      <vt:lpstr>Coils after Test</vt:lpstr>
      <vt:lpstr>Intra-Layer Heaters</vt:lpstr>
      <vt:lpstr>Plans</vt:lpstr>
      <vt:lpstr>Schedule</vt:lpstr>
      <vt:lpstr>Conclusions</vt:lpstr>
    </vt:vector>
  </TitlesOfParts>
  <Company>Fermi National Accelerator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giorgioa</dc:creator>
  <cp:lastModifiedBy> </cp:lastModifiedBy>
  <cp:revision>11</cp:revision>
  <dcterms:created xsi:type="dcterms:W3CDTF">2010-04-24T01:02:08Z</dcterms:created>
  <dcterms:modified xsi:type="dcterms:W3CDTF">2010-04-26T04:23:31Z</dcterms:modified>
</cp:coreProperties>
</file>