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Default Extension="xls" ContentType="application/vnd.ms-exce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0" r:id="rId1"/>
    <p:sldMasterId id="2147483651" r:id="rId2"/>
    <p:sldMasterId id="2147483652" r:id="rId3"/>
    <p:sldMasterId id="2147483896" r:id="rId4"/>
  </p:sldMasterIdLst>
  <p:notesMasterIdLst>
    <p:notesMasterId r:id="rId30"/>
  </p:notesMasterIdLst>
  <p:sldIdLst>
    <p:sldId id="256" r:id="rId5"/>
    <p:sldId id="273" r:id="rId6"/>
    <p:sldId id="257" r:id="rId7"/>
    <p:sldId id="258" r:id="rId8"/>
    <p:sldId id="287" r:id="rId9"/>
    <p:sldId id="286" r:id="rId10"/>
    <p:sldId id="275" r:id="rId11"/>
    <p:sldId id="279" r:id="rId12"/>
    <p:sldId id="297" r:id="rId13"/>
    <p:sldId id="298" r:id="rId14"/>
    <p:sldId id="291" r:id="rId15"/>
    <p:sldId id="292" r:id="rId16"/>
    <p:sldId id="295" r:id="rId17"/>
    <p:sldId id="296" r:id="rId18"/>
    <p:sldId id="299" r:id="rId19"/>
    <p:sldId id="261" r:id="rId20"/>
    <p:sldId id="300" r:id="rId21"/>
    <p:sldId id="276" r:id="rId22"/>
    <p:sldId id="285" r:id="rId23"/>
    <p:sldId id="282" r:id="rId24"/>
    <p:sldId id="301" r:id="rId25"/>
    <p:sldId id="302" r:id="rId26"/>
    <p:sldId id="303" r:id="rId27"/>
    <p:sldId id="293" r:id="rId28"/>
    <p:sldId id="294" r:id="rId29"/>
  </p:sldIdLst>
  <p:sldSz cx="9144000" cy="6858000" type="screen4x3"/>
  <p:notesSz cx="6858000" cy="9144000"/>
  <p:defaultTextStyle>
    <a:defPPr>
      <a:defRPr lang="en-US"/>
    </a:defPPr>
    <a:lvl1pPr algn="l" rtl="0" fontAlgn="base">
      <a:spcBef>
        <a:spcPct val="0"/>
      </a:spcBef>
      <a:spcAft>
        <a:spcPct val="0"/>
      </a:spcAft>
      <a:defRPr sz="1400" kern="1200">
        <a:solidFill>
          <a:schemeClr val="accent2"/>
        </a:solidFill>
        <a:latin typeface="Comic Sans MS" pitchFamily="66" charset="0"/>
        <a:ea typeface="+mn-ea"/>
        <a:cs typeface="+mn-cs"/>
      </a:defRPr>
    </a:lvl1pPr>
    <a:lvl2pPr marL="457200" algn="l" rtl="0" fontAlgn="base">
      <a:spcBef>
        <a:spcPct val="0"/>
      </a:spcBef>
      <a:spcAft>
        <a:spcPct val="0"/>
      </a:spcAft>
      <a:defRPr sz="1400" kern="1200">
        <a:solidFill>
          <a:schemeClr val="accent2"/>
        </a:solidFill>
        <a:latin typeface="Comic Sans MS" pitchFamily="66" charset="0"/>
        <a:ea typeface="+mn-ea"/>
        <a:cs typeface="+mn-cs"/>
      </a:defRPr>
    </a:lvl2pPr>
    <a:lvl3pPr marL="914400" algn="l" rtl="0" fontAlgn="base">
      <a:spcBef>
        <a:spcPct val="0"/>
      </a:spcBef>
      <a:spcAft>
        <a:spcPct val="0"/>
      </a:spcAft>
      <a:defRPr sz="1400" kern="1200">
        <a:solidFill>
          <a:schemeClr val="accent2"/>
        </a:solidFill>
        <a:latin typeface="Comic Sans MS" pitchFamily="66" charset="0"/>
        <a:ea typeface="+mn-ea"/>
        <a:cs typeface="+mn-cs"/>
      </a:defRPr>
    </a:lvl3pPr>
    <a:lvl4pPr marL="1371600" algn="l" rtl="0" fontAlgn="base">
      <a:spcBef>
        <a:spcPct val="0"/>
      </a:spcBef>
      <a:spcAft>
        <a:spcPct val="0"/>
      </a:spcAft>
      <a:defRPr sz="1400" kern="1200">
        <a:solidFill>
          <a:schemeClr val="accent2"/>
        </a:solidFill>
        <a:latin typeface="Comic Sans MS" pitchFamily="66" charset="0"/>
        <a:ea typeface="+mn-ea"/>
        <a:cs typeface="+mn-cs"/>
      </a:defRPr>
    </a:lvl4pPr>
    <a:lvl5pPr marL="1828800" algn="l" rtl="0" fontAlgn="base">
      <a:spcBef>
        <a:spcPct val="0"/>
      </a:spcBef>
      <a:spcAft>
        <a:spcPct val="0"/>
      </a:spcAft>
      <a:defRPr sz="1400" kern="1200">
        <a:solidFill>
          <a:schemeClr val="accent2"/>
        </a:solidFill>
        <a:latin typeface="Comic Sans MS" pitchFamily="66" charset="0"/>
        <a:ea typeface="+mn-ea"/>
        <a:cs typeface="+mn-cs"/>
      </a:defRPr>
    </a:lvl5pPr>
    <a:lvl6pPr marL="2286000" algn="l" defTabSz="914400" rtl="0" eaLnBrk="1" latinLnBrk="0" hangingPunct="1">
      <a:defRPr sz="1400" kern="1200">
        <a:solidFill>
          <a:schemeClr val="accent2"/>
        </a:solidFill>
        <a:latin typeface="Comic Sans MS" pitchFamily="66" charset="0"/>
        <a:ea typeface="+mn-ea"/>
        <a:cs typeface="+mn-cs"/>
      </a:defRPr>
    </a:lvl6pPr>
    <a:lvl7pPr marL="2743200" algn="l" defTabSz="914400" rtl="0" eaLnBrk="1" latinLnBrk="0" hangingPunct="1">
      <a:defRPr sz="1400" kern="1200">
        <a:solidFill>
          <a:schemeClr val="accent2"/>
        </a:solidFill>
        <a:latin typeface="Comic Sans MS" pitchFamily="66" charset="0"/>
        <a:ea typeface="+mn-ea"/>
        <a:cs typeface="+mn-cs"/>
      </a:defRPr>
    </a:lvl7pPr>
    <a:lvl8pPr marL="3200400" algn="l" defTabSz="914400" rtl="0" eaLnBrk="1" latinLnBrk="0" hangingPunct="1">
      <a:defRPr sz="1400" kern="1200">
        <a:solidFill>
          <a:schemeClr val="accent2"/>
        </a:solidFill>
        <a:latin typeface="Comic Sans MS" pitchFamily="66" charset="0"/>
        <a:ea typeface="+mn-ea"/>
        <a:cs typeface="+mn-cs"/>
      </a:defRPr>
    </a:lvl8pPr>
    <a:lvl9pPr marL="3657600" algn="l" defTabSz="914400" rtl="0" eaLnBrk="1" latinLnBrk="0" hangingPunct="1">
      <a:defRPr sz="1400" kern="1200">
        <a:solidFill>
          <a:schemeClr val="accent2"/>
        </a:solidFill>
        <a:latin typeface="Comic Sans MS" pitchFamily="66"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FFFFFF"/>
    <a:srgbClr val="FF0066"/>
  </p:clrMru>
</p:presentationPr>
</file>

<file path=ppt/tableStyles.xml><?xml version="1.0" encoding="utf-8"?>
<a:tblStyleLst xmlns:a="http://schemas.openxmlformats.org/drawingml/2006/main" def="{5C22544A-7EE6-4342-B048-85BDC9FD1C3A}">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47" autoAdjust="0"/>
  </p:normalViewPr>
  <p:slideViewPr>
    <p:cSldViewPr>
      <p:cViewPr varScale="1">
        <p:scale>
          <a:sx n="104" d="100"/>
          <a:sy n="104" d="100"/>
        </p:scale>
        <p:origin x="-17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3" d="100"/>
          <a:sy n="83" d="100"/>
        </p:scale>
        <p:origin x="-1992" y="-8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Z:\My%20Documents\presentations\Reviews\AspenPAC2010\Decommisioning\CryoOpCosts2010_051810.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26"/>
  <c:chart>
    <c:title>
      <c:tx>
        <c:rich>
          <a:bodyPr/>
          <a:lstStyle/>
          <a:p>
            <a:pPr>
              <a:lnSpc>
                <a:spcPct val="100000"/>
              </a:lnSpc>
              <a:spcBef>
                <a:spcPts val="600"/>
              </a:spcBef>
              <a:defRPr sz="1800"/>
            </a:pPr>
            <a:r>
              <a:rPr lang="en-US" sz="2000" dirty="0"/>
              <a:t>Tevatron Cryogenic System </a:t>
            </a:r>
            <a:r>
              <a:rPr lang="en-US" sz="2000" dirty="0" smtClean="0"/>
              <a:t>Monthly Operating Costs</a:t>
            </a:r>
            <a:r>
              <a:rPr lang="en-US" sz="2000" baseline="0" dirty="0" smtClean="0"/>
              <a:t>  </a:t>
            </a:r>
          </a:p>
          <a:p>
            <a:pPr>
              <a:lnSpc>
                <a:spcPct val="100000"/>
              </a:lnSpc>
              <a:spcBef>
                <a:spcPts val="600"/>
              </a:spcBef>
              <a:defRPr sz="1800"/>
            </a:pPr>
            <a:r>
              <a:rPr lang="en-US" sz="1800" i="1" baseline="0" dirty="0" smtClean="0"/>
              <a:t>(</a:t>
            </a:r>
            <a:r>
              <a:rPr lang="en-US" sz="1800" i="1" dirty="0" smtClean="0"/>
              <a:t>FY12</a:t>
            </a:r>
            <a:r>
              <a:rPr lang="en-US" sz="1800" i="1" baseline="0" dirty="0" smtClean="0"/>
              <a:t> Estimated)</a:t>
            </a:r>
            <a:endParaRPr lang="en-US" sz="1800" i="1" dirty="0"/>
          </a:p>
        </c:rich>
      </c:tx>
      <c:layout>
        <c:manualLayout>
          <c:xMode val="edge"/>
          <c:yMode val="edge"/>
          <c:x val="0.1866537776527934"/>
          <c:y val="0"/>
        </c:manualLayout>
      </c:layout>
    </c:title>
    <c:plotArea>
      <c:layout>
        <c:manualLayout>
          <c:layoutTarget val="inner"/>
          <c:xMode val="edge"/>
          <c:yMode val="edge"/>
          <c:x val="0.17251482034573271"/>
          <c:y val="0.13376835236541657"/>
          <c:w val="0.79120961172956861"/>
          <c:h val="0.70962479608483187"/>
        </c:manualLayout>
      </c:layout>
      <c:barChart>
        <c:barDir val="col"/>
        <c:grouping val="stacked"/>
        <c:ser>
          <c:idx val="0"/>
          <c:order val="0"/>
          <c:tx>
            <c:v>Electric</c:v>
          </c:tx>
          <c:cat>
            <c:strRef>
              <c:f>(Data!$C$7,Data!$E$7,Data!$G$7,Data!$I$7,Data!$M$7,Data!$O$7,Data!$Q$7,Data!$S$7)</c:f>
              <c:strCache>
                <c:ptCount val="6"/>
                <c:pt idx="0">
                  <c:v>300K
non ODH</c:v>
                </c:pt>
                <c:pt idx="1">
                  <c:v>300K
ODH</c:v>
                </c:pt>
                <c:pt idx="2">
                  <c:v>80K
CNR On</c:v>
                </c:pt>
                <c:pt idx="3">
                  <c:v>80K
CNR Off</c:v>
                </c:pt>
                <c:pt idx="4">
                  <c:v>980 GeV
CNR On</c:v>
                </c:pt>
                <c:pt idx="5">
                  <c:v>980 GeV
CNR Off</c:v>
                </c:pt>
              </c:strCache>
            </c:strRef>
          </c:cat>
          <c:val>
            <c:numRef>
              <c:f>(Data!$C$18,Data!$E$18,Data!$G$18,Data!$I$18,Data!$M$18,Data!$O$18,Data!$Q$18,Data!$S$18)</c:f>
              <c:numCache>
                <c:formatCode>"$"#,##0_)"/month"</c:formatCode>
                <c:ptCount val="6"/>
                <c:pt idx="0">
                  <c:v>14486.849999999999</c:v>
                </c:pt>
                <c:pt idx="1">
                  <c:v>14486.849999999999</c:v>
                </c:pt>
                <c:pt idx="2">
                  <c:v>183500.1</c:v>
                </c:pt>
                <c:pt idx="3">
                  <c:v>62776.350000000013</c:v>
                </c:pt>
                <c:pt idx="4">
                  <c:v>680881.95000000042</c:v>
                </c:pt>
                <c:pt idx="5">
                  <c:v>560158.20000000007</c:v>
                </c:pt>
              </c:numCache>
            </c:numRef>
          </c:val>
        </c:ser>
        <c:ser>
          <c:idx val="1"/>
          <c:order val="1"/>
          <c:tx>
            <c:v>Helium</c:v>
          </c:tx>
          <c:spPr>
            <a:solidFill>
              <a:srgbClr val="FFFF00"/>
            </a:solidFill>
          </c:spPr>
          <c:val>
            <c:numRef>
              <c:f>(Data!$C$23,Data!$E$23,Data!$G$23,Data!$I$23,Data!$M$23,Data!$O$23,Data!$Q$23,Data!$S$23)</c:f>
              <c:numCache>
                <c:formatCode>"$"#,##0_)"/month"</c:formatCode>
                <c:ptCount val="6"/>
                <c:pt idx="0">
                  <c:v>0</c:v>
                </c:pt>
                <c:pt idx="1">
                  <c:v>88106.944444444438</c:v>
                </c:pt>
                <c:pt idx="2">
                  <c:v>88106.944444444438</c:v>
                </c:pt>
                <c:pt idx="3">
                  <c:v>88106.944444444438</c:v>
                </c:pt>
                <c:pt idx="4">
                  <c:v>132160.41666666669</c:v>
                </c:pt>
                <c:pt idx="5">
                  <c:v>132160.41666666669</c:v>
                </c:pt>
              </c:numCache>
            </c:numRef>
          </c:val>
        </c:ser>
        <c:ser>
          <c:idx val="2"/>
          <c:order val="2"/>
          <c:tx>
            <c:v>Nitrogen</c:v>
          </c:tx>
          <c:val>
            <c:numRef>
              <c:f>(Data!$C$28,Data!$E$28,Data!$G$28,Data!$I$28,Data!$M$28,Data!$O$28,Data!$Q$28,Data!$S$28)</c:f>
              <c:numCache>
                <c:formatCode>"$"#,##0_)"/month"</c:formatCode>
                <c:ptCount val="6"/>
                <c:pt idx="0">
                  <c:v>4252.5</c:v>
                </c:pt>
                <c:pt idx="1">
                  <c:v>4252.5</c:v>
                </c:pt>
                <c:pt idx="2">
                  <c:v>14175.000000000002</c:v>
                </c:pt>
                <c:pt idx="3">
                  <c:v>170100.00000000003</c:v>
                </c:pt>
                <c:pt idx="4">
                  <c:v>117493.03124999999</c:v>
                </c:pt>
                <c:pt idx="5">
                  <c:v>287593.03125</c:v>
                </c:pt>
              </c:numCache>
            </c:numRef>
          </c:val>
        </c:ser>
        <c:gapWidth val="98"/>
        <c:overlap val="100"/>
        <c:axId val="61032320"/>
        <c:axId val="61033856"/>
      </c:barChart>
      <c:catAx>
        <c:axId val="61032320"/>
        <c:scaling>
          <c:orientation val="minMax"/>
        </c:scaling>
        <c:axPos val="b"/>
        <c:numFmt formatCode="General" sourceLinked="1"/>
        <c:tickLblPos val="nextTo"/>
        <c:txPr>
          <a:bodyPr rot="0" vert="horz"/>
          <a:lstStyle/>
          <a:p>
            <a:pPr>
              <a:defRPr sz="1600" baseline="0"/>
            </a:pPr>
            <a:endParaRPr lang="en-US"/>
          </a:p>
        </c:txPr>
        <c:crossAx val="61033856"/>
        <c:crosses val="autoZero"/>
        <c:lblAlgn val="ctr"/>
        <c:lblOffset val="100"/>
        <c:tickLblSkip val="1"/>
        <c:tickMarkSkip val="1"/>
      </c:catAx>
      <c:valAx>
        <c:axId val="61033856"/>
        <c:scaling>
          <c:orientation val="minMax"/>
          <c:max val="1000000"/>
          <c:min val="0"/>
        </c:scaling>
        <c:axPos val="l"/>
        <c:majorGridlines/>
        <c:title>
          <c:tx>
            <c:rich>
              <a:bodyPr/>
              <a:lstStyle/>
              <a:p>
                <a:pPr>
                  <a:defRPr/>
                </a:pPr>
                <a:r>
                  <a:rPr lang="en-US" dirty="0"/>
                  <a:t>Cost Per Month</a:t>
                </a:r>
              </a:p>
            </c:rich>
          </c:tx>
          <c:layout>
            <c:manualLayout>
              <c:xMode val="edge"/>
              <c:yMode val="edge"/>
              <c:x val="4.5454339759254244E-3"/>
              <c:y val="0.31003606453993682"/>
            </c:manualLayout>
          </c:layout>
        </c:title>
        <c:numFmt formatCode="&quot;$&quot;#,##0" sourceLinked="0"/>
        <c:majorTickMark val="in"/>
        <c:minorTickMark val="in"/>
        <c:tickLblPos val="nextTo"/>
        <c:txPr>
          <a:bodyPr rot="0" vert="horz"/>
          <a:lstStyle/>
          <a:p>
            <a:pPr algn="just">
              <a:defRPr sz="1600"/>
            </a:pPr>
            <a:endParaRPr lang="en-US"/>
          </a:p>
        </c:txPr>
        <c:crossAx val="61032320"/>
        <c:crosses val="autoZero"/>
        <c:crossBetween val="between"/>
        <c:majorUnit val="100000"/>
        <c:minorUnit val="50000"/>
      </c:valAx>
    </c:plotArea>
    <c:legend>
      <c:legendPos val="r"/>
      <c:layout>
        <c:manualLayout>
          <c:xMode val="edge"/>
          <c:yMode val="edge"/>
          <c:x val="0.23053571428571418"/>
          <c:y val="0.13608938056276601"/>
          <c:w val="0.1405845357010729"/>
          <c:h val="0.21844260458775344"/>
        </c:manualLayout>
      </c:layout>
    </c:legend>
    <c:plotVisOnly val="1"/>
    <c:dispBlanksAs val="gap"/>
  </c:chart>
  <c:txPr>
    <a:bodyPr/>
    <a:lstStyle/>
    <a:p>
      <a:pPr>
        <a:defRPr sz="1800"/>
      </a:pPr>
      <a:endParaRPr lang="en-US"/>
    </a:p>
  </c:tx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chemeClr val="tx1"/>
                </a:solidFill>
                <a:latin typeface="Arial" charset="0"/>
              </a:defRPr>
            </a:lvl1pPr>
          </a:lstStyle>
          <a:p>
            <a:pPr>
              <a:defRPr/>
            </a:pPr>
            <a:endParaRPr lang="en-US" dirty="0"/>
          </a:p>
        </p:txBody>
      </p:sp>
      <p:sp>
        <p:nvSpPr>
          <p:cNvPr id="6451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pPr>
              <a:defRPr/>
            </a:pPr>
            <a:endParaRPr lang="en-US" dirty="0"/>
          </a:p>
        </p:txBody>
      </p:sp>
      <p:sp>
        <p:nvSpPr>
          <p:cNvPr id="532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solidFill>
                  <a:schemeClr val="tx1"/>
                </a:solidFill>
                <a:latin typeface="Arial" charset="0"/>
              </a:defRPr>
            </a:lvl1pPr>
          </a:lstStyle>
          <a:p>
            <a:pPr>
              <a:defRPr/>
            </a:pPr>
            <a:endParaRPr lang="en-US" dirty="0"/>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pPr>
              <a:defRPr/>
            </a:pPr>
            <a:fld id="{5C0D4452-C30F-450F-960B-B3122D400F4F}"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C0D4452-C30F-450F-960B-B3122D400F4F}" type="slidenum">
              <a:rPr lang="en-US" smtClean="0"/>
              <a:pPr>
                <a:defRPr/>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C0D4452-C30F-450F-960B-B3122D400F4F}" type="slidenum">
              <a:rPr lang="en-US" smtClean="0"/>
              <a:pPr>
                <a:defRPr/>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C0D4452-C30F-450F-960B-B3122D400F4F}" type="slidenum">
              <a:rPr lang="en-US" smtClean="0"/>
              <a:pPr>
                <a:defRPr/>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C0D4452-C30F-450F-960B-B3122D400F4F}" type="slidenum">
              <a:rPr lang="en-US" smtClean="0"/>
              <a:pPr>
                <a:defRPr/>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C0D4452-C30F-450F-960B-B3122D400F4F}" type="slidenum">
              <a:rPr lang="en-US" smtClean="0"/>
              <a:pPr>
                <a:defRPr/>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C0D4452-C30F-450F-960B-B3122D400F4F}" type="slidenum">
              <a:rPr lang="en-US" smtClean="0"/>
              <a:pPr>
                <a:defRPr/>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C0D4452-C30F-450F-960B-B3122D400F4F}" type="slidenum">
              <a:rPr lang="en-US" smtClean="0"/>
              <a:pPr>
                <a:defRPr/>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C0D4452-C30F-450F-960B-B3122D400F4F}" type="slidenum">
              <a:rPr lang="en-US" smtClean="0"/>
              <a:pPr>
                <a:defRPr/>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C0D4452-C30F-450F-960B-B3122D400F4F}" type="slidenum">
              <a:rPr lang="en-US" smtClean="0"/>
              <a:pPr>
                <a:defRPr/>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C0D4452-C30F-450F-960B-B3122D400F4F}" type="slidenum">
              <a:rPr lang="en-US" smtClean="0"/>
              <a:pPr>
                <a:defRPr/>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C0D4452-C30F-450F-960B-B3122D400F4F}" type="slidenum">
              <a:rPr lang="en-US" smtClean="0"/>
              <a:pPr>
                <a:defRPr/>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C0D4452-C30F-450F-960B-B3122D400F4F}" type="slidenum">
              <a:rPr lang="en-US" smtClean="0"/>
              <a:pPr>
                <a:defRPr/>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C0D4452-C30F-450F-960B-B3122D400F4F}" type="slidenum">
              <a:rPr lang="en-US" smtClean="0"/>
              <a:pPr>
                <a:defRPr/>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C0D4452-C30F-450F-960B-B3122D400F4F}" type="slidenum">
              <a:rPr lang="en-US" smtClean="0"/>
              <a:pPr>
                <a:defRPr/>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C0D4452-C30F-450F-960B-B3122D400F4F}" type="slidenum">
              <a:rPr lang="en-US" smtClean="0"/>
              <a:pPr>
                <a:defRPr/>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C0D4452-C30F-450F-960B-B3122D400F4F}" type="slidenum">
              <a:rPr lang="en-US" smtClean="0"/>
              <a:pPr>
                <a:defRPr/>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C0D4452-C30F-450F-960B-B3122D400F4F}" type="slidenum">
              <a:rPr lang="en-US" smtClean="0"/>
              <a:pPr>
                <a:defRPr/>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C0D4452-C30F-450F-960B-B3122D400F4F}" type="slidenum">
              <a:rPr lang="en-US" smtClean="0"/>
              <a:pPr>
                <a:defRPr/>
              </a:pPr>
              <a:t>25</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p:spPr>
        <p:txBody>
          <a:bodyPr/>
          <a:lstStyle/>
          <a:p>
            <a:endParaRPr lang="en-US" dirty="0" smtClean="0"/>
          </a:p>
        </p:txBody>
      </p:sp>
      <p:sp>
        <p:nvSpPr>
          <p:cNvPr id="54276" name="Slide Number Placeholder 3"/>
          <p:cNvSpPr>
            <a:spLocks noGrp="1"/>
          </p:cNvSpPr>
          <p:nvPr>
            <p:ph type="sldNum" sz="quarter" idx="5"/>
          </p:nvPr>
        </p:nvSpPr>
        <p:spPr>
          <a:noFill/>
        </p:spPr>
        <p:txBody>
          <a:bodyPr/>
          <a:lstStyle/>
          <a:p>
            <a:fld id="{D172F36B-D92C-4AF5-9E2D-DBF649318F8E}" type="slidenum">
              <a:rPr lang="en-US" smtClean="0"/>
              <a:pPr/>
              <a:t>3</a:t>
            </a:fld>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C0D4452-C30F-450F-960B-B3122D400F4F}" type="slidenum">
              <a:rPr lang="en-US" smtClean="0"/>
              <a:pPr>
                <a:defRPr/>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C0D4452-C30F-450F-960B-B3122D400F4F}" type="slidenum">
              <a:rPr lang="en-US" smtClean="0"/>
              <a:pPr>
                <a:defRPr/>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C0D4452-C30F-450F-960B-B3122D400F4F}" type="slidenum">
              <a:rPr lang="en-US" smtClean="0"/>
              <a:pPr>
                <a:defRPr/>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C0D4452-C30F-450F-960B-B3122D400F4F}" type="slidenum">
              <a:rPr lang="en-US" smtClean="0"/>
              <a:pPr>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C0D4452-C30F-450F-960B-B3122D400F4F}" type="slidenum">
              <a:rPr lang="en-US" smtClean="0"/>
              <a:pPr>
                <a:defRPr/>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C0D4452-C30F-450F-960B-B3122D400F4F}" type="slidenum">
              <a:rPr lang="en-US" smtClean="0"/>
              <a:pPr>
                <a:defRPr/>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52400"/>
            <a:ext cx="1943100" cy="5981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152400"/>
            <a:ext cx="5676900" cy="5981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5"/>
          <p:cNvPicPr>
            <a:picLocks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ctrTitle"/>
          </p:nvPr>
        </p:nvSpPr>
        <p:spPr>
          <a:xfrm>
            <a:off x="685800" y="2130425"/>
            <a:ext cx="7772400" cy="1470025"/>
          </a:xfrm>
        </p:spPr>
        <p:txBody>
          <a:bodyPr/>
          <a:lstStyle>
            <a:lvl1pPr>
              <a:defRPr>
                <a:solidFill>
                  <a:srgbClr val="FFFF00"/>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FFFF00"/>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5"/>
          <p:cNvPicPr>
            <a:picLocks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1600200"/>
            <a:ext cx="7772400" cy="4495800"/>
          </a:xfrm>
        </p:spPr>
        <p:txBody>
          <a:bodyPr/>
          <a:lstStyle>
            <a:lvl1pPr>
              <a:defRPr>
                <a:solidFill>
                  <a:schemeClr val="bg1"/>
                </a:solidFill>
              </a:defRPr>
            </a:lvl1pPr>
            <a:lvl2pPr>
              <a:defRPr>
                <a:solidFill>
                  <a:srgbClr val="FFFF00"/>
                </a:solidFill>
              </a:defRPr>
            </a:lvl2pPr>
            <a:lvl3pPr>
              <a:defRPr>
                <a:solidFill>
                  <a:srgbClr val="FFC000"/>
                </a:solidFill>
              </a:defRPr>
            </a:lvl3pPr>
            <a:lvl4pPr>
              <a:defRPr>
                <a:solidFill>
                  <a:srgbClr val="92D050"/>
                </a:solidFill>
              </a:defRPr>
            </a:lvl4pPr>
            <a:lvl5pPr>
              <a:defRPr>
                <a:solidFill>
                  <a:srgbClr val="00B0F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25"/>
          <p:cNvPicPr>
            <a:picLocks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fld id="{32FF8602-7BC7-458C-8AF6-8D23CC2CC85B}" type="slidenum">
              <a:rPr lang="en-US"/>
              <a:pPr>
                <a:defRPr/>
              </a:pPr>
              <a:t>‹#›</a:t>
            </a:fld>
            <a:endParaRPr lang="en-US" dirty="0"/>
          </a:p>
        </p:txBody>
      </p:sp>
      <p:sp>
        <p:nvSpPr>
          <p:cNvPr id="6" name="Rectangle 12"/>
          <p:cNvSpPr>
            <a:spLocks noGrp="1" noChangeArrowheads="1"/>
          </p:cNvSpPr>
          <p:nvPr>
            <p:ph type="ftr" sz="quarter" idx="12"/>
          </p:nvPr>
        </p:nvSpPr>
        <p:spPr>
          <a:ln/>
        </p:spPr>
        <p:txBody>
          <a:bodyPr/>
          <a:lstStyle>
            <a:lvl1pPr>
              <a:defRPr/>
            </a:lvl1pPr>
          </a:lstStyle>
          <a:p>
            <a:pPr>
              <a:defRPr/>
            </a:pPr>
            <a:r>
              <a:rPr lang="it-IT" smtClean="0"/>
              <a:t>Ron Moore / Paul C. Czarapata    Aspen PAC</a:t>
            </a:r>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25"/>
          <p:cNvPicPr>
            <a:picLocks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685800" y="1600200"/>
            <a:ext cx="3810000" cy="4800600"/>
          </a:xfrm>
        </p:spPr>
        <p:txBody>
          <a:bodyPr/>
          <a:lstStyle>
            <a:lvl1pPr>
              <a:defRPr sz="2800">
                <a:solidFill>
                  <a:schemeClr val="bg1"/>
                </a:solidFill>
              </a:defRPr>
            </a:lvl1pPr>
            <a:lvl2pPr>
              <a:defRPr sz="2400">
                <a:solidFill>
                  <a:srgbClr val="FFC000"/>
                </a:solidFill>
              </a:defRPr>
            </a:lvl2pPr>
            <a:lvl3pPr>
              <a:defRPr sz="2000">
                <a:solidFill>
                  <a:srgbClr val="FFFF00"/>
                </a:solidFill>
              </a:defRPr>
            </a:lvl3pPr>
            <a:lvl4pPr>
              <a:defRPr sz="1800">
                <a:solidFill>
                  <a:srgbClr val="92D050"/>
                </a:solidFill>
              </a:defRPr>
            </a:lvl4pPr>
            <a:lvl5pPr>
              <a:defRPr sz="1800">
                <a:solidFill>
                  <a:srgbClr val="00B0F0"/>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3810000" cy="4800600"/>
          </a:xfrm>
        </p:spPr>
        <p:txBody>
          <a:bodyPr/>
          <a:lstStyle>
            <a:lvl1pPr>
              <a:defRPr sz="2800">
                <a:solidFill>
                  <a:schemeClr val="bg1"/>
                </a:solidFill>
              </a:defRPr>
            </a:lvl1pPr>
            <a:lvl2pPr>
              <a:defRPr sz="2400">
                <a:solidFill>
                  <a:srgbClr val="FFC000"/>
                </a:solidFill>
              </a:defRPr>
            </a:lvl2pPr>
            <a:lvl3pPr>
              <a:defRPr sz="2000">
                <a:solidFill>
                  <a:srgbClr val="FFFF00"/>
                </a:solidFill>
              </a:defRPr>
            </a:lvl3pPr>
            <a:lvl4pPr>
              <a:defRPr sz="1800">
                <a:solidFill>
                  <a:srgbClr val="92D050"/>
                </a:solidFill>
              </a:defRPr>
            </a:lvl4pPr>
            <a:lvl5pPr>
              <a:defRPr sz="1800">
                <a:solidFill>
                  <a:srgbClr val="00B0F0"/>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6"/>
          <p:cNvSpPr>
            <a:spLocks noGrp="1" noChangeArrowheads="1"/>
          </p:cNvSpPr>
          <p:nvPr>
            <p:ph type="sldNum" sz="quarter" idx="11"/>
          </p:nvPr>
        </p:nvSpPr>
        <p:spPr>
          <a:ln/>
        </p:spPr>
        <p:txBody>
          <a:bodyPr/>
          <a:lstStyle>
            <a:lvl1pPr>
              <a:defRPr/>
            </a:lvl1pPr>
          </a:lstStyle>
          <a:p>
            <a:pPr>
              <a:defRPr/>
            </a:pPr>
            <a:fld id="{0C551025-F257-4E9B-AB9A-BF10F6210CE1}" type="slidenum">
              <a:rPr lang="en-US"/>
              <a:pPr>
                <a:defRPr/>
              </a:pPr>
              <a:t>‹#›</a:t>
            </a:fld>
            <a:endParaRPr lang="en-US" dirty="0"/>
          </a:p>
        </p:txBody>
      </p:sp>
      <p:sp>
        <p:nvSpPr>
          <p:cNvPr id="9" name="Rectangle 12"/>
          <p:cNvSpPr>
            <a:spLocks noGrp="1" noChangeArrowheads="1"/>
          </p:cNvSpPr>
          <p:nvPr>
            <p:ph type="ftr" sz="quarter" idx="12"/>
          </p:nvPr>
        </p:nvSpPr>
        <p:spPr>
          <a:ln/>
        </p:spPr>
        <p:txBody>
          <a:bodyPr/>
          <a:lstStyle>
            <a:lvl1pPr>
              <a:defRPr/>
            </a:lvl1pPr>
          </a:lstStyle>
          <a:p>
            <a:pPr>
              <a:defRPr/>
            </a:pPr>
            <a:r>
              <a:rPr lang="it-IT" smtClean="0"/>
              <a:t>Ron Moore / Paul C. Czarapata    Aspen PAC</a:t>
            </a:r>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25"/>
          <p:cNvPicPr>
            <a:picLocks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25"/>
          <p:cNvPicPr>
            <a:picLocks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1"/>
          </p:nvPr>
        </p:nvSpPr>
        <p:spPr>
          <a:ln/>
        </p:spPr>
        <p:txBody>
          <a:bodyPr/>
          <a:lstStyle>
            <a:lvl1pPr>
              <a:defRPr/>
            </a:lvl1pPr>
          </a:lstStyle>
          <a:p>
            <a:pPr>
              <a:defRPr/>
            </a:pPr>
            <a:fld id="{431937B8-86F7-4815-BC93-D0EF0980093F}" type="slidenum">
              <a:rPr lang="en-US"/>
              <a:pPr>
                <a:defRPr/>
              </a:pPr>
              <a:t>‹#›</a:t>
            </a:fld>
            <a:endParaRPr lang="en-US" dirty="0"/>
          </a:p>
        </p:txBody>
      </p:sp>
      <p:sp>
        <p:nvSpPr>
          <p:cNvPr id="7" name="Rectangle 12"/>
          <p:cNvSpPr>
            <a:spLocks noGrp="1" noChangeArrowheads="1"/>
          </p:cNvSpPr>
          <p:nvPr>
            <p:ph type="ftr" sz="quarter" idx="12"/>
          </p:nvPr>
        </p:nvSpPr>
        <p:spPr>
          <a:ln/>
        </p:spPr>
        <p:txBody>
          <a:bodyPr/>
          <a:lstStyle>
            <a:lvl1pPr>
              <a:defRPr/>
            </a:lvl1pPr>
          </a:lstStyle>
          <a:p>
            <a:pPr>
              <a:defRPr/>
            </a:pPr>
            <a:r>
              <a:rPr lang="it-IT" smtClean="0"/>
              <a:t>Ron Moore / Paul C. Czarapata    Aspen PAC</a:t>
            </a:r>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1"/>
          </p:nvPr>
        </p:nvSpPr>
        <p:spPr>
          <a:ln/>
        </p:spPr>
        <p:txBody>
          <a:bodyPr/>
          <a:lstStyle>
            <a:lvl1pPr>
              <a:defRPr/>
            </a:lvl1pPr>
          </a:lstStyle>
          <a:p>
            <a:pPr>
              <a:defRPr/>
            </a:pPr>
            <a:fld id="{6B8DD57B-4C17-40D6-92DD-13BF78D33986}" type="slidenum">
              <a:rPr lang="en-US"/>
              <a:pPr>
                <a:defRPr/>
              </a:pPr>
              <a:t>‹#›</a:t>
            </a:fld>
            <a:endParaRPr lang="en-US" dirty="0"/>
          </a:p>
        </p:txBody>
      </p:sp>
      <p:sp>
        <p:nvSpPr>
          <p:cNvPr id="7" name="Rectangle 12"/>
          <p:cNvSpPr>
            <a:spLocks noGrp="1" noChangeArrowheads="1"/>
          </p:cNvSpPr>
          <p:nvPr>
            <p:ph type="ftr" sz="quarter" idx="12"/>
          </p:nvPr>
        </p:nvSpPr>
        <p:spPr>
          <a:ln/>
        </p:spPr>
        <p:txBody>
          <a:bodyPr/>
          <a:lstStyle>
            <a:lvl1pPr>
              <a:defRPr/>
            </a:lvl1pPr>
          </a:lstStyle>
          <a:p>
            <a:pPr>
              <a:defRPr/>
            </a:pPr>
            <a:r>
              <a:rPr lang="it-IT" smtClean="0"/>
              <a:t>Ron Moore / Paul C. Czarapata    Aspen PAC</a:t>
            </a:r>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fld id="{7E7149BB-0635-4935-9902-DDFBB2F90548}" type="slidenum">
              <a:rPr lang="en-US"/>
              <a:pPr>
                <a:defRPr/>
              </a:pPr>
              <a:t>‹#›</a:t>
            </a:fld>
            <a:endParaRPr lang="en-US" dirty="0"/>
          </a:p>
        </p:txBody>
      </p:sp>
      <p:sp>
        <p:nvSpPr>
          <p:cNvPr id="6" name="Rectangle 12"/>
          <p:cNvSpPr>
            <a:spLocks noGrp="1" noChangeArrowheads="1"/>
          </p:cNvSpPr>
          <p:nvPr>
            <p:ph type="ftr" sz="quarter" idx="12"/>
          </p:nvPr>
        </p:nvSpPr>
        <p:spPr>
          <a:ln/>
        </p:spPr>
        <p:txBody>
          <a:bodyPr/>
          <a:lstStyle>
            <a:lvl1pPr>
              <a:defRPr/>
            </a:lvl1pPr>
          </a:lstStyle>
          <a:p>
            <a:pPr>
              <a:defRPr/>
            </a:pPr>
            <a:r>
              <a:rPr lang="it-IT" smtClean="0"/>
              <a:t>Ron Moore / Paul C. Czarapata    Aspen PAC</a:t>
            </a:r>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96050" y="304800"/>
            <a:ext cx="19621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4800"/>
            <a:ext cx="57340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fld id="{A5D4DAD7-BF82-4FD7-AD82-42E29BD25DB5}" type="slidenum">
              <a:rPr lang="en-US"/>
              <a:pPr>
                <a:defRPr/>
              </a:pPr>
              <a:t>‹#›</a:t>
            </a:fld>
            <a:endParaRPr lang="en-US" dirty="0"/>
          </a:p>
        </p:txBody>
      </p:sp>
      <p:sp>
        <p:nvSpPr>
          <p:cNvPr id="6" name="Rectangle 12"/>
          <p:cNvSpPr>
            <a:spLocks noGrp="1" noChangeArrowheads="1"/>
          </p:cNvSpPr>
          <p:nvPr>
            <p:ph type="ftr" sz="quarter" idx="12"/>
          </p:nvPr>
        </p:nvSpPr>
        <p:spPr>
          <a:ln/>
        </p:spPr>
        <p:txBody>
          <a:bodyPr/>
          <a:lstStyle>
            <a:lvl1pPr>
              <a:defRPr/>
            </a:lvl1pPr>
          </a:lstStyle>
          <a:p>
            <a:pPr>
              <a:defRPr/>
            </a:pPr>
            <a:r>
              <a:rPr lang="it-IT" smtClean="0"/>
              <a:t>Ron Moore / Paul C. Czarapata    Aspen PAC</a:t>
            </a:r>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it-IT" smtClean="0"/>
              <a:t>Ron Moore / Paul C. Czarapata    Aspen PAC</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40B2E25-966D-4CDD-A6FC-56E7D8F34E02}" type="slidenum">
              <a:rPr lang="en-US"/>
              <a:pPr>
                <a:defRPr/>
              </a:pPr>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it-IT" smtClean="0"/>
              <a:t>Ron Moore / Paul C. Czarapata    Aspen PAC</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175C0E2-9089-42FB-85A3-65AA6C9F2BCC}" type="slidenum">
              <a:rPr lang="en-US"/>
              <a:pPr>
                <a:defRPr/>
              </a:pPr>
              <a:t>‹#›</a:t>
            </a:fld>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it-IT" smtClean="0"/>
              <a:t>Ron Moore / Paul C. Czarapata    Aspen PAC</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8B44C60-40FC-4DF4-AF57-3C73DAAE60C9}" type="slidenum">
              <a:rPr lang="en-US"/>
              <a:pPr>
                <a:defRPr/>
              </a:pPr>
              <a:t>‹#›</a:t>
            </a:fld>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it-IT" smtClean="0"/>
              <a:t>Ron Moore / Paul C. Czarapata    Aspen PAC</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D45A6F0B-9783-4EE8-813A-D6EB9CFAE593}" type="slidenum">
              <a:rPr lang="en-US"/>
              <a:pPr>
                <a:defRPr/>
              </a:pPr>
              <a:t>‹#›</a:t>
            </a:fld>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dirty="0"/>
          </a:p>
        </p:txBody>
      </p:sp>
      <p:sp>
        <p:nvSpPr>
          <p:cNvPr id="8" name="Footer Placeholder 4"/>
          <p:cNvSpPr>
            <a:spLocks noGrp="1"/>
          </p:cNvSpPr>
          <p:nvPr>
            <p:ph type="ftr" sz="quarter" idx="11"/>
          </p:nvPr>
        </p:nvSpPr>
        <p:spPr/>
        <p:txBody>
          <a:bodyPr/>
          <a:lstStyle>
            <a:lvl1pPr>
              <a:defRPr/>
            </a:lvl1pPr>
          </a:lstStyle>
          <a:p>
            <a:pPr>
              <a:defRPr/>
            </a:pPr>
            <a:r>
              <a:rPr lang="it-IT" smtClean="0"/>
              <a:t>Ron Moore / Paul C. Czarapata    Aspen PAC</a:t>
            </a: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34BD13C9-A2FA-48A5-96D7-25444C339CB6}" type="slidenum">
              <a:rPr lang="en-US"/>
              <a:pPr>
                <a:defRPr/>
              </a:pPr>
              <a:t>‹#›</a:t>
            </a:fld>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dirty="0"/>
          </a:p>
        </p:txBody>
      </p:sp>
      <p:sp>
        <p:nvSpPr>
          <p:cNvPr id="4" name="Footer Placeholder 4"/>
          <p:cNvSpPr>
            <a:spLocks noGrp="1"/>
          </p:cNvSpPr>
          <p:nvPr>
            <p:ph type="ftr" sz="quarter" idx="11"/>
          </p:nvPr>
        </p:nvSpPr>
        <p:spPr/>
        <p:txBody>
          <a:bodyPr/>
          <a:lstStyle>
            <a:lvl1pPr>
              <a:defRPr/>
            </a:lvl1pPr>
          </a:lstStyle>
          <a:p>
            <a:pPr>
              <a:defRPr/>
            </a:pPr>
            <a:r>
              <a:rPr lang="it-IT" smtClean="0"/>
              <a:t>Ron Moore / Paul C. Czarapata    Aspen PAC</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8A625A85-4AD4-41D1-AC10-4D1BA886E7DE}"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p>
        </p:txBody>
      </p:sp>
      <p:sp>
        <p:nvSpPr>
          <p:cNvPr id="3" name="Footer Placeholder 4"/>
          <p:cNvSpPr>
            <a:spLocks noGrp="1"/>
          </p:cNvSpPr>
          <p:nvPr>
            <p:ph type="ftr" sz="quarter" idx="11"/>
          </p:nvPr>
        </p:nvSpPr>
        <p:spPr/>
        <p:txBody>
          <a:bodyPr/>
          <a:lstStyle>
            <a:lvl1pPr>
              <a:defRPr/>
            </a:lvl1pPr>
          </a:lstStyle>
          <a:p>
            <a:pPr>
              <a:defRPr/>
            </a:pPr>
            <a:r>
              <a:rPr lang="it-IT" smtClean="0"/>
              <a:t>Ron Moore / Paul C. Czarapata    Aspen PAC</a:t>
            </a: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436E1373-947D-4580-90FC-4AA3BE720F3C}" type="slidenum">
              <a:rPr lang="en-US"/>
              <a:pPr>
                <a:defRPr/>
              </a:pPr>
              <a:t>‹#›</a:t>
            </a:fld>
            <a:endParaRPr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it-IT" smtClean="0"/>
              <a:t>Ron Moore / Paul C. Czarapata    Aspen PAC</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A05E38BE-0F68-466E-BD98-92751CCBDA1F}" type="slidenum">
              <a:rPr lang="en-US"/>
              <a:pPr>
                <a:defRPr/>
              </a:pPr>
              <a:t>‹#›</a:t>
            </a:fld>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it-IT" smtClean="0"/>
              <a:t>Ron Moore / Paul C. Czarapata    Aspen PAC</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A9B31B49-8147-490B-BA87-30EC1911EB2C}" type="slidenum">
              <a:rPr lang="en-US"/>
              <a:pPr>
                <a:defRPr/>
              </a:pPr>
              <a:t>‹#›</a:t>
            </a:fld>
            <a:endParaRPr 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it-IT" smtClean="0"/>
              <a:t>Ron Moore / Paul C. Czarapata    Aspen PAC</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F5C2A89C-22B9-4A6B-A93B-51ECDF5FBD6A}" type="slidenum">
              <a:rPr lang="en-US"/>
              <a:pPr>
                <a:defRPr/>
              </a:pPr>
              <a:t>‹#›</a:t>
            </a:fld>
            <a:endParaRPr 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it-IT" smtClean="0"/>
              <a:t>Ron Moore / Paul C. Czarapata    Aspen PAC</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0B81267-6599-4D1D-B9EC-81D6DAA8BAC6}" type="slidenum">
              <a:rPr lang="en-US"/>
              <a:pPr>
                <a:defRPr/>
              </a:pPr>
              <a:t>‹#›</a:t>
            </a:fld>
            <a:endParaRPr 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pic>
        <p:nvPicPr>
          <p:cNvPr id="3" name="Picture 25"/>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4" name="Text Box 23"/>
          <p:cNvSpPr txBox="1">
            <a:spLocks noChangeArrowheads="1"/>
          </p:cNvSpPr>
          <p:nvPr/>
        </p:nvSpPr>
        <p:spPr bwMode="auto">
          <a:xfrm>
            <a:off x="3505200" y="3048000"/>
            <a:ext cx="5410200" cy="457200"/>
          </a:xfrm>
          <a:prstGeom prst="rect">
            <a:avLst/>
          </a:prstGeom>
          <a:noFill/>
          <a:ln w="9525">
            <a:noFill/>
            <a:miter lim="800000"/>
            <a:headEnd/>
            <a:tailEnd/>
          </a:ln>
          <a:effectLst/>
        </p:spPr>
        <p:txBody>
          <a:bodyPr>
            <a:spAutoFit/>
          </a:bodyPr>
          <a:lstStyle/>
          <a:p>
            <a:pPr>
              <a:defRPr/>
            </a:pPr>
            <a:endParaRPr lang="en-US" sz="2400" dirty="0">
              <a:solidFill>
                <a:schemeClr val="tx1"/>
              </a:solidFill>
              <a:latin typeface="Arial Narrow" pitchFamily="34" charset="0"/>
            </a:endParaRPr>
          </a:p>
        </p:txBody>
      </p:sp>
      <p:sp>
        <p:nvSpPr>
          <p:cNvPr id="537614" name="Rectangle 14"/>
          <p:cNvSpPr>
            <a:spLocks noGrp="1" noChangeArrowheads="1"/>
          </p:cNvSpPr>
          <p:nvPr>
            <p:ph type="ctrTitle"/>
          </p:nvPr>
        </p:nvSpPr>
        <p:spPr>
          <a:xfrm>
            <a:off x="1219200" y="1600200"/>
            <a:ext cx="7772400" cy="1143000"/>
          </a:xfrm>
        </p:spPr>
        <p:txBody>
          <a:bodyPr anchor="b"/>
          <a:lstStyle>
            <a:lvl1pPr algn="ctr">
              <a:defRPr sz="4000"/>
            </a:lvl1pPr>
          </a:lstStyle>
          <a:p>
            <a:r>
              <a:rPr lang="en-US" dirty="0" smtClean="0"/>
              <a:t>Click to edit Master title style</a:t>
            </a:r>
            <a:endParaRPr 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3pPr>
              <a:defRPr sz="18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16"/>
          <p:cNvSpPr>
            <a:spLocks noGrp="1" noChangeArrowheads="1"/>
          </p:cNvSpPr>
          <p:nvPr>
            <p:ph type="ftr" sz="quarter" idx="10"/>
          </p:nvPr>
        </p:nvSpPr>
        <p:spPr>
          <a:xfrm>
            <a:off x="2362200" y="6324600"/>
            <a:ext cx="4191000" cy="457200"/>
          </a:xfrm>
        </p:spPr>
        <p:txBody>
          <a:bodyPr anchor="ctr" anchorCtr="1"/>
          <a:lstStyle>
            <a:lvl1pPr>
              <a:defRPr/>
            </a:lvl1pPr>
          </a:lstStyle>
          <a:p>
            <a:pPr>
              <a:defRPr/>
            </a:pPr>
            <a:r>
              <a:rPr lang="it-IT" smtClean="0"/>
              <a:t>Ron Moore / Paul C. Czarapata    Aspen PAC</a:t>
            </a:r>
            <a:endParaRPr lang="en-US" sz="1200" dirty="0"/>
          </a:p>
        </p:txBody>
      </p:sp>
      <p:sp>
        <p:nvSpPr>
          <p:cNvPr id="6" name="Rectangle 17"/>
          <p:cNvSpPr>
            <a:spLocks noGrp="1" noChangeArrowheads="1"/>
          </p:cNvSpPr>
          <p:nvPr>
            <p:ph type="sldNum" sz="quarter" idx="11"/>
          </p:nvPr>
        </p:nvSpPr>
        <p:spPr/>
        <p:txBody>
          <a:bodyPr/>
          <a:lstStyle>
            <a:lvl1pPr>
              <a:defRPr/>
            </a:lvl1pPr>
          </a:lstStyle>
          <a:p>
            <a:pPr>
              <a:defRPr/>
            </a:pPr>
            <a:fld id="{4B02971A-AC6B-4D64-9216-F1909B092017}" type="slidenum">
              <a:rPr lang="en-US"/>
              <a:pPr>
                <a:defRPr/>
              </a:pPr>
              <a:t>‹#›</a:t>
            </a:fld>
            <a:endParaRPr 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62000" y="3124200"/>
            <a:ext cx="7772400" cy="1362075"/>
          </a:xfrm>
        </p:spPr>
        <p:txBody>
          <a:bodyPr anchor="t"/>
          <a:lstStyle>
            <a:lvl1pPr algn="l">
              <a:defRPr sz="3200" b="1" cap="all" baseline="0"/>
            </a:lvl1pPr>
          </a:lstStyle>
          <a:p>
            <a:endParaRPr lang="en-US" dirty="0"/>
          </a:p>
        </p:txBody>
      </p:sp>
      <p:sp>
        <p:nvSpPr>
          <p:cNvPr id="3" name="Text Placeholder 2"/>
          <p:cNvSpPr>
            <a:spLocks noGrp="1"/>
          </p:cNvSpPr>
          <p:nvPr>
            <p:ph type="body" idx="1"/>
          </p:nvPr>
        </p:nvSpPr>
        <p:spPr>
          <a:xfrm>
            <a:off x="762000" y="1676400"/>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4" name="Rectangle 16"/>
          <p:cNvSpPr>
            <a:spLocks noGrp="1" noChangeArrowheads="1"/>
          </p:cNvSpPr>
          <p:nvPr>
            <p:ph type="ftr" sz="quarter" idx="10"/>
          </p:nvPr>
        </p:nvSpPr>
        <p:spPr/>
        <p:txBody>
          <a:bodyPr/>
          <a:lstStyle>
            <a:lvl1pPr>
              <a:defRPr/>
            </a:lvl1pPr>
          </a:lstStyle>
          <a:p>
            <a:pPr>
              <a:defRPr/>
            </a:pPr>
            <a:r>
              <a:rPr lang="it-IT" smtClean="0"/>
              <a:t>Ron Moore / Paul C. Czarapata    Aspen PAC</a:t>
            </a:r>
            <a:endParaRPr lang="en-US" dirty="0"/>
          </a:p>
        </p:txBody>
      </p:sp>
      <p:sp>
        <p:nvSpPr>
          <p:cNvPr id="5" name="Rectangle 17"/>
          <p:cNvSpPr>
            <a:spLocks noGrp="1" noChangeArrowheads="1"/>
          </p:cNvSpPr>
          <p:nvPr>
            <p:ph type="sldNum" sz="quarter" idx="11"/>
          </p:nvPr>
        </p:nvSpPr>
        <p:spPr/>
        <p:txBody>
          <a:bodyPr/>
          <a:lstStyle>
            <a:lvl1pPr>
              <a:defRPr/>
            </a:lvl1pPr>
          </a:lstStyle>
          <a:p>
            <a:pPr>
              <a:defRPr/>
            </a:pPr>
            <a:fld id="{F716ADC0-650A-4E0C-B3B5-9E70A99B9805}" type="slidenum">
              <a:rPr lang="en-US"/>
              <a:pPr>
                <a:defRPr/>
              </a:pPr>
              <a:t>‹#›</a:t>
            </a:fld>
            <a:endParaRPr lang="en-US"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00200" y="1444625"/>
            <a:ext cx="3352800" cy="4651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5400" y="1444625"/>
            <a:ext cx="3352800" cy="4651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16"/>
          <p:cNvSpPr>
            <a:spLocks noGrp="1" noChangeArrowheads="1"/>
          </p:cNvSpPr>
          <p:nvPr>
            <p:ph type="ftr" sz="quarter" idx="10"/>
          </p:nvPr>
        </p:nvSpPr>
        <p:spPr/>
        <p:txBody>
          <a:bodyPr/>
          <a:lstStyle>
            <a:lvl1pPr>
              <a:defRPr/>
            </a:lvl1pPr>
          </a:lstStyle>
          <a:p>
            <a:pPr>
              <a:defRPr/>
            </a:pPr>
            <a:r>
              <a:rPr lang="it-IT" smtClean="0"/>
              <a:t>Ron Moore / Paul C. Czarapata    Aspen PAC</a:t>
            </a:r>
            <a:endParaRPr lang="en-US" sz="1200" dirty="0"/>
          </a:p>
        </p:txBody>
      </p:sp>
      <p:sp>
        <p:nvSpPr>
          <p:cNvPr id="7" name="Rectangle 17"/>
          <p:cNvSpPr>
            <a:spLocks noGrp="1" noChangeArrowheads="1"/>
          </p:cNvSpPr>
          <p:nvPr>
            <p:ph type="sldNum" sz="quarter" idx="11"/>
          </p:nvPr>
        </p:nvSpPr>
        <p:spPr/>
        <p:txBody>
          <a:bodyPr/>
          <a:lstStyle>
            <a:lvl1pPr>
              <a:defRPr/>
            </a:lvl1pPr>
          </a:lstStyle>
          <a:p>
            <a:pPr>
              <a:defRPr/>
            </a:pPr>
            <a:fld id="{AE454C89-0194-41EA-B32C-BB621EC96FCD}" type="slidenum">
              <a:rPr lang="en-US"/>
              <a:pPr>
                <a:defRPr/>
              </a:pPr>
              <a:t>‹#›</a:t>
            </a:fld>
            <a:endParaRPr lang="en-US"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6"/>
          <p:cNvSpPr>
            <a:spLocks noGrp="1" noChangeArrowheads="1"/>
          </p:cNvSpPr>
          <p:nvPr>
            <p:ph type="ftr" sz="quarter" idx="10"/>
          </p:nvPr>
        </p:nvSpPr>
        <p:spPr/>
        <p:txBody>
          <a:bodyPr/>
          <a:lstStyle>
            <a:lvl1pPr>
              <a:defRPr/>
            </a:lvl1pPr>
          </a:lstStyle>
          <a:p>
            <a:pPr>
              <a:defRPr/>
            </a:pPr>
            <a:r>
              <a:rPr lang="it-IT" smtClean="0"/>
              <a:t>Ron Moore / Paul C. Czarapata    Aspen PAC</a:t>
            </a:r>
            <a:endParaRPr lang="en-US" dirty="0"/>
          </a:p>
        </p:txBody>
      </p:sp>
      <p:sp>
        <p:nvSpPr>
          <p:cNvPr id="8" name="Rectangle 17"/>
          <p:cNvSpPr>
            <a:spLocks noGrp="1" noChangeArrowheads="1"/>
          </p:cNvSpPr>
          <p:nvPr>
            <p:ph type="sldNum" sz="quarter" idx="11"/>
          </p:nvPr>
        </p:nvSpPr>
        <p:spPr/>
        <p:txBody>
          <a:bodyPr/>
          <a:lstStyle>
            <a:lvl1pPr>
              <a:defRPr/>
            </a:lvl1pPr>
          </a:lstStyle>
          <a:p>
            <a:pPr>
              <a:defRPr/>
            </a:pPr>
            <a:fld id="{BA76A6A2-1CD4-4574-BB2B-1070AAE8BFD7}"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800100"/>
            <a:ext cx="38100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800100"/>
            <a:ext cx="38100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Rectangle 16"/>
          <p:cNvSpPr>
            <a:spLocks noGrp="1" noChangeArrowheads="1"/>
          </p:cNvSpPr>
          <p:nvPr>
            <p:ph type="ftr" sz="quarter" idx="10"/>
          </p:nvPr>
        </p:nvSpPr>
        <p:spPr/>
        <p:txBody>
          <a:bodyPr/>
          <a:lstStyle>
            <a:lvl1pPr>
              <a:defRPr/>
            </a:lvl1pPr>
          </a:lstStyle>
          <a:p>
            <a:pPr>
              <a:defRPr/>
            </a:pPr>
            <a:r>
              <a:rPr lang="it-IT" smtClean="0"/>
              <a:t>Ron Moore / Paul C. Czarapata    Aspen PAC</a:t>
            </a:r>
            <a:endParaRPr lang="en-US" sz="1200" dirty="0"/>
          </a:p>
        </p:txBody>
      </p:sp>
      <p:sp>
        <p:nvSpPr>
          <p:cNvPr id="5" name="Rectangle 17"/>
          <p:cNvSpPr>
            <a:spLocks noGrp="1" noChangeArrowheads="1"/>
          </p:cNvSpPr>
          <p:nvPr>
            <p:ph type="sldNum" sz="quarter" idx="11"/>
          </p:nvPr>
        </p:nvSpPr>
        <p:spPr/>
        <p:txBody>
          <a:bodyPr/>
          <a:lstStyle>
            <a:lvl1pPr>
              <a:defRPr/>
            </a:lvl1pPr>
          </a:lstStyle>
          <a:p>
            <a:pPr>
              <a:defRPr/>
            </a:pPr>
            <a:fld id="{751B69D0-3CB8-44E0-842A-184750D77D59}" type="slidenum">
              <a:rPr lang="en-US"/>
              <a:pPr>
                <a:defRPr/>
              </a:pPr>
              <a:t>‹#›</a:t>
            </a:fld>
            <a:endParaRPr lang="en-US"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16"/>
          <p:cNvSpPr>
            <a:spLocks noGrp="1" noChangeArrowheads="1"/>
          </p:cNvSpPr>
          <p:nvPr>
            <p:ph type="ftr" sz="quarter" idx="10"/>
          </p:nvPr>
        </p:nvSpPr>
        <p:spPr/>
        <p:txBody>
          <a:bodyPr/>
          <a:lstStyle>
            <a:lvl1pPr>
              <a:defRPr/>
            </a:lvl1pPr>
          </a:lstStyle>
          <a:p>
            <a:pPr>
              <a:defRPr/>
            </a:pPr>
            <a:r>
              <a:rPr lang="it-IT" smtClean="0"/>
              <a:t>Ron Moore / Paul C. Czarapata    Aspen PAC</a:t>
            </a:r>
            <a:endParaRPr lang="en-US" sz="1200" dirty="0"/>
          </a:p>
        </p:txBody>
      </p:sp>
      <p:sp>
        <p:nvSpPr>
          <p:cNvPr id="4" name="Rectangle 17"/>
          <p:cNvSpPr>
            <a:spLocks noGrp="1" noChangeArrowheads="1"/>
          </p:cNvSpPr>
          <p:nvPr>
            <p:ph type="sldNum" sz="quarter" idx="11"/>
          </p:nvPr>
        </p:nvSpPr>
        <p:spPr/>
        <p:txBody>
          <a:bodyPr/>
          <a:lstStyle>
            <a:lvl1pPr>
              <a:defRPr/>
            </a:lvl1pPr>
          </a:lstStyle>
          <a:p>
            <a:pPr>
              <a:defRPr/>
            </a:pPr>
            <a:fld id="{697C8B5D-EDE6-4994-9F16-3B8554AA0E57}" type="slidenum">
              <a:rPr lang="en-US"/>
              <a:pPr>
                <a:defRPr/>
              </a:pPr>
              <a:t>‹#›</a:t>
            </a:fld>
            <a:endParaRPr lang="en-US"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6"/>
          <p:cNvSpPr>
            <a:spLocks noGrp="1" noChangeArrowheads="1"/>
          </p:cNvSpPr>
          <p:nvPr>
            <p:ph type="ftr" sz="quarter" idx="10"/>
          </p:nvPr>
        </p:nvSpPr>
        <p:spPr/>
        <p:txBody>
          <a:bodyPr/>
          <a:lstStyle>
            <a:lvl1pPr>
              <a:defRPr/>
            </a:lvl1pPr>
          </a:lstStyle>
          <a:p>
            <a:pPr>
              <a:defRPr/>
            </a:pPr>
            <a:r>
              <a:rPr lang="it-IT" smtClean="0"/>
              <a:t>Ron Moore / Paul C. Czarapata    Aspen PAC</a:t>
            </a:r>
            <a:endParaRPr lang="en-US" dirty="0"/>
          </a:p>
        </p:txBody>
      </p:sp>
      <p:sp>
        <p:nvSpPr>
          <p:cNvPr id="6" name="Rectangle 17"/>
          <p:cNvSpPr>
            <a:spLocks noGrp="1" noChangeArrowheads="1"/>
          </p:cNvSpPr>
          <p:nvPr>
            <p:ph type="sldNum" sz="quarter" idx="11"/>
          </p:nvPr>
        </p:nvSpPr>
        <p:spPr/>
        <p:txBody>
          <a:bodyPr/>
          <a:lstStyle>
            <a:lvl1pPr>
              <a:defRPr/>
            </a:lvl1pPr>
          </a:lstStyle>
          <a:p>
            <a:pPr>
              <a:defRPr/>
            </a:pPr>
            <a:fld id="{CE7AE1B8-9230-432C-8C05-3562E3AF5694}" type="slidenum">
              <a:rPr lang="en-US"/>
              <a:pPr>
                <a:defRPr/>
              </a:pPr>
              <a:t>‹#›</a:t>
            </a:fld>
            <a:endParaRPr lang="en-US"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6"/>
          <p:cNvSpPr>
            <a:spLocks noGrp="1" noChangeArrowheads="1"/>
          </p:cNvSpPr>
          <p:nvPr>
            <p:ph type="ftr" sz="quarter" idx="10"/>
          </p:nvPr>
        </p:nvSpPr>
        <p:spPr/>
        <p:txBody>
          <a:bodyPr/>
          <a:lstStyle>
            <a:lvl1pPr>
              <a:defRPr/>
            </a:lvl1pPr>
          </a:lstStyle>
          <a:p>
            <a:pPr>
              <a:defRPr/>
            </a:pPr>
            <a:r>
              <a:rPr lang="it-IT" smtClean="0"/>
              <a:t>Ron Moore / Paul C. Czarapata    Aspen PAC</a:t>
            </a:r>
            <a:endParaRPr lang="en-US" dirty="0"/>
          </a:p>
        </p:txBody>
      </p:sp>
      <p:sp>
        <p:nvSpPr>
          <p:cNvPr id="6" name="Rectangle 17"/>
          <p:cNvSpPr>
            <a:spLocks noGrp="1" noChangeArrowheads="1"/>
          </p:cNvSpPr>
          <p:nvPr>
            <p:ph type="sldNum" sz="quarter" idx="11"/>
          </p:nvPr>
        </p:nvSpPr>
        <p:spPr/>
        <p:txBody>
          <a:bodyPr/>
          <a:lstStyle>
            <a:lvl1pPr>
              <a:defRPr/>
            </a:lvl1pPr>
          </a:lstStyle>
          <a:p>
            <a:pPr>
              <a:defRPr/>
            </a:pPr>
            <a:fld id="{22EED9EA-769B-4370-A218-94E763B20474}" type="slidenum">
              <a:rPr lang="en-US"/>
              <a:pPr>
                <a:defRPr/>
              </a:pPr>
              <a:t>‹#›</a:t>
            </a:fld>
            <a:endParaRPr lang="en-US"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6"/>
          <p:cNvSpPr>
            <a:spLocks noGrp="1" noChangeArrowheads="1"/>
          </p:cNvSpPr>
          <p:nvPr>
            <p:ph type="ftr" sz="quarter" idx="10"/>
          </p:nvPr>
        </p:nvSpPr>
        <p:spPr/>
        <p:txBody>
          <a:bodyPr/>
          <a:lstStyle>
            <a:lvl1pPr>
              <a:defRPr/>
            </a:lvl1pPr>
          </a:lstStyle>
          <a:p>
            <a:pPr>
              <a:defRPr/>
            </a:pPr>
            <a:r>
              <a:rPr lang="it-IT" smtClean="0"/>
              <a:t>Ron Moore / Paul C. Czarapata    Aspen PAC</a:t>
            </a:r>
            <a:endParaRPr lang="en-US" dirty="0"/>
          </a:p>
        </p:txBody>
      </p:sp>
      <p:sp>
        <p:nvSpPr>
          <p:cNvPr id="5" name="Rectangle 17"/>
          <p:cNvSpPr>
            <a:spLocks noGrp="1" noChangeArrowheads="1"/>
          </p:cNvSpPr>
          <p:nvPr>
            <p:ph type="sldNum" sz="quarter" idx="11"/>
          </p:nvPr>
        </p:nvSpPr>
        <p:spPr/>
        <p:txBody>
          <a:bodyPr/>
          <a:lstStyle>
            <a:lvl1pPr>
              <a:defRPr/>
            </a:lvl1pPr>
          </a:lstStyle>
          <a:p>
            <a:pPr>
              <a:defRPr/>
            </a:pPr>
            <a:fld id="{A2B4C5F3-DDFF-4FCB-81F6-D995CBB90656}" type="slidenum">
              <a:rPr lang="en-US"/>
              <a:pPr>
                <a:defRPr/>
              </a:pPr>
              <a:t>‹#›</a:t>
            </a:fld>
            <a:endParaRPr lang="en-US"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295275"/>
            <a:ext cx="1714500" cy="58007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600200" y="295275"/>
            <a:ext cx="4991100" cy="58007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16"/>
          <p:cNvSpPr>
            <a:spLocks noGrp="1" noChangeArrowheads="1"/>
          </p:cNvSpPr>
          <p:nvPr>
            <p:ph type="ftr" sz="quarter" idx="10"/>
          </p:nvPr>
        </p:nvSpPr>
        <p:spPr/>
        <p:txBody>
          <a:bodyPr/>
          <a:lstStyle>
            <a:lvl1pPr>
              <a:defRPr/>
            </a:lvl1pPr>
          </a:lstStyle>
          <a:p>
            <a:pPr>
              <a:defRPr/>
            </a:pPr>
            <a:r>
              <a:rPr lang="it-IT" smtClean="0"/>
              <a:t>Ron Moore / Paul C. Czarapata    Aspen PAC</a:t>
            </a:r>
            <a:endParaRPr lang="en-US" dirty="0"/>
          </a:p>
        </p:txBody>
      </p:sp>
      <p:sp>
        <p:nvSpPr>
          <p:cNvPr id="5" name="Rectangle 17"/>
          <p:cNvSpPr>
            <a:spLocks noGrp="1" noChangeArrowheads="1"/>
          </p:cNvSpPr>
          <p:nvPr>
            <p:ph type="sldNum" sz="quarter" idx="11"/>
          </p:nvPr>
        </p:nvSpPr>
        <p:spPr/>
        <p:txBody>
          <a:bodyPr/>
          <a:lstStyle>
            <a:lvl1pPr>
              <a:defRPr/>
            </a:lvl1pPr>
          </a:lstStyle>
          <a:p>
            <a:pPr>
              <a:defRPr/>
            </a:pPr>
            <a:fld id="{185F713F-E949-47E8-AA12-7E4943474A71}" type="slidenum">
              <a:rPr lang="en-US"/>
              <a:pPr>
                <a:defRPr/>
              </a:pPr>
              <a:t>‹#›</a:t>
            </a:fld>
            <a:endParaRPr lang="en-US"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00200" y="295275"/>
            <a:ext cx="6858000" cy="8096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600200" y="1444625"/>
            <a:ext cx="3352800" cy="4651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5400" y="1444625"/>
            <a:ext cx="3352800" cy="4651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6"/>
          <p:cNvSpPr>
            <a:spLocks noGrp="1" noChangeArrowheads="1"/>
          </p:cNvSpPr>
          <p:nvPr>
            <p:ph type="ftr" sz="quarter" idx="10"/>
          </p:nvPr>
        </p:nvSpPr>
        <p:spPr/>
        <p:txBody>
          <a:bodyPr/>
          <a:lstStyle>
            <a:lvl1pPr>
              <a:defRPr/>
            </a:lvl1pPr>
          </a:lstStyle>
          <a:p>
            <a:pPr>
              <a:defRPr/>
            </a:pPr>
            <a:r>
              <a:rPr lang="it-IT" smtClean="0"/>
              <a:t>Ron Moore / Paul C. Czarapata    Aspen PAC</a:t>
            </a:r>
            <a:endParaRPr lang="en-US" dirty="0"/>
          </a:p>
        </p:txBody>
      </p:sp>
      <p:sp>
        <p:nvSpPr>
          <p:cNvPr id="6" name="Rectangle 17"/>
          <p:cNvSpPr>
            <a:spLocks noGrp="1" noChangeArrowheads="1"/>
          </p:cNvSpPr>
          <p:nvPr>
            <p:ph type="sldNum" sz="quarter" idx="11"/>
          </p:nvPr>
        </p:nvSpPr>
        <p:spPr/>
        <p:txBody>
          <a:bodyPr/>
          <a:lstStyle>
            <a:lvl1pPr>
              <a:defRPr/>
            </a:lvl1pPr>
          </a:lstStyle>
          <a:p>
            <a:pPr>
              <a:defRPr/>
            </a:pPr>
            <a:fld id="{2B074FF5-7266-4B57-BDAC-A177B438E9DC}" type="slidenum">
              <a:rPr lang="en-US" smtClean="0"/>
              <a:pPr>
                <a:defRPr/>
              </a:pPr>
              <a:t>‹#›</a:t>
            </a:fld>
            <a:endParaRPr lang="en-US"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600200" y="295275"/>
            <a:ext cx="6858000" cy="8096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600200" y="1444625"/>
            <a:ext cx="6858000" cy="4651375"/>
          </a:xfrm>
        </p:spPr>
        <p:txBody>
          <a:bodyPr/>
          <a:lstStyle/>
          <a:p>
            <a:pPr lvl="0"/>
            <a:r>
              <a:rPr lang="en-US" noProof="0" dirty="0" smtClean="0"/>
              <a:t>Click icon to add table</a:t>
            </a:r>
          </a:p>
        </p:txBody>
      </p:sp>
      <p:sp>
        <p:nvSpPr>
          <p:cNvPr id="4" name="Rectangle 16"/>
          <p:cNvSpPr>
            <a:spLocks noGrp="1" noChangeArrowheads="1"/>
          </p:cNvSpPr>
          <p:nvPr>
            <p:ph type="ftr" sz="quarter" idx="10"/>
          </p:nvPr>
        </p:nvSpPr>
        <p:spPr/>
        <p:txBody>
          <a:bodyPr/>
          <a:lstStyle>
            <a:lvl1pPr>
              <a:defRPr/>
            </a:lvl1pPr>
          </a:lstStyle>
          <a:p>
            <a:pPr>
              <a:defRPr/>
            </a:pPr>
            <a:r>
              <a:rPr lang="it-IT" smtClean="0"/>
              <a:t>Ron Moore / Paul C. Czarapata    Aspen PAC</a:t>
            </a:r>
            <a:endParaRPr lang="en-US" dirty="0"/>
          </a:p>
        </p:txBody>
      </p:sp>
      <p:sp>
        <p:nvSpPr>
          <p:cNvPr id="5" name="Rectangle 17"/>
          <p:cNvSpPr>
            <a:spLocks noGrp="1" noChangeArrowheads="1"/>
          </p:cNvSpPr>
          <p:nvPr>
            <p:ph type="sldNum" sz="quarter" idx="11"/>
          </p:nvPr>
        </p:nvSpPr>
        <p:spPr/>
        <p:txBody>
          <a:bodyPr/>
          <a:lstStyle>
            <a:lvl1pPr>
              <a:defRPr/>
            </a:lvl1pPr>
          </a:lstStyle>
          <a:p>
            <a:pPr>
              <a:defRPr/>
            </a:pPr>
            <a:fld id="{BD498421-C757-4182-B27E-630ED926989F}" type="slidenum">
              <a:rPr lang="en-US"/>
              <a:pPr>
                <a:defRPr/>
              </a:pPr>
              <a:t>‹#›</a:t>
            </a:fld>
            <a:endParaRPr lang="en-US" dirty="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pic>
        <p:nvPicPr>
          <p:cNvPr id="4" name="Picture 25"/>
          <p:cNvPicPr>
            <a:picLocks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ctrTitle"/>
          </p:nvPr>
        </p:nvSpPr>
        <p:spPr>
          <a:xfrm>
            <a:off x="685800" y="2130425"/>
            <a:ext cx="7772400" cy="1470025"/>
          </a:xfrm>
        </p:spPr>
        <p:txBody>
          <a:bodyPr/>
          <a:lstStyle>
            <a:lvl1pPr>
              <a:defRPr>
                <a:solidFill>
                  <a:srgbClr val="FFFF00"/>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FFFF00"/>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6"/>
          <p:cNvSpPr>
            <a:spLocks noGrp="1" noChangeArrowheads="1"/>
          </p:cNvSpPr>
          <p:nvPr>
            <p:ph type="ftr" sz="quarter" idx="10"/>
          </p:nvPr>
        </p:nvSpPr>
        <p:spPr/>
        <p:txBody>
          <a:bodyPr/>
          <a:lstStyle>
            <a:lvl1pPr>
              <a:defRPr/>
            </a:lvl1pPr>
          </a:lstStyle>
          <a:p>
            <a:pPr>
              <a:defRPr/>
            </a:pPr>
            <a:r>
              <a:rPr lang="it-IT" smtClean="0"/>
              <a:t>Ron Moore / Paul C. Czarapata    Aspen PAC</a:t>
            </a:r>
            <a:endParaRPr lang="en-US" sz="1200" dirty="0"/>
          </a:p>
        </p:txBody>
      </p:sp>
      <p:sp>
        <p:nvSpPr>
          <p:cNvPr id="4" name="Rectangle 17"/>
          <p:cNvSpPr>
            <a:spLocks noGrp="1" noChangeArrowheads="1"/>
          </p:cNvSpPr>
          <p:nvPr>
            <p:ph type="sldNum" sz="quarter" idx="11"/>
          </p:nvPr>
        </p:nvSpPr>
        <p:spPr/>
        <p:txBody>
          <a:bodyPr/>
          <a:lstStyle>
            <a:lvl1pPr>
              <a:defRPr/>
            </a:lvl1pPr>
          </a:lstStyle>
          <a:p>
            <a:pPr>
              <a:defRPr/>
            </a:pPr>
            <a:fld id="{0EE1303C-EFA3-4104-89DF-69AF33780CB2}"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image" Target="../media/image3.jpeg"/><Relationship Id="rId2" Type="http://schemas.openxmlformats.org/officeDocument/2006/relationships/slideLayout" Target="../slideLayouts/slideLayout36.xml"/><Relationship Id="rId16" Type="http://schemas.openxmlformats.org/officeDocument/2006/relationships/theme" Target="../theme/theme4.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bwMode="auto">
          <a:xfrm>
            <a:off x="685800" y="152400"/>
            <a:ext cx="7772400" cy="533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171" name="Rectangle 3"/>
          <p:cNvSpPr>
            <a:spLocks noGrp="1" noChangeArrowheads="1"/>
          </p:cNvSpPr>
          <p:nvPr>
            <p:ph type="body" idx="1"/>
          </p:nvPr>
        </p:nvSpPr>
        <p:spPr bwMode="auto">
          <a:xfrm>
            <a:off x="685800" y="800100"/>
            <a:ext cx="7772400" cy="5334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8132" name="Line 4"/>
          <p:cNvSpPr>
            <a:spLocks noChangeShapeType="1"/>
          </p:cNvSpPr>
          <p:nvPr/>
        </p:nvSpPr>
        <p:spPr bwMode="auto">
          <a:xfrm>
            <a:off x="685800" y="6372225"/>
            <a:ext cx="7772400" cy="0"/>
          </a:xfrm>
          <a:prstGeom prst="line">
            <a:avLst/>
          </a:prstGeom>
          <a:noFill/>
          <a:ln w="76200">
            <a:solidFill>
              <a:srgbClr val="CC0000"/>
            </a:solidFill>
            <a:round/>
            <a:headEnd/>
            <a:tailEnd/>
          </a:ln>
          <a:effectLst/>
        </p:spPr>
        <p:txBody>
          <a:bodyPr/>
          <a:lstStyle/>
          <a:p>
            <a:pPr>
              <a:defRPr/>
            </a:pPr>
            <a:endParaRPr lang="en-US" dirty="0"/>
          </a:p>
        </p:txBody>
      </p:sp>
      <p:sp>
        <p:nvSpPr>
          <p:cNvPr id="48133" name="Line 5"/>
          <p:cNvSpPr>
            <a:spLocks noChangeShapeType="1"/>
          </p:cNvSpPr>
          <p:nvPr/>
        </p:nvSpPr>
        <p:spPr bwMode="auto">
          <a:xfrm>
            <a:off x="685800" y="714375"/>
            <a:ext cx="7772400" cy="0"/>
          </a:xfrm>
          <a:prstGeom prst="line">
            <a:avLst/>
          </a:prstGeom>
          <a:noFill/>
          <a:ln w="76200">
            <a:solidFill>
              <a:schemeClr val="accent2"/>
            </a:solidFill>
            <a:round/>
            <a:headEnd/>
            <a:tailEnd/>
          </a:ln>
          <a:effectLst/>
        </p:spPr>
        <p:txBody>
          <a:bodyPr/>
          <a:lstStyle/>
          <a:p>
            <a:pPr>
              <a:defRPr/>
            </a:pPr>
            <a:endParaRPr lang="en-US" dirty="0"/>
          </a:p>
        </p:txBody>
      </p:sp>
      <p:sp>
        <p:nvSpPr>
          <p:cNvPr id="48134" name="Rectangle 6"/>
          <p:cNvSpPr>
            <a:spLocks noChangeArrowheads="1"/>
          </p:cNvSpPr>
          <p:nvPr/>
        </p:nvSpPr>
        <p:spPr bwMode="auto">
          <a:xfrm>
            <a:off x="3725863" y="3074988"/>
            <a:ext cx="0" cy="0"/>
          </a:xfrm>
          <a:prstGeom prst="rect">
            <a:avLst/>
          </a:prstGeom>
          <a:noFill/>
          <a:ln w="9525">
            <a:noFill/>
            <a:miter lim="800000"/>
            <a:headEnd/>
            <a:tailEnd/>
          </a:ln>
          <a:effectLst/>
        </p:spPr>
        <p:txBody>
          <a:bodyPr>
            <a:spAutoFit/>
          </a:bodyPr>
          <a:lstStyle/>
          <a:p>
            <a:pPr>
              <a:defRPr/>
            </a:pPr>
            <a:endParaRPr lang="en-US" dirty="0"/>
          </a:p>
        </p:txBody>
      </p:sp>
      <p:pic>
        <p:nvPicPr>
          <p:cNvPr id="7175" name="Picture 8" descr="fermi_footer"/>
          <p:cNvPicPr>
            <a:picLocks noChangeAspect="1" noChangeArrowheads="1"/>
          </p:cNvPicPr>
          <p:nvPr/>
        </p:nvPicPr>
        <p:blipFill>
          <a:blip r:embed="rId13" cstate="print"/>
          <a:srcRect/>
          <a:stretch>
            <a:fillRect/>
          </a:stretch>
        </p:blipFill>
        <p:spPr bwMode="auto">
          <a:xfrm>
            <a:off x="685800" y="6477000"/>
            <a:ext cx="5943600" cy="2476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073" r:id="rId1"/>
    <p:sldLayoutId id="2147484074" r:id="rId2"/>
    <p:sldLayoutId id="2147484075" r:id="rId3"/>
    <p:sldLayoutId id="2147484076" r:id="rId4"/>
    <p:sldLayoutId id="2147484077" r:id="rId5"/>
    <p:sldLayoutId id="2147484078" r:id="rId6"/>
    <p:sldLayoutId id="2147484079" r:id="rId7"/>
    <p:sldLayoutId id="2147484080" r:id="rId8"/>
    <p:sldLayoutId id="2147484081" r:id="rId9"/>
    <p:sldLayoutId id="2147484082" r:id="rId10"/>
    <p:sldLayoutId id="2147484083" r:id="rId11"/>
  </p:sldLayoutIdLst>
  <p:hf hdr="0" dt="0"/>
  <p:txStyles>
    <p:titleStyle>
      <a:lvl1pPr algn="ctr" rtl="0" eaLnBrk="0" fontAlgn="base" hangingPunct="0">
        <a:spcBef>
          <a:spcPct val="0"/>
        </a:spcBef>
        <a:spcAft>
          <a:spcPct val="0"/>
        </a:spcAft>
        <a:defRPr sz="2400">
          <a:solidFill>
            <a:srgbClr val="CC0000"/>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2400">
          <a:solidFill>
            <a:srgbClr val="CC0000"/>
          </a:solidFill>
          <a:effectLst>
            <a:outerShdw blurRad="38100" dist="38100" dir="2700000" algn="tl">
              <a:srgbClr val="C0C0C0"/>
            </a:outerShdw>
          </a:effectLst>
          <a:latin typeface="Comic Sans MS" pitchFamily="66" charset="0"/>
        </a:defRPr>
      </a:lvl2pPr>
      <a:lvl3pPr algn="ctr" rtl="0" eaLnBrk="0" fontAlgn="base" hangingPunct="0">
        <a:spcBef>
          <a:spcPct val="0"/>
        </a:spcBef>
        <a:spcAft>
          <a:spcPct val="0"/>
        </a:spcAft>
        <a:defRPr sz="2400">
          <a:solidFill>
            <a:srgbClr val="CC0000"/>
          </a:solidFill>
          <a:effectLst>
            <a:outerShdw blurRad="38100" dist="38100" dir="2700000" algn="tl">
              <a:srgbClr val="C0C0C0"/>
            </a:outerShdw>
          </a:effectLst>
          <a:latin typeface="Comic Sans MS" pitchFamily="66" charset="0"/>
        </a:defRPr>
      </a:lvl3pPr>
      <a:lvl4pPr algn="ctr" rtl="0" eaLnBrk="0" fontAlgn="base" hangingPunct="0">
        <a:spcBef>
          <a:spcPct val="0"/>
        </a:spcBef>
        <a:spcAft>
          <a:spcPct val="0"/>
        </a:spcAft>
        <a:defRPr sz="2400">
          <a:solidFill>
            <a:srgbClr val="CC0000"/>
          </a:solidFill>
          <a:effectLst>
            <a:outerShdw blurRad="38100" dist="38100" dir="2700000" algn="tl">
              <a:srgbClr val="C0C0C0"/>
            </a:outerShdw>
          </a:effectLst>
          <a:latin typeface="Comic Sans MS" pitchFamily="66" charset="0"/>
        </a:defRPr>
      </a:lvl4pPr>
      <a:lvl5pPr algn="ctr" rtl="0" eaLnBrk="0" fontAlgn="base" hangingPunct="0">
        <a:spcBef>
          <a:spcPct val="0"/>
        </a:spcBef>
        <a:spcAft>
          <a:spcPct val="0"/>
        </a:spcAft>
        <a:defRPr sz="2400">
          <a:solidFill>
            <a:srgbClr val="CC0000"/>
          </a:solidFill>
          <a:effectLst>
            <a:outerShdw blurRad="38100" dist="38100" dir="2700000" algn="tl">
              <a:srgbClr val="C0C0C0"/>
            </a:outerShdw>
          </a:effectLst>
          <a:latin typeface="Comic Sans MS" pitchFamily="66" charset="0"/>
        </a:defRPr>
      </a:lvl5pPr>
      <a:lvl6pPr marL="457200" algn="ctr" rtl="0" fontAlgn="base">
        <a:spcBef>
          <a:spcPct val="0"/>
        </a:spcBef>
        <a:spcAft>
          <a:spcPct val="0"/>
        </a:spcAft>
        <a:defRPr sz="2400">
          <a:solidFill>
            <a:srgbClr val="CC0000"/>
          </a:solidFill>
          <a:effectLst>
            <a:outerShdw blurRad="38100" dist="38100" dir="2700000" algn="tl">
              <a:srgbClr val="C0C0C0"/>
            </a:outerShdw>
          </a:effectLst>
          <a:latin typeface="Comic Sans MS" pitchFamily="66" charset="0"/>
        </a:defRPr>
      </a:lvl6pPr>
      <a:lvl7pPr marL="914400" algn="ctr" rtl="0" fontAlgn="base">
        <a:spcBef>
          <a:spcPct val="0"/>
        </a:spcBef>
        <a:spcAft>
          <a:spcPct val="0"/>
        </a:spcAft>
        <a:defRPr sz="2400">
          <a:solidFill>
            <a:srgbClr val="CC0000"/>
          </a:solidFill>
          <a:effectLst>
            <a:outerShdw blurRad="38100" dist="38100" dir="2700000" algn="tl">
              <a:srgbClr val="C0C0C0"/>
            </a:outerShdw>
          </a:effectLst>
          <a:latin typeface="Comic Sans MS" pitchFamily="66" charset="0"/>
        </a:defRPr>
      </a:lvl7pPr>
      <a:lvl8pPr marL="1371600" algn="ctr" rtl="0" fontAlgn="base">
        <a:spcBef>
          <a:spcPct val="0"/>
        </a:spcBef>
        <a:spcAft>
          <a:spcPct val="0"/>
        </a:spcAft>
        <a:defRPr sz="2400">
          <a:solidFill>
            <a:srgbClr val="CC0000"/>
          </a:solidFill>
          <a:effectLst>
            <a:outerShdw blurRad="38100" dist="38100" dir="2700000" algn="tl">
              <a:srgbClr val="C0C0C0"/>
            </a:outerShdw>
          </a:effectLst>
          <a:latin typeface="Comic Sans MS" pitchFamily="66" charset="0"/>
        </a:defRPr>
      </a:lvl8pPr>
      <a:lvl9pPr marL="1828800" algn="ctr" rtl="0" fontAlgn="base">
        <a:spcBef>
          <a:spcPct val="0"/>
        </a:spcBef>
        <a:spcAft>
          <a:spcPct val="0"/>
        </a:spcAft>
        <a:defRPr sz="2400">
          <a:solidFill>
            <a:srgbClr val="CC0000"/>
          </a:solidFill>
          <a:effectLst>
            <a:outerShdw blurRad="38100" dist="38100" dir="2700000" algn="tl">
              <a:srgbClr val="C0C0C0"/>
            </a:outerShdw>
          </a:effectLst>
          <a:latin typeface="Comic Sans MS" pitchFamily="66" charset="0"/>
        </a:defRPr>
      </a:lvl9pPr>
    </p:titleStyle>
    <p:bodyStyle>
      <a:lvl1pPr marL="342900" indent="-342900" algn="l" rtl="0" eaLnBrk="0" fontAlgn="base" hangingPunct="0">
        <a:spcBef>
          <a:spcPct val="20000"/>
        </a:spcBef>
        <a:spcAft>
          <a:spcPct val="0"/>
        </a:spcAft>
        <a:buFont typeface="Wingdings" pitchFamily="2" charset="2"/>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Ø"/>
        <a:defRPr sz="2000">
          <a:solidFill>
            <a:schemeClr val="accent2"/>
          </a:solidFill>
          <a:latin typeface="+mn-lt"/>
        </a:defRPr>
      </a:lvl2pPr>
      <a:lvl3pPr marL="1143000" indent="-228600" algn="l" rtl="0" eaLnBrk="0" fontAlgn="base" hangingPunct="0">
        <a:spcBef>
          <a:spcPct val="20000"/>
        </a:spcBef>
        <a:spcAft>
          <a:spcPct val="0"/>
        </a:spcAft>
        <a:buChar char="•"/>
        <a:defRPr>
          <a:solidFill>
            <a:srgbClr val="CC0000"/>
          </a:solidFill>
          <a:latin typeface="+mn-lt"/>
        </a:defRPr>
      </a:lvl3pPr>
      <a:lvl4pPr marL="1600200" indent="-228600" algn="l" rtl="0" eaLnBrk="0" fontAlgn="base" hangingPunct="0">
        <a:spcBef>
          <a:spcPct val="20000"/>
        </a:spcBef>
        <a:spcAft>
          <a:spcPct val="0"/>
        </a:spcAft>
        <a:buChar char="–"/>
        <a:defRPr>
          <a:solidFill>
            <a:srgbClr val="008000"/>
          </a:solidFill>
          <a:latin typeface="+mn-lt"/>
        </a:defRPr>
      </a:lvl4pPr>
      <a:lvl5pPr marL="2057400" indent="-228600" algn="l" rtl="0" eaLnBrk="0" fontAlgn="base" hangingPunct="0">
        <a:spcBef>
          <a:spcPct val="20000"/>
        </a:spcBef>
        <a:spcAft>
          <a:spcPct val="0"/>
        </a:spcAft>
        <a:buChar char="»"/>
        <a:defRPr sz="1600">
          <a:solidFill>
            <a:srgbClr val="CC0099"/>
          </a:solidFill>
          <a:latin typeface="+mn-lt"/>
        </a:defRPr>
      </a:lvl5pPr>
      <a:lvl6pPr marL="2514600" indent="-228600" algn="l" rtl="0" fontAlgn="base">
        <a:spcBef>
          <a:spcPct val="20000"/>
        </a:spcBef>
        <a:spcAft>
          <a:spcPct val="0"/>
        </a:spcAft>
        <a:buChar char="»"/>
        <a:defRPr sz="1600">
          <a:solidFill>
            <a:srgbClr val="CC0099"/>
          </a:solidFill>
          <a:latin typeface="+mn-lt"/>
        </a:defRPr>
      </a:lvl6pPr>
      <a:lvl7pPr marL="2971800" indent="-228600" algn="l" rtl="0" fontAlgn="base">
        <a:spcBef>
          <a:spcPct val="20000"/>
        </a:spcBef>
        <a:spcAft>
          <a:spcPct val="0"/>
        </a:spcAft>
        <a:buChar char="»"/>
        <a:defRPr sz="1600">
          <a:solidFill>
            <a:srgbClr val="CC0099"/>
          </a:solidFill>
          <a:latin typeface="+mn-lt"/>
        </a:defRPr>
      </a:lvl7pPr>
      <a:lvl8pPr marL="3429000" indent="-228600" algn="l" rtl="0" fontAlgn="base">
        <a:spcBef>
          <a:spcPct val="20000"/>
        </a:spcBef>
        <a:spcAft>
          <a:spcPct val="0"/>
        </a:spcAft>
        <a:buChar char="»"/>
        <a:defRPr sz="1600">
          <a:solidFill>
            <a:srgbClr val="CC0099"/>
          </a:solidFill>
          <a:latin typeface="+mn-lt"/>
        </a:defRPr>
      </a:lvl8pPr>
      <a:lvl9pPr marL="3886200" indent="-228600" algn="l" rtl="0" fontAlgn="base">
        <a:spcBef>
          <a:spcPct val="20000"/>
        </a:spcBef>
        <a:spcAft>
          <a:spcPct val="0"/>
        </a:spcAft>
        <a:buChar char="»"/>
        <a:defRPr sz="1600">
          <a:solidFill>
            <a:srgbClr val="CC009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609600" y="304800"/>
            <a:ext cx="6858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a:t>
            </a:r>
          </a:p>
        </p:txBody>
      </p:sp>
      <p:sp>
        <p:nvSpPr>
          <p:cNvPr id="8195" name="Rectangle 3"/>
          <p:cNvSpPr>
            <a:spLocks noGrp="1" noChangeArrowheads="1"/>
          </p:cNvSpPr>
          <p:nvPr>
            <p:ph type="body" idx="1"/>
          </p:nvPr>
        </p:nvSpPr>
        <p:spPr bwMode="auto">
          <a:xfrm>
            <a:off x="685800" y="1600200"/>
            <a:ext cx="777240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73764" name="Rectangle 4"/>
          <p:cNvSpPr>
            <a:spLocks noGrp="1" noChangeArrowheads="1"/>
          </p:cNvSpPr>
          <p:nvPr>
            <p:ph type="dt" sz="half" idx="2"/>
          </p:nvPr>
        </p:nvSpPr>
        <p:spPr bwMode="auto">
          <a:xfrm>
            <a:off x="533400" y="6400800"/>
            <a:ext cx="1981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a:solidFill>
                  <a:schemeClr val="tx1"/>
                </a:solidFill>
                <a:latin typeface="+mj-lt"/>
              </a:defRPr>
            </a:lvl1pPr>
          </a:lstStyle>
          <a:p>
            <a:pPr>
              <a:defRPr/>
            </a:pPr>
            <a:endParaRPr lang="en-US" dirty="0"/>
          </a:p>
        </p:txBody>
      </p:sp>
      <p:sp>
        <p:nvSpPr>
          <p:cNvPr id="373766" name="Rectangle 6"/>
          <p:cNvSpPr>
            <a:spLocks noGrp="1" noChangeArrowheads="1"/>
          </p:cNvSpPr>
          <p:nvPr>
            <p:ph type="sldNum" sz="quarter" idx="4"/>
          </p:nvPr>
        </p:nvSpPr>
        <p:spPr bwMode="auto">
          <a:xfrm>
            <a:off x="7467600" y="6400800"/>
            <a:ext cx="1143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a:solidFill>
                  <a:schemeClr val="tx1"/>
                </a:solidFill>
                <a:latin typeface="+mj-lt"/>
              </a:defRPr>
            </a:lvl1pPr>
          </a:lstStyle>
          <a:p>
            <a:pPr>
              <a:defRPr/>
            </a:pPr>
            <a:fld id="{55E7ADF3-9B73-444B-A3BE-E98E33834EBE}" type="slidenum">
              <a:rPr lang="en-US"/>
              <a:pPr>
                <a:defRPr/>
              </a:pPr>
              <a:t>‹#›</a:t>
            </a:fld>
            <a:endParaRPr lang="en-US" dirty="0"/>
          </a:p>
        </p:txBody>
      </p:sp>
      <p:sp>
        <p:nvSpPr>
          <p:cNvPr id="373767" name="Line 7"/>
          <p:cNvSpPr>
            <a:spLocks noChangeShapeType="1"/>
          </p:cNvSpPr>
          <p:nvPr/>
        </p:nvSpPr>
        <p:spPr bwMode="auto">
          <a:xfrm>
            <a:off x="685800" y="1295400"/>
            <a:ext cx="7772400" cy="0"/>
          </a:xfrm>
          <a:prstGeom prst="line">
            <a:avLst/>
          </a:prstGeom>
          <a:noFill/>
          <a:ln w="25400">
            <a:solidFill>
              <a:schemeClr val="tx1"/>
            </a:solidFill>
            <a:round/>
            <a:headEnd/>
            <a:tailEnd/>
          </a:ln>
          <a:effectLst/>
        </p:spPr>
        <p:txBody>
          <a:bodyPr/>
          <a:lstStyle/>
          <a:p>
            <a:pPr algn="r">
              <a:defRPr/>
            </a:pPr>
            <a:endParaRPr lang="en-US" dirty="0">
              <a:solidFill>
                <a:schemeClr val="tx1"/>
              </a:solidFill>
              <a:latin typeface="Arial" charset="0"/>
            </a:endParaRPr>
          </a:p>
        </p:txBody>
      </p:sp>
      <p:sp>
        <p:nvSpPr>
          <p:cNvPr id="373768" name="Line 8"/>
          <p:cNvSpPr>
            <a:spLocks noChangeShapeType="1"/>
          </p:cNvSpPr>
          <p:nvPr/>
        </p:nvSpPr>
        <p:spPr bwMode="auto">
          <a:xfrm>
            <a:off x="685800" y="6400800"/>
            <a:ext cx="7772400" cy="0"/>
          </a:xfrm>
          <a:prstGeom prst="line">
            <a:avLst/>
          </a:prstGeom>
          <a:noFill/>
          <a:ln w="9525">
            <a:solidFill>
              <a:schemeClr val="tx1"/>
            </a:solidFill>
            <a:round/>
            <a:headEnd/>
            <a:tailEnd/>
          </a:ln>
          <a:effectLst/>
        </p:spPr>
        <p:txBody>
          <a:bodyPr/>
          <a:lstStyle/>
          <a:p>
            <a:pPr algn="r">
              <a:defRPr/>
            </a:pPr>
            <a:endParaRPr lang="en-US" dirty="0">
              <a:solidFill>
                <a:schemeClr val="tx1"/>
              </a:solidFill>
              <a:latin typeface="Arial" charset="0"/>
            </a:endParaRPr>
          </a:p>
        </p:txBody>
      </p:sp>
      <p:sp>
        <p:nvSpPr>
          <p:cNvPr id="373769" name="Text Box 9"/>
          <p:cNvSpPr txBox="1">
            <a:spLocks noChangeArrowheads="1"/>
          </p:cNvSpPr>
          <p:nvPr/>
        </p:nvSpPr>
        <p:spPr bwMode="auto">
          <a:xfrm>
            <a:off x="7689850" y="120650"/>
            <a:ext cx="844550" cy="1098550"/>
          </a:xfrm>
          <a:prstGeom prst="rect">
            <a:avLst/>
          </a:prstGeom>
          <a:noFill/>
          <a:ln w="9525">
            <a:noFill/>
            <a:miter lim="800000"/>
            <a:headEnd/>
            <a:tailEnd/>
          </a:ln>
          <a:effectLst/>
        </p:spPr>
        <p:txBody>
          <a:bodyPr>
            <a:spAutoFit/>
          </a:bodyPr>
          <a:lstStyle/>
          <a:p>
            <a:pPr>
              <a:defRPr/>
            </a:pPr>
            <a:r>
              <a:rPr lang="en-US" sz="6600" dirty="0">
                <a:solidFill>
                  <a:schemeClr val="tx1"/>
                </a:solidFill>
                <a:latin typeface="FermiLgo" pitchFamily="2" charset="0"/>
              </a:rPr>
              <a:t>f</a:t>
            </a:r>
          </a:p>
        </p:txBody>
      </p:sp>
      <p:sp>
        <p:nvSpPr>
          <p:cNvPr id="373772" name="Rectangle 12"/>
          <p:cNvSpPr>
            <a:spLocks noGrp="1" noChangeArrowheads="1"/>
          </p:cNvSpPr>
          <p:nvPr>
            <p:ph type="ftr" sz="quarter" idx="3"/>
          </p:nvPr>
        </p:nvSpPr>
        <p:spPr bwMode="auto">
          <a:xfrm>
            <a:off x="2667000" y="6400800"/>
            <a:ext cx="3886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a:solidFill>
                  <a:schemeClr val="tx1"/>
                </a:solidFill>
                <a:latin typeface="+mj-lt"/>
              </a:defRPr>
            </a:lvl1pPr>
          </a:lstStyle>
          <a:p>
            <a:pPr>
              <a:defRPr/>
            </a:pPr>
            <a:r>
              <a:rPr lang="it-IT" smtClean="0"/>
              <a:t>Ron Moore / Paul C. Czarapata    Aspen PAC</a:t>
            </a:r>
            <a:endParaRPr lang="en-US" dirty="0"/>
          </a:p>
        </p:txBody>
      </p:sp>
    </p:spTree>
  </p:cSld>
  <p:clrMap bg1="lt1" tx1="dk1" bg2="lt2" tx2="dk2" accent1="accent1" accent2="accent2" accent3="accent3" accent4="accent4" accent5="accent5" accent6="accent6" hlink="hlink" folHlink="folHlink"/>
  <p:sldLayoutIdLst>
    <p:sldLayoutId id="2147484101" r:id="rId1"/>
    <p:sldLayoutId id="2147484102" r:id="rId2"/>
    <p:sldLayoutId id="2147484103" r:id="rId3"/>
    <p:sldLayoutId id="2147484084" r:id="rId4"/>
    <p:sldLayoutId id="2147484104" r:id="rId5"/>
    <p:sldLayoutId id="2147484085" r:id="rId6"/>
    <p:sldLayoutId id="2147484105" r:id="rId7"/>
    <p:sldLayoutId id="2147484106" r:id="rId8"/>
    <p:sldLayoutId id="2147484086" r:id="rId9"/>
    <p:sldLayoutId id="2147484087" r:id="rId10"/>
    <p:sldLayoutId id="2147484088" r:id="rId11"/>
    <p:sldLayoutId id="2147484089" r:id="rId12"/>
  </p:sldLayoutIdLst>
  <p:hf hdr="0" dt="0"/>
  <p:txStyles>
    <p:titleStyle>
      <a:lvl1pPr algn="l" rtl="0" eaLnBrk="0" fontAlgn="base" hangingPunct="0">
        <a:spcBef>
          <a:spcPct val="0"/>
        </a:spcBef>
        <a:spcAft>
          <a:spcPct val="0"/>
        </a:spcAft>
        <a:defRPr sz="3600" b="1">
          <a:solidFill>
            <a:schemeClr val="accent2"/>
          </a:solidFill>
          <a:latin typeface="+mj-lt"/>
          <a:ea typeface="+mj-ea"/>
          <a:cs typeface="+mj-cs"/>
        </a:defRPr>
      </a:lvl1pPr>
      <a:lvl2pPr algn="l" rtl="0" eaLnBrk="0" fontAlgn="base" hangingPunct="0">
        <a:spcBef>
          <a:spcPct val="0"/>
        </a:spcBef>
        <a:spcAft>
          <a:spcPct val="0"/>
        </a:spcAft>
        <a:defRPr sz="3600" b="1">
          <a:solidFill>
            <a:schemeClr val="accent2"/>
          </a:solidFill>
          <a:latin typeface="Arial" charset="0"/>
        </a:defRPr>
      </a:lvl2pPr>
      <a:lvl3pPr algn="l" rtl="0" eaLnBrk="0" fontAlgn="base" hangingPunct="0">
        <a:spcBef>
          <a:spcPct val="0"/>
        </a:spcBef>
        <a:spcAft>
          <a:spcPct val="0"/>
        </a:spcAft>
        <a:defRPr sz="3600" b="1">
          <a:solidFill>
            <a:schemeClr val="accent2"/>
          </a:solidFill>
          <a:latin typeface="Arial" charset="0"/>
        </a:defRPr>
      </a:lvl3pPr>
      <a:lvl4pPr algn="l" rtl="0" eaLnBrk="0" fontAlgn="base" hangingPunct="0">
        <a:spcBef>
          <a:spcPct val="0"/>
        </a:spcBef>
        <a:spcAft>
          <a:spcPct val="0"/>
        </a:spcAft>
        <a:defRPr sz="3600" b="1">
          <a:solidFill>
            <a:schemeClr val="accent2"/>
          </a:solidFill>
          <a:latin typeface="Arial" charset="0"/>
        </a:defRPr>
      </a:lvl4pPr>
      <a:lvl5pPr algn="l" rtl="0" eaLnBrk="0" fontAlgn="base" hangingPunct="0">
        <a:spcBef>
          <a:spcPct val="0"/>
        </a:spcBef>
        <a:spcAft>
          <a:spcPct val="0"/>
        </a:spcAft>
        <a:defRPr sz="3600" b="1">
          <a:solidFill>
            <a:schemeClr val="accent2"/>
          </a:solidFill>
          <a:latin typeface="Arial" charset="0"/>
        </a:defRPr>
      </a:lvl5pPr>
      <a:lvl6pPr marL="457200" algn="l" rtl="0" eaLnBrk="0" fontAlgn="base" hangingPunct="0">
        <a:spcBef>
          <a:spcPct val="0"/>
        </a:spcBef>
        <a:spcAft>
          <a:spcPct val="0"/>
        </a:spcAft>
        <a:defRPr sz="3600" b="1">
          <a:solidFill>
            <a:schemeClr val="accent2"/>
          </a:solidFill>
          <a:latin typeface="Arial" charset="0"/>
        </a:defRPr>
      </a:lvl6pPr>
      <a:lvl7pPr marL="914400" algn="l" rtl="0" eaLnBrk="0" fontAlgn="base" hangingPunct="0">
        <a:spcBef>
          <a:spcPct val="0"/>
        </a:spcBef>
        <a:spcAft>
          <a:spcPct val="0"/>
        </a:spcAft>
        <a:defRPr sz="3600" b="1">
          <a:solidFill>
            <a:schemeClr val="accent2"/>
          </a:solidFill>
          <a:latin typeface="Arial" charset="0"/>
        </a:defRPr>
      </a:lvl7pPr>
      <a:lvl8pPr marL="1371600" algn="l" rtl="0" eaLnBrk="0" fontAlgn="base" hangingPunct="0">
        <a:spcBef>
          <a:spcPct val="0"/>
        </a:spcBef>
        <a:spcAft>
          <a:spcPct val="0"/>
        </a:spcAft>
        <a:defRPr sz="3600" b="1">
          <a:solidFill>
            <a:schemeClr val="accent2"/>
          </a:solidFill>
          <a:latin typeface="Arial" charset="0"/>
        </a:defRPr>
      </a:lvl8pPr>
      <a:lvl9pPr marL="1828800" algn="l" rtl="0" eaLnBrk="0" fontAlgn="base" hangingPunct="0">
        <a:spcBef>
          <a:spcPct val="0"/>
        </a:spcBef>
        <a:spcAft>
          <a:spcPct val="0"/>
        </a:spcAft>
        <a:defRPr sz="3600" b="1">
          <a:solidFill>
            <a:schemeClr val="accent2"/>
          </a:solidFill>
          <a:latin typeface="Arial" charset="0"/>
        </a:defRPr>
      </a:lvl9pPr>
    </p:titleStyle>
    <p:bodyStyle>
      <a:lvl1pPr marL="342900" indent="-342900" algn="l" rtl="0" eaLnBrk="0" fontAlgn="base" hangingPunct="0">
        <a:spcBef>
          <a:spcPct val="20000"/>
        </a:spcBef>
        <a:spcAft>
          <a:spcPct val="0"/>
        </a:spcAft>
        <a:buChar char="•"/>
        <a:defRPr sz="2800">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21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a:defRPr/>
            </a:pPr>
            <a:r>
              <a:rPr lang="it-IT" smtClean="0"/>
              <a:t>Ron Moore / Paul C. Czarapata    Aspen PAC</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defRPr>
            </a:lvl1pPr>
          </a:lstStyle>
          <a:p>
            <a:pPr>
              <a:defRPr/>
            </a:pPr>
            <a:fld id="{21AEEEFE-CF11-4B1E-92EB-B51C9092F60D}"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090" r:id="rId1"/>
    <p:sldLayoutId id="2147484091" r:id="rId2"/>
    <p:sldLayoutId id="2147484092" r:id="rId3"/>
    <p:sldLayoutId id="2147484093" r:id="rId4"/>
    <p:sldLayoutId id="2147484094" r:id="rId5"/>
    <p:sldLayoutId id="2147484095" r:id="rId6"/>
    <p:sldLayoutId id="2147484096" r:id="rId7"/>
    <p:sldLayoutId id="2147484097" r:id="rId8"/>
    <p:sldLayoutId id="2147484098" r:id="rId9"/>
    <p:sldLayoutId id="2147484099" r:id="rId10"/>
    <p:sldLayoutId id="2147484100" r:id="rId11"/>
  </p:sldLayoutIdLst>
  <p:hf hdr="0" dt="0"/>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defRPr>
      </a:lvl5pPr>
      <a:lvl6pPr marL="2514600" indent="-228600" algn="l" rtl="0" fontAlgn="base">
        <a:spcBef>
          <a:spcPct val="20000"/>
        </a:spcBef>
        <a:spcAft>
          <a:spcPct val="0"/>
        </a:spcAft>
        <a:buFont typeface="Arial" charset="0"/>
        <a:buChar char="»"/>
        <a:defRPr sz="2000">
          <a:solidFill>
            <a:schemeClr val="tx1"/>
          </a:solidFill>
          <a:latin typeface="+mn-lt"/>
        </a:defRPr>
      </a:lvl6pPr>
      <a:lvl7pPr marL="2971800" indent="-228600" algn="l" rtl="0" fontAlgn="base">
        <a:spcBef>
          <a:spcPct val="20000"/>
        </a:spcBef>
        <a:spcAft>
          <a:spcPct val="0"/>
        </a:spcAft>
        <a:buFont typeface="Arial" charset="0"/>
        <a:buChar char="»"/>
        <a:defRPr sz="2000">
          <a:solidFill>
            <a:schemeClr val="tx1"/>
          </a:solidFill>
          <a:latin typeface="+mn-lt"/>
        </a:defRPr>
      </a:lvl7pPr>
      <a:lvl8pPr marL="3429000" indent="-228600" algn="l" rtl="0" fontAlgn="base">
        <a:spcBef>
          <a:spcPct val="20000"/>
        </a:spcBef>
        <a:spcAft>
          <a:spcPct val="0"/>
        </a:spcAft>
        <a:buFont typeface="Arial" charset="0"/>
        <a:buChar char="»"/>
        <a:defRPr sz="2000">
          <a:solidFill>
            <a:schemeClr val="tx1"/>
          </a:solidFill>
          <a:latin typeface="+mn-lt"/>
        </a:defRPr>
      </a:lvl8pPr>
      <a:lvl9pPr marL="3886200" indent="-228600" algn="l" rtl="0" fontAlgn="base">
        <a:spcBef>
          <a:spcPct val="20000"/>
        </a:spcBef>
        <a:spcAft>
          <a:spcPct val="0"/>
        </a:spcAft>
        <a:buFont typeface="Arial"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003399"/>
        </a:solidFill>
        <a:effectLst/>
      </p:bgPr>
    </p:bg>
    <p:spTree>
      <p:nvGrpSpPr>
        <p:cNvPr id="1" name=""/>
        <p:cNvGrpSpPr/>
        <p:nvPr/>
      </p:nvGrpSpPr>
      <p:grpSpPr>
        <a:xfrm>
          <a:off x="0" y="0"/>
          <a:ext cx="0" cy="0"/>
          <a:chOff x="0" y="0"/>
          <a:chExt cx="0" cy="0"/>
        </a:xfrm>
      </p:grpSpPr>
      <p:pic>
        <p:nvPicPr>
          <p:cNvPr id="10242" name="Picture 24" descr="Fermi_Blue_subpage"/>
          <p:cNvPicPr>
            <a:picLocks noChangeAspect="1" noChangeArrowheads="1"/>
          </p:cNvPicPr>
          <p:nvPr/>
        </p:nvPicPr>
        <p:blipFill>
          <a:blip r:embed="rId17" cstate="print"/>
          <a:srcRect/>
          <a:stretch>
            <a:fillRect/>
          </a:stretch>
        </p:blipFill>
        <p:spPr bwMode="auto">
          <a:xfrm>
            <a:off x="0" y="0"/>
            <a:ext cx="9144000" cy="6858000"/>
          </a:xfrm>
          <a:prstGeom prst="rect">
            <a:avLst/>
          </a:prstGeom>
          <a:noFill/>
          <a:ln w="9525">
            <a:noFill/>
            <a:miter lim="800000"/>
            <a:headEnd/>
            <a:tailEnd/>
          </a:ln>
        </p:spPr>
      </p:pic>
      <p:sp>
        <p:nvSpPr>
          <p:cNvPr id="536592" name="Rectangle 16"/>
          <p:cNvSpPr>
            <a:spLocks noGrp="1" noChangeArrowheads="1"/>
          </p:cNvSpPr>
          <p:nvPr>
            <p:ph type="ftr" sz="quarter" idx="3"/>
          </p:nvPr>
        </p:nvSpPr>
        <p:spPr bwMode="auto">
          <a:xfrm>
            <a:off x="2171700" y="6305550"/>
            <a:ext cx="5067300" cy="45720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algn="ctr">
              <a:spcBef>
                <a:spcPct val="0"/>
              </a:spcBef>
              <a:buClrTx/>
              <a:buSzTx/>
              <a:buFontTx/>
              <a:buNone/>
              <a:defRPr sz="1400">
                <a:solidFill>
                  <a:srgbClr val="FFFFFF"/>
                </a:solidFill>
                <a:latin typeface="+mn-lt"/>
              </a:defRPr>
            </a:lvl1pPr>
          </a:lstStyle>
          <a:p>
            <a:pPr>
              <a:defRPr/>
            </a:pPr>
            <a:r>
              <a:rPr lang="it-IT" dirty="0" smtClean="0"/>
              <a:t>Ron Moore / Paul C. Czarapata    Aspen PAC</a:t>
            </a:r>
            <a:endParaRPr lang="en-US" sz="1200" dirty="0"/>
          </a:p>
        </p:txBody>
      </p:sp>
      <p:sp>
        <p:nvSpPr>
          <p:cNvPr id="536593" name="Rectangle 17"/>
          <p:cNvSpPr>
            <a:spLocks noGrp="1" noChangeArrowheads="1"/>
          </p:cNvSpPr>
          <p:nvPr>
            <p:ph type="sldNum" sz="quarter" idx="4"/>
          </p:nvPr>
        </p:nvSpPr>
        <p:spPr bwMode="auto">
          <a:xfrm>
            <a:off x="228600" y="6305550"/>
            <a:ext cx="685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spcBef>
                <a:spcPct val="0"/>
              </a:spcBef>
              <a:buClrTx/>
              <a:buSzTx/>
              <a:buFontTx/>
              <a:buNone/>
              <a:defRPr sz="1200">
                <a:solidFill>
                  <a:srgbClr val="FFFFFF"/>
                </a:solidFill>
                <a:latin typeface="+mn-lt"/>
              </a:defRPr>
            </a:lvl1pPr>
          </a:lstStyle>
          <a:p>
            <a:pPr>
              <a:defRPr/>
            </a:pPr>
            <a:fld id="{711BCD2A-EA6A-4956-9764-ABBB5A8AC368}" type="slidenum">
              <a:rPr lang="en-US" smtClean="0"/>
              <a:pPr>
                <a:defRPr/>
              </a:pPr>
              <a:t>‹#›</a:t>
            </a:fld>
            <a:endParaRPr lang="en-US" dirty="0"/>
          </a:p>
        </p:txBody>
      </p:sp>
      <p:sp>
        <p:nvSpPr>
          <p:cNvPr id="10245" name="Rectangle 25"/>
          <p:cNvSpPr>
            <a:spLocks noGrp="1" noChangeArrowheads="1"/>
          </p:cNvSpPr>
          <p:nvPr>
            <p:ph type="title"/>
          </p:nvPr>
        </p:nvSpPr>
        <p:spPr bwMode="auto">
          <a:xfrm>
            <a:off x="1600200" y="295275"/>
            <a:ext cx="6858000" cy="809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46" name="Rectangle 26"/>
          <p:cNvSpPr>
            <a:spLocks noGrp="1" noChangeArrowheads="1"/>
          </p:cNvSpPr>
          <p:nvPr>
            <p:ph type="body" idx="1"/>
          </p:nvPr>
        </p:nvSpPr>
        <p:spPr bwMode="auto">
          <a:xfrm>
            <a:off x="1600200" y="1444625"/>
            <a:ext cx="6858000" cy="46513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err="1" smtClean="0"/>
              <a:t>Laksdjfalkjfds</a:t>
            </a:r>
            <a:endParaRPr lang="en-US" dirty="0" smtClean="0"/>
          </a:p>
          <a:p>
            <a:pPr lvl="1"/>
            <a:r>
              <a:rPr lang="en-US" dirty="0" smtClean="0"/>
              <a:t>;</a:t>
            </a:r>
            <a:r>
              <a:rPr lang="en-US" dirty="0" err="1" smtClean="0"/>
              <a:t>slkjfda;slkjfd</a:t>
            </a:r>
            <a:endParaRPr lang="en-US" dirty="0" smtClean="0"/>
          </a:p>
          <a:p>
            <a:pPr lvl="3"/>
            <a:r>
              <a:rPr lang="en-US" dirty="0" err="1" smtClean="0"/>
              <a:t>A;slkjfda;slkjfd</a:t>
            </a:r>
            <a:endParaRPr lang="en-US" dirty="0" smtClean="0"/>
          </a:p>
          <a:p>
            <a:pPr lvl="4"/>
            <a:r>
              <a:rPr lang="en-US" dirty="0" err="1" smtClean="0"/>
              <a:t>a;lksdjf;lsakjfd</a:t>
            </a:r>
            <a:endParaRPr lang="en-US" dirty="0" smtClean="0"/>
          </a:p>
          <a:p>
            <a:pPr lvl="5"/>
            <a:r>
              <a:rPr lang="en-US" dirty="0" err="1" smtClean="0"/>
              <a:t>slkdflsdkjflsdkjflsdkjf</a:t>
            </a:r>
            <a:endParaRPr lang="en-US" dirty="0" smtClean="0"/>
          </a:p>
        </p:txBody>
      </p:sp>
    </p:spTree>
  </p:cSld>
  <p:clrMap bg1="dk2" tx1="lt1" bg2="dk1" tx2="lt2" accent1="accent1" accent2="accent2" accent3="accent3" accent4="accent4" accent5="accent5" accent6="accent6" hlink="hlink" folHlink="folHlink"/>
  <p:sldLayoutIdLst>
    <p:sldLayoutId id="2147484107" r:id="rId1"/>
    <p:sldLayoutId id="2147484108" r:id="rId2"/>
    <p:sldLayoutId id="2147484109" r:id="rId3"/>
    <p:sldLayoutId id="2147484110" r:id="rId4"/>
    <p:sldLayoutId id="2147484111" r:id="rId5"/>
    <p:sldLayoutId id="2147484112" r:id="rId6"/>
    <p:sldLayoutId id="2147484113" r:id="rId7"/>
    <p:sldLayoutId id="2147484114" r:id="rId8"/>
    <p:sldLayoutId id="2147484115" r:id="rId9"/>
    <p:sldLayoutId id="2147484116" r:id="rId10"/>
    <p:sldLayoutId id="2147484117" r:id="rId11"/>
    <p:sldLayoutId id="2147484118" r:id="rId12"/>
    <p:sldLayoutId id="2147484119" r:id="rId13"/>
    <p:sldLayoutId id="2147484120" r:id="rId14"/>
    <p:sldLayoutId id="2147484121" r:id="rId15"/>
  </p:sldLayoutIdLst>
  <p:timing>
    <p:tnLst>
      <p:par>
        <p:cTn id="1" dur="indefinite" restart="never" nodeType="tmRoot"/>
      </p:par>
    </p:tnLst>
  </p:timing>
  <p:hf hdr="0" dt="0"/>
  <p:txStyles>
    <p:titleStyle>
      <a:lvl1pPr algn="ctr" rtl="0" eaLnBrk="0" fontAlgn="base" hangingPunct="0">
        <a:spcBef>
          <a:spcPct val="0"/>
        </a:spcBef>
        <a:spcAft>
          <a:spcPct val="0"/>
        </a:spcAft>
        <a:defRPr sz="2800">
          <a:solidFill>
            <a:srgbClr val="FFFFFF"/>
          </a:solidFill>
          <a:latin typeface="+mj-lt"/>
          <a:ea typeface="+mj-ea"/>
          <a:cs typeface="+mj-cs"/>
        </a:defRPr>
      </a:lvl1pPr>
      <a:lvl2pPr algn="l" rtl="0" eaLnBrk="0" fontAlgn="base" hangingPunct="0">
        <a:spcBef>
          <a:spcPct val="0"/>
        </a:spcBef>
        <a:spcAft>
          <a:spcPct val="0"/>
        </a:spcAft>
        <a:defRPr sz="2800">
          <a:solidFill>
            <a:srgbClr val="FFFFFF"/>
          </a:solidFill>
          <a:latin typeface="Arial" charset="0"/>
        </a:defRPr>
      </a:lvl2pPr>
      <a:lvl3pPr algn="l" rtl="0" eaLnBrk="0" fontAlgn="base" hangingPunct="0">
        <a:spcBef>
          <a:spcPct val="0"/>
        </a:spcBef>
        <a:spcAft>
          <a:spcPct val="0"/>
        </a:spcAft>
        <a:defRPr sz="2800">
          <a:solidFill>
            <a:srgbClr val="FFFFFF"/>
          </a:solidFill>
          <a:latin typeface="Arial" charset="0"/>
        </a:defRPr>
      </a:lvl3pPr>
      <a:lvl4pPr algn="l" rtl="0" eaLnBrk="0" fontAlgn="base" hangingPunct="0">
        <a:spcBef>
          <a:spcPct val="0"/>
        </a:spcBef>
        <a:spcAft>
          <a:spcPct val="0"/>
        </a:spcAft>
        <a:defRPr sz="2800">
          <a:solidFill>
            <a:srgbClr val="FFFFFF"/>
          </a:solidFill>
          <a:latin typeface="Arial" charset="0"/>
        </a:defRPr>
      </a:lvl4pPr>
      <a:lvl5pPr algn="l" rtl="0" eaLnBrk="0" fontAlgn="base" hangingPunct="0">
        <a:spcBef>
          <a:spcPct val="0"/>
        </a:spcBef>
        <a:spcAft>
          <a:spcPct val="0"/>
        </a:spcAft>
        <a:defRPr sz="2800">
          <a:solidFill>
            <a:srgbClr val="FFFFFF"/>
          </a:solidFill>
          <a:latin typeface="Arial" charset="0"/>
        </a:defRPr>
      </a:lvl5pPr>
      <a:lvl6pPr marL="457200" algn="l" rtl="0" eaLnBrk="1" fontAlgn="base" hangingPunct="1">
        <a:spcBef>
          <a:spcPct val="0"/>
        </a:spcBef>
        <a:spcAft>
          <a:spcPct val="0"/>
        </a:spcAft>
        <a:defRPr sz="2800">
          <a:solidFill>
            <a:srgbClr val="FFFFFF"/>
          </a:solidFill>
          <a:latin typeface="Arial" charset="0"/>
        </a:defRPr>
      </a:lvl6pPr>
      <a:lvl7pPr marL="914400" algn="l" rtl="0" eaLnBrk="1" fontAlgn="base" hangingPunct="1">
        <a:spcBef>
          <a:spcPct val="0"/>
        </a:spcBef>
        <a:spcAft>
          <a:spcPct val="0"/>
        </a:spcAft>
        <a:defRPr sz="2800">
          <a:solidFill>
            <a:srgbClr val="FFFFFF"/>
          </a:solidFill>
          <a:latin typeface="Arial" charset="0"/>
        </a:defRPr>
      </a:lvl7pPr>
      <a:lvl8pPr marL="1371600" algn="l" rtl="0" eaLnBrk="1" fontAlgn="base" hangingPunct="1">
        <a:spcBef>
          <a:spcPct val="0"/>
        </a:spcBef>
        <a:spcAft>
          <a:spcPct val="0"/>
        </a:spcAft>
        <a:defRPr sz="2800">
          <a:solidFill>
            <a:srgbClr val="FFFFFF"/>
          </a:solidFill>
          <a:latin typeface="Arial" charset="0"/>
        </a:defRPr>
      </a:lvl8pPr>
      <a:lvl9pPr marL="1828800" algn="l" rtl="0" eaLnBrk="1" fontAlgn="base" hangingPunct="1">
        <a:spcBef>
          <a:spcPct val="0"/>
        </a:spcBef>
        <a:spcAft>
          <a:spcPct val="0"/>
        </a:spcAft>
        <a:defRPr sz="2800">
          <a:solidFill>
            <a:srgbClr val="FFFFFF"/>
          </a:solidFill>
          <a:latin typeface="Arial" charset="0"/>
        </a:defRPr>
      </a:lvl9pPr>
    </p:titleStyle>
    <p:bodyStyle>
      <a:lvl1pPr marL="342900" indent="-342900" algn="l" rtl="0" eaLnBrk="0" fontAlgn="base" hangingPunct="0">
        <a:spcBef>
          <a:spcPct val="20000"/>
        </a:spcBef>
        <a:spcAft>
          <a:spcPct val="0"/>
        </a:spcAft>
        <a:buClrTx/>
        <a:buSzPct val="80000"/>
        <a:buChar char="•"/>
        <a:defRPr sz="2400">
          <a:solidFill>
            <a:srgbClr val="FFFF00"/>
          </a:solidFill>
          <a:latin typeface="+mn-lt"/>
          <a:ea typeface="+mn-ea"/>
          <a:cs typeface="+mn-cs"/>
        </a:defRPr>
      </a:lvl1pPr>
      <a:lvl2pPr marL="742950" indent="-285750" algn="l" rtl="0" eaLnBrk="0" fontAlgn="base" hangingPunct="0">
        <a:spcBef>
          <a:spcPct val="20000"/>
        </a:spcBef>
        <a:spcAft>
          <a:spcPct val="0"/>
        </a:spcAft>
        <a:buClr>
          <a:schemeClr val="tx1"/>
        </a:buClr>
        <a:buSzPct val="70000"/>
        <a:buFont typeface="Wingdings" pitchFamily="2" charset="2"/>
        <a:buChar char="§"/>
        <a:defRPr sz="2000">
          <a:solidFill>
            <a:srgbClr val="FFC000"/>
          </a:solidFill>
          <a:latin typeface="+mn-lt"/>
        </a:defRPr>
      </a:lvl2pPr>
      <a:lvl3pPr marL="1143000" indent="-228600" algn="l" rtl="0" eaLnBrk="0" fontAlgn="base" hangingPunct="0">
        <a:spcBef>
          <a:spcPct val="20000"/>
        </a:spcBef>
        <a:spcAft>
          <a:spcPct val="0"/>
        </a:spcAft>
        <a:buClr>
          <a:srgbClr val="009900"/>
        </a:buClr>
        <a:buSzPct val="60000"/>
        <a:buFont typeface="Wingdings" pitchFamily="2" charset="2"/>
        <a:buChar char="®"/>
        <a:defRPr sz="2400">
          <a:solidFill>
            <a:schemeClr val="tx1"/>
          </a:solidFill>
          <a:latin typeface="+mn-lt"/>
        </a:defRPr>
      </a:lvl3pPr>
      <a:lvl4pPr marL="1600200" indent="-228600" algn="l" rtl="0" eaLnBrk="0" fontAlgn="base" hangingPunct="0">
        <a:spcBef>
          <a:spcPct val="20000"/>
        </a:spcBef>
        <a:spcAft>
          <a:spcPct val="0"/>
        </a:spcAft>
        <a:buClr>
          <a:schemeClr val="tx1"/>
        </a:buClr>
        <a:buSzPct val="25000"/>
        <a:buFont typeface="Wingdings" pitchFamily="2" charset="2"/>
        <a:buChar char="q"/>
        <a:defRPr sz="2000">
          <a:solidFill>
            <a:srgbClr val="92D050"/>
          </a:solidFill>
          <a:latin typeface="+mn-lt"/>
        </a:defRPr>
      </a:lvl4pPr>
      <a:lvl5pPr marL="2057400" indent="-228600" algn="l" rtl="0" eaLnBrk="0" fontAlgn="base" hangingPunct="0">
        <a:spcBef>
          <a:spcPct val="20000"/>
        </a:spcBef>
        <a:spcAft>
          <a:spcPct val="0"/>
        </a:spcAft>
        <a:buClr>
          <a:schemeClr val="accent2"/>
        </a:buClr>
        <a:buSzPct val="55000"/>
        <a:buFont typeface="Wingdings" pitchFamily="2" charset="2"/>
        <a:buChar char="l"/>
        <a:defRPr sz="2000">
          <a:solidFill>
            <a:srgbClr val="FFFFFF"/>
          </a:solidFill>
          <a:latin typeface="+mn-lt"/>
        </a:defRPr>
      </a:lvl5pPr>
      <a:lvl6pPr marL="2514600" indent="-228600" algn="l" rtl="0" eaLnBrk="1" fontAlgn="base" hangingPunct="1">
        <a:spcBef>
          <a:spcPct val="20000"/>
        </a:spcBef>
        <a:spcAft>
          <a:spcPct val="0"/>
        </a:spcAft>
        <a:buClr>
          <a:schemeClr val="accent2"/>
        </a:buClr>
        <a:buSzPct val="55000"/>
        <a:buFont typeface="Wingdings" pitchFamily="2" charset="2"/>
        <a:buChar char="l"/>
        <a:defRPr sz="2000">
          <a:solidFill>
            <a:srgbClr val="FFFF00"/>
          </a:solidFill>
          <a:latin typeface="+mn-lt"/>
        </a:defRPr>
      </a:lvl6pPr>
      <a:lvl7pPr marL="2971800" indent="-228600" algn="l" rtl="0" eaLnBrk="1" fontAlgn="base" hangingPunct="1">
        <a:spcBef>
          <a:spcPct val="20000"/>
        </a:spcBef>
        <a:spcAft>
          <a:spcPct val="0"/>
        </a:spcAft>
        <a:buClr>
          <a:schemeClr val="accent2"/>
        </a:buClr>
        <a:buSzPct val="55000"/>
        <a:buFont typeface="Wingdings" pitchFamily="2" charset="2"/>
        <a:buChar char="l"/>
        <a:defRPr sz="2000">
          <a:solidFill>
            <a:schemeClr val="tx1"/>
          </a:solidFill>
          <a:latin typeface="+mn-lt"/>
        </a:defRPr>
      </a:lvl7pPr>
      <a:lvl8pPr marL="3429000" indent="-228600" algn="l" rtl="0" eaLnBrk="1" fontAlgn="base" hangingPunct="1">
        <a:spcBef>
          <a:spcPct val="20000"/>
        </a:spcBef>
        <a:spcAft>
          <a:spcPct val="0"/>
        </a:spcAft>
        <a:buClr>
          <a:schemeClr val="accent2"/>
        </a:buClr>
        <a:buSzPct val="55000"/>
        <a:buFont typeface="Wingdings" pitchFamily="2" charset="2"/>
        <a:buChar char="l"/>
        <a:defRPr sz="2000">
          <a:solidFill>
            <a:schemeClr val="tx1"/>
          </a:solidFill>
          <a:latin typeface="+mn-lt"/>
        </a:defRPr>
      </a:lvl8pPr>
      <a:lvl9pPr marL="3886200" indent="-228600" algn="l" rtl="0" eaLnBrk="1" fontAlgn="base" hangingPunct="1">
        <a:spcBef>
          <a:spcPct val="20000"/>
        </a:spcBef>
        <a:spcAft>
          <a:spcPct val="0"/>
        </a:spcAft>
        <a:buClr>
          <a:schemeClr val="accent2"/>
        </a:buClr>
        <a:buSzPct val="55000"/>
        <a:buFont typeface="Wingdings" pitchFamily="2" charset="2"/>
        <a:buChar char="l"/>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6.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6.xml"/><Relationship Id="rId1" Type="http://schemas.openxmlformats.org/officeDocument/2006/relationships/vmlDrawing" Target="../drawings/vmlDrawing1.vml"/><Relationship Id="rId4" Type="http://schemas.openxmlformats.org/officeDocument/2006/relationships/oleObject" Target="../embeddings/Microsoft_Office_Excel_97-2003_Worksheet1.xls"/></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6.xm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1.xml"/><Relationship Id="rId1" Type="http://schemas.openxmlformats.org/officeDocument/2006/relationships/slideLayout" Target="../slideLayouts/slideLayout3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6.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36.xml"/><Relationship Id="rId1" Type="http://schemas.openxmlformats.org/officeDocument/2006/relationships/vmlDrawing" Target="../drawings/vmlDrawing2.vml"/><Relationship Id="rId4" Type="http://schemas.openxmlformats.org/officeDocument/2006/relationships/oleObject" Target="../embeddings/Microsoft_Office_Excel_97-2003_Worksheet2.xls"/></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36.xml"/><Relationship Id="rId1" Type="http://schemas.openxmlformats.org/officeDocument/2006/relationships/vmlDrawing" Target="../drawings/vmlDrawing3.vml"/><Relationship Id="rId4" Type="http://schemas.openxmlformats.org/officeDocument/2006/relationships/oleObject" Target="../embeddings/Microsoft_Office_Excel_97-2003_Worksheet3.xls"/></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3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6.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3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ctrTitle"/>
          </p:nvPr>
        </p:nvSpPr>
        <p:spPr>
          <a:xfrm>
            <a:off x="1676400" y="1676400"/>
            <a:ext cx="6781800" cy="1470025"/>
          </a:xfrm>
        </p:spPr>
        <p:txBody>
          <a:bodyPr/>
          <a:lstStyle/>
          <a:p>
            <a:r>
              <a:rPr lang="en-US" sz="3200" dirty="0" smtClean="0"/>
              <a:t>Tevatron</a:t>
            </a:r>
            <a:br>
              <a:rPr lang="en-US" sz="3200" dirty="0" smtClean="0"/>
            </a:br>
            <a:r>
              <a:rPr lang="en-US" sz="3200" dirty="0" smtClean="0"/>
              <a:t>Stabilization &amp; Decommissioning</a:t>
            </a:r>
          </a:p>
        </p:txBody>
      </p:sp>
      <p:sp>
        <p:nvSpPr>
          <p:cNvPr id="17411" name="Rectangle 3"/>
          <p:cNvSpPr>
            <a:spLocks noGrp="1" noChangeArrowheads="1"/>
          </p:cNvSpPr>
          <p:nvPr>
            <p:ph type="subTitle" idx="1"/>
          </p:nvPr>
        </p:nvSpPr>
        <p:spPr>
          <a:xfrm>
            <a:off x="1600200" y="3886200"/>
            <a:ext cx="6400800" cy="1752600"/>
          </a:xfrm>
        </p:spPr>
        <p:txBody>
          <a:bodyPr/>
          <a:lstStyle/>
          <a:p>
            <a:pPr algn="r"/>
            <a:r>
              <a:rPr lang="en-US" dirty="0" smtClean="0"/>
              <a:t>Ron Moore / Paul C. Czarapata</a:t>
            </a:r>
          </a:p>
          <a:p>
            <a:pPr algn="r"/>
            <a:r>
              <a:rPr lang="en-US" dirty="0" smtClean="0"/>
              <a:t>DOE S&amp;T Review</a:t>
            </a:r>
          </a:p>
          <a:p>
            <a:pPr algn="r"/>
            <a:r>
              <a:rPr lang="en-US" dirty="0" smtClean="0"/>
              <a:t>July 2010</a:t>
            </a:r>
          </a:p>
          <a:p>
            <a:endParaRPr lang="en-US" dirty="0" smtClean="0"/>
          </a:p>
        </p:txBody>
      </p:sp>
      <p:sp>
        <p:nvSpPr>
          <p:cNvPr id="32772" name="Text Box 4"/>
          <p:cNvSpPr txBox="1">
            <a:spLocks noChangeArrowheads="1"/>
          </p:cNvSpPr>
          <p:nvPr/>
        </p:nvSpPr>
        <p:spPr bwMode="auto">
          <a:xfrm>
            <a:off x="6003925" y="6132513"/>
            <a:ext cx="2682875" cy="366712"/>
          </a:xfrm>
          <a:prstGeom prst="rect">
            <a:avLst/>
          </a:prstGeom>
          <a:noFill/>
          <a:ln w="9525">
            <a:noFill/>
            <a:miter lim="800000"/>
            <a:headEnd/>
            <a:tailEnd/>
          </a:ln>
        </p:spPr>
        <p:txBody>
          <a:bodyPr>
            <a:spAutoFit/>
          </a:bodyPr>
          <a:lstStyle/>
          <a:p>
            <a:pPr eaLnBrk="0" hangingPunct="0"/>
            <a:endParaRPr lang="en-US" sz="1800" dirty="0">
              <a:solidFill>
                <a:schemeClr val="tx1"/>
              </a:solidFill>
              <a:latin typeface="Arial" charset="0"/>
            </a:endParaRPr>
          </a:p>
        </p:txBody>
      </p:sp>
      <p:sp>
        <p:nvSpPr>
          <p:cNvPr id="32773" name="Text Box 5"/>
          <p:cNvSpPr txBox="1">
            <a:spLocks noChangeArrowheads="1"/>
          </p:cNvSpPr>
          <p:nvPr/>
        </p:nvSpPr>
        <p:spPr bwMode="auto">
          <a:xfrm>
            <a:off x="6248400" y="5943600"/>
            <a:ext cx="2438400" cy="304800"/>
          </a:xfrm>
          <a:prstGeom prst="rect">
            <a:avLst/>
          </a:prstGeom>
          <a:noFill/>
          <a:ln w="9525">
            <a:noFill/>
            <a:miter lim="800000"/>
            <a:headEnd/>
            <a:tailEnd/>
          </a:ln>
        </p:spPr>
        <p:txBody>
          <a:bodyPr>
            <a:spAutoFit/>
          </a:bodyPr>
          <a:lstStyle/>
          <a:p>
            <a:pPr eaLnBrk="0" hangingPunct="0">
              <a:spcBef>
                <a:spcPct val="50000"/>
              </a:spcBef>
            </a:pPr>
            <a:endParaRPr lang="en-US" dirty="0">
              <a:solidFill>
                <a:schemeClr val="tx1"/>
              </a:solidFill>
              <a:latin typeface="Arial" charset="0"/>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Cold Storage Details</a:t>
            </a:r>
            <a:endParaRPr lang="en-US" dirty="0"/>
          </a:p>
        </p:txBody>
      </p:sp>
      <p:sp>
        <p:nvSpPr>
          <p:cNvPr id="3" name="Content Placeholder 2"/>
          <p:cNvSpPr>
            <a:spLocks noGrp="1"/>
          </p:cNvSpPr>
          <p:nvPr>
            <p:ph idx="1"/>
          </p:nvPr>
        </p:nvSpPr>
        <p:spPr/>
        <p:txBody>
          <a:bodyPr/>
          <a:lstStyle/>
          <a:p>
            <a:r>
              <a:rPr lang="en-US" dirty="0" smtClean="0"/>
              <a:t>Cryostat and beam tube vacuum to be maintained; gas flowing through cryo circuits; LCW flowing</a:t>
            </a:r>
          </a:p>
          <a:p>
            <a:endParaRPr lang="en-US" dirty="0" smtClean="0"/>
          </a:p>
          <a:p>
            <a:r>
              <a:rPr lang="en-US" dirty="0" smtClean="0"/>
              <a:t>Maintenance on these systems must continue</a:t>
            </a:r>
          </a:p>
          <a:p>
            <a:pPr lvl="1"/>
            <a:r>
              <a:rPr lang="en-US" dirty="0" smtClean="0"/>
              <a:t>~600 person-hrs/year just for mech support techs</a:t>
            </a:r>
          </a:p>
          <a:p>
            <a:pPr lvl="1"/>
            <a:r>
              <a:rPr lang="en-US" dirty="0" smtClean="0"/>
              <a:t>cryo support not included here</a:t>
            </a:r>
          </a:p>
          <a:p>
            <a:endParaRPr lang="en-US" dirty="0" smtClean="0"/>
          </a:p>
          <a:p>
            <a:r>
              <a:rPr lang="en-US" dirty="0" smtClean="0"/>
              <a:t>We do </a:t>
            </a:r>
            <a:r>
              <a:rPr lang="en-US" u="sng" dirty="0" smtClean="0"/>
              <a:t>not</a:t>
            </a:r>
            <a:r>
              <a:rPr lang="en-US" dirty="0" smtClean="0"/>
              <a:t> have any rational way to predict the number of devices that would be lost if we warmed up and then suffered a loss of site power or had a major vacuum leak.</a:t>
            </a:r>
          </a:p>
          <a:p>
            <a:endParaRPr lang="en-US" dirty="0" smtClean="0"/>
          </a:p>
          <a:p>
            <a:endParaRPr lang="en-US" dirty="0"/>
          </a:p>
        </p:txBody>
      </p:sp>
      <p:sp>
        <p:nvSpPr>
          <p:cNvPr id="4" name="Footer Placeholder 3"/>
          <p:cNvSpPr>
            <a:spLocks noGrp="1"/>
          </p:cNvSpPr>
          <p:nvPr>
            <p:ph type="ftr" sz="quarter" idx="10"/>
          </p:nvPr>
        </p:nvSpPr>
        <p:spPr>
          <a:xfrm>
            <a:off x="2362200" y="6324600"/>
            <a:ext cx="4343400" cy="457200"/>
          </a:xfrm>
        </p:spPr>
        <p:txBody>
          <a:bodyPr/>
          <a:lstStyle/>
          <a:p>
            <a:r>
              <a:rPr lang="it-IT" dirty="0" smtClean="0"/>
              <a:t>Ron Moore / Paul C. Czarapata    DOE S&amp;T Review</a:t>
            </a:r>
            <a:endParaRPr lang="en-US" dirty="0"/>
          </a:p>
        </p:txBody>
      </p:sp>
      <p:sp>
        <p:nvSpPr>
          <p:cNvPr id="5" name="Slide Number Placeholder 4"/>
          <p:cNvSpPr>
            <a:spLocks noGrp="1"/>
          </p:cNvSpPr>
          <p:nvPr>
            <p:ph type="sldNum" sz="quarter" idx="11"/>
          </p:nvPr>
        </p:nvSpPr>
        <p:spPr/>
        <p:txBody>
          <a:bodyPr/>
          <a:lstStyle/>
          <a:p>
            <a:fld id="{4B02971A-AC6B-4D64-9216-F1909B092017}" type="slidenum">
              <a:rPr lang="en-US" smtClean="0"/>
              <a:pPr/>
              <a:t>10</a:t>
            </a:fld>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Reduce, Reuse, Recycle</a:t>
            </a:r>
            <a:endParaRPr lang="en-US" dirty="0"/>
          </a:p>
        </p:txBody>
      </p:sp>
      <p:sp>
        <p:nvSpPr>
          <p:cNvPr id="7" name="Content Placeholder 6"/>
          <p:cNvSpPr>
            <a:spLocks noGrp="1"/>
          </p:cNvSpPr>
          <p:nvPr>
            <p:ph idx="1"/>
          </p:nvPr>
        </p:nvSpPr>
        <p:spPr/>
        <p:txBody>
          <a:bodyPr/>
          <a:lstStyle/>
          <a:p>
            <a:r>
              <a:rPr lang="en-US" dirty="0" smtClean="0"/>
              <a:t>Various people/projects have plans to scavenge Tevatron infrastructure</a:t>
            </a:r>
          </a:p>
          <a:p>
            <a:pPr lvl="1"/>
            <a:r>
              <a:rPr lang="en-US" dirty="0" smtClean="0"/>
              <a:t>NOvA, Project X, New Muon Lab (NML), Magnet Test Facility (MTF), Mu2e</a:t>
            </a:r>
          </a:p>
          <a:p>
            <a:pPr lvl="1"/>
            <a:r>
              <a:rPr lang="en-US" dirty="0" smtClean="0"/>
              <a:t>RF, BPM electronics, cryogenic equipment</a:t>
            </a:r>
          </a:p>
          <a:p>
            <a:pPr lvl="1"/>
            <a:endParaRPr lang="en-US" dirty="0" smtClean="0"/>
          </a:p>
          <a:p>
            <a:r>
              <a:rPr lang="en-US" dirty="0" smtClean="0"/>
              <a:t>Resurrecting the Tevatron would require replacement of those parts</a:t>
            </a:r>
          </a:p>
          <a:p>
            <a:endParaRPr lang="en-US" dirty="0" smtClean="0"/>
          </a:p>
          <a:p>
            <a:pPr>
              <a:buNone/>
            </a:pPr>
            <a:endParaRPr lang="en-US" dirty="0"/>
          </a:p>
        </p:txBody>
      </p:sp>
      <p:sp>
        <p:nvSpPr>
          <p:cNvPr id="4" name="Footer Placeholder 3"/>
          <p:cNvSpPr>
            <a:spLocks noGrp="1"/>
          </p:cNvSpPr>
          <p:nvPr>
            <p:ph type="ftr" sz="quarter" idx="10"/>
          </p:nvPr>
        </p:nvSpPr>
        <p:spPr>
          <a:xfrm>
            <a:off x="2362200" y="6324600"/>
            <a:ext cx="4343400" cy="457200"/>
          </a:xfrm>
        </p:spPr>
        <p:txBody>
          <a:bodyPr/>
          <a:lstStyle/>
          <a:p>
            <a:pPr>
              <a:defRPr/>
            </a:pPr>
            <a:r>
              <a:rPr lang="it-IT" dirty="0" smtClean="0"/>
              <a:t>Ron Moore / Paul C. Czarapata    DOE S&amp;T Review</a:t>
            </a:r>
            <a:endParaRPr lang="en-US" dirty="0"/>
          </a:p>
        </p:txBody>
      </p:sp>
      <p:sp>
        <p:nvSpPr>
          <p:cNvPr id="5" name="Slide Number Placeholder 4"/>
          <p:cNvSpPr>
            <a:spLocks noGrp="1"/>
          </p:cNvSpPr>
          <p:nvPr>
            <p:ph type="sldNum" sz="quarter" idx="11"/>
          </p:nvPr>
        </p:nvSpPr>
        <p:spPr/>
        <p:txBody>
          <a:bodyPr/>
          <a:lstStyle/>
          <a:p>
            <a:pPr>
              <a:defRPr/>
            </a:pPr>
            <a:fld id="{F716ADC0-650A-4E0C-B3B5-9E70A99B9805}" type="slidenum">
              <a:rPr lang="en-US" smtClean="0"/>
              <a:pPr>
                <a:defRPr/>
              </a:pPr>
              <a:t>11</a:t>
            </a:fld>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ANU/NOvA Needs from Tevatron</a:t>
            </a:r>
            <a:endParaRPr lang="en-US" dirty="0"/>
          </a:p>
        </p:txBody>
      </p:sp>
      <p:sp>
        <p:nvSpPr>
          <p:cNvPr id="3" name="Content Placeholder 2"/>
          <p:cNvSpPr>
            <a:spLocks noGrp="1"/>
          </p:cNvSpPr>
          <p:nvPr>
            <p:ph idx="1"/>
          </p:nvPr>
        </p:nvSpPr>
        <p:spPr/>
        <p:txBody>
          <a:bodyPr/>
          <a:lstStyle/>
          <a:p>
            <a:r>
              <a:rPr lang="en-US" dirty="0" smtClean="0"/>
              <a:t>RF anode power supply                         $616K</a:t>
            </a:r>
          </a:p>
          <a:p>
            <a:pPr lvl="1"/>
            <a:r>
              <a:rPr lang="en-US" dirty="0" smtClean="0"/>
              <a:t>transformer, switches, cap bank, etc.</a:t>
            </a:r>
          </a:p>
          <a:p>
            <a:r>
              <a:rPr lang="en-US" dirty="0" smtClean="0"/>
              <a:t>HLRF system                                        $1400K                       </a:t>
            </a:r>
          </a:p>
          <a:p>
            <a:pPr lvl="1"/>
            <a:r>
              <a:rPr lang="en-US" dirty="0" smtClean="0"/>
              <a:t>modulators, amplifiers, combiners, etc.</a:t>
            </a:r>
          </a:p>
          <a:p>
            <a:r>
              <a:rPr lang="en-US" dirty="0" smtClean="0"/>
              <a:t>LLRF systems  </a:t>
            </a:r>
            <a:r>
              <a:rPr lang="en-US" sz="1600" dirty="0" smtClean="0"/>
              <a:t>(some from Recycler)</a:t>
            </a:r>
            <a:r>
              <a:rPr lang="en-US" dirty="0" smtClean="0"/>
              <a:t>                  $76K</a:t>
            </a:r>
          </a:p>
          <a:p>
            <a:pPr lvl="1"/>
            <a:r>
              <a:rPr lang="en-US" dirty="0" smtClean="0"/>
              <a:t>crates, CPUs, DDS, etc.</a:t>
            </a:r>
          </a:p>
          <a:p>
            <a:r>
              <a:rPr lang="en-US" dirty="0" smtClean="0"/>
              <a:t>BPM electronics                                      $600K</a:t>
            </a:r>
          </a:p>
          <a:p>
            <a:pPr lvl="1"/>
            <a:r>
              <a:rPr lang="en-US" dirty="0" smtClean="0"/>
              <a:t>CPUs, EchoTek cards</a:t>
            </a:r>
          </a:p>
          <a:p>
            <a:r>
              <a:rPr lang="en-US" dirty="0" smtClean="0"/>
              <a:t>Various controls infrastructure                  $70K</a:t>
            </a:r>
          </a:p>
          <a:p>
            <a:endParaRPr lang="en-US" dirty="0" smtClean="0"/>
          </a:p>
          <a:p>
            <a:r>
              <a:rPr lang="en-US" sz="1800" i="1" dirty="0" smtClean="0"/>
              <a:t>Spreadsheets in back-up slides</a:t>
            </a:r>
          </a:p>
        </p:txBody>
      </p:sp>
      <p:sp>
        <p:nvSpPr>
          <p:cNvPr id="4" name="Footer Placeholder 3"/>
          <p:cNvSpPr>
            <a:spLocks noGrp="1"/>
          </p:cNvSpPr>
          <p:nvPr>
            <p:ph type="ftr" sz="quarter" idx="10"/>
          </p:nvPr>
        </p:nvSpPr>
        <p:spPr>
          <a:xfrm>
            <a:off x="2362200" y="6324600"/>
            <a:ext cx="4343400" cy="457200"/>
          </a:xfrm>
        </p:spPr>
        <p:txBody>
          <a:bodyPr/>
          <a:lstStyle/>
          <a:p>
            <a:pPr>
              <a:defRPr/>
            </a:pPr>
            <a:r>
              <a:rPr lang="it-IT" dirty="0" smtClean="0"/>
              <a:t>Ron Moore / Paul C. Czarapata    DOE S&amp;T Review</a:t>
            </a:r>
            <a:endParaRPr lang="en-US" sz="1200" dirty="0"/>
          </a:p>
        </p:txBody>
      </p:sp>
      <p:sp>
        <p:nvSpPr>
          <p:cNvPr id="5" name="Slide Number Placeholder 4"/>
          <p:cNvSpPr>
            <a:spLocks noGrp="1"/>
          </p:cNvSpPr>
          <p:nvPr>
            <p:ph type="sldNum" sz="quarter" idx="11"/>
          </p:nvPr>
        </p:nvSpPr>
        <p:spPr/>
        <p:txBody>
          <a:bodyPr/>
          <a:lstStyle/>
          <a:p>
            <a:pPr>
              <a:defRPr/>
            </a:pPr>
            <a:fld id="{4B02971A-AC6B-4D64-9216-F1909B092017}" type="slidenum">
              <a:rPr lang="en-US" smtClean="0"/>
              <a:pPr>
                <a:defRPr/>
              </a:pPr>
              <a:t>12</a:t>
            </a:fld>
            <a:endParaRPr lang="en-US" dirty="0"/>
          </a:p>
        </p:txBody>
      </p:sp>
      <p:sp>
        <p:nvSpPr>
          <p:cNvPr id="6" name="TextBox 5"/>
          <p:cNvSpPr txBox="1"/>
          <p:nvPr/>
        </p:nvSpPr>
        <p:spPr>
          <a:xfrm>
            <a:off x="381000" y="5791200"/>
            <a:ext cx="1047979" cy="307777"/>
          </a:xfrm>
          <a:prstGeom prst="rect">
            <a:avLst/>
          </a:prstGeom>
          <a:noFill/>
          <a:ln>
            <a:solidFill>
              <a:srgbClr val="FFFFFF"/>
            </a:solidFill>
          </a:ln>
        </p:spPr>
        <p:txBody>
          <a:bodyPr wrap="none" rtlCol="0">
            <a:spAutoFit/>
          </a:bodyPr>
          <a:lstStyle/>
          <a:p>
            <a:r>
              <a:rPr lang="en-US" i="1" dirty="0" smtClean="0">
                <a:solidFill>
                  <a:srgbClr val="FFFF00"/>
                </a:solidFill>
                <a:latin typeface="+mn-lt"/>
              </a:rPr>
              <a:t>P. Derwent</a:t>
            </a:r>
            <a:endParaRPr lang="en-US" i="1" dirty="0">
              <a:solidFill>
                <a:srgbClr val="FFFF00"/>
              </a:solidFill>
              <a:latin typeface="+mn-l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Cryogenic Needs from Tevatron</a:t>
            </a:r>
            <a:endParaRPr lang="en-US" dirty="0"/>
          </a:p>
        </p:txBody>
      </p:sp>
      <p:sp>
        <p:nvSpPr>
          <p:cNvPr id="3" name="Content Placeholder 2"/>
          <p:cNvSpPr>
            <a:spLocks noGrp="1"/>
          </p:cNvSpPr>
          <p:nvPr>
            <p:ph idx="1"/>
          </p:nvPr>
        </p:nvSpPr>
        <p:spPr>
          <a:xfrm>
            <a:off x="1524000" y="1219200"/>
            <a:ext cx="6934200" cy="4803775"/>
          </a:xfrm>
        </p:spPr>
        <p:txBody>
          <a:bodyPr/>
          <a:lstStyle/>
          <a:p>
            <a:r>
              <a:rPr lang="en-US" dirty="0" smtClean="0"/>
              <a:t>New Muon Lab</a:t>
            </a:r>
          </a:p>
          <a:p>
            <a:pPr lvl="1"/>
            <a:r>
              <a:rPr lang="en-US" dirty="0" smtClean="0"/>
              <a:t>6	 MYCOM compressors	                            $4,200K</a:t>
            </a:r>
          </a:p>
          <a:p>
            <a:pPr lvl="1"/>
            <a:r>
              <a:rPr lang="en-US" dirty="0" smtClean="0"/>
              <a:t>3	 30,000 gallon GHe storage tank	                  $450K</a:t>
            </a:r>
          </a:p>
          <a:p>
            <a:pPr lvl="1"/>
            <a:r>
              <a:rPr lang="en-US" dirty="0" smtClean="0"/>
              <a:t>1	 20,000 gallon LN</a:t>
            </a:r>
            <a:r>
              <a:rPr lang="en-US" baseline="-25000" dirty="0" smtClean="0"/>
              <a:t>2</a:t>
            </a:r>
            <a:r>
              <a:rPr lang="en-US" dirty="0" smtClean="0"/>
              <a:t> storage dewar                $300K</a:t>
            </a:r>
          </a:p>
          <a:p>
            <a:pPr lvl="1"/>
            <a:r>
              <a:rPr lang="en-US" sz="1600" dirty="0" smtClean="0">
                <a:solidFill>
                  <a:srgbClr val="FFFFFF"/>
                </a:solidFill>
              </a:rPr>
              <a:t>For use with new 2 K plant in support of linac</a:t>
            </a:r>
          </a:p>
          <a:p>
            <a:pPr lvl="1"/>
            <a:r>
              <a:rPr lang="en-US" sz="1600" dirty="0" smtClean="0">
                <a:solidFill>
                  <a:srgbClr val="FFFFFF"/>
                </a:solidFill>
              </a:rPr>
              <a:t>For use with SLAC 4.5 K plant in support of Cryomodule testing</a:t>
            </a:r>
          </a:p>
          <a:p>
            <a:endParaRPr lang="en-US" dirty="0" smtClean="0"/>
          </a:p>
          <a:p>
            <a:r>
              <a:rPr lang="en-US" dirty="0" smtClean="0"/>
              <a:t>Project X</a:t>
            </a:r>
          </a:p>
          <a:p>
            <a:pPr lvl="1"/>
            <a:r>
              <a:rPr lang="en-US" dirty="0" smtClean="0"/>
              <a:t>11 30,000 gallon GHe storage tank              $1,650K</a:t>
            </a:r>
          </a:p>
          <a:p>
            <a:pPr lvl="1"/>
            <a:r>
              <a:rPr lang="en-US" dirty="0" smtClean="0"/>
              <a:t> 1  50,000  gallon LN</a:t>
            </a:r>
            <a:r>
              <a:rPr lang="en-US" baseline="-25000" dirty="0" smtClean="0"/>
              <a:t>2</a:t>
            </a:r>
            <a:r>
              <a:rPr lang="en-US" dirty="0" smtClean="0"/>
              <a:t> storage dewar              $750K</a:t>
            </a:r>
          </a:p>
          <a:p>
            <a:pPr lvl="1"/>
            <a:r>
              <a:rPr lang="en-US" dirty="0" smtClean="0"/>
              <a:t> 1  11,000 gallon LHe storage dewar               $500K</a:t>
            </a:r>
          </a:p>
          <a:p>
            <a:pPr lvl="1"/>
            <a:r>
              <a:rPr lang="en-US" sz="1600" dirty="0" smtClean="0">
                <a:solidFill>
                  <a:srgbClr val="FFFFFF"/>
                </a:solidFill>
              </a:rPr>
              <a:t>For use in cryogenic auxiliary systems</a:t>
            </a:r>
          </a:p>
          <a:p>
            <a:endParaRPr lang="en-US" dirty="0"/>
          </a:p>
        </p:txBody>
      </p:sp>
      <p:sp>
        <p:nvSpPr>
          <p:cNvPr id="4" name="Footer Placeholder 3"/>
          <p:cNvSpPr>
            <a:spLocks noGrp="1"/>
          </p:cNvSpPr>
          <p:nvPr>
            <p:ph type="ftr" sz="quarter" idx="10"/>
          </p:nvPr>
        </p:nvSpPr>
        <p:spPr>
          <a:xfrm>
            <a:off x="2362200" y="6324600"/>
            <a:ext cx="4343400" cy="457200"/>
          </a:xfrm>
        </p:spPr>
        <p:txBody>
          <a:bodyPr/>
          <a:lstStyle/>
          <a:p>
            <a:pPr>
              <a:defRPr/>
            </a:pPr>
            <a:r>
              <a:rPr lang="it-IT" dirty="0" smtClean="0"/>
              <a:t>Ron Moore / Paul C. Czarapata    DOE S&amp;T Review</a:t>
            </a:r>
            <a:endParaRPr lang="en-US" sz="1200" dirty="0"/>
          </a:p>
        </p:txBody>
      </p:sp>
      <p:sp>
        <p:nvSpPr>
          <p:cNvPr id="5" name="Slide Number Placeholder 4"/>
          <p:cNvSpPr>
            <a:spLocks noGrp="1"/>
          </p:cNvSpPr>
          <p:nvPr>
            <p:ph type="sldNum" sz="quarter" idx="11"/>
          </p:nvPr>
        </p:nvSpPr>
        <p:spPr/>
        <p:txBody>
          <a:bodyPr/>
          <a:lstStyle/>
          <a:p>
            <a:pPr>
              <a:defRPr/>
            </a:pPr>
            <a:fld id="{4B02971A-AC6B-4D64-9216-F1909B092017}" type="slidenum">
              <a:rPr lang="en-US" smtClean="0"/>
              <a:pPr>
                <a:defRPr/>
              </a:pPr>
              <a:t>13</a:t>
            </a:fld>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Cryogenic Needs from Tevatron</a:t>
            </a:r>
            <a:endParaRPr lang="en-US" dirty="0"/>
          </a:p>
        </p:txBody>
      </p:sp>
      <p:sp>
        <p:nvSpPr>
          <p:cNvPr id="3" name="Content Placeholder 2"/>
          <p:cNvSpPr>
            <a:spLocks noGrp="1"/>
          </p:cNvSpPr>
          <p:nvPr>
            <p:ph idx="1"/>
          </p:nvPr>
        </p:nvSpPr>
        <p:spPr>
          <a:xfrm>
            <a:off x="1524000" y="1219200"/>
            <a:ext cx="6934200" cy="4803775"/>
          </a:xfrm>
        </p:spPr>
        <p:txBody>
          <a:bodyPr/>
          <a:lstStyle/>
          <a:p>
            <a:r>
              <a:rPr lang="en-US" dirty="0" smtClean="0"/>
              <a:t>MTF</a:t>
            </a:r>
          </a:p>
          <a:p>
            <a:pPr lvl="1"/>
            <a:r>
              <a:rPr lang="en-US" dirty="0" smtClean="0"/>
              <a:t>1	MYCOM compressor	                               $700K</a:t>
            </a:r>
          </a:p>
          <a:p>
            <a:pPr lvl="1"/>
            <a:r>
              <a:rPr lang="en-US" sz="1600" dirty="0" smtClean="0">
                <a:solidFill>
                  <a:srgbClr val="FFFFFF"/>
                </a:solidFill>
              </a:rPr>
              <a:t>For use as purification loop compressor for SRF activities</a:t>
            </a:r>
          </a:p>
          <a:p>
            <a:endParaRPr lang="en-US" dirty="0" smtClean="0"/>
          </a:p>
          <a:p>
            <a:r>
              <a:rPr lang="en-US" dirty="0" smtClean="0"/>
              <a:t>Mu2e</a:t>
            </a:r>
          </a:p>
          <a:p>
            <a:pPr lvl="1"/>
            <a:r>
              <a:rPr lang="en-US" dirty="0" smtClean="0"/>
              <a:t>3	 MYCOM compressors	                            $2,100K</a:t>
            </a:r>
          </a:p>
          <a:p>
            <a:pPr lvl="1"/>
            <a:r>
              <a:rPr lang="en-US" dirty="0" smtClean="0"/>
              <a:t>2	 Satellite refrigerators	                            $1,200K</a:t>
            </a:r>
          </a:p>
          <a:p>
            <a:pPr lvl="1"/>
            <a:r>
              <a:rPr lang="en-US" dirty="0" smtClean="0"/>
              <a:t>1	 30,000 gallon GHe storage tank	                  $150K</a:t>
            </a:r>
          </a:p>
          <a:p>
            <a:pPr lvl="1"/>
            <a:r>
              <a:rPr lang="en-US" dirty="0" smtClean="0"/>
              <a:t>1	 20,000 gallon LN</a:t>
            </a:r>
            <a:r>
              <a:rPr lang="en-US" baseline="-25000" dirty="0" smtClean="0"/>
              <a:t>2</a:t>
            </a:r>
            <a:r>
              <a:rPr lang="en-US" dirty="0" smtClean="0"/>
              <a:t> storage dewar                $300K</a:t>
            </a:r>
          </a:p>
          <a:p>
            <a:pPr lvl="1"/>
            <a:r>
              <a:rPr lang="en-US" sz="1600" dirty="0" smtClean="0">
                <a:solidFill>
                  <a:srgbClr val="FFFFFF"/>
                </a:solidFill>
              </a:rPr>
              <a:t>In support of the three superconducting solenoids</a:t>
            </a:r>
          </a:p>
          <a:p>
            <a:endParaRPr lang="en-US" dirty="0"/>
          </a:p>
        </p:txBody>
      </p:sp>
      <p:sp>
        <p:nvSpPr>
          <p:cNvPr id="4" name="Footer Placeholder 3"/>
          <p:cNvSpPr>
            <a:spLocks noGrp="1"/>
          </p:cNvSpPr>
          <p:nvPr>
            <p:ph type="ftr" sz="quarter" idx="10"/>
          </p:nvPr>
        </p:nvSpPr>
        <p:spPr>
          <a:xfrm>
            <a:off x="2362200" y="6324600"/>
            <a:ext cx="4343400" cy="457200"/>
          </a:xfrm>
        </p:spPr>
        <p:txBody>
          <a:bodyPr/>
          <a:lstStyle/>
          <a:p>
            <a:pPr>
              <a:defRPr/>
            </a:pPr>
            <a:r>
              <a:rPr lang="it-IT" dirty="0" smtClean="0"/>
              <a:t>Ron Moore / Paul C. Czarapata    DOE S&amp;T Review</a:t>
            </a:r>
            <a:endParaRPr lang="en-US" sz="1200" dirty="0"/>
          </a:p>
        </p:txBody>
      </p:sp>
      <p:sp>
        <p:nvSpPr>
          <p:cNvPr id="5" name="Slide Number Placeholder 4"/>
          <p:cNvSpPr>
            <a:spLocks noGrp="1"/>
          </p:cNvSpPr>
          <p:nvPr>
            <p:ph type="sldNum" sz="quarter" idx="11"/>
          </p:nvPr>
        </p:nvSpPr>
        <p:spPr/>
        <p:txBody>
          <a:bodyPr/>
          <a:lstStyle/>
          <a:p>
            <a:pPr>
              <a:defRPr/>
            </a:pPr>
            <a:fld id="{4B02971A-AC6B-4D64-9216-F1909B092017}" type="slidenum">
              <a:rPr lang="en-US" smtClean="0"/>
              <a:pPr>
                <a:defRPr/>
              </a:pPr>
              <a:t>14</a:t>
            </a:fld>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about the Big “D” </a:t>
            </a:r>
            <a:r>
              <a:rPr lang="en-US" sz="1600" dirty="0" smtClean="0"/>
              <a:t>(Decommissioning) </a:t>
            </a:r>
            <a:r>
              <a:rPr lang="en-US" dirty="0" smtClean="0"/>
              <a:t>?</a:t>
            </a:r>
            <a:endParaRPr lang="en-US" dirty="0"/>
          </a:p>
        </p:txBody>
      </p:sp>
      <p:sp>
        <p:nvSpPr>
          <p:cNvPr id="3" name="Content Placeholder 2"/>
          <p:cNvSpPr>
            <a:spLocks noGrp="1"/>
          </p:cNvSpPr>
          <p:nvPr>
            <p:ph idx="1"/>
          </p:nvPr>
        </p:nvSpPr>
        <p:spPr>
          <a:xfrm>
            <a:off x="1524000" y="1444625"/>
            <a:ext cx="7086600" cy="4651375"/>
          </a:xfrm>
        </p:spPr>
        <p:txBody>
          <a:bodyPr/>
          <a:lstStyle/>
          <a:p>
            <a:r>
              <a:rPr lang="en-US" dirty="0" smtClean="0"/>
              <a:t>We have a detailed list of the ring components</a:t>
            </a:r>
          </a:p>
          <a:p>
            <a:r>
              <a:rPr lang="en-US" dirty="0" smtClean="0"/>
              <a:t>We have the manpower estimates</a:t>
            </a:r>
          </a:p>
          <a:p>
            <a:pPr lvl="1"/>
            <a:r>
              <a:rPr lang="en-US" dirty="0" smtClean="0"/>
              <a:t>Both mechanical and electrical</a:t>
            </a:r>
          </a:p>
          <a:p>
            <a:r>
              <a:rPr lang="en-US" dirty="0" smtClean="0"/>
              <a:t>We have time estimates</a:t>
            </a:r>
          </a:p>
          <a:p>
            <a:r>
              <a:rPr lang="en-US" dirty="0" smtClean="0"/>
              <a:t>We have an estimate of the support costs</a:t>
            </a:r>
          </a:p>
          <a:p>
            <a:endParaRPr lang="en-US" dirty="0" smtClean="0"/>
          </a:p>
          <a:p>
            <a:r>
              <a:rPr lang="en-US" sz="2000" dirty="0" smtClean="0"/>
              <a:t>We do not have a place to put the material!</a:t>
            </a:r>
          </a:p>
          <a:p>
            <a:r>
              <a:rPr lang="en-US" sz="2000" dirty="0" smtClean="0"/>
              <a:t>We do not have the costs to remove the tunnel sections and floor (green earth)</a:t>
            </a:r>
          </a:p>
          <a:p>
            <a:r>
              <a:rPr lang="en-US" sz="2000" dirty="0" smtClean="0"/>
              <a:t>We have not accounted for Service Building components</a:t>
            </a:r>
          </a:p>
          <a:p>
            <a:r>
              <a:rPr lang="en-US" sz="2000" dirty="0" smtClean="0"/>
              <a:t>We do not have shipping or other ancillary costs</a:t>
            </a:r>
          </a:p>
          <a:p>
            <a:endParaRPr lang="en-US" dirty="0"/>
          </a:p>
        </p:txBody>
      </p:sp>
      <p:sp>
        <p:nvSpPr>
          <p:cNvPr id="4" name="Footer Placeholder 3"/>
          <p:cNvSpPr>
            <a:spLocks noGrp="1"/>
          </p:cNvSpPr>
          <p:nvPr>
            <p:ph type="ftr" sz="quarter" idx="10"/>
          </p:nvPr>
        </p:nvSpPr>
        <p:spPr>
          <a:xfrm>
            <a:off x="2362200" y="6324600"/>
            <a:ext cx="4267200" cy="457200"/>
          </a:xfrm>
        </p:spPr>
        <p:txBody>
          <a:bodyPr/>
          <a:lstStyle/>
          <a:p>
            <a:pPr>
              <a:defRPr/>
            </a:pPr>
            <a:r>
              <a:rPr lang="it-IT" dirty="0" smtClean="0"/>
              <a:t>Ron Moore / Paul C. Czarapata    DOE S&amp;T Review</a:t>
            </a:r>
            <a:endParaRPr lang="en-US" sz="1200" dirty="0"/>
          </a:p>
        </p:txBody>
      </p:sp>
      <p:sp>
        <p:nvSpPr>
          <p:cNvPr id="5" name="Slide Number Placeholder 4"/>
          <p:cNvSpPr>
            <a:spLocks noGrp="1"/>
          </p:cNvSpPr>
          <p:nvPr>
            <p:ph type="sldNum" sz="quarter" idx="11"/>
          </p:nvPr>
        </p:nvSpPr>
        <p:spPr/>
        <p:txBody>
          <a:bodyPr/>
          <a:lstStyle/>
          <a:p>
            <a:pPr>
              <a:defRPr/>
            </a:pPr>
            <a:fld id="{4B02971A-AC6B-4D64-9216-F1909B092017}" type="slidenum">
              <a:rPr lang="en-US" smtClean="0"/>
              <a:pPr>
                <a:defRPr/>
              </a:pPr>
              <a:t>15</a:t>
            </a:fld>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dirty="0" smtClean="0"/>
              <a:t>Tunnel Component Totals – Tevatron only</a:t>
            </a:r>
          </a:p>
        </p:txBody>
      </p:sp>
      <p:sp>
        <p:nvSpPr>
          <p:cNvPr id="40963" name="Rectangle 3"/>
          <p:cNvSpPr>
            <a:spLocks noGrp="1" noChangeArrowheads="1"/>
          </p:cNvSpPr>
          <p:nvPr>
            <p:ph idx="1"/>
          </p:nvPr>
        </p:nvSpPr>
        <p:spPr>
          <a:xfrm>
            <a:off x="1143000" y="1295401"/>
            <a:ext cx="7315200" cy="4800600"/>
          </a:xfrm>
        </p:spPr>
        <p:txBody>
          <a:bodyPr/>
          <a:lstStyle/>
          <a:p>
            <a:pPr eaLnBrk="1" hangingPunct="1">
              <a:lnSpc>
                <a:spcPct val="80000"/>
              </a:lnSpc>
            </a:pPr>
            <a:r>
              <a:rPr lang="en-US" sz="1800" dirty="0" smtClean="0">
                <a:solidFill>
                  <a:srgbClr val="FFFF00"/>
                </a:solidFill>
              </a:rPr>
              <a:t>775  Dipoles</a:t>
            </a:r>
          </a:p>
          <a:p>
            <a:pPr eaLnBrk="1" hangingPunct="1">
              <a:lnSpc>
                <a:spcPct val="80000"/>
              </a:lnSpc>
            </a:pPr>
            <a:r>
              <a:rPr lang="en-US" sz="1800" dirty="0" smtClean="0">
                <a:solidFill>
                  <a:srgbClr val="FFFF00"/>
                </a:solidFill>
              </a:rPr>
              <a:t>223  Quadrupoles</a:t>
            </a:r>
          </a:p>
          <a:p>
            <a:pPr eaLnBrk="1" hangingPunct="1">
              <a:lnSpc>
                <a:spcPct val="80000"/>
              </a:lnSpc>
            </a:pPr>
            <a:r>
              <a:rPr lang="en-US" sz="1800" dirty="0" smtClean="0">
                <a:solidFill>
                  <a:srgbClr val="FFFF00"/>
                </a:solidFill>
              </a:rPr>
              <a:t>208  Spool pieces with Correctors</a:t>
            </a:r>
          </a:p>
          <a:p>
            <a:pPr eaLnBrk="1" hangingPunct="1">
              <a:lnSpc>
                <a:spcPct val="80000"/>
              </a:lnSpc>
            </a:pPr>
            <a:r>
              <a:rPr lang="en-US" sz="1800" dirty="0" smtClean="0">
                <a:solidFill>
                  <a:srgbClr val="FFFF00"/>
                </a:solidFill>
              </a:rPr>
              <a:t>13  Beam scrapers</a:t>
            </a:r>
          </a:p>
          <a:p>
            <a:pPr eaLnBrk="1" hangingPunct="1">
              <a:lnSpc>
                <a:spcPct val="80000"/>
              </a:lnSpc>
            </a:pPr>
            <a:r>
              <a:rPr lang="en-US" sz="1800" dirty="0" smtClean="0"/>
              <a:t>26  Electrostatic separators</a:t>
            </a:r>
            <a:endParaRPr lang="en-US" sz="1800" dirty="0" smtClean="0">
              <a:solidFill>
                <a:srgbClr val="FFFF00"/>
              </a:solidFill>
            </a:endParaRPr>
          </a:p>
          <a:p>
            <a:pPr eaLnBrk="1" hangingPunct="1">
              <a:lnSpc>
                <a:spcPct val="80000"/>
              </a:lnSpc>
            </a:pPr>
            <a:r>
              <a:rPr lang="en-US" sz="1800" dirty="0" smtClean="0">
                <a:solidFill>
                  <a:srgbClr val="FFFF00"/>
                </a:solidFill>
              </a:rPr>
              <a:t>8  RF Cavities (some RF removed for ANU, more on this later)</a:t>
            </a:r>
          </a:p>
          <a:p>
            <a:pPr eaLnBrk="1" hangingPunct="1">
              <a:lnSpc>
                <a:spcPct val="80000"/>
              </a:lnSpc>
            </a:pPr>
            <a:r>
              <a:rPr lang="en-US" sz="1800" dirty="0" smtClean="0">
                <a:solidFill>
                  <a:srgbClr val="FFFF00"/>
                </a:solidFill>
              </a:rPr>
              <a:t>36  Cryogenic Isolation Valves</a:t>
            </a:r>
          </a:p>
          <a:p>
            <a:pPr eaLnBrk="1" hangingPunct="1">
              <a:lnSpc>
                <a:spcPct val="80000"/>
              </a:lnSpc>
            </a:pPr>
            <a:r>
              <a:rPr lang="en-US" sz="1800" dirty="0" smtClean="0">
                <a:solidFill>
                  <a:srgbClr val="FFFF00"/>
                </a:solidFill>
              </a:rPr>
              <a:t>5  Flourinert</a:t>
            </a:r>
            <a:r>
              <a:rPr lang="en-US" sz="1800" baseline="30000" dirty="0" smtClean="0">
                <a:solidFill>
                  <a:srgbClr val="FFFF00"/>
                </a:solidFill>
              </a:rPr>
              <a:t>®</a:t>
            </a:r>
            <a:r>
              <a:rPr lang="en-US" sz="1800" dirty="0" smtClean="0">
                <a:solidFill>
                  <a:srgbClr val="FFFF00"/>
                </a:solidFill>
              </a:rPr>
              <a:t> pump skids</a:t>
            </a:r>
          </a:p>
          <a:p>
            <a:pPr eaLnBrk="1" hangingPunct="1">
              <a:lnSpc>
                <a:spcPct val="80000"/>
              </a:lnSpc>
            </a:pPr>
            <a:r>
              <a:rPr lang="en-US" sz="1800" dirty="0" smtClean="0">
                <a:solidFill>
                  <a:srgbClr val="FFFF00"/>
                </a:solidFill>
              </a:rPr>
              <a:t>229  Ion pumps</a:t>
            </a:r>
          </a:p>
          <a:p>
            <a:pPr eaLnBrk="1" hangingPunct="1">
              <a:lnSpc>
                <a:spcPct val="80000"/>
              </a:lnSpc>
            </a:pPr>
            <a:r>
              <a:rPr lang="en-US" sz="1800" dirty="0" smtClean="0">
                <a:solidFill>
                  <a:srgbClr val="FFFF00"/>
                </a:solidFill>
              </a:rPr>
              <a:t>49  Sublimation pumps</a:t>
            </a:r>
          </a:p>
          <a:p>
            <a:pPr eaLnBrk="1" hangingPunct="1">
              <a:lnSpc>
                <a:spcPct val="80000"/>
              </a:lnSpc>
            </a:pPr>
            <a:r>
              <a:rPr lang="en-US" sz="1800" dirty="0" smtClean="0">
                <a:solidFill>
                  <a:srgbClr val="FFFF00"/>
                </a:solidFill>
              </a:rPr>
              <a:t>310  Vacuum valves</a:t>
            </a:r>
          </a:p>
          <a:p>
            <a:pPr eaLnBrk="1" hangingPunct="1">
              <a:lnSpc>
                <a:spcPct val="80000"/>
              </a:lnSpc>
            </a:pPr>
            <a:r>
              <a:rPr lang="en-US" sz="1800" dirty="0" smtClean="0">
                <a:solidFill>
                  <a:srgbClr val="FFFF00"/>
                </a:solidFill>
              </a:rPr>
              <a:t>350  Vacuum gauges</a:t>
            </a:r>
          </a:p>
          <a:p>
            <a:pPr eaLnBrk="1" hangingPunct="1">
              <a:lnSpc>
                <a:spcPct val="80000"/>
              </a:lnSpc>
            </a:pPr>
            <a:r>
              <a:rPr lang="en-US" sz="1800" dirty="0" smtClean="0">
                <a:solidFill>
                  <a:srgbClr val="FFFF00"/>
                </a:solidFill>
              </a:rPr>
              <a:t>43  Various Beam diagnostics</a:t>
            </a:r>
          </a:p>
          <a:p>
            <a:pPr eaLnBrk="1" hangingPunct="1">
              <a:lnSpc>
                <a:spcPct val="80000"/>
              </a:lnSpc>
            </a:pPr>
            <a:r>
              <a:rPr lang="en-US" sz="1800" dirty="0" smtClean="0">
                <a:solidFill>
                  <a:srgbClr val="FFFF00"/>
                </a:solidFill>
              </a:rPr>
              <a:t>Variety of tunnel support (sump pumps, air handlers, phones, etc.)</a:t>
            </a:r>
          </a:p>
          <a:p>
            <a:pPr eaLnBrk="1" hangingPunct="1">
              <a:lnSpc>
                <a:spcPct val="80000"/>
              </a:lnSpc>
            </a:pPr>
            <a:r>
              <a:rPr lang="en-US" sz="1800" dirty="0" smtClean="0">
                <a:solidFill>
                  <a:srgbClr val="FFFF00"/>
                </a:solidFill>
              </a:rPr>
              <a:t>And all the wiring and buss work</a:t>
            </a:r>
          </a:p>
          <a:p>
            <a:pPr eaLnBrk="1" hangingPunct="1">
              <a:lnSpc>
                <a:spcPct val="80000"/>
              </a:lnSpc>
            </a:pPr>
            <a:r>
              <a:rPr lang="en-US" sz="1800" dirty="0" smtClean="0">
                <a:solidFill>
                  <a:srgbClr val="FFFF00"/>
                </a:solidFill>
              </a:rPr>
              <a:t>389  remaining Main Ring magnets</a:t>
            </a:r>
          </a:p>
          <a:p>
            <a:pPr eaLnBrk="1" hangingPunct="1">
              <a:lnSpc>
                <a:spcPct val="80000"/>
              </a:lnSpc>
            </a:pPr>
            <a:r>
              <a:rPr lang="en-US" dirty="0" smtClean="0">
                <a:solidFill>
                  <a:srgbClr val="FFC000"/>
                </a:solidFill>
              </a:rPr>
              <a:t>Does not include CDF or DØ detectors</a:t>
            </a:r>
          </a:p>
        </p:txBody>
      </p:sp>
      <p:sp>
        <p:nvSpPr>
          <p:cNvPr id="40964" name="Footer Placeholder 5"/>
          <p:cNvSpPr>
            <a:spLocks noGrp="1"/>
          </p:cNvSpPr>
          <p:nvPr>
            <p:ph type="ftr" sz="quarter" idx="10"/>
          </p:nvPr>
        </p:nvSpPr>
        <p:spPr>
          <a:xfrm>
            <a:off x="2362200" y="6324600"/>
            <a:ext cx="4343400" cy="457200"/>
          </a:xfrm>
          <a:noFill/>
        </p:spPr>
        <p:txBody>
          <a:bodyPr/>
          <a:lstStyle/>
          <a:p>
            <a:pPr algn="ctr"/>
            <a:r>
              <a:rPr lang="it-IT" dirty="0" smtClean="0"/>
              <a:t>Ron Moore / Paul C. Czarapata    DOE S&amp;T Review</a:t>
            </a:r>
            <a:endParaRPr lang="en-US" dirty="0" smtClean="0"/>
          </a:p>
        </p:txBody>
      </p:sp>
      <p:sp>
        <p:nvSpPr>
          <p:cNvPr id="40965" name="Slide Number Placeholder 4"/>
          <p:cNvSpPr>
            <a:spLocks noGrp="1"/>
          </p:cNvSpPr>
          <p:nvPr>
            <p:ph type="sldNum" sz="quarter" idx="11"/>
          </p:nvPr>
        </p:nvSpPr>
        <p:spPr>
          <a:noFill/>
        </p:spPr>
        <p:txBody>
          <a:bodyPr/>
          <a:lstStyle/>
          <a:p>
            <a:fld id="{1345EA90-E34F-4488-B744-BC1FBB5BA944}" type="slidenum">
              <a:rPr lang="en-US" smtClean="0"/>
              <a:pPr/>
              <a:t>16</a:t>
            </a:fld>
            <a:endParaRPr lang="en-US"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95275"/>
            <a:ext cx="7162800" cy="809625"/>
          </a:xfrm>
        </p:spPr>
        <p:txBody>
          <a:bodyPr/>
          <a:lstStyle/>
          <a:p>
            <a:r>
              <a:rPr lang="en-US" dirty="0" smtClean="0"/>
              <a:t>Tevatron mechanical removal (direct costs)</a:t>
            </a:r>
            <a:br>
              <a:rPr lang="en-US" dirty="0" smtClean="0"/>
            </a:br>
            <a:r>
              <a:rPr lang="en-US" dirty="0" smtClean="0"/>
              <a:t>technician estimate  (sample) </a:t>
            </a:r>
            <a:endParaRPr lang="en-US" dirty="0"/>
          </a:p>
        </p:txBody>
      </p:sp>
      <p:sp>
        <p:nvSpPr>
          <p:cNvPr id="4" name="Footer Placeholder 3"/>
          <p:cNvSpPr>
            <a:spLocks noGrp="1"/>
          </p:cNvSpPr>
          <p:nvPr>
            <p:ph type="ftr" sz="quarter" idx="10"/>
          </p:nvPr>
        </p:nvSpPr>
        <p:spPr>
          <a:xfrm>
            <a:off x="2362200" y="6324600"/>
            <a:ext cx="4343400" cy="457200"/>
          </a:xfrm>
        </p:spPr>
        <p:txBody>
          <a:bodyPr/>
          <a:lstStyle/>
          <a:p>
            <a:pPr>
              <a:defRPr/>
            </a:pPr>
            <a:r>
              <a:rPr lang="it-IT" dirty="0" smtClean="0"/>
              <a:t>Ron Moore / Paul C. Czarapata    DOE S&amp;T Review</a:t>
            </a:r>
            <a:endParaRPr lang="en-US" sz="1200" dirty="0"/>
          </a:p>
        </p:txBody>
      </p:sp>
      <p:sp>
        <p:nvSpPr>
          <p:cNvPr id="5" name="Slide Number Placeholder 4"/>
          <p:cNvSpPr>
            <a:spLocks noGrp="1"/>
          </p:cNvSpPr>
          <p:nvPr>
            <p:ph type="sldNum" sz="quarter" idx="11"/>
          </p:nvPr>
        </p:nvSpPr>
        <p:spPr/>
        <p:txBody>
          <a:bodyPr/>
          <a:lstStyle/>
          <a:p>
            <a:pPr>
              <a:defRPr/>
            </a:pPr>
            <a:fld id="{4B02971A-AC6B-4D64-9216-F1909B092017}" type="slidenum">
              <a:rPr lang="en-US" smtClean="0"/>
              <a:pPr>
                <a:defRPr/>
              </a:pPr>
              <a:t>17</a:t>
            </a:fld>
            <a:endParaRPr lang="en-US" dirty="0"/>
          </a:p>
        </p:txBody>
      </p:sp>
      <p:graphicFrame>
        <p:nvGraphicFramePr>
          <p:cNvPr id="6" name="Content Placeholder 5"/>
          <p:cNvGraphicFramePr>
            <a:graphicFrameLocks noChangeAspect="1"/>
          </p:cNvGraphicFramePr>
          <p:nvPr>
            <p:ph idx="1"/>
          </p:nvPr>
        </p:nvGraphicFramePr>
        <p:xfrm>
          <a:off x="473075" y="1295400"/>
          <a:ext cx="8337550" cy="4648200"/>
        </p:xfrm>
        <a:graphic>
          <a:graphicData uri="http://schemas.openxmlformats.org/presentationml/2006/ole">
            <p:oleObj spid="_x0000_s187394" name="Worksheet" r:id="rId4" imgW="11830050" imgH="6162675" progId="Excel.Sheet.8">
              <p:embed/>
            </p:oleObj>
          </a:graphicData>
        </a:graphic>
      </p:graphicFrame>
      <p:sp>
        <p:nvSpPr>
          <p:cNvPr id="7" name="TextBox 6"/>
          <p:cNvSpPr txBox="1"/>
          <p:nvPr/>
        </p:nvSpPr>
        <p:spPr>
          <a:xfrm>
            <a:off x="457200" y="6019800"/>
            <a:ext cx="1203919" cy="307777"/>
          </a:xfrm>
          <a:prstGeom prst="rect">
            <a:avLst/>
          </a:prstGeom>
          <a:noFill/>
          <a:ln>
            <a:solidFill>
              <a:srgbClr val="FFFFFF"/>
            </a:solidFill>
          </a:ln>
        </p:spPr>
        <p:txBody>
          <a:bodyPr wrap="none" rtlCol="0">
            <a:spAutoFit/>
          </a:bodyPr>
          <a:lstStyle/>
          <a:p>
            <a:r>
              <a:rPr lang="en-US" i="1" dirty="0" smtClean="0">
                <a:solidFill>
                  <a:srgbClr val="FFFF00"/>
                </a:solidFill>
                <a:latin typeface="+mn-lt"/>
              </a:rPr>
              <a:t>D. Augustine</a:t>
            </a:r>
            <a:endParaRPr lang="en-US" i="1" dirty="0">
              <a:solidFill>
                <a:srgbClr val="FFFF00"/>
              </a:solidFill>
              <a:latin typeface="+mn-l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2"/>
          <p:cNvSpPr>
            <a:spLocks noGrp="1"/>
          </p:cNvSpPr>
          <p:nvPr>
            <p:ph type="title"/>
          </p:nvPr>
        </p:nvSpPr>
        <p:spPr/>
        <p:txBody>
          <a:bodyPr/>
          <a:lstStyle/>
          <a:p>
            <a:pPr eaLnBrk="1" hangingPunct="1"/>
            <a:r>
              <a:rPr lang="en-US" dirty="0" smtClean="0"/>
              <a:t>Electrical Costs (direct) for complete removal of </a:t>
            </a:r>
            <a:r>
              <a:rPr lang="en-US" dirty="0" smtClean="0">
                <a:solidFill>
                  <a:srgbClr val="FFFF00"/>
                </a:solidFill>
              </a:rPr>
              <a:t>ALL</a:t>
            </a:r>
            <a:r>
              <a:rPr lang="en-US" dirty="0" smtClean="0"/>
              <a:t> services</a:t>
            </a:r>
          </a:p>
        </p:txBody>
      </p:sp>
      <p:sp>
        <p:nvSpPr>
          <p:cNvPr id="50179" name="Footer Placeholder 5"/>
          <p:cNvSpPr>
            <a:spLocks noGrp="1"/>
          </p:cNvSpPr>
          <p:nvPr>
            <p:ph type="ftr" sz="quarter" idx="10"/>
          </p:nvPr>
        </p:nvSpPr>
        <p:spPr>
          <a:xfrm>
            <a:off x="2362200" y="6324600"/>
            <a:ext cx="4343400" cy="457200"/>
          </a:xfrm>
          <a:noFill/>
        </p:spPr>
        <p:txBody>
          <a:bodyPr/>
          <a:lstStyle/>
          <a:p>
            <a:pPr algn="ctr"/>
            <a:r>
              <a:rPr lang="it-IT" dirty="0" smtClean="0"/>
              <a:t>Ron Moore / Paul C. Czarapata    DOE S&amp;T Review</a:t>
            </a:r>
            <a:endParaRPr lang="en-US" dirty="0" smtClean="0"/>
          </a:p>
        </p:txBody>
      </p:sp>
      <p:sp>
        <p:nvSpPr>
          <p:cNvPr id="50180" name="Slide Number Placeholder 4"/>
          <p:cNvSpPr>
            <a:spLocks noGrp="1"/>
          </p:cNvSpPr>
          <p:nvPr>
            <p:ph type="sldNum" sz="quarter" idx="11"/>
          </p:nvPr>
        </p:nvSpPr>
        <p:spPr>
          <a:noFill/>
        </p:spPr>
        <p:txBody>
          <a:bodyPr/>
          <a:lstStyle/>
          <a:p>
            <a:fld id="{1B7FEE89-2155-44A2-8F37-333E9FF31B5A}" type="slidenum">
              <a:rPr lang="en-US" smtClean="0"/>
              <a:pPr/>
              <a:t>18</a:t>
            </a:fld>
            <a:endParaRPr lang="en-US" dirty="0" smtClean="0"/>
          </a:p>
        </p:txBody>
      </p:sp>
      <p:graphicFrame>
        <p:nvGraphicFramePr>
          <p:cNvPr id="10" name="Table 9"/>
          <p:cNvGraphicFramePr>
            <a:graphicFrameLocks noGrp="1"/>
          </p:cNvGraphicFramePr>
          <p:nvPr/>
        </p:nvGraphicFramePr>
        <p:xfrm>
          <a:off x="457200" y="1295400"/>
          <a:ext cx="8381999" cy="4719540"/>
        </p:xfrm>
        <a:graphic>
          <a:graphicData uri="http://schemas.openxmlformats.org/drawingml/2006/table">
            <a:tbl>
              <a:tblPr/>
              <a:tblGrid>
                <a:gridCol w="684534"/>
                <a:gridCol w="1101675"/>
                <a:gridCol w="1069590"/>
                <a:gridCol w="784365"/>
                <a:gridCol w="827149"/>
                <a:gridCol w="1058894"/>
                <a:gridCol w="684534"/>
                <a:gridCol w="802190"/>
                <a:gridCol w="684534"/>
                <a:gridCol w="684534"/>
              </a:tblGrid>
              <a:tr h="518343">
                <a:tc>
                  <a:txBody>
                    <a:bodyPr/>
                    <a:lstStyle/>
                    <a:p>
                      <a:pPr algn="ctr" fontAlgn="b"/>
                      <a:r>
                        <a:rPr lang="en-US" sz="1000" b="0" i="0" u="none" strike="noStrike" dirty="0">
                          <a:solidFill>
                            <a:schemeClr val="tx1">
                              <a:lumMod val="10000"/>
                            </a:schemeClr>
                          </a:solidFill>
                          <a:latin typeface="Arial"/>
                        </a:rPr>
                        <a:t>House </a:t>
                      </a:r>
                      <a:endParaRPr lang="en-US" sz="1000" b="0" i="0" u="none" strike="noStrike" dirty="0" smtClean="0">
                        <a:solidFill>
                          <a:schemeClr val="tx1">
                            <a:lumMod val="10000"/>
                          </a:schemeClr>
                        </a:solidFill>
                        <a:latin typeface="Arial"/>
                      </a:endParaRPr>
                    </a:p>
                    <a:p>
                      <a:pPr algn="ctr" fontAlgn="b"/>
                      <a:endParaRPr lang="en-US" sz="1000" b="0" i="0" u="none" strike="noStrike" dirty="0" smtClean="0">
                        <a:solidFill>
                          <a:schemeClr val="tx1">
                            <a:lumMod val="10000"/>
                          </a:schemeClr>
                        </a:solidFill>
                        <a:latin typeface="Arial"/>
                      </a:endParaRPr>
                    </a:p>
                    <a:p>
                      <a:pPr algn="ctr" fontAlgn="b"/>
                      <a:endParaRPr lang="en-US" sz="1000" b="0" i="0" u="none" strike="noStrike" dirty="0">
                        <a:solidFill>
                          <a:schemeClr val="tx1">
                            <a:lumMod val="10000"/>
                          </a:schemeClr>
                        </a:solidFill>
                        <a:latin typeface="Arial"/>
                      </a:endParaRPr>
                    </a:p>
                  </a:txBody>
                  <a:tcPr marL="6291" marR="6291" marT="62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000" b="1" i="0" u="none" strike="noStrike" dirty="0">
                          <a:solidFill>
                            <a:schemeClr val="tx1">
                              <a:lumMod val="10000"/>
                            </a:schemeClr>
                          </a:solidFill>
                          <a:latin typeface="Arial"/>
                        </a:rPr>
                        <a:t>Location</a:t>
                      </a:r>
                    </a:p>
                  </a:txBody>
                  <a:tcPr marL="6291" marR="6291" marT="62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000" b="1" i="0" u="none" strike="noStrike" dirty="0">
                          <a:solidFill>
                            <a:schemeClr val="tx1">
                              <a:lumMod val="10000"/>
                            </a:schemeClr>
                          </a:solidFill>
                          <a:latin typeface="Arial"/>
                        </a:rPr>
                        <a:t>Device Description</a:t>
                      </a:r>
                    </a:p>
                  </a:txBody>
                  <a:tcPr marL="6291" marR="6291" marT="62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000" b="1" i="0" u="none" strike="noStrike" dirty="0">
                          <a:solidFill>
                            <a:schemeClr val="tx1">
                              <a:lumMod val="10000"/>
                            </a:schemeClr>
                          </a:solidFill>
                          <a:latin typeface="Arial"/>
                        </a:rPr>
                        <a:t>Quantity</a:t>
                      </a:r>
                    </a:p>
                  </a:txBody>
                  <a:tcPr marL="6291" marR="6291" marT="62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000" b="1" i="0" u="none" strike="noStrike" dirty="0">
                          <a:solidFill>
                            <a:schemeClr val="tx1">
                              <a:lumMod val="10000"/>
                            </a:schemeClr>
                          </a:solidFill>
                          <a:latin typeface="Arial"/>
                        </a:rPr>
                        <a:t>Special Removal Concerns</a:t>
                      </a:r>
                    </a:p>
                  </a:txBody>
                  <a:tcPr marL="6291" marR="6291" marT="62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000" b="1" i="0" u="none" strike="noStrike" dirty="0">
                          <a:solidFill>
                            <a:schemeClr val="tx1">
                              <a:lumMod val="10000"/>
                            </a:schemeClr>
                          </a:solidFill>
                          <a:latin typeface="Arial"/>
                        </a:rPr>
                        <a:t>Disconnection In Man Hours</a:t>
                      </a:r>
                    </a:p>
                  </a:txBody>
                  <a:tcPr marL="6291" marR="6291" marT="62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000" b="1" i="0" u="none" strike="noStrike" dirty="0">
                          <a:solidFill>
                            <a:schemeClr val="tx1">
                              <a:lumMod val="10000"/>
                            </a:schemeClr>
                          </a:solidFill>
                          <a:latin typeface="Arial"/>
                        </a:rPr>
                        <a:t>Remove From Tunnel In Man Hours</a:t>
                      </a:r>
                    </a:p>
                  </a:txBody>
                  <a:tcPr marL="6291" marR="6291" marT="62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000" b="1" i="0" u="none" strike="noStrike" dirty="0">
                          <a:solidFill>
                            <a:schemeClr val="tx1">
                              <a:lumMod val="10000"/>
                            </a:schemeClr>
                          </a:solidFill>
                          <a:latin typeface="Arial"/>
                        </a:rPr>
                        <a:t>Cost in Dollars</a:t>
                      </a:r>
                    </a:p>
                  </a:txBody>
                  <a:tcPr marL="6291" marR="6291" marT="62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b"/>
                      <a:endParaRPr lang="en-US" sz="1000" b="0" i="0" u="none" strike="noStrike" dirty="0">
                        <a:solidFill>
                          <a:schemeClr val="tx1">
                            <a:lumMod val="10000"/>
                          </a:schemeClr>
                        </a:solidFill>
                        <a:latin typeface="Arial"/>
                      </a:endParaRPr>
                    </a:p>
                  </a:txBody>
                  <a:tcPr marL="6291" marR="6291" marT="62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000" b="1" i="0" u="none" strike="noStrike" dirty="0">
                          <a:solidFill>
                            <a:schemeClr val="tx1">
                              <a:lumMod val="10000"/>
                            </a:schemeClr>
                          </a:solidFill>
                          <a:latin typeface="Arial"/>
                        </a:rPr>
                        <a:t>Total Man Hours</a:t>
                      </a:r>
                    </a:p>
                  </a:txBody>
                  <a:tcPr marL="6291" marR="6291" marT="62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133557">
                <a:tc>
                  <a:txBody>
                    <a:bodyPr/>
                    <a:lstStyle/>
                    <a:p>
                      <a:pPr algn="l" fontAlgn="b"/>
                      <a:endParaRPr lang="en-US" sz="1000" b="0" i="0" u="none" strike="noStrike" dirty="0">
                        <a:solidFill>
                          <a:schemeClr val="tx1">
                            <a:lumMod val="10000"/>
                          </a:schemeClr>
                        </a:solidFill>
                        <a:latin typeface="Arial"/>
                      </a:endParaRPr>
                    </a:p>
                  </a:txBody>
                  <a:tcPr marL="6291" marR="6291" marT="62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endParaRPr lang="en-US" sz="1000" b="1" i="0" u="none" strike="noStrike" dirty="0">
                        <a:solidFill>
                          <a:schemeClr val="tx1">
                            <a:lumMod val="10000"/>
                          </a:schemeClr>
                        </a:solidFill>
                        <a:latin typeface="Arial"/>
                      </a:endParaRPr>
                    </a:p>
                  </a:txBody>
                  <a:tcPr marL="6291" marR="6291" marT="62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endParaRPr lang="en-US" sz="1000" b="1" i="0" u="none" strike="noStrike" dirty="0">
                        <a:solidFill>
                          <a:schemeClr val="tx1">
                            <a:lumMod val="10000"/>
                          </a:schemeClr>
                        </a:solidFill>
                        <a:latin typeface="Arial"/>
                      </a:endParaRPr>
                    </a:p>
                  </a:txBody>
                  <a:tcPr marL="6291" marR="6291" marT="62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endParaRPr lang="en-US" sz="1000" b="1" i="0" u="none" strike="noStrike" dirty="0">
                        <a:solidFill>
                          <a:schemeClr val="tx1">
                            <a:lumMod val="10000"/>
                          </a:schemeClr>
                        </a:solidFill>
                        <a:latin typeface="Arial"/>
                      </a:endParaRPr>
                    </a:p>
                  </a:txBody>
                  <a:tcPr marL="6291" marR="6291" marT="62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endParaRPr lang="en-US" sz="1000" b="1" i="0" u="none" strike="noStrike" dirty="0">
                        <a:solidFill>
                          <a:schemeClr val="tx1">
                            <a:lumMod val="10000"/>
                          </a:schemeClr>
                        </a:solidFill>
                        <a:latin typeface="Arial"/>
                      </a:endParaRPr>
                    </a:p>
                  </a:txBody>
                  <a:tcPr marL="6291" marR="6291" marT="62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b"/>
                      <a:endParaRPr lang="en-US" sz="1000" b="0" i="0" u="none" strike="noStrike" dirty="0">
                        <a:solidFill>
                          <a:schemeClr val="tx1">
                            <a:lumMod val="10000"/>
                          </a:schemeClr>
                        </a:solidFill>
                        <a:latin typeface="Arial"/>
                      </a:endParaRPr>
                    </a:p>
                  </a:txBody>
                  <a:tcPr marL="6291" marR="6291" marT="62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b"/>
                      <a:endParaRPr lang="en-US" sz="1000" b="0" i="0" u="none" strike="noStrike" dirty="0">
                        <a:solidFill>
                          <a:schemeClr val="tx1">
                            <a:lumMod val="10000"/>
                          </a:schemeClr>
                        </a:solidFill>
                        <a:latin typeface="Arial"/>
                      </a:endParaRPr>
                    </a:p>
                  </a:txBody>
                  <a:tcPr marL="6291" marR="6291" marT="62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b"/>
                      <a:endParaRPr lang="en-US" sz="1000" b="0" i="0" u="none" strike="noStrike" dirty="0">
                        <a:solidFill>
                          <a:schemeClr val="tx1">
                            <a:lumMod val="10000"/>
                          </a:schemeClr>
                        </a:solidFill>
                        <a:latin typeface="Arial"/>
                      </a:endParaRPr>
                    </a:p>
                  </a:txBody>
                  <a:tcPr marL="6291" marR="6291" marT="62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b"/>
                      <a:endParaRPr lang="en-US" sz="1000" b="0" i="0" u="none" strike="noStrike" dirty="0">
                        <a:solidFill>
                          <a:schemeClr val="tx1">
                            <a:lumMod val="10000"/>
                          </a:schemeClr>
                        </a:solidFill>
                        <a:latin typeface="Arial"/>
                      </a:endParaRPr>
                    </a:p>
                  </a:txBody>
                  <a:tcPr marL="6291" marR="6291" marT="62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b"/>
                      <a:endParaRPr lang="en-US" sz="1000" b="0" i="0" u="none" strike="noStrike" dirty="0">
                        <a:solidFill>
                          <a:schemeClr val="tx1">
                            <a:lumMod val="10000"/>
                          </a:schemeClr>
                        </a:solidFill>
                        <a:latin typeface="Arial"/>
                      </a:endParaRPr>
                    </a:p>
                  </a:txBody>
                  <a:tcPr marL="6291" marR="6291" marT="62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646605">
                <a:tc>
                  <a:txBody>
                    <a:bodyPr/>
                    <a:lstStyle/>
                    <a:p>
                      <a:pPr algn="l" fontAlgn="b"/>
                      <a:r>
                        <a:rPr lang="en-US" sz="1000" b="0" i="0" u="none" strike="noStrike" dirty="0">
                          <a:solidFill>
                            <a:schemeClr val="tx1">
                              <a:lumMod val="10000"/>
                            </a:schemeClr>
                          </a:solidFill>
                          <a:latin typeface="Arial"/>
                        </a:rPr>
                        <a:t>F-4</a:t>
                      </a:r>
                    </a:p>
                  </a:txBody>
                  <a:tcPr marL="6291" marR="6291" marT="62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000" b="0" i="0" u="none" strike="noStrike" dirty="0">
                          <a:solidFill>
                            <a:schemeClr val="tx1">
                              <a:lumMod val="10000"/>
                            </a:schemeClr>
                          </a:solidFill>
                          <a:latin typeface="Arial"/>
                        </a:rPr>
                        <a:t>Tunnel</a:t>
                      </a:r>
                    </a:p>
                  </a:txBody>
                  <a:tcPr marL="6291" marR="6291" marT="62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000" b="0" i="0" u="none" strike="noStrike" dirty="0">
                          <a:solidFill>
                            <a:schemeClr val="tx1">
                              <a:lumMod val="10000"/>
                            </a:schemeClr>
                          </a:solidFill>
                          <a:latin typeface="Arial"/>
                        </a:rPr>
                        <a:t>Cable Tray Plus Wire</a:t>
                      </a:r>
                    </a:p>
                  </a:txBody>
                  <a:tcPr marL="6291" marR="6291" marT="62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000" b="0" i="0" u="none" strike="noStrike" dirty="0">
                          <a:solidFill>
                            <a:schemeClr val="tx1">
                              <a:lumMod val="10000"/>
                            </a:schemeClr>
                          </a:solidFill>
                          <a:latin typeface="Arial"/>
                        </a:rPr>
                        <a:t>2112 Feet</a:t>
                      </a:r>
                    </a:p>
                  </a:txBody>
                  <a:tcPr marL="6291" marR="6291" marT="62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000" b="0" i="0" u="none" strike="noStrike" dirty="0">
                          <a:solidFill>
                            <a:schemeClr val="tx1">
                              <a:lumMod val="10000"/>
                            </a:schemeClr>
                          </a:solidFill>
                          <a:latin typeface="Arial"/>
                        </a:rPr>
                        <a:t>Must validate that all cable  inside of cable tray is de-energized</a:t>
                      </a:r>
                    </a:p>
                  </a:txBody>
                  <a:tcPr marL="6291" marR="6291" marT="62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000" b="0" i="0" u="none" strike="noStrike" dirty="0">
                          <a:solidFill>
                            <a:schemeClr val="tx1">
                              <a:lumMod val="10000"/>
                            </a:schemeClr>
                          </a:solidFill>
                          <a:latin typeface="Arial"/>
                        </a:rPr>
                        <a:t>300</a:t>
                      </a:r>
                    </a:p>
                  </a:txBody>
                  <a:tcPr marL="6291" marR="6291" marT="62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000" b="0" i="0" u="none" strike="noStrike" dirty="0">
                          <a:solidFill>
                            <a:schemeClr val="tx1">
                              <a:lumMod val="10000"/>
                            </a:schemeClr>
                          </a:solidFill>
                          <a:latin typeface="Arial"/>
                        </a:rPr>
                        <a:t>120</a:t>
                      </a:r>
                    </a:p>
                  </a:txBody>
                  <a:tcPr marL="6291" marR="6291" marT="62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1000" b="0" i="0" u="none" strike="noStrike" dirty="0">
                          <a:solidFill>
                            <a:schemeClr val="tx1">
                              <a:lumMod val="10000"/>
                            </a:schemeClr>
                          </a:solidFill>
                          <a:latin typeface="Arial"/>
                        </a:rPr>
                        <a:t>$37,800 </a:t>
                      </a:r>
                    </a:p>
                  </a:txBody>
                  <a:tcPr marL="6291" marR="6291" marT="62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b"/>
                      <a:endParaRPr lang="en-US" sz="1000" b="0" i="0" u="none" strike="noStrike" dirty="0">
                        <a:solidFill>
                          <a:schemeClr val="tx1">
                            <a:lumMod val="10000"/>
                          </a:schemeClr>
                        </a:solidFill>
                        <a:latin typeface="Arial"/>
                      </a:endParaRPr>
                    </a:p>
                  </a:txBody>
                  <a:tcPr marL="6291" marR="6291" marT="62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1000" b="0" i="0" u="none" strike="noStrike" dirty="0">
                          <a:solidFill>
                            <a:schemeClr val="tx1">
                              <a:lumMod val="10000"/>
                            </a:schemeClr>
                          </a:solidFill>
                          <a:latin typeface="Arial"/>
                        </a:rPr>
                        <a:t>420</a:t>
                      </a:r>
                    </a:p>
                  </a:txBody>
                  <a:tcPr marL="6291" marR="6291" marT="62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306285">
                <a:tc>
                  <a:txBody>
                    <a:bodyPr/>
                    <a:lstStyle/>
                    <a:p>
                      <a:pPr algn="l" fontAlgn="b"/>
                      <a:endParaRPr lang="en-US" sz="1000" b="0" i="0" u="none" strike="noStrike" dirty="0">
                        <a:solidFill>
                          <a:schemeClr val="tx1">
                            <a:lumMod val="10000"/>
                          </a:schemeClr>
                        </a:solidFill>
                        <a:latin typeface="Arial"/>
                      </a:endParaRPr>
                    </a:p>
                  </a:txBody>
                  <a:tcPr marL="6291" marR="6291" marT="62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endParaRPr lang="en-US" sz="1000" b="0" i="0" u="none" strike="noStrike" dirty="0">
                        <a:solidFill>
                          <a:schemeClr val="tx1">
                            <a:lumMod val="10000"/>
                          </a:schemeClr>
                        </a:solidFill>
                        <a:latin typeface="Arial"/>
                      </a:endParaRPr>
                    </a:p>
                  </a:txBody>
                  <a:tcPr marL="6291" marR="6291" marT="62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000" b="0" i="0" u="none" strike="noStrike" dirty="0">
                          <a:solidFill>
                            <a:schemeClr val="tx1">
                              <a:lumMod val="10000"/>
                            </a:schemeClr>
                          </a:solidFill>
                          <a:latin typeface="Arial"/>
                        </a:rPr>
                        <a:t>Galvanized Channel Brackets</a:t>
                      </a:r>
                    </a:p>
                  </a:txBody>
                  <a:tcPr marL="6291" marR="6291" marT="62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000" b="0" i="0" u="none" strike="noStrike" dirty="0">
                          <a:solidFill>
                            <a:schemeClr val="tx1">
                              <a:lumMod val="10000"/>
                            </a:schemeClr>
                          </a:solidFill>
                          <a:latin typeface="Arial"/>
                        </a:rPr>
                        <a:t>528</a:t>
                      </a:r>
                    </a:p>
                  </a:txBody>
                  <a:tcPr marL="6291" marR="6291" marT="62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endParaRPr lang="en-US" sz="1000" b="0" i="0" u="none" strike="noStrike" dirty="0">
                        <a:solidFill>
                          <a:schemeClr val="tx1">
                            <a:lumMod val="10000"/>
                          </a:schemeClr>
                        </a:solidFill>
                        <a:latin typeface="Arial"/>
                      </a:endParaRPr>
                    </a:p>
                  </a:txBody>
                  <a:tcPr marL="6291" marR="6291" marT="62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1000" b="0" i="0" u="none" strike="noStrike" dirty="0">
                          <a:solidFill>
                            <a:schemeClr val="tx1">
                              <a:lumMod val="10000"/>
                            </a:schemeClr>
                          </a:solidFill>
                          <a:latin typeface="Arial"/>
                        </a:rPr>
                        <a:t>100</a:t>
                      </a:r>
                    </a:p>
                  </a:txBody>
                  <a:tcPr marL="6291" marR="6291" marT="62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1000" b="0" i="0" u="none" strike="noStrike" dirty="0">
                          <a:solidFill>
                            <a:schemeClr val="tx1">
                              <a:lumMod val="10000"/>
                            </a:schemeClr>
                          </a:solidFill>
                          <a:latin typeface="Arial"/>
                        </a:rPr>
                        <a:t>120</a:t>
                      </a:r>
                    </a:p>
                  </a:txBody>
                  <a:tcPr marL="6291" marR="6291" marT="62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1000" b="0" i="0" u="none" strike="noStrike" dirty="0">
                          <a:solidFill>
                            <a:schemeClr val="tx1">
                              <a:lumMod val="10000"/>
                            </a:schemeClr>
                          </a:solidFill>
                          <a:latin typeface="Arial"/>
                        </a:rPr>
                        <a:t>$19,800.00 </a:t>
                      </a:r>
                    </a:p>
                  </a:txBody>
                  <a:tcPr marL="6291" marR="6291" marT="62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b"/>
                      <a:endParaRPr lang="en-US" sz="1000" b="0" i="0" u="none" strike="noStrike" dirty="0">
                        <a:solidFill>
                          <a:schemeClr val="tx1">
                            <a:lumMod val="10000"/>
                          </a:schemeClr>
                        </a:solidFill>
                        <a:latin typeface="Arial"/>
                      </a:endParaRPr>
                    </a:p>
                  </a:txBody>
                  <a:tcPr marL="6291" marR="6291" marT="62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1000" b="0" i="0" u="none" strike="noStrike" dirty="0">
                          <a:solidFill>
                            <a:schemeClr val="tx1">
                              <a:lumMod val="10000"/>
                            </a:schemeClr>
                          </a:solidFill>
                          <a:latin typeface="Arial"/>
                        </a:rPr>
                        <a:t>220</a:t>
                      </a:r>
                    </a:p>
                  </a:txBody>
                  <a:tcPr marL="6291" marR="6291" marT="62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774867">
                <a:tc>
                  <a:txBody>
                    <a:bodyPr/>
                    <a:lstStyle/>
                    <a:p>
                      <a:pPr algn="l" fontAlgn="b"/>
                      <a:endParaRPr lang="en-US" sz="1000" b="0" i="0" u="none" strike="noStrike" dirty="0">
                        <a:solidFill>
                          <a:schemeClr val="tx1">
                            <a:lumMod val="10000"/>
                          </a:schemeClr>
                        </a:solidFill>
                        <a:latin typeface="Arial"/>
                      </a:endParaRPr>
                    </a:p>
                  </a:txBody>
                  <a:tcPr marL="6291" marR="6291" marT="62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endParaRPr lang="en-US" sz="1000" b="0" i="0" u="none" strike="noStrike" dirty="0">
                        <a:solidFill>
                          <a:schemeClr val="tx1">
                            <a:lumMod val="10000"/>
                          </a:schemeClr>
                        </a:solidFill>
                        <a:latin typeface="Arial"/>
                      </a:endParaRPr>
                    </a:p>
                  </a:txBody>
                  <a:tcPr marL="6291" marR="6291" marT="62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000" b="0" i="0" u="none" strike="noStrike" dirty="0">
                          <a:solidFill>
                            <a:schemeClr val="tx1">
                              <a:lumMod val="10000"/>
                            </a:schemeClr>
                          </a:solidFill>
                          <a:latin typeface="Arial"/>
                        </a:rPr>
                        <a:t>4" Copper Bus/*4</a:t>
                      </a:r>
                    </a:p>
                  </a:txBody>
                  <a:tcPr marL="6291" marR="6291" marT="62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000" b="0" i="0" u="none" strike="noStrike" dirty="0">
                          <a:solidFill>
                            <a:schemeClr val="tx1">
                              <a:lumMod val="10000"/>
                            </a:schemeClr>
                          </a:solidFill>
                          <a:latin typeface="Arial"/>
                        </a:rPr>
                        <a:t>2816 Feet</a:t>
                      </a:r>
                    </a:p>
                  </a:txBody>
                  <a:tcPr marL="6291" marR="6291" marT="62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000" b="0" i="0" u="none" strike="noStrike" dirty="0">
                          <a:solidFill>
                            <a:schemeClr val="tx1">
                              <a:lumMod val="10000"/>
                            </a:schemeClr>
                          </a:solidFill>
                          <a:latin typeface="Arial"/>
                        </a:rPr>
                        <a:t>Bus is very heavy, approxiately 10 lbs per foot. Must use lifting device.</a:t>
                      </a:r>
                    </a:p>
                  </a:txBody>
                  <a:tcPr marL="6291" marR="6291" marT="62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000" b="0" i="0" u="none" strike="noStrike" dirty="0">
                          <a:solidFill>
                            <a:schemeClr val="tx1">
                              <a:lumMod val="10000"/>
                            </a:schemeClr>
                          </a:solidFill>
                          <a:latin typeface="Arial"/>
                        </a:rPr>
                        <a:t>400</a:t>
                      </a:r>
                    </a:p>
                  </a:txBody>
                  <a:tcPr marL="6291" marR="6291" marT="62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000" b="0" i="0" u="none" strike="noStrike" dirty="0">
                          <a:solidFill>
                            <a:schemeClr val="tx1">
                              <a:lumMod val="10000"/>
                            </a:schemeClr>
                          </a:solidFill>
                          <a:latin typeface="Arial"/>
                        </a:rPr>
                        <a:t>180</a:t>
                      </a:r>
                    </a:p>
                  </a:txBody>
                  <a:tcPr marL="6291" marR="6291" marT="62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1000" b="0" i="0" u="none" strike="noStrike" dirty="0">
                          <a:solidFill>
                            <a:schemeClr val="tx1">
                              <a:lumMod val="10000"/>
                            </a:schemeClr>
                          </a:solidFill>
                          <a:latin typeface="Arial"/>
                        </a:rPr>
                        <a:t>$52,200.00 </a:t>
                      </a:r>
                    </a:p>
                  </a:txBody>
                  <a:tcPr marL="6291" marR="6291" marT="62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b"/>
                      <a:endParaRPr lang="en-US" sz="1000" b="0" i="0" u="none" strike="noStrike" dirty="0">
                        <a:solidFill>
                          <a:schemeClr val="tx1">
                            <a:lumMod val="10000"/>
                          </a:schemeClr>
                        </a:solidFill>
                        <a:latin typeface="Arial"/>
                      </a:endParaRPr>
                    </a:p>
                  </a:txBody>
                  <a:tcPr marL="6291" marR="6291" marT="62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1000" b="0" i="0" u="none" strike="noStrike" dirty="0">
                          <a:solidFill>
                            <a:schemeClr val="tx1">
                              <a:lumMod val="10000"/>
                            </a:schemeClr>
                          </a:solidFill>
                          <a:latin typeface="Arial"/>
                        </a:rPr>
                        <a:t>580</a:t>
                      </a:r>
                    </a:p>
                  </a:txBody>
                  <a:tcPr marL="6291" marR="6291" marT="62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133557">
                <a:tc>
                  <a:txBody>
                    <a:bodyPr/>
                    <a:lstStyle/>
                    <a:p>
                      <a:pPr algn="l" fontAlgn="b"/>
                      <a:endParaRPr lang="en-US" sz="1000" b="0" i="0" u="none" strike="noStrike" dirty="0">
                        <a:solidFill>
                          <a:schemeClr val="tx1">
                            <a:lumMod val="10000"/>
                          </a:schemeClr>
                        </a:solidFill>
                        <a:latin typeface="Arial"/>
                      </a:endParaRPr>
                    </a:p>
                  </a:txBody>
                  <a:tcPr marL="6291" marR="6291" marT="62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endParaRPr lang="en-US" sz="1000" b="0" i="0" u="none" strike="noStrike" dirty="0">
                        <a:solidFill>
                          <a:schemeClr val="tx1">
                            <a:lumMod val="10000"/>
                          </a:schemeClr>
                        </a:solidFill>
                        <a:latin typeface="Arial"/>
                      </a:endParaRPr>
                    </a:p>
                  </a:txBody>
                  <a:tcPr marL="6291" marR="6291" marT="62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000" b="0" i="0" u="none" strike="noStrike" dirty="0">
                          <a:solidFill>
                            <a:schemeClr val="tx1">
                              <a:lumMod val="10000"/>
                            </a:schemeClr>
                          </a:solidFill>
                          <a:latin typeface="Arial"/>
                        </a:rPr>
                        <a:t>4' Light Fixtures</a:t>
                      </a:r>
                    </a:p>
                  </a:txBody>
                  <a:tcPr marL="6291" marR="6291" marT="62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000" b="0" i="0" u="none" strike="noStrike" dirty="0">
                          <a:solidFill>
                            <a:schemeClr val="tx1">
                              <a:lumMod val="10000"/>
                            </a:schemeClr>
                          </a:solidFill>
                          <a:latin typeface="Arial"/>
                        </a:rPr>
                        <a:t>70</a:t>
                      </a:r>
                    </a:p>
                  </a:txBody>
                  <a:tcPr marL="6291" marR="6291" marT="62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endParaRPr lang="en-US" sz="1000" b="0" i="0" u="none" strike="noStrike" dirty="0">
                        <a:solidFill>
                          <a:schemeClr val="tx1">
                            <a:lumMod val="10000"/>
                          </a:schemeClr>
                        </a:solidFill>
                        <a:latin typeface="Arial"/>
                      </a:endParaRPr>
                    </a:p>
                  </a:txBody>
                  <a:tcPr marL="6291" marR="6291" marT="62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1000" b="0" i="0" u="none" strike="noStrike" dirty="0">
                          <a:solidFill>
                            <a:schemeClr val="tx1">
                              <a:lumMod val="10000"/>
                            </a:schemeClr>
                          </a:solidFill>
                          <a:latin typeface="Arial"/>
                        </a:rPr>
                        <a:t>32</a:t>
                      </a:r>
                    </a:p>
                  </a:txBody>
                  <a:tcPr marL="6291" marR="6291" marT="62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1000" b="0" i="0" u="none" strike="noStrike" dirty="0">
                          <a:solidFill>
                            <a:schemeClr val="tx1">
                              <a:lumMod val="10000"/>
                            </a:schemeClr>
                          </a:solidFill>
                          <a:latin typeface="Arial"/>
                        </a:rPr>
                        <a:t>48</a:t>
                      </a:r>
                    </a:p>
                  </a:txBody>
                  <a:tcPr marL="6291" marR="6291" marT="62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1000" b="0" i="0" u="none" strike="noStrike" dirty="0">
                          <a:solidFill>
                            <a:schemeClr val="tx1">
                              <a:lumMod val="10000"/>
                            </a:schemeClr>
                          </a:solidFill>
                          <a:latin typeface="Arial"/>
                        </a:rPr>
                        <a:t>$7,200.00 </a:t>
                      </a:r>
                    </a:p>
                  </a:txBody>
                  <a:tcPr marL="6291" marR="6291" marT="62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b"/>
                      <a:endParaRPr lang="en-US" sz="1000" b="0" i="0" u="none" strike="noStrike" dirty="0">
                        <a:solidFill>
                          <a:schemeClr val="tx1">
                            <a:lumMod val="10000"/>
                          </a:schemeClr>
                        </a:solidFill>
                        <a:latin typeface="Arial"/>
                      </a:endParaRPr>
                    </a:p>
                  </a:txBody>
                  <a:tcPr marL="6291" marR="6291" marT="62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1000" b="0" i="0" u="none" strike="noStrike" dirty="0">
                          <a:solidFill>
                            <a:schemeClr val="tx1">
                              <a:lumMod val="10000"/>
                            </a:schemeClr>
                          </a:solidFill>
                          <a:latin typeface="Arial"/>
                        </a:rPr>
                        <a:t>80</a:t>
                      </a:r>
                    </a:p>
                  </a:txBody>
                  <a:tcPr marL="6291" marR="6291" marT="62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133557">
                <a:tc>
                  <a:txBody>
                    <a:bodyPr/>
                    <a:lstStyle/>
                    <a:p>
                      <a:pPr algn="l" fontAlgn="b"/>
                      <a:endParaRPr lang="en-US" sz="1000" b="0" i="0" u="none" strike="noStrike" dirty="0">
                        <a:solidFill>
                          <a:schemeClr val="tx1">
                            <a:lumMod val="10000"/>
                          </a:schemeClr>
                        </a:solidFill>
                        <a:latin typeface="Arial"/>
                      </a:endParaRPr>
                    </a:p>
                  </a:txBody>
                  <a:tcPr marL="6291" marR="6291" marT="62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endParaRPr lang="en-US" sz="1000" b="0" i="0" u="none" strike="noStrike" dirty="0">
                        <a:solidFill>
                          <a:schemeClr val="tx1">
                            <a:lumMod val="10000"/>
                          </a:schemeClr>
                        </a:solidFill>
                        <a:latin typeface="Arial"/>
                      </a:endParaRPr>
                    </a:p>
                  </a:txBody>
                  <a:tcPr marL="6291" marR="6291" marT="62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000" b="0" i="0" u="none" strike="noStrike" dirty="0">
                          <a:solidFill>
                            <a:schemeClr val="tx1">
                              <a:lumMod val="10000"/>
                            </a:schemeClr>
                          </a:solidFill>
                          <a:latin typeface="Arial"/>
                        </a:rPr>
                        <a:t>Ridgid Conduit</a:t>
                      </a:r>
                    </a:p>
                  </a:txBody>
                  <a:tcPr marL="6291" marR="6291" marT="62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000" b="0" i="0" u="none" strike="noStrike" dirty="0">
                          <a:solidFill>
                            <a:schemeClr val="tx1">
                              <a:lumMod val="10000"/>
                            </a:schemeClr>
                          </a:solidFill>
                          <a:latin typeface="Arial"/>
                        </a:rPr>
                        <a:t>2112 Feet</a:t>
                      </a:r>
                    </a:p>
                  </a:txBody>
                  <a:tcPr marL="6291" marR="6291" marT="62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endParaRPr lang="en-US" sz="1000" b="0" i="0" u="none" strike="noStrike" dirty="0">
                        <a:solidFill>
                          <a:schemeClr val="tx1">
                            <a:lumMod val="10000"/>
                          </a:schemeClr>
                        </a:solidFill>
                        <a:latin typeface="Arial"/>
                      </a:endParaRPr>
                    </a:p>
                  </a:txBody>
                  <a:tcPr marL="6291" marR="6291" marT="62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000" b="0" i="0" u="none" strike="noStrike" dirty="0">
                          <a:solidFill>
                            <a:schemeClr val="tx1">
                              <a:lumMod val="10000"/>
                            </a:schemeClr>
                          </a:solidFill>
                          <a:latin typeface="Arial"/>
                        </a:rPr>
                        <a:t>104</a:t>
                      </a:r>
                    </a:p>
                  </a:txBody>
                  <a:tcPr marL="6291" marR="6291" marT="62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000" b="0" i="0" u="none" strike="noStrike" dirty="0">
                          <a:solidFill>
                            <a:schemeClr val="tx1">
                              <a:lumMod val="10000"/>
                            </a:schemeClr>
                          </a:solidFill>
                          <a:latin typeface="Arial"/>
                        </a:rPr>
                        <a:t>96</a:t>
                      </a:r>
                    </a:p>
                  </a:txBody>
                  <a:tcPr marL="6291" marR="6291" marT="62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1000" b="0" i="0" u="none" strike="noStrike" dirty="0">
                          <a:solidFill>
                            <a:schemeClr val="tx1">
                              <a:lumMod val="10000"/>
                            </a:schemeClr>
                          </a:solidFill>
                          <a:latin typeface="Arial"/>
                        </a:rPr>
                        <a:t>$18,000.00 </a:t>
                      </a:r>
                    </a:p>
                  </a:txBody>
                  <a:tcPr marL="6291" marR="6291" marT="62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b"/>
                      <a:endParaRPr lang="en-US" sz="1000" b="0" i="0" u="none" strike="noStrike" dirty="0">
                        <a:solidFill>
                          <a:schemeClr val="tx1">
                            <a:lumMod val="10000"/>
                          </a:schemeClr>
                        </a:solidFill>
                        <a:latin typeface="Arial"/>
                      </a:endParaRPr>
                    </a:p>
                  </a:txBody>
                  <a:tcPr marL="6291" marR="6291" marT="62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1000" b="0" i="0" u="none" strike="noStrike" dirty="0">
                          <a:solidFill>
                            <a:schemeClr val="tx1">
                              <a:lumMod val="10000"/>
                            </a:schemeClr>
                          </a:solidFill>
                          <a:latin typeface="Arial"/>
                        </a:rPr>
                        <a:t>200</a:t>
                      </a:r>
                    </a:p>
                  </a:txBody>
                  <a:tcPr marL="6291" marR="6291" marT="62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133557">
                <a:tc>
                  <a:txBody>
                    <a:bodyPr/>
                    <a:lstStyle/>
                    <a:p>
                      <a:pPr algn="l" fontAlgn="b"/>
                      <a:endParaRPr lang="en-US" sz="1000" b="0" i="0" u="none" strike="noStrike" dirty="0">
                        <a:solidFill>
                          <a:schemeClr val="tx1">
                            <a:lumMod val="10000"/>
                          </a:schemeClr>
                        </a:solidFill>
                        <a:latin typeface="Arial"/>
                      </a:endParaRPr>
                    </a:p>
                  </a:txBody>
                  <a:tcPr marL="6291" marR="6291" marT="62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endParaRPr lang="en-US" sz="1000" b="0" i="0" u="none" strike="noStrike" dirty="0">
                        <a:solidFill>
                          <a:schemeClr val="tx1">
                            <a:lumMod val="10000"/>
                          </a:schemeClr>
                        </a:solidFill>
                        <a:latin typeface="Arial"/>
                      </a:endParaRPr>
                    </a:p>
                  </a:txBody>
                  <a:tcPr marL="6291" marR="6291" marT="62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000" b="0" i="0" u="none" strike="noStrike" dirty="0">
                          <a:solidFill>
                            <a:schemeClr val="tx1">
                              <a:lumMod val="10000"/>
                            </a:schemeClr>
                          </a:solidFill>
                          <a:latin typeface="Arial"/>
                        </a:rPr>
                        <a:t>Panel Boards</a:t>
                      </a:r>
                    </a:p>
                  </a:txBody>
                  <a:tcPr marL="6291" marR="6291" marT="62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000" b="0" i="0" u="none" strike="noStrike" dirty="0">
                          <a:solidFill>
                            <a:schemeClr val="tx1">
                              <a:lumMod val="10000"/>
                            </a:schemeClr>
                          </a:solidFill>
                          <a:latin typeface="Arial"/>
                        </a:rPr>
                        <a:t>2</a:t>
                      </a:r>
                    </a:p>
                  </a:txBody>
                  <a:tcPr marL="6291" marR="6291" marT="62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endParaRPr lang="en-US" sz="1000" b="0" i="0" u="none" strike="noStrike" dirty="0">
                        <a:solidFill>
                          <a:schemeClr val="tx1">
                            <a:lumMod val="10000"/>
                          </a:schemeClr>
                        </a:solidFill>
                        <a:latin typeface="Arial"/>
                      </a:endParaRPr>
                    </a:p>
                  </a:txBody>
                  <a:tcPr marL="6291" marR="6291" marT="62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1000" b="0" i="0" u="none" strike="noStrike" dirty="0">
                          <a:solidFill>
                            <a:schemeClr val="tx1">
                              <a:lumMod val="10000"/>
                            </a:schemeClr>
                          </a:solidFill>
                          <a:latin typeface="Arial"/>
                        </a:rPr>
                        <a:t>16</a:t>
                      </a:r>
                    </a:p>
                  </a:txBody>
                  <a:tcPr marL="6291" marR="6291" marT="62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1000" b="0" i="0" u="none" strike="noStrike" dirty="0">
                          <a:solidFill>
                            <a:schemeClr val="tx1">
                              <a:lumMod val="10000"/>
                            </a:schemeClr>
                          </a:solidFill>
                          <a:latin typeface="Arial"/>
                        </a:rPr>
                        <a:t>20</a:t>
                      </a:r>
                    </a:p>
                  </a:txBody>
                  <a:tcPr marL="6291" marR="6291" marT="62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1000" b="0" i="0" u="none" strike="noStrike" dirty="0">
                          <a:solidFill>
                            <a:schemeClr val="tx1">
                              <a:lumMod val="10000"/>
                            </a:schemeClr>
                          </a:solidFill>
                          <a:latin typeface="Arial"/>
                        </a:rPr>
                        <a:t>$3,240.00 </a:t>
                      </a:r>
                    </a:p>
                  </a:txBody>
                  <a:tcPr marL="6291" marR="6291" marT="62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b"/>
                      <a:endParaRPr lang="en-US" sz="1000" b="0" i="0" u="none" strike="noStrike" dirty="0">
                        <a:solidFill>
                          <a:schemeClr val="tx1">
                            <a:lumMod val="10000"/>
                          </a:schemeClr>
                        </a:solidFill>
                        <a:latin typeface="Arial"/>
                      </a:endParaRPr>
                    </a:p>
                  </a:txBody>
                  <a:tcPr marL="6291" marR="6291" marT="62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1000" b="0" i="0" u="none" strike="noStrike" dirty="0">
                          <a:solidFill>
                            <a:schemeClr val="tx1">
                              <a:lumMod val="10000"/>
                            </a:schemeClr>
                          </a:solidFill>
                          <a:latin typeface="Arial"/>
                        </a:rPr>
                        <a:t>36</a:t>
                      </a:r>
                    </a:p>
                  </a:txBody>
                  <a:tcPr marL="6291" marR="6291" marT="62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133557">
                <a:tc>
                  <a:txBody>
                    <a:bodyPr/>
                    <a:lstStyle/>
                    <a:p>
                      <a:pPr algn="l" fontAlgn="b"/>
                      <a:endParaRPr lang="en-US" sz="1000" b="0" i="0" u="none" strike="noStrike" dirty="0">
                        <a:solidFill>
                          <a:schemeClr val="tx1">
                            <a:lumMod val="10000"/>
                          </a:schemeClr>
                        </a:solidFill>
                        <a:latin typeface="Arial"/>
                      </a:endParaRPr>
                    </a:p>
                  </a:txBody>
                  <a:tcPr marL="6291" marR="6291" marT="62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endParaRPr lang="en-US" sz="1000" b="0" i="0" u="none" strike="noStrike" dirty="0">
                        <a:solidFill>
                          <a:schemeClr val="tx1">
                            <a:lumMod val="10000"/>
                          </a:schemeClr>
                        </a:solidFill>
                        <a:latin typeface="Arial"/>
                      </a:endParaRPr>
                    </a:p>
                  </a:txBody>
                  <a:tcPr marL="6291" marR="6291" marT="62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000" b="0" i="0" u="none" strike="noStrike" dirty="0">
                          <a:solidFill>
                            <a:schemeClr val="tx1">
                              <a:lumMod val="10000"/>
                            </a:schemeClr>
                          </a:solidFill>
                          <a:latin typeface="Arial"/>
                        </a:rPr>
                        <a:t>Sump Pumps</a:t>
                      </a:r>
                    </a:p>
                  </a:txBody>
                  <a:tcPr marL="6291" marR="6291" marT="62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000" b="0" i="0" u="none" strike="noStrike" dirty="0">
                          <a:solidFill>
                            <a:schemeClr val="tx1">
                              <a:lumMod val="10000"/>
                            </a:schemeClr>
                          </a:solidFill>
                          <a:latin typeface="Arial"/>
                        </a:rPr>
                        <a:t>1</a:t>
                      </a:r>
                    </a:p>
                  </a:txBody>
                  <a:tcPr marL="6291" marR="6291" marT="62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endParaRPr lang="en-US" sz="1000" b="0" i="0" u="none" strike="noStrike" dirty="0">
                        <a:solidFill>
                          <a:schemeClr val="tx1">
                            <a:lumMod val="10000"/>
                          </a:schemeClr>
                        </a:solidFill>
                        <a:latin typeface="Arial"/>
                      </a:endParaRPr>
                    </a:p>
                  </a:txBody>
                  <a:tcPr marL="6291" marR="6291" marT="62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000" b="0" i="0" u="none" strike="noStrike" dirty="0">
                          <a:solidFill>
                            <a:schemeClr val="tx1">
                              <a:lumMod val="10000"/>
                            </a:schemeClr>
                          </a:solidFill>
                          <a:latin typeface="Arial"/>
                        </a:rPr>
                        <a:t>8</a:t>
                      </a:r>
                    </a:p>
                  </a:txBody>
                  <a:tcPr marL="6291" marR="6291" marT="62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000" b="0" i="0" u="none" strike="noStrike" dirty="0">
                          <a:solidFill>
                            <a:schemeClr val="tx1">
                              <a:lumMod val="10000"/>
                            </a:schemeClr>
                          </a:solidFill>
                          <a:latin typeface="Arial"/>
                        </a:rPr>
                        <a:t>10</a:t>
                      </a:r>
                    </a:p>
                  </a:txBody>
                  <a:tcPr marL="6291" marR="6291" marT="62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1000" b="0" i="0" u="none" strike="noStrike" dirty="0">
                          <a:solidFill>
                            <a:schemeClr val="tx1">
                              <a:lumMod val="10000"/>
                            </a:schemeClr>
                          </a:solidFill>
                          <a:latin typeface="Arial"/>
                        </a:rPr>
                        <a:t>$1,620.00 </a:t>
                      </a:r>
                    </a:p>
                  </a:txBody>
                  <a:tcPr marL="6291" marR="6291" marT="62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b"/>
                      <a:endParaRPr lang="en-US" sz="1000" b="0" i="0" u="none" strike="noStrike" dirty="0">
                        <a:solidFill>
                          <a:schemeClr val="tx1">
                            <a:lumMod val="10000"/>
                          </a:schemeClr>
                        </a:solidFill>
                        <a:latin typeface="Arial"/>
                      </a:endParaRPr>
                    </a:p>
                  </a:txBody>
                  <a:tcPr marL="6291" marR="6291" marT="62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1000" b="0" i="0" u="none" strike="noStrike" dirty="0">
                          <a:solidFill>
                            <a:schemeClr val="tx1">
                              <a:lumMod val="10000"/>
                            </a:schemeClr>
                          </a:solidFill>
                          <a:latin typeface="Arial"/>
                        </a:rPr>
                        <a:t>18</a:t>
                      </a:r>
                    </a:p>
                  </a:txBody>
                  <a:tcPr marL="6291" marR="6291" marT="62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205575">
                <a:tc>
                  <a:txBody>
                    <a:bodyPr/>
                    <a:lstStyle/>
                    <a:p>
                      <a:pPr algn="l" fontAlgn="b"/>
                      <a:endParaRPr lang="en-US" sz="1000" b="0" i="0" u="none" strike="noStrike" dirty="0">
                        <a:solidFill>
                          <a:schemeClr val="tx1">
                            <a:lumMod val="10000"/>
                          </a:schemeClr>
                        </a:solidFill>
                        <a:latin typeface="Arial"/>
                      </a:endParaRPr>
                    </a:p>
                  </a:txBody>
                  <a:tcPr marL="6291" marR="6291" marT="62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endParaRPr lang="en-US" sz="1000" b="0" i="0" u="none" strike="noStrike" dirty="0">
                        <a:solidFill>
                          <a:schemeClr val="tx1">
                            <a:lumMod val="10000"/>
                          </a:schemeClr>
                        </a:solidFill>
                        <a:latin typeface="Arial"/>
                      </a:endParaRPr>
                    </a:p>
                  </a:txBody>
                  <a:tcPr marL="6291" marR="6291" marT="62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000" b="0" i="0" u="none" strike="noStrike" dirty="0">
                          <a:solidFill>
                            <a:schemeClr val="tx1">
                              <a:lumMod val="10000"/>
                            </a:schemeClr>
                          </a:solidFill>
                          <a:latin typeface="Arial"/>
                        </a:rPr>
                        <a:t>Emergency Lights</a:t>
                      </a:r>
                    </a:p>
                  </a:txBody>
                  <a:tcPr marL="6291" marR="6291" marT="62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000" b="0" i="0" u="none" strike="noStrike" dirty="0">
                          <a:solidFill>
                            <a:schemeClr val="tx1">
                              <a:lumMod val="10000"/>
                            </a:schemeClr>
                          </a:solidFill>
                          <a:latin typeface="Arial"/>
                        </a:rPr>
                        <a:t>10</a:t>
                      </a:r>
                    </a:p>
                  </a:txBody>
                  <a:tcPr marL="6291" marR="6291" marT="62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endParaRPr lang="en-US" sz="1000" b="0" i="0" u="none" strike="noStrike" dirty="0">
                        <a:solidFill>
                          <a:schemeClr val="tx1">
                            <a:lumMod val="10000"/>
                          </a:schemeClr>
                        </a:solidFill>
                        <a:latin typeface="Arial"/>
                      </a:endParaRPr>
                    </a:p>
                  </a:txBody>
                  <a:tcPr marL="6291" marR="6291" marT="62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1000" b="0" i="0" u="none" strike="noStrike" dirty="0">
                          <a:solidFill>
                            <a:schemeClr val="tx1">
                              <a:lumMod val="10000"/>
                            </a:schemeClr>
                          </a:solidFill>
                          <a:latin typeface="Arial"/>
                        </a:rPr>
                        <a:t>10</a:t>
                      </a:r>
                    </a:p>
                  </a:txBody>
                  <a:tcPr marL="6291" marR="6291" marT="62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1000" b="0" i="0" u="none" strike="noStrike" dirty="0">
                          <a:solidFill>
                            <a:schemeClr val="tx1">
                              <a:lumMod val="10000"/>
                            </a:schemeClr>
                          </a:solidFill>
                          <a:latin typeface="Arial"/>
                        </a:rPr>
                        <a:t>12</a:t>
                      </a:r>
                    </a:p>
                  </a:txBody>
                  <a:tcPr marL="6291" marR="6291" marT="62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1000" b="0" i="0" u="none" strike="noStrike" dirty="0">
                          <a:solidFill>
                            <a:schemeClr val="tx1">
                              <a:lumMod val="10000"/>
                            </a:schemeClr>
                          </a:solidFill>
                          <a:latin typeface="Arial"/>
                        </a:rPr>
                        <a:t>$1,980.00 </a:t>
                      </a:r>
                    </a:p>
                  </a:txBody>
                  <a:tcPr marL="6291" marR="6291" marT="62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b"/>
                      <a:endParaRPr lang="en-US" sz="1000" b="0" i="0" u="none" strike="noStrike" dirty="0">
                        <a:solidFill>
                          <a:schemeClr val="tx1">
                            <a:lumMod val="10000"/>
                          </a:schemeClr>
                        </a:solidFill>
                        <a:latin typeface="Arial"/>
                      </a:endParaRPr>
                    </a:p>
                  </a:txBody>
                  <a:tcPr marL="6291" marR="6291" marT="62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1000" b="0" i="0" u="none" strike="noStrike" dirty="0">
                          <a:solidFill>
                            <a:schemeClr val="tx1">
                              <a:lumMod val="10000"/>
                            </a:schemeClr>
                          </a:solidFill>
                          <a:latin typeface="Arial"/>
                        </a:rPr>
                        <a:t>22</a:t>
                      </a:r>
                    </a:p>
                  </a:txBody>
                  <a:tcPr marL="6291" marR="6291" marT="62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261819">
                <a:tc>
                  <a:txBody>
                    <a:bodyPr/>
                    <a:lstStyle/>
                    <a:p>
                      <a:pPr algn="l" fontAlgn="b"/>
                      <a:endParaRPr lang="en-US" sz="1000" b="0" i="0" u="none" strike="noStrike" dirty="0">
                        <a:solidFill>
                          <a:schemeClr val="tx1">
                            <a:lumMod val="10000"/>
                          </a:schemeClr>
                        </a:solidFill>
                        <a:latin typeface="Arial"/>
                      </a:endParaRPr>
                    </a:p>
                  </a:txBody>
                  <a:tcPr marL="6291" marR="6291" marT="62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endParaRPr lang="en-US" sz="1000" b="0" i="0" u="none" strike="noStrike" dirty="0">
                        <a:solidFill>
                          <a:schemeClr val="tx1">
                            <a:lumMod val="10000"/>
                          </a:schemeClr>
                        </a:solidFill>
                        <a:latin typeface="Arial"/>
                      </a:endParaRPr>
                    </a:p>
                  </a:txBody>
                  <a:tcPr marL="6291" marR="6291" marT="62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000" b="0" i="0" u="none" strike="noStrike" dirty="0">
                          <a:solidFill>
                            <a:schemeClr val="tx1">
                              <a:lumMod val="10000"/>
                            </a:schemeClr>
                          </a:solidFill>
                          <a:latin typeface="Arial"/>
                        </a:rPr>
                        <a:t>15 kva Transformer</a:t>
                      </a:r>
                    </a:p>
                  </a:txBody>
                  <a:tcPr marL="6291" marR="6291" marT="62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000" b="0" i="0" u="none" strike="noStrike" dirty="0">
                          <a:solidFill>
                            <a:schemeClr val="tx1">
                              <a:lumMod val="10000"/>
                            </a:schemeClr>
                          </a:solidFill>
                          <a:latin typeface="Arial"/>
                        </a:rPr>
                        <a:t>1</a:t>
                      </a:r>
                    </a:p>
                  </a:txBody>
                  <a:tcPr marL="6291" marR="6291" marT="62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endParaRPr lang="en-US" sz="1000" b="0" i="0" u="none" strike="noStrike" dirty="0">
                        <a:solidFill>
                          <a:schemeClr val="tx1">
                            <a:lumMod val="10000"/>
                          </a:schemeClr>
                        </a:solidFill>
                        <a:latin typeface="Arial"/>
                      </a:endParaRPr>
                    </a:p>
                  </a:txBody>
                  <a:tcPr marL="6291" marR="6291" marT="62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000" b="0" i="0" u="none" strike="noStrike" dirty="0">
                          <a:solidFill>
                            <a:schemeClr val="tx1">
                              <a:lumMod val="10000"/>
                            </a:schemeClr>
                          </a:solidFill>
                          <a:latin typeface="Arial"/>
                        </a:rPr>
                        <a:t>8</a:t>
                      </a:r>
                    </a:p>
                  </a:txBody>
                  <a:tcPr marL="6291" marR="6291" marT="62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1000" b="0" i="0" u="none" strike="noStrike" dirty="0">
                          <a:solidFill>
                            <a:schemeClr val="tx1">
                              <a:lumMod val="10000"/>
                            </a:schemeClr>
                          </a:solidFill>
                          <a:latin typeface="Arial"/>
                        </a:rPr>
                        <a:t>10</a:t>
                      </a:r>
                    </a:p>
                  </a:txBody>
                  <a:tcPr marL="6291" marR="6291" marT="62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1000" b="0" i="0" u="none" strike="noStrike" dirty="0">
                          <a:solidFill>
                            <a:schemeClr val="tx1">
                              <a:lumMod val="10000"/>
                            </a:schemeClr>
                          </a:solidFill>
                          <a:latin typeface="Arial"/>
                        </a:rPr>
                        <a:t>$1,620.00 </a:t>
                      </a:r>
                    </a:p>
                  </a:txBody>
                  <a:tcPr marL="6291" marR="6291" marT="62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b"/>
                      <a:endParaRPr lang="en-US" sz="1000" b="0" i="0" u="none" strike="noStrike" dirty="0">
                        <a:solidFill>
                          <a:schemeClr val="tx1">
                            <a:lumMod val="10000"/>
                          </a:schemeClr>
                        </a:solidFill>
                        <a:latin typeface="Arial"/>
                      </a:endParaRPr>
                    </a:p>
                  </a:txBody>
                  <a:tcPr marL="6291" marR="6291" marT="62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1000" b="0" i="0" u="none" strike="noStrike" dirty="0">
                          <a:solidFill>
                            <a:schemeClr val="tx1">
                              <a:lumMod val="10000"/>
                            </a:schemeClr>
                          </a:solidFill>
                          <a:latin typeface="Arial"/>
                        </a:rPr>
                        <a:t>18</a:t>
                      </a:r>
                    </a:p>
                  </a:txBody>
                  <a:tcPr marL="6291" marR="6291" marT="62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133557">
                <a:tc>
                  <a:txBody>
                    <a:bodyPr/>
                    <a:lstStyle/>
                    <a:p>
                      <a:pPr algn="l" fontAlgn="b"/>
                      <a:endParaRPr lang="en-US" sz="1000" b="0" i="0" u="none" strike="noStrike" dirty="0">
                        <a:solidFill>
                          <a:schemeClr val="tx1">
                            <a:lumMod val="10000"/>
                          </a:schemeClr>
                        </a:solidFill>
                        <a:latin typeface="Arial"/>
                      </a:endParaRPr>
                    </a:p>
                  </a:txBody>
                  <a:tcPr marL="6291" marR="6291" marT="62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endParaRPr lang="en-US" sz="1000" b="0" i="0" u="none" strike="noStrike" dirty="0">
                        <a:solidFill>
                          <a:schemeClr val="tx1">
                            <a:lumMod val="10000"/>
                          </a:schemeClr>
                        </a:solidFill>
                        <a:latin typeface="Arial"/>
                      </a:endParaRPr>
                    </a:p>
                  </a:txBody>
                  <a:tcPr marL="6291" marR="6291" marT="62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000" b="0" i="0" u="none" strike="noStrike" dirty="0">
                          <a:solidFill>
                            <a:schemeClr val="tx1">
                              <a:lumMod val="10000"/>
                            </a:schemeClr>
                          </a:solidFill>
                          <a:latin typeface="Arial"/>
                        </a:rPr>
                        <a:t>Stairwell/Misc.</a:t>
                      </a:r>
                    </a:p>
                  </a:txBody>
                  <a:tcPr marL="6291" marR="6291" marT="62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000" b="0" i="0" u="none" strike="noStrike" dirty="0">
                          <a:solidFill>
                            <a:schemeClr val="tx1">
                              <a:lumMod val="10000"/>
                            </a:schemeClr>
                          </a:solidFill>
                          <a:latin typeface="Arial"/>
                        </a:rPr>
                        <a:t>500 Feet</a:t>
                      </a:r>
                    </a:p>
                  </a:txBody>
                  <a:tcPr marL="6291" marR="6291" marT="62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endParaRPr lang="en-US" sz="1000" b="0" i="0" u="none" strike="noStrike" dirty="0">
                        <a:solidFill>
                          <a:schemeClr val="tx1">
                            <a:lumMod val="10000"/>
                          </a:schemeClr>
                        </a:solidFill>
                        <a:latin typeface="Arial"/>
                      </a:endParaRPr>
                    </a:p>
                  </a:txBody>
                  <a:tcPr marL="6291" marR="6291" marT="62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1000" b="0" i="0" u="none" strike="noStrike" dirty="0">
                          <a:solidFill>
                            <a:schemeClr val="tx1">
                              <a:lumMod val="10000"/>
                            </a:schemeClr>
                          </a:solidFill>
                          <a:latin typeface="Arial"/>
                        </a:rPr>
                        <a:t>160</a:t>
                      </a:r>
                    </a:p>
                  </a:txBody>
                  <a:tcPr marL="6291" marR="6291" marT="62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1000" b="0" i="0" u="none" strike="noStrike" dirty="0">
                          <a:solidFill>
                            <a:schemeClr val="tx1">
                              <a:lumMod val="10000"/>
                            </a:schemeClr>
                          </a:solidFill>
                          <a:latin typeface="Arial"/>
                        </a:rPr>
                        <a:t>20</a:t>
                      </a:r>
                    </a:p>
                  </a:txBody>
                  <a:tcPr marL="6291" marR="6291" marT="62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1000" b="0" i="0" u="none" strike="noStrike" dirty="0">
                          <a:solidFill>
                            <a:schemeClr val="tx1">
                              <a:lumMod val="10000"/>
                            </a:schemeClr>
                          </a:solidFill>
                          <a:latin typeface="Arial"/>
                        </a:rPr>
                        <a:t>$16,200.00 </a:t>
                      </a:r>
                    </a:p>
                  </a:txBody>
                  <a:tcPr marL="6291" marR="6291" marT="62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b"/>
                      <a:endParaRPr lang="en-US" sz="1000" b="0" i="0" u="none" strike="noStrike" dirty="0">
                        <a:solidFill>
                          <a:schemeClr val="tx1">
                            <a:lumMod val="10000"/>
                          </a:schemeClr>
                        </a:solidFill>
                        <a:latin typeface="Arial"/>
                      </a:endParaRPr>
                    </a:p>
                  </a:txBody>
                  <a:tcPr marL="6291" marR="6291" marT="62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1000" b="0" i="0" u="none" strike="noStrike" dirty="0">
                          <a:solidFill>
                            <a:schemeClr val="tx1">
                              <a:lumMod val="10000"/>
                            </a:schemeClr>
                          </a:solidFill>
                          <a:latin typeface="Arial"/>
                        </a:rPr>
                        <a:t>180</a:t>
                      </a:r>
                    </a:p>
                  </a:txBody>
                  <a:tcPr marL="6291" marR="6291" marT="62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133557">
                <a:tc>
                  <a:txBody>
                    <a:bodyPr/>
                    <a:lstStyle/>
                    <a:p>
                      <a:pPr algn="l" fontAlgn="b"/>
                      <a:endParaRPr lang="en-US" sz="1000" b="0" i="0" u="none" strike="noStrike" dirty="0">
                        <a:solidFill>
                          <a:schemeClr val="tx1">
                            <a:lumMod val="10000"/>
                          </a:schemeClr>
                        </a:solidFill>
                        <a:latin typeface="Arial"/>
                      </a:endParaRPr>
                    </a:p>
                  </a:txBody>
                  <a:tcPr marL="6291" marR="6291" marT="62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endParaRPr lang="en-US" sz="1000" b="0" i="0" u="none" strike="noStrike" dirty="0">
                        <a:solidFill>
                          <a:schemeClr val="tx1">
                            <a:lumMod val="10000"/>
                          </a:schemeClr>
                        </a:solidFill>
                        <a:latin typeface="Arial"/>
                      </a:endParaRPr>
                    </a:p>
                  </a:txBody>
                  <a:tcPr marL="6291" marR="6291" marT="62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endParaRPr lang="en-US" sz="1000" b="0" i="0" u="none" strike="noStrike" dirty="0">
                        <a:solidFill>
                          <a:schemeClr val="tx1">
                            <a:lumMod val="10000"/>
                          </a:schemeClr>
                        </a:solidFill>
                        <a:latin typeface="Arial"/>
                      </a:endParaRPr>
                    </a:p>
                  </a:txBody>
                  <a:tcPr marL="6291" marR="6291" marT="62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endParaRPr lang="en-US" sz="1000" b="0" i="0" u="none" strike="noStrike" dirty="0">
                        <a:solidFill>
                          <a:schemeClr val="tx1">
                            <a:lumMod val="10000"/>
                          </a:schemeClr>
                        </a:solidFill>
                        <a:latin typeface="Arial"/>
                      </a:endParaRPr>
                    </a:p>
                  </a:txBody>
                  <a:tcPr marL="6291" marR="6291" marT="62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endParaRPr lang="en-US" sz="1000" b="0" i="0" u="none" strike="noStrike" dirty="0">
                        <a:solidFill>
                          <a:schemeClr val="tx1">
                            <a:lumMod val="10000"/>
                          </a:schemeClr>
                        </a:solidFill>
                        <a:latin typeface="Arial"/>
                      </a:endParaRPr>
                    </a:p>
                  </a:txBody>
                  <a:tcPr marL="6291" marR="6291" marT="62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b"/>
                      <a:endParaRPr lang="en-US" sz="1000" b="0" i="0" u="none" strike="noStrike" dirty="0">
                        <a:solidFill>
                          <a:schemeClr val="tx1">
                            <a:lumMod val="10000"/>
                          </a:schemeClr>
                        </a:solidFill>
                        <a:latin typeface="Arial"/>
                      </a:endParaRPr>
                    </a:p>
                  </a:txBody>
                  <a:tcPr marL="6291" marR="6291" marT="62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b"/>
                      <a:endParaRPr lang="en-US" sz="1000" b="0" i="0" u="none" strike="noStrike" dirty="0">
                        <a:solidFill>
                          <a:schemeClr val="tx1">
                            <a:lumMod val="10000"/>
                          </a:schemeClr>
                        </a:solidFill>
                        <a:latin typeface="Arial"/>
                      </a:endParaRPr>
                    </a:p>
                  </a:txBody>
                  <a:tcPr marL="6291" marR="6291" marT="62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b"/>
                      <a:endParaRPr lang="en-US" sz="1000" b="0" i="0" u="none" strike="noStrike" dirty="0">
                        <a:solidFill>
                          <a:schemeClr val="tx1">
                            <a:lumMod val="10000"/>
                          </a:schemeClr>
                        </a:solidFill>
                        <a:latin typeface="Arial"/>
                      </a:endParaRPr>
                    </a:p>
                  </a:txBody>
                  <a:tcPr marL="6291" marR="6291" marT="62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b"/>
                      <a:endParaRPr lang="en-US" sz="1000" b="0" i="0" u="none" strike="noStrike" dirty="0">
                        <a:solidFill>
                          <a:schemeClr val="tx1">
                            <a:lumMod val="10000"/>
                          </a:schemeClr>
                        </a:solidFill>
                        <a:latin typeface="Arial"/>
                      </a:endParaRPr>
                    </a:p>
                  </a:txBody>
                  <a:tcPr marL="6291" marR="6291" marT="62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b"/>
                      <a:endParaRPr lang="en-US" sz="1000" b="0" i="0" u="none" strike="noStrike" dirty="0">
                        <a:solidFill>
                          <a:schemeClr val="tx1">
                            <a:lumMod val="10000"/>
                          </a:schemeClr>
                        </a:solidFill>
                        <a:latin typeface="Arial"/>
                      </a:endParaRPr>
                    </a:p>
                  </a:txBody>
                  <a:tcPr marL="6291" marR="6291" marT="62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133557">
                <a:tc>
                  <a:txBody>
                    <a:bodyPr/>
                    <a:lstStyle/>
                    <a:p>
                      <a:pPr algn="l" fontAlgn="b"/>
                      <a:endParaRPr lang="en-US" sz="1000" b="0" i="0" u="none" strike="noStrike" dirty="0">
                        <a:solidFill>
                          <a:schemeClr val="tx1">
                            <a:lumMod val="10000"/>
                          </a:schemeClr>
                        </a:solidFill>
                        <a:latin typeface="Arial"/>
                      </a:endParaRPr>
                    </a:p>
                  </a:txBody>
                  <a:tcPr marL="6291" marR="6291" marT="62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endParaRPr lang="en-US" sz="1000" b="0" i="0" u="none" strike="noStrike" dirty="0">
                        <a:solidFill>
                          <a:schemeClr val="tx1">
                            <a:lumMod val="10000"/>
                          </a:schemeClr>
                        </a:solidFill>
                        <a:latin typeface="Arial"/>
                      </a:endParaRPr>
                    </a:p>
                  </a:txBody>
                  <a:tcPr marL="6291" marR="6291" marT="62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endParaRPr lang="en-US" sz="1000" b="0" i="0" u="none" strike="noStrike" dirty="0">
                        <a:solidFill>
                          <a:schemeClr val="tx1">
                            <a:lumMod val="10000"/>
                          </a:schemeClr>
                        </a:solidFill>
                        <a:latin typeface="Arial"/>
                      </a:endParaRPr>
                    </a:p>
                  </a:txBody>
                  <a:tcPr marL="6291" marR="6291" marT="62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endParaRPr lang="en-US" sz="1000" b="0" i="0" u="none" strike="noStrike" dirty="0">
                        <a:solidFill>
                          <a:schemeClr val="tx1">
                            <a:lumMod val="10000"/>
                          </a:schemeClr>
                        </a:solidFill>
                        <a:latin typeface="Arial"/>
                      </a:endParaRPr>
                    </a:p>
                  </a:txBody>
                  <a:tcPr marL="6291" marR="6291" marT="62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endParaRPr lang="en-US" sz="1000" b="0" i="0" u="none" strike="noStrike" dirty="0">
                        <a:solidFill>
                          <a:schemeClr val="tx1">
                            <a:lumMod val="10000"/>
                          </a:schemeClr>
                        </a:solidFill>
                        <a:latin typeface="Arial"/>
                      </a:endParaRPr>
                    </a:p>
                  </a:txBody>
                  <a:tcPr marL="6291" marR="6291" marT="62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b"/>
                      <a:endParaRPr lang="en-US" sz="1000" b="0" i="0" u="none" strike="noStrike" dirty="0">
                        <a:solidFill>
                          <a:schemeClr val="tx1">
                            <a:lumMod val="10000"/>
                          </a:schemeClr>
                        </a:solidFill>
                        <a:latin typeface="Arial"/>
                      </a:endParaRPr>
                    </a:p>
                  </a:txBody>
                  <a:tcPr marL="6291" marR="6291" marT="62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b"/>
                      <a:endParaRPr lang="en-US" sz="1000" b="0" i="0" u="none" strike="noStrike" dirty="0">
                        <a:solidFill>
                          <a:schemeClr val="tx1">
                            <a:lumMod val="10000"/>
                          </a:schemeClr>
                        </a:solidFill>
                        <a:latin typeface="Arial"/>
                      </a:endParaRPr>
                    </a:p>
                  </a:txBody>
                  <a:tcPr marL="6291" marR="6291" marT="62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b"/>
                      <a:endParaRPr lang="en-US" sz="1000" b="0" i="0" u="none" strike="noStrike" dirty="0">
                        <a:solidFill>
                          <a:schemeClr val="tx1">
                            <a:lumMod val="10000"/>
                          </a:schemeClr>
                        </a:solidFill>
                        <a:latin typeface="Arial"/>
                      </a:endParaRPr>
                    </a:p>
                  </a:txBody>
                  <a:tcPr marL="6291" marR="6291" marT="62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b"/>
                      <a:endParaRPr lang="en-US" sz="1000" b="0" i="0" u="none" strike="noStrike" dirty="0">
                        <a:solidFill>
                          <a:schemeClr val="tx1">
                            <a:lumMod val="10000"/>
                          </a:schemeClr>
                        </a:solidFill>
                        <a:latin typeface="Arial"/>
                      </a:endParaRPr>
                    </a:p>
                  </a:txBody>
                  <a:tcPr marL="6291" marR="6291" marT="62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b"/>
                      <a:endParaRPr lang="en-US" sz="1000" b="0" i="0" u="none" strike="noStrike" dirty="0">
                        <a:solidFill>
                          <a:schemeClr val="tx1">
                            <a:lumMod val="10000"/>
                          </a:schemeClr>
                        </a:solidFill>
                        <a:latin typeface="Arial"/>
                      </a:endParaRPr>
                    </a:p>
                  </a:txBody>
                  <a:tcPr marL="6291" marR="6291" marT="62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133557">
                <a:tc>
                  <a:txBody>
                    <a:bodyPr/>
                    <a:lstStyle/>
                    <a:p>
                      <a:pPr algn="l" fontAlgn="b"/>
                      <a:endParaRPr lang="en-US" sz="1000" b="0" i="0" u="none" strike="noStrike" dirty="0">
                        <a:solidFill>
                          <a:schemeClr val="tx1">
                            <a:lumMod val="10000"/>
                          </a:schemeClr>
                        </a:solidFill>
                        <a:latin typeface="Arial"/>
                      </a:endParaRPr>
                    </a:p>
                  </a:txBody>
                  <a:tcPr marL="6291" marR="6291" marT="62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endParaRPr lang="en-US" sz="1000" b="0" i="0" u="none" strike="noStrike" dirty="0">
                        <a:solidFill>
                          <a:schemeClr val="tx1">
                            <a:lumMod val="10000"/>
                          </a:schemeClr>
                        </a:solidFill>
                        <a:latin typeface="Arial"/>
                      </a:endParaRPr>
                    </a:p>
                  </a:txBody>
                  <a:tcPr marL="6291" marR="6291" marT="62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endParaRPr lang="en-US" sz="1000" b="0" i="0" u="none" strike="noStrike" dirty="0">
                        <a:solidFill>
                          <a:schemeClr val="tx1">
                            <a:lumMod val="10000"/>
                          </a:schemeClr>
                        </a:solidFill>
                        <a:latin typeface="Arial"/>
                      </a:endParaRPr>
                    </a:p>
                  </a:txBody>
                  <a:tcPr marL="6291" marR="6291" marT="62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endParaRPr lang="en-US" sz="1000" b="0" i="0" u="none" strike="noStrike" dirty="0">
                        <a:solidFill>
                          <a:schemeClr val="tx1">
                            <a:lumMod val="10000"/>
                          </a:schemeClr>
                        </a:solidFill>
                        <a:latin typeface="Arial"/>
                      </a:endParaRPr>
                    </a:p>
                  </a:txBody>
                  <a:tcPr marL="6291" marR="6291" marT="62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endParaRPr lang="en-US" sz="1000" b="0" i="0" u="none" strike="noStrike" dirty="0">
                        <a:solidFill>
                          <a:schemeClr val="tx1">
                            <a:lumMod val="10000"/>
                          </a:schemeClr>
                        </a:solidFill>
                        <a:latin typeface="Arial"/>
                      </a:endParaRPr>
                    </a:p>
                  </a:txBody>
                  <a:tcPr marL="6291" marR="6291" marT="62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b"/>
                      <a:endParaRPr lang="en-US" sz="1000" b="0" i="0" u="none" strike="noStrike" dirty="0">
                        <a:solidFill>
                          <a:schemeClr val="tx1">
                            <a:lumMod val="10000"/>
                          </a:schemeClr>
                        </a:solidFill>
                        <a:latin typeface="Arial"/>
                      </a:endParaRPr>
                    </a:p>
                  </a:txBody>
                  <a:tcPr marL="6291" marR="6291" marT="62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b"/>
                      <a:endParaRPr lang="en-US" sz="1000" b="0" i="0" u="none" strike="noStrike" dirty="0">
                        <a:solidFill>
                          <a:schemeClr val="tx1">
                            <a:lumMod val="10000"/>
                          </a:schemeClr>
                        </a:solidFill>
                        <a:latin typeface="Arial"/>
                      </a:endParaRPr>
                    </a:p>
                  </a:txBody>
                  <a:tcPr marL="6291" marR="6291" marT="62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b"/>
                      <a:endParaRPr lang="en-US" sz="1000" b="0" i="0" u="none" strike="noStrike" dirty="0">
                        <a:solidFill>
                          <a:schemeClr val="tx1">
                            <a:lumMod val="10000"/>
                          </a:schemeClr>
                        </a:solidFill>
                        <a:latin typeface="Arial"/>
                      </a:endParaRPr>
                    </a:p>
                  </a:txBody>
                  <a:tcPr marL="6291" marR="6291" marT="62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b"/>
                      <a:endParaRPr lang="en-US" sz="1000" b="0" i="0" u="none" strike="noStrike" dirty="0">
                        <a:solidFill>
                          <a:schemeClr val="tx1">
                            <a:lumMod val="10000"/>
                          </a:schemeClr>
                        </a:solidFill>
                        <a:latin typeface="Arial"/>
                      </a:endParaRPr>
                    </a:p>
                  </a:txBody>
                  <a:tcPr marL="6291" marR="6291" marT="62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b"/>
                      <a:endParaRPr lang="en-US" sz="1000" b="0" i="0" u="none" strike="noStrike" dirty="0">
                        <a:solidFill>
                          <a:schemeClr val="tx1">
                            <a:lumMod val="10000"/>
                          </a:schemeClr>
                        </a:solidFill>
                        <a:latin typeface="Arial"/>
                      </a:endParaRPr>
                    </a:p>
                  </a:txBody>
                  <a:tcPr marL="6291" marR="6291" marT="62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133557">
                <a:tc>
                  <a:txBody>
                    <a:bodyPr/>
                    <a:lstStyle/>
                    <a:p>
                      <a:pPr algn="l" fontAlgn="b"/>
                      <a:endParaRPr lang="en-US" sz="1000" b="0" i="0" u="none" strike="noStrike" dirty="0">
                        <a:solidFill>
                          <a:schemeClr val="tx1">
                            <a:lumMod val="10000"/>
                          </a:schemeClr>
                        </a:solidFill>
                        <a:latin typeface="Arial"/>
                      </a:endParaRPr>
                    </a:p>
                  </a:txBody>
                  <a:tcPr marL="6291" marR="6291" marT="62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endParaRPr lang="en-US" sz="1000" b="0" i="0" u="none" strike="noStrike" dirty="0">
                        <a:solidFill>
                          <a:schemeClr val="tx1">
                            <a:lumMod val="10000"/>
                          </a:schemeClr>
                        </a:solidFill>
                        <a:latin typeface="Arial"/>
                      </a:endParaRPr>
                    </a:p>
                  </a:txBody>
                  <a:tcPr marL="6291" marR="6291" marT="62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endParaRPr lang="en-US" sz="1000" b="0" i="0" u="none" strike="noStrike" dirty="0">
                        <a:solidFill>
                          <a:schemeClr val="tx1">
                            <a:lumMod val="10000"/>
                          </a:schemeClr>
                        </a:solidFill>
                        <a:latin typeface="Arial"/>
                      </a:endParaRPr>
                    </a:p>
                  </a:txBody>
                  <a:tcPr marL="6291" marR="6291" marT="62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endParaRPr lang="en-US" sz="1000" b="0" i="0" u="none" strike="noStrike" dirty="0">
                        <a:solidFill>
                          <a:schemeClr val="tx1">
                            <a:lumMod val="10000"/>
                          </a:schemeClr>
                        </a:solidFill>
                        <a:latin typeface="Arial"/>
                      </a:endParaRPr>
                    </a:p>
                  </a:txBody>
                  <a:tcPr marL="6291" marR="6291" marT="62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endParaRPr lang="en-US" sz="1000" b="0" i="0" u="none" strike="noStrike" dirty="0">
                        <a:solidFill>
                          <a:schemeClr val="tx1">
                            <a:lumMod val="10000"/>
                          </a:schemeClr>
                        </a:solidFill>
                        <a:latin typeface="Arial"/>
                      </a:endParaRPr>
                    </a:p>
                  </a:txBody>
                  <a:tcPr marL="6291" marR="6291" marT="62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r" fontAlgn="b"/>
                      <a:r>
                        <a:rPr lang="en-US" sz="1000" b="0" i="0" u="none" strike="noStrike" dirty="0">
                          <a:solidFill>
                            <a:schemeClr val="tx1">
                              <a:lumMod val="10000"/>
                            </a:schemeClr>
                          </a:solidFill>
                          <a:latin typeface="Arial"/>
                        </a:rPr>
                        <a:t>34140</a:t>
                      </a:r>
                    </a:p>
                  </a:txBody>
                  <a:tcPr marL="6291" marR="6291" marT="62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r" fontAlgn="b"/>
                      <a:r>
                        <a:rPr lang="en-US" sz="1000" b="0" i="0" u="none" strike="noStrike" dirty="0">
                          <a:solidFill>
                            <a:schemeClr val="tx1">
                              <a:lumMod val="10000"/>
                            </a:schemeClr>
                          </a:solidFill>
                          <a:latin typeface="Arial"/>
                        </a:rPr>
                        <a:t>13578</a:t>
                      </a:r>
                    </a:p>
                  </a:txBody>
                  <a:tcPr marL="6291" marR="6291" marT="62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r" fontAlgn="b"/>
                      <a:r>
                        <a:rPr lang="en-US" sz="1000" b="0" i="0" u="none" strike="noStrike" dirty="0">
                          <a:solidFill>
                            <a:schemeClr val="tx1">
                              <a:lumMod val="10000"/>
                            </a:schemeClr>
                          </a:solidFill>
                          <a:latin typeface="Arial"/>
                        </a:rPr>
                        <a:t>$4,294,620 </a:t>
                      </a:r>
                    </a:p>
                  </a:txBody>
                  <a:tcPr marL="6291" marR="6291" marT="62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b"/>
                      <a:endParaRPr lang="en-US" sz="1000" b="0" i="0" u="none" strike="noStrike" dirty="0">
                        <a:solidFill>
                          <a:schemeClr val="tx1">
                            <a:lumMod val="10000"/>
                          </a:schemeClr>
                        </a:solidFill>
                        <a:latin typeface="Arial"/>
                      </a:endParaRPr>
                    </a:p>
                  </a:txBody>
                  <a:tcPr marL="6291" marR="6291" marT="62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r" fontAlgn="b"/>
                      <a:r>
                        <a:rPr lang="en-US" sz="1000" b="0" i="0" u="none" strike="noStrike" dirty="0">
                          <a:solidFill>
                            <a:schemeClr val="tx1">
                              <a:lumMod val="10000"/>
                            </a:schemeClr>
                          </a:solidFill>
                          <a:latin typeface="Arial"/>
                        </a:rPr>
                        <a:t>47718</a:t>
                      </a:r>
                    </a:p>
                  </a:txBody>
                  <a:tcPr marL="6291" marR="6291" marT="629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bl>
          </a:graphicData>
        </a:graphic>
      </p:graphicFrame>
      <p:sp>
        <p:nvSpPr>
          <p:cNvPr id="7" name="TextBox 6"/>
          <p:cNvSpPr txBox="1"/>
          <p:nvPr/>
        </p:nvSpPr>
        <p:spPr>
          <a:xfrm>
            <a:off x="457200" y="6019800"/>
            <a:ext cx="990977" cy="307777"/>
          </a:xfrm>
          <a:prstGeom prst="rect">
            <a:avLst/>
          </a:prstGeom>
          <a:noFill/>
          <a:ln>
            <a:solidFill>
              <a:srgbClr val="FFFFFF"/>
            </a:solidFill>
          </a:ln>
        </p:spPr>
        <p:txBody>
          <a:bodyPr wrap="none" rtlCol="0">
            <a:spAutoFit/>
          </a:bodyPr>
          <a:lstStyle/>
          <a:p>
            <a:r>
              <a:rPr lang="en-US" i="1" dirty="0" smtClean="0">
                <a:solidFill>
                  <a:srgbClr val="FFFF00"/>
                </a:solidFill>
                <a:latin typeface="+mn-lt"/>
              </a:rPr>
              <a:t>J. Ranson</a:t>
            </a:r>
            <a:endParaRPr lang="en-US" i="1" dirty="0">
              <a:solidFill>
                <a:srgbClr val="FFFF00"/>
              </a:solidFill>
              <a:latin typeface="+mn-lt"/>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typical numbers</a:t>
            </a:r>
            <a:endParaRPr lang="en-US" dirty="0"/>
          </a:p>
        </p:txBody>
      </p:sp>
      <p:sp>
        <p:nvSpPr>
          <p:cNvPr id="3" name="Footer Placeholder 2"/>
          <p:cNvSpPr>
            <a:spLocks noGrp="1"/>
          </p:cNvSpPr>
          <p:nvPr>
            <p:ph type="ftr" sz="quarter" idx="10"/>
          </p:nvPr>
        </p:nvSpPr>
        <p:spPr>
          <a:xfrm>
            <a:off x="2362200" y="6324600"/>
            <a:ext cx="4343400" cy="457200"/>
          </a:xfrm>
        </p:spPr>
        <p:txBody>
          <a:bodyPr/>
          <a:lstStyle/>
          <a:p>
            <a:pPr>
              <a:defRPr/>
            </a:pPr>
            <a:r>
              <a:rPr lang="it-IT" dirty="0" smtClean="0"/>
              <a:t>Ron Moore / Paul C. Czarapata    DOE S&amp;T Review</a:t>
            </a:r>
            <a:endParaRPr lang="en-US" sz="1200" dirty="0"/>
          </a:p>
        </p:txBody>
      </p:sp>
      <p:sp>
        <p:nvSpPr>
          <p:cNvPr id="4" name="Slide Number Placeholder 3"/>
          <p:cNvSpPr>
            <a:spLocks noGrp="1"/>
          </p:cNvSpPr>
          <p:nvPr>
            <p:ph type="sldNum" sz="quarter" idx="11"/>
          </p:nvPr>
        </p:nvSpPr>
        <p:spPr/>
        <p:txBody>
          <a:bodyPr/>
          <a:lstStyle/>
          <a:p>
            <a:pPr>
              <a:defRPr/>
            </a:pPr>
            <a:fld id="{751B69D0-3CB8-44E0-842A-184750D77D59}" type="slidenum">
              <a:rPr lang="en-US" smtClean="0"/>
              <a:pPr>
                <a:defRPr/>
              </a:pPr>
              <a:t>19</a:t>
            </a:fld>
            <a:endParaRPr lang="en-US" dirty="0"/>
          </a:p>
        </p:txBody>
      </p:sp>
      <p:graphicFrame>
        <p:nvGraphicFramePr>
          <p:cNvPr id="8" name="Table 7"/>
          <p:cNvGraphicFramePr>
            <a:graphicFrameLocks noGrp="1"/>
          </p:cNvGraphicFramePr>
          <p:nvPr/>
        </p:nvGraphicFramePr>
        <p:xfrm>
          <a:off x="685800" y="990600"/>
          <a:ext cx="7952132" cy="5038515"/>
        </p:xfrm>
        <a:graphic>
          <a:graphicData uri="http://schemas.openxmlformats.org/drawingml/2006/table">
            <a:tbl>
              <a:tblPr>
                <a:tableStyleId>{775DCB02-9BB8-47FD-8907-85C794F793BA}</a:tableStyleId>
              </a:tblPr>
              <a:tblGrid>
                <a:gridCol w="1143000"/>
                <a:gridCol w="762000"/>
                <a:gridCol w="1371600"/>
                <a:gridCol w="990600"/>
                <a:gridCol w="914400"/>
                <a:gridCol w="1219200"/>
                <a:gridCol w="533400"/>
                <a:gridCol w="1017932"/>
              </a:tblGrid>
              <a:tr h="144215">
                <a:tc>
                  <a:txBody>
                    <a:bodyPr/>
                    <a:lstStyle/>
                    <a:p>
                      <a:pPr algn="l" fontAlgn="b"/>
                      <a:r>
                        <a:rPr lang="en-US" sz="1000" u="none" strike="noStrike" dirty="0"/>
                        <a:t>Main Ring Magnets</a:t>
                      </a:r>
                      <a:endParaRPr lang="en-US" sz="1000" b="1" i="0" u="none" strike="noStrike" dirty="0">
                        <a:solidFill>
                          <a:srgbClr val="FFFF00"/>
                        </a:solidFill>
                        <a:latin typeface="Arial"/>
                      </a:endParaRPr>
                    </a:p>
                  </a:txBody>
                  <a:tcPr marL="5701" marR="5701" marT="5701" marB="0" anchor="b"/>
                </a:tc>
                <a:tc>
                  <a:txBody>
                    <a:bodyPr/>
                    <a:lstStyle/>
                    <a:p>
                      <a:pPr algn="l" fontAlgn="b"/>
                      <a:endParaRPr lang="en-US" sz="1000" b="0" i="0" u="none" strike="noStrike" dirty="0">
                        <a:solidFill>
                          <a:srgbClr val="FFFF00"/>
                        </a:solidFill>
                        <a:latin typeface="Arial"/>
                      </a:endParaRPr>
                    </a:p>
                  </a:txBody>
                  <a:tcPr marL="5701" marR="5701" marT="5701" marB="0" anchor="b"/>
                </a:tc>
                <a:tc>
                  <a:txBody>
                    <a:bodyPr/>
                    <a:lstStyle/>
                    <a:p>
                      <a:pPr algn="l" fontAlgn="b"/>
                      <a:endParaRPr lang="en-US" sz="1000" b="0" i="0" u="none" strike="noStrike" dirty="0">
                        <a:solidFill>
                          <a:srgbClr val="FFFF00"/>
                        </a:solidFill>
                        <a:latin typeface="Arial"/>
                      </a:endParaRPr>
                    </a:p>
                  </a:txBody>
                  <a:tcPr marL="5701" marR="5701" marT="5701" marB="0" anchor="b"/>
                </a:tc>
                <a:tc>
                  <a:txBody>
                    <a:bodyPr/>
                    <a:lstStyle/>
                    <a:p>
                      <a:pPr algn="l" fontAlgn="b"/>
                      <a:endParaRPr lang="en-US" sz="1000" b="0" i="0" u="none" strike="noStrike" dirty="0">
                        <a:solidFill>
                          <a:srgbClr val="FFFF00"/>
                        </a:solidFill>
                        <a:latin typeface="Arial"/>
                      </a:endParaRPr>
                    </a:p>
                  </a:txBody>
                  <a:tcPr marL="5701" marR="5701" marT="5701" marB="0" anchor="b"/>
                </a:tc>
                <a:tc>
                  <a:txBody>
                    <a:bodyPr/>
                    <a:lstStyle/>
                    <a:p>
                      <a:pPr algn="l" fontAlgn="b"/>
                      <a:endParaRPr lang="en-US" sz="1000" b="0" i="0" u="none" strike="noStrike" dirty="0">
                        <a:solidFill>
                          <a:srgbClr val="FFFF00"/>
                        </a:solidFill>
                        <a:latin typeface="Arial"/>
                      </a:endParaRPr>
                    </a:p>
                  </a:txBody>
                  <a:tcPr marL="5701" marR="5701" marT="5701" marB="0" anchor="b"/>
                </a:tc>
                <a:tc>
                  <a:txBody>
                    <a:bodyPr/>
                    <a:lstStyle/>
                    <a:p>
                      <a:pPr algn="l" fontAlgn="b"/>
                      <a:endParaRPr lang="en-US" sz="1000" b="0" i="0" u="none" strike="noStrike" dirty="0">
                        <a:solidFill>
                          <a:srgbClr val="FFFF00"/>
                        </a:solidFill>
                        <a:latin typeface="Arial"/>
                      </a:endParaRPr>
                    </a:p>
                  </a:txBody>
                  <a:tcPr marL="5701" marR="5701" marT="5701" marB="0" anchor="b"/>
                </a:tc>
                <a:tc>
                  <a:txBody>
                    <a:bodyPr/>
                    <a:lstStyle/>
                    <a:p>
                      <a:pPr algn="l" fontAlgn="b"/>
                      <a:endParaRPr lang="en-US" sz="1000" b="0" i="0" u="none" strike="noStrike" dirty="0">
                        <a:solidFill>
                          <a:srgbClr val="FFFF00"/>
                        </a:solidFill>
                        <a:latin typeface="Arial"/>
                      </a:endParaRPr>
                    </a:p>
                  </a:txBody>
                  <a:tcPr marL="5701" marR="5701" marT="5701" marB="0" anchor="b"/>
                </a:tc>
                <a:tc>
                  <a:txBody>
                    <a:bodyPr/>
                    <a:lstStyle/>
                    <a:p>
                      <a:pPr algn="l" fontAlgn="b"/>
                      <a:endParaRPr lang="en-US" sz="1000" b="0" i="0" u="none" strike="noStrike" dirty="0">
                        <a:solidFill>
                          <a:srgbClr val="FFFF00"/>
                        </a:solidFill>
                        <a:latin typeface="Arial"/>
                      </a:endParaRPr>
                    </a:p>
                  </a:txBody>
                  <a:tcPr marL="5701" marR="5701" marT="5701" marB="0" anchor="b"/>
                </a:tc>
              </a:tr>
              <a:tr h="144215">
                <a:tc>
                  <a:txBody>
                    <a:bodyPr/>
                    <a:lstStyle/>
                    <a:p>
                      <a:pPr algn="l" fontAlgn="b"/>
                      <a:r>
                        <a:rPr lang="en-US" sz="1000" u="none" strike="noStrike" dirty="0"/>
                        <a:t>Unused and sitting</a:t>
                      </a:r>
                      <a:endParaRPr lang="en-US" sz="1000" b="0" i="0" u="none" strike="noStrike" dirty="0">
                        <a:solidFill>
                          <a:srgbClr val="FFFF00"/>
                        </a:solidFill>
                        <a:latin typeface="Arial"/>
                      </a:endParaRPr>
                    </a:p>
                  </a:txBody>
                  <a:tcPr marL="5701" marR="5701" marT="5701" marB="0" anchor="b"/>
                </a:tc>
                <a:tc>
                  <a:txBody>
                    <a:bodyPr/>
                    <a:lstStyle/>
                    <a:p>
                      <a:pPr algn="r" fontAlgn="b"/>
                      <a:r>
                        <a:rPr lang="en-US" sz="1000" u="none" strike="noStrike" dirty="0"/>
                        <a:t>388</a:t>
                      </a:r>
                      <a:endParaRPr lang="en-US" sz="1000" b="0" i="0" u="none" strike="noStrike" dirty="0">
                        <a:solidFill>
                          <a:srgbClr val="FFFF00"/>
                        </a:solidFill>
                        <a:latin typeface="Arial"/>
                      </a:endParaRPr>
                    </a:p>
                  </a:txBody>
                  <a:tcPr marL="5701" marR="5701" marT="5701" marB="0" anchor="b"/>
                </a:tc>
                <a:tc>
                  <a:txBody>
                    <a:bodyPr/>
                    <a:lstStyle/>
                    <a:p>
                      <a:pPr algn="l" fontAlgn="b"/>
                      <a:endParaRPr lang="en-US" sz="1000" b="0" i="0" u="none" strike="noStrike" dirty="0">
                        <a:solidFill>
                          <a:srgbClr val="FFFF00"/>
                        </a:solidFill>
                        <a:latin typeface="Arial"/>
                      </a:endParaRPr>
                    </a:p>
                  </a:txBody>
                  <a:tcPr marL="5701" marR="5701" marT="5701" marB="0" anchor="b"/>
                </a:tc>
                <a:tc>
                  <a:txBody>
                    <a:bodyPr/>
                    <a:lstStyle/>
                    <a:p>
                      <a:pPr algn="l" fontAlgn="b"/>
                      <a:endParaRPr lang="en-US" sz="1000" b="0" i="0" u="none" strike="noStrike" dirty="0">
                        <a:solidFill>
                          <a:srgbClr val="FFFF00"/>
                        </a:solidFill>
                        <a:latin typeface="Arial"/>
                      </a:endParaRPr>
                    </a:p>
                  </a:txBody>
                  <a:tcPr marL="5701" marR="5701" marT="5701" marB="0" anchor="b"/>
                </a:tc>
                <a:tc>
                  <a:txBody>
                    <a:bodyPr/>
                    <a:lstStyle/>
                    <a:p>
                      <a:pPr algn="l" fontAlgn="b"/>
                      <a:endParaRPr lang="en-US" sz="1000" b="0" i="0" u="none" strike="noStrike" dirty="0">
                        <a:solidFill>
                          <a:srgbClr val="FFFF00"/>
                        </a:solidFill>
                        <a:latin typeface="Arial"/>
                      </a:endParaRPr>
                    </a:p>
                  </a:txBody>
                  <a:tcPr marL="5701" marR="5701" marT="5701" marB="0" anchor="b"/>
                </a:tc>
                <a:tc>
                  <a:txBody>
                    <a:bodyPr/>
                    <a:lstStyle/>
                    <a:p>
                      <a:pPr algn="l" fontAlgn="b"/>
                      <a:endParaRPr lang="en-US" sz="1000" b="0" i="0" u="none" strike="noStrike" dirty="0">
                        <a:solidFill>
                          <a:srgbClr val="FFFF00"/>
                        </a:solidFill>
                        <a:latin typeface="Arial"/>
                      </a:endParaRPr>
                    </a:p>
                  </a:txBody>
                  <a:tcPr marL="5701" marR="5701" marT="5701" marB="0" anchor="b"/>
                </a:tc>
                <a:tc>
                  <a:txBody>
                    <a:bodyPr/>
                    <a:lstStyle/>
                    <a:p>
                      <a:pPr algn="l" fontAlgn="b"/>
                      <a:endParaRPr lang="en-US" sz="1000" b="0" i="0" u="none" strike="noStrike" dirty="0">
                        <a:solidFill>
                          <a:srgbClr val="FFFF00"/>
                        </a:solidFill>
                        <a:latin typeface="Arial"/>
                      </a:endParaRPr>
                    </a:p>
                  </a:txBody>
                  <a:tcPr marL="5701" marR="5701" marT="5701" marB="0" anchor="b"/>
                </a:tc>
                <a:tc>
                  <a:txBody>
                    <a:bodyPr/>
                    <a:lstStyle/>
                    <a:p>
                      <a:pPr algn="l" fontAlgn="b"/>
                      <a:endParaRPr lang="en-US" sz="1000" b="0" i="0" u="none" strike="noStrike" dirty="0">
                        <a:solidFill>
                          <a:srgbClr val="FFFF00"/>
                        </a:solidFill>
                        <a:latin typeface="Arial"/>
                      </a:endParaRPr>
                    </a:p>
                  </a:txBody>
                  <a:tcPr marL="5701" marR="5701" marT="5701" marB="0" anchor="b"/>
                </a:tc>
              </a:tr>
              <a:tr h="279966">
                <a:tc>
                  <a:txBody>
                    <a:bodyPr/>
                    <a:lstStyle/>
                    <a:p>
                      <a:pPr algn="l" fontAlgn="b"/>
                      <a:r>
                        <a:rPr lang="en-US" sz="1000" u="none" strike="noStrike" dirty="0"/>
                        <a:t>Used</a:t>
                      </a:r>
                      <a:endParaRPr lang="en-US" sz="1000" b="0" i="0" u="none" strike="noStrike" dirty="0">
                        <a:solidFill>
                          <a:srgbClr val="FFFF00"/>
                        </a:solidFill>
                        <a:latin typeface="Arial"/>
                      </a:endParaRPr>
                    </a:p>
                  </a:txBody>
                  <a:tcPr marL="5701" marR="5701" marT="5701" marB="0" anchor="b"/>
                </a:tc>
                <a:tc>
                  <a:txBody>
                    <a:bodyPr/>
                    <a:lstStyle/>
                    <a:p>
                      <a:pPr algn="r" fontAlgn="b"/>
                      <a:r>
                        <a:rPr lang="en-US" sz="1000" u="none" strike="noStrike" dirty="0"/>
                        <a:t>375</a:t>
                      </a:r>
                      <a:endParaRPr lang="en-US" sz="1000" b="0" i="0" u="none" strike="noStrike" dirty="0">
                        <a:solidFill>
                          <a:srgbClr val="FFFF00"/>
                        </a:solidFill>
                        <a:latin typeface="Arial"/>
                      </a:endParaRPr>
                    </a:p>
                  </a:txBody>
                  <a:tcPr marL="5701" marR="5701" marT="5701" marB="0" anchor="b"/>
                </a:tc>
                <a:tc>
                  <a:txBody>
                    <a:bodyPr/>
                    <a:lstStyle/>
                    <a:p>
                      <a:pPr algn="l" fontAlgn="b"/>
                      <a:r>
                        <a:rPr lang="en-US" sz="1000" u="none" strike="noStrike" dirty="0"/>
                        <a:t>Time to pick mag in Min.</a:t>
                      </a:r>
                      <a:endParaRPr lang="en-US" sz="1000" b="0" i="0" u="none" strike="noStrike" dirty="0">
                        <a:solidFill>
                          <a:srgbClr val="FFFF00"/>
                        </a:solidFill>
                        <a:latin typeface="Arial"/>
                      </a:endParaRPr>
                    </a:p>
                  </a:txBody>
                  <a:tcPr marL="5701" marR="5701" marT="5701" marB="0" anchor="b"/>
                </a:tc>
                <a:tc>
                  <a:txBody>
                    <a:bodyPr/>
                    <a:lstStyle/>
                    <a:p>
                      <a:pPr algn="l" fontAlgn="b"/>
                      <a:r>
                        <a:rPr lang="en-US" sz="1000" u="none" strike="noStrike" dirty="0"/>
                        <a:t>Total time in min.</a:t>
                      </a:r>
                      <a:endParaRPr lang="en-US" sz="1000" b="0" i="0" u="none" strike="noStrike" dirty="0">
                        <a:solidFill>
                          <a:srgbClr val="FFFF00"/>
                        </a:solidFill>
                        <a:latin typeface="Arial"/>
                      </a:endParaRPr>
                    </a:p>
                  </a:txBody>
                  <a:tcPr marL="5701" marR="5701" marT="5701" marB="0" anchor="b"/>
                </a:tc>
                <a:tc>
                  <a:txBody>
                    <a:bodyPr/>
                    <a:lstStyle/>
                    <a:p>
                      <a:pPr algn="l" fontAlgn="b"/>
                      <a:r>
                        <a:rPr lang="en-US" sz="1000" u="none" strike="noStrike" dirty="0"/>
                        <a:t>Total time in hours</a:t>
                      </a:r>
                      <a:endParaRPr lang="en-US" sz="1000" b="0" i="0" u="none" strike="noStrike" dirty="0">
                        <a:solidFill>
                          <a:srgbClr val="FFFF00"/>
                        </a:solidFill>
                        <a:latin typeface="Arial"/>
                      </a:endParaRPr>
                    </a:p>
                  </a:txBody>
                  <a:tcPr marL="5701" marR="5701" marT="5701" marB="0" anchor="b"/>
                </a:tc>
                <a:tc>
                  <a:txBody>
                    <a:bodyPr/>
                    <a:lstStyle/>
                    <a:p>
                      <a:pPr algn="l" fontAlgn="b"/>
                      <a:r>
                        <a:rPr lang="en-US" sz="1000" u="none" strike="noStrike" dirty="0"/>
                        <a:t>Total time in days (6hrwd)</a:t>
                      </a:r>
                      <a:endParaRPr lang="en-US" sz="1000" b="0" i="0" u="none" strike="noStrike" dirty="0">
                        <a:solidFill>
                          <a:srgbClr val="FFFF00"/>
                        </a:solidFill>
                        <a:latin typeface="Arial"/>
                      </a:endParaRPr>
                    </a:p>
                  </a:txBody>
                  <a:tcPr marL="5701" marR="5701" marT="5701" marB="0" anchor="b"/>
                </a:tc>
                <a:tc>
                  <a:txBody>
                    <a:bodyPr/>
                    <a:lstStyle/>
                    <a:p>
                      <a:pPr algn="l" fontAlgn="b"/>
                      <a:endParaRPr lang="en-US" sz="1000" b="0" i="0" u="none" strike="noStrike" dirty="0">
                        <a:solidFill>
                          <a:srgbClr val="FFFF00"/>
                        </a:solidFill>
                        <a:latin typeface="Arial"/>
                      </a:endParaRPr>
                    </a:p>
                  </a:txBody>
                  <a:tcPr marL="5701" marR="5701" marT="5701" marB="0" anchor="b"/>
                </a:tc>
                <a:tc>
                  <a:txBody>
                    <a:bodyPr/>
                    <a:lstStyle/>
                    <a:p>
                      <a:pPr algn="l" fontAlgn="b"/>
                      <a:endParaRPr lang="en-US" sz="1000" b="0" i="0" u="none" strike="noStrike" dirty="0">
                        <a:solidFill>
                          <a:srgbClr val="FFFF00"/>
                        </a:solidFill>
                        <a:latin typeface="Arial"/>
                      </a:endParaRPr>
                    </a:p>
                  </a:txBody>
                  <a:tcPr marL="5701" marR="5701" marT="5701" marB="0" anchor="b"/>
                </a:tc>
              </a:tr>
              <a:tr h="144215">
                <a:tc>
                  <a:txBody>
                    <a:bodyPr/>
                    <a:lstStyle/>
                    <a:p>
                      <a:pPr algn="l" fontAlgn="b"/>
                      <a:r>
                        <a:rPr lang="en-US" sz="1000" u="none" strike="noStrike" dirty="0"/>
                        <a:t>Totals</a:t>
                      </a:r>
                      <a:endParaRPr lang="en-US" sz="1000" b="0" i="0" u="none" strike="noStrike" dirty="0">
                        <a:solidFill>
                          <a:srgbClr val="FFFF00"/>
                        </a:solidFill>
                        <a:latin typeface="Arial"/>
                      </a:endParaRPr>
                    </a:p>
                  </a:txBody>
                  <a:tcPr marL="5701" marR="5701" marT="5701" marB="0" anchor="b"/>
                </a:tc>
                <a:tc>
                  <a:txBody>
                    <a:bodyPr/>
                    <a:lstStyle/>
                    <a:p>
                      <a:pPr algn="r" fontAlgn="b"/>
                      <a:r>
                        <a:rPr lang="en-US" sz="1000" u="none" strike="noStrike" dirty="0"/>
                        <a:t>763</a:t>
                      </a:r>
                      <a:endParaRPr lang="en-US" sz="1000" b="0" i="0" u="none" strike="noStrike" dirty="0">
                        <a:solidFill>
                          <a:srgbClr val="FFFF00"/>
                        </a:solidFill>
                        <a:latin typeface="Arial"/>
                      </a:endParaRPr>
                    </a:p>
                  </a:txBody>
                  <a:tcPr marL="5701" marR="5701" marT="5701" marB="0" anchor="b"/>
                </a:tc>
                <a:tc>
                  <a:txBody>
                    <a:bodyPr/>
                    <a:lstStyle/>
                    <a:p>
                      <a:pPr algn="r" fontAlgn="b"/>
                      <a:r>
                        <a:rPr lang="en-US" sz="1000" u="none" strike="noStrike" dirty="0"/>
                        <a:t>90</a:t>
                      </a:r>
                      <a:endParaRPr lang="en-US" sz="1000" b="0" i="0" u="none" strike="noStrike" dirty="0">
                        <a:solidFill>
                          <a:srgbClr val="FFFF00"/>
                        </a:solidFill>
                        <a:latin typeface="Arial"/>
                      </a:endParaRPr>
                    </a:p>
                  </a:txBody>
                  <a:tcPr marL="5701" marR="5701" marT="5701" marB="0" anchor="b"/>
                </a:tc>
                <a:tc>
                  <a:txBody>
                    <a:bodyPr/>
                    <a:lstStyle/>
                    <a:p>
                      <a:pPr algn="r" fontAlgn="b"/>
                      <a:r>
                        <a:rPr lang="en-US" sz="1000" u="none" strike="noStrike" dirty="0"/>
                        <a:t>68670</a:t>
                      </a:r>
                      <a:endParaRPr lang="en-US" sz="1000" b="0" i="0" u="none" strike="noStrike" dirty="0">
                        <a:solidFill>
                          <a:srgbClr val="FFFF00"/>
                        </a:solidFill>
                        <a:latin typeface="Arial"/>
                      </a:endParaRPr>
                    </a:p>
                  </a:txBody>
                  <a:tcPr marL="5701" marR="5701" marT="5701" marB="0" anchor="b"/>
                </a:tc>
                <a:tc>
                  <a:txBody>
                    <a:bodyPr/>
                    <a:lstStyle/>
                    <a:p>
                      <a:pPr algn="r" fontAlgn="b"/>
                      <a:r>
                        <a:rPr lang="en-US" sz="1000" u="none" strike="noStrike" dirty="0"/>
                        <a:t>1144.5</a:t>
                      </a:r>
                      <a:endParaRPr lang="en-US" sz="1000" b="0" i="0" u="none" strike="noStrike" dirty="0">
                        <a:solidFill>
                          <a:srgbClr val="FFFF00"/>
                        </a:solidFill>
                        <a:latin typeface="Arial"/>
                      </a:endParaRPr>
                    </a:p>
                  </a:txBody>
                  <a:tcPr marL="5701" marR="5701" marT="5701" marB="0" anchor="b"/>
                </a:tc>
                <a:tc>
                  <a:txBody>
                    <a:bodyPr/>
                    <a:lstStyle/>
                    <a:p>
                      <a:pPr algn="r" fontAlgn="b"/>
                      <a:r>
                        <a:rPr lang="en-US" sz="1000" u="none" strike="noStrike" dirty="0"/>
                        <a:t>190.75</a:t>
                      </a:r>
                      <a:endParaRPr lang="en-US" sz="1000" b="0" i="0" u="none" strike="noStrike" dirty="0">
                        <a:solidFill>
                          <a:srgbClr val="FFFF00"/>
                        </a:solidFill>
                        <a:latin typeface="Arial"/>
                      </a:endParaRPr>
                    </a:p>
                  </a:txBody>
                  <a:tcPr marL="5701" marR="5701" marT="5701" marB="0" anchor="b"/>
                </a:tc>
                <a:tc>
                  <a:txBody>
                    <a:bodyPr/>
                    <a:lstStyle/>
                    <a:p>
                      <a:pPr algn="l" fontAlgn="b"/>
                      <a:endParaRPr lang="en-US" sz="1000" b="0" i="0" u="none" strike="noStrike" dirty="0">
                        <a:solidFill>
                          <a:srgbClr val="FFFF00"/>
                        </a:solidFill>
                        <a:latin typeface="Arial"/>
                      </a:endParaRPr>
                    </a:p>
                  </a:txBody>
                  <a:tcPr marL="5701" marR="5701" marT="5701" marB="0" anchor="b"/>
                </a:tc>
                <a:tc>
                  <a:txBody>
                    <a:bodyPr/>
                    <a:lstStyle/>
                    <a:p>
                      <a:pPr algn="l" fontAlgn="b"/>
                      <a:endParaRPr lang="en-US" sz="1000" b="0" i="0" u="none" strike="noStrike" dirty="0">
                        <a:solidFill>
                          <a:srgbClr val="FFFF00"/>
                        </a:solidFill>
                        <a:latin typeface="Arial"/>
                      </a:endParaRPr>
                    </a:p>
                  </a:txBody>
                  <a:tcPr marL="5701" marR="5701" marT="5701" marB="0" anchor="b"/>
                </a:tc>
              </a:tr>
              <a:tr h="144215">
                <a:tc>
                  <a:txBody>
                    <a:bodyPr/>
                    <a:lstStyle/>
                    <a:p>
                      <a:pPr algn="l" fontAlgn="b"/>
                      <a:endParaRPr lang="en-US" sz="1000" b="0" i="0" u="none" strike="noStrike" dirty="0">
                        <a:solidFill>
                          <a:srgbClr val="FFFF00"/>
                        </a:solidFill>
                        <a:latin typeface="Arial"/>
                      </a:endParaRPr>
                    </a:p>
                  </a:txBody>
                  <a:tcPr marL="5701" marR="5701" marT="5701" marB="0" anchor="b"/>
                </a:tc>
                <a:tc>
                  <a:txBody>
                    <a:bodyPr/>
                    <a:lstStyle/>
                    <a:p>
                      <a:pPr algn="l" fontAlgn="b"/>
                      <a:endParaRPr lang="en-US" sz="1000" b="0" i="0" u="none" strike="noStrike" dirty="0">
                        <a:solidFill>
                          <a:srgbClr val="FFFF00"/>
                        </a:solidFill>
                        <a:latin typeface="Arial"/>
                      </a:endParaRPr>
                    </a:p>
                  </a:txBody>
                  <a:tcPr marL="5701" marR="5701" marT="5701" marB="0" anchor="b"/>
                </a:tc>
                <a:tc>
                  <a:txBody>
                    <a:bodyPr/>
                    <a:lstStyle/>
                    <a:p>
                      <a:pPr algn="l" fontAlgn="b"/>
                      <a:endParaRPr lang="en-US" sz="1000" b="0" i="0" u="none" strike="noStrike" dirty="0">
                        <a:solidFill>
                          <a:srgbClr val="FFFF00"/>
                        </a:solidFill>
                        <a:latin typeface="Arial"/>
                      </a:endParaRPr>
                    </a:p>
                  </a:txBody>
                  <a:tcPr marL="5701" marR="5701" marT="5701" marB="0" anchor="b"/>
                </a:tc>
                <a:tc>
                  <a:txBody>
                    <a:bodyPr/>
                    <a:lstStyle/>
                    <a:p>
                      <a:pPr algn="l" fontAlgn="b"/>
                      <a:endParaRPr lang="en-US" sz="1000" b="0" i="0" u="none" strike="noStrike" dirty="0">
                        <a:solidFill>
                          <a:srgbClr val="FFFF00"/>
                        </a:solidFill>
                        <a:latin typeface="Arial"/>
                      </a:endParaRPr>
                    </a:p>
                  </a:txBody>
                  <a:tcPr marL="5701" marR="5701" marT="5701" marB="0" anchor="b"/>
                </a:tc>
                <a:tc>
                  <a:txBody>
                    <a:bodyPr/>
                    <a:lstStyle/>
                    <a:p>
                      <a:pPr algn="l" fontAlgn="b"/>
                      <a:endParaRPr lang="en-US" sz="1000" b="0" i="0" u="none" strike="noStrike" dirty="0">
                        <a:solidFill>
                          <a:srgbClr val="FFFF00"/>
                        </a:solidFill>
                        <a:latin typeface="Arial"/>
                      </a:endParaRPr>
                    </a:p>
                  </a:txBody>
                  <a:tcPr marL="5701" marR="5701" marT="5701" marB="0" anchor="b"/>
                </a:tc>
                <a:tc>
                  <a:txBody>
                    <a:bodyPr/>
                    <a:lstStyle/>
                    <a:p>
                      <a:pPr algn="l" fontAlgn="b"/>
                      <a:endParaRPr lang="en-US" sz="1000" b="0" i="0" u="none" strike="noStrike" dirty="0">
                        <a:solidFill>
                          <a:srgbClr val="FFFF00"/>
                        </a:solidFill>
                        <a:latin typeface="Arial"/>
                      </a:endParaRPr>
                    </a:p>
                  </a:txBody>
                  <a:tcPr marL="5701" marR="5701" marT="5701" marB="0" anchor="b"/>
                </a:tc>
                <a:tc>
                  <a:txBody>
                    <a:bodyPr/>
                    <a:lstStyle/>
                    <a:p>
                      <a:pPr algn="l" fontAlgn="b"/>
                      <a:endParaRPr lang="en-US" sz="1000" b="0" i="0" u="none" strike="noStrike" dirty="0">
                        <a:solidFill>
                          <a:srgbClr val="FFFF00"/>
                        </a:solidFill>
                        <a:latin typeface="Arial"/>
                      </a:endParaRPr>
                    </a:p>
                  </a:txBody>
                  <a:tcPr marL="5701" marR="5701" marT="5701" marB="0" anchor="b"/>
                </a:tc>
                <a:tc>
                  <a:txBody>
                    <a:bodyPr/>
                    <a:lstStyle/>
                    <a:p>
                      <a:pPr algn="l" fontAlgn="b"/>
                      <a:endParaRPr lang="en-US" sz="1000" b="0" i="0" u="none" strike="noStrike" dirty="0">
                        <a:solidFill>
                          <a:srgbClr val="FFFF00"/>
                        </a:solidFill>
                        <a:latin typeface="Arial"/>
                      </a:endParaRPr>
                    </a:p>
                  </a:txBody>
                  <a:tcPr marL="5701" marR="5701" marT="5701" marB="0" anchor="b"/>
                </a:tc>
              </a:tr>
              <a:tr h="279966">
                <a:tc>
                  <a:txBody>
                    <a:bodyPr/>
                    <a:lstStyle/>
                    <a:p>
                      <a:pPr algn="l" fontAlgn="b"/>
                      <a:r>
                        <a:rPr lang="en-US" sz="1000" u="none" strike="noStrike" dirty="0"/>
                        <a:t>Main ring Magnet disconnect</a:t>
                      </a:r>
                      <a:endParaRPr lang="en-US" sz="1000" b="0" i="0" u="none" strike="noStrike" dirty="0">
                        <a:solidFill>
                          <a:srgbClr val="FFFF00"/>
                        </a:solidFill>
                        <a:latin typeface="Arial"/>
                      </a:endParaRPr>
                    </a:p>
                  </a:txBody>
                  <a:tcPr marL="5701" marR="5701" marT="5701" marB="0" anchor="b"/>
                </a:tc>
                <a:tc>
                  <a:txBody>
                    <a:bodyPr/>
                    <a:lstStyle/>
                    <a:p>
                      <a:pPr algn="l" fontAlgn="b"/>
                      <a:r>
                        <a:rPr lang="en-US" sz="1000" u="none" strike="noStrike" dirty="0"/>
                        <a:t>no of magnets</a:t>
                      </a:r>
                      <a:endParaRPr lang="en-US" sz="1000" b="0" i="0" u="none" strike="noStrike" dirty="0">
                        <a:solidFill>
                          <a:srgbClr val="FFFF00"/>
                        </a:solidFill>
                        <a:latin typeface="Arial"/>
                      </a:endParaRPr>
                    </a:p>
                  </a:txBody>
                  <a:tcPr marL="5701" marR="5701" marT="5701" marB="0" anchor="b"/>
                </a:tc>
                <a:tc>
                  <a:txBody>
                    <a:bodyPr/>
                    <a:lstStyle/>
                    <a:p>
                      <a:pPr algn="l" fontAlgn="b"/>
                      <a:r>
                        <a:rPr lang="en-US" sz="1000" u="none" strike="noStrike" dirty="0"/>
                        <a:t>time to disconnect hrs</a:t>
                      </a:r>
                      <a:endParaRPr lang="en-US" sz="1000" b="0" i="0" u="none" strike="noStrike" dirty="0">
                        <a:solidFill>
                          <a:srgbClr val="FFFF00"/>
                        </a:solidFill>
                        <a:latin typeface="Arial"/>
                      </a:endParaRPr>
                    </a:p>
                  </a:txBody>
                  <a:tcPr marL="5701" marR="5701" marT="5701" marB="0" anchor="b"/>
                </a:tc>
                <a:tc>
                  <a:txBody>
                    <a:bodyPr/>
                    <a:lstStyle/>
                    <a:p>
                      <a:pPr algn="l" fontAlgn="b"/>
                      <a:r>
                        <a:rPr lang="en-US" sz="1000" u="none" strike="noStrike" dirty="0"/>
                        <a:t>tot T in hours</a:t>
                      </a:r>
                      <a:endParaRPr lang="en-US" sz="1000" b="0" i="0" u="none" strike="noStrike" dirty="0">
                        <a:solidFill>
                          <a:srgbClr val="FFFF00"/>
                        </a:solidFill>
                        <a:latin typeface="Arial"/>
                      </a:endParaRPr>
                    </a:p>
                  </a:txBody>
                  <a:tcPr marL="5701" marR="5701" marT="5701" marB="0" anchor="b"/>
                </a:tc>
                <a:tc>
                  <a:txBody>
                    <a:bodyPr/>
                    <a:lstStyle/>
                    <a:p>
                      <a:pPr algn="l" fontAlgn="b"/>
                      <a:r>
                        <a:rPr lang="en-US" sz="1000" u="none" strike="noStrike" dirty="0"/>
                        <a:t>6hrwd</a:t>
                      </a:r>
                      <a:endParaRPr lang="en-US" sz="1000" b="0" i="0" u="none" strike="noStrike" dirty="0">
                        <a:solidFill>
                          <a:srgbClr val="FFFF00"/>
                        </a:solidFill>
                        <a:latin typeface="Arial"/>
                      </a:endParaRPr>
                    </a:p>
                  </a:txBody>
                  <a:tcPr marL="5701" marR="5701" marT="5701" marB="0" anchor="b"/>
                </a:tc>
                <a:tc>
                  <a:txBody>
                    <a:bodyPr/>
                    <a:lstStyle/>
                    <a:p>
                      <a:pPr algn="l" fontAlgn="b"/>
                      <a:r>
                        <a:rPr lang="en-US" sz="1000" u="none" strike="noStrike" dirty="0"/>
                        <a:t>T in days</a:t>
                      </a:r>
                      <a:endParaRPr lang="en-US" sz="1000" b="0" i="0" u="none" strike="noStrike" dirty="0">
                        <a:solidFill>
                          <a:srgbClr val="FFFF00"/>
                        </a:solidFill>
                        <a:latin typeface="Arial"/>
                      </a:endParaRPr>
                    </a:p>
                  </a:txBody>
                  <a:tcPr marL="5701" marR="5701" marT="5701" marB="0" anchor="b"/>
                </a:tc>
                <a:tc>
                  <a:txBody>
                    <a:bodyPr/>
                    <a:lstStyle/>
                    <a:p>
                      <a:pPr algn="l" fontAlgn="b"/>
                      <a:endParaRPr lang="en-US" sz="1000" b="0" i="0" u="none" strike="noStrike" dirty="0">
                        <a:solidFill>
                          <a:srgbClr val="FFFF00"/>
                        </a:solidFill>
                        <a:latin typeface="Arial"/>
                      </a:endParaRPr>
                    </a:p>
                  </a:txBody>
                  <a:tcPr marL="5701" marR="5701" marT="5701" marB="0" anchor="b"/>
                </a:tc>
                <a:tc>
                  <a:txBody>
                    <a:bodyPr/>
                    <a:lstStyle/>
                    <a:p>
                      <a:pPr algn="l" fontAlgn="b"/>
                      <a:endParaRPr lang="en-US" sz="1000" b="0" i="0" u="none" strike="noStrike" dirty="0">
                        <a:solidFill>
                          <a:srgbClr val="FFFF00"/>
                        </a:solidFill>
                        <a:latin typeface="Arial"/>
                      </a:endParaRPr>
                    </a:p>
                  </a:txBody>
                  <a:tcPr marL="5701" marR="5701" marT="5701" marB="0" anchor="b"/>
                </a:tc>
              </a:tr>
              <a:tr h="144215">
                <a:tc>
                  <a:txBody>
                    <a:bodyPr/>
                    <a:lstStyle/>
                    <a:p>
                      <a:pPr algn="l" fontAlgn="b"/>
                      <a:endParaRPr lang="en-US" sz="1000" b="0" i="0" u="none" strike="noStrike" dirty="0">
                        <a:solidFill>
                          <a:srgbClr val="FFFF00"/>
                        </a:solidFill>
                        <a:latin typeface="Arial"/>
                      </a:endParaRPr>
                    </a:p>
                  </a:txBody>
                  <a:tcPr marL="5701" marR="5701" marT="5701" marB="0" anchor="b"/>
                </a:tc>
                <a:tc>
                  <a:txBody>
                    <a:bodyPr/>
                    <a:lstStyle/>
                    <a:p>
                      <a:pPr algn="r" fontAlgn="b"/>
                      <a:r>
                        <a:rPr lang="en-US" sz="1000" u="none" strike="noStrike" dirty="0"/>
                        <a:t>375</a:t>
                      </a:r>
                      <a:endParaRPr lang="en-US" sz="1000" b="0" i="0" u="none" strike="noStrike" dirty="0">
                        <a:solidFill>
                          <a:srgbClr val="FFFF00"/>
                        </a:solidFill>
                        <a:latin typeface="Arial"/>
                      </a:endParaRPr>
                    </a:p>
                  </a:txBody>
                  <a:tcPr marL="5701" marR="5701" marT="5701" marB="0" anchor="b"/>
                </a:tc>
                <a:tc>
                  <a:txBody>
                    <a:bodyPr/>
                    <a:lstStyle/>
                    <a:p>
                      <a:pPr algn="r" fontAlgn="b"/>
                      <a:r>
                        <a:rPr lang="en-US" sz="1000" u="none" strike="noStrike" dirty="0"/>
                        <a:t>1</a:t>
                      </a:r>
                      <a:endParaRPr lang="en-US" sz="1000" b="0" i="0" u="none" strike="noStrike" dirty="0">
                        <a:solidFill>
                          <a:srgbClr val="FFFF00"/>
                        </a:solidFill>
                        <a:latin typeface="Arial"/>
                      </a:endParaRPr>
                    </a:p>
                  </a:txBody>
                  <a:tcPr marL="5701" marR="5701" marT="5701" marB="0" anchor="b"/>
                </a:tc>
                <a:tc>
                  <a:txBody>
                    <a:bodyPr/>
                    <a:lstStyle/>
                    <a:p>
                      <a:pPr algn="r" fontAlgn="b"/>
                      <a:r>
                        <a:rPr lang="en-US" sz="1000" u="none" strike="noStrike" dirty="0"/>
                        <a:t>375</a:t>
                      </a:r>
                      <a:endParaRPr lang="en-US" sz="1000" b="0" i="0" u="none" strike="noStrike" dirty="0">
                        <a:solidFill>
                          <a:srgbClr val="FFFF00"/>
                        </a:solidFill>
                        <a:latin typeface="Arial"/>
                      </a:endParaRPr>
                    </a:p>
                  </a:txBody>
                  <a:tcPr marL="5701" marR="5701" marT="5701" marB="0" anchor="b"/>
                </a:tc>
                <a:tc>
                  <a:txBody>
                    <a:bodyPr/>
                    <a:lstStyle/>
                    <a:p>
                      <a:pPr algn="r" fontAlgn="b"/>
                      <a:r>
                        <a:rPr lang="en-US" sz="1000" u="none" strike="noStrike" dirty="0"/>
                        <a:t>6</a:t>
                      </a:r>
                      <a:endParaRPr lang="en-US" sz="1000" b="0" i="0" u="none" strike="noStrike" dirty="0">
                        <a:solidFill>
                          <a:srgbClr val="FFFF00"/>
                        </a:solidFill>
                        <a:latin typeface="Arial"/>
                      </a:endParaRPr>
                    </a:p>
                  </a:txBody>
                  <a:tcPr marL="5701" marR="5701" marT="5701" marB="0" anchor="b"/>
                </a:tc>
                <a:tc>
                  <a:txBody>
                    <a:bodyPr/>
                    <a:lstStyle/>
                    <a:p>
                      <a:pPr algn="r" fontAlgn="b"/>
                      <a:r>
                        <a:rPr lang="en-US" sz="1000" u="none" strike="noStrike" dirty="0"/>
                        <a:t>62.5</a:t>
                      </a:r>
                      <a:endParaRPr lang="en-US" sz="1000" b="0" i="0" u="none" strike="noStrike" dirty="0">
                        <a:solidFill>
                          <a:srgbClr val="FFFF00"/>
                        </a:solidFill>
                        <a:latin typeface="Arial"/>
                      </a:endParaRPr>
                    </a:p>
                  </a:txBody>
                  <a:tcPr marL="5701" marR="5701" marT="5701" marB="0" anchor="b"/>
                </a:tc>
                <a:tc>
                  <a:txBody>
                    <a:bodyPr/>
                    <a:lstStyle/>
                    <a:p>
                      <a:pPr algn="l" fontAlgn="b"/>
                      <a:endParaRPr lang="en-US" sz="1000" b="0" i="0" u="none" strike="noStrike" dirty="0">
                        <a:solidFill>
                          <a:srgbClr val="FFFF00"/>
                        </a:solidFill>
                        <a:latin typeface="Arial"/>
                      </a:endParaRPr>
                    </a:p>
                  </a:txBody>
                  <a:tcPr marL="5701" marR="5701" marT="5701" marB="0" anchor="b"/>
                </a:tc>
                <a:tc>
                  <a:txBody>
                    <a:bodyPr/>
                    <a:lstStyle/>
                    <a:p>
                      <a:pPr algn="l" fontAlgn="b"/>
                      <a:endParaRPr lang="en-US" sz="1000" b="0" i="0" u="none" strike="noStrike" dirty="0">
                        <a:solidFill>
                          <a:srgbClr val="FFFF00"/>
                        </a:solidFill>
                        <a:latin typeface="Arial"/>
                      </a:endParaRPr>
                    </a:p>
                  </a:txBody>
                  <a:tcPr marL="5701" marR="5701" marT="5701" marB="0" anchor="b"/>
                </a:tc>
              </a:tr>
              <a:tr h="188693">
                <a:tc>
                  <a:txBody>
                    <a:bodyPr/>
                    <a:lstStyle/>
                    <a:p>
                      <a:pPr algn="l" fontAlgn="b"/>
                      <a:endParaRPr lang="en-US" sz="1000" b="0" i="0" u="none" strike="noStrike" dirty="0">
                        <a:solidFill>
                          <a:srgbClr val="FFFF00"/>
                        </a:solidFill>
                        <a:latin typeface="Arial"/>
                      </a:endParaRPr>
                    </a:p>
                  </a:txBody>
                  <a:tcPr marL="5701" marR="5701" marT="5701" marB="0" anchor="b"/>
                </a:tc>
                <a:tc>
                  <a:txBody>
                    <a:bodyPr/>
                    <a:lstStyle/>
                    <a:p>
                      <a:pPr algn="l" fontAlgn="b"/>
                      <a:endParaRPr lang="en-US" sz="1000" b="0" i="0" u="none" strike="noStrike" dirty="0">
                        <a:solidFill>
                          <a:srgbClr val="FFFF00"/>
                        </a:solidFill>
                        <a:latin typeface="Arial"/>
                      </a:endParaRPr>
                    </a:p>
                  </a:txBody>
                  <a:tcPr marL="5701" marR="5701" marT="5701" marB="0" anchor="b"/>
                </a:tc>
                <a:tc>
                  <a:txBody>
                    <a:bodyPr/>
                    <a:lstStyle/>
                    <a:p>
                      <a:pPr algn="l" fontAlgn="b"/>
                      <a:endParaRPr lang="en-US" sz="1000" b="0" i="0" u="none" strike="noStrike" dirty="0">
                        <a:solidFill>
                          <a:srgbClr val="FFFF00"/>
                        </a:solidFill>
                        <a:latin typeface="Arial"/>
                      </a:endParaRPr>
                    </a:p>
                  </a:txBody>
                  <a:tcPr marL="5701" marR="5701" marT="5701" marB="0" anchor="b"/>
                </a:tc>
                <a:tc>
                  <a:txBody>
                    <a:bodyPr/>
                    <a:lstStyle/>
                    <a:p>
                      <a:pPr algn="l" fontAlgn="b"/>
                      <a:endParaRPr lang="en-US" sz="1000" b="0" i="0" u="none" strike="noStrike" dirty="0">
                        <a:solidFill>
                          <a:srgbClr val="FFFF00"/>
                        </a:solidFill>
                        <a:latin typeface="Arial"/>
                      </a:endParaRPr>
                    </a:p>
                  </a:txBody>
                  <a:tcPr marL="5701" marR="5701" marT="5701" marB="0" anchor="b"/>
                </a:tc>
                <a:tc>
                  <a:txBody>
                    <a:bodyPr/>
                    <a:lstStyle/>
                    <a:p>
                      <a:pPr algn="l" fontAlgn="b"/>
                      <a:endParaRPr lang="en-US" sz="1000" b="0" i="0" u="none" strike="noStrike" dirty="0">
                        <a:solidFill>
                          <a:srgbClr val="FFFF00"/>
                        </a:solidFill>
                        <a:latin typeface="Arial"/>
                      </a:endParaRPr>
                    </a:p>
                  </a:txBody>
                  <a:tcPr marL="5701" marR="5701" marT="5701" marB="0" anchor="b"/>
                </a:tc>
                <a:tc>
                  <a:txBody>
                    <a:bodyPr/>
                    <a:lstStyle/>
                    <a:p>
                      <a:pPr algn="l" fontAlgn="b"/>
                      <a:endParaRPr lang="en-US" sz="1000" b="0" i="0" u="none" strike="noStrike" dirty="0">
                        <a:solidFill>
                          <a:srgbClr val="FFFF00"/>
                        </a:solidFill>
                        <a:latin typeface="Arial"/>
                      </a:endParaRPr>
                    </a:p>
                  </a:txBody>
                  <a:tcPr marL="5701" marR="5701" marT="5701" marB="0" anchor="b"/>
                </a:tc>
                <a:tc>
                  <a:txBody>
                    <a:bodyPr/>
                    <a:lstStyle/>
                    <a:p>
                      <a:pPr algn="l" fontAlgn="b"/>
                      <a:endParaRPr lang="en-US" sz="1000" b="0" i="0" u="none" strike="noStrike" dirty="0">
                        <a:solidFill>
                          <a:srgbClr val="FFFF00"/>
                        </a:solidFill>
                        <a:latin typeface="Arial"/>
                      </a:endParaRPr>
                    </a:p>
                  </a:txBody>
                  <a:tcPr marL="5701" marR="5701" marT="5701" marB="0" anchor="b"/>
                </a:tc>
                <a:tc>
                  <a:txBody>
                    <a:bodyPr/>
                    <a:lstStyle/>
                    <a:p>
                      <a:pPr algn="l" fontAlgn="b"/>
                      <a:endParaRPr lang="en-US" sz="1000" b="0" i="0" u="none" strike="noStrike" dirty="0">
                        <a:solidFill>
                          <a:srgbClr val="FFFF00"/>
                        </a:solidFill>
                        <a:latin typeface="Arial"/>
                      </a:endParaRPr>
                    </a:p>
                  </a:txBody>
                  <a:tcPr marL="5701" marR="5701" marT="5701" marB="0" anchor="b"/>
                </a:tc>
              </a:tr>
              <a:tr h="144215">
                <a:tc>
                  <a:txBody>
                    <a:bodyPr/>
                    <a:lstStyle/>
                    <a:p>
                      <a:pPr algn="l" fontAlgn="b"/>
                      <a:endParaRPr lang="en-US" sz="1000" b="0" i="0" u="none" strike="noStrike" dirty="0">
                        <a:solidFill>
                          <a:srgbClr val="FFFF00"/>
                        </a:solidFill>
                        <a:latin typeface="Arial"/>
                      </a:endParaRPr>
                    </a:p>
                  </a:txBody>
                  <a:tcPr marL="5701" marR="5701" marT="5701" marB="0" anchor="b"/>
                </a:tc>
                <a:tc>
                  <a:txBody>
                    <a:bodyPr/>
                    <a:lstStyle/>
                    <a:p>
                      <a:pPr algn="l" fontAlgn="b"/>
                      <a:endParaRPr lang="en-US" sz="1000" b="0" i="0" u="none" strike="noStrike" dirty="0">
                        <a:solidFill>
                          <a:srgbClr val="FFFF00"/>
                        </a:solidFill>
                        <a:latin typeface="Arial"/>
                      </a:endParaRPr>
                    </a:p>
                  </a:txBody>
                  <a:tcPr marL="5701" marR="5701" marT="5701" marB="0" anchor="b"/>
                </a:tc>
                <a:tc>
                  <a:txBody>
                    <a:bodyPr/>
                    <a:lstStyle/>
                    <a:p>
                      <a:pPr algn="l" fontAlgn="b"/>
                      <a:endParaRPr lang="en-US" sz="1000" b="0" i="0" u="none" strike="noStrike" dirty="0">
                        <a:solidFill>
                          <a:srgbClr val="FFFF00"/>
                        </a:solidFill>
                        <a:latin typeface="Arial"/>
                      </a:endParaRPr>
                    </a:p>
                  </a:txBody>
                  <a:tcPr marL="5701" marR="5701" marT="5701" marB="0" anchor="b"/>
                </a:tc>
                <a:tc>
                  <a:txBody>
                    <a:bodyPr/>
                    <a:lstStyle/>
                    <a:p>
                      <a:pPr algn="l" fontAlgn="b"/>
                      <a:endParaRPr lang="en-US" sz="1000" b="0" i="0" u="none" strike="noStrike" dirty="0">
                        <a:solidFill>
                          <a:srgbClr val="FFFF00"/>
                        </a:solidFill>
                        <a:latin typeface="Arial"/>
                      </a:endParaRPr>
                    </a:p>
                  </a:txBody>
                  <a:tcPr marL="5701" marR="5701" marT="5701" marB="0" anchor="b"/>
                </a:tc>
                <a:tc>
                  <a:txBody>
                    <a:bodyPr/>
                    <a:lstStyle/>
                    <a:p>
                      <a:pPr algn="l" fontAlgn="b"/>
                      <a:endParaRPr lang="en-US" sz="1000" b="0" i="0" u="none" strike="noStrike" dirty="0">
                        <a:solidFill>
                          <a:srgbClr val="FFFF00"/>
                        </a:solidFill>
                        <a:latin typeface="Arial"/>
                      </a:endParaRPr>
                    </a:p>
                  </a:txBody>
                  <a:tcPr marL="5701" marR="5701" marT="5701" marB="0" anchor="b"/>
                </a:tc>
                <a:tc>
                  <a:txBody>
                    <a:bodyPr/>
                    <a:lstStyle/>
                    <a:p>
                      <a:pPr algn="l" fontAlgn="b"/>
                      <a:endParaRPr lang="en-US" sz="1000" b="0" i="0" u="none" strike="noStrike" dirty="0">
                        <a:solidFill>
                          <a:srgbClr val="FFFF00"/>
                        </a:solidFill>
                        <a:latin typeface="Arial"/>
                      </a:endParaRPr>
                    </a:p>
                  </a:txBody>
                  <a:tcPr marL="5701" marR="5701" marT="5701" marB="0" anchor="b"/>
                </a:tc>
                <a:tc>
                  <a:txBody>
                    <a:bodyPr/>
                    <a:lstStyle/>
                    <a:p>
                      <a:pPr algn="l" fontAlgn="b"/>
                      <a:endParaRPr lang="en-US" sz="1000" b="0" i="0" u="none" strike="noStrike" dirty="0">
                        <a:solidFill>
                          <a:srgbClr val="FFFF00"/>
                        </a:solidFill>
                        <a:latin typeface="Arial"/>
                      </a:endParaRPr>
                    </a:p>
                  </a:txBody>
                  <a:tcPr marL="5701" marR="5701" marT="5701" marB="0" anchor="b"/>
                </a:tc>
                <a:tc>
                  <a:txBody>
                    <a:bodyPr/>
                    <a:lstStyle/>
                    <a:p>
                      <a:pPr algn="l" fontAlgn="b"/>
                      <a:endParaRPr lang="en-US" sz="1000" b="0" i="0" u="none" strike="noStrike" dirty="0">
                        <a:solidFill>
                          <a:srgbClr val="FFFF00"/>
                        </a:solidFill>
                        <a:latin typeface="Arial"/>
                      </a:endParaRPr>
                    </a:p>
                  </a:txBody>
                  <a:tcPr marL="5701" marR="5701" marT="5701" marB="0" anchor="b"/>
                </a:tc>
              </a:tr>
              <a:tr h="279966">
                <a:tc>
                  <a:txBody>
                    <a:bodyPr/>
                    <a:lstStyle/>
                    <a:p>
                      <a:pPr algn="l" fontAlgn="b"/>
                      <a:endParaRPr lang="en-US" sz="1000" b="0" i="0" u="none" strike="noStrike" dirty="0">
                        <a:solidFill>
                          <a:srgbClr val="FFFF00"/>
                        </a:solidFill>
                        <a:latin typeface="Arial"/>
                      </a:endParaRPr>
                    </a:p>
                  </a:txBody>
                  <a:tcPr marL="5701" marR="5701" marT="5701" marB="0" anchor="b"/>
                </a:tc>
                <a:tc>
                  <a:txBody>
                    <a:bodyPr/>
                    <a:lstStyle/>
                    <a:p>
                      <a:pPr algn="l" fontAlgn="b"/>
                      <a:r>
                        <a:rPr lang="en-US" sz="1000" u="none" strike="noStrike" dirty="0"/>
                        <a:t>No. of Stands</a:t>
                      </a:r>
                      <a:endParaRPr lang="en-US" sz="1000" b="0" i="0" u="none" strike="noStrike" dirty="0">
                        <a:solidFill>
                          <a:srgbClr val="FFFF00"/>
                        </a:solidFill>
                        <a:latin typeface="Arial"/>
                      </a:endParaRPr>
                    </a:p>
                  </a:txBody>
                  <a:tcPr marL="5701" marR="5701" marT="5701" marB="0" anchor="b"/>
                </a:tc>
                <a:tc>
                  <a:txBody>
                    <a:bodyPr/>
                    <a:lstStyle/>
                    <a:p>
                      <a:pPr algn="l" fontAlgn="b"/>
                      <a:r>
                        <a:rPr lang="en-US" sz="1000" u="none" strike="noStrike" dirty="0"/>
                        <a:t>no. of stands per load</a:t>
                      </a:r>
                      <a:endParaRPr lang="en-US" sz="1000" b="0" i="0" u="none" strike="noStrike" dirty="0">
                        <a:solidFill>
                          <a:srgbClr val="FFFF00"/>
                        </a:solidFill>
                        <a:latin typeface="Arial"/>
                      </a:endParaRPr>
                    </a:p>
                  </a:txBody>
                  <a:tcPr marL="5701" marR="5701" marT="5701" marB="0" anchor="b"/>
                </a:tc>
                <a:tc>
                  <a:txBody>
                    <a:bodyPr/>
                    <a:lstStyle/>
                    <a:p>
                      <a:pPr algn="l" fontAlgn="b"/>
                      <a:r>
                        <a:rPr lang="en-US" sz="1000" u="none" strike="noStrike" dirty="0"/>
                        <a:t>no loads per day</a:t>
                      </a:r>
                      <a:endParaRPr lang="en-US" sz="1000" b="0" i="0" u="none" strike="noStrike" dirty="0">
                        <a:solidFill>
                          <a:srgbClr val="FFFF00"/>
                        </a:solidFill>
                        <a:latin typeface="Arial"/>
                      </a:endParaRPr>
                    </a:p>
                  </a:txBody>
                  <a:tcPr marL="5701" marR="5701" marT="5701" marB="0" anchor="b"/>
                </a:tc>
                <a:tc>
                  <a:txBody>
                    <a:bodyPr/>
                    <a:lstStyle/>
                    <a:p>
                      <a:pPr algn="l" fontAlgn="b"/>
                      <a:r>
                        <a:rPr lang="en-US" sz="1000" u="none" strike="noStrike" dirty="0"/>
                        <a:t>stands out per day</a:t>
                      </a:r>
                      <a:endParaRPr lang="en-US" sz="1000" b="0" i="0" u="none" strike="noStrike" dirty="0">
                        <a:solidFill>
                          <a:srgbClr val="FFFF00"/>
                        </a:solidFill>
                        <a:latin typeface="Arial"/>
                      </a:endParaRPr>
                    </a:p>
                  </a:txBody>
                  <a:tcPr marL="5701" marR="5701" marT="5701" marB="0" anchor="b"/>
                </a:tc>
                <a:tc>
                  <a:txBody>
                    <a:bodyPr/>
                    <a:lstStyle/>
                    <a:p>
                      <a:pPr algn="l" fontAlgn="b"/>
                      <a:r>
                        <a:rPr lang="en-US" sz="1000" u="none" strike="noStrike" dirty="0"/>
                        <a:t>no. of days to remove</a:t>
                      </a:r>
                      <a:endParaRPr lang="en-US" sz="1000" b="0" i="0" u="none" strike="noStrike" dirty="0">
                        <a:solidFill>
                          <a:srgbClr val="FFFF00"/>
                        </a:solidFill>
                        <a:latin typeface="Arial"/>
                      </a:endParaRPr>
                    </a:p>
                  </a:txBody>
                  <a:tcPr marL="5701" marR="5701" marT="5701" marB="0" anchor="b"/>
                </a:tc>
                <a:tc>
                  <a:txBody>
                    <a:bodyPr/>
                    <a:lstStyle/>
                    <a:p>
                      <a:pPr algn="l" fontAlgn="b"/>
                      <a:endParaRPr lang="en-US" sz="1000" b="0" i="0" u="none" strike="noStrike" dirty="0">
                        <a:solidFill>
                          <a:srgbClr val="FFFF00"/>
                        </a:solidFill>
                        <a:latin typeface="Arial"/>
                      </a:endParaRPr>
                    </a:p>
                  </a:txBody>
                  <a:tcPr marL="5701" marR="5701" marT="5701" marB="0" anchor="b"/>
                </a:tc>
                <a:tc>
                  <a:txBody>
                    <a:bodyPr/>
                    <a:lstStyle/>
                    <a:p>
                      <a:pPr algn="l" fontAlgn="b"/>
                      <a:endParaRPr lang="en-US" sz="1000" b="0" i="0" u="none" strike="noStrike" dirty="0">
                        <a:solidFill>
                          <a:srgbClr val="FFFF00"/>
                        </a:solidFill>
                        <a:latin typeface="Arial"/>
                      </a:endParaRPr>
                    </a:p>
                  </a:txBody>
                  <a:tcPr marL="5701" marR="5701" marT="5701" marB="0" anchor="b"/>
                </a:tc>
              </a:tr>
              <a:tr h="144215">
                <a:tc>
                  <a:txBody>
                    <a:bodyPr/>
                    <a:lstStyle/>
                    <a:p>
                      <a:pPr algn="l" fontAlgn="b"/>
                      <a:r>
                        <a:rPr lang="en-US" sz="1000" u="none" strike="noStrike" dirty="0"/>
                        <a:t>Main Ring Magnet Stands</a:t>
                      </a:r>
                      <a:endParaRPr lang="en-US" sz="1000" b="1" i="0" u="none" strike="noStrike" dirty="0">
                        <a:solidFill>
                          <a:srgbClr val="FFFF00"/>
                        </a:solidFill>
                        <a:latin typeface="Arial"/>
                      </a:endParaRPr>
                    </a:p>
                  </a:txBody>
                  <a:tcPr marL="5701" marR="5701" marT="5701" marB="0" anchor="b"/>
                </a:tc>
                <a:tc>
                  <a:txBody>
                    <a:bodyPr/>
                    <a:lstStyle/>
                    <a:p>
                      <a:pPr algn="r" fontAlgn="b"/>
                      <a:r>
                        <a:rPr lang="en-US" sz="1000" u="none" strike="noStrike" dirty="0"/>
                        <a:t>1526</a:t>
                      </a:r>
                      <a:endParaRPr lang="en-US" sz="1000" b="0" i="0" u="none" strike="noStrike" dirty="0">
                        <a:solidFill>
                          <a:srgbClr val="FFFF00"/>
                        </a:solidFill>
                        <a:latin typeface="Arial"/>
                      </a:endParaRPr>
                    </a:p>
                  </a:txBody>
                  <a:tcPr marL="5701" marR="5701" marT="5701" marB="0" anchor="b"/>
                </a:tc>
                <a:tc>
                  <a:txBody>
                    <a:bodyPr/>
                    <a:lstStyle/>
                    <a:p>
                      <a:pPr algn="r" fontAlgn="b"/>
                      <a:r>
                        <a:rPr lang="en-US" sz="1000" u="none" strike="noStrike" dirty="0"/>
                        <a:t>6</a:t>
                      </a:r>
                      <a:endParaRPr lang="en-US" sz="1000" b="0" i="0" u="none" strike="noStrike" dirty="0">
                        <a:solidFill>
                          <a:srgbClr val="FFFF00"/>
                        </a:solidFill>
                        <a:latin typeface="Arial"/>
                      </a:endParaRPr>
                    </a:p>
                  </a:txBody>
                  <a:tcPr marL="5701" marR="5701" marT="5701" marB="0" anchor="b"/>
                </a:tc>
                <a:tc>
                  <a:txBody>
                    <a:bodyPr/>
                    <a:lstStyle/>
                    <a:p>
                      <a:pPr algn="r" fontAlgn="b"/>
                      <a:r>
                        <a:rPr lang="en-US" sz="1000" u="none" strike="noStrike" dirty="0"/>
                        <a:t>2</a:t>
                      </a:r>
                      <a:endParaRPr lang="en-US" sz="1000" b="0" i="0" u="none" strike="noStrike" dirty="0">
                        <a:solidFill>
                          <a:srgbClr val="FFFF00"/>
                        </a:solidFill>
                        <a:latin typeface="Arial"/>
                      </a:endParaRPr>
                    </a:p>
                  </a:txBody>
                  <a:tcPr marL="5701" marR="5701" marT="5701" marB="0" anchor="b"/>
                </a:tc>
                <a:tc>
                  <a:txBody>
                    <a:bodyPr/>
                    <a:lstStyle/>
                    <a:p>
                      <a:pPr algn="r" fontAlgn="b"/>
                      <a:r>
                        <a:rPr lang="en-US" sz="1000" u="none" strike="noStrike" dirty="0"/>
                        <a:t>12</a:t>
                      </a:r>
                      <a:endParaRPr lang="en-US" sz="1000" b="0" i="0" u="none" strike="noStrike" dirty="0">
                        <a:solidFill>
                          <a:srgbClr val="FFFF00"/>
                        </a:solidFill>
                        <a:latin typeface="Arial"/>
                      </a:endParaRPr>
                    </a:p>
                  </a:txBody>
                  <a:tcPr marL="5701" marR="5701" marT="5701" marB="0" anchor="b"/>
                </a:tc>
                <a:tc>
                  <a:txBody>
                    <a:bodyPr/>
                    <a:lstStyle/>
                    <a:p>
                      <a:pPr algn="r" fontAlgn="b"/>
                      <a:r>
                        <a:rPr lang="en-US" sz="1000" u="none" strike="noStrike" dirty="0"/>
                        <a:t>127.1666667</a:t>
                      </a:r>
                      <a:endParaRPr lang="en-US" sz="1000" b="0" i="0" u="none" strike="noStrike" dirty="0">
                        <a:solidFill>
                          <a:srgbClr val="FFFF00"/>
                        </a:solidFill>
                        <a:latin typeface="Arial"/>
                      </a:endParaRPr>
                    </a:p>
                  </a:txBody>
                  <a:tcPr marL="5701" marR="5701" marT="5701" marB="0" anchor="b"/>
                </a:tc>
                <a:tc>
                  <a:txBody>
                    <a:bodyPr/>
                    <a:lstStyle/>
                    <a:p>
                      <a:pPr algn="l" fontAlgn="b"/>
                      <a:endParaRPr lang="en-US" sz="1000" b="0" i="0" u="none" strike="noStrike" dirty="0">
                        <a:solidFill>
                          <a:srgbClr val="FFFF00"/>
                        </a:solidFill>
                        <a:latin typeface="Arial"/>
                      </a:endParaRPr>
                    </a:p>
                  </a:txBody>
                  <a:tcPr marL="5701" marR="5701" marT="5701" marB="0" anchor="b"/>
                </a:tc>
                <a:tc>
                  <a:txBody>
                    <a:bodyPr/>
                    <a:lstStyle/>
                    <a:p>
                      <a:pPr algn="l" fontAlgn="b"/>
                      <a:endParaRPr lang="en-US" sz="1000" b="0" i="0" u="none" strike="noStrike" dirty="0">
                        <a:solidFill>
                          <a:srgbClr val="FFFF00"/>
                        </a:solidFill>
                        <a:latin typeface="Arial"/>
                      </a:endParaRPr>
                    </a:p>
                  </a:txBody>
                  <a:tcPr marL="5701" marR="5701" marT="5701" marB="0" anchor="b"/>
                </a:tc>
              </a:tr>
              <a:tr h="144215">
                <a:tc>
                  <a:txBody>
                    <a:bodyPr/>
                    <a:lstStyle/>
                    <a:p>
                      <a:pPr algn="l" fontAlgn="b"/>
                      <a:endParaRPr lang="en-US" sz="1000" b="0" i="0" u="none" strike="noStrike" dirty="0">
                        <a:solidFill>
                          <a:srgbClr val="FFFF00"/>
                        </a:solidFill>
                        <a:latin typeface="Arial"/>
                      </a:endParaRPr>
                    </a:p>
                  </a:txBody>
                  <a:tcPr marL="5701" marR="5701" marT="5701" marB="0" anchor="b"/>
                </a:tc>
                <a:tc>
                  <a:txBody>
                    <a:bodyPr/>
                    <a:lstStyle/>
                    <a:p>
                      <a:pPr algn="l" fontAlgn="b"/>
                      <a:endParaRPr lang="en-US" sz="1000" b="0" i="0" u="none" strike="noStrike" dirty="0">
                        <a:solidFill>
                          <a:srgbClr val="FFFF00"/>
                        </a:solidFill>
                        <a:latin typeface="Arial"/>
                      </a:endParaRPr>
                    </a:p>
                  </a:txBody>
                  <a:tcPr marL="5701" marR="5701" marT="5701" marB="0" anchor="b"/>
                </a:tc>
                <a:tc>
                  <a:txBody>
                    <a:bodyPr/>
                    <a:lstStyle/>
                    <a:p>
                      <a:pPr algn="l" fontAlgn="b"/>
                      <a:endParaRPr lang="en-US" sz="1000" b="0" i="0" u="none" strike="noStrike" dirty="0">
                        <a:solidFill>
                          <a:srgbClr val="FFFF00"/>
                        </a:solidFill>
                        <a:latin typeface="Arial"/>
                      </a:endParaRPr>
                    </a:p>
                  </a:txBody>
                  <a:tcPr marL="5701" marR="5701" marT="5701" marB="0" anchor="b"/>
                </a:tc>
                <a:tc>
                  <a:txBody>
                    <a:bodyPr/>
                    <a:lstStyle/>
                    <a:p>
                      <a:pPr algn="l" fontAlgn="b"/>
                      <a:endParaRPr lang="en-US" sz="1000" b="0" i="0" u="none" strike="noStrike" dirty="0">
                        <a:solidFill>
                          <a:srgbClr val="FFFF00"/>
                        </a:solidFill>
                        <a:latin typeface="Arial"/>
                      </a:endParaRPr>
                    </a:p>
                  </a:txBody>
                  <a:tcPr marL="5701" marR="5701" marT="5701" marB="0" anchor="b"/>
                </a:tc>
                <a:tc>
                  <a:txBody>
                    <a:bodyPr/>
                    <a:lstStyle/>
                    <a:p>
                      <a:pPr algn="l" fontAlgn="b"/>
                      <a:endParaRPr lang="en-US" sz="1000" b="0" i="0" u="none" strike="noStrike" dirty="0">
                        <a:solidFill>
                          <a:srgbClr val="FFFF00"/>
                        </a:solidFill>
                        <a:latin typeface="Arial"/>
                      </a:endParaRPr>
                    </a:p>
                  </a:txBody>
                  <a:tcPr marL="5701" marR="5701" marT="5701" marB="0" anchor="b"/>
                </a:tc>
                <a:tc>
                  <a:txBody>
                    <a:bodyPr/>
                    <a:lstStyle/>
                    <a:p>
                      <a:pPr algn="l" fontAlgn="b"/>
                      <a:endParaRPr lang="en-US" sz="1000" b="0" i="0" u="none" strike="noStrike" dirty="0">
                        <a:solidFill>
                          <a:srgbClr val="FFFF00"/>
                        </a:solidFill>
                        <a:latin typeface="Arial"/>
                      </a:endParaRPr>
                    </a:p>
                  </a:txBody>
                  <a:tcPr marL="5701" marR="5701" marT="5701" marB="0" anchor="b"/>
                </a:tc>
                <a:tc>
                  <a:txBody>
                    <a:bodyPr/>
                    <a:lstStyle/>
                    <a:p>
                      <a:pPr algn="l" fontAlgn="b"/>
                      <a:endParaRPr lang="en-US" sz="1000" b="0" i="0" u="none" strike="noStrike" dirty="0">
                        <a:solidFill>
                          <a:srgbClr val="FFFF00"/>
                        </a:solidFill>
                        <a:latin typeface="Arial"/>
                      </a:endParaRPr>
                    </a:p>
                  </a:txBody>
                  <a:tcPr marL="5701" marR="5701" marT="5701" marB="0" anchor="b"/>
                </a:tc>
                <a:tc>
                  <a:txBody>
                    <a:bodyPr/>
                    <a:lstStyle/>
                    <a:p>
                      <a:pPr algn="l" fontAlgn="b"/>
                      <a:endParaRPr lang="en-US" sz="1000" b="0" i="0" u="none" strike="noStrike" dirty="0">
                        <a:solidFill>
                          <a:srgbClr val="FFFF00"/>
                        </a:solidFill>
                        <a:latin typeface="Arial"/>
                      </a:endParaRPr>
                    </a:p>
                  </a:txBody>
                  <a:tcPr marL="5701" marR="5701" marT="5701" marB="0" anchor="b"/>
                </a:tc>
              </a:tr>
              <a:tr h="279966">
                <a:tc>
                  <a:txBody>
                    <a:bodyPr/>
                    <a:lstStyle/>
                    <a:p>
                      <a:pPr algn="l" fontAlgn="b"/>
                      <a:endParaRPr lang="en-US" sz="1000" b="0" i="0" u="none" strike="noStrike" dirty="0">
                        <a:solidFill>
                          <a:srgbClr val="FFFF00"/>
                        </a:solidFill>
                        <a:latin typeface="Arial"/>
                      </a:endParaRPr>
                    </a:p>
                  </a:txBody>
                  <a:tcPr marL="5701" marR="5701" marT="5701" marB="0" anchor="b"/>
                </a:tc>
                <a:tc>
                  <a:txBody>
                    <a:bodyPr/>
                    <a:lstStyle/>
                    <a:p>
                      <a:pPr algn="l" fontAlgn="b"/>
                      <a:r>
                        <a:rPr lang="en-US" sz="1000" u="none" strike="noStrike" dirty="0"/>
                        <a:t>No of interfaces</a:t>
                      </a:r>
                      <a:endParaRPr lang="en-US" sz="1000" b="0" i="0" u="none" strike="noStrike" dirty="0">
                        <a:solidFill>
                          <a:srgbClr val="FFFF00"/>
                        </a:solidFill>
                        <a:latin typeface="Arial"/>
                      </a:endParaRPr>
                    </a:p>
                  </a:txBody>
                  <a:tcPr marL="5701" marR="5701" marT="5701" marB="0" anchor="b"/>
                </a:tc>
                <a:tc>
                  <a:txBody>
                    <a:bodyPr/>
                    <a:lstStyle/>
                    <a:p>
                      <a:pPr algn="l" fontAlgn="b"/>
                      <a:r>
                        <a:rPr lang="en-US" sz="1000" u="none" strike="noStrike" dirty="0"/>
                        <a:t>time to disconnect 1 IF</a:t>
                      </a:r>
                      <a:endParaRPr lang="en-US" sz="1000" b="0" i="0" u="none" strike="noStrike" dirty="0">
                        <a:solidFill>
                          <a:srgbClr val="FFFF00"/>
                        </a:solidFill>
                        <a:latin typeface="Arial"/>
                      </a:endParaRPr>
                    </a:p>
                  </a:txBody>
                  <a:tcPr marL="5701" marR="5701" marT="5701" marB="0" anchor="b"/>
                </a:tc>
                <a:tc>
                  <a:txBody>
                    <a:bodyPr/>
                    <a:lstStyle/>
                    <a:p>
                      <a:pPr algn="l" fontAlgn="b"/>
                      <a:r>
                        <a:rPr lang="en-US" sz="1000" u="none" strike="noStrike" dirty="0"/>
                        <a:t>total time in mins</a:t>
                      </a:r>
                      <a:endParaRPr lang="en-US" sz="1000" b="0" i="0" u="none" strike="noStrike" dirty="0">
                        <a:solidFill>
                          <a:srgbClr val="FFFF00"/>
                        </a:solidFill>
                        <a:latin typeface="Arial"/>
                      </a:endParaRPr>
                    </a:p>
                  </a:txBody>
                  <a:tcPr marL="5701" marR="5701" marT="5701" marB="0" anchor="b"/>
                </a:tc>
                <a:tc>
                  <a:txBody>
                    <a:bodyPr/>
                    <a:lstStyle/>
                    <a:p>
                      <a:pPr algn="l" fontAlgn="b"/>
                      <a:r>
                        <a:rPr lang="en-US" sz="1000" u="none" strike="noStrike" dirty="0"/>
                        <a:t>T to disc one mag</a:t>
                      </a:r>
                      <a:endParaRPr lang="en-US" sz="1000" b="0" i="0" u="none" strike="noStrike" dirty="0">
                        <a:solidFill>
                          <a:srgbClr val="FFFF00"/>
                        </a:solidFill>
                        <a:latin typeface="Arial"/>
                      </a:endParaRPr>
                    </a:p>
                  </a:txBody>
                  <a:tcPr marL="5701" marR="5701" marT="5701" marB="0" anchor="b"/>
                </a:tc>
                <a:tc>
                  <a:txBody>
                    <a:bodyPr/>
                    <a:lstStyle/>
                    <a:p>
                      <a:pPr algn="l" fontAlgn="b"/>
                      <a:r>
                        <a:rPr lang="en-US" sz="1000" u="none" strike="noStrike" dirty="0"/>
                        <a:t>time in hours to disc</a:t>
                      </a:r>
                      <a:endParaRPr lang="en-US" sz="1000" b="0" i="0" u="none" strike="noStrike" dirty="0">
                        <a:solidFill>
                          <a:srgbClr val="FFFF00"/>
                        </a:solidFill>
                        <a:latin typeface="Arial"/>
                      </a:endParaRPr>
                    </a:p>
                  </a:txBody>
                  <a:tcPr marL="5701" marR="5701" marT="5701" marB="0" anchor="b"/>
                </a:tc>
                <a:tc>
                  <a:txBody>
                    <a:bodyPr/>
                    <a:lstStyle/>
                    <a:p>
                      <a:pPr algn="l" fontAlgn="b"/>
                      <a:r>
                        <a:rPr lang="en-US" sz="1000" u="none" strike="noStrike" dirty="0"/>
                        <a:t>6hrwd</a:t>
                      </a:r>
                      <a:endParaRPr lang="en-US" sz="1000" b="0" i="0" u="none" strike="noStrike" dirty="0">
                        <a:solidFill>
                          <a:srgbClr val="FFFF00"/>
                        </a:solidFill>
                        <a:latin typeface="Arial"/>
                      </a:endParaRPr>
                    </a:p>
                  </a:txBody>
                  <a:tcPr marL="5701" marR="5701" marT="5701" marB="0" anchor="b"/>
                </a:tc>
                <a:tc>
                  <a:txBody>
                    <a:bodyPr/>
                    <a:lstStyle/>
                    <a:p>
                      <a:pPr algn="l" fontAlgn="b"/>
                      <a:r>
                        <a:rPr lang="en-US" sz="1000" u="none" strike="noStrike" dirty="0"/>
                        <a:t>time in days to disconnect</a:t>
                      </a:r>
                      <a:endParaRPr lang="en-US" sz="1000" b="0" i="0" u="none" strike="noStrike" dirty="0">
                        <a:solidFill>
                          <a:srgbClr val="FFFF00"/>
                        </a:solidFill>
                        <a:latin typeface="Arial"/>
                      </a:endParaRPr>
                    </a:p>
                  </a:txBody>
                  <a:tcPr marL="5701" marR="5701" marT="5701" marB="0" anchor="b"/>
                </a:tc>
              </a:tr>
              <a:tr h="144215">
                <a:tc>
                  <a:txBody>
                    <a:bodyPr/>
                    <a:lstStyle/>
                    <a:p>
                      <a:pPr algn="l" fontAlgn="b"/>
                      <a:r>
                        <a:rPr lang="en-US" sz="1000" u="none" strike="noStrike" dirty="0"/>
                        <a:t>Tev Disconnect Magnets</a:t>
                      </a:r>
                      <a:endParaRPr lang="en-US" sz="1000" b="0" i="0" u="none" strike="noStrike" dirty="0">
                        <a:solidFill>
                          <a:srgbClr val="FFFF00"/>
                        </a:solidFill>
                        <a:latin typeface="Arial"/>
                      </a:endParaRPr>
                    </a:p>
                  </a:txBody>
                  <a:tcPr marL="5701" marR="5701" marT="5701" marB="0" anchor="b"/>
                </a:tc>
                <a:tc>
                  <a:txBody>
                    <a:bodyPr/>
                    <a:lstStyle/>
                    <a:p>
                      <a:pPr algn="r" fontAlgn="b"/>
                      <a:r>
                        <a:rPr lang="en-US" sz="1000" u="none" strike="noStrike" dirty="0"/>
                        <a:t>1358</a:t>
                      </a:r>
                      <a:endParaRPr lang="en-US" sz="1000" b="0" i="0" u="none" strike="noStrike" dirty="0">
                        <a:solidFill>
                          <a:srgbClr val="FFFF00"/>
                        </a:solidFill>
                        <a:latin typeface="Arial"/>
                      </a:endParaRPr>
                    </a:p>
                  </a:txBody>
                  <a:tcPr marL="5701" marR="5701" marT="5701" marB="0" anchor="b"/>
                </a:tc>
                <a:tc>
                  <a:txBody>
                    <a:bodyPr/>
                    <a:lstStyle/>
                    <a:p>
                      <a:pPr algn="r" fontAlgn="b"/>
                      <a:r>
                        <a:rPr lang="en-US" sz="1000" u="none" strike="noStrike" dirty="0"/>
                        <a:t>60</a:t>
                      </a:r>
                      <a:endParaRPr lang="en-US" sz="1000" b="0" i="0" u="none" strike="noStrike" dirty="0">
                        <a:solidFill>
                          <a:srgbClr val="FFFF00"/>
                        </a:solidFill>
                        <a:latin typeface="Arial"/>
                      </a:endParaRPr>
                    </a:p>
                  </a:txBody>
                  <a:tcPr marL="5701" marR="5701" marT="5701" marB="0" anchor="b"/>
                </a:tc>
                <a:tc>
                  <a:txBody>
                    <a:bodyPr/>
                    <a:lstStyle/>
                    <a:p>
                      <a:pPr algn="r" fontAlgn="b"/>
                      <a:r>
                        <a:rPr lang="en-US" sz="1000" u="none" strike="noStrike" dirty="0"/>
                        <a:t>81480</a:t>
                      </a:r>
                      <a:endParaRPr lang="en-US" sz="1000" b="0" i="0" u="none" strike="noStrike" dirty="0">
                        <a:solidFill>
                          <a:srgbClr val="FFFF00"/>
                        </a:solidFill>
                        <a:latin typeface="Arial"/>
                      </a:endParaRPr>
                    </a:p>
                  </a:txBody>
                  <a:tcPr marL="5701" marR="5701" marT="5701" marB="0" anchor="b"/>
                </a:tc>
                <a:tc>
                  <a:txBody>
                    <a:bodyPr/>
                    <a:lstStyle/>
                    <a:p>
                      <a:pPr algn="r" fontAlgn="b"/>
                      <a:r>
                        <a:rPr lang="en-US" sz="1000" u="none" strike="noStrike" dirty="0"/>
                        <a:t>60</a:t>
                      </a:r>
                      <a:endParaRPr lang="en-US" sz="1000" b="0" i="0" u="none" strike="noStrike" dirty="0">
                        <a:solidFill>
                          <a:srgbClr val="FFFF00"/>
                        </a:solidFill>
                        <a:latin typeface="Arial"/>
                      </a:endParaRPr>
                    </a:p>
                  </a:txBody>
                  <a:tcPr marL="5701" marR="5701" marT="5701" marB="0" anchor="b"/>
                </a:tc>
                <a:tc>
                  <a:txBody>
                    <a:bodyPr/>
                    <a:lstStyle/>
                    <a:p>
                      <a:pPr algn="r" fontAlgn="b"/>
                      <a:r>
                        <a:rPr lang="en-US" sz="1000" u="none" strike="noStrike" dirty="0"/>
                        <a:t>1358</a:t>
                      </a:r>
                      <a:endParaRPr lang="en-US" sz="1000" b="0" i="0" u="none" strike="noStrike" dirty="0">
                        <a:solidFill>
                          <a:srgbClr val="FFFF00"/>
                        </a:solidFill>
                        <a:latin typeface="Arial"/>
                      </a:endParaRPr>
                    </a:p>
                  </a:txBody>
                  <a:tcPr marL="5701" marR="5701" marT="5701" marB="0" anchor="b"/>
                </a:tc>
                <a:tc>
                  <a:txBody>
                    <a:bodyPr/>
                    <a:lstStyle/>
                    <a:p>
                      <a:pPr algn="r" fontAlgn="b"/>
                      <a:r>
                        <a:rPr lang="en-US" sz="1000" u="none" strike="noStrike" dirty="0"/>
                        <a:t>6</a:t>
                      </a:r>
                      <a:endParaRPr lang="en-US" sz="1000" b="0" i="0" u="none" strike="noStrike" dirty="0">
                        <a:solidFill>
                          <a:srgbClr val="FFFF00"/>
                        </a:solidFill>
                        <a:latin typeface="Arial"/>
                      </a:endParaRPr>
                    </a:p>
                  </a:txBody>
                  <a:tcPr marL="5701" marR="5701" marT="5701" marB="0" anchor="b"/>
                </a:tc>
                <a:tc>
                  <a:txBody>
                    <a:bodyPr/>
                    <a:lstStyle/>
                    <a:p>
                      <a:pPr algn="r" fontAlgn="b"/>
                      <a:r>
                        <a:rPr lang="en-US" sz="1000" u="none" strike="noStrike" dirty="0"/>
                        <a:t>226.3333333</a:t>
                      </a:r>
                      <a:endParaRPr lang="en-US" sz="1000" b="0" i="0" u="none" strike="noStrike" dirty="0">
                        <a:solidFill>
                          <a:srgbClr val="FFFF00"/>
                        </a:solidFill>
                        <a:latin typeface="Arial"/>
                      </a:endParaRPr>
                    </a:p>
                  </a:txBody>
                  <a:tcPr marL="5701" marR="5701" marT="5701" marB="0" anchor="b"/>
                </a:tc>
              </a:tr>
              <a:tr h="144215">
                <a:tc>
                  <a:txBody>
                    <a:bodyPr/>
                    <a:lstStyle/>
                    <a:p>
                      <a:pPr algn="l" fontAlgn="b"/>
                      <a:endParaRPr lang="en-US" sz="1000" b="0" i="0" u="none" strike="noStrike" dirty="0">
                        <a:solidFill>
                          <a:srgbClr val="FFFF00"/>
                        </a:solidFill>
                        <a:latin typeface="Arial"/>
                      </a:endParaRPr>
                    </a:p>
                  </a:txBody>
                  <a:tcPr marL="5701" marR="5701" marT="5701" marB="0" anchor="b"/>
                </a:tc>
                <a:tc>
                  <a:txBody>
                    <a:bodyPr/>
                    <a:lstStyle/>
                    <a:p>
                      <a:pPr algn="l" fontAlgn="b"/>
                      <a:endParaRPr lang="en-US" sz="1000" b="0" i="0" u="none" strike="noStrike" dirty="0">
                        <a:solidFill>
                          <a:srgbClr val="FFFF00"/>
                        </a:solidFill>
                        <a:latin typeface="Arial"/>
                      </a:endParaRPr>
                    </a:p>
                  </a:txBody>
                  <a:tcPr marL="5701" marR="5701" marT="5701" marB="0" anchor="b"/>
                </a:tc>
                <a:tc>
                  <a:txBody>
                    <a:bodyPr/>
                    <a:lstStyle/>
                    <a:p>
                      <a:pPr algn="l" fontAlgn="b"/>
                      <a:endParaRPr lang="en-US" sz="1000" b="0" i="0" u="none" strike="noStrike" dirty="0">
                        <a:solidFill>
                          <a:srgbClr val="FFFF00"/>
                        </a:solidFill>
                        <a:latin typeface="Arial"/>
                      </a:endParaRPr>
                    </a:p>
                  </a:txBody>
                  <a:tcPr marL="5701" marR="5701" marT="5701" marB="0" anchor="b"/>
                </a:tc>
                <a:tc>
                  <a:txBody>
                    <a:bodyPr/>
                    <a:lstStyle/>
                    <a:p>
                      <a:pPr algn="l" fontAlgn="b"/>
                      <a:endParaRPr lang="en-US" sz="1000" b="0" i="0" u="none" strike="noStrike" dirty="0">
                        <a:solidFill>
                          <a:srgbClr val="FFFF00"/>
                        </a:solidFill>
                        <a:latin typeface="Arial"/>
                      </a:endParaRPr>
                    </a:p>
                  </a:txBody>
                  <a:tcPr marL="5701" marR="5701" marT="5701" marB="0" anchor="b"/>
                </a:tc>
                <a:tc>
                  <a:txBody>
                    <a:bodyPr/>
                    <a:lstStyle/>
                    <a:p>
                      <a:pPr algn="l" fontAlgn="b"/>
                      <a:endParaRPr lang="en-US" sz="1000" b="0" i="0" u="none" strike="noStrike" dirty="0">
                        <a:solidFill>
                          <a:srgbClr val="FFFF00"/>
                        </a:solidFill>
                        <a:latin typeface="Arial"/>
                      </a:endParaRPr>
                    </a:p>
                  </a:txBody>
                  <a:tcPr marL="5701" marR="5701" marT="5701" marB="0" anchor="b"/>
                </a:tc>
                <a:tc>
                  <a:txBody>
                    <a:bodyPr/>
                    <a:lstStyle/>
                    <a:p>
                      <a:pPr algn="l" fontAlgn="b"/>
                      <a:endParaRPr lang="en-US" sz="1000" b="0" i="0" u="none" strike="noStrike" dirty="0">
                        <a:solidFill>
                          <a:srgbClr val="FFFF00"/>
                        </a:solidFill>
                        <a:latin typeface="Arial"/>
                      </a:endParaRPr>
                    </a:p>
                  </a:txBody>
                  <a:tcPr marL="5701" marR="5701" marT="5701" marB="0" anchor="b"/>
                </a:tc>
                <a:tc>
                  <a:txBody>
                    <a:bodyPr/>
                    <a:lstStyle/>
                    <a:p>
                      <a:pPr algn="l" fontAlgn="b"/>
                      <a:endParaRPr lang="en-US" sz="1000" b="0" i="0" u="none" strike="noStrike" dirty="0">
                        <a:solidFill>
                          <a:srgbClr val="FFFF00"/>
                        </a:solidFill>
                        <a:latin typeface="Arial"/>
                      </a:endParaRPr>
                    </a:p>
                  </a:txBody>
                  <a:tcPr marL="5701" marR="5701" marT="5701" marB="0" anchor="b"/>
                </a:tc>
                <a:tc>
                  <a:txBody>
                    <a:bodyPr/>
                    <a:lstStyle/>
                    <a:p>
                      <a:pPr algn="l" fontAlgn="b"/>
                      <a:endParaRPr lang="en-US" sz="1000" b="0" i="0" u="none" strike="noStrike" dirty="0">
                        <a:solidFill>
                          <a:srgbClr val="FFFF00"/>
                        </a:solidFill>
                        <a:latin typeface="Arial"/>
                      </a:endParaRPr>
                    </a:p>
                  </a:txBody>
                  <a:tcPr marL="5701" marR="5701" marT="5701" marB="0" anchor="b"/>
                </a:tc>
              </a:tr>
              <a:tr h="144215">
                <a:tc>
                  <a:txBody>
                    <a:bodyPr/>
                    <a:lstStyle/>
                    <a:p>
                      <a:pPr algn="l" fontAlgn="b"/>
                      <a:endParaRPr lang="en-US" sz="1000" b="0" i="0" u="none" strike="noStrike" dirty="0">
                        <a:solidFill>
                          <a:srgbClr val="FFFF00"/>
                        </a:solidFill>
                        <a:latin typeface="Arial"/>
                      </a:endParaRPr>
                    </a:p>
                  </a:txBody>
                  <a:tcPr marL="5701" marR="5701" marT="5701" marB="0" anchor="b"/>
                </a:tc>
                <a:tc>
                  <a:txBody>
                    <a:bodyPr/>
                    <a:lstStyle/>
                    <a:p>
                      <a:pPr algn="l" fontAlgn="b"/>
                      <a:endParaRPr lang="en-US" sz="1000" b="0" i="0" u="none" strike="noStrike" dirty="0">
                        <a:solidFill>
                          <a:srgbClr val="FFFF00"/>
                        </a:solidFill>
                        <a:latin typeface="Arial"/>
                      </a:endParaRPr>
                    </a:p>
                  </a:txBody>
                  <a:tcPr marL="5701" marR="5701" marT="5701" marB="0" anchor="b"/>
                </a:tc>
                <a:tc>
                  <a:txBody>
                    <a:bodyPr/>
                    <a:lstStyle/>
                    <a:p>
                      <a:pPr algn="l" fontAlgn="b"/>
                      <a:endParaRPr lang="en-US" sz="1000" b="0" i="0" u="none" strike="noStrike" dirty="0">
                        <a:solidFill>
                          <a:srgbClr val="FFFF00"/>
                        </a:solidFill>
                        <a:latin typeface="Arial"/>
                      </a:endParaRPr>
                    </a:p>
                  </a:txBody>
                  <a:tcPr marL="5701" marR="5701" marT="5701" marB="0" anchor="b"/>
                </a:tc>
                <a:tc>
                  <a:txBody>
                    <a:bodyPr/>
                    <a:lstStyle/>
                    <a:p>
                      <a:pPr algn="l" fontAlgn="b"/>
                      <a:endParaRPr lang="en-US" sz="1000" b="0" i="0" u="none" strike="noStrike" dirty="0">
                        <a:solidFill>
                          <a:srgbClr val="FFFF00"/>
                        </a:solidFill>
                        <a:latin typeface="Arial"/>
                      </a:endParaRPr>
                    </a:p>
                  </a:txBody>
                  <a:tcPr marL="5701" marR="5701" marT="5701" marB="0" anchor="b"/>
                </a:tc>
                <a:tc>
                  <a:txBody>
                    <a:bodyPr/>
                    <a:lstStyle/>
                    <a:p>
                      <a:pPr algn="l" fontAlgn="b"/>
                      <a:endParaRPr lang="en-US" sz="1000" b="0" i="0" u="none" strike="noStrike" dirty="0">
                        <a:solidFill>
                          <a:srgbClr val="FFFF00"/>
                        </a:solidFill>
                        <a:latin typeface="Arial"/>
                      </a:endParaRPr>
                    </a:p>
                  </a:txBody>
                  <a:tcPr marL="5701" marR="5701" marT="5701" marB="0" anchor="b"/>
                </a:tc>
                <a:tc>
                  <a:txBody>
                    <a:bodyPr/>
                    <a:lstStyle/>
                    <a:p>
                      <a:pPr algn="l" fontAlgn="b"/>
                      <a:endParaRPr lang="en-US" sz="1000" b="0" i="0" u="none" strike="noStrike" dirty="0">
                        <a:solidFill>
                          <a:srgbClr val="FFFF00"/>
                        </a:solidFill>
                        <a:latin typeface="Arial"/>
                      </a:endParaRPr>
                    </a:p>
                  </a:txBody>
                  <a:tcPr marL="5701" marR="5701" marT="5701" marB="0" anchor="b"/>
                </a:tc>
                <a:tc>
                  <a:txBody>
                    <a:bodyPr/>
                    <a:lstStyle/>
                    <a:p>
                      <a:pPr algn="l" fontAlgn="b"/>
                      <a:endParaRPr lang="en-US" sz="1000" b="0" i="0" u="none" strike="noStrike" dirty="0">
                        <a:solidFill>
                          <a:srgbClr val="FFFF00"/>
                        </a:solidFill>
                        <a:latin typeface="Arial"/>
                      </a:endParaRPr>
                    </a:p>
                  </a:txBody>
                  <a:tcPr marL="5701" marR="5701" marT="5701" marB="0" anchor="b"/>
                </a:tc>
                <a:tc>
                  <a:txBody>
                    <a:bodyPr/>
                    <a:lstStyle/>
                    <a:p>
                      <a:pPr algn="l" fontAlgn="b"/>
                      <a:endParaRPr lang="en-US" sz="1000" b="0" i="0" u="none" strike="noStrike" dirty="0">
                        <a:solidFill>
                          <a:srgbClr val="FFFF00"/>
                        </a:solidFill>
                        <a:latin typeface="Arial"/>
                      </a:endParaRPr>
                    </a:p>
                  </a:txBody>
                  <a:tcPr marL="5701" marR="5701" marT="5701" marB="0" anchor="b"/>
                </a:tc>
              </a:tr>
              <a:tr h="144215">
                <a:tc>
                  <a:txBody>
                    <a:bodyPr/>
                    <a:lstStyle/>
                    <a:p>
                      <a:pPr algn="l" fontAlgn="b"/>
                      <a:endParaRPr lang="en-US" sz="1000" b="0" i="0" u="none" strike="noStrike" dirty="0">
                        <a:solidFill>
                          <a:srgbClr val="FFFF00"/>
                        </a:solidFill>
                        <a:latin typeface="Arial"/>
                      </a:endParaRPr>
                    </a:p>
                  </a:txBody>
                  <a:tcPr marL="5701" marR="5701" marT="5701" marB="0" anchor="b"/>
                </a:tc>
                <a:tc>
                  <a:txBody>
                    <a:bodyPr/>
                    <a:lstStyle/>
                    <a:p>
                      <a:pPr algn="l" fontAlgn="b"/>
                      <a:endParaRPr lang="en-US" sz="1000" b="0" i="0" u="none" strike="noStrike" dirty="0">
                        <a:solidFill>
                          <a:srgbClr val="FFFF00"/>
                        </a:solidFill>
                        <a:latin typeface="Arial"/>
                      </a:endParaRPr>
                    </a:p>
                  </a:txBody>
                  <a:tcPr marL="5701" marR="5701" marT="5701" marB="0" anchor="b"/>
                </a:tc>
                <a:tc>
                  <a:txBody>
                    <a:bodyPr/>
                    <a:lstStyle/>
                    <a:p>
                      <a:pPr algn="l" fontAlgn="b"/>
                      <a:endParaRPr lang="en-US" sz="1000" b="0" i="0" u="none" strike="noStrike" dirty="0">
                        <a:solidFill>
                          <a:srgbClr val="FFFF00"/>
                        </a:solidFill>
                        <a:latin typeface="Arial"/>
                      </a:endParaRPr>
                    </a:p>
                  </a:txBody>
                  <a:tcPr marL="5701" marR="5701" marT="5701" marB="0" anchor="b"/>
                </a:tc>
                <a:tc>
                  <a:txBody>
                    <a:bodyPr/>
                    <a:lstStyle/>
                    <a:p>
                      <a:pPr algn="l" fontAlgn="b"/>
                      <a:endParaRPr lang="en-US" sz="1000" b="0" i="0" u="none" strike="noStrike" dirty="0">
                        <a:solidFill>
                          <a:srgbClr val="FFFF00"/>
                        </a:solidFill>
                        <a:latin typeface="Arial"/>
                      </a:endParaRPr>
                    </a:p>
                  </a:txBody>
                  <a:tcPr marL="5701" marR="5701" marT="5701" marB="0" anchor="b"/>
                </a:tc>
                <a:tc>
                  <a:txBody>
                    <a:bodyPr/>
                    <a:lstStyle/>
                    <a:p>
                      <a:pPr algn="l" fontAlgn="b"/>
                      <a:endParaRPr lang="en-US" sz="1000" b="0" i="0" u="none" strike="noStrike" dirty="0">
                        <a:solidFill>
                          <a:srgbClr val="FFFF00"/>
                        </a:solidFill>
                        <a:latin typeface="Arial"/>
                      </a:endParaRPr>
                    </a:p>
                  </a:txBody>
                  <a:tcPr marL="5701" marR="5701" marT="5701" marB="0" anchor="b"/>
                </a:tc>
                <a:tc>
                  <a:txBody>
                    <a:bodyPr/>
                    <a:lstStyle/>
                    <a:p>
                      <a:pPr algn="l" fontAlgn="b"/>
                      <a:endParaRPr lang="en-US" sz="1000" b="0" i="0" u="none" strike="noStrike" dirty="0">
                        <a:solidFill>
                          <a:srgbClr val="FFFF00"/>
                        </a:solidFill>
                        <a:latin typeface="Arial"/>
                      </a:endParaRPr>
                    </a:p>
                  </a:txBody>
                  <a:tcPr marL="5701" marR="5701" marT="5701" marB="0" anchor="b"/>
                </a:tc>
                <a:tc>
                  <a:txBody>
                    <a:bodyPr/>
                    <a:lstStyle/>
                    <a:p>
                      <a:pPr algn="l" fontAlgn="b"/>
                      <a:endParaRPr lang="en-US" sz="1000" b="0" i="0" u="none" strike="noStrike" dirty="0">
                        <a:solidFill>
                          <a:srgbClr val="FFFF00"/>
                        </a:solidFill>
                        <a:latin typeface="Arial"/>
                      </a:endParaRPr>
                    </a:p>
                  </a:txBody>
                  <a:tcPr marL="5701" marR="5701" marT="5701" marB="0" anchor="b"/>
                </a:tc>
                <a:tc>
                  <a:txBody>
                    <a:bodyPr/>
                    <a:lstStyle/>
                    <a:p>
                      <a:pPr algn="l" fontAlgn="b"/>
                      <a:endParaRPr lang="en-US" sz="1000" b="0" i="0" u="none" strike="noStrike" dirty="0">
                        <a:solidFill>
                          <a:srgbClr val="FFFF00"/>
                        </a:solidFill>
                        <a:latin typeface="Arial"/>
                      </a:endParaRPr>
                    </a:p>
                  </a:txBody>
                  <a:tcPr marL="5701" marR="5701" marT="5701" marB="0" anchor="b"/>
                </a:tc>
              </a:tr>
              <a:tr h="279966">
                <a:tc>
                  <a:txBody>
                    <a:bodyPr/>
                    <a:lstStyle/>
                    <a:p>
                      <a:pPr algn="l" fontAlgn="b"/>
                      <a:r>
                        <a:rPr lang="en-US" sz="1000" u="none" strike="noStrike" dirty="0"/>
                        <a:t>Tevatron Magnet Removal</a:t>
                      </a:r>
                      <a:endParaRPr lang="en-US" sz="1000" b="1" i="0" u="none" strike="noStrike" dirty="0">
                        <a:solidFill>
                          <a:srgbClr val="FFFF00"/>
                        </a:solidFill>
                        <a:latin typeface="Arial"/>
                      </a:endParaRPr>
                    </a:p>
                  </a:txBody>
                  <a:tcPr marL="5701" marR="5701" marT="5701" marB="0" anchor="b"/>
                </a:tc>
                <a:tc>
                  <a:txBody>
                    <a:bodyPr/>
                    <a:lstStyle/>
                    <a:p>
                      <a:pPr algn="l" fontAlgn="b"/>
                      <a:endParaRPr lang="en-US" sz="1000" b="0" i="0" u="none" strike="noStrike" dirty="0">
                        <a:solidFill>
                          <a:srgbClr val="FFFF00"/>
                        </a:solidFill>
                        <a:latin typeface="Arial"/>
                      </a:endParaRPr>
                    </a:p>
                  </a:txBody>
                  <a:tcPr marL="5701" marR="5701" marT="5701" marB="0" anchor="b"/>
                </a:tc>
                <a:tc>
                  <a:txBody>
                    <a:bodyPr/>
                    <a:lstStyle/>
                    <a:p>
                      <a:pPr algn="l" fontAlgn="b"/>
                      <a:r>
                        <a:rPr lang="en-US" sz="1000" u="none" strike="noStrike" dirty="0"/>
                        <a:t>Time to pick mag in Min.</a:t>
                      </a:r>
                      <a:endParaRPr lang="en-US" sz="1000" b="0" i="0" u="none" strike="noStrike" dirty="0">
                        <a:solidFill>
                          <a:srgbClr val="FFFF00"/>
                        </a:solidFill>
                        <a:latin typeface="Arial"/>
                      </a:endParaRPr>
                    </a:p>
                  </a:txBody>
                  <a:tcPr marL="5701" marR="5701" marT="5701" marB="0" anchor="b"/>
                </a:tc>
                <a:tc>
                  <a:txBody>
                    <a:bodyPr/>
                    <a:lstStyle/>
                    <a:p>
                      <a:pPr algn="l" fontAlgn="b"/>
                      <a:r>
                        <a:rPr lang="en-US" sz="1000" u="none" strike="noStrike" dirty="0"/>
                        <a:t>Total time in min.</a:t>
                      </a:r>
                      <a:endParaRPr lang="en-US" sz="1000" b="0" i="0" u="none" strike="noStrike" dirty="0">
                        <a:solidFill>
                          <a:srgbClr val="FFFF00"/>
                        </a:solidFill>
                        <a:latin typeface="Arial"/>
                      </a:endParaRPr>
                    </a:p>
                  </a:txBody>
                  <a:tcPr marL="5701" marR="5701" marT="5701" marB="0" anchor="b"/>
                </a:tc>
                <a:tc>
                  <a:txBody>
                    <a:bodyPr/>
                    <a:lstStyle/>
                    <a:p>
                      <a:pPr algn="l" fontAlgn="b"/>
                      <a:r>
                        <a:rPr lang="en-US" sz="1000" u="none" strike="noStrike" dirty="0"/>
                        <a:t>Total time in hours</a:t>
                      </a:r>
                      <a:endParaRPr lang="en-US" sz="1000" b="0" i="0" u="none" strike="noStrike" dirty="0">
                        <a:solidFill>
                          <a:srgbClr val="FFFF00"/>
                        </a:solidFill>
                        <a:latin typeface="Arial"/>
                      </a:endParaRPr>
                    </a:p>
                  </a:txBody>
                  <a:tcPr marL="5701" marR="5701" marT="5701" marB="0" anchor="b"/>
                </a:tc>
                <a:tc>
                  <a:txBody>
                    <a:bodyPr/>
                    <a:lstStyle/>
                    <a:p>
                      <a:pPr algn="l" fontAlgn="b"/>
                      <a:r>
                        <a:rPr lang="en-US" sz="1000" u="none" strike="noStrike" dirty="0"/>
                        <a:t>Total time in days (6hrwd)</a:t>
                      </a:r>
                      <a:endParaRPr lang="en-US" sz="1000" b="0" i="0" u="none" strike="noStrike" dirty="0">
                        <a:solidFill>
                          <a:srgbClr val="FFFF00"/>
                        </a:solidFill>
                        <a:latin typeface="Arial"/>
                      </a:endParaRPr>
                    </a:p>
                  </a:txBody>
                  <a:tcPr marL="5701" marR="5701" marT="5701" marB="0" anchor="b"/>
                </a:tc>
                <a:tc>
                  <a:txBody>
                    <a:bodyPr/>
                    <a:lstStyle/>
                    <a:p>
                      <a:pPr algn="l" fontAlgn="b"/>
                      <a:endParaRPr lang="en-US" sz="1000" b="0" i="0" u="none" strike="noStrike" dirty="0">
                        <a:solidFill>
                          <a:srgbClr val="FFFF00"/>
                        </a:solidFill>
                        <a:latin typeface="Arial"/>
                      </a:endParaRPr>
                    </a:p>
                  </a:txBody>
                  <a:tcPr marL="5701" marR="5701" marT="5701" marB="0" anchor="b"/>
                </a:tc>
                <a:tc>
                  <a:txBody>
                    <a:bodyPr/>
                    <a:lstStyle/>
                    <a:p>
                      <a:pPr algn="l" fontAlgn="b"/>
                      <a:endParaRPr lang="en-US" sz="1000" b="0" i="0" u="none" strike="noStrike" dirty="0">
                        <a:solidFill>
                          <a:srgbClr val="FFFF00"/>
                        </a:solidFill>
                        <a:latin typeface="Arial"/>
                      </a:endParaRPr>
                    </a:p>
                  </a:txBody>
                  <a:tcPr marL="5701" marR="5701" marT="5701" marB="0" anchor="b"/>
                </a:tc>
              </a:tr>
              <a:tr h="144215">
                <a:tc>
                  <a:txBody>
                    <a:bodyPr/>
                    <a:lstStyle/>
                    <a:p>
                      <a:pPr algn="l" fontAlgn="b"/>
                      <a:r>
                        <a:rPr lang="en-US" sz="1000" u="none" strike="noStrike" dirty="0"/>
                        <a:t>Total</a:t>
                      </a:r>
                      <a:endParaRPr lang="en-US" sz="1000" b="0" i="0" u="none" strike="noStrike" dirty="0">
                        <a:solidFill>
                          <a:srgbClr val="FFFF00"/>
                        </a:solidFill>
                        <a:latin typeface="Arial"/>
                      </a:endParaRPr>
                    </a:p>
                  </a:txBody>
                  <a:tcPr marL="5701" marR="5701" marT="5701" marB="0" anchor="b"/>
                </a:tc>
                <a:tc>
                  <a:txBody>
                    <a:bodyPr/>
                    <a:lstStyle/>
                    <a:p>
                      <a:pPr algn="r" fontAlgn="b"/>
                      <a:r>
                        <a:rPr lang="en-US" sz="1000" u="none" strike="noStrike" dirty="0"/>
                        <a:t>1359</a:t>
                      </a:r>
                      <a:endParaRPr lang="en-US" sz="1000" b="0" i="0" u="none" strike="noStrike" dirty="0">
                        <a:solidFill>
                          <a:srgbClr val="FFFF00"/>
                        </a:solidFill>
                        <a:latin typeface="Arial"/>
                      </a:endParaRPr>
                    </a:p>
                  </a:txBody>
                  <a:tcPr marL="5701" marR="5701" marT="5701" marB="0" anchor="b"/>
                </a:tc>
                <a:tc>
                  <a:txBody>
                    <a:bodyPr/>
                    <a:lstStyle/>
                    <a:p>
                      <a:pPr algn="r" fontAlgn="b"/>
                      <a:r>
                        <a:rPr lang="en-US" sz="1000" u="none" strike="noStrike" dirty="0"/>
                        <a:t>90</a:t>
                      </a:r>
                      <a:endParaRPr lang="en-US" sz="1000" b="0" i="0" u="none" strike="noStrike" dirty="0">
                        <a:solidFill>
                          <a:srgbClr val="FFFF00"/>
                        </a:solidFill>
                        <a:latin typeface="Arial"/>
                      </a:endParaRPr>
                    </a:p>
                  </a:txBody>
                  <a:tcPr marL="5701" marR="5701" marT="5701" marB="0" anchor="b"/>
                </a:tc>
                <a:tc>
                  <a:txBody>
                    <a:bodyPr/>
                    <a:lstStyle/>
                    <a:p>
                      <a:pPr algn="r" fontAlgn="b"/>
                      <a:r>
                        <a:rPr lang="en-US" sz="1000" u="none" strike="noStrike" dirty="0"/>
                        <a:t>122310</a:t>
                      </a:r>
                      <a:endParaRPr lang="en-US" sz="1000" b="0" i="0" u="none" strike="noStrike" dirty="0">
                        <a:solidFill>
                          <a:srgbClr val="FFFF00"/>
                        </a:solidFill>
                        <a:latin typeface="Arial"/>
                      </a:endParaRPr>
                    </a:p>
                  </a:txBody>
                  <a:tcPr marL="5701" marR="5701" marT="5701" marB="0" anchor="b"/>
                </a:tc>
                <a:tc>
                  <a:txBody>
                    <a:bodyPr/>
                    <a:lstStyle/>
                    <a:p>
                      <a:pPr algn="r" fontAlgn="b"/>
                      <a:r>
                        <a:rPr lang="en-US" sz="1000" u="none" strike="noStrike" dirty="0"/>
                        <a:t>2038.5</a:t>
                      </a:r>
                      <a:endParaRPr lang="en-US" sz="1000" b="0" i="0" u="none" strike="noStrike" dirty="0">
                        <a:solidFill>
                          <a:srgbClr val="FFFF00"/>
                        </a:solidFill>
                        <a:latin typeface="Arial"/>
                      </a:endParaRPr>
                    </a:p>
                  </a:txBody>
                  <a:tcPr marL="5701" marR="5701" marT="5701" marB="0" anchor="b"/>
                </a:tc>
                <a:tc>
                  <a:txBody>
                    <a:bodyPr/>
                    <a:lstStyle/>
                    <a:p>
                      <a:pPr algn="r" fontAlgn="b"/>
                      <a:r>
                        <a:rPr lang="en-US" sz="1000" u="none" strike="noStrike" dirty="0"/>
                        <a:t>339.75</a:t>
                      </a:r>
                      <a:endParaRPr lang="en-US" sz="1000" b="0" i="0" u="none" strike="noStrike" dirty="0">
                        <a:solidFill>
                          <a:srgbClr val="FFFF00"/>
                        </a:solidFill>
                        <a:latin typeface="Arial"/>
                      </a:endParaRPr>
                    </a:p>
                  </a:txBody>
                  <a:tcPr marL="5701" marR="5701" marT="5701" marB="0" anchor="b"/>
                </a:tc>
                <a:tc>
                  <a:txBody>
                    <a:bodyPr/>
                    <a:lstStyle/>
                    <a:p>
                      <a:pPr algn="l" fontAlgn="b"/>
                      <a:endParaRPr lang="en-US" sz="1000" b="0" i="0" u="none" strike="noStrike" dirty="0">
                        <a:solidFill>
                          <a:srgbClr val="FFFF00"/>
                        </a:solidFill>
                        <a:latin typeface="Arial"/>
                      </a:endParaRPr>
                    </a:p>
                  </a:txBody>
                  <a:tcPr marL="5701" marR="5701" marT="5701" marB="0" anchor="b"/>
                </a:tc>
                <a:tc>
                  <a:txBody>
                    <a:bodyPr/>
                    <a:lstStyle/>
                    <a:p>
                      <a:pPr algn="l" fontAlgn="b"/>
                      <a:endParaRPr lang="en-US" sz="1000" b="0" i="0" u="none" strike="noStrike" dirty="0">
                        <a:solidFill>
                          <a:srgbClr val="FFFF00"/>
                        </a:solidFill>
                        <a:latin typeface="Arial"/>
                      </a:endParaRPr>
                    </a:p>
                  </a:txBody>
                  <a:tcPr marL="5701" marR="5701" marT="5701" marB="0" anchor="b"/>
                </a:tc>
              </a:tr>
              <a:tr h="144215">
                <a:tc>
                  <a:txBody>
                    <a:bodyPr/>
                    <a:lstStyle/>
                    <a:p>
                      <a:pPr algn="l" fontAlgn="b"/>
                      <a:endParaRPr lang="en-US" sz="1000" b="0" i="0" u="none" strike="noStrike" dirty="0">
                        <a:solidFill>
                          <a:srgbClr val="FFFF00"/>
                        </a:solidFill>
                        <a:latin typeface="Arial"/>
                      </a:endParaRPr>
                    </a:p>
                  </a:txBody>
                  <a:tcPr marL="5701" marR="5701" marT="5701" marB="0" anchor="b"/>
                </a:tc>
                <a:tc>
                  <a:txBody>
                    <a:bodyPr/>
                    <a:lstStyle/>
                    <a:p>
                      <a:pPr algn="l" fontAlgn="b"/>
                      <a:endParaRPr lang="en-US" sz="1000" b="0" i="0" u="none" strike="noStrike" dirty="0">
                        <a:solidFill>
                          <a:srgbClr val="FFFF00"/>
                        </a:solidFill>
                        <a:latin typeface="Arial"/>
                      </a:endParaRPr>
                    </a:p>
                  </a:txBody>
                  <a:tcPr marL="5701" marR="5701" marT="5701" marB="0" anchor="b"/>
                </a:tc>
                <a:tc>
                  <a:txBody>
                    <a:bodyPr/>
                    <a:lstStyle/>
                    <a:p>
                      <a:pPr algn="l" fontAlgn="b"/>
                      <a:endParaRPr lang="en-US" sz="1000" b="0" i="0" u="none" strike="noStrike" dirty="0">
                        <a:solidFill>
                          <a:srgbClr val="FFFF00"/>
                        </a:solidFill>
                        <a:latin typeface="Arial"/>
                      </a:endParaRPr>
                    </a:p>
                  </a:txBody>
                  <a:tcPr marL="5701" marR="5701" marT="5701" marB="0" anchor="b"/>
                </a:tc>
                <a:tc>
                  <a:txBody>
                    <a:bodyPr/>
                    <a:lstStyle/>
                    <a:p>
                      <a:pPr algn="l" fontAlgn="b"/>
                      <a:endParaRPr lang="en-US" sz="1000" b="0" i="0" u="none" strike="noStrike" dirty="0">
                        <a:solidFill>
                          <a:srgbClr val="FFFF00"/>
                        </a:solidFill>
                        <a:latin typeface="Arial"/>
                      </a:endParaRPr>
                    </a:p>
                  </a:txBody>
                  <a:tcPr marL="5701" marR="5701" marT="5701" marB="0" anchor="b"/>
                </a:tc>
                <a:tc>
                  <a:txBody>
                    <a:bodyPr/>
                    <a:lstStyle/>
                    <a:p>
                      <a:pPr algn="l" fontAlgn="b"/>
                      <a:endParaRPr lang="en-US" sz="1000" b="0" i="0" u="none" strike="noStrike" dirty="0">
                        <a:solidFill>
                          <a:srgbClr val="FFFF00"/>
                        </a:solidFill>
                        <a:latin typeface="Arial"/>
                      </a:endParaRPr>
                    </a:p>
                  </a:txBody>
                  <a:tcPr marL="5701" marR="5701" marT="5701" marB="0" anchor="b"/>
                </a:tc>
                <a:tc>
                  <a:txBody>
                    <a:bodyPr/>
                    <a:lstStyle/>
                    <a:p>
                      <a:pPr algn="l" fontAlgn="b"/>
                      <a:endParaRPr lang="en-US" sz="1000" b="0" i="0" u="none" strike="noStrike" dirty="0">
                        <a:solidFill>
                          <a:srgbClr val="FFFF00"/>
                        </a:solidFill>
                        <a:latin typeface="Arial"/>
                      </a:endParaRPr>
                    </a:p>
                  </a:txBody>
                  <a:tcPr marL="5701" marR="5701" marT="5701" marB="0" anchor="b"/>
                </a:tc>
                <a:tc>
                  <a:txBody>
                    <a:bodyPr/>
                    <a:lstStyle/>
                    <a:p>
                      <a:pPr algn="l" fontAlgn="b"/>
                      <a:endParaRPr lang="en-US" sz="1000" b="0" i="0" u="none" strike="noStrike" dirty="0">
                        <a:solidFill>
                          <a:srgbClr val="FFFF00"/>
                        </a:solidFill>
                        <a:latin typeface="Arial"/>
                      </a:endParaRPr>
                    </a:p>
                  </a:txBody>
                  <a:tcPr marL="5701" marR="5701" marT="5701" marB="0" anchor="b"/>
                </a:tc>
                <a:tc>
                  <a:txBody>
                    <a:bodyPr/>
                    <a:lstStyle/>
                    <a:p>
                      <a:pPr algn="l" fontAlgn="b"/>
                      <a:endParaRPr lang="en-US" sz="1000" b="0" i="0" u="none" strike="noStrike" dirty="0">
                        <a:solidFill>
                          <a:srgbClr val="FFFF00"/>
                        </a:solidFill>
                        <a:latin typeface="Arial"/>
                      </a:endParaRPr>
                    </a:p>
                  </a:txBody>
                  <a:tcPr marL="5701" marR="5701" marT="5701" marB="0" anchor="b"/>
                </a:tc>
              </a:tr>
              <a:tr h="279966">
                <a:tc>
                  <a:txBody>
                    <a:bodyPr/>
                    <a:lstStyle/>
                    <a:p>
                      <a:pPr algn="l" fontAlgn="b"/>
                      <a:r>
                        <a:rPr lang="en-US" sz="1000" u="none" strike="noStrike" dirty="0"/>
                        <a:t>Tev Mag stands</a:t>
                      </a:r>
                      <a:endParaRPr lang="en-US" sz="1000" b="0" i="0" u="none" strike="noStrike" dirty="0">
                        <a:solidFill>
                          <a:srgbClr val="FFFF00"/>
                        </a:solidFill>
                        <a:latin typeface="Arial"/>
                      </a:endParaRPr>
                    </a:p>
                  </a:txBody>
                  <a:tcPr marL="5701" marR="5701" marT="5701" marB="0" anchor="b"/>
                </a:tc>
                <a:tc>
                  <a:txBody>
                    <a:bodyPr/>
                    <a:lstStyle/>
                    <a:p>
                      <a:pPr algn="l" fontAlgn="b"/>
                      <a:r>
                        <a:rPr lang="en-US" sz="1000" u="none" strike="noStrike" dirty="0"/>
                        <a:t>No. of Stands</a:t>
                      </a:r>
                      <a:endParaRPr lang="en-US" sz="1000" b="0" i="0" u="none" strike="noStrike" dirty="0">
                        <a:solidFill>
                          <a:srgbClr val="FFFF00"/>
                        </a:solidFill>
                        <a:latin typeface="Arial"/>
                      </a:endParaRPr>
                    </a:p>
                  </a:txBody>
                  <a:tcPr marL="5701" marR="5701" marT="5701" marB="0" anchor="b"/>
                </a:tc>
                <a:tc>
                  <a:txBody>
                    <a:bodyPr/>
                    <a:lstStyle/>
                    <a:p>
                      <a:pPr algn="l" fontAlgn="b"/>
                      <a:r>
                        <a:rPr lang="en-US" sz="1000" u="none" strike="noStrike" dirty="0"/>
                        <a:t>no. of stands per load</a:t>
                      </a:r>
                      <a:endParaRPr lang="en-US" sz="1000" b="0" i="0" u="none" strike="noStrike" dirty="0">
                        <a:solidFill>
                          <a:srgbClr val="FFFF00"/>
                        </a:solidFill>
                        <a:latin typeface="Arial"/>
                      </a:endParaRPr>
                    </a:p>
                  </a:txBody>
                  <a:tcPr marL="5701" marR="5701" marT="5701" marB="0" anchor="b"/>
                </a:tc>
                <a:tc>
                  <a:txBody>
                    <a:bodyPr/>
                    <a:lstStyle/>
                    <a:p>
                      <a:pPr algn="l" fontAlgn="b"/>
                      <a:r>
                        <a:rPr lang="en-US" sz="1000" u="none" strike="noStrike" dirty="0"/>
                        <a:t>no loads per day</a:t>
                      </a:r>
                      <a:endParaRPr lang="en-US" sz="1000" b="0" i="0" u="none" strike="noStrike" dirty="0">
                        <a:solidFill>
                          <a:srgbClr val="FFFF00"/>
                        </a:solidFill>
                        <a:latin typeface="Arial"/>
                      </a:endParaRPr>
                    </a:p>
                  </a:txBody>
                  <a:tcPr marL="5701" marR="5701" marT="5701" marB="0" anchor="b"/>
                </a:tc>
                <a:tc>
                  <a:txBody>
                    <a:bodyPr/>
                    <a:lstStyle/>
                    <a:p>
                      <a:pPr algn="l" fontAlgn="b"/>
                      <a:r>
                        <a:rPr lang="en-US" sz="1000" u="none" strike="noStrike" dirty="0"/>
                        <a:t>stands out per day</a:t>
                      </a:r>
                      <a:endParaRPr lang="en-US" sz="1000" b="0" i="0" u="none" strike="noStrike" dirty="0">
                        <a:solidFill>
                          <a:srgbClr val="FFFF00"/>
                        </a:solidFill>
                        <a:latin typeface="Arial"/>
                      </a:endParaRPr>
                    </a:p>
                  </a:txBody>
                  <a:tcPr marL="5701" marR="5701" marT="5701" marB="0" anchor="b"/>
                </a:tc>
                <a:tc>
                  <a:txBody>
                    <a:bodyPr/>
                    <a:lstStyle/>
                    <a:p>
                      <a:pPr algn="l" fontAlgn="b"/>
                      <a:r>
                        <a:rPr lang="en-US" sz="1000" u="none" strike="noStrike" dirty="0"/>
                        <a:t>no. of days to remove</a:t>
                      </a:r>
                      <a:endParaRPr lang="en-US" sz="1000" b="0" i="0" u="none" strike="noStrike" dirty="0">
                        <a:solidFill>
                          <a:srgbClr val="FFFF00"/>
                        </a:solidFill>
                        <a:latin typeface="Arial"/>
                      </a:endParaRPr>
                    </a:p>
                  </a:txBody>
                  <a:tcPr marL="5701" marR="5701" marT="5701" marB="0" anchor="b"/>
                </a:tc>
                <a:tc>
                  <a:txBody>
                    <a:bodyPr/>
                    <a:lstStyle/>
                    <a:p>
                      <a:pPr algn="l" fontAlgn="b"/>
                      <a:endParaRPr lang="en-US" sz="1000" b="0" i="0" u="none" strike="noStrike" dirty="0">
                        <a:solidFill>
                          <a:srgbClr val="FFFF00"/>
                        </a:solidFill>
                        <a:latin typeface="Arial"/>
                      </a:endParaRPr>
                    </a:p>
                  </a:txBody>
                  <a:tcPr marL="5701" marR="5701" marT="5701" marB="0" anchor="b"/>
                </a:tc>
                <a:tc>
                  <a:txBody>
                    <a:bodyPr/>
                    <a:lstStyle/>
                    <a:p>
                      <a:pPr algn="l" fontAlgn="b"/>
                      <a:endParaRPr lang="en-US" sz="1000" b="0" i="0" u="none" strike="noStrike" dirty="0">
                        <a:solidFill>
                          <a:srgbClr val="FFFF00"/>
                        </a:solidFill>
                        <a:latin typeface="Arial"/>
                      </a:endParaRPr>
                    </a:p>
                  </a:txBody>
                  <a:tcPr marL="5701" marR="5701" marT="5701" marB="0" anchor="b"/>
                </a:tc>
              </a:tr>
              <a:tr h="144215">
                <a:tc>
                  <a:txBody>
                    <a:bodyPr/>
                    <a:lstStyle/>
                    <a:p>
                      <a:pPr algn="l" fontAlgn="b"/>
                      <a:endParaRPr lang="en-US" sz="1000" b="0" i="0" u="none" strike="noStrike" dirty="0">
                        <a:solidFill>
                          <a:srgbClr val="FFFF00"/>
                        </a:solidFill>
                        <a:latin typeface="Arial"/>
                      </a:endParaRPr>
                    </a:p>
                  </a:txBody>
                  <a:tcPr marL="5701" marR="5701" marT="5701" marB="0" anchor="b"/>
                </a:tc>
                <a:tc>
                  <a:txBody>
                    <a:bodyPr/>
                    <a:lstStyle/>
                    <a:p>
                      <a:pPr algn="r" fontAlgn="b"/>
                      <a:r>
                        <a:rPr lang="en-US" sz="1000" u="none" strike="noStrike" dirty="0"/>
                        <a:t>2718</a:t>
                      </a:r>
                      <a:endParaRPr lang="en-US" sz="1000" b="0" i="0" u="none" strike="noStrike" dirty="0">
                        <a:solidFill>
                          <a:srgbClr val="FFFF00"/>
                        </a:solidFill>
                        <a:latin typeface="Arial"/>
                      </a:endParaRPr>
                    </a:p>
                  </a:txBody>
                  <a:tcPr marL="5701" marR="5701" marT="5701" marB="0" anchor="b"/>
                </a:tc>
                <a:tc>
                  <a:txBody>
                    <a:bodyPr/>
                    <a:lstStyle/>
                    <a:p>
                      <a:pPr algn="r" fontAlgn="b"/>
                      <a:r>
                        <a:rPr lang="en-US" sz="1000" u="none" strike="noStrike" dirty="0"/>
                        <a:t>12</a:t>
                      </a:r>
                      <a:endParaRPr lang="en-US" sz="1000" b="0" i="0" u="none" strike="noStrike" dirty="0">
                        <a:solidFill>
                          <a:srgbClr val="FFFF00"/>
                        </a:solidFill>
                        <a:latin typeface="Arial"/>
                      </a:endParaRPr>
                    </a:p>
                  </a:txBody>
                  <a:tcPr marL="5701" marR="5701" marT="5701" marB="0" anchor="b"/>
                </a:tc>
                <a:tc>
                  <a:txBody>
                    <a:bodyPr/>
                    <a:lstStyle/>
                    <a:p>
                      <a:pPr algn="r" fontAlgn="b"/>
                      <a:r>
                        <a:rPr lang="en-US" sz="1000" u="none" strike="noStrike" dirty="0"/>
                        <a:t>2</a:t>
                      </a:r>
                      <a:endParaRPr lang="en-US" sz="1000" b="0" i="0" u="none" strike="noStrike" dirty="0">
                        <a:solidFill>
                          <a:srgbClr val="FFFF00"/>
                        </a:solidFill>
                        <a:latin typeface="Arial"/>
                      </a:endParaRPr>
                    </a:p>
                  </a:txBody>
                  <a:tcPr marL="5701" marR="5701" marT="5701" marB="0" anchor="b"/>
                </a:tc>
                <a:tc>
                  <a:txBody>
                    <a:bodyPr/>
                    <a:lstStyle/>
                    <a:p>
                      <a:pPr algn="r" fontAlgn="b"/>
                      <a:r>
                        <a:rPr lang="en-US" sz="1000" u="none" strike="noStrike" dirty="0"/>
                        <a:t>24</a:t>
                      </a:r>
                      <a:endParaRPr lang="en-US" sz="1000" b="0" i="0" u="none" strike="noStrike" dirty="0">
                        <a:solidFill>
                          <a:srgbClr val="FFFF00"/>
                        </a:solidFill>
                        <a:latin typeface="Arial"/>
                      </a:endParaRPr>
                    </a:p>
                  </a:txBody>
                  <a:tcPr marL="5701" marR="5701" marT="5701" marB="0" anchor="b"/>
                </a:tc>
                <a:tc>
                  <a:txBody>
                    <a:bodyPr/>
                    <a:lstStyle/>
                    <a:p>
                      <a:pPr algn="r" fontAlgn="b"/>
                      <a:r>
                        <a:rPr lang="en-US" sz="1000" u="none" strike="noStrike" dirty="0"/>
                        <a:t>113.25</a:t>
                      </a:r>
                      <a:endParaRPr lang="en-US" sz="1000" b="0" i="0" u="none" strike="noStrike" dirty="0">
                        <a:solidFill>
                          <a:srgbClr val="FFFF00"/>
                        </a:solidFill>
                        <a:latin typeface="Arial"/>
                      </a:endParaRPr>
                    </a:p>
                  </a:txBody>
                  <a:tcPr marL="5701" marR="5701" marT="5701" marB="0" anchor="b"/>
                </a:tc>
                <a:tc>
                  <a:txBody>
                    <a:bodyPr/>
                    <a:lstStyle/>
                    <a:p>
                      <a:pPr algn="l" fontAlgn="b"/>
                      <a:endParaRPr lang="en-US" sz="1000" b="0" i="0" u="none" strike="noStrike" dirty="0">
                        <a:solidFill>
                          <a:srgbClr val="FFFF00"/>
                        </a:solidFill>
                        <a:latin typeface="Arial"/>
                      </a:endParaRPr>
                    </a:p>
                  </a:txBody>
                  <a:tcPr marL="5701" marR="5701" marT="5701" marB="0" anchor="b"/>
                </a:tc>
                <a:tc>
                  <a:txBody>
                    <a:bodyPr/>
                    <a:lstStyle/>
                    <a:p>
                      <a:pPr algn="l" fontAlgn="b"/>
                      <a:endParaRPr lang="en-US" sz="1000" b="0" i="0" u="none" strike="noStrike" dirty="0">
                        <a:solidFill>
                          <a:srgbClr val="FFFF00"/>
                        </a:solidFill>
                        <a:latin typeface="Arial"/>
                      </a:endParaRPr>
                    </a:p>
                  </a:txBody>
                  <a:tcPr marL="5701" marR="5701" marT="5701" marB="0" anchor="b"/>
                </a:tc>
              </a:tr>
              <a:tr h="279966">
                <a:tc>
                  <a:txBody>
                    <a:bodyPr/>
                    <a:lstStyle/>
                    <a:p>
                      <a:pPr algn="l" fontAlgn="b"/>
                      <a:endParaRPr lang="en-US" sz="1000" b="0" i="0" u="none" strike="noStrike" dirty="0">
                        <a:solidFill>
                          <a:srgbClr val="FFFF00"/>
                        </a:solidFill>
                        <a:latin typeface="Arial"/>
                      </a:endParaRPr>
                    </a:p>
                  </a:txBody>
                  <a:tcPr marL="5701" marR="5701" marT="5701" marB="0" anchor="b"/>
                </a:tc>
                <a:tc>
                  <a:txBody>
                    <a:bodyPr/>
                    <a:lstStyle/>
                    <a:p>
                      <a:pPr algn="l" fontAlgn="b"/>
                      <a:r>
                        <a:rPr lang="en-US" sz="1000" u="none" strike="noStrike" dirty="0"/>
                        <a:t>no of straights</a:t>
                      </a:r>
                      <a:endParaRPr lang="en-US" sz="1000" b="0" i="0" u="none" strike="noStrike" dirty="0">
                        <a:solidFill>
                          <a:srgbClr val="FFFF00"/>
                        </a:solidFill>
                        <a:latin typeface="Arial"/>
                      </a:endParaRPr>
                    </a:p>
                  </a:txBody>
                  <a:tcPr marL="5701" marR="5701" marT="5701" marB="0" anchor="b"/>
                </a:tc>
                <a:tc>
                  <a:txBody>
                    <a:bodyPr/>
                    <a:lstStyle/>
                    <a:p>
                      <a:pPr algn="l" fontAlgn="b"/>
                      <a:r>
                        <a:rPr lang="en-US" sz="1000" u="none" strike="noStrike" dirty="0"/>
                        <a:t>time to disconnect hrs</a:t>
                      </a:r>
                      <a:endParaRPr lang="en-US" sz="1000" b="0" i="0" u="none" strike="noStrike" dirty="0">
                        <a:solidFill>
                          <a:srgbClr val="FFFF00"/>
                        </a:solidFill>
                        <a:latin typeface="Arial"/>
                      </a:endParaRPr>
                    </a:p>
                  </a:txBody>
                  <a:tcPr marL="5701" marR="5701" marT="5701" marB="0" anchor="b"/>
                </a:tc>
                <a:tc>
                  <a:txBody>
                    <a:bodyPr/>
                    <a:lstStyle/>
                    <a:p>
                      <a:pPr algn="l" fontAlgn="b"/>
                      <a:r>
                        <a:rPr lang="en-US" sz="1000" u="none" strike="noStrike" dirty="0"/>
                        <a:t>tot T in hours</a:t>
                      </a:r>
                      <a:endParaRPr lang="en-US" sz="1000" b="0" i="0" u="none" strike="noStrike" dirty="0">
                        <a:solidFill>
                          <a:srgbClr val="FFFF00"/>
                        </a:solidFill>
                        <a:latin typeface="Arial"/>
                      </a:endParaRPr>
                    </a:p>
                  </a:txBody>
                  <a:tcPr marL="5701" marR="5701" marT="5701" marB="0" anchor="b"/>
                </a:tc>
                <a:tc>
                  <a:txBody>
                    <a:bodyPr/>
                    <a:lstStyle/>
                    <a:p>
                      <a:pPr algn="l" fontAlgn="b"/>
                      <a:r>
                        <a:rPr lang="en-US" sz="1000" u="none" strike="noStrike" dirty="0"/>
                        <a:t>6hrwd</a:t>
                      </a:r>
                      <a:endParaRPr lang="en-US" sz="1000" b="0" i="0" u="none" strike="noStrike" dirty="0">
                        <a:solidFill>
                          <a:srgbClr val="FFFF00"/>
                        </a:solidFill>
                        <a:latin typeface="Arial"/>
                      </a:endParaRPr>
                    </a:p>
                  </a:txBody>
                  <a:tcPr marL="5701" marR="5701" marT="5701" marB="0" anchor="b"/>
                </a:tc>
                <a:tc>
                  <a:txBody>
                    <a:bodyPr/>
                    <a:lstStyle/>
                    <a:p>
                      <a:pPr algn="l" fontAlgn="b"/>
                      <a:r>
                        <a:rPr lang="en-US" sz="1000" u="none" strike="noStrike" dirty="0"/>
                        <a:t>T in days</a:t>
                      </a:r>
                      <a:endParaRPr lang="en-US" sz="1000" b="0" i="0" u="none" strike="noStrike" dirty="0">
                        <a:solidFill>
                          <a:srgbClr val="FFFF00"/>
                        </a:solidFill>
                        <a:latin typeface="Arial"/>
                      </a:endParaRPr>
                    </a:p>
                  </a:txBody>
                  <a:tcPr marL="5701" marR="5701" marT="5701" marB="0" anchor="b"/>
                </a:tc>
                <a:tc>
                  <a:txBody>
                    <a:bodyPr/>
                    <a:lstStyle/>
                    <a:p>
                      <a:pPr algn="l" fontAlgn="b"/>
                      <a:endParaRPr lang="en-US" sz="1000" b="0" i="0" u="none" strike="noStrike" dirty="0">
                        <a:solidFill>
                          <a:srgbClr val="FFFF00"/>
                        </a:solidFill>
                        <a:latin typeface="Arial"/>
                      </a:endParaRPr>
                    </a:p>
                  </a:txBody>
                  <a:tcPr marL="5701" marR="5701" marT="5701" marB="0" anchor="b"/>
                </a:tc>
                <a:tc>
                  <a:txBody>
                    <a:bodyPr/>
                    <a:lstStyle/>
                    <a:p>
                      <a:pPr algn="l" fontAlgn="b"/>
                      <a:endParaRPr lang="en-US" sz="1000" b="0" i="0" u="none" strike="noStrike" dirty="0">
                        <a:solidFill>
                          <a:srgbClr val="FFFF00"/>
                        </a:solidFill>
                        <a:latin typeface="Arial"/>
                      </a:endParaRPr>
                    </a:p>
                  </a:txBody>
                  <a:tcPr marL="5701" marR="5701" marT="5701" marB="0" anchor="b"/>
                </a:tc>
              </a:tr>
            </a:tbl>
          </a:graphicData>
        </a:graphic>
      </p:graphicFrame>
      <p:sp>
        <p:nvSpPr>
          <p:cNvPr id="7" name="TextBox 6"/>
          <p:cNvSpPr txBox="1"/>
          <p:nvPr/>
        </p:nvSpPr>
        <p:spPr>
          <a:xfrm>
            <a:off x="609600" y="6248400"/>
            <a:ext cx="1203919" cy="307777"/>
          </a:xfrm>
          <a:prstGeom prst="rect">
            <a:avLst/>
          </a:prstGeom>
          <a:noFill/>
          <a:ln>
            <a:solidFill>
              <a:srgbClr val="FFFFFF"/>
            </a:solidFill>
          </a:ln>
        </p:spPr>
        <p:txBody>
          <a:bodyPr wrap="none" rtlCol="0">
            <a:spAutoFit/>
          </a:bodyPr>
          <a:lstStyle/>
          <a:p>
            <a:r>
              <a:rPr lang="en-US" i="1" dirty="0" smtClean="0">
                <a:solidFill>
                  <a:srgbClr val="FFFF00"/>
                </a:solidFill>
                <a:latin typeface="+mn-lt"/>
              </a:rPr>
              <a:t>D. Augustine</a:t>
            </a:r>
            <a:endParaRPr lang="en-US" i="1" dirty="0">
              <a:solidFill>
                <a:srgbClr val="FFFF00"/>
              </a:solidFill>
              <a:latin typeface="+mn-l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eaLnBrk="1" hangingPunct="1"/>
            <a:r>
              <a:rPr lang="en-US" dirty="0" smtClean="0"/>
              <a:t>Outline</a:t>
            </a:r>
          </a:p>
        </p:txBody>
      </p:sp>
      <p:sp>
        <p:nvSpPr>
          <p:cNvPr id="19459" name="Content Placeholder 2"/>
          <p:cNvSpPr>
            <a:spLocks noGrp="1"/>
          </p:cNvSpPr>
          <p:nvPr>
            <p:ph idx="1"/>
          </p:nvPr>
        </p:nvSpPr>
        <p:spPr/>
        <p:txBody>
          <a:bodyPr/>
          <a:lstStyle/>
          <a:p>
            <a:pPr eaLnBrk="1" hangingPunct="1">
              <a:buNone/>
              <a:defRPr/>
            </a:pPr>
            <a:endParaRPr lang="en-US" dirty="0" smtClean="0"/>
          </a:p>
          <a:p>
            <a:pPr eaLnBrk="1" hangingPunct="1">
              <a:defRPr/>
            </a:pPr>
            <a:r>
              <a:rPr lang="en-US" dirty="0" smtClean="0"/>
              <a:t>Last year’s S&amp;T recommendation and response</a:t>
            </a:r>
          </a:p>
          <a:p>
            <a:pPr eaLnBrk="1" hangingPunct="1">
              <a:defRPr/>
            </a:pPr>
            <a:r>
              <a:rPr lang="en-US" dirty="0" smtClean="0"/>
              <a:t>Updates to last year’s plan</a:t>
            </a:r>
          </a:p>
          <a:p>
            <a:pPr eaLnBrk="1" hangingPunct="1">
              <a:defRPr/>
            </a:pPr>
            <a:r>
              <a:rPr lang="en-US" dirty="0" smtClean="0"/>
              <a:t>Our plans</a:t>
            </a:r>
          </a:p>
          <a:p>
            <a:pPr eaLnBrk="1" hangingPunct="1">
              <a:defRPr/>
            </a:pPr>
            <a:r>
              <a:rPr lang="en-US" dirty="0" smtClean="0"/>
              <a:t>Summary</a:t>
            </a:r>
          </a:p>
        </p:txBody>
      </p:sp>
      <p:sp>
        <p:nvSpPr>
          <p:cNvPr id="34820" name="Footer Placeholder 8"/>
          <p:cNvSpPr>
            <a:spLocks noGrp="1"/>
          </p:cNvSpPr>
          <p:nvPr>
            <p:ph type="ftr" sz="quarter" idx="10"/>
          </p:nvPr>
        </p:nvSpPr>
        <p:spPr>
          <a:xfrm>
            <a:off x="2362200" y="6324600"/>
            <a:ext cx="4343400" cy="457200"/>
          </a:xfrm>
          <a:noFill/>
        </p:spPr>
        <p:txBody>
          <a:bodyPr/>
          <a:lstStyle/>
          <a:p>
            <a:pPr algn="ctr"/>
            <a:r>
              <a:rPr lang="it-IT" dirty="0" smtClean="0"/>
              <a:t>Ron Moore / Paul C. Czarapata    DOE S&amp;T Review</a:t>
            </a:r>
            <a:endParaRPr lang="en-US" dirty="0" smtClean="0"/>
          </a:p>
        </p:txBody>
      </p:sp>
      <p:sp>
        <p:nvSpPr>
          <p:cNvPr id="34821" name="Slide Number Placeholder 7"/>
          <p:cNvSpPr>
            <a:spLocks noGrp="1"/>
          </p:cNvSpPr>
          <p:nvPr>
            <p:ph type="sldNum" sz="quarter" idx="11"/>
          </p:nvPr>
        </p:nvSpPr>
        <p:spPr>
          <a:noFill/>
        </p:spPr>
        <p:txBody>
          <a:bodyPr/>
          <a:lstStyle/>
          <a:p>
            <a:fld id="{E67B5A11-5625-4185-B98A-AE96011F93BC}" type="slidenum">
              <a:rPr lang="en-US" smtClean="0"/>
              <a:pPr/>
              <a:t>2</a:t>
            </a:fld>
            <a:endParaRPr lang="en-US" dirty="0" smtClean="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en-US" dirty="0" smtClean="0"/>
              <a:t>Summary Costs </a:t>
            </a:r>
            <a:r>
              <a:rPr lang="en-US" sz="1600" dirty="0" smtClean="0"/>
              <a:t>full Excel sheets available</a:t>
            </a:r>
            <a:endParaRPr lang="en-US" dirty="0" smtClean="0"/>
          </a:p>
        </p:txBody>
      </p:sp>
      <p:sp>
        <p:nvSpPr>
          <p:cNvPr id="47107" name="Footer Placeholder 2"/>
          <p:cNvSpPr>
            <a:spLocks noGrp="1"/>
          </p:cNvSpPr>
          <p:nvPr>
            <p:ph type="ftr" sz="quarter" idx="10"/>
          </p:nvPr>
        </p:nvSpPr>
        <p:spPr>
          <a:xfrm>
            <a:off x="2362200" y="6324600"/>
            <a:ext cx="4343400" cy="457200"/>
          </a:xfrm>
          <a:noFill/>
        </p:spPr>
        <p:txBody>
          <a:bodyPr/>
          <a:lstStyle/>
          <a:p>
            <a:pPr algn="ctr"/>
            <a:r>
              <a:rPr lang="it-IT" dirty="0" smtClean="0"/>
              <a:t>Ron Moore / Paul C. Czarapata    DOE S&amp;T Review</a:t>
            </a:r>
            <a:endParaRPr lang="en-US" sz="1200" dirty="0" smtClean="0"/>
          </a:p>
        </p:txBody>
      </p:sp>
      <p:sp>
        <p:nvSpPr>
          <p:cNvPr id="47108" name="Slide Number Placeholder 3"/>
          <p:cNvSpPr>
            <a:spLocks noGrp="1"/>
          </p:cNvSpPr>
          <p:nvPr>
            <p:ph type="sldNum" sz="quarter" idx="11"/>
          </p:nvPr>
        </p:nvSpPr>
        <p:spPr>
          <a:noFill/>
        </p:spPr>
        <p:txBody>
          <a:bodyPr/>
          <a:lstStyle/>
          <a:p>
            <a:fld id="{D9DE7846-2411-48E9-97A8-5CA69F958E54}" type="slidenum">
              <a:rPr lang="en-US" smtClean="0"/>
              <a:pPr/>
              <a:t>20</a:t>
            </a:fld>
            <a:endParaRPr lang="en-US" dirty="0" smtClean="0"/>
          </a:p>
        </p:txBody>
      </p:sp>
      <p:graphicFrame>
        <p:nvGraphicFramePr>
          <p:cNvPr id="8" name="Table 7"/>
          <p:cNvGraphicFramePr>
            <a:graphicFrameLocks noGrp="1"/>
          </p:cNvGraphicFramePr>
          <p:nvPr/>
        </p:nvGraphicFramePr>
        <p:xfrm>
          <a:off x="1219200" y="1447800"/>
          <a:ext cx="6553200" cy="840105"/>
        </p:xfrm>
        <a:graphic>
          <a:graphicData uri="http://schemas.openxmlformats.org/drawingml/2006/table">
            <a:tbl>
              <a:tblPr/>
              <a:tblGrid>
                <a:gridCol w="2930828"/>
                <a:gridCol w="1756302"/>
                <a:gridCol w="1789870"/>
                <a:gridCol w="76200"/>
              </a:tblGrid>
              <a:tr h="342900">
                <a:tc>
                  <a:txBody>
                    <a:bodyPr/>
                    <a:lstStyle/>
                    <a:p>
                      <a:pPr algn="ctr" fontAlgn="b"/>
                      <a:r>
                        <a:rPr lang="en-US" sz="1600" b="1" i="0" u="none" strike="noStrike" dirty="0" smtClean="0">
                          <a:solidFill>
                            <a:srgbClr val="FFFF00"/>
                          </a:solidFill>
                          <a:latin typeface="Arial"/>
                        </a:rPr>
                        <a:t>Total </a:t>
                      </a:r>
                      <a:r>
                        <a:rPr lang="en-US" sz="1600" b="1" i="0" u="none" strike="noStrike" dirty="0">
                          <a:solidFill>
                            <a:srgbClr val="FFFF00"/>
                          </a:solidFill>
                          <a:latin typeface="Arial"/>
                        </a:rPr>
                        <a:t>charge for Fermi FTE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1" i="0" u="none" strike="noStrike" dirty="0">
                          <a:solidFill>
                            <a:srgbClr val="FFFF00"/>
                          </a:solidFill>
                          <a:latin typeface="Arial"/>
                        </a:rPr>
                        <a:t>Iron Worker Charges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fontAlgn="b"/>
                      <a:r>
                        <a:rPr lang="en-US" sz="1600" b="1" i="0" u="none" strike="noStrike" dirty="0">
                          <a:solidFill>
                            <a:srgbClr val="FFFF00"/>
                          </a:solidFill>
                          <a:latin typeface="Arial"/>
                        </a:rPr>
                        <a:t>Material Charges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r>
              <a:tr h="342900">
                <a:tc>
                  <a:txBody>
                    <a:bodyPr/>
                    <a:lstStyle/>
                    <a:p>
                      <a:pPr algn="ctr" fontAlgn="b"/>
                      <a:r>
                        <a:rPr lang="en-US" sz="1600" b="0" i="0" u="none" strike="noStrike" dirty="0">
                          <a:solidFill>
                            <a:srgbClr val="FFFF00"/>
                          </a:solidFill>
                          <a:latin typeface="Arial"/>
                        </a:rPr>
                        <a:t>$3,957,440.00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a:solidFill>
                            <a:srgbClr val="FFFF00"/>
                          </a:solidFill>
                          <a:latin typeface="Arial"/>
                        </a:rPr>
                        <a:t>$234,000.00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a:solidFill>
                            <a:srgbClr val="FFFF00"/>
                          </a:solidFill>
                          <a:latin typeface="Arial"/>
                        </a:rPr>
                        <a:t>$1,538,916.00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1600" b="0" i="0" u="none" strike="noStrike" dirty="0">
                        <a:solidFill>
                          <a:srgbClr val="FFFF00"/>
                        </a:solidFill>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9" name="Table 8"/>
          <p:cNvGraphicFramePr>
            <a:graphicFrameLocks noGrp="1"/>
          </p:cNvGraphicFramePr>
          <p:nvPr/>
        </p:nvGraphicFramePr>
        <p:xfrm>
          <a:off x="381000" y="2971800"/>
          <a:ext cx="8534400" cy="1295738"/>
        </p:xfrm>
        <a:graphic>
          <a:graphicData uri="http://schemas.openxmlformats.org/drawingml/2006/table">
            <a:tbl>
              <a:tblPr/>
              <a:tblGrid>
                <a:gridCol w="696982"/>
                <a:gridCol w="1121705"/>
                <a:gridCol w="1089035"/>
                <a:gridCol w="798625"/>
                <a:gridCol w="842187"/>
                <a:gridCol w="1078145"/>
                <a:gridCol w="774121"/>
                <a:gridCol w="1143000"/>
                <a:gridCol w="293618"/>
                <a:gridCol w="696982"/>
              </a:tblGrid>
              <a:tr h="819031">
                <a:tc>
                  <a:txBody>
                    <a:bodyPr/>
                    <a:lstStyle/>
                    <a:p>
                      <a:pPr algn="l" fontAlgn="b"/>
                      <a:r>
                        <a:rPr lang="en-US" sz="1400" b="0" i="0" u="none" strike="noStrike" dirty="0">
                          <a:solidFill>
                            <a:srgbClr val="FFFF00"/>
                          </a:solidFill>
                          <a:latin typeface="Arial"/>
                        </a:rPr>
                        <a:t>House </a:t>
                      </a:r>
                    </a:p>
                  </a:txBody>
                  <a:tcPr marL="7789" marR="7789" marT="77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400" b="1" i="0" u="none" strike="noStrike" dirty="0">
                          <a:solidFill>
                            <a:srgbClr val="FFFF00"/>
                          </a:solidFill>
                          <a:latin typeface="Arial"/>
                        </a:rPr>
                        <a:t>Location</a:t>
                      </a:r>
                    </a:p>
                  </a:txBody>
                  <a:tcPr marL="7789" marR="7789" marT="77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400" b="1" i="0" u="none" strike="noStrike" dirty="0">
                          <a:solidFill>
                            <a:srgbClr val="FFFF00"/>
                          </a:solidFill>
                          <a:latin typeface="Arial"/>
                        </a:rPr>
                        <a:t>Device Description</a:t>
                      </a:r>
                    </a:p>
                  </a:txBody>
                  <a:tcPr marL="7789" marR="7789" marT="77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400" b="1" i="0" u="none" strike="noStrike" dirty="0">
                          <a:solidFill>
                            <a:srgbClr val="FFFF00"/>
                          </a:solidFill>
                          <a:latin typeface="Arial"/>
                        </a:rPr>
                        <a:t>Quantity</a:t>
                      </a:r>
                    </a:p>
                  </a:txBody>
                  <a:tcPr marL="7789" marR="7789" marT="77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400" b="1" i="0" u="none" strike="noStrike" dirty="0">
                          <a:solidFill>
                            <a:srgbClr val="FFFF00"/>
                          </a:solidFill>
                          <a:latin typeface="Arial"/>
                        </a:rPr>
                        <a:t>Special Removal Concerns</a:t>
                      </a:r>
                    </a:p>
                  </a:txBody>
                  <a:tcPr marL="7789" marR="7789" marT="77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400" b="1" i="0" u="none" strike="noStrike" dirty="0">
                          <a:solidFill>
                            <a:srgbClr val="FFFF00"/>
                          </a:solidFill>
                          <a:latin typeface="Arial"/>
                        </a:rPr>
                        <a:t>Disconnection In Man Hours</a:t>
                      </a:r>
                    </a:p>
                  </a:txBody>
                  <a:tcPr marL="7789" marR="7789" marT="77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400" b="1" i="0" u="none" strike="noStrike" dirty="0">
                          <a:solidFill>
                            <a:srgbClr val="FFFF00"/>
                          </a:solidFill>
                          <a:latin typeface="Arial"/>
                        </a:rPr>
                        <a:t>Remove From Tunnel In Man Hours</a:t>
                      </a:r>
                    </a:p>
                  </a:txBody>
                  <a:tcPr marL="7789" marR="7789" marT="77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400" b="1" i="0" u="none" strike="noStrike" dirty="0">
                          <a:solidFill>
                            <a:srgbClr val="FFFF00"/>
                          </a:solidFill>
                          <a:latin typeface="Arial"/>
                        </a:rPr>
                        <a:t>Cost in Dollars</a:t>
                      </a:r>
                    </a:p>
                  </a:txBody>
                  <a:tcPr marL="7789" marR="7789" marT="77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1400" b="0" i="0" u="none" strike="noStrike" dirty="0">
                        <a:solidFill>
                          <a:srgbClr val="FFFF00"/>
                        </a:solidFill>
                        <a:latin typeface="Arial"/>
                      </a:endParaRPr>
                    </a:p>
                  </a:txBody>
                  <a:tcPr marL="7789" marR="7789" marT="77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400" b="1" i="0" u="none" strike="noStrike" dirty="0">
                          <a:solidFill>
                            <a:srgbClr val="FFFF00"/>
                          </a:solidFill>
                          <a:latin typeface="Arial"/>
                        </a:rPr>
                        <a:t>Total Man Hours</a:t>
                      </a:r>
                    </a:p>
                  </a:txBody>
                  <a:tcPr marL="7789" marR="7789" marT="77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17005">
                <a:tc>
                  <a:txBody>
                    <a:bodyPr/>
                    <a:lstStyle/>
                    <a:p>
                      <a:pPr algn="l" fontAlgn="b"/>
                      <a:endParaRPr lang="en-US" sz="1400" b="0" i="0" u="none" strike="noStrike" dirty="0">
                        <a:solidFill>
                          <a:srgbClr val="FFFF00"/>
                        </a:solidFill>
                        <a:latin typeface="Arial"/>
                      </a:endParaRPr>
                    </a:p>
                  </a:txBody>
                  <a:tcPr marL="7789" marR="7789" marT="77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n-US" sz="1400" b="1" i="0" u="none" strike="noStrike" dirty="0">
                        <a:solidFill>
                          <a:srgbClr val="FFFF00"/>
                        </a:solidFill>
                        <a:latin typeface="Arial"/>
                      </a:endParaRPr>
                    </a:p>
                  </a:txBody>
                  <a:tcPr marL="7789" marR="7789" marT="77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n-US" sz="1400" b="1" i="0" u="none" strike="noStrike" dirty="0">
                        <a:solidFill>
                          <a:srgbClr val="FFFF00"/>
                        </a:solidFill>
                        <a:latin typeface="Arial"/>
                      </a:endParaRPr>
                    </a:p>
                  </a:txBody>
                  <a:tcPr marL="7789" marR="7789" marT="77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n-US" sz="1400" b="1" i="0" u="none" strike="noStrike" dirty="0">
                        <a:solidFill>
                          <a:srgbClr val="FFFF00"/>
                        </a:solidFill>
                        <a:latin typeface="Arial"/>
                      </a:endParaRPr>
                    </a:p>
                  </a:txBody>
                  <a:tcPr marL="7789" marR="7789" marT="77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n-US" sz="1400" b="1" i="0" u="none" strike="noStrike" dirty="0">
                        <a:solidFill>
                          <a:srgbClr val="FFFF00"/>
                        </a:solidFill>
                        <a:latin typeface="Arial"/>
                      </a:endParaRPr>
                    </a:p>
                  </a:txBody>
                  <a:tcPr marL="7789" marR="7789" marT="77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dirty="0">
                          <a:solidFill>
                            <a:srgbClr val="FFFF00"/>
                          </a:solidFill>
                          <a:latin typeface="Arial"/>
                        </a:rPr>
                        <a:t>33840</a:t>
                      </a:r>
                    </a:p>
                  </a:txBody>
                  <a:tcPr marL="7789" marR="7789" marT="77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dirty="0">
                          <a:solidFill>
                            <a:srgbClr val="FFFF00"/>
                          </a:solidFill>
                          <a:latin typeface="Arial"/>
                        </a:rPr>
                        <a:t>13538</a:t>
                      </a:r>
                    </a:p>
                  </a:txBody>
                  <a:tcPr marL="7789" marR="7789" marT="77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dirty="0">
                          <a:solidFill>
                            <a:srgbClr val="FFFF00"/>
                          </a:solidFill>
                          <a:latin typeface="Arial"/>
                        </a:rPr>
                        <a:t>$4,264,020 </a:t>
                      </a:r>
                    </a:p>
                  </a:txBody>
                  <a:tcPr marL="7789" marR="7789" marT="77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1400" b="0" i="0" u="none" strike="noStrike" dirty="0">
                        <a:solidFill>
                          <a:srgbClr val="FFFF00"/>
                        </a:solidFill>
                        <a:latin typeface="Arial"/>
                      </a:endParaRPr>
                    </a:p>
                  </a:txBody>
                  <a:tcPr marL="7789" marR="7789" marT="77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dirty="0">
                          <a:solidFill>
                            <a:srgbClr val="FFFF00"/>
                          </a:solidFill>
                          <a:latin typeface="Arial"/>
                        </a:rPr>
                        <a:t>47378</a:t>
                      </a:r>
                    </a:p>
                  </a:txBody>
                  <a:tcPr marL="7789" marR="7789" marT="77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47138" name="TextBox 9"/>
          <p:cNvSpPr txBox="1">
            <a:spLocks noChangeArrowheads="1"/>
          </p:cNvSpPr>
          <p:nvPr/>
        </p:nvSpPr>
        <p:spPr bwMode="auto">
          <a:xfrm>
            <a:off x="1524000" y="2590800"/>
            <a:ext cx="6324600" cy="369332"/>
          </a:xfrm>
          <a:prstGeom prst="rect">
            <a:avLst/>
          </a:prstGeom>
          <a:noFill/>
          <a:ln w="9525">
            <a:noFill/>
            <a:miter lim="800000"/>
            <a:headEnd/>
            <a:tailEnd/>
          </a:ln>
        </p:spPr>
        <p:txBody>
          <a:bodyPr>
            <a:spAutoFit/>
          </a:bodyPr>
          <a:lstStyle/>
          <a:p>
            <a:r>
              <a:rPr lang="en-US" sz="1800" dirty="0">
                <a:solidFill>
                  <a:srgbClr val="FFFFFF"/>
                </a:solidFill>
              </a:rPr>
              <a:t>Electrician Costs</a:t>
            </a:r>
          </a:p>
        </p:txBody>
      </p:sp>
      <p:sp>
        <p:nvSpPr>
          <p:cNvPr id="47139" name="TextBox 10"/>
          <p:cNvSpPr txBox="1">
            <a:spLocks noChangeArrowheads="1"/>
          </p:cNvSpPr>
          <p:nvPr/>
        </p:nvSpPr>
        <p:spPr bwMode="auto">
          <a:xfrm>
            <a:off x="1600200" y="1066800"/>
            <a:ext cx="5791200" cy="369332"/>
          </a:xfrm>
          <a:prstGeom prst="rect">
            <a:avLst/>
          </a:prstGeom>
          <a:noFill/>
          <a:ln w="9525">
            <a:noFill/>
            <a:miter lim="800000"/>
            <a:headEnd/>
            <a:tailEnd/>
          </a:ln>
        </p:spPr>
        <p:txBody>
          <a:bodyPr>
            <a:spAutoFit/>
          </a:bodyPr>
          <a:lstStyle/>
          <a:p>
            <a:r>
              <a:rPr lang="en-US" sz="1800" dirty="0">
                <a:solidFill>
                  <a:srgbClr val="FFFFFF"/>
                </a:solidFill>
              </a:rPr>
              <a:t>Technician, Iron Workers, Rad Safety, etc.</a:t>
            </a:r>
          </a:p>
        </p:txBody>
      </p:sp>
      <p:sp>
        <p:nvSpPr>
          <p:cNvPr id="47140" name="TextBox 11"/>
          <p:cNvSpPr txBox="1">
            <a:spLocks noChangeArrowheads="1"/>
          </p:cNvSpPr>
          <p:nvPr/>
        </p:nvSpPr>
        <p:spPr bwMode="auto">
          <a:xfrm>
            <a:off x="1371600" y="4648200"/>
            <a:ext cx="7162800" cy="1508105"/>
          </a:xfrm>
          <a:prstGeom prst="rect">
            <a:avLst/>
          </a:prstGeom>
          <a:noFill/>
          <a:ln w="25400">
            <a:solidFill>
              <a:schemeClr val="accent1"/>
            </a:solidFill>
            <a:miter lim="800000"/>
            <a:headEnd/>
            <a:tailEnd/>
          </a:ln>
        </p:spPr>
        <p:txBody>
          <a:bodyPr wrap="square">
            <a:spAutoFit/>
          </a:bodyPr>
          <a:lstStyle/>
          <a:p>
            <a:r>
              <a:rPr lang="en-US" sz="2000" b="1" dirty="0">
                <a:solidFill>
                  <a:srgbClr val="FFFFFF"/>
                </a:solidFill>
                <a:latin typeface="+mn-lt"/>
              </a:rPr>
              <a:t>Total </a:t>
            </a:r>
            <a:r>
              <a:rPr lang="en-US" sz="2000" b="1" dirty="0" smtClean="0">
                <a:solidFill>
                  <a:srgbClr val="FFFFFF"/>
                </a:solidFill>
                <a:latin typeface="+mn-lt"/>
              </a:rPr>
              <a:t>= </a:t>
            </a:r>
            <a:r>
              <a:rPr lang="en-US" sz="2000" b="1" dirty="0">
                <a:solidFill>
                  <a:srgbClr val="FFFFFF"/>
                </a:solidFill>
                <a:latin typeface="+mn-lt"/>
              </a:rPr>
              <a:t>$</a:t>
            </a:r>
            <a:r>
              <a:rPr lang="en-US" sz="2000" b="1" dirty="0" smtClean="0">
                <a:solidFill>
                  <a:srgbClr val="FFFFFF"/>
                </a:solidFill>
                <a:latin typeface="+mn-lt"/>
              </a:rPr>
              <a:t>9,994,376 ≈ $10M</a:t>
            </a:r>
            <a:endParaRPr lang="en-US" sz="2000" b="1" dirty="0">
              <a:solidFill>
                <a:srgbClr val="FFFFFF"/>
              </a:solidFill>
              <a:latin typeface="+mn-lt"/>
            </a:endParaRPr>
          </a:p>
          <a:p>
            <a:endParaRPr lang="en-US" sz="1800" dirty="0">
              <a:solidFill>
                <a:srgbClr val="FFFFFF"/>
              </a:solidFill>
              <a:latin typeface="+mn-lt"/>
            </a:endParaRPr>
          </a:p>
          <a:p>
            <a:r>
              <a:rPr lang="en-US" sz="1800" u="sng" dirty="0" smtClean="0">
                <a:solidFill>
                  <a:srgbClr val="FFFF00"/>
                </a:solidFill>
                <a:latin typeface="+mn-lt"/>
              </a:rPr>
              <a:t>Only gets </a:t>
            </a:r>
            <a:r>
              <a:rPr lang="en-US" sz="1800" u="sng" dirty="0">
                <a:solidFill>
                  <a:srgbClr val="FFFF00"/>
                </a:solidFill>
                <a:latin typeface="+mn-lt"/>
              </a:rPr>
              <a:t>it to the surface</a:t>
            </a:r>
            <a:r>
              <a:rPr lang="en-US" sz="1800" u="sng" dirty="0" smtClean="0">
                <a:solidFill>
                  <a:srgbClr val="FFFF00"/>
                </a:solidFill>
                <a:latin typeface="+mn-lt"/>
              </a:rPr>
              <a:t>! </a:t>
            </a:r>
            <a:r>
              <a:rPr lang="en-US" sz="1800" dirty="0" smtClean="0">
                <a:solidFill>
                  <a:srgbClr val="FFFF00"/>
                </a:solidFill>
                <a:latin typeface="+mn-lt"/>
              </a:rPr>
              <a:t>    (Where to haul it, store it, scrap it?)</a:t>
            </a:r>
          </a:p>
          <a:p>
            <a:endParaRPr lang="en-US" sz="1800" dirty="0">
              <a:solidFill>
                <a:srgbClr val="FFFFFF"/>
              </a:solidFill>
              <a:latin typeface="+mn-lt"/>
            </a:endParaRPr>
          </a:p>
          <a:p>
            <a:r>
              <a:rPr lang="en-US" sz="1800" dirty="0" smtClean="0">
                <a:solidFill>
                  <a:srgbClr val="FFFFFF"/>
                </a:solidFill>
                <a:latin typeface="+mn-lt"/>
              </a:rPr>
              <a:t>NOTE THESE ARE DIRECT COSTS</a:t>
            </a:r>
            <a:endParaRPr lang="en-US" sz="1800" dirty="0">
              <a:solidFill>
                <a:srgbClr val="FFFFFF"/>
              </a:solidFill>
              <a:latin typeface="+mn-lt"/>
            </a:endParaRPr>
          </a:p>
        </p:txBody>
      </p:sp>
      <p:sp>
        <p:nvSpPr>
          <p:cNvPr id="11" name="TextBox 10"/>
          <p:cNvSpPr txBox="1"/>
          <p:nvPr/>
        </p:nvSpPr>
        <p:spPr>
          <a:xfrm>
            <a:off x="685800" y="6248400"/>
            <a:ext cx="1203919" cy="307777"/>
          </a:xfrm>
          <a:prstGeom prst="rect">
            <a:avLst/>
          </a:prstGeom>
          <a:noFill/>
          <a:ln>
            <a:solidFill>
              <a:srgbClr val="FFFFFF"/>
            </a:solidFill>
          </a:ln>
        </p:spPr>
        <p:txBody>
          <a:bodyPr wrap="none" rtlCol="0">
            <a:spAutoFit/>
          </a:bodyPr>
          <a:lstStyle/>
          <a:p>
            <a:r>
              <a:rPr lang="en-US" i="1" dirty="0" smtClean="0">
                <a:solidFill>
                  <a:srgbClr val="FFFF00"/>
                </a:solidFill>
                <a:latin typeface="+mn-lt"/>
              </a:rPr>
              <a:t>D. Augustine</a:t>
            </a:r>
            <a:endParaRPr lang="en-US" i="1" dirty="0">
              <a:solidFill>
                <a:srgbClr val="FFFF00"/>
              </a:solidFill>
              <a:latin typeface="+mn-lt"/>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Magnet Storage</a:t>
            </a:r>
            <a:endParaRPr lang="en-US" dirty="0"/>
          </a:p>
        </p:txBody>
      </p:sp>
      <p:sp>
        <p:nvSpPr>
          <p:cNvPr id="8" name="Content Placeholder 7"/>
          <p:cNvSpPr>
            <a:spLocks noGrp="1"/>
          </p:cNvSpPr>
          <p:nvPr>
            <p:ph sz="half" idx="2"/>
          </p:nvPr>
        </p:nvSpPr>
        <p:spPr>
          <a:xfrm>
            <a:off x="4572000" y="1066800"/>
            <a:ext cx="4343400" cy="5029201"/>
          </a:xfrm>
        </p:spPr>
        <p:txBody>
          <a:bodyPr/>
          <a:lstStyle/>
          <a:p>
            <a:r>
              <a:rPr lang="en-US" sz="1600" dirty="0" smtClean="0"/>
              <a:t>A Tevatron dipole is</a:t>
            </a:r>
            <a:r>
              <a:rPr lang="en-US" sz="1800" dirty="0" smtClean="0"/>
              <a:t>:</a:t>
            </a:r>
          </a:p>
          <a:p>
            <a:pPr lvl="1"/>
            <a:r>
              <a:rPr lang="en-US" sz="1600" dirty="0" smtClean="0"/>
              <a:t>21 feet long 18 inches wide</a:t>
            </a:r>
          </a:p>
          <a:p>
            <a:pPr lvl="1"/>
            <a:r>
              <a:rPr lang="en-US" sz="1600" dirty="0" smtClean="0"/>
              <a:t>8700 pounds</a:t>
            </a:r>
          </a:p>
          <a:p>
            <a:pPr lvl="1"/>
            <a:r>
              <a:rPr lang="en-US" sz="1600" dirty="0" smtClean="0"/>
              <a:t>775 Installed</a:t>
            </a:r>
          </a:p>
          <a:p>
            <a:pPr lvl="1"/>
            <a:endParaRPr lang="en-US" sz="1400" dirty="0" smtClean="0"/>
          </a:p>
          <a:p>
            <a:r>
              <a:rPr lang="en-US" sz="1600" dirty="0" smtClean="0"/>
              <a:t>Removal and storage in a warehouse would require a building </a:t>
            </a:r>
            <a:r>
              <a:rPr lang="en-US" sz="1600" dirty="0" smtClean="0">
                <a:latin typeface="Arial Unicode MS"/>
                <a:ea typeface="Arial Unicode MS"/>
                <a:cs typeface="Arial Unicode MS"/>
              </a:rPr>
              <a:t>≥</a:t>
            </a:r>
            <a:r>
              <a:rPr lang="en-US" sz="1600" dirty="0" smtClean="0"/>
              <a:t> 5000 ft</a:t>
            </a:r>
            <a:r>
              <a:rPr lang="en-US" sz="1600" baseline="30000" dirty="0" smtClean="0"/>
              <a:t>2</a:t>
            </a:r>
            <a:r>
              <a:rPr lang="en-US" sz="1600" dirty="0" smtClean="0"/>
              <a:t> </a:t>
            </a:r>
          </a:p>
          <a:p>
            <a:endParaRPr lang="en-US" sz="1600" dirty="0" smtClean="0"/>
          </a:p>
          <a:p>
            <a:r>
              <a:rPr lang="en-US" sz="1600" dirty="0" smtClean="0"/>
              <a:t>Two such buildings would be needed</a:t>
            </a:r>
          </a:p>
          <a:p>
            <a:pPr lvl="1"/>
            <a:r>
              <a:rPr lang="en-US" sz="1600" dirty="0" smtClean="0"/>
              <a:t>one for dipoles</a:t>
            </a:r>
          </a:p>
          <a:p>
            <a:pPr lvl="1"/>
            <a:r>
              <a:rPr lang="en-US" sz="1600" dirty="0" smtClean="0"/>
              <a:t>one for quadrupoles &amp; other devices</a:t>
            </a:r>
            <a:endParaRPr lang="en-US" sz="1400" dirty="0" smtClean="0"/>
          </a:p>
          <a:p>
            <a:pPr lvl="1"/>
            <a:endParaRPr lang="en-US" sz="1200" dirty="0" smtClean="0"/>
          </a:p>
          <a:p>
            <a:r>
              <a:rPr lang="en-US" sz="1600" dirty="0" smtClean="0"/>
              <a:t>The current cost for warehouse space is approximately $150 to $200 per ft</a:t>
            </a:r>
            <a:r>
              <a:rPr lang="en-US" sz="1600" baseline="30000" dirty="0" smtClean="0"/>
              <a:t>2</a:t>
            </a:r>
            <a:r>
              <a:rPr lang="en-US" sz="1600" dirty="0" smtClean="0"/>
              <a:t>.  Of course larger would be better!</a:t>
            </a:r>
          </a:p>
          <a:p>
            <a:pPr lvl="1"/>
            <a:r>
              <a:rPr lang="en-US" sz="1600" smtClean="0"/>
              <a:t>15000 </a:t>
            </a:r>
            <a:r>
              <a:rPr lang="en-US" sz="1600" dirty="0" smtClean="0"/>
              <a:t>ft</a:t>
            </a:r>
            <a:r>
              <a:rPr lang="en-US" sz="1600" baseline="30000" dirty="0" smtClean="0"/>
              <a:t>2</a:t>
            </a:r>
            <a:r>
              <a:rPr lang="en-US" sz="1600" dirty="0" smtClean="0"/>
              <a:t>  @ $200/ ft</a:t>
            </a:r>
            <a:r>
              <a:rPr lang="en-US" sz="1600" baseline="30000" dirty="0" smtClean="0"/>
              <a:t>2</a:t>
            </a:r>
            <a:r>
              <a:rPr lang="en-US" sz="1600" dirty="0" smtClean="0"/>
              <a:t> = $3M</a:t>
            </a:r>
          </a:p>
        </p:txBody>
      </p:sp>
      <p:sp>
        <p:nvSpPr>
          <p:cNvPr id="4" name="Footer Placeholder 3"/>
          <p:cNvSpPr>
            <a:spLocks noGrp="1"/>
          </p:cNvSpPr>
          <p:nvPr>
            <p:ph type="ftr" sz="quarter" idx="10"/>
          </p:nvPr>
        </p:nvSpPr>
        <p:spPr>
          <a:xfrm>
            <a:off x="2171700" y="6305550"/>
            <a:ext cx="4686300" cy="457200"/>
          </a:xfrm>
        </p:spPr>
        <p:txBody>
          <a:bodyPr/>
          <a:lstStyle/>
          <a:p>
            <a:pPr>
              <a:defRPr/>
            </a:pPr>
            <a:r>
              <a:rPr lang="it-IT" dirty="0" smtClean="0"/>
              <a:t>Ron Moore / Paul C. Czarapata    DOE S&amp;T Review</a:t>
            </a:r>
            <a:endParaRPr lang="en-US" sz="1200" dirty="0"/>
          </a:p>
        </p:txBody>
      </p:sp>
      <p:sp>
        <p:nvSpPr>
          <p:cNvPr id="5" name="Slide Number Placeholder 4"/>
          <p:cNvSpPr>
            <a:spLocks noGrp="1"/>
          </p:cNvSpPr>
          <p:nvPr>
            <p:ph type="sldNum" sz="quarter" idx="11"/>
          </p:nvPr>
        </p:nvSpPr>
        <p:spPr/>
        <p:txBody>
          <a:bodyPr/>
          <a:lstStyle/>
          <a:p>
            <a:pPr>
              <a:defRPr/>
            </a:pPr>
            <a:fld id="{4B02971A-AC6B-4D64-9216-F1909B092017}" type="slidenum">
              <a:rPr lang="en-US" smtClean="0"/>
              <a:pPr>
                <a:defRPr/>
              </a:pPr>
              <a:t>21</a:t>
            </a:fld>
            <a:endParaRPr lang="en-US" dirty="0"/>
          </a:p>
        </p:txBody>
      </p:sp>
      <p:pic>
        <p:nvPicPr>
          <p:cNvPr id="9" name="Picture 5" descr="Tev dipole"/>
          <p:cNvPicPr>
            <a:picLocks noGrp="1" noChangeAspect="1" noChangeArrowheads="1"/>
          </p:cNvPicPr>
          <p:nvPr>
            <p:ph sz="half" idx="1"/>
          </p:nvPr>
        </p:nvPicPr>
        <p:blipFill>
          <a:blip r:embed="rId3" cstate="print"/>
          <a:srcRect/>
          <a:stretch>
            <a:fillRect/>
          </a:stretch>
        </p:blipFill>
        <p:spPr bwMode="auto">
          <a:xfrm>
            <a:off x="228600" y="1295400"/>
            <a:ext cx="4258741" cy="4790564"/>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Magnet Disposal</a:t>
            </a:r>
            <a:endParaRPr lang="en-US" dirty="0"/>
          </a:p>
        </p:txBody>
      </p:sp>
      <p:sp>
        <p:nvSpPr>
          <p:cNvPr id="8" name="Content Placeholder 7"/>
          <p:cNvSpPr>
            <a:spLocks noGrp="1"/>
          </p:cNvSpPr>
          <p:nvPr>
            <p:ph idx="1"/>
          </p:nvPr>
        </p:nvSpPr>
        <p:spPr>
          <a:xfrm>
            <a:off x="1600200" y="1219201"/>
            <a:ext cx="6858000" cy="4876800"/>
          </a:xfrm>
        </p:spPr>
        <p:txBody>
          <a:bodyPr/>
          <a:lstStyle/>
          <a:p>
            <a:r>
              <a:rPr lang="en-US" sz="2000" dirty="0" smtClean="0"/>
              <a:t>May be possible to dispose of Tevatron magnets as low-level rad waste at site in NV</a:t>
            </a:r>
          </a:p>
          <a:p>
            <a:endParaRPr lang="en-US" sz="2000" dirty="0" smtClean="0"/>
          </a:p>
          <a:p>
            <a:r>
              <a:rPr lang="en-US" sz="2000" dirty="0" smtClean="0"/>
              <a:t>Example cost for dipoles  </a:t>
            </a:r>
            <a:r>
              <a:rPr lang="en-US" sz="1600" i="1" dirty="0" smtClean="0"/>
              <a:t>(B. Arnold, ES&amp;H)</a:t>
            </a:r>
            <a:endParaRPr lang="en-US" sz="2000" i="1" dirty="0" smtClean="0"/>
          </a:p>
          <a:p>
            <a:pPr lvl="1"/>
            <a:r>
              <a:rPr lang="en-US" sz="1600" dirty="0" smtClean="0"/>
              <a:t>Hauling = $880 per magnet     (5 per truck = $4400)</a:t>
            </a:r>
          </a:p>
          <a:p>
            <a:pPr lvl="1"/>
            <a:r>
              <a:rPr lang="en-US" sz="1600" dirty="0" smtClean="0"/>
              <a:t>Disposal = $531 per magnet    (22.92 ft</a:t>
            </a:r>
            <a:r>
              <a:rPr lang="en-US" sz="1600" baseline="30000" dirty="0" smtClean="0"/>
              <a:t>3</a:t>
            </a:r>
            <a:r>
              <a:rPr lang="en-US" sz="1600" dirty="0" smtClean="0"/>
              <a:t> @ $23.19/ft</a:t>
            </a:r>
            <a:r>
              <a:rPr lang="en-US" sz="1600" baseline="30000" dirty="0" smtClean="0"/>
              <a:t>3</a:t>
            </a:r>
            <a:r>
              <a:rPr lang="en-US" sz="1600" dirty="0" smtClean="0"/>
              <a:t>)</a:t>
            </a:r>
          </a:p>
          <a:p>
            <a:pPr lvl="1"/>
            <a:r>
              <a:rPr lang="en-US" sz="1600" dirty="0" smtClean="0">
                <a:solidFill>
                  <a:srgbClr val="FFFFFF"/>
                </a:solidFill>
              </a:rPr>
              <a:t>Total for 775 dipoles ≈ $1.1M</a:t>
            </a:r>
          </a:p>
          <a:p>
            <a:pPr lvl="1"/>
            <a:endParaRPr lang="en-US" sz="1600" dirty="0" smtClean="0">
              <a:solidFill>
                <a:srgbClr val="FFFFFF"/>
              </a:solidFill>
            </a:endParaRPr>
          </a:p>
          <a:p>
            <a:endParaRPr lang="en-US" sz="2000" dirty="0" smtClean="0"/>
          </a:p>
          <a:p>
            <a:r>
              <a:rPr lang="en-US" sz="2000" dirty="0" smtClean="0"/>
              <a:t>Most radioactivity contained to stainless steel beampipe</a:t>
            </a:r>
          </a:p>
          <a:p>
            <a:pPr lvl="1"/>
            <a:r>
              <a:rPr lang="en-US" sz="1600" dirty="0" smtClean="0"/>
              <a:t>May be possible to extract pipe, scrap more material locally?</a:t>
            </a:r>
          </a:p>
          <a:p>
            <a:endParaRPr lang="en-US" sz="2000" dirty="0" smtClean="0"/>
          </a:p>
          <a:p>
            <a:r>
              <a:rPr lang="en-US" sz="2000" dirty="0" smtClean="0"/>
              <a:t>Hotter components (collimators, abort dump blocks) may need local storage</a:t>
            </a:r>
            <a:endParaRPr lang="en-US" sz="1400" dirty="0" smtClean="0">
              <a:solidFill>
                <a:srgbClr val="FFFFFF"/>
              </a:solidFill>
            </a:endParaRPr>
          </a:p>
          <a:p>
            <a:pPr lvl="1"/>
            <a:endParaRPr lang="en-US" sz="1400" dirty="0" smtClean="0">
              <a:solidFill>
                <a:srgbClr val="FFFFFF"/>
              </a:solidFill>
            </a:endParaRPr>
          </a:p>
        </p:txBody>
      </p:sp>
      <p:sp>
        <p:nvSpPr>
          <p:cNvPr id="5" name="Footer Placeholder 4"/>
          <p:cNvSpPr>
            <a:spLocks noGrp="1"/>
          </p:cNvSpPr>
          <p:nvPr>
            <p:ph type="ftr" sz="quarter" idx="10"/>
          </p:nvPr>
        </p:nvSpPr>
        <p:spPr>
          <a:xfrm>
            <a:off x="2362200" y="6324600"/>
            <a:ext cx="4343400" cy="457200"/>
          </a:xfrm>
        </p:spPr>
        <p:txBody>
          <a:bodyPr/>
          <a:lstStyle/>
          <a:p>
            <a:pPr>
              <a:defRPr/>
            </a:pPr>
            <a:r>
              <a:rPr lang="it-IT" dirty="0" smtClean="0"/>
              <a:t>Ron Moore / Paul C. Czarapata    DOE S&amp;T Review</a:t>
            </a:r>
            <a:endParaRPr lang="en-US" sz="1200" dirty="0"/>
          </a:p>
        </p:txBody>
      </p:sp>
      <p:sp>
        <p:nvSpPr>
          <p:cNvPr id="6" name="Slide Number Placeholder 5"/>
          <p:cNvSpPr>
            <a:spLocks noGrp="1"/>
          </p:cNvSpPr>
          <p:nvPr>
            <p:ph type="sldNum" sz="quarter" idx="11"/>
          </p:nvPr>
        </p:nvSpPr>
        <p:spPr/>
        <p:txBody>
          <a:bodyPr/>
          <a:lstStyle/>
          <a:p>
            <a:pPr>
              <a:defRPr/>
            </a:pPr>
            <a:fld id="{AE454C89-0194-41EA-B32C-BB621EC96FCD}" type="slidenum">
              <a:rPr lang="en-US" smtClean="0"/>
              <a:pPr>
                <a:defRPr/>
              </a:pPr>
              <a:t>22</a:t>
            </a:fld>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a:xfrm>
            <a:off x="1600200" y="1143001"/>
            <a:ext cx="6858000" cy="4953000"/>
          </a:xfrm>
        </p:spPr>
        <p:txBody>
          <a:bodyPr/>
          <a:lstStyle/>
          <a:p>
            <a:r>
              <a:rPr lang="en-US" dirty="0" smtClean="0"/>
              <a:t>Current plan to keep Tevatron cold after Run 2 </a:t>
            </a:r>
          </a:p>
          <a:p>
            <a:pPr lvl="1"/>
            <a:r>
              <a:rPr lang="en-US" dirty="0" smtClean="0"/>
              <a:t>Have effort and cost estimates</a:t>
            </a:r>
          </a:p>
          <a:p>
            <a:pPr lvl="2"/>
            <a:r>
              <a:rPr lang="en-US" dirty="0" smtClean="0"/>
              <a:t>≈ $4M / year for cryo operating costs @ 80K</a:t>
            </a:r>
          </a:p>
          <a:p>
            <a:pPr lvl="1"/>
            <a:r>
              <a:rPr lang="en-US" dirty="0" smtClean="0"/>
              <a:t>Revaluate plan after 2 years</a:t>
            </a:r>
          </a:p>
          <a:p>
            <a:pPr lvl="1"/>
            <a:endParaRPr lang="en-US" dirty="0" smtClean="0"/>
          </a:p>
          <a:p>
            <a:r>
              <a:rPr lang="en-US" dirty="0" smtClean="0"/>
              <a:t>Have estimates for dismantling the Tevatron and removing infrastructure from tunnel</a:t>
            </a:r>
          </a:p>
          <a:p>
            <a:pPr lvl="1"/>
            <a:r>
              <a:rPr lang="en-US" dirty="0" smtClean="0"/>
              <a:t>$10M to get all to surface   </a:t>
            </a:r>
            <a:r>
              <a:rPr lang="en-US" sz="1600" dirty="0" smtClean="0"/>
              <a:t>(CDF and D0 not included)</a:t>
            </a:r>
          </a:p>
          <a:p>
            <a:pPr lvl="1"/>
            <a:r>
              <a:rPr lang="en-US" dirty="0" smtClean="0"/>
              <a:t>Component storage/disposal a separate issue</a:t>
            </a:r>
          </a:p>
          <a:p>
            <a:pPr lvl="1"/>
            <a:endParaRPr lang="en-US" dirty="0" smtClean="0"/>
          </a:p>
          <a:p>
            <a:endParaRPr lang="en-US" dirty="0" smtClean="0"/>
          </a:p>
          <a:p>
            <a:endParaRPr lang="en-US" dirty="0"/>
          </a:p>
        </p:txBody>
      </p:sp>
      <p:sp>
        <p:nvSpPr>
          <p:cNvPr id="4" name="Footer Placeholder 3"/>
          <p:cNvSpPr>
            <a:spLocks noGrp="1"/>
          </p:cNvSpPr>
          <p:nvPr>
            <p:ph type="ftr" sz="quarter" idx="10"/>
          </p:nvPr>
        </p:nvSpPr>
        <p:spPr>
          <a:xfrm>
            <a:off x="2362200" y="6324600"/>
            <a:ext cx="4343400" cy="457200"/>
          </a:xfrm>
        </p:spPr>
        <p:txBody>
          <a:bodyPr/>
          <a:lstStyle/>
          <a:p>
            <a:pPr>
              <a:defRPr/>
            </a:pPr>
            <a:r>
              <a:rPr lang="it-IT" dirty="0" smtClean="0"/>
              <a:t>Ron Moore / Paul C. Czarapata    DOE S&amp;T Review</a:t>
            </a:r>
            <a:endParaRPr lang="en-US" sz="1200" dirty="0"/>
          </a:p>
        </p:txBody>
      </p:sp>
      <p:sp>
        <p:nvSpPr>
          <p:cNvPr id="5" name="Slide Number Placeholder 4"/>
          <p:cNvSpPr>
            <a:spLocks noGrp="1"/>
          </p:cNvSpPr>
          <p:nvPr>
            <p:ph type="sldNum" sz="quarter" idx="11"/>
          </p:nvPr>
        </p:nvSpPr>
        <p:spPr/>
        <p:txBody>
          <a:bodyPr/>
          <a:lstStyle/>
          <a:p>
            <a:pPr>
              <a:defRPr/>
            </a:pPr>
            <a:fld id="{4B02971A-AC6B-4D64-9216-F1909B092017}" type="slidenum">
              <a:rPr lang="en-US" smtClean="0"/>
              <a:pPr>
                <a:defRPr/>
              </a:pPr>
              <a:t>23</a:t>
            </a:fld>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ANU/NOvA Tevatron Needs</a:t>
            </a:r>
            <a:endParaRPr lang="en-US" dirty="0"/>
          </a:p>
        </p:txBody>
      </p:sp>
      <p:sp>
        <p:nvSpPr>
          <p:cNvPr id="4" name="Footer Placeholder 3"/>
          <p:cNvSpPr>
            <a:spLocks noGrp="1"/>
          </p:cNvSpPr>
          <p:nvPr>
            <p:ph type="ftr" sz="quarter" idx="10"/>
          </p:nvPr>
        </p:nvSpPr>
        <p:spPr>
          <a:xfrm>
            <a:off x="2362200" y="6324600"/>
            <a:ext cx="4343400" cy="457200"/>
          </a:xfrm>
        </p:spPr>
        <p:txBody>
          <a:bodyPr/>
          <a:lstStyle/>
          <a:p>
            <a:pPr>
              <a:defRPr/>
            </a:pPr>
            <a:r>
              <a:rPr lang="it-IT" dirty="0" smtClean="0"/>
              <a:t>Ron Moore / Paul C. Czarapata    DOE S&amp;T Review</a:t>
            </a:r>
            <a:endParaRPr lang="en-US" sz="1200" dirty="0"/>
          </a:p>
        </p:txBody>
      </p:sp>
      <p:sp>
        <p:nvSpPr>
          <p:cNvPr id="5" name="Slide Number Placeholder 4"/>
          <p:cNvSpPr>
            <a:spLocks noGrp="1"/>
          </p:cNvSpPr>
          <p:nvPr>
            <p:ph type="sldNum" sz="quarter" idx="11"/>
          </p:nvPr>
        </p:nvSpPr>
        <p:spPr/>
        <p:txBody>
          <a:bodyPr/>
          <a:lstStyle/>
          <a:p>
            <a:pPr>
              <a:defRPr/>
            </a:pPr>
            <a:fld id="{4B02971A-AC6B-4D64-9216-F1909B092017}" type="slidenum">
              <a:rPr lang="en-US" smtClean="0"/>
              <a:pPr>
                <a:defRPr/>
              </a:pPr>
              <a:t>24</a:t>
            </a:fld>
            <a:endParaRPr lang="en-US" dirty="0"/>
          </a:p>
        </p:txBody>
      </p:sp>
      <p:graphicFrame>
        <p:nvGraphicFramePr>
          <p:cNvPr id="10" name="Content Placeholder 9"/>
          <p:cNvGraphicFramePr>
            <a:graphicFrameLocks noChangeAspect="1"/>
          </p:cNvGraphicFramePr>
          <p:nvPr>
            <p:ph idx="1"/>
          </p:nvPr>
        </p:nvGraphicFramePr>
        <p:xfrm>
          <a:off x="1447800" y="1371600"/>
          <a:ext cx="6992938" cy="4840287"/>
        </p:xfrm>
        <a:graphic>
          <a:graphicData uri="http://schemas.openxmlformats.org/presentationml/2006/ole">
            <p:oleObj spid="_x0000_s81924" name="Worksheet" r:id="rId4" imgW="6343620" imgH="4391008" progId="Excel.Sheet.8">
              <p:embed/>
            </p:oleObj>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ANU/NOvA Tevatron Needs</a:t>
            </a:r>
            <a:endParaRPr lang="en-US" dirty="0"/>
          </a:p>
        </p:txBody>
      </p:sp>
      <p:sp>
        <p:nvSpPr>
          <p:cNvPr id="4" name="Footer Placeholder 3"/>
          <p:cNvSpPr>
            <a:spLocks noGrp="1"/>
          </p:cNvSpPr>
          <p:nvPr>
            <p:ph type="ftr" sz="quarter" idx="10"/>
          </p:nvPr>
        </p:nvSpPr>
        <p:spPr>
          <a:xfrm>
            <a:off x="2362200" y="6324600"/>
            <a:ext cx="4343400" cy="457200"/>
          </a:xfrm>
        </p:spPr>
        <p:txBody>
          <a:bodyPr/>
          <a:lstStyle/>
          <a:p>
            <a:pPr>
              <a:defRPr/>
            </a:pPr>
            <a:r>
              <a:rPr lang="it-IT" dirty="0" smtClean="0"/>
              <a:t>Ron Moore / Paul C. Czarapata    DOE S&amp;T Review</a:t>
            </a:r>
            <a:endParaRPr lang="en-US" sz="1200" dirty="0"/>
          </a:p>
        </p:txBody>
      </p:sp>
      <p:sp>
        <p:nvSpPr>
          <p:cNvPr id="5" name="Slide Number Placeholder 4"/>
          <p:cNvSpPr>
            <a:spLocks noGrp="1"/>
          </p:cNvSpPr>
          <p:nvPr>
            <p:ph type="sldNum" sz="quarter" idx="11"/>
          </p:nvPr>
        </p:nvSpPr>
        <p:spPr/>
        <p:txBody>
          <a:bodyPr/>
          <a:lstStyle/>
          <a:p>
            <a:pPr>
              <a:defRPr/>
            </a:pPr>
            <a:fld id="{4B02971A-AC6B-4D64-9216-F1909B092017}" type="slidenum">
              <a:rPr lang="en-US" smtClean="0"/>
              <a:pPr>
                <a:defRPr/>
              </a:pPr>
              <a:t>25</a:t>
            </a:fld>
            <a:endParaRPr lang="en-US" dirty="0"/>
          </a:p>
        </p:txBody>
      </p:sp>
      <p:graphicFrame>
        <p:nvGraphicFramePr>
          <p:cNvPr id="10" name="Content Placeholder 9"/>
          <p:cNvGraphicFramePr>
            <a:graphicFrameLocks noChangeAspect="1"/>
          </p:cNvGraphicFramePr>
          <p:nvPr>
            <p:ph idx="1"/>
          </p:nvPr>
        </p:nvGraphicFramePr>
        <p:xfrm>
          <a:off x="1687513" y="1371600"/>
          <a:ext cx="6511925" cy="4840288"/>
        </p:xfrm>
        <a:graphic>
          <a:graphicData uri="http://schemas.openxmlformats.org/presentationml/2006/ole">
            <p:oleObj spid="_x0000_s82946" name="Worksheet" r:id="rId4" imgW="6343620" imgH="4714764" progId="Excel.Sheet.8">
              <p:embed/>
            </p:oleObj>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6"/>
          <p:cNvSpPr>
            <a:spLocks noGrp="1" noChangeArrowheads="1"/>
          </p:cNvSpPr>
          <p:nvPr>
            <p:ph type="title"/>
          </p:nvPr>
        </p:nvSpPr>
        <p:spPr>
          <a:xfrm>
            <a:off x="1295400" y="304800"/>
            <a:ext cx="6858000" cy="809625"/>
          </a:xfrm>
        </p:spPr>
        <p:txBody>
          <a:bodyPr/>
          <a:lstStyle/>
          <a:p>
            <a:pPr eaLnBrk="1" hangingPunct="1"/>
            <a:r>
              <a:rPr lang="en-US" dirty="0" smtClean="0"/>
              <a:t>The Big Picture</a:t>
            </a:r>
          </a:p>
        </p:txBody>
      </p:sp>
      <p:sp>
        <p:nvSpPr>
          <p:cNvPr id="33795" name="Footer Placeholder 10"/>
          <p:cNvSpPr>
            <a:spLocks noGrp="1"/>
          </p:cNvSpPr>
          <p:nvPr>
            <p:ph type="ftr" sz="quarter" idx="10"/>
          </p:nvPr>
        </p:nvSpPr>
        <p:spPr>
          <a:xfrm>
            <a:off x="2362200" y="6324600"/>
            <a:ext cx="4343400" cy="457200"/>
          </a:xfrm>
          <a:noFill/>
        </p:spPr>
        <p:txBody>
          <a:bodyPr/>
          <a:lstStyle/>
          <a:p>
            <a:pPr algn="ctr"/>
            <a:r>
              <a:rPr lang="it-IT" dirty="0" smtClean="0"/>
              <a:t>Ron Moore / Paul C. Czarapata    DOE S&amp;T Review</a:t>
            </a:r>
            <a:endParaRPr lang="en-US" dirty="0" smtClean="0"/>
          </a:p>
        </p:txBody>
      </p:sp>
      <p:sp>
        <p:nvSpPr>
          <p:cNvPr id="33796" name="Slide Number Placeholder 9"/>
          <p:cNvSpPr>
            <a:spLocks noGrp="1"/>
          </p:cNvSpPr>
          <p:nvPr>
            <p:ph type="sldNum" sz="quarter" idx="11"/>
          </p:nvPr>
        </p:nvSpPr>
        <p:spPr>
          <a:noFill/>
        </p:spPr>
        <p:txBody>
          <a:bodyPr/>
          <a:lstStyle/>
          <a:p>
            <a:fld id="{332BBC70-DCD4-43AD-899F-93AEC9FFA3C2}" type="slidenum">
              <a:rPr lang="en-US" smtClean="0"/>
              <a:pPr/>
              <a:t>3</a:t>
            </a:fld>
            <a:endParaRPr lang="en-US" dirty="0" smtClean="0"/>
          </a:p>
        </p:txBody>
      </p:sp>
      <p:sp>
        <p:nvSpPr>
          <p:cNvPr id="33797" name="Text Box 5"/>
          <p:cNvSpPr txBox="1">
            <a:spLocks noChangeArrowheads="1"/>
          </p:cNvSpPr>
          <p:nvPr/>
        </p:nvSpPr>
        <p:spPr bwMode="auto">
          <a:xfrm>
            <a:off x="762000" y="152400"/>
            <a:ext cx="7467600" cy="336550"/>
          </a:xfrm>
          <a:prstGeom prst="rect">
            <a:avLst/>
          </a:prstGeom>
          <a:noFill/>
          <a:ln w="9525">
            <a:noFill/>
            <a:miter lim="800000"/>
            <a:headEnd/>
            <a:tailEnd/>
          </a:ln>
        </p:spPr>
        <p:txBody>
          <a:bodyPr>
            <a:spAutoFit/>
          </a:bodyPr>
          <a:lstStyle/>
          <a:p>
            <a:pPr marL="342900" indent="-342900">
              <a:spcBef>
                <a:spcPct val="50000"/>
              </a:spcBef>
            </a:pPr>
            <a:endParaRPr lang="en-US" sz="1600" dirty="0"/>
          </a:p>
        </p:txBody>
      </p:sp>
      <p:pic>
        <p:nvPicPr>
          <p:cNvPr id="33798" name="Picture 11" descr="low res Aerial"/>
          <p:cNvPicPr>
            <a:picLocks noChangeAspect="1" noChangeArrowheads="1"/>
          </p:cNvPicPr>
          <p:nvPr/>
        </p:nvPicPr>
        <p:blipFill>
          <a:blip r:embed="rId3" cstate="print"/>
          <a:srcRect/>
          <a:stretch>
            <a:fillRect/>
          </a:stretch>
        </p:blipFill>
        <p:spPr bwMode="auto">
          <a:xfrm>
            <a:off x="838200" y="1143000"/>
            <a:ext cx="7620000" cy="487680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Scale of the Problem</a:t>
            </a:r>
            <a:endParaRPr lang="en-US" dirty="0"/>
          </a:p>
        </p:txBody>
      </p:sp>
      <p:sp>
        <p:nvSpPr>
          <p:cNvPr id="37891" name="Footer Placeholder 11"/>
          <p:cNvSpPr>
            <a:spLocks noGrp="1"/>
          </p:cNvSpPr>
          <p:nvPr>
            <p:ph type="ftr" sz="quarter" idx="10"/>
          </p:nvPr>
        </p:nvSpPr>
        <p:spPr>
          <a:xfrm>
            <a:off x="2362200" y="6324600"/>
            <a:ext cx="4343400" cy="457200"/>
          </a:xfrm>
          <a:noFill/>
        </p:spPr>
        <p:txBody>
          <a:bodyPr/>
          <a:lstStyle/>
          <a:p>
            <a:pPr algn="ctr"/>
            <a:r>
              <a:rPr lang="it-IT" dirty="0" smtClean="0"/>
              <a:t>Ron Moore / Paul C. Czarapata    DOE S&amp;T Review</a:t>
            </a:r>
            <a:endParaRPr lang="en-US" dirty="0" smtClean="0"/>
          </a:p>
        </p:txBody>
      </p:sp>
      <p:sp>
        <p:nvSpPr>
          <p:cNvPr id="37899" name="Slide Number Placeholder 10"/>
          <p:cNvSpPr>
            <a:spLocks noGrp="1"/>
          </p:cNvSpPr>
          <p:nvPr>
            <p:ph type="sldNum" sz="quarter" idx="11"/>
          </p:nvPr>
        </p:nvSpPr>
        <p:spPr>
          <a:noFill/>
        </p:spPr>
        <p:txBody>
          <a:bodyPr/>
          <a:lstStyle/>
          <a:p>
            <a:fld id="{3E96FF16-18B1-47CC-BB53-A19F31D8E37F}" type="slidenum">
              <a:rPr lang="en-US" smtClean="0"/>
              <a:pPr/>
              <a:t>4</a:t>
            </a:fld>
            <a:endParaRPr lang="en-US" dirty="0" smtClean="0"/>
          </a:p>
        </p:txBody>
      </p:sp>
      <p:grpSp>
        <p:nvGrpSpPr>
          <p:cNvPr id="15" name="Group 14"/>
          <p:cNvGrpSpPr/>
          <p:nvPr/>
        </p:nvGrpSpPr>
        <p:grpSpPr>
          <a:xfrm>
            <a:off x="1143000" y="1371600"/>
            <a:ext cx="7162800" cy="4419600"/>
            <a:chOff x="838200" y="1447800"/>
            <a:chExt cx="7162800" cy="4419600"/>
          </a:xfrm>
        </p:grpSpPr>
        <p:pic>
          <p:nvPicPr>
            <p:cNvPr id="37892" name="Picture 4" descr="Tev tunnel"/>
            <p:cNvPicPr>
              <a:picLocks noChangeAspect="1" noChangeArrowheads="1"/>
            </p:cNvPicPr>
            <p:nvPr/>
          </p:nvPicPr>
          <p:blipFill>
            <a:blip r:embed="rId3" cstate="print"/>
            <a:srcRect/>
            <a:stretch>
              <a:fillRect/>
            </a:stretch>
          </p:blipFill>
          <p:spPr bwMode="auto">
            <a:xfrm>
              <a:off x="838200" y="1447800"/>
              <a:ext cx="7162800" cy="4419600"/>
            </a:xfrm>
            <a:prstGeom prst="rect">
              <a:avLst/>
            </a:prstGeom>
            <a:noFill/>
            <a:ln w="9525">
              <a:noFill/>
              <a:miter lim="800000"/>
              <a:headEnd/>
              <a:tailEnd/>
            </a:ln>
          </p:spPr>
        </p:pic>
        <p:sp>
          <p:nvSpPr>
            <p:cNvPr id="37893" name="Line 5"/>
            <p:cNvSpPr>
              <a:spLocks noChangeShapeType="1"/>
            </p:cNvSpPr>
            <p:nvPr/>
          </p:nvSpPr>
          <p:spPr bwMode="auto">
            <a:xfrm flipH="1" flipV="1">
              <a:off x="5181600" y="4343400"/>
              <a:ext cx="1066800" cy="533400"/>
            </a:xfrm>
            <a:prstGeom prst="line">
              <a:avLst/>
            </a:prstGeom>
            <a:noFill/>
            <a:ln w="38100">
              <a:solidFill>
                <a:srgbClr val="FFFF00"/>
              </a:solidFill>
              <a:round/>
              <a:headEnd/>
              <a:tailEnd type="triangle" w="med" len="med"/>
            </a:ln>
          </p:spPr>
          <p:txBody>
            <a:bodyPr/>
            <a:lstStyle/>
            <a:p>
              <a:endParaRPr lang="en-US" dirty="0"/>
            </a:p>
          </p:txBody>
        </p:sp>
        <p:sp>
          <p:nvSpPr>
            <p:cNvPr id="37894" name="WordArt 6"/>
            <p:cNvSpPr>
              <a:spLocks noChangeArrowheads="1" noChangeShapeType="1" noTextEdit="1"/>
            </p:cNvSpPr>
            <p:nvPr/>
          </p:nvSpPr>
          <p:spPr bwMode="auto">
            <a:xfrm>
              <a:off x="5562600" y="4953000"/>
              <a:ext cx="1266825" cy="361950"/>
            </a:xfrm>
            <a:prstGeom prst="rect">
              <a:avLst/>
            </a:prstGeom>
          </p:spPr>
          <p:txBody>
            <a:bodyPr wrap="none" fromWordArt="1">
              <a:prstTxWarp prst="textPlain">
                <a:avLst>
                  <a:gd name="adj" fmla="val 50000"/>
                </a:avLst>
              </a:prstTxWarp>
            </a:bodyPr>
            <a:lstStyle/>
            <a:p>
              <a:pPr algn="ctr"/>
              <a:r>
                <a:rPr lang="en-US" sz="2000" kern="10" dirty="0">
                  <a:ln w="12700">
                    <a:solidFill>
                      <a:srgbClr val="FFFF00"/>
                    </a:solidFill>
                    <a:round/>
                    <a:headEnd/>
                    <a:tailEnd/>
                  </a:ln>
                  <a:solidFill>
                    <a:srgbClr val="FFFF00"/>
                  </a:solidFill>
                  <a:effectLst>
                    <a:outerShdw dist="45791" dir="2021404" algn="ctr" rotWithShape="0">
                      <a:srgbClr val="9999FF"/>
                    </a:outerShdw>
                  </a:effectLst>
                  <a:latin typeface="Arial Black"/>
                </a:rPr>
                <a:t>Tevatron</a:t>
              </a:r>
            </a:p>
          </p:txBody>
        </p:sp>
        <p:sp>
          <p:nvSpPr>
            <p:cNvPr id="37895" name="WordArt 7"/>
            <p:cNvSpPr>
              <a:spLocks noChangeArrowheads="1" noChangeShapeType="1" noTextEdit="1"/>
            </p:cNvSpPr>
            <p:nvPr/>
          </p:nvSpPr>
          <p:spPr bwMode="auto">
            <a:xfrm>
              <a:off x="5562600" y="2590800"/>
              <a:ext cx="1933575" cy="361950"/>
            </a:xfrm>
            <a:prstGeom prst="rect">
              <a:avLst/>
            </a:prstGeom>
          </p:spPr>
          <p:txBody>
            <a:bodyPr wrap="none" fromWordArt="1">
              <a:prstTxWarp prst="textPlain">
                <a:avLst>
                  <a:gd name="adj" fmla="val 50000"/>
                </a:avLst>
              </a:prstTxWarp>
            </a:bodyPr>
            <a:lstStyle/>
            <a:p>
              <a:pPr algn="ctr"/>
              <a:r>
                <a:rPr lang="en-US" sz="2000" kern="10" dirty="0">
                  <a:ln w="12700">
                    <a:solidFill>
                      <a:srgbClr val="FFFF99"/>
                    </a:solidFill>
                    <a:round/>
                    <a:headEnd/>
                    <a:tailEnd/>
                  </a:ln>
                  <a:solidFill>
                    <a:srgbClr val="00B050"/>
                  </a:solidFill>
                  <a:effectLst>
                    <a:outerShdw dist="45791" dir="2021404" algn="ctr" rotWithShape="0">
                      <a:srgbClr val="9999FF"/>
                    </a:outerShdw>
                  </a:effectLst>
                  <a:latin typeface="Arial Black"/>
                </a:rPr>
                <a:t>Old Main Ring</a:t>
              </a:r>
            </a:p>
          </p:txBody>
        </p:sp>
        <p:sp>
          <p:nvSpPr>
            <p:cNvPr id="37896" name="Line 8"/>
            <p:cNvSpPr>
              <a:spLocks noChangeShapeType="1"/>
            </p:cNvSpPr>
            <p:nvPr/>
          </p:nvSpPr>
          <p:spPr bwMode="auto">
            <a:xfrm flipH="1">
              <a:off x="4953000" y="2971800"/>
              <a:ext cx="1371600" cy="381000"/>
            </a:xfrm>
            <a:prstGeom prst="line">
              <a:avLst/>
            </a:prstGeom>
            <a:noFill/>
            <a:ln w="38100">
              <a:solidFill>
                <a:srgbClr val="00B050"/>
              </a:solidFill>
              <a:round/>
              <a:headEnd/>
              <a:tailEnd type="triangle" w="med" len="med"/>
            </a:ln>
          </p:spPr>
          <p:txBody>
            <a:bodyPr/>
            <a:lstStyle/>
            <a:p>
              <a:endParaRPr lang="en-US" dirty="0"/>
            </a:p>
          </p:txBody>
        </p:sp>
        <p:sp>
          <p:nvSpPr>
            <p:cNvPr id="37897" name="WordArt 9"/>
            <p:cNvSpPr>
              <a:spLocks noChangeArrowheads="1" noChangeShapeType="1" noTextEdit="1"/>
            </p:cNvSpPr>
            <p:nvPr/>
          </p:nvSpPr>
          <p:spPr bwMode="auto">
            <a:xfrm>
              <a:off x="3200400" y="1447800"/>
              <a:ext cx="4552950" cy="838200"/>
            </a:xfrm>
            <a:prstGeom prst="rect">
              <a:avLst/>
            </a:prstGeom>
          </p:spPr>
          <p:txBody>
            <a:bodyPr wrap="none" fromWordArt="1">
              <a:prstTxWarp prst="textPlain">
                <a:avLst>
                  <a:gd name="adj" fmla="val 50000"/>
                </a:avLst>
              </a:prstTxWarp>
            </a:bodyPr>
            <a:lstStyle/>
            <a:p>
              <a:pPr algn="ctr"/>
              <a:r>
                <a:rPr lang="en-US" sz="2000" kern="10" dirty="0">
                  <a:ln w="12700">
                    <a:solidFill>
                      <a:srgbClr val="000000"/>
                    </a:solidFill>
                    <a:round/>
                    <a:headEnd/>
                    <a:tailEnd/>
                  </a:ln>
                  <a:solidFill>
                    <a:srgbClr val="FFFF00"/>
                  </a:solidFill>
                  <a:latin typeface="Arial Black"/>
                </a:rPr>
                <a:t>6.28 </a:t>
              </a:r>
              <a:r>
                <a:rPr lang="en-US" sz="2000" kern="10" dirty="0" smtClean="0">
                  <a:ln w="12700">
                    <a:solidFill>
                      <a:srgbClr val="000000"/>
                    </a:solidFill>
                    <a:round/>
                    <a:headEnd/>
                    <a:tailEnd/>
                  </a:ln>
                  <a:solidFill>
                    <a:srgbClr val="FFFF00"/>
                  </a:solidFill>
                  <a:latin typeface="Arial Black"/>
                </a:rPr>
                <a:t>km </a:t>
              </a:r>
              <a:r>
                <a:rPr lang="en-US" sz="2000" kern="10" dirty="0">
                  <a:ln w="12700">
                    <a:solidFill>
                      <a:srgbClr val="000000"/>
                    </a:solidFill>
                    <a:round/>
                    <a:headEnd/>
                    <a:tailEnd/>
                  </a:ln>
                  <a:solidFill>
                    <a:srgbClr val="FFFF00"/>
                  </a:solidFill>
                  <a:latin typeface="Arial Black"/>
                </a:rPr>
                <a:t>of copper bus &amp;</a:t>
              </a:r>
            </a:p>
            <a:p>
              <a:pPr algn="ctr"/>
              <a:r>
                <a:rPr lang="en-US" sz="2000" kern="10" dirty="0">
                  <a:ln w="12700">
                    <a:solidFill>
                      <a:srgbClr val="000000"/>
                    </a:solidFill>
                    <a:round/>
                    <a:headEnd/>
                    <a:tailEnd/>
                  </a:ln>
                  <a:solidFill>
                    <a:srgbClr val="FFFF00"/>
                  </a:solidFill>
                  <a:latin typeface="Arial Black"/>
                </a:rPr>
                <a:t>Stainless steel waterlines</a:t>
              </a:r>
            </a:p>
          </p:txBody>
        </p:sp>
      </p:gr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FY09 S&amp;T Recommendation</a:t>
            </a:r>
            <a:endParaRPr lang="en-US" dirty="0"/>
          </a:p>
        </p:txBody>
      </p:sp>
      <p:sp>
        <p:nvSpPr>
          <p:cNvPr id="3" name="Content Placeholder 2"/>
          <p:cNvSpPr>
            <a:spLocks noGrp="1"/>
          </p:cNvSpPr>
          <p:nvPr>
            <p:ph idx="1"/>
          </p:nvPr>
        </p:nvSpPr>
        <p:spPr>
          <a:xfrm>
            <a:off x="1524000" y="1444625"/>
            <a:ext cx="7162800" cy="4651375"/>
          </a:xfrm>
        </p:spPr>
        <p:txBody>
          <a:bodyPr/>
          <a:lstStyle/>
          <a:p>
            <a:r>
              <a:rPr lang="en-US" dirty="0" smtClean="0"/>
              <a:t>Recommendation: </a:t>
            </a:r>
            <a:r>
              <a:rPr lang="en-US" sz="1800" i="1" dirty="0" smtClean="0"/>
              <a:t>(paraphrased)</a:t>
            </a:r>
            <a:endParaRPr lang="en-US" i="1" dirty="0" smtClean="0"/>
          </a:p>
          <a:p>
            <a:pPr lvl="1"/>
            <a:r>
              <a:rPr lang="en-US" dirty="0" smtClean="0"/>
              <a:t>The lab should revisit the “cost – benefit” analysis to determine if it is necessary and cost effective to keep the Tevatron cold</a:t>
            </a:r>
          </a:p>
          <a:p>
            <a:endParaRPr lang="en-US" dirty="0" smtClean="0"/>
          </a:p>
          <a:p>
            <a:r>
              <a:rPr lang="en-US" dirty="0" smtClean="0"/>
              <a:t>What we have done:</a:t>
            </a:r>
          </a:p>
          <a:p>
            <a:pPr lvl="1"/>
            <a:r>
              <a:rPr lang="en-US" dirty="0" smtClean="0"/>
              <a:t>Refined last year’s estimate for the manpower, cryogens, electricity and cost to build replacement Tevatron components</a:t>
            </a:r>
          </a:p>
          <a:p>
            <a:pPr lvl="1"/>
            <a:r>
              <a:rPr lang="en-US" dirty="0" smtClean="0"/>
              <a:t>Updated cost &amp; manpower required to completely strip the tunnel of Tevatron components and to remove all electrical infrastructure.(nearly “green field”)</a:t>
            </a:r>
          </a:p>
          <a:p>
            <a:endParaRPr lang="en-US" dirty="0"/>
          </a:p>
        </p:txBody>
      </p:sp>
      <p:sp>
        <p:nvSpPr>
          <p:cNvPr id="4" name="Footer Placeholder 3"/>
          <p:cNvSpPr>
            <a:spLocks noGrp="1"/>
          </p:cNvSpPr>
          <p:nvPr>
            <p:ph type="ftr" sz="quarter" idx="10"/>
          </p:nvPr>
        </p:nvSpPr>
        <p:spPr>
          <a:xfrm>
            <a:off x="2362200" y="6324600"/>
            <a:ext cx="4343400" cy="457200"/>
          </a:xfrm>
        </p:spPr>
        <p:txBody>
          <a:bodyPr/>
          <a:lstStyle/>
          <a:p>
            <a:pPr>
              <a:defRPr/>
            </a:pPr>
            <a:r>
              <a:rPr lang="it-IT" dirty="0" smtClean="0"/>
              <a:t>Ron Moore / Paul C. Czarapata    DOE S&amp;T Review</a:t>
            </a:r>
            <a:endParaRPr lang="en-US" sz="1200" dirty="0"/>
          </a:p>
        </p:txBody>
      </p:sp>
      <p:sp>
        <p:nvSpPr>
          <p:cNvPr id="5" name="Slide Number Placeholder 4"/>
          <p:cNvSpPr>
            <a:spLocks noGrp="1"/>
          </p:cNvSpPr>
          <p:nvPr>
            <p:ph type="sldNum" sz="quarter" idx="11"/>
          </p:nvPr>
        </p:nvSpPr>
        <p:spPr/>
        <p:txBody>
          <a:bodyPr/>
          <a:lstStyle/>
          <a:p>
            <a:pPr>
              <a:defRPr/>
            </a:pPr>
            <a:fld id="{4B02971A-AC6B-4D64-9216-F1909B092017}" type="slidenum">
              <a:rPr lang="en-US" smtClean="0"/>
              <a:pPr>
                <a:defRPr/>
              </a:pPr>
              <a:t>5</a:t>
            </a:fld>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Response to S&amp;T Finding</a:t>
            </a:r>
            <a:endParaRPr lang="en-US" dirty="0"/>
          </a:p>
        </p:txBody>
      </p:sp>
      <p:sp>
        <p:nvSpPr>
          <p:cNvPr id="3" name="Content Placeholder 2"/>
          <p:cNvSpPr>
            <a:spLocks noGrp="1"/>
          </p:cNvSpPr>
          <p:nvPr>
            <p:ph idx="1"/>
          </p:nvPr>
        </p:nvSpPr>
        <p:spPr>
          <a:xfrm>
            <a:off x="1371600" y="1444625"/>
            <a:ext cx="7543800" cy="4651375"/>
          </a:xfrm>
        </p:spPr>
        <p:txBody>
          <a:bodyPr/>
          <a:lstStyle/>
          <a:p>
            <a:r>
              <a:rPr lang="en-US" dirty="0" smtClean="0"/>
              <a:t>We asked Technical Division to develop an “estimate” to produce new Tevatron magnets.</a:t>
            </a:r>
          </a:p>
          <a:p>
            <a:pPr lvl="1"/>
            <a:r>
              <a:rPr lang="en-US" dirty="0" smtClean="0"/>
              <a:t>Tevatron Reconstruction  (Contingency 0%) </a:t>
            </a:r>
          </a:p>
          <a:p>
            <a:pPr lvl="1"/>
            <a:r>
              <a:rPr lang="en-US" dirty="0" smtClean="0"/>
              <a:t>First Unit   $1,500  K</a:t>
            </a:r>
          </a:p>
          <a:p>
            <a:pPr lvl="1"/>
            <a:r>
              <a:rPr lang="en-US" dirty="0" smtClean="0"/>
              <a:t>Next 50     $   200  K</a:t>
            </a:r>
          </a:p>
          <a:p>
            <a:pPr lvl="1"/>
            <a:r>
              <a:rPr lang="en-US" dirty="0" smtClean="0"/>
              <a:t>Each Subsequent Unit (949 ea.)   $120  K</a:t>
            </a:r>
          </a:p>
          <a:p>
            <a:pPr lvl="1"/>
            <a:r>
              <a:rPr lang="en-US" dirty="0" smtClean="0">
                <a:solidFill>
                  <a:srgbClr val="FFFFFF"/>
                </a:solidFill>
              </a:rPr>
              <a:t>TOTAL ≈ $124 M     </a:t>
            </a:r>
            <a:r>
              <a:rPr lang="en-US" sz="1600" i="1" dirty="0" smtClean="0">
                <a:solidFill>
                  <a:srgbClr val="FFFF00"/>
                </a:solidFill>
              </a:rPr>
              <a:t>(caveats below)</a:t>
            </a:r>
            <a:endParaRPr lang="en-US" i="1" dirty="0" smtClean="0">
              <a:solidFill>
                <a:srgbClr val="FFFF00"/>
              </a:solidFill>
            </a:endParaRPr>
          </a:p>
          <a:p>
            <a:endParaRPr lang="en-US" dirty="0" smtClean="0"/>
          </a:p>
          <a:p>
            <a:r>
              <a:rPr lang="en-US" sz="1600" dirty="0" smtClean="0"/>
              <a:t>The above assumes 750 dipole and 250 quadrupole magnets. Spool pieces are NOT INCLUDED. "First Unit" includes all design, tool-up and the first edition. "Next 50 Units" involves all learning curve and mass production processes. </a:t>
            </a:r>
          </a:p>
          <a:p>
            <a:endParaRPr lang="en-US" sz="1600" dirty="0" smtClean="0"/>
          </a:p>
          <a:p>
            <a:r>
              <a:rPr lang="en-US" sz="1600" dirty="0" smtClean="0"/>
              <a:t>Schedule, superconductor lead-time and design iterations are not considered. </a:t>
            </a:r>
          </a:p>
          <a:p>
            <a:endParaRPr lang="en-US" dirty="0"/>
          </a:p>
        </p:txBody>
      </p:sp>
      <p:sp>
        <p:nvSpPr>
          <p:cNvPr id="4" name="Footer Placeholder 3"/>
          <p:cNvSpPr>
            <a:spLocks noGrp="1"/>
          </p:cNvSpPr>
          <p:nvPr>
            <p:ph type="ftr" sz="quarter" idx="10"/>
          </p:nvPr>
        </p:nvSpPr>
        <p:spPr>
          <a:xfrm>
            <a:off x="2362200" y="6324600"/>
            <a:ext cx="4343400" cy="457200"/>
          </a:xfrm>
        </p:spPr>
        <p:txBody>
          <a:bodyPr/>
          <a:lstStyle/>
          <a:p>
            <a:pPr>
              <a:defRPr/>
            </a:pPr>
            <a:r>
              <a:rPr lang="it-IT" dirty="0" smtClean="0"/>
              <a:t>Ron Moore / Paul C. Czarapata    DOE S&amp;T Review</a:t>
            </a:r>
            <a:endParaRPr lang="en-US" sz="1200" dirty="0"/>
          </a:p>
        </p:txBody>
      </p:sp>
      <p:sp>
        <p:nvSpPr>
          <p:cNvPr id="5" name="Slide Number Placeholder 4"/>
          <p:cNvSpPr>
            <a:spLocks noGrp="1"/>
          </p:cNvSpPr>
          <p:nvPr>
            <p:ph type="sldNum" sz="quarter" idx="11"/>
          </p:nvPr>
        </p:nvSpPr>
        <p:spPr/>
        <p:txBody>
          <a:bodyPr/>
          <a:lstStyle/>
          <a:p>
            <a:pPr>
              <a:defRPr/>
            </a:pPr>
            <a:fld id="{4B02971A-AC6B-4D64-9216-F1909B092017}" type="slidenum">
              <a:rPr lang="en-US" smtClean="0"/>
              <a:pPr>
                <a:defRPr/>
              </a:pPr>
              <a:t>6</a:t>
            </a:fld>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pPr eaLnBrk="1" hangingPunct="1"/>
            <a:r>
              <a:rPr lang="en-US" dirty="0" smtClean="0"/>
              <a:t>The Plan</a:t>
            </a:r>
          </a:p>
        </p:txBody>
      </p:sp>
      <p:sp>
        <p:nvSpPr>
          <p:cNvPr id="38915" name="Content Placeholder 2"/>
          <p:cNvSpPr>
            <a:spLocks noGrp="1"/>
          </p:cNvSpPr>
          <p:nvPr>
            <p:ph idx="1"/>
          </p:nvPr>
        </p:nvSpPr>
        <p:spPr/>
        <p:txBody>
          <a:bodyPr/>
          <a:lstStyle/>
          <a:p>
            <a:pPr eaLnBrk="1" hangingPunct="1"/>
            <a:r>
              <a:rPr lang="en-US" sz="2000" dirty="0" smtClean="0">
                <a:solidFill>
                  <a:srgbClr val="FFFF00"/>
                </a:solidFill>
              </a:rPr>
              <a:t>We proposed to keep the Tevatron in cold stand-by for two years after the collider program ends and believe we had received agreement from the Science &amp; Technology review committee the past two years.</a:t>
            </a:r>
          </a:p>
          <a:p>
            <a:pPr eaLnBrk="1" hangingPunct="1"/>
            <a:endParaRPr lang="en-US" dirty="0" smtClean="0">
              <a:solidFill>
                <a:srgbClr val="FFFF00"/>
              </a:solidFill>
            </a:endParaRPr>
          </a:p>
          <a:p>
            <a:pPr eaLnBrk="1" hangingPunct="1"/>
            <a:r>
              <a:rPr lang="en-US" sz="2000" dirty="0" smtClean="0">
                <a:solidFill>
                  <a:srgbClr val="FFFF00"/>
                </a:solidFill>
              </a:rPr>
              <a:t>This is still our plan.</a:t>
            </a:r>
            <a:endParaRPr lang="en-US" dirty="0" smtClean="0">
              <a:solidFill>
                <a:srgbClr val="FFFF00"/>
              </a:solidFill>
            </a:endParaRPr>
          </a:p>
          <a:p>
            <a:pPr eaLnBrk="1" hangingPunct="1"/>
            <a:endParaRPr lang="en-US" dirty="0" smtClean="0">
              <a:solidFill>
                <a:srgbClr val="FFFF00"/>
              </a:solidFill>
            </a:endParaRPr>
          </a:p>
          <a:p>
            <a:pPr eaLnBrk="1" hangingPunct="1"/>
            <a:r>
              <a:rPr lang="en-US" sz="2000" dirty="0" smtClean="0">
                <a:solidFill>
                  <a:srgbClr val="FFFF00"/>
                </a:solidFill>
              </a:rPr>
              <a:t>If the decision is made at some time to remove the Tevatron components, we have the information to do so and have the effort estimates which can be scaled to “then year” dollars.</a:t>
            </a:r>
          </a:p>
        </p:txBody>
      </p:sp>
      <p:sp>
        <p:nvSpPr>
          <p:cNvPr id="38916" name="Footer Placeholder 5"/>
          <p:cNvSpPr>
            <a:spLocks noGrp="1"/>
          </p:cNvSpPr>
          <p:nvPr>
            <p:ph type="ftr" sz="quarter" idx="10"/>
          </p:nvPr>
        </p:nvSpPr>
        <p:spPr>
          <a:xfrm>
            <a:off x="2362200" y="6324600"/>
            <a:ext cx="4343400" cy="457200"/>
          </a:xfrm>
          <a:noFill/>
        </p:spPr>
        <p:txBody>
          <a:bodyPr/>
          <a:lstStyle/>
          <a:p>
            <a:pPr algn="ctr"/>
            <a:r>
              <a:rPr lang="it-IT" dirty="0" smtClean="0"/>
              <a:t>Ron Moore / Paul C. Czarapata    DOE S&amp;T Review</a:t>
            </a:r>
            <a:endParaRPr lang="en-US" dirty="0" smtClean="0"/>
          </a:p>
        </p:txBody>
      </p:sp>
      <p:sp>
        <p:nvSpPr>
          <p:cNvPr id="38917" name="Slide Number Placeholder 4"/>
          <p:cNvSpPr>
            <a:spLocks noGrp="1"/>
          </p:cNvSpPr>
          <p:nvPr>
            <p:ph type="sldNum" sz="quarter" idx="11"/>
          </p:nvPr>
        </p:nvSpPr>
        <p:spPr>
          <a:noFill/>
        </p:spPr>
        <p:txBody>
          <a:bodyPr/>
          <a:lstStyle/>
          <a:p>
            <a:fld id="{B0F8D256-65ED-47A9-80D1-7501FC19B6F7}" type="slidenum">
              <a:rPr lang="en-US" smtClean="0"/>
              <a:pPr/>
              <a:t>7</a:t>
            </a:fld>
            <a:endParaRPr lang="en-US"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Footer Placeholder 2"/>
          <p:cNvSpPr>
            <a:spLocks noGrp="1"/>
          </p:cNvSpPr>
          <p:nvPr>
            <p:ph type="ftr" sz="quarter" idx="10"/>
          </p:nvPr>
        </p:nvSpPr>
        <p:spPr>
          <a:xfrm>
            <a:off x="2362200" y="6324600"/>
            <a:ext cx="4343400" cy="457200"/>
          </a:xfrm>
          <a:noFill/>
        </p:spPr>
        <p:txBody>
          <a:bodyPr/>
          <a:lstStyle/>
          <a:p>
            <a:pPr algn="ctr"/>
            <a:r>
              <a:rPr lang="it-IT" dirty="0" smtClean="0"/>
              <a:t>Ron Moore / Paul C. Czarapata    DOE S&amp;T Review</a:t>
            </a:r>
            <a:endParaRPr lang="en-US" sz="1200" dirty="0" smtClean="0"/>
          </a:p>
        </p:txBody>
      </p:sp>
      <p:sp>
        <p:nvSpPr>
          <p:cNvPr id="5" name="Slide Number Placeholder 4"/>
          <p:cNvSpPr>
            <a:spLocks noGrp="1"/>
          </p:cNvSpPr>
          <p:nvPr>
            <p:ph type="sldNum" sz="quarter" idx="11"/>
          </p:nvPr>
        </p:nvSpPr>
        <p:spPr/>
        <p:txBody>
          <a:bodyPr/>
          <a:lstStyle/>
          <a:p>
            <a:pPr>
              <a:defRPr/>
            </a:pPr>
            <a:fld id="{751B69D0-3CB8-44E0-842A-184750D77D59}" type="slidenum">
              <a:rPr lang="en-US" smtClean="0"/>
              <a:pPr>
                <a:defRPr/>
              </a:pPr>
              <a:t>8</a:t>
            </a:fld>
            <a:endParaRPr lang="en-US" dirty="0"/>
          </a:p>
        </p:txBody>
      </p:sp>
      <p:graphicFrame>
        <p:nvGraphicFramePr>
          <p:cNvPr id="6" name="Chart 5"/>
          <p:cNvGraphicFramePr>
            <a:graphicFrameLocks noGrp="1"/>
          </p:cNvGraphicFramePr>
          <p:nvPr/>
        </p:nvGraphicFramePr>
        <p:xfrm>
          <a:off x="304800" y="152400"/>
          <a:ext cx="8534400" cy="6096001"/>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381000" y="5791200"/>
            <a:ext cx="1199367" cy="307777"/>
          </a:xfrm>
          <a:prstGeom prst="rect">
            <a:avLst/>
          </a:prstGeom>
          <a:noFill/>
          <a:ln>
            <a:solidFill>
              <a:srgbClr val="FFFFFF"/>
            </a:solidFill>
          </a:ln>
        </p:spPr>
        <p:txBody>
          <a:bodyPr wrap="none" rtlCol="0">
            <a:spAutoFit/>
          </a:bodyPr>
          <a:lstStyle/>
          <a:p>
            <a:r>
              <a:rPr lang="en-US" i="1" dirty="0" smtClean="0">
                <a:solidFill>
                  <a:srgbClr val="FFFF00"/>
                </a:solidFill>
                <a:latin typeface="+mn-lt"/>
              </a:rPr>
              <a:t>J. Theilacker</a:t>
            </a:r>
            <a:endParaRPr lang="en-US" i="1" dirty="0">
              <a:solidFill>
                <a:srgbClr val="FFFF00"/>
              </a:solidFill>
              <a:latin typeface="+mn-lt"/>
            </a:endParaRPr>
          </a:p>
        </p:txBody>
      </p:sp>
      <p:sp>
        <p:nvSpPr>
          <p:cNvPr id="9" name="TextBox 8"/>
          <p:cNvSpPr txBox="1"/>
          <p:nvPr/>
        </p:nvSpPr>
        <p:spPr>
          <a:xfrm>
            <a:off x="4724400" y="6019800"/>
            <a:ext cx="3074881" cy="307777"/>
          </a:xfrm>
          <a:prstGeom prst="rect">
            <a:avLst/>
          </a:prstGeom>
          <a:noFill/>
        </p:spPr>
        <p:txBody>
          <a:bodyPr wrap="none" rtlCol="0">
            <a:spAutoFit/>
          </a:bodyPr>
          <a:lstStyle/>
          <a:p>
            <a:r>
              <a:rPr lang="en-US" dirty="0" smtClean="0">
                <a:solidFill>
                  <a:srgbClr val="FFFFFF"/>
                </a:solidFill>
                <a:latin typeface="+mn-lt"/>
              </a:rPr>
              <a:t>CNR = Central Nitrogen Refrigerator</a:t>
            </a:r>
            <a:endParaRPr lang="en-US" dirty="0">
              <a:solidFill>
                <a:srgbClr val="FFFFFF"/>
              </a:solidFill>
              <a:latin typeface="+mn-l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Best Choice – 80 ºK     Why?</a:t>
            </a:r>
            <a:endParaRPr lang="en-US" dirty="0"/>
          </a:p>
        </p:txBody>
      </p:sp>
      <p:sp>
        <p:nvSpPr>
          <p:cNvPr id="3" name="Content Placeholder 2"/>
          <p:cNvSpPr>
            <a:spLocks noGrp="1"/>
          </p:cNvSpPr>
          <p:nvPr>
            <p:ph idx="1"/>
          </p:nvPr>
        </p:nvSpPr>
        <p:spPr/>
        <p:txBody>
          <a:bodyPr/>
          <a:lstStyle/>
          <a:p>
            <a:r>
              <a:rPr lang="en-US" sz="2000" dirty="0" smtClean="0"/>
              <a:t>300 ºK non-ODH</a:t>
            </a:r>
          </a:p>
          <a:p>
            <a:pPr lvl="1"/>
            <a:r>
              <a:rPr lang="en-US" sz="1800" dirty="0" smtClean="0"/>
              <a:t>Appears to be the cheapest but suffers from the uncertainty of power outages and potential magnet loss.</a:t>
            </a:r>
          </a:p>
          <a:p>
            <a:r>
              <a:rPr lang="en-US" sz="2000" dirty="0" smtClean="0"/>
              <a:t>300 ºK ODH</a:t>
            </a:r>
          </a:p>
          <a:p>
            <a:pPr lvl="1"/>
            <a:r>
              <a:rPr lang="en-US" sz="1800" dirty="0" smtClean="0"/>
              <a:t>Same as above but increased cost due to helium flow.</a:t>
            </a:r>
          </a:p>
          <a:p>
            <a:r>
              <a:rPr lang="en-US" sz="2000" dirty="0" smtClean="0"/>
              <a:t>80 ºK CNR On</a:t>
            </a:r>
          </a:p>
          <a:p>
            <a:pPr lvl="1"/>
            <a:r>
              <a:rPr lang="en-US" sz="1800" dirty="0" smtClean="0"/>
              <a:t>Keeps machine stable BUT requires more intensive manpower to keep nitrogen plant running.</a:t>
            </a:r>
          </a:p>
          <a:p>
            <a:r>
              <a:rPr lang="en-US" sz="2000" u="sng" dirty="0" smtClean="0"/>
              <a:t>80 ºK CNR Off</a:t>
            </a:r>
          </a:p>
          <a:p>
            <a:pPr lvl="1"/>
            <a:r>
              <a:rPr lang="en-US" sz="1800" dirty="0" smtClean="0"/>
              <a:t>Requires less maintenance, keeps the machine stable and mimics what we have done during other machine shutdown periods.  Allows the best chance of bringing the machine back into operation. Suffers increased nitrogen deliver cost.</a:t>
            </a:r>
          </a:p>
          <a:p>
            <a:endParaRPr lang="en-US" dirty="0"/>
          </a:p>
        </p:txBody>
      </p:sp>
      <p:sp>
        <p:nvSpPr>
          <p:cNvPr id="4" name="Footer Placeholder 3"/>
          <p:cNvSpPr>
            <a:spLocks noGrp="1"/>
          </p:cNvSpPr>
          <p:nvPr>
            <p:ph type="ftr" sz="quarter" idx="10"/>
          </p:nvPr>
        </p:nvSpPr>
        <p:spPr>
          <a:xfrm>
            <a:off x="2362200" y="6324600"/>
            <a:ext cx="4343400" cy="457200"/>
          </a:xfrm>
        </p:spPr>
        <p:txBody>
          <a:bodyPr/>
          <a:lstStyle/>
          <a:p>
            <a:pPr>
              <a:defRPr/>
            </a:pPr>
            <a:r>
              <a:rPr lang="it-IT" dirty="0" smtClean="0"/>
              <a:t>Ron Moore / Paul C. Czarapata    DOE S&amp;T Review</a:t>
            </a:r>
            <a:endParaRPr lang="en-US" sz="1200" dirty="0"/>
          </a:p>
        </p:txBody>
      </p:sp>
      <p:sp>
        <p:nvSpPr>
          <p:cNvPr id="5" name="Slide Number Placeholder 4"/>
          <p:cNvSpPr>
            <a:spLocks noGrp="1"/>
          </p:cNvSpPr>
          <p:nvPr>
            <p:ph type="sldNum" sz="quarter" idx="11"/>
          </p:nvPr>
        </p:nvSpPr>
        <p:spPr/>
        <p:txBody>
          <a:bodyPr/>
          <a:lstStyle/>
          <a:p>
            <a:pPr>
              <a:defRPr/>
            </a:pPr>
            <a:fld id="{4B02971A-AC6B-4D64-9216-F1909B092017}" type="slidenum">
              <a:rPr lang="en-US" smtClean="0"/>
              <a:pPr>
                <a:defRPr/>
              </a:pPr>
              <a:t>9</a:t>
            </a:fld>
            <a:endParaRPr lang="en-US" dirty="0"/>
          </a:p>
        </p:txBody>
      </p:sp>
    </p:spTree>
  </p:cSld>
  <p:clrMapOvr>
    <a:masterClrMapping/>
  </p:clrMapOvr>
</p:sld>
</file>

<file path=ppt/theme/theme1.xml><?xml version="1.0" encoding="utf-8"?>
<a:theme xmlns:a="http://schemas.openxmlformats.org/drawingml/2006/main" name="AD-DOE 07 Maint&amp;Vulnerability">
  <a:themeElements>
    <a:clrScheme name="AD-DOE 07 Maint&amp;Vulnerability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AD-DOE 07 Maint&amp;Vulnerability">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accent2"/>
            </a:solidFill>
            <a:effectLst/>
            <a:latin typeface="Comic Sans MS" pitchFamily="66"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accent2"/>
            </a:solidFill>
            <a:effectLst/>
            <a:latin typeface="Comic Sans MS" pitchFamily="66" charset="0"/>
          </a:defRPr>
        </a:defPPr>
      </a:lstStyle>
    </a:lnDef>
  </a:objectDefaults>
  <a:extraClrSchemeLst>
    <a:extraClrScheme>
      <a:clrScheme name="AD-DOE 07 Maint&amp;Vulnerability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AD-DOE 07 Maint&amp;Vulnerability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D-DOE 07 Maint&amp;Vulnerability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D-DOE 07 Maint&amp;Vulnerability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AD-DOE 07 Maint&amp;Vulnerability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AD-DOE 07 Maint&amp;Vulnerability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AD-DOE 07 Maint&amp;Vulnerability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nsite template 2002">
  <a:themeElements>
    <a:clrScheme name="Onsite template 20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nsite template 2002">
      <a:majorFont>
        <a:latin typeface="Arial"/>
        <a:ea typeface=""/>
        <a:cs typeface=""/>
      </a:majorFont>
      <a:minorFont>
        <a:latin typeface="Arial Unicode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accent2"/>
            </a:solidFill>
            <a:effectLst/>
            <a:latin typeface="Comic Sans MS" pitchFamily="66"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accent2"/>
            </a:solidFill>
            <a:effectLst/>
            <a:latin typeface="Comic Sans MS" pitchFamily="66" charset="0"/>
          </a:defRPr>
        </a:defPPr>
      </a:lstStyle>
    </a:lnDef>
  </a:objectDefaults>
  <a:extraClrSchemeLst>
    <a:extraClrScheme>
      <a:clrScheme name="Onsite template 20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nsite template 20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nsite template 20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nsite template 20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nsite template 20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nsite template 20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nsite template 20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ustom Design">
  <a:themeElements>
    <a:clrScheme name="Custom Design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Custom 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accent2"/>
            </a:solidFill>
            <a:effectLst/>
            <a:latin typeface="Comic Sans MS" pitchFamily="66"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accent2"/>
            </a:solidFill>
            <a:effectLst/>
            <a:latin typeface="Comic Sans MS" pitchFamily="66" charset="0"/>
          </a:defRPr>
        </a:defPPr>
      </a:lstStyle>
    </a:lnDef>
  </a:objectDefaults>
  <a:extraClrSchemeLst>
    <a:extraClrScheme>
      <a:clrScheme name="Custom Design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Factory">
  <a:themeElements>
    <a:clrScheme name="Factory 1">
      <a:dk1>
        <a:srgbClr val="000054"/>
      </a:dk1>
      <a:lt1>
        <a:srgbClr val="EAEAEA"/>
      </a:lt1>
      <a:dk2>
        <a:srgbClr val="00007A"/>
      </a:dk2>
      <a:lt2>
        <a:srgbClr val="EBD189"/>
      </a:lt2>
      <a:accent1>
        <a:srgbClr val="FCAB40"/>
      </a:accent1>
      <a:accent2>
        <a:srgbClr val="555BAD"/>
      </a:accent2>
      <a:accent3>
        <a:srgbClr val="AAAABE"/>
      </a:accent3>
      <a:accent4>
        <a:srgbClr val="C8C8C8"/>
      </a:accent4>
      <a:accent5>
        <a:srgbClr val="FDD2AF"/>
      </a:accent5>
      <a:accent6>
        <a:srgbClr val="4C529C"/>
      </a:accent6>
      <a:hlink>
        <a:srgbClr val="B97C01"/>
      </a:hlink>
      <a:folHlink>
        <a:srgbClr val="CCFF33"/>
      </a:folHlink>
    </a:clrScheme>
    <a:fontScheme name="Factor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20000"/>
          </a:spcBef>
          <a:spcAft>
            <a:spcPct val="0"/>
          </a:spcAft>
          <a:buClr>
            <a:srgbClr val="FFFF00"/>
          </a:buClr>
          <a:buSzPct val="80000"/>
          <a:buFont typeface="Wingdings" pitchFamily="2" charset="2"/>
          <a:buNone/>
          <a:tabLst/>
          <a:defRPr kumimoji="0" lang="en-US" sz="1000" b="0" i="0" u="none" strike="noStrike" cap="none" normalizeH="0" baseline="0" smtClean="0">
            <a:ln>
              <a:noFill/>
            </a:ln>
            <a:solidFill>
              <a:srgbClr val="000000"/>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20000"/>
          </a:spcBef>
          <a:spcAft>
            <a:spcPct val="0"/>
          </a:spcAft>
          <a:buClr>
            <a:srgbClr val="FFFF00"/>
          </a:buClr>
          <a:buSzPct val="80000"/>
          <a:buFont typeface="Wingdings" pitchFamily="2" charset="2"/>
          <a:buNone/>
          <a:tabLst/>
          <a:defRPr kumimoji="0" lang="en-US" sz="1000" b="0" i="0" u="none" strike="noStrike" cap="none" normalizeH="0" baseline="0" smtClean="0">
            <a:ln>
              <a:noFill/>
            </a:ln>
            <a:solidFill>
              <a:srgbClr val="000000"/>
            </a:solidFill>
            <a:effectLst/>
            <a:latin typeface="Arial" charset="0"/>
          </a:defRPr>
        </a:defPPr>
      </a:lstStyle>
    </a:lnDef>
    <a:txDef>
      <a:spPr>
        <a:noFill/>
      </a:spPr>
      <a:bodyPr wrap="none" rtlCol="0">
        <a:spAutoFit/>
      </a:bodyPr>
      <a:lstStyle>
        <a:defPPr>
          <a:defRPr dirty="0" smtClean="0">
            <a:solidFill>
              <a:srgbClr val="FFFFFF"/>
            </a:solidFill>
            <a:latin typeface="+mn-lt"/>
          </a:defRPr>
        </a:defPPr>
      </a:lstStyle>
    </a:txDef>
  </a:objectDefaults>
  <a:extraClrSchemeLst>
    <a:extraClrScheme>
      <a:clrScheme name="Factory 1">
        <a:dk1>
          <a:srgbClr val="000054"/>
        </a:dk1>
        <a:lt1>
          <a:srgbClr val="EAEAEA"/>
        </a:lt1>
        <a:dk2>
          <a:srgbClr val="00007A"/>
        </a:dk2>
        <a:lt2>
          <a:srgbClr val="EBD189"/>
        </a:lt2>
        <a:accent1>
          <a:srgbClr val="FCAB40"/>
        </a:accent1>
        <a:accent2>
          <a:srgbClr val="555BAD"/>
        </a:accent2>
        <a:accent3>
          <a:srgbClr val="AAAABE"/>
        </a:accent3>
        <a:accent4>
          <a:srgbClr val="C8C8C8"/>
        </a:accent4>
        <a:accent5>
          <a:srgbClr val="FDD2AF"/>
        </a:accent5>
        <a:accent6>
          <a:srgbClr val="4C529C"/>
        </a:accent6>
        <a:hlink>
          <a:srgbClr val="B97C01"/>
        </a:hlink>
        <a:folHlink>
          <a:srgbClr val="CCFF33"/>
        </a:folHlink>
      </a:clrScheme>
      <a:clrMap bg1="dk2" tx1="lt1" bg2="dk1" tx2="lt2" accent1="accent1" accent2="accent2" accent3="accent3" accent4="accent4" accent5="accent5" accent6="accent6" hlink="hlink" folHlink="folHlink"/>
    </a:extraClrScheme>
    <a:extraClrScheme>
      <a:clrScheme name="Factory 2">
        <a:dk1>
          <a:srgbClr val="000000"/>
        </a:dk1>
        <a:lt1>
          <a:srgbClr val="FFFFCC"/>
        </a:lt1>
        <a:dk2>
          <a:srgbClr val="993300"/>
        </a:dk2>
        <a:lt2>
          <a:srgbClr val="EDE1AF"/>
        </a:lt2>
        <a:accent1>
          <a:srgbClr val="CAC0E2"/>
        </a:accent1>
        <a:accent2>
          <a:srgbClr val="DFC977"/>
        </a:accent2>
        <a:accent3>
          <a:srgbClr val="FFFFE2"/>
        </a:accent3>
        <a:accent4>
          <a:srgbClr val="000000"/>
        </a:accent4>
        <a:accent5>
          <a:srgbClr val="E1DCEE"/>
        </a:accent5>
        <a:accent6>
          <a:srgbClr val="CAB66B"/>
        </a:accent6>
        <a:hlink>
          <a:srgbClr val="660033"/>
        </a:hlink>
        <a:folHlink>
          <a:srgbClr val="993366"/>
        </a:folHlink>
      </a:clrScheme>
      <a:clrMap bg1="lt1" tx1="dk1" bg2="lt2" tx2="dk2" accent1="accent1" accent2="accent2" accent3="accent3" accent4="accent4" accent5="accent5" accent6="accent6" hlink="hlink" folHlink="folHlink"/>
    </a:extraClrScheme>
    <a:extraClrScheme>
      <a:clrScheme name="Factory 3">
        <a:dk1>
          <a:srgbClr val="000000"/>
        </a:dk1>
        <a:lt1>
          <a:srgbClr val="FFFFFF"/>
        </a:lt1>
        <a:dk2>
          <a:srgbClr val="000000"/>
        </a:dk2>
        <a:lt2>
          <a:srgbClr val="EAEAEA"/>
        </a:lt2>
        <a:accent1>
          <a:srgbClr val="DDDDDD"/>
        </a:accent1>
        <a:accent2>
          <a:srgbClr val="B2B2B2"/>
        </a:accent2>
        <a:accent3>
          <a:srgbClr val="FFFFFF"/>
        </a:accent3>
        <a:accent4>
          <a:srgbClr val="000000"/>
        </a:accent4>
        <a:accent5>
          <a:srgbClr val="EBEBEB"/>
        </a:accent5>
        <a:accent6>
          <a:srgbClr val="A1A1A1"/>
        </a:accent6>
        <a:hlink>
          <a:srgbClr val="4D4D4D"/>
        </a:hlink>
        <a:folHlink>
          <a:srgbClr val="969696"/>
        </a:folHlink>
      </a:clrScheme>
      <a:clrMap bg1="lt1" tx1="dk1" bg2="lt2" tx2="dk2" accent1="accent1" accent2="accent2" accent3="accent3" accent4="accent4" accent5="accent5" accent6="accent6" hlink="hlink" folHlink="folHlink"/>
    </a:extraClrScheme>
    <a:extraClrScheme>
      <a:clrScheme name="Factory 4">
        <a:dk1>
          <a:srgbClr val="481800"/>
        </a:dk1>
        <a:lt1>
          <a:srgbClr val="EAEAEA"/>
        </a:lt1>
        <a:dk2>
          <a:srgbClr val="762700"/>
        </a:dk2>
        <a:lt2>
          <a:srgbClr val="EBD189"/>
        </a:lt2>
        <a:accent1>
          <a:srgbClr val="FCAB40"/>
        </a:accent1>
        <a:accent2>
          <a:srgbClr val="AD717F"/>
        </a:accent2>
        <a:accent3>
          <a:srgbClr val="BDACAA"/>
        </a:accent3>
        <a:accent4>
          <a:srgbClr val="C8C8C8"/>
        </a:accent4>
        <a:accent5>
          <a:srgbClr val="FDD2AF"/>
        </a:accent5>
        <a:accent6>
          <a:srgbClr val="9C6672"/>
        </a:accent6>
        <a:hlink>
          <a:srgbClr val="FFFF99"/>
        </a:hlink>
        <a:folHlink>
          <a:srgbClr val="CC9900"/>
        </a:folHlink>
      </a:clrScheme>
      <a:clrMap bg1="dk2" tx1="lt1" bg2="dk1" tx2="lt2" accent1="accent1" accent2="accent2" accent3="accent3" accent4="accent4" accent5="accent5" accent6="accent6" hlink="hlink" folHlink="folHlink"/>
    </a:extraClrScheme>
    <a:extraClrScheme>
      <a:clrScheme name="Factory 5">
        <a:dk1>
          <a:srgbClr val="330066"/>
        </a:dk1>
        <a:lt1>
          <a:srgbClr val="EAEAEA"/>
        </a:lt1>
        <a:dk2>
          <a:srgbClr val="4E009C"/>
        </a:dk2>
        <a:lt2>
          <a:srgbClr val="EBD189"/>
        </a:lt2>
        <a:accent1>
          <a:srgbClr val="FCAB40"/>
        </a:accent1>
        <a:accent2>
          <a:srgbClr val="8871BB"/>
        </a:accent2>
        <a:accent3>
          <a:srgbClr val="B2AACB"/>
        </a:accent3>
        <a:accent4>
          <a:srgbClr val="C8C8C8"/>
        </a:accent4>
        <a:accent5>
          <a:srgbClr val="FDD2AF"/>
        </a:accent5>
        <a:accent6>
          <a:srgbClr val="7B66A9"/>
        </a:accent6>
        <a:hlink>
          <a:srgbClr val="99CC00"/>
        </a:hlink>
        <a:folHlink>
          <a:srgbClr val="808000"/>
        </a:folHlink>
      </a:clrScheme>
      <a:clrMap bg1="dk2" tx1="lt1" bg2="dk1" tx2="lt2" accent1="accent1" accent2="accent2" accent3="accent3" accent4="accent4" accent5="accent5" accent6="accent6" hlink="hlink" folHlink="folHlink"/>
    </a:extraClrScheme>
    <a:extraClrScheme>
      <a:clrScheme name="Factory 6">
        <a:dk1>
          <a:srgbClr val="454425"/>
        </a:dk1>
        <a:lt1>
          <a:srgbClr val="EAEAEA"/>
        </a:lt1>
        <a:dk2>
          <a:srgbClr val="4D6A2A"/>
        </a:dk2>
        <a:lt2>
          <a:srgbClr val="EBD189"/>
        </a:lt2>
        <a:accent1>
          <a:srgbClr val="FCAB40"/>
        </a:accent1>
        <a:accent2>
          <a:srgbClr val="A59E79"/>
        </a:accent2>
        <a:accent3>
          <a:srgbClr val="B2B9AC"/>
        </a:accent3>
        <a:accent4>
          <a:srgbClr val="C8C8C8"/>
        </a:accent4>
        <a:accent5>
          <a:srgbClr val="FDD2AF"/>
        </a:accent5>
        <a:accent6>
          <a:srgbClr val="958F6D"/>
        </a:accent6>
        <a:hlink>
          <a:srgbClr val="FFCC00"/>
        </a:hlink>
        <a:folHlink>
          <a:srgbClr val="CCCC00"/>
        </a:folHlink>
      </a:clrScheme>
      <a:clrMap bg1="dk2" tx1="lt1" bg2="dk1" tx2="lt2" accent1="accent1" accent2="accent2" accent3="accent3" accent4="accent4" accent5="accent5" accent6="accent6" hlink="hlink" folHlink="folHlink"/>
    </a:extraClrScheme>
    <a:extraClrScheme>
      <a:clrScheme name="Factory 7">
        <a:dk1>
          <a:srgbClr val="3C2924"/>
        </a:dk1>
        <a:lt1>
          <a:srgbClr val="EAEAEA"/>
        </a:lt1>
        <a:dk2>
          <a:srgbClr val="0D0A46"/>
        </a:dk2>
        <a:lt2>
          <a:srgbClr val="EBD189"/>
        </a:lt2>
        <a:accent1>
          <a:srgbClr val="FCAB40"/>
        </a:accent1>
        <a:accent2>
          <a:srgbClr val="633D4E"/>
        </a:accent2>
        <a:accent3>
          <a:srgbClr val="AAAAB0"/>
        </a:accent3>
        <a:accent4>
          <a:srgbClr val="C8C8C8"/>
        </a:accent4>
        <a:accent5>
          <a:srgbClr val="FDD2AF"/>
        </a:accent5>
        <a:accent6>
          <a:srgbClr val="593646"/>
        </a:accent6>
        <a:hlink>
          <a:srgbClr val="FFCC66"/>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AD-DOE 07 Maint&amp;Vulnerability</Template>
  <TotalTime>3007</TotalTime>
  <Words>1850</Words>
  <Application>Microsoft Office PowerPoint</Application>
  <PresentationFormat>On-screen Show (4:3)</PresentationFormat>
  <Paragraphs>436</Paragraphs>
  <Slides>25</Slides>
  <Notes>25</Notes>
  <HiddenSlides>0</HiddenSlides>
  <MMClips>0</MMClips>
  <ScaleCrop>false</ScaleCrop>
  <HeadingPairs>
    <vt:vector size="6" baseType="variant">
      <vt:variant>
        <vt:lpstr>Theme</vt:lpstr>
      </vt:variant>
      <vt:variant>
        <vt:i4>4</vt:i4>
      </vt:variant>
      <vt:variant>
        <vt:lpstr>Embedded OLE Servers</vt:lpstr>
      </vt:variant>
      <vt:variant>
        <vt:i4>1</vt:i4>
      </vt:variant>
      <vt:variant>
        <vt:lpstr>Slide Titles</vt:lpstr>
      </vt:variant>
      <vt:variant>
        <vt:i4>25</vt:i4>
      </vt:variant>
    </vt:vector>
  </HeadingPairs>
  <TitlesOfParts>
    <vt:vector size="30" baseType="lpstr">
      <vt:lpstr>AD-DOE 07 Maint&amp;Vulnerability</vt:lpstr>
      <vt:lpstr>Onsite template 2002</vt:lpstr>
      <vt:lpstr>Custom Design</vt:lpstr>
      <vt:lpstr>Factory</vt:lpstr>
      <vt:lpstr>Worksheet</vt:lpstr>
      <vt:lpstr>Tevatron Stabilization &amp; Decommissioning</vt:lpstr>
      <vt:lpstr>Outline</vt:lpstr>
      <vt:lpstr>The Big Picture</vt:lpstr>
      <vt:lpstr>Scale of the Problem</vt:lpstr>
      <vt:lpstr>FY09 S&amp;T Recommendation</vt:lpstr>
      <vt:lpstr>Response to S&amp;T Finding</vt:lpstr>
      <vt:lpstr>The Plan</vt:lpstr>
      <vt:lpstr>Slide 8</vt:lpstr>
      <vt:lpstr>The Best Choice – 80 ºK     Why?</vt:lpstr>
      <vt:lpstr>Cold Storage Details</vt:lpstr>
      <vt:lpstr>Reduce, Reuse, Recycle</vt:lpstr>
      <vt:lpstr>ANU/NOvA Needs from Tevatron</vt:lpstr>
      <vt:lpstr>Other Cryogenic Needs from Tevatron</vt:lpstr>
      <vt:lpstr>Other Cryogenic Needs from Tevatron</vt:lpstr>
      <vt:lpstr>What about the Big “D” (Decommissioning) ?</vt:lpstr>
      <vt:lpstr>Tunnel Component Totals – Tevatron only</vt:lpstr>
      <vt:lpstr>Tevatron mechanical removal (direct costs) technician estimate  (sample) </vt:lpstr>
      <vt:lpstr>Electrical Costs (direct) for complete removal of ALL services</vt:lpstr>
      <vt:lpstr>Some typical numbers</vt:lpstr>
      <vt:lpstr>Summary Costs full Excel sheets available</vt:lpstr>
      <vt:lpstr>Magnet Storage</vt:lpstr>
      <vt:lpstr>Magnet Disposal</vt:lpstr>
      <vt:lpstr>Summary</vt:lpstr>
      <vt:lpstr>ANU/NOvA Tevatron Needs</vt:lpstr>
      <vt:lpstr>ANU/NOvA Tevatron Needs</vt:lpstr>
    </vt:vector>
  </TitlesOfParts>
  <Manager/>
  <Company>Fermilab | Accelerator Division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Tevatron</dc:title>
  <dc:subject/>
  <dc:creator>Paul C. Czarapata</dc:creator>
  <cp:keywords/>
  <dc:description/>
  <cp:lastModifiedBy>Paul C. Czarapata x3106 01875N</cp:lastModifiedBy>
  <cp:revision>157</cp:revision>
  <cp:lastPrinted>1601-01-01T00:00:00Z</cp:lastPrinted>
  <dcterms:created xsi:type="dcterms:W3CDTF">2008-05-29T18:47:47Z</dcterms:created>
  <dcterms:modified xsi:type="dcterms:W3CDTF">2010-07-07T14:37:09Z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TC010875731033</vt:lpwstr>
  </property>
</Properties>
</file>