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79" r:id="rId2"/>
  </p:sldMasterIdLst>
  <p:notesMasterIdLst>
    <p:notesMasterId r:id="rId57"/>
  </p:notesMasterIdLst>
  <p:sldIdLst>
    <p:sldId id="433" r:id="rId3"/>
    <p:sldId id="311" r:id="rId4"/>
    <p:sldId id="382" r:id="rId5"/>
    <p:sldId id="452" r:id="rId6"/>
    <p:sldId id="461" r:id="rId7"/>
    <p:sldId id="453" r:id="rId8"/>
    <p:sldId id="426" r:id="rId9"/>
    <p:sldId id="441" r:id="rId10"/>
    <p:sldId id="462" r:id="rId11"/>
    <p:sldId id="463" r:id="rId12"/>
    <p:sldId id="467" r:id="rId13"/>
    <p:sldId id="468" r:id="rId14"/>
    <p:sldId id="531" r:id="rId15"/>
    <p:sldId id="518" r:id="rId16"/>
    <p:sldId id="519" r:id="rId17"/>
    <p:sldId id="541" r:id="rId18"/>
    <p:sldId id="511" r:id="rId19"/>
    <p:sldId id="513" r:id="rId20"/>
    <p:sldId id="515" r:id="rId21"/>
    <p:sldId id="529" r:id="rId22"/>
    <p:sldId id="473" r:id="rId23"/>
    <p:sldId id="530" r:id="rId24"/>
    <p:sldId id="466" r:id="rId25"/>
    <p:sldId id="454" r:id="rId26"/>
    <p:sldId id="455" r:id="rId27"/>
    <p:sldId id="540" r:id="rId28"/>
    <p:sldId id="516" r:id="rId29"/>
    <p:sldId id="537" r:id="rId30"/>
    <p:sldId id="504" r:id="rId31"/>
    <p:sldId id="392" r:id="rId32"/>
    <p:sldId id="409" r:id="rId33"/>
    <p:sldId id="393" r:id="rId34"/>
    <p:sldId id="401" r:id="rId35"/>
    <p:sldId id="402" r:id="rId36"/>
    <p:sldId id="532" r:id="rId37"/>
    <p:sldId id="403" r:id="rId38"/>
    <p:sldId id="422" r:id="rId39"/>
    <p:sldId id="410" r:id="rId40"/>
    <p:sldId id="411" r:id="rId41"/>
    <p:sldId id="413" r:id="rId42"/>
    <p:sldId id="476" r:id="rId43"/>
    <p:sldId id="434" r:id="rId44"/>
    <p:sldId id="502" r:id="rId45"/>
    <p:sldId id="520" r:id="rId46"/>
    <p:sldId id="521" r:id="rId47"/>
    <p:sldId id="522" r:id="rId48"/>
    <p:sldId id="526" r:id="rId49"/>
    <p:sldId id="527" r:id="rId50"/>
    <p:sldId id="458" r:id="rId51"/>
    <p:sldId id="459" r:id="rId52"/>
    <p:sldId id="404" r:id="rId53"/>
    <p:sldId id="475" r:id="rId54"/>
    <p:sldId id="539" r:id="rId55"/>
    <p:sldId id="538" r:id="rId56"/>
  </p:sldIdLst>
  <p:sldSz cx="9144000" cy="6858000" type="screen4x3"/>
  <p:notesSz cx="6934200" cy="9234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FF"/>
    <a:srgbClr val="CC0000"/>
    <a:srgbClr val="0033CC"/>
    <a:srgbClr val="6633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3460" autoAdjust="0"/>
  </p:normalViewPr>
  <p:slideViewPr>
    <p:cSldViewPr>
      <p:cViewPr varScale="1">
        <p:scale>
          <a:sx n="111" d="100"/>
          <a:sy n="111" d="100"/>
        </p:scale>
        <p:origin x="-5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709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A2F5F6E-0325-45C5-B366-CDFF8812F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3E2B14-593A-0E4C-93E9-246668CFF0F7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ctr" hangingPunct="0">
              <a:spcBef>
                <a:spcPct val="0"/>
              </a:spcBef>
              <a:spcAft>
                <a:spcPct val="0"/>
              </a:spcAft>
            </a:pPr>
            <a:fld id="{4E17C0DA-E626-483A-8E9A-958FD4B0C9E5}" type="slidenum">
              <a:rPr lang="en-US" sz="1200">
                <a:solidFill>
                  <a:prstClr val="black"/>
                </a:solidFill>
                <a:ea typeface="Arial Unicode MS" pitchFamily="34" charset="-128"/>
              </a:rPr>
              <a:pPr algn="r" rtl="0" eaLnBrk="0" fontAlgn="ctr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>
              <a:solidFill>
                <a:prstClr val="black"/>
              </a:solidFill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9F39-D245-4294-8995-A10EA6AC6F7C}" type="slidenum">
              <a:rPr lang="en-US"/>
              <a:pPr/>
              <a:t>23</a:t>
            </a:fld>
            <a:endParaRPr lang="en-US"/>
          </a:p>
        </p:txBody>
      </p:sp>
      <p:sp>
        <p:nvSpPr>
          <p:cNvPr id="186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338"/>
            <a:fld id="{260D829C-A2D7-4315-A4B0-9DD8AF2A0175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defTabSz="922338"/>
              <a:t>24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338"/>
            <a:fld id="{1DAA8BF2-725F-417F-BA88-2BD92122C9B3}" type="slidenum">
              <a:rPr lang="en-US" smtClean="0"/>
              <a:pPr defTabSz="922338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 lIns="92437" tIns="46219" rIns="92437" bIns="46219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09252" name="Slide Number Placeholder 3"/>
          <p:cNvSpPr txBox="1">
            <a:spLocks noGrp="1"/>
          </p:cNvSpPr>
          <p:nvPr/>
        </p:nvSpPr>
        <p:spPr bwMode="auto">
          <a:xfrm>
            <a:off x="3929063" y="8774113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7" tIns="46219" rIns="92437" bIns="46219" anchor="b"/>
          <a:lstStyle/>
          <a:p>
            <a:pPr algn="r" defTabSz="923925" eaLnBrk="0" hangingPunct="0"/>
            <a:fld id="{4BD857F4-873C-4E4D-BFDA-566F2D42F44B}" type="slidenum">
              <a:rPr lang="en-US" sz="1200">
                <a:latin typeface="Times" pitchFamily="18" charset="0"/>
              </a:rPr>
              <a:pPr algn="r" defTabSz="923925" eaLnBrk="0" hangingPunct="0"/>
              <a:t>30</a:t>
            </a:fld>
            <a:endParaRPr lang="en-US" sz="12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 lIns="92437" tIns="46219" rIns="92437" bIns="46219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929063" y="8774113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7" tIns="46219" rIns="92437" bIns="46219" anchor="b"/>
          <a:lstStyle/>
          <a:p>
            <a:pPr algn="r" defTabSz="923925" eaLnBrk="0" hangingPunct="0"/>
            <a:fld id="{822E9770-E3A0-49A6-9E63-F173582D5824}" type="slidenum">
              <a:rPr lang="en-US" sz="1200">
                <a:latin typeface="Times" pitchFamily="18" charset="0"/>
              </a:rPr>
              <a:pPr algn="r" defTabSz="923925" eaLnBrk="0" hangingPunct="0"/>
              <a:t>32</a:t>
            </a:fld>
            <a:endParaRPr lang="en-US" sz="120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  <a:noFill/>
          <a:ln/>
        </p:spPr>
        <p:txBody>
          <a:bodyPr lIns="92914" tIns="46458" rIns="92914" bIns="46458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6450" cy="3462337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6075"/>
          </a:xfrm>
          <a:noFill/>
          <a:ln/>
        </p:spPr>
        <p:txBody>
          <a:bodyPr lIns="92914" tIns="46458" rIns="92914" bIns="46458"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928752" y="8772449"/>
            <a:ext cx="3003878" cy="4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42" tIns="45821" rIns="91642" bIns="45821" anchor="b"/>
          <a:lstStyle/>
          <a:p>
            <a:pPr algn="r" defTabSz="916072"/>
            <a:fld id="{ED0CF93F-7416-4AEF-9F35-68079468C254}" type="slidenum">
              <a:rPr lang="en-US" sz="1200">
                <a:latin typeface="Arial" pitchFamily="34" charset="0"/>
              </a:rPr>
              <a:pPr algn="r" defTabSz="916072"/>
              <a:t>54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048" y="4387013"/>
            <a:ext cx="5547675" cy="4155205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6450" cy="3462337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6450" cy="3462337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6450" cy="3462337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6450" cy="3462337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0AC6D-18B4-4F04-A1CD-6D8BEE6F90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D8E2E-40E7-4AA9-A537-C254403BF5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D8E2E-40E7-4AA9-A537-C254403BF5F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65D4DB-7AB1-4729-ACCA-650579393B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B2CA48-0800-42C9-8E3D-C742F23700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>
            <a:lvl1pPr>
              <a:defRPr smtClean="0">
                <a:latin typeface="Arial Rounded MT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>
                <a:latin typeface="Arial" charset="0"/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C54925-8A24-4EB4-981D-B9CE4E9B6144}" type="datetime1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DOE Site Visit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6620BF-AB7C-455B-9ECF-A1552D1B15A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/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3048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1C6FC4-239B-4262-AF2D-88DD42E7D868}" type="datetime1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477000"/>
            <a:ext cx="3657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DOE Site Visit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C60C09-47CA-480D-825C-19B478B0D24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bottombar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273800"/>
            <a:ext cx="9145588" cy="584200"/>
          </a:xfrm>
          <a:prstGeom prst="rect">
            <a:avLst/>
          </a:prstGeom>
          <a:noFill/>
        </p:spPr>
      </p:pic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400175"/>
            <a:ext cx="79359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AE4EAAC4-3064-4F4F-A676-E7E7DD26430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9725" y="330200"/>
            <a:ext cx="79549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714" r:id="rId3"/>
    <p:sldLayoutId id="2147483715" r:id="rId4"/>
    <p:sldLayoutId id="2147483716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charset="0"/>
        </a:defRPr>
      </a:lvl9pPr>
    </p:titleStyle>
    <p:bodyStyle>
      <a:lvl1pPr marL="282575" indent="-28257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8925" algn="l" rtl="0" fontAlgn="base">
        <a:spcBef>
          <a:spcPct val="10000"/>
        </a:spcBef>
        <a:spcAft>
          <a:spcPct val="1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</a:defRPr>
      </a:lvl2pPr>
      <a:lvl3pPr marL="968375" indent="-16827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•"/>
        <a:defRPr i="1">
          <a:solidFill>
            <a:schemeClr val="tx1"/>
          </a:solidFill>
          <a:latin typeface="+mn-lt"/>
        </a:defRPr>
      </a:lvl3pPr>
      <a:lvl4pPr marL="1363663" indent="-280988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–"/>
        <a:defRPr>
          <a:solidFill>
            <a:schemeClr val="tx1"/>
          </a:solidFill>
          <a:latin typeface="+mn-lt"/>
        </a:defRPr>
      </a:lvl4pPr>
      <a:lvl5pPr marL="1652588" indent="-17462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•"/>
        <a:defRPr i="1">
          <a:solidFill>
            <a:schemeClr val="tx1"/>
          </a:solidFill>
          <a:latin typeface="+mn-lt"/>
        </a:defRPr>
      </a:lvl5pPr>
      <a:lvl6pPr marL="2109788" indent="-17462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•"/>
        <a:defRPr i="1">
          <a:solidFill>
            <a:schemeClr val="tx1"/>
          </a:solidFill>
          <a:latin typeface="+mn-lt"/>
        </a:defRPr>
      </a:lvl6pPr>
      <a:lvl7pPr marL="2566988" indent="-17462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•"/>
        <a:defRPr i="1">
          <a:solidFill>
            <a:schemeClr val="tx1"/>
          </a:solidFill>
          <a:latin typeface="+mn-lt"/>
        </a:defRPr>
      </a:lvl7pPr>
      <a:lvl8pPr marL="3024188" indent="-17462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•"/>
        <a:defRPr i="1">
          <a:solidFill>
            <a:schemeClr val="tx1"/>
          </a:solidFill>
          <a:latin typeface="+mn-lt"/>
        </a:defRPr>
      </a:lvl8pPr>
      <a:lvl9pPr marL="3481388" indent="-174625" algn="l" rtl="0" fontAlgn="base">
        <a:spcBef>
          <a:spcPct val="10000"/>
        </a:spcBef>
        <a:spcAft>
          <a:spcPct val="10000"/>
        </a:spcAft>
        <a:buClr>
          <a:schemeClr val="tx2"/>
        </a:buClr>
        <a:buFont typeface="Times" pitchFamily="18" charset="0"/>
        <a:buChar char="•"/>
        <a:defRPr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76200" y="838200"/>
            <a:ext cx="8153400" cy="76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295939" name="Picture 10" descr="Fermi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-76200"/>
            <a:ext cx="914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59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001000" cy="525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3"/>
          <p:cNvSpPr txBox="1">
            <a:spLocks noGrp="1"/>
          </p:cNvSpPr>
          <p:nvPr userDrawn="1"/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1000" b="1" dirty="0" smtClean="0">
                <a:solidFill>
                  <a:srgbClr val="800000"/>
                </a:solidFill>
                <a:latin typeface="+mj-lt"/>
              </a:rPr>
              <a:t>July</a:t>
            </a:r>
            <a:r>
              <a:rPr lang="en-US" sz="1000" b="1" baseline="0" dirty="0" smtClean="0">
                <a:solidFill>
                  <a:srgbClr val="800000"/>
                </a:solidFill>
                <a:latin typeface="+mj-lt"/>
              </a:rPr>
              <a:t> 2010</a:t>
            </a:r>
            <a:endParaRPr lang="en-US" sz="1000" b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1" name="Footer Placeholder 4"/>
          <p:cNvSpPr txBox="1">
            <a:spLocks noGrp="1"/>
          </p:cNvSpPr>
          <p:nvPr userDrawn="1"/>
        </p:nvSpPr>
        <p:spPr bwMode="auto">
          <a:xfrm>
            <a:off x="2819400" y="6477000"/>
            <a:ext cx="365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000" b="1" dirty="0" smtClean="0">
                <a:solidFill>
                  <a:srgbClr val="800000"/>
                </a:solidFill>
                <a:latin typeface="+mj-lt"/>
              </a:rPr>
              <a:t>DOE FNAL  S&amp;T </a:t>
            </a:r>
            <a:r>
              <a:rPr lang="en-US" sz="1000" b="1" dirty="0">
                <a:solidFill>
                  <a:srgbClr val="800000"/>
                </a:solidFill>
                <a:latin typeface="+mj-lt"/>
              </a:rPr>
              <a:t>Review</a:t>
            </a:r>
          </a:p>
        </p:txBody>
      </p:sp>
      <p:sp>
        <p:nvSpPr>
          <p:cNvPr id="12" name="Slide Number Placeholder 5"/>
          <p:cNvSpPr txBox="1">
            <a:spLocks noGrp="1"/>
          </p:cNvSpPr>
          <p:nvPr userDrawn="1"/>
        </p:nvSpPr>
        <p:spPr bwMode="auto">
          <a:xfrm>
            <a:off x="6781800" y="64770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668D3C7C-8CBD-44D0-96D4-4785F6843BD6}" type="slidenum">
              <a:rPr lang="en-US" sz="1000" b="1">
                <a:solidFill>
                  <a:srgbClr val="800000"/>
                </a:solidFill>
                <a:latin typeface="+mj-lt"/>
              </a:rPr>
              <a:pPr algn="r" eaLnBrk="0" hangingPunct="0">
                <a:defRPr/>
              </a:pPr>
              <a:t>‹#›</a:t>
            </a:fld>
            <a:endParaRPr lang="en-US" sz="1000" b="1" dirty="0">
              <a:latin typeface="Times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378614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2" descr="ILC2009_cavity_LowRe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646"/>
            <a:ext cx="9144000" cy="64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0515" y="228600"/>
            <a:ext cx="680748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fontAlgn="base" hangingPunct="1"/>
            <a:r>
              <a:rPr kumimoji="1" lang="en-US" altLang="ja-JP" sz="4000" b="0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 </a:t>
            </a:r>
            <a:r>
              <a:rPr kumimoji="1" lang="en-US" altLang="ja-JP" sz="4400" b="0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SRF Activities at FNAL</a:t>
            </a:r>
            <a:endParaRPr kumimoji="1" lang="en-US" altLang="ja-JP" sz="4000" b="0" dirty="0" smtClean="0">
              <a:solidFill>
                <a:srgbClr val="F7F4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Osaka"/>
              <a:cs typeface="Helvetica"/>
            </a:endParaRPr>
          </a:p>
          <a:p>
            <a:pPr algn="ctr" eaLnBrk="1" fontAlgn="base" hangingPunct="1"/>
            <a:r>
              <a:rPr kumimoji="1" lang="en-US" altLang="ja-JP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FNAL DOE S&amp;T Review</a:t>
            </a:r>
          </a:p>
          <a:p>
            <a:pPr algn="ctr" eaLnBrk="1" fontAlgn="base" hangingPunct="1"/>
            <a:r>
              <a:rPr kumimoji="1" lang="en-US" altLang="ja-JP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Bob Kephart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29200" y="6260068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800" b="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Bold Condensed" charset="0"/>
              </a:rPr>
              <a:t>Photo: H</a:t>
            </a:r>
            <a:r>
              <a:rPr kumimoji="1" lang="en-US" altLang="ja-JP" sz="1800" b="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Bold Condensed" charset="0"/>
              </a:rPr>
              <a:t>. Hayano, KEK</a:t>
            </a:r>
            <a:endParaRPr kumimoji="1" lang="en-US" altLang="ja-JP" sz="1800" b="0" dirty="0">
              <a:solidFill>
                <a:srgbClr val="FFFFFF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7715" y="6243935"/>
            <a:ext cx="3454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fontAlgn="base" hangingPunct="1"/>
            <a:r>
              <a:rPr kumimoji="1" lang="en-US" altLang="ja-JP" b="0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 FNAL, July </a:t>
            </a:r>
            <a:r>
              <a:rPr kumimoji="1" lang="en-US" altLang="ja-JP" b="0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13, </a:t>
            </a:r>
            <a:r>
              <a:rPr kumimoji="1" lang="en-US" altLang="ja-JP" b="0" dirty="0" smtClean="0">
                <a:solidFill>
                  <a:srgbClr val="F7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Osaka"/>
                <a:cs typeface="Helvetica"/>
              </a:rPr>
              <a:t>2010</a:t>
            </a:r>
            <a:endParaRPr kumimoji="1" lang="en-US" altLang="ja-JP" sz="1400" dirty="0" smtClean="0">
              <a:solidFill>
                <a:srgbClr val="F7F4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Osaka"/>
              <a:cs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/>
              <a:t>Project X </a:t>
            </a:r>
            <a:r>
              <a:rPr lang="en-US" sz="4400" dirty="0" err="1" smtClean="0"/>
              <a:t>Linac’s</a:t>
            </a:r>
            <a:endParaRPr lang="en-US" sz="4400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257800"/>
          </a:xfrm>
        </p:spPr>
        <p:txBody>
          <a:bodyPr/>
          <a:lstStyle/>
          <a:p>
            <a:pPr eaLnBrk="1" hangingPunct="1"/>
            <a:r>
              <a:rPr lang="en-US" dirty="0" smtClean="0"/>
              <a:t>Design based on 3 families of 325 MHz Spoke resonators, two families of 650 MHz elliptical cavities, then 1300 MHz ILC cavities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3718" y="2983294"/>
            <a:ext cx="838200" cy="381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SSR0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1918" y="2983294"/>
            <a:ext cx="838200" cy="381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SSR1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10118" y="2983294"/>
            <a:ext cx="838200" cy="381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SSR2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8318" y="2983294"/>
            <a:ext cx="8382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i="1" dirty="0">
                <a:solidFill>
                  <a:schemeClr val="tx1"/>
                </a:solidFill>
              </a:rPr>
              <a:t>β</a:t>
            </a:r>
            <a:r>
              <a:rPr lang="en-US" sz="1800" dirty="0">
                <a:solidFill>
                  <a:schemeClr val="tx1"/>
                </a:solidFill>
              </a:rPr>
              <a:t>=0.6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6518" y="2983294"/>
            <a:ext cx="8382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i="1" dirty="0">
                <a:solidFill>
                  <a:schemeClr val="tx1"/>
                </a:solidFill>
              </a:rPr>
              <a:t>β</a:t>
            </a:r>
            <a:r>
              <a:rPr lang="en-US" sz="1800" dirty="0">
                <a:solidFill>
                  <a:schemeClr val="tx1"/>
                </a:solidFill>
              </a:rPr>
              <a:t>=0.9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2833718" y="3592894"/>
            <a:ext cx="2514600" cy="228600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517" name="TextBox 42"/>
          <p:cNvSpPr txBox="1">
            <a:spLocks noChangeArrowheads="1"/>
          </p:cNvSpPr>
          <p:nvPr/>
        </p:nvSpPr>
        <p:spPr bwMode="auto">
          <a:xfrm>
            <a:off x="2833718" y="3745294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325 MHz, 2.5-160 </a:t>
            </a:r>
            <a:r>
              <a:rPr lang="en-US" sz="1800" dirty="0" err="1"/>
              <a:t>MeV</a:t>
            </a:r>
            <a:endParaRPr lang="en-US" sz="1800" dirty="0"/>
          </a:p>
        </p:txBody>
      </p:sp>
      <p:sp>
        <p:nvSpPr>
          <p:cNvPr id="15" name="Left-Right Arrow 14"/>
          <p:cNvSpPr/>
          <p:nvPr/>
        </p:nvSpPr>
        <p:spPr>
          <a:xfrm>
            <a:off x="5348318" y="3592894"/>
            <a:ext cx="1676400" cy="228600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519" name="TextBox 44"/>
          <p:cNvSpPr txBox="1">
            <a:spLocks noChangeArrowheads="1"/>
          </p:cNvSpPr>
          <p:nvPr/>
        </p:nvSpPr>
        <p:spPr bwMode="auto">
          <a:xfrm>
            <a:off x="5424518" y="375392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650 MHz, </a:t>
            </a:r>
          </a:p>
          <a:p>
            <a:r>
              <a:rPr lang="en-US" sz="1800" dirty="0" smtClean="0"/>
              <a:t>0.16-2 </a:t>
            </a:r>
            <a:r>
              <a:rPr lang="en-US" sz="1800" dirty="0" err="1"/>
              <a:t>GeV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7024718" y="2983294"/>
            <a:ext cx="8382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ILC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7024718" y="3592894"/>
            <a:ext cx="838200" cy="228600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522" name="TextBox 47"/>
          <p:cNvSpPr txBox="1">
            <a:spLocks noChangeArrowheads="1"/>
          </p:cNvSpPr>
          <p:nvPr/>
        </p:nvSpPr>
        <p:spPr bwMode="auto">
          <a:xfrm>
            <a:off x="7024718" y="3745294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1.3 GHz</a:t>
            </a:r>
          </a:p>
          <a:p>
            <a:r>
              <a:rPr lang="en-US" sz="1800"/>
              <a:t>2-3 GeV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501660" y="3062367"/>
            <a:ext cx="310519" cy="215660"/>
          </a:xfrm>
          <a:prstGeom prst="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179630" y="3059499"/>
            <a:ext cx="310519" cy="2156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1558506" y="3716538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</a:rPr>
              <a:t>MEBT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2121379" y="3277311"/>
            <a:ext cx="450012" cy="431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1177506" y="2543346"/>
            <a:ext cx="1815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</a:rPr>
              <a:t>Ion source, RFQ</a:t>
            </a:r>
          </a:p>
        </p:txBody>
      </p:sp>
      <p:cxnSp>
        <p:nvCxnSpPr>
          <p:cNvPr id="24" name="Straight Arrow Connector 23"/>
          <p:cNvCxnSpPr>
            <a:endCxn id="20" idx="1"/>
          </p:cNvCxnSpPr>
          <p:nvPr/>
        </p:nvCxnSpPr>
        <p:spPr>
          <a:xfrm rot="16200000" flipH="1">
            <a:off x="1943111" y="2930809"/>
            <a:ext cx="260233" cy="2128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609600" y="4724400"/>
            <a:ext cx="8382000" cy="1371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3-8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Linac is very similar to ILC. Same cavities, similar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cryomodules.  However pulse width is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5-25 ms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1.5 </a:t>
            </a:r>
            <a:r>
              <a:rPr lang="en-US" b="1" kern="0" dirty="0" smtClean="0">
                <a:latin typeface="+mn-lt"/>
              </a:rPr>
              <a:t>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 for ILC (1 ma x 25 ms fills Main Injector)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79" name="Group 335"/>
          <p:cNvGraphicFramePr>
            <a:graphicFrameLocks noGrp="1"/>
          </p:cNvGraphicFramePr>
          <p:nvPr/>
        </p:nvGraphicFramePr>
        <p:xfrm>
          <a:off x="326572" y="1164770"/>
          <a:ext cx="8534401" cy="47853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269787"/>
                <a:gridCol w="907915"/>
                <a:gridCol w="1543456"/>
                <a:gridCol w="1563264"/>
                <a:gridCol w="2249979"/>
              </a:tblGrid>
              <a:tr h="578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</a:t>
                      </a:r>
                      <a:endParaRPr lang="en-US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Number of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magn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 of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SSR0 (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2000" b="0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G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=0.11)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Rockwell" pitchFamily="18" charset="0"/>
                        </a:rPr>
                        <a:t>325</a:t>
                      </a:r>
                    </a:p>
                    <a:p>
                      <a:pPr algn="ctr"/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2.5-10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26/26/ 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Single spoke cavity, Solenoid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SSR1 (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2000" b="0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G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=0.22)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Rockwell" pitchFamily="18" charset="0"/>
                        </a:rPr>
                        <a:t>325</a:t>
                      </a:r>
                    </a:p>
                    <a:p>
                      <a:pPr algn="ctr"/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10-32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18 / 18/ 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Single spoke cavity, Solenoid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SSR2 (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2000" b="0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G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=0.4)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Rockwell" pitchFamily="18" charset="0"/>
                        </a:rPr>
                        <a:t>325</a:t>
                      </a:r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32-160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44 / 24 / 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Single spoke cavity, Solenoid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LB 650   (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2000" b="0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G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=0.61)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Rockwell" pitchFamily="18" charset="0"/>
                        </a:rPr>
                        <a:t>650</a:t>
                      </a:r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160-520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42 / 21 / 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5cell cavity, doublet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HB 650   (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sz="2000" b="0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G</a:t>
                      </a: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  <a:sym typeface="Symbol" pitchFamily="18" charset="2"/>
                        </a:rPr>
                        <a:t>=0.9)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Rockwell" pitchFamily="18" charset="0"/>
                        </a:rPr>
                        <a:t>650</a:t>
                      </a:r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520-2000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96 / 12  / 12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5cell cavity, doublet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Times New Roman" pitchFamily="18" charset="0"/>
                          <a:sym typeface="Symbol" pitchFamily="18" charset="2"/>
                        </a:rPr>
                        <a:t>ILC  1.3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Rockwell" pitchFamily="18" charset="0"/>
                        </a:rPr>
                        <a:t>1300</a:t>
                      </a:r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</a:rPr>
                        <a:t>2000-3000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64 / 8  / 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9-cell cavity, quad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47849" y="5963139"/>
            <a:ext cx="458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</a:rPr>
              <a:t>290 Cavities, 34 cryomodules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304800"/>
            <a:ext cx="7010400" cy="685800"/>
          </a:xfrm>
        </p:spPr>
        <p:txBody>
          <a:bodyPr/>
          <a:lstStyle/>
          <a:p>
            <a:r>
              <a:rPr lang="en-US" dirty="0" smtClean="0"/>
              <a:t>Project X:  3 </a:t>
            </a:r>
            <a:r>
              <a:rPr lang="en-US" dirty="0" err="1" smtClean="0"/>
              <a:t>GeV</a:t>
            </a:r>
            <a:r>
              <a:rPr lang="en-US" dirty="0" smtClean="0"/>
              <a:t> CW linac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23285" y="76200"/>
            <a:ext cx="6537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Project X:  3-8 </a:t>
            </a:r>
            <a:r>
              <a:rPr lang="en-US" sz="3200" b="1" dirty="0" err="1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GeV</a:t>
            </a:r>
            <a:r>
              <a:rPr lang="en-US" sz="3200" b="1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Pulsed Linac</a:t>
            </a:r>
            <a:endParaRPr lang="en-US" sz="3200" b="1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479" name="Group 335"/>
          <p:cNvGraphicFramePr>
            <a:graphicFrameLocks noGrp="1"/>
          </p:cNvGraphicFramePr>
          <p:nvPr/>
        </p:nvGraphicFramePr>
        <p:xfrm>
          <a:off x="326572" y="1164770"/>
          <a:ext cx="8534401" cy="12801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269787"/>
                <a:gridCol w="907915"/>
                <a:gridCol w="1543456"/>
                <a:gridCol w="1563264"/>
                <a:gridCol w="2249979"/>
              </a:tblGrid>
              <a:tr h="578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</a:t>
                      </a:r>
                      <a:endParaRPr lang="en-US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Number of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magn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 of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663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  <a:cs typeface="Times New Roman" pitchFamily="18" charset="0"/>
                          <a:sym typeface="Symbol" pitchFamily="18" charset="2"/>
                        </a:rPr>
                        <a:t>ILC  1.3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Rockwell" pitchFamily="18" charset="0"/>
                        </a:rPr>
                        <a:t>1300</a:t>
                      </a:r>
                      <a:endParaRPr lang="en-US" sz="20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itchFamily="18" charset="0"/>
                        </a:rPr>
                        <a:t>3000-8000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400/ 25 / 25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ckwell" pitchFamily="18" charset="0"/>
                        </a:rPr>
                        <a:t>9-cell cavity, quad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590800"/>
            <a:ext cx="8305800" cy="3429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Gradient Goal for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Px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pulsed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linac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 25 MV/m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than ILC but will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try for higher), yield is still an issue.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5 ms beam pulse @ 10 Hz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(Upgradeable to CW?)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400  9-cell 1300 MHz TESLA/ILC type cavities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of Project X would substantially contribute to U.S. industrialization of SRF for ILC or other future projects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7763" y="3962400"/>
            <a:ext cx="41862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914400"/>
            <a:ext cx="3657600" cy="287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65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2800" smtClean="0">
                <a:latin typeface="Arial Rounded MT Bold" pitchFamily="34" charset="0"/>
              </a:rPr>
              <a:t>1.3 GHz Joint Development Strategy</a:t>
            </a:r>
          </a:p>
        </p:txBody>
      </p:sp>
      <p:sp>
        <p:nvSpPr>
          <p:cNvPr id="36660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990600"/>
            <a:ext cx="5334000" cy="5257800"/>
          </a:xfrm>
          <a:ln>
            <a:noFill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Project X shares 1.3 GHz technology with the ILC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Project X requires 33 ILC-like cryomodules. </a:t>
            </a:r>
          </a:p>
          <a:p>
            <a:pPr lvl="2"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In detail they will not be identical to ILC:</a:t>
            </a:r>
          </a:p>
          <a:p>
            <a:pPr lvl="2"/>
            <a:r>
              <a:rPr lang="en-US" sz="1600" dirty="0" smtClean="0">
                <a:latin typeface="Arial" charset="0"/>
              </a:rPr>
              <a:t>Gradient: 25 MV/m (but try for higher)</a:t>
            </a:r>
          </a:p>
          <a:p>
            <a:pPr lvl="2"/>
            <a:r>
              <a:rPr lang="en-US" sz="1600" dirty="0" smtClean="0">
                <a:latin typeface="Arial" charset="0"/>
              </a:rPr>
              <a:t>Yield/Q0 both important for cost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Close coordination of Project X &amp; ILC R&amp;D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Developing U.S. cavity vendors </a:t>
            </a:r>
          </a:p>
          <a:p>
            <a:pPr lvl="1"/>
            <a:r>
              <a:rPr lang="en-US" sz="1600" dirty="0" smtClean="0">
                <a:latin typeface="Arial" charset="0"/>
              </a:rPr>
              <a:t>Improving cavity gradient and yield!</a:t>
            </a:r>
          </a:p>
          <a:p>
            <a:pPr lvl="1"/>
            <a:r>
              <a:rPr lang="en-US" sz="1600" dirty="0" smtClean="0">
                <a:latin typeface="Arial" charset="0"/>
              </a:rPr>
              <a:t>Up to now most EP &amp; tests from JLAB</a:t>
            </a:r>
          </a:p>
          <a:p>
            <a:pPr lvl="1"/>
            <a:r>
              <a:rPr lang="en-US" sz="1600" dirty="0" smtClean="0">
                <a:latin typeface="Arial" charset="0"/>
              </a:rPr>
              <a:t>New ANL-FNAL infrastructure  operational                                                                           and contributing to statistics, will double                                                                    U.S. EP and test throughput</a:t>
            </a:r>
          </a:p>
          <a:p>
            <a:pPr lvl="1"/>
            <a:endParaRPr lang="en-US" sz="1400" dirty="0" smtClean="0">
              <a:latin typeface="Arial" charset="0"/>
            </a:endParaRPr>
          </a:p>
          <a:p>
            <a:r>
              <a:rPr lang="en-US" sz="1600" dirty="0" err="1" smtClean="0">
                <a:latin typeface="Arial" charset="0"/>
              </a:rPr>
              <a:t>Px</a:t>
            </a:r>
            <a:r>
              <a:rPr lang="en-US" sz="1600" dirty="0" smtClean="0">
                <a:latin typeface="Arial" charset="0"/>
              </a:rPr>
              <a:t>: 4 year construction 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  <a:sym typeface="Wingdings" pitchFamily="2" charset="2"/>
              </a:rPr>
              <a:t>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</a:rPr>
              <a:t>1 CM/month</a:t>
            </a:r>
          </a:p>
          <a:p>
            <a:pPr lvl="1"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Building extensive infrastructure at                                                                 FNAL, JLAB, ANL, etc for both                                                                              Project X and ILC R&amp;D</a:t>
            </a:r>
          </a:p>
          <a:p>
            <a:pPr lvl="1">
              <a:spcBef>
                <a:spcPct val="0"/>
              </a:spcBef>
            </a:pPr>
            <a:endParaRPr lang="en-US" sz="1400" dirty="0" smtClean="0">
              <a:latin typeface="Arial" charset="0"/>
            </a:endParaRPr>
          </a:p>
        </p:txBody>
      </p:sp>
      <p:sp>
        <p:nvSpPr>
          <p:cNvPr id="366597" name="Rectangle 8"/>
          <p:cNvSpPr>
            <a:spLocks noChangeArrowheads="1"/>
          </p:cNvSpPr>
          <p:nvPr/>
        </p:nvSpPr>
        <p:spPr bwMode="auto">
          <a:xfrm>
            <a:off x="603250" y="1143000"/>
            <a:ext cx="7954963" cy="1570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45000"/>
              </a:spcBef>
              <a:buSzPct val="100000"/>
              <a:buFontTx/>
              <a:buChar char="•"/>
            </a:pPr>
            <a:endParaRPr kumimoji="1" lang="en-US" sz="2000" b="1">
              <a:solidFill>
                <a:srgbClr val="000099"/>
              </a:solidFill>
              <a:sym typeface="Symbol" pitchFamily="18" charset="2"/>
            </a:endParaRPr>
          </a:p>
        </p:txBody>
      </p:sp>
      <p:sp>
        <p:nvSpPr>
          <p:cNvPr id="366598" name="AutoShape 9"/>
          <p:cNvSpPr>
            <a:spLocks/>
          </p:cNvSpPr>
          <p:nvPr/>
        </p:nvSpPr>
        <p:spPr bwMode="auto">
          <a:xfrm rot="5400000">
            <a:off x="8402637" y="2992437"/>
            <a:ext cx="187325" cy="990600"/>
          </a:xfrm>
          <a:prstGeom prst="rightBrace">
            <a:avLst>
              <a:gd name="adj1" fmla="val 52684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6599" name="Text Box 10"/>
          <p:cNvSpPr txBox="1">
            <a:spLocks noChangeArrowheads="1"/>
          </p:cNvSpPr>
          <p:nvPr/>
        </p:nvSpPr>
        <p:spPr bwMode="auto">
          <a:xfrm>
            <a:off x="8164512" y="3565525"/>
            <a:ext cx="674688" cy="396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U.S.</a:t>
            </a:r>
          </a:p>
        </p:txBody>
      </p:sp>
      <p:sp>
        <p:nvSpPr>
          <p:cNvPr id="366602" name="Line 7"/>
          <p:cNvSpPr>
            <a:spLocks noChangeShapeType="1"/>
          </p:cNvSpPr>
          <p:nvPr/>
        </p:nvSpPr>
        <p:spPr bwMode="auto">
          <a:xfrm>
            <a:off x="4419600" y="3886200"/>
            <a:ext cx="1219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6603" name="Line 7"/>
          <p:cNvSpPr>
            <a:spLocks noChangeShapeType="1"/>
          </p:cNvSpPr>
          <p:nvPr/>
        </p:nvSpPr>
        <p:spPr bwMode="auto">
          <a:xfrm>
            <a:off x="5029200" y="1981200"/>
            <a:ext cx="4572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6608" name="Text Box 16"/>
          <p:cNvSpPr txBox="1">
            <a:spLocks noChangeArrowheads="1"/>
          </p:cNvSpPr>
          <p:nvPr/>
        </p:nvSpPr>
        <p:spPr bwMode="auto">
          <a:xfrm>
            <a:off x="7315200" y="1295400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C0000"/>
                </a:solidFill>
              </a:rPr>
              <a:t>ILC</a:t>
            </a:r>
          </a:p>
        </p:txBody>
      </p:sp>
      <p:sp>
        <p:nvSpPr>
          <p:cNvPr id="366609" name="Text Box 17"/>
          <p:cNvSpPr txBox="1">
            <a:spLocks noChangeArrowheads="1"/>
          </p:cNvSpPr>
          <p:nvPr/>
        </p:nvSpPr>
        <p:spPr bwMode="auto">
          <a:xfrm>
            <a:off x="6858000" y="1828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CC0000"/>
                </a:solidFill>
              </a:rPr>
              <a:t>Px</a:t>
            </a:r>
            <a:endParaRPr lang="en-US" sz="1800" b="1" dirty="0">
              <a:solidFill>
                <a:srgbClr val="CC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943600" y="1676400"/>
            <a:ext cx="3124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943600" y="2057400"/>
            <a:ext cx="3124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7010400" y="1523206"/>
            <a:ext cx="304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6630194" y="1904206"/>
            <a:ext cx="304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Slide Number Placeholder 5"/>
          <p:cNvSpPr txBox="1">
            <a:spLocks noGrp="1"/>
          </p:cNvSpPr>
          <p:nvPr/>
        </p:nvSpPr>
        <p:spPr bwMode="auto">
          <a:xfrm>
            <a:off x="6781800" y="64770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668D3C7C-8CBD-44D0-96D4-4785F6843BD6}" type="slidenum">
              <a:rPr lang="en-US" sz="1000" b="1">
                <a:solidFill>
                  <a:srgbClr val="800000"/>
                </a:solidFill>
                <a:latin typeface="+mj-lt"/>
              </a:rPr>
              <a:pPr algn="r" eaLnBrk="0" hangingPunct="0">
                <a:defRPr/>
              </a:pPr>
              <a:t>13</a:t>
            </a:fld>
            <a:endParaRPr lang="en-US" sz="1000" b="1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Accomplishments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001000" cy="5257800"/>
          </a:xfrm>
        </p:spPr>
        <p:txBody>
          <a:bodyPr/>
          <a:lstStyle/>
          <a:p>
            <a:r>
              <a:rPr lang="en-US" sz="2000" b="1" dirty="0" smtClean="0"/>
              <a:t>Steady progress on SRF infrastructure at FNAL </a:t>
            </a:r>
          </a:p>
          <a:p>
            <a:pPr lvl="1"/>
            <a:r>
              <a:rPr lang="en-US" sz="1800" dirty="0" smtClean="0"/>
              <a:t>Several new SRF facilities now in full operation </a:t>
            </a:r>
          </a:p>
          <a:p>
            <a:r>
              <a:rPr lang="en-US" sz="2000" dirty="0" smtClean="0"/>
              <a:t>ANL/FNAL processing Facility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Works! </a:t>
            </a:r>
            <a:r>
              <a:rPr lang="en-US" sz="1800" dirty="0" smtClean="0"/>
              <a:t>Processing single and 9 cell cavities</a:t>
            </a:r>
          </a:p>
          <a:p>
            <a:r>
              <a:rPr lang="en-US" sz="2000" b="1" dirty="0" smtClean="0"/>
              <a:t>Vertical Test Stand; tests bare cavities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Works! </a:t>
            </a:r>
            <a:r>
              <a:rPr lang="en-US" sz="1600" dirty="0" smtClean="0"/>
              <a:t>95 tests so far, 45 in FY10 (achieved design test rate of 5/month)</a:t>
            </a:r>
          </a:p>
          <a:p>
            <a:pPr lvl="1"/>
            <a:r>
              <a:rPr lang="en-US" sz="1600" dirty="0" smtClean="0"/>
              <a:t>Upgrades to add two more VTS cryostats in progress</a:t>
            </a:r>
          </a:p>
          <a:p>
            <a:r>
              <a:rPr lang="en-US" sz="2000" dirty="0" smtClean="0"/>
              <a:t>Horizontal Test Stand; </a:t>
            </a:r>
            <a:r>
              <a:rPr lang="en-US" sz="1800" dirty="0" smtClean="0"/>
              <a:t>tests dressed cavities (unique in U.S.)</a:t>
            </a:r>
            <a:endParaRPr lang="en-US" sz="2000" dirty="0" smtClean="0"/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Works !  HTS-1 Commissioned: </a:t>
            </a:r>
            <a:r>
              <a:rPr lang="en-US" sz="1600" dirty="0" smtClean="0"/>
              <a:t>Testing dressed production cavities</a:t>
            </a:r>
          </a:p>
          <a:p>
            <a:pPr lvl="1"/>
            <a:r>
              <a:rPr lang="en-US" sz="1600" dirty="0" smtClean="0"/>
              <a:t>Additional HTS-2:  design in progress, 650 MHz capability</a:t>
            </a:r>
          </a:p>
          <a:p>
            <a:r>
              <a:rPr lang="en-US" sz="2000" b="1" dirty="0" smtClean="0"/>
              <a:t>Cryomodule Assembly Facility </a:t>
            </a:r>
            <a:endParaRPr lang="en-US" sz="2000" dirty="0" smtClean="0"/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Works! </a:t>
            </a:r>
            <a:r>
              <a:rPr lang="en-US" sz="1600" dirty="0" smtClean="0"/>
              <a:t>Cavity dressing infrastructure </a:t>
            </a:r>
            <a:r>
              <a:rPr lang="en-US" sz="1600" dirty="0" smtClean="0">
                <a:sym typeface="Wingdings" pitchFamily="2" charset="2"/>
              </a:rPr>
              <a:t>complete and in use</a:t>
            </a:r>
            <a:endParaRPr lang="en-US" sz="1600" dirty="0" smtClean="0"/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Works! </a:t>
            </a:r>
            <a:r>
              <a:rPr lang="en-US" sz="1600" dirty="0" smtClean="0"/>
              <a:t>2 CM assembled in MP9 &amp; ICB: CM1(1.3 GHz) &amp; FLASH(3.9 GHz)</a:t>
            </a:r>
          </a:p>
          <a:p>
            <a:r>
              <a:rPr lang="en-US" sz="2000" b="1" dirty="0" smtClean="0"/>
              <a:t>Excellent progress on RF unit test facility at New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Lab</a:t>
            </a:r>
          </a:p>
          <a:p>
            <a:endParaRPr lang="en-US" sz="2000" dirty="0" smtClean="0"/>
          </a:p>
          <a:p>
            <a:r>
              <a:rPr lang="en-US" sz="2000" dirty="0" smtClean="0"/>
              <a:t>More on all of this in the slides that follow</a:t>
            </a:r>
            <a:endParaRPr lang="en-US" dirty="0" smtClean="0"/>
          </a:p>
          <a:p>
            <a:pPr>
              <a:buNone/>
            </a:pP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>
              <a:defRPr/>
            </a:pPr>
            <a:r>
              <a:rPr lang="en-US" kern="1200" dirty="0" smtClean="0"/>
              <a:t>SRF Accomplishments</a:t>
            </a:r>
            <a:endParaRPr lang="en-US" kern="1200" dirty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r>
              <a:rPr lang="en-US" sz="2000" dirty="0" smtClean="0">
                <a:solidFill>
                  <a:srgbClr val="0000CC"/>
                </a:solidFill>
              </a:rPr>
              <a:t>ILC Cavities: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Using ANL and JLAB EP facilities “flat out” to process cavities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Tuning, cavity dressing, ½  all VTS and all HTS tests at FNAL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Progress! </a:t>
            </a:r>
            <a:r>
              <a:rPr lang="en-US" sz="1800" dirty="0" smtClean="0">
                <a:solidFill>
                  <a:schemeClr val="tx1"/>
                </a:solidFill>
              </a:rPr>
              <a:t>In improving yield of high gradient 1300 MHz cavities!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PX </a:t>
            </a:r>
            <a:r>
              <a:rPr lang="en-US" sz="2000" dirty="0" smtClean="0">
                <a:solidFill>
                  <a:srgbClr val="0000CC"/>
                </a:solidFill>
              </a:rPr>
              <a:t>cavities: </a:t>
            </a:r>
            <a:r>
              <a:rPr lang="en-US" sz="1800" dirty="0" smtClean="0"/>
              <a:t>Testing 325 MHz spokes, Designing 650 MHz cavities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CC"/>
                </a:solidFill>
              </a:rPr>
              <a:t>Cryomodules: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CM1 being installed at NML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CM2 parts in hand, have 8 VTS qualified cavities and 2 HTS qualified cavities need 8 good ones, assembly in FY10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Type IV CM design ~ complete; parts ordered with ARRA funds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SRF Materials: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sym typeface="Wingdings" pitchFamily="2" charset="2"/>
              </a:rPr>
              <a:t>Improved diagnostics 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(thermometry, 2</a:t>
            </a:r>
            <a:r>
              <a:rPr lang="en-US" sz="1600" baseline="30000" dirty="0" smtClean="0">
                <a:solidFill>
                  <a:schemeClr val="tx1"/>
                </a:solidFill>
                <a:sym typeface="Wingdings" pitchFamily="2" charset="2"/>
              </a:rPr>
              <a:t>nd</a:t>
            </a:r>
            <a:r>
              <a:rPr lang="en-US" sz="1600" dirty="0" smtClean="0">
                <a:solidFill>
                  <a:schemeClr val="tx1"/>
                </a:solidFill>
                <a:sym typeface="Wingdings" pitchFamily="2" charset="2"/>
              </a:rPr>
              <a:t> sound, optical inspection)</a:t>
            </a:r>
            <a:endParaRPr lang="en-US" sz="1800" dirty="0" smtClean="0">
              <a:solidFill>
                <a:schemeClr val="tx1"/>
              </a:solidFill>
              <a:sym typeface="Wingdings" pitchFamily="2" charset="2"/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  <a:sym typeface="Wingdings" pitchFamily="2" charset="2"/>
              </a:rPr>
              <a:t>Understanding reasons for poor performers (e.g. weld pits)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sym typeface="Wingdings" pitchFamily="2" charset="2"/>
              </a:rPr>
              <a:t>Demonstrated 3 different cavity 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repair techniques</a:t>
            </a:r>
            <a:r>
              <a:rPr lang="en-US" sz="1800" dirty="0" smtClean="0">
                <a:sym typeface="Wingdings" pitchFamily="2" charset="2"/>
              </a:rPr>
              <a:t>, 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all successful!  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tumbling, laser re-melt pit, local grinding, followed by EP, HPR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4343400" cy="1524000"/>
          </a:xfrm>
        </p:spPr>
        <p:txBody>
          <a:bodyPr/>
          <a:lstStyle/>
          <a:p>
            <a:pPr marL="166688" indent="-166688">
              <a:lnSpc>
                <a:spcPct val="90000"/>
              </a:lnSpc>
            </a:pPr>
            <a:r>
              <a:rPr lang="en-US" sz="2000" dirty="0"/>
              <a:t>KEK/Kyoto </a:t>
            </a:r>
            <a:r>
              <a:rPr lang="en-US" sz="2000" dirty="0" smtClean="0"/>
              <a:t>optical inspection system, </a:t>
            </a:r>
            <a:r>
              <a:rPr lang="en-US" sz="2000" dirty="0"/>
              <a:t>commissioned </a:t>
            </a:r>
            <a:r>
              <a:rPr lang="en-US" sz="2000" dirty="0" smtClean="0"/>
              <a:t>in </a:t>
            </a:r>
            <a:r>
              <a:rPr lang="en-US" sz="2000" dirty="0"/>
              <a:t>2009</a:t>
            </a:r>
          </a:p>
          <a:p>
            <a:pPr marL="166688" indent="-166688">
              <a:lnSpc>
                <a:spcPct val="90000"/>
              </a:lnSpc>
            </a:pPr>
            <a:r>
              <a:rPr lang="en-US" sz="2000" dirty="0" smtClean="0"/>
              <a:t>In </a:t>
            </a:r>
            <a:r>
              <a:rPr lang="en-US" sz="2000" dirty="0"/>
              <a:t>routine </a:t>
            </a:r>
            <a:r>
              <a:rPr lang="en-US" sz="2000" dirty="0" smtClean="0"/>
              <a:t>use examining cavity as it arrives from vendor and after each step of processing</a:t>
            </a:r>
          </a:p>
        </p:txBody>
      </p:sp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381000" y="0"/>
            <a:ext cx="7315200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Arial Rounded MT Bold" pitchFamily="34" charset="0"/>
              </a:rPr>
              <a:t>SRF: </a:t>
            </a:r>
            <a:r>
              <a:rPr lang="en-US" sz="3600" b="1" dirty="0" smtClean="0">
                <a:solidFill>
                  <a:srgbClr val="006600"/>
                </a:solidFill>
                <a:latin typeface="Arial Rounded MT Bold" pitchFamily="34" charset="0"/>
              </a:rPr>
              <a:t>New Infrastructure</a:t>
            </a:r>
            <a:endParaRPr lang="en-US" sz="3600" b="1" dirty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pic>
        <p:nvPicPr>
          <p:cNvPr id="348164" name="Picture 4" descr="DSCN23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43200"/>
            <a:ext cx="4113213" cy="308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689227"/>
            <a:ext cx="4312422" cy="317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410200" y="5334000"/>
            <a:ext cx="3048000" cy="369332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Cavity tuning machine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5800" y="990600"/>
            <a:ext cx="4495800" cy="152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Automated Cavity tuning machine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DESY/FNAL/KEK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collaboration</a:t>
            </a:r>
          </a:p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FNAL: electronics and software</a:t>
            </a: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baseline="0" dirty="0" smtClean="0">
                <a:latin typeface="+mn-lt"/>
              </a:rPr>
              <a:t>FNAL</a:t>
            </a:r>
            <a:r>
              <a:rPr lang="en-US" sz="2000" b="1" kern="0" dirty="0" smtClean="0">
                <a:latin typeface="+mn-lt"/>
              </a:rPr>
              <a:t> machine </a:t>
            </a:r>
            <a:r>
              <a:rPr lang="en-US" sz="2000" b="1" kern="0" dirty="0" err="1" smtClean="0">
                <a:latin typeface="+mn-lt"/>
              </a:rPr>
              <a:t>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routine use</a:t>
            </a:r>
          </a:p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2 machines at DESY, one at KEK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457200" y="5334000"/>
            <a:ext cx="3810000" cy="369332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Optical Inspection Machine</a:t>
            </a:r>
            <a:endParaRPr lang="en-US" sz="1800" b="1" dirty="0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ntry and us tank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66800"/>
            <a:ext cx="2209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>
              <a:lnSpc>
                <a:spcPct val="95000"/>
              </a:lnSpc>
            </a:pPr>
            <a:r>
              <a:rPr lang="en-US" dirty="0" smtClean="0"/>
              <a:t>Cavity processing at Argonne</a:t>
            </a:r>
            <a:endParaRPr lang="en-US" dirty="0" smtClean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8" name="Picture 8" descr="IMG_250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86200"/>
            <a:ext cx="2286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28748d02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990600"/>
            <a:ext cx="2571750" cy="2057400"/>
          </a:xfrm>
          <a:prstGeom prst="rect">
            <a:avLst/>
          </a:prstGeom>
          <a:noFill/>
        </p:spPr>
      </p:pic>
      <p:pic>
        <p:nvPicPr>
          <p:cNvPr id="10" name="Picture 5" descr="B101layou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57"/>
          <a:stretch>
            <a:fillRect/>
          </a:stretch>
        </p:blipFill>
        <p:spPr bwMode="auto">
          <a:xfrm>
            <a:off x="38100" y="3200400"/>
            <a:ext cx="655637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60925" y="2395538"/>
            <a:ext cx="184150" cy="336550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16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029200" y="2667000"/>
            <a:ext cx="1804988" cy="3651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tint val="0"/>
                  <a:invGamma/>
                </a:srgbClr>
              </a:gs>
            </a:gsLst>
            <a:lin ang="5400000" scaled="1"/>
          </a:gradFill>
          <a:ln w="28575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ea typeface="Arial Unicode MS" pitchFamily="34" charset="-128"/>
                <a:cs typeface="Arial Unicode MS" pitchFamily="34" charset="-128"/>
              </a:rPr>
              <a:t>Electropolishing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239000" y="5638800"/>
            <a:ext cx="1589088" cy="609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tint val="0"/>
                  <a:invGamma/>
                </a:srgbClr>
              </a:gs>
            </a:gsLst>
            <a:lin ang="5400000" scaled="1"/>
          </a:gradFill>
          <a:ln w="28575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ea typeface="Arial Unicode MS" pitchFamily="34" charset="-128"/>
                <a:cs typeface="Arial Unicode MS" pitchFamily="34" charset="-128"/>
              </a:rPr>
              <a:t>High-pressure</a:t>
            </a:r>
          </a:p>
          <a:p>
            <a:pPr eaLnBrk="0" hangingPunct="0"/>
            <a:r>
              <a:rPr lang="en-US" sz="1600" b="1" dirty="0">
                <a:ea typeface="Arial Unicode MS" pitchFamily="34" charset="-128"/>
                <a:cs typeface="Arial Unicode MS" pitchFamily="34" charset="-128"/>
              </a:rPr>
              <a:t>rinse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778500" y="5105400"/>
            <a:ext cx="1231900" cy="655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3727450" y="2286000"/>
            <a:ext cx="3816350" cy="260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972300" y="990600"/>
            <a:ext cx="2120900" cy="3651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tint val="0"/>
                  <a:invGamma/>
                </a:srgbClr>
              </a:gs>
            </a:gsLst>
            <a:lin ang="5400000" scaled="1"/>
          </a:gradFill>
          <a:ln w="28575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ea typeface="Arial Unicode MS" pitchFamily="34" charset="-128"/>
                <a:cs typeface="Arial Unicode MS" pitchFamily="34" charset="-128"/>
              </a:rPr>
              <a:t>Ultrasonic Cleaning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200" y="914400"/>
            <a:ext cx="42672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Joint facility built by ANL/FNAL collaboration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ea typeface="Arial Unicode MS" pitchFamily="34" charset="-128"/>
                <a:cs typeface="Arial Unicode MS" pitchFamily="34" charset="-128"/>
              </a:rPr>
              <a:t>Complete @ ANL in Mar </a:t>
            </a: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2009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ea typeface="Arial Unicode MS" pitchFamily="34" charset="-128"/>
                <a:cs typeface="Arial Unicode MS" pitchFamily="34" charset="-128"/>
              </a:rPr>
              <a:t>Excellent </a:t>
            </a: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single cell </a:t>
            </a:r>
            <a:r>
              <a:rPr lang="en-US" sz="1600" dirty="0" smtClean="0">
                <a:ea typeface="Arial Unicode MS" pitchFamily="34" charset="-128"/>
                <a:cs typeface="Arial Unicode MS" pitchFamily="34" charset="-128"/>
              </a:rPr>
              <a:t>EP results</a:t>
            </a:r>
            <a:endParaRPr lang="en-US" sz="1600" dirty="0"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EP processing of 9-cells has started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Together with </a:t>
            </a:r>
            <a:r>
              <a:rPr lang="en-US" sz="1600" dirty="0" err="1" smtClean="0">
                <a:ea typeface="Arial Unicode MS" pitchFamily="34" charset="-128"/>
                <a:cs typeface="Arial Unicode MS" pitchFamily="34" charset="-128"/>
              </a:rPr>
              <a:t>Jlab</a:t>
            </a:r>
            <a:r>
              <a:rPr lang="en-US" sz="1600" dirty="0" smtClean="0">
                <a:ea typeface="Arial Unicode MS" pitchFamily="34" charset="-128"/>
                <a:cs typeface="Arial Unicode MS" pitchFamily="34" charset="-128"/>
              </a:rPr>
              <a:t>, ANL/FNAL  facility represents  </a:t>
            </a:r>
            <a:r>
              <a:rPr lang="en-US" sz="1600" dirty="0">
                <a:ea typeface="Arial Unicode MS" pitchFamily="34" charset="-128"/>
                <a:cs typeface="Arial Unicode MS" pitchFamily="34" charset="-128"/>
              </a:rPr>
              <a:t>the best cavity processing facilities in the US for ILC or Project X</a:t>
            </a:r>
          </a:p>
          <a:p>
            <a:pPr>
              <a:buClr>
                <a:schemeClr val="tx2"/>
              </a:buClr>
              <a:buSzPct val="50000"/>
              <a:buFont typeface="Wingdings" pitchFamily="2" charset="2"/>
              <a:buChar char="§"/>
            </a:pPr>
            <a:endParaRPr lang="en-US" sz="14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>
            <a:off x="2895600" y="2265363"/>
            <a:ext cx="2568575" cy="1909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>
              <a:lnSpc>
                <a:spcPct val="95000"/>
              </a:lnSpc>
            </a:pPr>
            <a:r>
              <a:rPr lang="en-US" dirty="0" smtClean="0"/>
              <a:t>Cavity processing at </a:t>
            </a:r>
            <a:r>
              <a:rPr lang="en-US" sz="3200" dirty="0" smtClean="0"/>
              <a:t>ANL/FNAL</a:t>
            </a:r>
            <a:endParaRPr lang="en-US" dirty="0" smtClean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001000" cy="5257800"/>
          </a:xfrm>
          <a:ln>
            <a:noFill/>
          </a:ln>
        </p:spPr>
        <p:txBody>
          <a:bodyPr/>
          <a:lstStyle/>
          <a:p>
            <a:r>
              <a:rPr lang="en-US" sz="1800" dirty="0" smtClean="0"/>
              <a:t>4 FNAL processing technicians and 2 new ANL eng associates</a:t>
            </a:r>
          </a:p>
          <a:p>
            <a:pPr lvl="1"/>
            <a:r>
              <a:rPr lang="en-US" sz="1600" dirty="0" smtClean="0"/>
              <a:t>Two FNAL techs trained on extended assignments to JLAB</a:t>
            </a:r>
          </a:p>
          <a:p>
            <a:pPr lvl="1">
              <a:buNone/>
            </a:pPr>
            <a:endParaRPr lang="en-US" sz="1000" dirty="0" smtClean="0"/>
          </a:p>
          <a:p>
            <a:r>
              <a:rPr lang="en-US" sz="1800" dirty="0" smtClean="0"/>
              <a:t>24 cavity test preps Jan-May 2010</a:t>
            </a:r>
          </a:p>
          <a:p>
            <a:pPr lvl="1"/>
            <a:r>
              <a:rPr lang="en-US" sz="1600" dirty="0" smtClean="0"/>
              <a:t>10 one-cell preps</a:t>
            </a:r>
          </a:p>
          <a:p>
            <a:pPr lvl="1"/>
            <a:r>
              <a:rPr lang="en-US" sz="1600" dirty="0" smtClean="0"/>
              <a:t>9 nine-cell vertical preps</a:t>
            </a:r>
          </a:p>
          <a:p>
            <a:pPr lvl="1"/>
            <a:r>
              <a:rPr lang="en-US" sz="1600" dirty="0" smtClean="0"/>
              <a:t>5 horizontal test preps</a:t>
            </a:r>
          </a:p>
          <a:p>
            <a:r>
              <a:rPr lang="en-US" sz="1800" dirty="0" smtClean="0"/>
              <a:t>6 bulk EP, 11 light EP</a:t>
            </a:r>
          </a:p>
          <a:p>
            <a:r>
              <a:rPr lang="en-US" sz="1800" dirty="0" smtClean="0"/>
              <a:t>68 HPR cycles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pPr>
              <a:buFontTx/>
              <a:buNone/>
            </a:pPr>
            <a:r>
              <a:rPr lang="en-US" sz="1800" dirty="0" smtClean="0">
                <a:solidFill>
                  <a:schemeClr val="accent2"/>
                </a:solidFill>
              </a:rPr>
              <a:t>Test Highlights: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TB9AES007:</a:t>
            </a:r>
            <a:r>
              <a:rPr lang="en-US" sz="1800" dirty="0" smtClean="0"/>
              <a:t>  41.8 MV/m 9-cell (processed/tested at </a:t>
            </a:r>
            <a:r>
              <a:rPr lang="en-US" sz="1800" dirty="0" err="1" smtClean="0"/>
              <a:t>Jlab</a:t>
            </a:r>
            <a:r>
              <a:rPr lang="en-US" sz="1800" dirty="0" smtClean="0"/>
              <a:t>) was rinsed and assembled at ANL, tested at FNAL: results in agreement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TB9RI029 :</a:t>
            </a:r>
            <a:r>
              <a:rPr lang="en-US" sz="1800" dirty="0" smtClean="0"/>
              <a:t> ANL EP; tested at FNAL 34.6 MV/m w/o FE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TB9AES009:</a:t>
            </a:r>
            <a:r>
              <a:rPr lang="en-US" sz="1800" dirty="0" smtClean="0"/>
              <a:t> was FE-free at 35 MV/m in HTS</a:t>
            </a:r>
          </a:p>
          <a:p>
            <a:r>
              <a:rPr lang="en-US" sz="1800" dirty="0" smtClean="0"/>
              <a:t>20+ single-cell processes FE-free in a row—up to 42 MV/m</a:t>
            </a:r>
          </a:p>
          <a:p>
            <a:r>
              <a:rPr lang="en-US" sz="1800" dirty="0" smtClean="0"/>
              <a:t>Multiple 30+MV/m 9-cell processed through ANL/FNAL facilities</a:t>
            </a:r>
          </a:p>
          <a:p>
            <a:endParaRPr lang="en-US" sz="1800" dirty="0" smtClean="0"/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676400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543800" cy="685800"/>
          </a:xfrm>
        </p:spPr>
        <p:txBody>
          <a:bodyPr anchor="t"/>
          <a:lstStyle/>
          <a:p>
            <a:pPr>
              <a:lnSpc>
                <a:spcPct val="95000"/>
              </a:lnSpc>
            </a:pPr>
            <a:r>
              <a:rPr lang="en-US" sz="2800" dirty="0" smtClean="0"/>
              <a:t>FNAL VTS: Test of Bare 1.3 GHz Cavities</a:t>
            </a:r>
            <a:endParaRPr lang="en-US" sz="2800" dirty="0" smtClean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876800"/>
            <a:ext cx="3886200" cy="762000"/>
          </a:xfrm>
          <a:ln>
            <a:noFill/>
          </a:ln>
        </p:spPr>
        <p:txBody>
          <a:bodyPr/>
          <a:lstStyle/>
          <a:p>
            <a:pPr marL="166688" indent="-166688">
              <a:lnSpc>
                <a:spcPct val="80000"/>
              </a:lnSpc>
            </a:pPr>
            <a:r>
              <a:rPr lang="en-US" altLang="ja-JP" sz="1800" dirty="0" smtClean="0">
                <a:ea typeface="ＭＳ Ｐゴシック" pitchFamily="-112" charset="-128"/>
              </a:rPr>
              <a:t>VTS-1 Operational</a:t>
            </a:r>
          </a:p>
          <a:p>
            <a:pPr marL="166688" indent="-166688">
              <a:lnSpc>
                <a:spcPct val="80000"/>
              </a:lnSpc>
            </a:pPr>
            <a:r>
              <a:rPr lang="en-US" altLang="ja-JP" sz="1800" dirty="0" smtClean="0">
                <a:ea typeface="ＭＳ Ｐゴシック" pitchFamily="-112" charset="-128"/>
              </a:rPr>
              <a:t>Increasing VTS-1 throughput</a:t>
            </a:r>
          </a:p>
          <a:p>
            <a:pPr marL="166688" indent="-166688">
              <a:lnSpc>
                <a:spcPct val="80000"/>
              </a:lnSpc>
            </a:pPr>
            <a:r>
              <a:rPr lang="en-US" altLang="ja-JP" sz="1800" dirty="0" smtClean="0">
                <a:ea typeface="ＭＳ Ｐゴシック" pitchFamily="-112" charset="-128"/>
              </a:rPr>
              <a:t>Also upgrading IB1 Cryogenics system (ARRA)</a:t>
            </a:r>
            <a:endParaRPr lang="en-US" altLang="ja-JP" sz="1200" dirty="0" smtClean="0">
              <a:ea typeface="ＭＳ Ｐゴシック" charset="-128"/>
            </a:endParaRPr>
          </a:p>
          <a:p>
            <a:endParaRPr lang="en-US" sz="1800" dirty="0" smtClean="0"/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381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95800" y="4876800"/>
            <a:ext cx="4572000" cy="1219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6688" marR="0" lvl="0" indent="-16668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VTS-2/3</a:t>
            </a:r>
            <a:r>
              <a:rPr kumimoji="0" lang="en-US" altLang="ja-JP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Civil const done</a:t>
            </a:r>
          </a:p>
          <a:p>
            <a:pPr marL="166688" marR="0" lvl="0" indent="-16668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ja-JP" sz="1800" b="1" kern="0" baseline="0" dirty="0" smtClean="0">
                <a:latin typeface="+mn-lt"/>
                <a:ea typeface="ＭＳ Ｐゴシック" pitchFamily="-112" charset="-128"/>
              </a:rPr>
              <a:t>Cryostats being</a:t>
            </a:r>
            <a:r>
              <a:rPr lang="en-US" altLang="ja-JP" sz="1800" b="1" kern="0" dirty="0" smtClean="0">
                <a:latin typeface="+mn-lt"/>
                <a:ea typeface="ＭＳ Ｐゴシック" pitchFamily="-112" charset="-128"/>
              </a:rPr>
              <a:t> fabricated in industry</a:t>
            </a:r>
            <a:endParaRPr kumimoji="0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+mn-cs"/>
            </a:endParaRPr>
          </a:p>
          <a:p>
            <a:pPr marL="166688" marR="0" lvl="0" indent="-16668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Larger </a:t>
            </a:r>
            <a:r>
              <a:rPr kumimoji="0" lang="en-US" altLang="ja-JP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dia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  <a:sym typeface="Wingdings" pitchFamily="2" charset="2"/>
              </a:rPr>
              <a:t>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650 </a:t>
            </a:r>
            <a:r>
              <a:rPr kumimoji="0" lang="en-US" altLang="ja-JP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&amp;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325</a:t>
            </a:r>
            <a:r>
              <a:rPr kumimoji="0" lang="en-US" altLang="ja-JP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MHz capable</a:t>
            </a:r>
          </a:p>
          <a:p>
            <a:pPr marL="166688" marR="0" lvl="0" indent="-16668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ja-JP" sz="1800" b="1" kern="0" baseline="0" dirty="0" smtClean="0">
                <a:latin typeface="+mn-lt"/>
                <a:ea typeface="ＭＳ Ｐゴシック" pitchFamily="-112" charset="-128"/>
              </a:rPr>
              <a:t>~Triples</a:t>
            </a:r>
            <a:r>
              <a:rPr lang="en-US" altLang="ja-JP" sz="1800" b="1" kern="0" dirty="0" smtClean="0">
                <a:latin typeface="+mn-lt"/>
                <a:ea typeface="ＭＳ Ｐゴシック" pitchFamily="-112" charset="-128"/>
              </a:rPr>
              <a:t> throughput of IB1 (ARRA)</a:t>
            </a:r>
            <a:endParaRPr kumimoji="0" lang="en-US" altLang="ja-JP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DSC01071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791" y="1066800"/>
            <a:ext cx="310100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638800" y="1125895"/>
            <a:ext cx="1872447" cy="1007705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 2-3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Civil construction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2667000"/>
            <a:ext cx="2590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0600" y="23622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Goal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 Rounded MT Bold" pitchFamily="34" charset="0"/>
              </a:rPr>
              <a:t>Superconducting Radio Frequency</a:t>
            </a:r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SRF is an enabling technology envisioned for use in many new applications of interest to the Office of Science</a:t>
            </a:r>
          </a:p>
          <a:p>
            <a:pPr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Most new accelerator projects assume use of SRF</a:t>
            </a:r>
          </a:p>
          <a:p>
            <a:pPr lvl="1"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Project X, ILC,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Collider</a:t>
            </a:r>
          </a:p>
          <a:p>
            <a:pPr lvl="1"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ATLAS upgrades at ANL, FRIB, CBEAF upgrade</a:t>
            </a:r>
          </a:p>
          <a:p>
            <a:pPr lvl="1"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Future SRF based light sources</a:t>
            </a:r>
          </a:p>
          <a:p>
            <a:pPr lvl="1"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Medical and industrial accelerators, ADS and ATW, etc </a:t>
            </a:r>
          </a:p>
          <a:p>
            <a:pPr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Why? </a:t>
            </a:r>
          </a:p>
          <a:p>
            <a:pPr lvl="1"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Because of the dramatic improvements in achievable gradients (e.g. 35 MV/M for ILC)</a:t>
            </a:r>
          </a:p>
          <a:p>
            <a:pPr lvl="1">
              <a:spcBef>
                <a:spcPct val="25000"/>
              </a:spcBef>
            </a:pPr>
            <a:r>
              <a:rPr lang="en-US" dirty="0" smtClean="0">
                <a:latin typeface="Arial" charset="0"/>
              </a:rPr>
              <a:t>SRF is efficient at translating wall power into beam power so highly attractive for high beam power applications</a:t>
            </a:r>
          </a:p>
          <a:p>
            <a:pPr>
              <a:spcBef>
                <a:spcPct val="25000"/>
              </a:spcBef>
            </a:pPr>
            <a:endParaRPr lang="en-US" sz="20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010400" cy="685800"/>
          </a:xfrm>
        </p:spPr>
        <p:txBody>
          <a:bodyPr anchor="t"/>
          <a:lstStyle/>
          <a:p>
            <a:pPr>
              <a:lnSpc>
                <a:spcPct val="95000"/>
              </a:lnSpc>
            </a:pPr>
            <a:r>
              <a:rPr lang="en-US" altLang="ja-JP" sz="2800" dirty="0" smtClean="0">
                <a:ea typeface="ＭＳ Ｐゴシック" pitchFamily="-112" charset="-128"/>
                <a:cs typeface="ＭＳ Ｐゴシック" pitchFamily="-112" charset="-128"/>
              </a:rPr>
              <a:t>Creation of an ILC Global Database </a:t>
            </a:r>
            <a:endParaRPr lang="en-US" sz="2800" dirty="0" smtClean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001000" cy="5257800"/>
          </a:xfrm>
          <a:ln>
            <a:noFill/>
          </a:ln>
        </p:spPr>
        <p:txBody>
          <a:bodyPr/>
          <a:lstStyle/>
          <a:p>
            <a:pPr marL="166688" indent="-166688">
              <a:lnSpc>
                <a:spcPct val="80000"/>
              </a:lnSpc>
            </a:pPr>
            <a:r>
              <a:rPr lang="en-US" altLang="ja-JP" sz="2000" dirty="0" smtClean="0">
                <a:ea typeface="ＭＳ Ｐゴシック" pitchFamily="-112" charset="-128"/>
                <a:cs typeface="ＭＳ Ｐゴシック" pitchFamily="-112" charset="-128"/>
              </a:rPr>
              <a:t>FNAL playing leadership role</a:t>
            </a:r>
          </a:p>
          <a:p>
            <a:pPr marL="166688" indent="-166688">
              <a:lnSpc>
                <a:spcPct val="80000"/>
              </a:lnSpc>
            </a:pPr>
            <a:r>
              <a:rPr lang="en-US" altLang="ja-JP" sz="2000" dirty="0" smtClean="0">
                <a:ea typeface="ＭＳ Ｐゴシック" pitchFamily="-112" charset="-128"/>
                <a:cs typeface="ＭＳ Ｐゴシック" pitchFamily="-112" charset="-128"/>
              </a:rPr>
              <a:t>Global Data Base Team formed in 2009: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3366FF"/>
                </a:solidFill>
              </a:rPr>
              <a:t>Camille Ginsburg </a:t>
            </a:r>
            <a:r>
              <a:rPr lang="en-US" altLang="ja-JP" sz="1800" dirty="0" smtClean="0">
                <a:solidFill>
                  <a:srgbClr val="000090"/>
                </a:solidFill>
              </a:rPr>
              <a:t>(</a:t>
            </a:r>
            <a:r>
              <a:rPr lang="en-US" altLang="ja-JP" sz="1800" dirty="0" err="1" smtClean="0">
                <a:solidFill>
                  <a:srgbClr val="000090"/>
                </a:solidFill>
              </a:rPr>
              <a:t>Fermilab</a:t>
            </a:r>
            <a:r>
              <a:rPr lang="en-US" altLang="ja-JP" sz="1800" dirty="0" smtClean="0">
                <a:solidFill>
                  <a:srgbClr val="000090"/>
                </a:solidFill>
              </a:rPr>
              <a:t>)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err="1" smtClean="0">
                <a:solidFill>
                  <a:srgbClr val="000090"/>
                </a:solidFill>
              </a:rPr>
              <a:t>Rongli</a:t>
            </a:r>
            <a:r>
              <a:rPr lang="en-US" altLang="ja-JP" sz="1800" dirty="0" smtClean="0">
                <a:solidFill>
                  <a:srgbClr val="000090"/>
                </a:solidFill>
              </a:rPr>
              <a:t> </a:t>
            </a:r>
            <a:r>
              <a:rPr lang="en-US" altLang="ja-JP" sz="1800" dirty="0" err="1" smtClean="0">
                <a:solidFill>
                  <a:srgbClr val="000090"/>
                </a:solidFill>
              </a:rPr>
              <a:t>Geng</a:t>
            </a:r>
            <a:r>
              <a:rPr lang="en-US" altLang="ja-JP" sz="1800" dirty="0" smtClean="0">
                <a:solidFill>
                  <a:srgbClr val="000090"/>
                </a:solidFill>
              </a:rPr>
              <a:t> (</a:t>
            </a:r>
            <a:r>
              <a:rPr lang="en-US" altLang="ja-JP" sz="1800" dirty="0" err="1" smtClean="0">
                <a:solidFill>
                  <a:srgbClr val="000090"/>
                </a:solidFill>
              </a:rPr>
              <a:t>JLab</a:t>
            </a:r>
            <a:r>
              <a:rPr lang="en-US" altLang="ja-JP" sz="1800" dirty="0" smtClean="0">
                <a:solidFill>
                  <a:srgbClr val="000090"/>
                </a:solidFill>
              </a:rPr>
              <a:t>)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Zack Conway (Cornell University)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Sebastian </a:t>
            </a:r>
            <a:r>
              <a:rPr lang="en-US" altLang="ja-JP" sz="1800" dirty="0" err="1" smtClean="0">
                <a:solidFill>
                  <a:srgbClr val="000090"/>
                </a:solidFill>
              </a:rPr>
              <a:t>Aderhold</a:t>
            </a:r>
            <a:r>
              <a:rPr lang="en-US" altLang="ja-JP" sz="1800" dirty="0" smtClean="0">
                <a:solidFill>
                  <a:srgbClr val="000090"/>
                </a:solidFill>
              </a:rPr>
              <a:t> (DESY)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err="1" smtClean="0">
                <a:solidFill>
                  <a:srgbClr val="000090"/>
                </a:solidFill>
              </a:rPr>
              <a:t>Yasuchika</a:t>
            </a:r>
            <a:r>
              <a:rPr lang="en-US" altLang="ja-JP" sz="1800" dirty="0" smtClean="0">
                <a:solidFill>
                  <a:srgbClr val="000090"/>
                </a:solidFill>
              </a:rPr>
              <a:t> Yamamoto (KEK)</a:t>
            </a:r>
          </a:p>
          <a:p>
            <a:pPr marL="568325" lvl="1" indent="-287338">
              <a:lnSpc>
                <a:spcPct val="80000"/>
              </a:lnSpc>
              <a:buNone/>
            </a:pPr>
            <a:endParaRPr lang="en-US" altLang="ja-JP" sz="1800" dirty="0" smtClean="0">
              <a:solidFill>
                <a:srgbClr val="000090"/>
              </a:solidFill>
            </a:endParaRPr>
          </a:p>
          <a:p>
            <a:pPr marL="166688" indent="-166688">
              <a:lnSpc>
                <a:spcPct val="80000"/>
              </a:lnSpc>
            </a:pPr>
            <a:r>
              <a:rPr lang="en-US" altLang="ja-JP" sz="2000" dirty="0" smtClean="0">
                <a:ea typeface="ＭＳ Ｐゴシック" pitchFamily="-112" charset="-128"/>
                <a:cs typeface="ＭＳ Ｐゴシック" pitchFamily="-112" charset="-128"/>
              </a:rPr>
              <a:t>Activities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Selected DESY-DB and Cavity dataset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ILC Database is now fully functional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Web-based, support by FNAL/DESY,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Contains data from all three regions: 92 cavities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Mar 2010: - 2nd update of cavity yields</a:t>
            </a:r>
          </a:p>
          <a:p>
            <a:endParaRPr lang="en-US" sz="1600" dirty="0" smtClean="0"/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5" name="図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990600"/>
            <a:ext cx="2438400" cy="389612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2971800" cy="6858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Vertical Test ‘Production’ Yield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477000"/>
            <a:ext cx="1905000" cy="3048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ART Review, 09 June, 2010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86813" y="6465888"/>
            <a:ext cx="357187" cy="344487"/>
          </a:xfrm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A4AA3EB-55EE-4389-B35C-C4FE90604D88}" type="slidenum">
              <a:rPr lang="en-US" sz="1400" kern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400" kern="12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7696200" cy="49655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5971" y="24009"/>
            <a:ext cx="5086248" cy="33329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240044" y="751562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pass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68466" y="4210829"/>
            <a:ext cx="179247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pass</a:t>
            </a:r>
            <a:endParaRPr lang="en-US" sz="3200" dirty="0"/>
          </a:p>
        </p:txBody>
      </p:sp>
      <p:sp>
        <p:nvSpPr>
          <p:cNvPr id="18" name="Oval 17"/>
          <p:cNvSpPr/>
          <p:nvPr/>
        </p:nvSpPr>
        <p:spPr bwMode="auto">
          <a:xfrm>
            <a:off x="6035457" y="4359057"/>
            <a:ext cx="212943" cy="212943"/>
          </a:xfrm>
          <a:prstGeom prst="ellipse">
            <a:avLst/>
          </a:prstGeom>
          <a:solidFill>
            <a:srgbClr val="66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7329814" y="3546955"/>
            <a:ext cx="1739029" cy="830997"/>
            <a:chOff x="7041716" y="3434221"/>
            <a:chExt cx="1739029" cy="830997"/>
          </a:xfrm>
        </p:grpSpPr>
        <p:sp>
          <p:nvSpPr>
            <p:cNvPr id="20" name="TextBox 19"/>
            <p:cNvSpPr txBox="1"/>
            <p:nvPr/>
          </p:nvSpPr>
          <p:spPr>
            <a:xfrm>
              <a:off x="7041716" y="3434221"/>
              <a:ext cx="1739029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6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   2010 ILC target</a:t>
              </a:r>
              <a:endParaRPr lang="en-US" sz="2400" dirty="0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116871" y="3546954"/>
              <a:ext cx="212943" cy="212943"/>
            </a:xfrm>
            <a:prstGeom prst="ellipse">
              <a:avLst/>
            </a:prstGeom>
            <a:solidFill>
              <a:srgbClr val="66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>
              <a:lnSpc>
                <a:spcPct val="95000"/>
              </a:lnSpc>
            </a:pPr>
            <a:r>
              <a:rPr lang="en-US" dirty="0" smtClean="0"/>
              <a:t>SRF Industrialization</a:t>
            </a:r>
            <a:endParaRPr lang="en-US" dirty="0" smtClean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is engaged in vendor development with three North American cavity vendors:  </a:t>
            </a:r>
          </a:p>
          <a:p>
            <a:pPr lvl="1"/>
            <a:r>
              <a:rPr lang="en-US" sz="2200" dirty="0" smtClean="0"/>
              <a:t>AES, Niowave/Roark, and PAVAC</a:t>
            </a:r>
          </a:p>
          <a:p>
            <a:r>
              <a:rPr lang="en-US" dirty="0" smtClean="0"/>
              <a:t>Also engaged in industrialization of cryomodule parts, surface processing, RF equipment</a:t>
            </a:r>
          </a:p>
          <a:p>
            <a:r>
              <a:rPr lang="en-US" dirty="0" smtClean="0"/>
              <a:t>U.S. participation in the construction of ILC would require a large scale up of these efforts</a:t>
            </a:r>
          </a:p>
          <a:p>
            <a:r>
              <a:rPr lang="en-US" dirty="0" smtClean="0"/>
              <a:t>Likely that, Project X or other similar projects are the near-term path to U.S. SRF industrialization for a future ILC project</a:t>
            </a:r>
          </a:p>
          <a:p>
            <a:endParaRPr lang="en-US" sz="1800" dirty="0" smtClean="0"/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U.S. Cavity </a:t>
            </a:r>
            <a:r>
              <a:rPr lang="en-US" sz="2400" dirty="0"/>
              <a:t>inventory </a:t>
            </a:r>
            <a:r>
              <a:rPr lang="en-US" sz="2400" dirty="0" smtClean="0"/>
              <a:t>and procurements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10" y="914400"/>
            <a:ext cx="748799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486400"/>
            <a:ext cx="8305800" cy="1371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410200"/>
            <a:ext cx="86106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 smtClean="0"/>
              <a:t>ARRA funds have been key to cavity industrialization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 smtClean="0"/>
              <a:t>But… one time shot of funds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0104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Most Recent 9-cell Results at JLab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6 cavities built by ACCEL and 6 by AES</a:t>
            </a: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30726" name="Picture 2" descr="C:\ILC_high_gradient\ILC_EP\Result_summary\Best_Q_Eacc\Q_Eacc_A11A12A13A14A15A16_AES5AES6AES7AES8AES9AES10_18mar2010.ti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165" y="1447800"/>
            <a:ext cx="4623436" cy="3886200"/>
          </a:xfrm>
        </p:spPr>
      </p:pic>
      <p:pic>
        <p:nvPicPr>
          <p:cNvPr id="30727" name="Picture 3" descr="C:\ILC_high_gradient\ILC_EP\Result_summary\Yield\A11A12A13A14A15A16_AES5AES6AES7AES8AES9AES10_1stpass_and_2ndpass_yield_21mar10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76800" y="1371600"/>
            <a:ext cx="4038600" cy="3810000"/>
          </a:xfrm>
        </p:spPr>
      </p:pic>
      <p:sp>
        <p:nvSpPr>
          <p:cNvPr id="30728" name="TextBox 6"/>
          <p:cNvSpPr txBox="1">
            <a:spLocks noChangeArrowheads="1"/>
          </p:cNvSpPr>
          <p:nvPr/>
        </p:nvSpPr>
        <p:spPr bwMode="auto">
          <a:xfrm>
            <a:off x="7010400" y="5181600"/>
            <a:ext cx="198120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Courtesy of </a:t>
            </a:r>
            <a:r>
              <a:rPr lang="en-US" sz="1600" dirty="0" smtClean="0"/>
              <a:t>R </a:t>
            </a:r>
            <a:r>
              <a:rPr lang="en-US" sz="1600" dirty="0" err="1" smtClean="0"/>
              <a:t>Geng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28600" y="5334000"/>
            <a:ext cx="64770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 smtClean="0"/>
              <a:t>AES 2</a:t>
            </a:r>
            <a:r>
              <a:rPr lang="en-US" b="1" kern="0" baseline="30000" dirty="0" smtClean="0"/>
              <a:t>nd</a:t>
            </a:r>
            <a:r>
              <a:rPr lang="en-US" b="1" kern="0" dirty="0" smtClean="0"/>
              <a:t> batch has 75% yield &gt; 35 MV/M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 smtClean="0"/>
              <a:t>But… of course low statistics</a:t>
            </a:r>
          </a:p>
        </p:txBody>
      </p:sp>
      <p:sp>
        <p:nvSpPr>
          <p:cNvPr id="7" name="Smiley Face 6"/>
          <p:cNvSpPr/>
          <p:nvPr/>
        </p:nvSpPr>
        <p:spPr>
          <a:xfrm>
            <a:off x="3352800" y="3886200"/>
            <a:ext cx="152400" cy="152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0400" y="4004846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ILC</a:t>
            </a:r>
            <a:endParaRPr lang="en-US" sz="1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ILC_high_gradient\ILC_EP\Result_summary\Maximum_Gradient_Summary\Max_gradient_reached_by_individual_cells_A11A12A13A14A15A16_AES5AES6AES7AES8AES9AES10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1524000" y="5986462"/>
            <a:ext cx="18288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Courtesy of Geng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dirty="0" smtClean="0"/>
              <a:t>Dressed Cavities</a:t>
            </a:r>
            <a:endParaRPr lang="en-US" dirty="0"/>
          </a:p>
        </p:txBody>
      </p:sp>
      <p:pic>
        <p:nvPicPr>
          <p:cNvPr id="19" name="Picture 5" descr="broucher-vessel-asm-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987425"/>
            <a:ext cx="8077200" cy="4202113"/>
          </a:xfrm>
          <a:prstGeom prst="rect">
            <a:avLst/>
          </a:prstGeom>
          <a:noFill/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533400" y="5203825"/>
            <a:ext cx="8001000" cy="892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Infrastructure commissioned, 8 dressed so far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INFN blade tuner, 6 tested in HTS so far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dirty="0" smtClean="0"/>
              <a:t>HTS-1: Dressed Cavity Tests</a:t>
            </a:r>
            <a:endParaRPr lang="en-US" dirty="0"/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437020"/>
            <a:ext cx="3505201" cy="258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066800"/>
            <a:ext cx="7010400" cy="2362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5 dressed 3.9 HZ cavities for DESY CM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Commissioned for 1.3 GHz cavities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latin typeface="+mn-lt"/>
              </a:rPr>
              <a:t>2 tests+2 high gradient for S1-global CM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latin typeface="+mn-lt"/>
              </a:rPr>
              <a:t>2 high gradient qualified for CM-2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latin typeface="+mn-lt"/>
              </a:rPr>
              <a:t> more in queue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latin typeface="+mn-lt"/>
              </a:rPr>
              <a:t>HTS is also a test bed for studies of tuners and LLRF 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96527"/>
            <a:ext cx="2619375" cy="23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6200" y="3352800"/>
            <a:ext cx="2895600" cy="40011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U.S. built Blade tuner</a:t>
            </a:r>
            <a:endParaRPr lang="en-US" sz="2000" b="1" dirty="0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657600"/>
            <a:ext cx="289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9913" y="4495800"/>
            <a:ext cx="14620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3124200" y="3333690"/>
            <a:ext cx="3124200" cy="40011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Slow tuner performance</a:t>
            </a:r>
            <a:endParaRPr lang="en-US" sz="2000" b="1" dirty="0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553200" y="3352800"/>
            <a:ext cx="1676400" cy="40011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Fast tuner</a:t>
            </a:r>
            <a:endParaRPr lang="en-US" sz="2000" b="1" dirty="0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629400" y="3886200"/>
            <a:ext cx="152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 descr="ready_to_inst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2313" y="990600"/>
            <a:ext cx="2859287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FNAL Cryomodules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7620000" cy="29718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35814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371600" y="3505200"/>
            <a:ext cx="6400800" cy="400110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Cryomodule </a:t>
            </a:r>
            <a:r>
              <a:rPr lang="en-US" sz="20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built from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DESY </a:t>
            </a: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kit, Installed in NML</a:t>
            </a:r>
            <a:endParaRPr lang="en-US" sz="1400" b="1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733800" y="4038600"/>
            <a:ext cx="4038600" cy="954107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3.9 GHz Cryomodule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Designed/built at </a:t>
            </a: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FNAL for DESY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Installed and Operating in FLASH</a:t>
            </a:r>
            <a:endParaRPr lang="en-US" sz="1400" b="1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886200" y="5257800"/>
            <a:ext cx="4191000" cy="92333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Cryomodule 2: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cold mass </a:t>
            </a: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parts from Europe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in hand, </a:t>
            </a: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accumulating the required  </a:t>
            </a:r>
            <a:r>
              <a:rPr lang="en-US" sz="1800" b="1" dirty="0">
                <a:ea typeface="Arial Unicode MS" pitchFamily="34" charset="-128"/>
                <a:cs typeface="Arial Unicode MS" pitchFamily="34" charset="-128"/>
              </a:rPr>
              <a:t>8 </a:t>
            </a:r>
            <a:r>
              <a:rPr lang="en-US" sz="1800" b="1" dirty="0" smtClean="0">
                <a:ea typeface="Arial Unicode MS" pitchFamily="34" charset="-128"/>
                <a:cs typeface="Arial Unicode MS" pitchFamily="34" charset="-128"/>
              </a:rPr>
              <a:t>HTS tested cavities</a:t>
            </a:r>
            <a:endParaRPr lang="en-US" sz="1800" b="1" dirty="0"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3124200" y="4114800"/>
            <a:ext cx="609600" cy="228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848600" cy="685800"/>
          </a:xfrm>
        </p:spPr>
        <p:txBody>
          <a:bodyPr anchor="t"/>
          <a:lstStyle/>
          <a:p>
            <a:pPr>
              <a:lnSpc>
                <a:spcPct val="95000"/>
              </a:lnSpc>
            </a:pPr>
            <a:r>
              <a:rPr lang="en-US" sz="3200" dirty="0" smtClean="0">
                <a:solidFill>
                  <a:srgbClr val="006600"/>
                </a:solidFill>
                <a:latin typeface="Arial Rounded MT Bold" pitchFamily="34" charset="0"/>
              </a:rPr>
              <a:t>Project X Cavities:  Accomplishments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dirty="0" smtClean="0"/>
              <a:t>325 MHz Spoke resonators ( HINS )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Designed/built two SSR1 (beta = 0.21)</a:t>
            </a:r>
          </a:p>
          <a:p>
            <a:pPr lvl="2">
              <a:lnSpc>
                <a:spcPct val="95000"/>
              </a:lnSpc>
            </a:pPr>
            <a:r>
              <a:rPr lang="en-US" sz="1600" dirty="0" smtClean="0"/>
              <a:t>One built by Roark (U.S. Industry), one by </a:t>
            </a:r>
            <a:r>
              <a:rPr lang="en-US" sz="1600" dirty="0" err="1" smtClean="0"/>
              <a:t>Zannon</a:t>
            </a:r>
            <a:r>
              <a:rPr lang="en-US" sz="1600" dirty="0" smtClean="0"/>
              <a:t> (Europe)</a:t>
            </a:r>
          </a:p>
          <a:p>
            <a:pPr lvl="2">
              <a:lnSpc>
                <a:spcPct val="95000"/>
              </a:lnSpc>
            </a:pPr>
            <a:r>
              <a:rPr lang="en-US" sz="1600" dirty="0" smtClean="0"/>
              <a:t>Design =10 MV/m; Tested &gt; 30 MV/m </a:t>
            </a:r>
            <a:r>
              <a:rPr lang="en-US" sz="1600" dirty="0" err="1" smtClean="0"/>
              <a:t>Eacc</a:t>
            </a:r>
            <a:r>
              <a:rPr lang="en-US" sz="1600" dirty="0" smtClean="0"/>
              <a:t>, a real achievement!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SSR1 is being dressed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Two more SSR1 being fabricated in India, 10  on order from Roark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Built HTS facility to test dressed cavities at 4 K with pulsed 325 MHz RF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Design of spoke resonator cryomodule is starting</a:t>
            </a:r>
          </a:p>
          <a:p>
            <a:pPr lvl="1">
              <a:lnSpc>
                <a:spcPct val="95000"/>
              </a:lnSpc>
            </a:pPr>
            <a:endParaRPr lang="en-US" sz="1600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650 MHz Elliptical cavities (Project X)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Preliminary design of cavity shapes for Beta = 0.6 and 0.9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Single cell design close to complete, working on 5 cell design</a:t>
            </a:r>
          </a:p>
          <a:p>
            <a:pPr lvl="1">
              <a:lnSpc>
                <a:spcPct val="95000"/>
              </a:lnSpc>
            </a:pPr>
            <a:r>
              <a:rPr lang="en-US" sz="1600" dirty="0" smtClean="0"/>
              <a:t>Ordered </a:t>
            </a:r>
            <a:r>
              <a:rPr lang="en-US" sz="1600" dirty="0" err="1" smtClean="0"/>
              <a:t>Nb</a:t>
            </a:r>
            <a:r>
              <a:rPr lang="en-US" sz="1600" dirty="0" smtClean="0"/>
              <a:t> and  plan single cell order in FY10</a:t>
            </a: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6600"/>
                </a:solidFill>
                <a:latin typeface="Arial Rounded MT Bold" pitchFamily="34" charset="0"/>
              </a:rPr>
              <a:t>History of SRF at FNAL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History: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2005: choice of SRF technology for the ILC 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Gave a strong impetus to build SRF capability 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Collaboration as part of the TESLA Collaboration (3.9 GHz CM)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Realization: U.S. must master ILC SRF  technology  (developed @ DESY)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2006-7 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EPP2010 and HEPAP strong endorsement of ILC R&amp;D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ILC Global Design Effort (GDE) emphasis on cavity gradient &amp; yield</a:t>
            </a:r>
          </a:p>
          <a:p>
            <a:pPr lvl="1">
              <a:lnSpc>
                <a:spcPct val="90000"/>
              </a:lnSpc>
            </a:pPr>
            <a:r>
              <a:rPr lang="en-US" sz="1600" dirty="0" err="1" smtClean="0">
                <a:latin typeface="Arial" charset="0"/>
              </a:rPr>
              <a:t>Fermilab</a:t>
            </a:r>
            <a:r>
              <a:rPr lang="en-US" sz="1600" dirty="0" smtClean="0">
                <a:latin typeface="Arial" charset="0"/>
              </a:rPr>
              <a:t>: growing interest in SRF linac, Proton Driver</a:t>
            </a:r>
            <a:r>
              <a:rPr lang="en-US" sz="1600" dirty="0" smtClean="0">
                <a:latin typeface="Arial" charset="0"/>
                <a:sym typeface="Wingdings" pitchFamily="2" charset="2"/>
              </a:rPr>
              <a:t> Project X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Development of an ANL/FNAL cavity processing facility at ANL 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Development of complementary SRF infrastructure at FNAL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2008: FY08 Omnibus Bill stops effort for ~ 1 yr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2009-present 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2009-10: ILC and SRF funding restored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2009 ARRA funds!  $ 52.7 M  for SRF infrastructure and industrialization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Lots of Infrastructure commissioned and in use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Lots of technical Progress!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itle 2"/>
          <p:cNvSpPr>
            <a:spLocks noGrp="1"/>
          </p:cNvSpPr>
          <p:nvPr>
            <p:ph type="title" idx="4294967295"/>
          </p:nvPr>
        </p:nvSpPr>
        <p:spPr>
          <a:xfrm>
            <a:off x="215900" y="76200"/>
            <a:ext cx="8229600" cy="792163"/>
          </a:xfrm>
        </p:spPr>
        <p:txBody>
          <a:bodyPr/>
          <a:lstStyle/>
          <a:p>
            <a:r>
              <a:rPr lang="en-US" sz="2800">
                <a:cs typeface="Arial" charset="0"/>
              </a:rPr>
              <a:t>HINS 325 MHz Single Spoke</a:t>
            </a:r>
            <a:br>
              <a:rPr lang="en-US" sz="2800">
                <a:cs typeface="Arial" charset="0"/>
              </a:rPr>
            </a:br>
            <a:r>
              <a:rPr lang="en-US" sz="2800">
                <a:cs typeface="Arial" charset="0"/>
              </a:rPr>
              <a:t> Design Parameters</a:t>
            </a:r>
            <a:endParaRPr lang="en-US" sz="280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5975350"/>
            <a:ext cx="7696200" cy="457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1300"/>
              <a:t>* E</a:t>
            </a:r>
            <a:r>
              <a:rPr lang="en-US" sz="1300" baseline="-25000"/>
              <a:t>acc</a:t>
            </a:r>
            <a:r>
              <a:rPr lang="en-US" sz="1300"/>
              <a:t> is the total accelerating voltage divided by L</a:t>
            </a:r>
            <a:r>
              <a:rPr lang="en-US" sz="1300" baseline="-25000"/>
              <a:t>eff</a:t>
            </a:r>
            <a:r>
              <a:rPr lang="en-US" sz="1300"/>
              <a:t>, where L</a:t>
            </a:r>
            <a:r>
              <a:rPr lang="en-US" sz="1300" baseline="-25000"/>
              <a:t>eff</a:t>
            </a:r>
            <a:r>
              <a:rPr lang="en-US" sz="1300"/>
              <a:t> = (2/3)</a:t>
            </a:r>
            <a:r>
              <a:rPr lang="en-US" sz="1300">
                <a:sym typeface="Symbol" pitchFamily="18" charset="2"/>
              </a:rPr>
              <a:t></a:t>
            </a:r>
            <a:r>
              <a:rPr lang="en-US" sz="1300"/>
              <a:t> = 135 mm, the distance between the edges of the accelerating gaps at the two endwalls.  </a:t>
            </a:r>
          </a:p>
          <a:p>
            <a:pPr marL="0" indent="0">
              <a:lnSpc>
                <a:spcPct val="90000"/>
              </a:lnSpc>
            </a:pPr>
            <a:endParaRPr lang="en-US" sz="130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149350"/>
          <a:ext cx="4191000" cy="4869184"/>
        </p:xfrm>
        <a:graphic>
          <a:graphicData uri="http://schemas.openxmlformats.org/drawingml/2006/table">
            <a:tbl>
              <a:tblPr/>
              <a:tblGrid>
                <a:gridCol w="2205038"/>
                <a:gridCol w="1985962"/>
              </a:tblGrid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7"/>
                          </a:solidFill>
                          <a:effectLst/>
                          <a:latin typeface="Arial" charset="0"/>
                        </a:rPr>
                        <a:t>Quantity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7"/>
                          </a:solidFill>
                          <a:effectLst/>
                          <a:latin typeface="Arial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Operating temperature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4.4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HINS accelerating gradient, 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 MV/m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at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accelerating gradient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&gt; 0.5x10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Beam pipe, Shell 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 mm, 492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Lorenz force detuning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coefficient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3.8 Hz/(MV/m)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(with He vessel)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peak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/E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peak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/E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mT/(MV/m)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84 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R/Q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242 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Geometrical Beta, β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pic>
        <p:nvPicPr>
          <p:cNvPr id="308266" name="Picture 2"/>
          <p:cNvPicPr>
            <a:picLocks noChangeAspect="1" noChangeArrowheads="1"/>
          </p:cNvPicPr>
          <p:nvPr/>
        </p:nvPicPr>
        <p:blipFill>
          <a:blip r:embed="rId3"/>
          <a:srcRect l="-283"/>
          <a:stretch>
            <a:fillRect/>
          </a:stretch>
        </p:blipFill>
        <p:spPr bwMode="auto">
          <a:xfrm>
            <a:off x="4419600" y="3505200"/>
            <a:ext cx="461803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67" name="Picture 3" descr="HINS_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143000"/>
            <a:ext cx="3040063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43800" y="1143000"/>
            <a:ext cx="1447800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SSR1-02,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the 2</a:t>
            </a:r>
            <a:r>
              <a:rPr lang="en-US" sz="1600" baseline="30000" dirty="0"/>
              <a:t>nd</a:t>
            </a:r>
            <a:r>
              <a:rPr lang="en-US" sz="1600" dirty="0"/>
              <a:t> SSR1 prototype.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Fabricated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by Roark.</a:t>
            </a:r>
          </a:p>
        </p:txBody>
      </p:sp>
      <p:sp>
        <p:nvSpPr>
          <p:cNvPr id="308269" name="AutoShape 45"/>
          <p:cNvSpPr>
            <a:spLocks/>
          </p:cNvSpPr>
          <p:nvPr/>
        </p:nvSpPr>
        <p:spPr bwMode="auto">
          <a:xfrm>
            <a:off x="3101975" y="1555750"/>
            <a:ext cx="225425" cy="728663"/>
          </a:xfrm>
          <a:prstGeom prst="rightBrace">
            <a:avLst>
              <a:gd name="adj1" fmla="val 26937"/>
              <a:gd name="adj2" fmla="val 50000"/>
            </a:avLst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08270" name="Text Box 46"/>
          <p:cNvSpPr txBox="1">
            <a:spLocks noChangeArrowheads="1"/>
          </p:cNvSpPr>
          <p:nvPr/>
        </p:nvSpPr>
        <p:spPr bwMode="auto">
          <a:xfrm>
            <a:off x="3435350" y="1600200"/>
            <a:ext cx="88265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CC0000"/>
                </a:solidFill>
              </a:rPr>
              <a:t>Original</a:t>
            </a:r>
          </a:p>
          <a:p>
            <a:pPr algn="ctr"/>
            <a:r>
              <a:rPr lang="en-US" sz="1600">
                <a:solidFill>
                  <a:srgbClr val="CC0000"/>
                </a:solidFill>
              </a:rPr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8485188" cy="347663"/>
          </a:xfrm>
        </p:spPr>
        <p:txBody>
          <a:bodyPr/>
          <a:lstStyle/>
          <a:p>
            <a:r>
              <a:rPr lang="en-US"/>
              <a:t>HINS: A pair of FNAL single spoke cavities processed at ANL </a:t>
            </a:r>
          </a:p>
        </p:txBody>
      </p:sp>
      <p:pic>
        <p:nvPicPr>
          <p:cNvPr id="338947" name="Picture 3" descr="HINSspo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711200"/>
            <a:ext cx="452755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48" name="Picture 4" descr="IMG_0642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4438" y="1616075"/>
            <a:ext cx="46990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625" y="5286375"/>
            <a:ext cx="9645650" cy="1246188"/>
          </a:xfrm>
          <a:noFill/>
          <a:ln/>
        </p:spPr>
        <p:txBody>
          <a:bodyPr/>
          <a:lstStyle/>
          <a:p>
            <a:r>
              <a:rPr lang="en-US" sz="1600"/>
              <a:t>Chemical polishing, high-pressure rinsing in G150 by Argonne and Fermilab SRF staff</a:t>
            </a:r>
          </a:p>
          <a:p>
            <a:r>
              <a:rPr lang="en-US" sz="1600"/>
              <a:t>Cold testing performed at Fermilab</a:t>
            </a:r>
          </a:p>
          <a:p>
            <a:r>
              <a:rPr lang="en-US" sz="1600"/>
              <a:t>Both cavities have achieved world leading performance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274" name="Group 955"/>
          <p:cNvGrpSpPr>
            <a:grpSpLocks noChangeAspect="1"/>
          </p:cNvGrpSpPr>
          <p:nvPr/>
        </p:nvGrpSpPr>
        <p:grpSpPr bwMode="auto">
          <a:xfrm>
            <a:off x="1981200" y="990601"/>
            <a:ext cx="6897687" cy="5319624"/>
            <a:chOff x="974" y="307"/>
            <a:chExt cx="4489" cy="3528"/>
          </a:xfrm>
        </p:grpSpPr>
        <p:sp>
          <p:nvSpPr>
            <p:cNvPr id="310275" name="AutoShape 954"/>
            <p:cNvSpPr>
              <a:spLocks noChangeAspect="1" noChangeArrowheads="1" noTextEdit="1"/>
            </p:cNvSpPr>
            <p:nvPr/>
          </p:nvSpPr>
          <p:spPr bwMode="auto">
            <a:xfrm>
              <a:off x="1094" y="702"/>
              <a:ext cx="3606" cy="3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0276" name="Group 1156"/>
            <p:cNvGrpSpPr>
              <a:grpSpLocks/>
            </p:cNvGrpSpPr>
            <p:nvPr/>
          </p:nvGrpSpPr>
          <p:grpSpPr bwMode="auto">
            <a:xfrm>
              <a:off x="974" y="307"/>
              <a:ext cx="3872" cy="3526"/>
              <a:chOff x="974" y="307"/>
              <a:chExt cx="3872" cy="3526"/>
            </a:xfrm>
          </p:grpSpPr>
          <p:sp>
            <p:nvSpPr>
              <p:cNvPr id="310277" name="Rectangle 956"/>
              <p:cNvSpPr>
                <a:spLocks noChangeArrowheads="1"/>
              </p:cNvSpPr>
              <p:nvPr/>
            </p:nvSpPr>
            <p:spPr bwMode="auto">
              <a:xfrm>
                <a:off x="974" y="307"/>
                <a:ext cx="3872" cy="352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78" name="Freeform 957"/>
              <p:cNvSpPr>
                <a:spLocks noEditPoints="1"/>
              </p:cNvSpPr>
              <p:nvPr/>
            </p:nvSpPr>
            <p:spPr bwMode="auto">
              <a:xfrm>
                <a:off x="1528" y="844"/>
                <a:ext cx="2716" cy="2250"/>
              </a:xfrm>
              <a:custGeom>
                <a:avLst/>
                <a:gdLst>
                  <a:gd name="T0" fmla="*/ 2716 w 2716"/>
                  <a:gd name="T1" fmla="*/ 2250 h 2250"/>
                  <a:gd name="T2" fmla="*/ 0 w 2716"/>
                  <a:gd name="T3" fmla="*/ 2135 h 2250"/>
                  <a:gd name="T4" fmla="*/ 0 w 2716"/>
                  <a:gd name="T5" fmla="*/ 2139 h 2250"/>
                  <a:gd name="T6" fmla="*/ 2716 w 2716"/>
                  <a:gd name="T7" fmla="*/ 2061 h 2250"/>
                  <a:gd name="T8" fmla="*/ 0 w 2716"/>
                  <a:gd name="T9" fmla="*/ 2061 h 2250"/>
                  <a:gd name="T10" fmla="*/ 2716 w 2716"/>
                  <a:gd name="T11" fmla="*/ 2006 h 2250"/>
                  <a:gd name="T12" fmla="*/ 0 w 2716"/>
                  <a:gd name="T13" fmla="*/ 1951 h 2250"/>
                  <a:gd name="T14" fmla="*/ 0 w 2716"/>
                  <a:gd name="T15" fmla="*/ 1956 h 2250"/>
                  <a:gd name="T16" fmla="*/ 2716 w 2716"/>
                  <a:gd name="T17" fmla="*/ 1910 h 2250"/>
                  <a:gd name="T18" fmla="*/ 0 w 2716"/>
                  <a:gd name="T19" fmla="*/ 1910 h 2250"/>
                  <a:gd name="T20" fmla="*/ 2716 w 2716"/>
                  <a:gd name="T21" fmla="*/ 1878 h 2250"/>
                  <a:gd name="T22" fmla="*/ 0 w 2716"/>
                  <a:gd name="T23" fmla="*/ 1846 h 2250"/>
                  <a:gd name="T24" fmla="*/ 0 w 2716"/>
                  <a:gd name="T25" fmla="*/ 1850 h 2250"/>
                  <a:gd name="T26" fmla="*/ 2716 w 2716"/>
                  <a:gd name="T27" fmla="*/ 1630 h 2250"/>
                  <a:gd name="T28" fmla="*/ 0 w 2716"/>
                  <a:gd name="T29" fmla="*/ 1630 h 2250"/>
                  <a:gd name="T30" fmla="*/ 2716 w 2716"/>
                  <a:gd name="T31" fmla="*/ 1529 h 2250"/>
                  <a:gd name="T32" fmla="*/ 0 w 2716"/>
                  <a:gd name="T33" fmla="*/ 1446 h 2250"/>
                  <a:gd name="T34" fmla="*/ 0 w 2716"/>
                  <a:gd name="T35" fmla="*/ 1451 h 2250"/>
                  <a:gd name="T36" fmla="*/ 2716 w 2716"/>
                  <a:gd name="T37" fmla="*/ 1387 h 2250"/>
                  <a:gd name="T38" fmla="*/ 0 w 2716"/>
                  <a:gd name="T39" fmla="*/ 1387 h 2250"/>
                  <a:gd name="T40" fmla="*/ 2716 w 2716"/>
                  <a:gd name="T41" fmla="*/ 1341 h 2250"/>
                  <a:gd name="T42" fmla="*/ 0 w 2716"/>
                  <a:gd name="T43" fmla="*/ 1295 h 2250"/>
                  <a:gd name="T44" fmla="*/ 0 w 2716"/>
                  <a:gd name="T45" fmla="*/ 1299 h 2250"/>
                  <a:gd name="T46" fmla="*/ 2716 w 2716"/>
                  <a:gd name="T47" fmla="*/ 1263 h 2250"/>
                  <a:gd name="T48" fmla="*/ 0 w 2716"/>
                  <a:gd name="T49" fmla="*/ 1263 h 2250"/>
                  <a:gd name="T50" fmla="*/ 2716 w 2716"/>
                  <a:gd name="T51" fmla="*/ 1235 h 2250"/>
                  <a:gd name="T52" fmla="*/ 0 w 2716"/>
                  <a:gd name="T53" fmla="*/ 1015 h 2250"/>
                  <a:gd name="T54" fmla="*/ 0 w 2716"/>
                  <a:gd name="T55" fmla="*/ 1019 h 2250"/>
                  <a:gd name="T56" fmla="*/ 2716 w 2716"/>
                  <a:gd name="T57" fmla="*/ 909 h 2250"/>
                  <a:gd name="T58" fmla="*/ 0 w 2716"/>
                  <a:gd name="T59" fmla="*/ 909 h 2250"/>
                  <a:gd name="T60" fmla="*/ 2716 w 2716"/>
                  <a:gd name="T61" fmla="*/ 836 h 2250"/>
                  <a:gd name="T62" fmla="*/ 0 w 2716"/>
                  <a:gd name="T63" fmla="*/ 772 h 2250"/>
                  <a:gd name="T64" fmla="*/ 0 w 2716"/>
                  <a:gd name="T65" fmla="*/ 776 h 2250"/>
                  <a:gd name="T66" fmla="*/ 2716 w 2716"/>
                  <a:gd name="T67" fmla="*/ 721 h 2250"/>
                  <a:gd name="T68" fmla="*/ 0 w 2716"/>
                  <a:gd name="T69" fmla="*/ 721 h 2250"/>
                  <a:gd name="T70" fmla="*/ 2716 w 2716"/>
                  <a:gd name="T71" fmla="*/ 684 h 2250"/>
                  <a:gd name="T72" fmla="*/ 0 w 2716"/>
                  <a:gd name="T73" fmla="*/ 648 h 2250"/>
                  <a:gd name="T74" fmla="*/ 0 w 2716"/>
                  <a:gd name="T75" fmla="*/ 652 h 2250"/>
                  <a:gd name="T76" fmla="*/ 2716 w 2716"/>
                  <a:gd name="T77" fmla="*/ 615 h 2250"/>
                  <a:gd name="T78" fmla="*/ 0 w 2716"/>
                  <a:gd name="T79" fmla="*/ 615 h 2250"/>
                  <a:gd name="T80" fmla="*/ 2716 w 2716"/>
                  <a:gd name="T81" fmla="*/ 404 h 2250"/>
                  <a:gd name="T82" fmla="*/ 0 w 2716"/>
                  <a:gd name="T83" fmla="*/ 294 h 2250"/>
                  <a:gd name="T84" fmla="*/ 0 w 2716"/>
                  <a:gd name="T85" fmla="*/ 299 h 2250"/>
                  <a:gd name="T86" fmla="*/ 2716 w 2716"/>
                  <a:gd name="T87" fmla="*/ 216 h 2250"/>
                  <a:gd name="T88" fmla="*/ 0 w 2716"/>
                  <a:gd name="T89" fmla="*/ 216 h 2250"/>
                  <a:gd name="T90" fmla="*/ 2716 w 2716"/>
                  <a:gd name="T91" fmla="*/ 161 h 2250"/>
                  <a:gd name="T92" fmla="*/ 0 w 2716"/>
                  <a:gd name="T93" fmla="*/ 111 h 2250"/>
                  <a:gd name="T94" fmla="*/ 0 w 2716"/>
                  <a:gd name="T95" fmla="*/ 115 h 2250"/>
                  <a:gd name="T96" fmla="*/ 2716 w 2716"/>
                  <a:gd name="T97" fmla="*/ 69 h 2250"/>
                  <a:gd name="T98" fmla="*/ 0 w 2716"/>
                  <a:gd name="T99" fmla="*/ 69 h 2250"/>
                  <a:gd name="T100" fmla="*/ 2716 w 2716"/>
                  <a:gd name="T101" fmla="*/ 37 h 2250"/>
                  <a:gd name="T102" fmla="*/ 0 w 2716"/>
                  <a:gd name="T103" fmla="*/ 0 h 2250"/>
                  <a:gd name="T104" fmla="*/ 0 w 2716"/>
                  <a:gd name="T105" fmla="*/ 5 h 22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716"/>
                  <a:gd name="T160" fmla="*/ 0 h 2250"/>
                  <a:gd name="T161" fmla="*/ 2716 w 2716"/>
                  <a:gd name="T162" fmla="*/ 2250 h 22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716" h="2250">
                    <a:moveTo>
                      <a:pt x="0" y="2245"/>
                    </a:moveTo>
                    <a:lnTo>
                      <a:pt x="2716" y="2245"/>
                    </a:lnTo>
                    <a:lnTo>
                      <a:pt x="2716" y="2250"/>
                    </a:lnTo>
                    <a:lnTo>
                      <a:pt x="0" y="2250"/>
                    </a:lnTo>
                    <a:lnTo>
                      <a:pt x="0" y="2245"/>
                    </a:lnTo>
                    <a:close/>
                    <a:moveTo>
                      <a:pt x="0" y="2135"/>
                    </a:moveTo>
                    <a:lnTo>
                      <a:pt x="2716" y="2135"/>
                    </a:lnTo>
                    <a:lnTo>
                      <a:pt x="2716" y="2139"/>
                    </a:lnTo>
                    <a:lnTo>
                      <a:pt x="0" y="2139"/>
                    </a:lnTo>
                    <a:lnTo>
                      <a:pt x="0" y="2135"/>
                    </a:lnTo>
                    <a:close/>
                    <a:moveTo>
                      <a:pt x="0" y="2061"/>
                    </a:moveTo>
                    <a:lnTo>
                      <a:pt x="2716" y="2061"/>
                    </a:lnTo>
                    <a:lnTo>
                      <a:pt x="2716" y="2066"/>
                    </a:lnTo>
                    <a:lnTo>
                      <a:pt x="0" y="2066"/>
                    </a:lnTo>
                    <a:lnTo>
                      <a:pt x="0" y="2061"/>
                    </a:lnTo>
                    <a:close/>
                    <a:moveTo>
                      <a:pt x="0" y="2002"/>
                    </a:moveTo>
                    <a:lnTo>
                      <a:pt x="2716" y="2002"/>
                    </a:lnTo>
                    <a:lnTo>
                      <a:pt x="2716" y="2006"/>
                    </a:lnTo>
                    <a:lnTo>
                      <a:pt x="0" y="2006"/>
                    </a:lnTo>
                    <a:lnTo>
                      <a:pt x="0" y="2002"/>
                    </a:lnTo>
                    <a:close/>
                    <a:moveTo>
                      <a:pt x="0" y="1951"/>
                    </a:moveTo>
                    <a:lnTo>
                      <a:pt x="2716" y="1951"/>
                    </a:lnTo>
                    <a:lnTo>
                      <a:pt x="2716" y="1956"/>
                    </a:lnTo>
                    <a:lnTo>
                      <a:pt x="0" y="1956"/>
                    </a:lnTo>
                    <a:lnTo>
                      <a:pt x="0" y="1951"/>
                    </a:lnTo>
                    <a:close/>
                    <a:moveTo>
                      <a:pt x="0" y="1910"/>
                    </a:moveTo>
                    <a:lnTo>
                      <a:pt x="2716" y="1910"/>
                    </a:lnTo>
                    <a:lnTo>
                      <a:pt x="2716" y="1915"/>
                    </a:lnTo>
                    <a:lnTo>
                      <a:pt x="0" y="1915"/>
                    </a:lnTo>
                    <a:lnTo>
                      <a:pt x="0" y="1910"/>
                    </a:lnTo>
                    <a:close/>
                    <a:moveTo>
                      <a:pt x="0" y="1873"/>
                    </a:moveTo>
                    <a:lnTo>
                      <a:pt x="2716" y="1873"/>
                    </a:lnTo>
                    <a:lnTo>
                      <a:pt x="2716" y="1878"/>
                    </a:lnTo>
                    <a:lnTo>
                      <a:pt x="0" y="1878"/>
                    </a:lnTo>
                    <a:lnTo>
                      <a:pt x="0" y="1873"/>
                    </a:lnTo>
                    <a:close/>
                    <a:moveTo>
                      <a:pt x="0" y="1846"/>
                    </a:moveTo>
                    <a:lnTo>
                      <a:pt x="2716" y="1846"/>
                    </a:lnTo>
                    <a:lnTo>
                      <a:pt x="2716" y="1850"/>
                    </a:lnTo>
                    <a:lnTo>
                      <a:pt x="0" y="1850"/>
                    </a:lnTo>
                    <a:lnTo>
                      <a:pt x="0" y="1846"/>
                    </a:lnTo>
                    <a:close/>
                    <a:moveTo>
                      <a:pt x="0" y="1630"/>
                    </a:moveTo>
                    <a:lnTo>
                      <a:pt x="2716" y="1630"/>
                    </a:lnTo>
                    <a:lnTo>
                      <a:pt x="2716" y="1635"/>
                    </a:lnTo>
                    <a:lnTo>
                      <a:pt x="0" y="1635"/>
                    </a:lnTo>
                    <a:lnTo>
                      <a:pt x="0" y="1630"/>
                    </a:lnTo>
                    <a:close/>
                    <a:moveTo>
                      <a:pt x="0" y="1524"/>
                    </a:moveTo>
                    <a:lnTo>
                      <a:pt x="2716" y="1524"/>
                    </a:lnTo>
                    <a:lnTo>
                      <a:pt x="2716" y="1529"/>
                    </a:lnTo>
                    <a:lnTo>
                      <a:pt x="0" y="1529"/>
                    </a:lnTo>
                    <a:lnTo>
                      <a:pt x="0" y="1524"/>
                    </a:lnTo>
                    <a:close/>
                    <a:moveTo>
                      <a:pt x="0" y="1446"/>
                    </a:moveTo>
                    <a:lnTo>
                      <a:pt x="2716" y="1446"/>
                    </a:lnTo>
                    <a:lnTo>
                      <a:pt x="2716" y="1451"/>
                    </a:lnTo>
                    <a:lnTo>
                      <a:pt x="0" y="1451"/>
                    </a:lnTo>
                    <a:lnTo>
                      <a:pt x="0" y="1446"/>
                    </a:lnTo>
                    <a:close/>
                    <a:moveTo>
                      <a:pt x="0" y="1387"/>
                    </a:moveTo>
                    <a:lnTo>
                      <a:pt x="2716" y="1387"/>
                    </a:lnTo>
                    <a:lnTo>
                      <a:pt x="2716" y="1391"/>
                    </a:lnTo>
                    <a:lnTo>
                      <a:pt x="0" y="1391"/>
                    </a:lnTo>
                    <a:lnTo>
                      <a:pt x="0" y="1387"/>
                    </a:lnTo>
                    <a:close/>
                    <a:moveTo>
                      <a:pt x="0" y="1336"/>
                    </a:moveTo>
                    <a:lnTo>
                      <a:pt x="2716" y="1336"/>
                    </a:lnTo>
                    <a:lnTo>
                      <a:pt x="2716" y="1341"/>
                    </a:lnTo>
                    <a:lnTo>
                      <a:pt x="0" y="1341"/>
                    </a:lnTo>
                    <a:lnTo>
                      <a:pt x="0" y="1336"/>
                    </a:lnTo>
                    <a:close/>
                    <a:moveTo>
                      <a:pt x="0" y="1295"/>
                    </a:moveTo>
                    <a:lnTo>
                      <a:pt x="2716" y="1295"/>
                    </a:lnTo>
                    <a:lnTo>
                      <a:pt x="2716" y="1299"/>
                    </a:lnTo>
                    <a:lnTo>
                      <a:pt x="0" y="1299"/>
                    </a:lnTo>
                    <a:lnTo>
                      <a:pt x="0" y="1295"/>
                    </a:lnTo>
                    <a:close/>
                    <a:moveTo>
                      <a:pt x="0" y="1263"/>
                    </a:moveTo>
                    <a:lnTo>
                      <a:pt x="2716" y="1263"/>
                    </a:lnTo>
                    <a:lnTo>
                      <a:pt x="2716" y="1267"/>
                    </a:lnTo>
                    <a:lnTo>
                      <a:pt x="0" y="1267"/>
                    </a:lnTo>
                    <a:lnTo>
                      <a:pt x="0" y="1263"/>
                    </a:lnTo>
                    <a:close/>
                    <a:moveTo>
                      <a:pt x="0" y="1231"/>
                    </a:moveTo>
                    <a:lnTo>
                      <a:pt x="2716" y="1231"/>
                    </a:lnTo>
                    <a:lnTo>
                      <a:pt x="2716" y="1235"/>
                    </a:lnTo>
                    <a:lnTo>
                      <a:pt x="0" y="1235"/>
                    </a:lnTo>
                    <a:lnTo>
                      <a:pt x="0" y="1231"/>
                    </a:lnTo>
                    <a:close/>
                    <a:moveTo>
                      <a:pt x="0" y="1015"/>
                    </a:moveTo>
                    <a:lnTo>
                      <a:pt x="2716" y="1015"/>
                    </a:lnTo>
                    <a:lnTo>
                      <a:pt x="2716" y="1019"/>
                    </a:lnTo>
                    <a:lnTo>
                      <a:pt x="0" y="1019"/>
                    </a:lnTo>
                    <a:lnTo>
                      <a:pt x="0" y="1015"/>
                    </a:lnTo>
                    <a:close/>
                    <a:moveTo>
                      <a:pt x="0" y="909"/>
                    </a:moveTo>
                    <a:lnTo>
                      <a:pt x="2716" y="909"/>
                    </a:lnTo>
                    <a:lnTo>
                      <a:pt x="2716" y="914"/>
                    </a:lnTo>
                    <a:lnTo>
                      <a:pt x="0" y="914"/>
                    </a:lnTo>
                    <a:lnTo>
                      <a:pt x="0" y="909"/>
                    </a:lnTo>
                    <a:close/>
                    <a:moveTo>
                      <a:pt x="0" y="831"/>
                    </a:moveTo>
                    <a:lnTo>
                      <a:pt x="2716" y="831"/>
                    </a:lnTo>
                    <a:lnTo>
                      <a:pt x="2716" y="836"/>
                    </a:lnTo>
                    <a:lnTo>
                      <a:pt x="0" y="836"/>
                    </a:lnTo>
                    <a:lnTo>
                      <a:pt x="0" y="831"/>
                    </a:lnTo>
                    <a:close/>
                    <a:moveTo>
                      <a:pt x="0" y="772"/>
                    </a:moveTo>
                    <a:lnTo>
                      <a:pt x="2716" y="772"/>
                    </a:lnTo>
                    <a:lnTo>
                      <a:pt x="2716" y="776"/>
                    </a:lnTo>
                    <a:lnTo>
                      <a:pt x="0" y="776"/>
                    </a:lnTo>
                    <a:lnTo>
                      <a:pt x="0" y="772"/>
                    </a:lnTo>
                    <a:close/>
                    <a:moveTo>
                      <a:pt x="0" y="721"/>
                    </a:moveTo>
                    <a:lnTo>
                      <a:pt x="2716" y="721"/>
                    </a:lnTo>
                    <a:lnTo>
                      <a:pt x="2716" y="726"/>
                    </a:lnTo>
                    <a:lnTo>
                      <a:pt x="0" y="726"/>
                    </a:lnTo>
                    <a:lnTo>
                      <a:pt x="0" y="721"/>
                    </a:lnTo>
                    <a:close/>
                    <a:moveTo>
                      <a:pt x="0" y="680"/>
                    </a:moveTo>
                    <a:lnTo>
                      <a:pt x="2716" y="680"/>
                    </a:lnTo>
                    <a:lnTo>
                      <a:pt x="2716" y="684"/>
                    </a:lnTo>
                    <a:lnTo>
                      <a:pt x="0" y="684"/>
                    </a:lnTo>
                    <a:lnTo>
                      <a:pt x="0" y="680"/>
                    </a:lnTo>
                    <a:close/>
                    <a:moveTo>
                      <a:pt x="0" y="648"/>
                    </a:moveTo>
                    <a:lnTo>
                      <a:pt x="2716" y="648"/>
                    </a:lnTo>
                    <a:lnTo>
                      <a:pt x="2716" y="652"/>
                    </a:lnTo>
                    <a:lnTo>
                      <a:pt x="0" y="652"/>
                    </a:lnTo>
                    <a:lnTo>
                      <a:pt x="0" y="648"/>
                    </a:lnTo>
                    <a:close/>
                    <a:moveTo>
                      <a:pt x="0" y="615"/>
                    </a:moveTo>
                    <a:lnTo>
                      <a:pt x="2716" y="615"/>
                    </a:lnTo>
                    <a:lnTo>
                      <a:pt x="2716" y="620"/>
                    </a:lnTo>
                    <a:lnTo>
                      <a:pt x="0" y="620"/>
                    </a:lnTo>
                    <a:lnTo>
                      <a:pt x="0" y="615"/>
                    </a:lnTo>
                    <a:close/>
                    <a:moveTo>
                      <a:pt x="0" y="400"/>
                    </a:moveTo>
                    <a:lnTo>
                      <a:pt x="2716" y="400"/>
                    </a:lnTo>
                    <a:lnTo>
                      <a:pt x="2716" y="404"/>
                    </a:lnTo>
                    <a:lnTo>
                      <a:pt x="0" y="404"/>
                    </a:lnTo>
                    <a:lnTo>
                      <a:pt x="0" y="400"/>
                    </a:lnTo>
                    <a:close/>
                    <a:moveTo>
                      <a:pt x="0" y="294"/>
                    </a:moveTo>
                    <a:lnTo>
                      <a:pt x="2716" y="294"/>
                    </a:lnTo>
                    <a:lnTo>
                      <a:pt x="2716" y="299"/>
                    </a:lnTo>
                    <a:lnTo>
                      <a:pt x="0" y="299"/>
                    </a:lnTo>
                    <a:lnTo>
                      <a:pt x="0" y="294"/>
                    </a:lnTo>
                    <a:close/>
                    <a:moveTo>
                      <a:pt x="0" y="216"/>
                    </a:moveTo>
                    <a:lnTo>
                      <a:pt x="2716" y="216"/>
                    </a:lnTo>
                    <a:lnTo>
                      <a:pt x="2716" y="221"/>
                    </a:lnTo>
                    <a:lnTo>
                      <a:pt x="0" y="221"/>
                    </a:lnTo>
                    <a:lnTo>
                      <a:pt x="0" y="216"/>
                    </a:lnTo>
                    <a:close/>
                    <a:moveTo>
                      <a:pt x="0" y="156"/>
                    </a:moveTo>
                    <a:lnTo>
                      <a:pt x="2716" y="156"/>
                    </a:lnTo>
                    <a:lnTo>
                      <a:pt x="2716" y="161"/>
                    </a:lnTo>
                    <a:lnTo>
                      <a:pt x="0" y="161"/>
                    </a:lnTo>
                    <a:lnTo>
                      <a:pt x="0" y="156"/>
                    </a:lnTo>
                    <a:close/>
                    <a:moveTo>
                      <a:pt x="0" y="111"/>
                    </a:moveTo>
                    <a:lnTo>
                      <a:pt x="2716" y="111"/>
                    </a:lnTo>
                    <a:lnTo>
                      <a:pt x="2716" y="115"/>
                    </a:lnTo>
                    <a:lnTo>
                      <a:pt x="0" y="115"/>
                    </a:lnTo>
                    <a:lnTo>
                      <a:pt x="0" y="111"/>
                    </a:lnTo>
                    <a:close/>
                    <a:moveTo>
                      <a:pt x="0" y="69"/>
                    </a:moveTo>
                    <a:lnTo>
                      <a:pt x="2716" y="69"/>
                    </a:lnTo>
                    <a:lnTo>
                      <a:pt x="2716" y="74"/>
                    </a:lnTo>
                    <a:lnTo>
                      <a:pt x="0" y="74"/>
                    </a:lnTo>
                    <a:lnTo>
                      <a:pt x="0" y="69"/>
                    </a:lnTo>
                    <a:close/>
                    <a:moveTo>
                      <a:pt x="0" y="33"/>
                    </a:moveTo>
                    <a:lnTo>
                      <a:pt x="2716" y="33"/>
                    </a:lnTo>
                    <a:lnTo>
                      <a:pt x="2716" y="37"/>
                    </a:lnTo>
                    <a:lnTo>
                      <a:pt x="0" y="37"/>
                    </a:lnTo>
                    <a:lnTo>
                      <a:pt x="0" y="33"/>
                    </a:lnTo>
                    <a:close/>
                    <a:moveTo>
                      <a:pt x="0" y="0"/>
                    </a:moveTo>
                    <a:lnTo>
                      <a:pt x="2716" y="0"/>
                    </a:lnTo>
                    <a:lnTo>
                      <a:pt x="2716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79" name="Freeform 958"/>
              <p:cNvSpPr>
                <a:spLocks noEditPoints="1"/>
              </p:cNvSpPr>
              <p:nvPr/>
            </p:nvSpPr>
            <p:spPr bwMode="auto">
              <a:xfrm>
                <a:off x="1528" y="817"/>
                <a:ext cx="2716" cy="1850"/>
              </a:xfrm>
              <a:custGeom>
                <a:avLst/>
                <a:gdLst>
                  <a:gd name="T0" fmla="*/ 0 w 2716"/>
                  <a:gd name="T1" fmla="*/ 1845 h 1850"/>
                  <a:gd name="T2" fmla="*/ 2716 w 2716"/>
                  <a:gd name="T3" fmla="*/ 1845 h 1850"/>
                  <a:gd name="T4" fmla="*/ 2716 w 2716"/>
                  <a:gd name="T5" fmla="*/ 1850 h 1850"/>
                  <a:gd name="T6" fmla="*/ 0 w 2716"/>
                  <a:gd name="T7" fmla="*/ 1850 h 1850"/>
                  <a:gd name="T8" fmla="*/ 0 w 2716"/>
                  <a:gd name="T9" fmla="*/ 1845 h 1850"/>
                  <a:gd name="T10" fmla="*/ 0 w 2716"/>
                  <a:gd name="T11" fmla="*/ 1230 h 1850"/>
                  <a:gd name="T12" fmla="*/ 2716 w 2716"/>
                  <a:gd name="T13" fmla="*/ 1230 h 1850"/>
                  <a:gd name="T14" fmla="*/ 2716 w 2716"/>
                  <a:gd name="T15" fmla="*/ 1235 h 1850"/>
                  <a:gd name="T16" fmla="*/ 0 w 2716"/>
                  <a:gd name="T17" fmla="*/ 1235 h 1850"/>
                  <a:gd name="T18" fmla="*/ 0 w 2716"/>
                  <a:gd name="T19" fmla="*/ 1230 h 1850"/>
                  <a:gd name="T20" fmla="*/ 0 w 2716"/>
                  <a:gd name="T21" fmla="*/ 615 h 1850"/>
                  <a:gd name="T22" fmla="*/ 2716 w 2716"/>
                  <a:gd name="T23" fmla="*/ 615 h 1850"/>
                  <a:gd name="T24" fmla="*/ 2716 w 2716"/>
                  <a:gd name="T25" fmla="*/ 620 h 1850"/>
                  <a:gd name="T26" fmla="*/ 0 w 2716"/>
                  <a:gd name="T27" fmla="*/ 620 h 1850"/>
                  <a:gd name="T28" fmla="*/ 0 w 2716"/>
                  <a:gd name="T29" fmla="*/ 615 h 1850"/>
                  <a:gd name="T30" fmla="*/ 0 w 2716"/>
                  <a:gd name="T31" fmla="*/ 0 h 1850"/>
                  <a:gd name="T32" fmla="*/ 2716 w 2716"/>
                  <a:gd name="T33" fmla="*/ 0 h 1850"/>
                  <a:gd name="T34" fmla="*/ 2716 w 2716"/>
                  <a:gd name="T35" fmla="*/ 4 h 1850"/>
                  <a:gd name="T36" fmla="*/ 0 w 2716"/>
                  <a:gd name="T37" fmla="*/ 4 h 1850"/>
                  <a:gd name="T38" fmla="*/ 0 w 2716"/>
                  <a:gd name="T39" fmla="*/ 0 h 18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16"/>
                  <a:gd name="T61" fmla="*/ 0 h 1850"/>
                  <a:gd name="T62" fmla="*/ 2716 w 2716"/>
                  <a:gd name="T63" fmla="*/ 1850 h 18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16" h="1850">
                    <a:moveTo>
                      <a:pt x="0" y="1845"/>
                    </a:moveTo>
                    <a:lnTo>
                      <a:pt x="2716" y="1845"/>
                    </a:lnTo>
                    <a:lnTo>
                      <a:pt x="2716" y="1850"/>
                    </a:lnTo>
                    <a:lnTo>
                      <a:pt x="0" y="1850"/>
                    </a:lnTo>
                    <a:lnTo>
                      <a:pt x="0" y="1845"/>
                    </a:lnTo>
                    <a:close/>
                    <a:moveTo>
                      <a:pt x="0" y="1230"/>
                    </a:moveTo>
                    <a:lnTo>
                      <a:pt x="2716" y="1230"/>
                    </a:lnTo>
                    <a:lnTo>
                      <a:pt x="2716" y="1235"/>
                    </a:lnTo>
                    <a:lnTo>
                      <a:pt x="0" y="1235"/>
                    </a:lnTo>
                    <a:lnTo>
                      <a:pt x="0" y="1230"/>
                    </a:lnTo>
                    <a:close/>
                    <a:moveTo>
                      <a:pt x="0" y="615"/>
                    </a:moveTo>
                    <a:lnTo>
                      <a:pt x="2716" y="615"/>
                    </a:lnTo>
                    <a:lnTo>
                      <a:pt x="2716" y="620"/>
                    </a:lnTo>
                    <a:lnTo>
                      <a:pt x="0" y="620"/>
                    </a:lnTo>
                    <a:lnTo>
                      <a:pt x="0" y="615"/>
                    </a:lnTo>
                    <a:close/>
                    <a:moveTo>
                      <a:pt x="0" y="0"/>
                    </a:moveTo>
                    <a:lnTo>
                      <a:pt x="2716" y="0"/>
                    </a:lnTo>
                    <a:lnTo>
                      <a:pt x="2716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0" name="Freeform 959"/>
              <p:cNvSpPr>
                <a:spLocks noEditPoints="1"/>
              </p:cNvSpPr>
              <p:nvPr/>
            </p:nvSpPr>
            <p:spPr bwMode="auto">
              <a:xfrm>
                <a:off x="1527" y="817"/>
                <a:ext cx="2719" cy="2465"/>
              </a:xfrm>
              <a:custGeom>
                <a:avLst/>
                <a:gdLst>
                  <a:gd name="T0" fmla="*/ 0 w 11968"/>
                  <a:gd name="T1" fmla="*/ 0 h 8592"/>
                  <a:gd name="T2" fmla="*/ 0 w 11968"/>
                  <a:gd name="T3" fmla="*/ 0 h 8592"/>
                  <a:gd name="T4" fmla="*/ 0 w 11968"/>
                  <a:gd name="T5" fmla="*/ 0 h 8592"/>
                  <a:gd name="T6" fmla="*/ 0 w 11968"/>
                  <a:gd name="T7" fmla="*/ 0 h 8592"/>
                  <a:gd name="T8" fmla="*/ 0 w 11968"/>
                  <a:gd name="T9" fmla="*/ 0 h 8592"/>
                  <a:gd name="T10" fmla="*/ 0 w 11968"/>
                  <a:gd name="T11" fmla="*/ 0 h 8592"/>
                  <a:gd name="T12" fmla="*/ 0 w 11968"/>
                  <a:gd name="T13" fmla="*/ 0 h 8592"/>
                  <a:gd name="T14" fmla="*/ 0 w 11968"/>
                  <a:gd name="T15" fmla="*/ 0 h 8592"/>
                  <a:gd name="T16" fmla="*/ 0 w 11968"/>
                  <a:gd name="T17" fmla="*/ 0 h 8592"/>
                  <a:gd name="T18" fmla="*/ 0 w 11968"/>
                  <a:gd name="T19" fmla="*/ 0 h 8592"/>
                  <a:gd name="T20" fmla="*/ 0 w 11968"/>
                  <a:gd name="T21" fmla="*/ 0 h 8592"/>
                  <a:gd name="T22" fmla="*/ 0 w 11968"/>
                  <a:gd name="T23" fmla="*/ 0 h 8592"/>
                  <a:gd name="T24" fmla="*/ 0 w 11968"/>
                  <a:gd name="T25" fmla="*/ 0 h 8592"/>
                  <a:gd name="T26" fmla="*/ 0 w 11968"/>
                  <a:gd name="T27" fmla="*/ 0 h 8592"/>
                  <a:gd name="T28" fmla="*/ 0 w 11968"/>
                  <a:gd name="T29" fmla="*/ 0 h 8592"/>
                  <a:gd name="T30" fmla="*/ 0 w 11968"/>
                  <a:gd name="T31" fmla="*/ 0 h 8592"/>
                  <a:gd name="T32" fmla="*/ 0 w 11968"/>
                  <a:gd name="T33" fmla="*/ 0 h 8592"/>
                  <a:gd name="T34" fmla="*/ 0 w 11968"/>
                  <a:gd name="T35" fmla="*/ 0 h 85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968"/>
                  <a:gd name="T55" fmla="*/ 0 h 8592"/>
                  <a:gd name="T56" fmla="*/ 11968 w 11968"/>
                  <a:gd name="T57" fmla="*/ 8592 h 859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968" h="8592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1960" y="0"/>
                    </a:lnTo>
                    <a:cubicBezTo>
                      <a:pt x="11965" y="0"/>
                      <a:pt x="11968" y="4"/>
                      <a:pt x="11968" y="8"/>
                    </a:cubicBezTo>
                    <a:lnTo>
                      <a:pt x="11968" y="8584"/>
                    </a:lnTo>
                    <a:cubicBezTo>
                      <a:pt x="11968" y="8589"/>
                      <a:pt x="11965" y="8592"/>
                      <a:pt x="11960" y="8592"/>
                    </a:cubicBezTo>
                    <a:lnTo>
                      <a:pt x="8" y="8592"/>
                    </a:lnTo>
                    <a:cubicBezTo>
                      <a:pt x="4" y="8592"/>
                      <a:pt x="0" y="8589"/>
                      <a:pt x="0" y="8584"/>
                    </a:cubicBezTo>
                    <a:lnTo>
                      <a:pt x="0" y="8"/>
                    </a:lnTo>
                    <a:close/>
                    <a:moveTo>
                      <a:pt x="16" y="8584"/>
                    </a:moveTo>
                    <a:lnTo>
                      <a:pt x="8" y="8576"/>
                    </a:lnTo>
                    <a:lnTo>
                      <a:pt x="11960" y="8576"/>
                    </a:lnTo>
                    <a:lnTo>
                      <a:pt x="11952" y="8584"/>
                    </a:lnTo>
                    <a:lnTo>
                      <a:pt x="11952" y="8"/>
                    </a:lnTo>
                    <a:lnTo>
                      <a:pt x="11960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8584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808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1" name="Rectangle 960"/>
              <p:cNvSpPr>
                <a:spLocks noChangeArrowheads="1"/>
              </p:cNvSpPr>
              <p:nvPr/>
            </p:nvSpPr>
            <p:spPr bwMode="auto">
              <a:xfrm>
                <a:off x="4243" y="819"/>
                <a:ext cx="3" cy="2461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2" name="Freeform 961"/>
              <p:cNvSpPr>
                <a:spLocks noEditPoints="1"/>
              </p:cNvSpPr>
              <p:nvPr/>
            </p:nvSpPr>
            <p:spPr bwMode="auto">
              <a:xfrm>
                <a:off x="4219" y="817"/>
                <a:ext cx="47" cy="2465"/>
              </a:xfrm>
              <a:custGeom>
                <a:avLst/>
                <a:gdLst>
                  <a:gd name="T0" fmla="*/ 7 w 47"/>
                  <a:gd name="T1" fmla="*/ 2465 h 2465"/>
                  <a:gd name="T2" fmla="*/ 22 w 47"/>
                  <a:gd name="T3" fmla="*/ 2281 h 2465"/>
                  <a:gd name="T4" fmla="*/ 22 w 47"/>
                  <a:gd name="T5" fmla="*/ 2166 h 2465"/>
                  <a:gd name="T6" fmla="*/ 7 w 47"/>
                  <a:gd name="T7" fmla="*/ 2088 h 2465"/>
                  <a:gd name="T8" fmla="*/ 7 w 47"/>
                  <a:gd name="T9" fmla="*/ 2088 h 2465"/>
                  <a:gd name="T10" fmla="*/ 7 w 47"/>
                  <a:gd name="T11" fmla="*/ 2033 h 2465"/>
                  <a:gd name="T12" fmla="*/ 22 w 47"/>
                  <a:gd name="T13" fmla="*/ 1987 h 2465"/>
                  <a:gd name="T14" fmla="*/ 22 w 47"/>
                  <a:gd name="T15" fmla="*/ 1942 h 2465"/>
                  <a:gd name="T16" fmla="*/ 7 w 47"/>
                  <a:gd name="T17" fmla="*/ 1905 h 2465"/>
                  <a:gd name="T18" fmla="*/ 7 w 47"/>
                  <a:gd name="T19" fmla="*/ 1905 h 2465"/>
                  <a:gd name="T20" fmla="*/ 7 w 47"/>
                  <a:gd name="T21" fmla="*/ 1877 h 2465"/>
                  <a:gd name="T22" fmla="*/ 22 w 47"/>
                  <a:gd name="T23" fmla="*/ 1850 h 2465"/>
                  <a:gd name="T24" fmla="*/ 22 w 47"/>
                  <a:gd name="T25" fmla="*/ 1662 h 2465"/>
                  <a:gd name="T26" fmla="*/ 7 w 47"/>
                  <a:gd name="T27" fmla="*/ 1551 h 2465"/>
                  <a:gd name="T28" fmla="*/ 7 w 47"/>
                  <a:gd name="T29" fmla="*/ 1551 h 2465"/>
                  <a:gd name="T30" fmla="*/ 7 w 47"/>
                  <a:gd name="T31" fmla="*/ 1478 h 2465"/>
                  <a:gd name="T32" fmla="*/ 22 w 47"/>
                  <a:gd name="T33" fmla="*/ 1418 h 2465"/>
                  <a:gd name="T34" fmla="*/ 22 w 47"/>
                  <a:gd name="T35" fmla="*/ 1368 h 2465"/>
                  <a:gd name="T36" fmla="*/ 7 w 47"/>
                  <a:gd name="T37" fmla="*/ 1326 h 2465"/>
                  <a:gd name="T38" fmla="*/ 7 w 47"/>
                  <a:gd name="T39" fmla="*/ 1326 h 2465"/>
                  <a:gd name="T40" fmla="*/ 7 w 47"/>
                  <a:gd name="T41" fmla="*/ 1294 h 2465"/>
                  <a:gd name="T42" fmla="*/ 22 w 47"/>
                  <a:gd name="T43" fmla="*/ 1262 h 2465"/>
                  <a:gd name="T44" fmla="*/ 22 w 47"/>
                  <a:gd name="T45" fmla="*/ 1230 h 2465"/>
                  <a:gd name="T46" fmla="*/ 7 w 47"/>
                  <a:gd name="T47" fmla="*/ 1046 h 2465"/>
                  <a:gd name="T48" fmla="*/ 7 w 47"/>
                  <a:gd name="T49" fmla="*/ 1046 h 2465"/>
                  <a:gd name="T50" fmla="*/ 7 w 47"/>
                  <a:gd name="T51" fmla="*/ 941 h 2465"/>
                  <a:gd name="T52" fmla="*/ 22 w 47"/>
                  <a:gd name="T53" fmla="*/ 863 h 2465"/>
                  <a:gd name="T54" fmla="*/ 22 w 47"/>
                  <a:gd name="T55" fmla="*/ 799 h 2465"/>
                  <a:gd name="T56" fmla="*/ 7 w 47"/>
                  <a:gd name="T57" fmla="*/ 753 h 2465"/>
                  <a:gd name="T58" fmla="*/ 7 w 47"/>
                  <a:gd name="T59" fmla="*/ 753 h 2465"/>
                  <a:gd name="T60" fmla="*/ 7 w 47"/>
                  <a:gd name="T61" fmla="*/ 716 h 2465"/>
                  <a:gd name="T62" fmla="*/ 22 w 47"/>
                  <a:gd name="T63" fmla="*/ 679 h 2465"/>
                  <a:gd name="T64" fmla="*/ 22 w 47"/>
                  <a:gd name="T65" fmla="*/ 642 h 2465"/>
                  <a:gd name="T66" fmla="*/ 7 w 47"/>
                  <a:gd name="T67" fmla="*/ 615 h 2465"/>
                  <a:gd name="T68" fmla="*/ 7 w 47"/>
                  <a:gd name="T69" fmla="*/ 615 h 2465"/>
                  <a:gd name="T70" fmla="*/ 7 w 47"/>
                  <a:gd name="T71" fmla="*/ 436 h 2465"/>
                  <a:gd name="T72" fmla="*/ 22 w 47"/>
                  <a:gd name="T73" fmla="*/ 326 h 2465"/>
                  <a:gd name="T74" fmla="*/ 22 w 47"/>
                  <a:gd name="T75" fmla="*/ 243 h 2465"/>
                  <a:gd name="T76" fmla="*/ 7 w 47"/>
                  <a:gd name="T77" fmla="*/ 183 h 2465"/>
                  <a:gd name="T78" fmla="*/ 7 w 47"/>
                  <a:gd name="T79" fmla="*/ 183 h 2465"/>
                  <a:gd name="T80" fmla="*/ 7 w 47"/>
                  <a:gd name="T81" fmla="*/ 142 h 2465"/>
                  <a:gd name="T82" fmla="*/ 22 w 47"/>
                  <a:gd name="T83" fmla="*/ 101 h 2465"/>
                  <a:gd name="T84" fmla="*/ 22 w 47"/>
                  <a:gd name="T85" fmla="*/ 60 h 2465"/>
                  <a:gd name="T86" fmla="*/ 7 w 47"/>
                  <a:gd name="T87" fmla="*/ 27 h 2465"/>
                  <a:gd name="T88" fmla="*/ 7 w 47"/>
                  <a:gd name="T89" fmla="*/ 27 h 2465"/>
                  <a:gd name="T90" fmla="*/ 7 w 47"/>
                  <a:gd name="T91" fmla="*/ 4 h 2465"/>
                  <a:gd name="T92" fmla="*/ 47 w 47"/>
                  <a:gd name="T93" fmla="*/ 2465 h 2465"/>
                  <a:gd name="T94" fmla="*/ 47 w 47"/>
                  <a:gd name="T95" fmla="*/ 1845 h 2465"/>
                  <a:gd name="T96" fmla="*/ 0 w 47"/>
                  <a:gd name="T97" fmla="*/ 1230 h 2465"/>
                  <a:gd name="T98" fmla="*/ 0 w 47"/>
                  <a:gd name="T99" fmla="*/ 1230 h 2465"/>
                  <a:gd name="T100" fmla="*/ 0 w 47"/>
                  <a:gd name="T101" fmla="*/ 620 h 24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"/>
                  <a:gd name="T154" fmla="*/ 0 h 2465"/>
                  <a:gd name="T155" fmla="*/ 47 w 47"/>
                  <a:gd name="T156" fmla="*/ 2465 h 24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" h="2465">
                    <a:moveTo>
                      <a:pt x="7" y="2460"/>
                    </a:moveTo>
                    <a:lnTo>
                      <a:pt x="22" y="2460"/>
                    </a:lnTo>
                    <a:lnTo>
                      <a:pt x="22" y="2465"/>
                    </a:lnTo>
                    <a:lnTo>
                      <a:pt x="7" y="2465"/>
                    </a:lnTo>
                    <a:lnTo>
                      <a:pt x="7" y="2460"/>
                    </a:lnTo>
                    <a:close/>
                    <a:moveTo>
                      <a:pt x="7" y="2277"/>
                    </a:moveTo>
                    <a:lnTo>
                      <a:pt x="22" y="2277"/>
                    </a:lnTo>
                    <a:lnTo>
                      <a:pt x="22" y="2281"/>
                    </a:lnTo>
                    <a:lnTo>
                      <a:pt x="7" y="2281"/>
                    </a:lnTo>
                    <a:lnTo>
                      <a:pt x="7" y="2277"/>
                    </a:lnTo>
                    <a:close/>
                    <a:moveTo>
                      <a:pt x="7" y="2166"/>
                    </a:moveTo>
                    <a:lnTo>
                      <a:pt x="22" y="2166"/>
                    </a:lnTo>
                    <a:lnTo>
                      <a:pt x="22" y="2171"/>
                    </a:lnTo>
                    <a:lnTo>
                      <a:pt x="7" y="2171"/>
                    </a:lnTo>
                    <a:lnTo>
                      <a:pt x="7" y="2166"/>
                    </a:lnTo>
                    <a:close/>
                    <a:moveTo>
                      <a:pt x="7" y="2088"/>
                    </a:moveTo>
                    <a:lnTo>
                      <a:pt x="22" y="2088"/>
                    </a:lnTo>
                    <a:lnTo>
                      <a:pt x="22" y="2093"/>
                    </a:lnTo>
                    <a:lnTo>
                      <a:pt x="7" y="2093"/>
                    </a:lnTo>
                    <a:lnTo>
                      <a:pt x="7" y="2088"/>
                    </a:lnTo>
                    <a:close/>
                    <a:moveTo>
                      <a:pt x="7" y="2029"/>
                    </a:moveTo>
                    <a:lnTo>
                      <a:pt x="22" y="2029"/>
                    </a:lnTo>
                    <a:lnTo>
                      <a:pt x="22" y="2033"/>
                    </a:lnTo>
                    <a:lnTo>
                      <a:pt x="7" y="2033"/>
                    </a:lnTo>
                    <a:lnTo>
                      <a:pt x="7" y="2029"/>
                    </a:lnTo>
                    <a:close/>
                    <a:moveTo>
                      <a:pt x="7" y="1983"/>
                    </a:moveTo>
                    <a:lnTo>
                      <a:pt x="22" y="1983"/>
                    </a:lnTo>
                    <a:lnTo>
                      <a:pt x="22" y="1987"/>
                    </a:lnTo>
                    <a:lnTo>
                      <a:pt x="7" y="1987"/>
                    </a:lnTo>
                    <a:lnTo>
                      <a:pt x="7" y="1983"/>
                    </a:lnTo>
                    <a:close/>
                    <a:moveTo>
                      <a:pt x="7" y="1942"/>
                    </a:moveTo>
                    <a:lnTo>
                      <a:pt x="22" y="1942"/>
                    </a:lnTo>
                    <a:lnTo>
                      <a:pt x="22" y="1946"/>
                    </a:lnTo>
                    <a:lnTo>
                      <a:pt x="7" y="1946"/>
                    </a:lnTo>
                    <a:lnTo>
                      <a:pt x="7" y="1942"/>
                    </a:lnTo>
                    <a:close/>
                    <a:moveTo>
                      <a:pt x="7" y="1905"/>
                    </a:moveTo>
                    <a:lnTo>
                      <a:pt x="22" y="1905"/>
                    </a:lnTo>
                    <a:lnTo>
                      <a:pt x="22" y="1909"/>
                    </a:lnTo>
                    <a:lnTo>
                      <a:pt x="7" y="1909"/>
                    </a:lnTo>
                    <a:lnTo>
                      <a:pt x="7" y="1905"/>
                    </a:lnTo>
                    <a:close/>
                    <a:moveTo>
                      <a:pt x="7" y="1873"/>
                    </a:moveTo>
                    <a:lnTo>
                      <a:pt x="22" y="1873"/>
                    </a:lnTo>
                    <a:lnTo>
                      <a:pt x="22" y="1877"/>
                    </a:lnTo>
                    <a:lnTo>
                      <a:pt x="7" y="1877"/>
                    </a:lnTo>
                    <a:lnTo>
                      <a:pt x="7" y="1873"/>
                    </a:lnTo>
                    <a:close/>
                    <a:moveTo>
                      <a:pt x="7" y="1845"/>
                    </a:moveTo>
                    <a:lnTo>
                      <a:pt x="22" y="1845"/>
                    </a:lnTo>
                    <a:lnTo>
                      <a:pt x="22" y="1850"/>
                    </a:lnTo>
                    <a:lnTo>
                      <a:pt x="7" y="1850"/>
                    </a:lnTo>
                    <a:lnTo>
                      <a:pt x="7" y="1845"/>
                    </a:lnTo>
                    <a:close/>
                    <a:moveTo>
                      <a:pt x="7" y="1662"/>
                    </a:moveTo>
                    <a:lnTo>
                      <a:pt x="22" y="1662"/>
                    </a:lnTo>
                    <a:lnTo>
                      <a:pt x="22" y="1666"/>
                    </a:lnTo>
                    <a:lnTo>
                      <a:pt x="7" y="1666"/>
                    </a:lnTo>
                    <a:lnTo>
                      <a:pt x="7" y="1662"/>
                    </a:lnTo>
                    <a:close/>
                    <a:moveTo>
                      <a:pt x="7" y="1551"/>
                    </a:moveTo>
                    <a:lnTo>
                      <a:pt x="22" y="1551"/>
                    </a:lnTo>
                    <a:lnTo>
                      <a:pt x="22" y="1556"/>
                    </a:lnTo>
                    <a:lnTo>
                      <a:pt x="7" y="1556"/>
                    </a:lnTo>
                    <a:lnTo>
                      <a:pt x="7" y="1551"/>
                    </a:lnTo>
                    <a:close/>
                    <a:moveTo>
                      <a:pt x="7" y="1473"/>
                    </a:moveTo>
                    <a:lnTo>
                      <a:pt x="22" y="1473"/>
                    </a:lnTo>
                    <a:lnTo>
                      <a:pt x="22" y="1478"/>
                    </a:lnTo>
                    <a:lnTo>
                      <a:pt x="7" y="1478"/>
                    </a:lnTo>
                    <a:lnTo>
                      <a:pt x="7" y="1473"/>
                    </a:lnTo>
                    <a:close/>
                    <a:moveTo>
                      <a:pt x="7" y="1414"/>
                    </a:moveTo>
                    <a:lnTo>
                      <a:pt x="22" y="1414"/>
                    </a:lnTo>
                    <a:lnTo>
                      <a:pt x="22" y="1418"/>
                    </a:lnTo>
                    <a:lnTo>
                      <a:pt x="7" y="1418"/>
                    </a:lnTo>
                    <a:lnTo>
                      <a:pt x="7" y="1414"/>
                    </a:lnTo>
                    <a:close/>
                    <a:moveTo>
                      <a:pt x="7" y="1368"/>
                    </a:moveTo>
                    <a:lnTo>
                      <a:pt x="22" y="1368"/>
                    </a:lnTo>
                    <a:lnTo>
                      <a:pt x="22" y="1372"/>
                    </a:lnTo>
                    <a:lnTo>
                      <a:pt x="7" y="1372"/>
                    </a:lnTo>
                    <a:lnTo>
                      <a:pt x="7" y="1368"/>
                    </a:lnTo>
                    <a:close/>
                    <a:moveTo>
                      <a:pt x="7" y="1326"/>
                    </a:moveTo>
                    <a:lnTo>
                      <a:pt x="22" y="1326"/>
                    </a:lnTo>
                    <a:lnTo>
                      <a:pt x="22" y="1331"/>
                    </a:lnTo>
                    <a:lnTo>
                      <a:pt x="7" y="1331"/>
                    </a:lnTo>
                    <a:lnTo>
                      <a:pt x="7" y="1326"/>
                    </a:lnTo>
                    <a:close/>
                    <a:moveTo>
                      <a:pt x="7" y="1290"/>
                    </a:moveTo>
                    <a:lnTo>
                      <a:pt x="22" y="1290"/>
                    </a:lnTo>
                    <a:lnTo>
                      <a:pt x="22" y="1294"/>
                    </a:lnTo>
                    <a:lnTo>
                      <a:pt x="7" y="1294"/>
                    </a:lnTo>
                    <a:lnTo>
                      <a:pt x="7" y="1290"/>
                    </a:lnTo>
                    <a:close/>
                    <a:moveTo>
                      <a:pt x="7" y="1258"/>
                    </a:moveTo>
                    <a:lnTo>
                      <a:pt x="22" y="1258"/>
                    </a:lnTo>
                    <a:lnTo>
                      <a:pt x="22" y="1262"/>
                    </a:lnTo>
                    <a:lnTo>
                      <a:pt x="7" y="1262"/>
                    </a:lnTo>
                    <a:lnTo>
                      <a:pt x="7" y="1258"/>
                    </a:lnTo>
                    <a:close/>
                    <a:moveTo>
                      <a:pt x="7" y="1230"/>
                    </a:moveTo>
                    <a:lnTo>
                      <a:pt x="22" y="1230"/>
                    </a:lnTo>
                    <a:lnTo>
                      <a:pt x="22" y="1235"/>
                    </a:lnTo>
                    <a:lnTo>
                      <a:pt x="7" y="1235"/>
                    </a:lnTo>
                    <a:lnTo>
                      <a:pt x="7" y="1230"/>
                    </a:lnTo>
                    <a:close/>
                    <a:moveTo>
                      <a:pt x="7" y="1046"/>
                    </a:moveTo>
                    <a:lnTo>
                      <a:pt x="22" y="1046"/>
                    </a:lnTo>
                    <a:lnTo>
                      <a:pt x="22" y="1051"/>
                    </a:lnTo>
                    <a:lnTo>
                      <a:pt x="7" y="1051"/>
                    </a:lnTo>
                    <a:lnTo>
                      <a:pt x="7" y="1046"/>
                    </a:lnTo>
                    <a:close/>
                    <a:moveTo>
                      <a:pt x="7" y="936"/>
                    </a:moveTo>
                    <a:lnTo>
                      <a:pt x="22" y="936"/>
                    </a:lnTo>
                    <a:lnTo>
                      <a:pt x="22" y="941"/>
                    </a:lnTo>
                    <a:lnTo>
                      <a:pt x="7" y="941"/>
                    </a:lnTo>
                    <a:lnTo>
                      <a:pt x="7" y="936"/>
                    </a:lnTo>
                    <a:close/>
                    <a:moveTo>
                      <a:pt x="7" y="858"/>
                    </a:moveTo>
                    <a:lnTo>
                      <a:pt x="22" y="858"/>
                    </a:lnTo>
                    <a:lnTo>
                      <a:pt x="22" y="863"/>
                    </a:lnTo>
                    <a:lnTo>
                      <a:pt x="7" y="863"/>
                    </a:lnTo>
                    <a:lnTo>
                      <a:pt x="7" y="858"/>
                    </a:lnTo>
                    <a:close/>
                    <a:moveTo>
                      <a:pt x="7" y="799"/>
                    </a:moveTo>
                    <a:lnTo>
                      <a:pt x="22" y="799"/>
                    </a:lnTo>
                    <a:lnTo>
                      <a:pt x="22" y="803"/>
                    </a:lnTo>
                    <a:lnTo>
                      <a:pt x="7" y="803"/>
                    </a:lnTo>
                    <a:lnTo>
                      <a:pt x="7" y="799"/>
                    </a:lnTo>
                    <a:close/>
                    <a:moveTo>
                      <a:pt x="7" y="753"/>
                    </a:moveTo>
                    <a:lnTo>
                      <a:pt x="22" y="753"/>
                    </a:lnTo>
                    <a:lnTo>
                      <a:pt x="22" y="757"/>
                    </a:lnTo>
                    <a:lnTo>
                      <a:pt x="7" y="757"/>
                    </a:lnTo>
                    <a:lnTo>
                      <a:pt x="7" y="753"/>
                    </a:lnTo>
                    <a:close/>
                    <a:moveTo>
                      <a:pt x="7" y="711"/>
                    </a:moveTo>
                    <a:lnTo>
                      <a:pt x="22" y="711"/>
                    </a:lnTo>
                    <a:lnTo>
                      <a:pt x="22" y="716"/>
                    </a:lnTo>
                    <a:lnTo>
                      <a:pt x="7" y="716"/>
                    </a:lnTo>
                    <a:lnTo>
                      <a:pt x="7" y="711"/>
                    </a:lnTo>
                    <a:close/>
                    <a:moveTo>
                      <a:pt x="7" y="675"/>
                    </a:moveTo>
                    <a:lnTo>
                      <a:pt x="22" y="675"/>
                    </a:lnTo>
                    <a:lnTo>
                      <a:pt x="22" y="679"/>
                    </a:lnTo>
                    <a:lnTo>
                      <a:pt x="7" y="679"/>
                    </a:lnTo>
                    <a:lnTo>
                      <a:pt x="7" y="675"/>
                    </a:lnTo>
                    <a:close/>
                    <a:moveTo>
                      <a:pt x="7" y="642"/>
                    </a:moveTo>
                    <a:lnTo>
                      <a:pt x="22" y="642"/>
                    </a:lnTo>
                    <a:lnTo>
                      <a:pt x="22" y="647"/>
                    </a:lnTo>
                    <a:lnTo>
                      <a:pt x="7" y="647"/>
                    </a:lnTo>
                    <a:lnTo>
                      <a:pt x="7" y="642"/>
                    </a:lnTo>
                    <a:close/>
                    <a:moveTo>
                      <a:pt x="7" y="615"/>
                    </a:moveTo>
                    <a:lnTo>
                      <a:pt x="22" y="615"/>
                    </a:lnTo>
                    <a:lnTo>
                      <a:pt x="22" y="620"/>
                    </a:lnTo>
                    <a:lnTo>
                      <a:pt x="7" y="620"/>
                    </a:lnTo>
                    <a:lnTo>
                      <a:pt x="7" y="615"/>
                    </a:lnTo>
                    <a:close/>
                    <a:moveTo>
                      <a:pt x="7" y="431"/>
                    </a:moveTo>
                    <a:lnTo>
                      <a:pt x="22" y="431"/>
                    </a:lnTo>
                    <a:lnTo>
                      <a:pt x="22" y="436"/>
                    </a:lnTo>
                    <a:lnTo>
                      <a:pt x="7" y="436"/>
                    </a:lnTo>
                    <a:lnTo>
                      <a:pt x="7" y="431"/>
                    </a:lnTo>
                    <a:close/>
                    <a:moveTo>
                      <a:pt x="7" y="321"/>
                    </a:moveTo>
                    <a:lnTo>
                      <a:pt x="22" y="321"/>
                    </a:lnTo>
                    <a:lnTo>
                      <a:pt x="22" y="326"/>
                    </a:lnTo>
                    <a:lnTo>
                      <a:pt x="7" y="326"/>
                    </a:lnTo>
                    <a:lnTo>
                      <a:pt x="7" y="321"/>
                    </a:lnTo>
                    <a:close/>
                    <a:moveTo>
                      <a:pt x="7" y="243"/>
                    </a:moveTo>
                    <a:lnTo>
                      <a:pt x="22" y="243"/>
                    </a:lnTo>
                    <a:lnTo>
                      <a:pt x="22" y="248"/>
                    </a:lnTo>
                    <a:lnTo>
                      <a:pt x="7" y="248"/>
                    </a:lnTo>
                    <a:lnTo>
                      <a:pt x="7" y="243"/>
                    </a:lnTo>
                    <a:close/>
                    <a:moveTo>
                      <a:pt x="7" y="183"/>
                    </a:moveTo>
                    <a:lnTo>
                      <a:pt x="22" y="183"/>
                    </a:lnTo>
                    <a:lnTo>
                      <a:pt x="22" y="188"/>
                    </a:lnTo>
                    <a:lnTo>
                      <a:pt x="7" y="188"/>
                    </a:lnTo>
                    <a:lnTo>
                      <a:pt x="7" y="183"/>
                    </a:lnTo>
                    <a:close/>
                    <a:moveTo>
                      <a:pt x="7" y="138"/>
                    </a:moveTo>
                    <a:lnTo>
                      <a:pt x="22" y="138"/>
                    </a:lnTo>
                    <a:lnTo>
                      <a:pt x="22" y="142"/>
                    </a:lnTo>
                    <a:lnTo>
                      <a:pt x="7" y="142"/>
                    </a:lnTo>
                    <a:lnTo>
                      <a:pt x="7" y="138"/>
                    </a:lnTo>
                    <a:close/>
                    <a:moveTo>
                      <a:pt x="7" y="96"/>
                    </a:moveTo>
                    <a:lnTo>
                      <a:pt x="22" y="96"/>
                    </a:lnTo>
                    <a:lnTo>
                      <a:pt x="22" y="101"/>
                    </a:lnTo>
                    <a:lnTo>
                      <a:pt x="7" y="101"/>
                    </a:lnTo>
                    <a:lnTo>
                      <a:pt x="7" y="96"/>
                    </a:lnTo>
                    <a:close/>
                    <a:moveTo>
                      <a:pt x="7" y="60"/>
                    </a:moveTo>
                    <a:lnTo>
                      <a:pt x="22" y="60"/>
                    </a:lnTo>
                    <a:lnTo>
                      <a:pt x="22" y="64"/>
                    </a:lnTo>
                    <a:lnTo>
                      <a:pt x="7" y="64"/>
                    </a:lnTo>
                    <a:lnTo>
                      <a:pt x="7" y="60"/>
                    </a:lnTo>
                    <a:close/>
                    <a:moveTo>
                      <a:pt x="7" y="27"/>
                    </a:moveTo>
                    <a:lnTo>
                      <a:pt x="22" y="27"/>
                    </a:lnTo>
                    <a:lnTo>
                      <a:pt x="22" y="32"/>
                    </a:lnTo>
                    <a:lnTo>
                      <a:pt x="7" y="32"/>
                    </a:lnTo>
                    <a:lnTo>
                      <a:pt x="7" y="27"/>
                    </a:lnTo>
                    <a:close/>
                    <a:moveTo>
                      <a:pt x="7" y="0"/>
                    </a:moveTo>
                    <a:lnTo>
                      <a:pt x="22" y="0"/>
                    </a:lnTo>
                    <a:lnTo>
                      <a:pt x="22" y="4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  <a:moveTo>
                      <a:pt x="0" y="2460"/>
                    </a:moveTo>
                    <a:lnTo>
                      <a:pt x="47" y="2460"/>
                    </a:lnTo>
                    <a:lnTo>
                      <a:pt x="47" y="2465"/>
                    </a:lnTo>
                    <a:lnTo>
                      <a:pt x="0" y="2465"/>
                    </a:lnTo>
                    <a:lnTo>
                      <a:pt x="0" y="2460"/>
                    </a:lnTo>
                    <a:close/>
                    <a:moveTo>
                      <a:pt x="0" y="1845"/>
                    </a:moveTo>
                    <a:lnTo>
                      <a:pt x="47" y="1845"/>
                    </a:lnTo>
                    <a:lnTo>
                      <a:pt x="47" y="1850"/>
                    </a:lnTo>
                    <a:lnTo>
                      <a:pt x="0" y="1850"/>
                    </a:lnTo>
                    <a:lnTo>
                      <a:pt x="0" y="1845"/>
                    </a:lnTo>
                    <a:close/>
                    <a:moveTo>
                      <a:pt x="0" y="1230"/>
                    </a:moveTo>
                    <a:lnTo>
                      <a:pt x="47" y="1230"/>
                    </a:lnTo>
                    <a:lnTo>
                      <a:pt x="47" y="1235"/>
                    </a:lnTo>
                    <a:lnTo>
                      <a:pt x="0" y="1235"/>
                    </a:lnTo>
                    <a:lnTo>
                      <a:pt x="0" y="1230"/>
                    </a:lnTo>
                    <a:close/>
                    <a:moveTo>
                      <a:pt x="0" y="615"/>
                    </a:moveTo>
                    <a:lnTo>
                      <a:pt x="47" y="615"/>
                    </a:lnTo>
                    <a:lnTo>
                      <a:pt x="47" y="620"/>
                    </a:lnTo>
                    <a:lnTo>
                      <a:pt x="0" y="620"/>
                    </a:lnTo>
                    <a:lnTo>
                      <a:pt x="0" y="615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3" name="Freeform 962"/>
              <p:cNvSpPr>
                <a:spLocks/>
              </p:cNvSpPr>
              <p:nvPr/>
            </p:nvSpPr>
            <p:spPr bwMode="auto">
              <a:xfrm>
                <a:off x="1527" y="819"/>
                <a:ext cx="7" cy="2461"/>
              </a:xfrm>
              <a:custGeom>
                <a:avLst/>
                <a:gdLst>
                  <a:gd name="T0" fmla="*/ 0 w 7"/>
                  <a:gd name="T1" fmla="*/ 2461 h 2461"/>
                  <a:gd name="T2" fmla="*/ 3 w 7"/>
                  <a:gd name="T3" fmla="*/ 0 h 2461"/>
                  <a:gd name="T4" fmla="*/ 7 w 7"/>
                  <a:gd name="T5" fmla="*/ 0 h 2461"/>
                  <a:gd name="T6" fmla="*/ 3 w 7"/>
                  <a:gd name="T7" fmla="*/ 2461 h 2461"/>
                  <a:gd name="T8" fmla="*/ 0 w 7"/>
                  <a:gd name="T9" fmla="*/ 2461 h 2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461"/>
                  <a:gd name="T17" fmla="*/ 7 w 7"/>
                  <a:gd name="T18" fmla="*/ 2461 h 24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461">
                    <a:moveTo>
                      <a:pt x="0" y="2461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3" y="2461"/>
                    </a:lnTo>
                    <a:lnTo>
                      <a:pt x="0" y="2461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4" name="Freeform 963"/>
              <p:cNvSpPr>
                <a:spLocks noEditPoints="1"/>
              </p:cNvSpPr>
              <p:nvPr/>
            </p:nvSpPr>
            <p:spPr bwMode="auto">
              <a:xfrm>
                <a:off x="1507" y="817"/>
                <a:ext cx="47" cy="2465"/>
              </a:xfrm>
              <a:custGeom>
                <a:avLst/>
                <a:gdLst>
                  <a:gd name="T0" fmla="*/ 21 w 47"/>
                  <a:gd name="T1" fmla="*/ 2465 h 2465"/>
                  <a:gd name="T2" fmla="*/ 39 w 47"/>
                  <a:gd name="T3" fmla="*/ 2281 h 2465"/>
                  <a:gd name="T4" fmla="*/ 39 w 47"/>
                  <a:gd name="T5" fmla="*/ 2166 h 2465"/>
                  <a:gd name="T6" fmla="*/ 21 w 47"/>
                  <a:gd name="T7" fmla="*/ 2088 h 2465"/>
                  <a:gd name="T8" fmla="*/ 21 w 47"/>
                  <a:gd name="T9" fmla="*/ 2088 h 2465"/>
                  <a:gd name="T10" fmla="*/ 21 w 47"/>
                  <a:gd name="T11" fmla="*/ 2033 h 2465"/>
                  <a:gd name="T12" fmla="*/ 39 w 47"/>
                  <a:gd name="T13" fmla="*/ 1987 h 2465"/>
                  <a:gd name="T14" fmla="*/ 39 w 47"/>
                  <a:gd name="T15" fmla="*/ 1942 h 2465"/>
                  <a:gd name="T16" fmla="*/ 21 w 47"/>
                  <a:gd name="T17" fmla="*/ 1905 h 2465"/>
                  <a:gd name="T18" fmla="*/ 21 w 47"/>
                  <a:gd name="T19" fmla="*/ 1905 h 2465"/>
                  <a:gd name="T20" fmla="*/ 21 w 47"/>
                  <a:gd name="T21" fmla="*/ 1877 h 2465"/>
                  <a:gd name="T22" fmla="*/ 39 w 47"/>
                  <a:gd name="T23" fmla="*/ 1850 h 2465"/>
                  <a:gd name="T24" fmla="*/ 39 w 47"/>
                  <a:gd name="T25" fmla="*/ 1662 h 2465"/>
                  <a:gd name="T26" fmla="*/ 21 w 47"/>
                  <a:gd name="T27" fmla="*/ 1551 h 2465"/>
                  <a:gd name="T28" fmla="*/ 21 w 47"/>
                  <a:gd name="T29" fmla="*/ 1551 h 2465"/>
                  <a:gd name="T30" fmla="*/ 21 w 47"/>
                  <a:gd name="T31" fmla="*/ 1478 h 2465"/>
                  <a:gd name="T32" fmla="*/ 39 w 47"/>
                  <a:gd name="T33" fmla="*/ 1418 h 2465"/>
                  <a:gd name="T34" fmla="*/ 39 w 47"/>
                  <a:gd name="T35" fmla="*/ 1368 h 2465"/>
                  <a:gd name="T36" fmla="*/ 21 w 47"/>
                  <a:gd name="T37" fmla="*/ 1326 h 2465"/>
                  <a:gd name="T38" fmla="*/ 21 w 47"/>
                  <a:gd name="T39" fmla="*/ 1326 h 2465"/>
                  <a:gd name="T40" fmla="*/ 21 w 47"/>
                  <a:gd name="T41" fmla="*/ 1294 h 2465"/>
                  <a:gd name="T42" fmla="*/ 39 w 47"/>
                  <a:gd name="T43" fmla="*/ 1262 h 2465"/>
                  <a:gd name="T44" fmla="*/ 39 w 47"/>
                  <a:gd name="T45" fmla="*/ 1230 h 2465"/>
                  <a:gd name="T46" fmla="*/ 21 w 47"/>
                  <a:gd name="T47" fmla="*/ 1046 h 2465"/>
                  <a:gd name="T48" fmla="*/ 21 w 47"/>
                  <a:gd name="T49" fmla="*/ 1046 h 2465"/>
                  <a:gd name="T50" fmla="*/ 21 w 47"/>
                  <a:gd name="T51" fmla="*/ 941 h 2465"/>
                  <a:gd name="T52" fmla="*/ 39 w 47"/>
                  <a:gd name="T53" fmla="*/ 863 h 2465"/>
                  <a:gd name="T54" fmla="*/ 39 w 47"/>
                  <a:gd name="T55" fmla="*/ 799 h 2465"/>
                  <a:gd name="T56" fmla="*/ 21 w 47"/>
                  <a:gd name="T57" fmla="*/ 753 h 2465"/>
                  <a:gd name="T58" fmla="*/ 21 w 47"/>
                  <a:gd name="T59" fmla="*/ 753 h 2465"/>
                  <a:gd name="T60" fmla="*/ 21 w 47"/>
                  <a:gd name="T61" fmla="*/ 716 h 2465"/>
                  <a:gd name="T62" fmla="*/ 39 w 47"/>
                  <a:gd name="T63" fmla="*/ 679 h 2465"/>
                  <a:gd name="T64" fmla="*/ 39 w 47"/>
                  <a:gd name="T65" fmla="*/ 642 h 2465"/>
                  <a:gd name="T66" fmla="*/ 21 w 47"/>
                  <a:gd name="T67" fmla="*/ 615 h 2465"/>
                  <a:gd name="T68" fmla="*/ 21 w 47"/>
                  <a:gd name="T69" fmla="*/ 615 h 2465"/>
                  <a:gd name="T70" fmla="*/ 21 w 47"/>
                  <a:gd name="T71" fmla="*/ 436 h 2465"/>
                  <a:gd name="T72" fmla="*/ 39 w 47"/>
                  <a:gd name="T73" fmla="*/ 326 h 2465"/>
                  <a:gd name="T74" fmla="*/ 39 w 47"/>
                  <a:gd name="T75" fmla="*/ 243 h 2465"/>
                  <a:gd name="T76" fmla="*/ 21 w 47"/>
                  <a:gd name="T77" fmla="*/ 183 h 2465"/>
                  <a:gd name="T78" fmla="*/ 21 w 47"/>
                  <a:gd name="T79" fmla="*/ 183 h 2465"/>
                  <a:gd name="T80" fmla="*/ 21 w 47"/>
                  <a:gd name="T81" fmla="*/ 142 h 2465"/>
                  <a:gd name="T82" fmla="*/ 39 w 47"/>
                  <a:gd name="T83" fmla="*/ 101 h 2465"/>
                  <a:gd name="T84" fmla="*/ 39 w 47"/>
                  <a:gd name="T85" fmla="*/ 60 h 2465"/>
                  <a:gd name="T86" fmla="*/ 21 w 47"/>
                  <a:gd name="T87" fmla="*/ 27 h 2465"/>
                  <a:gd name="T88" fmla="*/ 21 w 47"/>
                  <a:gd name="T89" fmla="*/ 27 h 2465"/>
                  <a:gd name="T90" fmla="*/ 21 w 47"/>
                  <a:gd name="T91" fmla="*/ 4 h 2465"/>
                  <a:gd name="T92" fmla="*/ 47 w 47"/>
                  <a:gd name="T93" fmla="*/ 2465 h 2465"/>
                  <a:gd name="T94" fmla="*/ 47 w 47"/>
                  <a:gd name="T95" fmla="*/ 1845 h 2465"/>
                  <a:gd name="T96" fmla="*/ 0 w 47"/>
                  <a:gd name="T97" fmla="*/ 1230 h 2465"/>
                  <a:gd name="T98" fmla="*/ 0 w 47"/>
                  <a:gd name="T99" fmla="*/ 1230 h 2465"/>
                  <a:gd name="T100" fmla="*/ 0 w 47"/>
                  <a:gd name="T101" fmla="*/ 620 h 2465"/>
                  <a:gd name="T102" fmla="*/ 47 w 47"/>
                  <a:gd name="T103" fmla="*/ 4 h 246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2465"/>
                  <a:gd name="T158" fmla="*/ 47 w 47"/>
                  <a:gd name="T159" fmla="*/ 2465 h 246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2465">
                    <a:moveTo>
                      <a:pt x="21" y="2460"/>
                    </a:moveTo>
                    <a:lnTo>
                      <a:pt x="39" y="2460"/>
                    </a:lnTo>
                    <a:lnTo>
                      <a:pt x="39" y="2465"/>
                    </a:lnTo>
                    <a:lnTo>
                      <a:pt x="21" y="2465"/>
                    </a:lnTo>
                    <a:lnTo>
                      <a:pt x="21" y="2460"/>
                    </a:lnTo>
                    <a:close/>
                    <a:moveTo>
                      <a:pt x="21" y="2277"/>
                    </a:moveTo>
                    <a:lnTo>
                      <a:pt x="39" y="2277"/>
                    </a:lnTo>
                    <a:lnTo>
                      <a:pt x="39" y="2281"/>
                    </a:lnTo>
                    <a:lnTo>
                      <a:pt x="21" y="2281"/>
                    </a:lnTo>
                    <a:lnTo>
                      <a:pt x="21" y="2277"/>
                    </a:lnTo>
                    <a:close/>
                    <a:moveTo>
                      <a:pt x="21" y="2166"/>
                    </a:moveTo>
                    <a:lnTo>
                      <a:pt x="39" y="2166"/>
                    </a:lnTo>
                    <a:lnTo>
                      <a:pt x="39" y="2171"/>
                    </a:lnTo>
                    <a:lnTo>
                      <a:pt x="21" y="2171"/>
                    </a:lnTo>
                    <a:lnTo>
                      <a:pt x="21" y="2166"/>
                    </a:lnTo>
                    <a:close/>
                    <a:moveTo>
                      <a:pt x="21" y="2088"/>
                    </a:moveTo>
                    <a:lnTo>
                      <a:pt x="39" y="2088"/>
                    </a:lnTo>
                    <a:lnTo>
                      <a:pt x="39" y="2093"/>
                    </a:lnTo>
                    <a:lnTo>
                      <a:pt x="21" y="2093"/>
                    </a:lnTo>
                    <a:lnTo>
                      <a:pt x="21" y="2088"/>
                    </a:lnTo>
                    <a:close/>
                    <a:moveTo>
                      <a:pt x="21" y="2029"/>
                    </a:moveTo>
                    <a:lnTo>
                      <a:pt x="39" y="2029"/>
                    </a:lnTo>
                    <a:lnTo>
                      <a:pt x="39" y="2033"/>
                    </a:lnTo>
                    <a:lnTo>
                      <a:pt x="21" y="2033"/>
                    </a:lnTo>
                    <a:lnTo>
                      <a:pt x="21" y="2029"/>
                    </a:lnTo>
                    <a:close/>
                    <a:moveTo>
                      <a:pt x="21" y="1983"/>
                    </a:moveTo>
                    <a:lnTo>
                      <a:pt x="39" y="1983"/>
                    </a:lnTo>
                    <a:lnTo>
                      <a:pt x="39" y="1987"/>
                    </a:lnTo>
                    <a:lnTo>
                      <a:pt x="21" y="1987"/>
                    </a:lnTo>
                    <a:lnTo>
                      <a:pt x="21" y="1983"/>
                    </a:lnTo>
                    <a:close/>
                    <a:moveTo>
                      <a:pt x="21" y="1942"/>
                    </a:moveTo>
                    <a:lnTo>
                      <a:pt x="39" y="1942"/>
                    </a:lnTo>
                    <a:lnTo>
                      <a:pt x="39" y="1946"/>
                    </a:lnTo>
                    <a:lnTo>
                      <a:pt x="21" y="1946"/>
                    </a:lnTo>
                    <a:lnTo>
                      <a:pt x="21" y="1942"/>
                    </a:lnTo>
                    <a:close/>
                    <a:moveTo>
                      <a:pt x="21" y="1905"/>
                    </a:moveTo>
                    <a:lnTo>
                      <a:pt x="39" y="1905"/>
                    </a:lnTo>
                    <a:lnTo>
                      <a:pt x="39" y="1909"/>
                    </a:lnTo>
                    <a:lnTo>
                      <a:pt x="21" y="1909"/>
                    </a:lnTo>
                    <a:lnTo>
                      <a:pt x="21" y="1905"/>
                    </a:lnTo>
                    <a:close/>
                    <a:moveTo>
                      <a:pt x="21" y="1873"/>
                    </a:moveTo>
                    <a:lnTo>
                      <a:pt x="39" y="1873"/>
                    </a:lnTo>
                    <a:lnTo>
                      <a:pt x="39" y="1877"/>
                    </a:lnTo>
                    <a:lnTo>
                      <a:pt x="21" y="1877"/>
                    </a:lnTo>
                    <a:lnTo>
                      <a:pt x="21" y="1873"/>
                    </a:lnTo>
                    <a:close/>
                    <a:moveTo>
                      <a:pt x="21" y="1845"/>
                    </a:moveTo>
                    <a:lnTo>
                      <a:pt x="39" y="1845"/>
                    </a:lnTo>
                    <a:lnTo>
                      <a:pt x="39" y="1850"/>
                    </a:lnTo>
                    <a:lnTo>
                      <a:pt x="21" y="1850"/>
                    </a:lnTo>
                    <a:lnTo>
                      <a:pt x="21" y="1845"/>
                    </a:lnTo>
                    <a:close/>
                    <a:moveTo>
                      <a:pt x="21" y="1662"/>
                    </a:moveTo>
                    <a:lnTo>
                      <a:pt x="39" y="1662"/>
                    </a:lnTo>
                    <a:lnTo>
                      <a:pt x="39" y="1666"/>
                    </a:lnTo>
                    <a:lnTo>
                      <a:pt x="21" y="1666"/>
                    </a:lnTo>
                    <a:lnTo>
                      <a:pt x="21" y="1662"/>
                    </a:lnTo>
                    <a:close/>
                    <a:moveTo>
                      <a:pt x="21" y="1551"/>
                    </a:moveTo>
                    <a:lnTo>
                      <a:pt x="39" y="1551"/>
                    </a:lnTo>
                    <a:lnTo>
                      <a:pt x="39" y="1556"/>
                    </a:lnTo>
                    <a:lnTo>
                      <a:pt x="21" y="1556"/>
                    </a:lnTo>
                    <a:lnTo>
                      <a:pt x="21" y="1551"/>
                    </a:lnTo>
                    <a:close/>
                    <a:moveTo>
                      <a:pt x="21" y="1473"/>
                    </a:moveTo>
                    <a:lnTo>
                      <a:pt x="39" y="1473"/>
                    </a:lnTo>
                    <a:lnTo>
                      <a:pt x="39" y="1478"/>
                    </a:lnTo>
                    <a:lnTo>
                      <a:pt x="21" y="1478"/>
                    </a:lnTo>
                    <a:lnTo>
                      <a:pt x="21" y="1473"/>
                    </a:lnTo>
                    <a:close/>
                    <a:moveTo>
                      <a:pt x="21" y="1414"/>
                    </a:moveTo>
                    <a:lnTo>
                      <a:pt x="39" y="1414"/>
                    </a:lnTo>
                    <a:lnTo>
                      <a:pt x="39" y="1418"/>
                    </a:lnTo>
                    <a:lnTo>
                      <a:pt x="21" y="1418"/>
                    </a:lnTo>
                    <a:lnTo>
                      <a:pt x="21" y="1414"/>
                    </a:lnTo>
                    <a:close/>
                    <a:moveTo>
                      <a:pt x="21" y="1368"/>
                    </a:moveTo>
                    <a:lnTo>
                      <a:pt x="39" y="1368"/>
                    </a:lnTo>
                    <a:lnTo>
                      <a:pt x="39" y="1372"/>
                    </a:lnTo>
                    <a:lnTo>
                      <a:pt x="21" y="1372"/>
                    </a:lnTo>
                    <a:lnTo>
                      <a:pt x="21" y="1368"/>
                    </a:lnTo>
                    <a:close/>
                    <a:moveTo>
                      <a:pt x="21" y="1326"/>
                    </a:moveTo>
                    <a:lnTo>
                      <a:pt x="39" y="1326"/>
                    </a:lnTo>
                    <a:lnTo>
                      <a:pt x="39" y="1331"/>
                    </a:lnTo>
                    <a:lnTo>
                      <a:pt x="21" y="1331"/>
                    </a:lnTo>
                    <a:lnTo>
                      <a:pt x="21" y="1326"/>
                    </a:lnTo>
                    <a:close/>
                    <a:moveTo>
                      <a:pt x="21" y="1290"/>
                    </a:moveTo>
                    <a:lnTo>
                      <a:pt x="39" y="1290"/>
                    </a:lnTo>
                    <a:lnTo>
                      <a:pt x="39" y="1294"/>
                    </a:lnTo>
                    <a:lnTo>
                      <a:pt x="21" y="1294"/>
                    </a:lnTo>
                    <a:lnTo>
                      <a:pt x="21" y="1290"/>
                    </a:lnTo>
                    <a:close/>
                    <a:moveTo>
                      <a:pt x="21" y="1258"/>
                    </a:moveTo>
                    <a:lnTo>
                      <a:pt x="39" y="1258"/>
                    </a:lnTo>
                    <a:lnTo>
                      <a:pt x="39" y="1262"/>
                    </a:lnTo>
                    <a:lnTo>
                      <a:pt x="21" y="1262"/>
                    </a:lnTo>
                    <a:lnTo>
                      <a:pt x="21" y="1258"/>
                    </a:lnTo>
                    <a:close/>
                    <a:moveTo>
                      <a:pt x="21" y="1230"/>
                    </a:moveTo>
                    <a:lnTo>
                      <a:pt x="39" y="1230"/>
                    </a:lnTo>
                    <a:lnTo>
                      <a:pt x="39" y="1235"/>
                    </a:lnTo>
                    <a:lnTo>
                      <a:pt x="21" y="1235"/>
                    </a:lnTo>
                    <a:lnTo>
                      <a:pt x="21" y="1230"/>
                    </a:lnTo>
                    <a:close/>
                    <a:moveTo>
                      <a:pt x="21" y="1046"/>
                    </a:moveTo>
                    <a:lnTo>
                      <a:pt x="39" y="1046"/>
                    </a:lnTo>
                    <a:lnTo>
                      <a:pt x="39" y="1051"/>
                    </a:lnTo>
                    <a:lnTo>
                      <a:pt x="21" y="1051"/>
                    </a:lnTo>
                    <a:lnTo>
                      <a:pt x="21" y="1046"/>
                    </a:lnTo>
                    <a:close/>
                    <a:moveTo>
                      <a:pt x="21" y="936"/>
                    </a:moveTo>
                    <a:lnTo>
                      <a:pt x="39" y="936"/>
                    </a:lnTo>
                    <a:lnTo>
                      <a:pt x="39" y="941"/>
                    </a:lnTo>
                    <a:lnTo>
                      <a:pt x="21" y="941"/>
                    </a:lnTo>
                    <a:lnTo>
                      <a:pt x="21" y="936"/>
                    </a:lnTo>
                    <a:close/>
                    <a:moveTo>
                      <a:pt x="21" y="858"/>
                    </a:moveTo>
                    <a:lnTo>
                      <a:pt x="39" y="858"/>
                    </a:lnTo>
                    <a:lnTo>
                      <a:pt x="39" y="863"/>
                    </a:lnTo>
                    <a:lnTo>
                      <a:pt x="21" y="863"/>
                    </a:lnTo>
                    <a:lnTo>
                      <a:pt x="21" y="858"/>
                    </a:lnTo>
                    <a:close/>
                    <a:moveTo>
                      <a:pt x="21" y="799"/>
                    </a:moveTo>
                    <a:lnTo>
                      <a:pt x="39" y="799"/>
                    </a:lnTo>
                    <a:lnTo>
                      <a:pt x="39" y="803"/>
                    </a:lnTo>
                    <a:lnTo>
                      <a:pt x="21" y="803"/>
                    </a:lnTo>
                    <a:lnTo>
                      <a:pt x="21" y="799"/>
                    </a:lnTo>
                    <a:close/>
                    <a:moveTo>
                      <a:pt x="21" y="753"/>
                    </a:moveTo>
                    <a:lnTo>
                      <a:pt x="39" y="753"/>
                    </a:lnTo>
                    <a:lnTo>
                      <a:pt x="39" y="757"/>
                    </a:lnTo>
                    <a:lnTo>
                      <a:pt x="21" y="757"/>
                    </a:lnTo>
                    <a:lnTo>
                      <a:pt x="21" y="753"/>
                    </a:lnTo>
                    <a:close/>
                    <a:moveTo>
                      <a:pt x="21" y="711"/>
                    </a:moveTo>
                    <a:lnTo>
                      <a:pt x="39" y="711"/>
                    </a:lnTo>
                    <a:lnTo>
                      <a:pt x="39" y="716"/>
                    </a:lnTo>
                    <a:lnTo>
                      <a:pt x="21" y="716"/>
                    </a:lnTo>
                    <a:lnTo>
                      <a:pt x="21" y="711"/>
                    </a:lnTo>
                    <a:close/>
                    <a:moveTo>
                      <a:pt x="21" y="675"/>
                    </a:moveTo>
                    <a:lnTo>
                      <a:pt x="39" y="675"/>
                    </a:lnTo>
                    <a:lnTo>
                      <a:pt x="39" y="679"/>
                    </a:lnTo>
                    <a:lnTo>
                      <a:pt x="21" y="679"/>
                    </a:lnTo>
                    <a:lnTo>
                      <a:pt x="21" y="675"/>
                    </a:lnTo>
                    <a:close/>
                    <a:moveTo>
                      <a:pt x="21" y="642"/>
                    </a:moveTo>
                    <a:lnTo>
                      <a:pt x="39" y="642"/>
                    </a:lnTo>
                    <a:lnTo>
                      <a:pt x="39" y="647"/>
                    </a:lnTo>
                    <a:lnTo>
                      <a:pt x="21" y="647"/>
                    </a:lnTo>
                    <a:lnTo>
                      <a:pt x="21" y="642"/>
                    </a:lnTo>
                    <a:close/>
                    <a:moveTo>
                      <a:pt x="21" y="615"/>
                    </a:moveTo>
                    <a:lnTo>
                      <a:pt x="39" y="615"/>
                    </a:lnTo>
                    <a:lnTo>
                      <a:pt x="39" y="620"/>
                    </a:lnTo>
                    <a:lnTo>
                      <a:pt x="21" y="620"/>
                    </a:lnTo>
                    <a:lnTo>
                      <a:pt x="21" y="615"/>
                    </a:lnTo>
                    <a:close/>
                    <a:moveTo>
                      <a:pt x="21" y="431"/>
                    </a:moveTo>
                    <a:lnTo>
                      <a:pt x="39" y="431"/>
                    </a:lnTo>
                    <a:lnTo>
                      <a:pt x="39" y="436"/>
                    </a:lnTo>
                    <a:lnTo>
                      <a:pt x="21" y="436"/>
                    </a:lnTo>
                    <a:lnTo>
                      <a:pt x="21" y="431"/>
                    </a:lnTo>
                    <a:close/>
                    <a:moveTo>
                      <a:pt x="21" y="321"/>
                    </a:moveTo>
                    <a:lnTo>
                      <a:pt x="39" y="321"/>
                    </a:lnTo>
                    <a:lnTo>
                      <a:pt x="39" y="326"/>
                    </a:lnTo>
                    <a:lnTo>
                      <a:pt x="21" y="326"/>
                    </a:lnTo>
                    <a:lnTo>
                      <a:pt x="21" y="321"/>
                    </a:lnTo>
                    <a:close/>
                    <a:moveTo>
                      <a:pt x="21" y="243"/>
                    </a:moveTo>
                    <a:lnTo>
                      <a:pt x="39" y="243"/>
                    </a:lnTo>
                    <a:lnTo>
                      <a:pt x="39" y="248"/>
                    </a:lnTo>
                    <a:lnTo>
                      <a:pt x="21" y="248"/>
                    </a:lnTo>
                    <a:lnTo>
                      <a:pt x="21" y="243"/>
                    </a:lnTo>
                    <a:close/>
                    <a:moveTo>
                      <a:pt x="21" y="183"/>
                    </a:moveTo>
                    <a:lnTo>
                      <a:pt x="39" y="183"/>
                    </a:lnTo>
                    <a:lnTo>
                      <a:pt x="39" y="188"/>
                    </a:lnTo>
                    <a:lnTo>
                      <a:pt x="21" y="188"/>
                    </a:lnTo>
                    <a:lnTo>
                      <a:pt x="21" y="183"/>
                    </a:lnTo>
                    <a:close/>
                    <a:moveTo>
                      <a:pt x="21" y="138"/>
                    </a:moveTo>
                    <a:lnTo>
                      <a:pt x="39" y="138"/>
                    </a:lnTo>
                    <a:lnTo>
                      <a:pt x="39" y="142"/>
                    </a:lnTo>
                    <a:lnTo>
                      <a:pt x="21" y="142"/>
                    </a:lnTo>
                    <a:lnTo>
                      <a:pt x="21" y="138"/>
                    </a:lnTo>
                    <a:close/>
                    <a:moveTo>
                      <a:pt x="21" y="96"/>
                    </a:moveTo>
                    <a:lnTo>
                      <a:pt x="39" y="96"/>
                    </a:lnTo>
                    <a:lnTo>
                      <a:pt x="39" y="101"/>
                    </a:lnTo>
                    <a:lnTo>
                      <a:pt x="21" y="101"/>
                    </a:lnTo>
                    <a:lnTo>
                      <a:pt x="21" y="96"/>
                    </a:lnTo>
                    <a:close/>
                    <a:moveTo>
                      <a:pt x="21" y="60"/>
                    </a:moveTo>
                    <a:lnTo>
                      <a:pt x="39" y="60"/>
                    </a:lnTo>
                    <a:lnTo>
                      <a:pt x="39" y="64"/>
                    </a:lnTo>
                    <a:lnTo>
                      <a:pt x="21" y="64"/>
                    </a:lnTo>
                    <a:lnTo>
                      <a:pt x="21" y="60"/>
                    </a:lnTo>
                    <a:close/>
                    <a:moveTo>
                      <a:pt x="21" y="27"/>
                    </a:moveTo>
                    <a:lnTo>
                      <a:pt x="39" y="27"/>
                    </a:lnTo>
                    <a:lnTo>
                      <a:pt x="39" y="32"/>
                    </a:lnTo>
                    <a:lnTo>
                      <a:pt x="21" y="32"/>
                    </a:lnTo>
                    <a:lnTo>
                      <a:pt x="21" y="27"/>
                    </a:lnTo>
                    <a:close/>
                    <a:moveTo>
                      <a:pt x="21" y="0"/>
                    </a:moveTo>
                    <a:lnTo>
                      <a:pt x="39" y="0"/>
                    </a:lnTo>
                    <a:lnTo>
                      <a:pt x="39" y="4"/>
                    </a:lnTo>
                    <a:lnTo>
                      <a:pt x="21" y="4"/>
                    </a:lnTo>
                    <a:lnTo>
                      <a:pt x="21" y="0"/>
                    </a:lnTo>
                    <a:close/>
                    <a:moveTo>
                      <a:pt x="0" y="2460"/>
                    </a:moveTo>
                    <a:lnTo>
                      <a:pt x="47" y="2460"/>
                    </a:lnTo>
                    <a:lnTo>
                      <a:pt x="47" y="2465"/>
                    </a:lnTo>
                    <a:lnTo>
                      <a:pt x="0" y="2465"/>
                    </a:lnTo>
                    <a:lnTo>
                      <a:pt x="0" y="2460"/>
                    </a:lnTo>
                    <a:close/>
                    <a:moveTo>
                      <a:pt x="0" y="1845"/>
                    </a:moveTo>
                    <a:lnTo>
                      <a:pt x="47" y="1845"/>
                    </a:lnTo>
                    <a:lnTo>
                      <a:pt x="47" y="1850"/>
                    </a:lnTo>
                    <a:lnTo>
                      <a:pt x="0" y="1850"/>
                    </a:lnTo>
                    <a:lnTo>
                      <a:pt x="0" y="1845"/>
                    </a:lnTo>
                    <a:close/>
                    <a:moveTo>
                      <a:pt x="0" y="1230"/>
                    </a:moveTo>
                    <a:lnTo>
                      <a:pt x="47" y="1230"/>
                    </a:lnTo>
                    <a:lnTo>
                      <a:pt x="47" y="1235"/>
                    </a:lnTo>
                    <a:lnTo>
                      <a:pt x="0" y="1235"/>
                    </a:lnTo>
                    <a:lnTo>
                      <a:pt x="0" y="1230"/>
                    </a:lnTo>
                    <a:close/>
                    <a:moveTo>
                      <a:pt x="0" y="615"/>
                    </a:moveTo>
                    <a:lnTo>
                      <a:pt x="47" y="615"/>
                    </a:lnTo>
                    <a:lnTo>
                      <a:pt x="47" y="620"/>
                    </a:lnTo>
                    <a:lnTo>
                      <a:pt x="0" y="620"/>
                    </a:lnTo>
                    <a:lnTo>
                      <a:pt x="0" y="615"/>
                    </a:lnTo>
                    <a:close/>
                    <a:moveTo>
                      <a:pt x="0" y="0"/>
                    </a:moveTo>
                    <a:lnTo>
                      <a:pt x="47" y="0"/>
                    </a:lnTo>
                    <a:lnTo>
                      <a:pt x="47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5" name="Rectangle 964"/>
              <p:cNvSpPr>
                <a:spLocks noChangeArrowheads="1"/>
              </p:cNvSpPr>
              <p:nvPr/>
            </p:nvSpPr>
            <p:spPr bwMode="auto">
              <a:xfrm>
                <a:off x="1528" y="3277"/>
                <a:ext cx="2716" cy="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6" name="Freeform 965"/>
              <p:cNvSpPr>
                <a:spLocks noEditPoints="1"/>
              </p:cNvSpPr>
              <p:nvPr/>
            </p:nvSpPr>
            <p:spPr bwMode="auto">
              <a:xfrm>
                <a:off x="1527" y="3247"/>
                <a:ext cx="2719" cy="65"/>
              </a:xfrm>
              <a:custGeom>
                <a:avLst/>
                <a:gdLst>
                  <a:gd name="T0" fmla="*/ 0 w 2719"/>
                  <a:gd name="T1" fmla="*/ 10 h 65"/>
                  <a:gd name="T2" fmla="*/ 76 w 2719"/>
                  <a:gd name="T3" fmla="*/ 33 h 65"/>
                  <a:gd name="T4" fmla="*/ 159 w 2719"/>
                  <a:gd name="T5" fmla="*/ 33 h 65"/>
                  <a:gd name="T6" fmla="*/ 236 w 2719"/>
                  <a:gd name="T7" fmla="*/ 10 h 65"/>
                  <a:gd name="T8" fmla="*/ 236 w 2719"/>
                  <a:gd name="T9" fmla="*/ 10 h 65"/>
                  <a:gd name="T10" fmla="*/ 309 w 2719"/>
                  <a:gd name="T11" fmla="*/ 10 h 65"/>
                  <a:gd name="T12" fmla="*/ 389 w 2719"/>
                  <a:gd name="T13" fmla="*/ 33 h 65"/>
                  <a:gd name="T14" fmla="*/ 469 w 2719"/>
                  <a:gd name="T15" fmla="*/ 33 h 65"/>
                  <a:gd name="T16" fmla="*/ 545 w 2719"/>
                  <a:gd name="T17" fmla="*/ 10 h 65"/>
                  <a:gd name="T18" fmla="*/ 545 w 2719"/>
                  <a:gd name="T19" fmla="*/ 10 h 65"/>
                  <a:gd name="T20" fmla="*/ 621 w 2719"/>
                  <a:gd name="T21" fmla="*/ 10 h 65"/>
                  <a:gd name="T22" fmla="*/ 698 w 2719"/>
                  <a:gd name="T23" fmla="*/ 33 h 65"/>
                  <a:gd name="T24" fmla="*/ 778 w 2719"/>
                  <a:gd name="T25" fmla="*/ 33 h 65"/>
                  <a:gd name="T26" fmla="*/ 858 w 2719"/>
                  <a:gd name="T27" fmla="*/ 10 h 65"/>
                  <a:gd name="T28" fmla="*/ 858 w 2719"/>
                  <a:gd name="T29" fmla="*/ 10 h 65"/>
                  <a:gd name="T30" fmla="*/ 930 w 2719"/>
                  <a:gd name="T31" fmla="*/ 10 h 65"/>
                  <a:gd name="T32" fmla="*/ 1007 w 2719"/>
                  <a:gd name="T33" fmla="*/ 33 h 65"/>
                  <a:gd name="T34" fmla="*/ 1090 w 2719"/>
                  <a:gd name="T35" fmla="*/ 33 h 65"/>
                  <a:gd name="T36" fmla="*/ 1167 w 2719"/>
                  <a:gd name="T37" fmla="*/ 10 h 65"/>
                  <a:gd name="T38" fmla="*/ 1167 w 2719"/>
                  <a:gd name="T39" fmla="*/ 10 h 65"/>
                  <a:gd name="T40" fmla="*/ 1239 w 2719"/>
                  <a:gd name="T41" fmla="*/ 10 h 65"/>
                  <a:gd name="T42" fmla="*/ 1319 w 2719"/>
                  <a:gd name="T43" fmla="*/ 33 h 65"/>
                  <a:gd name="T44" fmla="*/ 1399 w 2719"/>
                  <a:gd name="T45" fmla="*/ 33 h 65"/>
                  <a:gd name="T46" fmla="*/ 1479 w 2719"/>
                  <a:gd name="T47" fmla="*/ 10 h 65"/>
                  <a:gd name="T48" fmla="*/ 1479 w 2719"/>
                  <a:gd name="T49" fmla="*/ 10 h 65"/>
                  <a:gd name="T50" fmla="*/ 1552 w 2719"/>
                  <a:gd name="T51" fmla="*/ 10 h 65"/>
                  <a:gd name="T52" fmla="*/ 1628 w 2719"/>
                  <a:gd name="T53" fmla="*/ 33 h 65"/>
                  <a:gd name="T54" fmla="*/ 1712 w 2719"/>
                  <a:gd name="T55" fmla="*/ 33 h 65"/>
                  <a:gd name="T56" fmla="*/ 1788 w 2719"/>
                  <a:gd name="T57" fmla="*/ 10 h 65"/>
                  <a:gd name="T58" fmla="*/ 1788 w 2719"/>
                  <a:gd name="T59" fmla="*/ 10 h 65"/>
                  <a:gd name="T60" fmla="*/ 1861 w 2719"/>
                  <a:gd name="T61" fmla="*/ 10 h 65"/>
                  <a:gd name="T62" fmla="*/ 1941 w 2719"/>
                  <a:gd name="T63" fmla="*/ 33 h 65"/>
                  <a:gd name="T64" fmla="*/ 2021 w 2719"/>
                  <a:gd name="T65" fmla="*/ 33 h 65"/>
                  <a:gd name="T66" fmla="*/ 2098 w 2719"/>
                  <a:gd name="T67" fmla="*/ 10 h 65"/>
                  <a:gd name="T68" fmla="*/ 2098 w 2719"/>
                  <a:gd name="T69" fmla="*/ 10 h 65"/>
                  <a:gd name="T70" fmla="*/ 2174 w 2719"/>
                  <a:gd name="T71" fmla="*/ 10 h 65"/>
                  <a:gd name="T72" fmla="*/ 2250 w 2719"/>
                  <a:gd name="T73" fmla="*/ 33 h 65"/>
                  <a:gd name="T74" fmla="*/ 2330 w 2719"/>
                  <a:gd name="T75" fmla="*/ 33 h 65"/>
                  <a:gd name="T76" fmla="*/ 2410 w 2719"/>
                  <a:gd name="T77" fmla="*/ 10 h 65"/>
                  <a:gd name="T78" fmla="*/ 2410 w 2719"/>
                  <a:gd name="T79" fmla="*/ 10 h 65"/>
                  <a:gd name="T80" fmla="*/ 2483 w 2719"/>
                  <a:gd name="T81" fmla="*/ 10 h 65"/>
                  <a:gd name="T82" fmla="*/ 2559 w 2719"/>
                  <a:gd name="T83" fmla="*/ 33 h 65"/>
                  <a:gd name="T84" fmla="*/ 2643 w 2719"/>
                  <a:gd name="T85" fmla="*/ 33 h 65"/>
                  <a:gd name="T86" fmla="*/ 2719 w 2719"/>
                  <a:gd name="T87" fmla="*/ 10 h 65"/>
                  <a:gd name="T88" fmla="*/ 2719 w 2719"/>
                  <a:gd name="T89" fmla="*/ 10 h 65"/>
                  <a:gd name="T90" fmla="*/ 0 w 2719"/>
                  <a:gd name="T91" fmla="*/ 0 h 65"/>
                  <a:gd name="T92" fmla="*/ 389 w 2719"/>
                  <a:gd name="T93" fmla="*/ 65 h 65"/>
                  <a:gd name="T94" fmla="*/ 778 w 2719"/>
                  <a:gd name="T95" fmla="*/ 65 h 65"/>
                  <a:gd name="T96" fmla="*/ 1167 w 2719"/>
                  <a:gd name="T97" fmla="*/ 0 h 65"/>
                  <a:gd name="T98" fmla="*/ 1167 w 2719"/>
                  <a:gd name="T99" fmla="*/ 0 h 65"/>
                  <a:gd name="T100" fmla="*/ 1552 w 2719"/>
                  <a:gd name="T101" fmla="*/ 0 h 65"/>
                  <a:gd name="T102" fmla="*/ 1941 w 2719"/>
                  <a:gd name="T103" fmla="*/ 65 h 65"/>
                  <a:gd name="T104" fmla="*/ 2330 w 2719"/>
                  <a:gd name="T105" fmla="*/ 65 h 65"/>
                  <a:gd name="T106" fmla="*/ 2719 w 2719"/>
                  <a:gd name="T107" fmla="*/ 0 h 65"/>
                  <a:gd name="T108" fmla="*/ 2719 w 2719"/>
                  <a:gd name="T109" fmla="*/ 0 h 6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719"/>
                  <a:gd name="T166" fmla="*/ 0 h 65"/>
                  <a:gd name="T167" fmla="*/ 2719 w 2719"/>
                  <a:gd name="T168" fmla="*/ 65 h 6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719" h="65">
                    <a:moveTo>
                      <a:pt x="3" y="10"/>
                    </a:moveTo>
                    <a:lnTo>
                      <a:pt x="3" y="33"/>
                    </a:lnTo>
                    <a:lnTo>
                      <a:pt x="0" y="33"/>
                    </a:lnTo>
                    <a:lnTo>
                      <a:pt x="0" y="10"/>
                    </a:lnTo>
                    <a:lnTo>
                      <a:pt x="3" y="10"/>
                    </a:lnTo>
                    <a:close/>
                    <a:moveTo>
                      <a:pt x="79" y="10"/>
                    </a:moveTo>
                    <a:lnTo>
                      <a:pt x="79" y="33"/>
                    </a:lnTo>
                    <a:lnTo>
                      <a:pt x="76" y="33"/>
                    </a:lnTo>
                    <a:lnTo>
                      <a:pt x="76" y="10"/>
                    </a:lnTo>
                    <a:lnTo>
                      <a:pt x="79" y="10"/>
                    </a:lnTo>
                    <a:close/>
                    <a:moveTo>
                      <a:pt x="159" y="10"/>
                    </a:moveTo>
                    <a:lnTo>
                      <a:pt x="159" y="33"/>
                    </a:lnTo>
                    <a:lnTo>
                      <a:pt x="156" y="33"/>
                    </a:lnTo>
                    <a:lnTo>
                      <a:pt x="156" y="10"/>
                    </a:lnTo>
                    <a:lnTo>
                      <a:pt x="159" y="10"/>
                    </a:lnTo>
                    <a:close/>
                    <a:moveTo>
                      <a:pt x="236" y="10"/>
                    </a:moveTo>
                    <a:lnTo>
                      <a:pt x="236" y="33"/>
                    </a:lnTo>
                    <a:lnTo>
                      <a:pt x="232" y="33"/>
                    </a:lnTo>
                    <a:lnTo>
                      <a:pt x="232" y="10"/>
                    </a:lnTo>
                    <a:lnTo>
                      <a:pt x="236" y="10"/>
                    </a:lnTo>
                    <a:close/>
                    <a:moveTo>
                      <a:pt x="312" y="10"/>
                    </a:moveTo>
                    <a:lnTo>
                      <a:pt x="312" y="33"/>
                    </a:lnTo>
                    <a:lnTo>
                      <a:pt x="309" y="33"/>
                    </a:lnTo>
                    <a:lnTo>
                      <a:pt x="309" y="10"/>
                    </a:lnTo>
                    <a:lnTo>
                      <a:pt x="312" y="10"/>
                    </a:lnTo>
                    <a:close/>
                    <a:moveTo>
                      <a:pt x="392" y="10"/>
                    </a:moveTo>
                    <a:lnTo>
                      <a:pt x="392" y="33"/>
                    </a:lnTo>
                    <a:lnTo>
                      <a:pt x="389" y="33"/>
                    </a:lnTo>
                    <a:lnTo>
                      <a:pt x="389" y="10"/>
                    </a:lnTo>
                    <a:lnTo>
                      <a:pt x="392" y="10"/>
                    </a:lnTo>
                    <a:close/>
                    <a:moveTo>
                      <a:pt x="469" y="10"/>
                    </a:moveTo>
                    <a:lnTo>
                      <a:pt x="469" y="33"/>
                    </a:lnTo>
                    <a:lnTo>
                      <a:pt x="465" y="33"/>
                    </a:lnTo>
                    <a:lnTo>
                      <a:pt x="465" y="10"/>
                    </a:lnTo>
                    <a:lnTo>
                      <a:pt x="469" y="10"/>
                    </a:lnTo>
                    <a:close/>
                    <a:moveTo>
                      <a:pt x="545" y="10"/>
                    </a:moveTo>
                    <a:lnTo>
                      <a:pt x="545" y="33"/>
                    </a:lnTo>
                    <a:lnTo>
                      <a:pt x="541" y="33"/>
                    </a:lnTo>
                    <a:lnTo>
                      <a:pt x="541" y="10"/>
                    </a:lnTo>
                    <a:lnTo>
                      <a:pt x="545" y="10"/>
                    </a:lnTo>
                    <a:close/>
                    <a:moveTo>
                      <a:pt x="625" y="10"/>
                    </a:moveTo>
                    <a:lnTo>
                      <a:pt x="625" y="33"/>
                    </a:lnTo>
                    <a:lnTo>
                      <a:pt x="621" y="33"/>
                    </a:lnTo>
                    <a:lnTo>
                      <a:pt x="621" y="10"/>
                    </a:lnTo>
                    <a:lnTo>
                      <a:pt x="625" y="10"/>
                    </a:lnTo>
                    <a:close/>
                    <a:moveTo>
                      <a:pt x="701" y="10"/>
                    </a:moveTo>
                    <a:lnTo>
                      <a:pt x="701" y="33"/>
                    </a:lnTo>
                    <a:lnTo>
                      <a:pt x="698" y="33"/>
                    </a:lnTo>
                    <a:lnTo>
                      <a:pt x="698" y="10"/>
                    </a:lnTo>
                    <a:lnTo>
                      <a:pt x="701" y="10"/>
                    </a:lnTo>
                    <a:close/>
                    <a:moveTo>
                      <a:pt x="778" y="10"/>
                    </a:moveTo>
                    <a:lnTo>
                      <a:pt x="778" y="33"/>
                    </a:lnTo>
                    <a:lnTo>
                      <a:pt x="774" y="33"/>
                    </a:lnTo>
                    <a:lnTo>
                      <a:pt x="774" y="10"/>
                    </a:lnTo>
                    <a:lnTo>
                      <a:pt x="778" y="10"/>
                    </a:lnTo>
                    <a:close/>
                    <a:moveTo>
                      <a:pt x="858" y="10"/>
                    </a:moveTo>
                    <a:lnTo>
                      <a:pt x="858" y="33"/>
                    </a:lnTo>
                    <a:lnTo>
                      <a:pt x="854" y="33"/>
                    </a:lnTo>
                    <a:lnTo>
                      <a:pt x="854" y="10"/>
                    </a:lnTo>
                    <a:lnTo>
                      <a:pt x="858" y="10"/>
                    </a:lnTo>
                    <a:close/>
                    <a:moveTo>
                      <a:pt x="934" y="10"/>
                    </a:moveTo>
                    <a:lnTo>
                      <a:pt x="934" y="33"/>
                    </a:lnTo>
                    <a:lnTo>
                      <a:pt x="930" y="33"/>
                    </a:lnTo>
                    <a:lnTo>
                      <a:pt x="930" y="10"/>
                    </a:lnTo>
                    <a:lnTo>
                      <a:pt x="934" y="10"/>
                    </a:lnTo>
                    <a:close/>
                    <a:moveTo>
                      <a:pt x="1010" y="10"/>
                    </a:moveTo>
                    <a:lnTo>
                      <a:pt x="1010" y="33"/>
                    </a:lnTo>
                    <a:lnTo>
                      <a:pt x="1007" y="33"/>
                    </a:lnTo>
                    <a:lnTo>
                      <a:pt x="1007" y="10"/>
                    </a:lnTo>
                    <a:lnTo>
                      <a:pt x="1010" y="10"/>
                    </a:lnTo>
                    <a:close/>
                    <a:moveTo>
                      <a:pt x="1090" y="10"/>
                    </a:moveTo>
                    <a:lnTo>
                      <a:pt x="1090" y="33"/>
                    </a:lnTo>
                    <a:lnTo>
                      <a:pt x="1087" y="33"/>
                    </a:lnTo>
                    <a:lnTo>
                      <a:pt x="1087" y="10"/>
                    </a:lnTo>
                    <a:lnTo>
                      <a:pt x="1090" y="10"/>
                    </a:lnTo>
                    <a:close/>
                    <a:moveTo>
                      <a:pt x="1167" y="10"/>
                    </a:moveTo>
                    <a:lnTo>
                      <a:pt x="1167" y="33"/>
                    </a:lnTo>
                    <a:lnTo>
                      <a:pt x="1163" y="33"/>
                    </a:lnTo>
                    <a:lnTo>
                      <a:pt x="1163" y="10"/>
                    </a:lnTo>
                    <a:lnTo>
                      <a:pt x="1167" y="10"/>
                    </a:lnTo>
                    <a:close/>
                    <a:moveTo>
                      <a:pt x="1243" y="10"/>
                    </a:moveTo>
                    <a:lnTo>
                      <a:pt x="1243" y="33"/>
                    </a:lnTo>
                    <a:lnTo>
                      <a:pt x="1239" y="33"/>
                    </a:lnTo>
                    <a:lnTo>
                      <a:pt x="1239" y="10"/>
                    </a:lnTo>
                    <a:lnTo>
                      <a:pt x="1243" y="10"/>
                    </a:lnTo>
                    <a:close/>
                    <a:moveTo>
                      <a:pt x="1323" y="10"/>
                    </a:moveTo>
                    <a:lnTo>
                      <a:pt x="1323" y="33"/>
                    </a:lnTo>
                    <a:lnTo>
                      <a:pt x="1319" y="33"/>
                    </a:lnTo>
                    <a:lnTo>
                      <a:pt x="1319" y="10"/>
                    </a:lnTo>
                    <a:lnTo>
                      <a:pt x="1323" y="10"/>
                    </a:lnTo>
                    <a:close/>
                    <a:moveTo>
                      <a:pt x="1399" y="10"/>
                    </a:moveTo>
                    <a:lnTo>
                      <a:pt x="1399" y="33"/>
                    </a:lnTo>
                    <a:lnTo>
                      <a:pt x="1396" y="33"/>
                    </a:lnTo>
                    <a:lnTo>
                      <a:pt x="1396" y="10"/>
                    </a:lnTo>
                    <a:lnTo>
                      <a:pt x="1399" y="10"/>
                    </a:lnTo>
                    <a:close/>
                    <a:moveTo>
                      <a:pt x="1479" y="10"/>
                    </a:moveTo>
                    <a:lnTo>
                      <a:pt x="1479" y="33"/>
                    </a:lnTo>
                    <a:lnTo>
                      <a:pt x="1476" y="33"/>
                    </a:lnTo>
                    <a:lnTo>
                      <a:pt x="1476" y="10"/>
                    </a:lnTo>
                    <a:lnTo>
                      <a:pt x="1479" y="10"/>
                    </a:lnTo>
                    <a:close/>
                    <a:moveTo>
                      <a:pt x="1556" y="10"/>
                    </a:moveTo>
                    <a:lnTo>
                      <a:pt x="1556" y="33"/>
                    </a:lnTo>
                    <a:lnTo>
                      <a:pt x="1552" y="33"/>
                    </a:lnTo>
                    <a:lnTo>
                      <a:pt x="1552" y="10"/>
                    </a:lnTo>
                    <a:lnTo>
                      <a:pt x="1556" y="10"/>
                    </a:lnTo>
                    <a:close/>
                    <a:moveTo>
                      <a:pt x="1632" y="10"/>
                    </a:moveTo>
                    <a:lnTo>
                      <a:pt x="1632" y="33"/>
                    </a:lnTo>
                    <a:lnTo>
                      <a:pt x="1628" y="33"/>
                    </a:lnTo>
                    <a:lnTo>
                      <a:pt x="1628" y="10"/>
                    </a:lnTo>
                    <a:lnTo>
                      <a:pt x="1632" y="10"/>
                    </a:lnTo>
                    <a:close/>
                    <a:moveTo>
                      <a:pt x="1712" y="10"/>
                    </a:moveTo>
                    <a:lnTo>
                      <a:pt x="1712" y="33"/>
                    </a:lnTo>
                    <a:lnTo>
                      <a:pt x="1708" y="33"/>
                    </a:lnTo>
                    <a:lnTo>
                      <a:pt x="1708" y="10"/>
                    </a:lnTo>
                    <a:lnTo>
                      <a:pt x="1712" y="10"/>
                    </a:lnTo>
                    <a:close/>
                    <a:moveTo>
                      <a:pt x="1788" y="10"/>
                    </a:moveTo>
                    <a:lnTo>
                      <a:pt x="1788" y="33"/>
                    </a:lnTo>
                    <a:lnTo>
                      <a:pt x="1785" y="33"/>
                    </a:lnTo>
                    <a:lnTo>
                      <a:pt x="1785" y="10"/>
                    </a:lnTo>
                    <a:lnTo>
                      <a:pt x="1788" y="10"/>
                    </a:lnTo>
                    <a:close/>
                    <a:moveTo>
                      <a:pt x="1865" y="10"/>
                    </a:moveTo>
                    <a:lnTo>
                      <a:pt x="1865" y="33"/>
                    </a:lnTo>
                    <a:lnTo>
                      <a:pt x="1861" y="33"/>
                    </a:lnTo>
                    <a:lnTo>
                      <a:pt x="1861" y="10"/>
                    </a:lnTo>
                    <a:lnTo>
                      <a:pt x="1865" y="10"/>
                    </a:lnTo>
                    <a:close/>
                    <a:moveTo>
                      <a:pt x="1945" y="10"/>
                    </a:moveTo>
                    <a:lnTo>
                      <a:pt x="1945" y="33"/>
                    </a:lnTo>
                    <a:lnTo>
                      <a:pt x="1941" y="33"/>
                    </a:lnTo>
                    <a:lnTo>
                      <a:pt x="1941" y="10"/>
                    </a:lnTo>
                    <a:lnTo>
                      <a:pt x="1945" y="10"/>
                    </a:lnTo>
                    <a:close/>
                    <a:moveTo>
                      <a:pt x="2021" y="10"/>
                    </a:moveTo>
                    <a:lnTo>
                      <a:pt x="2021" y="33"/>
                    </a:lnTo>
                    <a:lnTo>
                      <a:pt x="2018" y="33"/>
                    </a:lnTo>
                    <a:lnTo>
                      <a:pt x="2018" y="10"/>
                    </a:lnTo>
                    <a:lnTo>
                      <a:pt x="2021" y="10"/>
                    </a:lnTo>
                    <a:close/>
                    <a:moveTo>
                      <a:pt x="2098" y="10"/>
                    </a:moveTo>
                    <a:lnTo>
                      <a:pt x="2098" y="33"/>
                    </a:lnTo>
                    <a:lnTo>
                      <a:pt x="2094" y="33"/>
                    </a:lnTo>
                    <a:lnTo>
                      <a:pt x="2094" y="10"/>
                    </a:lnTo>
                    <a:lnTo>
                      <a:pt x="2098" y="10"/>
                    </a:lnTo>
                    <a:close/>
                    <a:moveTo>
                      <a:pt x="2178" y="10"/>
                    </a:moveTo>
                    <a:lnTo>
                      <a:pt x="2178" y="33"/>
                    </a:lnTo>
                    <a:lnTo>
                      <a:pt x="2174" y="33"/>
                    </a:lnTo>
                    <a:lnTo>
                      <a:pt x="2174" y="10"/>
                    </a:lnTo>
                    <a:lnTo>
                      <a:pt x="2178" y="10"/>
                    </a:lnTo>
                    <a:close/>
                    <a:moveTo>
                      <a:pt x="2254" y="10"/>
                    </a:moveTo>
                    <a:lnTo>
                      <a:pt x="2254" y="33"/>
                    </a:lnTo>
                    <a:lnTo>
                      <a:pt x="2250" y="33"/>
                    </a:lnTo>
                    <a:lnTo>
                      <a:pt x="2250" y="10"/>
                    </a:lnTo>
                    <a:lnTo>
                      <a:pt x="2254" y="10"/>
                    </a:lnTo>
                    <a:close/>
                    <a:moveTo>
                      <a:pt x="2330" y="10"/>
                    </a:moveTo>
                    <a:lnTo>
                      <a:pt x="2330" y="33"/>
                    </a:lnTo>
                    <a:lnTo>
                      <a:pt x="2327" y="33"/>
                    </a:lnTo>
                    <a:lnTo>
                      <a:pt x="2327" y="10"/>
                    </a:lnTo>
                    <a:lnTo>
                      <a:pt x="2330" y="10"/>
                    </a:lnTo>
                    <a:close/>
                    <a:moveTo>
                      <a:pt x="2410" y="10"/>
                    </a:moveTo>
                    <a:lnTo>
                      <a:pt x="2410" y="33"/>
                    </a:lnTo>
                    <a:lnTo>
                      <a:pt x="2407" y="33"/>
                    </a:lnTo>
                    <a:lnTo>
                      <a:pt x="2407" y="10"/>
                    </a:lnTo>
                    <a:lnTo>
                      <a:pt x="2410" y="10"/>
                    </a:lnTo>
                    <a:close/>
                    <a:moveTo>
                      <a:pt x="2487" y="10"/>
                    </a:moveTo>
                    <a:lnTo>
                      <a:pt x="2487" y="33"/>
                    </a:lnTo>
                    <a:lnTo>
                      <a:pt x="2483" y="33"/>
                    </a:lnTo>
                    <a:lnTo>
                      <a:pt x="2483" y="10"/>
                    </a:lnTo>
                    <a:lnTo>
                      <a:pt x="2487" y="10"/>
                    </a:lnTo>
                    <a:close/>
                    <a:moveTo>
                      <a:pt x="2563" y="10"/>
                    </a:moveTo>
                    <a:lnTo>
                      <a:pt x="2563" y="33"/>
                    </a:lnTo>
                    <a:lnTo>
                      <a:pt x="2559" y="33"/>
                    </a:lnTo>
                    <a:lnTo>
                      <a:pt x="2559" y="10"/>
                    </a:lnTo>
                    <a:lnTo>
                      <a:pt x="2563" y="10"/>
                    </a:lnTo>
                    <a:close/>
                    <a:moveTo>
                      <a:pt x="2643" y="10"/>
                    </a:moveTo>
                    <a:lnTo>
                      <a:pt x="2643" y="33"/>
                    </a:lnTo>
                    <a:lnTo>
                      <a:pt x="2639" y="33"/>
                    </a:lnTo>
                    <a:lnTo>
                      <a:pt x="2639" y="10"/>
                    </a:lnTo>
                    <a:lnTo>
                      <a:pt x="2643" y="10"/>
                    </a:lnTo>
                    <a:close/>
                    <a:moveTo>
                      <a:pt x="2719" y="10"/>
                    </a:moveTo>
                    <a:lnTo>
                      <a:pt x="2719" y="33"/>
                    </a:lnTo>
                    <a:lnTo>
                      <a:pt x="2716" y="33"/>
                    </a:lnTo>
                    <a:lnTo>
                      <a:pt x="2716" y="10"/>
                    </a:lnTo>
                    <a:lnTo>
                      <a:pt x="2719" y="10"/>
                    </a:lnTo>
                    <a:close/>
                    <a:moveTo>
                      <a:pt x="3" y="0"/>
                    </a:moveTo>
                    <a:lnTo>
                      <a:pt x="3" y="65"/>
                    </a:lnTo>
                    <a:lnTo>
                      <a:pt x="0" y="65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  <a:moveTo>
                      <a:pt x="392" y="0"/>
                    </a:moveTo>
                    <a:lnTo>
                      <a:pt x="392" y="65"/>
                    </a:lnTo>
                    <a:lnTo>
                      <a:pt x="389" y="65"/>
                    </a:lnTo>
                    <a:lnTo>
                      <a:pt x="389" y="0"/>
                    </a:lnTo>
                    <a:lnTo>
                      <a:pt x="392" y="0"/>
                    </a:lnTo>
                    <a:close/>
                    <a:moveTo>
                      <a:pt x="778" y="0"/>
                    </a:moveTo>
                    <a:lnTo>
                      <a:pt x="778" y="65"/>
                    </a:lnTo>
                    <a:lnTo>
                      <a:pt x="774" y="65"/>
                    </a:lnTo>
                    <a:lnTo>
                      <a:pt x="774" y="0"/>
                    </a:lnTo>
                    <a:lnTo>
                      <a:pt x="778" y="0"/>
                    </a:lnTo>
                    <a:close/>
                    <a:moveTo>
                      <a:pt x="1167" y="0"/>
                    </a:moveTo>
                    <a:lnTo>
                      <a:pt x="1167" y="65"/>
                    </a:lnTo>
                    <a:lnTo>
                      <a:pt x="1163" y="65"/>
                    </a:lnTo>
                    <a:lnTo>
                      <a:pt x="1163" y="0"/>
                    </a:lnTo>
                    <a:lnTo>
                      <a:pt x="1167" y="0"/>
                    </a:lnTo>
                    <a:close/>
                    <a:moveTo>
                      <a:pt x="1556" y="0"/>
                    </a:moveTo>
                    <a:lnTo>
                      <a:pt x="1556" y="65"/>
                    </a:lnTo>
                    <a:lnTo>
                      <a:pt x="1552" y="65"/>
                    </a:lnTo>
                    <a:lnTo>
                      <a:pt x="1552" y="0"/>
                    </a:lnTo>
                    <a:lnTo>
                      <a:pt x="1556" y="0"/>
                    </a:lnTo>
                    <a:close/>
                    <a:moveTo>
                      <a:pt x="1945" y="0"/>
                    </a:moveTo>
                    <a:lnTo>
                      <a:pt x="1945" y="65"/>
                    </a:lnTo>
                    <a:lnTo>
                      <a:pt x="1941" y="65"/>
                    </a:lnTo>
                    <a:lnTo>
                      <a:pt x="1941" y="0"/>
                    </a:lnTo>
                    <a:lnTo>
                      <a:pt x="1945" y="0"/>
                    </a:lnTo>
                    <a:close/>
                    <a:moveTo>
                      <a:pt x="2330" y="0"/>
                    </a:moveTo>
                    <a:lnTo>
                      <a:pt x="2330" y="65"/>
                    </a:lnTo>
                    <a:lnTo>
                      <a:pt x="2327" y="65"/>
                    </a:lnTo>
                    <a:lnTo>
                      <a:pt x="2327" y="0"/>
                    </a:lnTo>
                    <a:lnTo>
                      <a:pt x="2330" y="0"/>
                    </a:lnTo>
                    <a:close/>
                    <a:moveTo>
                      <a:pt x="2719" y="0"/>
                    </a:moveTo>
                    <a:lnTo>
                      <a:pt x="2719" y="65"/>
                    </a:lnTo>
                    <a:lnTo>
                      <a:pt x="2716" y="65"/>
                    </a:lnTo>
                    <a:lnTo>
                      <a:pt x="2716" y="0"/>
                    </a:lnTo>
                    <a:lnTo>
                      <a:pt x="27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7" name="Freeform 966"/>
              <p:cNvSpPr>
                <a:spLocks noEditPoints="1"/>
              </p:cNvSpPr>
              <p:nvPr/>
            </p:nvSpPr>
            <p:spPr bwMode="auto">
              <a:xfrm>
                <a:off x="1683" y="1244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8" name="Freeform 967"/>
              <p:cNvSpPr>
                <a:spLocks noEditPoints="1"/>
              </p:cNvSpPr>
              <p:nvPr/>
            </p:nvSpPr>
            <p:spPr bwMode="auto">
              <a:xfrm>
                <a:off x="1688" y="123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89" name="Freeform 968"/>
              <p:cNvSpPr>
                <a:spLocks noEditPoints="1"/>
              </p:cNvSpPr>
              <p:nvPr/>
            </p:nvSpPr>
            <p:spPr bwMode="auto">
              <a:xfrm>
                <a:off x="1710" y="124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0" name="Freeform 969"/>
              <p:cNvSpPr>
                <a:spLocks noEditPoints="1"/>
              </p:cNvSpPr>
              <p:nvPr/>
            </p:nvSpPr>
            <p:spPr bwMode="auto">
              <a:xfrm>
                <a:off x="1727" y="116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1" name="Freeform 970"/>
              <p:cNvSpPr>
                <a:spLocks noEditPoints="1"/>
              </p:cNvSpPr>
              <p:nvPr/>
            </p:nvSpPr>
            <p:spPr bwMode="auto">
              <a:xfrm>
                <a:off x="1773" y="1247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2" name="Freeform 971"/>
              <p:cNvSpPr>
                <a:spLocks noEditPoints="1"/>
              </p:cNvSpPr>
              <p:nvPr/>
            </p:nvSpPr>
            <p:spPr bwMode="auto">
              <a:xfrm>
                <a:off x="1807" y="123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3" name="Freeform 972"/>
              <p:cNvSpPr>
                <a:spLocks noEditPoints="1"/>
              </p:cNvSpPr>
              <p:nvPr/>
            </p:nvSpPr>
            <p:spPr bwMode="auto">
              <a:xfrm>
                <a:off x="1847" y="1252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7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7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4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4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4" name="Freeform 973"/>
              <p:cNvSpPr>
                <a:spLocks noEditPoints="1"/>
              </p:cNvSpPr>
              <p:nvPr/>
            </p:nvSpPr>
            <p:spPr bwMode="auto">
              <a:xfrm>
                <a:off x="1890" y="125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5" name="Freeform 974"/>
              <p:cNvSpPr>
                <a:spLocks noEditPoints="1"/>
              </p:cNvSpPr>
              <p:nvPr/>
            </p:nvSpPr>
            <p:spPr bwMode="auto">
              <a:xfrm>
                <a:off x="1920" y="125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6" name="Freeform 975"/>
              <p:cNvSpPr>
                <a:spLocks noEditPoints="1"/>
              </p:cNvSpPr>
              <p:nvPr/>
            </p:nvSpPr>
            <p:spPr bwMode="auto">
              <a:xfrm>
                <a:off x="1942" y="1247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7" name="Freeform 976"/>
              <p:cNvSpPr>
                <a:spLocks noEditPoints="1"/>
              </p:cNvSpPr>
              <p:nvPr/>
            </p:nvSpPr>
            <p:spPr bwMode="auto">
              <a:xfrm>
                <a:off x="1968" y="1255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7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7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4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4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8" name="Freeform 977"/>
              <p:cNvSpPr>
                <a:spLocks noEditPoints="1"/>
              </p:cNvSpPr>
              <p:nvPr/>
            </p:nvSpPr>
            <p:spPr bwMode="auto">
              <a:xfrm>
                <a:off x="1999" y="126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299" name="Freeform 978"/>
              <p:cNvSpPr>
                <a:spLocks noEditPoints="1"/>
              </p:cNvSpPr>
              <p:nvPr/>
            </p:nvSpPr>
            <p:spPr bwMode="auto">
              <a:xfrm>
                <a:off x="2038" y="125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4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0" name="Freeform 979"/>
              <p:cNvSpPr>
                <a:spLocks noEditPoints="1"/>
              </p:cNvSpPr>
              <p:nvPr/>
            </p:nvSpPr>
            <p:spPr bwMode="auto">
              <a:xfrm>
                <a:off x="2390" y="183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1" name="Freeform 980"/>
              <p:cNvSpPr>
                <a:spLocks noEditPoints="1"/>
              </p:cNvSpPr>
              <p:nvPr/>
            </p:nvSpPr>
            <p:spPr bwMode="auto">
              <a:xfrm>
                <a:off x="2413" y="189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2" name="Freeform 981"/>
              <p:cNvSpPr>
                <a:spLocks noEditPoints="1"/>
              </p:cNvSpPr>
              <p:nvPr/>
            </p:nvSpPr>
            <p:spPr bwMode="auto">
              <a:xfrm>
                <a:off x="2430" y="1930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3" name="Freeform 982"/>
              <p:cNvSpPr>
                <a:spLocks noEditPoints="1"/>
              </p:cNvSpPr>
              <p:nvPr/>
            </p:nvSpPr>
            <p:spPr bwMode="auto">
              <a:xfrm>
                <a:off x="2446" y="1966"/>
                <a:ext cx="34" cy="43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1"/>
                  <a:gd name="T52" fmla="*/ 0 h 149"/>
                  <a:gd name="T53" fmla="*/ 151 w 151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1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9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1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5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4" name="Freeform 983"/>
              <p:cNvSpPr>
                <a:spLocks noEditPoints="1"/>
              </p:cNvSpPr>
              <p:nvPr/>
            </p:nvSpPr>
            <p:spPr bwMode="auto">
              <a:xfrm>
                <a:off x="2462" y="199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49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5" name="Freeform 984"/>
              <p:cNvSpPr>
                <a:spLocks noEditPoints="1"/>
              </p:cNvSpPr>
              <p:nvPr/>
            </p:nvSpPr>
            <p:spPr bwMode="auto">
              <a:xfrm>
                <a:off x="2477" y="203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6" name="Freeform 985"/>
              <p:cNvSpPr>
                <a:spLocks noEditPoints="1"/>
              </p:cNvSpPr>
              <p:nvPr/>
            </p:nvSpPr>
            <p:spPr bwMode="auto">
              <a:xfrm>
                <a:off x="2495" y="207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7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7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7" name="Freeform 986"/>
              <p:cNvSpPr>
                <a:spLocks noEditPoints="1"/>
              </p:cNvSpPr>
              <p:nvPr/>
            </p:nvSpPr>
            <p:spPr bwMode="auto">
              <a:xfrm>
                <a:off x="2514" y="210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8" name="Freeform 987"/>
              <p:cNvSpPr>
                <a:spLocks noEditPoints="1"/>
              </p:cNvSpPr>
              <p:nvPr/>
            </p:nvSpPr>
            <p:spPr bwMode="auto">
              <a:xfrm>
                <a:off x="2536" y="2131"/>
                <a:ext cx="35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09" name="Freeform 988"/>
              <p:cNvSpPr>
                <a:spLocks noEditPoints="1"/>
              </p:cNvSpPr>
              <p:nvPr/>
            </p:nvSpPr>
            <p:spPr bwMode="auto">
              <a:xfrm>
                <a:off x="2536" y="2152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0" name="Freeform 989"/>
              <p:cNvSpPr>
                <a:spLocks noEditPoints="1"/>
              </p:cNvSpPr>
              <p:nvPr/>
            </p:nvSpPr>
            <p:spPr bwMode="auto">
              <a:xfrm>
                <a:off x="2549" y="216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1" name="Freeform 990"/>
              <p:cNvSpPr>
                <a:spLocks noEditPoints="1"/>
              </p:cNvSpPr>
              <p:nvPr/>
            </p:nvSpPr>
            <p:spPr bwMode="auto">
              <a:xfrm>
                <a:off x="2556" y="2185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2" name="Freeform 991"/>
              <p:cNvSpPr>
                <a:spLocks noEditPoints="1"/>
              </p:cNvSpPr>
              <p:nvPr/>
            </p:nvSpPr>
            <p:spPr bwMode="auto">
              <a:xfrm>
                <a:off x="2546" y="220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3" name="Freeform 992"/>
              <p:cNvSpPr>
                <a:spLocks noEditPoints="1"/>
              </p:cNvSpPr>
              <p:nvPr/>
            </p:nvSpPr>
            <p:spPr bwMode="auto">
              <a:xfrm>
                <a:off x="2554" y="2206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7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7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4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4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4" name="Freeform 993"/>
              <p:cNvSpPr>
                <a:spLocks noEditPoints="1"/>
              </p:cNvSpPr>
              <p:nvPr/>
            </p:nvSpPr>
            <p:spPr bwMode="auto">
              <a:xfrm>
                <a:off x="2569" y="222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7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7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4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4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5" name="Freeform 994"/>
              <p:cNvSpPr>
                <a:spLocks noEditPoints="1"/>
              </p:cNvSpPr>
              <p:nvPr/>
            </p:nvSpPr>
            <p:spPr bwMode="auto">
              <a:xfrm>
                <a:off x="2577" y="2236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6" name="Freeform 995"/>
              <p:cNvSpPr>
                <a:spLocks noEditPoints="1"/>
              </p:cNvSpPr>
              <p:nvPr/>
            </p:nvSpPr>
            <p:spPr bwMode="auto">
              <a:xfrm>
                <a:off x="2594" y="2249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49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7" name="Freeform 996"/>
              <p:cNvSpPr>
                <a:spLocks noEditPoints="1"/>
              </p:cNvSpPr>
              <p:nvPr/>
            </p:nvSpPr>
            <p:spPr bwMode="auto">
              <a:xfrm>
                <a:off x="2609" y="226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8" name="Freeform 997"/>
              <p:cNvSpPr>
                <a:spLocks noEditPoints="1"/>
              </p:cNvSpPr>
              <p:nvPr/>
            </p:nvSpPr>
            <p:spPr bwMode="auto">
              <a:xfrm>
                <a:off x="2628" y="2274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19" name="Freeform 998"/>
              <p:cNvSpPr>
                <a:spLocks noEditPoints="1"/>
              </p:cNvSpPr>
              <p:nvPr/>
            </p:nvSpPr>
            <p:spPr bwMode="auto">
              <a:xfrm>
                <a:off x="2636" y="228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0" name="Freeform 999"/>
              <p:cNvSpPr>
                <a:spLocks noEditPoints="1"/>
              </p:cNvSpPr>
              <p:nvPr/>
            </p:nvSpPr>
            <p:spPr bwMode="auto">
              <a:xfrm>
                <a:off x="2635" y="230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1"/>
                      <a:pt x="71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49" y="143"/>
                      <a:pt x="148" y="145"/>
                    </a:cubicBezTo>
                    <a:cubicBezTo>
                      <a:pt x="146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1" name="Freeform 1000"/>
              <p:cNvSpPr>
                <a:spLocks noEditPoints="1"/>
              </p:cNvSpPr>
              <p:nvPr/>
            </p:nvSpPr>
            <p:spPr bwMode="auto">
              <a:xfrm>
                <a:off x="2651" y="2316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7"/>
                    </a:lnTo>
                    <a:cubicBezTo>
                      <a:pt x="150" y="140"/>
                      <a:pt x="149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2" name="Freeform 1001"/>
              <p:cNvSpPr>
                <a:spLocks noEditPoints="1"/>
              </p:cNvSpPr>
              <p:nvPr/>
            </p:nvSpPr>
            <p:spPr bwMode="auto">
              <a:xfrm>
                <a:off x="2675" y="2324"/>
                <a:ext cx="34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3" name="Freeform 1002"/>
              <p:cNvSpPr>
                <a:spLocks noEditPoints="1"/>
              </p:cNvSpPr>
              <p:nvPr/>
            </p:nvSpPr>
            <p:spPr bwMode="auto">
              <a:xfrm>
                <a:off x="2685" y="2336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4" name="Freeform 1003"/>
              <p:cNvSpPr>
                <a:spLocks noEditPoints="1"/>
              </p:cNvSpPr>
              <p:nvPr/>
            </p:nvSpPr>
            <p:spPr bwMode="auto">
              <a:xfrm>
                <a:off x="2686" y="2337"/>
                <a:ext cx="34" cy="43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1"/>
                  <a:gd name="T52" fmla="*/ 0 h 149"/>
                  <a:gd name="T53" fmla="*/ 151 w 151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1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9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1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5" name="Freeform 1004"/>
              <p:cNvSpPr>
                <a:spLocks noEditPoints="1"/>
              </p:cNvSpPr>
              <p:nvPr/>
            </p:nvSpPr>
            <p:spPr bwMode="auto">
              <a:xfrm>
                <a:off x="2684" y="2314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6" name="Freeform 1005"/>
              <p:cNvSpPr>
                <a:spLocks noEditPoints="1"/>
              </p:cNvSpPr>
              <p:nvPr/>
            </p:nvSpPr>
            <p:spPr bwMode="auto">
              <a:xfrm>
                <a:off x="2674" y="2291"/>
                <a:ext cx="34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7" name="Freeform 1006"/>
              <p:cNvSpPr>
                <a:spLocks noEditPoints="1"/>
              </p:cNvSpPr>
              <p:nvPr/>
            </p:nvSpPr>
            <p:spPr bwMode="auto">
              <a:xfrm>
                <a:off x="2666" y="226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3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8" name="Freeform 1007"/>
              <p:cNvSpPr>
                <a:spLocks noEditPoints="1"/>
              </p:cNvSpPr>
              <p:nvPr/>
            </p:nvSpPr>
            <p:spPr bwMode="auto">
              <a:xfrm>
                <a:off x="2662" y="223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3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29" name="Freeform 1008"/>
              <p:cNvSpPr>
                <a:spLocks noEditPoints="1"/>
              </p:cNvSpPr>
              <p:nvPr/>
            </p:nvSpPr>
            <p:spPr bwMode="auto">
              <a:xfrm>
                <a:off x="2686" y="231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0" name="Freeform 1009"/>
              <p:cNvSpPr>
                <a:spLocks noEditPoints="1"/>
              </p:cNvSpPr>
              <p:nvPr/>
            </p:nvSpPr>
            <p:spPr bwMode="auto">
              <a:xfrm>
                <a:off x="2693" y="2334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1" name="Freeform 1010"/>
              <p:cNvSpPr>
                <a:spLocks noEditPoints="1"/>
              </p:cNvSpPr>
              <p:nvPr/>
            </p:nvSpPr>
            <p:spPr bwMode="auto">
              <a:xfrm>
                <a:off x="2692" y="2356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2" name="Freeform 1011"/>
              <p:cNvSpPr>
                <a:spLocks noEditPoints="1"/>
              </p:cNvSpPr>
              <p:nvPr/>
            </p:nvSpPr>
            <p:spPr bwMode="auto">
              <a:xfrm>
                <a:off x="2692" y="233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4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3" name="Freeform 1012"/>
              <p:cNvSpPr>
                <a:spLocks noEditPoints="1"/>
              </p:cNvSpPr>
              <p:nvPr/>
            </p:nvSpPr>
            <p:spPr bwMode="auto">
              <a:xfrm>
                <a:off x="2695" y="234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9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4" name="Freeform 1013"/>
              <p:cNvSpPr>
                <a:spLocks noEditPoints="1"/>
              </p:cNvSpPr>
              <p:nvPr/>
            </p:nvSpPr>
            <p:spPr bwMode="auto">
              <a:xfrm>
                <a:off x="2693" y="2362"/>
                <a:ext cx="35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5" name="Freeform 1014"/>
              <p:cNvSpPr>
                <a:spLocks noEditPoints="1"/>
              </p:cNvSpPr>
              <p:nvPr/>
            </p:nvSpPr>
            <p:spPr bwMode="auto">
              <a:xfrm>
                <a:off x="2709" y="2323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6" name="Freeform 1015"/>
              <p:cNvSpPr>
                <a:spLocks noEditPoints="1"/>
              </p:cNvSpPr>
              <p:nvPr/>
            </p:nvSpPr>
            <p:spPr bwMode="auto">
              <a:xfrm>
                <a:off x="2712" y="233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7" name="Freeform 1016"/>
              <p:cNvSpPr>
                <a:spLocks noEditPoints="1"/>
              </p:cNvSpPr>
              <p:nvPr/>
            </p:nvSpPr>
            <p:spPr bwMode="auto">
              <a:xfrm>
                <a:off x="2703" y="2344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8" name="Freeform 1017"/>
              <p:cNvSpPr>
                <a:spLocks noEditPoints="1"/>
              </p:cNvSpPr>
              <p:nvPr/>
            </p:nvSpPr>
            <p:spPr bwMode="auto">
              <a:xfrm>
                <a:off x="2711" y="235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39" name="Freeform 1018"/>
              <p:cNvSpPr>
                <a:spLocks noEditPoints="1"/>
              </p:cNvSpPr>
              <p:nvPr/>
            </p:nvSpPr>
            <p:spPr bwMode="auto">
              <a:xfrm>
                <a:off x="2710" y="235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0" name="Freeform 1019"/>
              <p:cNvSpPr>
                <a:spLocks noEditPoints="1"/>
              </p:cNvSpPr>
              <p:nvPr/>
            </p:nvSpPr>
            <p:spPr bwMode="auto">
              <a:xfrm>
                <a:off x="2716" y="236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1" name="Freeform 1020"/>
              <p:cNvSpPr>
                <a:spLocks noEditPoints="1"/>
              </p:cNvSpPr>
              <p:nvPr/>
            </p:nvSpPr>
            <p:spPr bwMode="auto">
              <a:xfrm>
                <a:off x="3320" y="192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2" name="Freeform 1021"/>
              <p:cNvSpPr>
                <a:spLocks noEditPoints="1"/>
              </p:cNvSpPr>
              <p:nvPr/>
            </p:nvSpPr>
            <p:spPr bwMode="auto">
              <a:xfrm>
                <a:off x="3278" y="1922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3" name="Freeform 1022"/>
              <p:cNvSpPr>
                <a:spLocks noEditPoints="1"/>
              </p:cNvSpPr>
              <p:nvPr/>
            </p:nvSpPr>
            <p:spPr bwMode="auto">
              <a:xfrm>
                <a:off x="3310" y="1927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4" name="Freeform 1023"/>
              <p:cNvSpPr>
                <a:spLocks noEditPoints="1"/>
              </p:cNvSpPr>
              <p:nvPr/>
            </p:nvSpPr>
            <p:spPr bwMode="auto">
              <a:xfrm>
                <a:off x="3315" y="1925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49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5" name="Freeform 1024"/>
              <p:cNvSpPr>
                <a:spLocks noEditPoints="1"/>
              </p:cNvSpPr>
              <p:nvPr/>
            </p:nvSpPr>
            <p:spPr bwMode="auto">
              <a:xfrm>
                <a:off x="3312" y="190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6" name="Freeform 1025"/>
              <p:cNvSpPr>
                <a:spLocks noEditPoints="1"/>
              </p:cNvSpPr>
              <p:nvPr/>
            </p:nvSpPr>
            <p:spPr bwMode="auto">
              <a:xfrm>
                <a:off x="3295" y="189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7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7"/>
                      <a:pt x="2" y="145"/>
                    </a:cubicBezTo>
                    <a:cubicBezTo>
                      <a:pt x="0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4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4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7" name="Freeform 1026"/>
              <p:cNvSpPr>
                <a:spLocks noEditPoints="1"/>
              </p:cNvSpPr>
              <p:nvPr/>
            </p:nvSpPr>
            <p:spPr bwMode="auto">
              <a:xfrm>
                <a:off x="3286" y="188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8" name="Freeform 1027"/>
              <p:cNvSpPr>
                <a:spLocks noEditPoints="1"/>
              </p:cNvSpPr>
              <p:nvPr/>
            </p:nvSpPr>
            <p:spPr bwMode="auto">
              <a:xfrm>
                <a:off x="3262" y="1876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49" name="Freeform 1028"/>
              <p:cNvSpPr>
                <a:spLocks noEditPoints="1"/>
              </p:cNvSpPr>
              <p:nvPr/>
            </p:nvSpPr>
            <p:spPr bwMode="auto">
              <a:xfrm>
                <a:off x="3261" y="1858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49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0" name="Freeform 1029"/>
              <p:cNvSpPr>
                <a:spLocks noEditPoints="1"/>
              </p:cNvSpPr>
              <p:nvPr/>
            </p:nvSpPr>
            <p:spPr bwMode="auto">
              <a:xfrm>
                <a:off x="3249" y="1842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1" name="Freeform 1030"/>
              <p:cNvSpPr>
                <a:spLocks noEditPoints="1"/>
              </p:cNvSpPr>
              <p:nvPr/>
            </p:nvSpPr>
            <p:spPr bwMode="auto">
              <a:xfrm>
                <a:off x="3236" y="1827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2" name="Freeform 1031"/>
              <p:cNvSpPr>
                <a:spLocks noEditPoints="1"/>
              </p:cNvSpPr>
              <p:nvPr/>
            </p:nvSpPr>
            <p:spPr bwMode="auto">
              <a:xfrm>
                <a:off x="3214" y="181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3" name="Freeform 1032"/>
              <p:cNvSpPr>
                <a:spLocks noEditPoints="1"/>
              </p:cNvSpPr>
              <p:nvPr/>
            </p:nvSpPr>
            <p:spPr bwMode="auto">
              <a:xfrm>
                <a:off x="3201" y="1803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4" name="Freeform 1033"/>
              <p:cNvSpPr>
                <a:spLocks noEditPoints="1"/>
              </p:cNvSpPr>
              <p:nvPr/>
            </p:nvSpPr>
            <p:spPr bwMode="auto">
              <a:xfrm>
                <a:off x="3189" y="178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5" name="Freeform 1034"/>
              <p:cNvSpPr>
                <a:spLocks noEditPoints="1"/>
              </p:cNvSpPr>
              <p:nvPr/>
            </p:nvSpPr>
            <p:spPr bwMode="auto">
              <a:xfrm>
                <a:off x="3173" y="1773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6" name="Freeform 1035"/>
              <p:cNvSpPr>
                <a:spLocks noEditPoints="1"/>
              </p:cNvSpPr>
              <p:nvPr/>
            </p:nvSpPr>
            <p:spPr bwMode="auto">
              <a:xfrm>
                <a:off x="3158" y="175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7" name="Freeform 1036"/>
              <p:cNvSpPr>
                <a:spLocks noEditPoints="1"/>
              </p:cNvSpPr>
              <p:nvPr/>
            </p:nvSpPr>
            <p:spPr bwMode="auto">
              <a:xfrm>
                <a:off x="3143" y="1744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8" name="Freeform 1037"/>
              <p:cNvSpPr>
                <a:spLocks noEditPoints="1"/>
              </p:cNvSpPr>
              <p:nvPr/>
            </p:nvSpPr>
            <p:spPr bwMode="auto">
              <a:xfrm>
                <a:off x="3127" y="172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59" name="Freeform 1038"/>
              <p:cNvSpPr>
                <a:spLocks noEditPoints="1"/>
              </p:cNvSpPr>
              <p:nvPr/>
            </p:nvSpPr>
            <p:spPr bwMode="auto">
              <a:xfrm>
                <a:off x="3112" y="171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0" name="Freeform 1039"/>
              <p:cNvSpPr>
                <a:spLocks noEditPoints="1"/>
              </p:cNvSpPr>
              <p:nvPr/>
            </p:nvSpPr>
            <p:spPr bwMode="auto">
              <a:xfrm>
                <a:off x="3097" y="169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1" name="Freeform 1040"/>
              <p:cNvSpPr>
                <a:spLocks noEditPoints="1"/>
              </p:cNvSpPr>
              <p:nvPr/>
            </p:nvSpPr>
            <p:spPr bwMode="auto">
              <a:xfrm>
                <a:off x="3079" y="167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2" name="Freeform 1041"/>
              <p:cNvSpPr>
                <a:spLocks noEditPoints="1"/>
              </p:cNvSpPr>
              <p:nvPr/>
            </p:nvSpPr>
            <p:spPr bwMode="auto">
              <a:xfrm>
                <a:off x="3068" y="165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3" name="Freeform 1042"/>
              <p:cNvSpPr>
                <a:spLocks noEditPoints="1"/>
              </p:cNvSpPr>
              <p:nvPr/>
            </p:nvSpPr>
            <p:spPr bwMode="auto">
              <a:xfrm>
                <a:off x="3048" y="1637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4" name="Freeform 1043"/>
              <p:cNvSpPr>
                <a:spLocks noEditPoints="1"/>
              </p:cNvSpPr>
              <p:nvPr/>
            </p:nvSpPr>
            <p:spPr bwMode="auto">
              <a:xfrm>
                <a:off x="3028" y="1619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5" name="Freeform 1044"/>
              <p:cNvSpPr>
                <a:spLocks noEditPoints="1"/>
              </p:cNvSpPr>
              <p:nvPr/>
            </p:nvSpPr>
            <p:spPr bwMode="auto">
              <a:xfrm>
                <a:off x="3010" y="160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2"/>
                      <a:pt x="71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49" y="143"/>
                      <a:pt x="148" y="145"/>
                    </a:cubicBezTo>
                    <a:cubicBezTo>
                      <a:pt x="146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6" name="Freeform 1045"/>
              <p:cNvSpPr>
                <a:spLocks noEditPoints="1"/>
              </p:cNvSpPr>
              <p:nvPr/>
            </p:nvSpPr>
            <p:spPr bwMode="auto">
              <a:xfrm>
                <a:off x="2991" y="1582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7" name="Freeform 1046"/>
              <p:cNvSpPr>
                <a:spLocks noEditPoints="1"/>
              </p:cNvSpPr>
              <p:nvPr/>
            </p:nvSpPr>
            <p:spPr bwMode="auto">
              <a:xfrm>
                <a:off x="2970" y="1563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8" name="Freeform 1047"/>
              <p:cNvSpPr>
                <a:spLocks noEditPoints="1"/>
              </p:cNvSpPr>
              <p:nvPr/>
            </p:nvSpPr>
            <p:spPr bwMode="auto">
              <a:xfrm>
                <a:off x="2950" y="1544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69" name="Freeform 1048"/>
              <p:cNvSpPr>
                <a:spLocks noEditPoints="1"/>
              </p:cNvSpPr>
              <p:nvPr/>
            </p:nvSpPr>
            <p:spPr bwMode="auto">
              <a:xfrm>
                <a:off x="2929" y="152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0" name="Freeform 1049"/>
              <p:cNvSpPr>
                <a:spLocks noEditPoints="1"/>
              </p:cNvSpPr>
              <p:nvPr/>
            </p:nvSpPr>
            <p:spPr bwMode="auto">
              <a:xfrm>
                <a:off x="2906" y="1504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1" name="Freeform 1050"/>
              <p:cNvSpPr>
                <a:spLocks noEditPoints="1"/>
              </p:cNvSpPr>
              <p:nvPr/>
            </p:nvSpPr>
            <p:spPr bwMode="auto">
              <a:xfrm>
                <a:off x="2884" y="148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2" name="Freeform 1051"/>
              <p:cNvSpPr>
                <a:spLocks noEditPoints="1"/>
              </p:cNvSpPr>
              <p:nvPr/>
            </p:nvSpPr>
            <p:spPr bwMode="auto">
              <a:xfrm>
                <a:off x="2860" y="1466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3" name="Freeform 1052"/>
              <p:cNvSpPr>
                <a:spLocks noEditPoints="1"/>
              </p:cNvSpPr>
              <p:nvPr/>
            </p:nvSpPr>
            <p:spPr bwMode="auto">
              <a:xfrm>
                <a:off x="2836" y="1449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4" name="Freeform 1053"/>
              <p:cNvSpPr>
                <a:spLocks noEditPoints="1"/>
              </p:cNvSpPr>
              <p:nvPr/>
            </p:nvSpPr>
            <p:spPr bwMode="auto">
              <a:xfrm>
                <a:off x="2812" y="143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5" name="Freeform 1054"/>
              <p:cNvSpPr>
                <a:spLocks noEditPoints="1"/>
              </p:cNvSpPr>
              <p:nvPr/>
            </p:nvSpPr>
            <p:spPr bwMode="auto">
              <a:xfrm>
                <a:off x="2787" y="1416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6" name="Freeform 1055"/>
              <p:cNvSpPr>
                <a:spLocks noEditPoints="1"/>
              </p:cNvSpPr>
              <p:nvPr/>
            </p:nvSpPr>
            <p:spPr bwMode="auto">
              <a:xfrm>
                <a:off x="2760" y="1401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7" name="Freeform 1056"/>
              <p:cNvSpPr>
                <a:spLocks noEditPoints="1"/>
              </p:cNvSpPr>
              <p:nvPr/>
            </p:nvSpPr>
            <p:spPr bwMode="auto">
              <a:xfrm>
                <a:off x="2735" y="138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8" name="Freeform 1057"/>
              <p:cNvSpPr>
                <a:spLocks noEditPoints="1"/>
              </p:cNvSpPr>
              <p:nvPr/>
            </p:nvSpPr>
            <p:spPr bwMode="auto">
              <a:xfrm>
                <a:off x="2710" y="137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79" name="Freeform 1058"/>
              <p:cNvSpPr>
                <a:spLocks noEditPoints="1"/>
              </p:cNvSpPr>
              <p:nvPr/>
            </p:nvSpPr>
            <p:spPr bwMode="auto">
              <a:xfrm>
                <a:off x="2683" y="1364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0" name="Freeform 1059"/>
              <p:cNvSpPr>
                <a:spLocks noEditPoints="1"/>
              </p:cNvSpPr>
              <p:nvPr/>
            </p:nvSpPr>
            <p:spPr bwMode="auto">
              <a:xfrm>
                <a:off x="2657" y="1354"/>
                <a:ext cx="34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0"/>
                      <a:pt x="149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1" name="Freeform 1060"/>
              <p:cNvSpPr>
                <a:spLocks noEditPoints="1"/>
              </p:cNvSpPr>
              <p:nvPr/>
            </p:nvSpPr>
            <p:spPr bwMode="auto">
              <a:xfrm>
                <a:off x="2631" y="1347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2" name="Freeform 1061"/>
              <p:cNvSpPr>
                <a:spLocks noEditPoints="1"/>
              </p:cNvSpPr>
              <p:nvPr/>
            </p:nvSpPr>
            <p:spPr bwMode="auto">
              <a:xfrm>
                <a:off x="2604" y="1339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3" name="Freeform 1062"/>
              <p:cNvSpPr>
                <a:spLocks noEditPoints="1"/>
              </p:cNvSpPr>
              <p:nvPr/>
            </p:nvSpPr>
            <p:spPr bwMode="auto">
              <a:xfrm>
                <a:off x="2580" y="133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1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0"/>
                      <a:pt x="149" y="143"/>
                      <a:pt x="148" y="146"/>
                    </a:cubicBezTo>
                    <a:cubicBezTo>
                      <a:pt x="146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4" name="Freeform 1063"/>
              <p:cNvSpPr>
                <a:spLocks noEditPoints="1"/>
              </p:cNvSpPr>
              <p:nvPr/>
            </p:nvSpPr>
            <p:spPr bwMode="auto">
              <a:xfrm>
                <a:off x="2553" y="132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5" name="Freeform 1064"/>
              <p:cNvSpPr>
                <a:spLocks noEditPoints="1"/>
              </p:cNvSpPr>
              <p:nvPr/>
            </p:nvSpPr>
            <p:spPr bwMode="auto">
              <a:xfrm>
                <a:off x="2528" y="1323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6" name="Freeform 1065"/>
              <p:cNvSpPr>
                <a:spLocks noEditPoints="1"/>
              </p:cNvSpPr>
              <p:nvPr/>
            </p:nvSpPr>
            <p:spPr bwMode="auto">
              <a:xfrm>
                <a:off x="2503" y="131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7" name="Freeform 1066"/>
              <p:cNvSpPr>
                <a:spLocks noEditPoints="1"/>
              </p:cNvSpPr>
              <p:nvPr/>
            </p:nvSpPr>
            <p:spPr bwMode="auto">
              <a:xfrm>
                <a:off x="2478" y="1316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8" name="Freeform 1067"/>
              <p:cNvSpPr>
                <a:spLocks noEditPoints="1"/>
              </p:cNvSpPr>
              <p:nvPr/>
            </p:nvSpPr>
            <p:spPr bwMode="auto">
              <a:xfrm>
                <a:off x="2455" y="131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89" name="Freeform 1068"/>
              <p:cNvSpPr>
                <a:spLocks noEditPoints="1"/>
              </p:cNvSpPr>
              <p:nvPr/>
            </p:nvSpPr>
            <p:spPr bwMode="auto">
              <a:xfrm>
                <a:off x="2431" y="1312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0" name="Freeform 1069"/>
              <p:cNvSpPr>
                <a:spLocks noEditPoints="1"/>
              </p:cNvSpPr>
              <p:nvPr/>
            </p:nvSpPr>
            <p:spPr bwMode="auto">
              <a:xfrm>
                <a:off x="2409" y="1309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1" name="Freeform 1070"/>
              <p:cNvSpPr>
                <a:spLocks noEditPoints="1"/>
              </p:cNvSpPr>
              <p:nvPr/>
            </p:nvSpPr>
            <p:spPr bwMode="auto">
              <a:xfrm>
                <a:off x="2387" y="1306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2" name="Freeform 1071"/>
              <p:cNvSpPr>
                <a:spLocks noEditPoints="1"/>
              </p:cNvSpPr>
              <p:nvPr/>
            </p:nvSpPr>
            <p:spPr bwMode="auto">
              <a:xfrm>
                <a:off x="2363" y="130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1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49" y="144"/>
                      <a:pt x="148" y="146"/>
                    </a:cubicBezTo>
                    <a:cubicBezTo>
                      <a:pt x="146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3" name="Freeform 1072"/>
              <p:cNvSpPr>
                <a:spLocks noEditPoints="1"/>
              </p:cNvSpPr>
              <p:nvPr/>
            </p:nvSpPr>
            <p:spPr bwMode="auto">
              <a:xfrm>
                <a:off x="2341" y="130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4" name="Freeform 1073"/>
              <p:cNvSpPr>
                <a:spLocks noEditPoints="1"/>
              </p:cNvSpPr>
              <p:nvPr/>
            </p:nvSpPr>
            <p:spPr bwMode="auto">
              <a:xfrm>
                <a:off x="2319" y="1303"/>
                <a:ext cx="34" cy="43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1"/>
                  <a:gd name="T52" fmla="*/ 0 h 149"/>
                  <a:gd name="T53" fmla="*/ 151 w 151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1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9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1" y="140"/>
                      <a:pt x="150" y="143"/>
                      <a:pt x="149" y="145"/>
                    </a:cubicBezTo>
                    <a:cubicBezTo>
                      <a:pt x="147" y="147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7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4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4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5" name="Freeform 1074"/>
              <p:cNvSpPr>
                <a:spLocks noEditPoints="1"/>
              </p:cNvSpPr>
              <p:nvPr/>
            </p:nvSpPr>
            <p:spPr bwMode="auto">
              <a:xfrm>
                <a:off x="2300" y="1300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6" name="Freeform 1075"/>
              <p:cNvSpPr>
                <a:spLocks noEditPoints="1"/>
              </p:cNvSpPr>
              <p:nvPr/>
            </p:nvSpPr>
            <p:spPr bwMode="auto">
              <a:xfrm>
                <a:off x="2280" y="1300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7" name="Freeform 1076"/>
              <p:cNvSpPr>
                <a:spLocks noEditPoints="1"/>
              </p:cNvSpPr>
              <p:nvPr/>
            </p:nvSpPr>
            <p:spPr bwMode="auto">
              <a:xfrm>
                <a:off x="2260" y="129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8" name="Freeform 1077"/>
              <p:cNvSpPr>
                <a:spLocks noEditPoints="1"/>
              </p:cNvSpPr>
              <p:nvPr/>
            </p:nvSpPr>
            <p:spPr bwMode="auto">
              <a:xfrm>
                <a:off x="3304" y="191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399" name="Freeform 1078"/>
              <p:cNvSpPr>
                <a:spLocks noEditPoints="1"/>
              </p:cNvSpPr>
              <p:nvPr/>
            </p:nvSpPr>
            <p:spPr bwMode="auto">
              <a:xfrm>
                <a:off x="3333" y="193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0" name="Freeform 1079"/>
              <p:cNvSpPr>
                <a:spLocks noEditPoints="1"/>
              </p:cNvSpPr>
              <p:nvPr/>
            </p:nvSpPr>
            <p:spPr bwMode="auto">
              <a:xfrm>
                <a:off x="3080" y="200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1" name="Freeform 1080"/>
              <p:cNvSpPr>
                <a:spLocks noEditPoints="1"/>
              </p:cNvSpPr>
              <p:nvPr/>
            </p:nvSpPr>
            <p:spPr bwMode="auto">
              <a:xfrm>
                <a:off x="3320" y="194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2" name="Freeform 1081"/>
              <p:cNvSpPr>
                <a:spLocks noEditPoints="1"/>
              </p:cNvSpPr>
              <p:nvPr/>
            </p:nvSpPr>
            <p:spPr bwMode="auto">
              <a:xfrm>
                <a:off x="3315" y="192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3" name="Freeform 1082"/>
              <p:cNvSpPr>
                <a:spLocks noEditPoints="1"/>
              </p:cNvSpPr>
              <p:nvPr/>
            </p:nvSpPr>
            <p:spPr bwMode="auto">
              <a:xfrm>
                <a:off x="3308" y="192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7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49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7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4" name="Freeform 1083"/>
              <p:cNvSpPr>
                <a:spLocks noEditPoints="1"/>
              </p:cNvSpPr>
              <p:nvPr/>
            </p:nvSpPr>
            <p:spPr bwMode="auto">
              <a:xfrm>
                <a:off x="3306" y="194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5" name="Freeform 1084"/>
              <p:cNvSpPr>
                <a:spLocks noEditPoints="1"/>
              </p:cNvSpPr>
              <p:nvPr/>
            </p:nvSpPr>
            <p:spPr bwMode="auto">
              <a:xfrm>
                <a:off x="2243" y="2270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6" name="Freeform 1085"/>
              <p:cNvSpPr>
                <a:spLocks noEditPoints="1"/>
              </p:cNvSpPr>
              <p:nvPr/>
            </p:nvSpPr>
            <p:spPr bwMode="auto">
              <a:xfrm>
                <a:off x="3308" y="194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7" name="Freeform 1086"/>
              <p:cNvSpPr>
                <a:spLocks noEditPoints="1"/>
              </p:cNvSpPr>
              <p:nvPr/>
            </p:nvSpPr>
            <p:spPr bwMode="auto">
              <a:xfrm>
                <a:off x="3304" y="192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9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4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8" name="Freeform 1087"/>
              <p:cNvSpPr>
                <a:spLocks noEditPoints="1"/>
              </p:cNvSpPr>
              <p:nvPr/>
            </p:nvSpPr>
            <p:spPr bwMode="auto">
              <a:xfrm>
                <a:off x="3319" y="193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09" name="Freeform 1088"/>
              <p:cNvSpPr>
                <a:spLocks noEditPoints="1"/>
              </p:cNvSpPr>
              <p:nvPr/>
            </p:nvSpPr>
            <p:spPr bwMode="auto">
              <a:xfrm>
                <a:off x="3296" y="1944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8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0" name="Freeform 1089"/>
              <p:cNvSpPr>
                <a:spLocks noEditPoints="1"/>
              </p:cNvSpPr>
              <p:nvPr/>
            </p:nvSpPr>
            <p:spPr bwMode="auto">
              <a:xfrm>
                <a:off x="3315" y="194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1" name="Freeform 1090"/>
              <p:cNvSpPr>
                <a:spLocks noEditPoints="1"/>
              </p:cNvSpPr>
              <p:nvPr/>
            </p:nvSpPr>
            <p:spPr bwMode="auto">
              <a:xfrm>
                <a:off x="3310" y="1940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2" name="Freeform 1091"/>
              <p:cNvSpPr>
                <a:spLocks noEditPoints="1"/>
              </p:cNvSpPr>
              <p:nvPr/>
            </p:nvSpPr>
            <p:spPr bwMode="auto">
              <a:xfrm>
                <a:off x="2527" y="1285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3" name="Freeform 1092"/>
              <p:cNvSpPr>
                <a:spLocks noEditPoints="1"/>
              </p:cNvSpPr>
              <p:nvPr/>
            </p:nvSpPr>
            <p:spPr bwMode="auto">
              <a:xfrm>
                <a:off x="2480" y="128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4" name="Freeform 1093"/>
              <p:cNvSpPr>
                <a:spLocks noEditPoints="1"/>
              </p:cNvSpPr>
              <p:nvPr/>
            </p:nvSpPr>
            <p:spPr bwMode="auto">
              <a:xfrm>
                <a:off x="2437" y="1295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5" name="Freeform 1094"/>
              <p:cNvSpPr>
                <a:spLocks noEditPoints="1"/>
              </p:cNvSpPr>
              <p:nvPr/>
            </p:nvSpPr>
            <p:spPr bwMode="auto">
              <a:xfrm>
                <a:off x="2433" y="127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6" name="Freeform 1095"/>
              <p:cNvSpPr>
                <a:spLocks noEditPoints="1"/>
              </p:cNvSpPr>
              <p:nvPr/>
            </p:nvSpPr>
            <p:spPr bwMode="auto">
              <a:xfrm>
                <a:off x="2373" y="1274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7" name="Freeform 1096"/>
              <p:cNvSpPr>
                <a:spLocks noEditPoints="1"/>
              </p:cNvSpPr>
              <p:nvPr/>
            </p:nvSpPr>
            <p:spPr bwMode="auto">
              <a:xfrm>
                <a:off x="2329" y="127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8" name="Freeform 1097"/>
              <p:cNvSpPr>
                <a:spLocks noEditPoints="1"/>
              </p:cNvSpPr>
              <p:nvPr/>
            </p:nvSpPr>
            <p:spPr bwMode="auto">
              <a:xfrm>
                <a:off x="2290" y="1269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19" name="Freeform 1098"/>
              <p:cNvSpPr>
                <a:spLocks noEditPoints="1"/>
              </p:cNvSpPr>
              <p:nvPr/>
            </p:nvSpPr>
            <p:spPr bwMode="auto">
              <a:xfrm>
                <a:off x="2251" y="1266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0" name="Freeform 1099"/>
              <p:cNvSpPr>
                <a:spLocks noEditPoints="1"/>
              </p:cNvSpPr>
              <p:nvPr/>
            </p:nvSpPr>
            <p:spPr bwMode="auto">
              <a:xfrm>
                <a:off x="2215" y="1262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9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8"/>
                      <a:pt x="2" y="145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1" name="Freeform 1100"/>
              <p:cNvSpPr>
                <a:spLocks noEditPoints="1"/>
              </p:cNvSpPr>
              <p:nvPr/>
            </p:nvSpPr>
            <p:spPr bwMode="auto">
              <a:xfrm>
                <a:off x="2180" y="126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7"/>
                    </a:lnTo>
                    <a:cubicBezTo>
                      <a:pt x="150" y="140"/>
                      <a:pt x="149" y="143"/>
                      <a:pt x="148" y="145"/>
                    </a:cubicBezTo>
                    <a:cubicBezTo>
                      <a:pt x="147" y="147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7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7" y="4"/>
                    </a:lnTo>
                    <a:close/>
                    <a:moveTo>
                      <a:pt x="15" y="144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4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2" name="Freeform 1101"/>
              <p:cNvSpPr>
                <a:spLocks noEditPoints="1"/>
              </p:cNvSpPr>
              <p:nvPr/>
            </p:nvSpPr>
            <p:spPr bwMode="auto">
              <a:xfrm>
                <a:off x="2148" y="1256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3" name="Freeform 1102"/>
              <p:cNvSpPr>
                <a:spLocks noEditPoints="1"/>
              </p:cNvSpPr>
              <p:nvPr/>
            </p:nvSpPr>
            <p:spPr bwMode="auto">
              <a:xfrm>
                <a:off x="2114" y="125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4" name="Freeform 1103"/>
              <p:cNvSpPr>
                <a:spLocks noEditPoints="1"/>
              </p:cNvSpPr>
              <p:nvPr/>
            </p:nvSpPr>
            <p:spPr bwMode="auto">
              <a:xfrm>
                <a:off x="2084" y="125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5" name="Freeform 1104"/>
              <p:cNvSpPr>
                <a:spLocks noEditPoints="1"/>
              </p:cNvSpPr>
              <p:nvPr/>
            </p:nvSpPr>
            <p:spPr bwMode="auto">
              <a:xfrm>
                <a:off x="2055" y="124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7"/>
                    </a:lnTo>
                    <a:cubicBezTo>
                      <a:pt x="150" y="140"/>
                      <a:pt x="149" y="143"/>
                      <a:pt x="148" y="145"/>
                    </a:cubicBezTo>
                    <a:cubicBezTo>
                      <a:pt x="146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6" name="Freeform 1105"/>
              <p:cNvSpPr>
                <a:spLocks noEditPoints="1"/>
              </p:cNvSpPr>
              <p:nvPr/>
            </p:nvSpPr>
            <p:spPr bwMode="auto">
              <a:xfrm>
                <a:off x="2026" y="1249"/>
                <a:ext cx="35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7" name="Freeform 1106"/>
              <p:cNvSpPr>
                <a:spLocks noEditPoints="1"/>
              </p:cNvSpPr>
              <p:nvPr/>
            </p:nvSpPr>
            <p:spPr bwMode="auto">
              <a:xfrm>
                <a:off x="1999" y="1247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1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8" name="Freeform 1107"/>
              <p:cNvSpPr>
                <a:spLocks noEditPoints="1"/>
              </p:cNvSpPr>
              <p:nvPr/>
            </p:nvSpPr>
            <p:spPr bwMode="auto">
              <a:xfrm>
                <a:off x="1974" y="124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29" name="Freeform 1108"/>
              <p:cNvSpPr>
                <a:spLocks noEditPoints="1"/>
              </p:cNvSpPr>
              <p:nvPr/>
            </p:nvSpPr>
            <p:spPr bwMode="auto">
              <a:xfrm>
                <a:off x="1951" y="1255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0" name="Freeform 1109"/>
              <p:cNvSpPr>
                <a:spLocks noEditPoints="1"/>
              </p:cNvSpPr>
              <p:nvPr/>
            </p:nvSpPr>
            <p:spPr bwMode="auto">
              <a:xfrm>
                <a:off x="3590" y="1529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7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7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7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1" name="Freeform 1110"/>
              <p:cNvSpPr>
                <a:spLocks noEditPoints="1"/>
              </p:cNvSpPr>
              <p:nvPr/>
            </p:nvSpPr>
            <p:spPr bwMode="auto">
              <a:xfrm>
                <a:off x="3814" y="1686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2" name="Freeform 1111"/>
              <p:cNvSpPr>
                <a:spLocks noEditPoints="1"/>
              </p:cNvSpPr>
              <p:nvPr/>
            </p:nvSpPr>
            <p:spPr bwMode="auto">
              <a:xfrm>
                <a:off x="3905" y="173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3" name="Freeform 1112"/>
              <p:cNvSpPr>
                <a:spLocks noEditPoints="1"/>
              </p:cNvSpPr>
              <p:nvPr/>
            </p:nvSpPr>
            <p:spPr bwMode="auto">
              <a:xfrm>
                <a:off x="3922" y="1757"/>
                <a:ext cx="35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4" name="Freeform 1113"/>
              <p:cNvSpPr>
                <a:spLocks noEditPoints="1"/>
              </p:cNvSpPr>
              <p:nvPr/>
            </p:nvSpPr>
            <p:spPr bwMode="auto">
              <a:xfrm>
                <a:off x="3929" y="177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5" name="Freeform 1114"/>
              <p:cNvSpPr>
                <a:spLocks noEditPoints="1"/>
              </p:cNvSpPr>
              <p:nvPr/>
            </p:nvSpPr>
            <p:spPr bwMode="auto">
              <a:xfrm>
                <a:off x="3950" y="179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6" name="Freeform 1115"/>
              <p:cNvSpPr>
                <a:spLocks noEditPoints="1"/>
              </p:cNvSpPr>
              <p:nvPr/>
            </p:nvSpPr>
            <p:spPr bwMode="auto">
              <a:xfrm>
                <a:off x="3961" y="1808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7" name="Freeform 1116"/>
              <p:cNvSpPr>
                <a:spLocks noEditPoints="1"/>
              </p:cNvSpPr>
              <p:nvPr/>
            </p:nvSpPr>
            <p:spPr bwMode="auto">
              <a:xfrm>
                <a:off x="3972" y="182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0" y="1"/>
                      <a:pt x="82" y="4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8" name="Freeform 1117"/>
              <p:cNvSpPr>
                <a:spLocks noEditPoints="1"/>
              </p:cNvSpPr>
              <p:nvPr/>
            </p:nvSpPr>
            <p:spPr bwMode="auto">
              <a:xfrm>
                <a:off x="3992" y="1837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39" name="Freeform 1118"/>
              <p:cNvSpPr>
                <a:spLocks noEditPoints="1"/>
              </p:cNvSpPr>
              <p:nvPr/>
            </p:nvSpPr>
            <p:spPr bwMode="auto">
              <a:xfrm>
                <a:off x="3980" y="181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0" name="Freeform 1119"/>
              <p:cNvSpPr>
                <a:spLocks noEditPoints="1"/>
              </p:cNvSpPr>
              <p:nvPr/>
            </p:nvSpPr>
            <p:spPr bwMode="auto">
              <a:xfrm>
                <a:off x="3992" y="1829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1" name="Freeform 1120"/>
              <p:cNvSpPr>
                <a:spLocks noEditPoints="1"/>
              </p:cNvSpPr>
              <p:nvPr/>
            </p:nvSpPr>
            <p:spPr bwMode="auto">
              <a:xfrm>
                <a:off x="4002" y="1841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2" name="Freeform 1121"/>
              <p:cNvSpPr>
                <a:spLocks noEditPoints="1"/>
              </p:cNvSpPr>
              <p:nvPr/>
            </p:nvSpPr>
            <p:spPr bwMode="auto">
              <a:xfrm>
                <a:off x="4012" y="1852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3" name="Freeform 1122"/>
              <p:cNvSpPr>
                <a:spLocks noEditPoints="1"/>
              </p:cNvSpPr>
              <p:nvPr/>
            </p:nvSpPr>
            <p:spPr bwMode="auto">
              <a:xfrm>
                <a:off x="4022" y="1870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4" name="Freeform 1123"/>
              <p:cNvSpPr>
                <a:spLocks noEditPoints="1"/>
              </p:cNvSpPr>
              <p:nvPr/>
            </p:nvSpPr>
            <p:spPr bwMode="auto">
              <a:xfrm>
                <a:off x="4032" y="1884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5" name="Freeform 1124"/>
              <p:cNvSpPr>
                <a:spLocks noEditPoints="1"/>
              </p:cNvSpPr>
              <p:nvPr/>
            </p:nvSpPr>
            <p:spPr bwMode="auto">
              <a:xfrm>
                <a:off x="4022" y="187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6" name="Freeform 1125"/>
              <p:cNvSpPr>
                <a:spLocks noEditPoints="1"/>
              </p:cNvSpPr>
              <p:nvPr/>
            </p:nvSpPr>
            <p:spPr bwMode="auto">
              <a:xfrm>
                <a:off x="2672" y="2189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0" y="2"/>
                      <a:pt x="82" y="5"/>
                    </a:cubicBezTo>
                    <a:lnTo>
                      <a:pt x="148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7" name="Freeform 1126"/>
              <p:cNvSpPr>
                <a:spLocks noEditPoints="1"/>
              </p:cNvSpPr>
              <p:nvPr/>
            </p:nvSpPr>
            <p:spPr bwMode="auto">
              <a:xfrm>
                <a:off x="4024" y="1865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8" name="Freeform 1127"/>
              <p:cNvSpPr>
                <a:spLocks noEditPoints="1"/>
              </p:cNvSpPr>
              <p:nvPr/>
            </p:nvSpPr>
            <p:spPr bwMode="auto">
              <a:xfrm>
                <a:off x="4012" y="1854"/>
                <a:ext cx="35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1"/>
                      <a:pt x="72" y="0"/>
                      <a:pt x="75" y="0"/>
                    </a:cubicBezTo>
                    <a:cubicBezTo>
                      <a:pt x="79" y="0"/>
                      <a:pt x="81" y="1"/>
                      <a:pt x="83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7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4" y="147"/>
                      <a:pt x="2" y="145"/>
                    </a:cubicBezTo>
                    <a:cubicBezTo>
                      <a:pt x="1" y="143"/>
                      <a:pt x="0" y="140"/>
                      <a:pt x="2" y="137"/>
                    </a:cubicBezTo>
                    <a:lnTo>
                      <a:pt x="68" y="4"/>
                    </a:lnTo>
                    <a:close/>
                    <a:moveTo>
                      <a:pt x="16" y="144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4"/>
                    </a:lnTo>
                    <a:lnTo>
                      <a:pt x="68" y="11"/>
                    </a:lnTo>
                    <a:lnTo>
                      <a:pt x="83" y="11"/>
                    </a:lnTo>
                    <a:lnTo>
                      <a:pt x="16" y="144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49" name="Freeform 1128"/>
              <p:cNvSpPr>
                <a:spLocks noEditPoints="1"/>
              </p:cNvSpPr>
              <p:nvPr/>
            </p:nvSpPr>
            <p:spPr bwMode="auto">
              <a:xfrm>
                <a:off x="4008" y="1846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0" name="Freeform 1129"/>
              <p:cNvSpPr>
                <a:spLocks noEditPoints="1"/>
              </p:cNvSpPr>
              <p:nvPr/>
            </p:nvSpPr>
            <p:spPr bwMode="auto">
              <a:xfrm>
                <a:off x="4009" y="1843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1" name="Freeform 1130"/>
              <p:cNvSpPr>
                <a:spLocks noEditPoints="1"/>
              </p:cNvSpPr>
              <p:nvPr/>
            </p:nvSpPr>
            <p:spPr bwMode="auto">
              <a:xfrm>
                <a:off x="4000" y="186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1" y="143"/>
                      <a:pt x="0" y="140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2" name="Freeform 1131"/>
              <p:cNvSpPr>
                <a:spLocks noEditPoints="1"/>
              </p:cNvSpPr>
              <p:nvPr/>
            </p:nvSpPr>
            <p:spPr bwMode="auto">
              <a:xfrm>
                <a:off x="4015" y="1880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3" name="Freeform 1132"/>
              <p:cNvSpPr>
                <a:spLocks noEditPoints="1"/>
              </p:cNvSpPr>
              <p:nvPr/>
            </p:nvSpPr>
            <p:spPr bwMode="auto">
              <a:xfrm>
                <a:off x="3113" y="1351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4" name="Freeform 1133"/>
              <p:cNvSpPr>
                <a:spLocks noEditPoints="1"/>
              </p:cNvSpPr>
              <p:nvPr/>
            </p:nvSpPr>
            <p:spPr bwMode="auto">
              <a:xfrm>
                <a:off x="2794" y="1327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1"/>
                      <a:pt x="72" y="0"/>
                      <a:pt x="75" y="0"/>
                    </a:cubicBezTo>
                    <a:cubicBezTo>
                      <a:pt x="78" y="0"/>
                      <a:pt x="81" y="1"/>
                      <a:pt x="82" y="4"/>
                    </a:cubicBezTo>
                    <a:lnTo>
                      <a:pt x="149" y="137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7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5" name="Freeform 1134"/>
              <p:cNvSpPr>
                <a:spLocks noEditPoints="1"/>
              </p:cNvSpPr>
              <p:nvPr/>
            </p:nvSpPr>
            <p:spPr bwMode="auto">
              <a:xfrm>
                <a:off x="2537" y="1309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6" name="Freeform 1135"/>
              <p:cNvSpPr>
                <a:spLocks noEditPoints="1"/>
              </p:cNvSpPr>
              <p:nvPr/>
            </p:nvSpPr>
            <p:spPr bwMode="auto">
              <a:xfrm>
                <a:off x="2573" y="1288"/>
                <a:ext cx="34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4" y="148"/>
                      <a:pt x="2" y="146"/>
                    </a:cubicBezTo>
                    <a:cubicBezTo>
                      <a:pt x="1" y="143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7" name="Freeform 1136"/>
              <p:cNvSpPr>
                <a:spLocks noEditPoints="1"/>
              </p:cNvSpPr>
              <p:nvPr/>
            </p:nvSpPr>
            <p:spPr bwMode="auto">
              <a:xfrm>
                <a:off x="2686" y="134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1" y="149"/>
                    </a:cubicBezTo>
                    <a:lnTo>
                      <a:pt x="8" y="149"/>
                    </a:lnTo>
                    <a:cubicBezTo>
                      <a:pt x="5" y="149"/>
                      <a:pt x="3" y="148"/>
                      <a:pt x="1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1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8" name="Freeform 1137"/>
              <p:cNvSpPr>
                <a:spLocks noEditPoints="1"/>
              </p:cNvSpPr>
              <p:nvPr/>
            </p:nvSpPr>
            <p:spPr bwMode="auto">
              <a:xfrm>
                <a:off x="2780" y="1295"/>
                <a:ext cx="35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59" name="Freeform 1138"/>
              <p:cNvSpPr>
                <a:spLocks noEditPoints="1"/>
              </p:cNvSpPr>
              <p:nvPr/>
            </p:nvSpPr>
            <p:spPr bwMode="auto">
              <a:xfrm>
                <a:off x="4034" y="1842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0" name="Freeform 1139"/>
              <p:cNvSpPr>
                <a:spLocks noEditPoints="1"/>
              </p:cNvSpPr>
              <p:nvPr/>
            </p:nvSpPr>
            <p:spPr bwMode="auto">
              <a:xfrm>
                <a:off x="4034" y="1840"/>
                <a:ext cx="34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1" name="Freeform 1140"/>
              <p:cNvSpPr>
                <a:spLocks noEditPoints="1"/>
              </p:cNvSpPr>
              <p:nvPr/>
            </p:nvSpPr>
            <p:spPr bwMode="auto">
              <a:xfrm>
                <a:off x="3587" y="196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2" name="Freeform 1141"/>
              <p:cNvSpPr>
                <a:spLocks noEditPoints="1"/>
              </p:cNvSpPr>
              <p:nvPr/>
            </p:nvSpPr>
            <p:spPr bwMode="auto">
              <a:xfrm>
                <a:off x="4030" y="1840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5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5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1"/>
                    </a:lnTo>
                    <a:lnTo>
                      <a:pt x="82" y="11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3" name="Freeform 1142"/>
              <p:cNvSpPr>
                <a:spLocks noEditPoints="1"/>
              </p:cNvSpPr>
              <p:nvPr/>
            </p:nvSpPr>
            <p:spPr bwMode="auto">
              <a:xfrm>
                <a:off x="4009" y="1826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3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4" name="Freeform 1143"/>
              <p:cNvSpPr>
                <a:spLocks noEditPoints="1"/>
              </p:cNvSpPr>
              <p:nvPr/>
            </p:nvSpPr>
            <p:spPr bwMode="auto">
              <a:xfrm>
                <a:off x="4017" y="1845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8" y="146"/>
                    </a:cubicBezTo>
                    <a:cubicBezTo>
                      <a:pt x="147" y="148"/>
                      <a:pt x="144" y="149"/>
                      <a:pt x="142" y="149"/>
                    </a:cubicBezTo>
                    <a:lnTo>
                      <a:pt x="8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1" y="138"/>
                    </a:cubicBezTo>
                    <a:lnTo>
                      <a:pt x="68" y="4"/>
                    </a:lnTo>
                    <a:close/>
                    <a:moveTo>
                      <a:pt x="15" y="145"/>
                    </a:moveTo>
                    <a:lnTo>
                      <a:pt x="8" y="133"/>
                    </a:lnTo>
                    <a:lnTo>
                      <a:pt x="142" y="133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5" name="Freeform 1144"/>
              <p:cNvSpPr>
                <a:spLocks noEditPoints="1"/>
              </p:cNvSpPr>
              <p:nvPr/>
            </p:nvSpPr>
            <p:spPr bwMode="auto">
              <a:xfrm>
                <a:off x="4045" y="187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1" y="150"/>
                    </a:cubicBezTo>
                    <a:lnTo>
                      <a:pt x="8" y="150"/>
                    </a:lnTo>
                    <a:cubicBezTo>
                      <a:pt x="5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1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6" name="Freeform 1145"/>
              <p:cNvSpPr>
                <a:spLocks noEditPoints="1"/>
              </p:cNvSpPr>
              <p:nvPr/>
            </p:nvSpPr>
            <p:spPr bwMode="auto">
              <a:xfrm>
                <a:off x="4021" y="184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70" y="2"/>
                      <a:pt x="72" y="0"/>
                      <a:pt x="75" y="0"/>
                    </a:cubicBezTo>
                    <a:cubicBezTo>
                      <a:pt x="79" y="0"/>
                      <a:pt x="81" y="2"/>
                      <a:pt x="83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9" y="146"/>
                    </a:cubicBezTo>
                    <a:cubicBezTo>
                      <a:pt x="147" y="148"/>
                      <a:pt x="145" y="150"/>
                      <a:pt x="142" y="150"/>
                    </a:cubicBezTo>
                    <a:lnTo>
                      <a:pt x="9" y="150"/>
                    </a:lnTo>
                    <a:cubicBezTo>
                      <a:pt x="6" y="150"/>
                      <a:pt x="4" y="148"/>
                      <a:pt x="2" y="146"/>
                    </a:cubicBezTo>
                    <a:cubicBezTo>
                      <a:pt x="1" y="144"/>
                      <a:pt x="0" y="141"/>
                      <a:pt x="2" y="138"/>
                    </a:cubicBezTo>
                    <a:lnTo>
                      <a:pt x="68" y="5"/>
                    </a:lnTo>
                    <a:close/>
                    <a:moveTo>
                      <a:pt x="16" y="145"/>
                    </a:moveTo>
                    <a:lnTo>
                      <a:pt x="9" y="134"/>
                    </a:lnTo>
                    <a:lnTo>
                      <a:pt x="142" y="134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3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7" name="Freeform 1146"/>
              <p:cNvSpPr>
                <a:spLocks noEditPoints="1"/>
              </p:cNvSpPr>
              <p:nvPr/>
            </p:nvSpPr>
            <p:spPr bwMode="auto">
              <a:xfrm>
                <a:off x="4006" y="1843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49"/>
                  <a:gd name="T53" fmla="*/ 150 w 150"/>
                  <a:gd name="T54" fmla="*/ 149 h 1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49">
                    <a:moveTo>
                      <a:pt x="68" y="4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4"/>
                    </a:cubicBezTo>
                    <a:lnTo>
                      <a:pt x="149" y="138"/>
                    </a:lnTo>
                    <a:cubicBezTo>
                      <a:pt x="150" y="140"/>
                      <a:pt x="150" y="143"/>
                      <a:pt x="149" y="146"/>
                    </a:cubicBezTo>
                    <a:cubicBezTo>
                      <a:pt x="147" y="148"/>
                      <a:pt x="145" y="149"/>
                      <a:pt x="142" y="149"/>
                    </a:cubicBezTo>
                    <a:lnTo>
                      <a:pt x="9" y="149"/>
                    </a:lnTo>
                    <a:cubicBezTo>
                      <a:pt x="6" y="149"/>
                      <a:pt x="3" y="148"/>
                      <a:pt x="2" y="146"/>
                    </a:cubicBezTo>
                    <a:cubicBezTo>
                      <a:pt x="0" y="143"/>
                      <a:pt x="0" y="140"/>
                      <a:pt x="2" y="138"/>
                    </a:cubicBezTo>
                    <a:lnTo>
                      <a:pt x="68" y="4"/>
                    </a:lnTo>
                    <a:close/>
                    <a:moveTo>
                      <a:pt x="16" y="145"/>
                    </a:moveTo>
                    <a:lnTo>
                      <a:pt x="9" y="133"/>
                    </a:lnTo>
                    <a:lnTo>
                      <a:pt x="142" y="133"/>
                    </a:lnTo>
                    <a:lnTo>
                      <a:pt x="135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6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8" name="Freeform 1147"/>
              <p:cNvSpPr>
                <a:spLocks noEditPoints="1"/>
              </p:cNvSpPr>
              <p:nvPr/>
            </p:nvSpPr>
            <p:spPr bwMode="auto">
              <a:xfrm>
                <a:off x="4012" y="1857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0"/>
                  <a:gd name="T52" fmla="*/ 0 h 150"/>
                  <a:gd name="T53" fmla="*/ 150 w 150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0" h="150">
                    <a:moveTo>
                      <a:pt x="68" y="5"/>
                    </a:moveTo>
                    <a:cubicBezTo>
                      <a:pt x="69" y="2"/>
                      <a:pt x="72" y="0"/>
                      <a:pt x="75" y="0"/>
                    </a:cubicBezTo>
                    <a:cubicBezTo>
                      <a:pt x="78" y="0"/>
                      <a:pt x="81" y="2"/>
                      <a:pt x="82" y="5"/>
                    </a:cubicBezTo>
                    <a:lnTo>
                      <a:pt x="149" y="138"/>
                    </a:lnTo>
                    <a:cubicBezTo>
                      <a:pt x="150" y="141"/>
                      <a:pt x="150" y="144"/>
                      <a:pt x="148" y="146"/>
                    </a:cubicBezTo>
                    <a:cubicBezTo>
                      <a:pt x="147" y="148"/>
                      <a:pt x="144" y="150"/>
                      <a:pt x="142" y="150"/>
                    </a:cubicBezTo>
                    <a:lnTo>
                      <a:pt x="8" y="150"/>
                    </a:lnTo>
                    <a:cubicBezTo>
                      <a:pt x="6" y="150"/>
                      <a:pt x="3" y="148"/>
                      <a:pt x="1" y="146"/>
                    </a:cubicBezTo>
                    <a:cubicBezTo>
                      <a:pt x="0" y="144"/>
                      <a:pt x="0" y="141"/>
                      <a:pt x="1" y="138"/>
                    </a:cubicBezTo>
                    <a:lnTo>
                      <a:pt x="68" y="5"/>
                    </a:lnTo>
                    <a:close/>
                    <a:moveTo>
                      <a:pt x="15" y="145"/>
                    </a:moveTo>
                    <a:lnTo>
                      <a:pt x="8" y="134"/>
                    </a:lnTo>
                    <a:lnTo>
                      <a:pt x="142" y="134"/>
                    </a:lnTo>
                    <a:lnTo>
                      <a:pt x="134" y="145"/>
                    </a:lnTo>
                    <a:lnTo>
                      <a:pt x="68" y="12"/>
                    </a:lnTo>
                    <a:lnTo>
                      <a:pt x="82" y="12"/>
                    </a:lnTo>
                    <a:lnTo>
                      <a:pt x="15" y="145"/>
                    </a:lnTo>
                    <a:close/>
                  </a:path>
                </a:pathLst>
              </a:custGeom>
              <a:solidFill>
                <a:srgbClr val="800080"/>
              </a:solidFill>
              <a:ln w="6350">
                <a:solidFill>
                  <a:srgbClr val="80008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69" name="Rectangle 1148"/>
              <p:cNvSpPr>
                <a:spLocks noChangeArrowheads="1"/>
              </p:cNvSpPr>
              <p:nvPr/>
            </p:nvSpPr>
            <p:spPr bwMode="auto">
              <a:xfrm>
                <a:off x="3408" y="2293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0" name="Freeform 1149"/>
              <p:cNvSpPr>
                <a:spLocks noEditPoints="1"/>
              </p:cNvSpPr>
              <p:nvPr/>
            </p:nvSpPr>
            <p:spPr bwMode="auto">
              <a:xfrm>
                <a:off x="3406" y="2290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1" name="Rectangle 1150"/>
              <p:cNvSpPr>
                <a:spLocks noChangeArrowheads="1"/>
              </p:cNvSpPr>
              <p:nvPr/>
            </p:nvSpPr>
            <p:spPr bwMode="auto">
              <a:xfrm>
                <a:off x="3405" y="229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2" name="Freeform 1151"/>
              <p:cNvSpPr>
                <a:spLocks noEditPoints="1"/>
              </p:cNvSpPr>
              <p:nvPr/>
            </p:nvSpPr>
            <p:spPr bwMode="auto">
              <a:xfrm>
                <a:off x="3403" y="2290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3" name="Rectangle 1152"/>
              <p:cNvSpPr>
                <a:spLocks noChangeArrowheads="1"/>
              </p:cNvSpPr>
              <p:nvPr/>
            </p:nvSpPr>
            <p:spPr bwMode="auto">
              <a:xfrm>
                <a:off x="3401" y="2297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4" name="Freeform 1153"/>
              <p:cNvSpPr>
                <a:spLocks noEditPoints="1"/>
              </p:cNvSpPr>
              <p:nvPr/>
            </p:nvSpPr>
            <p:spPr bwMode="auto">
              <a:xfrm>
                <a:off x="3399" y="2295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5" name="Rectangle 1154"/>
              <p:cNvSpPr>
                <a:spLocks noChangeArrowheads="1"/>
              </p:cNvSpPr>
              <p:nvPr/>
            </p:nvSpPr>
            <p:spPr bwMode="auto">
              <a:xfrm>
                <a:off x="3397" y="2297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6" name="Freeform 1155"/>
              <p:cNvSpPr>
                <a:spLocks noEditPoints="1"/>
              </p:cNvSpPr>
              <p:nvPr/>
            </p:nvSpPr>
            <p:spPr bwMode="auto">
              <a:xfrm>
                <a:off x="3395" y="2295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</p:grpSp>
        <p:grpSp>
          <p:nvGrpSpPr>
            <p:cNvPr id="310477" name="Group 1357"/>
            <p:cNvGrpSpPr>
              <a:grpSpLocks/>
            </p:cNvGrpSpPr>
            <p:nvPr/>
          </p:nvGrpSpPr>
          <p:grpSpPr bwMode="auto">
            <a:xfrm>
              <a:off x="2137" y="1987"/>
              <a:ext cx="1317" cy="345"/>
              <a:chOff x="2137" y="1987"/>
              <a:chExt cx="1317" cy="345"/>
            </a:xfrm>
          </p:grpSpPr>
          <p:sp>
            <p:nvSpPr>
              <p:cNvPr id="310478" name="Rectangle 1157"/>
              <p:cNvSpPr>
                <a:spLocks noChangeArrowheads="1"/>
              </p:cNvSpPr>
              <p:nvPr/>
            </p:nvSpPr>
            <p:spPr bwMode="auto">
              <a:xfrm>
                <a:off x="3419" y="2293"/>
                <a:ext cx="33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79" name="Freeform 1158"/>
              <p:cNvSpPr>
                <a:spLocks noEditPoints="1"/>
              </p:cNvSpPr>
              <p:nvPr/>
            </p:nvSpPr>
            <p:spPr bwMode="auto">
              <a:xfrm>
                <a:off x="3417" y="2290"/>
                <a:ext cx="37" cy="42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0" name="Rectangle 1159"/>
              <p:cNvSpPr>
                <a:spLocks noChangeArrowheads="1"/>
              </p:cNvSpPr>
              <p:nvPr/>
            </p:nvSpPr>
            <p:spPr bwMode="auto">
              <a:xfrm>
                <a:off x="3419" y="2288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1" name="Freeform 1160"/>
              <p:cNvSpPr>
                <a:spLocks noEditPoints="1"/>
              </p:cNvSpPr>
              <p:nvPr/>
            </p:nvSpPr>
            <p:spPr bwMode="auto">
              <a:xfrm>
                <a:off x="3417" y="2286"/>
                <a:ext cx="37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2" name="Rectangle 1161"/>
              <p:cNvSpPr>
                <a:spLocks noChangeArrowheads="1"/>
              </p:cNvSpPr>
              <p:nvPr/>
            </p:nvSpPr>
            <p:spPr bwMode="auto">
              <a:xfrm>
                <a:off x="3390" y="2279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3" name="Freeform 1162"/>
              <p:cNvSpPr>
                <a:spLocks noEditPoints="1"/>
              </p:cNvSpPr>
              <p:nvPr/>
            </p:nvSpPr>
            <p:spPr bwMode="auto">
              <a:xfrm>
                <a:off x="3388" y="2277"/>
                <a:ext cx="37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4" name="Rectangle 1163"/>
              <p:cNvSpPr>
                <a:spLocks noChangeArrowheads="1"/>
              </p:cNvSpPr>
              <p:nvPr/>
            </p:nvSpPr>
            <p:spPr bwMode="auto">
              <a:xfrm>
                <a:off x="3346" y="2265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5" name="Freeform 1164"/>
              <p:cNvSpPr>
                <a:spLocks noEditPoints="1"/>
              </p:cNvSpPr>
              <p:nvPr/>
            </p:nvSpPr>
            <p:spPr bwMode="auto">
              <a:xfrm>
                <a:off x="3345" y="2263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6" name="Rectangle 1165"/>
              <p:cNvSpPr>
                <a:spLocks noChangeArrowheads="1"/>
              </p:cNvSpPr>
              <p:nvPr/>
            </p:nvSpPr>
            <p:spPr bwMode="auto">
              <a:xfrm>
                <a:off x="3368" y="2270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7" name="Freeform 1166"/>
              <p:cNvSpPr>
                <a:spLocks noEditPoints="1"/>
              </p:cNvSpPr>
              <p:nvPr/>
            </p:nvSpPr>
            <p:spPr bwMode="auto">
              <a:xfrm>
                <a:off x="3366" y="2267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8" name="Rectangle 1167"/>
              <p:cNvSpPr>
                <a:spLocks noChangeArrowheads="1"/>
              </p:cNvSpPr>
              <p:nvPr/>
            </p:nvSpPr>
            <p:spPr bwMode="auto">
              <a:xfrm>
                <a:off x="3415" y="2288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89" name="Freeform 1168"/>
              <p:cNvSpPr>
                <a:spLocks noEditPoints="1"/>
              </p:cNvSpPr>
              <p:nvPr/>
            </p:nvSpPr>
            <p:spPr bwMode="auto">
              <a:xfrm>
                <a:off x="3414" y="2286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0" name="Rectangle 1169"/>
              <p:cNvSpPr>
                <a:spLocks noChangeArrowheads="1"/>
              </p:cNvSpPr>
              <p:nvPr/>
            </p:nvSpPr>
            <p:spPr bwMode="auto">
              <a:xfrm>
                <a:off x="3401" y="2283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1" name="Freeform 1170"/>
              <p:cNvSpPr>
                <a:spLocks noEditPoints="1"/>
              </p:cNvSpPr>
              <p:nvPr/>
            </p:nvSpPr>
            <p:spPr bwMode="auto">
              <a:xfrm>
                <a:off x="3399" y="2281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2" name="Rectangle 1171"/>
              <p:cNvSpPr>
                <a:spLocks noChangeArrowheads="1"/>
              </p:cNvSpPr>
              <p:nvPr/>
            </p:nvSpPr>
            <p:spPr bwMode="auto">
              <a:xfrm>
                <a:off x="3401" y="2283"/>
                <a:ext cx="33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3" name="Freeform 1172"/>
              <p:cNvSpPr>
                <a:spLocks noEditPoints="1"/>
              </p:cNvSpPr>
              <p:nvPr/>
            </p:nvSpPr>
            <p:spPr bwMode="auto">
              <a:xfrm>
                <a:off x="3399" y="2281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4" name="Rectangle 1173"/>
              <p:cNvSpPr>
                <a:spLocks noChangeArrowheads="1"/>
              </p:cNvSpPr>
              <p:nvPr/>
            </p:nvSpPr>
            <p:spPr bwMode="auto">
              <a:xfrm>
                <a:off x="3394" y="2283"/>
                <a:ext cx="32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5" name="Freeform 1174"/>
              <p:cNvSpPr>
                <a:spLocks noEditPoints="1"/>
              </p:cNvSpPr>
              <p:nvPr/>
            </p:nvSpPr>
            <p:spPr bwMode="auto">
              <a:xfrm>
                <a:off x="3392" y="2281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6" name="Rectangle 1175"/>
              <p:cNvSpPr>
                <a:spLocks noChangeArrowheads="1"/>
              </p:cNvSpPr>
              <p:nvPr/>
            </p:nvSpPr>
            <p:spPr bwMode="auto">
              <a:xfrm>
                <a:off x="3390" y="2283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7" name="Freeform 1176"/>
              <p:cNvSpPr>
                <a:spLocks noEditPoints="1"/>
              </p:cNvSpPr>
              <p:nvPr/>
            </p:nvSpPr>
            <p:spPr bwMode="auto">
              <a:xfrm>
                <a:off x="3388" y="2281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8" name="Rectangle 1177"/>
              <p:cNvSpPr>
                <a:spLocks noChangeArrowheads="1"/>
              </p:cNvSpPr>
              <p:nvPr/>
            </p:nvSpPr>
            <p:spPr bwMode="auto">
              <a:xfrm>
                <a:off x="3383" y="2279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499" name="Freeform 1178"/>
              <p:cNvSpPr>
                <a:spLocks noEditPoints="1"/>
              </p:cNvSpPr>
              <p:nvPr/>
            </p:nvSpPr>
            <p:spPr bwMode="auto">
              <a:xfrm>
                <a:off x="3381" y="2277"/>
                <a:ext cx="33" cy="45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0" name="Rectangle 1179"/>
              <p:cNvSpPr>
                <a:spLocks noChangeArrowheads="1"/>
              </p:cNvSpPr>
              <p:nvPr/>
            </p:nvSpPr>
            <p:spPr bwMode="auto">
              <a:xfrm>
                <a:off x="3372" y="2279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1" name="Freeform 1180"/>
              <p:cNvSpPr>
                <a:spLocks noEditPoints="1"/>
              </p:cNvSpPr>
              <p:nvPr/>
            </p:nvSpPr>
            <p:spPr bwMode="auto">
              <a:xfrm>
                <a:off x="3370" y="2277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2" name="Rectangle 1181"/>
              <p:cNvSpPr>
                <a:spLocks noChangeArrowheads="1"/>
              </p:cNvSpPr>
              <p:nvPr/>
            </p:nvSpPr>
            <p:spPr bwMode="auto">
              <a:xfrm>
                <a:off x="3365" y="2274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3" name="Freeform 1182"/>
              <p:cNvSpPr>
                <a:spLocks noEditPoints="1"/>
              </p:cNvSpPr>
              <p:nvPr/>
            </p:nvSpPr>
            <p:spPr bwMode="auto">
              <a:xfrm>
                <a:off x="3363" y="2272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4" name="Rectangle 1183"/>
              <p:cNvSpPr>
                <a:spLocks noChangeArrowheads="1"/>
              </p:cNvSpPr>
              <p:nvPr/>
            </p:nvSpPr>
            <p:spPr bwMode="auto">
              <a:xfrm>
                <a:off x="3354" y="2274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5" name="Freeform 1184"/>
              <p:cNvSpPr>
                <a:spLocks noEditPoints="1"/>
              </p:cNvSpPr>
              <p:nvPr/>
            </p:nvSpPr>
            <p:spPr bwMode="auto">
              <a:xfrm>
                <a:off x="3352" y="2272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6" name="Rectangle 1185"/>
              <p:cNvSpPr>
                <a:spLocks noChangeArrowheads="1"/>
              </p:cNvSpPr>
              <p:nvPr/>
            </p:nvSpPr>
            <p:spPr bwMode="auto">
              <a:xfrm>
                <a:off x="3343" y="2270"/>
                <a:ext cx="32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7" name="Freeform 1186"/>
              <p:cNvSpPr>
                <a:spLocks noEditPoints="1"/>
              </p:cNvSpPr>
              <p:nvPr/>
            </p:nvSpPr>
            <p:spPr bwMode="auto">
              <a:xfrm>
                <a:off x="3341" y="2267"/>
                <a:ext cx="36" cy="42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8" name="Rectangle 1187"/>
              <p:cNvSpPr>
                <a:spLocks noChangeArrowheads="1"/>
              </p:cNvSpPr>
              <p:nvPr/>
            </p:nvSpPr>
            <p:spPr bwMode="auto">
              <a:xfrm>
                <a:off x="3332" y="2265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09" name="Freeform 1188"/>
              <p:cNvSpPr>
                <a:spLocks noEditPoints="1"/>
              </p:cNvSpPr>
              <p:nvPr/>
            </p:nvSpPr>
            <p:spPr bwMode="auto">
              <a:xfrm>
                <a:off x="3330" y="2263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0" name="Rectangle 1189"/>
              <p:cNvSpPr>
                <a:spLocks noChangeArrowheads="1"/>
              </p:cNvSpPr>
              <p:nvPr/>
            </p:nvSpPr>
            <p:spPr bwMode="auto">
              <a:xfrm>
                <a:off x="3317" y="2265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1" name="Freeform 1190"/>
              <p:cNvSpPr>
                <a:spLocks noEditPoints="1"/>
              </p:cNvSpPr>
              <p:nvPr/>
            </p:nvSpPr>
            <p:spPr bwMode="auto">
              <a:xfrm>
                <a:off x="3315" y="2263"/>
                <a:ext cx="37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2" name="Rectangle 1191"/>
              <p:cNvSpPr>
                <a:spLocks noChangeArrowheads="1"/>
              </p:cNvSpPr>
              <p:nvPr/>
            </p:nvSpPr>
            <p:spPr bwMode="auto">
              <a:xfrm>
                <a:off x="3310" y="2261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3" name="Freeform 1192"/>
              <p:cNvSpPr>
                <a:spLocks noEditPoints="1"/>
              </p:cNvSpPr>
              <p:nvPr/>
            </p:nvSpPr>
            <p:spPr bwMode="auto">
              <a:xfrm>
                <a:off x="3308" y="2258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4" name="Rectangle 1193"/>
              <p:cNvSpPr>
                <a:spLocks noChangeArrowheads="1"/>
              </p:cNvSpPr>
              <p:nvPr/>
            </p:nvSpPr>
            <p:spPr bwMode="auto">
              <a:xfrm>
                <a:off x="3295" y="2256"/>
                <a:ext cx="30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5" name="Freeform 1194"/>
              <p:cNvSpPr>
                <a:spLocks noEditPoints="1"/>
              </p:cNvSpPr>
              <p:nvPr/>
            </p:nvSpPr>
            <p:spPr bwMode="auto">
              <a:xfrm>
                <a:off x="3294" y="2254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6" name="Rectangle 1195"/>
              <p:cNvSpPr>
                <a:spLocks noChangeArrowheads="1"/>
              </p:cNvSpPr>
              <p:nvPr/>
            </p:nvSpPr>
            <p:spPr bwMode="auto">
              <a:xfrm>
                <a:off x="3277" y="2251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7" name="Freeform 1196"/>
              <p:cNvSpPr>
                <a:spLocks noEditPoints="1"/>
              </p:cNvSpPr>
              <p:nvPr/>
            </p:nvSpPr>
            <p:spPr bwMode="auto">
              <a:xfrm>
                <a:off x="3275" y="2249"/>
                <a:ext cx="37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8" name="Rectangle 1197"/>
              <p:cNvSpPr>
                <a:spLocks noChangeArrowheads="1"/>
              </p:cNvSpPr>
              <p:nvPr/>
            </p:nvSpPr>
            <p:spPr bwMode="auto">
              <a:xfrm>
                <a:off x="3266" y="225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19" name="Freeform 1198"/>
              <p:cNvSpPr>
                <a:spLocks noEditPoints="1"/>
              </p:cNvSpPr>
              <p:nvPr/>
            </p:nvSpPr>
            <p:spPr bwMode="auto">
              <a:xfrm>
                <a:off x="3265" y="2249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0" name="Rectangle 1199"/>
              <p:cNvSpPr>
                <a:spLocks noChangeArrowheads="1"/>
              </p:cNvSpPr>
              <p:nvPr/>
            </p:nvSpPr>
            <p:spPr bwMode="auto">
              <a:xfrm>
                <a:off x="3252" y="2247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1" name="Freeform 1200"/>
              <p:cNvSpPr>
                <a:spLocks noEditPoints="1"/>
              </p:cNvSpPr>
              <p:nvPr/>
            </p:nvSpPr>
            <p:spPr bwMode="auto">
              <a:xfrm>
                <a:off x="3250" y="2244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2" name="Rectangle 1201"/>
              <p:cNvSpPr>
                <a:spLocks noChangeArrowheads="1"/>
              </p:cNvSpPr>
              <p:nvPr/>
            </p:nvSpPr>
            <p:spPr bwMode="auto">
              <a:xfrm>
                <a:off x="3234" y="2242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3" name="Freeform 1202"/>
              <p:cNvSpPr>
                <a:spLocks noEditPoints="1"/>
              </p:cNvSpPr>
              <p:nvPr/>
            </p:nvSpPr>
            <p:spPr bwMode="auto">
              <a:xfrm>
                <a:off x="3232" y="2240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4" name="Rectangle 1203"/>
              <p:cNvSpPr>
                <a:spLocks noChangeArrowheads="1"/>
              </p:cNvSpPr>
              <p:nvPr/>
            </p:nvSpPr>
            <p:spPr bwMode="auto">
              <a:xfrm>
                <a:off x="3219" y="2238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5" name="Freeform 1204"/>
              <p:cNvSpPr>
                <a:spLocks noEditPoints="1"/>
              </p:cNvSpPr>
              <p:nvPr/>
            </p:nvSpPr>
            <p:spPr bwMode="auto">
              <a:xfrm>
                <a:off x="3217" y="2235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6" name="Rectangle 1205"/>
              <p:cNvSpPr>
                <a:spLocks noChangeArrowheads="1"/>
              </p:cNvSpPr>
              <p:nvPr/>
            </p:nvSpPr>
            <p:spPr bwMode="auto">
              <a:xfrm>
                <a:off x="3201" y="2233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7" name="Freeform 1206"/>
              <p:cNvSpPr>
                <a:spLocks noEditPoints="1"/>
              </p:cNvSpPr>
              <p:nvPr/>
            </p:nvSpPr>
            <p:spPr bwMode="auto">
              <a:xfrm>
                <a:off x="3199" y="2231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8" name="Rectangle 1207"/>
              <p:cNvSpPr>
                <a:spLocks noChangeArrowheads="1"/>
              </p:cNvSpPr>
              <p:nvPr/>
            </p:nvSpPr>
            <p:spPr bwMode="auto">
              <a:xfrm>
                <a:off x="3183" y="2228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29" name="Freeform 1208"/>
              <p:cNvSpPr>
                <a:spLocks noEditPoints="1"/>
              </p:cNvSpPr>
              <p:nvPr/>
            </p:nvSpPr>
            <p:spPr bwMode="auto">
              <a:xfrm>
                <a:off x="3181" y="2226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0" name="Rectangle 1209"/>
              <p:cNvSpPr>
                <a:spLocks noChangeArrowheads="1"/>
              </p:cNvSpPr>
              <p:nvPr/>
            </p:nvSpPr>
            <p:spPr bwMode="auto">
              <a:xfrm>
                <a:off x="3165" y="2224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1" name="Freeform 1210"/>
              <p:cNvSpPr>
                <a:spLocks noEditPoints="1"/>
              </p:cNvSpPr>
              <p:nvPr/>
            </p:nvSpPr>
            <p:spPr bwMode="auto">
              <a:xfrm>
                <a:off x="3163" y="2221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2" name="Rectangle 1211"/>
              <p:cNvSpPr>
                <a:spLocks noChangeArrowheads="1"/>
              </p:cNvSpPr>
              <p:nvPr/>
            </p:nvSpPr>
            <p:spPr bwMode="auto">
              <a:xfrm>
                <a:off x="3146" y="2219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3" name="Freeform 1212"/>
              <p:cNvSpPr>
                <a:spLocks noEditPoints="1"/>
              </p:cNvSpPr>
              <p:nvPr/>
            </p:nvSpPr>
            <p:spPr bwMode="auto">
              <a:xfrm>
                <a:off x="3145" y="2217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4" name="Rectangle 1213"/>
              <p:cNvSpPr>
                <a:spLocks noChangeArrowheads="1"/>
              </p:cNvSpPr>
              <p:nvPr/>
            </p:nvSpPr>
            <p:spPr bwMode="auto">
              <a:xfrm>
                <a:off x="3128" y="2215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5" name="Freeform 1214"/>
              <p:cNvSpPr>
                <a:spLocks noEditPoints="1"/>
              </p:cNvSpPr>
              <p:nvPr/>
            </p:nvSpPr>
            <p:spPr bwMode="auto">
              <a:xfrm>
                <a:off x="3126" y="2212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6" name="Rectangle 1215"/>
              <p:cNvSpPr>
                <a:spLocks noChangeArrowheads="1"/>
              </p:cNvSpPr>
              <p:nvPr/>
            </p:nvSpPr>
            <p:spPr bwMode="auto">
              <a:xfrm>
                <a:off x="3110" y="2210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7" name="Freeform 1216"/>
              <p:cNvSpPr>
                <a:spLocks noEditPoints="1"/>
              </p:cNvSpPr>
              <p:nvPr/>
            </p:nvSpPr>
            <p:spPr bwMode="auto">
              <a:xfrm>
                <a:off x="3108" y="2208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8" name="Rectangle 1217"/>
              <p:cNvSpPr>
                <a:spLocks noChangeArrowheads="1"/>
              </p:cNvSpPr>
              <p:nvPr/>
            </p:nvSpPr>
            <p:spPr bwMode="auto">
              <a:xfrm>
                <a:off x="3088" y="2205"/>
                <a:ext cx="33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39" name="Freeform 1218"/>
              <p:cNvSpPr>
                <a:spLocks noEditPoints="1"/>
              </p:cNvSpPr>
              <p:nvPr/>
            </p:nvSpPr>
            <p:spPr bwMode="auto">
              <a:xfrm>
                <a:off x="3086" y="2203"/>
                <a:ext cx="37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0" name="Rectangle 1219"/>
              <p:cNvSpPr>
                <a:spLocks noChangeArrowheads="1"/>
              </p:cNvSpPr>
              <p:nvPr/>
            </p:nvSpPr>
            <p:spPr bwMode="auto">
              <a:xfrm>
                <a:off x="3074" y="220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1" name="Freeform 1220"/>
              <p:cNvSpPr>
                <a:spLocks noEditPoints="1"/>
              </p:cNvSpPr>
              <p:nvPr/>
            </p:nvSpPr>
            <p:spPr bwMode="auto">
              <a:xfrm>
                <a:off x="3072" y="219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2" name="Rectangle 1221"/>
              <p:cNvSpPr>
                <a:spLocks noChangeArrowheads="1"/>
              </p:cNvSpPr>
              <p:nvPr/>
            </p:nvSpPr>
            <p:spPr bwMode="auto">
              <a:xfrm>
                <a:off x="3052" y="2196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3" name="Freeform 1222"/>
              <p:cNvSpPr>
                <a:spLocks noEditPoints="1"/>
              </p:cNvSpPr>
              <p:nvPr/>
            </p:nvSpPr>
            <p:spPr bwMode="auto">
              <a:xfrm>
                <a:off x="3050" y="2194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4" name="Rectangle 1223"/>
              <p:cNvSpPr>
                <a:spLocks noChangeArrowheads="1"/>
              </p:cNvSpPr>
              <p:nvPr/>
            </p:nvSpPr>
            <p:spPr bwMode="auto">
              <a:xfrm>
                <a:off x="3034" y="2192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5" name="Freeform 1224"/>
              <p:cNvSpPr>
                <a:spLocks noEditPoints="1"/>
              </p:cNvSpPr>
              <p:nvPr/>
            </p:nvSpPr>
            <p:spPr bwMode="auto">
              <a:xfrm>
                <a:off x="3032" y="2189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6" name="Rectangle 1225"/>
              <p:cNvSpPr>
                <a:spLocks noChangeArrowheads="1"/>
              </p:cNvSpPr>
              <p:nvPr/>
            </p:nvSpPr>
            <p:spPr bwMode="auto">
              <a:xfrm>
                <a:off x="3012" y="2187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7" name="Freeform 1226"/>
              <p:cNvSpPr>
                <a:spLocks noEditPoints="1"/>
              </p:cNvSpPr>
              <p:nvPr/>
            </p:nvSpPr>
            <p:spPr bwMode="auto">
              <a:xfrm>
                <a:off x="3010" y="2185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8" name="Rectangle 1227"/>
              <p:cNvSpPr>
                <a:spLocks noChangeArrowheads="1"/>
              </p:cNvSpPr>
              <p:nvPr/>
            </p:nvSpPr>
            <p:spPr bwMode="auto">
              <a:xfrm>
                <a:off x="2994" y="2182"/>
                <a:ext cx="32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49" name="Freeform 1228"/>
              <p:cNvSpPr>
                <a:spLocks noEditPoints="1"/>
              </p:cNvSpPr>
              <p:nvPr/>
            </p:nvSpPr>
            <p:spPr bwMode="auto">
              <a:xfrm>
                <a:off x="2992" y="2180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0" name="Rectangle 1229"/>
              <p:cNvSpPr>
                <a:spLocks noChangeArrowheads="1"/>
              </p:cNvSpPr>
              <p:nvPr/>
            </p:nvSpPr>
            <p:spPr bwMode="auto">
              <a:xfrm>
                <a:off x="2975" y="2178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1" name="Freeform 1230"/>
              <p:cNvSpPr>
                <a:spLocks noEditPoints="1"/>
              </p:cNvSpPr>
              <p:nvPr/>
            </p:nvSpPr>
            <p:spPr bwMode="auto">
              <a:xfrm>
                <a:off x="2974" y="2176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2" name="Rectangle 1231"/>
              <p:cNvSpPr>
                <a:spLocks noChangeArrowheads="1"/>
              </p:cNvSpPr>
              <p:nvPr/>
            </p:nvSpPr>
            <p:spPr bwMode="auto">
              <a:xfrm>
                <a:off x="2954" y="2173"/>
                <a:ext cx="32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3" name="Freeform 1232"/>
              <p:cNvSpPr>
                <a:spLocks noEditPoints="1"/>
              </p:cNvSpPr>
              <p:nvPr/>
            </p:nvSpPr>
            <p:spPr bwMode="auto">
              <a:xfrm>
                <a:off x="2952" y="2171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4" name="Rectangle 1233"/>
              <p:cNvSpPr>
                <a:spLocks noChangeArrowheads="1"/>
              </p:cNvSpPr>
              <p:nvPr/>
            </p:nvSpPr>
            <p:spPr bwMode="auto">
              <a:xfrm>
                <a:off x="2935" y="2169"/>
                <a:ext cx="30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5" name="Freeform 1234"/>
              <p:cNvSpPr>
                <a:spLocks noEditPoints="1"/>
              </p:cNvSpPr>
              <p:nvPr/>
            </p:nvSpPr>
            <p:spPr bwMode="auto">
              <a:xfrm>
                <a:off x="2934" y="2166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6" name="Rectangle 1235"/>
              <p:cNvSpPr>
                <a:spLocks noChangeArrowheads="1"/>
              </p:cNvSpPr>
              <p:nvPr/>
            </p:nvSpPr>
            <p:spPr bwMode="auto">
              <a:xfrm>
                <a:off x="2914" y="2164"/>
                <a:ext cx="32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7" name="Freeform 1236"/>
              <p:cNvSpPr>
                <a:spLocks noEditPoints="1"/>
              </p:cNvSpPr>
              <p:nvPr/>
            </p:nvSpPr>
            <p:spPr bwMode="auto">
              <a:xfrm>
                <a:off x="2912" y="2162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8" name="Rectangle 1237"/>
              <p:cNvSpPr>
                <a:spLocks noChangeArrowheads="1"/>
              </p:cNvSpPr>
              <p:nvPr/>
            </p:nvSpPr>
            <p:spPr bwMode="auto">
              <a:xfrm>
                <a:off x="2895" y="2160"/>
                <a:ext cx="33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59" name="Freeform 1238"/>
              <p:cNvSpPr>
                <a:spLocks noEditPoints="1"/>
              </p:cNvSpPr>
              <p:nvPr/>
            </p:nvSpPr>
            <p:spPr bwMode="auto">
              <a:xfrm>
                <a:off x="2894" y="2157"/>
                <a:ext cx="36" cy="42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0" name="Rectangle 1239"/>
              <p:cNvSpPr>
                <a:spLocks noChangeArrowheads="1"/>
              </p:cNvSpPr>
              <p:nvPr/>
            </p:nvSpPr>
            <p:spPr bwMode="auto">
              <a:xfrm>
                <a:off x="2877" y="2155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1" name="Freeform 1240"/>
              <p:cNvSpPr>
                <a:spLocks noEditPoints="1"/>
              </p:cNvSpPr>
              <p:nvPr/>
            </p:nvSpPr>
            <p:spPr bwMode="auto">
              <a:xfrm>
                <a:off x="2875" y="2153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2" name="Rectangle 1241"/>
              <p:cNvSpPr>
                <a:spLocks noChangeArrowheads="1"/>
              </p:cNvSpPr>
              <p:nvPr/>
            </p:nvSpPr>
            <p:spPr bwMode="auto">
              <a:xfrm>
                <a:off x="2855" y="2146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3" name="Freeform 1242"/>
              <p:cNvSpPr>
                <a:spLocks noEditPoints="1"/>
              </p:cNvSpPr>
              <p:nvPr/>
            </p:nvSpPr>
            <p:spPr bwMode="auto">
              <a:xfrm>
                <a:off x="2854" y="2143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4" name="Rectangle 1243"/>
              <p:cNvSpPr>
                <a:spLocks noChangeArrowheads="1"/>
              </p:cNvSpPr>
              <p:nvPr/>
            </p:nvSpPr>
            <p:spPr bwMode="auto">
              <a:xfrm>
                <a:off x="2837" y="2141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5" name="Freeform 1244"/>
              <p:cNvSpPr>
                <a:spLocks noEditPoints="1"/>
              </p:cNvSpPr>
              <p:nvPr/>
            </p:nvSpPr>
            <p:spPr bwMode="auto">
              <a:xfrm>
                <a:off x="2835" y="2139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6" name="Rectangle 1245"/>
              <p:cNvSpPr>
                <a:spLocks noChangeArrowheads="1"/>
              </p:cNvSpPr>
              <p:nvPr/>
            </p:nvSpPr>
            <p:spPr bwMode="auto">
              <a:xfrm>
                <a:off x="2815" y="2137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7" name="Freeform 1246"/>
              <p:cNvSpPr>
                <a:spLocks noEditPoints="1"/>
              </p:cNvSpPr>
              <p:nvPr/>
            </p:nvSpPr>
            <p:spPr bwMode="auto">
              <a:xfrm>
                <a:off x="2814" y="2134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8" name="Rectangle 1247"/>
              <p:cNvSpPr>
                <a:spLocks noChangeArrowheads="1"/>
              </p:cNvSpPr>
              <p:nvPr/>
            </p:nvSpPr>
            <p:spPr bwMode="auto">
              <a:xfrm>
                <a:off x="2797" y="2132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69" name="Freeform 1248"/>
              <p:cNvSpPr>
                <a:spLocks noEditPoints="1"/>
              </p:cNvSpPr>
              <p:nvPr/>
            </p:nvSpPr>
            <p:spPr bwMode="auto">
              <a:xfrm>
                <a:off x="2795" y="2130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0" name="Rectangle 1249"/>
              <p:cNvSpPr>
                <a:spLocks noChangeArrowheads="1"/>
              </p:cNvSpPr>
              <p:nvPr/>
            </p:nvSpPr>
            <p:spPr bwMode="auto">
              <a:xfrm>
                <a:off x="2779" y="2127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1" name="Freeform 1250"/>
              <p:cNvSpPr>
                <a:spLocks noEditPoints="1"/>
              </p:cNvSpPr>
              <p:nvPr/>
            </p:nvSpPr>
            <p:spPr bwMode="auto">
              <a:xfrm>
                <a:off x="2777" y="2125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2" name="Rectangle 1251"/>
              <p:cNvSpPr>
                <a:spLocks noChangeArrowheads="1"/>
              </p:cNvSpPr>
              <p:nvPr/>
            </p:nvSpPr>
            <p:spPr bwMode="auto">
              <a:xfrm>
                <a:off x="2757" y="2123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3" name="Freeform 1252"/>
              <p:cNvSpPr>
                <a:spLocks noEditPoints="1"/>
              </p:cNvSpPr>
              <p:nvPr/>
            </p:nvSpPr>
            <p:spPr bwMode="auto">
              <a:xfrm>
                <a:off x="2755" y="2120"/>
                <a:ext cx="37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4" name="Rectangle 1253"/>
              <p:cNvSpPr>
                <a:spLocks noChangeArrowheads="1"/>
              </p:cNvSpPr>
              <p:nvPr/>
            </p:nvSpPr>
            <p:spPr bwMode="auto">
              <a:xfrm>
                <a:off x="2739" y="2118"/>
                <a:ext cx="33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5" name="Freeform 1254"/>
              <p:cNvSpPr>
                <a:spLocks noEditPoints="1"/>
              </p:cNvSpPr>
              <p:nvPr/>
            </p:nvSpPr>
            <p:spPr bwMode="auto">
              <a:xfrm>
                <a:off x="2737" y="2116"/>
                <a:ext cx="37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6" name="Rectangle 1255"/>
              <p:cNvSpPr>
                <a:spLocks noChangeArrowheads="1"/>
              </p:cNvSpPr>
              <p:nvPr/>
            </p:nvSpPr>
            <p:spPr bwMode="auto">
              <a:xfrm>
                <a:off x="2721" y="2114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7" name="Freeform 1256"/>
              <p:cNvSpPr>
                <a:spLocks noEditPoints="1"/>
              </p:cNvSpPr>
              <p:nvPr/>
            </p:nvSpPr>
            <p:spPr bwMode="auto">
              <a:xfrm>
                <a:off x="2719" y="2111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8" name="Rectangle 1257"/>
              <p:cNvSpPr>
                <a:spLocks noChangeArrowheads="1"/>
              </p:cNvSpPr>
              <p:nvPr/>
            </p:nvSpPr>
            <p:spPr bwMode="auto">
              <a:xfrm>
                <a:off x="2703" y="2109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79" name="Freeform 1258"/>
              <p:cNvSpPr>
                <a:spLocks noEditPoints="1"/>
              </p:cNvSpPr>
              <p:nvPr/>
            </p:nvSpPr>
            <p:spPr bwMode="auto">
              <a:xfrm>
                <a:off x="2701" y="2107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0" name="Rectangle 1259"/>
              <p:cNvSpPr>
                <a:spLocks noChangeArrowheads="1"/>
              </p:cNvSpPr>
              <p:nvPr/>
            </p:nvSpPr>
            <p:spPr bwMode="auto">
              <a:xfrm>
                <a:off x="2685" y="2104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1" name="Freeform 1260"/>
              <p:cNvSpPr>
                <a:spLocks noEditPoints="1"/>
              </p:cNvSpPr>
              <p:nvPr/>
            </p:nvSpPr>
            <p:spPr bwMode="auto">
              <a:xfrm>
                <a:off x="2683" y="2102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2" name="Rectangle 1261"/>
              <p:cNvSpPr>
                <a:spLocks noChangeArrowheads="1"/>
              </p:cNvSpPr>
              <p:nvPr/>
            </p:nvSpPr>
            <p:spPr bwMode="auto">
              <a:xfrm>
                <a:off x="2663" y="2100"/>
                <a:ext cx="32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3" name="Freeform 1262"/>
              <p:cNvSpPr>
                <a:spLocks noEditPoints="1"/>
              </p:cNvSpPr>
              <p:nvPr/>
            </p:nvSpPr>
            <p:spPr bwMode="auto">
              <a:xfrm>
                <a:off x="2661" y="2098"/>
                <a:ext cx="36" cy="45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4" name="Rectangle 1263"/>
              <p:cNvSpPr>
                <a:spLocks noChangeArrowheads="1"/>
              </p:cNvSpPr>
              <p:nvPr/>
            </p:nvSpPr>
            <p:spPr bwMode="auto">
              <a:xfrm>
                <a:off x="2645" y="2095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5" name="Freeform 1264"/>
              <p:cNvSpPr>
                <a:spLocks noEditPoints="1"/>
              </p:cNvSpPr>
              <p:nvPr/>
            </p:nvSpPr>
            <p:spPr bwMode="auto">
              <a:xfrm>
                <a:off x="2643" y="2093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6" name="Rectangle 1265"/>
              <p:cNvSpPr>
                <a:spLocks noChangeArrowheads="1"/>
              </p:cNvSpPr>
              <p:nvPr/>
            </p:nvSpPr>
            <p:spPr bwMode="auto">
              <a:xfrm>
                <a:off x="2626" y="2091"/>
                <a:ext cx="30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7" name="Freeform 1266"/>
              <p:cNvSpPr>
                <a:spLocks noEditPoints="1"/>
              </p:cNvSpPr>
              <p:nvPr/>
            </p:nvSpPr>
            <p:spPr bwMode="auto">
              <a:xfrm>
                <a:off x="2625" y="2088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8" name="Rectangle 1267"/>
              <p:cNvSpPr>
                <a:spLocks noChangeArrowheads="1"/>
              </p:cNvSpPr>
              <p:nvPr/>
            </p:nvSpPr>
            <p:spPr bwMode="auto">
              <a:xfrm>
                <a:off x="2608" y="2086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89" name="Freeform 1268"/>
              <p:cNvSpPr>
                <a:spLocks noEditPoints="1"/>
              </p:cNvSpPr>
              <p:nvPr/>
            </p:nvSpPr>
            <p:spPr bwMode="auto">
              <a:xfrm>
                <a:off x="2606" y="2084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0" name="Rectangle 1269"/>
              <p:cNvSpPr>
                <a:spLocks noChangeArrowheads="1"/>
              </p:cNvSpPr>
              <p:nvPr/>
            </p:nvSpPr>
            <p:spPr bwMode="auto">
              <a:xfrm>
                <a:off x="2590" y="208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1" name="Freeform 1270"/>
              <p:cNvSpPr>
                <a:spLocks noEditPoints="1"/>
              </p:cNvSpPr>
              <p:nvPr/>
            </p:nvSpPr>
            <p:spPr bwMode="auto">
              <a:xfrm>
                <a:off x="2588" y="207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2" name="Rectangle 1271"/>
              <p:cNvSpPr>
                <a:spLocks noChangeArrowheads="1"/>
              </p:cNvSpPr>
              <p:nvPr/>
            </p:nvSpPr>
            <p:spPr bwMode="auto">
              <a:xfrm>
                <a:off x="2572" y="2077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3" name="Freeform 1272"/>
              <p:cNvSpPr>
                <a:spLocks noEditPoints="1"/>
              </p:cNvSpPr>
              <p:nvPr/>
            </p:nvSpPr>
            <p:spPr bwMode="auto">
              <a:xfrm>
                <a:off x="2570" y="2075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4" name="Rectangle 1273"/>
              <p:cNvSpPr>
                <a:spLocks noChangeArrowheads="1"/>
              </p:cNvSpPr>
              <p:nvPr/>
            </p:nvSpPr>
            <p:spPr bwMode="auto">
              <a:xfrm>
                <a:off x="2554" y="2072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5" name="Freeform 1274"/>
              <p:cNvSpPr>
                <a:spLocks noEditPoints="1"/>
              </p:cNvSpPr>
              <p:nvPr/>
            </p:nvSpPr>
            <p:spPr bwMode="auto">
              <a:xfrm>
                <a:off x="2552" y="2070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6" name="Rectangle 1275"/>
              <p:cNvSpPr>
                <a:spLocks noChangeArrowheads="1"/>
              </p:cNvSpPr>
              <p:nvPr/>
            </p:nvSpPr>
            <p:spPr bwMode="auto">
              <a:xfrm>
                <a:off x="2536" y="2068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7" name="Freeform 1276"/>
              <p:cNvSpPr>
                <a:spLocks noEditPoints="1"/>
              </p:cNvSpPr>
              <p:nvPr/>
            </p:nvSpPr>
            <p:spPr bwMode="auto">
              <a:xfrm>
                <a:off x="2534" y="2065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8" name="Rectangle 1277"/>
              <p:cNvSpPr>
                <a:spLocks noChangeArrowheads="1"/>
              </p:cNvSpPr>
              <p:nvPr/>
            </p:nvSpPr>
            <p:spPr bwMode="auto">
              <a:xfrm>
                <a:off x="2517" y="2063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599" name="Freeform 1278"/>
              <p:cNvSpPr>
                <a:spLocks noEditPoints="1"/>
              </p:cNvSpPr>
              <p:nvPr/>
            </p:nvSpPr>
            <p:spPr bwMode="auto">
              <a:xfrm>
                <a:off x="2516" y="2061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0" name="Rectangle 1279"/>
              <p:cNvSpPr>
                <a:spLocks noChangeArrowheads="1"/>
              </p:cNvSpPr>
              <p:nvPr/>
            </p:nvSpPr>
            <p:spPr bwMode="auto">
              <a:xfrm>
                <a:off x="2503" y="2059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1" name="Freeform 1280"/>
              <p:cNvSpPr>
                <a:spLocks noEditPoints="1"/>
              </p:cNvSpPr>
              <p:nvPr/>
            </p:nvSpPr>
            <p:spPr bwMode="auto">
              <a:xfrm>
                <a:off x="2501" y="2056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2" name="Rectangle 1281"/>
              <p:cNvSpPr>
                <a:spLocks noChangeArrowheads="1"/>
              </p:cNvSpPr>
              <p:nvPr/>
            </p:nvSpPr>
            <p:spPr bwMode="auto">
              <a:xfrm>
                <a:off x="2485" y="2054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3" name="Freeform 1282"/>
              <p:cNvSpPr>
                <a:spLocks noEditPoints="1"/>
              </p:cNvSpPr>
              <p:nvPr/>
            </p:nvSpPr>
            <p:spPr bwMode="auto">
              <a:xfrm>
                <a:off x="2483" y="2052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4" name="Rectangle 1283"/>
              <p:cNvSpPr>
                <a:spLocks noChangeArrowheads="1"/>
              </p:cNvSpPr>
              <p:nvPr/>
            </p:nvSpPr>
            <p:spPr bwMode="auto">
              <a:xfrm>
                <a:off x="2466" y="2049"/>
                <a:ext cx="30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5" name="Freeform 1284"/>
              <p:cNvSpPr>
                <a:spLocks noEditPoints="1"/>
              </p:cNvSpPr>
              <p:nvPr/>
            </p:nvSpPr>
            <p:spPr bwMode="auto">
              <a:xfrm>
                <a:off x="2465" y="2047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6" name="Rectangle 1285"/>
              <p:cNvSpPr>
                <a:spLocks noChangeArrowheads="1"/>
              </p:cNvSpPr>
              <p:nvPr/>
            </p:nvSpPr>
            <p:spPr bwMode="auto">
              <a:xfrm>
                <a:off x="2448" y="2049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7" name="Freeform 1286"/>
              <p:cNvSpPr>
                <a:spLocks noEditPoints="1"/>
              </p:cNvSpPr>
              <p:nvPr/>
            </p:nvSpPr>
            <p:spPr bwMode="auto">
              <a:xfrm>
                <a:off x="2446" y="2047"/>
                <a:ext cx="37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8" name="Rectangle 1287"/>
              <p:cNvSpPr>
                <a:spLocks noChangeArrowheads="1"/>
              </p:cNvSpPr>
              <p:nvPr/>
            </p:nvSpPr>
            <p:spPr bwMode="auto">
              <a:xfrm>
                <a:off x="2434" y="2045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09" name="Freeform 1288"/>
              <p:cNvSpPr>
                <a:spLocks noEditPoints="1"/>
              </p:cNvSpPr>
              <p:nvPr/>
            </p:nvSpPr>
            <p:spPr bwMode="auto">
              <a:xfrm>
                <a:off x="2432" y="2042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0" name="Rectangle 1289"/>
              <p:cNvSpPr>
                <a:spLocks noChangeArrowheads="1"/>
              </p:cNvSpPr>
              <p:nvPr/>
            </p:nvSpPr>
            <p:spPr bwMode="auto">
              <a:xfrm>
                <a:off x="2416" y="2040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1" name="Freeform 1290"/>
              <p:cNvSpPr>
                <a:spLocks noEditPoints="1"/>
              </p:cNvSpPr>
              <p:nvPr/>
            </p:nvSpPr>
            <p:spPr bwMode="auto">
              <a:xfrm>
                <a:off x="2414" y="2038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2" name="Rectangle 1291"/>
              <p:cNvSpPr>
                <a:spLocks noChangeArrowheads="1"/>
              </p:cNvSpPr>
              <p:nvPr/>
            </p:nvSpPr>
            <p:spPr bwMode="auto">
              <a:xfrm>
                <a:off x="2401" y="2036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3" name="Freeform 1292"/>
              <p:cNvSpPr>
                <a:spLocks noEditPoints="1"/>
              </p:cNvSpPr>
              <p:nvPr/>
            </p:nvSpPr>
            <p:spPr bwMode="auto">
              <a:xfrm>
                <a:off x="2399" y="2033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4" name="Rectangle 1293"/>
              <p:cNvSpPr>
                <a:spLocks noChangeArrowheads="1"/>
              </p:cNvSpPr>
              <p:nvPr/>
            </p:nvSpPr>
            <p:spPr bwMode="auto">
              <a:xfrm>
                <a:off x="2383" y="203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5" name="Freeform 1294"/>
              <p:cNvSpPr>
                <a:spLocks noEditPoints="1"/>
              </p:cNvSpPr>
              <p:nvPr/>
            </p:nvSpPr>
            <p:spPr bwMode="auto">
              <a:xfrm>
                <a:off x="2381" y="202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6" name="Rectangle 1295"/>
              <p:cNvSpPr>
                <a:spLocks noChangeArrowheads="1"/>
              </p:cNvSpPr>
              <p:nvPr/>
            </p:nvSpPr>
            <p:spPr bwMode="auto">
              <a:xfrm>
                <a:off x="2365" y="2026"/>
                <a:ext cx="32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7" name="Freeform 1296"/>
              <p:cNvSpPr>
                <a:spLocks noEditPoints="1"/>
              </p:cNvSpPr>
              <p:nvPr/>
            </p:nvSpPr>
            <p:spPr bwMode="auto">
              <a:xfrm>
                <a:off x="2363" y="2024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8" name="Rectangle 1297"/>
              <p:cNvSpPr>
                <a:spLocks noChangeArrowheads="1"/>
              </p:cNvSpPr>
              <p:nvPr/>
            </p:nvSpPr>
            <p:spPr bwMode="auto">
              <a:xfrm>
                <a:off x="2350" y="2022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19" name="Freeform 1298"/>
              <p:cNvSpPr>
                <a:spLocks noEditPoints="1"/>
              </p:cNvSpPr>
              <p:nvPr/>
            </p:nvSpPr>
            <p:spPr bwMode="auto">
              <a:xfrm>
                <a:off x="2348" y="2020"/>
                <a:ext cx="33" cy="45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0" name="Rectangle 1299"/>
              <p:cNvSpPr>
                <a:spLocks noChangeArrowheads="1"/>
              </p:cNvSpPr>
              <p:nvPr/>
            </p:nvSpPr>
            <p:spPr bwMode="auto">
              <a:xfrm>
                <a:off x="2332" y="2022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1" name="Freeform 1300"/>
              <p:cNvSpPr>
                <a:spLocks noEditPoints="1"/>
              </p:cNvSpPr>
              <p:nvPr/>
            </p:nvSpPr>
            <p:spPr bwMode="auto">
              <a:xfrm>
                <a:off x="2330" y="2020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2" name="Rectangle 1301"/>
              <p:cNvSpPr>
                <a:spLocks noChangeArrowheads="1"/>
              </p:cNvSpPr>
              <p:nvPr/>
            </p:nvSpPr>
            <p:spPr bwMode="auto">
              <a:xfrm>
                <a:off x="2317" y="2017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3" name="Freeform 1302"/>
              <p:cNvSpPr>
                <a:spLocks noEditPoints="1"/>
              </p:cNvSpPr>
              <p:nvPr/>
            </p:nvSpPr>
            <p:spPr bwMode="auto">
              <a:xfrm>
                <a:off x="2316" y="2015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4" name="Rectangle 1303"/>
              <p:cNvSpPr>
                <a:spLocks noChangeArrowheads="1"/>
              </p:cNvSpPr>
              <p:nvPr/>
            </p:nvSpPr>
            <p:spPr bwMode="auto">
              <a:xfrm>
                <a:off x="2303" y="201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5" name="Freeform 1304"/>
              <p:cNvSpPr>
                <a:spLocks noEditPoints="1"/>
              </p:cNvSpPr>
              <p:nvPr/>
            </p:nvSpPr>
            <p:spPr bwMode="auto">
              <a:xfrm>
                <a:off x="2301" y="2010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6" name="Rectangle 1305"/>
              <p:cNvSpPr>
                <a:spLocks noChangeArrowheads="1"/>
              </p:cNvSpPr>
              <p:nvPr/>
            </p:nvSpPr>
            <p:spPr bwMode="auto">
              <a:xfrm>
                <a:off x="2303" y="2013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7" name="Freeform 1306"/>
              <p:cNvSpPr>
                <a:spLocks noEditPoints="1"/>
              </p:cNvSpPr>
              <p:nvPr/>
            </p:nvSpPr>
            <p:spPr bwMode="auto">
              <a:xfrm>
                <a:off x="2301" y="2010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8" name="Rectangle 1307"/>
              <p:cNvSpPr>
                <a:spLocks noChangeArrowheads="1"/>
              </p:cNvSpPr>
              <p:nvPr/>
            </p:nvSpPr>
            <p:spPr bwMode="auto">
              <a:xfrm>
                <a:off x="2288" y="2022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29" name="Freeform 1308"/>
              <p:cNvSpPr>
                <a:spLocks noEditPoints="1"/>
              </p:cNvSpPr>
              <p:nvPr/>
            </p:nvSpPr>
            <p:spPr bwMode="auto">
              <a:xfrm>
                <a:off x="2286" y="2020"/>
                <a:ext cx="33" cy="45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0" name="Rectangle 1309"/>
              <p:cNvSpPr>
                <a:spLocks noChangeArrowheads="1"/>
              </p:cNvSpPr>
              <p:nvPr/>
            </p:nvSpPr>
            <p:spPr bwMode="auto">
              <a:xfrm>
                <a:off x="2299" y="2017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1" name="Freeform 1310"/>
              <p:cNvSpPr>
                <a:spLocks noEditPoints="1"/>
              </p:cNvSpPr>
              <p:nvPr/>
            </p:nvSpPr>
            <p:spPr bwMode="auto">
              <a:xfrm>
                <a:off x="2297" y="2015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2" name="Rectangle 1311"/>
              <p:cNvSpPr>
                <a:spLocks noChangeArrowheads="1"/>
              </p:cNvSpPr>
              <p:nvPr/>
            </p:nvSpPr>
            <p:spPr bwMode="auto">
              <a:xfrm>
                <a:off x="2296" y="2017"/>
                <a:ext cx="32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3" name="Freeform 1312"/>
              <p:cNvSpPr>
                <a:spLocks noEditPoints="1"/>
              </p:cNvSpPr>
              <p:nvPr/>
            </p:nvSpPr>
            <p:spPr bwMode="auto">
              <a:xfrm>
                <a:off x="2294" y="2015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4" name="Rectangle 1313"/>
              <p:cNvSpPr>
                <a:spLocks noChangeArrowheads="1"/>
              </p:cNvSpPr>
              <p:nvPr/>
            </p:nvSpPr>
            <p:spPr bwMode="auto">
              <a:xfrm>
                <a:off x="2281" y="2013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5" name="Freeform 1314"/>
              <p:cNvSpPr>
                <a:spLocks noEditPoints="1"/>
              </p:cNvSpPr>
              <p:nvPr/>
            </p:nvSpPr>
            <p:spPr bwMode="auto">
              <a:xfrm>
                <a:off x="2279" y="2010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6" name="Rectangle 1315"/>
              <p:cNvSpPr>
                <a:spLocks noChangeArrowheads="1"/>
              </p:cNvSpPr>
              <p:nvPr/>
            </p:nvSpPr>
            <p:spPr bwMode="auto">
              <a:xfrm>
                <a:off x="2285" y="201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7" name="Freeform 1316"/>
              <p:cNvSpPr>
                <a:spLocks noEditPoints="1"/>
              </p:cNvSpPr>
              <p:nvPr/>
            </p:nvSpPr>
            <p:spPr bwMode="auto">
              <a:xfrm>
                <a:off x="2283" y="2010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8" name="Rectangle 1317"/>
              <p:cNvSpPr>
                <a:spLocks noChangeArrowheads="1"/>
              </p:cNvSpPr>
              <p:nvPr/>
            </p:nvSpPr>
            <p:spPr bwMode="auto">
              <a:xfrm>
                <a:off x="2274" y="2017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39" name="Freeform 1318"/>
              <p:cNvSpPr>
                <a:spLocks noEditPoints="1"/>
              </p:cNvSpPr>
              <p:nvPr/>
            </p:nvSpPr>
            <p:spPr bwMode="auto">
              <a:xfrm>
                <a:off x="2272" y="2015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0" name="Rectangle 1319"/>
              <p:cNvSpPr>
                <a:spLocks noChangeArrowheads="1"/>
              </p:cNvSpPr>
              <p:nvPr/>
            </p:nvSpPr>
            <p:spPr bwMode="auto">
              <a:xfrm>
                <a:off x="2281" y="201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1" name="Freeform 1320"/>
              <p:cNvSpPr>
                <a:spLocks noEditPoints="1"/>
              </p:cNvSpPr>
              <p:nvPr/>
            </p:nvSpPr>
            <p:spPr bwMode="auto">
              <a:xfrm>
                <a:off x="2279" y="2010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2" name="Rectangle 1321"/>
              <p:cNvSpPr>
                <a:spLocks noChangeArrowheads="1"/>
              </p:cNvSpPr>
              <p:nvPr/>
            </p:nvSpPr>
            <p:spPr bwMode="auto">
              <a:xfrm>
                <a:off x="2266" y="2013"/>
                <a:ext cx="30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3" name="Freeform 1322"/>
              <p:cNvSpPr>
                <a:spLocks noEditPoints="1"/>
              </p:cNvSpPr>
              <p:nvPr/>
            </p:nvSpPr>
            <p:spPr bwMode="auto">
              <a:xfrm>
                <a:off x="2265" y="2010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4" name="Rectangle 1323"/>
              <p:cNvSpPr>
                <a:spLocks noChangeArrowheads="1"/>
              </p:cNvSpPr>
              <p:nvPr/>
            </p:nvSpPr>
            <p:spPr bwMode="auto">
              <a:xfrm>
                <a:off x="2241" y="203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5" name="Freeform 1324"/>
              <p:cNvSpPr>
                <a:spLocks noEditPoints="1"/>
              </p:cNvSpPr>
              <p:nvPr/>
            </p:nvSpPr>
            <p:spPr bwMode="auto">
              <a:xfrm>
                <a:off x="2239" y="202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6" name="Rectangle 1325"/>
              <p:cNvSpPr>
                <a:spLocks noChangeArrowheads="1"/>
              </p:cNvSpPr>
              <p:nvPr/>
            </p:nvSpPr>
            <p:spPr bwMode="auto">
              <a:xfrm>
                <a:off x="2266" y="2013"/>
                <a:ext cx="30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7" name="Freeform 1326"/>
              <p:cNvSpPr>
                <a:spLocks noEditPoints="1"/>
              </p:cNvSpPr>
              <p:nvPr/>
            </p:nvSpPr>
            <p:spPr bwMode="auto">
              <a:xfrm>
                <a:off x="2265" y="2010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8" name="Rectangle 1327"/>
              <p:cNvSpPr>
                <a:spLocks noChangeArrowheads="1"/>
              </p:cNvSpPr>
              <p:nvPr/>
            </p:nvSpPr>
            <p:spPr bwMode="auto">
              <a:xfrm>
                <a:off x="2252" y="2008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49" name="Freeform 1328"/>
              <p:cNvSpPr>
                <a:spLocks noEditPoints="1"/>
              </p:cNvSpPr>
              <p:nvPr/>
            </p:nvSpPr>
            <p:spPr bwMode="auto">
              <a:xfrm>
                <a:off x="2250" y="2006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0" name="Rectangle 1329"/>
              <p:cNvSpPr>
                <a:spLocks noChangeArrowheads="1"/>
              </p:cNvSpPr>
              <p:nvPr/>
            </p:nvSpPr>
            <p:spPr bwMode="auto">
              <a:xfrm>
                <a:off x="2234" y="2022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1" name="Freeform 1330"/>
              <p:cNvSpPr>
                <a:spLocks noEditPoints="1"/>
              </p:cNvSpPr>
              <p:nvPr/>
            </p:nvSpPr>
            <p:spPr bwMode="auto">
              <a:xfrm>
                <a:off x="2232" y="2020"/>
                <a:ext cx="33" cy="45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2" name="Rectangle 1331"/>
              <p:cNvSpPr>
                <a:spLocks noChangeArrowheads="1"/>
              </p:cNvSpPr>
              <p:nvPr/>
            </p:nvSpPr>
            <p:spPr bwMode="auto">
              <a:xfrm>
                <a:off x="2248" y="201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3" name="Freeform 1332"/>
              <p:cNvSpPr>
                <a:spLocks noEditPoints="1"/>
              </p:cNvSpPr>
              <p:nvPr/>
            </p:nvSpPr>
            <p:spPr bwMode="auto">
              <a:xfrm>
                <a:off x="2246" y="2010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4" name="Rectangle 1333"/>
              <p:cNvSpPr>
                <a:spLocks noChangeArrowheads="1"/>
              </p:cNvSpPr>
              <p:nvPr/>
            </p:nvSpPr>
            <p:spPr bwMode="auto">
              <a:xfrm>
                <a:off x="2256" y="2008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5" name="Freeform 1334"/>
              <p:cNvSpPr>
                <a:spLocks noEditPoints="1"/>
              </p:cNvSpPr>
              <p:nvPr/>
            </p:nvSpPr>
            <p:spPr bwMode="auto">
              <a:xfrm>
                <a:off x="2254" y="2006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6" name="Rectangle 1335"/>
              <p:cNvSpPr>
                <a:spLocks noChangeArrowheads="1"/>
              </p:cNvSpPr>
              <p:nvPr/>
            </p:nvSpPr>
            <p:spPr bwMode="auto">
              <a:xfrm>
                <a:off x="2237" y="2003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7" name="Freeform 1336"/>
              <p:cNvSpPr>
                <a:spLocks noEditPoints="1"/>
              </p:cNvSpPr>
              <p:nvPr/>
            </p:nvSpPr>
            <p:spPr bwMode="auto">
              <a:xfrm>
                <a:off x="2236" y="2001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8" name="Rectangle 1337"/>
              <p:cNvSpPr>
                <a:spLocks noChangeArrowheads="1"/>
              </p:cNvSpPr>
              <p:nvPr/>
            </p:nvSpPr>
            <p:spPr bwMode="auto">
              <a:xfrm>
                <a:off x="2223" y="1999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59" name="Freeform 1338"/>
              <p:cNvSpPr>
                <a:spLocks noEditPoints="1"/>
              </p:cNvSpPr>
              <p:nvPr/>
            </p:nvSpPr>
            <p:spPr bwMode="auto">
              <a:xfrm>
                <a:off x="2221" y="1997"/>
                <a:ext cx="33" cy="45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0" name="Rectangle 1339"/>
              <p:cNvSpPr>
                <a:spLocks noChangeArrowheads="1"/>
              </p:cNvSpPr>
              <p:nvPr/>
            </p:nvSpPr>
            <p:spPr bwMode="auto">
              <a:xfrm>
                <a:off x="2208" y="1999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1" name="Freeform 1340"/>
              <p:cNvSpPr>
                <a:spLocks noEditPoints="1"/>
              </p:cNvSpPr>
              <p:nvPr/>
            </p:nvSpPr>
            <p:spPr bwMode="auto">
              <a:xfrm>
                <a:off x="2206" y="1997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2" name="Rectangle 1341"/>
              <p:cNvSpPr>
                <a:spLocks noChangeArrowheads="1"/>
              </p:cNvSpPr>
              <p:nvPr/>
            </p:nvSpPr>
            <p:spPr bwMode="auto">
              <a:xfrm>
                <a:off x="2143" y="2054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3" name="Freeform 1342"/>
              <p:cNvSpPr>
                <a:spLocks noEditPoints="1"/>
              </p:cNvSpPr>
              <p:nvPr/>
            </p:nvSpPr>
            <p:spPr bwMode="auto">
              <a:xfrm>
                <a:off x="2141" y="2052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4" name="Rectangle 1343"/>
              <p:cNvSpPr>
                <a:spLocks noChangeArrowheads="1"/>
              </p:cNvSpPr>
              <p:nvPr/>
            </p:nvSpPr>
            <p:spPr bwMode="auto">
              <a:xfrm>
                <a:off x="2186" y="2017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5" name="Freeform 1344"/>
              <p:cNvSpPr>
                <a:spLocks noEditPoints="1"/>
              </p:cNvSpPr>
              <p:nvPr/>
            </p:nvSpPr>
            <p:spPr bwMode="auto">
              <a:xfrm>
                <a:off x="2185" y="2015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6" name="Rectangle 1345"/>
              <p:cNvSpPr>
                <a:spLocks noChangeArrowheads="1"/>
              </p:cNvSpPr>
              <p:nvPr/>
            </p:nvSpPr>
            <p:spPr bwMode="auto">
              <a:xfrm>
                <a:off x="2205" y="1999"/>
                <a:ext cx="32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7" name="Freeform 1346"/>
              <p:cNvSpPr>
                <a:spLocks noEditPoints="1"/>
              </p:cNvSpPr>
              <p:nvPr/>
            </p:nvSpPr>
            <p:spPr bwMode="auto">
              <a:xfrm>
                <a:off x="2203" y="1997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8" name="Rectangle 1347"/>
              <p:cNvSpPr>
                <a:spLocks noChangeArrowheads="1"/>
              </p:cNvSpPr>
              <p:nvPr/>
            </p:nvSpPr>
            <p:spPr bwMode="auto">
              <a:xfrm>
                <a:off x="2194" y="1994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69" name="Freeform 1348"/>
              <p:cNvSpPr>
                <a:spLocks noEditPoints="1"/>
              </p:cNvSpPr>
              <p:nvPr/>
            </p:nvSpPr>
            <p:spPr bwMode="auto">
              <a:xfrm>
                <a:off x="2192" y="1992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0" name="Rectangle 1349"/>
              <p:cNvSpPr>
                <a:spLocks noChangeArrowheads="1"/>
              </p:cNvSpPr>
              <p:nvPr/>
            </p:nvSpPr>
            <p:spPr bwMode="auto">
              <a:xfrm>
                <a:off x="2183" y="1990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1" name="Freeform 1350"/>
              <p:cNvSpPr>
                <a:spLocks noEditPoints="1"/>
              </p:cNvSpPr>
              <p:nvPr/>
            </p:nvSpPr>
            <p:spPr bwMode="auto">
              <a:xfrm>
                <a:off x="2181" y="1987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2" name="Rectangle 1351"/>
              <p:cNvSpPr>
                <a:spLocks noChangeArrowheads="1"/>
              </p:cNvSpPr>
              <p:nvPr/>
            </p:nvSpPr>
            <p:spPr bwMode="auto">
              <a:xfrm>
                <a:off x="2168" y="1990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3" name="Freeform 1352"/>
              <p:cNvSpPr>
                <a:spLocks noEditPoints="1"/>
              </p:cNvSpPr>
              <p:nvPr/>
            </p:nvSpPr>
            <p:spPr bwMode="auto">
              <a:xfrm>
                <a:off x="2166" y="1987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4" name="Rectangle 1353"/>
              <p:cNvSpPr>
                <a:spLocks noChangeArrowheads="1"/>
              </p:cNvSpPr>
              <p:nvPr/>
            </p:nvSpPr>
            <p:spPr bwMode="auto">
              <a:xfrm>
                <a:off x="2150" y="2003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5" name="Freeform 1354"/>
              <p:cNvSpPr>
                <a:spLocks noEditPoints="1"/>
              </p:cNvSpPr>
              <p:nvPr/>
            </p:nvSpPr>
            <p:spPr bwMode="auto">
              <a:xfrm>
                <a:off x="2148" y="2001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6" name="Rectangle 1355"/>
              <p:cNvSpPr>
                <a:spLocks noChangeArrowheads="1"/>
              </p:cNvSpPr>
              <p:nvPr/>
            </p:nvSpPr>
            <p:spPr bwMode="auto">
              <a:xfrm>
                <a:off x="2139" y="201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77" name="Freeform 1356"/>
              <p:cNvSpPr>
                <a:spLocks noEditPoints="1"/>
              </p:cNvSpPr>
              <p:nvPr/>
            </p:nvSpPr>
            <p:spPr bwMode="auto">
              <a:xfrm>
                <a:off x="2137" y="2010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</p:grpSp>
        <p:grpSp>
          <p:nvGrpSpPr>
            <p:cNvPr id="310678" name="Group 1558"/>
            <p:cNvGrpSpPr>
              <a:grpSpLocks/>
            </p:cNvGrpSpPr>
            <p:nvPr/>
          </p:nvGrpSpPr>
          <p:grpSpPr bwMode="auto">
            <a:xfrm>
              <a:off x="1588" y="1891"/>
              <a:ext cx="1873" cy="1402"/>
              <a:chOff x="1588" y="1891"/>
              <a:chExt cx="1873" cy="1402"/>
            </a:xfrm>
          </p:grpSpPr>
          <p:sp>
            <p:nvSpPr>
              <p:cNvPr id="310679" name="Rectangle 1358"/>
              <p:cNvSpPr>
                <a:spLocks noChangeArrowheads="1"/>
              </p:cNvSpPr>
              <p:nvPr/>
            </p:nvSpPr>
            <p:spPr bwMode="auto">
              <a:xfrm>
                <a:off x="2168" y="1990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0" name="Freeform 1359"/>
              <p:cNvSpPr>
                <a:spLocks noEditPoints="1"/>
              </p:cNvSpPr>
              <p:nvPr/>
            </p:nvSpPr>
            <p:spPr bwMode="auto">
              <a:xfrm>
                <a:off x="2166" y="1987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1" name="Rectangle 1360"/>
              <p:cNvSpPr>
                <a:spLocks noChangeArrowheads="1"/>
              </p:cNvSpPr>
              <p:nvPr/>
            </p:nvSpPr>
            <p:spPr bwMode="auto">
              <a:xfrm>
                <a:off x="2154" y="1985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2" name="Freeform 1361"/>
              <p:cNvSpPr>
                <a:spLocks noEditPoints="1"/>
              </p:cNvSpPr>
              <p:nvPr/>
            </p:nvSpPr>
            <p:spPr bwMode="auto">
              <a:xfrm>
                <a:off x="2152" y="1983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3" name="Rectangle 1362"/>
              <p:cNvSpPr>
                <a:spLocks noChangeArrowheads="1"/>
              </p:cNvSpPr>
              <p:nvPr/>
            </p:nvSpPr>
            <p:spPr bwMode="auto">
              <a:xfrm>
                <a:off x="2139" y="1985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4" name="Freeform 1363"/>
              <p:cNvSpPr>
                <a:spLocks noEditPoints="1"/>
              </p:cNvSpPr>
              <p:nvPr/>
            </p:nvSpPr>
            <p:spPr bwMode="auto">
              <a:xfrm>
                <a:off x="2137" y="1983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5" name="Rectangle 1364"/>
              <p:cNvSpPr>
                <a:spLocks noChangeArrowheads="1"/>
              </p:cNvSpPr>
              <p:nvPr/>
            </p:nvSpPr>
            <p:spPr bwMode="auto">
              <a:xfrm>
                <a:off x="2128" y="1980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6" name="Freeform 1365"/>
              <p:cNvSpPr>
                <a:spLocks noEditPoints="1"/>
              </p:cNvSpPr>
              <p:nvPr/>
            </p:nvSpPr>
            <p:spPr bwMode="auto">
              <a:xfrm>
                <a:off x="2126" y="1978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7" name="Rectangle 1366"/>
              <p:cNvSpPr>
                <a:spLocks noChangeArrowheads="1"/>
              </p:cNvSpPr>
              <p:nvPr/>
            </p:nvSpPr>
            <p:spPr bwMode="auto">
              <a:xfrm>
                <a:off x="2117" y="1976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8" name="Freeform 1367"/>
              <p:cNvSpPr>
                <a:spLocks noEditPoints="1"/>
              </p:cNvSpPr>
              <p:nvPr/>
            </p:nvSpPr>
            <p:spPr bwMode="auto">
              <a:xfrm>
                <a:off x="2116" y="1974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89" name="Rectangle 1368"/>
              <p:cNvSpPr>
                <a:spLocks noChangeArrowheads="1"/>
              </p:cNvSpPr>
              <p:nvPr/>
            </p:nvSpPr>
            <p:spPr bwMode="auto">
              <a:xfrm>
                <a:off x="2103" y="1976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0" name="Freeform 1369"/>
              <p:cNvSpPr>
                <a:spLocks noEditPoints="1"/>
              </p:cNvSpPr>
              <p:nvPr/>
            </p:nvSpPr>
            <p:spPr bwMode="auto">
              <a:xfrm>
                <a:off x="2101" y="1974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1" name="Rectangle 1370"/>
              <p:cNvSpPr>
                <a:spLocks noChangeArrowheads="1"/>
              </p:cNvSpPr>
              <p:nvPr/>
            </p:nvSpPr>
            <p:spPr bwMode="auto">
              <a:xfrm>
                <a:off x="2088" y="1971"/>
                <a:ext cx="33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2" name="Freeform 1371"/>
              <p:cNvSpPr>
                <a:spLocks noEditPoints="1"/>
              </p:cNvSpPr>
              <p:nvPr/>
            </p:nvSpPr>
            <p:spPr bwMode="auto">
              <a:xfrm>
                <a:off x="2086" y="1969"/>
                <a:ext cx="37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3" name="Rectangle 1372"/>
              <p:cNvSpPr>
                <a:spLocks noChangeArrowheads="1"/>
              </p:cNvSpPr>
              <p:nvPr/>
            </p:nvSpPr>
            <p:spPr bwMode="auto">
              <a:xfrm>
                <a:off x="2077" y="197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4" name="Freeform 1373"/>
              <p:cNvSpPr>
                <a:spLocks noEditPoints="1"/>
              </p:cNvSpPr>
              <p:nvPr/>
            </p:nvSpPr>
            <p:spPr bwMode="auto">
              <a:xfrm>
                <a:off x="2076" y="1969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5" name="Rectangle 1374"/>
              <p:cNvSpPr>
                <a:spLocks noChangeArrowheads="1"/>
              </p:cNvSpPr>
              <p:nvPr/>
            </p:nvSpPr>
            <p:spPr bwMode="auto">
              <a:xfrm>
                <a:off x="2052" y="1967"/>
                <a:ext cx="33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6" name="Freeform 1375"/>
              <p:cNvSpPr>
                <a:spLocks noEditPoints="1"/>
              </p:cNvSpPr>
              <p:nvPr/>
            </p:nvSpPr>
            <p:spPr bwMode="auto">
              <a:xfrm>
                <a:off x="2050" y="1964"/>
                <a:ext cx="36" cy="42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7" name="Rectangle 1376"/>
              <p:cNvSpPr>
                <a:spLocks noChangeArrowheads="1"/>
              </p:cNvSpPr>
              <p:nvPr/>
            </p:nvSpPr>
            <p:spPr bwMode="auto">
              <a:xfrm>
                <a:off x="2030" y="1962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8" name="Freeform 1377"/>
              <p:cNvSpPr>
                <a:spLocks noEditPoints="1"/>
              </p:cNvSpPr>
              <p:nvPr/>
            </p:nvSpPr>
            <p:spPr bwMode="auto">
              <a:xfrm>
                <a:off x="2028" y="1960"/>
                <a:ext cx="37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699" name="Rectangle 1378"/>
              <p:cNvSpPr>
                <a:spLocks noChangeArrowheads="1"/>
              </p:cNvSpPr>
              <p:nvPr/>
            </p:nvSpPr>
            <p:spPr bwMode="auto">
              <a:xfrm>
                <a:off x="2008" y="1958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0" name="Freeform 1379"/>
              <p:cNvSpPr>
                <a:spLocks noEditPoints="1"/>
              </p:cNvSpPr>
              <p:nvPr/>
            </p:nvSpPr>
            <p:spPr bwMode="auto">
              <a:xfrm>
                <a:off x="2006" y="1955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1" name="Rectangle 1380"/>
              <p:cNvSpPr>
                <a:spLocks noChangeArrowheads="1"/>
              </p:cNvSpPr>
              <p:nvPr/>
            </p:nvSpPr>
            <p:spPr bwMode="auto">
              <a:xfrm>
                <a:off x="1986" y="1953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2" name="Freeform 1381"/>
              <p:cNvSpPr>
                <a:spLocks noEditPoints="1"/>
              </p:cNvSpPr>
              <p:nvPr/>
            </p:nvSpPr>
            <p:spPr bwMode="auto">
              <a:xfrm>
                <a:off x="1985" y="1951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3" name="Rectangle 1382"/>
              <p:cNvSpPr>
                <a:spLocks noChangeArrowheads="1"/>
              </p:cNvSpPr>
              <p:nvPr/>
            </p:nvSpPr>
            <p:spPr bwMode="auto">
              <a:xfrm>
                <a:off x="1968" y="1948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4" name="Freeform 1383"/>
              <p:cNvSpPr>
                <a:spLocks noEditPoints="1"/>
              </p:cNvSpPr>
              <p:nvPr/>
            </p:nvSpPr>
            <p:spPr bwMode="auto">
              <a:xfrm>
                <a:off x="1966" y="1946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5" name="Rectangle 1384"/>
              <p:cNvSpPr>
                <a:spLocks noChangeArrowheads="1"/>
              </p:cNvSpPr>
              <p:nvPr/>
            </p:nvSpPr>
            <p:spPr bwMode="auto">
              <a:xfrm>
                <a:off x="1946" y="1944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6" name="Freeform 1385"/>
              <p:cNvSpPr>
                <a:spLocks noEditPoints="1"/>
              </p:cNvSpPr>
              <p:nvPr/>
            </p:nvSpPr>
            <p:spPr bwMode="auto">
              <a:xfrm>
                <a:off x="1945" y="1941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7" name="Rectangle 1386"/>
              <p:cNvSpPr>
                <a:spLocks noChangeArrowheads="1"/>
              </p:cNvSpPr>
              <p:nvPr/>
            </p:nvSpPr>
            <p:spPr bwMode="auto">
              <a:xfrm>
                <a:off x="1946" y="1948"/>
                <a:ext cx="30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8" name="Freeform 1387"/>
              <p:cNvSpPr>
                <a:spLocks noEditPoints="1"/>
              </p:cNvSpPr>
              <p:nvPr/>
            </p:nvSpPr>
            <p:spPr bwMode="auto">
              <a:xfrm>
                <a:off x="1945" y="1946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09" name="Rectangle 1388"/>
              <p:cNvSpPr>
                <a:spLocks noChangeArrowheads="1"/>
              </p:cNvSpPr>
              <p:nvPr/>
            </p:nvSpPr>
            <p:spPr bwMode="auto">
              <a:xfrm>
                <a:off x="1946" y="1948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0" name="Freeform 1389"/>
              <p:cNvSpPr>
                <a:spLocks noEditPoints="1"/>
              </p:cNvSpPr>
              <p:nvPr/>
            </p:nvSpPr>
            <p:spPr bwMode="auto">
              <a:xfrm>
                <a:off x="1945" y="1946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1" name="Rectangle 1390"/>
              <p:cNvSpPr>
                <a:spLocks noChangeArrowheads="1"/>
              </p:cNvSpPr>
              <p:nvPr/>
            </p:nvSpPr>
            <p:spPr bwMode="auto">
              <a:xfrm>
                <a:off x="1928" y="1944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2" name="Freeform 1391"/>
              <p:cNvSpPr>
                <a:spLocks noEditPoints="1"/>
              </p:cNvSpPr>
              <p:nvPr/>
            </p:nvSpPr>
            <p:spPr bwMode="auto">
              <a:xfrm>
                <a:off x="1926" y="1941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3" name="Rectangle 1392"/>
              <p:cNvSpPr>
                <a:spLocks noChangeArrowheads="1"/>
              </p:cNvSpPr>
              <p:nvPr/>
            </p:nvSpPr>
            <p:spPr bwMode="auto">
              <a:xfrm>
                <a:off x="1906" y="1939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4" name="Freeform 1393"/>
              <p:cNvSpPr>
                <a:spLocks noEditPoints="1"/>
              </p:cNvSpPr>
              <p:nvPr/>
            </p:nvSpPr>
            <p:spPr bwMode="auto">
              <a:xfrm>
                <a:off x="1905" y="1937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5" name="Rectangle 1394"/>
              <p:cNvSpPr>
                <a:spLocks noChangeArrowheads="1"/>
              </p:cNvSpPr>
              <p:nvPr/>
            </p:nvSpPr>
            <p:spPr bwMode="auto">
              <a:xfrm>
                <a:off x="1892" y="1939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6" name="Freeform 1395"/>
              <p:cNvSpPr>
                <a:spLocks noEditPoints="1"/>
              </p:cNvSpPr>
              <p:nvPr/>
            </p:nvSpPr>
            <p:spPr bwMode="auto">
              <a:xfrm>
                <a:off x="1890" y="1937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7" name="Rectangle 1396"/>
              <p:cNvSpPr>
                <a:spLocks noChangeArrowheads="1"/>
              </p:cNvSpPr>
              <p:nvPr/>
            </p:nvSpPr>
            <p:spPr bwMode="auto">
              <a:xfrm>
                <a:off x="1874" y="1935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8" name="Freeform 1397"/>
              <p:cNvSpPr>
                <a:spLocks noEditPoints="1"/>
              </p:cNvSpPr>
              <p:nvPr/>
            </p:nvSpPr>
            <p:spPr bwMode="auto">
              <a:xfrm>
                <a:off x="1872" y="1932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19" name="Rectangle 1398"/>
              <p:cNvSpPr>
                <a:spLocks noChangeArrowheads="1"/>
              </p:cNvSpPr>
              <p:nvPr/>
            </p:nvSpPr>
            <p:spPr bwMode="auto">
              <a:xfrm>
                <a:off x="1856" y="1935"/>
                <a:ext cx="32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0" name="Freeform 1399"/>
              <p:cNvSpPr>
                <a:spLocks noEditPoints="1"/>
              </p:cNvSpPr>
              <p:nvPr/>
            </p:nvSpPr>
            <p:spPr bwMode="auto">
              <a:xfrm>
                <a:off x="1854" y="1932"/>
                <a:ext cx="36" cy="42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1" name="Rectangle 1400"/>
              <p:cNvSpPr>
                <a:spLocks noChangeArrowheads="1"/>
              </p:cNvSpPr>
              <p:nvPr/>
            </p:nvSpPr>
            <p:spPr bwMode="auto">
              <a:xfrm>
                <a:off x="1856" y="1935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2" name="Freeform 1401"/>
              <p:cNvSpPr>
                <a:spLocks noEditPoints="1"/>
              </p:cNvSpPr>
              <p:nvPr/>
            </p:nvSpPr>
            <p:spPr bwMode="auto">
              <a:xfrm>
                <a:off x="1854" y="1932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3" name="Rectangle 1402"/>
              <p:cNvSpPr>
                <a:spLocks noChangeArrowheads="1"/>
              </p:cNvSpPr>
              <p:nvPr/>
            </p:nvSpPr>
            <p:spPr bwMode="auto">
              <a:xfrm>
                <a:off x="1856" y="1939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4" name="Freeform 1403"/>
              <p:cNvSpPr>
                <a:spLocks noEditPoints="1"/>
              </p:cNvSpPr>
              <p:nvPr/>
            </p:nvSpPr>
            <p:spPr bwMode="auto">
              <a:xfrm>
                <a:off x="1854" y="1937"/>
                <a:ext cx="32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5" name="Rectangle 1404"/>
              <p:cNvSpPr>
                <a:spLocks noChangeArrowheads="1"/>
              </p:cNvSpPr>
              <p:nvPr/>
            </p:nvSpPr>
            <p:spPr bwMode="auto">
              <a:xfrm>
                <a:off x="1859" y="1935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6" name="Freeform 1405"/>
              <p:cNvSpPr>
                <a:spLocks noEditPoints="1"/>
              </p:cNvSpPr>
              <p:nvPr/>
            </p:nvSpPr>
            <p:spPr bwMode="auto">
              <a:xfrm>
                <a:off x="1857" y="1932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7" name="Rectangle 1406"/>
              <p:cNvSpPr>
                <a:spLocks noChangeArrowheads="1"/>
              </p:cNvSpPr>
              <p:nvPr/>
            </p:nvSpPr>
            <p:spPr bwMode="auto">
              <a:xfrm>
                <a:off x="1841" y="1930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8" name="Freeform 1407"/>
              <p:cNvSpPr>
                <a:spLocks noEditPoints="1"/>
              </p:cNvSpPr>
              <p:nvPr/>
            </p:nvSpPr>
            <p:spPr bwMode="auto">
              <a:xfrm>
                <a:off x="1839" y="1928"/>
                <a:ext cx="37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29" name="Rectangle 1408"/>
              <p:cNvSpPr>
                <a:spLocks noChangeArrowheads="1"/>
              </p:cNvSpPr>
              <p:nvPr/>
            </p:nvSpPr>
            <p:spPr bwMode="auto">
              <a:xfrm>
                <a:off x="1826" y="1930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0" name="Freeform 1409"/>
              <p:cNvSpPr>
                <a:spLocks noEditPoints="1"/>
              </p:cNvSpPr>
              <p:nvPr/>
            </p:nvSpPr>
            <p:spPr bwMode="auto">
              <a:xfrm>
                <a:off x="1825" y="1928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1" name="Rectangle 1410"/>
              <p:cNvSpPr>
                <a:spLocks noChangeArrowheads="1"/>
              </p:cNvSpPr>
              <p:nvPr/>
            </p:nvSpPr>
            <p:spPr bwMode="auto">
              <a:xfrm>
                <a:off x="1812" y="1925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2" name="Freeform 1411"/>
              <p:cNvSpPr>
                <a:spLocks noEditPoints="1"/>
              </p:cNvSpPr>
              <p:nvPr/>
            </p:nvSpPr>
            <p:spPr bwMode="auto">
              <a:xfrm>
                <a:off x="1810" y="1923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3" name="Rectangle 1412"/>
              <p:cNvSpPr>
                <a:spLocks noChangeArrowheads="1"/>
              </p:cNvSpPr>
              <p:nvPr/>
            </p:nvSpPr>
            <p:spPr bwMode="auto">
              <a:xfrm>
                <a:off x="1794" y="1939"/>
                <a:ext cx="32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4" name="Freeform 1413"/>
              <p:cNvSpPr>
                <a:spLocks noEditPoints="1"/>
              </p:cNvSpPr>
              <p:nvPr/>
            </p:nvSpPr>
            <p:spPr bwMode="auto">
              <a:xfrm>
                <a:off x="1792" y="1937"/>
                <a:ext cx="36" cy="46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5" name="Rectangle 1414"/>
              <p:cNvSpPr>
                <a:spLocks noChangeArrowheads="1"/>
              </p:cNvSpPr>
              <p:nvPr/>
            </p:nvSpPr>
            <p:spPr bwMode="auto">
              <a:xfrm>
                <a:off x="1794" y="1925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6" name="Freeform 1415"/>
              <p:cNvSpPr>
                <a:spLocks noEditPoints="1"/>
              </p:cNvSpPr>
              <p:nvPr/>
            </p:nvSpPr>
            <p:spPr bwMode="auto">
              <a:xfrm>
                <a:off x="1792" y="1923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7" name="Rectangle 1416"/>
              <p:cNvSpPr>
                <a:spLocks noChangeArrowheads="1"/>
              </p:cNvSpPr>
              <p:nvPr/>
            </p:nvSpPr>
            <p:spPr bwMode="auto">
              <a:xfrm>
                <a:off x="1772" y="1921"/>
                <a:ext cx="33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8" name="Freeform 1417"/>
              <p:cNvSpPr>
                <a:spLocks noEditPoints="1"/>
              </p:cNvSpPr>
              <p:nvPr/>
            </p:nvSpPr>
            <p:spPr bwMode="auto">
              <a:xfrm>
                <a:off x="1770" y="1919"/>
                <a:ext cx="36" cy="45"/>
              </a:xfrm>
              <a:custGeom>
                <a:avLst/>
                <a:gdLst>
                  <a:gd name="T0" fmla="*/ 0 w 160"/>
                  <a:gd name="T1" fmla="*/ 0 h 160"/>
                  <a:gd name="T2" fmla="*/ 0 w 160"/>
                  <a:gd name="T3" fmla="*/ 0 h 160"/>
                  <a:gd name="T4" fmla="*/ 0 w 160"/>
                  <a:gd name="T5" fmla="*/ 0 h 160"/>
                  <a:gd name="T6" fmla="*/ 0 w 160"/>
                  <a:gd name="T7" fmla="*/ 0 h 160"/>
                  <a:gd name="T8" fmla="*/ 0 w 160"/>
                  <a:gd name="T9" fmla="*/ 0 h 160"/>
                  <a:gd name="T10" fmla="*/ 0 w 160"/>
                  <a:gd name="T11" fmla="*/ 0 h 160"/>
                  <a:gd name="T12" fmla="*/ 0 w 160"/>
                  <a:gd name="T13" fmla="*/ 0 h 160"/>
                  <a:gd name="T14" fmla="*/ 0 w 160"/>
                  <a:gd name="T15" fmla="*/ 0 h 160"/>
                  <a:gd name="T16" fmla="*/ 0 w 160"/>
                  <a:gd name="T17" fmla="*/ 0 h 160"/>
                  <a:gd name="T18" fmla="*/ 0 w 160"/>
                  <a:gd name="T19" fmla="*/ 0 h 160"/>
                  <a:gd name="T20" fmla="*/ 0 w 160"/>
                  <a:gd name="T21" fmla="*/ 0 h 160"/>
                  <a:gd name="T22" fmla="*/ 0 w 160"/>
                  <a:gd name="T23" fmla="*/ 0 h 160"/>
                  <a:gd name="T24" fmla="*/ 0 w 160"/>
                  <a:gd name="T25" fmla="*/ 0 h 160"/>
                  <a:gd name="T26" fmla="*/ 0 w 160"/>
                  <a:gd name="T27" fmla="*/ 0 h 160"/>
                  <a:gd name="T28" fmla="*/ 0 w 160"/>
                  <a:gd name="T29" fmla="*/ 0 h 160"/>
                  <a:gd name="T30" fmla="*/ 0 w 160"/>
                  <a:gd name="T31" fmla="*/ 0 h 160"/>
                  <a:gd name="T32" fmla="*/ 0 w 160"/>
                  <a:gd name="T33" fmla="*/ 0 h 160"/>
                  <a:gd name="T34" fmla="*/ 0 w 160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60"/>
                  <a:gd name="T56" fmla="*/ 160 w 16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52"/>
                    </a:lnTo>
                    <a:cubicBezTo>
                      <a:pt x="160" y="157"/>
                      <a:pt x="157" y="160"/>
                      <a:pt x="152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52" y="144"/>
                    </a:lnTo>
                    <a:lnTo>
                      <a:pt x="144" y="152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39" name="Rectangle 1418"/>
              <p:cNvSpPr>
                <a:spLocks noChangeArrowheads="1"/>
              </p:cNvSpPr>
              <p:nvPr/>
            </p:nvSpPr>
            <p:spPr bwMode="auto">
              <a:xfrm>
                <a:off x="1754" y="192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0" name="Freeform 1419"/>
              <p:cNvSpPr>
                <a:spLocks noEditPoints="1"/>
              </p:cNvSpPr>
              <p:nvPr/>
            </p:nvSpPr>
            <p:spPr bwMode="auto">
              <a:xfrm>
                <a:off x="1752" y="191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1" name="Rectangle 1420"/>
              <p:cNvSpPr>
                <a:spLocks noChangeArrowheads="1"/>
              </p:cNvSpPr>
              <p:nvPr/>
            </p:nvSpPr>
            <p:spPr bwMode="auto">
              <a:xfrm>
                <a:off x="1736" y="192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2" name="Freeform 1421"/>
              <p:cNvSpPr>
                <a:spLocks noEditPoints="1"/>
              </p:cNvSpPr>
              <p:nvPr/>
            </p:nvSpPr>
            <p:spPr bwMode="auto">
              <a:xfrm>
                <a:off x="1734" y="1919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3" name="Rectangle 1422"/>
              <p:cNvSpPr>
                <a:spLocks noChangeArrowheads="1"/>
              </p:cNvSpPr>
              <p:nvPr/>
            </p:nvSpPr>
            <p:spPr bwMode="auto">
              <a:xfrm>
                <a:off x="1721" y="192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4" name="Freeform 1423"/>
              <p:cNvSpPr>
                <a:spLocks noEditPoints="1"/>
              </p:cNvSpPr>
              <p:nvPr/>
            </p:nvSpPr>
            <p:spPr bwMode="auto">
              <a:xfrm>
                <a:off x="1719" y="191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5" name="Rectangle 1424"/>
              <p:cNvSpPr>
                <a:spLocks noChangeArrowheads="1"/>
              </p:cNvSpPr>
              <p:nvPr/>
            </p:nvSpPr>
            <p:spPr bwMode="auto">
              <a:xfrm>
                <a:off x="1706" y="1939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6" name="Freeform 1425"/>
              <p:cNvSpPr>
                <a:spLocks noEditPoints="1"/>
              </p:cNvSpPr>
              <p:nvPr/>
            </p:nvSpPr>
            <p:spPr bwMode="auto">
              <a:xfrm>
                <a:off x="1705" y="1937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7" name="Rectangle 1426"/>
              <p:cNvSpPr>
                <a:spLocks noChangeArrowheads="1"/>
              </p:cNvSpPr>
              <p:nvPr/>
            </p:nvSpPr>
            <p:spPr bwMode="auto">
              <a:xfrm>
                <a:off x="1706" y="1921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8" name="Freeform 1427"/>
              <p:cNvSpPr>
                <a:spLocks noEditPoints="1"/>
              </p:cNvSpPr>
              <p:nvPr/>
            </p:nvSpPr>
            <p:spPr bwMode="auto">
              <a:xfrm>
                <a:off x="1705" y="1919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49" name="Rectangle 1428"/>
              <p:cNvSpPr>
                <a:spLocks noChangeArrowheads="1"/>
              </p:cNvSpPr>
              <p:nvPr/>
            </p:nvSpPr>
            <p:spPr bwMode="auto">
              <a:xfrm>
                <a:off x="1692" y="1921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0" name="Freeform 1429"/>
              <p:cNvSpPr>
                <a:spLocks noEditPoints="1"/>
              </p:cNvSpPr>
              <p:nvPr/>
            </p:nvSpPr>
            <p:spPr bwMode="auto">
              <a:xfrm>
                <a:off x="1690" y="1919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1" name="Rectangle 1430"/>
              <p:cNvSpPr>
                <a:spLocks noChangeArrowheads="1"/>
              </p:cNvSpPr>
              <p:nvPr/>
            </p:nvSpPr>
            <p:spPr bwMode="auto">
              <a:xfrm>
                <a:off x="1696" y="1893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2" name="Freeform 1431"/>
              <p:cNvSpPr>
                <a:spLocks noEditPoints="1"/>
              </p:cNvSpPr>
              <p:nvPr/>
            </p:nvSpPr>
            <p:spPr bwMode="auto">
              <a:xfrm>
                <a:off x="1694" y="1891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3" name="Rectangle 1432"/>
              <p:cNvSpPr>
                <a:spLocks noChangeArrowheads="1"/>
              </p:cNvSpPr>
              <p:nvPr/>
            </p:nvSpPr>
            <p:spPr bwMode="auto">
              <a:xfrm>
                <a:off x="1692" y="1921"/>
                <a:ext cx="29" cy="4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4" name="Freeform 1433"/>
              <p:cNvSpPr>
                <a:spLocks noEditPoints="1"/>
              </p:cNvSpPr>
              <p:nvPr/>
            </p:nvSpPr>
            <p:spPr bwMode="auto">
              <a:xfrm>
                <a:off x="1690" y="1919"/>
                <a:ext cx="33" cy="45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5" name="Rectangle 1434"/>
              <p:cNvSpPr>
                <a:spLocks noChangeArrowheads="1"/>
              </p:cNvSpPr>
              <p:nvPr/>
            </p:nvSpPr>
            <p:spPr bwMode="auto">
              <a:xfrm>
                <a:off x="1685" y="1944"/>
                <a:ext cx="32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6" name="Freeform 1435"/>
              <p:cNvSpPr>
                <a:spLocks noEditPoints="1"/>
              </p:cNvSpPr>
              <p:nvPr/>
            </p:nvSpPr>
            <p:spPr bwMode="auto">
              <a:xfrm>
                <a:off x="1683" y="1941"/>
                <a:ext cx="36" cy="42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7" name="Rectangle 1436"/>
              <p:cNvSpPr>
                <a:spLocks noChangeArrowheads="1"/>
              </p:cNvSpPr>
              <p:nvPr/>
            </p:nvSpPr>
            <p:spPr bwMode="auto">
              <a:xfrm>
                <a:off x="1692" y="1921"/>
                <a:ext cx="33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8" name="Freeform 1437"/>
              <p:cNvSpPr>
                <a:spLocks noEditPoints="1"/>
              </p:cNvSpPr>
              <p:nvPr/>
            </p:nvSpPr>
            <p:spPr bwMode="auto">
              <a:xfrm>
                <a:off x="1690" y="1919"/>
                <a:ext cx="36" cy="41"/>
              </a:xfrm>
              <a:custGeom>
                <a:avLst/>
                <a:gdLst>
                  <a:gd name="T0" fmla="*/ 0 w 160"/>
                  <a:gd name="T1" fmla="*/ 0 h 144"/>
                  <a:gd name="T2" fmla="*/ 0 w 160"/>
                  <a:gd name="T3" fmla="*/ 0 h 144"/>
                  <a:gd name="T4" fmla="*/ 0 w 160"/>
                  <a:gd name="T5" fmla="*/ 0 h 144"/>
                  <a:gd name="T6" fmla="*/ 0 w 160"/>
                  <a:gd name="T7" fmla="*/ 0 h 144"/>
                  <a:gd name="T8" fmla="*/ 0 w 160"/>
                  <a:gd name="T9" fmla="*/ 0 h 144"/>
                  <a:gd name="T10" fmla="*/ 0 w 160"/>
                  <a:gd name="T11" fmla="*/ 0 h 144"/>
                  <a:gd name="T12" fmla="*/ 0 w 160"/>
                  <a:gd name="T13" fmla="*/ 0 h 144"/>
                  <a:gd name="T14" fmla="*/ 0 w 160"/>
                  <a:gd name="T15" fmla="*/ 0 h 144"/>
                  <a:gd name="T16" fmla="*/ 0 w 160"/>
                  <a:gd name="T17" fmla="*/ 0 h 144"/>
                  <a:gd name="T18" fmla="*/ 0 w 160"/>
                  <a:gd name="T19" fmla="*/ 0 h 144"/>
                  <a:gd name="T20" fmla="*/ 0 w 160"/>
                  <a:gd name="T21" fmla="*/ 0 h 144"/>
                  <a:gd name="T22" fmla="*/ 0 w 160"/>
                  <a:gd name="T23" fmla="*/ 0 h 144"/>
                  <a:gd name="T24" fmla="*/ 0 w 160"/>
                  <a:gd name="T25" fmla="*/ 0 h 144"/>
                  <a:gd name="T26" fmla="*/ 0 w 160"/>
                  <a:gd name="T27" fmla="*/ 0 h 144"/>
                  <a:gd name="T28" fmla="*/ 0 w 160"/>
                  <a:gd name="T29" fmla="*/ 0 h 144"/>
                  <a:gd name="T30" fmla="*/ 0 w 160"/>
                  <a:gd name="T31" fmla="*/ 0 h 144"/>
                  <a:gd name="T32" fmla="*/ 0 w 160"/>
                  <a:gd name="T33" fmla="*/ 0 h 144"/>
                  <a:gd name="T34" fmla="*/ 0 w 160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0"/>
                  <a:gd name="T55" fmla="*/ 0 h 144"/>
                  <a:gd name="T56" fmla="*/ 160 w 160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0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52" y="0"/>
                    </a:lnTo>
                    <a:cubicBezTo>
                      <a:pt x="157" y="0"/>
                      <a:pt x="160" y="4"/>
                      <a:pt x="160" y="8"/>
                    </a:cubicBezTo>
                    <a:lnTo>
                      <a:pt x="160" y="136"/>
                    </a:lnTo>
                    <a:cubicBezTo>
                      <a:pt x="160" y="141"/>
                      <a:pt x="157" y="144"/>
                      <a:pt x="152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52" y="128"/>
                    </a:lnTo>
                    <a:lnTo>
                      <a:pt x="144" y="136"/>
                    </a:lnTo>
                    <a:lnTo>
                      <a:pt x="144" y="8"/>
                    </a:lnTo>
                    <a:lnTo>
                      <a:pt x="152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59" name="Rectangle 1438"/>
              <p:cNvSpPr>
                <a:spLocks noChangeArrowheads="1"/>
              </p:cNvSpPr>
              <p:nvPr/>
            </p:nvSpPr>
            <p:spPr bwMode="auto">
              <a:xfrm>
                <a:off x="1681" y="1930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0" name="Freeform 1439"/>
              <p:cNvSpPr>
                <a:spLocks noEditPoints="1"/>
              </p:cNvSpPr>
              <p:nvPr/>
            </p:nvSpPr>
            <p:spPr bwMode="auto">
              <a:xfrm>
                <a:off x="1679" y="1928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1" name="Rectangle 1440"/>
              <p:cNvSpPr>
                <a:spLocks noChangeArrowheads="1"/>
              </p:cNvSpPr>
              <p:nvPr/>
            </p:nvSpPr>
            <p:spPr bwMode="auto">
              <a:xfrm>
                <a:off x="1670" y="1925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2" name="Freeform 1441"/>
              <p:cNvSpPr>
                <a:spLocks noEditPoints="1"/>
              </p:cNvSpPr>
              <p:nvPr/>
            </p:nvSpPr>
            <p:spPr bwMode="auto">
              <a:xfrm>
                <a:off x="1668" y="1923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3" name="Rectangle 1442"/>
              <p:cNvSpPr>
                <a:spLocks noChangeArrowheads="1"/>
              </p:cNvSpPr>
              <p:nvPr/>
            </p:nvSpPr>
            <p:spPr bwMode="auto">
              <a:xfrm>
                <a:off x="1652" y="1912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4" name="Freeform 1443"/>
              <p:cNvSpPr>
                <a:spLocks noEditPoints="1"/>
              </p:cNvSpPr>
              <p:nvPr/>
            </p:nvSpPr>
            <p:spPr bwMode="auto">
              <a:xfrm>
                <a:off x="1650" y="1909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5" name="Rectangle 1444"/>
              <p:cNvSpPr>
                <a:spLocks noChangeArrowheads="1"/>
              </p:cNvSpPr>
              <p:nvPr/>
            </p:nvSpPr>
            <p:spPr bwMode="auto">
              <a:xfrm>
                <a:off x="1637" y="1916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6" name="Freeform 1445"/>
              <p:cNvSpPr>
                <a:spLocks noEditPoints="1"/>
              </p:cNvSpPr>
              <p:nvPr/>
            </p:nvSpPr>
            <p:spPr bwMode="auto">
              <a:xfrm>
                <a:off x="1636" y="1914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7" name="Rectangle 1446"/>
              <p:cNvSpPr>
                <a:spLocks noChangeArrowheads="1"/>
              </p:cNvSpPr>
              <p:nvPr/>
            </p:nvSpPr>
            <p:spPr bwMode="auto">
              <a:xfrm>
                <a:off x="1626" y="1916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8" name="Freeform 1447"/>
              <p:cNvSpPr>
                <a:spLocks noEditPoints="1"/>
              </p:cNvSpPr>
              <p:nvPr/>
            </p:nvSpPr>
            <p:spPr bwMode="auto">
              <a:xfrm>
                <a:off x="1625" y="1914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69" name="Rectangle 1448"/>
              <p:cNvSpPr>
                <a:spLocks noChangeArrowheads="1"/>
              </p:cNvSpPr>
              <p:nvPr/>
            </p:nvSpPr>
            <p:spPr bwMode="auto">
              <a:xfrm>
                <a:off x="1623" y="1930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0" name="Freeform 1449"/>
              <p:cNvSpPr>
                <a:spLocks noEditPoints="1"/>
              </p:cNvSpPr>
              <p:nvPr/>
            </p:nvSpPr>
            <p:spPr bwMode="auto">
              <a:xfrm>
                <a:off x="1621" y="1928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1" name="Rectangle 1450"/>
              <p:cNvSpPr>
                <a:spLocks noChangeArrowheads="1"/>
              </p:cNvSpPr>
              <p:nvPr/>
            </p:nvSpPr>
            <p:spPr bwMode="auto">
              <a:xfrm>
                <a:off x="1626" y="1916"/>
                <a:ext cx="30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2" name="Freeform 1451"/>
              <p:cNvSpPr>
                <a:spLocks noEditPoints="1"/>
              </p:cNvSpPr>
              <p:nvPr/>
            </p:nvSpPr>
            <p:spPr bwMode="auto">
              <a:xfrm>
                <a:off x="1625" y="1914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3" name="Rectangle 1452"/>
              <p:cNvSpPr>
                <a:spLocks noChangeArrowheads="1"/>
              </p:cNvSpPr>
              <p:nvPr/>
            </p:nvSpPr>
            <p:spPr bwMode="auto">
              <a:xfrm>
                <a:off x="1616" y="1916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4" name="Freeform 1453"/>
              <p:cNvSpPr>
                <a:spLocks noEditPoints="1"/>
              </p:cNvSpPr>
              <p:nvPr/>
            </p:nvSpPr>
            <p:spPr bwMode="auto">
              <a:xfrm>
                <a:off x="1614" y="1914"/>
                <a:ext cx="32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5" name="Rectangle 1454"/>
              <p:cNvSpPr>
                <a:spLocks noChangeArrowheads="1"/>
              </p:cNvSpPr>
              <p:nvPr/>
            </p:nvSpPr>
            <p:spPr bwMode="auto">
              <a:xfrm>
                <a:off x="1605" y="1912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6" name="Freeform 1455"/>
              <p:cNvSpPr>
                <a:spLocks noEditPoints="1"/>
              </p:cNvSpPr>
              <p:nvPr/>
            </p:nvSpPr>
            <p:spPr bwMode="auto">
              <a:xfrm>
                <a:off x="1603" y="1909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7" name="Rectangle 1456"/>
              <p:cNvSpPr>
                <a:spLocks noChangeArrowheads="1"/>
              </p:cNvSpPr>
              <p:nvPr/>
            </p:nvSpPr>
            <p:spPr bwMode="auto">
              <a:xfrm>
                <a:off x="1590" y="1916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8" name="Freeform 1457"/>
              <p:cNvSpPr>
                <a:spLocks noEditPoints="1"/>
              </p:cNvSpPr>
              <p:nvPr/>
            </p:nvSpPr>
            <p:spPr bwMode="auto">
              <a:xfrm>
                <a:off x="1588" y="1914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79" name="Rectangle 1458"/>
              <p:cNvSpPr>
                <a:spLocks noChangeArrowheads="1"/>
              </p:cNvSpPr>
              <p:nvPr/>
            </p:nvSpPr>
            <p:spPr bwMode="auto">
              <a:xfrm>
                <a:off x="2128" y="1985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0" name="Freeform 1459"/>
              <p:cNvSpPr>
                <a:spLocks noEditPoints="1"/>
              </p:cNvSpPr>
              <p:nvPr/>
            </p:nvSpPr>
            <p:spPr bwMode="auto">
              <a:xfrm>
                <a:off x="2126" y="1983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1" name="Rectangle 1460"/>
              <p:cNvSpPr>
                <a:spLocks noChangeArrowheads="1"/>
              </p:cNvSpPr>
              <p:nvPr/>
            </p:nvSpPr>
            <p:spPr bwMode="auto">
              <a:xfrm>
                <a:off x="3052" y="2196"/>
                <a:ext cx="29" cy="42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2" name="Freeform 1461"/>
              <p:cNvSpPr>
                <a:spLocks noEditPoints="1"/>
              </p:cNvSpPr>
              <p:nvPr/>
            </p:nvSpPr>
            <p:spPr bwMode="auto">
              <a:xfrm>
                <a:off x="3050" y="2194"/>
                <a:ext cx="33" cy="46"/>
              </a:xfrm>
              <a:custGeom>
                <a:avLst/>
                <a:gdLst>
                  <a:gd name="T0" fmla="*/ 0 w 144"/>
                  <a:gd name="T1" fmla="*/ 0 h 160"/>
                  <a:gd name="T2" fmla="*/ 0 w 144"/>
                  <a:gd name="T3" fmla="*/ 0 h 160"/>
                  <a:gd name="T4" fmla="*/ 0 w 144"/>
                  <a:gd name="T5" fmla="*/ 0 h 160"/>
                  <a:gd name="T6" fmla="*/ 0 w 144"/>
                  <a:gd name="T7" fmla="*/ 0 h 160"/>
                  <a:gd name="T8" fmla="*/ 0 w 144"/>
                  <a:gd name="T9" fmla="*/ 0 h 160"/>
                  <a:gd name="T10" fmla="*/ 0 w 144"/>
                  <a:gd name="T11" fmla="*/ 0 h 160"/>
                  <a:gd name="T12" fmla="*/ 0 w 144"/>
                  <a:gd name="T13" fmla="*/ 0 h 160"/>
                  <a:gd name="T14" fmla="*/ 0 w 144"/>
                  <a:gd name="T15" fmla="*/ 0 h 160"/>
                  <a:gd name="T16" fmla="*/ 0 w 144"/>
                  <a:gd name="T17" fmla="*/ 0 h 160"/>
                  <a:gd name="T18" fmla="*/ 0 w 144"/>
                  <a:gd name="T19" fmla="*/ 0 h 160"/>
                  <a:gd name="T20" fmla="*/ 0 w 144"/>
                  <a:gd name="T21" fmla="*/ 0 h 160"/>
                  <a:gd name="T22" fmla="*/ 0 w 144"/>
                  <a:gd name="T23" fmla="*/ 0 h 160"/>
                  <a:gd name="T24" fmla="*/ 0 w 144"/>
                  <a:gd name="T25" fmla="*/ 0 h 160"/>
                  <a:gd name="T26" fmla="*/ 0 w 144"/>
                  <a:gd name="T27" fmla="*/ 0 h 160"/>
                  <a:gd name="T28" fmla="*/ 0 w 144"/>
                  <a:gd name="T29" fmla="*/ 0 h 160"/>
                  <a:gd name="T30" fmla="*/ 0 w 144"/>
                  <a:gd name="T31" fmla="*/ 0 h 160"/>
                  <a:gd name="T32" fmla="*/ 0 w 144"/>
                  <a:gd name="T33" fmla="*/ 0 h 160"/>
                  <a:gd name="T34" fmla="*/ 0 w 144"/>
                  <a:gd name="T35" fmla="*/ 0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60"/>
                  <a:gd name="T56" fmla="*/ 144 w 144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52"/>
                    </a:lnTo>
                    <a:cubicBezTo>
                      <a:pt x="144" y="157"/>
                      <a:pt x="141" y="160"/>
                      <a:pt x="136" y="160"/>
                    </a:cubicBezTo>
                    <a:lnTo>
                      <a:pt x="8" y="160"/>
                    </a:lnTo>
                    <a:cubicBezTo>
                      <a:pt x="4" y="160"/>
                      <a:pt x="0" y="157"/>
                      <a:pt x="0" y="152"/>
                    </a:cubicBezTo>
                    <a:lnTo>
                      <a:pt x="0" y="8"/>
                    </a:lnTo>
                    <a:close/>
                    <a:moveTo>
                      <a:pt x="16" y="152"/>
                    </a:moveTo>
                    <a:lnTo>
                      <a:pt x="8" y="144"/>
                    </a:lnTo>
                    <a:lnTo>
                      <a:pt x="136" y="144"/>
                    </a:lnTo>
                    <a:lnTo>
                      <a:pt x="128" y="152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52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3" name="Rectangle 1462"/>
              <p:cNvSpPr>
                <a:spLocks noChangeArrowheads="1"/>
              </p:cNvSpPr>
              <p:nvPr/>
            </p:nvSpPr>
            <p:spPr bwMode="auto">
              <a:xfrm>
                <a:off x="3212" y="2238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4" name="Freeform 1463"/>
              <p:cNvSpPr>
                <a:spLocks noEditPoints="1"/>
              </p:cNvSpPr>
              <p:nvPr/>
            </p:nvSpPr>
            <p:spPr bwMode="auto">
              <a:xfrm>
                <a:off x="3210" y="2235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5" name="Rectangle 1464"/>
              <p:cNvSpPr>
                <a:spLocks noChangeArrowheads="1"/>
              </p:cNvSpPr>
              <p:nvPr/>
            </p:nvSpPr>
            <p:spPr bwMode="auto">
              <a:xfrm>
                <a:off x="3354" y="2274"/>
                <a:ext cx="29" cy="37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6" name="Freeform 1465"/>
              <p:cNvSpPr>
                <a:spLocks noEditPoints="1"/>
              </p:cNvSpPr>
              <p:nvPr/>
            </p:nvSpPr>
            <p:spPr bwMode="auto">
              <a:xfrm>
                <a:off x="3352" y="2272"/>
                <a:ext cx="33" cy="41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7" name="Rectangle 1466"/>
              <p:cNvSpPr>
                <a:spLocks noChangeArrowheads="1"/>
              </p:cNvSpPr>
              <p:nvPr/>
            </p:nvSpPr>
            <p:spPr bwMode="auto">
              <a:xfrm>
                <a:off x="3430" y="229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8" name="Freeform 1467"/>
              <p:cNvSpPr>
                <a:spLocks noEditPoints="1"/>
              </p:cNvSpPr>
              <p:nvPr/>
            </p:nvSpPr>
            <p:spPr bwMode="auto">
              <a:xfrm>
                <a:off x="3428" y="2290"/>
                <a:ext cx="33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89" name="Rectangle 1468"/>
              <p:cNvSpPr>
                <a:spLocks noChangeArrowheads="1"/>
              </p:cNvSpPr>
              <p:nvPr/>
            </p:nvSpPr>
            <p:spPr bwMode="auto">
              <a:xfrm>
                <a:off x="3426" y="2293"/>
                <a:ext cx="29" cy="36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0" name="Freeform 1469"/>
              <p:cNvSpPr>
                <a:spLocks noEditPoints="1"/>
              </p:cNvSpPr>
              <p:nvPr/>
            </p:nvSpPr>
            <p:spPr bwMode="auto">
              <a:xfrm>
                <a:off x="3425" y="2290"/>
                <a:ext cx="32" cy="42"/>
              </a:xfrm>
              <a:custGeom>
                <a:avLst/>
                <a:gdLst>
                  <a:gd name="T0" fmla="*/ 0 w 144"/>
                  <a:gd name="T1" fmla="*/ 0 h 144"/>
                  <a:gd name="T2" fmla="*/ 0 w 144"/>
                  <a:gd name="T3" fmla="*/ 0 h 144"/>
                  <a:gd name="T4" fmla="*/ 0 w 144"/>
                  <a:gd name="T5" fmla="*/ 0 h 144"/>
                  <a:gd name="T6" fmla="*/ 0 w 144"/>
                  <a:gd name="T7" fmla="*/ 0 h 144"/>
                  <a:gd name="T8" fmla="*/ 0 w 144"/>
                  <a:gd name="T9" fmla="*/ 0 h 144"/>
                  <a:gd name="T10" fmla="*/ 0 w 144"/>
                  <a:gd name="T11" fmla="*/ 0 h 144"/>
                  <a:gd name="T12" fmla="*/ 0 w 144"/>
                  <a:gd name="T13" fmla="*/ 0 h 144"/>
                  <a:gd name="T14" fmla="*/ 0 w 144"/>
                  <a:gd name="T15" fmla="*/ 0 h 144"/>
                  <a:gd name="T16" fmla="*/ 0 w 144"/>
                  <a:gd name="T17" fmla="*/ 0 h 144"/>
                  <a:gd name="T18" fmla="*/ 0 w 144"/>
                  <a:gd name="T19" fmla="*/ 0 h 144"/>
                  <a:gd name="T20" fmla="*/ 0 w 144"/>
                  <a:gd name="T21" fmla="*/ 0 h 144"/>
                  <a:gd name="T22" fmla="*/ 0 w 144"/>
                  <a:gd name="T23" fmla="*/ 0 h 144"/>
                  <a:gd name="T24" fmla="*/ 0 w 144"/>
                  <a:gd name="T25" fmla="*/ 0 h 144"/>
                  <a:gd name="T26" fmla="*/ 0 w 144"/>
                  <a:gd name="T27" fmla="*/ 0 h 144"/>
                  <a:gd name="T28" fmla="*/ 0 w 144"/>
                  <a:gd name="T29" fmla="*/ 0 h 144"/>
                  <a:gd name="T30" fmla="*/ 0 w 144"/>
                  <a:gd name="T31" fmla="*/ 0 h 144"/>
                  <a:gd name="T32" fmla="*/ 0 w 144"/>
                  <a:gd name="T33" fmla="*/ 0 h 144"/>
                  <a:gd name="T34" fmla="*/ 0 w 144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4"/>
                  <a:gd name="T55" fmla="*/ 0 h 144"/>
                  <a:gd name="T56" fmla="*/ 144 w 144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4" h="144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136" y="0"/>
                    </a:lnTo>
                    <a:cubicBezTo>
                      <a:pt x="141" y="0"/>
                      <a:pt x="144" y="4"/>
                      <a:pt x="144" y="8"/>
                    </a:cubicBezTo>
                    <a:lnTo>
                      <a:pt x="144" y="136"/>
                    </a:lnTo>
                    <a:cubicBezTo>
                      <a:pt x="144" y="141"/>
                      <a:pt x="141" y="144"/>
                      <a:pt x="136" y="144"/>
                    </a:cubicBezTo>
                    <a:lnTo>
                      <a:pt x="8" y="144"/>
                    </a:lnTo>
                    <a:cubicBezTo>
                      <a:pt x="4" y="144"/>
                      <a:pt x="0" y="141"/>
                      <a:pt x="0" y="136"/>
                    </a:cubicBezTo>
                    <a:lnTo>
                      <a:pt x="0" y="8"/>
                    </a:lnTo>
                    <a:close/>
                    <a:moveTo>
                      <a:pt x="16" y="136"/>
                    </a:moveTo>
                    <a:lnTo>
                      <a:pt x="8" y="128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6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FF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1" name="Freeform 1470"/>
              <p:cNvSpPr>
                <a:spLocks/>
              </p:cNvSpPr>
              <p:nvPr/>
            </p:nvSpPr>
            <p:spPr bwMode="auto">
              <a:xfrm>
                <a:off x="1688" y="3195"/>
                <a:ext cx="31" cy="38"/>
              </a:xfrm>
              <a:custGeom>
                <a:avLst/>
                <a:gdLst>
                  <a:gd name="T0" fmla="*/ 16 w 31"/>
                  <a:gd name="T1" fmla="*/ 38 h 38"/>
                  <a:gd name="T2" fmla="*/ 0 w 31"/>
                  <a:gd name="T3" fmla="*/ 19 h 38"/>
                  <a:gd name="T4" fmla="*/ 16 w 31"/>
                  <a:gd name="T5" fmla="*/ 0 h 38"/>
                  <a:gd name="T6" fmla="*/ 31 w 31"/>
                  <a:gd name="T7" fmla="*/ 19 h 38"/>
                  <a:gd name="T8" fmla="*/ 16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6" y="38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2" name="Freeform 1471"/>
              <p:cNvSpPr>
                <a:spLocks noEditPoints="1"/>
              </p:cNvSpPr>
              <p:nvPr/>
            </p:nvSpPr>
            <p:spPr bwMode="auto">
              <a:xfrm>
                <a:off x="1686" y="3192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3" name="Freeform 1472"/>
              <p:cNvSpPr>
                <a:spLocks/>
              </p:cNvSpPr>
              <p:nvPr/>
            </p:nvSpPr>
            <p:spPr bwMode="auto">
              <a:xfrm>
                <a:off x="1728" y="3186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4" name="Freeform 1473"/>
              <p:cNvSpPr>
                <a:spLocks noEditPoints="1"/>
              </p:cNvSpPr>
              <p:nvPr/>
            </p:nvSpPr>
            <p:spPr bwMode="auto">
              <a:xfrm>
                <a:off x="1726" y="3183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5" name="Freeform 1474"/>
              <p:cNvSpPr>
                <a:spLocks/>
              </p:cNvSpPr>
              <p:nvPr/>
            </p:nvSpPr>
            <p:spPr bwMode="auto">
              <a:xfrm>
                <a:off x="1773" y="3195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6" name="Freeform 1475"/>
              <p:cNvSpPr>
                <a:spLocks noEditPoints="1"/>
              </p:cNvSpPr>
              <p:nvPr/>
            </p:nvSpPr>
            <p:spPr bwMode="auto">
              <a:xfrm>
                <a:off x="1771" y="3192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7" name="Freeform 1476"/>
              <p:cNvSpPr>
                <a:spLocks/>
              </p:cNvSpPr>
              <p:nvPr/>
            </p:nvSpPr>
            <p:spPr bwMode="auto">
              <a:xfrm>
                <a:off x="1807" y="3176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8" name="Freeform 1477"/>
              <p:cNvSpPr>
                <a:spLocks noEditPoints="1"/>
              </p:cNvSpPr>
              <p:nvPr/>
            </p:nvSpPr>
            <p:spPr bwMode="auto">
              <a:xfrm>
                <a:off x="1805" y="3173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799" name="Freeform 1478"/>
              <p:cNvSpPr>
                <a:spLocks/>
              </p:cNvSpPr>
              <p:nvPr/>
            </p:nvSpPr>
            <p:spPr bwMode="auto">
              <a:xfrm>
                <a:off x="1847" y="3215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0" name="Freeform 1479"/>
              <p:cNvSpPr>
                <a:spLocks noEditPoints="1"/>
              </p:cNvSpPr>
              <p:nvPr/>
            </p:nvSpPr>
            <p:spPr bwMode="auto">
              <a:xfrm>
                <a:off x="1845" y="3212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1" name="Freeform 1480"/>
              <p:cNvSpPr>
                <a:spLocks/>
              </p:cNvSpPr>
              <p:nvPr/>
            </p:nvSpPr>
            <p:spPr bwMode="auto">
              <a:xfrm>
                <a:off x="2000" y="325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2" name="Freeform 1481"/>
              <p:cNvSpPr>
                <a:spLocks noEditPoints="1"/>
              </p:cNvSpPr>
              <p:nvPr/>
            </p:nvSpPr>
            <p:spPr bwMode="auto">
              <a:xfrm>
                <a:off x="1998" y="324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3" name="Freeform 1482"/>
              <p:cNvSpPr>
                <a:spLocks/>
              </p:cNvSpPr>
              <p:nvPr/>
            </p:nvSpPr>
            <p:spPr bwMode="auto">
              <a:xfrm>
                <a:off x="2039" y="3252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4" name="Freeform 1483"/>
              <p:cNvSpPr>
                <a:spLocks noEditPoints="1"/>
              </p:cNvSpPr>
              <p:nvPr/>
            </p:nvSpPr>
            <p:spPr bwMode="auto">
              <a:xfrm>
                <a:off x="2036" y="3250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5" name="Freeform 1484"/>
              <p:cNvSpPr>
                <a:spLocks/>
              </p:cNvSpPr>
              <p:nvPr/>
            </p:nvSpPr>
            <p:spPr bwMode="auto">
              <a:xfrm>
                <a:off x="2391" y="286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6" name="Freeform 1485"/>
              <p:cNvSpPr>
                <a:spLocks noEditPoints="1"/>
              </p:cNvSpPr>
              <p:nvPr/>
            </p:nvSpPr>
            <p:spPr bwMode="auto">
              <a:xfrm>
                <a:off x="2389" y="2858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7" name="Freeform 1486"/>
              <p:cNvSpPr>
                <a:spLocks/>
              </p:cNvSpPr>
              <p:nvPr/>
            </p:nvSpPr>
            <p:spPr bwMode="auto">
              <a:xfrm>
                <a:off x="2413" y="2864"/>
                <a:ext cx="31" cy="39"/>
              </a:xfrm>
              <a:custGeom>
                <a:avLst/>
                <a:gdLst>
                  <a:gd name="T0" fmla="*/ 15 w 31"/>
                  <a:gd name="T1" fmla="*/ 39 h 39"/>
                  <a:gd name="T2" fmla="*/ 0 w 31"/>
                  <a:gd name="T3" fmla="*/ 20 h 39"/>
                  <a:gd name="T4" fmla="*/ 15 w 31"/>
                  <a:gd name="T5" fmla="*/ 0 h 39"/>
                  <a:gd name="T6" fmla="*/ 31 w 31"/>
                  <a:gd name="T7" fmla="*/ 20 h 39"/>
                  <a:gd name="T8" fmla="*/ 15 w 31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9"/>
                  <a:gd name="T17" fmla="*/ 31 w 31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1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8" name="Freeform 1487"/>
              <p:cNvSpPr>
                <a:spLocks noEditPoints="1"/>
              </p:cNvSpPr>
              <p:nvPr/>
            </p:nvSpPr>
            <p:spPr bwMode="auto">
              <a:xfrm>
                <a:off x="2411" y="2862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09" name="Freeform 1488"/>
              <p:cNvSpPr>
                <a:spLocks/>
              </p:cNvSpPr>
              <p:nvPr/>
            </p:nvSpPr>
            <p:spPr bwMode="auto">
              <a:xfrm>
                <a:off x="2431" y="283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0" name="Freeform 1489"/>
              <p:cNvSpPr>
                <a:spLocks noEditPoints="1"/>
              </p:cNvSpPr>
              <p:nvPr/>
            </p:nvSpPr>
            <p:spPr bwMode="auto">
              <a:xfrm>
                <a:off x="2428" y="2831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1" name="Freeform 1490"/>
              <p:cNvSpPr>
                <a:spLocks/>
              </p:cNvSpPr>
              <p:nvPr/>
            </p:nvSpPr>
            <p:spPr bwMode="auto">
              <a:xfrm>
                <a:off x="2463" y="2774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2" name="Freeform 1491"/>
              <p:cNvSpPr>
                <a:spLocks noEditPoints="1"/>
              </p:cNvSpPr>
              <p:nvPr/>
            </p:nvSpPr>
            <p:spPr bwMode="auto">
              <a:xfrm>
                <a:off x="2461" y="2772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3" name="Freeform 1492"/>
              <p:cNvSpPr>
                <a:spLocks/>
              </p:cNvSpPr>
              <p:nvPr/>
            </p:nvSpPr>
            <p:spPr bwMode="auto">
              <a:xfrm>
                <a:off x="2478" y="257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4" name="Freeform 1493"/>
              <p:cNvSpPr>
                <a:spLocks noEditPoints="1"/>
              </p:cNvSpPr>
              <p:nvPr/>
            </p:nvSpPr>
            <p:spPr bwMode="auto">
              <a:xfrm>
                <a:off x="2476" y="2576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5" name="Freeform 1494"/>
              <p:cNvSpPr>
                <a:spLocks/>
              </p:cNvSpPr>
              <p:nvPr/>
            </p:nvSpPr>
            <p:spPr bwMode="auto">
              <a:xfrm>
                <a:off x="2496" y="2438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6" name="Freeform 1495"/>
              <p:cNvSpPr>
                <a:spLocks noEditPoints="1"/>
              </p:cNvSpPr>
              <p:nvPr/>
            </p:nvSpPr>
            <p:spPr bwMode="auto">
              <a:xfrm>
                <a:off x="2494" y="2435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7" name="Freeform 1496"/>
              <p:cNvSpPr>
                <a:spLocks/>
              </p:cNvSpPr>
              <p:nvPr/>
            </p:nvSpPr>
            <p:spPr bwMode="auto">
              <a:xfrm>
                <a:off x="2515" y="2476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8" name="Freeform 1497"/>
              <p:cNvSpPr>
                <a:spLocks noEditPoints="1"/>
              </p:cNvSpPr>
              <p:nvPr/>
            </p:nvSpPr>
            <p:spPr bwMode="auto">
              <a:xfrm>
                <a:off x="2513" y="2473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19" name="Freeform 1498"/>
              <p:cNvSpPr>
                <a:spLocks/>
              </p:cNvSpPr>
              <p:nvPr/>
            </p:nvSpPr>
            <p:spPr bwMode="auto">
              <a:xfrm>
                <a:off x="2538" y="248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0" name="Freeform 1499"/>
              <p:cNvSpPr>
                <a:spLocks noEditPoints="1"/>
              </p:cNvSpPr>
              <p:nvPr/>
            </p:nvSpPr>
            <p:spPr bwMode="auto">
              <a:xfrm>
                <a:off x="2536" y="247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1" name="Freeform 1500"/>
              <p:cNvSpPr>
                <a:spLocks/>
              </p:cNvSpPr>
              <p:nvPr/>
            </p:nvSpPr>
            <p:spPr bwMode="auto">
              <a:xfrm>
                <a:off x="2537" y="2440"/>
                <a:ext cx="31" cy="39"/>
              </a:xfrm>
              <a:custGeom>
                <a:avLst/>
                <a:gdLst>
                  <a:gd name="T0" fmla="*/ 16 w 31"/>
                  <a:gd name="T1" fmla="*/ 39 h 39"/>
                  <a:gd name="T2" fmla="*/ 0 w 31"/>
                  <a:gd name="T3" fmla="*/ 19 h 39"/>
                  <a:gd name="T4" fmla="*/ 16 w 31"/>
                  <a:gd name="T5" fmla="*/ 0 h 39"/>
                  <a:gd name="T6" fmla="*/ 31 w 31"/>
                  <a:gd name="T7" fmla="*/ 19 h 39"/>
                  <a:gd name="T8" fmla="*/ 16 w 31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9"/>
                  <a:gd name="T17" fmla="*/ 31 w 31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9">
                    <a:moveTo>
                      <a:pt x="16" y="39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2" name="Freeform 1501"/>
              <p:cNvSpPr>
                <a:spLocks noEditPoints="1"/>
              </p:cNvSpPr>
              <p:nvPr/>
            </p:nvSpPr>
            <p:spPr bwMode="auto">
              <a:xfrm>
                <a:off x="2536" y="2438"/>
                <a:ext cx="34" cy="43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3" name="Freeform 1502"/>
              <p:cNvSpPr>
                <a:spLocks/>
              </p:cNvSpPr>
              <p:nvPr/>
            </p:nvSpPr>
            <p:spPr bwMode="auto">
              <a:xfrm>
                <a:off x="2550" y="2390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4" name="Freeform 1503"/>
              <p:cNvSpPr>
                <a:spLocks noEditPoints="1"/>
              </p:cNvSpPr>
              <p:nvPr/>
            </p:nvSpPr>
            <p:spPr bwMode="auto">
              <a:xfrm>
                <a:off x="2548" y="2388"/>
                <a:ext cx="34" cy="43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7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5" name="Freeform 1504"/>
              <p:cNvSpPr>
                <a:spLocks/>
              </p:cNvSpPr>
              <p:nvPr/>
            </p:nvSpPr>
            <p:spPr bwMode="auto">
              <a:xfrm>
                <a:off x="2557" y="238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6" name="Freeform 1505"/>
              <p:cNvSpPr>
                <a:spLocks noEditPoints="1"/>
              </p:cNvSpPr>
              <p:nvPr/>
            </p:nvSpPr>
            <p:spPr bwMode="auto">
              <a:xfrm>
                <a:off x="2555" y="2380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7" name="Freeform 1506"/>
              <p:cNvSpPr>
                <a:spLocks/>
              </p:cNvSpPr>
              <p:nvPr/>
            </p:nvSpPr>
            <p:spPr bwMode="auto">
              <a:xfrm>
                <a:off x="2555" y="2359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8" name="Freeform 1507"/>
              <p:cNvSpPr>
                <a:spLocks noEditPoints="1"/>
              </p:cNvSpPr>
              <p:nvPr/>
            </p:nvSpPr>
            <p:spPr bwMode="auto">
              <a:xfrm>
                <a:off x="2553" y="235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29" name="Freeform 1508"/>
              <p:cNvSpPr>
                <a:spLocks/>
              </p:cNvSpPr>
              <p:nvPr/>
            </p:nvSpPr>
            <p:spPr bwMode="auto">
              <a:xfrm>
                <a:off x="2570" y="233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8 h 38"/>
                  <a:gd name="T4" fmla="*/ 15 w 30"/>
                  <a:gd name="T5" fmla="*/ 0 h 38"/>
                  <a:gd name="T6" fmla="*/ 30 w 30"/>
                  <a:gd name="T7" fmla="*/ 18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8"/>
                    </a:lnTo>
                    <a:lnTo>
                      <a:pt x="15" y="0"/>
                    </a:lnTo>
                    <a:lnTo>
                      <a:pt x="30" y="18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0" name="Freeform 1509"/>
              <p:cNvSpPr>
                <a:spLocks noEditPoints="1"/>
              </p:cNvSpPr>
              <p:nvPr/>
            </p:nvSpPr>
            <p:spPr bwMode="auto">
              <a:xfrm>
                <a:off x="2568" y="2328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1" name="Freeform 1510"/>
              <p:cNvSpPr>
                <a:spLocks/>
              </p:cNvSpPr>
              <p:nvPr/>
            </p:nvSpPr>
            <p:spPr bwMode="auto">
              <a:xfrm>
                <a:off x="2595" y="2316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2" name="Freeform 1511"/>
              <p:cNvSpPr>
                <a:spLocks noEditPoints="1"/>
              </p:cNvSpPr>
              <p:nvPr/>
            </p:nvSpPr>
            <p:spPr bwMode="auto">
              <a:xfrm>
                <a:off x="2593" y="2313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3" name="Freeform 1512"/>
              <p:cNvSpPr>
                <a:spLocks/>
              </p:cNvSpPr>
              <p:nvPr/>
            </p:nvSpPr>
            <p:spPr bwMode="auto">
              <a:xfrm>
                <a:off x="2610" y="222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4" name="Freeform 1513"/>
              <p:cNvSpPr>
                <a:spLocks noEditPoints="1"/>
              </p:cNvSpPr>
              <p:nvPr/>
            </p:nvSpPr>
            <p:spPr bwMode="auto">
              <a:xfrm>
                <a:off x="2608" y="2217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5" name="Freeform 1514"/>
              <p:cNvSpPr>
                <a:spLocks/>
              </p:cNvSpPr>
              <p:nvPr/>
            </p:nvSpPr>
            <p:spPr bwMode="auto">
              <a:xfrm>
                <a:off x="2629" y="219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8 h 38"/>
                  <a:gd name="T4" fmla="*/ 15 w 30"/>
                  <a:gd name="T5" fmla="*/ 0 h 38"/>
                  <a:gd name="T6" fmla="*/ 30 w 30"/>
                  <a:gd name="T7" fmla="*/ 18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8"/>
                    </a:lnTo>
                    <a:lnTo>
                      <a:pt x="15" y="0"/>
                    </a:lnTo>
                    <a:lnTo>
                      <a:pt x="30" y="18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6" name="Freeform 1515"/>
              <p:cNvSpPr>
                <a:spLocks noEditPoints="1"/>
              </p:cNvSpPr>
              <p:nvPr/>
            </p:nvSpPr>
            <p:spPr bwMode="auto">
              <a:xfrm>
                <a:off x="2627" y="2188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7" name="Freeform 1516"/>
              <p:cNvSpPr>
                <a:spLocks/>
              </p:cNvSpPr>
              <p:nvPr/>
            </p:nvSpPr>
            <p:spPr bwMode="auto">
              <a:xfrm>
                <a:off x="2637" y="218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8" name="Freeform 1517"/>
              <p:cNvSpPr>
                <a:spLocks noEditPoints="1"/>
              </p:cNvSpPr>
              <p:nvPr/>
            </p:nvSpPr>
            <p:spPr bwMode="auto">
              <a:xfrm>
                <a:off x="2635" y="2181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39" name="Freeform 1518"/>
              <p:cNvSpPr>
                <a:spLocks/>
              </p:cNvSpPr>
              <p:nvPr/>
            </p:nvSpPr>
            <p:spPr bwMode="auto">
              <a:xfrm>
                <a:off x="2652" y="2142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0" name="Freeform 1519"/>
              <p:cNvSpPr>
                <a:spLocks noEditPoints="1"/>
              </p:cNvSpPr>
              <p:nvPr/>
            </p:nvSpPr>
            <p:spPr bwMode="auto">
              <a:xfrm>
                <a:off x="2650" y="213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1" name="Freeform 1520"/>
              <p:cNvSpPr>
                <a:spLocks/>
              </p:cNvSpPr>
              <p:nvPr/>
            </p:nvSpPr>
            <p:spPr bwMode="auto">
              <a:xfrm>
                <a:off x="2686" y="2110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2" name="Freeform 1521"/>
              <p:cNvSpPr>
                <a:spLocks noEditPoints="1"/>
              </p:cNvSpPr>
              <p:nvPr/>
            </p:nvSpPr>
            <p:spPr bwMode="auto">
              <a:xfrm>
                <a:off x="2684" y="2108"/>
                <a:ext cx="34" cy="43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7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3" name="Freeform 1522"/>
              <p:cNvSpPr>
                <a:spLocks/>
              </p:cNvSpPr>
              <p:nvPr/>
            </p:nvSpPr>
            <p:spPr bwMode="auto">
              <a:xfrm>
                <a:off x="2685" y="208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4" name="Freeform 1523"/>
              <p:cNvSpPr>
                <a:spLocks noEditPoints="1"/>
              </p:cNvSpPr>
              <p:nvPr/>
            </p:nvSpPr>
            <p:spPr bwMode="auto">
              <a:xfrm>
                <a:off x="2683" y="2085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5" name="Freeform 1524"/>
              <p:cNvSpPr>
                <a:spLocks/>
              </p:cNvSpPr>
              <p:nvPr/>
            </p:nvSpPr>
            <p:spPr bwMode="auto">
              <a:xfrm>
                <a:off x="2675" y="2086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6" name="Freeform 1525"/>
              <p:cNvSpPr>
                <a:spLocks noEditPoints="1"/>
              </p:cNvSpPr>
              <p:nvPr/>
            </p:nvSpPr>
            <p:spPr bwMode="auto">
              <a:xfrm>
                <a:off x="2673" y="2084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2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2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2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2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7" name="Freeform 1526"/>
              <p:cNvSpPr>
                <a:spLocks/>
              </p:cNvSpPr>
              <p:nvPr/>
            </p:nvSpPr>
            <p:spPr bwMode="auto">
              <a:xfrm>
                <a:off x="2667" y="208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8" name="Freeform 1527"/>
              <p:cNvSpPr>
                <a:spLocks noEditPoints="1"/>
              </p:cNvSpPr>
              <p:nvPr/>
            </p:nvSpPr>
            <p:spPr bwMode="auto">
              <a:xfrm>
                <a:off x="2665" y="2084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49" name="Freeform 1528"/>
              <p:cNvSpPr>
                <a:spLocks/>
              </p:cNvSpPr>
              <p:nvPr/>
            </p:nvSpPr>
            <p:spPr bwMode="auto">
              <a:xfrm>
                <a:off x="2663" y="210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0" name="Freeform 1529"/>
              <p:cNvSpPr>
                <a:spLocks noEditPoints="1"/>
              </p:cNvSpPr>
              <p:nvPr/>
            </p:nvSpPr>
            <p:spPr bwMode="auto">
              <a:xfrm>
                <a:off x="2661" y="2104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1" name="Freeform 1530"/>
              <p:cNvSpPr>
                <a:spLocks/>
              </p:cNvSpPr>
              <p:nvPr/>
            </p:nvSpPr>
            <p:spPr bwMode="auto">
              <a:xfrm>
                <a:off x="2687" y="2104"/>
                <a:ext cx="31" cy="39"/>
              </a:xfrm>
              <a:custGeom>
                <a:avLst/>
                <a:gdLst>
                  <a:gd name="T0" fmla="*/ 15 w 31"/>
                  <a:gd name="T1" fmla="*/ 39 h 39"/>
                  <a:gd name="T2" fmla="*/ 0 w 31"/>
                  <a:gd name="T3" fmla="*/ 19 h 39"/>
                  <a:gd name="T4" fmla="*/ 15 w 31"/>
                  <a:gd name="T5" fmla="*/ 0 h 39"/>
                  <a:gd name="T6" fmla="*/ 31 w 31"/>
                  <a:gd name="T7" fmla="*/ 19 h 39"/>
                  <a:gd name="T8" fmla="*/ 15 w 31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9"/>
                  <a:gd name="T17" fmla="*/ 31 w 31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2" name="Freeform 1531"/>
              <p:cNvSpPr>
                <a:spLocks noEditPoints="1"/>
              </p:cNvSpPr>
              <p:nvPr/>
            </p:nvSpPr>
            <p:spPr bwMode="auto">
              <a:xfrm>
                <a:off x="2685" y="2102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2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3" name="Freeform 1532"/>
              <p:cNvSpPr>
                <a:spLocks/>
              </p:cNvSpPr>
              <p:nvPr/>
            </p:nvSpPr>
            <p:spPr bwMode="auto">
              <a:xfrm>
                <a:off x="2694" y="2082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4" name="Freeform 1533"/>
              <p:cNvSpPr>
                <a:spLocks noEditPoints="1"/>
              </p:cNvSpPr>
              <p:nvPr/>
            </p:nvSpPr>
            <p:spPr bwMode="auto">
              <a:xfrm>
                <a:off x="2692" y="2080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0"/>
                  <a:gd name="T56" fmla="*/ 150 w 150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0">
                    <a:moveTo>
                      <a:pt x="81" y="147"/>
                    </a:moveTo>
                    <a:cubicBezTo>
                      <a:pt x="78" y="150"/>
                      <a:pt x="72" y="150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69" y="3"/>
                    </a:lnTo>
                    <a:cubicBezTo>
                      <a:pt x="72" y="0"/>
                      <a:pt x="78" y="0"/>
                      <a:pt x="81" y="3"/>
                    </a:cubicBezTo>
                    <a:lnTo>
                      <a:pt x="147" y="69"/>
                    </a:lnTo>
                    <a:cubicBezTo>
                      <a:pt x="150" y="72"/>
                      <a:pt x="150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5" name="Freeform 1534"/>
              <p:cNvSpPr>
                <a:spLocks/>
              </p:cNvSpPr>
              <p:nvPr/>
            </p:nvSpPr>
            <p:spPr bwMode="auto">
              <a:xfrm>
                <a:off x="2693" y="2081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6" name="Freeform 1535"/>
              <p:cNvSpPr>
                <a:spLocks noEditPoints="1"/>
              </p:cNvSpPr>
              <p:nvPr/>
            </p:nvSpPr>
            <p:spPr bwMode="auto">
              <a:xfrm>
                <a:off x="2691" y="207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7" name="Freeform 1536"/>
              <p:cNvSpPr>
                <a:spLocks/>
              </p:cNvSpPr>
              <p:nvPr/>
            </p:nvSpPr>
            <p:spPr bwMode="auto">
              <a:xfrm>
                <a:off x="2695" y="2079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8" name="Freeform 1537"/>
              <p:cNvSpPr>
                <a:spLocks noEditPoints="1"/>
              </p:cNvSpPr>
              <p:nvPr/>
            </p:nvSpPr>
            <p:spPr bwMode="auto">
              <a:xfrm>
                <a:off x="2693" y="207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59" name="Freeform 1538"/>
              <p:cNvSpPr>
                <a:spLocks/>
              </p:cNvSpPr>
              <p:nvPr/>
            </p:nvSpPr>
            <p:spPr bwMode="auto">
              <a:xfrm>
                <a:off x="2710" y="2047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0" name="Freeform 1539"/>
              <p:cNvSpPr>
                <a:spLocks noEditPoints="1"/>
              </p:cNvSpPr>
              <p:nvPr/>
            </p:nvSpPr>
            <p:spPr bwMode="auto">
              <a:xfrm>
                <a:off x="2708" y="2044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1" name="Freeform 1540"/>
              <p:cNvSpPr>
                <a:spLocks/>
              </p:cNvSpPr>
              <p:nvPr/>
            </p:nvSpPr>
            <p:spPr bwMode="auto">
              <a:xfrm>
                <a:off x="2713" y="2057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2" name="Freeform 1541"/>
              <p:cNvSpPr>
                <a:spLocks noEditPoints="1"/>
              </p:cNvSpPr>
              <p:nvPr/>
            </p:nvSpPr>
            <p:spPr bwMode="auto">
              <a:xfrm>
                <a:off x="2711" y="2055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3" name="Freeform 1542"/>
              <p:cNvSpPr>
                <a:spLocks/>
              </p:cNvSpPr>
              <p:nvPr/>
            </p:nvSpPr>
            <p:spPr bwMode="auto">
              <a:xfrm>
                <a:off x="2703" y="2067"/>
                <a:ext cx="31" cy="38"/>
              </a:xfrm>
              <a:custGeom>
                <a:avLst/>
                <a:gdLst>
                  <a:gd name="T0" fmla="*/ 16 w 31"/>
                  <a:gd name="T1" fmla="*/ 38 h 38"/>
                  <a:gd name="T2" fmla="*/ 0 w 31"/>
                  <a:gd name="T3" fmla="*/ 19 h 38"/>
                  <a:gd name="T4" fmla="*/ 16 w 31"/>
                  <a:gd name="T5" fmla="*/ 0 h 38"/>
                  <a:gd name="T6" fmla="*/ 31 w 31"/>
                  <a:gd name="T7" fmla="*/ 19 h 38"/>
                  <a:gd name="T8" fmla="*/ 16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6" y="38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4" name="Freeform 1543"/>
              <p:cNvSpPr>
                <a:spLocks noEditPoints="1"/>
              </p:cNvSpPr>
              <p:nvPr/>
            </p:nvSpPr>
            <p:spPr bwMode="auto">
              <a:xfrm>
                <a:off x="2702" y="2064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5" name="Freeform 1544"/>
              <p:cNvSpPr>
                <a:spLocks/>
              </p:cNvSpPr>
              <p:nvPr/>
            </p:nvSpPr>
            <p:spPr bwMode="auto">
              <a:xfrm>
                <a:off x="2712" y="206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6" name="Freeform 1545"/>
              <p:cNvSpPr>
                <a:spLocks noEditPoints="1"/>
              </p:cNvSpPr>
              <p:nvPr/>
            </p:nvSpPr>
            <p:spPr bwMode="auto">
              <a:xfrm>
                <a:off x="2710" y="2064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7" name="Freeform 1546"/>
              <p:cNvSpPr>
                <a:spLocks/>
              </p:cNvSpPr>
              <p:nvPr/>
            </p:nvSpPr>
            <p:spPr bwMode="auto">
              <a:xfrm>
                <a:off x="2711" y="209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8" name="Freeform 1547"/>
              <p:cNvSpPr>
                <a:spLocks noEditPoints="1"/>
              </p:cNvSpPr>
              <p:nvPr/>
            </p:nvSpPr>
            <p:spPr bwMode="auto">
              <a:xfrm>
                <a:off x="2709" y="2088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69" name="Freeform 1548"/>
              <p:cNvSpPr>
                <a:spLocks/>
              </p:cNvSpPr>
              <p:nvPr/>
            </p:nvSpPr>
            <p:spPr bwMode="auto">
              <a:xfrm>
                <a:off x="2717" y="2122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0" name="Freeform 1549"/>
              <p:cNvSpPr>
                <a:spLocks noEditPoints="1"/>
              </p:cNvSpPr>
              <p:nvPr/>
            </p:nvSpPr>
            <p:spPr bwMode="auto">
              <a:xfrm>
                <a:off x="2715" y="2119"/>
                <a:ext cx="34" cy="44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7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1" name="Freeform 1550"/>
              <p:cNvSpPr>
                <a:spLocks/>
              </p:cNvSpPr>
              <p:nvPr/>
            </p:nvSpPr>
            <p:spPr bwMode="auto">
              <a:xfrm>
                <a:off x="3321" y="1906"/>
                <a:ext cx="31" cy="38"/>
              </a:xfrm>
              <a:custGeom>
                <a:avLst/>
                <a:gdLst>
                  <a:gd name="T0" fmla="*/ 16 w 31"/>
                  <a:gd name="T1" fmla="*/ 38 h 38"/>
                  <a:gd name="T2" fmla="*/ 0 w 31"/>
                  <a:gd name="T3" fmla="*/ 19 h 38"/>
                  <a:gd name="T4" fmla="*/ 16 w 31"/>
                  <a:gd name="T5" fmla="*/ 0 h 38"/>
                  <a:gd name="T6" fmla="*/ 31 w 31"/>
                  <a:gd name="T7" fmla="*/ 19 h 38"/>
                  <a:gd name="T8" fmla="*/ 16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6" y="38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2" name="Freeform 1551"/>
              <p:cNvSpPr>
                <a:spLocks noEditPoints="1"/>
              </p:cNvSpPr>
              <p:nvPr/>
            </p:nvSpPr>
            <p:spPr bwMode="auto">
              <a:xfrm>
                <a:off x="3319" y="1903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3" name="Freeform 1552"/>
              <p:cNvSpPr>
                <a:spLocks/>
              </p:cNvSpPr>
              <p:nvPr/>
            </p:nvSpPr>
            <p:spPr bwMode="auto">
              <a:xfrm>
                <a:off x="3280" y="1933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4" name="Freeform 1553"/>
              <p:cNvSpPr>
                <a:spLocks noEditPoints="1"/>
              </p:cNvSpPr>
              <p:nvPr/>
            </p:nvSpPr>
            <p:spPr bwMode="auto">
              <a:xfrm>
                <a:off x="3278" y="193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5" name="Freeform 1554"/>
              <p:cNvSpPr>
                <a:spLocks/>
              </p:cNvSpPr>
              <p:nvPr/>
            </p:nvSpPr>
            <p:spPr bwMode="auto">
              <a:xfrm>
                <a:off x="3311" y="1934"/>
                <a:ext cx="31" cy="38"/>
              </a:xfrm>
              <a:custGeom>
                <a:avLst/>
                <a:gdLst>
                  <a:gd name="T0" fmla="*/ 16 w 31"/>
                  <a:gd name="T1" fmla="*/ 38 h 38"/>
                  <a:gd name="T2" fmla="*/ 0 w 31"/>
                  <a:gd name="T3" fmla="*/ 19 h 38"/>
                  <a:gd name="T4" fmla="*/ 16 w 31"/>
                  <a:gd name="T5" fmla="*/ 0 h 38"/>
                  <a:gd name="T6" fmla="*/ 31 w 31"/>
                  <a:gd name="T7" fmla="*/ 19 h 38"/>
                  <a:gd name="T8" fmla="*/ 16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6" y="38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6" name="Freeform 1555"/>
              <p:cNvSpPr>
                <a:spLocks noEditPoints="1"/>
              </p:cNvSpPr>
              <p:nvPr/>
            </p:nvSpPr>
            <p:spPr bwMode="auto">
              <a:xfrm>
                <a:off x="3309" y="1931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7" name="Freeform 1556"/>
              <p:cNvSpPr>
                <a:spLocks/>
              </p:cNvSpPr>
              <p:nvPr/>
            </p:nvSpPr>
            <p:spPr bwMode="auto">
              <a:xfrm>
                <a:off x="3316" y="190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78" name="Freeform 1557"/>
              <p:cNvSpPr>
                <a:spLocks noEditPoints="1"/>
              </p:cNvSpPr>
              <p:nvPr/>
            </p:nvSpPr>
            <p:spPr bwMode="auto">
              <a:xfrm>
                <a:off x="3314" y="190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</p:grpSp>
        <p:grpSp>
          <p:nvGrpSpPr>
            <p:cNvPr id="310879" name="Group 1759"/>
            <p:cNvGrpSpPr>
              <a:grpSpLocks/>
            </p:cNvGrpSpPr>
            <p:nvPr/>
          </p:nvGrpSpPr>
          <p:grpSpPr bwMode="auto">
            <a:xfrm>
              <a:off x="1972" y="1648"/>
              <a:ext cx="2096" cy="1648"/>
              <a:chOff x="1972" y="1648"/>
              <a:chExt cx="2096" cy="1648"/>
            </a:xfrm>
          </p:grpSpPr>
          <p:sp>
            <p:nvSpPr>
              <p:cNvPr id="310880" name="Freeform 1559"/>
              <p:cNvSpPr>
                <a:spLocks/>
              </p:cNvSpPr>
              <p:nvPr/>
            </p:nvSpPr>
            <p:spPr bwMode="auto">
              <a:xfrm>
                <a:off x="3296" y="1943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1" name="Freeform 1560"/>
              <p:cNvSpPr>
                <a:spLocks noEditPoints="1"/>
              </p:cNvSpPr>
              <p:nvPr/>
            </p:nvSpPr>
            <p:spPr bwMode="auto">
              <a:xfrm>
                <a:off x="3294" y="1940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2" name="Freeform 1561"/>
              <p:cNvSpPr>
                <a:spLocks/>
              </p:cNvSpPr>
              <p:nvPr/>
            </p:nvSpPr>
            <p:spPr bwMode="auto">
              <a:xfrm>
                <a:off x="3264" y="3253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3" name="Freeform 1562"/>
              <p:cNvSpPr>
                <a:spLocks noEditPoints="1"/>
              </p:cNvSpPr>
              <p:nvPr/>
            </p:nvSpPr>
            <p:spPr bwMode="auto">
              <a:xfrm>
                <a:off x="3262" y="325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4" name="Freeform 1563"/>
              <p:cNvSpPr>
                <a:spLocks/>
              </p:cNvSpPr>
              <p:nvPr/>
            </p:nvSpPr>
            <p:spPr bwMode="auto">
              <a:xfrm>
                <a:off x="3263" y="1983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5" name="Freeform 1564"/>
              <p:cNvSpPr>
                <a:spLocks noEditPoints="1"/>
              </p:cNvSpPr>
              <p:nvPr/>
            </p:nvSpPr>
            <p:spPr bwMode="auto">
              <a:xfrm>
                <a:off x="3261" y="1981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2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6" name="Freeform 1565"/>
              <p:cNvSpPr>
                <a:spLocks/>
              </p:cNvSpPr>
              <p:nvPr/>
            </p:nvSpPr>
            <p:spPr bwMode="auto">
              <a:xfrm>
                <a:off x="3250" y="2038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7" name="Freeform 1566"/>
              <p:cNvSpPr>
                <a:spLocks noEditPoints="1"/>
              </p:cNvSpPr>
              <p:nvPr/>
            </p:nvSpPr>
            <p:spPr bwMode="auto">
              <a:xfrm>
                <a:off x="3248" y="2036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2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8" name="Freeform 1567"/>
              <p:cNvSpPr>
                <a:spLocks/>
              </p:cNvSpPr>
              <p:nvPr/>
            </p:nvSpPr>
            <p:spPr bwMode="auto">
              <a:xfrm>
                <a:off x="3237" y="2042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89" name="Freeform 1568"/>
              <p:cNvSpPr>
                <a:spLocks noEditPoints="1"/>
              </p:cNvSpPr>
              <p:nvPr/>
            </p:nvSpPr>
            <p:spPr bwMode="auto">
              <a:xfrm>
                <a:off x="3235" y="2039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0" name="Freeform 1569"/>
              <p:cNvSpPr>
                <a:spLocks/>
              </p:cNvSpPr>
              <p:nvPr/>
            </p:nvSpPr>
            <p:spPr bwMode="auto">
              <a:xfrm>
                <a:off x="3215" y="2061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1" name="Freeform 1570"/>
              <p:cNvSpPr>
                <a:spLocks noEditPoints="1"/>
              </p:cNvSpPr>
              <p:nvPr/>
            </p:nvSpPr>
            <p:spPr bwMode="auto">
              <a:xfrm>
                <a:off x="3213" y="205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2" name="Freeform 1571"/>
              <p:cNvSpPr>
                <a:spLocks/>
              </p:cNvSpPr>
              <p:nvPr/>
            </p:nvSpPr>
            <p:spPr bwMode="auto">
              <a:xfrm>
                <a:off x="3203" y="2113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3" name="Freeform 1572"/>
              <p:cNvSpPr>
                <a:spLocks noEditPoints="1"/>
              </p:cNvSpPr>
              <p:nvPr/>
            </p:nvSpPr>
            <p:spPr bwMode="auto">
              <a:xfrm>
                <a:off x="3200" y="2111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4" name="Freeform 1573"/>
              <p:cNvSpPr>
                <a:spLocks/>
              </p:cNvSpPr>
              <p:nvPr/>
            </p:nvSpPr>
            <p:spPr bwMode="auto">
              <a:xfrm>
                <a:off x="3190" y="214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5" name="Freeform 1574"/>
              <p:cNvSpPr>
                <a:spLocks noEditPoints="1"/>
              </p:cNvSpPr>
              <p:nvPr/>
            </p:nvSpPr>
            <p:spPr bwMode="auto">
              <a:xfrm>
                <a:off x="3188" y="214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6" name="Freeform 1575"/>
              <p:cNvSpPr>
                <a:spLocks/>
              </p:cNvSpPr>
              <p:nvPr/>
            </p:nvSpPr>
            <p:spPr bwMode="auto">
              <a:xfrm>
                <a:off x="3174" y="2174"/>
                <a:ext cx="31" cy="39"/>
              </a:xfrm>
              <a:custGeom>
                <a:avLst/>
                <a:gdLst>
                  <a:gd name="T0" fmla="*/ 16 w 31"/>
                  <a:gd name="T1" fmla="*/ 39 h 39"/>
                  <a:gd name="T2" fmla="*/ 0 w 31"/>
                  <a:gd name="T3" fmla="*/ 19 h 39"/>
                  <a:gd name="T4" fmla="*/ 16 w 31"/>
                  <a:gd name="T5" fmla="*/ 0 h 39"/>
                  <a:gd name="T6" fmla="*/ 31 w 31"/>
                  <a:gd name="T7" fmla="*/ 19 h 39"/>
                  <a:gd name="T8" fmla="*/ 16 w 31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9"/>
                  <a:gd name="T17" fmla="*/ 31 w 31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9">
                    <a:moveTo>
                      <a:pt x="16" y="39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7" name="Freeform 1576"/>
              <p:cNvSpPr>
                <a:spLocks noEditPoints="1"/>
              </p:cNvSpPr>
              <p:nvPr/>
            </p:nvSpPr>
            <p:spPr bwMode="auto">
              <a:xfrm>
                <a:off x="3172" y="2172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8" name="Freeform 1577"/>
              <p:cNvSpPr>
                <a:spLocks/>
              </p:cNvSpPr>
              <p:nvPr/>
            </p:nvSpPr>
            <p:spPr bwMode="auto">
              <a:xfrm>
                <a:off x="3159" y="3248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899" name="Freeform 1578"/>
              <p:cNvSpPr>
                <a:spLocks noEditPoints="1"/>
              </p:cNvSpPr>
              <p:nvPr/>
            </p:nvSpPr>
            <p:spPr bwMode="auto">
              <a:xfrm>
                <a:off x="3157" y="3245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0" name="Freeform 1579"/>
              <p:cNvSpPr>
                <a:spLocks/>
              </p:cNvSpPr>
              <p:nvPr/>
            </p:nvSpPr>
            <p:spPr bwMode="auto">
              <a:xfrm>
                <a:off x="3128" y="2220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1" name="Freeform 1580"/>
              <p:cNvSpPr>
                <a:spLocks noEditPoints="1"/>
              </p:cNvSpPr>
              <p:nvPr/>
            </p:nvSpPr>
            <p:spPr bwMode="auto">
              <a:xfrm>
                <a:off x="3126" y="2218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2" name="Freeform 1581"/>
              <p:cNvSpPr>
                <a:spLocks/>
              </p:cNvSpPr>
              <p:nvPr/>
            </p:nvSpPr>
            <p:spPr bwMode="auto">
              <a:xfrm>
                <a:off x="3098" y="224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3" name="Freeform 1582"/>
              <p:cNvSpPr>
                <a:spLocks noEditPoints="1"/>
              </p:cNvSpPr>
              <p:nvPr/>
            </p:nvSpPr>
            <p:spPr bwMode="auto">
              <a:xfrm>
                <a:off x="3096" y="2246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4" name="Freeform 1583"/>
              <p:cNvSpPr>
                <a:spLocks/>
              </p:cNvSpPr>
              <p:nvPr/>
            </p:nvSpPr>
            <p:spPr bwMode="auto">
              <a:xfrm>
                <a:off x="3080" y="3255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5" name="Freeform 1584"/>
              <p:cNvSpPr>
                <a:spLocks noEditPoints="1"/>
              </p:cNvSpPr>
              <p:nvPr/>
            </p:nvSpPr>
            <p:spPr bwMode="auto">
              <a:xfrm>
                <a:off x="3078" y="3253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6" name="Freeform 1585"/>
              <p:cNvSpPr>
                <a:spLocks/>
              </p:cNvSpPr>
              <p:nvPr/>
            </p:nvSpPr>
            <p:spPr bwMode="auto">
              <a:xfrm>
                <a:off x="3069" y="236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7" name="Freeform 1586"/>
              <p:cNvSpPr>
                <a:spLocks noEditPoints="1"/>
              </p:cNvSpPr>
              <p:nvPr/>
            </p:nvSpPr>
            <p:spPr bwMode="auto">
              <a:xfrm>
                <a:off x="3067" y="236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8" name="Freeform 1587"/>
              <p:cNvSpPr>
                <a:spLocks/>
              </p:cNvSpPr>
              <p:nvPr/>
            </p:nvSpPr>
            <p:spPr bwMode="auto">
              <a:xfrm>
                <a:off x="3049" y="3222"/>
                <a:ext cx="31" cy="38"/>
              </a:xfrm>
              <a:custGeom>
                <a:avLst/>
                <a:gdLst>
                  <a:gd name="T0" fmla="*/ 16 w 31"/>
                  <a:gd name="T1" fmla="*/ 38 h 38"/>
                  <a:gd name="T2" fmla="*/ 0 w 31"/>
                  <a:gd name="T3" fmla="*/ 19 h 38"/>
                  <a:gd name="T4" fmla="*/ 16 w 31"/>
                  <a:gd name="T5" fmla="*/ 0 h 38"/>
                  <a:gd name="T6" fmla="*/ 31 w 31"/>
                  <a:gd name="T7" fmla="*/ 19 h 38"/>
                  <a:gd name="T8" fmla="*/ 16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6" y="38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09" name="Freeform 1588"/>
              <p:cNvSpPr>
                <a:spLocks noEditPoints="1"/>
              </p:cNvSpPr>
              <p:nvPr/>
            </p:nvSpPr>
            <p:spPr bwMode="auto">
              <a:xfrm>
                <a:off x="3047" y="3220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0" name="Freeform 1589"/>
              <p:cNvSpPr>
                <a:spLocks/>
              </p:cNvSpPr>
              <p:nvPr/>
            </p:nvSpPr>
            <p:spPr bwMode="auto">
              <a:xfrm>
                <a:off x="3011" y="2443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1" name="Freeform 1590"/>
              <p:cNvSpPr>
                <a:spLocks noEditPoints="1"/>
              </p:cNvSpPr>
              <p:nvPr/>
            </p:nvSpPr>
            <p:spPr bwMode="auto">
              <a:xfrm>
                <a:off x="3009" y="244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2" name="Freeform 1591"/>
              <p:cNvSpPr>
                <a:spLocks/>
              </p:cNvSpPr>
              <p:nvPr/>
            </p:nvSpPr>
            <p:spPr bwMode="auto">
              <a:xfrm>
                <a:off x="2993" y="2442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3" name="Freeform 1592"/>
              <p:cNvSpPr>
                <a:spLocks noEditPoints="1"/>
              </p:cNvSpPr>
              <p:nvPr/>
            </p:nvSpPr>
            <p:spPr bwMode="auto">
              <a:xfrm>
                <a:off x="2990" y="2440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4" name="Freeform 1593"/>
              <p:cNvSpPr>
                <a:spLocks/>
              </p:cNvSpPr>
              <p:nvPr/>
            </p:nvSpPr>
            <p:spPr bwMode="auto">
              <a:xfrm>
                <a:off x="2972" y="248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5" name="Freeform 1594"/>
              <p:cNvSpPr>
                <a:spLocks noEditPoints="1"/>
              </p:cNvSpPr>
              <p:nvPr/>
            </p:nvSpPr>
            <p:spPr bwMode="auto">
              <a:xfrm>
                <a:off x="2970" y="247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6" name="Freeform 1595"/>
              <p:cNvSpPr>
                <a:spLocks/>
              </p:cNvSpPr>
              <p:nvPr/>
            </p:nvSpPr>
            <p:spPr bwMode="auto">
              <a:xfrm>
                <a:off x="2952" y="2520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7" name="Freeform 1596"/>
              <p:cNvSpPr>
                <a:spLocks noEditPoints="1"/>
              </p:cNvSpPr>
              <p:nvPr/>
            </p:nvSpPr>
            <p:spPr bwMode="auto">
              <a:xfrm>
                <a:off x="2950" y="2518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69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8" name="Freeform 1597"/>
              <p:cNvSpPr>
                <a:spLocks/>
              </p:cNvSpPr>
              <p:nvPr/>
            </p:nvSpPr>
            <p:spPr bwMode="auto">
              <a:xfrm>
                <a:off x="2930" y="2702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19" name="Freeform 1598"/>
              <p:cNvSpPr>
                <a:spLocks noEditPoints="1"/>
              </p:cNvSpPr>
              <p:nvPr/>
            </p:nvSpPr>
            <p:spPr bwMode="auto">
              <a:xfrm>
                <a:off x="2928" y="269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2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0" name="Freeform 1599"/>
              <p:cNvSpPr>
                <a:spLocks/>
              </p:cNvSpPr>
              <p:nvPr/>
            </p:nvSpPr>
            <p:spPr bwMode="auto">
              <a:xfrm>
                <a:off x="2908" y="277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1" name="Freeform 1600"/>
              <p:cNvSpPr>
                <a:spLocks noEditPoints="1"/>
              </p:cNvSpPr>
              <p:nvPr/>
            </p:nvSpPr>
            <p:spPr bwMode="auto">
              <a:xfrm>
                <a:off x="2905" y="2770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2" name="Freeform 1601"/>
              <p:cNvSpPr>
                <a:spLocks/>
              </p:cNvSpPr>
              <p:nvPr/>
            </p:nvSpPr>
            <p:spPr bwMode="auto">
              <a:xfrm>
                <a:off x="2885" y="2790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3" name="Freeform 1602"/>
              <p:cNvSpPr>
                <a:spLocks noEditPoints="1"/>
              </p:cNvSpPr>
              <p:nvPr/>
            </p:nvSpPr>
            <p:spPr bwMode="auto">
              <a:xfrm>
                <a:off x="2883" y="2788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0"/>
                  <a:gd name="T56" fmla="*/ 150 w 150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0">
                    <a:moveTo>
                      <a:pt x="81" y="147"/>
                    </a:moveTo>
                    <a:cubicBezTo>
                      <a:pt x="77" y="150"/>
                      <a:pt x="72" y="150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69"/>
                    </a:lnTo>
                    <a:cubicBezTo>
                      <a:pt x="150" y="72"/>
                      <a:pt x="150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4" name="Freeform 1603"/>
              <p:cNvSpPr>
                <a:spLocks/>
              </p:cNvSpPr>
              <p:nvPr/>
            </p:nvSpPr>
            <p:spPr bwMode="auto">
              <a:xfrm>
                <a:off x="2837" y="2917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5" name="Freeform 1604"/>
              <p:cNvSpPr>
                <a:spLocks noEditPoints="1"/>
              </p:cNvSpPr>
              <p:nvPr/>
            </p:nvSpPr>
            <p:spPr bwMode="auto">
              <a:xfrm>
                <a:off x="2835" y="2915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6" name="Freeform 1605"/>
              <p:cNvSpPr>
                <a:spLocks/>
              </p:cNvSpPr>
              <p:nvPr/>
            </p:nvSpPr>
            <p:spPr bwMode="auto">
              <a:xfrm>
                <a:off x="2788" y="3066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7" name="Freeform 1606"/>
              <p:cNvSpPr>
                <a:spLocks noEditPoints="1"/>
              </p:cNvSpPr>
              <p:nvPr/>
            </p:nvSpPr>
            <p:spPr bwMode="auto">
              <a:xfrm>
                <a:off x="2786" y="3063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8" name="Freeform 1607"/>
              <p:cNvSpPr>
                <a:spLocks/>
              </p:cNvSpPr>
              <p:nvPr/>
            </p:nvSpPr>
            <p:spPr bwMode="auto">
              <a:xfrm>
                <a:off x="2761" y="3039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29" name="Freeform 1608"/>
              <p:cNvSpPr>
                <a:spLocks noEditPoints="1"/>
              </p:cNvSpPr>
              <p:nvPr/>
            </p:nvSpPr>
            <p:spPr bwMode="auto">
              <a:xfrm>
                <a:off x="2759" y="3036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0" name="Freeform 1609"/>
              <p:cNvSpPr>
                <a:spLocks/>
              </p:cNvSpPr>
              <p:nvPr/>
            </p:nvSpPr>
            <p:spPr bwMode="auto">
              <a:xfrm>
                <a:off x="2711" y="3075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20 h 38"/>
                  <a:gd name="T4" fmla="*/ 15 w 30"/>
                  <a:gd name="T5" fmla="*/ 0 h 38"/>
                  <a:gd name="T6" fmla="*/ 30 w 30"/>
                  <a:gd name="T7" fmla="*/ 20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1" name="Freeform 1610"/>
              <p:cNvSpPr>
                <a:spLocks noEditPoints="1"/>
              </p:cNvSpPr>
              <p:nvPr/>
            </p:nvSpPr>
            <p:spPr bwMode="auto">
              <a:xfrm>
                <a:off x="2709" y="3073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2" name="Freeform 1611"/>
              <p:cNvSpPr>
                <a:spLocks/>
              </p:cNvSpPr>
              <p:nvPr/>
            </p:nvSpPr>
            <p:spPr bwMode="auto">
              <a:xfrm>
                <a:off x="2684" y="3091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3" name="Freeform 1612"/>
              <p:cNvSpPr>
                <a:spLocks noEditPoints="1"/>
              </p:cNvSpPr>
              <p:nvPr/>
            </p:nvSpPr>
            <p:spPr bwMode="auto">
              <a:xfrm>
                <a:off x="2682" y="3088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4" name="Freeform 1613"/>
              <p:cNvSpPr>
                <a:spLocks/>
              </p:cNvSpPr>
              <p:nvPr/>
            </p:nvSpPr>
            <p:spPr bwMode="auto">
              <a:xfrm>
                <a:off x="2658" y="308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5" name="Freeform 1614"/>
              <p:cNvSpPr>
                <a:spLocks noEditPoints="1"/>
              </p:cNvSpPr>
              <p:nvPr/>
            </p:nvSpPr>
            <p:spPr bwMode="auto">
              <a:xfrm>
                <a:off x="2656" y="3086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6" name="Freeform 1615"/>
              <p:cNvSpPr>
                <a:spLocks/>
              </p:cNvSpPr>
              <p:nvPr/>
            </p:nvSpPr>
            <p:spPr bwMode="auto">
              <a:xfrm>
                <a:off x="2632" y="310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7" name="Freeform 1616"/>
              <p:cNvSpPr>
                <a:spLocks noEditPoints="1"/>
              </p:cNvSpPr>
              <p:nvPr/>
            </p:nvSpPr>
            <p:spPr bwMode="auto">
              <a:xfrm>
                <a:off x="2630" y="3106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8" name="Freeform 1617"/>
              <p:cNvSpPr>
                <a:spLocks/>
              </p:cNvSpPr>
              <p:nvPr/>
            </p:nvSpPr>
            <p:spPr bwMode="auto">
              <a:xfrm>
                <a:off x="2605" y="310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39" name="Freeform 1618"/>
              <p:cNvSpPr>
                <a:spLocks noEditPoints="1"/>
              </p:cNvSpPr>
              <p:nvPr/>
            </p:nvSpPr>
            <p:spPr bwMode="auto">
              <a:xfrm>
                <a:off x="2603" y="3098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0" name="Freeform 1619"/>
              <p:cNvSpPr>
                <a:spLocks/>
              </p:cNvSpPr>
              <p:nvPr/>
            </p:nvSpPr>
            <p:spPr bwMode="auto">
              <a:xfrm>
                <a:off x="2581" y="313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1" name="Freeform 1620"/>
              <p:cNvSpPr>
                <a:spLocks noEditPoints="1"/>
              </p:cNvSpPr>
              <p:nvPr/>
            </p:nvSpPr>
            <p:spPr bwMode="auto">
              <a:xfrm>
                <a:off x="2579" y="3129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2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2" name="Freeform 1621"/>
              <p:cNvSpPr>
                <a:spLocks/>
              </p:cNvSpPr>
              <p:nvPr/>
            </p:nvSpPr>
            <p:spPr bwMode="auto">
              <a:xfrm>
                <a:off x="2554" y="314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3" name="Freeform 1622"/>
              <p:cNvSpPr>
                <a:spLocks noEditPoints="1"/>
              </p:cNvSpPr>
              <p:nvPr/>
            </p:nvSpPr>
            <p:spPr bwMode="auto">
              <a:xfrm>
                <a:off x="2552" y="314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4" name="Freeform 1623"/>
              <p:cNvSpPr>
                <a:spLocks/>
              </p:cNvSpPr>
              <p:nvPr/>
            </p:nvSpPr>
            <p:spPr bwMode="auto">
              <a:xfrm>
                <a:off x="2528" y="3199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5" name="Freeform 1624"/>
              <p:cNvSpPr>
                <a:spLocks noEditPoints="1"/>
              </p:cNvSpPr>
              <p:nvPr/>
            </p:nvSpPr>
            <p:spPr bwMode="auto">
              <a:xfrm>
                <a:off x="2526" y="3196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6" name="Freeform 1625"/>
              <p:cNvSpPr>
                <a:spLocks/>
              </p:cNvSpPr>
              <p:nvPr/>
            </p:nvSpPr>
            <p:spPr bwMode="auto">
              <a:xfrm>
                <a:off x="2504" y="315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7" name="Freeform 1626"/>
              <p:cNvSpPr>
                <a:spLocks noEditPoints="1"/>
              </p:cNvSpPr>
              <p:nvPr/>
            </p:nvSpPr>
            <p:spPr bwMode="auto">
              <a:xfrm>
                <a:off x="2502" y="3150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8" name="Freeform 1627"/>
              <p:cNvSpPr>
                <a:spLocks/>
              </p:cNvSpPr>
              <p:nvPr/>
            </p:nvSpPr>
            <p:spPr bwMode="auto">
              <a:xfrm>
                <a:off x="2456" y="3170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49" name="Freeform 1628"/>
              <p:cNvSpPr>
                <a:spLocks noEditPoints="1"/>
              </p:cNvSpPr>
              <p:nvPr/>
            </p:nvSpPr>
            <p:spPr bwMode="auto">
              <a:xfrm>
                <a:off x="2454" y="3167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2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2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2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2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0" name="Freeform 1629"/>
              <p:cNvSpPr>
                <a:spLocks/>
              </p:cNvSpPr>
              <p:nvPr/>
            </p:nvSpPr>
            <p:spPr bwMode="auto">
              <a:xfrm>
                <a:off x="2432" y="319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1" name="Freeform 1630"/>
              <p:cNvSpPr>
                <a:spLocks noEditPoints="1"/>
              </p:cNvSpPr>
              <p:nvPr/>
            </p:nvSpPr>
            <p:spPr bwMode="auto">
              <a:xfrm>
                <a:off x="2430" y="3187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2" name="Freeform 1631"/>
              <p:cNvSpPr>
                <a:spLocks/>
              </p:cNvSpPr>
              <p:nvPr/>
            </p:nvSpPr>
            <p:spPr bwMode="auto">
              <a:xfrm>
                <a:off x="2410" y="3185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3" name="Freeform 1632"/>
              <p:cNvSpPr>
                <a:spLocks noEditPoints="1"/>
              </p:cNvSpPr>
              <p:nvPr/>
            </p:nvSpPr>
            <p:spPr bwMode="auto">
              <a:xfrm>
                <a:off x="2408" y="3183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4" name="Freeform 1633"/>
              <p:cNvSpPr>
                <a:spLocks/>
              </p:cNvSpPr>
              <p:nvPr/>
            </p:nvSpPr>
            <p:spPr bwMode="auto">
              <a:xfrm>
                <a:off x="2388" y="318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5" name="Freeform 1634"/>
              <p:cNvSpPr>
                <a:spLocks noEditPoints="1"/>
              </p:cNvSpPr>
              <p:nvPr/>
            </p:nvSpPr>
            <p:spPr bwMode="auto">
              <a:xfrm>
                <a:off x="2386" y="3177"/>
                <a:ext cx="34" cy="44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8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6" name="Freeform 1635"/>
              <p:cNvSpPr>
                <a:spLocks/>
              </p:cNvSpPr>
              <p:nvPr/>
            </p:nvSpPr>
            <p:spPr bwMode="auto">
              <a:xfrm>
                <a:off x="2364" y="3198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7" name="Freeform 1636"/>
              <p:cNvSpPr>
                <a:spLocks noEditPoints="1"/>
              </p:cNvSpPr>
              <p:nvPr/>
            </p:nvSpPr>
            <p:spPr bwMode="auto">
              <a:xfrm>
                <a:off x="2362" y="3195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8" name="Freeform 1637"/>
              <p:cNvSpPr>
                <a:spLocks/>
              </p:cNvSpPr>
              <p:nvPr/>
            </p:nvSpPr>
            <p:spPr bwMode="auto">
              <a:xfrm>
                <a:off x="2342" y="3222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59" name="Freeform 1638"/>
              <p:cNvSpPr>
                <a:spLocks noEditPoints="1"/>
              </p:cNvSpPr>
              <p:nvPr/>
            </p:nvSpPr>
            <p:spPr bwMode="auto">
              <a:xfrm>
                <a:off x="2340" y="3220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0" name="Freeform 1639"/>
              <p:cNvSpPr>
                <a:spLocks/>
              </p:cNvSpPr>
              <p:nvPr/>
            </p:nvSpPr>
            <p:spPr bwMode="auto">
              <a:xfrm>
                <a:off x="2320" y="3216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1" name="Freeform 1640"/>
              <p:cNvSpPr>
                <a:spLocks noEditPoints="1"/>
              </p:cNvSpPr>
              <p:nvPr/>
            </p:nvSpPr>
            <p:spPr bwMode="auto">
              <a:xfrm>
                <a:off x="2318" y="3214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2" name="Freeform 1641"/>
              <p:cNvSpPr>
                <a:spLocks/>
              </p:cNvSpPr>
              <p:nvPr/>
            </p:nvSpPr>
            <p:spPr bwMode="auto">
              <a:xfrm>
                <a:off x="2301" y="321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3" name="Freeform 1642"/>
              <p:cNvSpPr>
                <a:spLocks noEditPoints="1"/>
              </p:cNvSpPr>
              <p:nvPr/>
            </p:nvSpPr>
            <p:spPr bwMode="auto">
              <a:xfrm>
                <a:off x="2299" y="3215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4" name="Freeform 1643"/>
              <p:cNvSpPr>
                <a:spLocks/>
              </p:cNvSpPr>
              <p:nvPr/>
            </p:nvSpPr>
            <p:spPr bwMode="auto">
              <a:xfrm>
                <a:off x="2281" y="3232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5" name="Freeform 1644"/>
              <p:cNvSpPr>
                <a:spLocks noEditPoints="1"/>
              </p:cNvSpPr>
              <p:nvPr/>
            </p:nvSpPr>
            <p:spPr bwMode="auto">
              <a:xfrm>
                <a:off x="2279" y="322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6" name="Freeform 1645"/>
              <p:cNvSpPr>
                <a:spLocks/>
              </p:cNvSpPr>
              <p:nvPr/>
            </p:nvSpPr>
            <p:spPr bwMode="auto">
              <a:xfrm>
                <a:off x="2261" y="3228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7" name="Freeform 1646"/>
              <p:cNvSpPr>
                <a:spLocks noEditPoints="1"/>
              </p:cNvSpPr>
              <p:nvPr/>
            </p:nvSpPr>
            <p:spPr bwMode="auto">
              <a:xfrm>
                <a:off x="2258" y="3225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8" name="Freeform 1647"/>
              <p:cNvSpPr>
                <a:spLocks/>
              </p:cNvSpPr>
              <p:nvPr/>
            </p:nvSpPr>
            <p:spPr bwMode="auto">
              <a:xfrm>
                <a:off x="3335" y="1868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20 h 38"/>
                  <a:gd name="T4" fmla="*/ 15 w 30"/>
                  <a:gd name="T5" fmla="*/ 0 h 38"/>
                  <a:gd name="T6" fmla="*/ 30 w 30"/>
                  <a:gd name="T7" fmla="*/ 20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69" name="Freeform 1648"/>
              <p:cNvSpPr>
                <a:spLocks noEditPoints="1"/>
              </p:cNvSpPr>
              <p:nvPr/>
            </p:nvSpPr>
            <p:spPr bwMode="auto">
              <a:xfrm>
                <a:off x="3333" y="1866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2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3"/>
                      <a:pt x="4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2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2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2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0" name="Freeform 1649"/>
              <p:cNvSpPr>
                <a:spLocks/>
              </p:cNvSpPr>
              <p:nvPr/>
            </p:nvSpPr>
            <p:spPr bwMode="auto">
              <a:xfrm>
                <a:off x="3317" y="190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1" name="Freeform 1650"/>
              <p:cNvSpPr>
                <a:spLocks noEditPoints="1"/>
              </p:cNvSpPr>
              <p:nvPr/>
            </p:nvSpPr>
            <p:spPr bwMode="auto">
              <a:xfrm>
                <a:off x="3315" y="1904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2" name="Freeform 1651"/>
              <p:cNvSpPr>
                <a:spLocks/>
              </p:cNvSpPr>
              <p:nvPr/>
            </p:nvSpPr>
            <p:spPr bwMode="auto">
              <a:xfrm>
                <a:off x="3310" y="1888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3" name="Freeform 1652"/>
              <p:cNvSpPr>
                <a:spLocks noEditPoints="1"/>
              </p:cNvSpPr>
              <p:nvPr/>
            </p:nvSpPr>
            <p:spPr bwMode="auto">
              <a:xfrm>
                <a:off x="3307" y="1886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4" name="Freeform 1653"/>
              <p:cNvSpPr>
                <a:spLocks/>
              </p:cNvSpPr>
              <p:nvPr/>
            </p:nvSpPr>
            <p:spPr bwMode="auto">
              <a:xfrm>
                <a:off x="3305" y="190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5" name="Freeform 1654"/>
              <p:cNvSpPr>
                <a:spLocks noEditPoints="1"/>
              </p:cNvSpPr>
              <p:nvPr/>
            </p:nvSpPr>
            <p:spPr bwMode="auto">
              <a:xfrm>
                <a:off x="3303" y="189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6" name="Freeform 1655"/>
              <p:cNvSpPr>
                <a:spLocks/>
              </p:cNvSpPr>
              <p:nvPr/>
            </p:nvSpPr>
            <p:spPr bwMode="auto">
              <a:xfrm>
                <a:off x="3320" y="1891"/>
                <a:ext cx="31" cy="38"/>
              </a:xfrm>
              <a:custGeom>
                <a:avLst/>
                <a:gdLst>
                  <a:gd name="T0" fmla="*/ 16 w 31"/>
                  <a:gd name="T1" fmla="*/ 38 h 38"/>
                  <a:gd name="T2" fmla="*/ 0 w 31"/>
                  <a:gd name="T3" fmla="*/ 19 h 38"/>
                  <a:gd name="T4" fmla="*/ 16 w 31"/>
                  <a:gd name="T5" fmla="*/ 0 h 38"/>
                  <a:gd name="T6" fmla="*/ 31 w 31"/>
                  <a:gd name="T7" fmla="*/ 19 h 38"/>
                  <a:gd name="T8" fmla="*/ 16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6" y="38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31" y="19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7" name="Freeform 1656"/>
              <p:cNvSpPr>
                <a:spLocks noEditPoints="1"/>
              </p:cNvSpPr>
              <p:nvPr/>
            </p:nvSpPr>
            <p:spPr bwMode="auto">
              <a:xfrm>
                <a:off x="3319" y="188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8" name="Freeform 1657"/>
              <p:cNvSpPr>
                <a:spLocks/>
              </p:cNvSpPr>
              <p:nvPr/>
            </p:nvSpPr>
            <p:spPr bwMode="auto">
              <a:xfrm>
                <a:off x="3297" y="185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79" name="Freeform 1658"/>
              <p:cNvSpPr>
                <a:spLocks noEditPoints="1"/>
              </p:cNvSpPr>
              <p:nvPr/>
            </p:nvSpPr>
            <p:spPr bwMode="auto">
              <a:xfrm>
                <a:off x="3295" y="185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0" name="Freeform 1659"/>
              <p:cNvSpPr>
                <a:spLocks/>
              </p:cNvSpPr>
              <p:nvPr/>
            </p:nvSpPr>
            <p:spPr bwMode="auto">
              <a:xfrm>
                <a:off x="3312" y="1871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1" name="Freeform 1660"/>
              <p:cNvSpPr>
                <a:spLocks noEditPoints="1"/>
              </p:cNvSpPr>
              <p:nvPr/>
            </p:nvSpPr>
            <p:spPr bwMode="auto">
              <a:xfrm>
                <a:off x="3310" y="186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2" name="Freeform 1661"/>
              <p:cNvSpPr>
                <a:spLocks/>
              </p:cNvSpPr>
              <p:nvPr/>
            </p:nvSpPr>
            <p:spPr bwMode="auto">
              <a:xfrm>
                <a:off x="2528" y="3248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3" name="Freeform 1662"/>
              <p:cNvSpPr>
                <a:spLocks noEditPoints="1"/>
              </p:cNvSpPr>
              <p:nvPr/>
            </p:nvSpPr>
            <p:spPr bwMode="auto">
              <a:xfrm>
                <a:off x="2526" y="3246"/>
                <a:ext cx="34" cy="43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7"/>
                    </a:moveTo>
                    <a:cubicBezTo>
                      <a:pt x="77" y="151"/>
                      <a:pt x="72" y="151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69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4" name="Freeform 1663"/>
              <p:cNvSpPr>
                <a:spLocks/>
              </p:cNvSpPr>
              <p:nvPr/>
            </p:nvSpPr>
            <p:spPr bwMode="auto">
              <a:xfrm>
                <a:off x="2434" y="324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5" name="Freeform 1664"/>
              <p:cNvSpPr>
                <a:spLocks noEditPoints="1"/>
              </p:cNvSpPr>
              <p:nvPr/>
            </p:nvSpPr>
            <p:spPr bwMode="auto">
              <a:xfrm>
                <a:off x="2432" y="3241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6" name="Freeform 1665"/>
              <p:cNvSpPr>
                <a:spLocks/>
              </p:cNvSpPr>
              <p:nvPr/>
            </p:nvSpPr>
            <p:spPr bwMode="auto">
              <a:xfrm>
                <a:off x="2373" y="3217"/>
                <a:ext cx="31" cy="39"/>
              </a:xfrm>
              <a:custGeom>
                <a:avLst/>
                <a:gdLst>
                  <a:gd name="T0" fmla="*/ 16 w 31"/>
                  <a:gd name="T1" fmla="*/ 39 h 39"/>
                  <a:gd name="T2" fmla="*/ 0 w 31"/>
                  <a:gd name="T3" fmla="*/ 20 h 39"/>
                  <a:gd name="T4" fmla="*/ 16 w 31"/>
                  <a:gd name="T5" fmla="*/ 0 h 39"/>
                  <a:gd name="T6" fmla="*/ 31 w 31"/>
                  <a:gd name="T7" fmla="*/ 20 h 39"/>
                  <a:gd name="T8" fmla="*/ 16 w 31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9"/>
                  <a:gd name="T17" fmla="*/ 31 w 31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9">
                    <a:moveTo>
                      <a:pt x="16" y="39"/>
                    </a:moveTo>
                    <a:lnTo>
                      <a:pt x="0" y="20"/>
                    </a:lnTo>
                    <a:lnTo>
                      <a:pt x="16" y="0"/>
                    </a:lnTo>
                    <a:lnTo>
                      <a:pt x="31" y="20"/>
                    </a:ln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7" name="Freeform 1666"/>
              <p:cNvSpPr>
                <a:spLocks noEditPoints="1"/>
              </p:cNvSpPr>
              <p:nvPr/>
            </p:nvSpPr>
            <p:spPr bwMode="auto">
              <a:xfrm>
                <a:off x="2372" y="3215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69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8" name="Freeform 1667"/>
              <p:cNvSpPr>
                <a:spLocks/>
              </p:cNvSpPr>
              <p:nvPr/>
            </p:nvSpPr>
            <p:spPr bwMode="auto">
              <a:xfrm>
                <a:off x="2291" y="320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89" name="Freeform 1668"/>
              <p:cNvSpPr>
                <a:spLocks noEditPoints="1"/>
              </p:cNvSpPr>
              <p:nvPr/>
            </p:nvSpPr>
            <p:spPr bwMode="auto">
              <a:xfrm>
                <a:off x="2289" y="3198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0" name="Freeform 1669"/>
              <p:cNvSpPr>
                <a:spLocks/>
              </p:cNvSpPr>
              <p:nvPr/>
            </p:nvSpPr>
            <p:spPr bwMode="auto">
              <a:xfrm>
                <a:off x="2216" y="321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1" name="Freeform 1670"/>
              <p:cNvSpPr>
                <a:spLocks noEditPoints="1"/>
              </p:cNvSpPr>
              <p:nvPr/>
            </p:nvSpPr>
            <p:spPr bwMode="auto">
              <a:xfrm>
                <a:off x="2214" y="3210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2" name="Freeform 1671"/>
              <p:cNvSpPr>
                <a:spLocks/>
              </p:cNvSpPr>
              <p:nvPr/>
            </p:nvSpPr>
            <p:spPr bwMode="auto">
              <a:xfrm>
                <a:off x="2181" y="3214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3" name="Freeform 1672"/>
              <p:cNvSpPr>
                <a:spLocks noEditPoints="1"/>
              </p:cNvSpPr>
              <p:nvPr/>
            </p:nvSpPr>
            <p:spPr bwMode="auto">
              <a:xfrm>
                <a:off x="2179" y="3212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4" name="Freeform 1673"/>
              <p:cNvSpPr>
                <a:spLocks/>
              </p:cNvSpPr>
              <p:nvPr/>
            </p:nvSpPr>
            <p:spPr bwMode="auto">
              <a:xfrm>
                <a:off x="2115" y="320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5" name="Freeform 1674"/>
              <p:cNvSpPr>
                <a:spLocks noEditPoints="1"/>
              </p:cNvSpPr>
              <p:nvPr/>
            </p:nvSpPr>
            <p:spPr bwMode="auto">
              <a:xfrm>
                <a:off x="2113" y="3206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6" name="Freeform 1675"/>
              <p:cNvSpPr>
                <a:spLocks/>
              </p:cNvSpPr>
              <p:nvPr/>
            </p:nvSpPr>
            <p:spPr bwMode="auto">
              <a:xfrm>
                <a:off x="2084" y="319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7" name="Freeform 1676"/>
              <p:cNvSpPr>
                <a:spLocks noEditPoints="1"/>
              </p:cNvSpPr>
              <p:nvPr/>
            </p:nvSpPr>
            <p:spPr bwMode="auto">
              <a:xfrm>
                <a:off x="2082" y="3187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8" name="Freeform 1677"/>
              <p:cNvSpPr>
                <a:spLocks/>
              </p:cNvSpPr>
              <p:nvPr/>
            </p:nvSpPr>
            <p:spPr bwMode="auto">
              <a:xfrm>
                <a:off x="2056" y="3215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0999" name="Freeform 1678"/>
              <p:cNvSpPr>
                <a:spLocks noEditPoints="1"/>
              </p:cNvSpPr>
              <p:nvPr/>
            </p:nvSpPr>
            <p:spPr bwMode="auto">
              <a:xfrm>
                <a:off x="2054" y="321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0"/>
                  <a:gd name="T56" fmla="*/ 150 w 150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0">
                    <a:moveTo>
                      <a:pt x="81" y="147"/>
                    </a:moveTo>
                    <a:cubicBezTo>
                      <a:pt x="78" y="150"/>
                      <a:pt x="72" y="150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69" y="3"/>
                    </a:lnTo>
                    <a:cubicBezTo>
                      <a:pt x="72" y="0"/>
                      <a:pt x="78" y="0"/>
                      <a:pt x="81" y="3"/>
                    </a:cubicBezTo>
                    <a:lnTo>
                      <a:pt x="147" y="69"/>
                    </a:lnTo>
                    <a:cubicBezTo>
                      <a:pt x="150" y="72"/>
                      <a:pt x="150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0" name="Freeform 1679"/>
              <p:cNvSpPr>
                <a:spLocks/>
              </p:cNvSpPr>
              <p:nvPr/>
            </p:nvSpPr>
            <p:spPr bwMode="auto">
              <a:xfrm>
                <a:off x="2027" y="3206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1" name="Freeform 1680"/>
              <p:cNvSpPr>
                <a:spLocks noEditPoints="1"/>
              </p:cNvSpPr>
              <p:nvPr/>
            </p:nvSpPr>
            <p:spPr bwMode="auto">
              <a:xfrm>
                <a:off x="2025" y="3204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2" name="Freeform 1681"/>
              <p:cNvSpPr>
                <a:spLocks/>
              </p:cNvSpPr>
              <p:nvPr/>
            </p:nvSpPr>
            <p:spPr bwMode="auto">
              <a:xfrm>
                <a:off x="2000" y="3216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3" name="Freeform 1682"/>
              <p:cNvSpPr>
                <a:spLocks noEditPoints="1"/>
              </p:cNvSpPr>
              <p:nvPr/>
            </p:nvSpPr>
            <p:spPr bwMode="auto">
              <a:xfrm>
                <a:off x="1998" y="3214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2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2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4" name="Freeform 1683"/>
              <p:cNvSpPr>
                <a:spLocks/>
              </p:cNvSpPr>
              <p:nvPr/>
            </p:nvSpPr>
            <p:spPr bwMode="auto">
              <a:xfrm>
                <a:off x="1974" y="3221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5" name="Freeform 1684"/>
              <p:cNvSpPr>
                <a:spLocks noEditPoints="1"/>
              </p:cNvSpPr>
              <p:nvPr/>
            </p:nvSpPr>
            <p:spPr bwMode="auto">
              <a:xfrm>
                <a:off x="1972" y="3218"/>
                <a:ext cx="34" cy="43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7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6" name="Freeform 1685"/>
              <p:cNvSpPr>
                <a:spLocks/>
              </p:cNvSpPr>
              <p:nvPr/>
            </p:nvSpPr>
            <p:spPr bwMode="auto">
              <a:xfrm>
                <a:off x="3952" y="178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7" name="Freeform 1686"/>
              <p:cNvSpPr>
                <a:spLocks noEditPoints="1"/>
              </p:cNvSpPr>
              <p:nvPr/>
            </p:nvSpPr>
            <p:spPr bwMode="auto">
              <a:xfrm>
                <a:off x="3950" y="1780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8" name="Freeform 1687"/>
              <p:cNvSpPr>
                <a:spLocks/>
              </p:cNvSpPr>
              <p:nvPr/>
            </p:nvSpPr>
            <p:spPr bwMode="auto">
              <a:xfrm>
                <a:off x="3963" y="1764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09" name="Freeform 1688"/>
              <p:cNvSpPr>
                <a:spLocks noEditPoints="1"/>
              </p:cNvSpPr>
              <p:nvPr/>
            </p:nvSpPr>
            <p:spPr bwMode="auto">
              <a:xfrm>
                <a:off x="3961" y="1761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0"/>
                  <a:gd name="T56" fmla="*/ 151 w 151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0">
                    <a:moveTo>
                      <a:pt x="81" y="147"/>
                    </a:moveTo>
                    <a:cubicBezTo>
                      <a:pt x="78" y="150"/>
                      <a:pt x="73" y="150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69"/>
                    </a:lnTo>
                    <a:cubicBezTo>
                      <a:pt x="151" y="72"/>
                      <a:pt x="151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0" name="Freeform 1689"/>
              <p:cNvSpPr>
                <a:spLocks/>
              </p:cNvSpPr>
              <p:nvPr/>
            </p:nvSpPr>
            <p:spPr bwMode="auto">
              <a:xfrm>
                <a:off x="3973" y="1752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1" name="Freeform 1690"/>
              <p:cNvSpPr>
                <a:spLocks noEditPoints="1"/>
              </p:cNvSpPr>
              <p:nvPr/>
            </p:nvSpPr>
            <p:spPr bwMode="auto">
              <a:xfrm>
                <a:off x="3971" y="1749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2" name="Freeform 1691"/>
              <p:cNvSpPr>
                <a:spLocks/>
              </p:cNvSpPr>
              <p:nvPr/>
            </p:nvSpPr>
            <p:spPr bwMode="auto">
              <a:xfrm>
                <a:off x="3994" y="1767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20 h 38"/>
                  <a:gd name="T4" fmla="*/ 15 w 31"/>
                  <a:gd name="T5" fmla="*/ 0 h 38"/>
                  <a:gd name="T6" fmla="*/ 31 w 31"/>
                  <a:gd name="T7" fmla="*/ 20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1" y="20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3" name="Freeform 1692"/>
              <p:cNvSpPr>
                <a:spLocks noEditPoints="1"/>
              </p:cNvSpPr>
              <p:nvPr/>
            </p:nvSpPr>
            <p:spPr bwMode="auto">
              <a:xfrm>
                <a:off x="3992" y="1765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4" name="Freeform 1693"/>
              <p:cNvSpPr>
                <a:spLocks/>
              </p:cNvSpPr>
              <p:nvPr/>
            </p:nvSpPr>
            <p:spPr bwMode="auto">
              <a:xfrm>
                <a:off x="3982" y="1775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5" name="Freeform 1694"/>
              <p:cNvSpPr>
                <a:spLocks noEditPoints="1"/>
              </p:cNvSpPr>
              <p:nvPr/>
            </p:nvSpPr>
            <p:spPr bwMode="auto">
              <a:xfrm>
                <a:off x="3979" y="1772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6" name="Freeform 1695"/>
              <p:cNvSpPr>
                <a:spLocks/>
              </p:cNvSpPr>
              <p:nvPr/>
            </p:nvSpPr>
            <p:spPr bwMode="auto">
              <a:xfrm>
                <a:off x="3994" y="1753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7" name="Freeform 1696"/>
              <p:cNvSpPr>
                <a:spLocks noEditPoints="1"/>
              </p:cNvSpPr>
              <p:nvPr/>
            </p:nvSpPr>
            <p:spPr bwMode="auto">
              <a:xfrm>
                <a:off x="3992" y="1750"/>
                <a:ext cx="34" cy="44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8" name="Freeform 1697"/>
              <p:cNvSpPr>
                <a:spLocks/>
              </p:cNvSpPr>
              <p:nvPr/>
            </p:nvSpPr>
            <p:spPr bwMode="auto">
              <a:xfrm>
                <a:off x="4004" y="1719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19 h 39"/>
                  <a:gd name="T4" fmla="*/ 15 w 30"/>
                  <a:gd name="T5" fmla="*/ 0 h 39"/>
                  <a:gd name="T6" fmla="*/ 30 w 30"/>
                  <a:gd name="T7" fmla="*/ 19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19" name="Freeform 1698"/>
              <p:cNvSpPr>
                <a:spLocks noEditPoints="1"/>
              </p:cNvSpPr>
              <p:nvPr/>
            </p:nvSpPr>
            <p:spPr bwMode="auto">
              <a:xfrm>
                <a:off x="4002" y="1717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0" name="Freeform 1699"/>
              <p:cNvSpPr>
                <a:spLocks/>
              </p:cNvSpPr>
              <p:nvPr/>
            </p:nvSpPr>
            <p:spPr bwMode="auto">
              <a:xfrm>
                <a:off x="4034" y="172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20 h 38"/>
                  <a:gd name="T4" fmla="*/ 15 w 30"/>
                  <a:gd name="T5" fmla="*/ 0 h 38"/>
                  <a:gd name="T6" fmla="*/ 30 w 30"/>
                  <a:gd name="T7" fmla="*/ 20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1" name="Freeform 1700"/>
              <p:cNvSpPr>
                <a:spLocks noEditPoints="1"/>
              </p:cNvSpPr>
              <p:nvPr/>
            </p:nvSpPr>
            <p:spPr bwMode="auto">
              <a:xfrm>
                <a:off x="4032" y="1722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2" name="Freeform 1701"/>
              <p:cNvSpPr>
                <a:spLocks/>
              </p:cNvSpPr>
              <p:nvPr/>
            </p:nvSpPr>
            <p:spPr bwMode="auto">
              <a:xfrm>
                <a:off x="4026" y="1650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3" name="Freeform 1702"/>
              <p:cNvSpPr>
                <a:spLocks noEditPoints="1"/>
              </p:cNvSpPr>
              <p:nvPr/>
            </p:nvSpPr>
            <p:spPr bwMode="auto">
              <a:xfrm>
                <a:off x="4024" y="1648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4" name="Freeform 1703"/>
              <p:cNvSpPr>
                <a:spLocks/>
              </p:cNvSpPr>
              <p:nvPr/>
            </p:nvSpPr>
            <p:spPr bwMode="auto">
              <a:xfrm>
                <a:off x="4014" y="1727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5" name="Freeform 1704"/>
              <p:cNvSpPr>
                <a:spLocks noEditPoints="1"/>
              </p:cNvSpPr>
              <p:nvPr/>
            </p:nvSpPr>
            <p:spPr bwMode="auto">
              <a:xfrm>
                <a:off x="4012" y="1724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6" name="Freeform 1705"/>
              <p:cNvSpPr>
                <a:spLocks/>
              </p:cNvSpPr>
              <p:nvPr/>
            </p:nvSpPr>
            <p:spPr bwMode="auto">
              <a:xfrm>
                <a:off x="4010" y="1686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7" name="Freeform 1706"/>
              <p:cNvSpPr>
                <a:spLocks noEditPoints="1"/>
              </p:cNvSpPr>
              <p:nvPr/>
            </p:nvSpPr>
            <p:spPr bwMode="auto">
              <a:xfrm>
                <a:off x="4008" y="1683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8" name="Freeform 1707"/>
              <p:cNvSpPr>
                <a:spLocks/>
              </p:cNvSpPr>
              <p:nvPr/>
            </p:nvSpPr>
            <p:spPr bwMode="auto">
              <a:xfrm>
                <a:off x="4011" y="1686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29" name="Freeform 1708"/>
              <p:cNvSpPr>
                <a:spLocks noEditPoints="1"/>
              </p:cNvSpPr>
              <p:nvPr/>
            </p:nvSpPr>
            <p:spPr bwMode="auto">
              <a:xfrm>
                <a:off x="4009" y="1683"/>
                <a:ext cx="34" cy="43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8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0" name="Freeform 1709"/>
              <p:cNvSpPr>
                <a:spLocks/>
              </p:cNvSpPr>
              <p:nvPr/>
            </p:nvSpPr>
            <p:spPr bwMode="auto">
              <a:xfrm>
                <a:off x="4002" y="167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1" name="Freeform 1710"/>
              <p:cNvSpPr>
                <a:spLocks noEditPoints="1"/>
              </p:cNvSpPr>
              <p:nvPr/>
            </p:nvSpPr>
            <p:spPr bwMode="auto">
              <a:xfrm>
                <a:off x="4000" y="1674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2" name="Freeform 1711"/>
              <p:cNvSpPr>
                <a:spLocks/>
              </p:cNvSpPr>
              <p:nvPr/>
            </p:nvSpPr>
            <p:spPr bwMode="auto">
              <a:xfrm>
                <a:off x="4017" y="1676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3" name="Freeform 1712"/>
              <p:cNvSpPr>
                <a:spLocks noEditPoints="1"/>
              </p:cNvSpPr>
              <p:nvPr/>
            </p:nvSpPr>
            <p:spPr bwMode="auto">
              <a:xfrm>
                <a:off x="4015" y="1673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4" name="Freeform 1713"/>
              <p:cNvSpPr>
                <a:spLocks/>
              </p:cNvSpPr>
              <p:nvPr/>
            </p:nvSpPr>
            <p:spPr bwMode="auto">
              <a:xfrm>
                <a:off x="2795" y="3126"/>
                <a:ext cx="30" cy="39"/>
              </a:xfrm>
              <a:custGeom>
                <a:avLst/>
                <a:gdLst>
                  <a:gd name="T0" fmla="*/ 15 w 30"/>
                  <a:gd name="T1" fmla="*/ 39 h 39"/>
                  <a:gd name="T2" fmla="*/ 0 w 30"/>
                  <a:gd name="T3" fmla="*/ 20 h 39"/>
                  <a:gd name="T4" fmla="*/ 15 w 30"/>
                  <a:gd name="T5" fmla="*/ 0 h 39"/>
                  <a:gd name="T6" fmla="*/ 30 w 30"/>
                  <a:gd name="T7" fmla="*/ 20 h 39"/>
                  <a:gd name="T8" fmla="*/ 15 w 3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15" y="39"/>
                    </a:moveTo>
                    <a:lnTo>
                      <a:pt x="0" y="20"/>
                    </a:lnTo>
                    <a:lnTo>
                      <a:pt x="15" y="0"/>
                    </a:lnTo>
                    <a:lnTo>
                      <a:pt x="30" y="2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5" name="Freeform 1714"/>
              <p:cNvSpPr>
                <a:spLocks noEditPoints="1"/>
              </p:cNvSpPr>
              <p:nvPr/>
            </p:nvSpPr>
            <p:spPr bwMode="auto">
              <a:xfrm>
                <a:off x="2793" y="3124"/>
                <a:ext cx="35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2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4"/>
                    </a:lnTo>
                    <a:cubicBezTo>
                      <a:pt x="73" y="0"/>
                      <a:pt x="78" y="0"/>
                      <a:pt x="81" y="4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2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2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2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6" name="Freeform 1715"/>
              <p:cNvSpPr>
                <a:spLocks/>
              </p:cNvSpPr>
              <p:nvPr/>
            </p:nvSpPr>
            <p:spPr bwMode="auto">
              <a:xfrm>
                <a:off x="2538" y="3101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7" name="Freeform 1716"/>
              <p:cNvSpPr>
                <a:spLocks noEditPoints="1"/>
              </p:cNvSpPr>
              <p:nvPr/>
            </p:nvSpPr>
            <p:spPr bwMode="auto">
              <a:xfrm>
                <a:off x="2536" y="3098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0"/>
                  <a:gd name="T56" fmla="*/ 150 w 150"/>
                  <a:gd name="T57" fmla="*/ 150 h 1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0">
                    <a:moveTo>
                      <a:pt x="81" y="147"/>
                    </a:moveTo>
                    <a:cubicBezTo>
                      <a:pt x="77" y="150"/>
                      <a:pt x="72" y="150"/>
                      <a:pt x="69" y="147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69" y="3"/>
                    </a:lnTo>
                    <a:cubicBezTo>
                      <a:pt x="72" y="0"/>
                      <a:pt x="77" y="0"/>
                      <a:pt x="81" y="3"/>
                    </a:cubicBezTo>
                    <a:lnTo>
                      <a:pt x="147" y="69"/>
                    </a:lnTo>
                    <a:cubicBezTo>
                      <a:pt x="150" y="72"/>
                      <a:pt x="150" y="78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8" name="Freeform 1717"/>
              <p:cNvSpPr>
                <a:spLocks/>
              </p:cNvSpPr>
              <p:nvPr/>
            </p:nvSpPr>
            <p:spPr bwMode="auto">
              <a:xfrm>
                <a:off x="2574" y="314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39" name="Freeform 1718"/>
              <p:cNvSpPr>
                <a:spLocks noEditPoints="1"/>
              </p:cNvSpPr>
              <p:nvPr/>
            </p:nvSpPr>
            <p:spPr bwMode="auto">
              <a:xfrm>
                <a:off x="2572" y="3141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0" name="Freeform 1719"/>
              <p:cNvSpPr>
                <a:spLocks/>
              </p:cNvSpPr>
              <p:nvPr/>
            </p:nvSpPr>
            <p:spPr bwMode="auto">
              <a:xfrm>
                <a:off x="2782" y="3204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1" name="Freeform 1720"/>
              <p:cNvSpPr>
                <a:spLocks noEditPoints="1"/>
              </p:cNvSpPr>
              <p:nvPr/>
            </p:nvSpPr>
            <p:spPr bwMode="auto">
              <a:xfrm>
                <a:off x="2780" y="3202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2" name="Freeform 1721"/>
              <p:cNvSpPr>
                <a:spLocks/>
              </p:cNvSpPr>
              <p:nvPr/>
            </p:nvSpPr>
            <p:spPr bwMode="auto">
              <a:xfrm>
                <a:off x="4036" y="1769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3" name="Freeform 1722"/>
              <p:cNvSpPr>
                <a:spLocks noEditPoints="1"/>
              </p:cNvSpPr>
              <p:nvPr/>
            </p:nvSpPr>
            <p:spPr bwMode="auto">
              <a:xfrm>
                <a:off x="4034" y="1766"/>
                <a:ext cx="34" cy="44"/>
              </a:xfrm>
              <a:custGeom>
                <a:avLst/>
                <a:gdLst>
                  <a:gd name="T0" fmla="*/ 0 w 150"/>
                  <a:gd name="T1" fmla="*/ 0 h 151"/>
                  <a:gd name="T2" fmla="*/ 0 w 150"/>
                  <a:gd name="T3" fmla="*/ 0 h 151"/>
                  <a:gd name="T4" fmla="*/ 0 w 150"/>
                  <a:gd name="T5" fmla="*/ 0 h 151"/>
                  <a:gd name="T6" fmla="*/ 0 w 150"/>
                  <a:gd name="T7" fmla="*/ 0 h 151"/>
                  <a:gd name="T8" fmla="*/ 0 w 150"/>
                  <a:gd name="T9" fmla="*/ 0 h 151"/>
                  <a:gd name="T10" fmla="*/ 0 w 150"/>
                  <a:gd name="T11" fmla="*/ 0 h 151"/>
                  <a:gd name="T12" fmla="*/ 0 w 150"/>
                  <a:gd name="T13" fmla="*/ 0 h 151"/>
                  <a:gd name="T14" fmla="*/ 0 w 150"/>
                  <a:gd name="T15" fmla="*/ 0 h 151"/>
                  <a:gd name="T16" fmla="*/ 0 w 150"/>
                  <a:gd name="T17" fmla="*/ 0 h 151"/>
                  <a:gd name="T18" fmla="*/ 0 w 150"/>
                  <a:gd name="T19" fmla="*/ 0 h 151"/>
                  <a:gd name="T20" fmla="*/ 0 w 150"/>
                  <a:gd name="T21" fmla="*/ 0 h 151"/>
                  <a:gd name="T22" fmla="*/ 0 w 150"/>
                  <a:gd name="T23" fmla="*/ 0 h 151"/>
                  <a:gd name="T24" fmla="*/ 0 w 150"/>
                  <a:gd name="T25" fmla="*/ 0 h 151"/>
                  <a:gd name="T26" fmla="*/ 0 w 150"/>
                  <a:gd name="T27" fmla="*/ 0 h 151"/>
                  <a:gd name="T28" fmla="*/ 0 w 150"/>
                  <a:gd name="T29" fmla="*/ 0 h 151"/>
                  <a:gd name="T30" fmla="*/ 0 w 150"/>
                  <a:gd name="T31" fmla="*/ 0 h 151"/>
                  <a:gd name="T32" fmla="*/ 0 w 150"/>
                  <a:gd name="T33" fmla="*/ 0 h 151"/>
                  <a:gd name="T34" fmla="*/ 0 w 15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51"/>
                  <a:gd name="T56" fmla="*/ 150 w 15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51">
                    <a:moveTo>
                      <a:pt x="81" y="148"/>
                    </a:moveTo>
                    <a:cubicBezTo>
                      <a:pt x="78" y="151"/>
                      <a:pt x="72" y="151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2" y="0"/>
                      <a:pt x="78" y="0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4" name="Freeform 1723"/>
              <p:cNvSpPr>
                <a:spLocks/>
              </p:cNvSpPr>
              <p:nvPr/>
            </p:nvSpPr>
            <p:spPr bwMode="auto">
              <a:xfrm>
                <a:off x="4011" y="1742"/>
                <a:ext cx="31" cy="38"/>
              </a:xfrm>
              <a:custGeom>
                <a:avLst/>
                <a:gdLst>
                  <a:gd name="T0" fmla="*/ 15 w 31"/>
                  <a:gd name="T1" fmla="*/ 38 h 38"/>
                  <a:gd name="T2" fmla="*/ 0 w 31"/>
                  <a:gd name="T3" fmla="*/ 19 h 38"/>
                  <a:gd name="T4" fmla="*/ 15 w 31"/>
                  <a:gd name="T5" fmla="*/ 0 h 38"/>
                  <a:gd name="T6" fmla="*/ 31 w 31"/>
                  <a:gd name="T7" fmla="*/ 19 h 38"/>
                  <a:gd name="T8" fmla="*/ 15 w 31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8"/>
                  <a:gd name="T17" fmla="*/ 31 w 31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1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5" name="Freeform 1724"/>
              <p:cNvSpPr>
                <a:spLocks noEditPoints="1"/>
              </p:cNvSpPr>
              <p:nvPr/>
            </p:nvSpPr>
            <p:spPr bwMode="auto">
              <a:xfrm>
                <a:off x="4009" y="1739"/>
                <a:ext cx="35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7"/>
                    </a:moveTo>
                    <a:cubicBezTo>
                      <a:pt x="78" y="151"/>
                      <a:pt x="73" y="151"/>
                      <a:pt x="70" y="147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6" name="Freeform 1725"/>
              <p:cNvSpPr>
                <a:spLocks/>
              </p:cNvSpPr>
              <p:nvPr/>
            </p:nvSpPr>
            <p:spPr bwMode="auto">
              <a:xfrm>
                <a:off x="4023" y="1777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7" name="Freeform 1726"/>
              <p:cNvSpPr>
                <a:spLocks noEditPoints="1"/>
              </p:cNvSpPr>
              <p:nvPr/>
            </p:nvSpPr>
            <p:spPr bwMode="auto">
              <a:xfrm>
                <a:off x="4021" y="1774"/>
                <a:ext cx="34" cy="44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8" name="Freeform 1727"/>
              <p:cNvSpPr>
                <a:spLocks/>
              </p:cNvSpPr>
              <p:nvPr/>
            </p:nvSpPr>
            <p:spPr bwMode="auto">
              <a:xfrm>
                <a:off x="4014" y="1711"/>
                <a:ext cx="30" cy="38"/>
              </a:xfrm>
              <a:custGeom>
                <a:avLst/>
                <a:gdLst>
                  <a:gd name="T0" fmla="*/ 15 w 30"/>
                  <a:gd name="T1" fmla="*/ 38 h 38"/>
                  <a:gd name="T2" fmla="*/ 0 w 30"/>
                  <a:gd name="T3" fmla="*/ 19 h 38"/>
                  <a:gd name="T4" fmla="*/ 15 w 30"/>
                  <a:gd name="T5" fmla="*/ 0 h 38"/>
                  <a:gd name="T6" fmla="*/ 30 w 30"/>
                  <a:gd name="T7" fmla="*/ 19 h 38"/>
                  <a:gd name="T8" fmla="*/ 15 w 3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8"/>
                  <a:gd name="T17" fmla="*/ 30 w 3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8">
                    <a:moveTo>
                      <a:pt x="15" y="38"/>
                    </a:moveTo>
                    <a:lnTo>
                      <a:pt x="0" y="19"/>
                    </a:lnTo>
                    <a:lnTo>
                      <a:pt x="15" y="0"/>
                    </a:lnTo>
                    <a:lnTo>
                      <a:pt x="30" y="19"/>
                    </a:lnTo>
                    <a:lnTo>
                      <a:pt x="15" y="38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49" name="Freeform 1728"/>
              <p:cNvSpPr>
                <a:spLocks noEditPoints="1"/>
              </p:cNvSpPr>
              <p:nvPr/>
            </p:nvSpPr>
            <p:spPr bwMode="auto">
              <a:xfrm>
                <a:off x="4012" y="1709"/>
                <a:ext cx="34" cy="43"/>
              </a:xfrm>
              <a:custGeom>
                <a:avLst/>
                <a:gdLst>
                  <a:gd name="T0" fmla="*/ 0 w 151"/>
                  <a:gd name="T1" fmla="*/ 0 h 151"/>
                  <a:gd name="T2" fmla="*/ 0 w 151"/>
                  <a:gd name="T3" fmla="*/ 0 h 151"/>
                  <a:gd name="T4" fmla="*/ 0 w 151"/>
                  <a:gd name="T5" fmla="*/ 0 h 151"/>
                  <a:gd name="T6" fmla="*/ 0 w 151"/>
                  <a:gd name="T7" fmla="*/ 0 h 151"/>
                  <a:gd name="T8" fmla="*/ 0 w 151"/>
                  <a:gd name="T9" fmla="*/ 0 h 151"/>
                  <a:gd name="T10" fmla="*/ 0 w 151"/>
                  <a:gd name="T11" fmla="*/ 0 h 151"/>
                  <a:gd name="T12" fmla="*/ 0 w 151"/>
                  <a:gd name="T13" fmla="*/ 0 h 151"/>
                  <a:gd name="T14" fmla="*/ 0 w 151"/>
                  <a:gd name="T15" fmla="*/ 0 h 151"/>
                  <a:gd name="T16" fmla="*/ 0 w 151"/>
                  <a:gd name="T17" fmla="*/ 0 h 151"/>
                  <a:gd name="T18" fmla="*/ 0 w 151"/>
                  <a:gd name="T19" fmla="*/ 0 h 151"/>
                  <a:gd name="T20" fmla="*/ 0 w 151"/>
                  <a:gd name="T21" fmla="*/ 0 h 151"/>
                  <a:gd name="T22" fmla="*/ 0 w 151"/>
                  <a:gd name="T23" fmla="*/ 0 h 151"/>
                  <a:gd name="T24" fmla="*/ 0 w 151"/>
                  <a:gd name="T25" fmla="*/ 0 h 151"/>
                  <a:gd name="T26" fmla="*/ 0 w 151"/>
                  <a:gd name="T27" fmla="*/ 0 h 151"/>
                  <a:gd name="T28" fmla="*/ 0 w 151"/>
                  <a:gd name="T29" fmla="*/ 0 h 151"/>
                  <a:gd name="T30" fmla="*/ 0 w 151"/>
                  <a:gd name="T31" fmla="*/ 0 h 151"/>
                  <a:gd name="T32" fmla="*/ 0 w 151"/>
                  <a:gd name="T33" fmla="*/ 0 h 151"/>
                  <a:gd name="T34" fmla="*/ 0 w 151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151"/>
                  <a:gd name="T56" fmla="*/ 151 w 151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151">
                    <a:moveTo>
                      <a:pt x="81" y="148"/>
                    </a:moveTo>
                    <a:cubicBezTo>
                      <a:pt x="78" y="151"/>
                      <a:pt x="73" y="151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3" y="0"/>
                      <a:pt x="78" y="0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5"/>
                    </a:lnTo>
                    <a:lnTo>
                      <a:pt x="81" y="15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8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0" name="Freeform 1729"/>
              <p:cNvSpPr>
                <a:spLocks noEditPoints="1"/>
              </p:cNvSpPr>
              <p:nvPr/>
            </p:nvSpPr>
            <p:spPr bwMode="auto">
              <a:xfrm>
                <a:off x="3401" y="2824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w 150"/>
                  <a:gd name="T37" fmla="*/ 0 h 150"/>
                  <a:gd name="T38" fmla="*/ 0 w 150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50"/>
                  <a:gd name="T62" fmla="*/ 150 w 150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0" y="72"/>
                      <a:pt x="150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69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1" name="Freeform 1730"/>
              <p:cNvSpPr>
                <a:spLocks noEditPoints="1"/>
              </p:cNvSpPr>
              <p:nvPr/>
            </p:nvSpPr>
            <p:spPr bwMode="auto">
              <a:xfrm>
                <a:off x="3395" y="2872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w 150"/>
                  <a:gd name="T37" fmla="*/ 0 h 150"/>
                  <a:gd name="T38" fmla="*/ 0 w 150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50"/>
                  <a:gd name="T62" fmla="*/ 150 w 150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50">
                    <a:moveTo>
                      <a:pt x="81" y="148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0" y="72"/>
                      <a:pt x="150" y="77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2" name="Freeform 1731"/>
              <p:cNvSpPr>
                <a:spLocks noEditPoints="1"/>
              </p:cNvSpPr>
              <p:nvPr/>
            </p:nvSpPr>
            <p:spPr bwMode="auto">
              <a:xfrm>
                <a:off x="3419" y="2948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3" y="150"/>
                      <a:pt x="71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1"/>
                      <a:pt x="73" y="0"/>
                      <a:pt x="76" y="0"/>
                    </a:cubicBezTo>
                    <a:cubicBezTo>
                      <a:pt x="78" y="0"/>
                      <a:pt x="80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5" y="80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3" name="Freeform 1732"/>
              <p:cNvSpPr>
                <a:spLocks noEditPoints="1"/>
              </p:cNvSpPr>
              <p:nvPr/>
            </p:nvSpPr>
            <p:spPr bwMode="auto">
              <a:xfrm>
                <a:off x="3418" y="2797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3" y="150"/>
                      <a:pt x="71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1" y="1"/>
                      <a:pt x="73" y="0"/>
                      <a:pt x="76" y="0"/>
                    </a:cubicBezTo>
                    <a:cubicBezTo>
                      <a:pt x="78" y="0"/>
                      <a:pt x="80" y="1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4" name="Freeform 1733"/>
              <p:cNvSpPr>
                <a:spLocks noEditPoints="1"/>
              </p:cNvSpPr>
              <p:nvPr/>
            </p:nvSpPr>
            <p:spPr bwMode="auto">
              <a:xfrm>
                <a:off x="3390" y="2795"/>
                <a:ext cx="34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w 150"/>
                  <a:gd name="T37" fmla="*/ 0 h 150"/>
                  <a:gd name="T38" fmla="*/ 0 w 150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50"/>
                  <a:gd name="T62" fmla="*/ 150 w 150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50">
                    <a:moveTo>
                      <a:pt x="81" y="148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69" y="3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3"/>
                    </a:cubicBezTo>
                    <a:lnTo>
                      <a:pt x="147" y="70"/>
                    </a:lnTo>
                    <a:cubicBezTo>
                      <a:pt x="150" y="73"/>
                      <a:pt x="150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69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5" name="Freeform 1734"/>
              <p:cNvSpPr>
                <a:spLocks noEditPoints="1"/>
              </p:cNvSpPr>
              <p:nvPr/>
            </p:nvSpPr>
            <p:spPr bwMode="auto">
              <a:xfrm>
                <a:off x="3345" y="2829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7"/>
                    </a:cubicBezTo>
                    <a:lnTo>
                      <a:pt x="3" y="81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1" y="72"/>
                      <a:pt x="151" y="77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6" name="Freeform 1735"/>
              <p:cNvSpPr>
                <a:spLocks noEditPoints="1"/>
              </p:cNvSpPr>
              <p:nvPr/>
            </p:nvSpPr>
            <p:spPr bwMode="auto">
              <a:xfrm>
                <a:off x="3365" y="2814"/>
                <a:ext cx="34" cy="43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w 150"/>
                  <a:gd name="T35" fmla="*/ 0 h 149"/>
                  <a:gd name="T36" fmla="*/ 0 w 150"/>
                  <a:gd name="T37" fmla="*/ 0 h 149"/>
                  <a:gd name="T38" fmla="*/ 0 w 150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49"/>
                  <a:gd name="T62" fmla="*/ 150 w 150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49">
                    <a:moveTo>
                      <a:pt x="81" y="147"/>
                    </a:moveTo>
                    <a:cubicBezTo>
                      <a:pt x="79" y="149"/>
                      <a:pt x="77" y="149"/>
                      <a:pt x="75" y="149"/>
                    </a:cubicBezTo>
                    <a:cubicBezTo>
                      <a:pt x="73" y="149"/>
                      <a:pt x="71" y="148"/>
                      <a:pt x="69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0"/>
                      <a:pt x="73" y="0"/>
                      <a:pt x="75" y="0"/>
                    </a:cubicBezTo>
                    <a:cubicBezTo>
                      <a:pt x="77" y="0"/>
                      <a:pt x="79" y="0"/>
                      <a:pt x="81" y="2"/>
                    </a:cubicBezTo>
                    <a:lnTo>
                      <a:pt x="147" y="69"/>
                    </a:lnTo>
                    <a:cubicBezTo>
                      <a:pt x="150" y="72"/>
                      <a:pt x="150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69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7" name="Freeform 1736"/>
              <p:cNvSpPr>
                <a:spLocks noEditPoints="1"/>
              </p:cNvSpPr>
              <p:nvPr/>
            </p:nvSpPr>
            <p:spPr bwMode="auto">
              <a:xfrm>
                <a:off x="3413" y="2829"/>
                <a:ext cx="35" cy="43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w 151"/>
                  <a:gd name="T35" fmla="*/ 0 h 149"/>
                  <a:gd name="T36" fmla="*/ 0 w 151"/>
                  <a:gd name="T37" fmla="*/ 0 h 149"/>
                  <a:gd name="T38" fmla="*/ 0 w 151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49"/>
                  <a:gd name="T62" fmla="*/ 151 w 151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49">
                    <a:moveTo>
                      <a:pt x="81" y="147"/>
                    </a:moveTo>
                    <a:cubicBezTo>
                      <a:pt x="79" y="149"/>
                      <a:pt x="77" y="149"/>
                      <a:pt x="75" y="149"/>
                    </a:cubicBezTo>
                    <a:cubicBezTo>
                      <a:pt x="73" y="149"/>
                      <a:pt x="71" y="149"/>
                      <a:pt x="69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0"/>
                      <a:pt x="73" y="0"/>
                      <a:pt x="75" y="0"/>
                    </a:cubicBezTo>
                    <a:cubicBezTo>
                      <a:pt x="77" y="0"/>
                      <a:pt x="79" y="0"/>
                      <a:pt x="81" y="2"/>
                    </a:cubicBezTo>
                    <a:lnTo>
                      <a:pt x="147" y="69"/>
                    </a:lnTo>
                    <a:cubicBezTo>
                      <a:pt x="151" y="72"/>
                      <a:pt x="151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69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8" name="Freeform 1737"/>
              <p:cNvSpPr>
                <a:spLocks noEditPoints="1"/>
              </p:cNvSpPr>
              <p:nvPr/>
            </p:nvSpPr>
            <p:spPr bwMode="auto">
              <a:xfrm>
                <a:off x="3400" y="2817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59" name="Freeform 1738"/>
              <p:cNvSpPr>
                <a:spLocks noEditPoints="1"/>
              </p:cNvSpPr>
              <p:nvPr/>
            </p:nvSpPr>
            <p:spPr bwMode="auto">
              <a:xfrm>
                <a:off x="3400" y="2812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4" y="150"/>
                      <a:pt x="72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2"/>
                    </a:lnTo>
                    <a:cubicBezTo>
                      <a:pt x="72" y="1"/>
                      <a:pt x="74" y="0"/>
                      <a:pt x="76" y="0"/>
                    </a:cubicBezTo>
                    <a:cubicBezTo>
                      <a:pt x="78" y="0"/>
                      <a:pt x="80" y="1"/>
                      <a:pt x="81" y="2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0" name="Freeform 1739"/>
              <p:cNvSpPr>
                <a:spLocks noEditPoints="1"/>
              </p:cNvSpPr>
              <p:nvPr/>
            </p:nvSpPr>
            <p:spPr bwMode="auto">
              <a:xfrm>
                <a:off x="3379" y="2815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4" y="150"/>
                      <a:pt x="72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2" y="1"/>
                      <a:pt x="74" y="0"/>
                      <a:pt x="76" y="0"/>
                    </a:cubicBezTo>
                    <a:cubicBezTo>
                      <a:pt x="78" y="0"/>
                      <a:pt x="80" y="1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1" name="Freeform 1740"/>
              <p:cNvSpPr>
                <a:spLocks noEditPoints="1"/>
              </p:cNvSpPr>
              <p:nvPr/>
            </p:nvSpPr>
            <p:spPr bwMode="auto">
              <a:xfrm>
                <a:off x="3371" y="2919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80" y="149"/>
                      <a:pt x="78" y="150"/>
                      <a:pt x="75" y="150"/>
                    </a:cubicBezTo>
                    <a:cubicBezTo>
                      <a:pt x="73" y="150"/>
                      <a:pt x="71" y="149"/>
                      <a:pt x="70" y="147"/>
                    </a:cubicBezTo>
                    <a:lnTo>
                      <a:pt x="3" y="81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8" y="0"/>
                      <a:pt x="80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2" name="Freeform 1741"/>
              <p:cNvSpPr>
                <a:spLocks noEditPoints="1"/>
              </p:cNvSpPr>
              <p:nvPr/>
            </p:nvSpPr>
            <p:spPr bwMode="auto">
              <a:xfrm>
                <a:off x="3362" y="2830"/>
                <a:ext cx="35" cy="43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w 150"/>
                  <a:gd name="T37" fmla="*/ 0 h 150"/>
                  <a:gd name="T38" fmla="*/ 0 w 150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50"/>
                  <a:gd name="T62" fmla="*/ 150 w 150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0" y="72"/>
                      <a:pt x="150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69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3" name="Freeform 1742"/>
              <p:cNvSpPr>
                <a:spLocks noEditPoints="1"/>
              </p:cNvSpPr>
              <p:nvPr/>
            </p:nvSpPr>
            <p:spPr bwMode="auto">
              <a:xfrm>
                <a:off x="3351" y="2839"/>
                <a:ext cx="34" cy="43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w 151"/>
                  <a:gd name="T35" fmla="*/ 0 h 149"/>
                  <a:gd name="T36" fmla="*/ 0 w 151"/>
                  <a:gd name="T37" fmla="*/ 0 h 149"/>
                  <a:gd name="T38" fmla="*/ 0 w 151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49"/>
                  <a:gd name="T62" fmla="*/ 151 w 151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49">
                    <a:moveTo>
                      <a:pt x="81" y="147"/>
                    </a:moveTo>
                    <a:cubicBezTo>
                      <a:pt x="80" y="149"/>
                      <a:pt x="78" y="149"/>
                      <a:pt x="76" y="149"/>
                    </a:cubicBezTo>
                    <a:cubicBezTo>
                      <a:pt x="74" y="149"/>
                      <a:pt x="72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2" y="0"/>
                      <a:pt x="74" y="0"/>
                      <a:pt x="76" y="0"/>
                    </a:cubicBezTo>
                    <a:cubicBezTo>
                      <a:pt x="78" y="0"/>
                      <a:pt x="80" y="0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5" y="80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4" name="Freeform 1743"/>
              <p:cNvSpPr>
                <a:spLocks noEditPoints="1"/>
              </p:cNvSpPr>
              <p:nvPr/>
            </p:nvSpPr>
            <p:spPr bwMode="auto">
              <a:xfrm>
                <a:off x="3342" y="2860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5" name="Freeform 1744"/>
              <p:cNvSpPr>
                <a:spLocks noEditPoints="1"/>
              </p:cNvSpPr>
              <p:nvPr/>
            </p:nvSpPr>
            <p:spPr bwMode="auto">
              <a:xfrm>
                <a:off x="3332" y="2854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3"/>
                    </a:cubicBezTo>
                    <a:lnTo>
                      <a:pt x="147" y="70"/>
                    </a:lnTo>
                    <a:cubicBezTo>
                      <a:pt x="151" y="73"/>
                      <a:pt x="151" y="78"/>
                      <a:pt x="147" y="81"/>
                    </a:cubicBezTo>
                    <a:lnTo>
                      <a:pt x="81" y="148"/>
                    </a:lnTo>
                    <a:close/>
                    <a:moveTo>
                      <a:pt x="136" y="70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70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7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6" name="Freeform 1745"/>
              <p:cNvSpPr>
                <a:spLocks noEditPoints="1"/>
              </p:cNvSpPr>
              <p:nvPr/>
            </p:nvSpPr>
            <p:spPr bwMode="auto">
              <a:xfrm>
                <a:off x="3307" y="2886"/>
                <a:ext cx="34" cy="42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w 151"/>
                  <a:gd name="T35" fmla="*/ 0 h 149"/>
                  <a:gd name="T36" fmla="*/ 0 w 151"/>
                  <a:gd name="T37" fmla="*/ 0 h 149"/>
                  <a:gd name="T38" fmla="*/ 0 w 151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49"/>
                  <a:gd name="T62" fmla="*/ 151 w 151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49">
                    <a:moveTo>
                      <a:pt x="81" y="147"/>
                    </a:moveTo>
                    <a:cubicBezTo>
                      <a:pt x="79" y="149"/>
                      <a:pt x="77" y="149"/>
                      <a:pt x="75" y="149"/>
                    </a:cubicBezTo>
                    <a:cubicBezTo>
                      <a:pt x="73" y="149"/>
                      <a:pt x="71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0"/>
                      <a:pt x="73" y="0"/>
                      <a:pt x="75" y="0"/>
                    </a:cubicBezTo>
                    <a:cubicBezTo>
                      <a:pt x="77" y="0"/>
                      <a:pt x="79" y="0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7" name="Freeform 1746"/>
              <p:cNvSpPr>
                <a:spLocks noEditPoints="1"/>
              </p:cNvSpPr>
              <p:nvPr/>
            </p:nvSpPr>
            <p:spPr bwMode="auto">
              <a:xfrm>
                <a:off x="3294" y="2893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4" y="150"/>
                      <a:pt x="72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2" y="1"/>
                      <a:pt x="74" y="0"/>
                      <a:pt x="76" y="0"/>
                    </a:cubicBezTo>
                    <a:cubicBezTo>
                      <a:pt x="78" y="0"/>
                      <a:pt x="80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5" y="80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8" name="Freeform 1747"/>
              <p:cNvSpPr>
                <a:spLocks noEditPoints="1"/>
              </p:cNvSpPr>
              <p:nvPr/>
            </p:nvSpPr>
            <p:spPr bwMode="auto">
              <a:xfrm>
                <a:off x="3276" y="2955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69" name="Freeform 1748"/>
              <p:cNvSpPr>
                <a:spLocks noEditPoints="1"/>
              </p:cNvSpPr>
              <p:nvPr/>
            </p:nvSpPr>
            <p:spPr bwMode="auto">
              <a:xfrm>
                <a:off x="3264" y="2971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3" y="150"/>
                      <a:pt x="71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1"/>
                      <a:pt x="73" y="0"/>
                      <a:pt x="76" y="0"/>
                    </a:cubicBezTo>
                    <a:cubicBezTo>
                      <a:pt x="78" y="0"/>
                      <a:pt x="80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0" name="Freeform 1749"/>
              <p:cNvSpPr>
                <a:spLocks noEditPoints="1"/>
              </p:cNvSpPr>
              <p:nvPr/>
            </p:nvSpPr>
            <p:spPr bwMode="auto">
              <a:xfrm>
                <a:off x="3248" y="3018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4" y="150"/>
                      <a:pt x="72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2" y="1"/>
                      <a:pt x="74" y="0"/>
                      <a:pt x="76" y="0"/>
                    </a:cubicBezTo>
                    <a:cubicBezTo>
                      <a:pt x="78" y="0"/>
                      <a:pt x="80" y="1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5" y="80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1" name="Freeform 1750"/>
              <p:cNvSpPr>
                <a:spLocks noEditPoints="1"/>
              </p:cNvSpPr>
              <p:nvPr/>
            </p:nvSpPr>
            <p:spPr bwMode="auto">
              <a:xfrm>
                <a:off x="3232" y="3029"/>
                <a:ext cx="34" cy="42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w 151"/>
                  <a:gd name="T35" fmla="*/ 0 h 149"/>
                  <a:gd name="T36" fmla="*/ 0 w 151"/>
                  <a:gd name="T37" fmla="*/ 0 h 149"/>
                  <a:gd name="T38" fmla="*/ 0 w 151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49"/>
                  <a:gd name="T62" fmla="*/ 151 w 151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49">
                    <a:moveTo>
                      <a:pt x="81" y="147"/>
                    </a:moveTo>
                    <a:cubicBezTo>
                      <a:pt x="79" y="149"/>
                      <a:pt x="77" y="149"/>
                      <a:pt x="75" y="149"/>
                    </a:cubicBezTo>
                    <a:cubicBezTo>
                      <a:pt x="73" y="149"/>
                      <a:pt x="71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0"/>
                      <a:pt x="73" y="0"/>
                      <a:pt x="75" y="0"/>
                    </a:cubicBezTo>
                    <a:cubicBezTo>
                      <a:pt x="77" y="0"/>
                      <a:pt x="79" y="0"/>
                      <a:pt x="81" y="2"/>
                    </a:cubicBezTo>
                    <a:lnTo>
                      <a:pt x="147" y="69"/>
                    </a:lnTo>
                    <a:cubicBezTo>
                      <a:pt x="151" y="72"/>
                      <a:pt x="151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2" name="Freeform 1751"/>
              <p:cNvSpPr>
                <a:spLocks noEditPoints="1"/>
              </p:cNvSpPr>
              <p:nvPr/>
            </p:nvSpPr>
            <p:spPr bwMode="auto">
              <a:xfrm>
                <a:off x="3216" y="3047"/>
                <a:ext cx="34" cy="44"/>
              </a:xfrm>
              <a:custGeom>
                <a:avLst/>
                <a:gdLst>
                  <a:gd name="T0" fmla="*/ 0 w 150"/>
                  <a:gd name="T1" fmla="*/ 0 h 150"/>
                  <a:gd name="T2" fmla="*/ 0 w 150"/>
                  <a:gd name="T3" fmla="*/ 0 h 150"/>
                  <a:gd name="T4" fmla="*/ 0 w 150"/>
                  <a:gd name="T5" fmla="*/ 0 h 150"/>
                  <a:gd name="T6" fmla="*/ 0 w 150"/>
                  <a:gd name="T7" fmla="*/ 0 h 150"/>
                  <a:gd name="T8" fmla="*/ 0 w 150"/>
                  <a:gd name="T9" fmla="*/ 0 h 150"/>
                  <a:gd name="T10" fmla="*/ 0 w 150"/>
                  <a:gd name="T11" fmla="*/ 0 h 150"/>
                  <a:gd name="T12" fmla="*/ 0 w 150"/>
                  <a:gd name="T13" fmla="*/ 0 h 150"/>
                  <a:gd name="T14" fmla="*/ 0 w 150"/>
                  <a:gd name="T15" fmla="*/ 0 h 150"/>
                  <a:gd name="T16" fmla="*/ 0 w 150"/>
                  <a:gd name="T17" fmla="*/ 0 h 150"/>
                  <a:gd name="T18" fmla="*/ 0 w 150"/>
                  <a:gd name="T19" fmla="*/ 0 h 150"/>
                  <a:gd name="T20" fmla="*/ 0 w 150"/>
                  <a:gd name="T21" fmla="*/ 0 h 150"/>
                  <a:gd name="T22" fmla="*/ 0 w 150"/>
                  <a:gd name="T23" fmla="*/ 0 h 150"/>
                  <a:gd name="T24" fmla="*/ 0 w 150"/>
                  <a:gd name="T25" fmla="*/ 0 h 150"/>
                  <a:gd name="T26" fmla="*/ 0 w 150"/>
                  <a:gd name="T27" fmla="*/ 0 h 150"/>
                  <a:gd name="T28" fmla="*/ 0 w 150"/>
                  <a:gd name="T29" fmla="*/ 0 h 150"/>
                  <a:gd name="T30" fmla="*/ 0 w 150"/>
                  <a:gd name="T31" fmla="*/ 0 h 150"/>
                  <a:gd name="T32" fmla="*/ 0 w 150"/>
                  <a:gd name="T33" fmla="*/ 0 h 150"/>
                  <a:gd name="T34" fmla="*/ 0 w 150"/>
                  <a:gd name="T35" fmla="*/ 0 h 150"/>
                  <a:gd name="T36" fmla="*/ 0 w 150"/>
                  <a:gd name="T37" fmla="*/ 0 h 150"/>
                  <a:gd name="T38" fmla="*/ 0 w 150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50"/>
                  <a:gd name="T62" fmla="*/ 150 w 150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7"/>
                    </a:cubicBezTo>
                    <a:lnTo>
                      <a:pt x="3" y="81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0" y="72"/>
                      <a:pt x="150" y="77"/>
                      <a:pt x="147" y="81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3" name="Freeform 1752"/>
              <p:cNvSpPr>
                <a:spLocks noEditPoints="1"/>
              </p:cNvSpPr>
              <p:nvPr/>
            </p:nvSpPr>
            <p:spPr bwMode="auto">
              <a:xfrm>
                <a:off x="3181" y="3085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2" y="148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4" y="150"/>
                      <a:pt x="72" y="149"/>
                      <a:pt x="70" y="148"/>
                    </a:cubicBezTo>
                    <a:lnTo>
                      <a:pt x="4" y="81"/>
                    </a:lnTo>
                    <a:cubicBezTo>
                      <a:pt x="0" y="78"/>
                      <a:pt x="0" y="72"/>
                      <a:pt x="4" y="69"/>
                    </a:cubicBezTo>
                    <a:lnTo>
                      <a:pt x="70" y="2"/>
                    </a:lnTo>
                    <a:cubicBezTo>
                      <a:pt x="72" y="1"/>
                      <a:pt x="74" y="0"/>
                      <a:pt x="76" y="0"/>
                    </a:cubicBezTo>
                    <a:cubicBezTo>
                      <a:pt x="78" y="0"/>
                      <a:pt x="80" y="1"/>
                      <a:pt x="82" y="2"/>
                    </a:cubicBezTo>
                    <a:lnTo>
                      <a:pt x="148" y="69"/>
                    </a:lnTo>
                    <a:cubicBezTo>
                      <a:pt x="151" y="72"/>
                      <a:pt x="151" y="78"/>
                      <a:pt x="148" y="81"/>
                    </a:cubicBezTo>
                    <a:lnTo>
                      <a:pt x="82" y="148"/>
                    </a:lnTo>
                    <a:close/>
                    <a:moveTo>
                      <a:pt x="137" y="69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2" y="14"/>
                    </a:lnTo>
                    <a:lnTo>
                      <a:pt x="15" y="81"/>
                    </a:lnTo>
                    <a:lnTo>
                      <a:pt x="15" y="69"/>
                    </a:lnTo>
                    <a:lnTo>
                      <a:pt x="82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4" name="Freeform 1753"/>
              <p:cNvSpPr>
                <a:spLocks noEditPoints="1"/>
              </p:cNvSpPr>
              <p:nvPr/>
            </p:nvSpPr>
            <p:spPr bwMode="auto">
              <a:xfrm>
                <a:off x="3163" y="3099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80" y="149"/>
                      <a:pt x="78" y="150"/>
                      <a:pt x="76" y="150"/>
                    </a:cubicBezTo>
                    <a:cubicBezTo>
                      <a:pt x="73" y="150"/>
                      <a:pt x="71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70"/>
                    </a:cubicBezTo>
                    <a:lnTo>
                      <a:pt x="70" y="3"/>
                    </a:lnTo>
                    <a:cubicBezTo>
                      <a:pt x="71" y="1"/>
                      <a:pt x="73" y="0"/>
                      <a:pt x="76" y="0"/>
                    </a:cubicBezTo>
                    <a:cubicBezTo>
                      <a:pt x="78" y="0"/>
                      <a:pt x="80" y="1"/>
                      <a:pt x="81" y="3"/>
                    </a:cubicBezTo>
                    <a:lnTo>
                      <a:pt x="148" y="70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7" y="70"/>
                    </a:moveTo>
                    <a:lnTo>
                      <a:pt x="137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5" y="81"/>
                    </a:lnTo>
                    <a:lnTo>
                      <a:pt x="15" y="70"/>
                    </a:lnTo>
                    <a:lnTo>
                      <a:pt x="81" y="137"/>
                    </a:lnTo>
                    <a:lnTo>
                      <a:pt x="70" y="137"/>
                    </a:lnTo>
                    <a:lnTo>
                      <a:pt x="137" y="70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5" name="Freeform 1754"/>
              <p:cNvSpPr>
                <a:spLocks noEditPoints="1"/>
              </p:cNvSpPr>
              <p:nvPr/>
            </p:nvSpPr>
            <p:spPr bwMode="auto">
              <a:xfrm>
                <a:off x="3145" y="3118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69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1" y="72"/>
                      <a:pt x="151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69" y="14"/>
                    </a:lnTo>
                    <a:lnTo>
                      <a:pt x="81" y="14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6" name="Freeform 1755"/>
              <p:cNvSpPr>
                <a:spLocks noEditPoints="1"/>
              </p:cNvSpPr>
              <p:nvPr/>
            </p:nvSpPr>
            <p:spPr bwMode="auto">
              <a:xfrm>
                <a:off x="3126" y="3134"/>
                <a:ext cx="35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8"/>
                    </a:moveTo>
                    <a:cubicBezTo>
                      <a:pt x="80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70" y="148"/>
                    </a:cubicBezTo>
                    <a:lnTo>
                      <a:pt x="3" y="81"/>
                    </a:lnTo>
                    <a:cubicBezTo>
                      <a:pt x="0" y="78"/>
                      <a:pt x="0" y="73"/>
                      <a:pt x="3" y="69"/>
                    </a:cubicBezTo>
                    <a:lnTo>
                      <a:pt x="70" y="3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80" y="1"/>
                      <a:pt x="81" y="3"/>
                    </a:cubicBezTo>
                    <a:lnTo>
                      <a:pt x="148" y="69"/>
                    </a:lnTo>
                    <a:cubicBezTo>
                      <a:pt x="151" y="73"/>
                      <a:pt x="151" y="78"/>
                      <a:pt x="148" y="81"/>
                    </a:cubicBezTo>
                    <a:lnTo>
                      <a:pt x="81" y="148"/>
                    </a:lnTo>
                    <a:close/>
                    <a:moveTo>
                      <a:pt x="136" y="69"/>
                    </a:moveTo>
                    <a:lnTo>
                      <a:pt x="136" y="81"/>
                    </a:lnTo>
                    <a:lnTo>
                      <a:pt x="70" y="14"/>
                    </a:lnTo>
                    <a:lnTo>
                      <a:pt x="81" y="14"/>
                    </a:lnTo>
                    <a:lnTo>
                      <a:pt x="14" y="81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7" name="Freeform 1756"/>
              <p:cNvSpPr>
                <a:spLocks noEditPoints="1"/>
              </p:cNvSpPr>
              <p:nvPr/>
            </p:nvSpPr>
            <p:spPr bwMode="auto">
              <a:xfrm>
                <a:off x="3088" y="3143"/>
                <a:ext cx="34" cy="42"/>
              </a:xfrm>
              <a:custGeom>
                <a:avLst/>
                <a:gdLst>
                  <a:gd name="T0" fmla="*/ 0 w 150"/>
                  <a:gd name="T1" fmla="*/ 0 h 149"/>
                  <a:gd name="T2" fmla="*/ 0 w 150"/>
                  <a:gd name="T3" fmla="*/ 0 h 149"/>
                  <a:gd name="T4" fmla="*/ 0 w 150"/>
                  <a:gd name="T5" fmla="*/ 0 h 149"/>
                  <a:gd name="T6" fmla="*/ 0 w 150"/>
                  <a:gd name="T7" fmla="*/ 0 h 149"/>
                  <a:gd name="T8" fmla="*/ 0 w 150"/>
                  <a:gd name="T9" fmla="*/ 0 h 149"/>
                  <a:gd name="T10" fmla="*/ 0 w 150"/>
                  <a:gd name="T11" fmla="*/ 0 h 149"/>
                  <a:gd name="T12" fmla="*/ 0 w 150"/>
                  <a:gd name="T13" fmla="*/ 0 h 149"/>
                  <a:gd name="T14" fmla="*/ 0 w 150"/>
                  <a:gd name="T15" fmla="*/ 0 h 149"/>
                  <a:gd name="T16" fmla="*/ 0 w 150"/>
                  <a:gd name="T17" fmla="*/ 0 h 149"/>
                  <a:gd name="T18" fmla="*/ 0 w 150"/>
                  <a:gd name="T19" fmla="*/ 0 h 149"/>
                  <a:gd name="T20" fmla="*/ 0 w 150"/>
                  <a:gd name="T21" fmla="*/ 0 h 149"/>
                  <a:gd name="T22" fmla="*/ 0 w 150"/>
                  <a:gd name="T23" fmla="*/ 0 h 149"/>
                  <a:gd name="T24" fmla="*/ 0 w 150"/>
                  <a:gd name="T25" fmla="*/ 0 h 149"/>
                  <a:gd name="T26" fmla="*/ 0 w 150"/>
                  <a:gd name="T27" fmla="*/ 0 h 149"/>
                  <a:gd name="T28" fmla="*/ 0 w 150"/>
                  <a:gd name="T29" fmla="*/ 0 h 149"/>
                  <a:gd name="T30" fmla="*/ 0 w 150"/>
                  <a:gd name="T31" fmla="*/ 0 h 149"/>
                  <a:gd name="T32" fmla="*/ 0 w 150"/>
                  <a:gd name="T33" fmla="*/ 0 h 149"/>
                  <a:gd name="T34" fmla="*/ 0 w 150"/>
                  <a:gd name="T35" fmla="*/ 0 h 149"/>
                  <a:gd name="T36" fmla="*/ 0 w 150"/>
                  <a:gd name="T37" fmla="*/ 0 h 149"/>
                  <a:gd name="T38" fmla="*/ 0 w 150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149"/>
                  <a:gd name="T62" fmla="*/ 150 w 150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149">
                    <a:moveTo>
                      <a:pt x="81" y="147"/>
                    </a:moveTo>
                    <a:cubicBezTo>
                      <a:pt x="79" y="149"/>
                      <a:pt x="77" y="149"/>
                      <a:pt x="75" y="149"/>
                    </a:cubicBezTo>
                    <a:cubicBezTo>
                      <a:pt x="73" y="149"/>
                      <a:pt x="71" y="149"/>
                      <a:pt x="69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69" y="2"/>
                    </a:lnTo>
                    <a:cubicBezTo>
                      <a:pt x="71" y="0"/>
                      <a:pt x="73" y="0"/>
                      <a:pt x="75" y="0"/>
                    </a:cubicBezTo>
                    <a:cubicBezTo>
                      <a:pt x="77" y="0"/>
                      <a:pt x="79" y="0"/>
                      <a:pt x="81" y="2"/>
                    </a:cubicBezTo>
                    <a:lnTo>
                      <a:pt x="147" y="69"/>
                    </a:lnTo>
                    <a:cubicBezTo>
                      <a:pt x="150" y="72"/>
                      <a:pt x="150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69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69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8" name="Freeform 1757"/>
              <p:cNvSpPr>
                <a:spLocks noEditPoints="1"/>
              </p:cNvSpPr>
              <p:nvPr/>
            </p:nvSpPr>
            <p:spPr bwMode="auto">
              <a:xfrm>
                <a:off x="3070" y="3160"/>
                <a:ext cx="34" cy="43"/>
              </a:xfrm>
              <a:custGeom>
                <a:avLst/>
                <a:gdLst>
                  <a:gd name="T0" fmla="*/ 0 w 151"/>
                  <a:gd name="T1" fmla="*/ 0 h 150"/>
                  <a:gd name="T2" fmla="*/ 0 w 151"/>
                  <a:gd name="T3" fmla="*/ 0 h 150"/>
                  <a:gd name="T4" fmla="*/ 0 w 151"/>
                  <a:gd name="T5" fmla="*/ 0 h 150"/>
                  <a:gd name="T6" fmla="*/ 0 w 151"/>
                  <a:gd name="T7" fmla="*/ 0 h 150"/>
                  <a:gd name="T8" fmla="*/ 0 w 151"/>
                  <a:gd name="T9" fmla="*/ 0 h 150"/>
                  <a:gd name="T10" fmla="*/ 0 w 151"/>
                  <a:gd name="T11" fmla="*/ 0 h 150"/>
                  <a:gd name="T12" fmla="*/ 0 w 151"/>
                  <a:gd name="T13" fmla="*/ 0 h 150"/>
                  <a:gd name="T14" fmla="*/ 0 w 151"/>
                  <a:gd name="T15" fmla="*/ 0 h 150"/>
                  <a:gd name="T16" fmla="*/ 0 w 151"/>
                  <a:gd name="T17" fmla="*/ 0 h 150"/>
                  <a:gd name="T18" fmla="*/ 0 w 151"/>
                  <a:gd name="T19" fmla="*/ 0 h 150"/>
                  <a:gd name="T20" fmla="*/ 0 w 151"/>
                  <a:gd name="T21" fmla="*/ 0 h 150"/>
                  <a:gd name="T22" fmla="*/ 0 w 151"/>
                  <a:gd name="T23" fmla="*/ 0 h 150"/>
                  <a:gd name="T24" fmla="*/ 0 w 151"/>
                  <a:gd name="T25" fmla="*/ 0 h 150"/>
                  <a:gd name="T26" fmla="*/ 0 w 151"/>
                  <a:gd name="T27" fmla="*/ 0 h 150"/>
                  <a:gd name="T28" fmla="*/ 0 w 151"/>
                  <a:gd name="T29" fmla="*/ 0 h 150"/>
                  <a:gd name="T30" fmla="*/ 0 w 151"/>
                  <a:gd name="T31" fmla="*/ 0 h 150"/>
                  <a:gd name="T32" fmla="*/ 0 w 151"/>
                  <a:gd name="T33" fmla="*/ 0 h 150"/>
                  <a:gd name="T34" fmla="*/ 0 w 151"/>
                  <a:gd name="T35" fmla="*/ 0 h 150"/>
                  <a:gd name="T36" fmla="*/ 0 w 151"/>
                  <a:gd name="T37" fmla="*/ 0 h 150"/>
                  <a:gd name="T38" fmla="*/ 0 w 151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50"/>
                  <a:gd name="T62" fmla="*/ 151 w 151"/>
                  <a:gd name="T63" fmla="*/ 150 h 15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50">
                    <a:moveTo>
                      <a:pt x="81" y="147"/>
                    </a:moveTo>
                    <a:cubicBezTo>
                      <a:pt x="79" y="149"/>
                      <a:pt x="77" y="150"/>
                      <a:pt x="75" y="150"/>
                    </a:cubicBezTo>
                    <a:cubicBezTo>
                      <a:pt x="73" y="150"/>
                      <a:pt x="71" y="149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1"/>
                      <a:pt x="73" y="0"/>
                      <a:pt x="75" y="0"/>
                    </a:cubicBezTo>
                    <a:cubicBezTo>
                      <a:pt x="77" y="0"/>
                      <a:pt x="79" y="1"/>
                      <a:pt x="81" y="2"/>
                    </a:cubicBezTo>
                    <a:lnTo>
                      <a:pt x="147" y="69"/>
                    </a:lnTo>
                    <a:cubicBezTo>
                      <a:pt x="151" y="72"/>
                      <a:pt x="151" y="77"/>
                      <a:pt x="147" y="80"/>
                    </a:cubicBezTo>
                    <a:lnTo>
                      <a:pt x="81" y="147"/>
                    </a:lnTo>
                    <a:close/>
                    <a:moveTo>
                      <a:pt x="136" y="69"/>
                    </a:moveTo>
                    <a:lnTo>
                      <a:pt x="136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4" y="80"/>
                    </a:lnTo>
                    <a:lnTo>
                      <a:pt x="14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  <p:sp>
            <p:nvSpPr>
              <p:cNvPr id="311079" name="Freeform 1758"/>
              <p:cNvSpPr>
                <a:spLocks noEditPoints="1"/>
              </p:cNvSpPr>
              <p:nvPr/>
            </p:nvSpPr>
            <p:spPr bwMode="auto">
              <a:xfrm>
                <a:off x="3009" y="3191"/>
                <a:ext cx="34" cy="43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0 w 151"/>
                  <a:gd name="T5" fmla="*/ 0 h 149"/>
                  <a:gd name="T6" fmla="*/ 0 w 151"/>
                  <a:gd name="T7" fmla="*/ 0 h 149"/>
                  <a:gd name="T8" fmla="*/ 0 w 151"/>
                  <a:gd name="T9" fmla="*/ 0 h 149"/>
                  <a:gd name="T10" fmla="*/ 0 w 151"/>
                  <a:gd name="T11" fmla="*/ 0 h 149"/>
                  <a:gd name="T12" fmla="*/ 0 w 151"/>
                  <a:gd name="T13" fmla="*/ 0 h 149"/>
                  <a:gd name="T14" fmla="*/ 0 w 151"/>
                  <a:gd name="T15" fmla="*/ 0 h 149"/>
                  <a:gd name="T16" fmla="*/ 0 w 151"/>
                  <a:gd name="T17" fmla="*/ 0 h 149"/>
                  <a:gd name="T18" fmla="*/ 0 w 151"/>
                  <a:gd name="T19" fmla="*/ 0 h 149"/>
                  <a:gd name="T20" fmla="*/ 0 w 151"/>
                  <a:gd name="T21" fmla="*/ 0 h 149"/>
                  <a:gd name="T22" fmla="*/ 0 w 151"/>
                  <a:gd name="T23" fmla="*/ 0 h 149"/>
                  <a:gd name="T24" fmla="*/ 0 w 151"/>
                  <a:gd name="T25" fmla="*/ 0 h 149"/>
                  <a:gd name="T26" fmla="*/ 0 w 151"/>
                  <a:gd name="T27" fmla="*/ 0 h 149"/>
                  <a:gd name="T28" fmla="*/ 0 w 151"/>
                  <a:gd name="T29" fmla="*/ 0 h 149"/>
                  <a:gd name="T30" fmla="*/ 0 w 151"/>
                  <a:gd name="T31" fmla="*/ 0 h 149"/>
                  <a:gd name="T32" fmla="*/ 0 w 151"/>
                  <a:gd name="T33" fmla="*/ 0 h 149"/>
                  <a:gd name="T34" fmla="*/ 0 w 151"/>
                  <a:gd name="T35" fmla="*/ 0 h 149"/>
                  <a:gd name="T36" fmla="*/ 0 w 151"/>
                  <a:gd name="T37" fmla="*/ 0 h 149"/>
                  <a:gd name="T38" fmla="*/ 0 w 151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1"/>
                  <a:gd name="T61" fmla="*/ 0 h 149"/>
                  <a:gd name="T62" fmla="*/ 151 w 151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1" h="149">
                    <a:moveTo>
                      <a:pt x="81" y="147"/>
                    </a:moveTo>
                    <a:cubicBezTo>
                      <a:pt x="80" y="148"/>
                      <a:pt x="78" y="149"/>
                      <a:pt x="76" y="149"/>
                    </a:cubicBezTo>
                    <a:cubicBezTo>
                      <a:pt x="73" y="149"/>
                      <a:pt x="71" y="148"/>
                      <a:pt x="70" y="147"/>
                    </a:cubicBezTo>
                    <a:lnTo>
                      <a:pt x="3" y="80"/>
                    </a:lnTo>
                    <a:cubicBezTo>
                      <a:pt x="0" y="77"/>
                      <a:pt x="0" y="72"/>
                      <a:pt x="3" y="69"/>
                    </a:cubicBezTo>
                    <a:lnTo>
                      <a:pt x="70" y="2"/>
                    </a:lnTo>
                    <a:cubicBezTo>
                      <a:pt x="71" y="0"/>
                      <a:pt x="73" y="0"/>
                      <a:pt x="76" y="0"/>
                    </a:cubicBezTo>
                    <a:cubicBezTo>
                      <a:pt x="78" y="0"/>
                      <a:pt x="80" y="0"/>
                      <a:pt x="81" y="2"/>
                    </a:cubicBezTo>
                    <a:lnTo>
                      <a:pt x="148" y="69"/>
                    </a:lnTo>
                    <a:cubicBezTo>
                      <a:pt x="151" y="72"/>
                      <a:pt x="151" y="77"/>
                      <a:pt x="148" y="80"/>
                    </a:cubicBezTo>
                    <a:lnTo>
                      <a:pt x="81" y="147"/>
                    </a:lnTo>
                    <a:close/>
                    <a:moveTo>
                      <a:pt x="137" y="69"/>
                    </a:moveTo>
                    <a:lnTo>
                      <a:pt x="137" y="80"/>
                    </a:lnTo>
                    <a:lnTo>
                      <a:pt x="70" y="13"/>
                    </a:lnTo>
                    <a:lnTo>
                      <a:pt x="81" y="13"/>
                    </a:lnTo>
                    <a:lnTo>
                      <a:pt x="15" y="80"/>
                    </a:lnTo>
                    <a:lnTo>
                      <a:pt x="15" y="69"/>
                    </a:lnTo>
                    <a:lnTo>
                      <a:pt x="81" y="136"/>
                    </a:lnTo>
                    <a:lnTo>
                      <a:pt x="70" y="136"/>
                    </a:lnTo>
                    <a:lnTo>
                      <a:pt x="137" y="69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mic Sans MS" pitchFamily="66" charset="0"/>
                </a:endParaRPr>
              </a:p>
            </p:txBody>
          </p:sp>
        </p:grpSp>
        <p:sp>
          <p:nvSpPr>
            <p:cNvPr id="311080" name="Freeform 1760"/>
            <p:cNvSpPr>
              <a:spLocks noEditPoints="1"/>
            </p:cNvSpPr>
            <p:nvPr/>
          </p:nvSpPr>
          <p:spPr bwMode="auto">
            <a:xfrm>
              <a:off x="2993" y="3216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8" y="149"/>
                    <a:pt x="75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1" name="Freeform 1761"/>
            <p:cNvSpPr>
              <a:spLocks noEditPoints="1"/>
            </p:cNvSpPr>
            <p:nvPr/>
          </p:nvSpPr>
          <p:spPr bwMode="auto">
            <a:xfrm>
              <a:off x="2973" y="3224"/>
              <a:ext cx="35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8" y="149"/>
                    <a:pt x="76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6" y="0"/>
                  </a:cubicBezTo>
                  <a:cubicBezTo>
                    <a:pt x="78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2" name="Freeform 1762"/>
            <p:cNvSpPr>
              <a:spLocks noEditPoints="1"/>
            </p:cNvSpPr>
            <p:nvPr/>
          </p:nvSpPr>
          <p:spPr bwMode="auto">
            <a:xfrm>
              <a:off x="2895" y="3185"/>
              <a:ext cx="34" cy="44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1" y="73"/>
                    <a:pt x="151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3" name="Freeform 1763"/>
            <p:cNvSpPr>
              <a:spLocks noEditPoints="1"/>
            </p:cNvSpPr>
            <p:nvPr/>
          </p:nvSpPr>
          <p:spPr bwMode="auto">
            <a:xfrm>
              <a:off x="2874" y="3181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4" name="Freeform 1764"/>
            <p:cNvSpPr>
              <a:spLocks noEditPoints="1"/>
            </p:cNvSpPr>
            <p:nvPr/>
          </p:nvSpPr>
          <p:spPr bwMode="auto">
            <a:xfrm>
              <a:off x="2855" y="3206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7" y="69"/>
                  </a:lnTo>
                  <a:cubicBezTo>
                    <a:pt x="151" y="72"/>
                    <a:pt x="151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5" name="Freeform 1765"/>
            <p:cNvSpPr>
              <a:spLocks noEditPoints="1"/>
            </p:cNvSpPr>
            <p:nvPr/>
          </p:nvSpPr>
          <p:spPr bwMode="auto">
            <a:xfrm>
              <a:off x="2835" y="3194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1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6" name="Freeform 1766"/>
            <p:cNvSpPr>
              <a:spLocks noEditPoints="1"/>
            </p:cNvSpPr>
            <p:nvPr/>
          </p:nvSpPr>
          <p:spPr bwMode="auto">
            <a:xfrm>
              <a:off x="2815" y="3237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7" name="Freeform 1767"/>
            <p:cNvSpPr>
              <a:spLocks noEditPoints="1"/>
            </p:cNvSpPr>
            <p:nvPr/>
          </p:nvSpPr>
          <p:spPr bwMode="auto">
            <a:xfrm>
              <a:off x="2794" y="3192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4" y="81"/>
                  </a:lnTo>
                  <a:cubicBezTo>
                    <a:pt x="0" y="78"/>
                    <a:pt x="0" y="73"/>
                    <a:pt x="4" y="70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70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8" name="Freeform 1768"/>
            <p:cNvSpPr>
              <a:spLocks noEditPoints="1"/>
            </p:cNvSpPr>
            <p:nvPr/>
          </p:nvSpPr>
          <p:spPr bwMode="auto">
            <a:xfrm>
              <a:off x="2776" y="3220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89" name="Freeform 1769"/>
            <p:cNvSpPr>
              <a:spLocks noEditPoints="1"/>
            </p:cNvSpPr>
            <p:nvPr/>
          </p:nvSpPr>
          <p:spPr bwMode="auto">
            <a:xfrm>
              <a:off x="2757" y="3178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1" y="72"/>
                    <a:pt x="151" y="77"/>
                    <a:pt x="147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0" name="Freeform 1770"/>
            <p:cNvSpPr>
              <a:spLocks noEditPoints="1"/>
            </p:cNvSpPr>
            <p:nvPr/>
          </p:nvSpPr>
          <p:spPr bwMode="auto">
            <a:xfrm>
              <a:off x="2738" y="3221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1" name="Freeform 1771"/>
            <p:cNvSpPr>
              <a:spLocks noEditPoints="1"/>
            </p:cNvSpPr>
            <p:nvPr/>
          </p:nvSpPr>
          <p:spPr bwMode="auto">
            <a:xfrm>
              <a:off x="2719" y="3207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4" y="80"/>
                  </a:lnTo>
                  <a:cubicBezTo>
                    <a:pt x="0" y="77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2" name="Freeform 1772"/>
            <p:cNvSpPr>
              <a:spLocks noEditPoints="1"/>
            </p:cNvSpPr>
            <p:nvPr/>
          </p:nvSpPr>
          <p:spPr bwMode="auto">
            <a:xfrm>
              <a:off x="2681" y="3172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4" y="81"/>
                  </a:lnTo>
                  <a:cubicBezTo>
                    <a:pt x="0" y="78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3" name="Freeform 1773"/>
            <p:cNvSpPr>
              <a:spLocks noEditPoints="1"/>
            </p:cNvSpPr>
            <p:nvPr/>
          </p:nvSpPr>
          <p:spPr bwMode="auto">
            <a:xfrm>
              <a:off x="2662" y="3197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4" name="Freeform 1774"/>
            <p:cNvSpPr>
              <a:spLocks noEditPoints="1"/>
            </p:cNvSpPr>
            <p:nvPr/>
          </p:nvSpPr>
          <p:spPr bwMode="auto">
            <a:xfrm>
              <a:off x="2606" y="3202"/>
              <a:ext cx="34" cy="43"/>
            </a:xfrm>
            <a:custGeom>
              <a:avLst/>
              <a:gdLst>
                <a:gd name="T0" fmla="*/ 0 w 150"/>
                <a:gd name="T1" fmla="*/ 0 h 149"/>
                <a:gd name="T2" fmla="*/ 0 w 150"/>
                <a:gd name="T3" fmla="*/ 0 h 149"/>
                <a:gd name="T4" fmla="*/ 0 w 150"/>
                <a:gd name="T5" fmla="*/ 0 h 149"/>
                <a:gd name="T6" fmla="*/ 0 w 150"/>
                <a:gd name="T7" fmla="*/ 0 h 149"/>
                <a:gd name="T8" fmla="*/ 0 w 150"/>
                <a:gd name="T9" fmla="*/ 0 h 149"/>
                <a:gd name="T10" fmla="*/ 0 w 150"/>
                <a:gd name="T11" fmla="*/ 0 h 149"/>
                <a:gd name="T12" fmla="*/ 0 w 150"/>
                <a:gd name="T13" fmla="*/ 0 h 149"/>
                <a:gd name="T14" fmla="*/ 0 w 150"/>
                <a:gd name="T15" fmla="*/ 0 h 149"/>
                <a:gd name="T16" fmla="*/ 0 w 150"/>
                <a:gd name="T17" fmla="*/ 0 h 149"/>
                <a:gd name="T18" fmla="*/ 0 w 150"/>
                <a:gd name="T19" fmla="*/ 0 h 149"/>
                <a:gd name="T20" fmla="*/ 0 w 150"/>
                <a:gd name="T21" fmla="*/ 0 h 149"/>
                <a:gd name="T22" fmla="*/ 0 w 150"/>
                <a:gd name="T23" fmla="*/ 0 h 149"/>
                <a:gd name="T24" fmla="*/ 0 w 150"/>
                <a:gd name="T25" fmla="*/ 0 h 149"/>
                <a:gd name="T26" fmla="*/ 0 w 150"/>
                <a:gd name="T27" fmla="*/ 0 h 149"/>
                <a:gd name="T28" fmla="*/ 0 w 150"/>
                <a:gd name="T29" fmla="*/ 0 h 149"/>
                <a:gd name="T30" fmla="*/ 0 w 150"/>
                <a:gd name="T31" fmla="*/ 0 h 149"/>
                <a:gd name="T32" fmla="*/ 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0 w 150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49"/>
                <a:gd name="T62" fmla="*/ 150 w 150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5" name="Freeform 1775"/>
            <p:cNvSpPr>
              <a:spLocks noEditPoints="1"/>
            </p:cNvSpPr>
            <p:nvPr/>
          </p:nvSpPr>
          <p:spPr bwMode="auto">
            <a:xfrm>
              <a:off x="2587" y="3222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4" y="80"/>
                  </a:lnTo>
                  <a:cubicBezTo>
                    <a:pt x="0" y="77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6" name="Freeform 1776"/>
            <p:cNvSpPr>
              <a:spLocks noEditPoints="1"/>
            </p:cNvSpPr>
            <p:nvPr/>
          </p:nvSpPr>
          <p:spPr bwMode="auto">
            <a:xfrm>
              <a:off x="2571" y="3184"/>
              <a:ext cx="34" cy="43"/>
            </a:xfrm>
            <a:custGeom>
              <a:avLst/>
              <a:gdLst>
                <a:gd name="T0" fmla="*/ 0 w 150"/>
                <a:gd name="T1" fmla="*/ 0 h 149"/>
                <a:gd name="T2" fmla="*/ 0 w 150"/>
                <a:gd name="T3" fmla="*/ 0 h 149"/>
                <a:gd name="T4" fmla="*/ 0 w 150"/>
                <a:gd name="T5" fmla="*/ 0 h 149"/>
                <a:gd name="T6" fmla="*/ 0 w 150"/>
                <a:gd name="T7" fmla="*/ 0 h 149"/>
                <a:gd name="T8" fmla="*/ 0 w 150"/>
                <a:gd name="T9" fmla="*/ 0 h 149"/>
                <a:gd name="T10" fmla="*/ 0 w 150"/>
                <a:gd name="T11" fmla="*/ 0 h 149"/>
                <a:gd name="T12" fmla="*/ 0 w 150"/>
                <a:gd name="T13" fmla="*/ 0 h 149"/>
                <a:gd name="T14" fmla="*/ 0 w 150"/>
                <a:gd name="T15" fmla="*/ 0 h 149"/>
                <a:gd name="T16" fmla="*/ 0 w 150"/>
                <a:gd name="T17" fmla="*/ 0 h 149"/>
                <a:gd name="T18" fmla="*/ 0 w 150"/>
                <a:gd name="T19" fmla="*/ 0 h 149"/>
                <a:gd name="T20" fmla="*/ 0 w 150"/>
                <a:gd name="T21" fmla="*/ 0 h 149"/>
                <a:gd name="T22" fmla="*/ 0 w 150"/>
                <a:gd name="T23" fmla="*/ 0 h 149"/>
                <a:gd name="T24" fmla="*/ 0 w 150"/>
                <a:gd name="T25" fmla="*/ 0 h 149"/>
                <a:gd name="T26" fmla="*/ 0 w 150"/>
                <a:gd name="T27" fmla="*/ 0 h 149"/>
                <a:gd name="T28" fmla="*/ 0 w 150"/>
                <a:gd name="T29" fmla="*/ 0 h 149"/>
                <a:gd name="T30" fmla="*/ 0 w 150"/>
                <a:gd name="T31" fmla="*/ 0 h 149"/>
                <a:gd name="T32" fmla="*/ 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0 w 150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49"/>
                <a:gd name="T62" fmla="*/ 150 w 150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7" name="Freeform 1777"/>
            <p:cNvSpPr>
              <a:spLocks noEditPoints="1"/>
            </p:cNvSpPr>
            <p:nvPr/>
          </p:nvSpPr>
          <p:spPr bwMode="auto">
            <a:xfrm>
              <a:off x="2551" y="3238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8" name="Freeform 1778"/>
            <p:cNvSpPr>
              <a:spLocks noEditPoints="1"/>
            </p:cNvSpPr>
            <p:nvPr/>
          </p:nvSpPr>
          <p:spPr bwMode="auto">
            <a:xfrm>
              <a:off x="2534" y="3229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099" name="Freeform 1779"/>
            <p:cNvSpPr>
              <a:spLocks noEditPoints="1"/>
            </p:cNvSpPr>
            <p:nvPr/>
          </p:nvSpPr>
          <p:spPr bwMode="auto">
            <a:xfrm>
              <a:off x="2482" y="3167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0" name="Freeform 1780"/>
            <p:cNvSpPr>
              <a:spLocks noEditPoints="1"/>
            </p:cNvSpPr>
            <p:nvPr/>
          </p:nvSpPr>
          <p:spPr bwMode="auto">
            <a:xfrm>
              <a:off x="2465" y="3153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69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69"/>
                  </a:lnTo>
                  <a:cubicBezTo>
                    <a:pt x="151" y="73"/>
                    <a:pt x="151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1" name="Freeform 1781"/>
            <p:cNvSpPr>
              <a:spLocks noEditPoints="1"/>
            </p:cNvSpPr>
            <p:nvPr/>
          </p:nvSpPr>
          <p:spPr bwMode="auto">
            <a:xfrm>
              <a:off x="2448" y="3209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2" name="Freeform 1782"/>
            <p:cNvSpPr>
              <a:spLocks noEditPoints="1"/>
            </p:cNvSpPr>
            <p:nvPr/>
          </p:nvSpPr>
          <p:spPr bwMode="auto">
            <a:xfrm>
              <a:off x="2431" y="3224"/>
              <a:ext cx="34" cy="44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3" name="Freeform 1783"/>
            <p:cNvSpPr>
              <a:spLocks noEditPoints="1"/>
            </p:cNvSpPr>
            <p:nvPr/>
          </p:nvSpPr>
          <p:spPr bwMode="auto">
            <a:xfrm>
              <a:off x="2414" y="3201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4" name="Freeform 1784"/>
            <p:cNvSpPr>
              <a:spLocks noEditPoints="1"/>
            </p:cNvSpPr>
            <p:nvPr/>
          </p:nvSpPr>
          <p:spPr bwMode="auto">
            <a:xfrm>
              <a:off x="2398" y="3217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5" name="Freeform 1785"/>
            <p:cNvSpPr>
              <a:spLocks noEditPoints="1"/>
            </p:cNvSpPr>
            <p:nvPr/>
          </p:nvSpPr>
          <p:spPr bwMode="auto">
            <a:xfrm>
              <a:off x="2364" y="3244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6" name="Freeform 1786"/>
            <p:cNvSpPr>
              <a:spLocks noEditPoints="1"/>
            </p:cNvSpPr>
            <p:nvPr/>
          </p:nvSpPr>
          <p:spPr bwMode="auto">
            <a:xfrm>
              <a:off x="2348" y="3252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1" y="148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7" name="Freeform 1787"/>
            <p:cNvSpPr>
              <a:spLocks noEditPoints="1"/>
            </p:cNvSpPr>
            <p:nvPr/>
          </p:nvSpPr>
          <p:spPr bwMode="auto">
            <a:xfrm>
              <a:off x="2332" y="3239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8" name="Freeform 1788"/>
            <p:cNvSpPr>
              <a:spLocks noEditPoints="1"/>
            </p:cNvSpPr>
            <p:nvPr/>
          </p:nvSpPr>
          <p:spPr bwMode="auto">
            <a:xfrm>
              <a:off x="2300" y="3226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2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4" y="80"/>
                  </a:lnTo>
                  <a:cubicBezTo>
                    <a:pt x="0" y="77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2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2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2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2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09" name="Freeform 1789"/>
            <p:cNvSpPr>
              <a:spLocks noEditPoints="1"/>
            </p:cNvSpPr>
            <p:nvPr/>
          </p:nvSpPr>
          <p:spPr bwMode="auto">
            <a:xfrm>
              <a:off x="2301" y="3240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0" name="Freeform 1790"/>
            <p:cNvSpPr>
              <a:spLocks noEditPoints="1"/>
            </p:cNvSpPr>
            <p:nvPr/>
          </p:nvSpPr>
          <p:spPr bwMode="auto">
            <a:xfrm>
              <a:off x="2287" y="3241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1" name="Freeform 1791"/>
            <p:cNvSpPr>
              <a:spLocks noEditPoints="1"/>
            </p:cNvSpPr>
            <p:nvPr/>
          </p:nvSpPr>
          <p:spPr bwMode="auto">
            <a:xfrm>
              <a:off x="2297" y="3217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1" y="72"/>
                    <a:pt x="151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2" name="Freeform 1792"/>
            <p:cNvSpPr>
              <a:spLocks noEditPoints="1"/>
            </p:cNvSpPr>
            <p:nvPr/>
          </p:nvSpPr>
          <p:spPr bwMode="auto">
            <a:xfrm>
              <a:off x="2279" y="3218"/>
              <a:ext cx="34" cy="43"/>
            </a:xfrm>
            <a:custGeom>
              <a:avLst/>
              <a:gdLst>
                <a:gd name="T0" fmla="*/ 0 w 150"/>
                <a:gd name="T1" fmla="*/ 0 h 149"/>
                <a:gd name="T2" fmla="*/ 0 w 150"/>
                <a:gd name="T3" fmla="*/ 0 h 149"/>
                <a:gd name="T4" fmla="*/ 0 w 150"/>
                <a:gd name="T5" fmla="*/ 0 h 149"/>
                <a:gd name="T6" fmla="*/ 0 w 150"/>
                <a:gd name="T7" fmla="*/ 0 h 149"/>
                <a:gd name="T8" fmla="*/ 0 w 150"/>
                <a:gd name="T9" fmla="*/ 0 h 149"/>
                <a:gd name="T10" fmla="*/ 0 w 150"/>
                <a:gd name="T11" fmla="*/ 0 h 149"/>
                <a:gd name="T12" fmla="*/ 0 w 150"/>
                <a:gd name="T13" fmla="*/ 0 h 149"/>
                <a:gd name="T14" fmla="*/ 0 w 150"/>
                <a:gd name="T15" fmla="*/ 0 h 149"/>
                <a:gd name="T16" fmla="*/ 0 w 150"/>
                <a:gd name="T17" fmla="*/ 0 h 149"/>
                <a:gd name="T18" fmla="*/ 0 w 150"/>
                <a:gd name="T19" fmla="*/ 0 h 149"/>
                <a:gd name="T20" fmla="*/ 0 w 150"/>
                <a:gd name="T21" fmla="*/ 0 h 149"/>
                <a:gd name="T22" fmla="*/ 0 w 150"/>
                <a:gd name="T23" fmla="*/ 0 h 149"/>
                <a:gd name="T24" fmla="*/ 0 w 150"/>
                <a:gd name="T25" fmla="*/ 0 h 149"/>
                <a:gd name="T26" fmla="*/ 0 w 150"/>
                <a:gd name="T27" fmla="*/ 0 h 149"/>
                <a:gd name="T28" fmla="*/ 0 w 150"/>
                <a:gd name="T29" fmla="*/ 0 h 149"/>
                <a:gd name="T30" fmla="*/ 0 w 150"/>
                <a:gd name="T31" fmla="*/ 0 h 149"/>
                <a:gd name="T32" fmla="*/ 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0 w 150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49"/>
                <a:gd name="T62" fmla="*/ 150 w 150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3" name="Freeform 1793"/>
            <p:cNvSpPr>
              <a:spLocks noEditPoints="1"/>
            </p:cNvSpPr>
            <p:nvPr/>
          </p:nvSpPr>
          <p:spPr bwMode="auto">
            <a:xfrm>
              <a:off x="2282" y="3199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1" y="72"/>
                    <a:pt x="151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4" name="Freeform 1794"/>
            <p:cNvSpPr>
              <a:spLocks noEditPoints="1"/>
            </p:cNvSpPr>
            <p:nvPr/>
          </p:nvSpPr>
          <p:spPr bwMode="auto">
            <a:xfrm>
              <a:off x="2271" y="3189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5" name="Freeform 1795"/>
            <p:cNvSpPr>
              <a:spLocks noEditPoints="1"/>
            </p:cNvSpPr>
            <p:nvPr/>
          </p:nvSpPr>
          <p:spPr bwMode="auto">
            <a:xfrm>
              <a:off x="2265" y="3212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6" name="Freeform 1796"/>
            <p:cNvSpPr>
              <a:spLocks noEditPoints="1"/>
            </p:cNvSpPr>
            <p:nvPr/>
          </p:nvSpPr>
          <p:spPr bwMode="auto">
            <a:xfrm>
              <a:off x="2239" y="3214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7" name="Freeform 1797"/>
            <p:cNvSpPr>
              <a:spLocks noEditPoints="1"/>
            </p:cNvSpPr>
            <p:nvPr/>
          </p:nvSpPr>
          <p:spPr bwMode="auto">
            <a:xfrm>
              <a:off x="2265" y="3227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4" y="81"/>
                  </a:lnTo>
                  <a:cubicBezTo>
                    <a:pt x="0" y="78"/>
                    <a:pt x="0" y="73"/>
                    <a:pt x="4" y="70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70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7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8" name="Freeform 1798"/>
            <p:cNvSpPr>
              <a:spLocks noEditPoints="1"/>
            </p:cNvSpPr>
            <p:nvPr/>
          </p:nvSpPr>
          <p:spPr bwMode="auto">
            <a:xfrm>
              <a:off x="2246" y="3235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70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19" name="Freeform 1799"/>
            <p:cNvSpPr>
              <a:spLocks noEditPoints="1"/>
            </p:cNvSpPr>
            <p:nvPr/>
          </p:nvSpPr>
          <p:spPr bwMode="auto">
            <a:xfrm>
              <a:off x="2140" y="3231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0" name="Freeform 1800"/>
            <p:cNvSpPr>
              <a:spLocks noEditPoints="1"/>
            </p:cNvSpPr>
            <p:nvPr/>
          </p:nvSpPr>
          <p:spPr bwMode="auto">
            <a:xfrm>
              <a:off x="2184" y="3246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1" y="73"/>
                    <a:pt x="151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69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1" name="Freeform 1801"/>
            <p:cNvSpPr>
              <a:spLocks noEditPoints="1"/>
            </p:cNvSpPr>
            <p:nvPr/>
          </p:nvSpPr>
          <p:spPr bwMode="auto">
            <a:xfrm>
              <a:off x="2204" y="3227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2" name="Freeform 1802"/>
            <p:cNvSpPr>
              <a:spLocks noEditPoints="1"/>
            </p:cNvSpPr>
            <p:nvPr/>
          </p:nvSpPr>
          <p:spPr bwMode="auto">
            <a:xfrm>
              <a:off x="2192" y="3241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70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3" name="Freeform 1803"/>
            <p:cNvSpPr>
              <a:spLocks noEditPoints="1"/>
            </p:cNvSpPr>
            <p:nvPr/>
          </p:nvSpPr>
          <p:spPr bwMode="auto">
            <a:xfrm>
              <a:off x="2181" y="3241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4" name="Freeform 1804"/>
            <p:cNvSpPr>
              <a:spLocks noEditPoints="1"/>
            </p:cNvSpPr>
            <p:nvPr/>
          </p:nvSpPr>
          <p:spPr bwMode="auto">
            <a:xfrm>
              <a:off x="2137" y="3245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2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4" y="81"/>
                  </a:lnTo>
                  <a:cubicBezTo>
                    <a:pt x="0" y="77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2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2" y="147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2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2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5" name="Freeform 1805"/>
            <p:cNvSpPr>
              <a:spLocks noEditPoints="1"/>
            </p:cNvSpPr>
            <p:nvPr/>
          </p:nvSpPr>
          <p:spPr bwMode="auto">
            <a:xfrm>
              <a:off x="2114" y="3257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8" y="149"/>
                    <a:pt x="76" y="149"/>
                  </a:cubicBezTo>
                  <a:cubicBezTo>
                    <a:pt x="74" y="149"/>
                    <a:pt x="72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2" y="0"/>
                    <a:pt x="74" y="0"/>
                    <a:pt x="76" y="0"/>
                  </a:cubicBezTo>
                  <a:cubicBezTo>
                    <a:pt x="78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6" name="Freeform 1806"/>
            <p:cNvSpPr>
              <a:spLocks noEditPoints="1"/>
            </p:cNvSpPr>
            <p:nvPr/>
          </p:nvSpPr>
          <p:spPr bwMode="auto">
            <a:xfrm>
              <a:off x="2029" y="3213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7" name="Freeform 1807"/>
            <p:cNvSpPr>
              <a:spLocks noEditPoints="1"/>
            </p:cNvSpPr>
            <p:nvPr/>
          </p:nvSpPr>
          <p:spPr bwMode="auto">
            <a:xfrm>
              <a:off x="2006" y="3216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2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4" y="81"/>
                  </a:lnTo>
                  <a:cubicBezTo>
                    <a:pt x="0" y="78"/>
                    <a:pt x="0" y="73"/>
                    <a:pt x="4" y="69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2" y="3"/>
                  </a:cubicBezTo>
                  <a:lnTo>
                    <a:pt x="148" y="69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2" y="148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2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2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8" name="Freeform 1808"/>
            <p:cNvSpPr>
              <a:spLocks noEditPoints="1"/>
            </p:cNvSpPr>
            <p:nvPr/>
          </p:nvSpPr>
          <p:spPr bwMode="auto">
            <a:xfrm>
              <a:off x="1984" y="3241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29" name="Freeform 1809"/>
            <p:cNvSpPr>
              <a:spLocks noEditPoints="1"/>
            </p:cNvSpPr>
            <p:nvPr/>
          </p:nvSpPr>
          <p:spPr bwMode="auto">
            <a:xfrm>
              <a:off x="1945" y="3228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69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69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0" name="Freeform 1810"/>
            <p:cNvSpPr>
              <a:spLocks noEditPoints="1"/>
            </p:cNvSpPr>
            <p:nvPr/>
          </p:nvSpPr>
          <p:spPr bwMode="auto">
            <a:xfrm>
              <a:off x="1925" y="3239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1" name="Freeform 1811"/>
            <p:cNvSpPr>
              <a:spLocks noEditPoints="1"/>
            </p:cNvSpPr>
            <p:nvPr/>
          </p:nvSpPr>
          <p:spPr bwMode="auto">
            <a:xfrm>
              <a:off x="1906" y="3228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4" y="80"/>
                  </a:lnTo>
                  <a:cubicBezTo>
                    <a:pt x="0" y="77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2" name="Freeform 1812"/>
            <p:cNvSpPr>
              <a:spLocks noEditPoints="1"/>
            </p:cNvSpPr>
            <p:nvPr/>
          </p:nvSpPr>
          <p:spPr bwMode="auto">
            <a:xfrm>
              <a:off x="1889" y="3221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8" y="149"/>
                    <a:pt x="76" y="149"/>
                  </a:cubicBezTo>
                  <a:cubicBezTo>
                    <a:pt x="74" y="149"/>
                    <a:pt x="72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2" y="0"/>
                    <a:pt x="74" y="0"/>
                    <a:pt x="76" y="0"/>
                  </a:cubicBezTo>
                  <a:cubicBezTo>
                    <a:pt x="78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3" name="Freeform 1813"/>
            <p:cNvSpPr>
              <a:spLocks noEditPoints="1"/>
            </p:cNvSpPr>
            <p:nvPr/>
          </p:nvSpPr>
          <p:spPr bwMode="auto">
            <a:xfrm>
              <a:off x="1871" y="3216"/>
              <a:ext cx="35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8" y="149"/>
                    <a:pt x="76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6" y="0"/>
                  </a:cubicBezTo>
                  <a:cubicBezTo>
                    <a:pt x="78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4" name="Freeform 1814"/>
            <p:cNvSpPr>
              <a:spLocks noEditPoints="1"/>
            </p:cNvSpPr>
            <p:nvPr/>
          </p:nvSpPr>
          <p:spPr bwMode="auto">
            <a:xfrm>
              <a:off x="1855" y="3229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69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5" name="Freeform 1815"/>
            <p:cNvSpPr>
              <a:spLocks noEditPoints="1"/>
            </p:cNvSpPr>
            <p:nvPr/>
          </p:nvSpPr>
          <p:spPr bwMode="auto">
            <a:xfrm>
              <a:off x="1857" y="3247"/>
              <a:ext cx="34" cy="43"/>
            </a:xfrm>
            <a:custGeom>
              <a:avLst/>
              <a:gdLst>
                <a:gd name="T0" fmla="*/ 0 w 150"/>
                <a:gd name="T1" fmla="*/ 0 h 149"/>
                <a:gd name="T2" fmla="*/ 0 w 150"/>
                <a:gd name="T3" fmla="*/ 0 h 149"/>
                <a:gd name="T4" fmla="*/ 0 w 150"/>
                <a:gd name="T5" fmla="*/ 0 h 149"/>
                <a:gd name="T6" fmla="*/ 0 w 150"/>
                <a:gd name="T7" fmla="*/ 0 h 149"/>
                <a:gd name="T8" fmla="*/ 0 w 150"/>
                <a:gd name="T9" fmla="*/ 0 h 149"/>
                <a:gd name="T10" fmla="*/ 0 w 150"/>
                <a:gd name="T11" fmla="*/ 0 h 149"/>
                <a:gd name="T12" fmla="*/ 0 w 150"/>
                <a:gd name="T13" fmla="*/ 0 h 149"/>
                <a:gd name="T14" fmla="*/ 0 w 150"/>
                <a:gd name="T15" fmla="*/ 0 h 149"/>
                <a:gd name="T16" fmla="*/ 0 w 150"/>
                <a:gd name="T17" fmla="*/ 0 h 149"/>
                <a:gd name="T18" fmla="*/ 0 w 150"/>
                <a:gd name="T19" fmla="*/ 0 h 149"/>
                <a:gd name="T20" fmla="*/ 0 w 150"/>
                <a:gd name="T21" fmla="*/ 0 h 149"/>
                <a:gd name="T22" fmla="*/ 0 w 150"/>
                <a:gd name="T23" fmla="*/ 0 h 149"/>
                <a:gd name="T24" fmla="*/ 0 w 150"/>
                <a:gd name="T25" fmla="*/ 0 h 149"/>
                <a:gd name="T26" fmla="*/ 0 w 150"/>
                <a:gd name="T27" fmla="*/ 0 h 149"/>
                <a:gd name="T28" fmla="*/ 0 w 150"/>
                <a:gd name="T29" fmla="*/ 0 h 149"/>
                <a:gd name="T30" fmla="*/ 0 w 150"/>
                <a:gd name="T31" fmla="*/ 0 h 149"/>
                <a:gd name="T32" fmla="*/ 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0 w 150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49"/>
                <a:gd name="T62" fmla="*/ 150 w 150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6" name="Freeform 1816"/>
            <p:cNvSpPr>
              <a:spLocks noEditPoints="1"/>
            </p:cNvSpPr>
            <p:nvPr/>
          </p:nvSpPr>
          <p:spPr bwMode="auto">
            <a:xfrm>
              <a:off x="1791" y="3239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7" name="Freeform 1817"/>
            <p:cNvSpPr>
              <a:spLocks noEditPoints="1"/>
            </p:cNvSpPr>
            <p:nvPr/>
          </p:nvSpPr>
          <p:spPr bwMode="auto">
            <a:xfrm>
              <a:off x="1771" y="3229"/>
              <a:ext cx="35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69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8" name="Freeform 1818"/>
            <p:cNvSpPr>
              <a:spLocks noEditPoints="1"/>
            </p:cNvSpPr>
            <p:nvPr/>
          </p:nvSpPr>
          <p:spPr bwMode="auto">
            <a:xfrm>
              <a:off x="1752" y="3239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39" name="Freeform 1819"/>
            <p:cNvSpPr>
              <a:spLocks noEditPoints="1"/>
            </p:cNvSpPr>
            <p:nvPr/>
          </p:nvSpPr>
          <p:spPr bwMode="auto">
            <a:xfrm>
              <a:off x="1734" y="3224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1" y="73"/>
                    <a:pt x="151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0" name="Freeform 1820"/>
            <p:cNvSpPr>
              <a:spLocks noEditPoints="1"/>
            </p:cNvSpPr>
            <p:nvPr/>
          </p:nvSpPr>
          <p:spPr bwMode="auto">
            <a:xfrm>
              <a:off x="1719" y="3225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70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70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1" name="Freeform 1821"/>
            <p:cNvSpPr>
              <a:spLocks noEditPoints="1"/>
            </p:cNvSpPr>
            <p:nvPr/>
          </p:nvSpPr>
          <p:spPr bwMode="auto">
            <a:xfrm>
              <a:off x="1705" y="3219"/>
              <a:ext cx="35" cy="42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80" y="149"/>
                    <a:pt x="78" y="149"/>
                    <a:pt x="75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2" name="Freeform 1822"/>
            <p:cNvSpPr>
              <a:spLocks noEditPoints="1"/>
            </p:cNvSpPr>
            <p:nvPr/>
          </p:nvSpPr>
          <p:spPr bwMode="auto">
            <a:xfrm>
              <a:off x="1705" y="3218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4" y="81"/>
                  </a:lnTo>
                  <a:cubicBezTo>
                    <a:pt x="0" y="78"/>
                    <a:pt x="0" y="73"/>
                    <a:pt x="4" y="70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70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3" name="Freeform 1823"/>
            <p:cNvSpPr>
              <a:spLocks noEditPoints="1"/>
            </p:cNvSpPr>
            <p:nvPr/>
          </p:nvSpPr>
          <p:spPr bwMode="auto">
            <a:xfrm>
              <a:off x="1693" y="3218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0" y="72"/>
                    <a:pt x="150" y="77"/>
                    <a:pt x="147" y="81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4" name="Freeform 1824"/>
            <p:cNvSpPr>
              <a:spLocks noEditPoints="1"/>
            </p:cNvSpPr>
            <p:nvPr/>
          </p:nvSpPr>
          <p:spPr bwMode="auto">
            <a:xfrm>
              <a:off x="1689" y="3227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1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1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5" name="Freeform 1825"/>
            <p:cNvSpPr>
              <a:spLocks noEditPoints="1"/>
            </p:cNvSpPr>
            <p:nvPr/>
          </p:nvSpPr>
          <p:spPr bwMode="auto">
            <a:xfrm>
              <a:off x="1684" y="3255"/>
              <a:ext cx="34" cy="44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69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6" name="Freeform 1826"/>
            <p:cNvSpPr>
              <a:spLocks noEditPoints="1"/>
            </p:cNvSpPr>
            <p:nvPr/>
          </p:nvSpPr>
          <p:spPr bwMode="auto">
            <a:xfrm>
              <a:off x="1691" y="3244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69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1" y="3"/>
                  </a:cubicBezTo>
                  <a:lnTo>
                    <a:pt x="148" y="69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1" y="148"/>
                  </a:lnTo>
                  <a:close/>
                  <a:moveTo>
                    <a:pt x="137" y="69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1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7" name="Freeform 1827"/>
            <p:cNvSpPr>
              <a:spLocks noEditPoints="1"/>
            </p:cNvSpPr>
            <p:nvPr/>
          </p:nvSpPr>
          <p:spPr bwMode="auto">
            <a:xfrm>
              <a:off x="1667" y="3214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2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7"/>
                  </a:cubicBezTo>
                  <a:lnTo>
                    <a:pt x="4" y="80"/>
                  </a:lnTo>
                  <a:cubicBezTo>
                    <a:pt x="0" y="77"/>
                    <a:pt x="0" y="72"/>
                    <a:pt x="4" y="69"/>
                  </a:cubicBezTo>
                  <a:lnTo>
                    <a:pt x="70" y="2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2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2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4"/>
                  </a:lnTo>
                  <a:lnTo>
                    <a:pt x="82" y="14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2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8" name="Freeform 1828"/>
            <p:cNvSpPr>
              <a:spLocks noEditPoints="1"/>
            </p:cNvSpPr>
            <p:nvPr/>
          </p:nvSpPr>
          <p:spPr bwMode="auto">
            <a:xfrm>
              <a:off x="1624" y="3215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69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49" name="Freeform 1829"/>
            <p:cNvSpPr>
              <a:spLocks noEditPoints="1"/>
            </p:cNvSpPr>
            <p:nvPr/>
          </p:nvSpPr>
          <p:spPr bwMode="auto">
            <a:xfrm>
              <a:off x="1614" y="3239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0" name="Freeform 1830"/>
            <p:cNvSpPr>
              <a:spLocks noEditPoints="1"/>
            </p:cNvSpPr>
            <p:nvPr/>
          </p:nvSpPr>
          <p:spPr bwMode="auto">
            <a:xfrm>
              <a:off x="1588" y="3215"/>
              <a:ext cx="34" cy="43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0"/>
                <a:gd name="T61" fmla="*/ 0 h 150"/>
                <a:gd name="T62" fmla="*/ 150 w 150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0" h="150">
                  <a:moveTo>
                    <a:pt x="81" y="148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8"/>
                  </a:cubicBezTo>
                  <a:lnTo>
                    <a:pt x="3" y="81"/>
                  </a:lnTo>
                  <a:cubicBezTo>
                    <a:pt x="0" y="78"/>
                    <a:pt x="0" y="73"/>
                    <a:pt x="3" y="70"/>
                  </a:cubicBezTo>
                  <a:lnTo>
                    <a:pt x="69" y="3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3"/>
                  </a:cubicBezTo>
                  <a:lnTo>
                    <a:pt x="147" y="70"/>
                  </a:lnTo>
                  <a:cubicBezTo>
                    <a:pt x="150" y="73"/>
                    <a:pt x="150" y="78"/>
                    <a:pt x="147" y="81"/>
                  </a:cubicBezTo>
                  <a:lnTo>
                    <a:pt x="81" y="148"/>
                  </a:lnTo>
                  <a:close/>
                  <a:moveTo>
                    <a:pt x="136" y="70"/>
                  </a:moveTo>
                  <a:lnTo>
                    <a:pt x="136" y="81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1"/>
                  </a:lnTo>
                  <a:lnTo>
                    <a:pt x="14" y="70"/>
                  </a:lnTo>
                  <a:lnTo>
                    <a:pt x="81" y="137"/>
                  </a:lnTo>
                  <a:lnTo>
                    <a:pt x="69" y="137"/>
                  </a:lnTo>
                  <a:lnTo>
                    <a:pt x="136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1" name="Freeform 1831"/>
            <p:cNvSpPr>
              <a:spLocks noEditPoints="1"/>
            </p:cNvSpPr>
            <p:nvPr/>
          </p:nvSpPr>
          <p:spPr bwMode="auto">
            <a:xfrm>
              <a:off x="3049" y="3220"/>
              <a:ext cx="34" cy="44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6" y="0"/>
                  </a:cubicBezTo>
                  <a:cubicBezTo>
                    <a:pt x="78" y="0"/>
                    <a:pt x="80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7" y="69"/>
                  </a:moveTo>
                  <a:lnTo>
                    <a:pt x="137" y="80"/>
                  </a:lnTo>
                  <a:lnTo>
                    <a:pt x="70" y="14"/>
                  </a:lnTo>
                  <a:lnTo>
                    <a:pt x="81" y="14"/>
                  </a:lnTo>
                  <a:lnTo>
                    <a:pt x="15" y="80"/>
                  </a:lnTo>
                  <a:lnTo>
                    <a:pt x="15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2" name="Freeform 1832"/>
            <p:cNvSpPr>
              <a:spLocks noEditPoints="1"/>
            </p:cNvSpPr>
            <p:nvPr/>
          </p:nvSpPr>
          <p:spPr bwMode="auto">
            <a:xfrm>
              <a:off x="3209" y="3173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69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69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7" y="69"/>
                  </a:lnTo>
                  <a:cubicBezTo>
                    <a:pt x="151" y="72"/>
                    <a:pt x="151" y="77"/>
                    <a:pt x="147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69" y="14"/>
                  </a:lnTo>
                  <a:lnTo>
                    <a:pt x="81" y="14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69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3" name="Freeform 1833"/>
            <p:cNvSpPr>
              <a:spLocks noEditPoints="1"/>
            </p:cNvSpPr>
            <p:nvPr/>
          </p:nvSpPr>
          <p:spPr bwMode="auto">
            <a:xfrm>
              <a:off x="3351" y="2974"/>
              <a:ext cx="35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1" y="147"/>
                  </a:moveTo>
                  <a:cubicBezTo>
                    <a:pt x="79" y="149"/>
                    <a:pt x="77" y="150"/>
                    <a:pt x="75" y="150"/>
                  </a:cubicBezTo>
                  <a:cubicBezTo>
                    <a:pt x="73" y="150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1"/>
                    <a:pt x="73" y="0"/>
                    <a:pt x="75" y="0"/>
                  </a:cubicBezTo>
                  <a:cubicBezTo>
                    <a:pt x="77" y="0"/>
                    <a:pt x="79" y="1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4" name="Freeform 1834"/>
            <p:cNvSpPr>
              <a:spLocks noEditPoints="1"/>
            </p:cNvSpPr>
            <p:nvPr/>
          </p:nvSpPr>
          <p:spPr bwMode="auto">
            <a:xfrm>
              <a:off x="3427" y="2801"/>
              <a:ext cx="34" cy="43"/>
            </a:xfrm>
            <a:custGeom>
              <a:avLst/>
              <a:gdLst>
                <a:gd name="T0" fmla="*/ 0 w 151"/>
                <a:gd name="T1" fmla="*/ 0 h 150"/>
                <a:gd name="T2" fmla="*/ 0 w 151"/>
                <a:gd name="T3" fmla="*/ 0 h 150"/>
                <a:gd name="T4" fmla="*/ 0 w 151"/>
                <a:gd name="T5" fmla="*/ 0 h 150"/>
                <a:gd name="T6" fmla="*/ 0 w 151"/>
                <a:gd name="T7" fmla="*/ 0 h 150"/>
                <a:gd name="T8" fmla="*/ 0 w 151"/>
                <a:gd name="T9" fmla="*/ 0 h 150"/>
                <a:gd name="T10" fmla="*/ 0 w 151"/>
                <a:gd name="T11" fmla="*/ 0 h 150"/>
                <a:gd name="T12" fmla="*/ 0 w 151"/>
                <a:gd name="T13" fmla="*/ 0 h 150"/>
                <a:gd name="T14" fmla="*/ 0 w 151"/>
                <a:gd name="T15" fmla="*/ 0 h 150"/>
                <a:gd name="T16" fmla="*/ 0 w 151"/>
                <a:gd name="T17" fmla="*/ 0 h 150"/>
                <a:gd name="T18" fmla="*/ 0 w 151"/>
                <a:gd name="T19" fmla="*/ 0 h 150"/>
                <a:gd name="T20" fmla="*/ 0 w 151"/>
                <a:gd name="T21" fmla="*/ 0 h 150"/>
                <a:gd name="T22" fmla="*/ 0 w 151"/>
                <a:gd name="T23" fmla="*/ 0 h 150"/>
                <a:gd name="T24" fmla="*/ 0 w 151"/>
                <a:gd name="T25" fmla="*/ 0 h 150"/>
                <a:gd name="T26" fmla="*/ 0 w 151"/>
                <a:gd name="T27" fmla="*/ 0 h 150"/>
                <a:gd name="T28" fmla="*/ 0 w 151"/>
                <a:gd name="T29" fmla="*/ 0 h 150"/>
                <a:gd name="T30" fmla="*/ 0 w 151"/>
                <a:gd name="T31" fmla="*/ 0 h 150"/>
                <a:gd name="T32" fmla="*/ 0 w 151"/>
                <a:gd name="T33" fmla="*/ 0 h 150"/>
                <a:gd name="T34" fmla="*/ 0 w 151"/>
                <a:gd name="T35" fmla="*/ 0 h 150"/>
                <a:gd name="T36" fmla="*/ 0 w 151"/>
                <a:gd name="T37" fmla="*/ 0 h 150"/>
                <a:gd name="T38" fmla="*/ 0 w 151"/>
                <a:gd name="T39" fmla="*/ 0 h 1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50"/>
                <a:gd name="T62" fmla="*/ 151 w 151"/>
                <a:gd name="T63" fmla="*/ 150 h 1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50">
                  <a:moveTo>
                    <a:pt x="82" y="148"/>
                  </a:moveTo>
                  <a:cubicBezTo>
                    <a:pt x="80" y="149"/>
                    <a:pt x="78" y="150"/>
                    <a:pt x="76" y="150"/>
                  </a:cubicBezTo>
                  <a:cubicBezTo>
                    <a:pt x="74" y="150"/>
                    <a:pt x="72" y="149"/>
                    <a:pt x="70" y="148"/>
                  </a:cubicBezTo>
                  <a:lnTo>
                    <a:pt x="4" y="81"/>
                  </a:lnTo>
                  <a:cubicBezTo>
                    <a:pt x="0" y="78"/>
                    <a:pt x="0" y="73"/>
                    <a:pt x="4" y="70"/>
                  </a:cubicBezTo>
                  <a:lnTo>
                    <a:pt x="70" y="3"/>
                  </a:lnTo>
                  <a:cubicBezTo>
                    <a:pt x="72" y="1"/>
                    <a:pt x="74" y="0"/>
                    <a:pt x="76" y="0"/>
                  </a:cubicBezTo>
                  <a:cubicBezTo>
                    <a:pt x="78" y="0"/>
                    <a:pt x="80" y="1"/>
                    <a:pt x="82" y="3"/>
                  </a:cubicBezTo>
                  <a:lnTo>
                    <a:pt x="148" y="70"/>
                  </a:lnTo>
                  <a:cubicBezTo>
                    <a:pt x="151" y="73"/>
                    <a:pt x="151" y="78"/>
                    <a:pt x="148" y="81"/>
                  </a:cubicBezTo>
                  <a:lnTo>
                    <a:pt x="82" y="148"/>
                  </a:lnTo>
                  <a:close/>
                  <a:moveTo>
                    <a:pt x="137" y="70"/>
                  </a:moveTo>
                  <a:lnTo>
                    <a:pt x="137" y="81"/>
                  </a:lnTo>
                  <a:lnTo>
                    <a:pt x="70" y="14"/>
                  </a:lnTo>
                  <a:lnTo>
                    <a:pt x="82" y="14"/>
                  </a:lnTo>
                  <a:lnTo>
                    <a:pt x="15" y="81"/>
                  </a:lnTo>
                  <a:lnTo>
                    <a:pt x="15" y="70"/>
                  </a:lnTo>
                  <a:lnTo>
                    <a:pt x="82" y="137"/>
                  </a:lnTo>
                  <a:lnTo>
                    <a:pt x="70" y="137"/>
                  </a:lnTo>
                  <a:lnTo>
                    <a:pt x="137" y="7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5" name="Freeform 1835"/>
            <p:cNvSpPr>
              <a:spLocks noEditPoints="1"/>
            </p:cNvSpPr>
            <p:nvPr/>
          </p:nvSpPr>
          <p:spPr bwMode="auto">
            <a:xfrm>
              <a:off x="3425" y="2796"/>
              <a:ext cx="34" cy="43"/>
            </a:xfrm>
            <a:custGeom>
              <a:avLst/>
              <a:gdLst>
                <a:gd name="T0" fmla="*/ 0 w 151"/>
                <a:gd name="T1" fmla="*/ 0 h 149"/>
                <a:gd name="T2" fmla="*/ 0 w 151"/>
                <a:gd name="T3" fmla="*/ 0 h 149"/>
                <a:gd name="T4" fmla="*/ 0 w 151"/>
                <a:gd name="T5" fmla="*/ 0 h 149"/>
                <a:gd name="T6" fmla="*/ 0 w 151"/>
                <a:gd name="T7" fmla="*/ 0 h 149"/>
                <a:gd name="T8" fmla="*/ 0 w 151"/>
                <a:gd name="T9" fmla="*/ 0 h 149"/>
                <a:gd name="T10" fmla="*/ 0 w 151"/>
                <a:gd name="T11" fmla="*/ 0 h 149"/>
                <a:gd name="T12" fmla="*/ 0 w 151"/>
                <a:gd name="T13" fmla="*/ 0 h 149"/>
                <a:gd name="T14" fmla="*/ 0 w 151"/>
                <a:gd name="T15" fmla="*/ 0 h 149"/>
                <a:gd name="T16" fmla="*/ 0 w 151"/>
                <a:gd name="T17" fmla="*/ 0 h 149"/>
                <a:gd name="T18" fmla="*/ 0 w 151"/>
                <a:gd name="T19" fmla="*/ 0 h 149"/>
                <a:gd name="T20" fmla="*/ 0 w 151"/>
                <a:gd name="T21" fmla="*/ 0 h 149"/>
                <a:gd name="T22" fmla="*/ 0 w 151"/>
                <a:gd name="T23" fmla="*/ 0 h 149"/>
                <a:gd name="T24" fmla="*/ 0 w 151"/>
                <a:gd name="T25" fmla="*/ 0 h 149"/>
                <a:gd name="T26" fmla="*/ 0 w 151"/>
                <a:gd name="T27" fmla="*/ 0 h 149"/>
                <a:gd name="T28" fmla="*/ 0 w 151"/>
                <a:gd name="T29" fmla="*/ 0 h 149"/>
                <a:gd name="T30" fmla="*/ 0 w 151"/>
                <a:gd name="T31" fmla="*/ 0 h 149"/>
                <a:gd name="T32" fmla="*/ 0 w 151"/>
                <a:gd name="T33" fmla="*/ 0 h 149"/>
                <a:gd name="T34" fmla="*/ 0 w 151"/>
                <a:gd name="T35" fmla="*/ 0 h 149"/>
                <a:gd name="T36" fmla="*/ 0 w 151"/>
                <a:gd name="T37" fmla="*/ 0 h 149"/>
                <a:gd name="T38" fmla="*/ 0 w 151"/>
                <a:gd name="T39" fmla="*/ 0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"/>
                <a:gd name="T61" fmla="*/ 0 h 149"/>
                <a:gd name="T62" fmla="*/ 151 w 151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" h="149">
                  <a:moveTo>
                    <a:pt x="81" y="147"/>
                  </a:moveTo>
                  <a:cubicBezTo>
                    <a:pt x="79" y="149"/>
                    <a:pt x="77" y="149"/>
                    <a:pt x="75" y="149"/>
                  </a:cubicBezTo>
                  <a:cubicBezTo>
                    <a:pt x="73" y="149"/>
                    <a:pt x="71" y="149"/>
                    <a:pt x="70" y="147"/>
                  </a:cubicBezTo>
                  <a:lnTo>
                    <a:pt x="3" y="80"/>
                  </a:lnTo>
                  <a:cubicBezTo>
                    <a:pt x="0" y="77"/>
                    <a:pt x="0" y="72"/>
                    <a:pt x="3" y="69"/>
                  </a:cubicBezTo>
                  <a:lnTo>
                    <a:pt x="70" y="2"/>
                  </a:lnTo>
                  <a:cubicBezTo>
                    <a:pt x="71" y="0"/>
                    <a:pt x="73" y="0"/>
                    <a:pt x="75" y="0"/>
                  </a:cubicBezTo>
                  <a:cubicBezTo>
                    <a:pt x="77" y="0"/>
                    <a:pt x="79" y="0"/>
                    <a:pt x="81" y="2"/>
                  </a:cubicBezTo>
                  <a:lnTo>
                    <a:pt x="148" y="69"/>
                  </a:lnTo>
                  <a:cubicBezTo>
                    <a:pt x="151" y="72"/>
                    <a:pt x="151" y="77"/>
                    <a:pt x="148" y="80"/>
                  </a:cubicBezTo>
                  <a:lnTo>
                    <a:pt x="81" y="147"/>
                  </a:lnTo>
                  <a:close/>
                  <a:moveTo>
                    <a:pt x="136" y="69"/>
                  </a:moveTo>
                  <a:lnTo>
                    <a:pt x="136" y="80"/>
                  </a:lnTo>
                  <a:lnTo>
                    <a:pt x="70" y="13"/>
                  </a:lnTo>
                  <a:lnTo>
                    <a:pt x="81" y="13"/>
                  </a:lnTo>
                  <a:lnTo>
                    <a:pt x="14" y="80"/>
                  </a:lnTo>
                  <a:lnTo>
                    <a:pt x="14" y="69"/>
                  </a:lnTo>
                  <a:lnTo>
                    <a:pt x="81" y="136"/>
                  </a:lnTo>
                  <a:lnTo>
                    <a:pt x="70" y="136"/>
                  </a:lnTo>
                  <a:lnTo>
                    <a:pt x="136" y="69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56" name="Rectangle 1836"/>
            <p:cNvSpPr>
              <a:spLocks noChangeArrowheads="1"/>
            </p:cNvSpPr>
            <p:nvPr/>
          </p:nvSpPr>
          <p:spPr bwMode="auto">
            <a:xfrm>
              <a:off x="4313" y="3221"/>
              <a:ext cx="142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57" name="Rectangle 1837"/>
            <p:cNvSpPr>
              <a:spLocks noChangeArrowheads="1"/>
            </p:cNvSpPr>
            <p:nvPr/>
          </p:nvSpPr>
          <p:spPr bwMode="auto">
            <a:xfrm>
              <a:off x="4429" y="3221"/>
              <a:ext cx="3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58" name="Rectangle 1838"/>
            <p:cNvSpPr>
              <a:spLocks noChangeArrowheads="1"/>
            </p:cNvSpPr>
            <p:nvPr/>
          </p:nvSpPr>
          <p:spPr bwMode="auto">
            <a:xfrm>
              <a:off x="4458" y="3221"/>
              <a:ext cx="10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02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59" name="Rectangle 1839"/>
            <p:cNvSpPr>
              <a:spLocks noChangeArrowheads="1"/>
            </p:cNvSpPr>
            <p:nvPr/>
          </p:nvSpPr>
          <p:spPr bwMode="auto">
            <a:xfrm>
              <a:off x="4313" y="2606"/>
              <a:ext cx="142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0" name="Rectangle 1840"/>
            <p:cNvSpPr>
              <a:spLocks noChangeArrowheads="1"/>
            </p:cNvSpPr>
            <p:nvPr/>
          </p:nvSpPr>
          <p:spPr bwMode="auto">
            <a:xfrm>
              <a:off x="4429" y="2606"/>
              <a:ext cx="3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1" name="Rectangle 1841"/>
            <p:cNvSpPr>
              <a:spLocks noChangeArrowheads="1"/>
            </p:cNvSpPr>
            <p:nvPr/>
          </p:nvSpPr>
          <p:spPr bwMode="auto">
            <a:xfrm>
              <a:off x="4458" y="2606"/>
              <a:ext cx="10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01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2" name="Rectangle 1842"/>
            <p:cNvSpPr>
              <a:spLocks noChangeArrowheads="1"/>
            </p:cNvSpPr>
            <p:nvPr/>
          </p:nvSpPr>
          <p:spPr bwMode="auto">
            <a:xfrm>
              <a:off x="4315" y="1990"/>
              <a:ext cx="30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1.E+00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3" name="Rectangle 1843"/>
            <p:cNvSpPr>
              <a:spLocks noChangeArrowheads="1"/>
            </p:cNvSpPr>
            <p:nvPr/>
          </p:nvSpPr>
          <p:spPr bwMode="auto">
            <a:xfrm>
              <a:off x="4315" y="1374"/>
              <a:ext cx="30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1.E+01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4" name="Rectangle 1844"/>
            <p:cNvSpPr>
              <a:spLocks noChangeArrowheads="1"/>
            </p:cNvSpPr>
            <p:nvPr/>
          </p:nvSpPr>
          <p:spPr bwMode="auto">
            <a:xfrm>
              <a:off x="1210" y="3221"/>
              <a:ext cx="30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1.E+07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5" name="Rectangle 1845"/>
            <p:cNvSpPr>
              <a:spLocks noChangeArrowheads="1"/>
            </p:cNvSpPr>
            <p:nvPr/>
          </p:nvSpPr>
          <p:spPr bwMode="auto">
            <a:xfrm>
              <a:off x="1210" y="2606"/>
              <a:ext cx="30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1.E+08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6" name="Rectangle 1846"/>
            <p:cNvSpPr>
              <a:spLocks noChangeArrowheads="1"/>
            </p:cNvSpPr>
            <p:nvPr/>
          </p:nvSpPr>
          <p:spPr bwMode="auto">
            <a:xfrm>
              <a:off x="1210" y="1990"/>
              <a:ext cx="30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1.E+09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7" name="Rectangle 1847"/>
            <p:cNvSpPr>
              <a:spLocks noChangeArrowheads="1"/>
            </p:cNvSpPr>
            <p:nvPr/>
          </p:nvSpPr>
          <p:spPr bwMode="auto">
            <a:xfrm>
              <a:off x="1210" y="1374"/>
              <a:ext cx="30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1.E+10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8" name="Rectangle 1848"/>
            <p:cNvSpPr>
              <a:spLocks noChangeArrowheads="1"/>
            </p:cNvSpPr>
            <p:nvPr/>
          </p:nvSpPr>
          <p:spPr bwMode="auto">
            <a:xfrm>
              <a:off x="1212" y="760"/>
              <a:ext cx="30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1.E+11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69" name="Rectangle 1849"/>
            <p:cNvSpPr>
              <a:spLocks noChangeArrowheads="1"/>
            </p:cNvSpPr>
            <p:nvPr/>
          </p:nvSpPr>
          <p:spPr bwMode="auto">
            <a:xfrm>
              <a:off x="1508" y="3377"/>
              <a:ext cx="5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0" name="Rectangle 1850"/>
            <p:cNvSpPr>
              <a:spLocks noChangeArrowheads="1"/>
            </p:cNvSpPr>
            <p:nvPr/>
          </p:nvSpPr>
          <p:spPr bwMode="auto">
            <a:xfrm>
              <a:off x="1896" y="3377"/>
              <a:ext cx="5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1" name="Rectangle 1851"/>
            <p:cNvSpPr>
              <a:spLocks noChangeArrowheads="1"/>
            </p:cNvSpPr>
            <p:nvPr/>
          </p:nvSpPr>
          <p:spPr bwMode="auto">
            <a:xfrm>
              <a:off x="2262" y="3377"/>
              <a:ext cx="1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10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2" name="Rectangle 1852"/>
            <p:cNvSpPr>
              <a:spLocks noChangeArrowheads="1"/>
            </p:cNvSpPr>
            <p:nvPr/>
          </p:nvSpPr>
          <p:spPr bwMode="auto">
            <a:xfrm>
              <a:off x="2649" y="3377"/>
              <a:ext cx="1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15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3" name="Rectangle 1853"/>
            <p:cNvSpPr>
              <a:spLocks noChangeArrowheads="1"/>
            </p:cNvSpPr>
            <p:nvPr/>
          </p:nvSpPr>
          <p:spPr bwMode="auto">
            <a:xfrm>
              <a:off x="3037" y="3377"/>
              <a:ext cx="1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20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4" name="Rectangle 1854"/>
            <p:cNvSpPr>
              <a:spLocks noChangeArrowheads="1"/>
            </p:cNvSpPr>
            <p:nvPr/>
          </p:nvSpPr>
          <p:spPr bwMode="auto">
            <a:xfrm>
              <a:off x="3424" y="3377"/>
              <a:ext cx="1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25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5" name="Rectangle 1855"/>
            <p:cNvSpPr>
              <a:spLocks noChangeArrowheads="1"/>
            </p:cNvSpPr>
            <p:nvPr/>
          </p:nvSpPr>
          <p:spPr bwMode="auto">
            <a:xfrm>
              <a:off x="3812" y="3377"/>
              <a:ext cx="1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30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6" name="Rectangle 1856"/>
            <p:cNvSpPr>
              <a:spLocks noChangeArrowheads="1"/>
            </p:cNvSpPr>
            <p:nvPr/>
          </p:nvSpPr>
          <p:spPr bwMode="auto">
            <a:xfrm>
              <a:off x="4199" y="3377"/>
              <a:ext cx="10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35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7" name="Rectangle 1857"/>
            <p:cNvSpPr>
              <a:spLocks noChangeArrowheads="1"/>
            </p:cNvSpPr>
            <p:nvPr/>
          </p:nvSpPr>
          <p:spPr bwMode="auto">
            <a:xfrm>
              <a:off x="4670" y="2491"/>
              <a:ext cx="79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Radiation </a:t>
              </a:r>
            </a:p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(mR/hr)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78" name="Rectangle 1858"/>
            <p:cNvSpPr>
              <a:spLocks noChangeArrowheads="1"/>
            </p:cNvSpPr>
            <p:nvPr/>
          </p:nvSpPr>
          <p:spPr bwMode="auto">
            <a:xfrm>
              <a:off x="1170" y="2100"/>
              <a:ext cx="203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311179" name="Rectangle 1859"/>
            <p:cNvSpPr>
              <a:spLocks noChangeArrowheads="1"/>
            </p:cNvSpPr>
            <p:nvPr/>
          </p:nvSpPr>
          <p:spPr bwMode="auto">
            <a:xfrm>
              <a:off x="1192" y="2008"/>
              <a:ext cx="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800">
                <a:latin typeface="Comic Sans MS" pitchFamily="66" charset="0"/>
              </a:endParaRPr>
            </a:p>
          </p:txBody>
        </p:sp>
        <p:sp>
          <p:nvSpPr>
            <p:cNvPr id="311180" name="Rectangle 1860"/>
            <p:cNvSpPr>
              <a:spLocks noChangeArrowheads="1"/>
            </p:cNvSpPr>
            <p:nvPr/>
          </p:nvSpPr>
          <p:spPr bwMode="auto">
            <a:xfrm>
              <a:off x="2542" y="3560"/>
              <a:ext cx="78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81" name="Rectangle 1861"/>
            <p:cNvSpPr>
              <a:spLocks noChangeArrowheads="1"/>
            </p:cNvSpPr>
            <p:nvPr/>
          </p:nvSpPr>
          <p:spPr bwMode="auto">
            <a:xfrm>
              <a:off x="2604" y="3624"/>
              <a:ext cx="108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acc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82" name="Rectangle 1862"/>
            <p:cNvSpPr>
              <a:spLocks noChangeArrowheads="1"/>
            </p:cNvSpPr>
            <p:nvPr/>
          </p:nvSpPr>
          <p:spPr bwMode="auto">
            <a:xfrm>
              <a:off x="2709" y="3560"/>
              <a:ext cx="428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(MV/m)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83" name="Rectangle 1863"/>
            <p:cNvSpPr>
              <a:spLocks noChangeArrowheads="1"/>
            </p:cNvSpPr>
            <p:nvPr/>
          </p:nvSpPr>
          <p:spPr bwMode="auto">
            <a:xfrm>
              <a:off x="2363" y="366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84" name="Rectangle 1864"/>
            <p:cNvSpPr>
              <a:spLocks noChangeArrowheads="1"/>
            </p:cNvSpPr>
            <p:nvPr/>
          </p:nvSpPr>
          <p:spPr bwMode="auto">
            <a:xfrm>
              <a:off x="2894" y="366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85" name="Rectangle 1865"/>
            <p:cNvSpPr>
              <a:spLocks noChangeArrowheads="1"/>
            </p:cNvSpPr>
            <p:nvPr/>
          </p:nvSpPr>
          <p:spPr bwMode="auto">
            <a:xfrm>
              <a:off x="2931" y="366"/>
              <a:ext cx="3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86" name="Rectangle 1866"/>
            <p:cNvSpPr>
              <a:spLocks noChangeArrowheads="1"/>
            </p:cNvSpPr>
            <p:nvPr/>
          </p:nvSpPr>
          <p:spPr bwMode="auto">
            <a:xfrm>
              <a:off x="3061" y="366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87" name="Rectangle 1867"/>
            <p:cNvSpPr>
              <a:spLocks noChangeArrowheads="1"/>
            </p:cNvSpPr>
            <p:nvPr/>
          </p:nvSpPr>
          <p:spPr bwMode="auto">
            <a:xfrm>
              <a:off x="3127" y="366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88" name="Rectangle 1868"/>
            <p:cNvSpPr>
              <a:spLocks noChangeArrowheads="1"/>
            </p:cNvSpPr>
            <p:nvPr/>
          </p:nvSpPr>
          <p:spPr bwMode="auto">
            <a:xfrm>
              <a:off x="3207" y="439"/>
              <a:ext cx="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89" name="Rectangle 1869"/>
            <p:cNvSpPr>
              <a:spLocks noChangeArrowheads="1"/>
            </p:cNvSpPr>
            <p:nvPr/>
          </p:nvSpPr>
          <p:spPr bwMode="auto">
            <a:xfrm>
              <a:off x="3269" y="366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0" name="Rectangle 1870"/>
            <p:cNvSpPr>
              <a:spLocks noChangeArrowheads="1"/>
            </p:cNvSpPr>
            <p:nvPr/>
          </p:nvSpPr>
          <p:spPr bwMode="auto">
            <a:xfrm>
              <a:off x="3458" y="439"/>
              <a:ext cx="1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1" name="Rectangle 1871"/>
            <p:cNvSpPr>
              <a:spLocks noChangeArrowheads="1"/>
            </p:cNvSpPr>
            <p:nvPr/>
          </p:nvSpPr>
          <p:spPr bwMode="auto">
            <a:xfrm>
              <a:off x="1594" y="810"/>
              <a:ext cx="2283" cy="3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2" name="Freeform 1872"/>
            <p:cNvSpPr>
              <a:spLocks noEditPoints="1"/>
            </p:cNvSpPr>
            <p:nvPr/>
          </p:nvSpPr>
          <p:spPr bwMode="auto">
            <a:xfrm>
              <a:off x="1592" y="808"/>
              <a:ext cx="2287" cy="312"/>
            </a:xfrm>
            <a:custGeom>
              <a:avLst/>
              <a:gdLst>
                <a:gd name="T0" fmla="*/ 0 w 10064"/>
                <a:gd name="T1" fmla="*/ 0 h 1088"/>
                <a:gd name="T2" fmla="*/ 0 w 10064"/>
                <a:gd name="T3" fmla="*/ 0 h 1088"/>
                <a:gd name="T4" fmla="*/ 0 w 10064"/>
                <a:gd name="T5" fmla="*/ 0 h 1088"/>
                <a:gd name="T6" fmla="*/ 0 w 10064"/>
                <a:gd name="T7" fmla="*/ 0 h 1088"/>
                <a:gd name="T8" fmla="*/ 0 w 10064"/>
                <a:gd name="T9" fmla="*/ 0 h 1088"/>
                <a:gd name="T10" fmla="*/ 0 w 10064"/>
                <a:gd name="T11" fmla="*/ 0 h 1088"/>
                <a:gd name="T12" fmla="*/ 0 w 10064"/>
                <a:gd name="T13" fmla="*/ 0 h 1088"/>
                <a:gd name="T14" fmla="*/ 0 w 10064"/>
                <a:gd name="T15" fmla="*/ 0 h 1088"/>
                <a:gd name="T16" fmla="*/ 0 w 10064"/>
                <a:gd name="T17" fmla="*/ 0 h 1088"/>
                <a:gd name="T18" fmla="*/ 0 w 10064"/>
                <a:gd name="T19" fmla="*/ 0 h 1088"/>
                <a:gd name="T20" fmla="*/ 0 w 10064"/>
                <a:gd name="T21" fmla="*/ 0 h 1088"/>
                <a:gd name="T22" fmla="*/ 0 w 10064"/>
                <a:gd name="T23" fmla="*/ 0 h 1088"/>
                <a:gd name="T24" fmla="*/ 0 w 10064"/>
                <a:gd name="T25" fmla="*/ 0 h 1088"/>
                <a:gd name="T26" fmla="*/ 0 w 10064"/>
                <a:gd name="T27" fmla="*/ 0 h 1088"/>
                <a:gd name="T28" fmla="*/ 0 w 10064"/>
                <a:gd name="T29" fmla="*/ 0 h 1088"/>
                <a:gd name="T30" fmla="*/ 0 w 10064"/>
                <a:gd name="T31" fmla="*/ 0 h 1088"/>
                <a:gd name="T32" fmla="*/ 0 w 10064"/>
                <a:gd name="T33" fmla="*/ 0 h 1088"/>
                <a:gd name="T34" fmla="*/ 0 w 10064"/>
                <a:gd name="T35" fmla="*/ 0 h 10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064"/>
                <a:gd name="T55" fmla="*/ 0 h 1088"/>
                <a:gd name="T56" fmla="*/ 10064 w 10064"/>
                <a:gd name="T57" fmla="*/ 1088 h 10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064" h="1088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0056" y="0"/>
                  </a:lnTo>
                  <a:cubicBezTo>
                    <a:pt x="10061" y="0"/>
                    <a:pt x="10064" y="4"/>
                    <a:pt x="10064" y="8"/>
                  </a:cubicBezTo>
                  <a:lnTo>
                    <a:pt x="10064" y="1080"/>
                  </a:lnTo>
                  <a:cubicBezTo>
                    <a:pt x="10064" y="1085"/>
                    <a:pt x="10061" y="1088"/>
                    <a:pt x="10056" y="1088"/>
                  </a:cubicBezTo>
                  <a:lnTo>
                    <a:pt x="8" y="1088"/>
                  </a:lnTo>
                  <a:cubicBezTo>
                    <a:pt x="4" y="1088"/>
                    <a:pt x="0" y="1085"/>
                    <a:pt x="0" y="1080"/>
                  </a:cubicBezTo>
                  <a:lnTo>
                    <a:pt x="0" y="8"/>
                  </a:lnTo>
                  <a:close/>
                  <a:moveTo>
                    <a:pt x="16" y="1080"/>
                  </a:moveTo>
                  <a:lnTo>
                    <a:pt x="8" y="1072"/>
                  </a:lnTo>
                  <a:lnTo>
                    <a:pt x="10056" y="1072"/>
                  </a:lnTo>
                  <a:lnTo>
                    <a:pt x="10048" y="1080"/>
                  </a:lnTo>
                  <a:lnTo>
                    <a:pt x="10048" y="8"/>
                  </a:lnTo>
                  <a:lnTo>
                    <a:pt x="10056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8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3" name="Freeform 1873"/>
            <p:cNvSpPr>
              <a:spLocks noEditPoints="1"/>
            </p:cNvSpPr>
            <p:nvPr/>
          </p:nvSpPr>
          <p:spPr bwMode="auto">
            <a:xfrm>
              <a:off x="1646" y="867"/>
              <a:ext cx="37" cy="42"/>
            </a:xfrm>
            <a:custGeom>
              <a:avLst/>
              <a:gdLst>
                <a:gd name="T0" fmla="*/ 0 w 161"/>
                <a:gd name="T1" fmla="*/ 0 h 144"/>
                <a:gd name="T2" fmla="*/ 0 w 161"/>
                <a:gd name="T3" fmla="*/ 0 h 144"/>
                <a:gd name="T4" fmla="*/ 0 w 161"/>
                <a:gd name="T5" fmla="*/ 0 h 144"/>
                <a:gd name="T6" fmla="*/ 0 w 161"/>
                <a:gd name="T7" fmla="*/ 0 h 144"/>
                <a:gd name="T8" fmla="*/ 0 w 161"/>
                <a:gd name="T9" fmla="*/ 0 h 144"/>
                <a:gd name="T10" fmla="*/ 0 w 161"/>
                <a:gd name="T11" fmla="*/ 0 h 144"/>
                <a:gd name="T12" fmla="*/ 0 w 161"/>
                <a:gd name="T13" fmla="*/ 0 h 144"/>
                <a:gd name="T14" fmla="*/ 0 w 161"/>
                <a:gd name="T15" fmla="*/ 0 h 144"/>
                <a:gd name="T16" fmla="*/ 0 w 161"/>
                <a:gd name="T17" fmla="*/ 0 h 144"/>
                <a:gd name="T18" fmla="*/ 0 w 161"/>
                <a:gd name="T19" fmla="*/ 0 h 144"/>
                <a:gd name="T20" fmla="*/ 0 w 161"/>
                <a:gd name="T21" fmla="*/ 0 h 144"/>
                <a:gd name="T22" fmla="*/ 0 w 161"/>
                <a:gd name="T23" fmla="*/ 0 h 144"/>
                <a:gd name="T24" fmla="*/ 0 w 161"/>
                <a:gd name="T25" fmla="*/ 0 h 144"/>
                <a:gd name="T26" fmla="*/ 0 w 161"/>
                <a:gd name="T27" fmla="*/ 0 h 144"/>
                <a:gd name="T28" fmla="*/ 0 w 161"/>
                <a:gd name="T29" fmla="*/ 0 h 144"/>
                <a:gd name="T30" fmla="*/ 0 w 161"/>
                <a:gd name="T31" fmla="*/ 0 h 144"/>
                <a:gd name="T32" fmla="*/ 0 w 161"/>
                <a:gd name="T33" fmla="*/ 0 h 1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1"/>
                <a:gd name="T52" fmla="*/ 0 h 144"/>
                <a:gd name="T53" fmla="*/ 161 w 161"/>
                <a:gd name="T54" fmla="*/ 144 h 1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1" h="144">
                  <a:moveTo>
                    <a:pt x="73" y="5"/>
                  </a:moveTo>
                  <a:cubicBezTo>
                    <a:pt x="75" y="2"/>
                    <a:pt x="78" y="0"/>
                    <a:pt x="80" y="0"/>
                  </a:cubicBezTo>
                  <a:cubicBezTo>
                    <a:pt x="83" y="0"/>
                    <a:pt x="86" y="2"/>
                    <a:pt x="87" y="5"/>
                  </a:cubicBezTo>
                  <a:lnTo>
                    <a:pt x="159" y="133"/>
                  </a:lnTo>
                  <a:cubicBezTo>
                    <a:pt x="161" y="135"/>
                    <a:pt x="161" y="138"/>
                    <a:pt x="159" y="141"/>
                  </a:cubicBezTo>
                  <a:cubicBezTo>
                    <a:pt x="158" y="143"/>
                    <a:pt x="155" y="144"/>
                    <a:pt x="152" y="144"/>
                  </a:cubicBezTo>
                  <a:lnTo>
                    <a:pt x="8" y="144"/>
                  </a:lnTo>
                  <a:cubicBezTo>
                    <a:pt x="6" y="144"/>
                    <a:pt x="3" y="143"/>
                    <a:pt x="2" y="141"/>
                  </a:cubicBezTo>
                  <a:cubicBezTo>
                    <a:pt x="0" y="138"/>
                    <a:pt x="0" y="135"/>
                    <a:pt x="1" y="133"/>
                  </a:cubicBezTo>
                  <a:lnTo>
                    <a:pt x="73" y="5"/>
                  </a:lnTo>
                  <a:close/>
                  <a:moveTo>
                    <a:pt x="15" y="140"/>
                  </a:moveTo>
                  <a:lnTo>
                    <a:pt x="8" y="128"/>
                  </a:lnTo>
                  <a:lnTo>
                    <a:pt x="152" y="128"/>
                  </a:lnTo>
                  <a:lnTo>
                    <a:pt x="145" y="140"/>
                  </a:lnTo>
                  <a:lnTo>
                    <a:pt x="73" y="12"/>
                  </a:lnTo>
                  <a:lnTo>
                    <a:pt x="87" y="12"/>
                  </a:lnTo>
                  <a:lnTo>
                    <a:pt x="15" y="140"/>
                  </a:lnTo>
                  <a:close/>
                </a:path>
              </a:pathLst>
            </a:custGeom>
            <a:solidFill>
              <a:srgbClr val="800080"/>
            </a:solidFill>
            <a:ln w="6350">
              <a:solidFill>
                <a:srgbClr val="80008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4" name="Rectangle 1874"/>
            <p:cNvSpPr>
              <a:spLocks noChangeArrowheads="1"/>
            </p:cNvSpPr>
            <p:nvPr/>
          </p:nvSpPr>
          <p:spPr bwMode="auto">
            <a:xfrm>
              <a:off x="1706" y="832"/>
              <a:ext cx="350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Q @ 2K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95" name="Rectangle 1875"/>
            <p:cNvSpPr>
              <a:spLocks noChangeArrowheads="1"/>
            </p:cNvSpPr>
            <p:nvPr/>
          </p:nvSpPr>
          <p:spPr bwMode="auto">
            <a:xfrm>
              <a:off x="2790" y="870"/>
              <a:ext cx="33" cy="3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6" name="Freeform 1876"/>
            <p:cNvSpPr>
              <a:spLocks noEditPoints="1"/>
            </p:cNvSpPr>
            <p:nvPr/>
          </p:nvSpPr>
          <p:spPr bwMode="auto">
            <a:xfrm>
              <a:off x="2788" y="867"/>
              <a:ext cx="37" cy="42"/>
            </a:xfrm>
            <a:custGeom>
              <a:avLst/>
              <a:gdLst>
                <a:gd name="T0" fmla="*/ 0 w 160"/>
                <a:gd name="T1" fmla="*/ 0 h 144"/>
                <a:gd name="T2" fmla="*/ 0 w 160"/>
                <a:gd name="T3" fmla="*/ 0 h 144"/>
                <a:gd name="T4" fmla="*/ 0 w 160"/>
                <a:gd name="T5" fmla="*/ 0 h 144"/>
                <a:gd name="T6" fmla="*/ 0 w 160"/>
                <a:gd name="T7" fmla="*/ 0 h 144"/>
                <a:gd name="T8" fmla="*/ 0 w 160"/>
                <a:gd name="T9" fmla="*/ 0 h 144"/>
                <a:gd name="T10" fmla="*/ 0 w 160"/>
                <a:gd name="T11" fmla="*/ 0 h 144"/>
                <a:gd name="T12" fmla="*/ 0 w 160"/>
                <a:gd name="T13" fmla="*/ 0 h 144"/>
                <a:gd name="T14" fmla="*/ 0 w 160"/>
                <a:gd name="T15" fmla="*/ 0 h 144"/>
                <a:gd name="T16" fmla="*/ 0 w 160"/>
                <a:gd name="T17" fmla="*/ 0 h 144"/>
                <a:gd name="T18" fmla="*/ 0 w 160"/>
                <a:gd name="T19" fmla="*/ 0 h 144"/>
                <a:gd name="T20" fmla="*/ 0 w 160"/>
                <a:gd name="T21" fmla="*/ 0 h 144"/>
                <a:gd name="T22" fmla="*/ 0 w 160"/>
                <a:gd name="T23" fmla="*/ 0 h 144"/>
                <a:gd name="T24" fmla="*/ 0 w 160"/>
                <a:gd name="T25" fmla="*/ 0 h 144"/>
                <a:gd name="T26" fmla="*/ 0 w 160"/>
                <a:gd name="T27" fmla="*/ 0 h 144"/>
                <a:gd name="T28" fmla="*/ 0 w 160"/>
                <a:gd name="T29" fmla="*/ 0 h 144"/>
                <a:gd name="T30" fmla="*/ 0 w 160"/>
                <a:gd name="T31" fmla="*/ 0 h 144"/>
                <a:gd name="T32" fmla="*/ 0 w 160"/>
                <a:gd name="T33" fmla="*/ 0 h 144"/>
                <a:gd name="T34" fmla="*/ 0 w 160"/>
                <a:gd name="T35" fmla="*/ 0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4"/>
                <a:gd name="T56" fmla="*/ 160 w 160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52" y="0"/>
                  </a:lnTo>
                  <a:cubicBezTo>
                    <a:pt x="157" y="0"/>
                    <a:pt x="160" y="4"/>
                    <a:pt x="160" y="8"/>
                  </a:cubicBezTo>
                  <a:lnTo>
                    <a:pt x="160" y="136"/>
                  </a:lnTo>
                  <a:cubicBezTo>
                    <a:pt x="160" y="141"/>
                    <a:pt x="157" y="144"/>
                    <a:pt x="152" y="144"/>
                  </a:cubicBezTo>
                  <a:lnTo>
                    <a:pt x="8" y="144"/>
                  </a:lnTo>
                  <a:cubicBezTo>
                    <a:pt x="4" y="144"/>
                    <a:pt x="0" y="141"/>
                    <a:pt x="0" y="136"/>
                  </a:cubicBezTo>
                  <a:lnTo>
                    <a:pt x="0" y="8"/>
                  </a:lnTo>
                  <a:close/>
                  <a:moveTo>
                    <a:pt x="16" y="136"/>
                  </a:moveTo>
                  <a:lnTo>
                    <a:pt x="8" y="128"/>
                  </a:lnTo>
                  <a:lnTo>
                    <a:pt x="152" y="128"/>
                  </a:lnTo>
                  <a:lnTo>
                    <a:pt x="144" y="136"/>
                  </a:lnTo>
                  <a:lnTo>
                    <a:pt x="144" y="8"/>
                  </a:lnTo>
                  <a:lnTo>
                    <a:pt x="15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36"/>
                  </a:lnTo>
                  <a:close/>
                </a:path>
              </a:pathLst>
            </a:custGeom>
            <a:solidFill>
              <a:srgbClr val="0000FF"/>
            </a:solidFill>
            <a:ln w="6350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7" name="Rectangle 1877"/>
            <p:cNvSpPr>
              <a:spLocks noChangeArrowheads="1"/>
            </p:cNvSpPr>
            <p:nvPr/>
          </p:nvSpPr>
          <p:spPr bwMode="auto">
            <a:xfrm>
              <a:off x="2849" y="832"/>
              <a:ext cx="88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Q @ 4K after 2K run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198" name="Freeform 1878"/>
            <p:cNvSpPr>
              <a:spLocks/>
            </p:cNvSpPr>
            <p:nvPr/>
          </p:nvSpPr>
          <p:spPr bwMode="auto">
            <a:xfrm>
              <a:off x="1648" y="1021"/>
              <a:ext cx="33" cy="41"/>
            </a:xfrm>
            <a:custGeom>
              <a:avLst/>
              <a:gdLst>
                <a:gd name="T0" fmla="*/ 17 w 33"/>
                <a:gd name="T1" fmla="*/ 41 h 41"/>
                <a:gd name="T2" fmla="*/ 0 w 33"/>
                <a:gd name="T3" fmla="*/ 21 h 41"/>
                <a:gd name="T4" fmla="*/ 17 w 33"/>
                <a:gd name="T5" fmla="*/ 0 h 41"/>
                <a:gd name="T6" fmla="*/ 33 w 33"/>
                <a:gd name="T7" fmla="*/ 21 h 41"/>
                <a:gd name="T8" fmla="*/ 17 w 33"/>
                <a:gd name="T9" fmla="*/ 4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41"/>
                <a:gd name="T17" fmla="*/ 33 w 33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41">
                  <a:moveTo>
                    <a:pt x="17" y="41"/>
                  </a:moveTo>
                  <a:lnTo>
                    <a:pt x="0" y="21"/>
                  </a:lnTo>
                  <a:lnTo>
                    <a:pt x="17" y="0"/>
                  </a:lnTo>
                  <a:lnTo>
                    <a:pt x="33" y="21"/>
                  </a:lnTo>
                  <a:lnTo>
                    <a:pt x="17" y="4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199" name="Freeform 1879"/>
            <p:cNvSpPr>
              <a:spLocks noEditPoints="1"/>
            </p:cNvSpPr>
            <p:nvPr/>
          </p:nvSpPr>
          <p:spPr bwMode="auto">
            <a:xfrm>
              <a:off x="1646" y="1019"/>
              <a:ext cx="37" cy="46"/>
            </a:xfrm>
            <a:custGeom>
              <a:avLst/>
              <a:gdLst>
                <a:gd name="T0" fmla="*/ 0 w 161"/>
                <a:gd name="T1" fmla="*/ 0 h 161"/>
                <a:gd name="T2" fmla="*/ 0 w 161"/>
                <a:gd name="T3" fmla="*/ 0 h 161"/>
                <a:gd name="T4" fmla="*/ 0 w 161"/>
                <a:gd name="T5" fmla="*/ 0 h 161"/>
                <a:gd name="T6" fmla="*/ 0 w 161"/>
                <a:gd name="T7" fmla="*/ 0 h 161"/>
                <a:gd name="T8" fmla="*/ 0 w 161"/>
                <a:gd name="T9" fmla="*/ 0 h 161"/>
                <a:gd name="T10" fmla="*/ 0 w 161"/>
                <a:gd name="T11" fmla="*/ 0 h 161"/>
                <a:gd name="T12" fmla="*/ 0 w 161"/>
                <a:gd name="T13" fmla="*/ 0 h 161"/>
                <a:gd name="T14" fmla="*/ 0 w 161"/>
                <a:gd name="T15" fmla="*/ 0 h 161"/>
                <a:gd name="T16" fmla="*/ 0 w 161"/>
                <a:gd name="T17" fmla="*/ 0 h 161"/>
                <a:gd name="T18" fmla="*/ 0 w 161"/>
                <a:gd name="T19" fmla="*/ 0 h 161"/>
                <a:gd name="T20" fmla="*/ 0 w 161"/>
                <a:gd name="T21" fmla="*/ 0 h 161"/>
                <a:gd name="T22" fmla="*/ 0 w 161"/>
                <a:gd name="T23" fmla="*/ 0 h 161"/>
                <a:gd name="T24" fmla="*/ 0 w 161"/>
                <a:gd name="T25" fmla="*/ 0 h 161"/>
                <a:gd name="T26" fmla="*/ 0 w 161"/>
                <a:gd name="T27" fmla="*/ 0 h 161"/>
                <a:gd name="T28" fmla="*/ 0 w 161"/>
                <a:gd name="T29" fmla="*/ 0 h 161"/>
                <a:gd name="T30" fmla="*/ 0 w 161"/>
                <a:gd name="T31" fmla="*/ 0 h 161"/>
                <a:gd name="T32" fmla="*/ 0 w 161"/>
                <a:gd name="T33" fmla="*/ 0 h 161"/>
                <a:gd name="T34" fmla="*/ 0 w 161"/>
                <a:gd name="T35" fmla="*/ 0 h 1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1"/>
                <a:gd name="T55" fmla="*/ 0 h 161"/>
                <a:gd name="T56" fmla="*/ 161 w 161"/>
                <a:gd name="T57" fmla="*/ 161 h 1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1" h="161">
                  <a:moveTo>
                    <a:pt x="86" y="158"/>
                  </a:moveTo>
                  <a:cubicBezTo>
                    <a:pt x="83" y="161"/>
                    <a:pt x="78" y="161"/>
                    <a:pt x="75" y="158"/>
                  </a:cubicBezTo>
                  <a:lnTo>
                    <a:pt x="3" y="86"/>
                  </a:lnTo>
                  <a:cubicBezTo>
                    <a:pt x="0" y="83"/>
                    <a:pt x="0" y="78"/>
                    <a:pt x="3" y="75"/>
                  </a:cubicBezTo>
                  <a:lnTo>
                    <a:pt x="75" y="3"/>
                  </a:lnTo>
                  <a:cubicBezTo>
                    <a:pt x="78" y="0"/>
                    <a:pt x="83" y="0"/>
                    <a:pt x="86" y="3"/>
                  </a:cubicBezTo>
                  <a:lnTo>
                    <a:pt x="158" y="75"/>
                  </a:lnTo>
                  <a:cubicBezTo>
                    <a:pt x="161" y="78"/>
                    <a:pt x="161" y="83"/>
                    <a:pt x="158" y="86"/>
                  </a:cubicBezTo>
                  <a:lnTo>
                    <a:pt x="86" y="158"/>
                  </a:lnTo>
                  <a:close/>
                  <a:moveTo>
                    <a:pt x="147" y="75"/>
                  </a:moveTo>
                  <a:lnTo>
                    <a:pt x="147" y="86"/>
                  </a:lnTo>
                  <a:lnTo>
                    <a:pt x="75" y="14"/>
                  </a:lnTo>
                  <a:lnTo>
                    <a:pt x="86" y="14"/>
                  </a:lnTo>
                  <a:lnTo>
                    <a:pt x="14" y="86"/>
                  </a:lnTo>
                  <a:lnTo>
                    <a:pt x="14" y="75"/>
                  </a:lnTo>
                  <a:lnTo>
                    <a:pt x="86" y="147"/>
                  </a:lnTo>
                  <a:lnTo>
                    <a:pt x="75" y="147"/>
                  </a:lnTo>
                  <a:lnTo>
                    <a:pt x="147" y="75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rgbClr val="008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00" name="Rectangle 1880"/>
            <p:cNvSpPr>
              <a:spLocks noChangeArrowheads="1"/>
            </p:cNvSpPr>
            <p:nvPr/>
          </p:nvSpPr>
          <p:spPr bwMode="auto">
            <a:xfrm>
              <a:off x="1706" y="987"/>
              <a:ext cx="679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Radiation @ 2K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201" name="Freeform 1881"/>
            <p:cNvSpPr>
              <a:spLocks noEditPoints="1"/>
            </p:cNvSpPr>
            <p:nvPr/>
          </p:nvSpPr>
          <p:spPr bwMode="auto">
            <a:xfrm>
              <a:off x="2788" y="1019"/>
              <a:ext cx="37" cy="46"/>
            </a:xfrm>
            <a:custGeom>
              <a:avLst/>
              <a:gdLst>
                <a:gd name="T0" fmla="*/ 0 w 161"/>
                <a:gd name="T1" fmla="*/ 0 h 161"/>
                <a:gd name="T2" fmla="*/ 0 w 161"/>
                <a:gd name="T3" fmla="*/ 0 h 161"/>
                <a:gd name="T4" fmla="*/ 0 w 161"/>
                <a:gd name="T5" fmla="*/ 0 h 161"/>
                <a:gd name="T6" fmla="*/ 0 w 161"/>
                <a:gd name="T7" fmla="*/ 0 h 161"/>
                <a:gd name="T8" fmla="*/ 0 w 161"/>
                <a:gd name="T9" fmla="*/ 0 h 161"/>
                <a:gd name="T10" fmla="*/ 0 w 161"/>
                <a:gd name="T11" fmla="*/ 0 h 161"/>
                <a:gd name="T12" fmla="*/ 0 w 161"/>
                <a:gd name="T13" fmla="*/ 0 h 161"/>
                <a:gd name="T14" fmla="*/ 0 w 161"/>
                <a:gd name="T15" fmla="*/ 0 h 161"/>
                <a:gd name="T16" fmla="*/ 0 w 161"/>
                <a:gd name="T17" fmla="*/ 0 h 161"/>
                <a:gd name="T18" fmla="*/ 0 w 161"/>
                <a:gd name="T19" fmla="*/ 0 h 161"/>
                <a:gd name="T20" fmla="*/ 0 w 161"/>
                <a:gd name="T21" fmla="*/ 0 h 161"/>
                <a:gd name="T22" fmla="*/ 0 w 161"/>
                <a:gd name="T23" fmla="*/ 0 h 161"/>
                <a:gd name="T24" fmla="*/ 0 w 161"/>
                <a:gd name="T25" fmla="*/ 0 h 161"/>
                <a:gd name="T26" fmla="*/ 0 w 161"/>
                <a:gd name="T27" fmla="*/ 0 h 161"/>
                <a:gd name="T28" fmla="*/ 0 w 161"/>
                <a:gd name="T29" fmla="*/ 0 h 161"/>
                <a:gd name="T30" fmla="*/ 0 w 161"/>
                <a:gd name="T31" fmla="*/ 0 h 161"/>
                <a:gd name="T32" fmla="*/ 0 w 161"/>
                <a:gd name="T33" fmla="*/ 0 h 161"/>
                <a:gd name="T34" fmla="*/ 0 w 161"/>
                <a:gd name="T35" fmla="*/ 0 h 1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1"/>
                <a:gd name="T55" fmla="*/ 0 h 161"/>
                <a:gd name="T56" fmla="*/ 161 w 161"/>
                <a:gd name="T57" fmla="*/ 161 h 1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1" h="161">
                  <a:moveTo>
                    <a:pt x="86" y="158"/>
                  </a:moveTo>
                  <a:cubicBezTo>
                    <a:pt x="83" y="161"/>
                    <a:pt x="78" y="161"/>
                    <a:pt x="75" y="158"/>
                  </a:cubicBezTo>
                  <a:lnTo>
                    <a:pt x="3" y="86"/>
                  </a:lnTo>
                  <a:cubicBezTo>
                    <a:pt x="0" y="83"/>
                    <a:pt x="0" y="78"/>
                    <a:pt x="3" y="75"/>
                  </a:cubicBezTo>
                  <a:lnTo>
                    <a:pt x="75" y="3"/>
                  </a:lnTo>
                  <a:cubicBezTo>
                    <a:pt x="78" y="0"/>
                    <a:pt x="83" y="0"/>
                    <a:pt x="86" y="3"/>
                  </a:cubicBezTo>
                  <a:lnTo>
                    <a:pt x="158" y="75"/>
                  </a:lnTo>
                  <a:cubicBezTo>
                    <a:pt x="161" y="78"/>
                    <a:pt x="161" y="83"/>
                    <a:pt x="158" y="86"/>
                  </a:cubicBezTo>
                  <a:lnTo>
                    <a:pt x="86" y="158"/>
                  </a:lnTo>
                  <a:close/>
                  <a:moveTo>
                    <a:pt x="147" y="75"/>
                  </a:moveTo>
                  <a:lnTo>
                    <a:pt x="147" y="86"/>
                  </a:lnTo>
                  <a:lnTo>
                    <a:pt x="75" y="14"/>
                  </a:lnTo>
                  <a:lnTo>
                    <a:pt x="86" y="14"/>
                  </a:lnTo>
                  <a:lnTo>
                    <a:pt x="14" y="86"/>
                  </a:lnTo>
                  <a:lnTo>
                    <a:pt x="14" y="75"/>
                  </a:lnTo>
                  <a:lnTo>
                    <a:pt x="86" y="147"/>
                  </a:lnTo>
                  <a:lnTo>
                    <a:pt x="75" y="147"/>
                  </a:lnTo>
                  <a:lnTo>
                    <a:pt x="147" y="75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02" name="Rectangle 1882"/>
            <p:cNvSpPr>
              <a:spLocks noChangeArrowheads="1"/>
            </p:cNvSpPr>
            <p:nvPr/>
          </p:nvSpPr>
          <p:spPr bwMode="auto">
            <a:xfrm>
              <a:off x="2849" y="987"/>
              <a:ext cx="121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Radiation @ 4K after 2K run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203" name="Rectangle 1883"/>
            <p:cNvSpPr>
              <a:spLocks noChangeArrowheads="1"/>
            </p:cNvSpPr>
            <p:nvPr/>
          </p:nvSpPr>
          <p:spPr bwMode="auto">
            <a:xfrm>
              <a:off x="1921" y="560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04" name="Rectangle 1884"/>
            <p:cNvSpPr>
              <a:spLocks noChangeArrowheads="1"/>
            </p:cNvSpPr>
            <p:nvPr/>
          </p:nvSpPr>
          <p:spPr bwMode="auto">
            <a:xfrm>
              <a:off x="3292" y="1145"/>
              <a:ext cx="934" cy="3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05" name="Freeform 1885"/>
            <p:cNvSpPr>
              <a:spLocks noEditPoints="1"/>
            </p:cNvSpPr>
            <p:nvPr/>
          </p:nvSpPr>
          <p:spPr bwMode="auto">
            <a:xfrm>
              <a:off x="3283" y="1134"/>
              <a:ext cx="952" cy="344"/>
            </a:xfrm>
            <a:custGeom>
              <a:avLst/>
              <a:gdLst>
                <a:gd name="T0" fmla="*/ 0 w 952"/>
                <a:gd name="T1" fmla="*/ 0 h 344"/>
                <a:gd name="T2" fmla="*/ 952 w 952"/>
                <a:gd name="T3" fmla="*/ 0 h 344"/>
                <a:gd name="T4" fmla="*/ 952 w 952"/>
                <a:gd name="T5" fmla="*/ 344 h 344"/>
                <a:gd name="T6" fmla="*/ 0 w 952"/>
                <a:gd name="T7" fmla="*/ 344 h 344"/>
                <a:gd name="T8" fmla="*/ 0 w 952"/>
                <a:gd name="T9" fmla="*/ 0 h 344"/>
                <a:gd name="T10" fmla="*/ 6 w 952"/>
                <a:gd name="T11" fmla="*/ 336 h 344"/>
                <a:gd name="T12" fmla="*/ 946 w 952"/>
                <a:gd name="T13" fmla="*/ 336 h 344"/>
                <a:gd name="T14" fmla="*/ 946 w 952"/>
                <a:gd name="T15" fmla="*/ 7 h 344"/>
                <a:gd name="T16" fmla="*/ 6 w 952"/>
                <a:gd name="T17" fmla="*/ 7 h 344"/>
                <a:gd name="T18" fmla="*/ 6 w 952"/>
                <a:gd name="T19" fmla="*/ 336 h 344"/>
                <a:gd name="T20" fmla="*/ 12 w 952"/>
                <a:gd name="T21" fmla="*/ 15 h 344"/>
                <a:gd name="T22" fmla="*/ 940 w 952"/>
                <a:gd name="T23" fmla="*/ 15 h 344"/>
                <a:gd name="T24" fmla="*/ 940 w 952"/>
                <a:gd name="T25" fmla="*/ 329 h 344"/>
                <a:gd name="T26" fmla="*/ 12 w 952"/>
                <a:gd name="T27" fmla="*/ 329 h 344"/>
                <a:gd name="T28" fmla="*/ 12 w 952"/>
                <a:gd name="T29" fmla="*/ 15 h 344"/>
                <a:gd name="T30" fmla="*/ 18 w 952"/>
                <a:gd name="T31" fmla="*/ 321 h 344"/>
                <a:gd name="T32" fmla="*/ 934 w 952"/>
                <a:gd name="T33" fmla="*/ 321 h 344"/>
                <a:gd name="T34" fmla="*/ 934 w 952"/>
                <a:gd name="T35" fmla="*/ 23 h 344"/>
                <a:gd name="T36" fmla="*/ 18 w 952"/>
                <a:gd name="T37" fmla="*/ 23 h 344"/>
                <a:gd name="T38" fmla="*/ 18 w 952"/>
                <a:gd name="T39" fmla="*/ 321 h 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52"/>
                <a:gd name="T61" fmla="*/ 0 h 344"/>
                <a:gd name="T62" fmla="*/ 952 w 952"/>
                <a:gd name="T63" fmla="*/ 344 h 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52" h="344">
                  <a:moveTo>
                    <a:pt x="0" y="0"/>
                  </a:moveTo>
                  <a:lnTo>
                    <a:pt x="952" y="0"/>
                  </a:lnTo>
                  <a:lnTo>
                    <a:pt x="952" y="344"/>
                  </a:lnTo>
                  <a:lnTo>
                    <a:pt x="0" y="344"/>
                  </a:lnTo>
                  <a:lnTo>
                    <a:pt x="0" y="0"/>
                  </a:lnTo>
                  <a:close/>
                  <a:moveTo>
                    <a:pt x="6" y="336"/>
                  </a:moveTo>
                  <a:lnTo>
                    <a:pt x="946" y="336"/>
                  </a:lnTo>
                  <a:lnTo>
                    <a:pt x="946" y="7"/>
                  </a:lnTo>
                  <a:lnTo>
                    <a:pt x="6" y="7"/>
                  </a:lnTo>
                  <a:lnTo>
                    <a:pt x="6" y="336"/>
                  </a:lnTo>
                  <a:close/>
                  <a:moveTo>
                    <a:pt x="12" y="15"/>
                  </a:moveTo>
                  <a:lnTo>
                    <a:pt x="940" y="15"/>
                  </a:lnTo>
                  <a:lnTo>
                    <a:pt x="940" y="329"/>
                  </a:lnTo>
                  <a:lnTo>
                    <a:pt x="12" y="329"/>
                  </a:lnTo>
                  <a:lnTo>
                    <a:pt x="12" y="15"/>
                  </a:lnTo>
                  <a:close/>
                  <a:moveTo>
                    <a:pt x="18" y="321"/>
                  </a:moveTo>
                  <a:lnTo>
                    <a:pt x="934" y="321"/>
                  </a:lnTo>
                  <a:lnTo>
                    <a:pt x="934" y="23"/>
                  </a:lnTo>
                  <a:lnTo>
                    <a:pt x="18" y="23"/>
                  </a:lnTo>
                  <a:lnTo>
                    <a:pt x="18" y="3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>
                <a:latin typeface="Comic Sans MS" pitchFamily="66" charset="0"/>
              </a:endParaRPr>
            </a:p>
          </p:txBody>
        </p:sp>
        <p:sp>
          <p:nvSpPr>
            <p:cNvPr id="311206" name="Rectangle 1886"/>
            <p:cNvSpPr>
              <a:spLocks noChangeArrowheads="1"/>
            </p:cNvSpPr>
            <p:nvPr/>
          </p:nvSpPr>
          <p:spPr bwMode="auto">
            <a:xfrm>
              <a:off x="3308" y="1169"/>
              <a:ext cx="92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Jump thru MP barrier 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207" name="Rectangle 1887"/>
            <p:cNvSpPr>
              <a:spLocks noChangeArrowheads="1"/>
            </p:cNvSpPr>
            <p:nvPr/>
          </p:nvSpPr>
          <p:spPr bwMode="auto">
            <a:xfrm>
              <a:off x="3308" y="1293"/>
              <a:ext cx="847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from 24 to 33MV/m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311208" name="Freeform 1888"/>
            <p:cNvSpPr>
              <a:spLocks/>
            </p:cNvSpPr>
            <p:nvPr/>
          </p:nvSpPr>
          <p:spPr bwMode="auto">
            <a:xfrm>
              <a:off x="3287" y="1482"/>
              <a:ext cx="756" cy="125"/>
            </a:xfrm>
            <a:custGeom>
              <a:avLst/>
              <a:gdLst>
                <a:gd name="T0" fmla="*/ 0 w 3327"/>
                <a:gd name="T1" fmla="*/ 0 h 435"/>
                <a:gd name="T2" fmla="*/ 0 w 3327"/>
                <a:gd name="T3" fmla="*/ 0 h 435"/>
                <a:gd name="T4" fmla="*/ 0 w 3327"/>
                <a:gd name="T5" fmla="*/ 0 h 435"/>
                <a:gd name="T6" fmla="*/ 0 w 3327"/>
                <a:gd name="T7" fmla="*/ 0 h 435"/>
                <a:gd name="T8" fmla="*/ 0 w 3327"/>
                <a:gd name="T9" fmla="*/ 0 h 435"/>
                <a:gd name="T10" fmla="*/ 0 w 3327"/>
                <a:gd name="T11" fmla="*/ 0 h 435"/>
                <a:gd name="T12" fmla="*/ 0 w 3327"/>
                <a:gd name="T13" fmla="*/ 0 h 435"/>
                <a:gd name="T14" fmla="*/ 0 w 3327"/>
                <a:gd name="T15" fmla="*/ 0 h 435"/>
                <a:gd name="T16" fmla="*/ 0 w 3327"/>
                <a:gd name="T17" fmla="*/ 0 h 435"/>
                <a:gd name="T18" fmla="*/ 0 w 3327"/>
                <a:gd name="T19" fmla="*/ 0 h 435"/>
                <a:gd name="T20" fmla="*/ 0 w 3327"/>
                <a:gd name="T21" fmla="*/ 0 h 435"/>
                <a:gd name="T22" fmla="*/ 0 w 3327"/>
                <a:gd name="T23" fmla="*/ 0 h 435"/>
                <a:gd name="T24" fmla="*/ 0 w 3327"/>
                <a:gd name="T25" fmla="*/ 0 h 435"/>
                <a:gd name="T26" fmla="*/ 0 w 3327"/>
                <a:gd name="T27" fmla="*/ 0 h 435"/>
                <a:gd name="T28" fmla="*/ 0 w 3327"/>
                <a:gd name="T29" fmla="*/ 0 h 435"/>
                <a:gd name="T30" fmla="*/ 0 w 3327"/>
                <a:gd name="T31" fmla="*/ 0 h 435"/>
                <a:gd name="T32" fmla="*/ 0 w 3327"/>
                <a:gd name="T33" fmla="*/ 0 h 435"/>
                <a:gd name="T34" fmla="*/ 0 w 3327"/>
                <a:gd name="T35" fmla="*/ 0 h 435"/>
                <a:gd name="T36" fmla="*/ 0 w 3327"/>
                <a:gd name="T37" fmla="*/ 0 h 435"/>
                <a:gd name="T38" fmla="*/ 0 w 3327"/>
                <a:gd name="T39" fmla="*/ 0 h 435"/>
                <a:gd name="T40" fmla="*/ 0 w 3327"/>
                <a:gd name="T41" fmla="*/ 0 h 435"/>
                <a:gd name="T42" fmla="*/ 0 w 3327"/>
                <a:gd name="T43" fmla="*/ 0 h 435"/>
                <a:gd name="T44" fmla="*/ 0 w 3327"/>
                <a:gd name="T45" fmla="*/ 0 h 435"/>
                <a:gd name="T46" fmla="*/ 0 w 3327"/>
                <a:gd name="T47" fmla="*/ 0 h 435"/>
                <a:gd name="T48" fmla="*/ 0 w 3327"/>
                <a:gd name="T49" fmla="*/ 0 h 435"/>
                <a:gd name="T50" fmla="*/ 0 w 3327"/>
                <a:gd name="T51" fmla="*/ 0 h 435"/>
                <a:gd name="T52" fmla="*/ 0 w 3327"/>
                <a:gd name="T53" fmla="*/ 0 h 435"/>
                <a:gd name="T54" fmla="*/ 0 w 3327"/>
                <a:gd name="T55" fmla="*/ 0 h 435"/>
                <a:gd name="T56" fmla="*/ 0 w 3327"/>
                <a:gd name="T57" fmla="*/ 0 h 435"/>
                <a:gd name="T58" fmla="*/ 0 w 3327"/>
                <a:gd name="T59" fmla="*/ 0 h 435"/>
                <a:gd name="T60" fmla="*/ 0 w 3327"/>
                <a:gd name="T61" fmla="*/ 0 h 435"/>
                <a:gd name="T62" fmla="*/ 0 w 3327"/>
                <a:gd name="T63" fmla="*/ 0 h 435"/>
                <a:gd name="T64" fmla="*/ 0 w 3327"/>
                <a:gd name="T65" fmla="*/ 0 h 435"/>
                <a:gd name="T66" fmla="*/ 0 w 3327"/>
                <a:gd name="T67" fmla="*/ 0 h 435"/>
                <a:gd name="T68" fmla="*/ 0 w 3327"/>
                <a:gd name="T69" fmla="*/ 0 h 435"/>
                <a:gd name="T70" fmla="*/ 0 w 3327"/>
                <a:gd name="T71" fmla="*/ 0 h 435"/>
                <a:gd name="T72" fmla="*/ 0 w 3327"/>
                <a:gd name="T73" fmla="*/ 0 h 435"/>
                <a:gd name="T74" fmla="*/ 0 w 3327"/>
                <a:gd name="T75" fmla="*/ 0 h 435"/>
                <a:gd name="T76" fmla="*/ 0 w 3327"/>
                <a:gd name="T77" fmla="*/ 0 h 435"/>
                <a:gd name="T78" fmla="*/ 0 w 3327"/>
                <a:gd name="T79" fmla="*/ 0 h 435"/>
                <a:gd name="T80" fmla="*/ 0 w 3327"/>
                <a:gd name="T81" fmla="*/ 0 h 435"/>
                <a:gd name="T82" fmla="*/ 0 w 3327"/>
                <a:gd name="T83" fmla="*/ 0 h 4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27"/>
                <a:gd name="T127" fmla="*/ 0 h 435"/>
                <a:gd name="T128" fmla="*/ 3327 w 3327"/>
                <a:gd name="T129" fmla="*/ 435 h 43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27" h="435">
                  <a:moveTo>
                    <a:pt x="0" y="430"/>
                  </a:moveTo>
                  <a:lnTo>
                    <a:pt x="6" y="388"/>
                  </a:lnTo>
                  <a:cubicBezTo>
                    <a:pt x="6" y="387"/>
                    <a:pt x="6" y="386"/>
                    <a:pt x="7" y="384"/>
                  </a:cubicBezTo>
                  <a:lnTo>
                    <a:pt x="23" y="345"/>
                  </a:lnTo>
                  <a:cubicBezTo>
                    <a:pt x="23" y="344"/>
                    <a:pt x="24" y="343"/>
                    <a:pt x="25" y="342"/>
                  </a:cubicBezTo>
                  <a:lnTo>
                    <a:pt x="51" y="307"/>
                  </a:lnTo>
                  <a:cubicBezTo>
                    <a:pt x="51" y="306"/>
                    <a:pt x="52" y="305"/>
                    <a:pt x="53" y="305"/>
                  </a:cubicBezTo>
                  <a:lnTo>
                    <a:pt x="87" y="274"/>
                  </a:lnTo>
                  <a:cubicBezTo>
                    <a:pt x="87" y="273"/>
                    <a:pt x="88" y="272"/>
                    <a:pt x="89" y="272"/>
                  </a:cubicBezTo>
                  <a:lnTo>
                    <a:pt x="131" y="247"/>
                  </a:lnTo>
                  <a:lnTo>
                    <a:pt x="180" y="226"/>
                  </a:lnTo>
                  <a:cubicBezTo>
                    <a:pt x="181" y="225"/>
                    <a:pt x="182" y="225"/>
                    <a:pt x="183" y="225"/>
                  </a:cubicBezTo>
                  <a:lnTo>
                    <a:pt x="236" y="213"/>
                  </a:lnTo>
                  <a:cubicBezTo>
                    <a:pt x="237" y="213"/>
                    <a:pt x="238" y="213"/>
                    <a:pt x="238" y="213"/>
                  </a:cubicBezTo>
                  <a:lnTo>
                    <a:pt x="294" y="209"/>
                  </a:lnTo>
                  <a:lnTo>
                    <a:pt x="1371" y="208"/>
                  </a:lnTo>
                  <a:lnTo>
                    <a:pt x="1426" y="205"/>
                  </a:lnTo>
                  <a:lnTo>
                    <a:pt x="1424" y="205"/>
                  </a:lnTo>
                  <a:lnTo>
                    <a:pt x="1477" y="193"/>
                  </a:lnTo>
                  <a:lnTo>
                    <a:pt x="1474" y="194"/>
                  </a:lnTo>
                  <a:lnTo>
                    <a:pt x="1521" y="175"/>
                  </a:lnTo>
                  <a:lnTo>
                    <a:pt x="1519" y="176"/>
                  </a:lnTo>
                  <a:lnTo>
                    <a:pt x="1560" y="150"/>
                  </a:lnTo>
                  <a:lnTo>
                    <a:pt x="1558" y="152"/>
                  </a:lnTo>
                  <a:lnTo>
                    <a:pt x="1592" y="121"/>
                  </a:lnTo>
                  <a:lnTo>
                    <a:pt x="1590" y="123"/>
                  </a:lnTo>
                  <a:lnTo>
                    <a:pt x="1616" y="88"/>
                  </a:lnTo>
                  <a:lnTo>
                    <a:pt x="1614" y="91"/>
                  </a:lnTo>
                  <a:lnTo>
                    <a:pt x="1630" y="52"/>
                  </a:lnTo>
                  <a:lnTo>
                    <a:pt x="1629" y="56"/>
                  </a:lnTo>
                  <a:lnTo>
                    <a:pt x="1635" y="14"/>
                  </a:lnTo>
                  <a:cubicBezTo>
                    <a:pt x="1636" y="6"/>
                    <a:pt x="1642" y="0"/>
                    <a:pt x="1650" y="0"/>
                  </a:cubicBezTo>
                  <a:cubicBezTo>
                    <a:pt x="1658" y="0"/>
                    <a:pt x="1665" y="6"/>
                    <a:pt x="1666" y="14"/>
                  </a:cubicBezTo>
                  <a:lnTo>
                    <a:pt x="1672" y="56"/>
                  </a:lnTo>
                  <a:lnTo>
                    <a:pt x="1671" y="52"/>
                  </a:lnTo>
                  <a:lnTo>
                    <a:pt x="1687" y="91"/>
                  </a:lnTo>
                  <a:lnTo>
                    <a:pt x="1685" y="88"/>
                  </a:lnTo>
                  <a:lnTo>
                    <a:pt x="1711" y="123"/>
                  </a:lnTo>
                  <a:lnTo>
                    <a:pt x="1709" y="121"/>
                  </a:lnTo>
                  <a:lnTo>
                    <a:pt x="1743" y="152"/>
                  </a:lnTo>
                  <a:lnTo>
                    <a:pt x="1741" y="150"/>
                  </a:lnTo>
                  <a:lnTo>
                    <a:pt x="1783" y="176"/>
                  </a:lnTo>
                  <a:lnTo>
                    <a:pt x="1780" y="175"/>
                  </a:lnTo>
                  <a:lnTo>
                    <a:pt x="1827" y="194"/>
                  </a:lnTo>
                  <a:lnTo>
                    <a:pt x="1825" y="193"/>
                  </a:lnTo>
                  <a:lnTo>
                    <a:pt x="1878" y="205"/>
                  </a:lnTo>
                  <a:lnTo>
                    <a:pt x="1876" y="205"/>
                  </a:lnTo>
                  <a:lnTo>
                    <a:pt x="1932" y="209"/>
                  </a:lnTo>
                  <a:lnTo>
                    <a:pt x="3032" y="208"/>
                  </a:lnTo>
                  <a:lnTo>
                    <a:pt x="3090" y="213"/>
                  </a:lnTo>
                  <a:cubicBezTo>
                    <a:pt x="3090" y="213"/>
                    <a:pt x="3091" y="213"/>
                    <a:pt x="3092" y="213"/>
                  </a:cubicBezTo>
                  <a:lnTo>
                    <a:pt x="3145" y="225"/>
                  </a:lnTo>
                  <a:cubicBezTo>
                    <a:pt x="3146" y="225"/>
                    <a:pt x="3147" y="225"/>
                    <a:pt x="3148" y="226"/>
                  </a:cubicBezTo>
                  <a:lnTo>
                    <a:pt x="3195" y="246"/>
                  </a:lnTo>
                  <a:cubicBezTo>
                    <a:pt x="3195" y="246"/>
                    <a:pt x="3196" y="246"/>
                    <a:pt x="3197" y="247"/>
                  </a:cubicBezTo>
                  <a:lnTo>
                    <a:pt x="3238" y="272"/>
                  </a:lnTo>
                  <a:cubicBezTo>
                    <a:pt x="3239" y="272"/>
                    <a:pt x="3239" y="273"/>
                    <a:pt x="3240" y="274"/>
                  </a:cubicBezTo>
                  <a:lnTo>
                    <a:pt x="3274" y="305"/>
                  </a:lnTo>
                  <a:cubicBezTo>
                    <a:pt x="3275" y="305"/>
                    <a:pt x="3276" y="306"/>
                    <a:pt x="3276" y="307"/>
                  </a:cubicBezTo>
                  <a:lnTo>
                    <a:pt x="3302" y="342"/>
                  </a:lnTo>
                  <a:cubicBezTo>
                    <a:pt x="3303" y="343"/>
                    <a:pt x="3304" y="344"/>
                    <a:pt x="3304" y="345"/>
                  </a:cubicBezTo>
                  <a:lnTo>
                    <a:pt x="3320" y="384"/>
                  </a:lnTo>
                  <a:cubicBezTo>
                    <a:pt x="3321" y="386"/>
                    <a:pt x="3321" y="387"/>
                    <a:pt x="3321" y="388"/>
                  </a:cubicBezTo>
                  <a:lnTo>
                    <a:pt x="3327" y="430"/>
                  </a:lnTo>
                  <a:lnTo>
                    <a:pt x="3296" y="435"/>
                  </a:lnTo>
                  <a:lnTo>
                    <a:pt x="3290" y="393"/>
                  </a:lnTo>
                  <a:lnTo>
                    <a:pt x="3291" y="397"/>
                  </a:lnTo>
                  <a:lnTo>
                    <a:pt x="3275" y="358"/>
                  </a:lnTo>
                  <a:lnTo>
                    <a:pt x="3277" y="361"/>
                  </a:lnTo>
                  <a:lnTo>
                    <a:pt x="3251" y="326"/>
                  </a:lnTo>
                  <a:lnTo>
                    <a:pt x="3253" y="328"/>
                  </a:lnTo>
                  <a:lnTo>
                    <a:pt x="3219" y="297"/>
                  </a:lnTo>
                  <a:lnTo>
                    <a:pt x="3221" y="299"/>
                  </a:lnTo>
                  <a:lnTo>
                    <a:pt x="3180" y="274"/>
                  </a:lnTo>
                  <a:lnTo>
                    <a:pt x="3182" y="275"/>
                  </a:lnTo>
                  <a:lnTo>
                    <a:pt x="3135" y="255"/>
                  </a:lnTo>
                  <a:lnTo>
                    <a:pt x="3138" y="256"/>
                  </a:lnTo>
                  <a:lnTo>
                    <a:pt x="3085" y="244"/>
                  </a:lnTo>
                  <a:lnTo>
                    <a:pt x="3087" y="244"/>
                  </a:lnTo>
                  <a:lnTo>
                    <a:pt x="3032" y="240"/>
                  </a:lnTo>
                  <a:lnTo>
                    <a:pt x="1929" y="240"/>
                  </a:lnTo>
                  <a:lnTo>
                    <a:pt x="1873" y="236"/>
                  </a:lnTo>
                  <a:cubicBezTo>
                    <a:pt x="1873" y="236"/>
                    <a:pt x="1872" y="236"/>
                    <a:pt x="1871" y="236"/>
                  </a:cubicBezTo>
                  <a:lnTo>
                    <a:pt x="1818" y="224"/>
                  </a:lnTo>
                  <a:cubicBezTo>
                    <a:pt x="1817" y="224"/>
                    <a:pt x="1816" y="224"/>
                    <a:pt x="1815" y="223"/>
                  </a:cubicBezTo>
                  <a:lnTo>
                    <a:pt x="1768" y="204"/>
                  </a:lnTo>
                  <a:cubicBezTo>
                    <a:pt x="1768" y="204"/>
                    <a:pt x="1767" y="204"/>
                    <a:pt x="1766" y="203"/>
                  </a:cubicBezTo>
                  <a:lnTo>
                    <a:pt x="1724" y="177"/>
                  </a:lnTo>
                  <a:cubicBezTo>
                    <a:pt x="1723" y="177"/>
                    <a:pt x="1722" y="176"/>
                    <a:pt x="1722" y="175"/>
                  </a:cubicBezTo>
                  <a:lnTo>
                    <a:pt x="1688" y="144"/>
                  </a:lnTo>
                  <a:cubicBezTo>
                    <a:pt x="1687" y="144"/>
                    <a:pt x="1686" y="143"/>
                    <a:pt x="1686" y="142"/>
                  </a:cubicBezTo>
                  <a:lnTo>
                    <a:pt x="1660" y="107"/>
                  </a:lnTo>
                  <a:cubicBezTo>
                    <a:pt x="1659" y="106"/>
                    <a:pt x="1658" y="105"/>
                    <a:pt x="1658" y="104"/>
                  </a:cubicBezTo>
                  <a:lnTo>
                    <a:pt x="1642" y="65"/>
                  </a:lnTo>
                  <a:cubicBezTo>
                    <a:pt x="1641" y="63"/>
                    <a:pt x="1641" y="62"/>
                    <a:pt x="1641" y="61"/>
                  </a:cubicBezTo>
                  <a:lnTo>
                    <a:pt x="1635" y="19"/>
                  </a:lnTo>
                  <a:lnTo>
                    <a:pt x="1666" y="19"/>
                  </a:lnTo>
                  <a:lnTo>
                    <a:pt x="1660" y="61"/>
                  </a:lnTo>
                  <a:cubicBezTo>
                    <a:pt x="1660" y="62"/>
                    <a:pt x="1660" y="63"/>
                    <a:pt x="1659" y="65"/>
                  </a:cubicBezTo>
                  <a:lnTo>
                    <a:pt x="1643" y="104"/>
                  </a:lnTo>
                  <a:cubicBezTo>
                    <a:pt x="1643" y="105"/>
                    <a:pt x="1642" y="106"/>
                    <a:pt x="1641" y="107"/>
                  </a:cubicBezTo>
                  <a:lnTo>
                    <a:pt x="1615" y="142"/>
                  </a:lnTo>
                  <a:cubicBezTo>
                    <a:pt x="1615" y="143"/>
                    <a:pt x="1614" y="144"/>
                    <a:pt x="1613" y="144"/>
                  </a:cubicBezTo>
                  <a:lnTo>
                    <a:pt x="1579" y="175"/>
                  </a:lnTo>
                  <a:cubicBezTo>
                    <a:pt x="1579" y="176"/>
                    <a:pt x="1578" y="176"/>
                    <a:pt x="1577" y="177"/>
                  </a:cubicBezTo>
                  <a:lnTo>
                    <a:pt x="1536" y="203"/>
                  </a:lnTo>
                  <a:cubicBezTo>
                    <a:pt x="1535" y="203"/>
                    <a:pt x="1534" y="204"/>
                    <a:pt x="1533" y="204"/>
                  </a:cubicBezTo>
                  <a:lnTo>
                    <a:pt x="1486" y="223"/>
                  </a:lnTo>
                  <a:cubicBezTo>
                    <a:pt x="1486" y="224"/>
                    <a:pt x="1485" y="224"/>
                    <a:pt x="1484" y="224"/>
                  </a:cubicBezTo>
                  <a:lnTo>
                    <a:pt x="1431" y="236"/>
                  </a:lnTo>
                  <a:cubicBezTo>
                    <a:pt x="1430" y="236"/>
                    <a:pt x="1429" y="236"/>
                    <a:pt x="1429" y="236"/>
                  </a:cubicBezTo>
                  <a:lnTo>
                    <a:pt x="1371" y="240"/>
                  </a:lnTo>
                  <a:lnTo>
                    <a:pt x="297" y="240"/>
                  </a:lnTo>
                  <a:lnTo>
                    <a:pt x="241" y="244"/>
                  </a:lnTo>
                  <a:lnTo>
                    <a:pt x="243" y="244"/>
                  </a:lnTo>
                  <a:lnTo>
                    <a:pt x="190" y="256"/>
                  </a:lnTo>
                  <a:lnTo>
                    <a:pt x="193" y="255"/>
                  </a:lnTo>
                  <a:lnTo>
                    <a:pt x="148" y="274"/>
                  </a:lnTo>
                  <a:lnTo>
                    <a:pt x="106" y="299"/>
                  </a:lnTo>
                  <a:lnTo>
                    <a:pt x="108" y="297"/>
                  </a:lnTo>
                  <a:lnTo>
                    <a:pt x="74" y="328"/>
                  </a:lnTo>
                  <a:lnTo>
                    <a:pt x="76" y="326"/>
                  </a:lnTo>
                  <a:lnTo>
                    <a:pt x="50" y="361"/>
                  </a:lnTo>
                  <a:lnTo>
                    <a:pt x="52" y="358"/>
                  </a:lnTo>
                  <a:lnTo>
                    <a:pt x="36" y="397"/>
                  </a:lnTo>
                  <a:lnTo>
                    <a:pt x="37" y="393"/>
                  </a:lnTo>
                  <a:lnTo>
                    <a:pt x="31" y="435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800080"/>
            </a:solidFill>
            <a:ln w="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>
                <a:latin typeface="Comic Sans MS" pitchFamily="66" charset="0"/>
              </a:endParaRPr>
            </a:p>
          </p:txBody>
        </p:sp>
        <p:sp>
          <p:nvSpPr>
            <p:cNvPr id="311209" name="Rectangle 1889"/>
            <p:cNvSpPr>
              <a:spLocks noChangeArrowheads="1"/>
            </p:cNvSpPr>
            <p:nvPr/>
          </p:nvSpPr>
          <p:spPr bwMode="auto">
            <a:xfrm>
              <a:off x="1652" y="1489"/>
              <a:ext cx="869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10" name="Freeform 1890"/>
            <p:cNvSpPr>
              <a:spLocks noEditPoints="1"/>
            </p:cNvSpPr>
            <p:nvPr/>
          </p:nvSpPr>
          <p:spPr bwMode="auto">
            <a:xfrm>
              <a:off x="1643" y="1478"/>
              <a:ext cx="887" cy="216"/>
            </a:xfrm>
            <a:custGeom>
              <a:avLst/>
              <a:gdLst>
                <a:gd name="T0" fmla="*/ 0 w 887"/>
                <a:gd name="T1" fmla="*/ 0 h 216"/>
                <a:gd name="T2" fmla="*/ 887 w 887"/>
                <a:gd name="T3" fmla="*/ 0 h 216"/>
                <a:gd name="T4" fmla="*/ 887 w 887"/>
                <a:gd name="T5" fmla="*/ 216 h 216"/>
                <a:gd name="T6" fmla="*/ 0 w 887"/>
                <a:gd name="T7" fmla="*/ 216 h 216"/>
                <a:gd name="T8" fmla="*/ 0 w 887"/>
                <a:gd name="T9" fmla="*/ 0 h 216"/>
                <a:gd name="T10" fmla="*/ 6 w 887"/>
                <a:gd name="T11" fmla="*/ 208 h 216"/>
                <a:gd name="T12" fmla="*/ 881 w 887"/>
                <a:gd name="T13" fmla="*/ 208 h 216"/>
                <a:gd name="T14" fmla="*/ 881 w 887"/>
                <a:gd name="T15" fmla="*/ 8 h 216"/>
                <a:gd name="T16" fmla="*/ 6 w 887"/>
                <a:gd name="T17" fmla="*/ 8 h 216"/>
                <a:gd name="T18" fmla="*/ 6 w 887"/>
                <a:gd name="T19" fmla="*/ 208 h 216"/>
                <a:gd name="T20" fmla="*/ 12 w 887"/>
                <a:gd name="T21" fmla="*/ 15 h 216"/>
                <a:gd name="T22" fmla="*/ 875 w 887"/>
                <a:gd name="T23" fmla="*/ 15 h 216"/>
                <a:gd name="T24" fmla="*/ 875 w 887"/>
                <a:gd name="T25" fmla="*/ 200 h 216"/>
                <a:gd name="T26" fmla="*/ 12 w 887"/>
                <a:gd name="T27" fmla="*/ 200 h 216"/>
                <a:gd name="T28" fmla="*/ 12 w 887"/>
                <a:gd name="T29" fmla="*/ 15 h 216"/>
                <a:gd name="T30" fmla="*/ 18 w 887"/>
                <a:gd name="T31" fmla="*/ 193 h 216"/>
                <a:gd name="T32" fmla="*/ 869 w 887"/>
                <a:gd name="T33" fmla="*/ 193 h 216"/>
                <a:gd name="T34" fmla="*/ 869 w 887"/>
                <a:gd name="T35" fmla="*/ 23 h 216"/>
                <a:gd name="T36" fmla="*/ 18 w 887"/>
                <a:gd name="T37" fmla="*/ 23 h 216"/>
                <a:gd name="T38" fmla="*/ 18 w 887"/>
                <a:gd name="T39" fmla="*/ 193 h 2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87"/>
                <a:gd name="T61" fmla="*/ 0 h 216"/>
                <a:gd name="T62" fmla="*/ 887 w 887"/>
                <a:gd name="T63" fmla="*/ 216 h 2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87" h="216">
                  <a:moveTo>
                    <a:pt x="0" y="0"/>
                  </a:moveTo>
                  <a:lnTo>
                    <a:pt x="887" y="0"/>
                  </a:lnTo>
                  <a:lnTo>
                    <a:pt x="887" y="216"/>
                  </a:lnTo>
                  <a:lnTo>
                    <a:pt x="0" y="216"/>
                  </a:lnTo>
                  <a:lnTo>
                    <a:pt x="0" y="0"/>
                  </a:lnTo>
                  <a:close/>
                  <a:moveTo>
                    <a:pt x="6" y="208"/>
                  </a:moveTo>
                  <a:lnTo>
                    <a:pt x="881" y="208"/>
                  </a:lnTo>
                  <a:lnTo>
                    <a:pt x="881" y="8"/>
                  </a:lnTo>
                  <a:lnTo>
                    <a:pt x="6" y="8"/>
                  </a:lnTo>
                  <a:lnTo>
                    <a:pt x="6" y="208"/>
                  </a:lnTo>
                  <a:close/>
                  <a:moveTo>
                    <a:pt x="12" y="15"/>
                  </a:moveTo>
                  <a:lnTo>
                    <a:pt x="875" y="15"/>
                  </a:lnTo>
                  <a:lnTo>
                    <a:pt x="875" y="200"/>
                  </a:lnTo>
                  <a:lnTo>
                    <a:pt x="12" y="200"/>
                  </a:lnTo>
                  <a:lnTo>
                    <a:pt x="12" y="15"/>
                  </a:lnTo>
                  <a:close/>
                  <a:moveTo>
                    <a:pt x="18" y="193"/>
                  </a:moveTo>
                  <a:lnTo>
                    <a:pt x="869" y="193"/>
                  </a:lnTo>
                  <a:lnTo>
                    <a:pt x="869" y="23"/>
                  </a:lnTo>
                  <a:lnTo>
                    <a:pt x="18" y="23"/>
                  </a:lnTo>
                  <a:lnTo>
                    <a:pt x="18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11" name="Rectangle 1891"/>
            <p:cNvSpPr>
              <a:spLocks noChangeArrowheads="1"/>
            </p:cNvSpPr>
            <p:nvPr/>
          </p:nvSpPr>
          <p:spPr bwMode="auto">
            <a:xfrm>
              <a:off x="1668" y="1514"/>
              <a:ext cx="811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</a:rPr>
                <a:t>MP from ~11 MV/M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311212" name="Rectangle 1892"/>
            <p:cNvSpPr>
              <a:spLocks noChangeArrowheads="1"/>
            </p:cNvSpPr>
            <p:nvPr/>
          </p:nvSpPr>
          <p:spPr bwMode="auto">
            <a:xfrm>
              <a:off x="2126" y="1514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13" name="Rectangle 1893"/>
            <p:cNvSpPr>
              <a:spLocks noChangeArrowheads="1"/>
            </p:cNvSpPr>
            <p:nvPr/>
          </p:nvSpPr>
          <p:spPr bwMode="auto">
            <a:xfrm>
              <a:off x="2155" y="1514"/>
              <a:ext cx="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311214" name="Freeform 1894"/>
            <p:cNvSpPr>
              <a:spLocks noEditPoints="1"/>
            </p:cNvSpPr>
            <p:nvPr/>
          </p:nvSpPr>
          <p:spPr bwMode="auto">
            <a:xfrm>
              <a:off x="2063" y="1671"/>
              <a:ext cx="354" cy="234"/>
            </a:xfrm>
            <a:custGeom>
              <a:avLst/>
              <a:gdLst>
                <a:gd name="T0" fmla="*/ 3 w 354"/>
                <a:gd name="T1" fmla="*/ 0 h 234"/>
                <a:gd name="T2" fmla="*/ 335 w 354"/>
                <a:gd name="T3" fmla="*/ 216 h 234"/>
                <a:gd name="T4" fmla="*/ 331 w 354"/>
                <a:gd name="T5" fmla="*/ 224 h 234"/>
                <a:gd name="T6" fmla="*/ 0 w 354"/>
                <a:gd name="T7" fmla="*/ 9 h 234"/>
                <a:gd name="T8" fmla="*/ 3 w 354"/>
                <a:gd name="T9" fmla="*/ 0 h 234"/>
                <a:gd name="T10" fmla="*/ 333 w 354"/>
                <a:gd name="T11" fmla="*/ 220 h 234"/>
                <a:gd name="T12" fmla="*/ 330 w 354"/>
                <a:gd name="T13" fmla="*/ 192 h 234"/>
                <a:gd name="T14" fmla="*/ 354 w 354"/>
                <a:gd name="T15" fmla="*/ 234 h 234"/>
                <a:gd name="T16" fmla="*/ 314 w 354"/>
                <a:gd name="T17" fmla="*/ 233 h 234"/>
                <a:gd name="T18" fmla="*/ 333 w 354"/>
                <a:gd name="T19" fmla="*/ 220 h 2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4"/>
                <a:gd name="T31" fmla="*/ 0 h 234"/>
                <a:gd name="T32" fmla="*/ 354 w 354"/>
                <a:gd name="T33" fmla="*/ 234 h 2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4" h="234">
                  <a:moveTo>
                    <a:pt x="3" y="0"/>
                  </a:moveTo>
                  <a:lnTo>
                    <a:pt x="335" y="216"/>
                  </a:lnTo>
                  <a:lnTo>
                    <a:pt x="331" y="224"/>
                  </a:lnTo>
                  <a:lnTo>
                    <a:pt x="0" y="9"/>
                  </a:lnTo>
                  <a:lnTo>
                    <a:pt x="3" y="0"/>
                  </a:lnTo>
                  <a:close/>
                  <a:moveTo>
                    <a:pt x="333" y="220"/>
                  </a:moveTo>
                  <a:lnTo>
                    <a:pt x="330" y="192"/>
                  </a:lnTo>
                  <a:lnTo>
                    <a:pt x="354" y="234"/>
                  </a:lnTo>
                  <a:lnTo>
                    <a:pt x="314" y="233"/>
                  </a:lnTo>
                  <a:lnTo>
                    <a:pt x="333" y="220"/>
                  </a:lnTo>
                  <a:close/>
                </a:path>
              </a:pathLst>
            </a:custGeom>
            <a:solidFill>
              <a:srgbClr val="800080"/>
            </a:solidFill>
            <a:ln w="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311215" name="Rectangle 16"/>
          <p:cNvSpPr>
            <a:spLocks noChangeArrowheads="1"/>
          </p:cNvSpPr>
          <p:nvPr/>
        </p:nvSpPr>
        <p:spPr bwMode="auto">
          <a:xfrm>
            <a:off x="1143000" y="6172200"/>
            <a:ext cx="7519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800" dirty="0">
                <a:latin typeface="Comic Sans MS" pitchFamily="66" charset="0"/>
              </a:rPr>
              <a:t>Q</a:t>
            </a:r>
            <a:r>
              <a:rPr lang="en-US" sz="1800" baseline="-25000" dirty="0">
                <a:latin typeface="Comic Sans MS" pitchFamily="66" charset="0"/>
              </a:rPr>
              <a:t>0 </a:t>
            </a:r>
            <a:r>
              <a:rPr lang="en-US" sz="1800" dirty="0">
                <a:latin typeface="Comic Sans MS" pitchFamily="66" charset="0"/>
              </a:rPr>
              <a:t>.vs. </a:t>
            </a:r>
            <a:r>
              <a:rPr lang="en-US" sz="1800" dirty="0" err="1">
                <a:latin typeface="Comic Sans MS" pitchFamily="66" charset="0"/>
              </a:rPr>
              <a:t>E</a:t>
            </a:r>
            <a:r>
              <a:rPr lang="en-US" sz="1800" baseline="-25000" dirty="0" err="1">
                <a:latin typeface="Comic Sans MS" pitchFamily="66" charset="0"/>
              </a:rPr>
              <a:t>acc</a:t>
            </a:r>
            <a:r>
              <a:rPr lang="en-US" sz="1800" baseline="-25000" dirty="0">
                <a:latin typeface="Comic Sans MS" pitchFamily="66" charset="0"/>
              </a:rPr>
              <a:t> </a:t>
            </a:r>
            <a:r>
              <a:rPr lang="en-US" sz="1800" dirty="0">
                <a:latin typeface="Comic Sans MS" pitchFamily="66" charset="0"/>
              </a:rPr>
              <a:t>and x-ray intensity as measured at the top of the VTS </a:t>
            </a:r>
          </a:p>
        </p:txBody>
      </p:sp>
      <p:sp>
        <p:nvSpPr>
          <p:cNvPr id="311216" name="Title 2"/>
          <p:cNvSpPr>
            <a:spLocks noGrp="1"/>
          </p:cNvSpPr>
          <p:nvPr>
            <p:ph type="title" idx="4294967295"/>
          </p:nvPr>
        </p:nvSpPr>
        <p:spPr>
          <a:xfrm>
            <a:off x="762000" y="0"/>
            <a:ext cx="6958013" cy="609600"/>
          </a:xfrm>
        </p:spPr>
        <p:txBody>
          <a:bodyPr/>
          <a:lstStyle/>
          <a:p>
            <a:r>
              <a:rPr lang="en-US" sz="2800">
                <a:cs typeface="Arial" charset="0"/>
              </a:rPr>
              <a:t>Spoke Resonator VTS of bare cavity</a:t>
            </a:r>
            <a:endParaRPr lang="en-US" sz="2800"/>
          </a:p>
        </p:txBody>
      </p:sp>
      <p:sp>
        <p:nvSpPr>
          <p:cNvPr id="311217" name="Oval 1895"/>
          <p:cNvSpPr>
            <a:spLocks noChangeArrowheads="1"/>
          </p:cNvSpPr>
          <p:nvPr/>
        </p:nvSpPr>
        <p:spPr bwMode="auto">
          <a:xfrm>
            <a:off x="4495800" y="2625725"/>
            <a:ext cx="193675" cy="193675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11218" name="Text Box 1896"/>
          <p:cNvSpPr txBox="1">
            <a:spLocks noChangeArrowheads="1"/>
          </p:cNvSpPr>
          <p:nvPr/>
        </p:nvSpPr>
        <p:spPr bwMode="auto">
          <a:xfrm>
            <a:off x="195263" y="1520825"/>
            <a:ext cx="1647825" cy="1955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Project X</a:t>
            </a:r>
          </a:p>
          <a:p>
            <a:pPr algn="ctr"/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Operating</a:t>
            </a:r>
          </a:p>
          <a:p>
            <a:pPr algn="ctr"/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Point</a:t>
            </a:r>
          </a:p>
          <a:p>
            <a:pPr algn="ctr"/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15 MV/M</a:t>
            </a:r>
          </a:p>
          <a:p>
            <a:pPr algn="ctr"/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@2 K</a:t>
            </a:r>
          </a:p>
        </p:txBody>
      </p:sp>
      <p:sp>
        <p:nvSpPr>
          <p:cNvPr id="311219" name="Line 1897"/>
          <p:cNvSpPr>
            <a:spLocks noChangeShapeType="1"/>
          </p:cNvSpPr>
          <p:nvPr/>
        </p:nvSpPr>
        <p:spPr bwMode="auto">
          <a:xfrm>
            <a:off x="1905000" y="2438400"/>
            <a:ext cx="2667000" cy="3048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7848600" cy="639763"/>
          </a:xfrm>
        </p:spPr>
        <p:txBody>
          <a:bodyPr anchor="t"/>
          <a:lstStyle/>
          <a:p>
            <a:r>
              <a:rPr lang="en-US" sz="3200"/>
              <a:t>New RF Unit Test Facility at Fermilab </a:t>
            </a:r>
          </a:p>
        </p:txBody>
      </p:sp>
      <p:pic>
        <p:nvPicPr>
          <p:cNvPr id="32563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3350" y="1066800"/>
            <a:ext cx="8782050" cy="3989388"/>
          </a:xfrm>
        </p:spPr>
      </p:pic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381000" y="5410200"/>
            <a:ext cx="8534400" cy="912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>
                <a:ea typeface="ＭＳ Ｐゴシック"/>
                <a:cs typeface="ＭＳ Ｐゴシック"/>
              </a:rPr>
              <a:t>An important facility for both Project X &amp; ILC R&amp;D</a:t>
            </a:r>
          </a:p>
          <a:p>
            <a:pPr algn="ctr" eaLnBrk="0" hangingPunct="0"/>
            <a:r>
              <a:rPr lang="en-US" b="1">
                <a:solidFill>
                  <a:srgbClr val="008000"/>
                </a:solidFill>
              </a:rPr>
              <a:t>1st Cryomodule moving to NML</a:t>
            </a:r>
            <a:endParaRPr lang="en-US" sz="28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2" descr="P4224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7613" y="990600"/>
            <a:ext cx="2541587" cy="218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58" name="Picture 2" descr="IMG_198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" y="990600"/>
            <a:ext cx="3124200" cy="2343150"/>
          </a:xfrm>
        </p:spPr>
      </p:pic>
      <p:pic>
        <p:nvPicPr>
          <p:cNvPr id="326660" name="Picture 4" descr="IMG_189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6200" y="3429000"/>
            <a:ext cx="2743200" cy="2286000"/>
          </a:xfrm>
        </p:spPr>
      </p:pic>
      <p:pic>
        <p:nvPicPr>
          <p:cNvPr id="326661" name="Picture 5" descr="Cryo Ro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6315188" y="3505201"/>
            <a:ext cx="2676411" cy="2209800"/>
          </a:xfrm>
        </p:spPr>
      </p:pic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444500" y="2894013"/>
            <a:ext cx="2298700" cy="45878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FF0000"/>
                </a:solidFill>
                <a:ea typeface="ＭＳ Ｐゴシック"/>
                <a:cs typeface="ＭＳ Ｐゴシック"/>
              </a:rPr>
              <a:t>1st Cryomodule Test fit</a:t>
            </a:r>
            <a:r>
              <a:rPr lang="en-US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6477000" y="2819400"/>
            <a:ext cx="2298700" cy="424732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RF dist system from SLAC</a:t>
            </a:r>
            <a:r>
              <a:rPr lang="en-US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  <a:endParaRPr lang="en-US" dirty="0">
              <a:solidFill>
                <a:srgbClr val="FF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228600" y="5181600"/>
            <a:ext cx="1803400" cy="45878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FF0000"/>
                </a:solidFill>
                <a:ea typeface="ＭＳ Ｐゴシック"/>
                <a:cs typeface="ＭＳ Ｐゴシック"/>
              </a:rPr>
              <a:t>Control Room</a:t>
            </a:r>
            <a:r>
              <a:rPr lang="en-US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326665" name="Text Box 9"/>
          <p:cNvSpPr txBox="1">
            <a:spLocks noChangeArrowheads="1"/>
          </p:cNvSpPr>
          <p:nvPr/>
        </p:nvSpPr>
        <p:spPr bwMode="auto">
          <a:xfrm>
            <a:off x="6731000" y="5334000"/>
            <a:ext cx="2032000" cy="313932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He </a:t>
            </a:r>
            <a:r>
              <a:rPr lang="en-US" sz="16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Refrigerators(2)</a:t>
            </a:r>
            <a:endParaRPr lang="en-US" sz="2800" dirty="0">
              <a:solidFill>
                <a:srgbClr val="FF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26666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0"/>
            <a:ext cx="7467600" cy="685800"/>
          </a:xfrm>
        </p:spPr>
        <p:txBody>
          <a:bodyPr/>
          <a:lstStyle/>
          <a:p>
            <a:r>
              <a:rPr lang="en-US" dirty="0"/>
              <a:t>Progress at NML</a:t>
            </a:r>
          </a:p>
        </p:txBody>
      </p:sp>
      <p:pic>
        <p:nvPicPr>
          <p:cNvPr id="32666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990600"/>
            <a:ext cx="27289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68" name="Text Box 12"/>
          <p:cNvSpPr txBox="1">
            <a:spLocks noChangeArrowheads="1"/>
          </p:cNvSpPr>
          <p:nvPr/>
        </p:nvSpPr>
        <p:spPr bwMode="auto">
          <a:xfrm>
            <a:off x="3568700" y="2817813"/>
            <a:ext cx="2298700" cy="45878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>
                <a:solidFill>
                  <a:srgbClr val="FF0000"/>
                </a:solidFill>
                <a:ea typeface="ＭＳ Ｐゴシック"/>
                <a:cs typeface="ＭＳ Ｐゴシック"/>
              </a:rPr>
              <a:t>CM Feed Can</a:t>
            </a:r>
            <a:r>
              <a:rPr lang="en-US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pic>
        <p:nvPicPr>
          <p:cNvPr id="32666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3505200"/>
            <a:ext cx="30480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70" name="Text Box 14"/>
          <p:cNvSpPr txBox="1">
            <a:spLocks noChangeArrowheads="1"/>
          </p:cNvSpPr>
          <p:nvPr/>
        </p:nvSpPr>
        <p:spPr bwMode="auto">
          <a:xfrm>
            <a:off x="3276600" y="5181600"/>
            <a:ext cx="2298700" cy="458787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>
                <a:solidFill>
                  <a:srgbClr val="FF0000"/>
                </a:solidFill>
                <a:ea typeface="ＭＳ Ｐゴシック"/>
                <a:cs typeface="ＭＳ Ｐゴシック"/>
              </a:rPr>
              <a:t>Capture Cavity II @ NML</a:t>
            </a:r>
            <a:r>
              <a:rPr lang="en-US" dirty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81000" y="5725180"/>
            <a:ext cx="8534400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err="1" smtClean="0">
                <a:ea typeface="ＭＳ Ｐゴシック"/>
                <a:cs typeface="ＭＳ Ｐゴシック"/>
              </a:rPr>
              <a:t>Cryo</a:t>
            </a:r>
            <a:r>
              <a:rPr lang="en-US" sz="2800" dirty="0" smtClean="0">
                <a:ea typeface="ＭＳ Ｐゴシック"/>
                <a:cs typeface="ＭＳ Ｐゴシック"/>
              </a:rPr>
              <a:t> operational, CM1 cool down this summer</a:t>
            </a:r>
            <a:endParaRPr lang="en-US" sz="2800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r>
              <a:rPr lang="en-US" smtClean="0">
                <a:latin typeface="Arial Rounded MT Bold" charset="0"/>
              </a:rPr>
              <a:t>NML CM1 Vacuum Work</a:t>
            </a:r>
          </a:p>
        </p:txBody>
      </p:sp>
      <p:pic>
        <p:nvPicPr>
          <p:cNvPr id="46085" name="Picture 12" descr="IMG_26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3" descr="IMG_26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95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4" descr="IMG_26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295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5" descr="IMG_267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338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6" descr="IMG_267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733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7" descr="IMG_268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810000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3606800" y="3476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>
              <a:ea typeface="ＭＳ Ｐゴシック"/>
              <a:cs typeface="ＭＳ Ｐゴシック"/>
            </a:endParaRPr>
          </a:p>
        </p:txBody>
      </p:sp>
      <p:pic>
        <p:nvPicPr>
          <p:cNvPr id="328707" name="Picture 3" descr="IMG_205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3700" y="996950"/>
            <a:ext cx="8304213" cy="4981575"/>
          </a:xfrm>
        </p:spPr>
      </p:pic>
      <p:sp>
        <p:nvSpPr>
          <p:cNvPr id="3287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467600" cy="685800"/>
          </a:xfrm>
          <a:noFill/>
          <a:ln/>
        </p:spPr>
        <p:txBody>
          <a:bodyPr/>
          <a:lstStyle/>
          <a:p>
            <a:r>
              <a:rPr lang="en-US" b="0"/>
              <a:t>RF Unit Test Facility at NML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153400" cy="685800"/>
          </a:xfrm>
        </p:spPr>
        <p:txBody>
          <a:bodyPr/>
          <a:lstStyle/>
          <a:p>
            <a:r>
              <a:rPr lang="en-US" sz="2800"/>
              <a:t>New buildings and Refrigerator (ARRA)</a:t>
            </a:r>
          </a:p>
        </p:txBody>
      </p:sp>
      <p:pic>
        <p:nvPicPr>
          <p:cNvPr id="3676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066" name="Group 2"/>
          <p:cNvGrpSpPr>
            <a:grpSpLocks/>
          </p:cNvGrpSpPr>
          <p:nvPr/>
        </p:nvGrpSpPr>
        <p:grpSpPr bwMode="auto">
          <a:xfrm>
            <a:off x="152400" y="914400"/>
            <a:ext cx="8697913" cy="5943600"/>
            <a:chOff x="7" y="10"/>
            <a:chExt cx="5760" cy="4045"/>
          </a:xfrm>
        </p:grpSpPr>
        <p:pic>
          <p:nvPicPr>
            <p:cNvPr id="3440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" y="10"/>
              <a:ext cx="5760" cy="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406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" y="3862"/>
              <a:ext cx="139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406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1901" y="3829"/>
              <a:ext cx="225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407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3361" y="3808"/>
              <a:ext cx="225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407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696200" cy="685800"/>
          </a:xfrm>
        </p:spPr>
        <p:txBody>
          <a:bodyPr/>
          <a:lstStyle/>
          <a:p>
            <a:r>
              <a:rPr lang="en-US" sz="3200" dirty="0" smtClean="0"/>
              <a:t>SRF </a:t>
            </a:r>
            <a:r>
              <a:rPr lang="en-US" sz="3200" dirty="0"/>
              <a:t>materials R&amp;D Program</a:t>
            </a:r>
          </a:p>
        </p:txBody>
      </p:sp>
      <p:sp>
        <p:nvSpPr>
          <p:cNvPr id="344072" name="Text Box 8"/>
          <p:cNvSpPr txBox="1">
            <a:spLocks noChangeArrowheads="1"/>
          </p:cNvSpPr>
          <p:nvPr/>
        </p:nvSpPr>
        <p:spPr bwMode="auto">
          <a:xfrm>
            <a:off x="4495800" y="2895600"/>
            <a:ext cx="235585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800">
                <a:solidFill>
                  <a:srgbClr val="000000"/>
                </a:solidFill>
              </a:rPr>
              <a:t>Pits appear after EP !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3352800" cy="25908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Broad collaboration </a:t>
            </a:r>
            <a:r>
              <a:rPr lang="en-US" sz="1800" dirty="0"/>
              <a:t>of </a:t>
            </a:r>
            <a:r>
              <a:rPr lang="en-US" sz="1800" dirty="0" smtClean="0"/>
              <a:t>materials </a:t>
            </a:r>
            <a:r>
              <a:rPr lang="en-US" sz="1800" dirty="0"/>
              <a:t>scientists!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Example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ANL,FNAL,U of C 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Cavities </a:t>
            </a:r>
            <a:r>
              <a:rPr lang="en-US" sz="1600" dirty="0"/>
              <a:t>often limited by defects near EB weld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Pits observed in samples after EP. Why?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Diagnostic tools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239000" cy="685800"/>
          </a:xfrm>
        </p:spPr>
        <p:txBody>
          <a:bodyPr/>
          <a:lstStyle/>
          <a:p>
            <a:r>
              <a:rPr lang="en-US" sz="3200" dirty="0" smtClean="0"/>
              <a:t>SRF: New Infrastructure</a:t>
            </a:r>
            <a:endParaRPr lang="en-US" sz="3200" dirty="0"/>
          </a:p>
        </p:txBody>
      </p:sp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046" y="2057400"/>
            <a:ext cx="2724354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981200"/>
            <a:ext cx="3429000" cy="2273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46117" name="Picture 5"/>
          <p:cNvPicPr>
            <a:picLocks noChangeAspect="1" noChangeArrowheads="1"/>
          </p:cNvPicPr>
          <p:nvPr/>
        </p:nvPicPr>
        <p:blipFill>
          <a:blip r:embed="rId5"/>
          <a:srcRect b="5281"/>
          <a:stretch>
            <a:fillRect/>
          </a:stretch>
        </p:blipFill>
        <p:spPr bwMode="auto">
          <a:xfrm>
            <a:off x="4800600" y="4694238"/>
            <a:ext cx="3581400" cy="1755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762000" y="4191000"/>
            <a:ext cx="2933700" cy="287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Traditional carbon resistor based system</a:t>
            </a: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4800600" y="4038600"/>
            <a:ext cx="3581400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/>
              <a:t>New diode based system with  960 sensors and 62 wires can be installed in about 15 minutes</a:t>
            </a:r>
          </a:p>
        </p:txBody>
      </p:sp>
      <p:sp>
        <p:nvSpPr>
          <p:cNvPr id="346120" name="Text Box 8"/>
          <p:cNvSpPr txBox="1">
            <a:spLocks noChangeArrowheads="1"/>
          </p:cNvSpPr>
          <p:nvPr/>
        </p:nvSpPr>
        <p:spPr bwMode="auto">
          <a:xfrm>
            <a:off x="381000" y="1066800"/>
            <a:ext cx="8153400" cy="7078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New single-cell temperature mapping system uses multiplexed diodes as sensing elements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8600" y="4800600"/>
            <a:ext cx="4114800" cy="152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Also implemented 2</a:t>
            </a:r>
            <a:r>
              <a:rPr lang="en-US" sz="2000" b="1" kern="0" baseline="30000" dirty="0" smtClean="0">
                <a:latin typeface="+mn-lt"/>
              </a:rPr>
              <a:t>nd</a:t>
            </a:r>
            <a:r>
              <a:rPr lang="en-US" sz="2000" b="1" kern="0" dirty="0" smtClean="0">
                <a:latin typeface="+mn-lt"/>
              </a:rPr>
              <a:t> sound detectors developed at Cornell</a:t>
            </a:r>
          </a:p>
          <a:p>
            <a:pPr marL="166688" marR="0" lvl="0" indent="-1666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Simple,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can be incorporated into dressed cavity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3657600" y="2819400"/>
            <a:ext cx="1066800" cy="685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6600"/>
                </a:solidFill>
                <a:latin typeface="Arial Rounded MT Bold" pitchFamily="34" charset="0"/>
              </a:rPr>
              <a:t>FY10: New Directions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000" dirty="0" smtClean="0"/>
              <a:t>Realization that timescale for ILC is later that envisioned</a:t>
            </a:r>
          </a:p>
          <a:p>
            <a:pPr>
              <a:lnSpc>
                <a:spcPts val="2700"/>
              </a:lnSpc>
            </a:pPr>
            <a:r>
              <a:rPr lang="en-US" sz="2000" dirty="0" smtClean="0"/>
              <a:t>Increased focus on Project X</a:t>
            </a:r>
          </a:p>
          <a:p>
            <a:pPr>
              <a:lnSpc>
                <a:spcPts val="2700"/>
              </a:lnSpc>
            </a:pPr>
            <a:r>
              <a:rPr lang="en-US" sz="2000" dirty="0" smtClean="0"/>
              <a:t>But… the Project X design has changed: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ICD1, a 8 </a:t>
            </a:r>
            <a:r>
              <a:rPr lang="en-US" sz="1800" dirty="0" err="1" smtClean="0"/>
              <a:t>GeV</a:t>
            </a:r>
            <a:r>
              <a:rPr lang="en-US" sz="1800" dirty="0" smtClean="0"/>
              <a:t> pulsed linac </a:t>
            </a:r>
            <a:r>
              <a:rPr lang="en-US" sz="1800" dirty="0" smtClean="0">
                <a:sym typeface="Wingdings" pitchFamily="2" charset="2"/>
              </a:rPr>
              <a:t> evolved</a:t>
            </a:r>
            <a:endParaRPr lang="en-US" sz="1800" dirty="0" smtClean="0"/>
          </a:p>
          <a:p>
            <a:pPr lvl="1">
              <a:lnSpc>
                <a:spcPts val="2700"/>
              </a:lnSpc>
            </a:pPr>
            <a:r>
              <a:rPr lang="en-US" sz="1800" dirty="0" smtClean="0"/>
              <a:t>ICD2, a 3 </a:t>
            </a:r>
            <a:r>
              <a:rPr lang="en-US" sz="1800" dirty="0" err="1" smtClean="0"/>
              <a:t>GeV</a:t>
            </a:r>
            <a:r>
              <a:rPr lang="en-US" sz="1800" dirty="0" smtClean="0"/>
              <a:t> CW linac for an enhanced rare decay program plus a 3-8 </a:t>
            </a:r>
            <a:r>
              <a:rPr lang="en-US" sz="1800" dirty="0" err="1" smtClean="0"/>
              <a:t>GeV</a:t>
            </a:r>
            <a:r>
              <a:rPr lang="en-US" sz="1800" dirty="0" smtClean="0"/>
              <a:t> accelerator (pulsed linac or RCS) to MI for neutrinos</a:t>
            </a:r>
            <a:endParaRPr lang="en-US" sz="1100" dirty="0" smtClean="0"/>
          </a:p>
          <a:p>
            <a:pPr>
              <a:lnSpc>
                <a:spcPts val="2700"/>
              </a:lnSpc>
            </a:pPr>
            <a:endParaRPr lang="en-US" sz="2000" dirty="0" smtClean="0"/>
          </a:p>
          <a:p>
            <a:pPr>
              <a:lnSpc>
                <a:spcPts val="2700"/>
              </a:lnSpc>
            </a:pPr>
            <a:r>
              <a:rPr lang="en-US" sz="2000" dirty="0" smtClean="0"/>
              <a:t>ILC /PX 1.3 GHz pulsed linac R&amp;D continues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ILC R&amp;D remains part of the national program and FNAL is playing a big role, Lots of technical progress! 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Pulsed 1.3 GHz linac remains part of Project X R&amp;D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Favored path to a high power proton source from main injector</a:t>
            </a:r>
          </a:p>
          <a:p>
            <a:pPr lvl="1">
              <a:lnSpc>
                <a:spcPts val="2700"/>
              </a:lnSpc>
              <a:buNone/>
            </a:pPr>
            <a:endParaRPr lang="en-US" sz="18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SRF: Laser Melting of Nb Surface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458200" cy="1143000"/>
          </a:xfrm>
        </p:spPr>
        <p:txBody>
          <a:bodyPr/>
          <a:lstStyle/>
          <a:p>
            <a:r>
              <a:rPr lang="en-US" sz="2000"/>
              <a:t>Preliminary experiments show a pit cannot be removed by BCP or EP, even after ~150 um removal</a:t>
            </a:r>
          </a:p>
          <a:p>
            <a:r>
              <a:rPr lang="en-US" sz="2000"/>
              <a:t>Fermilab is investigating: </a:t>
            </a:r>
            <a:r>
              <a:rPr lang="en-US" sz="2000">
                <a:solidFill>
                  <a:srgbClr val="CC0000"/>
                </a:solidFill>
              </a:rPr>
              <a:t>Laser Melting</a:t>
            </a:r>
          </a:p>
        </p:txBody>
      </p:sp>
      <p:pic>
        <p:nvPicPr>
          <p:cNvPr id="350212" name="Picture 4" descr="p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3" name="Picture 5" descr="pit11"/>
          <p:cNvPicPr>
            <a:picLocks noChangeAspect="1" noChangeArrowheads="1"/>
          </p:cNvPicPr>
          <p:nvPr/>
        </p:nvPicPr>
        <p:blipFill>
          <a:blip r:embed="rId4"/>
          <a:srcRect b="27907"/>
          <a:stretch>
            <a:fillRect/>
          </a:stretch>
        </p:blipFill>
        <p:spPr bwMode="auto">
          <a:xfrm>
            <a:off x="0" y="4400550"/>
            <a:ext cx="35814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7" descr="pit9-30d-7"/>
          <p:cNvPicPr>
            <a:picLocks noChangeAspect="1" noChangeArrowheads="1"/>
          </p:cNvPicPr>
          <p:nvPr/>
        </p:nvPicPr>
        <p:blipFill>
          <a:blip r:embed="rId5"/>
          <a:srcRect b="26684"/>
          <a:stretch>
            <a:fillRect/>
          </a:stretch>
        </p:blipFill>
        <p:spPr bwMode="auto">
          <a:xfrm>
            <a:off x="5715000" y="4191000"/>
            <a:ext cx="342900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5" name="Picture 6" descr="pit9-30d-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2000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6" name="Text Box 10"/>
          <p:cNvSpPr txBox="1">
            <a:spLocks noChangeArrowheads="1"/>
          </p:cNvSpPr>
          <p:nvPr/>
        </p:nvSpPr>
        <p:spPr bwMode="auto">
          <a:xfrm>
            <a:off x="4876800" y="5410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14 </a:t>
            </a:r>
            <a:r>
              <a:rPr lang="en-US" sz="1800">
                <a:cs typeface="Arial" charset="0"/>
              </a:rPr>
              <a:t>µm</a:t>
            </a:r>
          </a:p>
        </p:txBody>
      </p:sp>
      <p:sp>
        <p:nvSpPr>
          <p:cNvPr id="350217" name="Line 9"/>
          <p:cNvSpPr>
            <a:spLocks noChangeShapeType="1"/>
          </p:cNvSpPr>
          <p:nvPr/>
        </p:nvSpPr>
        <p:spPr bwMode="auto">
          <a:xfrm>
            <a:off x="4876800" y="5410200"/>
            <a:ext cx="8382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0218" name="Text Box 8"/>
          <p:cNvSpPr txBox="1">
            <a:spLocks noChangeArrowheads="1"/>
          </p:cNvSpPr>
          <p:nvPr/>
        </p:nvSpPr>
        <p:spPr bwMode="auto">
          <a:xfrm>
            <a:off x="3581400" y="52578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100 </a:t>
            </a:r>
            <a:r>
              <a:rPr lang="en-US" sz="1800">
                <a:cs typeface="Arial" charset="0"/>
              </a:rPr>
              <a:t>µm</a:t>
            </a:r>
          </a:p>
        </p:txBody>
      </p:sp>
      <p:sp>
        <p:nvSpPr>
          <p:cNvPr id="350219" name="Line 11"/>
          <p:cNvSpPr>
            <a:spLocks noChangeShapeType="1"/>
          </p:cNvSpPr>
          <p:nvPr/>
        </p:nvSpPr>
        <p:spPr bwMode="auto">
          <a:xfrm flipH="1">
            <a:off x="3581400" y="52578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0" y="26670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cell worked at 40 MV/M after laser </a:t>
            </a:r>
            <a:r>
              <a:rPr lang="en-US" dirty="0" err="1" smtClean="0"/>
              <a:t>remelting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7924800" cy="762000"/>
          </a:xfrm>
        </p:spPr>
        <p:txBody>
          <a:bodyPr/>
          <a:lstStyle/>
          <a:p>
            <a:r>
              <a:rPr lang="en-US" sz="3200" dirty="0" smtClean="0"/>
              <a:t>SRF ARRA Funds Accomplishments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304800" y="1066800"/>
            <a:ext cx="8458200" cy="495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Huge boost!  $ 52.7 M of funding </a:t>
            </a:r>
          </a:p>
          <a:p>
            <a:pPr lvl="1">
              <a:defRPr/>
            </a:pPr>
            <a:r>
              <a:rPr lang="en-US" dirty="0" smtClean="0"/>
              <a:t>Including $ 8 M of funding for NML refrigerator (MIE)</a:t>
            </a:r>
          </a:p>
          <a:p>
            <a:pPr lvl="1">
              <a:defRPr/>
            </a:pPr>
            <a:r>
              <a:rPr lang="en-US" dirty="0" smtClean="0"/>
              <a:t>Mostly M&amp;S, and mostly to industry and collaborators</a:t>
            </a:r>
          </a:p>
          <a:p>
            <a:pPr>
              <a:defRPr/>
            </a:pPr>
            <a:r>
              <a:rPr lang="en-US" dirty="0" smtClean="0"/>
              <a:t>$ 32 M obligated or RIPS by June 1, 2010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Ordered two new vacuum ovens </a:t>
            </a:r>
            <a:r>
              <a:rPr lang="en-US" sz="1600" dirty="0" smtClean="0">
                <a:ea typeface="+mn-ea"/>
                <a:cs typeface="+mn-cs"/>
              </a:rPr>
              <a:t>(one large enough for 650 MHz)</a:t>
            </a:r>
            <a:endParaRPr lang="en-US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Ordered Industrial EP facility (AES)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Design study for eco-friendly cavity processing development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Sent funds to JLAB for infrastructure upgrades, ANL for EP labor, SLAC for RF couplers and RF distribution systems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Placed order for 40 1300 MHz cavities from industry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Ordered $ 4.5 M of NML injector and beam line components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$ 7 M RFP for NML refrigerator is out for bids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NML buildings: Tunnel ext under const, </a:t>
            </a:r>
            <a:r>
              <a:rPr lang="en-US" dirty="0" err="1" smtClean="0">
                <a:ea typeface="+mn-ea"/>
                <a:cs typeface="+mn-cs"/>
              </a:rPr>
              <a:t>refrig</a:t>
            </a:r>
            <a:r>
              <a:rPr lang="en-US" dirty="0" smtClean="0">
                <a:ea typeface="+mn-ea"/>
                <a:cs typeface="+mn-cs"/>
              </a:rPr>
              <a:t> bldg bid in Aug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 funds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457200" y="5105400"/>
            <a:ext cx="830227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Good Progress in obligating funds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Original </a:t>
            </a:r>
            <a:r>
              <a:rPr lang="en-US" sz="1800" dirty="0"/>
              <a:t>plan focused on 1.3 </a:t>
            </a:r>
            <a:r>
              <a:rPr lang="en-US" sz="1800" dirty="0" smtClean="0"/>
              <a:t>GHz; making adjustments for </a:t>
            </a:r>
            <a:r>
              <a:rPr lang="en-US" sz="1800" dirty="0"/>
              <a:t>650 MHz </a:t>
            </a:r>
            <a:r>
              <a:rPr lang="en-US" sz="1800" dirty="0" smtClean="0"/>
              <a:t>cavities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Expect another  $ 7 M RFP for NML refrigerator bldg in August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0199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304800" y="76200"/>
            <a:ext cx="7924800" cy="762000"/>
          </a:xfrm>
        </p:spPr>
        <p:txBody>
          <a:bodyPr/>
          <a:lstStyle/>
          <a:p>
            <a:r>
              <a:rPr lang="en-US" sz="4400" dirty="0" smtClean="0"/>
              <a:t>Reviews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609600" y="1371600"/>
            <a:ext cx="8229600" cy="464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DOE Review of GDE ART in Jun 10</a:t>
            </a:r>
          </a:p>
          <a:p>
            <a:pPr eaLnBrk="1" hangingPunct="1">
              <a:defRPr/>
            </a:pPr>
            <a:r>
              <a:rPr lang="en-US" dirty="0" smtClean="0"/>
              <a:t>DOE Review SRF in May 09 </a:t>
            </a:r>
          </a:p>
          <a:p>
            <a:pPr lvl="1" eaLnBrk="1" hangingPunct="1">
              <a:defRPr/>
            </a:pPr>
            <a:r>
              <a:rPr lang="en-US" sz="2400" dirty="0" smtClean="0">
                <a:ea typeface="+mn-ea"/>
                <a:cs typeface="+mn-cs"/>
              </a:rPr>
              <a:t>Included plan for use of ARRA funds </a:t>
            </a:r>
          </a:p>
          <a:p>
            <a:pPr eaLnBrk="1" hangingPunct="1">
              <a:defRPr/>
            </a:pPr>
            <a:r>
              <a:rPr lang="en-US" dirty="0" smtClean="0"/>
              <a:t>FNAL Accelerator Advisory Committee</a:t>
            </a:r>
          </a:p>
          <a:p>
            <a:pPr lvl="1" eaLnBrk="1" hangingPunct="1">
              <a:defRPr/>
            </a:pPr>
            <a:r>
              <a:rPr lang="en-US" dirty="0" smtClean="0"/>
              <a:t>Review of SRF, Project X, and HINS programs</a:t>
            </a:r>
          </a:p>
          <a:p>
            <a:pPr lvl="1" eaLnBrk="1" hangingPunct="1"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Uniformly positive SRF comments at closeouts</a:t>
            </a:r>
          </a:p>
          <a:p>
            <a:pPr lvl="1">
              <a:lnSpc>
                <a:spcPts val="2600"/>
              </a:lnSpc>
            </a:pPr>
            <a:r>
              <a:rPr lang="en-US" dirty="0" smtClean="0"/>
              <a:t>Excellent technical progress! </a:t>
            </a:r>
          </a:p>
          <a:p>
            <a:pPr lvl="1" eaLnBrk="1" hangingPunct="1">
              <a:defRPr/>
            </a:pPr>
            <a:r>
              <a:rPr lang="en-US" dirty="0" smtClean="0"/>
              <a:t>Nice comments about FNAL contributions to ILC R&amp;D </a:t>
            </a:r>
          </a:p>
          <a:p>
            <a:pPr lvl="1" eaLnBrk="1" hangingPunct="1">
              <a:defRPr/>
            </a:pPr>
            <a:r>
              <a:rPr lang="en-US" dirty="0" smtClean="0"/>
              <a:t>HINS technical progress </a:t>
            </a:r>
            <a:r>
              <a:rPr lang="en-US" sz="1600" dirty="0" smtClean="0"/>
              <a:t>(of course questions about PX alignment)</a:t>
            </a:r>
            <a:endParaRPr lang="en-US" sz="1800" dirty="0" smtClean="0"/>
          </a:p>
          <a:p>
            <a:pPr lvl="1" eaLnBrk="1" hangingPunct="1">
              <a:defRPr/>
            </a:pPr>
            <a:r>
              <a:rPr lang="en-US" dirty="0" smtClean="0"/>
              <a:t>Effective collaborative activities </a:t>
            </a:r>
            <a:r>
              <a:rPr lang="en-US" sz="1800" dirty="0" smtClean="0"/>
              <a:t>( MOU’s with 23 institutions!)</a:t>
            </a:r>
            <a:endParaRPr lang="en-US" dirty="0" smtClean="0"/>
          </a:p>
          <a:p>
            <a:pPr lvl="1"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934200" y="6096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Page</a:t>
            </a:r>
            <a:r>
              <a:rPr lang="en-US" sz="2400" i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fld id="{3319A859-3877-4616-8C82-F856E8AA480D}" type="slidenum">
              <a:rPr lang="en-US" sz="1200" i="1" kern="120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43</a:t>
            </a:fld>
            <a:endParaRPr lang="en-US" sz="1200" i="1" kern="1200" dirty="0">
              <a:solidFill>
                <a:srgbClr val="00009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924800" cy="762000"/>
          </a:xfrm>
        </p:spPr>
        <p:txBody>
          <a:bodyPr/>
          <a:lstStyle/>
          <a:p>
            <a:r>
              <a:rPr lang="en-US" dirty="0" smtClean="0"/>
              <a:t>SRF R&amp;D in the future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4724400"/>
          </a:xfrm>
        </p:spPr>
        <p:txBody>
          <a:bodyPr/>
          <a:lstStyle/>
          <a:p>
            <a:r>
              <a:rPr lang="en-US" dirty="0" smtClean="0"/>
              <a:t>Overarching goal of the SRF program remains</a:t>
            </a:r>
          </a:p>
          <a:p>
            <a:pPr lvl="1"/>
            <a:r>
              <a:rPr lang="en-US" dirty="0" smtClean="0"/>
              <a:t>To develop the SC accelerating structures and associated infrastructure at Fermilab in support of future accelerators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</a:t>
            </a:r>
            <a:r>
              <a:rPr lang="en-US" sz="2400" dirty="0" smtClean="0"/>
              <a:t>but… must revise our long term plan &amp; goals to reflect:</a:t>
            </a:r>
            <a:endParaRPr lang="en-US" dirty="0" smtClean="0"/>
          </a:p>
          <a:p>
            <a:pPr lvl="1"/>
            <a:r>
              <a:rPr lang="en-US" dirty="0" smtClean="0"/>
              <a:t>Delays and uncertainty in ILC time line</a:t>
            </a:r>
          </a:p>
          <a:p>
            <a:pPr lvl="1"/>
            <a:r>
              <a:rPr lang="en-US" dirty="0" smtClean="0"/>
              <a:t>The proposed technical changes in Project X</a:t>
            </a:r>
          </a:p>
          <a:p>
            <a:pPr lvl="1"/>
            <a:r>
              <a:rPr lang="en-US" dirty="0" smtClean="0"/>
              <a:t>Delayed schedule for Project X construction</a:t>
            </a:r>
          </a:p>
          <a:p>
            <a:pPr lvl="1"/>
            <a:r>
              <a:rPr lang="en-US" dirty="0" smtClean="0"/>
              <a:t>OHEP funding guidance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making a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a SRF “R&amp;D and technology development program”, we manage the SRF effort with project-like tools (financial and planning) so given the changes we have to:</a:t>
            </a:r>
          </a:p>
          <a:p>
            <a:endParaRPr lang="en-US" sz="1600" dirty="0" smtClean="0"/>
          </a:p>
          <a:p>
            <a:pPr lvl="1"/>
            <a:r>
              <a:rPr lang="en-US" sz="2400" dirty="0" smtClean="0"/>
              <a:t>Establish new technical goals and scope of work</a:t>
            </a:r>
          </a:p>
          <a:p>
            <a:pPr lvl="1"/>
            <a:r>
              <a:rPr lang="en-US" sz="2400" dirty="0" smtClean="0"/>
              <a:t>Write down a technically plausible schedule</a:t>
            </a:r>
          </a:p>
          <a:p>
            <a:pPr lvl="1"/>
            <a:r>
              <a:rPr lang="en-US" sz="2400" dirty="0" smtClean="0"/>
              <a:t>Resource load the tasks by fiscal year (as best we can for R&amp;D efforts)</a:t>
            </a:r>
          </a:p>
          <a:p>
            <a:pPr lvl="1"/>
            <a:r>
              <a:rPr lang="en-US" sz="2400" dirty="0" smtClean="0"/>
              <a:t>Adjust the schedule to reflect funding guidance</a:t>
            </a:r>
          </a:p>
          <a:p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934200" y="6096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Page</a:t>
            </a:r>
            <a:r>
              <a:rPr lang="en-US" sz="2400" i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fld id="{3319A859-3877-4616-8C82-F856E8AA480D}" type="slidenum">
              <a:rPr lang="en-US" sz="1200" i="1" kern="120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45</a:t>
            </a:fld>
            <a:endParaRPr lang="en-US" sz="1200" i="1" kern="1200" dirty="0">
              <a:solidFill>
                <a:srgbClr val="00009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924800" cy="762000"/>
          </a:xfrm>
        </p:spPr>
        <p:txBody>
          <a:bodyPr/>
          <a:lstStyle/>
          <a:p>
            <a:r>
              <a:rPr lang="en-US" dirty="0" smtClean="0"/>
              <a:t>Integrated SRF Goals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486400"/>
          </a:xfrm>
        </p:spPr>
        <p:txBody>
          <a:bodyPr/>
          <a:lstStyle/>
          <a:p>
            <a:r>
              <a:rPr lang="en-US" dirty="0" smtClean="0"/>
              <a:t>Revised ILC SRF Goals:</a:t>
            </a:r>
          </a:p>
          <a:p>
            <a:pPr lvl="1"/>
            <a:r>
              <a:rPr lang="en-US" dirty="0" smtClean="0"/>
              <a:t>Retain the current ILC S0, S1, S2 goals </a:t>
            </a:r>
          </a:p>
          <a:p>
            <a:pPr lvl="1"/>
            <a:r>
              <a:rPr lang="en-US" dirty="0" smtClean="0"/>
              <a:t>Recognize that a string test in NML with beam, will take longer</a:t>
            </a:r>
          </a:p>
          <a:p>
            <a:pPr lvl="2"/>
            <a:r>
              <a:rPr lang="en-US" sz="1800" dirty="0" smtClean="0"/>
              <a:t>driven by availability of new ARRA funded refrigerator ~ 2013</a:t>
            </a:r>
          </a:p>
          <a:p>
            <a:pPr lvl="1"/>
            <a:r>
              <a:rPr lang="en-US" dirty="0" smtClean="0"/>
              <a:t>Materials R&amp;D to improve gradient</a:t>
            </a:r>
          </a:p>
          <a:p>
            <a:r>
              <a:rPr lang="en-US" dirty="0" smtClean="0"/>
              <a:t>New Project X Goals: </a:t>
            </a:r>
          </a:p>
          <a:p>
            <a:pPr lvl="1"/>
            <a:r>
              <a:rPr lang="en-US" dirty="0" smtClean="0"/>
              <a:t>Modify/test one Type IV 1.3 GHz cryomodule with CW</a:t>
            </a:r>
          </a:p>
          <a:p>
            <a:pPr lvl="1"/>
            <a:r>
              <a:rPr lang="en-US" dirty="0" smtClean="0"/>
              <a:t>Construct/test a 325 MHz CW spoke resonator cryomodule</a:t>
            </a:r>
          </a:p>
          <a:p>
            <a:pPr lvl="1"/>
            <a:r>
              <a:rPr lang="en-US" dirty="0" smtClean="0"/>
              <a:t>Construct/test a 650 MHz CW elliptical cryomodule</a:t>
            </a:r>
          </a:p>
          <a:p>
            <a:pPr lvl="1"/>
            <a:r>
              <a:rPr lang="en-US" dirty="0" smtClean="0"/>
              <a:t>Build associated 325 and 650 MHz CW infrastructure</a:t>
            </a:r>
          </a:p>
          <a:p>
            <a:pPr lvl="1"/>
            <a:r>
              <a:rPr lang="en-US" dirty="0" smtClean="0"/>
              <a:t>Industrial capability in place for Project X by ~FY15</a:t>
            </a:r>
          </a:p>
          <a:p>
            <a:r>
              <a:rPr lang="en-US" dirty="0" smtClean="0"/>
              <a:t>Create an integrated plan</a:t>
            </a:r>
          </a:p>
          <a:p>
            <a:r>
              <a:rPr lang="en-US" dirty="0" smtClean="0"/>
              <a:t>Plausible that we will be ready for FY15 PX start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5410200"/>
            <a:ext cx="35283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Supported  by 3 B&amp;R codes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924800" cy="762000"/>
          </a:xfrm>
        </p:spPr>
        <p:txBody>
          <a:bodyPr/>
          <a:lstStyle/>
          <a:p>
            <a:r>
              <a:rPr lang="en-US" dirty="0" smtClean="0"/>
              <a:t>Integrated SRF Plan </a:t>
            </a:r>
            <a:r>
              <a:rPr lang="en-US" sz="2800" dirty="0" smtClean="0"/>
              <a:t>(Cryomodules)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486400"/>
            <a:ext cx="5514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04" y="990600"/>
            <a:ext cx="8769096" cy="442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153400" cy="762000"/>
          </a:xfrm>
        </p:spPr>
        <p:txBody>
          <a:bodyPr/>
          <a:lstStyle/>
          <a:p>
            <a:r>
              <a:rPr lang="en-US" dirty="0" smtClean="0"/>
              <a:t>Integrated SRF Plan </a:t>
            </a:r>
            <a:r>
              <a:rPr lang="en-US" sz="2800" dirty="0" smtClean="0"/>
              <a:t>(Infrastructure)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562600"/>
            <a:ext cx="5514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04" y="990600"/>
            <a:ext cx="876909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ES&amp;H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952500"/>
            <a:ext cx="8458200" cy="5143500"/>
          </a:xfrm>
        </p:spPr>
        <p:txBody>
          <a:bodyPr/>
          <a:lstStyle/>
          <a:p>
            <a:r>
              <a:rPr lang="en-US" sz="2000" dirty="0" smtClean="0"/>
              <a:t>No Safety related injuries or incidents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Considerable effort on Safety Analysis and Review</a:t>
            </a:r>
            <a:r>
              <a:rPr lang="en-US" sz="2000" dirty="0" smtClean="0"/>
              <a:t> (examples)</a:t>
            </a:r>
          </a:p>
          <a:p>
            <a:pPr lvl="1"/>
            <a:r>
              <a:rPr lang="en-US" sz="1800" dirty="0" smtClean="0"/>
              <a:t>Infrastructure Commissioning/Operations Reviews  </a:t>
            </a:r>
          </a:p>
          <a:p>
            <a:pPr lvl="2"/>
            <a:r>
              <a:rPr lang="en-US" sz="1600" dirty="0" smtClean="0">
                <a:solidFill>
                  <a:srgbClr val="008000"/>
                </a:solidFill>
              </a:rPr>
              <a:t>VTS, HTS, NML (CM 1 move, </a:t>
            </a:r>
            <a:r>
              <a:rPr lang="en-US" sz="1600" dirty="0" err="1" smtClean="0">
                <a:solidFill>
                  <a:srgbClr val="008000"/>
                </a:solidFill>
              </a:rPr>
              <a:t>cryo</a:t>
            </a:r>
            <a:r>
              <a:rPr lang="en-US" sz="1600" dirty="0" smtClean="0">
                <a:solidFill>
                  <a:srgbClr val="008000"/>
                </a:solidFill>
              </a:rPr>
              <a:t> system, electrical &amp; RF power, etc)</a:t>
            </a:r>
          </a:p>
          <a:p>
            <a:pPr lvl="1"/>
            <a:r>
              <a:rPr lang="en-US" sz="1800" dirty="0" smtClean="0"/>
              <a:t>Safety reviews for cavity processing facilities</a:t>
            </a:r>
          </a:p>
          <a:p>
            <a:pPr lvl="2"/>
            <a:r>
              <a:rPr lang="en-US" sz="1600" dirty="0" smtClean="0">
                <a:solidFill>
                  <a:srgbClr val="008000"/>
                </a:solidFill>
              </a:rPr>
              <a:t>ANF/FNAL Facility (EP procedures, HPR, fixtures, etc) </a:t>
            </a:r>
          </a:p>
          <a:p>
            <a:pPr lvl="2"/>
            <a:r>
              <a:rPr lang="en-US" sz="1600" dirty="0" smtClean="0">
                <a:solidFill>
                  <a:srgbClr val="008000"/>
                </a:solidFill>
              </a:rPr>
              <a:t>Acid work: MDTL materials work, IB4 single cavity facility</a:t>
            </a:r>
          </a:p>
          <a:p>
            <a:pPr lvl="1"/>
            <a:r>
              <a:rPr lang="en-US" sz="1800" dirty="0" smtClean="0"/>
              <a:t>Equipment/Design Reviews 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3.9 GHz CM:  </a:t>
            </a:r>
            <a:r>
              <a:rPr lang="en-US" sz="1600" dirty="0" smtClean="0">
                <a:solidFill>
                  <a:srgbClr val="008000"/>
                </a:solidFill>
              </a:rPr>
              <a:t>Dressed cavity analysis and  Cryomodule ORC 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Cryomodule 1: </a:t>
            </a:r>
            <a:r>
              <a:rPr lang="en-US" sz="1600" dirty="0" smtClean="0">
                <a:solidFill>
                  <a:srgbClr val="008000"/>
                </a:solidFill>
              </a:rPr>
              <a:t>1.3 GHz dressed cavity analysis and ORC (DESY kit)</a:t>
            </a:r>
            <a:endParaRPr lang="en-US" sz="1050" dirty="0" smtClean="0">
              <a:solidFill>
                <a:schemeClr val="tx1"/>
              </a:solidFill>
            </a:endParaRP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Cryomodule 2: </a:t>
            </a:r>
            <a:r>
              <a:rPr lang="en-US" sz="1600" dirty="0" smtClean="0">
                <a:solidFill>
                  <a:srgbClr val="008000"/>
                </a:solidFill>
              </a:rPr>
              <a:t>1.3 GHz dressed cavity analysis, corrector magnet </a:t>
            </a:r>
          </a:p>
          <a:p>
            <a:pPr lvl="2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                               package analysis, ORC (INFN/FNAL collaboration)</a:t>
            </a:r>
            <a:endParaRPr lang="en-US" sz="1050" dirty="0" smtClean="0">
              <a:solidFill>
                <a:schemeClr val="tx1"/>
              </a:solidFill>
            </a:endParaRPr>
          </a:p>
          <a:p>
            <a:pPr lvl="2">
              <a:buNone/>
            </a:pPr>
            <a:endParaRPr lang="en-US" sz="105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accent2"/>
                </a:solidFill>
              </a:rPr>
              <a:t>Working  towards a SRF cavity standard </a:t>
            </a:r>
            <a:r>
              <a:rPr lang="en-US" sz="1200" dirty="0" smtClean="0">
                <a:solidFill>
                  <a:schemeClr val="tx1"/>
                </a:solidFill>
              </a:rPr>
              <a:t>(cavities are not ASME pressure vessels!)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6600"/>
                </a:solidFill>
                <a:latin typeface="Arial Rounded MT Bold" pitchFamily="34" charset="0"/>
              </a:rPr>
              <a:t>FY10: New Directions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dirty="0" smtClean="0"/>
              <a:t>Realigning the HINS front end R&amp;D with PX</a:t>
            </a:r>
          </a:p>
          <a:p>
            <a:pPr lvl="1">
              <a:lnSpc>
                <a:spcPts val="2700"/>
              </a:lnSpc>
            </a:pPr>
            <a:r>
              <a:rPr lang="en-US" dirty="0" smtClean="0"/>
              <a:t>Evolving into PX chopper and instrumentation test facility</a:t>
            </a:r>
          </a:p>
          <a:p>
            <a:pPr lvl="1">
              <a:lnSpc>
                <a:spcPts val="2700"/>
              </a:lnSpc>
            </a:pPr>
            <a:r>
              <a:rPr lang="en-US" dirty="0" smtClean="0"/>
              <a:t>325 MHz spoke resonators are still part of Project X</a:t>
            </a:r>
          </a:p>
          <a:p>
            <a:pPr lvl="2">
              <a:lnSpc>
                <a:spcPts val="2700"/>
              </a:lnSpc>
            </a:pPr>
            <a:r>
              <a:rPr lang="en-US" sz="2000" dirty="0" smtClean="0"/>
              <a:t>but now will operate </a:t>
            </a:r>
            <a:r>
              <a:rPr lang="en-US" sz="2000" dirty="0" smtClean="0">
                <a:solidFill>
                  <a:srgbClr val="FF0000"/>
                </a:solidFill>
              </a:rPr>
              <a:t>CW</a:t>
            </a:r>
            <a:r>
              <a:rPr lang="en-US" sz="2000" dirty="0" smtClean="0"/>
              <a:t> at </a:t>
            </a:r>
            <a:r>
              <a:rPr lang="en-US" sz="2000" dirty="0" smtClean="0">
                <a:solidFill>
                  <a:srgbClr val="FF0000"/>
                </a:solidFill>
              </a:rPr>
              <a:t>1.8 K </a:t>
            </a:r>
            <a:r>
              <a:rPr lang="en-US" sz="2000" dirty="0" smtClean="0"/>
              <a:t>(</a:t>
            </a:r>
            <a:r>
              <a:rPr lang="en-US" sz="2000" dirty="0" err="1" smtClean="0"/>
              <a:t>vs</a:t>
            </a:r>
            <a:r>
              <a:rPr lang="en-US" sz="2000" dirty="0" smtClean="0"/>
              <a:t> pulsed at 4.5 K)</a:t>
            </a:r>
          </a:p>
          <a:p>
            <a:pPr lvl="2">
              <a:lnSpc>
                <a:spcPts val="2700"/>
              </a:lnSpc>
            </a:pPr>
            <a:r>
              <a:rPr lang="en-US" sz="2000" dirty="0" smtClean="0"/>
              <a:t>needs test &amp; fabrication infrastructure (started by HINS)</a:t>
            </a:r>
          </a:p>
          <a:p>
            <a:pPr>
              <a:lnSpc>
                <a:spcPts val="2700"/>
              </a:lnSpc>
            </a:pPr>
            <a:r>
              <a:rPr lang="en-US" dirty="0" smtClean="0"/>
              <a:t>Project X  now envisions 650 MHz cavities 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Two new families of 650 MHz elliptical cavities </a:t>
            </a:r>
            <a:r>
              <a:rPr lang="en-US" sz="1800" dirty="0" smtClean="0"/>
              <a:t>Beta = 0.6 &amp; 0.9 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Operating</a:t>
            </a:r>
            <a:r>
              <a:rPr lang="en-US" sz="1800" dirty="0" smtClean="0">
                <a:solidFill>
                  <a:srgbClr val="FF0000"/>
                </a:solidFill>
              </a:rPr>
              <a:t> CW at 1.8 K </a:t>
            </a:r>
            <a:r>
              <a:rPr lang="en-US" sz="1800" dirty="0" smtClean="0"/>
              <a:t>(CW better for rare decay program)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Cost effective; provides larger aperture; better transit time match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Much of the infrastructure we have built is useful</a:t>
            </a:r>
          </a:p>
          <a:p>
            <a:pPr lvl="1">
              <a:lnSpc>
                <a:spcPts val="2700"/>
              </a:lnSpc>
            </a:pPr>
            <a:r>
              <a:rPr lang="en-US" sz="1800" dirty="0" smtClean="0"/>
              <a:t>But some changes/additions are needed</a:t>
            </a:r>
          </a:p>
          <a:p>
            <a:pPr lvl="1">
              <a:lnSpc>
                <a:spcPts val="27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smtClean="0"/>
              <a:t>QC is very important to achieve high gradients</a:t>
            </a:r>
          </a:p>
          <a:p>
            <a:pPr lvl="1"/>
            <a:r>
              <a:rPr lang="en-US" dirty="0" smtClean="0"/>
              <a:t>Fortunately we know how to do this!</a:t>
            </a:r>
          </a:p>
          <a:p>
            <a:pPr lvl="1"/>
            <a:r>
              <a:rPr lang="en-US" dirty="0" smtClean="0"/>
              <a:t>Putting travelers in place for all cavities &amp; CM</a:t>
            </a:r>
          </a:p>
          <a:p>
            <a:r>
              <a:rPr lang="en-US" dirty="0" smtClean="0"/>
              <a:t>FY09 two QC issues</a:t>
            </a:r>
          </a:p>
          <a:p>
            <a:pPr lvl="1"/>
            <a:r>
              <a:rPr lang="en-US" dirty="0" smtClean="0"/>
              <a:t>Biological contamination in ANL HPR manifold</a:t>
            </a:r>
          </a:p>
          <a:p>
            <a:pPr lvl="2"/>
            <a:r>
              <a:rPr lang="en-US" sz="2000" dirty="0" smtClean="0"/>
              <a:t>Subtle: </a:t>
            </a:r>
            <a:r>
              <a:rPr lang="en-US" sz="2000" dirty="0" smtClean="0">
                <a:solidFill>
                  <a:srgbClr val="008000"/>
                </a:solidFill>
              </a:rPr>
              <a:t>Lost 6 wks while we understood this problem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</a:rPr>
              <a:t>New manifold (better welds), better filters (more to do)</a:t>
            </a:r>
          </a:p>
          <a:p>
            <a:pPr lvl="1"/>
            <a:r>
              <a:rPr lang="en-US" dirty="0" smtClean="0"/>
              <a:t>Cavity handling</a:t>
            </a:r>
          </a:p>
          <a:p>
            <a:pPr lvl="2"/>
            <a:r>
              <a:rPr lang="en-US" sz="2000" dirty="0" smtClean="0"/>
              <a:t>Not subtle: </a:t>
            </a:r>
            <a:r>
              <a:rPr lang="en-US" sz="2000" dirty="0" smtClean="0">
                <a:solidFill>
                  <a:srgbClr val="008000"/>
                </a:solidFill>
              </a:rPr>
              <a:t>Damaged a good nine cell cavity because it was not stored correctly</a:t>
            </a:r>
            <a:r>
              <a:rPr lang="en-US" sz="2000" dirty="0" smtClean="0"/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(anecdotal stories: JLAB, DESY, Cornell)</a:t>
            </a:r>
          </a:p>
          <a:p>
            <a:pPr lvl="2"/>
            <a:r>
              <a:rPr lang="en-US" sz="2000" dirty="0" smtClean="0"/>
              <a:t>Response: </a:t>
            </a:r>
            <a:r>
              <a:rPr lang="en-US" sz="2000" dirty="0" smtClean="0">
                <a:solidFill>
                  <a:srgbClr val="008000"/>
                </a:solidFill>
              </a:rPr>
              <a:t>Cavity handling stand down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(~5 wks)</a:t>
            </a:r>
          </a:p>
          <a:p>
            <a:pPr lvl="3"/>
            <a:r>
              <a:rPr lang="en-US" dirty="0" smtClean="0"/>
              <a:t>Training, formal handoffs, procedures, new tooling </a:t>
            </a:r>
          </a:p>
          <a:p>
            <a:pPr lvl="3"/>
            <a:r>
              <a:rPr lang="en-US" dirty="0" smtClean="0"/>
              <a:t>Hopefully we have addressed this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7924800" cy="51323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Many accomplishments in the past year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SRF infrastructure built and in operation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ARRA funds additional facilities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Lots of SRF components in hand and testing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Starting to make significant impact on projects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ILC, Project X, etc (Results at SRF09, TTC, IPAC, etc)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Strong National and International collaborative partnerships </a:t>
            </a:r>
            <a:r>
              <a:rPr lang="en-US" dirty="0"/>
              <a:t>on SRF </a:t>
            </a:r>
            <a:r>
              <a:rPr lang="en-US" dirty="0" smtClean="0"/>
              <a:t>(23 MOU’s on SRF)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Review comments positive on SRF effort at FNAL</a:t>
            </a:r>
            <a:endParaRPr lang="en-US" dirty="0"/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SRF </a:t>
            </a:r>
            <a:r>
              <a:rPr lang="en-US" dirty="0"/>
              <a:t>materials &amp; surface </a:t>
            </a:r>
            <a:r>
              <a:rPr lang="en-US" dirty="0" smtClean="0"/>
              <a:t>science is starting to provide understanding </a:t>
            </a:r>
            <a:r>
              <a:rPr lang="en-US" dirty="0" smtClean="0">
                <a:sym typeface="Wingdings" pitchFamily="2" charset="2"/>
              </a:rPr>
              <a:t> improved performance</a:t>
            </a:r>
            <a:endParaRPr lang="en-US" dirty="0"/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Integrated plan for ILC/PX/SRF in FY11 and beyond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825" y="4933950"/>
            <a:ext cx="39020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49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3675" y="2819400"/>
            <a:ext cx="2173288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50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9675" y="2722563"/>
            <a:ext cx="26511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50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05388"/>
            <a:ext cx="23622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502" name="Rectangle 8"/>
          <p:cNvSpPr>
            <a:spLocks noChangeArrowheads="1"/>
          </p:cNvSpPr>
          <p:nvPr/>
        </p:nvSpPr>
        <p:spPr bwMode="auto">
          <a:xfrm>
            <a:off x="152400" y="6359525"/>
            <a:ext cx="1981200" cy="434975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Final </a:t>
            </a:r>
            <a:r>
              <a:rPr lang="en-US" sz="18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Assembly</a:t>
            </a:r>
            <a:endParaRPr lang="en-US" sz="1400" b="1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  <p:pic>
        <p:nvPicPr>
          <p:cNvPr id="36250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9875" y="284163"/>
            <a:ext cx="2376488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504" name="Picture 10" descr="HPIM094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46875" y="2551113"/>
            <a:ext cx="2170113" cy="2247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2505" name="Rectangle 11"/>
          <p:cNvSpPr>
            <a:spLocks noChangeArrowheads="1"/>
          </p:cNvSpPr>
          <p:nvPr/>
        </p:nvSpPr>
        <p:spPr bwMode="auto">
          <a:xfrm>
            <a:off x="7059613" y="2332038"/>
            <a:ext cx="1673225" cy="434975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HTS</a:t>
            </a:r>
          </a:p>
        </p:txBody>
      </p:sp>
      <p:pic>
        <p:nvPicPr>
          <p:cNvPr id="362506" name="Picture 12" descr="DSCN146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9875" y="304800"/>
            <a:ext cx="2438400" cy="2344738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62507" name="Rectangle 13"/>
          <p:cNvSpPr>
            <a:spLocks noChangeArrowheads="1"/>
          </p:cNvSpPr>
          <p:nvPr/>
        </p:nvSpPr>
        <p:spPr bwMode="auto">
          <a:xfrm>
            <a:off x="1600200" y="2133600"/>
            <a:ext cx="1676400" cy="434975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VTS</a:t>
            </a:r>
          </a:p>
        </p:txBody>
      </p:sp>
      <p:pic>
        <p:nvPicPr>
          <p:cNvPr id="362508" name="Picture 14" descr="AES1_2006082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088" y="0"/>
            <a:ext cx="1250950" cy="46926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62509" name="Rectangle 15"/>
          <p:cNvSpPr>
            <a:spLocks noChangeArrowheads="1"/>
          </p:cNvSpPr>
          <p:nvPr/>
        </p:nvSpPr>
        <p:spPr bwMode="auto">
          <a:xfrm>
            <a:off x="1676400" y="4419600"/>
            <a:ext cx="1882775" cy="3746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String Assembly </a:t>
            </a:r>
            <a:endParaRPr lang="en-US" sz="1200" b="1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  <p:sp>
        <p:nvSpPr>
          <p:cNvPr id="362510" name="Rectangle 16"/>
          <p:cNvSpPr>
            <a:spLocks noChangeArrowheads="1"/>
          </p:cNvSpPr>
          <p:nvPr/>
        </p:nvSpPr>
        <p:spPr bwMode="auto">
          <a:xfrm>
            <a:off x="4343400" y="4419600"/>
            <a:ext cx="2089150" cy="404813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MP9 Clean Room</a:t>
            </a:r>
            <a:endParaRPr lang="en-US" sz="1400" b="1">
              <a:solidFill>
                <a:srgbClr val="FF0000"/>
              </a:solidFill>
              <a:ea typeface="ＭＳ Ｐゴシック"/>
              <a:cs typeface="Arial Unicode MS" pitchFamily="34" charset="-128"/>
            </a:endParaRPr>
          </a:p>
        </p:txBody>
      </p:sp>
      <p:sp>
        <p:nvSpPr>
          <p:cNvPr id="362511" name="Rectangle 17"/>
          <p:cNvSpPr>
            <a:spLocks noChangeArrowheads="1"/>
          </p:cNvSpPr>
          <p:nvPr/>
        </p:nvSpPr>
        <p:spPr bwMode="auto">
          <a:xfrm>
            <a:off x="228600" y="4114800"/>
            <a:ext cx="838200" cy="434975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VTS</a:t>
            </a:r>
          </a:p>
        </p:txBody>
      </p:sp>
      <p:sp>
        <p:nvSpPr>
          <p:cNvPr id="362514" name="Rectangle 20"/>
          <p:cNvSpPr>
            <a:spLocks noChangeArrowheads="1"/>
          </p:cNvSpPr>
          <p:nvPr/>
        </p:nvSpPr>
        <p:spPr bwMode="auto">
          <a:xfrm>
            <a:off x="2465388" y="6427788"/>
            <a:ext cx="3787775" cy="3810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1" lang="en-US" sz="1800" b="1">
                <a:solidFill>
                  <a:srgbClr val="FF0000"/>
                </a:solidFill>
              </a:rPr>
              <a:t>1</a:t>
            </a:r>
            <a:r>
              <a:rPr kumimoji="1" lang="en-US" sz="1800" b="1" baseline="30000">
                <a:solidFill>
                  <a:srgbClr val="FF0000"/>
                </a:solidFill>
              </a:rPr>
              <a:t>st</a:t>
            </a:r>
            <a:r>
              <a:rPr kumimoji="1" lang="en-US" sz="1800" b="1">
                <a:solidFill>
                  <a:srgbClr val="FF0000"/>
                </a:solidFill>
              </a:rPr>
              <a:t> U.S. built ILC/PX Cryomodule </a:t>
            </a:r>
          </a:p>
        </p:txBody>
      </p:sp>
      <p:pic>
        <p:nvPicPr>
          <p:cNvPr id="362515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84938" y="4878388"/>
            <a:ext cx="26098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51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554788" y="6388100"/>
            <a:ext cx="2432050" cy="412750"/>
          </a:xfr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anchor="t"/>
          <a:lstStyle/>
          <a:p>
            <a:r>
              <a:rPr lang="en-US" sz="1800">
                <a:solidFill>
                  <a:srgbClr val="FF0000"/>
                </a:solidFill>
              </a:rPr>
              <a:t>1</a:t>
            </a:r>
            <a:r>
              <a:rPr lang="en-US" sz="1800" baseline="30000">
                <a:solidFill>
                  <a:srgbClr val="FF0000"/>
                </a:solidFill>
              </a:rPr>
              <a:t>st</a:t>
            </a:r>
            <a:r>
              <a:rPr lang="en-US" sz="1800">
                <a:solidFill>
                  <a:srgbClr val="FF0000"/>
                </a:solidFill>
              </a:rPr>
              <a:t> Dressed Cavity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362517" name="Picture 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38600" y="555625"/>
            <a:ext cx="25146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2513" name="Rectangle 19"/>
          <p:cNvSpPr>
            <a:spLocks noChangeArrowheads="1"/>
          </p:cNvSpPr>
          <p:nvPr/>
        </p:nvSpPr>
        <p:spPr bwMode="auto">
          <a:xfrm>
            <a:off x="4495800" y="1981200"/>
            <a:ext cx="2057400" cy="6794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  <a:ea typeface="ＭＳ Ｐゴシック"/>
                <a:cs typeface="Arial Unicode MS" pitchFamily="34" charset="-128"/>
              </a:rPr>
              <a:t>Cavity tuning machine</a:t>
            </a:r>
          </a:p>
        </p:txBody>
      </p:sp>
      <p:sp>
        <p:nvSpPr>
          <p:cNvPr id="362518" name="Rectangle 13"/>
          <p:cNvSpPr>
            <a:spLocks noChangeArrowheads="1"/>
          </p:cNvSpPr>
          <p:nvPr/>
        </p:nvSpPr>
        <p:spPr bwMode="auto">
          <a:xfrm>
            <a:off x="1828800" y="-30163"/>
            <a:ext cx="4876800" cy="495301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008000"/>
                </a:solidFill>
                <a:ea typeface="ＭＳ Ｐゴシック"/>
                <a:cs typeface="Arial Unicode MS" pitchFamily="34" charset="-128"/>
              </a:rPr>
              <a:t>New FNAL SRF infrastructure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 txBox="1">
            <a:spLocks noGrp="1"/>
          </p:cNvSpPr>
          <p:nvPr/>
        </p:nvSpPr>
        <p:spPr bwMode="auto">
          <a:xfrm>
            <a:off x="2590800" y="64770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Slide </a:t>
            </a:r>
            <a:fld id="{55D2F610-068A-4261-ACAD-25775F8FA37F}" type="slidenum">
              <a:rPr lang="en-US" sz="1400"/>
              <a:pPr algn="ctr"/>
              <a:t>54</a:t>
            </a:fld>
            <a:endParaRPr lang="en-US" sz="1400"/>
          </a:p>
        </p:txBody>
      </p:sp>
      <p:sp>
        <p:nvSpPr>
          <p:cNvPr id="583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76200"/>
            <a:ext cx="6629400" cy="533400"/>
          </a:xfrm>
          <a:solidFill>
            <a:srgbClr val="FFFFFF"/>
          </a:solidFill>
          <a:ln>
            <a:solidFill>
              <a:schemeClr val="bg1"/>
            </a:solidFill>
          </a:ln>
        </p:spPr>
        <p:txBody>
          <a:bodyPr anchor="t"/>
          <a:lstStyle/>
          <a:p>
            <a:pPr>
              <a:defRPr/>
            </a:pPr>
            <a:r>
              <a:rPr lang="en-US" dirty="0"/>
              <a:t>Collaborations </a:t>
            </a:r>
            <a:r>
              <a:rPr lang="en-US" dirty="0" smtClean="0"/>
              <a:t>(23 </a:t>
            </a:r>
            <a:r>
              <a:rPr lang="en-US" dirty="0"/>
              <a:t>MOU’s)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14400"/>
            <a:ext cx="8382000" cy="510540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3333CC"/>
                </a:solidFill>
              </a:rPr>
              <a:t>ANL</a:t>
            </a:r>
            <a:r>
              <a:rPr lang="en-US" sz="2000" b="1" dirty="0" smtClean="0">
                <a:solidFill>
                  <a:srgbClr val="000000"/>
                </a:solidFill>
              </a:rPr>
              <a:t>:  EP development and cavity processing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Cornell</a:t>
            </a:r>
            <a:r>
              <a:rPr lang="en-US" sz="2000" b="1" dirty="0" smtClean="0">
                <a:solidFill>
                  <a:srgbClr val="000000"/>
                </a:solidFill>
              </a:rPr>
              <a:t>: Cavity processing &amp; test, materials R&amp;D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DESY</a:t>
            </a:r>
            <a:r>
              <a:rPr lang="en-US" sz="2000" b="1" dirty="0" smtClean="0">
                <a:solidFill>
                  <a:srgbClr val="000000"/>
                </a:solidFill>
              </a:rPr>
              <a:t>: 3.9 GHz, cryomodule kit, FLASH</a:t>
            </a:r>
          </a:p>
          <a:p>
            <a:r>
              <a:rPr lang="en-US" sz="2000" dirty="0" err="1" smtClean="0">
                <a:solidFill>
                  <a:srgbClr val="3333CC"/>
                </a:solidFill>
              </a:rPr>
              <a:t>Dubna</a:t>
            </a:r>
            <a:r>
              <a:rPr lang="en-US" sz="2000" dirty="0" smtClean="0">
                <a:solidFill>
                  <a:srgbClr val="000000"/>
                </a:solidFill>
              </a:rPr>
              <a:t>: cavity development, bimetallic joints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3333CC"/>
                </a:solidFill>
              </a:rPr>
              <a:t>KEK</a:t>
            </a:r>
            <a:r>
              <a:rPr lang="en-US" sz="2000" b="1" dirty="0" smtClean="0">
                <a:solidFill>
                  <a:srgbClr val="000000"/>
                </a:solidFill>
              </a:rPr>
              <a:t>: Cavity R&amp;D, ATF II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MSU</a:t>
            </a:r>
            <a:r>
              <a:rPr lang="en-US" sz="2000" b="1" dirty="0" smtClean="0">
                <a:solidFill>
                  <a:srgbClr val="000000"/>
                </a:solidFill>
              </a:rPr>
              <a:t>: Cavity cost reduction, hydro-form, TIG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TJNL</a:t>
            </a:r>
            <a:r>
              <a:rPr lang="en-US" sz="2000" b="1" dirty="0" smtClean="0">
                <a:solidFill>
                  <a:srgbClr val="000000"/>
                </a:solidFill>
              </a:rPr>
              <a:t>: EP cavity processing and test, PX cavities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INFN</a:t>
            </a:r>
            <a:r>
              <a:rPr lang="en-US" sz="2000" b="1" dirty="0" smtClean="0">
                <a:solidFill>
                  <a:srgbClr val="000000"/>
                </a:solidFill>
              </a:rPr>
              <a:t>: tuners, HTS, NML gun cathodes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TRIUMF</a:t>
            </a:r>
            <a:r>
              <a:rPr lang="en-US" sz="2000" b="1" dirty="0" smtClean="0">
                <a:solidFill>
                  <a:srgbClr val="000000"/>
                </a:solidFill>
              </a:rPr>
              <a:t>: Vendor development (PAVAC)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SLAC</a:t>
            </a:r>
            <a:r>
              <a:rPr lang="en-US" sz="2000" b="1" dirty="0" smtClean="0">
                <a:solidFill>
                  <a:srgbClr val="000000"/>
                </a:solidFill>
              </a:rPr>
              <a:t>: RF power, klystrons, couplers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CERN, DESY, KEK, INFN, etc</a:t>
            </a:r>
            <a:r>
              <a:rPr lang="en-US" sz="2000" b="1" dirty="0" smtClean="0">
                <a:solidFill>
                  <a:srgbClr val="000000"/>
                </a:solidFill>
              </a:rPr>
              <a:t>: Type IV CM design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India</a:t>
            </a:r>
            <a:r>
              <a:rPr lang="en-US" sz="2000" b="1" dirty="0" smtClean="0">
                <a:solidFill>
                  <a:srgbClr val="000000"/>
                </a:solidFill>
              </a:rPr>
              <a:t>:  CM design, cavities, infrastructure, etc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China</a:t>
            </a:r>
            <a:r>
              <a:rPr lang="en-US" sz="2000" b="1" dirty="0" smtClean="0">
                <a:solidFill>
                  <a:srgbClr val="003399"/>
                </a:solidFill>
              </a:rPr>
              <a:t>:</a:t>
            </a:r>
            <a:r>
              <a:rPr lang="en-US" sz="2000" b="1" dirty="0" smtClean="0">
                <a:solidFill>
                  <a:srgbClr val="000000"/>
                </a:solidFill>
              </a:rPr>
              <a:t> Peking U, IHEP, cavity development</a:t>
            </a:r>
          </a:p>
          <a:p>
            <a:r>
              <a:rPr lang="en-US" sz="2000" b="1" dirty="0" smtClean="0">
                <a:solidFill>
                  <a:srgbClr val="3333CC"/>
                </a:solidFill>
              </a:rPr>
              <a:t>UC,NW,NHMFL, UN Reno, Cornell, DESY, KEK…</a:t>
            </a:r>
            <a:r>
              <a:rPr lang="en-US" sz="2000" b="1" dirty="0" smtClean="0">
                <a:solidFill>
                  <a:srgbClr val="000000"/>
                </a:solidFill>
              </a:rPr>
              <a:t>: Materials R&amp;D</a:t>
            </a:r>
          </a:p>
          <a:p>
            <a:endParaRPr lang="en-US" b="1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FY11: Merge FNAL SRF efforts</a:t>
            </a:r>
            <a:endParaRPr lang="en-US" b="0" dirty="0" smtClean="0">
              <a:solidFill>
                <a:srgbClr val="006600"/>
              </a:solidFill>
              <a:latin typeface="Arial Rounded MT Bold" pitchFamily="34" charset="0"/>
            </a:endParaRP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Project X</a:t>
            </a:r>
          </a:p>
          <a:p>
            <a:r>
              <a:rPr lang="en-US" dirty="0" smtClean="0"/>
              <a:t>HINS</a:t>
            </a:r>
          </a:p>
          <a:p>
            <a:r>
              <a:rPr lang="en-US" dirty="0" smtClean="0"/>
              <a:t>ILC R&amp;D</a:t>
            </a:r>
          </a:p>
          <a:p>
            <a:r>
              <a:rPr lang="en-US" dirty="0" smtClean="0"/>
              <a:t>SRF Infrastructure</a:t>
            </a:r>
          </a:p>
          <a:p>
            <a:endParaRPr lang="en-US" dirty="0" smtClean="0"/>
          </a:p>
          <a:p>
            <a:r>
              <a:rPr lang="en-US" dirty="0" smtClean="0"/>
              <a:t>FY11: Consolidate the SRF parts of these efforts</a:t>
            </a:r>
          </a:p>
          <a:p>
            <a:pPr lvl="1"/>
            <a:r>
              <a:rPr lang="en-US" sz="1800" dirty="0" smtClean="0"/>
              <a:t>Personnel Management: Many personnel are shared</a:t>
            </a:r>
          </a:p>
          <a:p>
            <a:pPr lvl="1"/>
            <a:r>
              <a:rPr lang="en-US" sz="1800" dirty="0" smtClean="0"/>
              <a:t>Technical Management:  Optimized development &amp; infrastructure</a:t>
            </a:r>
          </a:p>
          <a:p>
            <a:pPr lvl="1"/>
            <a:r>
              <a:rPr lang="en-US" sz="1800" dirty="0" smtClean="0"/>
              <a:t>Financial Management:   Manage SRF across 3 B&amp;R’s</a:t>
            </a:r>
          </a:p>
          <a:p>
            <a:pPr lvl="1"/>
            <a:r>
              <a:rPr lang="en-US" sz="1800" dirty="0" smtClean="0"/>
              <a:t>Communication:      Speak with one voice to SRF collaborators</a:t>
            </a:r>
          </a:p>
          <a:p>
            <a:pPr lvl="1"/>
            <a:r>
              <a:rPr lang="en-US" sz="1800" dirty="0" smtClean="0"/>
              <a:t>Alignment: Naturally enhances PX and ILC alignment</a:t>
            </a:r>
          </a:p>
          <a:p>
            <a:r>
              <a:rPr lang="en-US" dirty="0" smtClean="0"/>
              <a:t>Moving towards integrated management in FY11</a:t>
            </a:r>
          </a:p>
          <a:p>
            <a:pPr lvl="1"/>
            <a:r>
              <a:rPr lang="en-US" dirty="0" smtClean="0"/>
              <a:t>Funded from 3 B&amp;R’s: ( see Steve’s talk)</a:t>
            </a:r>
          </a:p>
          <a:p>
            <a:endParaRPr lang="en-US" dirty="0" smtClean="0"/>
          </a:p>
          <a:p>
            <a:pPr lvl="1">
              <a:lnSpc>
                <a:spcPts val="27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 smtClean="0">
              <a:latin typeface="Arial" charset="0"/>
            </a:endParaRPr>
          </a:p>
        </p:txBody>
      </p:sp>
      <p:sp>
        <p:nvSpPr>
          <p:cNvPr id="4" name="Right Brace 3"/>
          <p:cNvSpPr/>
          <p:nvPr/>
        </p:nvSpPr>
        <p:spPr bwMode="auto">
          <a:xfrm>
            <a:off x="1981200" y="990600"/>
            <a:ext cx="457200" cy="914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800" i="1" kern="1200" dirty="0">
              <a:solidFill>
                <a:srgbClr val="000099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121920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SRF parts </a:t>
            </a:r>
            <a:r>
              <a:rPr lang="en-US" sz="1800" i="1" dirty="0" smtClean="0">
                <a:solidFill>
                  <a:srgbClr val="FF0000"/>
                </a:solidFill>
                <a:latin typeface="Arial Unicode MS" pitchFamily="34" charset="-128"/>
              </a:rPr>
              <a:t>were </a:t>
            </a:r>
            <a:r>
              <a:rPr lang="en-US" sz="1800" i="1" kern="1200" dirty="0" smtClean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managed </a:t>
            </a:r>
            <a:r>
              <a:rPr lang="en-US" sz="18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independently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 Rounded MT Bold" pitchFamily="34" charset="0"/>
              </a:rPr>
              <a:t>ILC R&amp;D Goals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3300"/>
                </a:solidFill>
                <a:latin typeface="Arial" charset="0"/>
              </a:rPr>
              <a:t>Mission:</a:t>
            </a:r>
          </a:p>
          <a:p>
            <a:r>
              <a:rPr lang="en-US" sz="2000" b="0" dirty="0" smtClean="0">
                <a:latin typeface="Arial" charset="0"/>
              </a:rPr>
              <a:t>Work with the GDE Americas Regional Team (ART)  to develop the ILC design &amp; gain approval of the project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FF3300"/>
                </a:solidFill>
                <a:latin typeface="Arial" charset="0"/>
              </a:rPr>
              <a:t>Goals:</a:t>
            </a:r>
          </a:p>
          <a:p>
            <a:r>
              <a:rPr lang="en-US" sz="2000" dirty="0" smtClean="0">
                <a:latin typeface="Arial" charset="0"/>
              </a:rPr>
              <a:t>Participate in the Technical Design Phase (now</a:t>
            </a:r>
            <a:r>
              <a:rPr lang="en-US" sz="2000" dirty="0" smtClean="0">
                <a:latin typeface="Arial" charset="0"/>
                <a:sym typeface="Wingdings" pitchFamily="2" charset="2"/>
              </a:rPr>
              <a:t> 2012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r>
              <a:rPr lang="en-US" sz="2000" dirty="0" smtClean="0">
                <a:latin typeface="Arial" charset="0"/>
              </a:rPr>
              <a:t>Participate in Accelerator Physics, Conventional Facilities Design, and global systems work to further the ILC design</a:t>
            </a:r>
          </a:p>
          <a:p>
            <a:r>
              <a:rPr lang="en-US" sz="2000" dirty="0" smtClean="0">
                <a:latin typeface="Arial" charset="0"/>
              </a:rPr>
              <a:t>Work towards GDE SRF goals </a:t>
            </a:r>
          </a:p>
          <a:p>
            <a:pPr lvl="1"/>
            <a:r>
              <a:rPr lang="en-US" sz="1800" dirty="0" smtClean="0">
                <a:latin typeface="Arial" charset="0"/>
              </a:rPr>
              <a:t>S0:  Cavity gradient of 35 MV/m; good yield  </a:t>
            </a:r>
          </a:p>
          <a:p>
            <a:pPr lvl="1"/>
            <a:r>
              <a:rPr lang="en-US" sz="1800" dirty="0" smtClean="0">
                <a:latin typeface="Arial" charset="0"/>
              </a:rPr>
              <a:t>S1:  Cryomodules with average gradient &gt; 31.5 MV/m   </a:t>
            </a:r>
          </a:p>
          <a:p>
            <a:pPr lvl="1"/>
            <a:r>
              <a:rPr lang="en-US" sz="1800" dirty="0" smtClean="0">
                <a:latin typeface="Arial" charset="0"/>
              </a:rPr>
              <a:t>S2:  One or more ILC RF unit with ILC beam parameters</a:t>
            </a:r>
          </a:p>
          <a:p>
            <a:r>
              <a:rPr lang="en-US" sz="2000" dirty="0" smtClean="0">
                <a:latin typeface="Arial" charset="0"/>
              </a:rPr>
              <a:t>Perform R&amp;D and value engineering to reduce costs</a:t>
            </a:r>
          </a:p>
          <a:p>
            <a:r>
              <a:rPr lang="en-US" sz="2000" dirty="0" smtClean="0">
                <a:latin typeface="Arial" charset="0"/>
              </a:rPr>
              <a:t>Become a trusted international partner</a:t>
            </a:r>
          </a:p>
          <a:p>
            <a:endParaRPr lang="en-US" sz="1200" dirty="0" smtClean="0">
              <a:latin typeface="Arial" charset="0"/>
            </a:endParaRPr>
          </a:p>
          <a:p>
            <a:r>
              <a:rPr lang="en-US" sz="2000" dirty="0" smtClean="0">
                <a:latin typeface="Arial" charset="0"/>
              </a:rPr>
              <a:t>&gt;50% of ILC program is SRF R&amp;D, FNAL is a major player </a:t>
            </a:r>
          </a:p>
        </p:txBody>
      </p:sp>
      <p:sp>
        <p:nvSpPr>
          <p:cNvPr id="371716" name="AutoShape 4"/>
          <p:cNvSpPr>
            <a:spLocks/>
          </p:cNvSpPr>
          <p:nvPr/>
        </p:nvSpPr>
        <p:spPr bwMode="auto">
          <a:xfrm>
            <a:off x="6858000" y="3810000"/>
            <a:ext cx="685800" cy="1676400"/>
          </a:xfrm>
          <a:prstGeom prst="rightBrace">
            <a:avLst>
              <a:gd name="adj1" fmla="val 203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>
            <a:off x="7696200" y="44196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SRF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>
              <a:lnSpc>
                <a:spcPct val="95000"/>
              </a:lnSpc>
            </a:pPr>
            <a:r>
              <a:rPr lang="en-US" dirty="0" smtClean="0">
                <a:solidFill>
                  <a:srgbClr val="006600"/>
                </a:solidFill>
                <a:latin typeface="Arial Rounded MT Bold" pitchFamily="34" charset="0"/>
              </a:rPr>
              <a:t>Project X R&amp;D Goals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Goals: </a:t>
            </a:r>
          </a:p>
          <a:p>
            <a:pPr lvl="1"/>
            <a:r>
              <a:rPr lang="en-US" sz="1600" dirty="0" smtClean="0">
                <a:latin typeface="Arial" charset="0"/>
              </a:rPr>
              <a:t>Pick configuration in Early 2010</a:t>
            </a:r>
          </a:p>
          <a:p>
            <a:pPr lvl="1"/>
            <a:r>
              <a:rPr lang="en-US" sz="1600" dirty="0" smtClean="0">
                <a:latin typeface="Arial" charset="0"/>
              </a:rPr>
              <a:t>Complete baseline design, cost and schedule estimates in 2012  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Technical component and infrastructure development</a:t>
            </a:r>
          </a:p>
          <a:p>
            <a:r>
              <a:rPr lang="en-US" sz="1800" dirty="0" smtClean="0">
                <a:latin typeface="Arial" charset="0"/>
              </a:rPr>
              <a:t>Linac (325 MHz)</a:t>
            </a:r>
          </a:p>
          <a:p>
            <a:pPr lvl="1"/>
            <a:r>
              <a:rPr lang="en-US" sz="1600" dirty="0" smtClean="0">
                <a:latin typeface="Arial" charset="0"/>
              </a:rPr>
              <a:t>High speed variable chopping patterns (325 MHz)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SRF spoke resonator development</a:t>
            </a:r>
          </a:p>
          <a:p>
            <a:pPr lvl="1"/>
            <a:r>
              <a:rPr lang="en-US" sz="1600" dirty="0" smtClean="0">
                <a:latin typeface="Arial" charset="0"/>
              </a:rPr>
              <a:t>RF control of multiple SRF cavities from single klystron 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latin typeface="Arial" charset="0"/>
              </a:rPr>
              <a:t>Linac (650 MHz) </a:t>
            </a:r>
          </a:p>
          <a:p>
            <a:pPr lvl="1"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Demonstrate: Beta = 0.6 and 0.9 Cavities @ 20 MV/M CW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latin typeface="Arial" charset="0"/>
              </a:rPr>
              <a:t>Linac (1.3 GHz) </a:t>
            </a:r>
          </a:p>
          <a:p>
            <a:pPr lvl="1">
              <a:lnSpc>
                <a:spcPct val="105000"/>
              </a:lnSpc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SRF Cavity &amp; CM development coordinated with ILC</a:t>
            </a:r>
          </a:p>
          <a:p>
            <a:pPr lvl="1">
              <a:lnSpc>
                <a:spcPct val="105000"/>
              </a:lnSpc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2-3 </a:t>
            </a:r>
            <a:r>
              <a:rPr lang="en-US" sz="1600" dirty="0" err="1" smtClean="0">
                <a:latin typeface="Arial" charset="0"/>
              </a:rPr>
              <a:t>GeV</a:t>
            </a:r>
            <a:r>
              <a:rPr lang="en-US" sz="1600" dirty="0" smtClean="0">
                <a:latin typeface="Arial" charset="0"/>
              </a:rPr>
              <a:t>: ILC cryomodules operated 1 </a:t>
            </a:r>
            <a:r>
              <a:rPr lang="en-US" sz="1600" dirty="0" err="1" smtClean="0">
                <a:latin typeface="Arial" charset="0"/>
              </a:rPr>
              <a:t>mA</a:t>
            </a:r>
            <a:r>
              <a:rPr lang="en-US" sz="1600" dirty="0" smtClean="0">
                <a:latin typeface="Arial" charset="0"/>
              </a:rPr>
              <a:t> CW</a:t>
            </a:r>
          </a:p>
          <a:p>
            <a:pPr lvl="1">
              <a:lnSpc>
                <a:spcPct val="105000"/>
              </a:lnSpc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3-8 </a:t>
            </a:r>
            <a:r>
              <a:rPr lang="en-US" sz="1600" dirty="0" err="1" smtClean="0">
                <a:latin typeface="Arial" charset="0"/>
              </a:rPr>
              <a:t>GeV</a:t>
            </a:r>
            <a:r>
              <a:rPr lang="en-US" sz="1600" dirty="0" smtClean="0">
                <a:latin typeface="Arial" charset="0"/>
              </a:rPr>
              <a:t>: ILC CM operated pulsed 25 MV/m gradient </a:t>
            </a:r>
          </a:p>
          <a:p>
            <a:pPr lvl="1">
              <a:lnSpc>
                <a:spcPct val="105000"/>
              </a:lnSpc>
              <a:spcBef>
                <a:spcPct val="0"/>
              </a:spcBef>
            </a:pPr>
            <a:r>
              <a:rPr lang="en-US" sz="1600" dirty="0" smtClean="0">
                <a:latin typeface="Arial" charset="0"/>
              </a:rPr>
              <a:t>Long pulse operation: 1 </a:t>
            </a:r>
            <a:r>
              <a:rPr lang="en-US" sz="1600" dirty="0" err="1" smtClean="0">
                <a:latin typeface="Arial" charset="0"/>
              </a:rPr>
              <a:t>mA</a:t>
            </a:r>
            <a:r>
              <a:rPr lang="en-US" sz="1600" dirty="0" smtClean="0">
                <a:latin typeface="Arial" charset="0"/>
              </a:rPr>
              <a:t> x 25 </a:t>
            </a:r>
            <a:r>
              <a:rPr lang="en-US" sz="1600" dirty="0" err="1" smtClean="0">
                <a:latin typeface="Arial" charset="0"/>
              </a:rPr>
              <a:t>msec</a:t>
            </a:r>
            <a:r>
              <a:rPr lang="en-US" sz="1600" dirty="0" smtClean="0">
                <a:latin typeface="Arial" charset="0"/>
              </a:rPr>
              <a:t> x 2.5 Hz</a:t>
            </a:r>
          </a:p>
          <a:p>
            <a:r>
              <a:rPr lang="en-US" sz="1800" dirty="0" smtClean="0">
                <a:latin typeface="Arial" charset="0"/>
              </a:rPr>
              <a:t>H</a:t>
            </a:r>
            <a:r>
              <a:rPr lang="en-US" sz="1800" baseline="30000" dirty="0" smtClean="0">
                <a:latin typeface="Arial" charset="0"/>
              </a:rPr>
              <a:t>-</a:t>
            </a:r>
            <a:r>
              <a:rPr lang="en-US" sz="1800" dirty="0" smtClean="0">
                <a:latin typeface="Arial" charset="0"/>
              </a:rPr>
              <a:t> transport, multi-turn injection, space charge, e-cloud, civil, etc</a:t>
            </a:r>
          </a:p>
        </p:txBody>
      </p:sp>
      <p:sp>
        <p:nvSpPr>
          <p:cNvPr id="355332" name="AutoShape 4"/>
          <p:cNvSpPr>
            <a:spLocks/>
          </p:cNvSpPr>
          <p:nvPr/>
        </p:nvSpPr>
        <p:spPr bwMode="auto">
          <a:xfrm>
            <a:off x="6858000" y="2971800"/>
            <a:ext cx="558800" cy="2740025"/>
          </a:xfrm>
          <a:prstGeom prst="rightBrace">
            <a:avLst>
              <a:gd name="adj1" fmla="val 4086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272338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7696200" y="40386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SRF !</a:t>
            </a:r>
          </a:p>
        </p:txBody>
      </p:sp>
      <p:sp>
        <p:nvSpPr>
          <p:cNvPr id="9" name="Slide Number Placeholder 5"/>
          <p:cNvSpPr txBox="1">
            <a:spLocks noGrp="1"/>
          </p:cNvSpPr>
          <p:nvPr/>
        </p:nvSpPr>
        <p:spPr bwMode="auto">
          <a:xfrm>
            <a:off x="6781800" y="64770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668D3C7C-8CBD-44D0-96D4-4785F6843BD6}" type="slidenum">
              <a:rPr lang="en-US" sz="1000" b="1">
                <a:solidFill>
                  <a:srgbClr val="800000"/>
                </a:solidFill>
                <a:latin typeface="+mj-lt"/>
              </a:rPr>
              <a:pPr algn="r" eaLnBrk="0" hangingPunct="0">
                <a:defRPr/>
              </a:pPr>
              <a:t>8</a:t>
            </a:fld>
            <a:endParaRPr lang="en-US" sz="1000" b="1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Project X: Initial Configuration 2</a:t>
            </a:r>
          </a:p>
        </p:txBody>
      </p:sp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3536950" y="3506788"/>
            <a:ext cx="3921125" cy="914400"/>
          </a:xfrm>
          <a:prstGeom prst="ellipse">
            <a:avLst/>
          </a:prstGeom>
          <a:noFill/>
          <a:ln w="1143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3543300" y="2827338"/>
            <a:ext cx="3921125" cy="914400"/>
          </a:xfrm>
          <a:prstGeom prst="ellipse">
            <a:avLst/>
          </a:prstGeom>
          <a:noFill/>
          <a:ln w="1143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660400" y="2781300"/>
            <a:ext cx="1212850" cy="11113"/>
          </a:xfrm>
          <a:prstGeom prst="line">
            <a:avLst/>
          </a:prstGeom>
          <a:noFill/>
          <a:ln w="889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5019675" y="2705100"/>
            <a:ext cx="96838" cy="24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479925" y="2132013"/>
            <a:ext cx="1068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latin typeface="Arial Black" pitchFamily="34" charset="0"/>
              </a:rPr>
              <a:t>Laser Stripping</a:t>
            </a:r>
            <a:endParaRPr lang="en-US" sz="1200" b="1" dirty="0">
              <a:latin typeface="Arial Black" pitchFamily="34" charset="0"/>
            </a:endParaRP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-114300" y="1798638"/>
            <a:ext cx="22113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>
                <a:latin typeface="Arial Black" pitchFamily="34" charset="0"/>
              </a:rPr>
              <a:t>3</a:t>
            </a:r>
            <a:r>
              <a:rPr lang="en-US" sz="1800" b="1" dirty="0" smtClean="0">
                <a:latin typeface="Arial Black" pitchFamily="34" charset="0"/>
              </a:rPr>
              <a:t> </a:t>
            </a:r>
            <a:r>
              <a:rPr lang="en-US" sz="1800" b="1" dirty="0" err="1">
                <a:latin typeface="Arial Black" pitchFamily="34" charset="0"/>
              </a:rPr>
              <a:t>GeV</a:t>
            </a:r>
            <a:r>
              <a:rPr lang="en-US" sz="1800" b="1" dirty="0">
                <a:latin typeface="Arial Black" pitchFamily="34" charset="0"/>
              </a:rPr>
              <a:t> </a:t>
            </a:r>
          </a:p>
          <a:p>
            <a:pPr algn="ctr"/>
            <a:r>
              <a:rPr lang="en-US" sz="1800" b="1" dirty="0">
                <a:latin typeface="Arial Black" pitchFamily="34" charset="0"/>
              </a:rPr>
              <a:t>CW </a:t>
            </a:r>
            <a:r>
              <a:rPr lang="en-US" sz="1800" b="1" dirty="0" smtClean="0">
                <a:latin typeface="Arial Black" pitchFamily="34" charset="0"/>
              </a:rPr>
              <a:t>SRF Linac</a:t>
            </a:r>
            <a:endParaRPr lang="en-US" sz="1800" b="1" dirty="0">
              <a:latin typeface="Arial Black" pitchFamily="34" charset="0"/>
            </a:endParaRPr>
          </a:p>
          <a:p>
            <a:pPr algn="ctr"/>
            <a:r>
              <a:rPr lang="en-US" sz="1400" b="1" dirty="0">
                <a:latin typeface="Arial Black" pitchFamily="34" charset="0"/>
              </a:rPr>
              <a:t>1 ma H</a:t>
            </a:r>
            <a:r>
              <a:rPr lang="en-US" sz="1400" b="1" baseline="30000" dirty="0">
                <a:latin typeface="Arial Black" pitchFamily="34" charset="0"/>
              </a:rPr>
              <a:t>-</a:t>
            </a:r>
            <a:r>
              <a:rPr lang="en-US" sz="1400" b="1" dirty="0">
                <a:latin typeface="Arial Black" pitchFamily="34" charset="0"/>
              </a:rPr>
              <a:t> or Protons</a:t>
            </a:r>
            <a:endParaRPr lang="en-US" sz="1800" b="1" dirty="0">
              <a:latin typeface="Arial Black" pitchFamily="34" charset="0"/>
            </a:endParaRP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5715000" y="1917987"/>
            <a:ext cx="30839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itchFamily="34" charset="0"/>
              </a:rPr>
              <a:t>Recycler</a:t>
            </a:r>
          </a:p>
          <a:p>
            <a:pPr algn="ctr"/>
            <a:r>
              <a:rPr lang="en-US" sz="1200" b="1" dirty="0" smtClean="0">
                <a:latin typeface="Arial Black" pitchFamily="34" charset="0"/>
              </a:rPr>
              <a:t>Linac: 1 </a:t>
            </a:r>
            <a:r>
              <a:rPr lang="en-US" sz="1200" b="1" dirty="0" err="1" smtClean="0">
                <a:latin typeface="Arial Black" pitchFamily="34" charset="0"/>
              </a:rPr>
              <a:t>mA</a:t>
            </a:r>
            <a:r>
              <a:rPr lang="en-US" sz="1200" b="1" dirty="0" smtClean="0">
                <a:latin typeface="Arial Black" pitchFamily="34" charset="0"/>
              </a:rPr>
              <a:t> x 5 ms @ 10 Hz</a:t>
            </a:r>
          </a:p>
          <a:p>
            <a:pPr algn="ctr"/>
            <a:r>
              <a:rPr lang="en-US" sz="1200" b="1" dirty="0" smtClean="0">
                <a:latin typeface="Arial Black" pitchFamily="34" charset="0"/>
              </a:rPr>
              <a:t>6 pulse per fill</a:t>
            </a:r>
            <a:endParaRPr lang="en-US" sz="1200" b="1" dirty="0">
              <a:latin typeface="Arial Black" pitchFamily="34" charset="0"/>
            </a:endParaRPr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6477000" y="4519613"/>
            <a:ext cx="266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itchFamily="34" charset="0"/>
              </a:rPr>
              <a:t>Main Injector</a:t>
            </a:r>
          </a:p>
          <a:p>
            <a:pPr algn="ctr"/>
            <a:r>
              <a:rPr lang="en-US" sz="1200" b="1" dirty="0">
                <a:latin typeface="Arial Black" pitchFamily="34" charset="0"/>
              </a:rPr>
              <a:t>1.4 Sec </a:t>
            </a:r>
            <a:r>
              <a:rPr lang="en-US" sz="1200" b="1" dirty="0" smtClean="0">
                <a:latin typeface="Arial Black" pitchFamily="34" charset="0"/>
              </a:rPr>
              <a:t>cycle</a:t>
            </a:r>
          </a:p>
          <a:p>
            <a:pPr algn="ctr"/>
            <a:r>
              <a:rPr lang="en-US" sz="1200" b="1" dirty="0" smtClean="0">
                <a:latin typeface="Arial Black" pitchFamily="34" charset="0"/>
              </a:rPr>
              <a:t>Upgradeable to ~0.7-1.0 sec</a:t>
            </a:r>
            <a:endParaRPr lang="en-US" sz="1200" b="1" dirty="0">
              <a:latin typeface="Arial Black" pitchFamily="34" charset="0"/>
            </a:endParaRPr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 flipH="1">
            <a:off x="2514600" y="4419600"/>
            <a:ext cx="3078163" cy="333375"/>
          </a:xfrm>
          <a:prstGeom prst="line">
            <a:avLst/>
          </a:prstGeom>
          <a:noFill/>
          <a:ln w="1143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Text Box 12"/>
          <p:cNvSpPr txBox="1">
            <a:spLocks noChangeArrowheads="1"/>
          </p:cNvSpPr>
          <p:nvPr/>
        </p:nvSpPr>
        <p:spPr bwMode="auto">
          <a:xfrm>
            <a:off x="155575" y="4343400"/>
            <a:ext cx="251936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b="1" dirty="0">
                <a:latin typeface="Arial Black" pitchFamily="34" charset="0"/>
              </a:rPr>
              <a:t>LBNE (</a:t>
            </a:r>
            <a:r>
              <a:rPr lang="en-US" sz="2000" b="1" dirty="0" smtClean="0">
                <a:latin typeface="Arial Black" pitchFamily="34" charset="0"/>
              </a:rPr>
              <a:t>2.2 </a:t>
            </a:r>
            <a:r>
              <a:rPr lang="en-US" sz="2000" b="1" dirty="0">
                <a:latin typeface="Arial Black" pitchFamily="34" charset="0"/>
              </a:rPr>
              <a:t>MW)</a:t>
            </a:r>
          </a:p>
          <a:p>
            <a:pPr algn="ctr">
              <a:lnSpc>
                <a:spcPct val="125000"/>
              </a:lnSpc>
            </a:pPr>
            <a:r>
              <a:rPr lang="en-US" sz="1200" b="1" dirty="0">
                <a:latin typeface="Arial Black" pitchFamily="34" charset="0"/>
              </a:rPr>
              <a:t>120 </a:t>
            </a:r>
            <a:r>
              <a:rPr lang="en-US" sz="1200" b="1" dirty="0" err="1">
                <a:latin typeface="Arial Black" pitchFamily="34" charset="0"/>
              </a:rPr>
              <a:t>GeV</a:t>
            </a:r>
            <a:r>
              <a:rPr lang="en-US" sz="1200" b="1" dirty="0">
                <a:latin typeface="Arial Black" pitchFamily="34" charset="0"/>
              </a:rPr>
              <a:t> Fast extraction</a:t>
            </a:r>
          </a:p>
          <a:p>
            <a:pPr algn="ctr">
              <a:lnSpc>
                <a:spcPct val="125000"/>
              </a:lnSpc>
            </a:pPr>
            <a:r>
              <a:rPr lang="en-US" sz="1200" b="1" dirty="0" smtClean="0">
                <a:latin typeface="Arial Black" pitchFamily="34" charset="0"/>
              </a:rPr>
              <a:t>1.6 </a:t>
            </a:r>
            <a:r>
              <a:rPr lang="en-US" sz="1200" b="1" dirty="0">
                <a:latin typeface="Arial Black" pitchFamily="34" charset="0"/>
              </a:rPr>
              <a:t>x 10 </a:t>
            </a:r>
            <a:r>
              <a:rPr lang="en-US" sz="1200" b="1" baseline="30000" dirty="0">
                <a:latin typeface="Arial Black" pitchFamily="34" charset="0"/>
              </a:rPr>
              <a:t>14</a:t>
            </a:r>
            <a:r>
              <a:rPr lang="en-US" sz="1200" b="1" dirty="0">
                <a:latin typeface="Arial Black" pitchFamily="34" charset="0"/>
              </a:rPr>
              <a:t> Protons / 1.4 </a:t>
            </a:r>
            <a:r>
              <a:rPr lang="en-US" sz="1200" b="1" dirty="0" smtClean="0">
                <a:latin typeface="Arial Black" pitchFamily="34" charset="0"/>
              </a:rPr>
              <a:t>sec</a:t>
            </a:r>
          </a:p>
          <a:p>
            <a:pPr algn="ctr">
              <a:lnSpc>
                <a:spcPct val="125000"/>
              </a:lnSpc>
            </a:pPr>
            <a:r>
              <a:rPr lang="en-US" sz="1200" b="1" dirty="0" smtClean="0">
                <a:latin typeface="Arial Black" pitchFamily="34" charset="0"/>
              </a:rPr>
              <a:t>Upgradeable to ~3-4 MW</a:t>
            </a:r>
            <a:endParaRPr lang="en-US" sz="1200" b="1" dirty="0">
              <a:latin typeface="Arial Black" pitchFamily="34" charset="0"/>
            </a:endParaRPr>
          </a:p>
        </p:txBody>
      </p:sp>
      <p:sp>
        <p:nvSpPr>
          <p:cNvPr id="25612" name="Text Box 13"/>
          <p:cNvSpPr txBox="1">
            <a:spLocks noChangeArrowheads="1"/>
          </p:cNvSpPr>
          <p:nvPr/>
        </p:nvSpPr>
        <p:spPr bwMode="auto">
          <a:xfrm>
            <a:off x="2844348" y="1147763"/>
            <a:ext cx="5102225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800" b="1" dirty="0">
                <a:latin typeface="Arial Black" pitchFamily="34" charset="0"/>
              </a:rPr>
              <a:t>3</a:t>
            </a:r>
            <a:r>
              <a:rPr lang="en-US" sz="1800" b="1" dirty="0" smtClean="0">
                <a:latin typeface="Arial Black" pitchFamily="34" charset="0"/>
              </a:rPr>
              <a:t> </a:t>
            </a:r>
            <a:r>
              <a:rPr lang="en-US" sz="1800" b="1" dirty="0" err="1">
                <a:latin typeface="Arial Black" pitchFamily="34" charset="0"/>
              </a:rPr>
              <a:t>GeV</a:t>
            </a:r>
            <a:r>
              <a:rPr lang="en-US" sz="1800" b="1" dirty="0">
                <a:latin typeface="Arial Black" pitchFamily="34" charset="0"/>
              </a:rPr>
              <a:t> High Intensity Program (</a:t>
            </a:r>
            <a:r>
              <a:rPr lang="en-US" sz="1800" b="1" dirty="0" smtClean="0">
                <a:latin typeface="Arial Black" pitchFamily="34" charset="0"/>
              </a:rPr>
              <a:t>2.8 </a:t>
            </a:r>
            <a:r>
              <a:rPr lang="en-US" sz="1800" b="1" dirty="0">
                <a:latin typeface="Arial Black" pitchFamily="34" charset="0"/>
              </a:rPr>
              <a:t>MW)</a:t>
            </a:r>
          </a:p>
        </p:txBody>
      </p:sp>
      <p:sp>
        <p:nvSpPr>
          <p:cNvPr id="25613" name="Line 15"/>
          <p:cNvSpPr>
            <a:spLocks noChangeShapeType="1"/>
          </p:cNvSpPr>
          <p:nvPr/>
        </p:nvSpPr>
        <p:spPr bwMode="auto">
          <a:xfrm flipH="1">
            <a:off x="6788150" y="4159250"/>
            <a:ext cx="465138" cy="146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4" name="Line 16"/>
          <p:cNvSpPr>
            <a:spLocks noChangeShapeType="1"/>
          </p:cNvSpPr>
          <p:nvPr/>
        </p:nvSpPr>
        <p:spPr bwMode="auto">
          <a:xfrm flipH="1">
            <a:off x="6643688" y="3554413"/>
            <a:ext cx="473075" cy="1031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Line 17"/>
          <p:cNvSpPr>
            <a:spLocks noChangeShapeType="1"/>
          </p:cNvSpPr>
          <p:nvPr/>
        </p:nvSpPr>
        <p:spPr bwMode="auto">
          <a:xfrm flipV="1">
            <a:off x="3651250" y="2989263"/>
            <a:ext cx="342900" cy="1349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6" name="Line 18"/>
          <p:cNvSpPr>
            <a:spLocks noChangeShapeType="1"/>
          </p:cNvSpPr>
          <p:nvPr/>
        </p:nvSpPr>
        <p:spPr bwMode="auto">
          <a:xfrm flipH="1" flipV="1">
            <a:off x="3627438" y="4095750"/>
            <a:ext cx="325437" cy="146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7" name="Line 19"/>
          <p:cNvSpPr>
            <a:spLocks noChangeShapeType="1"/>
          </p:cNvSpPr>
          <p:nvPr/>
        </p:nvSpPr>
        <p:spPr bwMode="auto">
          <a:xfrm flipV="1">
            <a:off x="5308600" y="3522663"/>
            <a:ext cx="352425" cy="4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Freeform 20"/>
          <p:cNvSpPr>
            <a:spLocks/>
          </p:cNvSpPr>
          <p:nvPr/>
        </p:nvSpPr>
        <p:spPr bwMode="auto">
          <a:xfrm>
            <a:off x="5029200" y="3700463"/>
            <a:ext cx="1344613" cy="728662"/>
          </a:xfrm>
          <a:custGeom>
            <a:avLst/>
            <a:gdLst>
              <a:gd name="T0" fmla="*/ 2147483647 w 847"/>
              <a:gd name="T1" fmla="*/ 2147483647 h 420"/>
              <a:gd name="T2" fmla="*/ 2147483647 w 847"/>
              <a:gd name="T3" fmla="*/ 2147483647 h 420"/>
              <a:gd name="T4" fmla="*/ 2147483647 w 847"/>
              <a:gd name="T5" fmla="*/ 2147483647 h 420"/>
              <a:gd name="T6" fmla="*/ 2147483647 w 847"/>
              <a:gd name="T7" fmla="*/ 2147483647 h 420"/>
              <a:gd name="T8" fmla="*/ 0 w 847"/>
              <a:gd name="T9" fmla="*/ 214748364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7"/>
              <a:gd name="T16" fmla="*/ 0 h 420"/>
              <a:gd name="T17" fmla="*/ 847 w 847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7" h="420">
                <a:moveTo>
                  <a:pt x="847" y="7"/>
                </a:moveTo>
                <a:cubicBezTo>
                  <a:pt x="779" y="3"/>
                  <a:pt x="711" y="0"/>
                  <a:pt x="654" y="24"/>
                </a:cubicBezTo>
                <a:cubicBezTo>
                  <a:pt x="597" y="48"/>
                  <a:pt x="561" y="92"/>
                  <a:pt x="504" y="151"/>
                </a:cubicBezTo>
                <a:cubicBezTo>
                  <a:pt x="447" y="210"/>
                  <a:pt x="394" y="336"/>
                  <a:pt x="310" y="378"/>
                </a:cubicBezTo>
                <a:cubicBezTo>
                  <a:pt x="226" y="420"/>
                  <a:pt x="113" y="410"/>
                  <a:pt x="0" y="401"/>
                </a:cubicBezTo>
              </a:path>
            </a:pathLst>
          </a:custGeom>
          <a:noFill/>
          <a:ln w="114300">
            <a:solidFill>
              <a:srgbClr val="66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9" name="Line 21"/>
          <p:cNvSpPr>
            <a:spLocks noChangeShapeType="1"/>
          </p:cNvSpPr>
          <p:nvPr/>
        </p:nvSpPr>
        <p:spPr bwMode="auto">
          <a:xfrm flipH="1">
            <a:off x="5635625" y="3954463"/>
            <a:ext cx="211138" cy="268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Text Box 22"/>
          <p:cNvSpPr txBox="1">
            <a:spLocks noChangeArrowheads="1"/>
          </p:cNvSpPr>
          <p:nvPr/>
        </p:nvSpPr>
        <p:spPr bwMode="auto">
          <a:xfrm>
            <a:off x="5148263" y="4778375"/>
            <a:ext cx="13398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Arial Black" pitchFamily="34" charset="0"/>
              </a:rPr>
              <a:t>Single turn </a:t>
            </a:r>
          </a:p>
          <a:p>
            <a:pPr algn="ctr"/>
            <a:r>
              <a:rPr lang="en-US" sz="1200" b="1">
                <a:latin typeface="Arial Black" pitchFamily="34" charset="0"/>
              </a:rPr>
              <a:t>transfer</a:t>
            </a:r>
          </a:p>
          <a:p>
            <a:pPr algn="ctr"/>
            <a:r>
              <a:rPr lang="en-US" sz="1200" b="1">
                <a:latin typeface="Arial Black" pitchFamily="34" charset="0"/>
              </a:rPr>
              <a:t>At 8 GeV</a:t>
            </a:r>
          </a:p>
        </p:txBody>
      </p:sp>
      <p:sp>
        <p:nvSpPr>
          <p:cNvPr id="25621" name="Line 23"/>
          <p:cNvSpPr>
            <a:spLocks noChangeShapeType="1"/>
          </p:cNvSpPr>
          <p:nvPr/>
        </p:nvSpPr>
        <p:spPr bwMode="auto">
          <a:xfrm flipH="1" flipV="1">
            <a:off x="5759450" y="4235450"/>
            <a:ext cx="1397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Line 26"/>
          <p:cNvSpPr>
            <a:spLocks noChangeShapeType="1"/>
          </p:cNvSpPr>
          <p:nvPr/>
        </p:nvSpPr>
        <p:spPr bwMode="auto">
          <a:xfrm>
            <a:off x="1957388" y="2803525"/>
            <a:ext cx="2952750" cy="20638"/>
          </a:xfrm>
          <a:prstGeom prst="line">
            <a:avLst/>
          </a:prstGeom>
          <a:noFill/>
          <a:ln w="889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Text Box 27"/>
          <p:cNvSpPr txBox="1">
            <a:spLocks noChangeArrowheads="1"/>
          </p:cNvSpPr>
          <p:nvPr/>
        </p:nvSpPr>
        <p:spPr bwMode="auto">
          <a:xfrm>
            <a:off x="2058777" y="2066851"/>
            <a:ext cx="25114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Arial Black" pitchFamily="34" charset="0"/>
              </a:rPr>
              <a:t>3</a:t>
            </a:r>
            <a:r>
              <a:rPr lang="en-US" sz="1400" b="1" dirty="0" smtClean="0">
                <a:latin typeface="Arial Black" pitchFamily="34" charset="0"/>
              </a:rPr>
              <a:t> </a:t>
            </a:r>
            <a:r>
              <a:rPr lang="en-US" sz="1400" b="1" dirty="0">
                <a:latin typeface="Arial Black" pitchFamily="34" charset="0"/>
                <a:sym typeface="Wingdings" pitchFamily="2" charset="2"/>
              </a:rPr>
              <a:t> 8 </a:t>
            </a:r>
            <a:r>
              <a:rPr lang="en-US" sz="1400" b="1" dirty="0" err="1">
                <a:latin typeface="Arial Black" pitchFamily="34" charset="0"/>
              </a:rPr>
              <a:t>GeV</a:t>
            </a:r>
            <a:r>
              <a:rPr lang="en-US" sz="1400" b="1" dirty="0">
                <a:latin typeface="Arial Black" pitchFamily="34" charset="0"/>
              </a:rPr>
              <a:t> </a:t>
            </a:r>
          </a:p>
          <a:p>
            <a:pPr algn="ctr"/>
            <a:r>
              <a:rPr lang="en-US" sz="1400" b="1" dirty="0">
                <a:latin typeface="Arial Black" pitchFamily="34" charset="0"/>
              </a:rPr>
              <a:t>Pulsed </a:t>
            </a:r>
            <a:r>
              <a:rPr lang="en-US" sz="1400" b="1" dirty="0" smtClean="0">
                <a:latin typeface="Arial Black" pitchFamily="34" charset="0"/>
              </a:rPr>
              <a:t>Linac</a:t>
            </a:r>
          </a:p>
          <a:p>
            <a:pPr algn="ctr"/>
            <a:r>
              <a:rPr lang="en-US" sz="1400" b="1" dirty="0" smtClean="0">
                <a:latin typeface="Arial Black" pitchFamily="34" charset="0"/>
              </a:rPr>
              <a:t>(or RCS)</a:t>
            </a:r>
            <a:endParaRPr lang="en-US" sz="1400" b="1" dirty="0">
              <a:latin typeface="Arial Black" pitchFamily="34" charset="0"/>
            </a:endParaRPr>
          </a:p>
        </p:txBody>
      </p:sp>
      <p:sp>
        <p:nvSpPr>
          <p:cNvPr id="25624" name="Line 28"/>
          <p:cNvSpPr>
            <a:spLocks noChangeShapeType="1"/>
          </p:cNvSpPr>
          <p:nvPr/>
        </p:nvSpPr>
        <p:spPr bwMode="auto">
          <a:xfrm flipV="1">
            <a:off x="1903413" y="1485900"/>
            <a:ext cx="1011237" cy="1239838"/>
          </a:xfrm>
          <a:prstGeom prst="line">
            <a:avLst/>
          </a:prstGeom>
          <a:noFill/>
          <a:ln w="88900" cap="rnd">
            <a:solidFill>
              <a:srgbClr val="FF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5" name="Text Box 29"/>
          <p:cNvSpPr txBox="1">
            <a:spLocks noChangeArrowheads="1"/>
          </p:cNvSpPr>
          <p:nvPr/>
        </p:nvSpPr>
        <p:spPr bwMode="auto">
          <a:xfrm>
            <a:off x="729022" y="5557350"/>
            <a:ext cx="7513595" cy="830997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3-8 </a:t>
            </a:r>
            <a:r>
              <a:rPr lang="en-US" dirty="0" err="1" smtClean="0">
                <a:solidFill>
                  <a:srgbClr val="CC0000"/>
                </a:solidFill>
              </a:rPr>
              <a:t>GeV</a:t>
            </a:r>
            <a:r>
              <a:rPr lang="en-US" dirty="0" smtClean="0">
                <a:solidFill>
                  <a:srgbClr val="CC0000"/>
                </a:solidFill>
              </a:rPr>
              <a:t> linac would be 1300 MHz pulsed </a:t>
            </a:r>
            <a:r>
              <a:rPr lang="en-US" dirty="0" smtClean="0">
                <a:solidFill>
                  <a:srgbClr val="CC0000"/>
                </a:solidFill>
                <a:sym typeface="Wingdings" pitchFamily="2" charset="2"/>
              </a:rPr>
              <a:t></a:t>
            </a:r>
            <a:r>
              <a:rPr lang="en-US" dirty="0" smtClean="0">
                <a:solidFill>
                  <a:srgbClr val="CC0000"/>
                </a:solidFill>
              </a:rPr>
              <a:t>retains </a:t>
            </a:r>
          </a:p>
          <a:p>
            <a:r>
              <a:rPr lang="en-US" dirty="0" smtClean="0">
                <a:solidFill>
                  <a:srgbClr val="CC0000"/>
                </a:solidFill>
              </a:rPr>
              <a:t>synergy </a:t>
            </a:r>
            <a:r>
              <a:rPr lang="en-US" dirty="0">
                <a:solidFill>
                  <a:srgbClr val="CC0000"/>
                </a:solidFill>
              </a:rPr>
              <a:t>with ILC R&amp;D but long pulse R&amp;D needed</a:t>
            </a:r>
          </a:p>
        </p:txBody>
      </p:sp>
      <p:sp>
        <p:nvSpPr>
          <p:cNvPr id="25626" name="Text Box 30"/>
          <p:cNvSpPr txBox="1">
            <a:spLocks noChangeArrowheads="1"/>
          </p:cNvSpPr>
          <p:nvPr/>
        </p:nvSpPr>
        <p:spPr bwMode="auto">
          <a:xfrm>
            <a:off x="0" y="3394075"/>
            <a:ext cx="29591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400" b="1" dirty="0">
                <a:latin typeface="Arial Black" pitchFamily="34" charset="0"/>
              </a:rPr>
              <a:t>8 </a:t>
            </a:r>
            <a:r>
              <a:rPr lang="en-US" sz="1400" b="1" dirty="0" err="1">
                <a:latin typeface="Arial Black" pitchFamily="34" charset="0"/>
              </a:rPr>
              <a:t>GeV</a:t>
            </a:r>
            <a:r>
              <a:rPr lang="en-US" sz="1600" b="1" dirty="0">
                <a:latin typeface="Arial Black" pitchFamily="34" charset="0"/>
              </a:rPr>
              <a:t> </a:t>
            </a:r>
            <a:r>
              <a:rPr lang="en-US" sz="1400" b="1" dirty="0">
                <a:latin typeface="Arial Black" pitchFamily="34" charset="0"/>
              </a:rPr>
              <a:t>fast spill </a:t>
            </a:r>
            <a:r>
              <a:rPr lang="en-US" sz="1400" b="1" dirty="0" smtClean="0">
                <a:latin typeface="Arial Black" pitchFamily="34" charset="0"/>
              </a:rPr>
              <a:t>(200 </a:t>
            </a:r>
            <a:r>
              <a:rPr lang="en-US" sz="1400" b="1" dirty="0">
                <a:latin typeface="Arial Black" pitchFamily="34" charset="0"/>
              </a:rPr>
              <a:t>KW)</a:t>
            </a:r>
          </a:p>
          <a:p>
            <a:pPr algn="ctr">
              <a:lnSpc>
                <a:spcPct val="115000"/>
              </a:lnSpc>
            </a:pPr>
            <a:r>
              <a:rPr lang="en-US" sz="1200" b="1" dirty="0" smtClean="0">
                <a:latin typeface="Arial Black" pitchFamily="34" charset="0"/>
              </a:rPr>
              <a:t>1.6 </a:t>
            </a:r>
            <a:r>
              <a:rPr lang="en-US" sz="1200" b="1" dirty="0">
                <a:latin typeface="Arial Black" pitchFamily="34" charset="0"/>
              </a:rPr>
              <a:t>x 10 </a:t>
            </a:r>
            <a:r>
              <a:rPr lang="en-US" sz="1200" b="1" baseline="30000" dirty="0">
                <a:latin typeface="Arial Black" pitchFamily="34" charset="0"/>
              </a:rPr>
              <a:t>14</a:t>
            </a:r>
            <a:r>
              <a:rPr lang="en-US" sz="1200" b="1" dirty="0">
                <a:latin typeface="Arial Black" pitchFamily="34" charset="0"/>
              </a:rPr>
              <a:t> Protons / 1.4 sec</a:t>
            </a:r>
          </a:p>
        </p:txBody>
      </p:sp>
      <p:sp>
        <p:nvSpPr>
          <p:cNvPr id="25627" name="Line 31"/>
          <p:cNvSpPr>
            <a:spLocks noChangeShapeType="1"/>
          </p:cNvSpPr>
          <p:nvPr/>
        </p:nvSpPr>
        <p:spPr bwMode="auto">
          <a:xfrm flipH="1" flipV="1">
            <a:off x="2851150" y="3757613"/>
            <a:ext cx="2347913" cy="0"/>
          </a:xfrm>
          <a:prstGeom prst="line">
            <a:avLst/>
          </a:prstGeom>
          <a:noFill/>
          <a:ln w="114300">
            <a:solidFill>
              <a:srgbClr val="66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31313"/>
      </a:dk1>
      <a:lt1>
        <a:srgbClr val="FFFFFF"/>
      </a:lt1>
      <a:dk2>
        <a:srgbClr val="0071BC"/>
      </a:dk2>
      <a:lt2>
        <a:srgbClr val="808080"/>
      </a:lt2>
      <a:accent1>
        <a:srgbClr val="00A650"/>
      </a:accent1>
      <a:accent2>
        <a:srgbClr val="B02A30"/>
      </a:accent2>
      <a:accent3>
        <a:srgbClr val="FFFFFF"/>
      </a:accent3>
      <a:accent4>
        <a:srgbClr val="0E0E0E"/>
      </a:accent4>
      <a:accent5>
        <a:srgbClr val="AAD0B3"/>
      </a:accent5>
      <a:accent6>
        <a:srgbClr val="9F252A"/>
      </a:accent6>
      <a:hlink>
        <a:srgbClr val="00ADEF"/>
      </a:hlink>
      <a:folHlink>
        <a:srgbClr val="69316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131313"/>
        </a:dk1>
        <a:lt1>
          <a:srgbClr val="FFFFFF"/>
        </a:lt1>
        <a:dk2>
          <a:srgbClr val="0071BC"/>
        </a:dk2>
        <a:lt2>
          <a:srgbClr val="808080"/>
        </a:lt2>
        <a:accent1>
          <a:srgbClr val="00A650"/>
        </a:accent1>
        <a:accent2>
          <a:srgbClr val="FFC20E"/>
        </a:accent2>
        <a:accent3>
          <a:srgbClr val="FFFFFF"/>
        </a:accent3>
        <a:accent4>
          <a:srgbClr val="0E0E0E"/>
        </a:accent4>
        <a:accent5>
          <a:srgbClr val="AAD0B3"/>
        </a:accent5>
        <a:accent6>
          <a:srgbClr val="E7B00C"/>
        </a:accent6>
        <a:hlink>
          <a:srgbClr val="00ADEF"/>
        </a:hlink>
        <a:folHlink>
          <a:srgbClr val="6931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ILC Cavity and Cryomodule">
  <a:themeElements>
    <a:clrScheme name="">
      <a:dk1>
        <a:srgbClr val="000000"/>
      </a:dk1>
      <a:lt1>
        <a:srgbClr val="FFFFF7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ILC Cavity and Cryomodul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ILC Cavity and Cryomodu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LC Cavity and Cryomodu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ILC Cavity and Cryomodu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LC Cavity and Cryomodu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LC Cavity and Cryomodu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LC Cavity and Cryomodu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ILC Cavity and Cryomodu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4258</TotalTime>
  <Words>3892</Words>
  <Application>Microsoft Office PowerPoint</Application>
  <PresentationFormat>On-screen Show (4:3)</PresentationFormat>
  <Paragraphs>626</Paragraphs>
  <Slides>54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Default Design</vt:lpstr>
      <vt:lpstr>8_ILC Cavity and Cryomodule</vt:lpstr>
      <vt:lpstr>Slide 1</vt:lpstr>
      <vt:lpstr>Superconducting Radio Frequency</vt:lpstr>
      <vt:lpstr>History of SRF at FNAL</vt:lpstr>
      <vt:lpstr>FY10: New Directions</vt:lpstr>
      <vt:lpstr>FY10: New Directions</vt:lpstr>
      <vt:lpstr>FY11: Merge FNAL SRF efforts</vt:lpstr>
      <vt:lpstr>ILC R&amp;D Goals</vt:lpstr>
      <vt:lpstr>Project X R&amp;D Goals</vt:lpstr>
      <vt:lpstr>Project X: Initial Configuration 2</vt:lpstr>
      <vt:lpstr>Project X Linac’s</vt:lpstr>
      <vt:lpstr>Project X:  3 GeV CW linac </vt:lpstr>
      <vt:lpstr>Slide 12</vt:lpstr>
      <vt:lpstr>1.3 GHz Joint Development Strategy</vt:lpstr>
      <vt:lpstr>SRF Accomplishments</vt:lpstr>
      <vt:lpstr>SRF Accomplishments</vt:lpstr>
      <vt:lpstr>Slide 16</vt:lpstr>
      <vt:lpstr>Cavity processing at Argonne</vt:lpstr>
      <vt:lpstr>Cavity processing at ANL/FNAL</vt:lpstr>
      <vt:lpstr>FNAL VTS: Test of Bare 1.3 GHz Cavities</vt:lpstr>
      <vt:lpstr>Creation of an ILC Global Database </vt:lpstr>
      <vt:lpstr>Vertical Test ‘Production’ Yield</vt:lpstr>
      <vt:lpstr>SRF Industrialization</vt:lpstr>
      <vt:lpstr>U.S. Cavity inventory and procurements</vt:lpstr>
      <vt:lpstr>Most Recent 9-cell Results at JLab 6 cavities built by ACCEL and 6 by AES</vt:lpstr>
      <vt:lpstr>Slide 25</vt:lpstr>
      <vt:lpstr>Dressed Cavities</vt:lpstr>
      <vt:lpstr>HTS-1: Dressed Cavity Tests</vt:lpstr>
      <vt:lpstr>FNAL Cryomodules </vt:lpstr>
      <vt:lpstr>Project X Cavities:  Accomplishments</vt:lpstr>
      <vt:lpstr>HINS 325 MHz Single Spoke  Design Parameters</vt:lpstr>
      <vt:lpstr>HINS: A pair of FNAL single spoke cavities processed at ANL </vt:lpstr>
      <vt:lpstr>Spoke Resonator VTS of bare cavity</vt:lpstr>
      <vt:lpstr>New RF Unit Test Facility at Fermilab </vt:lpstr>
      <vt:lpstr>Progress at NML</vt:lpstr>
      <vt:lpstr>NML CM1 Vacuum Work</vt:lpstr>
      <vt:lpstr>RF Unit Test Facility at NML</vt:lpstr>
      <vt:lpstr>New buildings and Refrigerator (ARRA)</vt:lpstr>
      <vt:lpstr>SRF materials R&amp;D Program</vt:lpstr>
      <vt:lpstr>SRF: New Infrastructure</vt:lpstr>
      <vt:lpstr>SRF: Laser Melting of Nb Surface</vt:lpstr>
      <vt:lpstr>SRF ARRA Funds Accomplishments </vt:lpstr>
      <vt:lpstr>ARRA funds</vt:lpstr>
      <vt:lpstr>Reviews</vt:lpstr>
      <vt:lpstr>SRF R&amp;D in the future</vt:lpstr>
      <vt:lpstr>Approach to making a plan</vt:lpstr>
      <vt:lpstr>Integrated SRF Goals</vt:lpstr>
      <vt:lpstr>Integrated SRF Plan (Cryomodules)</vt:lpstr>
      <vt:lpstr>Integrated SRF Plan (Infrastructure)</vt:lpstr>
      <vt:lpstr>ES&amp;H</vt:lpstr>
      <vt:lpstr>Quality Control</vt:lpstr>
      <vt:lpstr>Summary</vt:lpstr>
      <vt:lpstr>1st Dressed Cavity</vt:lpstr>
      <vt:lpstr>extras</vt:lpstr>
      <vt:lpstr>Collaborations (23 MOU’s)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mishra</dc:creator>
  <cp:lastModifiedBy>kephart</cp:lastModifiedBy>
  <cp:revision>237</cp:revision>
  <dcterms:created xsi:type="dcterms:W3CDTF">2009-01-23T20:22:34Z</dcterms:created>
  <dcterms:modified xsi:type="dcterms:W3CDTF">2010-07-13T14:47:40Z</dcterms:modified>
</cp:coreProperties>
</file>