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40"/>
  </p:notesMasterIdLst>
  <p:handoutMasterIdLst>
    <p:handoutMasterId r:id="rId41"/>
  </p:handoutMasterIdLst>
  <p:sldIdLst>
    <p:sldId id="256" r:id="rId2"/>
    <p:sldId id="378" r:id="rId3"/>
    <p:sldId id="302" r:id="rId4"/>
    <p:sldId id="380" r:id="rId5"/>
    <p:sldId id="381" r:id="rId6"/>
    <p:sldId id="306" r:id="rId7"/>
    <p:sldId id="348" r:id="rId8"/>
    <p:sldId id="346" r:id="rId9"/>
    <p:sldId id="333" r:id="rId10"/>
    <p:sldId id="327" r:id="rId11"/>
    <p:sldId id="382" r:id="rId12"/>
    <p:sldId id="335" r:id="rId13"/>
    <p:sldId id="336" r:id="rId14"/>
    <p:sldId id="349" r:id="rId15"/>
    <p:sldId id="339" r:id="rId16"/>
    <p:sldId id="325" r:id="rId17"/>
    <p:sldId id="353" r:id="rId18"/>
    <p:sldId id="344" r:id="rId19"/>
    <p:sldId id="354" r:id="rId20"/>
    <p:sldId id="340" r:id="rId21"/>
    <p:sldId id="342" r:id="rId22"/>
    <p:sldId id="360" r:id="rId23"/>
    <p:sldId id="357" r:id="rId24"/>
    <p:sldId id="347" r:id="rId25"/>
    <p:sldId id="358" r:id="rId26"/>
    <p:sldId id="361" r:id="rId27"/>
    <p:sldId id="377" r:id="rId28"/>
    <p:sldId id="365" r:id="rId29"/>
    <p:sldId id="369" r:id="rId30"/>
    <p:sldId id="355" r:id="rId31"/>
    <p:sldId id="297" r:id="rId32"/>
    <p:sldId id="383" r:id="rId33"/>
    <p:sldId id="386" r:id="rId34"/>
    <p:sldId id="384" r:id="rId35"/>
    <p:sldId id="385" r:id="rId36"/>
    <p:sldId id="290" r:id="rId37"/>
    <p:sldId id="291" r:id="rId38"/>
    <p:sldId id="289" r:id="rId39"/>
  </p:sldIdLst>
  <p:sldSz cx="9144000" cy="6858000" type="screen4x3"/>
  <p:notesSz cx="7019925" cy="9305925"/>
  <p:defaultTextStyle>
    <a:defPPr>
      <a:defRPr lang="en-US"/>
    </a:defPPr>
    <a:lvl1pPr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1pPr>
    <a:lvl2pPr marL="4572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2pPr>
    <a:lvl3pPr marL="9144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3pPr>
    <a:lvl4pPr marL="13716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4pPr>
    <a:lvl5pPr marL="1828800" algn="r" rtl="0" fontAlgn="base">
      <a:spcBef>
        <a:spcPct val="20000"/>
      </a:spcBef>
      <a:spcAft>
        <a:spcPct val="0"/>
      </a:spcAft>
      <a:buClr>
        <a:srgbClr val="FFFF00"/>
      </a:buClr>
      <a:buSzPct val="80000"/>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FFFFFF"/>
    <a:srgbClr val="FF3300"/>
    <a:srgbClr val="CC0000"/>
    <a:srgbClr val="008000"/>
    <a:srgbClr val="009900"/>
    <a:srgbClr val="003399"/>
    <a:srgbClr val="0097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58" autoAdjust="0"/>
    <p:restoredTop sz="90929"/>
  </p:normalViewPr>
  <p:slideViewPr>
    <p:cSldViewPr>
      <p:cViewPr>
        <p:scale>
          <a:sx n="50" d="100"/>
          <a:sy n="50" d="100"/>
        </p:scale>
        <p:origin x="-876" y="-24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1970"/>
    </p:cViewPr>
  </p:sorterViewPr>
  <p:notesViewPr>
    <p:cSldViewPr>
      <p:cViewPr varScale="1">
        <p:scale>
          <a:sx n="52" d="100"/>
          <a:sy n="52" d="100"/>
        </p:scale>
        <p:origin x="-1872" y="-90"/>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3287" tIns="46644" rIns="93287" bIns="46644" rtlCol="0"/>
          <a:lstStyle>
            <a:lvl1pPr algn="r">
              <a:defRPr sz="1200">
                <a:latin typeface="Arial" charset="0"/>
              </a:defRPr>
            </a:lvl1pPr>
          </a:lstStyle>
          <a:p>
            <a:pPr>
              <a:defRPr/>
            </a:pPr>
            <a:fld id="{46652F8F-4F80-4457-83B5-46491B756484}" type="datetimeFigureOut">
              <a:rPr lang="en-US"/>
              <a:pPr>
                <a:defRPr/>
              </a:pPr>
              <a:t>7/8/2010</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3287" tIns="46644" rIns="93287" bIns="46644"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3287" tIns="46644" rIns="93287" bIns="46644" rtlCol="0" anchor="b"/>
          <a:lstStyle>
            <a:lvl1pPr algn="r">
              <a:defRPr sz="1200">
                <a:latin typeface="Arial" charset="0"/>
              </a:defRPr>
            </a:lvl1pPr>
          </a:lstStyle>
          <a:p>
            <a:pPr>
              <a:defRPr/>
            </a:pPr>
            <a:fld id="{CAE8D179-163D-40D7-B580-3F71EFE9CF8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l">
              <a:defRPr sz="1200">
                <a:latin typeface="Arial" charset="0"/>
              </a:defRPr>
            </a:lvl1pPr>
          </a:lstStyle>
          <a:p>
            <a:pPr>
              <a:defRPr/>
            </a:pPr>
            <a:endParaRPr lang="en-US"/>
          </a:p>
        </p:txBody>
      </p:sp>
      <p:sp>
        <p:nvSpPr>
          <p:cNvPr id="567299" name="Rectangle 3"/>
          <p:cNvSpPr>
            <a:spLocks noGrp="1" noChangeArrowheads="1"/>
          </p:cNvSpPr>
          <p:nvPr>
            <p:ph type="dt" idx="1"/>
          </p:nvPr>
        </p:nvSpPr>
        <p:spPr bwMode="auto">
          <a:xfrm>
            <a:off x="3978275"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936625" y="4419600"/>
            <a:ext cx="5146675" cy="4187825"/>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0" y="8840788"/>
            <a:ext cx="3041650" cy="465137"/>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l">
              <a:defRPr sz="1200">
                <a:latin typeface="Arial" charset="0"/>
              </a:defRPr>
            </a:lvl1pPr>
          </a:lstStyle>
          <a:p>
            <a:pPr>
              <a:defRPr/>
            </a:pPr>
            <a:endParaRPr lang="en-US"/>
          </a:p>
        </p:txBody>
      </p:sp>
      <p:sp>
        <p:nvSpPr>
          <p:cNvPr id="567303" name="Rectangle 7"/>
          <p:cNvSpPr>
            <a:spLocks noGrp="1" noChangeArrowheads="1"/>
          </p:cNvSpPr>
          <p:nvPr>
            <p:ph type="sldNum" sz="quarter" idx="5"/>
          </p:nvPr>
        </p:nvSpPr>
        <p:spPr bwMode="auto">
          <a:xfrm>
            <a:off x="3978275" y="8840788"/>
            <a:ext cx="3041650" cy="465137"/>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atin typeface="Arial" charset="0"/>
              </a:defRPr>
            </a:lvl1pPr>
          </a:lstStyle>
          <a:p>
            <a:pPr>
              <a:defRPr/>
            </a:pPr>
            <a:fld id="{50DDBE60-E17D-40FA-826B-A537BF64F22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DDBE60-E17D-40FA-826B-A537BF64F229}"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3523C12A-CE80-49DD-96F1-892852F5150D}" type="slidenum">
              <a:rPr lang="en-US" smtClean="0"/>
              <a:pPr/>
              <a:t>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30275"/>
            <a:fld id="{7605B64C-CB01-42DB-BD6B-F634BD28AB0E}" type="slidenum">
              <a:rPr lang="en-US" smtClean="0"/>
              <a:pPr defTabSz="930275"/>
              <a:t>28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 Box 23"/>
          <p:cNvSpPr txBox="1">
            <a:spLocks noChangeArrowheads="1"/>
          </p:cNvSpPr>
          <p:nvPr userDrawn="1"/>
        </p:nvSpPr>
        <p:spPr bwMode="auto">
          <a:xfrm>
            <a:off x="3505200" y="3048000"/>
            <a:ext cx="5410200" cy="457200"/>
          </a:xfrm>
          <a:prstGeom prst="rect">
            <a:avLst/>
          </a:prstGeom>
          <a:noFill/>
          <a:ln w="9525">
            <a:noFill/>
            <a:miter lim="800000"/>
            <a:headEnd/>
            <a:tailEnd/>
          </a:ln>
          <a:effectLst/>
        </p:spPr>
        <p:txBody>
          <a:bodyPr>
            <a:spAutoFit/>
          </a:bodyPr>
          <a:lstStyle/>
          <a:p>
            <a:pPr algn="l">
              <a:spcBef>
                <a:spcPct val="0"/>
              </a:spcBef>
              <a:buClrTx/>
              <a:buSzTx/>
              <a:buFontTx/>
              <a:buNone/>
              <a:defRPr/>
            </a:pPr>
            <a:endParaRPr lang="en-US">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0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Young-Kee Kim, DOE S&amp;T Review, July 12-14, 2010</a:t>
            </a:r>
          </a:p>
        </p:txBody>
      </p:sp>
      <p:sp>
        <p:nvSpPr>
          <p:cNvPr id="5" name="Rectangle 17"/>
          <p:cNvSpPr>
            <a:spLocks noGrp="1" noChangeArrowheads="1"/>
          </p:cNvSpPr>
          <p:nvPr>
            <p:ph type="sldNum" sz="quarter" idx="11"/>
          </p:nvPr>
        </p:nvSpPr>
        <p:spPr>
          <a:ln/>
        </p:spPr>
        <p:txBody>
          <a:bodyPr/>
          <a:lstStyle>
            <a:lvl1pPr>
              <a:defRPr/>
            </a:lvl1pPr>
          </a:lstStyle>
          <a:p>
            <a:pPr>
              <a:defRPr/>
            </a:pPr>
            <a:fld id="{7459567A-7D39-487E-8CFB-FBD28FC872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Young-Kee Kim, DOE S&amp;T Review, July 12-14, 2010</a:t>
            </a:r>
          </a:p>
        </p:txBody>
      </p:sp>
      <p:sp>
        <p:nvSpPr>
          <p:cNvPr id="5" name="Rectangle 17"/>
          <p:cNvSpPr>
            <a:spLocks noGrp="1" noChangeArrowheads="1"/>
          </p:cNvSpPr>
          <p:nvPr>
            <p:ph type="sldNum" sz="quarter" idx="11"/>
          </p:nvPr>
        </p:nvSpPr>
        <p:spPr>
          <a:ln/>
        </p:spPr>
        <p:txBody>
          <a:bodyPr/>
          <a:lstStyle>
            <a:lvl1pPr>
              <a:defRPr/>
            </a:lvl1pPr>
          </a:lstStyle>
          <a:p>
            <a:pPr>
              <a:defRPr/>
            </a:pPr>
            <a:fld id="{5B531540-A893-4F9F-A1AF-8B7084845FA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95275"/>
            <a:ext cx="6858000" cy="809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444625"/>
            <a:ext cx="3352800" cy="465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444625"/>
            <a:ext cx="3352800" cy="465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Young-Kee Kim, DOE S&amp;T Review, July 12-14, 2010</a:t>
            </a:r>
          </a:p>
        </p:txBody>
      </p:sp>
      <p:sp>
        <p:nvSpPr>
          <p:cNvPr id="6" name="Rectangle 17"/>
          <p:cNvSpPr>
            <a:spLocks noGrp="1" noChangeArrowheads="1"/>
          </p:cNvSpPr>
          <p:nvPr>
            <p:ph type="sldNum" sz="quarter" idx="11"/>
          </p:nvPr>
        </p:nvSpPr>
        <p:spPr>
          <a:ln/>
        </p:spPr>
        <p:txBody>
          <a:bodyPr/>
          <a:lstStyle>
            <a:lvl1pPr>
              <a:defRPr/>
            </a:lvl1pPr>
          </a:lstStyle>
          <a:p>
            <a:pPr>
              <a:defRPr/>
            </a:pPr>
            <a:fld id="{3DFE8660-2CC7-4B67-9F0B-155DEC9626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Young-Kee Kim, DOE S&amp;T Review, July 12-14, 2010</a:t>
            </a:r>
          </a:p>
        </p:txBody>
      </p:sp>
      <p:sp>
        <p:nvSpPr>
          <p:cNvPr id="5" name="Rectangle 17"/>
          <p:cNvSpPr>
            <a:spLocks noGrp="1" noChangeArrowheads="1"/>
          </p:cNvSpPr>
          <p:nvPr>
            <p:ph type="sldNum" sz="quarter" idx="11"/>
          </p:nvPr>
        </p:nvSpPr>
        <p:spPr>
          <a:ln/>
        </p:spPr>
        <p:txBody>
          <a:bodyPr/>
          <a:lstStyle>
            <a:lvl1pPr>
              <a:defRPr/>
            </a:lvl1pPr>
          </a:lstStyle>
          <a:p>
            <a:pPr>
              <a:defRPr/>
            </a:pPr>
            <a:fld id="{19E2511B-29A6-4275-9781-5E76005B2C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t>Young-Kee Kim, DOE S&amp;T Review, July 12-14, 2010</a:t>
            </a:r>
          </a:p>
        </p:txBody>
      </p:sp>
      <p:sp>
        <p:nvSpPr>
          <p:cNvPr id="5" name="Rectangle 17"/>
          <p:cNvSpPr>
            <a:spLocks noGrp="1" noChangeArrowheads="1"/>
          </p:cNvSpPr>
          <p:nvPr>
            <p:ph type="sldNum" sz="quarter" idx="11"/>
          </p:nvPr>
        </p:nvSpPr>
        <p:spPr>
          <a:ln/>
        </p:spPr>
        <p:txBody>
          <a:bodyPr/>
          <a:lstStyle>
            <a:lvl1pPr>
              <a:defRPr/>
            </a:lvl1pPr>
          </a:lstStyle>
          <a:p>
            <a:pPr>
              <a:defRPr/>
            </a:pPr>
            <a:fld id="{67EFEC0A-6828-49B4-B230-0F11498B49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Young-Kee Kim, DOE S&amp;T Review, July 12-14, 2010</a:t>
            </a:r>
          </a:p>
        </p:txBody>
      </p:sp>
      <p:sp>
        <p:nvSpPr>
          <p:cNvPr id="6" name="Rectangle 17"/>
          <p:cNvSpPr>
            <a:spLocks noGrp="1" noChangeArrowheads="1"/>
          </p:cNvSpPr>
          <p:nvPr>
            <p:ph type="sldNum" sz="quarter" idx="11"/>
          </p:nvPr>
        </p:nvSpPr>
        <p:spPr>
          <a:ln/>
        </p:spPr>
        <p:txBody>
          <a:bodyPr/>
          <a:lstStyle>
            <a:lvl1pPr>
              <a:defRPr/>
            </a:lvl1pPr>
          </a:lstStyle>
          <a:p>
            <a:pPr>
              <a:defRPr/>
            </a:pPr>
            <a:fld id="{1029530E-D89F-4CE2-BD6D-13CCB7528F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t>Young-Kee Kim, DOE S&amp;T Review, July 12-14, 2010</a:t>
            </a:r>
          </a:p>
        </p:txBody>
      </p:sp>
      <p:sp>
        <p:nvSpPr>
          <p:cNvPr id="8" name="Rectangle 17"/>
          <p:cNvSpPr>
            <a:spLocks noGrp="1" noChangeArrowheads="1"/>
          </p:cNvSpPr>
          <p:nvPr>
            <p:ph type="sldNum" sz="quarter" idx="11"/>
          </p:nvPr>
        </p:nvSpPr>
        <p:spPr>
          <a:ln/>
        </p:spPr>
        <p:txBody>
          <a:bodyPr/>
          <a:lstStyle>
            <a:lvl1pPr>
              <a:defRPr/>
            </a:lvl1pPr>
          </a:lstStyle>
          <a:p>
            <a:pPr>
              <a:defRPr/>
            </a:pPr>
            <a:fld id="{85491B79-9682-43DB-8BB7-3B95855300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t>Young-Kee Kim, DOE S&amp;T Review, July 12-14, 2010</a:t>
            </a:r>
          </a:p>
        </p:txBody>
      </p:sp>
      <p:sp>
        <p:nvSpPr>
          <p:cNvPr id="4" name="Rectangle 17"/>
          <p:cNvSpPr>
            <a:spLocks noGrp="1" noChangeArrowheads="1"/>
          </p:cNvSpPr>
          <p:nvPr>
            <p:ph type="sldNum" sz="quarter" idx="11"/>
          </p:nvPr>
        </p:nvSpPr>
        <p:spPr>
          <a:ln/>
        </p:spPr>
        <p:txBody>
          <a:bodyPr/>
          <a:lstStyle>
            <a:lvl1pPr>
              <a:defRPr/>
            </a:lvl1pPr>
          </a:lstStyle>
          <a:p>
            <a:pPr>
              <a:defRPr/>
            </a:pPr>
            <a:fld id="{0D9648D7-55F2-44DB-BBA1-E59B0B8B05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t>Young-Kee Kim, DOE S&amp;T Review, July 12-14, 2010</a:t>
            </a:r>
          </a:p>
        </p:txBody>
      </p:sp>
      <p:sp>
        <p:nvSpPr>
          <p:cNvPr id="3" name="Rectangle 17"/>
          <p:cNvSpPr>
            <a:spLocks noGrp="1" noChangeArrowheads="1"/>
          </p:cNvSpPr>
          <p:nvPr>
            <p:ph type="sldNum" sz="quarter" idx="11"/>
          </p:nvPr>
        </p:nvSpPr>
        <p:spPr>
          <a:ln/>
        </p:spPr>
        <p:txBody>
          <a:bodyPr/>
          <a:lstStyle>
            <a:lvl1pPr>
              <a:defRPr/>
            </a:lvl1pPr>
          </a:lstStyle>
          <a:p>
            <a:pPr>
              <a:defRPr/>
            </a:pPr>
            <a:fld id="{B2E32102-F486-41D9-80EC-2EEED02912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Young-Kee Kim, DOE S&amp;T Review, July 12-14, 2010</a:t>
            </a:r>
          </a:p>
        </p:txBody>
      </p:sp>
      <p:sp>
        <p:nvSpPr>
          <p:cNvPr id="6" name="Rectangle 17"/>
          <p:cNvSpPr>
            <a:spLocks noGrp="1" noChangeArrowheads="1"/>
          </p:cNvSpPr>
          <p:nvPr>
            <p:ph type="sldNum" sz="quarter" idx="11"/>
          </p:nvPr>
        </p:nvSpPr>
        <p:spPr>
          <a:ln/>
        </p:spPr>
        <p:txBody>
          <a:bodyPr/>
          <a:lstStyle>
            <a:lvl1pPr>
              <a:defRPr/>
            </a:lvl1pPr>
          </a:lstStyle>
          <a:p>
            <a:pPr>
              <a:defRPr/>
            </a:pPr>
            <a:fld id="{20F36C15-2496-4707-9A12-14735341A8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Young-Kee Kim, DOE S&amp;T Review, July 12-14, 2010</a:t>
            </a:r>
          </a:p>
        </p:txBody>
      </p:sp>
      <p:sp>
        <p:nvSpPr>
          <p:cNvPr id="6" name="Rectangle 17"/>
          <p:cNvSpPr>
            <a:spLocks noGrp="1" noChangeArrowheads="1"/>
          </p:cNvSpPr>
          <p:nvPr>
            <p:ph type="sldNum" sz="quarter" idx="11"/>
          </p:nvPr>
        </p:nvSpPr>
        <p:spPr>
          <a:ln/>
        </p:spPr>
        <p:txBody>
          <a:bodyPr/>
          <a:lstStyle>
            <a:lvl1pPr>
              <a:defRPr/>
            </a:lvl1pPr>
          </a:lstStyle>
          <a:p>
            <a:pPr>
              <a:defRPr/>
            </a:pPr>
            <a:fld id="{521872DE-C36B-479A-B19D-B8C1803BC4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26" name="Picture 24" descr="C:\Documents and Settings\kevin.XENOLAND\My Documents\fnalppt\sub-pages\Fermi_Blue_subpage.jpg"/>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536592" name="Rectangle 16"/>
          <p:cNvSpPr>
            <a:spLocks noGrp="1" noChangeArrowheads="1"/>
          </p:cNvSpPr>
          <p:nvPr>
            <p:ph type="ftr" sz="quarter" idx="3"/>
          </p:nvPr>
        </p:nvSpPr>
        <p:spPr bwMode="auto">
          <a:xfrm>
            <a:off x="1905000" y="6267450"/>
            <a:ext cx="5486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a:solidFill>
                  <a:srgbClr val="FFFFFF"/>
                </a:solidFill>
                <a:latin typeface="Arial" charset="0"/>
              </a:defRPr>
            </a:lvl1pPr>
          </a:lstStyle>
          <a:p>
            <a:pPr>
              <a:defRPr/>
            </a:pPr>
            <a:r>
              <a:rPr lang="en-US"/>
              <a:t>Young-Kee Kim, DOE S&amp;T Review, July 12-14, 2010</a:t>
            </a:r>
          </a:p>
        </p:txBody>
      </p:sp>
      <p:sp>
        <p:nvSpPr>
          <p:cNvPr id="536593" name="Rectangle 17"/>
          <p:cNvSpPr>
            <a:spLocks noGrp="1" noChangeArrowheads="1"/>
          </p:cNvSpPr>
          <p:nvPr>
            <p:ph type="sldNum" sz="quarter" idx="4"/>
          </p:nvPr>
        </p:nvSpPr>
        <p:spPr bwMode="auto">
          <a:xfrm>
            <a:off x="381000" y="63055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fld id="{159166DD-2542-4713-835D-267B70FA9C4E}" type="slidenum">
              <a:rPr lang="en-US"/>
              <a:pPr>
                <a:defRPr/>
              </a:pPr>
              <a:t>‹#›</a:t>
            </a:fld>
            <a:endParaRPr lang="en-US"/>
          </a:p>
        </p:txBody>
      </p:sp>
      <p:sp>
        <p:nvSpPr>
          <p:cNvPr id="1029" name="Rectangle 25"/>
          <p:cNvSpPr>
            <a:spLocks noGrp="1" noChangeArrowheads="1"/>
          </p:cNvSpPr>
          <p:nvPr>
            <p:ph type="title"/>
          </p:nvPr>
        </p:nvSpPr>
        <p:spPr bwMode="auto">
          <a:xfrm>
            <a:off x="1600200" y="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6"/>
          <p:cNvSpPr>
            <a:spLocks noGrp="1" noChangeArrowheads="1"/>
          </p:cNvSpPr>
          <p:nvPr>
            <p:ph type="body" idx="1"/>
          </p:nvPr>
        </p:nvSpPr>
        <p:spPr bwMode="auto">
          <a:xfrm>
            <a:off x="1600200" y="1143000"/>
            <a:ext cx="6858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2"/>
            <a:r>
              <a:rPr lang="en-US" smtClean="0"/>
              <a:t>slkdjflsdkjflsdkjfsldjf</a:t>
            </a:r>
          </a:p>
          <a:p>
            <a:pPr lvl="3"/>
            <a:r>
              <a:rPr lang="en-US" smtClean="0"/>
              <a:t>A;slkjfda;slkjfd</a:t>
            </a:r>
          </a:p>
          <a:p>
            <a:pPr lvl="3"/>
            <a:r>
              <a:rPr lang="en-US" smtClean="0"/>
              <a:t>	a;lksdjf;lsakjfd</a:t>
            </a:r>
          </a:p>
          <a:p>
            <a:pPr lvl="4"/>
            <a:r>
              <a:rPr lang="en-US" smtClean="0"/>
              <a:t>Slkdflsdkjflsdkjflsdkjf</a:t>
            </a:r>
          </a:p>
          <a:p>
            <a:pPr lvl="4"/>
            <a:r>
              <a:rPr lang="en-US" smtClean="0"/>
              <a:t>Sldkjflsdjf</a:t>
            </a:r>
          </a:p>
          <a:p>
            <a:pPr lvl="4"/>
            <a:r>
              <a:rPr lang="en-US" smtClean="0"/>
              <a:t>sldkjfsldfjksdlfjsldfj</a:t>
            </a:r>
          </a:p>
        </p:txBody>
      </p:sp>
    </p:spTree>
  </p:cSld>
  <p:clrMap bg1="dk2" tx1="lt1" bg2="dk1" tx2="lt2" accent1="accent1" accent2="accent2" accent3="accent3" accent4="accent4" accent5="accent5" accent6="accent6" hlink="hlink" folHlink="folHlink"/>
  <p:sldLayoutIdLst>
    <p:sldLayoutId id="2147484145"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Lst>
  <p:hf hdr="0" dt="0"/>
  <p:txStyles>
    <p:titleStyle>
      <a:lvl1pPr algn="l" rtl="0" eaLnBrk="0" fontAlgn="base" hangingPunct="0">
        <a:spcBef>
          <a:spcPct val="0"/>
        </a:spcBef>
        <a:spcAft>
          <a:spcPct val="0"/>
        </a:spcAft>
        <a:defRPr sz="2800">
          <a:solidFill>
            <a:srgbClr val="FFFFFF"/>
          </a:solidFill>
          <a:latin typeface="+mj-lt"/>
          <a:ea typeface="+mj-ea"/>
          <a:cs typeface="+mj-cs"/>
        </a:defRPr>
      </a:lvl1pPr>
      <a:lvl2pPr algn="l" rtl="0" eaLnBrk="0" fontAlgn="base" hangingPunct="0">
        <a:spcBef>
          <a:spcPct val="0"/>
        </a:spcBef>
        <a:spcAft>
          <a:spcPct val="0"/>
        </a:spcAft>
        <a:defRPr sz="2800">
          <a:solidFill>
            <a:srgbClr val="FFFFFF"/>
          </a:solidFill>
          <a:latin typeface="Arial" charset="0"/>
        </a:defRPr>
      </a:lvl2pPr>
      <a:lvl3pPr algn="l" rtl="0" eaLnBrk="0" fontAlgn="base" hangingPunct="0">
        <a:spcBef>
          <a:spcPct val="0"/>
        </a:spcBef>
        <a:spcAft>
          <a:spcPct val="0"/>
        </a:spcAft>
        <a:defRPr sz="2800">
          <a:solidFill>
            <a:srgbClr val="FFFFFF"/>
          </a:solidFill>
          <a:latin typeface="Arial" charset="0"/>
        </a:defRPr>
      </a:lvl3pPr>
      <a:lvl4pPr algn="l" rtl="0" eaLnBrk="0" fontAlgn="base" hangingPunct="0">
        <a:spcBef>
          <a:spcPct val="0"/>
        </a:spcBef>
        <a:spcAft>
          <a:spcPct val="0"/>
        </a:spcAft>
        <a:defRPr sz="2800">
          <a:solidFill>
            <a:srgbClr val="FFFFFF"/>
          </a:solidFill>
          <a:latin typeface="Arial" charset="0"/>
        </a:defRPr>
      </a:lvl4pPr>
      <a:lvl5pPr algn="l" rtl="0" eaLnBrk="0" fontAlgn="base" hangingPunct="0">
        <a:spcBef>
          <a:spcPct val="0"/>
        </a:spcBef>
        <a:spcAft>
          <a:spcPct val="0"/>
        </a:spcAft>
        <a:defRPr sz="2800">
          <a:solidFill>
            <a:srgbClr val="FFFFFF"/>
          </a:solidFill>
          <a:latin typeface="Arial" charset="0"/>
        </a:defRPr>
      </a:lvl5pPr>
      <a:lvl6pPr marL="457200" algn="l" rtl="0" fontAlgn="base">
        <a:spcBef>
          <a:spcPct val="0"/>
        </a:spcBef>
        <a:spcAft>
          <a:spcPct val="0"/>
        </a:spcAft>
        <a:defRPr sz="2800">
          <a:solidFill>
            <a:srgbClr val="FFFFFF"/>
          </a:solidFill>
          <a:latin typeface="Arial" charset="0"/>
        </a:defRPr>
      </a:lvl6pPr>
      <a:lvl7pPr marL="914400" algn="l" rtl="0" fontAlgn="base">
        <a:spcBef>
          <a:spcPct val="0"/>
        </a:spcBef>
        <a:spcAft>
          <a:spcPct val="0"/>
        </a:spcAft>
        <a:defRPr sz="2800">
          <a:solidFill>
            <a:srgbClr val="FFFFFF"/>
          </a:solidFill>
          <a:latin typeface="Arial" charset="0"/>
        </a:defRPr>
      </a:lvl7pPr>
      <a:lvl8pPr marL="1371600" algn="l" rtl="0" fontAlgn="base">
        <a:spcBef>
          <a:spcPct val="0"/>
        </a:spcBef>
        <a:spcAft>
          <a:spcPct val="0"/>
        </a:spcAft>
        <a:defRPr sz="2800">
          <a:solidFill>
            <a:srgbClr val="FFFFFF"/>
          </a:solidFill>
          <a:latin typeface="Arial" charset="0"/>
        </a:defRPr>
      </a:lvl8pPr>
      <a:lvl9pPr marL="1828800" algn="l" rtl="0" fontAlgn="base">
        <a:spcBef>
          <a:spcPct val="0"/>
        </a:spcBef>
        <a:spcAft>
          <a:spcPct val="0"/>
        </a:spcAft>
        <a:defRPr sz="28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4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1"/>
        </a:buClr>
        <a:buSzPct val="35000"/>
        <a:buChar char="•"/>
        <a:defRPr>
          <a:solidFill>
            <a:schemeClr val="tx1"/>
          </a:solidFill>
          <a:latin typeface="+mn-lt"/>
        </a:defRPr>
      </a:lvl3pPr>
      <a:lvl4pPr marL="1600200" indent="-228600" algn="l" rtl="0" eaLnBrk="0" fontAlgn="base" hangingPunct="0">
        <a:spcBef>
          <a:spcPct val="20000"/>
        </a:spcBef>
        <a:spcAft>
          <a:spcPct val="0"/>
        </a:spcAft>
        <a:buClr>
          <a:schemeClr val="tx1"/>
        </a:buClr>
        <a:buSzPct val="25000"/>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SzPct val="25000"/>
        <a:buChar char="•"/>
        <a:defRPr>
          <a:solidFill>
            <a:schemeClr val="tx1"/>
          </a:solidFill>
          <a:latin typeface="+mn-lt"/>
        </a:defRPr>
      </a:lvl5pPr>
      <a:lvl6pPr marL="2514600" indent="-228600" algn="l" rtl="0" fontAlgn="base">
        <a:spcBef>
          <a:spcPct val="20000"/>
        </a:spcBef>
        <a:spcAft>
          <a:spcPct val="0"/>
        </a:spcAft>
        <a:buClr>
          <a:schemeClr val="accent2"/>
        </a:buClr>
        <a:buSzPct val="25000"/>
        <a:buChar char="•"/>
        <a:defRPr>
          <a:solidFill>
            <a:schemeClr val="tx1"/>
          </a:solidFill>
          <a:latin typeface="+mn-lt"/>
        </a:defRPr>
      </a:lvl6pPr>
      <a:lvl7pPr marL="2971800" indent="-228600" algn="l" rtl="0" fontAlgn="base">
        <a:spcBef>
          <a:spcPct val="20000"/>
        </a:spcBef>
        <a:spcAft>
          <a:spcPct val="0"/>
        </a:spcAft>
        <a:buClr>
          <a:schemeClr val="accent2"/>
        </a:buClr>
        <a:buSzPct val="25000"/>
        <a:buChar char="•"/>
        <a:defRPr>
          <a:solidFill>
            <a:schemeClr val="tx1"/>
          </a:solidFill>
          <a:latin typeface="+mn-lt"/>
        </a:defRPr>
      </a:lvl7pPr>
      <a:lvl8pPr marL="3429000" indent="-228600" algn="l" rtl="0" fontAlgn="base">
        <a:spcBef>
          <a:spcPct val="20000"/>
        </a:spcBef>
        <a:spcAft>
          <a:spcPct val="0"/>
        </a:spcAft>
        <a:buClr>
          <a:schemeClr val="accent2"/>
        </a:buClr>
        <a:buSzPct val="25000"/>
        <a:buChar char="•"/>
        <a:defRPr>
          <a:solidFill>
            <a:schemeClr val="tx1"/>
          </a:solidFill>
          <a:latin typeface="+mn-lt"/>
        </a:defRPr>
      </a:lvl8pPr>
      <a:lvl9pPr marL="3886200" indent="-228600" algn="l" rtl="0" fontAlgn="base">
        <a:spcBef>
          <a:spcPct val="20000"/>
        </a:spcBef>
        <a:spcAft>
          <a:spcPct val="0"/>
        </a:spcAft>
        <a:buClr>
          <a:schemeClr val="accent2"/>
        </a:buClr>
        <a:buSzPct val="2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fnal.gov/directorate/Longrange/Steering_Public/workshop-physics-5th.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nal.gov/pub/muon_collider/" TargetMode="External"/><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457200"/>
            <a:ext cx="8915400" cy="1143000"/>
          </a:xfrm>
        </p:spPr>
        <p:txBody>
          <a:bodyPr/>
          <a:lstStyle/>
          <a:p>
            <a:pPr eaLnBrk="1" hangingPunct="1"/>
            <a:r>
              <a:rPr lang="en-US" sz="2800" dirty="0" smtClean="0"/>
              <a:t>Reply to Recommendations and Comments (concerns) </a:t>
            </a:r>
            <a:r>
              <a:rPr lang="en-US" sz="2800" dirty="0" smtClean="0"/>
              <a:t>from 2009 DOE S&amp;T Review</a:t>
            </a:r>
          </a:p>
        </p:txBody>
      </p:sp>
      <p:sp>
        <p:nvSpPr>
          <p:cNvPr id="3075" name="Rectangle 3"/>
          <p:cNvSpPr>
            <a:spLocks noGrp="1" noChangeArrowheads="1"/>
          </p:cNvSpPr>
          <p:nvPr>
            <p:ph type="subTitle" idx="4294967295"/>
          </p:nvPr>
        </p:nvSpPr>
        <p:spPr>
          <a:xfrm>
            <a:off x="2514600" y="4343400"/>
            <a:ext cx="6400800" cy="1752600"/>
          </a:xfrm>
          <a:noFill/>
        </p:spPr>
        <p:txBody>
          <a:bodyPr/>
          <a:lstStyle/>
          <a:p>
            <a:pPr marL="0" indent="0" algn="r" eaLnBrk="1" hangingPunct="1">
              <a:buFontTx/>
              <a:buNone/>
            </a:pPr>
            <a:endParaRPr lang="en-US" sz="1600" smtClean="0">
              <a:solidFill>
                <a:srgbClr val="FFFFFF"/>
              </a:solidFill>
            </a:endParaRPr>
          </a:p>
          <a:p>
            <a:pPr marL="0" indent="0" algn="r" eaLnBrk="1" hangingPunct="1">
              <a:buFontTx/>
              <a:buNone/>
            </a:pPr>
            <a:endParaRPr lang="en-US" sz="1600" smtClean="0">
              <a:solidFill>
                <a:srgbClr val="FFFFFF"/>
              </a:solidFill>
            </a:endParaRPr>
          </a:p>
          <a:p>
            <a:pPr marL="0" indent="0" algn="r" eaLnBrk="1" hangingPunct="1">
              <a:buFontTx/>
              <a:buNone/>
            </a:pPr>
            <a:r>
              <a:rPr lang="en-US" sz="1600" smtClean="0">
                <a:solidFill>
                  <a:srgbClr val="FFFFFF"/>
                </a:solidFill>
              </a:rPr>
              <a:t>Young-Kee Kim</a:t>
            </a:r>
          </a:p>
          <a:p>
            <a:pPr marL="0" indent="0" algn="r" eaLnBrk="1" hangingPunct="1">
              <a:buFontTx/>
              <a:buNone/>
            </a:pPr>
            <a:r>
              <a:rPr lang="en-US" sz="1600" smtClean="0">
                <a:solidFill>
                  <a:srgbClr val="FFFFFF"/>
                </a:solidFill>
              </a:rPr>
              <a:t>DOE S&amp;T Review of Scientific User Facilities</a:t>
            </a:r>
          </a:p>
          <a:p>
            <a:pPr marL="0" indent="0" algn="r" eaLnBrk="1" hangingPunct="1">
              <a:buFontTx/>
              <a:buNone/>
            </a:pPr>
            <a:r>
              <a:rPr lang="en-US" sz="1600" smtClean="0">
                <a:solidFill>
                  <a:srgbClr val="FFFFFF"/>
                </a:solidFill>
              </a:rPr>
              <a:t>July 12-14, 2010</a:t>
            </a:r>
          </a:p>
        </p:txBody>
      </p:sp>
      <p:pic>
        <p:nvPicPr>
          <p:cNvPr id="3076" name="Picture 5" descr="ThreeFrontiersGraphic_RGB_060108.jpg"/>
          <p:cNvPicPr>
            <a:picLocks noChangeAspect="1"/>
          </p:cNvPicPr>
          <p:nvPr/>
        </p:nvPicPr>
        <p:blipFill>
          <a:blip r:embed="rId2"/>
          <a:srcRect l="5255" t="5296" r="4152" b="5083"/>
          <a:stretch>
            <a:fillRect/>
          </a:stretch>
        </p:blipFill>
        <p:spPr bwMode="auto">
          <a:xfrm>
            <a:off x="3048000" y="1981200"/>
            <a:ext cx="2971800" cy="2797175"/>
          </a:xfrm>
          <a:prstGeom prst="rect">
            <a:avLst/>
          </a:prstGeom>
          <a:noFill/>
          <a:ln w="9525">
            <a:noFill/>
            <a:miter lim="800000"/>
            <a:headEnd/>
            <a:tailEnd/>
          </a:ln>
        </p:spPr>
      </p:pic>
    </p:spTree>
  </p:cSld>
  <p:clrMapOvr>
    <a:masterClrMapping/>
  </p:clrMapOvr>
  <p:transition advTm="60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p:txBody>
          <a:bodyPr/>
          <a:lstStyle/>
          <a:p>
            <a:r>
              <a:rPr lang="en-US" dirty="0" smtClean="0"/>
              <a:t>Intensity Frontier </a:t>
            </a:r>
            <a:r>
              <a:rPr lang="en-US" dirty="0" smtClean="0"/>
              <a:t>Physics</a:t>
            </a:r>
            <a:br>
              <a:rPr lang="en-US" dirty="0" smtClean="0"/>
            </a:br>
            <a:r>
              <a:rPr lang="en-US" dirty="0" smtClean="0"/>
              <a:t>                   (</a:t>
            </a:r>
            <a:r>
              <a:rPr lang="en-US" sz="2400" dirty="0" smtClean="0"/>
              <a:t>SciBooNE/</a:t>
            </a:r>
            <a:r>
              <a:rPr lang="en-US" sz="2400" dirty="0" err="1" smtClean="0"/>
              <a:t>MiniBooNE</a:t>
            </a:r>
            <a:r>
              <a:rPr lang="en-US" sz="2400" dirty="0" smtClean="0"/>
              <a:t>/MINOS</a:t>
            </a:r>
            <a:r>
              <a:rPr lang="en-US" sz="2400" dirty="0" smtClean="0"/>
              <a:t>)</a:t>
            </a:r>
            <a:endParaRPr lang="en-US" dirty="0" smtClean="0"/>
          </a:p>
        </p:txBody>
      </p:sp>
      <p:sp>
        <p:nvSpPr>
          <p:cNvPr id="11268" name="Rectangle 3"/>
          <p:cNvSpPr>
            <a:spLocks noGrp="1" noChangeArrowheads="1"/>
          </p:cNvSpPr>
          <p:nvPr>
            <p:ph idx="1"/>
          </p:nvPr>
        </p:nvSpPr>
        <p:spPr>
          <a:xfrm>
            <a:off x="1600200" y="1143000"/>
            <a:ext cx="7315200" cy="4953000"/>
          </a:xfrm>
        </p:spPr>
        <p:txBody>
          <a:bodyPr/>
          <a:lstStyle/>
          <a:p>
            <a:pPr>
              <a:defRPr/>
            </a:pPr>
            <a:r>
              <a:rPr lang="en-US" u="sng" dirty="0" smtClean="0">
                <a:solidFill>
                  <a:srgbClr val="FFFF00"/>
                </a:solidFill>
              </a:rPr>
              <a:t>Recommendations</a:t>
            </a:r>
            <a:r>
              <a:rPr lang="en-US" dirty="0" smtClean="0">
                <a:solidFill>
                  <a:srgbClr val="FFFF00"/>
                </a:solidFill>
              </a:rPr>
              <a:t>: None</a:t>
            </a:r>
            <a:endParaRPr lang="en-US" dirty="0" smtClean="0">
              <a:solidFill>
                <a:srgbClr val="FFFFFF"/>
              </a:solidFill>
            </a:endParaRPr>
          </a:p>
          <a:p>
            <a:pPr>
              <a:defRPr/>
            </a:pPr>
            <a:endParaRPr lang="en-US" sz="1000" u="sng" dirty="0" smtClean="0">
              <a:solidFill>
                <a:srgbClr val="FFFFFF"/>
              </a:solidFill>
            </a:endParaRPr>
          </a:p>
          <a:p>
            <a:pPr>
              <a:defRPr/>
            </a:pPr>
            <a:r>
              <a:rPr lang="en-US" u="sng" dirty="0" smtClean="0">
                <a:solidFill>
                  <a:srgbClr val="FFFFFF"/>
                </a:solidFill>
              </a:rPr>
              <a:t>Comments</a:t>
            </a:r>
            <a:r>
              <a:rPr lang="en-US" dirty="0" smtClean="0">
                <a:solidFill>
                  <a:srgbClr val="FFFFFF"/>
                </a:solidFill>
              </a:rPr>
              <a:t>:</a:t>
            </a:r>
          </a:p>
          <a:p>
            <a:pPr lvl="1">
              <a:defRPr/>
            </a:pPr>
            <a:endParaRPr lang="en-US" sz="1000" dirty="0" smtClean="0">
              <a:solidFill>
                <a:srgbClr val="FFFFFF"/>
              </a:solidFill>
              <a:ea typeface="+mn-ea"/>
              <a:cs typeface="+mn-cs"/>
            </a:endParaRPr>
          </a:p>
          <a:p>
            <a:pPr lvl="1">
              <a:defRPr/>
            </a:pPr>
            <a:r>
              <a:rPr lang="en-US" dirty="0" smtClean="0">
                <a:solidFill>
                  <a:srgbClr val="FFFFFF"/>
                </a:solidFill>
                <a:ea typeface="+mn-ea"/>
                <a:cs typeface="+mn-cs"/>
              </a:rPr>
              <a:t>MINOS: Complete </a:t>
            </a:r>
            <a:r>
              <a:rPr lang="en-US" dirty="0" smtClean="0">
                <a:solidFill>
                  <a:srgbClr val="FFFFFF"/>
                </a:solidFill>
                <a:ea typeface="+mn-ea"/>
                <a:cs typeface="+mn-cs"/>
              </a:rPr>
              <a:t>the analysis with the full 7x10</a:t>
            </a:r>
            <a:r>
              <a:rPr lang="en-US" baseline="30000" dirty="0" smtClean="0">
                <a:solidFill>
                  <a:srgbClr val="FFFFFF"/>
                </a:solidFill>
                <a:ea typeface="+mn-ea"/>
                <a:cs typeface="+mn-cs"/>
              </a:rPr>
              <a:t>20</a:t>
            </a:r>
            <a:r>
              <a:rPr lang="en-US" dirty="0" smtClean="0">
                <a:solidFill>
                  <a:srgbClr val="FFFFFF"/>
                </a:solidFill>
                <a:ea typeface="+mn-ea"/>
                <a:cs typeface="+mn-cs"/>
              </a:rPr>
              <a:t>protons on target dataset and estimate the improvements possible with additional running. An improved measurement of sin</a:t>
            </a:r>
            <a:r>
              <a:rPr lang="en-US" baseline="30000" dirty="0" smtClean="0">
                <a:solidFill>
                  <a:srgbClr val="FFFFFF"/>
                </a:solidFill>
                <a:ea typeface="+mn-ea"/>
                <a:cs typeface="+mn-cs"/>
              </a:rPr>
              <a:t>2</a:t>
            </a:r>
            <a:r>
              <a:rPr lang="en-US" dirty="0" smtClean="0">
                <a:solidFill>
                  <a:srgbClr val="FFFFFF"/>
                </a:solidFill>
                <a:ea typeface="+mn-ea"/>
                <a:cs typeface="+mn-cs"/>
              </a:rPr>
              <a:t>(2</a:t>
            </a:r>
            <a:r>
              <a:rPr lang="en-US" dirty="0" smtClean="0">
                <a:solidFill>
                  <a:srgbClr val="FFFFFF"/>
                </a:solidFill>
                <a:latin typeface="Symbol" pitchFamily="18" charset="2"/>
                <a:ea typeface="+mn-ea"/>
                <a:cs typeface="+mn-cs"/>
              </a:rPr>
              <a:t>q</a:t>
            </a:r>
            <a:r>
              <a:rPr lang="en-US" baseline="-25000" dirty="0" smtClean="0">
                <a:solidFill>
                  <a:srgbClr val="FFFFFF"/>
                </a:solidFill>
                <a:ea typeface="+mn-ea"/>
                <a:cs typeface="+mn-cs"/>
              </a:rPr>
              <a:t>13</a:t>
            </a:r>
            <a:r>
              <a:rPr lang="en-US" dirty="0" smtClean="0">
                <a:solidFill>
                  <a:srgbClr val="FFFFFF"/>
                </a:solidFill>
                <a:ea typeface="+mn-ea"/>
                <a:cs typeface="+mn-cs"/>
              </a:rPr>
              <a:t>) would be extremely valuable to the future of the neutrino program. </a:t>
            </a:r>
            <a:endParaRPr lang="en-US" dirty="0" smtClean="0">
              <a:solidFill>
                <a:srgbClr val="FFFFFF"/>
              </a:solidFill>
              <a:ea typeface="+mn-ea"/>
              <a:cs typeface="+mn-cs"/>
            </a:endParaRPr>
          </a:p>
          <a:p>
            <a:pPr lvl="1">
              <a:buNone/>
              <a:defRPr/>
            </a:pPr>
            <a:r>
              <a:rPr lang="en-US" dirty="0" smtClean="0">
                <a:solidFill>
                  <a:schemeClr val="accent1"/>
                </a:solidFill>
                <a:sym typeface="Wingdings" pitchFamily="2" charset="2"/>
              </a:rPr>
              <a:t></a:t>
            </a:r>
            <a:r>
              <a:rPr lang="en-US" dirty="0" smtClean="0">
                <a:solidFill>
                  <a:schemeClr val="accent1"/>
                </a:solidFill>
                <a:sym typeface="Wingdings" pitchFamily="2" charset="2"/>
              </a:rPr>
              <a:t>Done. Details in Jenny Thomas’s </a:t>
            </a:r>
            <a:r>
              <a:rPr lang="en-US" dirty="0" smtClean="0">
                <a:solidFill>
                  <a:schemeClr val="accent1"/>
                </a:solidFill>
                <a:sym typeface="Wingdings" pitchFamily="2" charset="2"/>
              </a:rPr>
              <a:t>presentation</a:t>
            </a:r>
            <a:endParaRPr lang="en-US" dirty="0" smtClean="0">
              <a:solidFill>
                <a:srgbClr val="FFFFFF"/>
              </a:solidFill>
              <a:ea typeface="+mn-ea"/>
              <a:cs typeface="+mn-cs"/>
            </a:endParaRPr>
          </a:p>
          <a:p>
            <a:pPr lvl="1">
              <a:defRPr/>
            </a:pPr>
            <a:r>
              <a:rPr lang="en-US" dirty="0" err="1" smtClean="0">
                <a:solidFill>
                  <a:srgbClr val="FFFFFF"/>
                </a:solidFill>
              </a:rPr>
              <a:t>MiniBooNE</a:t>
            </a:r>
            <a:r>
              <a:rPr lang="en-US" dirty="0" smtClean="0">
                <a:solidFill>
                  <a:srgbClr val="FFFFFF"/>
                </a:solidFill>
              </a:rPr>
              <a:t>: The </a:t>
            </a:r>
            <a:r>
              <a:rPr lang="en-US" dirty="0" smtClean="0">
                <a:solidFill>
                  <a:srgbClr val="FFFFFF"/>
                </a:solidFill>
              </a:rPr>
              <a:t>low energy excess </a:t>
            </a:r>
            <a:r>
              <a:rPr lang="en-US" dirty="0" smtClean="0">
                <a:solidFill>
                  <a:srgbClr val="FFFFFF"/>
                </a:solidFill>
                <a:latin typeface="Symbol" pitchFamily="18" charset="2"/>
              </a:rPr>
              <a:t>n</a:t>
            </a:r>
            <a:r>
              <a:rPr lang="en-US" baseline="-25000" dirty="0" smtClean="0">
                <a:solidFill>
                  <a:srgbClr val="FFFFFF"/>
                </a:solidFill>
              </a:rPr>
              <a:t>e</a:t>
            </a:r>
            <a:r>
              <a:rPr lang="en-US" dirty="0" smtClean="0">
                <a:solidFill>
                  <a:srgbClr val="FFFFFF"/>
                </a:solidFill>
              </a:rPr>
              <a:t> events are not understood. </a:t>
            </a:r>
            <a:r>
              <a:rPr lang="en-US" dirty="0" smtClean="0">
                <a:solidFill>
                  <a:srgbClr val="FFFFFF"/>
                </a:solidFill>
              </a:rPr>
              <a:t>… It </a:t>
            </a:r>
            <a:r>
              <a:rPr lang="en-US" dirty="0" smtClean="0">
                <a:solidFill>
                  <a:srgbClr val="FFFFFF"/>
                </a:solidFill>
              </a:rPr>
              <a:t>seems unlikely that collecting additional data will improve the situation. </a:t>
            </a:r>
          </a:p>
          <a:p>
            <a:pPr lvl="1">
              <a:buNone/>
              <a:defRPr/>
            </a:pPr>
            <a:r>
              <a:rPr lang="en-US" dirty="0" smtClean="0">
                <a:solidFill>
                  <a:schemeClr val="accent1"/>
                </a:solidFill>
                <a:sym typeface="Wingdings" pitchFamily="2" charset="2"/>
              </a:rPr>
              <a:t> </a:t>
            </a:r>
            <a:r>
              <a:rPr lang="en-US" dirty="0" err="1" smtClean="0">
                <a:solidFill>
                  <a:schemeClr val="accent1"/>
                </a:solidFill>
                <a:sym typeface="Wingdings" pitchFamily="2" charset="2"/>
              </a:rPr>
              <a:t>MiniBooNE</a:t>
            </a:r>
            <a:r>
              <a:rPr lang="en-US" dirty="0" smtClean="0">
                <a:solidFill>
                  <a:schemeClr val="accent1"/>
                </a:solidFill>
                <a:sym typeface="Wingdings" pitchFamily="2" charset="2"/>
              </a:rPr>
              <a:t> running </a:t>
            </a:r>
            <a:r>
              <a:rPr lang="en-US" dirty="0" smtClean="0">
                <a:solidFill>
                  <a:schemeClr val="accent1"/>
                </a:solidFill>
                <a:sym typeface="Wingdings" pitchFamily="2" charset="2"/>
              </a:rPr>
              <a:t>in anti-</a:t>
            </a:r>
            <a:r>
              <a:rPr lang="en-US" dirty="0" smtClean="0">
                <a:solidFill>
                  <a:schemeClr val="accent1"/>
                </a:solidFill>
                <a:latin typeface="Symbol" pitchFamily="18" charset="2"/>
                <a:sym typeface="Wingdings" pitchFamily="2" charset="2"/>
              </a:rPr>
              <a:t>n</a:t>
            </a:r>
            <a:r>
              <a:rPr lang="en-US" dirty="0" smtClean="0">
                <a:solidFill>
                  <a:schemeClr val="accent1"/>
                </a:solidFill>
                <a:sym typeface="Wingdings" pitchFamily="2" charset="2"/>
              </a:rPr>
              <a:t> </a:t>
            </a:r>
            <a:r>
              <a:rPr lang="en-US" dirty="0" smtClean="0">
                <a:solidFill>
                  <a:schemeClr val="accent1"/>
                </a:solidFill>
                <a:sym typeface="Wingdings" pitchFamily="2" charset="2"/>
              </a:rPr>
              <a:t>mode. </a:t>
            </a:r>
            <a:r>
              <a:rPr lang="en-US" dirty="0" smtClean="0">
                <a:solidFill>
                  <a:schemeClr val="accent1"/>
                </a:solidFill>
                <a:sym typeface="Wingdings" pitchFamily="2" charset="2"/>
              </a:rPr>
              <a:t>(Evaluating </a:t>
            </a:r>
            <a:r>
              <a:rPr lang="en-US" dirty="0" smtClean="0">
                <a:solidFill>
                  <a:schemeClr val="accent1"/>
                </a:solidFill>
                <a:sym typeface="Wingdings" pitchFamily="2" charset="2"/>
              </a:rPr>
              <a:t>the </a:t>
            </a:r>
            <a:r>
              <a:rPr lang="en-US" dirty="0" err="1" smtClean="0">
                <a:solidFill>
                  <a:schemeClr val="accent1"/>
                </a:solidFill>
                <a:sym typeface="Wingdings" pitchFamily="2" charset="2"/>
              </a:rPr>
              <a:t>MiniBooNE</a:t>
            </a:r>
            <a:r>
              <a:rPr lang="en-US" dirty="0" smtClean="0">
                <a:solidFill>
                  <a:schemeClr val="accent1"/>
                </a:solidFill>
                <a:sym typeface="Wingdings" pitchFamily="2" charset="2"/>
              </a:rPr>
              <a:t> proposal of running at a different </a:t>
            </a:r>
            <a:r>
              <a:rPr lang="en-US" dirty="0" smtClean="0">
                <a:solidFill>
                  <a:schemeClr val="accent1"/>
                </a:solidFill>
                <a:sym typeface="Wingdings" pitchFamily="2" charset="2"/>
              </a:rPr>
              <a:t>location)</a:t>
            </a:r>
            <a:endParaRPr lang="en-US" dirty="0" smtClean="0">
              <a:solidFill>
                <a:schemeClr val="accent1"/>
              </a:solidFill>
            </a:endParaRPr>
          </a:p>
          <a:p>
            <a:pPr lvl="1">
              <a:defRPr/>
            </a:pPr>
            <a:endParaRPr lang="en-US" dirty="0" smtClean="0">
              <a:solidFill>
                <a:srgbClr val="FFFFFF"/>
              </a:solidFill>
              <a:ea typeface="+mn-ea"/>
              <a:cs typeface="+mn-cs"/>
            </a:endParaRPr>
          </a:p>
          <a:p>
            <a:pPr lvl="1">
              <a:defRPr/>
            </a:pPr>
            <a:endParaRPr lang="en-US" sz="1000" dirty="0" smtClean="0">
              <a:solidFill>
                <a:schemeClr val="accent1"/>
              </a:solidFill>
              <a:ea typeface="+mn-ea"/>
              <a:cs typeface="+mn-cs"/>
              <a:sym typeface="Wingdings" pitchFamily="2" charset="2"/>
            </a:endParaRPr>
          </a:p>
          <a:p>
            <a:pPr lvl="1">
              <a:buFont typeface="Wingdings" pitchFamily="2" charset="2"/>
              <a:buNone/>
              <a:defRPr/>
            </a:pPr>
            <a:endParaRPr lang="en-US" u="sng" dirty="0" smtClean="0">
              <a:solidFill>
                <a:srgbClr val="FFFF00"/>
              </a:solidFill>
            </a:endParaRPr>
          </a:p>
          <a:p>
            <a:pPr marL="1200150" lvl="2" indent="-342900" eaLnBrk="1" hangingPunct="1">
              <a:defRPr/>
            </a:pPr>
            <a:endParaRPr lang="en-US" dirty="0" smtClean="0">
              <a:solidFill>
                <a:srgbClr val="FFFF00"/>
              </a:solidFill>
            </a:endParaRPr>
          </a:p>
        </p:txBody>
      </p:sp>
      <p:sp>
        <p:nvSpPr>
          <p:cNvPr id="10244" name="Footer Placeholder 3"/>
          <p:cNvSpPr>
            <a:spLocks noGrp="1"/>
          </p:cNvSpPr>
          <p:nvPr>
            <p:ph type="ftr" sz="quarter" idx="10"/>
          </p:nvPr>
        </p:nvSpPr>
        <p:spPr>
          <a:noFill/>
        </p:spPr>
        <p:txBody>
          <a:bodyPr/>
          <a:lstStyle/>
          <a:p>
            <a:r>
              <a:rPr lang="en-US" smtClean="0"/>
              <a:t>Young-Kee Kim, DOE S&amp;T Review, July 12-14, 2010</a:t>
            </a:r>
          </a:p>
        </p:txBody>
      </p:sp>
      <p:sp>
        <p:nvSpPr>
          <p:cNvPr id="10245" name="Slide Number Placeholder 5"/>
          <p:cNvSpPr>
            <a:spLocks noGrp="1"/>
          </p:cNvSpPr>
          <p:nvPr>
            <p:ph type="sldNum" sz="quarter" idx="11"/>
          </p:nvPr>
        </p:nvSpPr>
        <p:spPr>
          <a:noFill/>
        </p:spPr>
        <p:txBody>
          <a:bodyPr/>
          <a:lstStyle/>
          <a:p>
            <a:fld id="{C6840149-65C4-4476-B178-4CC352AF8B0F}" type="slidenum">
              <a:rPr lang="en-US" smtClean="0"/>
              <a:pPr/>
              <a:t>10</a:t>
            </a:fld>
            <a:endParaRPr lang="en-US" smtClean="0"/>
          </a:p>
        </p:txBody>
      </p:sp>
    </p:spTree>
  </p:cSld>
  <p:clrMapOvr>
    <a:masterClrMapping/>
  </p:clrMapOvr>
  <p:transition advTm="15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Future Accelerators</a:t>
            </a:r>
          </a:p>
        </p:txBody>
      </p:sp>
      <p:sp>
        <p:nvSpPr>
          <p:cNvPr id="20483" name="Content Placeholder 2"/>
          <p:cNvSpPr>
            <a:spLocks noGrp="1"/>
          </p:cNvSpPr>
          <p:nvPr>
            <p:ph idx="1"/>
          </p:nvPr>
        </p:nvSpPr>
        <p:spPr/>
        <p:txBody>
          <a:bodyPr/>
          <a:lstStyle/>
          <a:p>
            <a:endParaRPr lang="en-US" dirty="0" smtClean="0"/>
          </a:p>
          <a:p>
            <a:r>
              <a:rPr lang="en-US" dirty="0" smtClean="0"/>
              <a:t>Considered</a:t>
            </a:r>
          </a:p>
          <a:p>
            <a:pPr lvl="1"/>
            <a:r>
              <a:rPr lang="en-US" dirty="0" smtClean="0"/>
              <a:t>Accelerators </a:t>
            </a:r>
            <a:r>
              <a:rPr lang="en-US" dirty="0" smtClean="0"/>
              <a:t>in support of neutrino and </a:t>
            </a:r>
            <a:r>
              <a:rPr lang="en-US" dirty="0" err="1" smtClean="0"/>
              <a:t>muon</a:t>
            </a:r>
            <a:r>
              <a:rPr lang="en-US" dirty="0" smtClean="0"/>
              <a:t> Programs (pre-Project </a:t>
            </a:r>
            <a:r>
              <a:rPr lang="en-US" dirty="0" smtClean="0"/>
              <a:t>X, proton plan)</a:t>
            </a:r>
            <a:endParaRPr lang="en-US" dirty="0" smtClean="0"/>
          </a:p>
          <a:p>
            <a:pPr lvl="1"/>
            <a:r>
              <a:rPr lang="en-US" dirty="0" smtClean="0"/>
              <a:t>Project X</a:t>
            </a:r>
          </a:p>
          <a:p>
            <a:pPr lvl="1"/>
            <a:r>
              <a:rPr lang="en-US" dirty="0" smtClean="0"/>
              <a:t>Project X aligned Programs: ILC/SRF/HINS</a:t>
            </a:r>
            <a:endParaRPr lang="en-US" u="sng" dirty="0" smtClean="0">
              <a:solidFill>
                <a:srgbClr val="FFFFFF"/>
              </a:solidFill>
            </a:endParaRPr>
          </a:p>
          <a:p>
            <a:pPr lvl="1"/>
            <a:r>
              <a:rPr lang="en-US" dirty="0" err="1" smtClean="0"/>
              <a:t>Muon</a:t>
            </a:r>
            <a:r>
              <a:rPr lang="en-US" dirty="0" smtClean="0"/>
              <a:t> Facility R&amp;D</a:t>
            </a:r>
            <a:endParaRPr lang="en-US" dirty="0" smtClean="0"/>
          </a:p>
          <a:p>
            <a:pPr>
              <a:buNone/>
            </a:pPr>
            <a:endParaRPr lang="en-US" u="sng" dirty="0" smtClean="0">
              <a:solidFill>
                <a:srgbClr val="FFFF00"/>
              </a:solidFill>
            </a:endParaRPr>
          </a:p>
          <a:p>
            <a:pPr>
              <a:buNone/>
            </a:pPr>
            <a:endParaRPr lang="en-US" u="sng" dirty="0" smtClean="0">
              <a:solidFill>
                <a:srgbClr val="FFFF00"/>
              </a:solidFill>
            </a:endParaRPr>
          </a:p>
          <a:p>
            <a:r>
              <a:rPr lang="en-US" u="sng" dirty="0" smtClean="0">
                <a:solidFill>
                  <a:srgbClr val="FFFF00"/>
                </a:solidFill>
              </a:rPr>
              <a:t>Recommendations</a:t>
            </a:r>
            <a:r>
              <a:rPr lang="en-US" dirty="0" smtClean="0">
                <a:solidFill>
                  <a:srgbClr val="FFFF00"/>
                </a:solidFill>
              </a:rPr>
              <a:t>:</a:t>
            </a:r>
            <a:endParaRPr lang="en-US" dirty="0" smtClean="0">
              <a:solidFill>
                <a:srgbClr val="FFFF00"/>
              </a:solidFill>
            </a:endParaRPr>
          </a:p>
          <a:p>
            <a:pPr lvl="1"/>
            <a:r>
              <a:rPr lang="en-US" dirty="0" smtClean="0">
                <a:solidFill>
                  <a:srgbClr val="FFFF00"/>
                </a:solidFill>
              </a:rPr>
              <a:t>None </a:t>
            </a:r>
          </a:p>
        </p:txBody>
      </p:sp>
      <p:sp>
        <p:nvSpPr>
          <p:cNvPr id="20484" name="Footer Placeholder 3"/>
          <p:cNvSpPr>
            <a:spLocks noGrp="1"/>
          </p:cNvSpPr>
          <p:nvPr>
            <p:ph type="ftr" sz="quarter" idx="10"/>
          </p:nvPr>
        </p:nvSpPr>
        <p:spPr>
          <a:noFill/>
        </p:spPr>
        <p:txBody>
          <a:bodyPr/>
          <a:lstStyle/>
          <a:p>
            <a:r>
              <a:rPr lang="en-US" smtClean="0"/>
              <a:t>Young-Kee Kim, DOE S&amp;T Review, July 12-14, 2010</a:t>
            </a:r>
          </a:p>
        </p:txBody>
      </p:sp>
      <p:sp>
        <p:nvSpPr>
          <p:cNvPr id="20485" name="Slide Number Placeholder 4"/>
          <p:cNvSpPr>
            <a:spLocks noGrp="1"/>
          </p:cNvSpPr>
          <p:nvPr>
            <p:ph type="sldNum" sz="quarter" idx="11"/>
          </p:nvPr>
        </p:nvSpPr>
        <p:spPr>
          <a:noFill/>
        </p:spPr>
        <p:txBody>
          <a:bodyPr/>
          <a:lstStyle/>
          <a:p>
            <a:fld id="{6AC996CA-3E48-4DDC-B275-A36B629B8B40}" type="slidenum">
              <a:rPr lang="en-US" smtClean="0"/>
              <a:pPr/>
              <a:t>11</a:t>
            </a:fld>
            <a:endParaRPr lang="en-US" smtClean="0"/>
          </a:p>
        </p:txBody>
      </p:sp>
    </p:spTree>
  </p:cSld>
  <p:clrMapOvr>
    <a:masterClrMapping/>
  </p:clrMapOvr>
  <p:transition advTm="17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Future Accelerators</a:t>
            </a:r>
            <a:endParaRPr lang="en-US" sz="2100" smtClean="0"/>
          </a:p>
        </p:txBody>
      </p:sp>
      <p:sp>
        <p:nvSpPr>
          <p:cNvPr id="3" name="Content Placeholder 2"/>
          <p:cNvSpPr>
            <a:spLocks noGrp="1"/>
          </p:cNvSpPr>
          <p:nvPr>
            <p:ph idx="1"/>
          </p:nvPr>
        </p:nvSpPr>
        <p:spPr>
          <a:xfrm>
            <a:off x="1600200" y="1143000"/>
            <a:ext cx="7239000" cy="4953000"/>
          </a:xfrm>
        </p:spPr>
        <p:txBody>
          <a:bodyPr/>
          <a:lstStyle/>
          <a:p>
            <a:pPr>
              <a:buFontTx/>
              <a:buNone/>
              <a:defRPr/>
            </a:pPr>
            <a:r>
              <a:rPr lang="en-US" sz="2200" dirty="0" smtClean="0"/>
              <a:t>Accelerators in support of </a:t>
            </a:r>
            <a:r>
              <a:rPr lang="en-US" sz="2200" dirty="0" smtClean="0">
                <a:latin typeface="Symbol" pitchFamily="18" charset="2"/>
              </a:rPr>
              <a:t>n</a:t>
            </a:r>
            <a:r>
              <a:rPr lang="en-US" sz="2200" dirty="0" smtClean="0"/>
              <a:t>/</a:t>
            </a:r>
            <a:r>
              <a:rPr lang="en-US" sz="2200" dirty="0" smtClean="0">
                <a:latin typeface="Symbol" pitchFamily="18" charset="2"/>
              </a:rPr>
              <a:t>m</a:t>
            </a:r>
            <a:r>
              <a:rPr lang="en-US" sz="2200" dirty="0" smtClean="0"/>
              <a:t> Programs (pre-Project X)</a:t>
            </a:r>
          </a:p>
          <a:p>
            <a:pPr>
              <a:defRPr/>
            </a:pPr>
            <a:endParaRPr lang="en-US" u="sng" dirty="0" smtClean="0">
              <a:solidFill>
                <a:srgbClr val="FFFFFF"/>
              </a:solidFill>
            </a:endParaRPr>
          </a:p>
          <a:p>
            <a:pPr>
              <a:defRPr/>
            </a:pPr>
            <a:r>
              <a:rPr lang="en-US" u="sng" dirty="0" smtClean="0">
                <a:solidFill>
                  <a:srgbClr val="FFFFFF"/>
                </a:solidFill>
              </a:rPr>
              <a:t>Comments</a:t>
            </a:r>
            <a:r>
              <a:rPr lang="en-US" dirty="0" smtClean="0">
                <a:solidFill>
                  <a:srgbClr val="FFFFFF"/>
                </a:solidFill>
              </a:rPr>
              <a:t> </a:t>
            </a:r>
            <a:r>
              <a:rPr lang="en-US" dirty="0" smtClean="0">
                <a:solidFill>
                  <a:srgbClr val="FFFFFF"/>
                </a:solidFill>
              </a:rPr>
              <a:t>:</a:t>
            </a:r>
          </a:p>
          <a:p>
            <a:pPr lvl="1">
              <a:defRPr/>
            </a:pPr>
            <a:endParaRPr lang="en-US" sz="1000" dirty="0" smtClean="0">
              <a:solidFill>
                <a:srgbClr val="FFFFFF"/>
              </a:solidFill>
              <a:ea typeface="+mn-ea"/>
              <a:cs typeface="+mn-cs"/>
            </a:endParaRPr>
          </a:p>
          <a:p>
            <a:pPr lvl="1">
              <a:defRPr/>
            </a:pPr>
            <a:r>
              <a:rPr lang="en-US" dirty="0" smtClean="0">
                <a:solidFill>
                  <a:srgbClr val="FFFFFF"/>
                </a:solidFill>
                <a:ea typeface="+mn-ea"/>
                <a:cs typeface="+mn-cs"/>
              </a:rPr>
              <a:t>Although the number of </a:t>
            </a:r>
            <a:r>
              <a:rPr lang="en-US" dirty="0" smtClean="0">
                <a:solidFill>
                  <a:srgbClr val="FFFFFF"/>
                </a:solidFill>
                <a:ea typeface="+mn-ea"/>
                <a:cs typeface="+mn-cs"/>
              </a:rPr>
              <a:t>protons per pulse is not much higher than already achieved during present operation the proton throughput is about twice as large as presently. The challenge is therefore to reduce the beam losses in both machines by </a:t>
            </a:r>
            <a:r>
              <a:rPr lang="en-US" dirty="0" smtClean="0">
                <a:solidFill>
                  <a:srgbClr val="FFFFFF"/>
                </a:solidFill>
                <a:ea typeface="+mn-ea"/>
                <a:cs typeface="+mn-cs"/>
              </a:rPr>
              <a:t>a factor of two</a:t>
            </a:r>
            <a:r>
              <a:rPr lang="en-US" dirty="0" smtClean="0">
                <a:solidFill>
                  <a:srgbClr val="FFFFFF"/>
                </a:solidFill>
                <a:ea typeface="+mn-ea"/>
                <a:cs typeface="+mn-cs"/>
              </a:rPr>
              <a:t>.</a:t>
            </a:r>
          </a:p>
          <a:p>
            <a:pPr lvl="1">
              <a:defRPr/>
            </a:pPr>
            <a:endParaRPr lang="en-US" sz="1000" dirty="0" smtClean="0">
              <a:solidFill>
                <a:srgbClr val="FFFFFF"/>
              </a:solidFill>
              <a:ea typeface="+mn-ea"/>
              <a:cs typeface="+mn-cs"/>
            </a:endParaRPr>
          </a:p>
          <a:p>
            <a:pPr lvl="1">
              <a:buFont typeface="Wingdings" pitchFamily="2" charset="2"/>
              <a:buNone/>
              <a:defRPr/>
            </a:pPr>
            <a:r>
              <a:rPr lang="en-US" dirty="0" smtClean="0">
                <a:solidFill>
                  <a:schemeClr val="accent1"/>
                </a:solidFill>
                <a:ea typeface="+mn-ea"/>
                <a:cs typeface="+mn-cs"/>
                <a:sym typeface="Wingdings" pitchFamily="2" charset="2"/>
              </a:rPr>
              <a:t> </a:t>
            </a:r>
            <a:r>
              <a:rPr lang="en-US" dirty="0" smtClean="0">
                <a:solidFill>
                  <a:schemeClr val="accent1"/>
                </a:solidFill>
                <a:ea typeface="+mn-ea"/>
                <a:cs typeface="+mn-cs"/>
                <a:sym typeface="Wingdings" pitchFamily="2" charset="2"/>
              </a:rPr>
              <a:t>C</a:t>
            </a:r>
            <a:r>
              <a:rPr lang="en-US" dirty="0" smtClean="0">
                <a:solidFill>
                  <a:schemeClr val="accent1"/>
                </a:solidFill>
                <a:ea typeface="+mn-ea"/>
                <a:cs typeface="+mn-cs"/>
                <a:sym typeface="Wingdings" pitchFamily="2" charset="2"/>
              </a:rPr>
              <a:t>urrent </a:t>
            </a:r>
            <a:r>
              <a:rPr lang="en-US" dirty="0" smtClean="0">
                <a:solidFill>
                  <a:schemeClr val="accent1"/>
                </a:solidFill>
                <a:ea typeface="+mn-ea"/>
                <a:cs typeface="+mn-cs"/>
                <a:sym typeface="Wingdings" pitchFamily="2" charset="2"/>
              </a:rPr>
              <a:t>focus is on making a plan for technical </a:t>
            </a:r>
            <a:r>
              <a:rPr lang="en-US" dirty="0" smtClean="0">
                <a:solidFill>
                  <a:schemeClr val="accent1"/>
                </a:solidFill>
                <a:ea typeface="+mn-ea"/>
                <a:cs typeface="+mn-cs"/>
                <a:sym typeface="Wingdings" pitchFamily="2" charset="2"/>
              </a:rPr>
              <a:t>challenges. Task </a:t>
            </a:r>
            <a:r>
              <a:rPr lang="en-US" dirty="0" smtClean="0">
                <a:solidFill>
                  <a:schemeClr val="accent1"/>
                </a:solidFill>
                <a:ea typeface="+mn-ea"/>
                <a:cs typeface="+mn-cs"/>
                <a:sym typeface="Wingdings" pitchFamily="2" charset="2"/>
              </a:rPr>
              <a:t>force </a:t>
            </a:r>
            <a:r>
              <a:rPr lang="en-US" dirty="0" smtClean="0">
                <a:solidFill>
                  <a:schemeClr val="accent1"/>
                </a:solidFill>
                <a:ea typeface="+mn-ea"/>
                <a:cs typeface="+mn-cs"/>
                <a:sym typeface="Wingdings" pitchFamily="2" charset="2"/>
              </a:rPr>
              <a:t>commissioned (report </a:t>
            </a:r>
            <a:r>
              <a:rPr lang="en-US" dirty="0" smtClean="0">
                <a:solidFill>
                  <a:schemeClr val="accent1"/>
                </a:solidFill>
                <a:ea typeface="+mn-ea"/>
                <a:cs typeface="+mn-cs"/>
                <a:sym typeface="Wingdings" pitchFamily="2" charset="2"/>
              </a:rPr>
              <a:t>by end of </a:t>
            </a:r>
            <a:r>
              <a:rPr lang="en-US" dirty="0" smtClean="0">
                <a:solidFill>
                  <a:schemeClr val="accent1"/>
                </a:solidFill>
                <a:ea typeface="+mn-ea"/>
                <a:cs typeface="+mn-cs"/>
                <a:sym typeface="Wingdings" pitchFamily="2" charset="2"/>
              </a:rPr>
              <a:t>July) – this will be followed by a resource-loaded schedule.  </a:t>
            </a:r>
            <a:r>
              <a:rPr lang="en-US" dirty="0" smtClean="0">
                <a:solidFill>
                  <a:schemeClr val="accent1"/>
                </a:solidFill>
                <a:ea typeface="+mn-ea"/>
                <a:cs typeface="+mn-cs"/>
                <a:sym typeface="Wingdings" pitchFamily="2" charset="2"/>
              </a:rPr>
              <a:t>Details in </a:t>
            </a:r>
            <a:r>
              <a:rPr lang="en-US" dirty="0" smtClean="0">
                <a:solidFill>
                  <a:schemeClr val="accent1"/>
                </a:solidFill>
                <a:ea typeface="+mn-ea"/>
                <a:cs typeface="+mn-cs"/>
                <a:sym typeface="Wingdings" pitchFamily="2" charset="2"/>
              </a:rPr>
              <a:t>breakout </a:t>
            </a:r>
            <a:r>
              <a:rPr lang="en-US" dirty="0" smtClean="0">
                <a:solidFill>
                  <a:schemeClr val="accent1"/>
                </a:solidFill>
                <a:ea typeface="+mn-ea"/>
                <a:cs typeface="+mn-cs"/>
                <a:sym typeface="Wingdings" pitchFamily="2" charset="2"/>
              </a:rPr>
              <a:t>session (Paul Derwent)</a:t>
            </a:r>
            <a:endParaRPr lang="en-US" dirty="0" smtClean="0">
              <a:solidFill>
                <a:schemeClr val="accent1"/>
              </a:solidFill>
              <a:ea typeface="+mn-ea"/>
              <a:cs typeface="+mn-cs"/>
            </a:endParaRPr>
          </a:p>
        </p:txBody>
      </p:sp>
      <p:sp>
        <p:nvSpPr>
          <p:cNvPr id="17412" name="Footer Placeholder 3"/>
          <p:cNvSpPr>
            <a:spLocks noGrp="1"/>
          </p:cNvSpPr>
          <p:nvPr>
            <p:ph type="ftr" sz="quarter" idx="10"/>
          </p:nvPr>
        </p:nvSpPr>
        <p:spPr>
          <a:noFill/>
        </p:spPr>
        <p:txBody>
          <a:bodyPr/>
          <a:lstStyle/>
          <a:p>
            <a:r>
              <a:rPr lang="en-US" smtClean="0"/>
              <a:t>Young-Kee Kim, DOE S&amp;T Review, July 12-14, 2010</a:t>
            </a:r>
          </a:p>
        </p:txBody>
      </p:sp>
      <p:sp>
        <p:nvSpPr>
          <p:cNvPr id="17413" name="Slide Number Placeholder 4"/>
          <p:cNvSpPr>
            <a:spLocks noGrp="1"/>
          </p:cNvSpPr>
          <p:nvPr>
            <p:ph type="sldNum" sz="quarter" idx="11"/>
          </p:nvPr>
        </p:nvSpPr>
        <p:spPr>
          <a:noFill/>
        </p:spPr>
        <p:txBody>
          <a:bodyPr/>
          <a:lstStyle/>
          <a:p>
            <a:fld id="{01FD22F0-668D-4526-A054-2FC7DEA06DD4}" type="slidenum">
              <a:rPr lang="en-US" smtClean="0"/>
              <a:pPr/>
              <a:t>12</a:t>
            </a:fld>
            <a:endParaRPr lang="en-US" smtClean="0"/>
          </a:p>
        </p:txBody>
      </p:sp>
    </p:spTree>
  </p:cSld>
  <p:clrMapOvr>
    <a:masterClrMapping/>
  </p:clrMapOvr>
  <p:transition advTm="15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Future Accelerators</a:t>
            </a:r>
          </a:p>
        </p:txBody>
      </p:sp>
      <p:sp>
        <p:nvSpPr>
          <p:cNvPr id="3" name="Content Placeholder 2"/>
          <p:cNvSpPr>
            <a:spLocks noGrp="1"/>
          </p:cNvSpPr>
          <p:nvPr>
            <p:ph idx="1"/>
          </p:nvPr>
        </p:nvSpPr>
        <p:spPr>
          <a:xfrm>
            <a:off x="1600200" y="1143000"/>
            <a:ext cx="7543800" cy="4953000"/>
          </a:xfrm>
        </p:spPr>
        <p:txBody>
          <a:bodyPr/>
          <a:lstStyle/>
          <a:p>
            <a:pPr>
              <a:buFontTx/>
              <a:buNone/>
              <a:defRPr/>
            </a:pPr>
            <a:r>
              <a:rPr lang="en-US" dirty="0" smtClean="0">
                <a:solidFill>
                  <a:srgbClr val="FFFFFF"/>
                </a:solidFill>
              </a:rPr>
              <a:t>Project X</a:t>
            </a:r>
          </a:p>
          <a:p>
            <a:pPr>
              <a:defRPr/>
            </a:pPr>
            <a:r>
              <a:rPr lang="en-US" u="sng" dirty="0" smtClean="0">
                <a:solidFill>
                  <a:srgbClr val="FFFFFF"/>
                </a:solidFill>
              </a:rPr>
              <a:t>Comments</a:t>
            </a:r>
            <a:r>
              <a:rPr lang="en-US" dirty="0" smtClean="0">
                <a:solidFill>
                  <a:srgbClr val="FFFFFF"/>
                </a:solidFill>
              </a:rPr>
              <a:t>:</a:t>
            </a:r>
            <a:endParaRPr lang="en-US" sz="1000" dirty="0" smtClean="0">
              <a:solidFill>
                <a:srgbClr val="FFFFFF"/>
              </a:solidFill>
              <a:ea typeface="+mn-ea"/>
              <a:cs typeface="+mn-cs"/>
            </a:endParaRPr>
          </a:p>
          <a:p>
            <a:pPr marL="695325" lvl="1">
              <a:defRPr/>
            </a:pPr>
            <a:endParaRPr lang="en-US" sz="1000" dirty="0" smtClean="0">
              <a:solidFill>
                <a:srgbClr val="FFFFFF"/>
              </a:solidFill>
              <a:ea typeface="+mn-ea"/>
              <a:cs typeface="+mn-cs"/>
            </a:endParaRPr>
          </a:p>
          <a:p>
            <a:pPr marL="695325" lvl="1">
              <a:defRPr/>
            </a:pPr>
            <a:r>
              <a:rPr lang="en-US" dirty="0" smtClean="0">
                <a:solidFill>
                  <a:srgbClr val="FFFFFF"/>
                </a:solidFill>
                <a:ea typeface="+mn-ea"/>
                <a:cs typeface="+mn-cs"/>
              </a:rPr>
              <a:t>The </a:t>
            </a:r>
            <a:r>
              <a:rPr lang="en-US" dirty="0" smtClean="0">
                <a:solidFill>
                  <a:srgbClr val="FFFFFF"/>
                </a:solidFill>
                <a:ea typeface="+mn-ea"/>
                <a:cs typeface="+mn-cs"/>
              </a:rPr>
              <a:t>throughput for the MI will increase about six-fold compared to today's operation. The most significant challenges are a new MI RF system and the potential need to coat the inside of the MI vacuum chamber with a low-secondary-emission coating. Accumulation of the beam in the Recycler and subsequent transfer of the intense bunch-train to the MI may present significant </a:t>
            </a:r>
            <a:r>
              <a:rPr lang="en-US" dirty="0" smtClean="0">
                <a:solidFill>
                  <a:srgbClr val="FFFFFF"/>
                </a:solidFill>
                <a:ea typeface="+mn-ea"/>
                <a:cs typeface="+mn-cs"/>
              </a:rPr>
              <a:t>challenges.</a:t>
            </a:r>
            <a:endParaRPr lang="en-US" dirty="0" smtClean="0">
              <a:solidFill>
                <a:srgbClr val="FFFFFF"/>
              </a:solidFill>
              <a:ea typeface="+mn-ea"/>
              <a:cs typeface="+mn-cs"/>
            </a:endParaRPr>
          </a:p>
          <a:p>
            <a:pPr lvl="1">
              <a:defRPr/>
            </a:pPr>
            <a:endParaRPr lang="en-US" sz="1000" dirty="0" smtClean="0">
              <a:solidFill>
                <a:srgbClr val="FFFFFF"/>
              </a:solidFill>
              <a:ea typeface="+mn-ea"/>
              <a:cs typeface="+mn-cs"/>
            </a:endParaRPr>
          </a:p>
          <a:p>
            <a:pPr marL="630238" lvl="1" indent="-284163">
              <a:buFont typeface="Wingdings" pitchFamily="2" charset="2"/>
              <a:buNone/>
              <a:defRPr/>
            </a:pPr>
            <a:r>
              <a:rPr lang="en-US" dirty="0" smtClean="0">
                <a:solidFill>
                  <a:schemeClr val="accent1"/>
                </a:solidFill>
                <a:ea typeface="+mn-ea"/>
                <a:cs typeface="+mn-cs"/>
                <a:sym typeface="Wingdings" pitchFamily="2" charset="2"/>
              </a:rPr>
              <a:t> The </a:t>
            </a:r>
            <a:r>
              <a:rPr lang="en-US" dirty="0" smtClean="0">
                <a:solidFill>
                  <a:schemeClr val="accent1"/>
                </a:solidFill>
                <a:ea typeface="+mn-ea"/>
                <a:cs typeface="+mn-cs"/>
                <a:sym typeface="Wingdings" pitchFamily="2" charset="2"/>
              </a:rPr>
              <a:t>Project X </a:t>
            </a:r>
            <a:r>
              <a:rPr lang="en-US" dirty="0" smtClean="0">
                <a:solidFill>
                  <a:schemeClr val="accent1"/>
                </a:solidFill>
                <a:ea typeface="+mn-ea"/>
                <a:cs typeface="+mn-cs"/>
                <a:sym typeface="Wingdings" pitchFamily="2" charset="2"/>
              </a:rPr>
              <a:t>RD&amp;D plan supports development to establish very high intensities in the Recycler and MI. Samples of coated beam pipe have been fabricated and will be tested in the MI. Details in breakout session (Sergei Nagaitsev</a:t>
            </a:r>
            <a:r>
              <a:rPr lang="en-US" dirty="0" smtClean="0">
                <a:solidFill>
                  <a:schemeClr val="accent1"/>
                </a:solidFill>
                <a:ea typeface="+mn-ea"/>
                <a:cs typeface="+mn-cs"/>
                <a:sym typeface="Wingdings" pitchFamily="2" charset="2"/>
              </a:rPr>
              <a:t>)</a:t>
            </a:r>
            <a:endParaRPr lang="en-US" dirty="0" smtClean="0">
              <a:solidFill>
                <a:srgbClr val="FF0000"/>
              </a:solidFill>
              <a:ea typeface="+mn-ea"/>
              <a:cs typeface="+mn-cs"/>
            </a:endParaRPr>
          </a:p>
        </p:txBody>
      </p:sp>
      <p:sp>
        <p:nvSpPr>
          <p:cNvPr id="18436" name="Footer Placeholder 3"/>
          <p:cNvSpPr>
            <a:spLocks noGrp="1"/>
          </p:cNvSpPr>
          <p:nvPr>
            <p:ph type="ftr" sz="quarter" idx="10"/>
          </p:nvPr>
        </p:nvSpPr>
        <p:spPr>
          <a:noFill/>
        </p:spPr>
        <p:txBody>
          <a:bodyPr/>
          <a:lstStyle/>
          <a:p>
            <a:r>
              <a:rPr lang="en-US" dirty="0" smtClean="0"/>
              <a:t>Young-</a:t>
            </a:r>
            <a:r>
              <a:rPr lang="en-US" dirty="0" err="1" smtClean="0"/>
              <a:t>Kee</a:t>
            </a:r>
            <a:r>
              <a:rPr lang="en-US" dirty="0" smtClean="0"/>
              <a:t> Kim, DOE S&amp;T Review, July 12-14, 2010</a:t>
            </a:r>
          </a:p>
        </p:txBody>
      </p:sp>
      <p:sp>
        <p:nvSpPr>
          <p:cNvPr id="18437" name="Slide Number Placeholder 4"/>
          <p:cNvSpPr>
            <a:spLocks noGrp="1"/>
          </p:cNvSpPr>
          <p:nvPr>
            <p:ph type="sldNum" sz="quarter" idx="11"/>
          </p:nvPr>
        </p:nvSpPr>
        <p:spPr>
          <a:noFill/>
        </p:spPr>
        <p:txBody>
          <a:bodyPr/>
          <a:lstStyle/>
          <a:p>
            <a:fld id="{EF7C0E62-DD14-4BE8-AB5E-F88F17619871}" type="slidenum">
              <a:rPr lang="en-US" smtClean="0"/>
              <a:pPr/>
              <a:t>13</a:t>
            </a:fld>
            <a:endParaRPr lang="en-US" smtClean="0"/>
          </a:p>
        </p:txBody>
      </p:sp>
    </p:spTree>
  </p:cSld>
  <p:clrMapOvr>
    <a:masterClrMapping/>
  </p:clrMapOvr>
  <p:transition advTm="15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Future Accelerators</a:t>
            </a:r>
          </a:p>
        </p:txBody>
      </p:sp>
      <p:sp>
        <p:nvSpPr>
          <p:cNvPr id="3" name="Content Placeholder 2"/>
          <p:cNvSpPr>
            <a:spLocks noGrp="1"/>
          </p:cNvSpPr>
          <p:nvPr>
            <p:ph idx="1"/>
          </p:nvPr>
        </p:nvSpPr>
        <p:spPr>
          <a:xfrm>
            <a:off x="1600200" y="1143000"/>
            <a:ext cx="7543800" cy="4953000"/>
          </a:xfrm>
        </p:spPr>
        <p:txBody>
          <a:bodyPr/>
          <a:lstStyle/>
          <a:p>
            <a:pPr>
              <a:buFontTx/>
              <a:buNone/>
              <a:defRPr/>
            </a:pPr>
            <a:r>
              <a:rPr lang="en-US" dirty="0" smtClean="0">
                <a:solidFill>
                  <a:srgbClr val="FFFFFF"/>
                </a:solidFill>
              </a:rPr>
              <a:t>Project X (cont.)</a:t>
            </a:r>
          </a:p>
          <a:p>
            <a:pPr>
              <a:defRPr/>
            </a:pPr>
            <a:r>
              <a:rPr lang="en-US" u="sng" dirty="0" smtClean="0">
                <a:solidFill>
                  <a:srgbClr val="FFFFFF"/>
                </a:solidFill>
              </a:rPr>
              <a:t>Comments</a:t>
            </a:r>
            <a:r>
              <a:rPr lang="en-US" dirty="0" smtClean="0">
                <a:solidFill>
                  <a:srgbClr val="FFFFFF"/>
                </a:solidFill>
              </a:rPr>
              <a:t>:</a:t>
            </a:r>
          </a:p>
          <a:p>
            <a:pPr lvl="1">
              <a:defRPr/>
            </a:pPr>
            <a:endParaRPr lang="en-US" sz="1000" dirty="0" smtClean="0">
              <a:solidFill>
                <a:srgbClr val="FFFFFF"/>
              </a:solidFill>
              <a:ea typeface="+mn-ea"/>
              <a:cs typeface="+mn-cs"/>
            </a:endParaRPr>
          </a:p>
          <a:p>
            <a:pPr lvl="1">
              <a:defRPr/>
            </a:pPr>
            <a:r>
              <a:rPr lang="en-US" sz="1900" dirty="0" smtClean="0">
                <a:solidFill>
                  <a:srgbClr val="FFFFFF"/>
                </a:solidFill>
                <a:ea typeface="+mn-ea"/>
                <a:cs typeface="+mn-cs"/>
              </a:rPr>
              <a:t>The </a:t>
            </a:r>
            <a:r>
              <a:rPr lang="en-US" sz="1900" dirty="0" smtClean="0">
                <a:solidFill>
                  <a:srgbClr val="FFFFFF"/>
                </a:solidFill>
                <a:ea typeface="+mn-ea"/>
                <a:cs typeface="+mn-cs"/>
              </a:rPr>
              <a:t>scenario </a:t>
            </a:r>
            <a:r>
              <a:rPr lang="en-US" sz="1900" dirty="0" smtClean="0">
                <a:solidFill>
                  <a:srgbClr val="FFFFFF"/>
                </a:solidFill>
                <a:ea typeface="+mn-ea"/>
                <a:cs typeface="+mn-cs"/>
              </a:rPr>
              <a:t>(a </a:t>
            </a:r>
            <a:r>
              <a:rPr lang="en-US" sz="1900" dirty="0" smtClean="0">
                <a:solidFill>
                  <a:srgbClr val="FFFFFF"/>
                </a:solidFill>
              </a:rPr>
              <a:t>2 </a:t>
            </a:r>
            <a:r>
              <a:rPr lang="en-US" sz="1900" dirty="0" err="1" smtClean="0">
                <a:solidFill>
                  <a:srgbClr val="FFFFFF"/>
                </a:solidFill>
              </a:rPr>
              <a:t>GeV</a:t>
            </a:r>
            <a:r>
              <a:rPr lang="en-US" sz="1900" dirty="0" smtClean="0">
                <a:solidFill>
                  <a:srgbClr val="FFFFFF"/>
                </a:solidFill>
              </a:rPr>
              <a:t> CW SC </a:t>
            </a:r>
            <a:r>
              <a:rPr lang="en-US" sz="1900" dirty="0" err="1" smtClean="0">
                <a:solidFill>
                  <a:srgbClr val="FFFFFF"/>
                </a:solidFill>
              </a:rPr>
              <a:t>linac</a:t>
            </a:r>
            <a:r>
              <a:rPr lang="en-US" sz="1900" dirty="0" smtClean="0">
                <a:solidFill>
                  <a:srgbClr val="FFFFFF"/>
                </a:solidFill>
              </a:rPr>
              <a:t> that accelerates both protons for </a:t>
            </a:r>
            <a:r>
              <a:rPr lang="en-US" sz="1900" dirty="0" smtClean="0">
                <a:solidFill>
                  <a:srgbClr val="FFFFFF"/>
                </a:solidFill>
                <a:latin typeface="Symbol" pitchFamily="18" charset="2"/>
              </a:rPr>
              <a:t>m</a:t>
            </a:r>
            <a:r>
              <a:rPr lang="en-US" sz="1900" dirty="0" smtClean="0">
                <a:solidFill>
                  <a:srgbClr val="FFFFFF"/>
                </a:solidFill>
              </a:rPr>
              <a:t> </a:t>
            </a:r>
            <a:r>
              <a:rPr lang="en-US" sz="1900" dirty="0" smtClean="0">
                <a:solidFill>
                  <a:srgbClr val="FFFFFF"/>
                </a:solidFill>
              </a:rPr>
              <a:t>&amp; </a:t>
            </a:r>
            <a:r>
              <a:rPr lang="en-US" sz="1900" dirty="0" smtClean="0">
                <a:solidFill>
                  <a:srgbClr val="FFFFFF"/>
                </a:solidFill>
              </a:rPr>
              <a:t>K experiments and H</a:t>
            </a:r>
            <a:r>
              <a:rPr lang="en-US" sz="1900" baseline="30000" dirty="0" smtClean="0">
                <a:solidFill>
                  <a:srgbClr val="FFFFFF"/>
                </a:solidFill>
              </a:rPr>
              <a:t>-</a:t>
            </a:r>
            <a:r>
              <a:rPr lang="en-US" sz="1900" dirty="0" smtClean="0">
                <a:solidFill>
                  <a:srgbClr val="FFFFFF"/>
                </a:solidFill>
              </a:rPr>
              <a:t> for further acceleration possibly in a Rapid Cycling Synchrotron to 8 </a:t>
            </a:r>
            <a:r>
              <a:rPr lang="en-US" sz="1900" dirty="0" err="1" smtClean="0">
                <a:solidFill>
                  <a:srgbClr val="FFFFFF"/>
                </a:solidFill>
              </a:rPr>
              <a:t>GeV</a:t>
            </a:r>
            <a:r>
              <a:rPr lang="en-US" sz="1900" dirty="0" smtClean="0">
                <a:solidFill>
                  <a:srgbClr val="FFFFFF"/>
                </a:solidFill>
              </a:rPr>
              <a:t>) </a:t>
            </a:r>
            <a:r>
              <a:rPr lang="en-US" sz="1900" dirty="0" smtClean="0">
                <a:solidFill>
                  <a:srgbClr val="FFFFFF"/>
                </a:solidFill>
                <a:ea typeface="+mn-ea"/>
                <a:cs typeface="+mn-cs"/>
              </a:rPr>
              <a:t>would </a:t>
            </a:r>
            <a:r>
              <a:rPr lang="en-US" sz="1900" dirty="0" smtClean="0">
                <a:solidFill>
                  <a:srgbClr val="FFFFFF"/>
                </a:solidFill>
                <a:ea typeface="+mn-ea"/>
                <a:cs typeface="+mn-cs"/>
              </a:rPr>
              <a:t>not allow for a future upgrade to 2-4 MW beam power at 8 </a:t>
            </a:r>
            <a:r>
              <a:rPr lang="en-US" sz="1900" dirty="0" err="1" smtClean="0">
                <a:solidFill>
                  <a:srgbClr val="FFFFFF"/>
                </a:solidFill>
                <a:ea typeface="+mn-ea"/>
                <a:cs typeface="+mn-cs"/>
              </a:rPr>
              <a:t>GeV</a:t>
            </a:r>
            <a:r>
              <a:rPr lang="en-US" sz="1900" dirty="0" smtClean="0">
                <a:solidFill>
                  <a:srgbClr val="FFFFFF"/>
                </a:solidFill>
                <a:ea typeface="+mn-ea"/>
                <a:cs typeface="+mn-cs"/>
              </a:rPr>
              <a:t>. With this in mind it appears prudent for the lab. to evaluate the limits of the present Booster with 2 </a:t>
            </a:r>
            <a:r>
              <a:rPr lang="en-US" sz="1900" dirty="0" err="1" smtClean="0">
                <a:solidFill>
                  <a:srgbClr val="FFFFFF"/>
                </a:solidFill>
                <a:ea typeface="+mn-ea"/>
                <a:cs typeface="+mn-cs"/>
              </a:rPr>
              <a:t>GeV</a:t>
            </a:r>
            <a:r>
              <a:rPr lang="en-US" sz="1900" dirty="0" smtClean="0">
                <a:solidFill>
                  <a:srgbClr val="FFFFFF"/>
                </a:solidFill>
                <a:ea typeface="+mn-ea"/>
                <a:cs typeface="+mn-cs"/>
              </a:rPr>
              <a:t> injection and to assess its potential to support Project X beam requirements.</a:t>
            </a:r>
          </a:p>
          <a:p>
            <a:pPr lvl="1">
              <a:defRPr/>
            </a:pPr>
            <a:endParaRPr lang="en-US" sz="1000" dirty="0" smtClean="0">
              <a:solidFill>
                <a:schemeClr val="accent1"/>
              </a:solidFill>
              <a:ea typeface="+mn-ea"/>
              <a:cs typeface="+mn-cs"/>
            </a:endParaRPr>
          </a:p>
          <a:p>
            <a:pPr lvl="1">
              <a:buFont typeface="Wingdings" pitchFamily="2" charset="2"/>
              <a:buNone/>
              <a:defRPr/>
            </a:pPr>
            <a:r>
              <a:rPr lang="en-US" sz="1900" dirty="0" smtClean="0">
                <a:solidFill>
                  <a:schemeClr val="accent1"/>
                </a:solidFill>
                <a:ea typeface="+mn-ea"/>
                <a:cs typeface="+mn-cs"/>
                <a:sym typeface="Wingdings" pitchFamily="2" charset="2"/>
              </a:rPr>
              <a:t> It is not  possible to support 2 MW from the current Booster,  either for neutrino program or as a </a:t>
            </a:r>
            <a:r>
              <a:rPr lang="en-US" sz="1900" dirty="0" err="1" smtClean="0">
                <a:solidFill>
                  <a:schemeClr val="accent1"/>
                </a:solidFill>
                <a:ea typeface="+mn-ea"/>
                <a:cs typeface="+mn-cs"/>
                <a:sym typeface="Wingdings" pitchFamily="2" charset="2"/>
              </a:rPr>
              <a:t>muon</a:t>
            </a:r>
            <a:r>
              <a:rPr lang="en-US" sz="1900" dirty="0" smtClean="0">
                <a:solidFill>
                  <a:schemeClr val="accent1"/>
                </a:solidFill>
                <a:ea typeface="+mn-ea"/>
                <a:cs typeface="+mn-cs"/>
                <a:sym typeface="Wingdings" pitchFamily="2" charset="2"/>
              </a:rPr>
              <a:t> front end. We are evaluating a pulsed </a:t>
            </a:r>
            <a:r>
              <a:rPr lang="en-US" sz="1900" dirty="0" err="1" smtClean="0">
                <a:solidFill>
                  <a:schemeClr val="accent1"/>
                </a:solidFill>
                <a:ea typeface="+mn-ea"/>
                <a:cs typeface="+mn-cs"/>
                <a:sym typeface="Wingdings" pitchFamily="2" charset="2"/>
              </a:rPr>
              <a:t>linac</a:t>
            </a:r>
            <a:r>
              <a:rPr lang="en-US" sz="1900" dirty="0" smtClean="0">
                <a:solidFill>
                  <a:schemeClr val="accent1"/>
                </a:solidFill>
                <a:ea typeface="+mn-ea"/>
                <a:cs typeface="+mn-cs"/>
                <a:sym typeface="Wingdings" pitchFamily="2" charset="2"/>
              </a:rPr>
              <a:t> for 3-8 </a:t>
            </a:r>
            <a:r>
              <a:rPr lang="en-US" sz="1900" dirty="0" err="1" smtClean="0">
                <a:solidFill>
                  <a:schemeClr val="accent1"/>
                </a:solidFill>
                <a:ea typeface="+mn-ea"/>
                <a:cs typeface="+mn-cs"/>
                <a:sym typeface="Wingdings" pitchFamily="2" charset="2"/>
              </a:rPr>
              <a:t>GeV</a:t>
            </a:r>
            <a:r>
              <a:rPr lang="en-US" sz="1900" dirty="0" smtClean="0">
                <a:solidFill>
                  <a:schemeClr val="accent1"/>
                </a:solidFill>
                <a:ea typeface="+mn-ea"/>
                <a:cs typeface="+mn-cs"/>
                <a:sym typeface="Wingdings" pitchFamily="2" charset="2"/>
              </a:rPr>
              <a:t> acceleration as it provides a better match to a longer term neutrino program. Details in Steve Holmes’s presentation</a:t>
            </a:r>
            <a:endParaRPr lang="en-US" sz="1900" dirty="0">
              <a:solidFill>
                <a:schemeClr val="accent1"/>
              </a:solidFill>
            </a:endParaRPr>
          </a:p>
        </p:txBody>
      </p:sp>
      <p:sp>
        <p:nvSpPr>
          <p:cNvPr id="19460" name="Footer Placeholder 3"/>
          <p:cNvSpPr>
            <a:spLocks noGrp="1"/>
          </p:cNvSpPr>
          <p:nvPr>
            <p:ph type="ftr" sz="quarter" idx="10"/>
          </p:nvPr>
        </p:nvSpPr>
        <p:spPr>
          <a:noFill/>
        </p:spPr>
        <p:txBody>
          <a:bodyPr/>
          <a:lstStyle/>
          <a:p>
            <a:r>
              <a:rPr lang="en-US" smtClean="0"/>
              <a:t>Young-Kee Kim, DOE S&amp;T Review, July 12-14, 2010</a:t>
            </a:r>
          </a:p>
        </p:txBody>
      </p:sp>
      <p:sp>
        <p:nvSpPr>
          <p:cNvPr id="19461" name="Slide Number Placeholder 4"/>
          <p:cNvSpPr>
            <a:spLocks noGrp="1"/>
          </p:cNvSpPr>
          <p:nvPr>
            <p:ph type="sldNum" sz="quarter" idx="11"/>
          </p:nvPr>
        </p:nvSpPr>
        <p:spPr>
          <a:noFill/>
        </p:spPr>
        <p:txBody>
          <a:bodyPr/>
          <a:lstStyle/>
          <a:p>
            <a:fld id="{4F784046-1C69-4CBF-B239-C5B5A89DE0A7}" type="slidenum">
              <a:rPr lang="en-US" smtClean="0"/>
              <a:pPr/>
              <a:t>14</a:t>
            </a:fld>
            <a:endParaRPr lang="en-US" smtClean="0"/>
          </a:p>
        </p:txBody>
      </p:sp>
    </p:spTree>
  </p:cSld>
  <p:clrMapOvr>
    <a:masterClrMapping/>
  </p:clrMapOvr>
  <p:transition advTm="15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Future Accelerators</a:t>
            </a:r>
          </a:p>
        </p:txBody>
      </p:sp>
      <p:sp>
        <p:nvSpPr>
          <p:cNvPr id="21507" name="Content Placeholder 2"/>
          <p:cNvSpPr>
            <a:spLocks noGrp="1"/>
          </p:cNvSpPr>
          <p:nvPr>
            <p:ph idx="1"/>
          </p:nvPr>
        </p:nvSpPr>
        <p:spPr/>
        <p:txBody>
          <a:bodyPr/>
          <a:lstStyle/>
          <a:p>
            <a:pPr>
              <a:buFontTx/>
              <a:buNone/>
            </a:pPr>
            <a:r>
              <a:rPr lang="en-US" dirty="0" err="1" smtClean="0"/>
              <a:t>Muon</a:t>
            </a:r>
            <a:r>
              <a:rPr lang="en-US" dirty="0" smtClean="0"/>
              <a:t> Facility R&amp;D</a:t>
            </a:r>
          </a:p>
          <a:p>
            <a:endParaRPr lang="en-US" sz="1000" u="sng" dirty="0" smtClean="0">
              <a:solidFill>
                <a:srgbClr val="FFFFFF"/>
              </a:solidFill>
            </a:endParaRPr>
          </a:p>
          <a:p>
            <a:endParaRPr lang="en-US" u="sng" dirty="0" smtClean="0">
              <a:solidFill>
                <a:srgbClr val="FFFFFF"/>
              </a:solidFill>
            </a:endParaRPr>
          </a:p>
          <a:p>
            <a:r>
              <a:rPr lang="en-US" u="sng" dirty="0" smtClean="0">
                <a:solidFill>
                  <a:srgbClr val="FFFFFF"/>
                </a:solidFill>
              </a:rPr>
              <a:t>Comments</a:t>
            </a:r>
            <a:r>
              <a:rPr lang="en-US" dirty="0" smtClean="0">
                <a:solidFill>
                  <a:srgbClr val="FFFFFF"/>
                </a:solidFill>
              </a:rPr>
              <a:t>:</a:t>
            </a:r>
          </a:p>
          <a:p>
            <a:pPr lvl="1"/>
            <a:endParaRPr lang="en-US" sz="1000" dirty="0" smtClean="0">
              <a:solidFill>
                <a:srgbClr val="FFFFFF"/>
              </a:solidFill>
            </a:endParaRPr>
          </a:p>
          <a:p>
            <a:pPr lvl="1"/>
            <a:r>
              <a:rPr lang="en-US" dirty="0" smtClean="0">
                <a:solidFill>
                  <a:srgbClr val="FFFFFF"/>
                </a:solidFill>
              </a:rPr>
              <a:t>It is important that a realistic simulation of the cooling channel based on at least one of these techniques is completed</a:t>
            </a:r>
            <a:r>
              <a:rPr lang="en-US" dirty="0" smtClean="0">
                <a:solidFill>
                  <a:srgbClr val="FFFFFF"/>
                </a:solidFill>
              </a:rPr>
              <a:t>.</a:t>
            </a:r>
          </a:p>
          <a:p>
            <a:pPr lvl="1"/>
            <a:endParaRPr lang="en-US" sz="1000" dirty="0" smtClean="0">
              <a:solidFill>
                <a:srgbClr val="FFFFFF"/>
              </a:solidFill>
            </a:endParaRPr>
          </a:p>
          <a:p>
            <a:pPr lvl="1">
              <a:buFont typeface="Wingdings" pitchFamily="2" charset="2"/>
              <a:buNone/>
            </a:pPr>
            <a:r>
              <a:rPr lang="en-US" dirty="0" smtClean="0">
                <a:solidFill>
                  <a:schemeClr val="accent1"/>
                </a:solidFill>
                <a:sym typeface="Wingdings" pitchFamily="2" charset="2"/>
              </a:rPr>
              <a:t> This is one </a:t>
            </a:r>
            <a:r>
              <a:rPr lang="en-US" dirty="0" smtClean="0">
                <a:solidFill>
                  <a:schemeClr val="accent1"/>
                </a:solidFill>
                <a:sym typeface="Wingdings" pitchFamily="2" charset="2"/>
              </a:rPr>
              <a:t>of the </a:t>
            </a:r>
            <a:r>
              <a:rPr lang="en-US" dirty="0" smtClean="0">
                <a:solidFill>
                  <a:schemeClr val="accent1"/>
                </a:solidFill>
                <a:sym typeface="Wingdings" pitchFamily="2" charset="2"/>
              </a:rPr>
              <a:t>deliverables in the MAP (</a:t>
            </a:r>
            <a:r>
              <a:rPr lang="en-US" dirty="0" err="1" smtClean="0">
                <a:solidFill>
                  <a:schemeClr val="accent1"/>
                </a:solidFill>
                <a:sym typeface="Wingdings" pitchFamily="2" charset="2"/>
              </a:rPr>
              <a:t>Muon</a:t>
            </a:r>
            <a:r>
              <a:rPr lang="en-US" dirty="0" smtClean="0">
                <a:solidFill>
                  <a:schemeClr val="accent1"/>
                </a:solidFill>
                <a:sym typeface="Wingdings" pitchFamily="2" charset="2"/>
              </a:rPr>
              <a:t> Accelerator Plan) proposal. The MAP proposal will be reviewed by DOE on August </a:t>
            </a:r>
            <a:r>
              <a:rPr lang="en-US" dirty="0" smtClean="0">
                <a:solidFill>
                  <a:schemeClr val="accent1"/>
                </a:solidFill>
                <a:sym typeface="Wingdings" pitchFamily="2" charset="2"/>
              </a:rPr>
              <a:t>24-26. </a:t>
            </a:r>
            <a:r>
              <a:rPr lang="en-US" dirty="0" smtClean="0">
                <a:solidFill>
                  <a:schemeClr val="accent1"/>
                </a:solidFill>
                <a:sym typeface="Wingdings" pitchFamily="2" charset="2"/>
              </a:rPr>
              <a:t>Details in Steve Holmes’s presentation</a:t>
            </a:r>
            <a:r>
              <a:rPr lang="en-US" dirty="0" smtClean="0">
                <a:solidFill>
                  <a:schemeClr val="accent1"/>
                </a:solidFill>
                <a:sym typeface="Wingdings" pitchFamily="2" charset="2"/>
              </a:rPr>
              <a:t>.</a:t>
            </a:r>
            <a:endParaRPr lang="en-US" dirty="0" smtClean="0">
              <a:solidFill>
                <a:schemeClr val="accent1"/>
              </a:solidFill>
            </a:endParaRPr>
          </a:p>
        </p:txBody>
      </p:sp>
      <p:sp>
        <p:nvSpPr>
          <p:cNvPr id="21508" name="Footer Placeholder 3"/>
          <p:cNvSpPr>
            <a:spLocks noGrp="1"/>
          </p:cNvSpPr>
          <p:nvPr>
            <p:ph type="ftr" sz="quarter" idx="10"/>
          </p:nvPr>
        </p:nvSpPr>
        <p:spPr>
          <a:noFill/>
        </p:spPr>
        <p:txBody>
          <a:bodyPr/>
          <a:lstStyle/>
          <a:p>
            <a:r>
              <a:rPr lang="en-US" smtClean="0"/>
              <a:t>Young-Kee Kim, DOE S&amp;T Review, July 12-14, 2010</a:t>
            </a:r>
          </a:p>
        </p:txBody>
      </p:sp>
      <p:sp>
        <p:nvSpPr>
          <p:cNvPr id="21509" name="Slide Number Placeholder 4"/>
          <p:cNvSpPr>
            <a:spLocks noGrp="1"/>
          </p:cNvSpPr>
          <p:nvPr>
            <p:ph type="sldNum" sz="quarter" idx="11"/>
          </p:nvPr>
        </p:nvSpPr>
        <p:spPr>
          <a:noFill/>
        </p:spPr>
        <p:txBody>
          <a:bodyPr/>
          <a:lstStyle/>
          <a:p>
            <a:fld id="{B7C71777-3450-4203-8DFA-0B7ED6416BA6}" type="slidenum">
              <a:rPr lang="en-US" smtClean="0"/>
              <a:pPr/>
              <a:t>15</a:t>
            </a:fld>
            <a:endParaRPr lang="en-US" smtClean="0"/>
          </a:p>
        </p:txBody>
      </p:sp>
    </p:spTree>
  </p:cSld>
  <p:clrMapOvr>
    <a:masterClrMapping/>
  </p:clrMapOvr>
  <p:transition advTm="15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Future Detectors: NOvA</a:t>
            </a:r>
          </a:p>
        </p:txBody>
      </p:sp>
      <p:sp>
        <p:nvSpPr>
          <p:cNvPr id="3" name="Content Placeholder 2"/>
          <p:cNvSpPr>
            <a:spLocks noGrp="1"/>
          </p:cNvSpPr>
          <p:nvPr>
            <p:ph idx="1"/>
          </p:nvPr>
        </p:nvSpPr>
        <p:spPr/>
        <p:txBody>
          <a:bodyPr/>
          <a:lstStyle/>
          <a:p>
            <a:pPr>
              <a:defRPr/>
            </a:pPr>
            <a:r>
              <a:rPr lang="en-US" u="sng" dirty="0" smtClean="0">
                <a:solidFill>
                  <a:srgbClr val="FFFF00"/>
                </a:solidFill>
              </a:rPr>
              <a:t>Recommendations</a:t>
            </a:r>
            <a:r>
              <a:rPr lang="en-US" dirty="0" smtClean="0">
                <a:solidFill>
                  <a:srgbClr val="FFFF00"/>
                </a:solidFill>
              </a:rPr>
              <a:t>:</a:t>
            </a:r>
          </a:p>
          <a:p>
            <a:pPr lvl="1">
              <a:defRPr/>
            </a:pPr>
            <a:endParaRPr lang="en-US" dirty="0" smtClean="0">
              <a:solidFill>
                <a:srgbClr val="FFFF00"/>
              </a:solidFill>
              <a:ea typeface="+mn-ea"/>
              <a:cs typeface="+mn-cs"/>
            </a:endParaRPr>
          </a:p>
          <a:p>
            <a:pPr lvl="1">
              <a:defRPr/>
            </a:pPr>
            <a:r>
              <a:rPr lang="en-US" dirty="0" smtClean="0">
                <a:solidFill>
                  <a:srgbClr val="FFFF00"/>
                </a:solidFill>
                <a:ea typeface="+mn-ea"/>
                <a:cs typeface="+mn-cs"/>
              </a:rPr>
              <a:t>The laboratory should optimize its resources to minimize any additional delays in the </a:t>
            </a:r>
            <a:r>
              <a:rPr lang="en-US" dirty="0" err="1" smtClean="0">
                <a:solidFill>
                  <a:srgbClr val="FFFF00"/>
                </a:solidFill>
                <a:ea typeface="+mn-ea"/>
                <a:cs typeface="+mn-cs"/>
              </a:rPr>
              <a:t>NOvA</a:t>
            </a:r>
            <a:r>
              <a:rPr lang="en-US" dirty="0" smtClean="0">
                <a:solidFill>
                  <a:srgbClr val="FFFF00"/>
                </a:solidFill>
                <a:ea typeface="+mn-ea"/>
                <a:cs typeface="+mn-cs"/>
              </a:rPr>
              <a:t> construction and the accelerator </a:t>
            </a:r>
            <a:r>
              <a:rPr lang="en-US" dirty="0" err="1" smtClean="0">
                <a:solidFill>
                  <a:srgbClr val="FFFF00"/>
                </a:solidFill>
                <a:ea typeface="+mn-ea"/>
                <a:cs typeface="+mn-cs"/>
              </a:rPr>
              <a:t>NuMI</a:t>
            </a:r>
            <a:r>
              <a:rPr lang="en-US" dirty="0" smtClean="0">
                <a:solidFill>
                  <a:srgbClr val="FFFF00"/>
                </a:solidFill>
                <a:ea typeface="+mn-ea"/>
                <a:cs typeface="+mn-cs"/>
              </a:rPr>
              <a:t> </a:t>
            </a:r>
            <a:r>
              <a:rPr lang="en-US" dirty="0" err="1" smtClean="0">
                <a:solidFill>
                  <a:srgbClr val="FFFF00"/>
                </a:solidFill>
                <a:ea typeface="+mn-ea"/>
                <a:cs typeface="+mn-cs"/>
              </a:rPr>
              <a:t>beamline</a:t>
            </a:r>
            <a:r>
              <a:rPr lang="en-US" dirty="0" smtClean="0">
                <a:solidFill>
                  <a:srgbClr val="FFFF00"/>
                </a:solidFill>
                <a:ea typeface="+mn-ea"/>
                <a:cs typeface="+mn-cs"/>
              </a:rPr>
              <a:t> upgrade, which should achieve 700kW design operation. </a:t>
            </a:r>
          </a:p>
          <a:p>
            <a:pPr lvl="1">
              <a:defRPr/>
            </a:pPr>
            <a:endParaRPr lang="en-US" dirty="0" smtClean="0">
              <a:solidFill>
                <a:srgbClr val="FFFF00"/>
              </a:solidFill>
              <a:ea typeface="+mn-ea"/>
              <a:cs typeface="+mn-cs"/>
            </a:endParaRPr>
          </a:p>
          <a:p>
            <a:pPr lvl="1">
              <a:buFont typeface="Wingdings" pitchFamily="2" charset="2"/>
              <a:buNone/>
              <a:defRPr/>
            </a:pPr>
            <a:r>
              <a:rPr lang="en-US" dirty="0" smtClean="0">
                <a:solidFill>
                  <a:schemeClr val="accent1"/>
                </a:solidFill>
                <a:ea typeface="+mn-ea"/>
                <a:cs typeface="+mn-cs"/>
                <a:sym typeface="Wingdings" pitchFamily="2" charset="2"/>
              </a:rPr>
              <a:t> </a:t>
            </a:r>
            <a:r>
              <a:rPr lang="en-US" dirty="0" smtClean="0">
                <a:solidFill>
                  <a:schemeClr val="accent1"/>
                </a:solidFill>
                <a:ea typeface="+mn-ea"/>
                <a:cs typeface="+mn-cs"/>
              </a:rPr>
              <a:t>Resources (</a:t>
            </a:r>
            <a:r>
              <a:rPr lang="en-US" dirty="0" err="1" smtClean="0">
                <a:solidFill>
                  <a:schemeClr val="accent1"/>
                </a:solidFill>
                <a:ea typeface="+mn-ea"/>
                <a:cs typeface="+mn-cs"/>
              </a:rPr>
              <a:t>Tevatron</a:t>
            </a:r>
            <a:r>
              <a:rPr lang="en-US" dirty="0" smtClean="0">
                <a:solidFill>
                  <a:schemeClr val="accent1"/>
                </a:solidFill>
                <a:ea typeface="+mn-ea"/>
                <a:cs typeface="+mn-cs"/>
              </a:rPr>
              <a:t> </a:t>
            </a:r>
            <a:r>
              <a:rPr lang="en-US" dirty="0" smtClean="0">
                <a:solidFill>
                  <a:schemeClr val="accent1"/>
                </a:solidFill>
                <a:ea typeface="+mn-ea"/>
                <a:cs typeface="+mn-cs"/>
              </a:rPr>
              <a:t>complex </a:t>
            </a:r>
            <a:r>
              <a:rPr lang="en-US" dirty="0" err="1" smtClean="0">
                <a:solidFill>
                  <a:schemeClr val="accent1"/>
                </a:solidFill>
                <a:ea typeface="+mn-ea"/>
                <a:cs typeface="+mn-cs"/>
              </a:rPr>
              <a:t>operaions</a:t>
            </a:r>
            <a:r>
              <a:rPr lang="en-US" dirty="0" smtClean="0">
                <a:solidFill>
                  <a:schemeClr val="accent1"/>
                </a:solidFill>
                <a:ea typeface="+mn-ea"/>
                <a:cs typeface="+mn-cs"/>
              </a:rPr>
              <a:t>, </a:t>
            </a:r>
            <a:r>
              <a:rPr lang="en-US" dirty="0" smtClean="0">
                <a:solidFill>
                  <a:schemeClr val="accent1"/>
                </a:solidFill>
                <a:ea typeface="+mn-ea"/>
                <a:cs typeface="+mn-cs"/>
              </a:rPr>
              <a:t>Project X, </a:t>
            </a:r>
            <a:r>
              <a:rPr lang="en-US" dirty="0" smtClean="0">
                <a:solidFill>
                  <a:schemeClr val="accent1"/>
                </a:solidFill>
                <a:ea typeface="+mn-ea"/>
                <a:cs typeface="+mn-cs"/>
              </a:rPr>
              <a:t>Mu2e, …) </a:t>
            </a:r>
            <a:r>
              <a:rPr lang="en-US" dirty="0" smtClean="0">
                <a:solidFill>
                  <a:schemeClr val="accent1"/>
                </a:solidFill>
                <a:ea typeface="+mn-ea"/>
                <a:cs typeface="+mn-cs"/>
              </a:rPr>
              <a:t>have been moved to maintain the schedule. </a:t>
            </a:r>
            <a:r>
              <a:rPr lang="en-US" dirty="0" smtClean="0">
                <a:solidFill>
                  <a:schemeClr val="accent1"/>
                </a:solidFill>
                <a:ea typeface="+mn-ea"/>
                <a:cs typeface="+mn-cs"/>
              </a:rPr>
              <a:t>N</a:t>
            </a:r>
            <a:r>
              <a:rPr lang="en-US" dirty="0" smtClean="0">
                <a:solidFill>
                  <a:schemeClr val="accent1"/>
                </a:solidFill>
                <a:ea typeface="+mn-ea"/>
                <a:cs typeface="+mn-cs"/>
              </a:rPr>
              <a:t>amed </a:t>
            </a:r>
            <a:r>
              <a:rPr lang="en-US" dirty="0" smtClean="0">
                <a:solidFill>
                  <a:schemeClr val="accent1"/>
                </a:solidFill>
                <a:ea typeface="+mn-ea"/>
                <a:cs typeface="+mn-cs"/>
              </a:rPr>
              <a:t>commitments from divisions and we </a:t>
            </a:r>
            <a:r>
              <a:rPr lang="en-US" dirty="0" smtClean="0">
                <a:solidFill>
                  <a:schemeClr val="accent1"/>
                </a:solidFill>
                <a:ea typeface="+mn-ea"/>
                <a:cs typeface="+mn-cs"/>
              </a:rPr>
              <a:t>monitor </a:t>
            </a:r>
            <a:r>
              <a:rPr lang="en-US" dirty="0" smtClean="0">
                <a:solidFill>
                  <a:schemeClr val="accent1"/>
                </a:solidFill>
                <a:ea typeface="+mn-ea"/>
                <a:cs typeface="+mn-cs"/>
              </a:rPr>
              <a:t>them</a:t>
            </a:r>
            <a:r>
              <a:rPr lang="en-US" dirty="0" smtClean="0">
                <a:solidFill>
                  <a:schemeClr val="accent1"/>
                </a:solidFill>
                <a:ea typeface="+mn-ea"/>
                <a:cs typeface="+mn-cs"/>
              </a:rPr>
              <a:t>. Details in </a:t>
            </a:r>
            <a:r>
              <a:rPr lang="en-US" dirty="0" smtClean="0">
                <a:solidFill>
                  <a:schemeClr val="accent1"/>
                </a:solidFill>
                <a:ea typeface="+mn-ea"/>
                <a:cs typeface="+mn-cs"/>
              </a:rPr>
              <a:t>breakout </a:t>
            </a:r>
            <a:r>
              <a:rPr lang="en-US" dirty="0" smtClean="0">
                <a:solidFill>
                  <a:schemeClr val="accent1"/>
                </a:solidFill>
                <a:ea typeface="+mn-ea"/>
                <a:cs typeface="+mn-cs"/>
              </a:rPr>
              <a:t>session (Paul Derwent)</a:t>
            </a:r>
          </a:p>
          <a:p>
            <a:pPr lvl="2">
              <a:defRPr/>
            </a:pPr>
            <a:endParaRPr lang="en-US" dirty="0" smtClean="0"/>
          </a:p>
        </p:txBody>
      </p:sp>
      <p:sp>
        <p:nvSpPr>
          <p:cNvPr id="23556" name="Footer Placeholder 3"/>
          <p:cNvSpPr>
            <a:spLocks noGrp="1"/>
          </p:cNvSpPr>
          <p:nvPr>
            <p:ph type="ftr" sz="quarter" idx="10"/>
          </p:nvPr>
        </p:nvSpPr>
        <p:spPr>
          <a:noFill/>
        </p:spPr>
        <p:txBody>
          <a:bodyPr/>
          <a:lstStyle/>
          <a:p>
            <a:r>
              <a:rPr lang="en-US" smtClean="0"/>
              <a:t>Young-Kee Kim, DOE S&amp;T Review, July 12-14, 2010</a:t>
            </a:r>
          </a:p>
        </p:txBody>
      </p:sp>
      <p:sp>
        <p:nvSpPr>
          <p:cNvPr id="23557" name="Slide Number Placeholder 4"/>
          <p:cNvSpPr>
            <a:spLocks noGrp="1"/>
          </p:cNvSpPr>
          <p:nvPr>
            <p:ph type="sldNum" sz="quarter" idx="11"/>
          </p:nvPr>
        </p:nvSpPr>
        <p:spPr>
          <a:noFill/>
        </p:spPr>
        <p:txBody>
          <a:bodyPr/>
          <a:lstStyle/>
          <a:p>
            <a:fld id="{E88D1459-2974-48E9-A31E-BAE71F493848}" type="slidenum">
              <a:rPr lang="en-US" smtClean="0"/>
              <a:pPr/>
              <a:t>16</a:t>
            </a:fld>
            <a:endParaRPr lang="en-US" smtClean="0"/>
          </a:p>
        </p:txBody>
      </p:sp>
    </p:spTree>
  </p:cSld>
  <p:clrMapOvr>
    <a:masterClrMapping/>
  </p:clrMapOvr>
  <p:transition advTm="15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Future Detectors: </a:t>
            </a:r>
            <a:r>
              <a:rPr lang="en-US" dirty="0" smtClean="0"/>
              <a:t>Mu2e</a:t>
            </a:r>
            <a:endParaRPr lang="en-US" dirty="0" smtClean="0"/>
          </a:p>
        </p:txBody>
      </p:sp>
      <p:sp>
        <p:nvSpPr>
          <p:cNvPr id="3" name="Content Placeholder 2"/>
          <p:cNvSpPr>
            <a:spLocks noGrp="1"/>
          </p:cNvSpPr>
          <p:nvPr>
            <p:ph idx="1"/>
          </p:nvPr>
        </p:nvSpPr>
        <p:spPr/>
        <p:txBody>
          <a:bodyPr/>
          <a:lstStyle/>
          <a:p>
            <a:pPr>
              <a:defRPr/>
            </a:pPr>
            <a:endParaRPr lang="en-US" u="sng" dirty="0" smtClean="0">
              <a:solidFill>
                <a:srgbClr val="FFFF00"/>
              </a:solidFill>
            </a:endParaRPr>
          </a:p>
          <a:p>
            <a:pPr>
              <a:defRPr/>
            </a:pPr>
            <a:r>
              <a:rPr lang="en-US" u="sng" dirty="0" smtClean="0">
                <a:solidFill>
                  <a:srgbClr val="FFFF00"/>
                </a:solidFill>
              </a:rPr>
              <a:t>Recommendations</a:t>
            </a:r>
            <a:r>
              <a:rPr lang="en-US" dirty="0" smtClean="0">
                <a:solidFill>
                  <a:srgbClr val="FFFF00"/>
                </a:solidFill>
              </a:rPr>
              <a:t>:</a:t>
            </a:r>
          </a:p>
          <a:p>
            <a:pPr lvl="1">
              <a:defRPr/>
            </a:pPr>
            <a:endParaRPr lang="en-US" dirty="0" smtClean="0">
              <a:solidFill>
                <a:srgbClr val="FFFF00"/>
              </a:solidFill>
              <a:ea typeface="+mn-ea"/>
              <a:cs typeface="+mn-cs"/>
            </a:endParaRPr>
          </a:p>
          <a:p>
            <a:pPr lvl="1">
              <a:defRPr/>
            </a:pPr>
            <a:r>
              <a:rPr lang="en-US" dirty="0" smtClean="0">
                <a:solidFill>
                  <a:srgbClr val="FFFF00"/>
                </a:solidFill>
                <a:ea typeface="+mn-ea"/>
                <a:cs typeface="+mn-cs"/>
              </a:rPr>
              <a:t>Laboratory management and the collaboration should develop a plan that details the resources needed by both the project and the collaboration to successfully mount and execute the experiment. </a:t>
            </a:r>
          </a:p>
          <a:p>
            <a:pPr lvl="1">
              <a:buFont typeface="Wingdings" pitchFamily="2" charset="2"/>
              <a:buNone/>
              <a:defRPr/>
            </a:pPr>
            <a:r>
              <a:rPr lang="en-US" dirty="0" smtClean="0">
                <a:solidFill>
                  <a:srgbClr val="FFFF00"/>
                </a:solidFill>
                <a:ea typeface="+mn-ea"/>
                <a:cs typeface="+mn-cs"/>
                <a:sym typeface="Wingdings" pitchFamily="2" charset="2"/>
              </a:rPr>
              <a:t>	</a:t>
            </a:r>
          </a:p>
          <a:p>
            <a:pPr lvl="1">
              <a:buFont typeface="Wingdings" pitchFamily="2" charset="2"/>
              <a:buNone/>
              <a:defRPr/>
            </a:pPr>
            <a:r>
              <a:rPr lang="en-US" dirty="0" smtClean="0">
                <a:solidFill>
                  <a:schemeClr val="accent1"/>
                </a:solidFill>
                <a:ea typeface="+mn-ea"/>
                <a:cs typeface="+mn-cs"/>
                <a:sym typeface="Wingdings" pitchFamily="2" charset="2"/>
              </a:rPr>
              <a:t> </a:t>
            </a:r>
            <a:r>
              <a:rPr lang="en-US" dirty="0" smtClean="0">
                <a:solidFill>
                  <a:schemeClr val="accent1"/>
                </a:solidFill>
                <a:ea typeface="+mn-ea"/>
                <a:cs typeface="+mn-cs"/>
                <a:sym typeface="Wingdings" pitchFamily="2" charset="2"/>
              </a:rPr>
              <a:t>Covered by preparation for CD-1 approval. Director’s </a:t>
            </a:r>
            <a:r>
              <a:rPr lang="en-US" dirty="0" smtClean="0">
                <a:solidFill>
                  <a:schemeClr val="accent1"/>
                </a:solidFill>
                <a:ea typeface="+mn-ea"/>
                <a:cs typeface="+mn-cs"/>
                <a:sym typeface="Wingdings" pitchFamily="2" charset="2"/>
              </a:rPr>
              <a:t>review scheduled in Feb. 2010, and Lehman Review in March </a:t>
            </a:r>
            <a:r>
              <a:rPr lang="en-US" dirty="0" smtClean="0">
                <a:solidFill>
                  <a:schemeClr val="accent1"/>
                </a:solidFill>
                <a:ea typeface="+mn-ea"/>
                <a:cs typeface="+mn-cs"/>
                <a:sym typeface="Wingdings" pitchFamily="2" charset="2"/>
              </a:rPr>
              <a:t>2010. Details in breakout session (Ron Ray)</a:t>
            </a:r>
            <a:endParaRPr lang="en-US" dirty="0" smtClean="0">
              <a:ea typeface="+mn-ea"/>
              <a:cs typeface="+mn-cs"/>
            </a:endParaRPr>
          </a:p>
          <a:p>
            <a:pPr lvl="2">
              <a:defRPr/>
            </a:pPr>
            <a:endParaRPr lang="en-US" dirty="0" smtClean="0"/>
          </a:p>
        </p:txBody>
      </p:sp>
      <p:sp>
        <p:nvSpPr>
          <p:cNvPr id="25604" name="Footer Placeholder 3"/>
          <p:cNvSpPr>
            <a:spLocks noGrp="1"/>
          </p:cNvSpPr>
          <p:nvPr>
            <p:ph type="ftr" sz="quarter" idx="10"/>
          </p:nvPr>
        </p:nvSpPr>
        <p:spPr>
          <a:noFill/>
        </p:spPr>
        <p:txBody>
          <a:bodyPr/>
          <a:lstStyle/>
          <a:p>
            <a:r>
              <a:rPr lang="en-US" smtClean="0"/>
              <a:t>Young-Kee Kim, DOE S&amp;T Review, July 12-14, 2010</a:t>
            </a:r>
          </a:p>
        </p:txBody>
      </p:sp>
      <p:sp>
        <p:nvSpPr>
          <p:cNvPr id="25605" name="Slide Number Placeholder 4"/>
          <p:cNvSpPr>
            <a:spLocks noGrp="1"/>
          </p:cNvSpPr>
          <p:nvPr>
            <p:ph type="sldNum" sz="quarter" idx="11"/>
          </p:nvPr>
        </p:nvSpPr>
        <p:spPr>
          <a:noFill/>
        </p:spPr>
        <p:txBody>
          <a:bodyPr/>
          <a:lstStyle/>
          <a:p>
            <a:fld id="{6D703BE1-E33D-4B8F-88C9-C0F5F05062FA}" type="slidenum">
              <a:rPr lang="en-US" smtClean="0"/>
              <a:pPr/>
              <a:t>17</a:t>
            </a:fld>
            <a:endParaRPr lang="en-US" smtClean="0"/>
          </a:p>
        </p:txBody>
      </p:sp>
    </p:spTree>
  </p:cSld>
  <p:clrMapOvr>
    <a:masterClrMapping/>
  </p:clrMapOvr>
  <p:transition advTm="15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Future Detectors: </a:t>
            </a:r>
            <a:r>
              <a:rPr lang="en-US" dirty="0" smtClean="0"/>
              <a:t>Mu2e (cont.)</a:t>
            </a:r>
            <a:endParaRPr lang="en-US" dirty="0" smtClean="0"/>
          </a:p>
        </p:txBody>
      </p:sp>
      <p:sp>
        <p:nvSpPr>
          <p:cNvPr id="24579" name="Content Placeholder 2"/>
          <p:cNvSpPr>
            <a:spLocks noGrp="1"/>
          </p:cNvSpPr>
          <p:nvPr>
            <p:ph idx="1"/>
          </p:nvPr>
        </p:nvSpPr>
        <p:spPr>
          <a:xfrm>
            <a:off x="1600200" y="1143000"/>
            <a:ext cx="7010400" cy="4953000"/>
          </a:xfrm>
        </p:spPr>
        <p:txBody>
          <a:bodyPr/>
          <a:lstStyle/>
          <a:p>
            <a:r>
              <a:rPr lang="en-US" u="sng" dirty="0" smtClean="0">
                <a:solidFill>
                  <a:srgbClr val="FFFFFF"/>
                </a:solidFill>
              </a:rPr>
              <a:t>Comments:</a:t>
            </a:r>
          </a:p>
          <a:p>
            <a:pPr lvl="1"/>
            <a:endParaRPr lang="en-US" dirty="0" smtClean="0"/>
          </a:p>
          <a:p>
            <a:pPr lvl="1"/>
            <a:r>
              <a:rPr lang="en-US" dirty="0" smtClean="0"/>
              <a:t>The collaboration urgently requires additional strength, with more substantial commitments from the collaborators. A substantial effort to attract international collaborators would also be appropriate. This may require consideration of and coordination with, a similar project being proposed in Japan.</a:t>
            </a:r>
          </a:p>
          <a:p>
            <a:pPr lvl="1">
              <a:buFont typeface="Wingdings" pitchFamily="2" charset="2"/>
              <a:buNone/>
            </a:pPr>
            <a:r>
              <a:rPr lang="en-US" dirty="0" smtClean="0">
                <a:sym typeface="Wingdings" pitchFamily="2" charset="2"/>
              </a:rPr>
              <a:t>	</a:t>
            </a:r>
          </a:p>
          <a:p>
            <a:pPr lvl="1">
              <a:buFont typeface="Wingdings" pitchFamily="2" charset="2"/>
              <a:buNone/>
            </a:pPr>
            <a:r>
              <a:rPr lang="en-US" dirty="0" smtClean="0">
                <a:solidFill>
                  <a:schemeClr val="accent1"/>
                </a:solidFill>
                <a:sym typeface="Wingdings" pitchFamily="2" charset="2"/>
              </a:rPr>
              <a:t></a:t>
            </a:r>
            <a:r>
              <a:rPr lang="en-US" dirty="0" smtClean="0">
                <a:solidFill>
                  <a:schemeClr val="accent1"/>
                </a:solidFill>
              </a:rPr>
              <a:t> Progress made: new institutions </a:t>
            </a:r>
            <a:r>
              <a:rPr lang="en-US" dirty="0" smtClean="0">
                <a:solidFill>
                  <a:schemeClr val="accent1"/>
                </a:solidFill>
              </a:rPr>
              <a:t>joined, International </a:t>
            </a:r>
            <a:r>
              <a:rPr lang="en-US" dirty="0" smtClean="0">
                <a:solidFill>
                  <a:schemeClr val="accent1"/>
                </a:solidFill>
              </a:rPr>
              <a:t>fellows (Italy), long-term visitor from CERN working on magnet, continued collaboration with the COMET collaboration and Japanese colleagues (support from US-Japan project funds</a:t>
            </a:r>
            <a:r>
              <a:rPr lang="en-US" dirty="0" smtClean="0">
                <a:solidFill>
                  <a:schemeClr val="accent1"/>
                </a:solidFill>
              </a:rPr>
              <a:t>). Details in breakout session (Ron Ray)</a:t>
            </a:r>
            <a:endParaRPr lang="en-US" dirty="0" smtClean="0">
              <a:solidFill>
                <a:schemeClr val="accent1"/>
              </a:solidFill>
            </a:endParaRPr>
          </a:p>
        </p:txBody>
      </p:sp>
      <p:sp>
        <p:nvSpPr>
          <p:cNvPr id="24580" name="Footer Placeholder 3"/>
          <p:cNvSpPr>
            <a:spLocks noGrp="1"/>
          </p:cNvSpPr>
          <p:nvPr>
            <p:ph type="ftr" sz="quarter" idx="10"/>
          </p:nvPr>
        </p:nvSpPr>
        <p:spPr>
          <a:noFill/>
        </p:spPr>
        <p:txBody>
          <a:bodyPr/>
          <a:lstStyle/>
          <a:p>
            <a:r>
              <a:rPr lang="en-US" smtClean="0"/>
              <a:t>Young-Kee Kim, DOE S&amp;T Review, July 12-14, 2010</a:t>
            </a:r>
          </a:p>
        </p:txBody>
      </p:sp>
      <p:sp>
        <p:nvSpPr>
          <p:cNvPr id="24581" name="Slide Number Placeholder 4"/>
          <p:cNvSpPr>
            <a:spLocks noGrp="1"/>
          </p:cNvSpPr>
          <p:nvPr>
            <p:ph type="sldNum" sz="quarter" idx="11"/>
          </p:nvPr>
        </p:nvSpPr>
        <p:spPr>
          <a:noFill/>
        </p:spPr>
        <p:txBody>
          <a:bodyPr/>
          <a:lstStyle/>
          <a:p>
            <a:fld id="{D404C465-CD0C-45EB-9B27-F404F819017F}" type="slidenum">
              <a:rPr lang="en-US" smtClean="0"/>
              <a:pPr/>
              <a:t>18</a:t>
            </a:fld>
            <a:endParaRPr lang="en-US" smtClean="0"/>
          </a:p>
        </p:txBody>
      </p:sp>
    </p:spTree>
  </p:cSld>
  <p:clrMapOvr>
    <a:masterClrMapping/>
  </p:clrMapOvr>
  <p:transition advTm="15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Future Detectors: Mu2e (cont</a:t>
            </a:r>
            <a:r>
              <a:rPr lang="en-US" dirty="0" smtClean="0"/>
              <a:t>.) </a:t>
            </a:r>
          </a:p>
        </p:txBody>
      </p:sp>
      <p:sp>
        <p:nvSpPr>
          <p:cNvPr id="3" name="Content Placeholder 2"/>
          <p:cNvSpPr>
            <a:spLocks noGrp="1"/>
          </p:cNvSpPr>
          <p:nvPr>
            <p:ph idx="1"/>
          </p:nvPr>
        </p:nvSpPr>
        <p:spPr>
          <a:xfrm>
            <a:off x="1600200" y="1143000"/>
            <a:ext cx="7162800" cy="4953000"/>
          </a:xfrm>
        </p:spPr>
        <p:txBody>
          <a:bodyPr/>
          <a:lstStyle/>
          <a:p>
            <a:pPr>
              <a:defRPr/>
            </a:pPr>
            <a:r>
              <a:rPr lang="en-US" u="sng" dirty="0" smtClean="0"/>
              <a:t>Comments on Physics</a:t>
            </a:r>
            <a:r>
              <a:rPr lang="en-US" dirty="0" smtClean="0"/>
              <a:t>:</a:t>
            </a:r>
          </a:p>
          <a:p>
            <a:pPr lvl="1">
              <a:defRPr/>
            </a:pPr>
            <a:endParaRPr lang="en-US" dirty="0" smtClean="0">
              <a:ea typeface="+mn-ea"/>
              <a:cs typeface="+mn-cs"/>
            </a:endParaRPr>
          </a:p>
          <a:p>
            <a:pPr lvl="1">
              <a:defRPr/>
            </a:pPr>
            <a:r>
              <a:rPr lang="en-US" dirty="0" smtClean="0">
                <a:ea typeface="+mn-ea"/>
                <a:cs typeface="+mn-cs"/>
              </a:rPr>
              <a:t>The Mu2e project may is very challenging and its schedule is aggressive. The lab should conduct a systematic review of the performance required of each of the critical components and what is required in terms of R&amp;D and demonstrations to show that this performance is achievable. The actual experiment may need several tries to reach its full potential. The lab should ascertain the needs for long-term commitment of lab resources and personnel to see this through</a:t>
            </a:r>
          </a:p>
          <a:p>
            <a:pPr lvl="1">
              <a:buFont typeface="Wingdings" pitchFamily="2" charset="2"/>
              <a:buNone/>
              <a:defRPr/>
            </a:pPr>
            <a:r>
              <a:rPr lang="en-US" dirty="0" smtClean="0">
                <a:ea typeface="+mn-ea"/>
                <a:cs typeface="+mn-cs"/>
                <a:sym typeface="Wingdings" pitchFamily="2" charset="2"/>
              </a:rPr>
              <a:t>	</a:t>
            </a:r>
          </a:p>
          <a:p>
            <a:pPr lvl="1">
              <a:buFont typeface="Wingdings" pitchFamily="2" charset="2"/>
              <a:buNone/>
              <a:defRPr/>
            </a:pPr>
            <a:r>
              <a:rPr lang="en-US" dirty="0" smtClean="0">
                <a:solidFill>
                  <a:schemeClr val="accent1"/>
                </a:solidFill>
                <a:ea typeface="+mn-ea"/>
                <a:cs typeface="+mn-cs"/>
                <a:sym typeface="Wingdings" pitchFamily="2" charset="2"/>
              </a:rPr>
              <a:t> Systematic reviews are done via regular OPMO meetings, magnet </a:t>
            </a:r>
            <a:r>
              <a:rPr lang="en-US" dirty="0" smtClean="0">
                <a:solidFill>
                  <a:schemeClr val="accent1"/>
                </a:solidFill>
                <a:ea typeface="+mn-ea"/>
                <a:cs typeface="+mn-cs"/>
                <a:sym typeface="Wingdings" pitchFamily="2" charset="2"/>
              </a:rPr>
              <a:t>reviews</a:t>
            </a:r>
            <a:r>
              <a:rPr lang="en-US" dirty="0" smtClean="0">
                <a:solidFill>
                  <a:schemeClr val="accent1"/>
                </a:solidFill>
                <a:ea typeface="+mn-ea"/>
                <a:cs typeface="+mn-cs"/>
                <a:sym typeface="Wingdings" pitchFamily="2" charset="2"/>
              </a:rPr>
              <a:t>. Details in breakout session (Ron Ray)</a:t>
            </a:r>
            <a:endParaRPr lang="en-US" dirty="0" smtClean="0">
              <a:solidFill>
                <a:schemeClr val="accent1"/>
              </a:solidFill>
              <a:ea typeface="+mn-ea"/>
              <a:cs typeface="+mn-cs"/>
            </a:endParaRPr>
          </a:p>
        </p:txBody>
      </p:sp>
      <p:sp>
        <p:nvSpPr>
          <p:cNvPr id="26628" name="Footer Placeholder 3"/>
          <p:cNvSpPr>
            <a:spLocks noGrp="1"/>
          </p:cNvSpPr>
          <p:nvPr>
            <p:ph type="ftr" sz="quarter" idx="10"/>
          </p:nvPr>
        </p:nvSpPr>
        <p:spPr>
          <a:noFill/>
        </p:spPr>
        <p:txBody>
          <a:bodyPr/>
          <a:lstStyle/>
          <a:p>
            <a:r>
              <a:rPr lang="en-US" smtClean="0"/>
              <a:t>Young-Kee Kim, DOE S&amp;T Review, July 12-14, 2010</a:t>
            </a:r>
          </a:p>
        </p:txBody>
      </p:sp>
      <p:sp>
        <p:nvSpPr>
          <p:cNvPr id="26629" name="Slide Number Placeholder 4"/>
          <p:cNvSpPr>
            <a:spLocks noGrp="1"/>
          </p:cNvSpPr>
          <p:nvPr>
            <p:ph type="sldNum" sz="quarter" idx="11"/>
          </p:nvPr>
        </p:nvSpPr>
        <p:spPr>
          <a:noFill/>
        </p:spPr>
        <p:txBody>
          <a:bodyPr/>
          <a:lstStyle/>
          <a:p>
            <a:fld id="{9114BFBE-04C4-4221-826A-EFC0E05E767F}" type="slidenum">
              <a:rPr lang="en-US" smtClean="0"/>
              <a:pPr/>
              <a:t>19</a:t>
            </a:fld>
            <a:endParaRPr lang="en-US" smtClean="0"/>
          </a:p>
        </p:txBody>
      </p:sp>
    </p:spTree>
  </p:cSld>
  <p:clrMapOvr>
    <a:masterClrMapping/>
  </p:clrMapOvr>
  <p:transition advTm="17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14C_All_Accelerators.jpg                                       004145A0Macintosh HD                   BCDA8BE4:"/>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17411" name="TextBox 4"/>
          <p:cNvSpPr txBox="1">
            <a:spLocks noChangeArrowheads="1"/>
          </p:cNvSpPr>
          <p:nvPr/>
        </p:nvSpPr>
        <p:spPr bwMode="auto">
          <a:xfrm>
            <a:off x="304800" y="228600"/>
            <a:ext cx="5105400" cy="954088"/>
          </a:xfrm>
          <a:prstGeom prst="rect">
            <a:avLst/>
          </a:prstGeom>
          <a:noFill/>
          <a:ln w="9525">
            <a:noFill/>
            <a:miter lim="800000"/>
            <a:headEnd/>
            <a:tailEnd/>
          </a:ln>
        </p:spPr>
        <p:txBody>
          <a:bodyPr>
            <a:spAutoFit/>
          </a:bodyPr>
          <a:lstStyle/>
          <a:p>
            <a:pPr algn="ctr">
              <a:defRPr/>
            </a:pPr>
            <a:r>
              <a:rPr lang="en-US" sz="2800" dirty="0" err="1">
                <a:solidFill>
                  <a:srgbClr val="FFFFFF"/>
                </a:solidFill>
                <a:effectLst>
                  <a:outerShdw blurRad="38100" dist="38100" dir="2700000" algn="tl">
                    <a:srgbClr val="000000">
                      <a:alpha val="43137"/>
                    </a:srgbClr>
                  </a:outerShdw>
                </a:effectLst>
              </a:rPr>
              <a:t>Fermilab</a:t>
            </a:r>
            <a:r>
              <a:rPr lang="en-US" sz="2800" dirty="0">
                <a:solidFill>
                  <a:srgbClr val="FFFFFF"/>
                </a:solidFill>
                <a:effectLst>
                  <a:outerShdw blurRad="38100" dist="38100" dir="2700000" algn="tl">
                    <a:srgbClr val="000000">
                      <a:alpha val="43137"/>
                    </a:srgbClr>
                  </a:outerShdw>
                </a:effectLst>
              </a:rPr>
              <a:t> Accelerator Complex</a:t>
            </a:r>
          </a:p>
          <a:p>
            <a:pPr algn="ctr">
              <a:defRPr/>
            </a:pPr>
            <a:r>
              <a:rPr lang="en-US" sz="2800" dirty="0">
                <a:solidFill>
                  <a:srgbClr val="FFFFFF"/>
                </a:solidFill>
                <a:effectLst>
                  <a:outerShdw blurRad="38100" dist="38100" dir="2700000" algn="tl">
                    <a:srgbClr val="000000">
                      <a:alpha val="43137"/>
                    </a:srgbClr>
                  </a:outerShdw>
                </a:effectLst>
              </a:rPr>
              <a:t>Operating Simultaneously</a:t>
            </a:r>
          </a:p>
        </p:txBody>
      </p:sp>
      <p:sp>
        <p:nvSpPr>
          <p:cNvPr id="4" name="TextBox 4"/>
          <p:cNvSpPr txBox="1">
            <a:spLocks noChangeArrowheads="1"/>
          </p:cNvSpPr>
          <p:nvPr/>
        </p:nvSpPr>
        <p:spPr bwMode="auto">
          <a:xfrm>
            <a:off x="4495800" y="4781550"/>
            <a:ext cx="1335088" cy="369888"/>
          </a:xfrm>
          <a:prstGeom prst="rect">
            <a:avLst/>
          </a:prstGeom>
          <a:noFill/>
          <a:ln w="9525">
            <a:noFill/>
            <a:miter lim="800000"/>
            <a:headEnd/>
            <a:tailEnd/>
          </a:ln>
        </p:spPr>
        <p:txBody>
          <a:bodyPr>
            <a:spAutoFit/>
          </a:bodyPr>
          <a:lstStyle/>
          <a:p>
            <a:pPr algn="ctr">
              <a:defRPr/>
            </a:pPr>
            <a:r>
              <a:rPr lang="en-US" sz="1800" dirty="0" err="1">
                <a:solidFill>
                  <a:srgbClr val="FF0000"/>
                </a:solidFill>
                <a:effectLst>
                  <a:outerShdw blurRad="38100" dist="38100" dir="2700000" algn="tl">
                    <a:srgbClr val="000000">
                      <a:alpha val="43137"/>
                    </a:srgbClr>
                  </a:outerShdw>
                </a:effectLst>
              </a:rPr>
              <a:t>Tevatron</a:t>
            </a:r>
            <a:endParaRPr lang="en-US" sz="1800" dirty="0">
              <a:solidFill>
                <a:srgbClr val="FF0000"/>
              </a:solidFill>
              <a:effectLst>
                <a:outerShdw blurRad="38100" dist="38100" dir="2700000" algn="tl">
                  <a:srgbClr val="000000">
                    <a:alpha val="43137"/>
                  </a:srgbClr>
                </a:outerShdw>
              </a:effectLst>
            </a:endParaRPr>
          </a:p>
        </p:txBody>
      </p:sp>
      <p:sp>
        <p:nvSpPr>
          <p:cNvPr id="5" name="TextBox 4"/>
          <p:cNvSpPr txBox="1">
            <a:spLocks noChangeArrowheads="1"/>
          </p:cNvSpPr>
          <p:nvPr/>
        </p:nvSpPr>
        <p:spPr bwMode="auto">
          <a:xfrm>
            <a:off x="2209800" y="1719263"/>
            <a:ext cx="1066800" cy="307975"/>
          </a:xfrm>
          <a:prstGeom prst="rect">
            <a:avLst/>
          </a:prstGeom>
          <a:noFill/>
          <a:ln w="9525">
            <a:noFill/>
            <a:miter lim="800000"/>
            <a:headEnd/>
            <a:tailEnd/>
          </a:ln>
        </p:spPr>
        <p:txBody>
          <a:bodyPr>
            <a:spAutoFit/>
          </a:bodyPr>
          <a:lstStyle/>
          <a:p>
            <a:pPr algn="ctr">
              <a:defRPr/>
            </a:pPr>
            <a:r>
              <a:rPr lang="en-US" sz="1400" dirty="0">
                <a:solidFill>
                  <a:srgbClr val="FFC000"/>
                </a:solidFill>
                <a:effectLst>
                  <a:outerShdw blurRad="38100" dist="38100" dir="2700000" algn="tl">
                    <a:srgbClr val="000000">
                      <a:alpha val="43137"/>
                    </a:srgbClr>
                  </a:outerShdw>
                </a:effectLst>
              </a:rPr>
              <a:t>MINOS</a:t>
            </a:r>
          </a:p>
        </p:txBody>
      </p:sp>
      <p:sp>
        <p:nvSpPr>
          <p:cNvPr id="6" name="TextBox 5"/>
          <p:cNvSpPr txBox="1">
            <a:spLocks noChangeArrowheads="1"/>
          </p:cNvSpPr>
          <p:nvPr/>
        </p:nvSpPr>
        <p:spPr bwMode="auto">
          <a:xfrm>
            <a:off x="2590800" y="4035425"/>
            <a:ext cx="1295400" cy="307975"/>
          </a:xfrm>
          <a:prstGeom prst="rect">
            <a:avLst/>
          </a:prstGeom>
          <a:noFill/>
          <a:ln w="9525">
            <a:noFill/>
            <a:miter lim="800000"/>
            <a:headEnd/>
            <a:tailEnd/>
          </a:ln>
        </p:spPr>
        <p:txBody>
          <a:bodyPr>
            <a:spAutoFit/>
          </a:bodyPr>
          <a:lstStyle/>
          <a:p>
            <a:pPr algn="ctr">
              <a:defRPr/>
            </a:pPr>
            <a:r>
              <a:rPr lang="en-US" sz="1400" dirty="0" err="1">
                <a:solidFill>
                  <a:srgbClr val="FFC000"/>
                </a:solidFill>
                <a:effectLst>
                  <a:outerShdw blurRad="38100" dist="38100" dir="2700000" algn="tl">
                    <a:srgbClr val="000000">
                      <a:alpha val="43137"/>
                    </a:srgbClr>
                  </a:outerShdw>
                </a:effectLst>
              </a:rPr>
              <a:t>MiniBooNE</a:t>
            </a:r>
            <a:endParaRPr lang="en-US" sz="1400" dirty="0">
              <a:solidFill>
                <a:srgbClr val="FFC000"/>
              </a:solidFill>
              <a:effectLst>
                <a:outerShdw blurRad="38100" dist="38100" dir="2700000" algn="tl">
                  <a:srgbClr val="000000">
                    <a:alpha val="43137"/>
                  </a:srgbClr>
                </a:outerShdw>
              </a:effectLst>
            </a:endParaRPr>
          </a:p>
        </p:txBody>
      </p:sp>
      <p:sp>
        <p:nvSpPr>
          <p:cNvPr id="7" name="TextBox 6"/>
          <p:cNvSpPr txBox="1">
            <a:spLocks noChangeArrowheads="1"/>
          </p:cNvSpPr>
          <p:nvPr/>
        </p:nvSpPr>
        <p:spPr bwMode="auto">
          <a:xfrm>
            <a:off x="3048000" y="3516313"/>
            <a:ext cx="1066800" cy="307975"/>
          </a:xfrm>
          <a:prstGeom prst="rect">
            <a:avLst/>
          </a:prstGeom>
          <a:noFill/>
          <a:ln w="9525">
            <a:noFill/>
            <a:miter lim="800000"/>
            <a:headEnd/>
            <a:tailEnd/>
          </a:ln>
        </p:spPr>
        <p:txBody>
          <a:bodyPr>
            <a:spAutoFit/>
          </a:bodyPr>
          <a:lstStyle/>
          <a:p>
            <a:pPr algn="ctr">
              <a:defRPr/>
            </a:pPr>
            <a:r>
              <a:rPr lang="en-US" sz="1400" dirty="0" err="1">
                <a:solidFill>
                  <a:srgbClr val="FFC000"/>
                </a:solidFill>
                <a:effectLst>
                  <a:outerShdw blurRad="38100" dist="38100" dir="2700000" algn="tl">
                    <a:srgbClr val="000000">
                      <a:alpha val="43137"/>
                    </a:srgbClr>
                  </a:outerShdw>
                </a:effectLst>
              </a:rPr>
              <a:t>MINERvA</a:t>
            </a:r>
            <a:endParaRPr lang="en-US" sz="1400" dirty="0">
              <a:solidFill>
                <a:srgbClr val="FFC000"/>
              </a:solidFill>
              <a:effectLst>
                <a:outerShdw blurRad="38100" dist="38100" dir="2700000" algn="tl">
                  <a:srgbClr val="000000">
                    <a:alpha val="43137"/>
                  </a:srgbClr>
                </a:outerShdw>
              </a:effectLst>
            </a:endParaRPr>
          </a:p>
        </p:txBody>
      </p:sp>
      <p:sp>
        <p:nvSpPr>
          <p:cNvPr id="8" name="TextBox 7"/>
          <p:cNvSpPr txBox="1">
            <a:spLocks noChangeArrowheads="1"/>
          </p:cNvSpPr>
          <p:nvPr/>
        </p:nvSpPr>
        <p:spPr bwMode="auto">
          <a:xfrm>
            <a:off x="4800600" y="1990725"/>
            <a:ext cx="1143000" cy="523875"/>
          </a:xfrm>
          <a:prstGeom prst="rect">
            <a:avLst/>
          </a:prstGeom>
          <a:noFill/>
          <a:ln w="9525">
            <a:noFill/>
            <a:miter lim="800000"/>
            <a:headEnd/>
            <a:tailEnd/>
          </a:ln>
        </p:spPr>
        <p:txBody>
          <a:bodyPr>
            <a:spAutoFit/>
          </a:bodyPr>
          <a:lstStyle/>
          <a:p>
            <a:pPr algn="ctr">
              <a:defRPr/>
            </a:pPr>
            <a:r>
              <a:rPr lang="en-US" sz="1400" dirty="0" err="1">
                <a:solidFill>
                  <a:srgbClr val="00FF00"/>
                </a:solidFill>
                <a:effectLst>
                  <a:outerShdw blurRad="38100" dist="38100" dir="2700000" algn="tl">
                    <a:srgbClr val="000000">
                      <a:alpha val="43137"/>
                    </a:srgbClr>
                  </a:outerShdw>
                </a:effectLst>
              </a:rPr>
              <a:t>Testbeam</a:t>
            </a:r>
            <a:r>
              <a:rPr lang="en-US" sz="1400" dirty="0">
                <a:solidFill>
                  <a:srgbClr val="00FF00"/>
                </a:solidFill>
                <a:effectLst>
                  <a:outerShdw blurRad="38100" dist="38100" dir="2700000" algn="tl">
                    <a:srgbClr val="000000">
                      <a:alpha val="43137"/>
                    </a:srgbClr>
                  </a:outerShdw>
                </a:effectLst>
              </a:rPr>
              <a:t> for </a:t>
            </a:r>
            <a:r>
              <a:rPr lang="en-US" sz="1400" dirty="0" err="1">
                <a:solidFill>
                  <a:srgbClr val="00FF00"/>
                </a:solidFill>
                <a:effectLst>
                  <a:outerShdw blurRad="38100" dist="38100" dir="2700000" algn="tl">
                    <a:srgbClr val="000000">
                      <a:alpha val="43137"/>
                    </a:srgbClr>
                  </a:outerShdw>
                </a:effectLst>
              </a:rPr>
              <a:t>Det.R&amp;D</a:t>
            </a:r>
            <a:endParaRPr lang="en-US" sz="1400" dirty="0">
              <a:solidFill>
                <a:srgbClr val="00FF00"/>
              </a:solidFill>
              <a:effectLst>
                <a:outerShdw blurRad="38100" dist="38100" dir="2700000" algn="tl">
                  <a:srgbClr val="000000">
                    <a:alpha val="43137"/>
                  </a:srgbClr>
                </a:outerShdw>
              </a:effectLst>
            </a:endParaRPr>
          </a:p>
        </p:txBody>
      </p:sp>
      <p:sp>
        <p:nvSpPr>
          <p:cNvPr id="9" name="TextBox 4"/>
          <p:cNvSpPr txBox="1">
            <a:spLocks noChangeArrowheads="1"/>
          </p:cNvSpPr>
          <p:nvPr/>
        </p:nvSpPr>
        <p:spPr bwMode="auto">
          <a:xfrm>
            <a:off x="5105400" y="2709863"/>
            <a:ext cx="1295400" cy="307975"/>
          </a:xfrm>
          <a:prstGeom prst="rect">
            <a:avLst/>
          </a:prstGeom>
          <a:noFill/>
          <a:ln w="9525">
            <a:noFill/>
            <a:miter lim="800000"/>
            <a:headEnd/>
            <a:tailEnd/>
          </a:ln>
        </p:spPr>
        <p:txBody>
          <a:bodyPr>
            <a:spAutoFit/>
          </a:bodyPr>
          <a:lstStyle/>
          <a:p>
            <a:pPr algn="ctr">
              <a:defRPr/>
            </a:pPr>
            <a:r>
              <a:rPr lang="en-US" sz="1400" dirty="0" err="1">
                <a:solidFill>
                  <a:srgbClr val="00FFFF"/>
                </a:solidFill>
                <a:effectLst>
                  <a:outerShdw blurRad="38100" dist="38100" dir="2700000" algn="tl">
                    <a:srgbClr val="000000">
                      <a:alpha val="43137"/>
                    </a:srgbClr>
                  </a:outerShdw>
                </a:effectLst>
              </a:rPr>
              <a:t>SeaQuest</a:t>
            </a:r>
            <a:endParaRPr lang="en-US" sz="1400" dirty="0">
              <a:solidFill>
                <a:srgbClr val="00FFFF"/>
              </a:solidFill>
              <a:effectLst>
                <a:outerShdw blurRad="38100" dist="38100" dir="2700000" algn="tl">
                  <a:srgbClr val="000000">
                    <a:alpha val="43137"/>
                  </a:srgbClr>
                </a:outerShdw>
              </a:effectLst>
            </a:endParaRPr>
          </a:p>
        </p:txBody>
      </p:sp>
      <p:sp>
        <p:nvSpPr>
          <p:cNvPr id="10" name="Oval 9"/>
          <p:cNvSpPr/>
          <p:nvPr/>
        </p:nvSpPr>
        <p:spPr>
          <a:xfrm>
            <a:off x="4189413" y="4006850"/>
            <a:ext cx="82550" cy="1000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effectLst>
                <a:outerShdw blurRad="38100" dist="38100" dir="2700000" algn="tl">
                  <a:srgbClr val="000000">
                    <a:alpha val="43137"/>
                  </a:srgbClr>
                </a:outerShdw>
              </a:effectLst>
            </a:endParaRPr>
          </a:p>
        </p:txBody>
      </p:sp>
      <p:sp>
        <p:nvSpPr>
          <p:cNvPr id="11" name="TextBox 10"/>
          <p:cNvSpPr txBox="1">
            <a:spLocks noChangeArrowheads="1"/>
          </p:cNvSpPr>
          <p:nvPr/>
        </p:nvSpPr>
        <p:spPr bwMode="auto">
          <a:xfrm>
            <a:off x="4457700" y="3886200"/>
            <a:ext cx="2019300" cy="523875"/>
          </a:xfrm>
          <a:prstGeom prst="rect">
            <a:avLst/>
          </a:prstGeom>
          <a:noFill/>
          <a:ln w="9525">
            <a:noFill/>
            <a:miter lim="800000"/>
            <a:headEnd/>
            <a:tailEnd/>
          </a:ln>
        </p:spPr>
        <p:txBody>
          <a:bodyPr>
            <a:spAutoFit/>
          </a:bodyPr>
          <a:lstStyle/>
          <a:p>
            <a:pPr algn="ctr">
              <a:defRPr/>
            </a:pPr>
            <a:r>
              <a:rPr lang="en-US" sz="1400" dirty="0">
                <a:solidFill>
                  <a:srgbClr val="FFFF00"/>
                </a:solidFill>
                <a:effectLst>
                  <a:outerShdw blurRad="38100" dist="38100" dir="2700000" algn="tl">
                    <a:srgbClr val="000000">
                      <a:alpha val="43137"/>
                    </a:srgbClr>
                  </a:outerShdw>
                </a:effectLst>
              </a:rPr>
              <a:t>Neutron Cancer Therapy</a:t>
            </a:r>
          </a:p>
        </p:txBody>
      </p:sp>
      <p:sp>
        <p:nvSpPr>
          <p:cNvPr id="12" name="TextBox 4"/>
          <p:cNvSpPr txBox="1">
            <a:spLocks noChangeArrowheads="1"/>
          </p:cNvSpPr>
          <p:nvPr/>
        </p:nvSpPr>
        <p:spPr bwMode="auto">
          <a:xfrm>
            <a:off x="5486400" y="5319713"/>
            <a:ext cx="990600" cy="319087"/>
          </a:xfrm>
          <a:prstGeom prst="rect">
            <a:avLst/>
          </a:prstGeom>
          <a:noFill/>
          <a:ln w="9525">
            <a:noFill/>
            <a:miter lim="800000"/>
            <a:headEnd/>
            <a:tailEnd/>
          </a:ln>
        </p:spPr>
        <p:txBody>
          <a:bodyPr wrap="square">
            <a:spAutoFit/>
          </a:bodyPr>
          <a:lstStyle/>
          <a:p>
            <a:pPr>
              <a:defRPr/>
            </a:pPr>
            <a:r>
              <a:rPr lang="en-US" sz="1400" dirty="0" smtClean="0">
                <a:solidFill>
                  <a:srgbClr val="FF0000"/>
                </a:solidFill>
                <a:effectLst>
                  <a:outerShdw blurRad="38100" dist="38100" dir="2700000" algn="tl">
                    <a:srgbClr val="000000">
                      <a:alpha val="43137"/>
                    </a:srgbClr>
                  </a:outerShdw>
                </a:effectLst>
              </a:rPr>
              <a:t>D</a:t>
            </a:r>
            <a:r>
              <a:rPr lang="en-US" sz="1400" dirty="0" smtClean="0">
                <a:solidFill>
                  <a:srgbClr val="FF0000"/>
                </a:solidFill>
                <a:effectLst>
                  <a:outerShdw blurRad="38100" dist="38100" dir="2700000" algn="tl">
                    <a:srgbClr val="000000">
                      <a:alpha val="43137"/>
                    </a:srgbClr>
                  </a:outerShdw>
                </a:effectLst>
              </a:rPr>
              <a:t>Ø</a:t>
            </a:r>
            <a:endParaRPr lang="en-US" sz="1400" dirty="0">
              <a:solidFill>
                <a:srgbClr val="FF0000"/>
              </a:solidFill>
              <a:effectLst>
                <a:outerShdw blurRad="38100" dist="38100" dir="2700000" algn="tl">
                  <a:srgbClr val="000000">
                    <a:alpha val="43137"/>
                  </a:srgbClr>
                </a:outerShdw>
              </a:effectLst>
            </a:endParaRPr>
          </a:p>
        </p:txBody>
      </p:sp>
      <p:sp>
        <p:nvSpPr>
          <p:cNvPr id="13" name="TextBox 4"/>
          <p:cNvSpPr txBox="1">
            <a:spLocks noChangeArrowheads="1"/>
          </p:cNvSpPr>
          <p:nvPr/>
        </p:nvSpPr>
        <p:spPr bwMode="auto">
          <a:xfrm>
            <a:off x="4648200" y="3548063"/>
            <a:ext cx="1335088" cy="307975"/>
          </a:xfrm>
          <a:prstGeom prst="rect">
            <a:avLst/>
          </a:prstGeom>
          <a:noFill/>
          <a:ln w="9525">
            <a:noFill/>
            <a:miter lim="800000"/>
            <a:headEnd/>
            <a:tailEnd/>
          </a:ln>
        </p:spPr>
        <p:txBody>
          <a:bodyPr>
            <a:spAutoFit/>
          </a:bodyPr>
          <a:lstStyle/>
          <a:p>
            <a:pPr>
              <a:defRPr/>
            </a:pPr>
            <a:r>
              <a:rPr lang="en-US" sz="1400" dirty="0">
                <a:solidFill>
                  <a:srgbClr val="FF0000"/>
                </a:solidFill>
                <a:effectLst>
                  <a:outerShdw blurRad="38100" dist="38100" dir="2700000" algn="tl">
                    <a:srgbClr val="000000">
                      <a:alpha val="43137"/>
                    </a:srgbClr>
                  </a:outerShdw>
                </a:effectLst>
              </a:rPr>
              <a:t>CDF</a:t>
            </a:r>
          </a:p>
        </p:txBody>
      </p:sp>
      <p:sp>
        <p:nvSpPr>
          <p:cNvPr id="4110" name="Slide Number Placeholder 13"/>
          <p:cNvSpPr>
            <a:spLocks noGrp="1"/>
          </p:cNvSpPr>
          <p:nvPr>
            <p:ph type="sldNum" sz="quarter" idx="11"/>
          </p:nvPr>
        </p:nvSpPr>
        <p:spPr>
          <a:noFill/>
        </p:spPr>
        <p:txBody>
          <a:bodyPr/>
          <a:lstStyle/>
          <a:p>
            <a:fld id="{A8975320-DC6D-437D-BDB2-97FB5591E3CE}" type="slidenum">
              <a:rPr lang="en-US" smtClean="0"/>
              <a:pPr/>
              <a:t>2</a:t>
            </a:fld>
            <a:endParaRPr lang="en-US" smtClean="0"/>
          </a:p>
        </p:txBody>
      </p:sp>
      <p:sp>
        <p:nvSpPr>
          <p:cNvPr id="16" name="TextBox 15"/>
          <p:cNvSpPr txBox="1">
            <a:spLocks noChangeArrowheads="1"/>
          </p:cNvSpPr>
          <p:nvPr/>
        </p:nvSpPr>
        <p:spPr bwMode="auto">
          <a:xfrm>
            <a:off x="5867400" y="938213"/>
            <a:ext cx="2590800" cy="738187"/>
          </a:xfrm>
          <a:prstGeom prst="rect">
            <a:avLst/>
          </a:prstGeom>
          <a:noFill/>
          <a:ln w="9525">
            <a:noFill/>
            <a:miter lim="800000"/>
            <a:headEnd/>
            <a:tailEnd/>
          </a:ln>
        </p:spPr>
        <p:txBody>
          <a:bodyPr>
            <a:spAutoFit/>
          </a:bodyPr>
          <a:lstStyle/>
          <a:p>
            <a:pPr algn="ctr">
              <a:defRPr/>
            </a:pPr>
            <a:r>
              <a:rPr lang="en-US" sz="1400" dirty="0">
                <a:solidFill>
                  <a:srgbClr val="00FF00"/>
                </a:solidFill>
                <a:effectLst>
                  <a:outerShdw blurRad="38100" dist="38100" dir="2700000" algn="tl">
                    <a:srgbClr val="000000">
                      <a:alpha val="43137"/>
                    </a:srgbClr>
                  </a:outerShdw>
                </a:effectLst>
              </a:rPr>
              <a:t>SCRF Test Facilities for Project X, ILC, </a:t>
            </a:r>
            <a:r>
              <a:rPr lang="en-US" sz="1400" dirty="0" err="1">
                <a:solidFill>
                  <a:srgbClr val="00FF00"/>
                </a:solidFill>
                <a:effectLst>
                  <a:outerShdw blurRad="38100" dist="38100" dir="2700000" algn="tl">
                    <a:srgbClr val="000000">
                      <a:alpha val="43137"/>
                    </a:srgbClr>
                  </a:outerShdw>
                </a:effectLst>
              </a:rPr>
              <a:t>Muon</a:t>
            </a:r>
            <a:r>
              <a:rPr lang="en-US" sz="1400" dirty="0">
                <a:solidFill>
                  <a:srgbClr val="00FF00"/>
                </a:solidFill>
                <a:effectLst>
                  <a:outerShdw blurRad="38100" dist="38100" dir="2700000" algn="tl">
                    <a:srgbClr val="000000">
                      <a:alpha val="43137"/>
                    </a:srgbClr>
                  </a:outerShdw>
                </a:effectLst>
              </a:rPr>
              <a:t> Collider, Accelerator Research</a:t>
            </a:r>
          </a:p>
        </p:txBody>
      </p:sp>
      <p:sp>
        <p:nvSpPr>
          <p:cNvPr id="17" name="TextBox 16"/>
          <p:cNvSpPr txBox="1">
            <a:spLocks noChangeArrowheads="1"/>
          </p:cNvSpPr>
          <p:nvPr/>
        </p:nvSpPr>
        <p:spPr bwMode="auto">
          <a:xfrm>
            <a:off x="3657600" y="2743200"/>
            <a:ext cx="1524000" cy="523875"/>
          </a:xfrm>
          <a:prstGeom prst="rect">
            <a:avLst/>
          </a:prstGeom>
          <a:noFill/>
          <a:ln w="9525">
            <a:noFill/>
            <a:miter lim="800000"/>
            <a:headEnd/>
            <a:tailEnd/>
          </a:ln>
        </p:spPr>
        <p:txBody>
          <a:bodyPr>
            <a:spAutoFit/>
          </a:bodyPr>
          <a:lstStyle/>
          <a:p>
            <a:pPr algn="ctr">
              <a:defRPr/>
            </a:pPr>
            <a:r>
              <a:rPr lang="en-US" sz="1400" dirty="0" err="1">
                <a:solidFill>
                  <a:srgbClr val="00FF00"/>
                </a:solidFill>
                <a:effectLst>
                  <a:outerShdw blurRad="38100" dist="38100" dir="2700000" algn="tl">
                    <a:srgbClr val="000000">
                      <a:alpha val="43137"/>
                    </a:srgbClr>
                  </a:outerShdw>
                </a:effectLst>
              </a:rPr>
              <a:t>Muon</a:t>
            </a:r>
            <a:r>
              <a:rPr lang="en-US" sz="1400" dirty="0">
                <a:solidFill>
                  <a:srgbClr val="00FF00"/>
                </a:solidFill>
                <a:effectLst>
                  <a:outerShdw blurRad="38100" dist="38100" dir="2700000" algn="tl">
                    <a:srgbClr val="000000">
                      <a:alpha val="43137"/>
                    </a:srgbClr>
                  </a:outerShdw>
                </a:effectLst>
              </a:rPr>
              <a:t> Cooling Test Facility</a:t>
            </a:r>
          </a:p>
        </p:txBody>
      </p:sp>
      <p:cxnSp>
        <p:nvCxnSpPr>
          <p:cNvPr id="4113" name="Straight Arrow Connector 18"/>
          <p:cNvCxnSpPr>
            <a:cxnSpLocks noChangeShapeType="1"/>
            <a:stCxn id="17" idx="2"/>
          </p:cNvCxnSpPr>
          <p:nvPr/>
        </p:nvCxnSpPr>
        <p:spPr bwMode="auto">
          <a:xfrm rot="5400000">
            <a:off x="3957637" y="3500438"/>
            <a:ext cx="695325" cy="228600"/>
          </a:xfrm>
          <a:prstGeom prst="straightConnector1">
            <a:avLst/>
          </a:prstGeom>
          <a:noFill/>
          <a:ln w="9525" algn="ctr">
            <a:solidFill>
              <a:srgbClr val="00FF00"/>
            </a:solidFill>
            <a:round/>
            <a:headEnd/>
            <a:tailEnd type="arrow" w="med" len="med"/>
          </a:ln>
        </p:spPr>
      </p:cxnSp>
      <p:cxnSp>
        <p:nvCxnSpPr>
          <p:cNvPr id="4114" name="Straight Arrow Connector 20"/>
          <p:cNvCxnSpPr>
            <a:cxnSpLocks noChangeShapeType="1"/>
          </p:cNvCxnSpPr>
          <p:nvPr/>
        </p:nvCxnSpPr>
        <p:spPr bwMode="auto">
          <a:xfrm rot="10800000">
            <a:off x="4343400" y="4089400"/>
            <a:ext cx="457200" cy="1588"/>
          </a:xfrm>
          <a:prstGeom prst="straightConnector1">
            <a:avLst/>
          </a:prstGeom>
          <a:noFill/>
          <a:ln w="9525" algn="ctr">
            <a:solidFill>
              <a:srgbClr val="FFFF00"/>
            </a:solidFill>
            <a:round/>
            <a:headEnd/>
            <a:tailEnd type="arrow" w="med" len="med"/>
          </a:ln>
        </p:spPr>
      </p:cxnSp>
      <p:sp>
        <p:nvSpPr>
          <p:cNvPr id="25" name="TextBox 4"/>
          <p:cNvSpPr txBox="1">
            <a:spLocks noChangeArrowheads="1"/>
          </p:cNvSpPr>
          <p:nvPr/>
        </p:nvSpPr>
        <p:spPr bwMode="auto">
          <a:xfrm>
            <a:off x="3276600" y="4953000"/>
            <a:ext cx="990600" cy="584200"/>
          </a:xfrm>
          <a:prstGeom prst="rect">
            <a:avLst/>
          </a:prstGeom>
          <a:noFill/>
          <a:ln w="9525">
            <a:noFill/>
            <a:miter lim="800000"/>
            <a:headEnd/>
            <a:tailEnd/>
          </a:ln>
        </p:spPr>
        <p:txBody>
          <a:bodyPr>
            <a:spAutoFit/>
          </a:bodyPr>
          <a:lstStyle/>
          <a:p>
            <a:pPr algn="ctr">
              <a:defRPr/>
            </a:pPr>
            <a:r>
              <a:rPr lang="en-US" sz="1600" dirty="0">
                <a:solidFill>
                  <a:srgbClr val="FF0000"/>
                </a:solidFill>
                <a:effectLst>
                  <a:outerShdw blurRad="38100" dist="38100" dir="2700000" algn="tl">
                    <a:srgbClr val="000000">
                      <a:alpha val="43137"/>
                    </a:srgbClr>
                  </a:outerShdw>
                </a:effectLst>
              </a:rPr>
              <a:t>Main Injector</a:t>
            </a:r>
          </a:p>
        </p:txBody>
      </p:sp>
    </p:spTree>
  </p:cSld>
  <p:clrMapOvr>
    <a:masterClrMapping/>
  </p:clrMapOvr>
  <p:transition advTm="172"/>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00200" y="0"/>
            <a:ext cx="7543800" cy="1143000"/>
          </a:xfrm>
        </p:spPr>
        <p:txBody>
          <a:bodyPr/>
          <a:lstStyle/>
          <a:p>
            <a:r>
              <a:rPr lang="en-US" smtClean="0"/>
              <a:t>Future Detectors (LAr Strategy / LBNE)</a:t>
            </a:r>
            <a:endParaRPr lang="en-US" sz="2400" smtClean="0"/>
          </a:p>
        </p:txBody>
      </p:sp>
      <p:sp>
        <p:nvSpPr>
          <p:cNvPr id="3" name="Content Placeholder 2"/>
          <p:cNvSpPr>
            <a:spLocks noGrp="1"/>
          </p:cNvSpPr>
          <p:nvPr>
            <p:ph idx="1"/>
          </p:nvPr>
        </p:nvSpPr>
        <p:spPr>
          <a:xfrm>
            <a:off x="1600200" y="1143000"/>
            <a:ext cx="7010400" cy="4953000"/>
          </a:xfrm>
        </p:spPr>
        <p:txBody>
          <a:bodyPr/>
          <a:lstStyle/>
          <a:p>
            <a:pPr>
              <a:defRPr/>
            </a:pPr>
            <a:r>
              <a:rPr lang="en-US" sz="2200" dirty="0" smtClean="0">
                <a:solidFill>
                  <a:srgbClr val="FFFFFF"/>
                </a:solidFill>
              </a:rPr>
              <a:t>Future Detectors: </a:t>
            </a:r>
            <a:r>
              <a:rPr lang="en-US" sz="2200" u="sng" dirty="0" smtClean="0">
                <a:solidFill>
                  <a:srgbClr val="FFFFFF"/>
                </a:solidFill>
              </a:rPr>
              <a:t>General Comments</a:t>
            </a:r>
            <a:endParaRPr lang="en-US" sz="2200" dirty="0" smtClean="0">
              <a:solidFill>
                <a:srgbClr val="FFFFFF"/>
              </a:solidFill>
            </a:endParaRPr>
          </a:p>
          <a:p>
            <a:pPr lvl="1">
              <a:defRPr/>
            </a:pPr>
            <a:r>
              <a:rPr lang="en-US" sz="1900" dirty="0" err="1" smtClean="0">
                <a:solidFill>
                  <a:srgbClr val="FFFFFF"/>
                </a:solidFill>
                <a:ea typeface="+mn-ea"/>
                <a:cs typeface="+mn-cs"/>
              </a:rPr>
              <a:t>ArgoNeut</a:t>
            </a:r>
            <a:r>
              <a:rPr lang="en-US" sz="1900" dirty="0" smtClean="0">
                <a:solidFill>
                  <a:srgbClr val="FFFFFF"/>
                </a:solidFill>
                <a:ea typeface="+mn-ea"/>
                <a:cs typeface="+mn-cs"/>
              </a:rPr>
              <a:t>, </a:t>
            </a:r>
            <a:r>
              <a:rPr lang="en-US" sz="1900" dirty="0" err="1" smtClean="0">
                <a:solidFill>
                  <a:srgbClr val="FFFFFF"/>
                </a:solidFill>
                <a:ea typeface="+mn-ea"/>
                <a:cs typeface="+mn-cs"/>
              </a:rPr>
              <a:t>MicroBooNE</a:t>
            </a:r>
            <a:r>
              <a:rPr lang="en-US" sz="1900" dirty="0" smtClean="0">
                <a:solidFill>
                  <a:srgbClr val="FFFFFF"/>
                </a:solidFill>
                <a:ea typeface="+mn-ea"/>
                <a:cs typeface="+mn-cs"/>
              </a:rPr>
              <a:t> and the 5 kiloton prototype as separate projects should be reevaluated to see if having a coherent multistage project would be more suitable.</a:t>
            </a:r>
          </a:p>
          <a:p>
            <a:pPr>
              <a:defRPr/>
            </a:pPr>
            <a:r>
              <a:rPr lang="en-US" sz="2200" dirty="0" smtClean="0"/>
              <a:t>Strategic Planning: </a:t>
            </a:r>
            <a:r>
              <a:rPr lang="en-US" sz="2200" u="sng" dirty="0" smtClean="0"/>
              <a:t>Comments on Physics</a:t>
            </a:r>
            <a:endParaRPr lang="en-US" sz="2200" dirty="0" smtClean="0"/>
          </a:p>
          <a:p>
            <a:pPr lvl="1">
              <a:defRPr/>
            </a:pPr>
            <a:r>
              <a:rPr lang="en-US" sz="1900" dirty="0" smtClean="0"/>
              <a:t>Lab should understand more clearly the roadmap to a decision between </a:t>
            </a:r>
            <a:r>
              <a:rPr lang="en-US" sz="1900" dirty="0" err="1" smtClean="0"/>
              <a:t>LAr</a:t>
            </a:r>
            <a:r>
              <a:rPr lang="en-US" sz="1900" dirty="0" smtClean="0"/>
              <a:t> and WC detectors for LBNE and the role that </a:t>
            </a:r>
            <a:r>
              <a:rPr lang="en-US" sz="1900" dirty="0" err="1" smtClean="0"/>
              <a:t>MicroBooNE</a:t>
            </a:r>
            <a:r>
              <a:rPr lang="en-US" sz="1900" dirty="0" smtClean="0"/>
              <a:t> plays as an R&amp;D project. </a:t>
            </a:r>
            <a:endParaRPr lang="en-US" sz="1900" dirty="0" smtClean="0">
              <a:solidFill>
                <a:srgbClr val="FFFFFF"/>
              </a:solidFill>
              <a:ea typeface="+mn-ea"/>
              <a:cs typeface="+mn-cs"/>
            </a:endParaRPr>
          </a:p>
          <a:p>
            <a:pPr>
              <a:defRPr/>
            </a:pPr>
            <a:r>
              <a:rPr lang="en-US" sz="2200" dirty="0" smtClean="0">
                <a:solidFill>
                  <a:srgbClr val="FFFFFF"/>
                </a:solidFill>
              </a:rPr>
              <a:t>Future Detectors: </a:t>
            </a:r>
            <a:r>
              <a:rPr lang="en-US" sz="2200" u="sng" dirty="0" smtClean="0">
                <a:solidFill>
                  <a:srgbClr val="FFFF00"/>
                </a:solidFill>
              </a:rPr>
              <a:t>General Recommendations</a:t>
            </a:r>
            <a:endParaRPr lang="en-US" sz="2200" dirty="0" smtClean="0">
              <a:solidFill>
                <a:srgbClr val="FFFFFF"/>
              </a:solidFill>
            </a:endParaRPr>
          </a:p>
          <a:p>
            <a:pPr lvl="1">
              <a:defRPr/>
            </a:pPr>
            <a:r>
              <a:rPr lang="en-US" sz="1900" dirty="0" smtClean="0">
                <a:solidFill>
                  <a:srgbClr val="FFFF00"/>
                </a:solidFill>
              </a:rPr>
              <a:t>Lab should develop a detailed plan for development of the </a:t>
            </a:r>
            <a:r>
              <a:rPr lang="en-US" sz="1900" dirty="0" err="1" smtClean="0">
                <a:solidFill>
                  <a:srgbClr val="FFFF00"/>
                </a:solidFill>
              </a:rPr>
              <a:t>LAr</a:t>
            </a:r>
            <a:r>
              <a:rPr lang="en-US" sz="1900" dirty="0" smtClean="0">
                <a:solidFill>
                  <a:srgbClr val="FFFF00"/>
                </a:solidFill>
              </a:rPr>
              <a:t>/TPC technology with clear milestones for each aspect of this plan by the end of year. </a:t>
            </a:r>
            <a:r>
              <a:rPr lang="en-US" sz="1900" dirty="0" err="1" smtClean="0">
                <a:solidFill>
                  <a:srgbClr val="FFFF00"/>
                </a:solidFill>
              </a:rPr>
              <a:t>MicroBooNE</a:t>
            </a:r>
            <a:r>
              <a:rPr lang="en-US" sz="1900" dirty="0" smtClean="0">
                <a:solidFill>
                  <a:srgbClr val="FFFF00"/>
                </a:solidFill>
              </a:rPr>
              <a:t> should be considered as part of this development.</a:t>
            </a:r>
          </a:p>
          <a:p>
            <a:pPr lvl="1">
              <a:defRPr/>
            </a:pPr>
            <a:endParaRPr lang="en-US" sz="800" dirty="0" smtClean="0">
              <a:solidFill>
                <a:srgbClr val="FFFF00"/>
              </a:solidFill>
              <a:sym typeface="Wingdings" pitchFamily="2" charset="2"/>
            </a:endParaRPr>
          </a:p>
          <a:p>
            <a:pPr>
              <a:buFontTx/>
              <a:buNone/>
              <a:defRPr/>
            </a:pPr>
            <a:r>
              <a:rPr lang="en-US" sz="2000" dirty="0" smtClean="0">
                <a:solidFill>
                  <a:schemeClr val="accent1"/>
                </a:solidFill>
                <a:sym typeface="Wingdings" pitchFamily="2" charset="2"/>
              </a:rPr>
              <a:t> </a:t>
            </a:r>
            <a:r>
              <a:rPr lang="en-US" sz="2000" dirty="0" smtClean="0">
                <a:solidFill>
                  <a:schemeClr val="accent1"/>
                </a:solidFill>
                <a:sym typeface="Wingdings" pitchFamily="2" charset="2"/>
              </a:rPr>
              <a:t> The </a:t>
            </a:r>
            <a:r>
              <a:rPr lang="en-US" sz="2000" dirty="0" err="1" smtClean="0">
                <a:solidFill>
                  <a:schemeClr val="accent1"/>
                </a:solidFill>
                <a:sym typeface="Wingdings" pitchFamily="2" charset="2"/>
              </a:rPr>
              <a:t>LAr</a:t>
            </a:r>
            <a:r>
              <a:rPr lang="en-US" sz="2000" dirty="0" smtClean="0">
                <a:solidFill>
                  <a:schemeClr val="accent1"/>
                </a:solidFill>
                <a:sym typeface="Wingdings" pitchFamily="2" charset="2"/>
              </a:rPr>
              <a:t>/TPC integrated plan submitted in Dec. 2009</a:t>
            </a:r>
            <a:r>
              <a:rPr lang="en-US" sz="2000" dirty="0" smtClean="0">
                <a:solidFill>
                  <a:schemeClr val="accent1"/>
                </a:solidFill>
                <a:sym typeface="Wingdings" pitchFamily="2" charset="2"/>
              </a:rPr>
              <a:t>. This and other comments</a:t>
            </a:r>
            <a:r>
              <a:rPr lang="en-US" sz="2000" dirty="0" smtClean="0">
                <a:solidFill>
                  <a:schemeClr val="accent1"/>
                </a:solidFill>
                <a:sym typeface="Wingdings" pitchFamily="2" charset="2"/>
              </a:rPr>
              <a:t> </a:t>
            </a:r>
            <a:r>
              <a:rPr lang="en-US" sz="2000" dirty="0" smtClean="0">
                <a:solidFill>
                  <a:schemeClr val="accent1"/>
                </a:solidFill>
                <a:sym typeface="Wingdings" pitchFamily="2" charset="2"/>
              </a:rPr>
              <a:t>in breakout session (</a:t>
            </a:r>
            <a:r>
              <a:rPr lang="en-US" sz="2000" dirty="0" smtClean="0">
                <a:solidFill>
                  <a:schemeClr val="accent1"/>
                </a:solidFill>
                <a:sym typeface="Wingdings" pitchFamily="2" charset="2"/>
              </a:rPr>
              <a:t>Jim Strait)</a:t>
            </a:r>
            <a:endParaRPr lang="en-US" sz="2200" dirty="0" smtClean="0">
              <a:solidFill>
                <a:schemeClr val="accent1"/>
              </a:solidFill>
            </a:endParaRPr>
          </a:p>
        </p:txBody>
      </p:sp>
      <p:sp>
        <p:nvSpPr>
          <p:cNvPr id="22532" name="Footer Placeholder 3"/>
          <p:cNvSpPr>
            <a:spLocks noGrp="1"/>
          </p:cNvSpPr>
          <p:nvPr>
            <p:ph type="ftr" sz="quarter" idx="10"/>
          </p:nvPr>
        </p:nvSpPr>
        <p:spPr>
          <a:noFill/>
        </p:spPr>
        <p:txBody>
          <a:bodyPr/>
          <a:lstStyle/>
          <a:p>
            <a:r>
              <a:rPr lang="en-US" smtClean="0"/>
              <a:t>Young-Kee Kim, DOE S&amp;T Review, July 12-14, 2010</a:t>
            </a:r>
          </a:p>
        </p:txBody>
      </p:sp>
      <p:sp>
        <p:nvSpPr>
          <p:cNvPr id="22533" name="Slide Number Placeholder 4"/>
          <p:cNvSpPr>
            <a:spLocks noGrp="1"/>
          </p:cNvSpPr>
          <p:nvPr>
            <p:ph type="sldNum" sz="quarter" idx="11"/>
          </p:nvPr>
        </p:nvSpPr>
        <p:spPr>
          <a:noFill/>
        </p:spPr>
        <p:txBody>
          <a:bodyPr/>
          <a:lstStyle/>
          <a:p>
            <a:fld id="{83312C6B-95EC-4297-9707-3FBB5DDF13B2}" type="slidenum">
              <a:rPr lang="en-US" smtClean="0"/>
              <a:pPr/>
              <a:t>20</a:t>
            </a:fld>
            <a:endParaRPr lang="en-US" smtClean="0"/>
          </a:p>
        </p:txBody>
      </p:sp>
    </p:spTree>
  </p:cSld>
  <p:clrMapOvr>
    <a:masterClrMapping/>
  </p:clrMapOvr>
  <p:transition advTm="15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Strategic </a:t>
            </a:r>
            <a:r>
              <a:rPr lang="en-US" dirty="0" smtClean="0"/>
              <a:t>Planning</a:t>
            </a:r>
            <a:endParaRPr lang="en-US" dirty="0" smtClean="0"/>
          </a:p>
        </p:txBody>
      </p:sp>
      <p:sp>
        <p:nvSpPr>
          <p:cNvPr id="27651" name="Content Placeholder 2"/>
          <p:cNvSpPr>
            <a:spLocks noGrp="1"/>
          </p:cNvSpPr>
          <p:nvPr>
            <p:ph idx="1"/>
          </p:nvPr>
        </p:nvSpPr>
        <p:spPr>
          <a:xfrm>
            <a:off x="1600200" y="1143000"/>
            <a:ext cx="7010400" cy="4953000"/>
          </a:xfrm>
        </p:spPr>
        <p:txBody>
          <a:bodyPr/>
          <a:lstStyle/>
          <a:p>
            <a:r>
              <a:rPr lang="en-US" u="sng" smtClean="0"/>
              <a:t>Comments on Accelerator</a:t>
            </a:r>
            <a:r>
              <a:rPr lang="en-US" smtClean="0"/>
              <a:t>:</a:t>
            </a:r>
          </a:p>
          <a:p>
            <a:pPr lvl="1"/>
            <a:endParaRPr lang="en-US" smtClean="0"/>
          </a:p>
          <a:p>
            <a:pPr lvl="1"/>
            <a:r>
              <a:rPr lang="en-US" smtClean="0"/>
              <a:t>An overall plan that delivers the vision. </a:t>
            </a:r>
          </a:p>
          <a:p>
            <a:pPr lvl="1"/>
            <a:endParaRPr lang="en-US" smtClean="0"/>
          </a:p>
          <a:p>
            <a:pPr marL="1371600" lvl="2" indent="-457200">
              <a:buSzPct val="100000"/>
              <a:buFontTx/>
              <a:buAutoNum type="arabicPeriod"/>
            </a:pPr>
            <a:r>
              <a:rPr lang="en-US" sz="2000" smtClean="0"/>
              <a:t>How do the different components of the neutrino program coexist?</a:t>
            </a:r>
          </a:p>
          <a:p>
            <a:pPr marL="1371600" lvl="2" indent="-457200">
              <a:buSzPct val="100000"/>
              <a:buFontTx/>
              <a:buAutoNum type="arabicPeriod"/>
            </a:pPr>
            <a:endParaRPr lang="en-US" sz="2000" smtClean="0"/>
          </a:p>
          <a:p>
            <a:pPr marL="1371600" lvl="2" indent="-457200">
              <a:buSzPct val="100000"/>
              <a:buFontTx/>
              <a:buAutoNum type="arabicPeriod"/>
            </a:pPr>
            <a:r>
              <a:rPr lang="en-US" sz="2000" smtClean="0"/>
              <a:t>What is the layout of Project X that meets all of the Mission Needs?</a:t>
            </a:r>
          </a:p>
          <a:p>
            <a:pPr marL="1371600" lvl="2" indent="-457200">
              <a:buSzPct val="100000"/>
              <a:buFontTx/>
              <a:buAutoNum type="arabicPeriod"/>
            </a:pPr>
            <a:endParaRPr lang="en-US" sz="2000" smtClean="0"/>
          </a:p>
          <a:p>
            <a:pPr marL="1371600" lvl="2" indent="-457200">
              <a:buSzPct val="100000"/>
              <a:buFontTx/>
              <a:buAutoNum type="arabicPeriod"/>
            </a:pPr>
            <a:r>
              <a:rPr lang="en-US" sz="2000" smtClean="0"/>
              <a:t>What is the optimum investment in R&amp;D towards a muon collider or a neutrino factory?</a:t>
            </a:r>
          </a:p>
        </p:txBody>
      </p:sp>
      <p:sp>
        <p:nvSpPr>
          <p:cNvPr id="27652" name="Footer Placeholder 3"/>
          <p:cNvSpPr>
            <a:spLocks noGrp="1"/>
          </p:cNvSpPr>
          <p:nvPr>
            <p:ph type="ftr" sz="quarter" idx="10"/>
          </p:nvPr>
        </p:nvSpPr>
        <p:spPr>
          <a:noFill/>
        </p:spPr>
        <p:txBody>
          <a:bodyPr/>
          <a:lstStyle/>
          <a:p>
            <a:r>
              <a:rPr lang="en-US" smtClean="0"/>
              <a:t>Young-Kee Kim, DOE S&amp;T Review, July 12-14, 2010</a:t>
            </a:r>
          </a:p>
        </p:txBody>
      </p:sp>
      <p:sp>
        <p:nvSpPr>
          <p:cNvPr id="27653" name="Slide Number Placeholder 4"/>
          <p:cNvSpPr>
            <a:spLocks noGrp="1"/>
          </p:cNvSpPr>
          <p:nvPr>
            <p:ph type="sldNum" sz="quarter" idx="11"/>
          </p:nvPr>
        </p:nvSpPr>
        <p:spPr>
          <a:noFill/>
        </p:spPr>
        <p:txBody>
          <a:bodyPr/>
          <a:lstStyle/>
          <a:p>
            <a:fld id="{80EE9ADC-3C45-48A4-9DFC-787A177B100A}" type="slidenum">
              <a:rPr lang="en-US" smtClean="0"/>
              <a:pPr/>
              <a:t>21</a:t>
            </a:fld>
            <a:endParaRPr lang="en-US" smtClean="0"/>
          </a:p>
        </p:txBody>
      </p:sp>
    </p:spTree>
  </p:cSld>
  <p:clrMapOvr>
    <a:masterClrMapping/>
  </p:clrMapOvr>
  <p:transition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a:xfrm>
            <a:off x="0" y="0"/>
            <a:ext cx="9144000" cy="533400"/>
          </a:xfrm>
        </p:spPr>
        <p:txBody>
          <a:bodyPr/>
          <a:lstStyle/>
          <a:p>
            <a:pPr algn="ctr"/>
            <a:r>
              <a:rPr lang="en-US" sz="2600" smtClean="0"/>
              <a:t>Fermilab Strategic Plan at the Three Frontiers</a:t>
            </a:r>
          </a:p>
        </p:txBody>
      </p:sp>
      <p:sp>
        <p:nvSpPr>
          <p:cNvPr id="28675" name="Slide Number Placeholder 24"/>
          <p:cNvSpPr>
            <a:spLocks noGrp="1"/>
          </p:cNvSpPr>
          <p:nvPr>
            <p:ph type="sldNum" sz="quarter" idx="11"/>
          </p:nvPr>
        </p:nvSpPr>
        <p:spPr>
          <a:noFill/>
        </p:spPr>
        <p:txBody>
          <a:bodyPr/>
          <a:lstStyle/>
          <a:p>
            <a:fld id="{823E3550-9B2F-4DEB-BB67-92A5CB159176}" type="slidenum">
              <a:rPr lang="en-US" smtClean="0"/>
              <a:pPr/>
              <a:t>22</a:t>
            </a:fld>
            <a:endParaRPr lang="en-US" smtClean="0"/>
          </a:p>
        </p:txBody>
      </p:sp>
      <p:cxnSp>
        <p:nvCxnSpPr>
          <p:cNvPr id="28676" name="Straight Arrow Connector 19"/>
          <p:cNvCxnSpPr>
            <a:cxnSpLocks noChangeShapeType="1"/>
          </p:cNvCxnSpPr>
          <p:nvPr/>
        </p:nvCxnSpPr>
        <p:spPr bwMode="auto">
          <a:xfrm>
            <a:off x="838200" y="633413"/>
            <a:ext cx="1600200" cy="1587"/>
          </a:xfrm>
          <a:prstGeom prst="straightConnector1">
            <a:avLst/>
          </a:prstGeom>
          <a:noFill/>
          <a:ln w="9525" algn="ctr">
            <a:solidFill>
              <a:schemeClr val="tx1"/>
            </a:solidFill>
            <a:round/>
            <a:headEnd/>
            <a:tailEnd type="arrow" w="med" len="med"/>
          </a:ln>
        </p:spPr>
      </p:cxnSp>
      <p:sp>
        <p:nvSpPr>
          <p:cNvPr id="28677" name="TextBox 20"/>
          <p:cNvSpPr txBox="1">
            <a:spLocks noChangeArrowheads="1"/>
          </p:cNvSpPr>
          <p:nvPr/>
        </p:nvSpPr>
        <p:spPr bwMode="auto">
          <a:xfrm>
            <a:off x="152400" y="457200"/>
            <a:ext cx="620713" cy="369888"/>
          </a:xfrm>
          <a:prstGeom prst="rect">
            <a:avLst/>
          </a:prstGeom>
          <a:noFill/>
          <a:ln w="9525">
            <a:noFill/>
            <a:miter lim="800000"/>
            <a:headEnd/>
            <a:tailEnd/>
          </a:ln>
        </p:spPr>
        <p:txBody>
          <a:bodyPr wrap="none">
            <a:spAutoFit/>
          </a:bodyPr>
          <a:lstStyle/>
          <a:p>
            <a:r>
              <a:rPr lang="en-US" sz="1800"/>
              <a:t>time</a:t>
            </a:r>
          </a:p>
        </p:txBody>
      </p:sp>
      <p:grpSp>
        <p:nvGrpSpPr>
          <p:cNvPr id="28678" name="Group 31"/>
          <p:cNvGrpSpPr>
            <a:grpSpLocks/>
          </p:cNvGrpSpPr>
          <p:nvPr/>
        </p:nvGrpSpPr>
        <p:grpSpPr bwMode="auto">
          <a:xfrm>
            <a:off x="228600" y="909638"/>
            <a:ext cx="8915400" cy="5403850"/>
            <a:chOff x="228600" y="838200"/>
            <a:chExt cx="8915400" cy="5403251"/>
          </a:xfrm>
        </p:grpSpPr>
        <p:sp>
          <p:nvSpPr>
            <p:cNvPr id="2" name="TextBox 7"/>
            <p:cNvSpPr txBox="1">
              <a:spLocks noChangeArrowheads="1"/>
            </p:cNvSpPr>
            <p:nvPr/>
          </p:nvSpPr>
          <p:spPr bwMode="auto">
            <a:xfrm>
              <a:off x="1752600" y="868359"/>
              <a:ext cx="7391400" cy="400006"/>
            </a:xfrm>
            <a:prstGeom prst="rect">
              <a:avLst/>
            </a:prstGeom>
            <a:noFill/>
            <a:ln w="9525">
              <a:noFill/>
              <a:miter lim="800000"/>
              <a:headEnd/>
              <a:tailEnd/>
            </a:ln>
          </p:spPr>
          <p:txBody>
            <a:bodyPr>
              <a:spAutoFit/>
            </a:bodyPr>
            <a:lstStyle/>
            <a:p>
              <a:pPr algn="l">
                <a:defRPr/>
              </a:pPr>
              <a:r>
                <a:rPr lang="en-US" sz="2000" dirty="0" err="1">
                  <a:solidFill>
                    <a:srgbClr val="FFFF00"/>
                  </a:solidFill>
                  <a:effectLst>
                    <a:outerShdw blurRad="38100" dist="38100" dir="2700000" algn="tl">
                      <a:srgbClr val="000000">
                        <a:alpha val="43137"/>
                      </a:srgbClr>
                    </a:outerShdw>
                  </a:effectLst>
                </a:rPr>
                <a:t>Tevatron</a:t>
              </a:r>
              <a:r>
                <a:rPr lang="en-US" sz="2000" dirty="0">
                  <a:solidFill>
                    <a:srgbClr val="FFFF00"/>
                  </a:solidFill>
                  <a:effectLst>
                    <a:outerShdw blurRad="38100" dist="38100" dir="2700000" algn="tl">
                      <a:srgbClr val="000000">
                        <a:alpha val="43137"/>
                      </a:srgbClr>
                    </a:outerShdw>
                  </a:effectLst>
                </a:rPr>
                <a:t>             LHC / LHC Upgrades                ILC / </a:t>
              </a:r>
              <a:r>
                <a:rPr lang="en-US" sz="2000" dirty="0">
                  <a:solidFill>
                    <a:srgbClr val="FFFF00"/>
                  </a:solidFill>
                  <a:effectLst>
                    <a:outerShdw blurRad="38100" dist="38100" dir="2700000" algn="tl">
                      <a:srgbClr val="000000">
                        <a:alpha val="43137"/>
                      </a:srgbClr>
                    </a:outerShdw>
                  </a:effectLst>
                  <a:latin typeface="Symbol" pitchFamily="18" charset="2"/>
                </a:rPr>
                <a:t>m</a:t>
              </a:r>
              <a:r>
                <a:rPr lang="en-US" sz="2000" dirty="0">
                  <a:solidFill>
                    <a:srgbClr val="FFFF00"/>
                  </a:solidFill>
                  <a:effectLst>
                    <a:outerShdw blurRad="38100" dist="38100" dir="2700000" algn="tl">
                      <a:srgbClr val="000000">
                        <a:alpha val="43137"/>
                      </a:srgbClr>
                    </a:outerShdw>
                  </a:effectLst>
                </a:rPr>
                <a:t> Collider</a:t>
              </a:r>
            </a:p>
          </p:txBody>
        </p:sp>
        <p:sp>
          <p:nvSpPr>
            <p:cNvPr id="28681" name="TextBox 24"/>
            <p:cNvSpPr txBox="1">
              <a:spLocks noChangeArrowheads="1"/>
            </p:cNvSpPr>
            <p:nvPr/>
          </p:nvSpPr>
          <p:spPr bwMode="auto">
            <a:xfrm>
              <a:off x="3048000" y="1519238"/>
              <a:ext cx="954107" cy="369332"/>
            </a:xfrm>
            <a:prstGeom prst="rect">
              <a:avLst/>
            </a:prstGeom>
            <a:noFill/>
            <a:ln w="9525">
              <a:noFill/>
              <a:miter lim="800000"/>
              <a:headEnd/>
              <a:tailEnd/>
            </a:ln>
          </p:spPr>
          <p:txBody>
            <a:bodyPr wrap="none">
              <a:spAutoFit/>
            </a:bodyPr>
            <a:lstStyle/>
            <a:p>
              <a:r>
                <a:rPr lang="en-US" sz="1800">
                  <a:solidFill>
                    <a:srgbClr val="99FF66"/>
                  </a:solidFill>
                </a:rPr>
                <a:t>protons</a:t>
              </a:r>
            </a:p>
          </p:txBody>
        </p:sp>
        <p:sp>
          <p:nvSpPr>
            <p:cNvPr id="28682" name="TextBox 25"/>
            <p:cNvSpPr txBox="1">
              <a:spLocks noChangeArrowheads="1"/>
            </p:cNvSpPr>
            <p:nvPr/>
          </p:nvSpPr>
          <p:spPr bwMode="auto">
            <a:xfrm>
              <a:off x="5791200" y="1352550"/>
              <a:ext cx="1295400" cy="646331"/>
            </a:xfrm>
            <a:prstGeom prst="rect">
              <a:avLst/>
            </a:prstGeom>
            <a:noFill/>
            <a:ln w="9525">
              <a:noFill/>
              <a:miter lim="800000"/>
              <a:headEnd/>
              <a:tailEnd/>
            </a:ln>
          </p:spPr>
          <p:txBody>
            <a:bodyPr>
              <a:spAutoFit/>
            </a:bodyPr>
            <a:lstStyle/>
            <a:p>
              <a:pPr algn="l"/>
              <a:r>
                <a:rPr lang="en-US" sz="1800">
                  <a:solidFill>
                    <a:srgbClr val="99FF66"/>
                  </a:solidFill>
                </a:rPr>
                <a:t>technology injector</a:t>
              </a:r>
            </a:p>
          </p:txBody>
        </p:sp>
        <p:sp>
          <p:nvSpPr>
            <p:cNvPr id="41" name="Oval 40"/>
            <p:cNvSpPr/>
            <p:nvPr/>
          </p:nvSpPr>
          <p:spPr bwMode="auto">
            <a:xfrm>
              <a:off x="228600" y="838200"/>
              <a:ext cx="1371600" cy="838107"/>
            </a:xfrm>
            <a:prstGeom prst="ellipse">
              <a:avLst/>
            </a:prstGeom>
            <a:solidFill>
              <a:schemeClr val="bg1">
                <a:lumMod val="60000"/>
                <a:lumOff val="40000"/>
              </a:schemeClr>
            </a:solidFill>
            <a:ln w="9525" cap="flat" cmpd="sng" algn="ctr">
              <a:solidFill>
                <a:srgbClr val="F8F8F8"/>
              </a:solidFill>
              <a:prstDash val="solid"/>
              <a:round/>
              <a:headEnd type="none" w="med" len="med"/>
              <a:tailEnd type="none" w="med" len="med"/>
            </a:ln>
            <a:effectLst/>
          </p:spPr>
          <p:txBody>
            <a:bodyPr/>
            <a:lstStyle/>
            <a:p>
              <a:pPr algn="ctr">
                <a:defRPr/>
              </a:pPr>
              <a:r>
                <a:rPr lang="en-US" sz="1600" dirty="0"/>
                <a:t>Energy Frontier</a:t>
              </a:r>
            </a:p>
          </p:txBody>
        </p:sp>
        <p:sp>
          <p:nvSpPr>
            <p:cNvPr id="28684" name="TextBox 7"/>
            <p:cNvSpPr txBox="1">
              <a:spLocks noChangeArrowheads="1"/>
            </p:cNvSpPr>
            <p:nvPr/>
          </p:nvSpPr>
          <p:spPr bwMode="auto">
            <a:xfrm>
              <a:off x="7010400" y="1249362"/>
              <a:ext cx="2133600" cy="566738"/>
            </a:xfrm>
            <a:prstGeom prst="rect">
              <a:avLst/>
            </a:prstGeom>
            <a:noFill/>
            <a:ln w="9525">
              <a:noFill/>
              <a:miter lim="800000"/>
              <a:headEnd/>
              <a:tailEnd/>
            </a:ln>
          </p:spPr>
          <p:txBody>
            <a:bodyPr>
              <a:spAutoFit/>
            </a:bodyPr>
            <a:lstStyle/>
            <a:p>
              <a:pPr algn="ctr"/>
              <a:r>
                <a:rPr lang="en-US" sz="1400">
                  <a:solidFill>
                    <a:srgbClr val="FFFFFF"/>
                  </a:solidFill>
                </a:rPr>
                <a:t>Det./Phys. Synergy:</a:t>
              </a:r>
            </a:p>
            <a:p>
              <a:pPr algn="ctr"/>
              <a:r>
                <a:rPr lang="en-US" sz="1400">
                  <a:solidFill>
                    <a:srgbClr val="FFFFFF"/>
                  </a:solidFill>
                </a:rPr>
                <a:t>ILC/CLIC/</a:t>
              </a:r>
              <a:r>
                <a:rPr lang="en-US" sz="1400">
                  <a:solidFill>
                    <a:srgbClr val="FFFFFF"/>
                  </a:solidFill>
                  <a:latin typeface="Symbol" pitchFamily="18" charset="2"/>
                </a:rPr>
                <a:t>m</a:t>
              </a:r>
              <a:r>
                <a:rPr lang="en-US" sz="1400">
                  <a:solidFill>
                    <a:srgbClr val="FFFFFF"/>
                  </a:solidFill>
                </a:rPr>
                <a:t> Collider</a:t>
              </a:r>
            </a:p>
          </p:txBody>
        </p:sp>
        <p:sp>
          <p:nvSpPr>
            <p:cNvPr id="28685" name="TextBox 7"/>
            <p:cNvSpPr txBox="1">
              <a:spLocks noChangeArrowheads="1"/>
            </p:cNvSpPr>
            <p:nvPr/>
          </p:nvSpPr>
          <p:spPr bwMode="auto">
            <a:xfrm>
              <a:off x="2133600" y="1173162"/>
              <a:ext cx="990600" cy="338138"/>
            </a:xfrm>
            <a:prstGeom prst="rect">
              <a:avLst/>
            </a:prstGeom>
            <a:noFill/>
            <a:ln w="9525">
              <a:noFill/>
              <a:miter lim="800000"/>
              <a:headEnd/>
              <a:tailEnd/>
            </a:ln>
          </p:spPr>
          <p:txBody>
            <a:bodyPr>
              <a:spAutoFit/>
            </a:bodyPr>
            <a:lstStyle/>
            <a:p>
              <a:pPr algn="l"/>
              <a:r>
                <a:rPr lang="en-US" sz="1600">
                  <a:solidFill>
                    <a:srgbClr val="FFFF00"/>
                  </a:solidFill>
                </a:rPr>
                <a:t>(2011)</a:t>
              </a:r>
            </a:p>
          </p:txBody>
        </p:sp>
        <p:sp>
          <p:nvSpPr>
            <p:cNvPr id="28686" name="Oval 39"/>
            <p:cNvSpPr>
              <a:spLocks noChangeArrowheads="1"/>
            </p:cNvSpPr>
            <p:nvPr/>
          </p:nvSpPr>
          <p:spPr bwMode="auto">
            <a:xfrm>
              <a:off x="228600" y="5032375"/>
              <a:ext cx="1371600" cy="838200"/>
            </a:xfrm>
            <a:prstGeom prst="ellipse">
              <a:avLst/>
            </a:prstGeom>
            <a:solidFill>
              <a:srgbClr val="FF3300"/>
            </a:solidFill>
            <a:ln w="9525" algn="ctr">
              <a:solidFill>
                <a:srgbClr val="F8F8F8"/>
              </a:solidFill>
              <a:round/>
              <a:headEnd/>
              <a:tailEnd/>
            </a:ln>
          </p:spPr>
          <p:txBody>
            <a:bodyPr/>
            <a:lstStyle/>
            <a:p>
              <a:pPr algn="ctr"/>
              <a:r>
                <a:rPr lang="en-US" sz="1600"/>
                <a:t>Cosmic Frontier</a:t>
              </a:r>
            </a:p>
          </p:txBody>
        </p:sp>
        <p:sp>
          <p:nvSpPr>
            <p:cNvPr id="4" name="TextBox 29"/>
            <p:cNvSpPr txBox="1">
              <a:spLocks noChangeArrowheads="1"/>
            </p:cNvSpPr>
            <p:nvPr/>
          </p:nvSpPr>
          <p:spPr bwMode="auto">
            <a:xfrm>
              <a:off x="1371600" y="5016037"/>
              <a:ext cx="7162800" cy="1225414"/>
            </a:xfrm>
            <a:prstGeom prst="rect">
              <a:avLst/>
            </a:prstGeom>
            <a:noFill/>
            <a:ln w="9525">
              <a:noFill/>
              <a:miter lim="800000"/>
              <a:headEnd/>
              <a:tailEnd/>
            </a:ln>
          </p:spPr>
          <p:txBody>
            <a:bodyPr>
              <a:spAutoFit/>
            </a:bodyPr>
            <a:lstStyle/>
            <a:p>
              <a:pPr algn="l">
                <a:defRPr/>
              </a:pPr>
              <a:r>
                <a:rPr lang="en-US" sz="1600" dirty="0"/>
                <a:t>       </a:t>
              </a:r>
              <a:r>
                <a:rPr lang="en-US" sz="1600" dirty="0">
                  <a:solidFill>
                    <a:srgbClr val="FFFF00"/>
                  </a:solidFill>
                  <a:effectLst>
                    <a:outerShdw blurRad="38100" dist="38100" dir="2700000" algn="tl">
                      <a:srgbClr val="000000">
                        <a:alpha val="43137"/>
                      </a:srgbClr>
                    </a:outerShdw>
                  </a:effectLst>
                </a:rPr>
                <a:t>DM</a:t>
              </a:r>
              <a:r>
                <a:rPr lang="en-US" sz="1600" dirty="0"/>
                <a:t>: CDMS/COUPP/(</a:t>
              </a:r>
              <a:r>
                <a:rPr lang="en-US" sz="1600" dirty="0" err="1"/>
                <a:t>DarkSide</a:t>
              </a:r>
              <a:r>
                <a:rPr lang="en-US" sz="1600" dirty="0"/>
                <a:t>)</a:t>
              </a:r>
            </a:p>
            <a:p>
              <a:pPr algn="l">
                <a:defRPr/>
              </a:pPr>
              <a:r>
                <a:rPr lang="en-US" sz="1600" dirty="0"/>
                <a:t>         (~10 kg       </a:t>
              </a:r>
              <a:r>
                <a:rPr lang="en-US" sz="1600" dirty="0">
                  <a:sym typeface="Wingdings" pitchFamily="2" charset="2"/>
                </a:rPr>
                <a:t></a:t>
              </a:r>
              <a:r>
                <a:rPr lang="en-US" sz="1600" dirty="0"/>
                <a:t>       ~100 kg        </a:t>
              </a:r>
              <a:r>
                <a:rPr lang="en-US" sz="1600" dirty="0">
                  <a:sym typeface="Wingdings" pitchFamily="2" charset="2"/>
                </a:rPr>
                <a:t></a:t>
              </a:r>
              <a:r>
                <a:rPr lang="en-US" sz="1600" dirty="0"/>
                <a:t>         ~ ton scale)</a:t>
              </a:r>
              <a:endParaRPr lang="en-US" sz="1600" dirty="0">
                <a:solidFill>
                  <a:srgbClr val="FF6600"/>
                </a:solidFill>
                <a:latin typeface="Symbol" pitchFamily="18" charset="2"/>
              </a:endParaRPr>
            </a:p>
            <a:p>
              <a:pPr algn="l">
                <a:defRPr/>
              </a:pPr>
              <a:r>
                <a:rPr lang="en-US" sz="1600" dirty="0"/>
                <a:t>       </a:t>
              </a:r>
              <a:r>
                <a:rPr lang="en-US" sz="1600" dirty="0">
                  <a:solidFill>
                    <a:srgbClr val="FFFF00"/>
                  </a:solidFill>
                  <a:effectLst>
                    <a:outerShdw blurRad="38100" dist="38100" dir="2700000" algn="tl">
                      <a:srgbClr val="000000">
                        <a:alpha val="43137"/>
                      </a:srgbClr>
                    </a:outerShdw>
                  </a:effectLst>
                </a:rPr>
                <a:t>DE</a:t>
              </a:r>
              <a:r>
                <a:rPr lang="en-US" sz="1600" dirty="0"/>
                <a:t>: (SDSS)     DES                    JDEM  or 4</a:t>
              </a:r>
              <a:r>
                <a:rPr lang="en-US" sz="1600" baseline="30000" dirty="0"/>
                <a:t>th</a:t>
              </a:r>
              <a:r>
                <a:rPr lang="en-US" sz="1600" dirty="0"/>
                <a:t> gen DE</a:t>
              </a:r>
              <a:endParaRPr lang="en-US" sz="1600" dirty="0">
                <a:solidFill>
                  <a:srgbClr val="FF6600"/>
                </a:solidFill>
              </a:endParaRPr>
            </a:p>
            <a:p>
              <a:pPr algn="l">
                <a:defRPr/>
              </a:pPr>
              <a:r>
                <a:rPr lang="en-US" sz="1600" dirty="0"/>
                <a:t>       </a:t>
              </a:r>
              <a:r>
                <a:rPr lang="en-US" sz="1600" dirty="0">
                  <a:solidFill>
                    <a:srgbClr val="FFFF00"/>
                  </a:solidFill>
                  <a:effectLst>
                    <a:outerShdw blurRad="38100" dist="38100" dir="2700000" algn="tl">
                      <a:srgbClr val="000000">
                        <a:alpha val="43137"/>
                      </a:srgbClr>
                    </a:outerShdw>
                  </a:effectLst>
                </a:rPr>
                <a:t>UHE Cosmic</a:t>
              </a:r>
              <a:r>
                <a:rPr lang="en-US" sz="1600" dirty="0"/>
                <a:t>: Auger South          Auger North (TBD)</a:t>
              </a:r>
              <a:endParaRPr lang="en-US" sz="1600" dirty="0">
                <a:solidFill>
                  <a:srgbClr val="FF6600"/>
                </a:solidFill>
              </a:endParaRPr>
            </a:p>
          </p:txBody>
        </p:sp>
        <p:sp>
          <p:nvSpPr>
            <p:cNvPr id="28688" name="TextBox 29"/>
            <p:cNvSpPr txBox="1">
              <a:spLocks noChangeArrowheads="1"/>
            </p:cNvSpPr>
            <p:nvPr/>
          </p:nvSpPr>
          <p:spPr bwMode="auto">
            <a:xfrm>
              <a:off x="1371600" y="3581400"/>
              <a:ext cx="7391400" cy="1224951"/>
            </a:xfrm>
            <a:prstGeom prst="rect">
              <a:avLst/>
            </a:prstGeom>
            <a:noFill/>
            <a:ln w="9525">
              <a:noFill/>
              <a:miter lim="800000"/>
              <a:headEnd/>
              <a:tailEnd/>
            </a:ln>
          </p:spPr>
          <p:txBody>
            <a:bodyPr>
              <a:spAutoFit/>
            </a:bodyPr>
            <a:lstStyle/>
            <a:p>
              <a:pPr algn="l"/>
              <a:r>
                <a:rPr lang="en-US" sz="1600" dirty="0">
                  <a:solidFill>
                    <a:srgbClr val="FFFFFF"/>
                  </a:solidFill>
                </a:rPr>
                <a:t>        MINOS                  </a:t>
              </a:r>
              <a:r>
                <a:rPr lang="en-US" sz="1600" dirty="0" err="1">
                  <a:solidFill>
                    <a:srgbClr val="FFFFFF"/>
                  </a:solidFill>
                </a:rPr>
                <a:t>NOvA</a:t>
              </a:r>
              <a:r>
                <a:rPr lang="en-US" sz="1600" dirty="0">
                  <a:solidFill>
                    <a:srgbClr val="FFFFFF"/>
                  </a:solidFill>
                </a:rPr>
                <a:t>         LBNE (</a:t>
              </a:r>
              <a:r>
                <a:rPr lang="en-US" sz="1600" dirty="0">
                  <a:solidFill>
                    <a:srgbClr val="FFFFFF"/>
                  </a:solidFill>
                  <a:latin typeface="Symbol" pitchFamily="18" charset="2"/>
                </a:rPr>
                <a:t>n</a:t>
              </a:r>
              <a:r>
                <a:rPr lang="en-US" sz="1600" dirty="0">
                  <a:solidFill>
                    <a:srgbClr val="FFFFFF"/>
                  </a:solidFill>
                </a:rPr>
                <a:t> to DUSEL)</a:t>
              </a:r>
              <a:endParaRPr lang="en-US" sz="1600" dirty="0">
                <a:solidFill>
                  <a:srgbClr val="FFFFFF"/>
                </a:solidFill>
                <a:latin typeface="Symbol" pitchFamily="18" charset="2"/>
              </a:endParaRPr>
            </a:p>
            <a:p>
              <a:pPr algn="l"/>
              <a:r>
                <a:rPr lang="en-US" sz="1600" dirty="0">
                  <a:solidFill>
                    <a:srgbClr val="FFFFFF"/>
                  </a:solidFill>
                </a:rPr>
                <a:t>        </a:t>
              </a:r>
              <a:r>
                <a:rPr lang="en-US" sz="1600" dirty="0" err="1">
                  <a:solidFill>
                    <a:srgbClr val="FFFFFF"/>
                  </a:solidFill>
                </a:rPr>
                <a:t>MINERvA</a:t>
              </a:r>
              <a:r>
                <a:rPr lang="en-US" sz="1600" dirty="0">
                  <a:solidFill>
                    <a:srgbClr val="FFFFFF"/>
                  </a:solidFill>
                </a:rPr>
                <a:t>       </a:t>
              </a:r>
              <a:r>
                <a:rPr lang="en-US" sz="1600" dirty="0" err="1">
                  <a:solidFill>
                    <a:srgbClr val="FFFFFF"/>
                  </a:solidFill>
                </a:rPr>
                <a:t>MINERvA</a:t>
              </a:r>
              <a:r>
                <a:rPr lang="en-US" sz="1600" dirty="0">
                  <a:solidFill>
                    <a:srgbClr val="FFFFFF"/>
                  </a:solidFill>
                </a:rPr>
                <a:t>                    (Proton Decay)</a:t>
              </a:r>
            </a:p>
            <a:p>
              <a:pPr algn="l"/>
              <a:r>
                <a:rPr lang="en-US" sz="1600" dirty="0">
                  <a:solidFill>
                    <a:srgbClr val="FFFFFF"/>
                  </a:solidFill>
                </a:rPr>
                <a:t>        </a:t>
              </a:r>
              <a:r>
                <a:rPr lang="en-US" sz="1600" dirty="0" err="1">
                  <a:solidFill>
                    <a:srgbClr val="FFFFFF"/>
                  </a:solidFill>
                </a:rPr>
                <a:t>MiniBooNE</a:t>
              </a:r>
              <a:r>
                <a:rPr lang="en-US" sz="1600" dirty="0">
                  <a:solidFill>
                    <a:srgbClr val="FFFFFF"/>
                  </a:solidFill>
                </a:rPr>
                <a:t>          </a:t>
              </a:r>
              <a:r>
                <a:rPr lang="en-US" sz="1600" dirty="0" err="1">
                  <a:solidFill>
                    <a:srgbClr val="FFFFFF"/>
                  </a:solidFill>
                </a:rPr>
                <a:t>MicroBooNE</a:t>
              </a:r>
              <a:endParaRPr lang="en-US" sz="1600" dirty="0">
                <a:solidFill>
                  <a:srgbClr val="FFFFFF"/>
                </a:solidFill>
              </a:endParaRPr>
            </a:p>
            <a:p>
              <a:pPr algn="l"/>
              <a:r>
                <a:rPr lang="en-US" sz="1600" dirty="0">
                  <a:solidFill>
                    <a:srgbClr val="FFFFFF"/>
                  </a:solidFill>
                </a:rPr>
                <a:t>        </a:t>
              </a:r>
              <a:r>
                <a:rPr lang="en-US" sz="1600" dirty="0" err="1">
                  <a:solidFill>
                    <a:srgbClr val="FFFFFF"/>
                  </a:solidFill>
                </a:rPr>
                <a:t>SeaQuest</a:t>
              </a:r>
              <a:r>
                <a:rPr lang="en-US" sz="1600" dirty="0">
                  <a:solidFill>
                    <a:srgbClr val="FFFFFF"/>
                  </a:solidFill>
                </a:rPr>
                <a:t>        </a:t>
              </a:r>
              <a:r>
                <a:rPr lang="en-US" sz="1600" dirty="0" smtClean="0">
                  <a:solidFill>
                    <a:srgbClr val="FFFFFF"/>
                  </a:solidFill>
                </a:rPr>
                <a:t>     (</a:t>
              </a:r>
              <a:r>
                <a:rPr lang="en-US" sz="1600" dirty="0" smtClean="0">
                  <a:solidFill>
                    <a:srgbClr val="FFFFFF"/>
                  </a:solidFill>
                  <a:latin typeface="Symbol" pitchFamily="18" charset="2"/>
                </a:rPr>
                <a:t>m</a:t>
              </a:r>
              <a:r>
                <a:rPr lang="en-US" sz="1600" dirty="0" smtClean="0">
                  <a:solidFill>
                    <a:srgbClr val="FFFFFF"/>
                  </a:solidFill>
                </a:rPr>
                <a:t> g-2)      </a:t>
              </a:r>
              <a:r>
                <a:rPr lang="en-US" sz="1600" dirty="0">
                  <a:solidFill>
                    <a:srgbClr val="FFFFFF"/>
                  </a:solidFill>
                </a:rPr>
                <a:t>Mu2e        </a:t>
              </a:r>
              <a:r>
                <a:rPr lang="en-US" sz="1600" dirty="0" err="1">
                  <a:solidFill>
                    <a:srgbClr val="FFFFFF"/>
                  </a:solidFill>
                </a:rPr>
                <a:t>Muon</a:t>
              </a:r>
              <a:r>
                <a:rPr lang="en-US" sz="1600" dirty="0">
                  <a:solidFill>
                    <a:srgbClr val="FFFFFF"/>
                  </a:solidFill>
                </a:rPr>
                <a:t>/</a:t>
              </a:r>
              <a:r>
                <a:rPr lang="en-US" sz="1600" dirty="0" err="1">
                  <a:solidFill>
                    <a:srgbClr val="FFFFFF"/>
                  </a:solidFill>
                </a:rPr>
                <a:t>Kaon</a:t>
              </a:r>
              <a:r>
                <a:rPr lang="en-US" sz="1600" dirty="0">
                  <a:solidFill>
                    <a:srgbClr val="FFFFFF"/>
                  </a:solidFill>
                </a:rPr>
                <a:t>/Nuclear/… </a:t>
              </a:r>
            </a:p>
          </p:txBody>
        </p:sp>
        <p:sp>
          <p:nvSpPr>
            <p:cNvPr id="5" name="TextBox 8"/>
            <p:cNvSpPr txBox="1">
              <a:spLocks noChangeArrowheads="1"/>
            </p:cNvSpPr>
            <p:nvPr/>
          </p:nvSpPr>
          <p:spPr bwMode="auto">
            <a:xfrm>
              <a:off x="1752600" y="2425524"/>
              <a:ext cx="7239000" cy="1163508"/>
            </a:xfrm>
            <a:prstGeom prst="rect">
              <a:avLst/>
            </a:prstGeom>
            <a:noFill/>
            <a:ln w="9525">
              <a:noFill/>
              <a:miter lim="800000"/>
              <a:headEnd/>
              <a:tailEnd/>
            </a:ln>
          </p:spPr>
          <p:txBody>
            <a:bodyPr>
              <a:spAutoFit/>
            </a:bodyPr>
            <a:lstStyle/>
            <a:p>
              <a:pPr algn="l">
                <a:defRPr/>
              </a:pP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NuMI</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NuMI</a:t>
              </a:r>
              <a:r>
                <a:rPr lang="en-US" sz="2000" dirty="0">
                  <a:solidFill>
                    <a:srgbClr val="FFFF00"/>
                  </a:solidFill>
                  <a:effectLst>
                    <a:outerShdw blurRad="38100" dist="38100" dir="2700000" algn="tl">
                      <a:srgbClr val="000000">
                        <a:alpha val="43137"/>
                      </a:srgbClr>
                    </a:outerShdw>
                  </a:effectLst>
                </a:rPr>
                <a:t>               </a:t>
              </a:r>
              <a:r>
                <a:rPr lang="en-US" dirty="0">
                  <a:solidFill>
                    <a:srgbClr val="FF6600"/>
                  </a:solidFill>
                  <a:effectLst>
                    <a:outerShdw blurRad="38100" dist="38100" dir="2700000" algn="tl">
                      <a:srgbClr val="000000">
                        <a:alpha val="43137"/>
                      </a:srgbClr>
                    </a:outerShdw>
                  </a:effectLst>
                </a:rPr>
                <a:t>Project X</a:t>
              </a:r>
              <a:r>
                <a:rPr lang="en-US" sz="2000" dirty="0">
                  <a:solidFill>
                    <a:srgbClr val="FFFF00"/>
                  </a:solidFill>
                  <a:effectLst>
                    <a:outerShdw blurRad="38100" dist="38100" dir="2700000" algn="tl">
                      <a:srgbClr val="000000">
                        <a:alpha val="43137"/>
                      </a:srgbClr>
                    </a:outerShdw>
                  </a:effectLst>
                </a:rPr>
                <a:t>    </a:t>
              </a:r>
              <a:r>
                <a:rPr lang="en-US" sz="2000" dirty="0">
                  <a:solidFill>
                    <a:srgbClr val="FFFF00"/>
                  </a:solidFill>
                  <a:effectLst>
                    <a:outerShdw blurRad="38100" dist="38100" dir="2700000" algn="tl">
                      <a:srgbClr val="000000">
                        <a:alpha val="43137"/>
                      </a:srgbClr>
                    </a:outerShdw>
                  </a:effectLst>
                  <a:sym typeface="Wingdings" pitchFamily="2" charset="2"/>
                </a:rPr>
                <a:t>   </a:t>
              </a:r>
              <a:r>
                <a:rPr lang="en-US" sz="2000" dirty="0">
                  <a:solidFill>
                    <a:srgbClr val="FFFF00"/>
                  </a:solidFill>
                  <a:effectLst>
                    <a:outerShdw blurRad="38100" dist="38100" dir="2700000" algn="tl">
                      <a:srgbClr val="000000">
                        <a:alpha val="43137"/>
                      </a:srgbClr>
                    </a:outerShdw>
                  </a:effectLst>
                </a:rPr>
                <a:t>         </a:t>
              </a:r>
              <a:r>
                <a:rPr lang="en-US" sz="2000" dirty="0">
                  <a:solidFill>
                    <a:srgbClr val="FFFF00"/>
                  </a:solidFill>
                  <a:effectLst>
                    <a:outerShdw blurRad="38100" dist="38100" dir="2700000" algn="tl">
                      <a:srgbClr val="000000">
                        <a:alpha val="43137"/>
                      </a:srgbClr>
                    </a:outerShdw>
                  </a:effectLst>
                  <a:latin typeface="Symbol" pitchFamily="18" charset="2"/>
                </a:rPr>
                <a:t>n</a:t>
              </a:r>
              <a:r>
                <a:rPr lang="en-US" sz="2000" dirty="0">
                  <a:solidFill>
                    <a:srgbClr val="FFFF00"/>
                  </a:solidFill>
                  <a:effectLst>
                    <a:outerShdw blurRad="38100" dist="38100" dir="2700000" algn="tl">
                      <a:srgbClr val="000000">
                        <a:alpha val="43137"/>
                      </a:srgbClr>
                    </a:outerShdw>
                  </a:effectLst>
                </a:rPr>
                <a:t> Factory</a:t>
              </a:r>
            </a:p>
            <a:p>
              <a:pPr algn="l">
                <a:defRPr/>
              </a:pPr>
              <a:r>
                <a:rPr lang="en-US" sz="1800" dirty="0">
                  <a:solidFill>
                    <a:srgbClr val="FFFF00"/>
                  </a:solidFill>
                </a:rPr>
                <a:t>(300kW)            (700kW)          2MW (60-120GeV) for </a:t>
              </a:r>
              <a:r>
                <a:rPr lang="en-US" sz="1800" dirty="0">
                  <a:solidFill>
                    <a:srgbClr val="FFFF00"/>
                  </a:solidFill>
                  <a:latin typeface="Symbol" pitchFamily="18" charset="2"/>
                </a:rPr>
                <a:t>n</a:t>
              </a:r>
            </a:p>
            <a:p>
              <a:pPr algn="l">
                <a:defRPr/>
              </a:pPr>
              <a:r>
                <a:rPr lang="en-US" sz="2000" dirty="0">
                  <a:solidFill>
                    <a:srgbClr val="FFFF00"/>
                  </a:solidFill>
                </a:rPr>
                <a:t> Booster          </a:t>
              </a:r>
              <a:r>
                <a:rPr lang="en-US" sz="1800" dirty="0">
                  <a:solidFill>
                    <a:srgbClr val="FFFF00"/>
                  </a:solidFill>
                </a:rPr>
                <a:t>                     </a:t>
              </a:r>
              <a:r>
                <a:rPr lang="en-US" sz="1800" dirty="0" smtClean="0">
                  <a:solidFill>
                    <a:srgbClr val="FFFF00"/>
                  </a:solidFill>
                </a:rPr>
                <a:t>+3MW(3GeV</a:t>
              </a:r>
              <a:r>
                <a:rPr lang="en-US" sz="1800" dirty="0">
                  <a:solidFill>
                    <a:srgbClr val="FFFF00"/>
                  </a:solidFill>
                </a:rPr>
                <a:t>)+200kW(8GeV)                             </a:t>
              </a:r>
              <a:endParaRPr lang="en-US" sz="2000" dirty="0">
                <a:solidFill>
                  <a:srgbClr val="FFFF00"/>
                </a:solidFill>
              </a:endParaRPr>
            </a:p>
          </p:txBody>
        </p:sp>
        <p:sp>
          <p:nvSpPr>
            <p:cNvPr id="28690" name="TextBox 27"/>
            <p:cNvSpPr txBox="1">
              <a:spLocks noChangeArrowheads="1"/>
            </p:cNvSpPr>
            <p:nvPr/>
          </p:nvSpPr>
          <p:spPr bwMode="auto">
            <a:xfrm>
              <a:off x="6532563" y="2273300"/>
              <a:ext cx="928459" cy="369332"/>
            </a:xfrm>
            <a:prstGeom prst="rect">
              <a:avLst/>
            </a:prstGeom>
            <a:noFill/>
            <a:ln w="9525">
              <a:noFill/>
              <a:miter lim="800000"/>
              <a:headEnd/>
              <a:tailEnd/>
            </a:ln>
          </p:spPr>
          <p:txBody>
            <a:bodyPr wrap="none">
              <a:spAutoFit/>
            </a:bodyPr>
            <a:lstStyle/>
            <a:p>
              <a:pPr algn="ctr"/>
              <a:r>
                <a:rPr lang="en-US" sz="1800">
                  <a:solidFill>
                    <a:srgbClr val="99FF66"/>
                  </a:solidFill>
                </a:rPr>
                <a:t>injector</a:t>
              </a:r>
            </a:p>
          </p:txBody>
        </p:sp>
        <p:cxnSp>
          <p:nvCxnSpPr>
            <p:cNvPr id="28691" name="Straight Arrow Connector 17"/>
            <p:cNvCxnSpPr>
              <a:cxnSpLocks noChangeShapeType="1"/>
            </p:cNvCxnSpPr>
            <p:nvPr/>
          </p:nvCxnSpPr>
          <p:spPr bwMode="auto">
            <a:xfrm>
              <a:off x="2743200" y="2660650"/>
              <a:ext cx="685800" cy="1588"/>
            </a:xfrm>
            <a:prstGeom prst="straightConnector1">
              <a:avLst/>
            </a:prstGeom>
            <a:noFill/>
            <a:ln w="28575" algn="ctr">
              <a:solidFill>
                <a:srgbClr val="99FF66"/>
              </a:solidFill>
              <a:round/>
              <a:headEnd/>
              <a:tailEnd type="arrow" w="med" len="med"/>
            </a:ln>
          </p:spPr>
        </p:cxnSp>
        <p:sp>
          <p:nvSpPr>
            <p:cNvPr id="28692" name="Oval 39"/>
            <p:cNvSpPr>
              <a:spLocks noChangeArrowheads="1"/>
            </p:cNvSpPr>
            <p:nvPr/>
          </p:nvSpPr>
          <p:spPr bwMode="auto">
            <a:xfrm>
              <a:off x="228600" y="2959100"/>
              <a:ext cx="1371600" cy="838200"/>
            </a:xfrm>
            <a:prstGeom prst="ellipse">
              <a:avLst/>
            </a:prstGeom>
            <a:solidFill>
              <a:srgbClr val="006600"/>
            </a:solidFill>
            <a:ln w="9525" algn="ctr">
              <a:solidFill>
                <a:srgbClr val="F8F8F8"/>
              </a:solidFill>
              <a:round/>
              <a:headEnd/>
              <a:tailEnd/>
            </a:ln>
          </p:spPr>
          <p:txBody>
            <a:bodyPr/>
            <a:lstStyle/>
            <a:p>
              <a:pPr algn="ctr"/>
              <a:r>
                <a:rPr lang="en-US" sz="1600"/>
                <a:t>Intensity Frontier</a:t>
              </a:r>
            </a:p>
          </p:txBody>
        </p:sp>
        <p:sp>
          <p:nvSpPr>
            <p:cNvPr id="28693" name="TextBox 7"/>
            <p:cNvSpPr txBox="1">
              <a:spLocks noChangeArrowheads="1"/>
            </p:cNvSpPr>
            <p:nvPr/>
          </p:nvSpPr>
          <p:spPr bwMode="auto">
            <a:xfrm>
              <a:off x="3505200" y="2239963"/>
              <a:ext cx="990600" cy="338137"/>
            </a:xfrm>
            <a:prstGeom prst="rect">
              <a:avLst/>
            </a:prstGeom>
            <a:noFill/>
            <a:ln w="9525">
              <a:noFill/>
              <a:miter lim="800000"/>
              <a:headEnd/>
              <a:tailEnd/>
            </a:ln>
          </p:spPr>
          <p:txBody>
            <a:bodyPr>
              <a:spAutoFit/>
            </a:bodyPr>
            <a:lstStyle/>
            <a:p>
              <a:pPr algn="l"/>
              <a:r>
                <a:rPr lang="en-US" sz="1600">
                  <a:solidFill>
                    <a:srgbClr val="FFFF00"/>
                  </a:solidFill>
                </a:rPr>
                <a:t>(2013)</a:t>
              </a:r>
            </a:p>
          </p:txBody>
        </p:sp>
        <p:cxnSp>
          <p:nvCxnSpPr>
            <p:cNvPr id="28694" name="Straight Arrow Connector 13"/>
            <p:cNvCxnSpPr>
              <a:cxnSpLocks noChangeShapeType="1"/>
            </p:cNvCxnSpPr>
            <p:nvPr/>
          </p:nvCxnSpPr>
          <p:spPr bwMode="auto">
            <a:xfrm rot="5400000" flipH="1" flipV="1">
              <a:off x="6214269" y="1400969"/>
              <a:ext cx="1135062" cy="914400"/>
            </a:xfrm>
            <a:prstGeom prst="straightConnector1">
              <a:avLst/>
            </a:prstGeom>
            <a:noFill/>
            <a:ln w="28575" algn="ctr">
              <a:solidFill>
                <a:srgbClr val="99FF66"/>
              </a:solidFill>
              <a:round/>
              <a:headEnd/>
              <a:tailEnd type="arrow" w="med" len="med"/>
            </a:ln>
          </p:spPr>
        </p:cxnSp>
        <p:cxnSp>
          <p:nvCxnSpPr>
            <p:cNvPr id="28695" name="Straight Arrow Connector 12"/>
            <p:cNvCxnSpPr>
              <a:cxnSpLocks noChangeShapeType="1"/>
            </p:cNvCxnSpPr>
            <p:nvPr/>
          </p:nvCxnSpPr>
          <p:spPr bwMode="auto">
            <a:xfrm rot="16200000" flipH="1">
              <a:off x="2586831" y="1591469"/>
              <a:ext cx="1227138" cy="609600"/>
            </a:xfrm>
            <a:prstGeom prst="straightConnector1">
              <a:avLst/>
            </a:prstGeom>
            <a:noFill/>
            <a:ln w="28575" algn="ctr">
              <a:solidFill>
                <a:srgbClr val="99FF66"/>
              </a:solidFill>
              <a:round/>
              <a:headEnd/>
              <a:tailEnd type="arrow" w="med" len="med"/>
            </a:ln>
          </p:spPr>
        </p:cxnSp>
        <p:cxnSp>
          <p:nvCxnSpPr>
            <p:cNvPr id="28696" name="Straight Arrow Connector 17"/>
            <p:cNvCxnSpPr>
              <a:cxnSpLocks noChangeShapeType="1"/>
            </p:cNvCxnSpPr>
            <p:nvPr/>
          </p:nvCxnSpPr>
          <p:spPr bwMode="auto">
            <a:xfrm>
              <a:off x="4343400" y="2654300"/>
              <a:ext cx="685800" cy="1588"/>
            </a:xfrm>
            <a:prstGeom prst="straightConnector1">
              <a:avLst/>
            </a:prstGeom>
            <a:noFill/>
            <a:ln w="28575" algn="ctr">
              <a:solidFill>
                <a:srgbClr val="99FF66"/>
              </a:solidFill>
              <a:round/>
              <a:headEnd/>
              <a:tailEnd type="arrow" w="med" len="med"/>
            </a:ln>
          </p:spPr>
        </p:cxnSp>
        <p:cxnSp>
          <p:nvCxnSpPr>
            <p:cNvPr id="28697" name="Straight Arrow Connector 17"/>
            <p:cNvCxnSpPr>
              <a:cxnSpLocks noChangeShapeType="1"/>
            </p:cNvCxnSpPr>
            <p:nvPr/>
          </p:nvCxnSpPr>
          <p:spPr bwMode="auto">
            <a:xfrm>
              <a:off x="6629400" y="2654300"/>
              <a:ext cx="685800" cy="1588"/>
            </a:xfrm>
            <a:prstGeom prst="straightConnector1">
              <a:avLst/>
            </a:prstGeom>
            <a:noFill/>
            <a:ln w="28575" algn="ctr">
              <a:solidFill>
                <a:srgbClr val="99FF66"/>
              </a:solidFill>
              <a:round/>
              <a:headEnd/>
              <a:tailEnd type="arrow" w="med" len="med"/>
            </a:ln>
          </p:spPr>
        </p:cxnSp>
      </p:grpSp>
      <p:sp>
        <p:nvSpPr>
          <p:cNvPr id="28679" name="Footer Placeholder 3"/>
          <p:cNvSpPr>
            <a:spLocks noGrp="1"/>
          </p:cNvSpPr>
          <p:nvPr>
            <p:ph type="ftr" sz="quarter" idx="10"/>
          </p:nvPr>
        </p:nvSpPr>
        <p:spPr>
          <a:noFill/>
        </p:spPr>
        <p:txBody>
          <a:bodyPr/>
          <a:lstStyle/>
          <a:p>
            <a:r>
              <a:rPr lang="en-US" smtClean="0"/>
              <a:t>Young-Kee Kim, DOE S&amp;T Review, July 12-14, 2010</a:t>
            </a:r>
          </a:p>
        </p:txBody>
      </p:sp>
    </p:spTree>
  </p:cSld>
  <p:clrMapOvr>
    <a:masterClrMapping/>
  </p:clrMapOvr>
  <p:transition advTm="104505"/>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a:xfrm>
            <a:off x="1600200" y="0"/>
            <a:ext cx="7543800" cy="1143000"/>
          </a:xfrm>
        </p:spPr>
        <p:txBody>
          <a:bodyPr/>
          <a:lstStyle/>
          <a:p>
            <a:r>
              <a:rPr lang="en-US" smtClean="0"/>
              <a:t>1. Neutrino Run Plan</a:t>
            </a:r>
          </a:p>
        </p:txBody>
      </p:sp>
      <p:sp>
        <p:nvSpPr>
          <p:cNvPr id="11268" name="Rectangle 3"/>
          <p:cNvSpPr>
            <a:spLocks noGrp="1" noChangeArrowheads="1"/>
          </p:cNvSpPr>
          <p:nvPr>
            <p:ph idx="1"/>
          </p:nvPr>
        </p:nvSpPr>
        <p:spPr>
          <a:xfrm>
            <a:off x="1600200" y="1143000"/>
            <a:ext cx="7315200" cy="4953000"/>
          </a:xfrm>
        </p:spPr>
        <p:txBody>
          <a:bodyPr/>
          <a:lstStyle/>
          <a:p>
            <a:pPr>
              <a:defRPr/>
            </a:pPr>
            <a:r>
              <a:rPr lang="en-US" sz="2200" dirty="0" smtClean="0">
                <a:solidFill>
                  <a:srgbClr val="FFFFFF"/>
                </a:solidFill>
              </a:rPr>
              <a:t>Strategic Planning: </a:t>
            </a:r>
            <a:r>
              <a:rPr lang="en-US" sz="2200" u="sng" dirty="0" smtClean="0">
                <a:solidFill>
                  <a:srgbClr val="FFFF00"/>
                </a:solidFill>
              </a:rPr>
              <a:t>Recommendations</a:t>
            </a:r>
            <a:endParaRPr lang="en-US" sz="2200" dirty="0" smtClean="0">
              <a:solidFill>
                <a:srgbClr val="FFFF00"/>
              </a:solidFill>
            </a:endParaRPr>
          </a:p>
          <a:p>
            <a:pPr lvl="1">
              <a:defRPr/>
            </a:pPr>
            <a:r>
              <a:rPr lang="en-US" dirty="0" smtClean="0">
                <a:solidFill>
                  <a:srgbClr val="FFFF00"/>
                </a:solidFill>
              </a:rPr>
              <a:t>The lab. should evaluate interference effects between MINOS, </a:t>
            </a:r>
            <a:r>
              <a:rPr lang="en-US" dirty="0" err="1" smtClean="0">
                <a:solidFill>
                  <a:srgbClr val="FFFF00"/>
                </a:solidFill>
              </a:rPr>
              <a:t>NOvA</a:t>
            </a:r>
            <a:r>
              <a:rPr lang="en-US" dirty="0" smtClean="0">
                <a:solidFill>
                  <a:srgbClr val="FFFF00"/>
                </a:solidFill>
              </a:rPr>
              <a:t>, &amp; </a:t>
            </a:r>
            <a:r>
              <a:rPr lang="en-US" dirty="0" err="1" smtClean="0">
                <a:solidFill>
                  <a:srgbClr val="FFFF00"/>
                </a:solidFill>
              </a:rPr>
              <a:t>MINERvA</a:t>
            </a:r>
            <a:r>
              <a:rPr lang="en-US" dirty="0" smtClean="0">
                <a:solidFill>
                  <a:srgbClr val="FFFF00"/>
                </a:solidFill>
              </a:rPr>
              <a:t> in terms of low vs. medium energy and </a:t>
            </a:r>
            <a:r>
              <a:rPr lang="en-US" dirty="0" smtClean="0">
                <a:solidFill>
                  <a:srgbClr val="FFFF00"/>
                </a:solidFill>
                <a:latin typeface="Symbol" pitchFamily="18" charset="2"/>
              </a:rPr>
              <a:t>n</a:t>
            </a:r>
            <a:r>
              <a:rPr lang="en-US" dirty="0" smtClean="0">
                <a:solidFill>
                  <a:srgbClr val="FFFF00"/>
                </a:solidFill>
              </a:rPr>
              <a:t> vs. </a:t>
            </a:r>
            <a:r>
              <a:rPr lang="en-US" dirty="0" smtClean="0">
                <a:solidFill>
                  <a:srgbClr val="FFFF00"/>
                </a:solidFill>
                <a:latin typeface="Symbol" pitchFamily="18" charset="2"/>
              </a:rPr>
              <a:t>n </a:t>
            </a:r>
            <a:r>
              <a:rPr lang="en-US" dirty="0" smtClean="0">
                <a:solidFill>
                  <a:srgbClr val="FFFF00"/>
                </a:solidFill>
              </a:rPr>
              <a:t>and produce an integrated plan for all experiments in the neutrino program that also considers expected results from other experiments not at Fermilab.</a:t>
            </a:r>
          </a:p>
          <a:p>
            <a:pPr>
              <a:defRPr/>
            </a:pPr>
            <a:r>
              <a:rPr lang="en-US" sz="2200" dirty="0" smtClean="0"/>
              <a:t>Future Detectors:</a:t>
            </a:r>
            <a:r>
              <a:rPr lang="en-US" sz="2200" dirty="0" smtClean="0">
                <a:solidFill>
                  <a:srgbClr val="FFFF00"/>
                </a:solidFill>
              </a:rPr>
              <a:t> </a:t>
            </a:r>
            <a:r>
              <a:rPr lang="en-US" sz="2200" u="sng" dirty="0" smtClean="0">
                <a:solidFill>
                  <a:srgbClr val="FFFF00"/>
                </a:solidFill>
              </a:rPr>
              <a:t>Recommendations</a:t>
            </a:r>
            <a:endParaRPr lang="en-US" sz="2200" dirty="0" smtClean="0">
              <a:solidFill>
                <a:srgbClr val="FFFF00"/>
              </a:solidFill>
            </a:endParaRPr>
          </a:p>
          <a:p>
            <a:pPr lvl="1">
              <a:defRPr/>
            </a:pPr>
            <a:r>
              <a:rPr lang="en-US" dirty="0" smtClean="0">
                <a:solidFill>
                  <a:srgbClr val="FFFF00"/>
                </a:solidFill>
              </a:rPr>
              <a:t>Lab management should develop an integrated running plan that addresses the needs of all the </a:t>
            </a:r>
            <a:r>
              <a:rPr lang="en-US" dirty="0" smtClean="0">
                <a:solidFill>
                  <a:srgbClr val="FFFF00"/>
                </a:solidFill>
                <a:latin typeface="Symbol" pitchFamily="18" charset="2"/>
              </a:rPr>
              <a:t>n</a:t>
            </a:r>
            <a:r>
              <a:rPr lang="en-US" dirty="0" smtClean="0">
                <a:solidFill>
                  <a:srgbClr val="FFFF00"/>
                </a:solidFill>
              </a:rPr>
              <a:t> experiments as a function of time.</a:t>
            </a:r>
          </a:p>
          <a:p>
            <a:pPr>
              <a:defRPr/>
            </a:pPr>
            <a:r>
              <a:rPr lang="en-US" sz="2200" dirty="0" smtClean="0"/>
              <a:t>Intensity </a:t>
            </a:r>
            <a:r>
              <a:rPr lang="en-US" sz="2200" dirty="0" smtClean="0"/>
              <a:t>Frontier (MINOS): </a:t>
            </a:r>
            <a:r>
              <a:rPr lang="en-US" sz="2200" u="sng" dirty="0" smtClean="0"/>
              <a:t>Comments</a:t>
            </a:r>
          </a:p>
          <a:p>
            <a:pPr lvl="1">
              <a:defRPr/>
            </a:pPr>
            <a:r>
              <a:rPr lang="en-US" dirty="0" smtClean="0">
                <a:solidFill>
                  <a:srgbClr val="FFFFFF"/>
                </a:solidFill>
                <a:ea typeface="+mn-ea"/>
                <a:cs typeface="+mn-cs"/>
              </a:rPr>
              <a:t>The laboratory needs to carefully plan in consultation with the collaboration the remaining MINOS running configuration to optimize the scientific impact of MINOS, taking into account the rest of the </a:t>
            </a:r>
            <a:r>
              <a:rPr lang="en-US" dirty="0" smtClean="0">
                <a:solidFill>
                  <a:srgbClr val="FFFFFF"/>
                </a:solidFill>
                <a:latin typeface="Symbol" pitchFamily="18" charset="2"/>
                <a:ea typeface="+mn-ea"/>
                <a:cs typeface="+mn-cs"/>
              </a:rPr>
              <a:t>n</a:t>
            </a:r>
            <a:r>
              <a:rPr lang="en-US" dirty="0" smtClean="0">
                <a:solidFill>
                  <a:srgbClr val="FFFFFF"/>
                </a:solidFill>
                <a:ea typeface="+mn-ea"/>
                <a:cs typeface="+mn-cs"/>
              </a:rPr>
              <a:t> program</a:t>
            </a:r>
            <a:r>
              <a:rPr lang="en-US" dirty="0" smtClean="0">
                <a:solidFill>
                  <a:srgbClr val="FFFFFF"/>
                </a:solidFill>
                <a:ea typeface="+mn-ea"/>
                <a:cs typeface="+mn-cs"/>
              </a:rPr>
              <a:t>.</a:t>
            </a:r>
            <a:endParaRPr lang="en-US" dirty="0" smtClean="0">
              <a:solidFill>
                <a:srgbClr val="FFFFFF"/>
              </a:solidFill>
              <a:ea typeface="+mn-ea"/>
              <a:cs typeface="+mn-cs"/>
            </a:endParaRPr>
          </a:p>
        </p:txBody>
      </p:sp>
      <p:sp>
        <p:nvSpPr>
          <p:cNvPr id="29700" name="Footer Placeholder 3"/>
          <p:cNvSpPr>
            <a:spLocks noGrp="1"/>
          </p:cNvSpPr>
          <p:nvPr>
            <p:ph type="ftr" sz="quarter" idx="10"/>
          </p:nvPr>
        </p:nvSpPr>
        <p:spPr>
          <a:noFill/>
        </p:spPr>
        <p:txBody>
          <a:bodyPr/>
          <a:lstStyle/>
          <a:p>
            <a:r>
              <a:rPr lang="en-US" smtClean="0"/>
              <a:t>Young-Kee Kim, DOE S&amp;T Review, July 12-14, 2010</a:t>
            </a:r>
          </a:p>
        </p:txBody>
      </p:sp>
      <p:sp>
        <p:nvSpPr>
          <p:cNvPr id="29701" name="Slide Number Placeholder 5"/>
          <p:cNvSpPr>
            <a:spLocks noGrp="1"/>
          </p:cNvSpPr>
          <p:nvPr>
            <p:ph type="sldNum" sz="quarter" idx="11"/>
          </p:nvPr>
        </p:nvSpPr>
        <p:spPr>
          <a:noFill/>
        </p:spPr>
        <p:txBody>
          <a:bodyPr/>
          <a:lstStyle/>
          <a:p>
            <a:fld id="{C90E2F3C-6723-4A56-8193-EB6D34826834}" type="slidenum">
              <a:rPr lang="en-US" smtClean="0"/>
              <a:pPr/>
              <a:t>23</a:t>
            </a:fld>
            <a:endParaRPr lang="en-US" smtClean="0"/>
          </a:p>
        </p:txBody>
      </p:sp>
      <p:sp>
        <p:nvSpPr>
          <p:cNvPr id="7" name="TextBox 6"/>
          <p:cNvSpPr txBox="1"/>
          <p:nvPr/>
        </p:nvSpPr>
        <p:spPr>
          <a:xfrm>
            <a:off x="4267200" y="1962090"/>
            <a:ext cx="327333" cy="400110"/>
          </a:xfrm>
          <a:prstGeom prst="rect">
            <a:avLst/>
          </a:prstGeom>
          <a:noFill/>
        </p:spPr>
        <p:txBody>
          <a:bodyPr wrap="none" rtlCol="0">
            <a:spAutoFit/>
          </a:bodyPr>
          <a:lstStyle/>
          <a:p>
            <a:r>
              <a:rPr lang="en-US" sz="2000" dirty="0" smtClean="0">
                <a:solidFill>
                  <a:srgbClr val="FFFF00"/>
                </a:solidFill>
              </a:rPr>
              <a:t>_</a:t>
            </a:r>
            <a:endParaRPr lang="en-US" dirty="0">
              <a:solidFill>
                <a:srgbClr val="FFFF00"/>
              </a:solidFill>
            </a:endParaRPr>
          </a:p>
        </p:txBody>
      </p:sp>
    </p:spTree>
  </p:cSld>
  <p:clrMapOvr>
    <a:masterClrMapping/>
  </p:clrMapOvr>
  <p:transition advTm="15819"/>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p:txBody>
          <a:bodyPr/>
          <a:lstStyle/>
          <a:p>
            <a:r>
              <a:rPr lang="en-US" dirty="0" smtClean="0"/>
              <a:t>Draft 2010-13 Run </a:t>
            </a:r>
            <a:r>
              <a:rPr lang="en-US" dirty="0" smtClean="0"/>
              <a:t>Plan (as of June 2010)</a:t>
            </a:r>
          </a:p>
        </p:txBody>
      </p:sp>
      <p:sp>
        <p:nvSpPr>
          <p:cNvPr id="7" name="Content Placeholder 6"/>
          <p:cNvSpPr>
            <a:spLocks noGrp="1"/>
          </p:cNvSpPr>
          <p:nvPr>
            <p:ph idx="1"/>
          </p:nvPr>
        </p:nvSpPr>
        <p:spPr>
          <a:xfrm>
            <a:off x="1600200" y="1295400"/>
            <a:ext cx="7543800" cy="49530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000" dirty="0" smtClean="0"/>
              <a:t>PAC recommendations (accepted by the lab)</a:t>
            </a:r>
          </a:p>
          <a:p>
            <a:pPr lvl="1"/>
            <a:r>
              <a:rPr lang="en-US" sz="1800" dirty="0" err="1" smtClean="0"/>
              <a:t>NuMI</a:t>
            </a:r>
            <a:r>
              <a:rPr lang="en-US" sz="1800" dirty="0" smtClean="0"/>
              <a:t>: share the POT shortfall – </a:t>
            </a:r>
            <a:r>
              <a:rPr lang="en-US" sz="1800" dirty="0" smtClean="0"/>
              <a:t>MINOS </a:t>
            </a:r>
            <a:r>
              <a:rPr lang="en-US" sz="1800" dirty="0" smtClean="0"/>
              <a:t>&amp; </a:t>
            </a:r>
            <a:r>
              <a:rPr lang="en-US" sz="1800" dirty="0" err="1" smtClean="0"/>
              <a:t>MINERvA</a:t>
            </a:r>
            <a:r>
              <a:rPr lang="en-US" sz="1800" dirty="0" smtClean="0"/>
              <a:t> receives </a:t>
            </a:r>
            <a:r>
              <a:rPr lang="en-US" sz="1800" dirty="0" smtClean="0"/>
              <a:t>~90% of the </a:t>
            </a:r>
            <a:r>
              <a:rPr lang="en-US" sz="1800" dirty="0" smtClean="0"/>
              <a:t>requested </a:t>
            </a:r>
            <a:r>
              <a:rPr lang="en-US" sz="1800" dirty="0" smtClean="0"/>
              <a:t>POT for </a:t>
            </a:r>
            <a:r>
              <a:rPr lang="en-US" sz="1800" dirty="0" smtClean="0">
                <a:latin typeface="Symbol" pitchFamily="18" charset="2"/>
              </a:rPr>
              <a:t>n</a:t>
            </a:r>
            <a:r>
              <a:rPr lang="en-US" sz="1800" dirty="0" smtClean="0"/>
              <a:t> and </a:t>
            </a:r>
            <a:r>
              <a:rPr lang="en-US" sz="1800" dirty="0" smtClean="0">
                <a:latin typeface="Symbol" pitchFamily="18" charset="2"/>
              </a:rPr>
              <a:t>n</a:t>
            </a:r>
            <a:r>
              <a:rPr lang="en-US" sz="1800" dirty="0" smtClean="0"/>
              <a:t> running, respectively</a:t>
            </a:r>
          </a:p>
          <a:p>
            <a:pPr lvl="1"/>
            <a:r>
              <a:rPr lang="en-US" sz="1800" dirty="0" smtClean="0"/>
              <a:t>BNB: give </a:t>
            </a:r>
            <a:r>
              <a:rPr lang="en-US" sz="1800" dirty="0" err="1" smtClean="0"/>
              <a:t>MicroBooNE</a:t>
            </a:r>
            <a:r>
              <a:rPr lang="en-US" sz="1800" dirty="0" smtClean="0"/>
              <a:t> priority </a:t>
            </a:r>
            <a:r>
              <a:rPr lang="en-US" sz="1800" dirty="0" smtClean="0"/>
              <a:t>in </a:t>
            </a:r>
            <a:r>
              <a:rPr lang="en-US" sz="1800" dirty="0" smtClean="0"/>
              <a:t>the end schedule of </a:t>
            </a:r>
            <a:r>
              <a:rPr lang="en-US" sz="1800" dirty="0" err="1" smtClean="0"/>
              <a:t>MiniBooNE</a:t>
            </a:r>
            <a:r>
              <a:rPr lang="en-US" sz="1800" dirty="0" smtClean="0"/>
              <a:t> running </a:t>
            </a:r>
            <a:r>
              <a:rPr lang="en-US" sz="1800" dirty="0" smtClean="0"/>
              <a:t>(Spring 2011, </a:t>
            </a:r>
            <a:r>
              <a:rPr lang="en-US" sz="1800" dirty="0" err="1" smtClean="0"/>
              <a:t>MiniBooNe</a:t>
            </a:r>
            <a:r>
              <a:rPr lang="en-US" sz="1800" dirty="0" smtClean="0"/>
              <a:t> will get ~80% of its request)</a:t>
            </a:r>
          </a:p>
          <a:p>
            <a:r>
              <a:rPr lang="en-US" sz="2200" dirty="0" smtClean="0"/>
              <a:t>Lab and neutrino experiments started discussing the detailed schedule and policy</a:t>
            </a:r>
            <a:endParaRPr lang="en-US" sz="2200" dirty="0"/>
          </a:p>
        </p:txBody>
      </p:sp>
      <p:sp>
        <p:nvSpPr>
          <p:cNvPr id="30723" name="Footer Placeholder 3"/>
          <p:cNvSpPr>
            <a:spLocks noGrp="1"/>
          </p:cNvSpPr>
          <p:nvPr>
            <p:ph type="ftr" sz="quarter" idx="10"/>
          </p:nvPr>
        </p:nvSpPr>
        <p:spPr>
          <a:noFill/>
        </p:spPr>
        <p:txBody>
          <a:bodyPr/>
          <a:lstStyle/>
          <a:p>
            <a:r>
              <a:rPr lang="en-US" dirty="0" smtClean="0"/>
              <a:t>Young-Kee Kim, DOE S&amp;T Review, July 12-14, 2010</a:t>
            </a:r>
          </a:p>
        </p:txBody>
      </p:sp>
      <p:sp>
        <p:nvSpPr>
          <p:cNvPr id="30724" name="Slide Number Placeholder 4"/>
          <p:cNvSpPr>
            <a:spLocks noGrp="1"/>
          </p:cNvSpPr>
          <p:nvPr>
            <p:ph type="sldNum" sz="quarter" idx="11"/>
          </p:nvPr>
        </p:nvSpPr>
        <p:spPr>
          <a:noFill/>
        </p:spPr>
        <p:txBody>
          <a:bodyPr/>
          <a:lstStyle/>
          <a:p>
            <a:fld id="{9F194A9A-6D3D-40C9-861D-7A33663D8322}" type="slidenum">
              <a:rPr lang="en-US" smtClean="0"/>
              <a:pPr/>
              <a:t>24</a:t>
            </a:fld>
            <a:endParaRPr lang="en-US" smtClean="0"/>
          </a:p>
        </p:txBody>
      </p:sp>
      <p:grpSp>
        <p:nvGrpSpPr>
          <p:cNvPr id="23" name="Group 22"/>
          <p:cNvGrpSpPr/>
          <p:nvPr/>
        </p:nvGrpSpPr>
        <p:grpSpPr>
          <a:xfrm>
            <a:off x="1752600" y="990600"/>
            <a:ext cx="6934200" cy="2895600"/>
            <a:chOff x="1752600" y="838200"/>
            <a:chExt cx="6934200" cy="2895600"/>
          </a:xfrm>
        </p:grpSpPr>
        <p:sp>
          <p:nvSpPr>
            <p:cNvPr id="8" name="Rectangle 7"/>
            <p:cNvSpPr/>
            <p:nvPr/>
          </p:nvSpPr>
          <p:spPr bwMode="auto">
            <a:xfrm>
              <a:off x="1752600" y="838200"/>
              <a:ext cx="69342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pic>
          <p:nvPicPr>
            <p:cNvPr id="9" name="Picture 6" descr="Draft10-13LongRangeSchedule-v8_06_15_10.jpg"/>
            <p:cNvPicPr>
              <a:picLocks noChangeAspect="1"/>
            </p:cNvPicPr>
            <p:nvPr/>
          </p:nvPicPr>
          <p:blipFill>
            <a:blip r:embed="rId2"/>
            <a:srcRect l="5593" t="23466" r="8290" b="46135"/>
            <a:stretch>
              <a:fillRect/>
            </a:stretch>
          </p:blipFill>
          <p:spPr bwMode="auto">
            <a:xfrm>
              <a:off x="1828800" y="914400"/>
              <a:ext cx="6705600" cy="1828800"/>
            </a:xfrm>
            <a:prstGeom prst="rect">
              <a:avLst/>
            </a:prstGeom>
            <a:noFill/>
            <a:ln w="9525">
              <a:noFill/>
              <a:miter lim="800000"/>
              <a:headEnd/>
              <a:tailEnd/>
            </a:ln>
          </p:spPr>
        </p:pic>
        <p:pic>
          <p:nvPicPr>
            <p:cNvPr id="10" name="Picture 6" descr="Draft10-13LongRangeSchedule-v8_06_15_10.jpg"/>
            <p:cNvPicPr>
              <a:picLocks noChangeAspect="1"/>
            </p:cNvPicPr>
            <p:nvPr/>
          </p:nvPicPr>
          <p:blipFill>
            <a:blip r:embed="rId2"/>
            <a:srcRect l="17336" t="53864" r="8290" b="32203"/>
            <a:stretch>
              <a:fillRect/>
            </a:stretch>
          </p:blipFill>
          <p:spPr bwMode="auto">
            <a:xfrm>
              <a:off x="2362200" y="2667000"/>
              <a:ext cx="5791200" cy="838200"/>
            </a:xfrm>
            <a:prstGeom prst="rect">
              <a:avLst/>
            </a:prstGeom>
            <a:noFill/>
            <a:ln w="9525">
              <a:noFill/>
              <a:miter lim="800000"/>
              <a:headEnd/>
              <a:tailEnd/>
            </a:ln>
          </p:spPr>
        </p:pic>
        <p:grpSp>
          <p:nvGrpSpPr>
            <p:cNvPr id="17" name="Group 16"/>
            <p:cNvGrpSpPr/>
            <p:nvPr/>
          </p:nvGrpSpPr>
          <p:grpSpPr>
            <a:xfrm>
              <a:off x="2057400" y="3429000"/>
              <a:ext cx="6553200" cy="304800"/>
              <a:chOff x="2057400" y="3457575"/>
              <a:chExt cx="6553200" cy="304800"/>
            </a:xfrm>
          </p:grpSpPr>
          <p:pic>
            <p:nvPicPr>
              <p:cNvPr id="18" name="Picture 6" descr="Draft10-13LongRangeSchedule-v8_06_15_10.jpg"/>
              <p:cNvPicPr>
                <a:picLocks noChangeAspect="1"/>
              </p:cNvPicPr>
              <p:nvPr/>
            </p:nvPicPr>
            <p:blipFill>
              <a:blip r:embed="rId2"/>
              <a:srcRect l="14400" t="67797" r="63092" b="28403"/>
              <a:stretch>
                <a:fillRect/>
              </a:stretch>
            </p:blipFill>
            <p:spPr bwMode="auto">
              <a:xfrm>
                <a:off x="2057400" y="3505200"/>
                <a:ext cx="1752600" cy="228600"/>
              </a:xfrm>
              <a:prstGeom prst="rect">
                <a:avLst/>
              </a:prstGeom>
              <a:noFill/>
              <a:ln w="9525">
                <a:noFill/>
                <a:miter lim="800000"/>
                <a:headEnd/>
                <a:tailEnd/>
              </a:ln>
            </p:spPr>
          </p:pic>
          <p:pic>
            <p:nvPicPr>
              <p:cNvPr id="19" name="Picture 6" descr="Draft10-13LongRangeSchedule-v8_06_15_10.jpg"/>
              <p:cNvPicPr>
                <a:picLocks noChangeAspect="1"/>
              </p:cNvPicPr>
              <p:nvPr/>
            </p:nvPicPr>
            <p:blipFill>
              <a:blip r:embed="rId2"/>
              <a:srcRect l="14400" t="75397" r="63092" b="20803"/>
              <a:stretch>
                <a:fillRect/>
              </a:stretch>
            </p:blipFill>
            <p:spPr bwMode="auto">
              <a:xfrm>
                <a:off x="5410200" y="3467100"/>
                <a:ext cx="1752600" cy="228600"/>
              </a:xfrm>
              <a:prstGeom prst="rect">
                <a:avLst/>
              </a:prstGeom>
              <a:noFill/>
              <a:ln w="9525">
                <a:noFill/>
                <a:miter lim="800000"/>
                <a:headEnd/>
                <a:tailEnd/>
              </a:ln>
            </p:spPr>
          </p:pic>
          <p:pic>
            <p:nvPicPr>
              <p:cNvPr id="20" name="Picture 19" descr="Draft10-13LongRangeSchedule-v8_06_15_10.jpg"/>
              <p:cNvPicPr>
                <a:picLocks noChangeAspect="1"/>
              </p:cNvPicPr>
              <p:nvPr/>
            </p:nvPicPr>
            <p:blipFill>
              <a:blip r:embed="rId2"/>
              <a:srcRect l="14400" t="71597" r="63092" b="24603"/>
              <a:stretch>
                <a:fillRect/>
              </a:stretch>
            </p:blipFill>
            <p:spPr bwMode="auto">
              <a:xfrm>
                <a:off x="3429000" y="3486150"/>
                <a:ext cx="1752600" cy="228600"/>
              </a:xfrm>
              <a:prstGeom prst="rect">
                <a:avLst/>
              </a:prstGeom>
              <a:noFill/>
              <a:ln w="9525">
                <a:noFill/>
                <a:miter lim="800000"/>
                <a:headEnd/>
                <a:tailEnd/>
              </a:ln>
            </p:spPr>
          </p:pic>
          <p:pic>
            <p:nvPicPr>
              <p:cNvPr id="21" name="Picture 6" descr="Draft10-13LongRangeSchedule-v8_06_15_10.jpg"/>
              <p:cNvPicPr>
                <a:picLocks noChangeAspect="1"/>
              </p:cNvPicPr>
              <p:nvPr/>
            </p:nvPicPr>
            <p:blipFill>
              <a:blip r:embed="rId2"/>
              <a:srcRect l="14400" t="79197" r="63092" b="15737"/>
              <a:stretch>
                <a:fillRect/>
              </a:stretch>
            </p:blipFill>
            <p:spPr bwMode="auto">
              <a:xfrm>
                <a:off x="6858000" y="3457575"/>
                <a:ext cx="1752600" cy="304800"/>
              </a:xfrm>
              <a:prstGeom prst="rect">
                <a:avLst/>
              </a:prstGeom>
              <a:solidFill>
                <a:schemeClr val="accent4"/>
              </a:solidFill>
              <a:ln w="9525">
                <a:noFill/>
                <a:miter lim="800000"/>
                <a:headEnd/>
                <a:tailEnd/>
              </a:ln>
            </p:spPr>
          </p:pic>
        </p:grpSp>
      </p:grpSp>
      <p:sp>
        <p:nvSpPr>
          <p:cNvPr id="22" name="TextBox 21"/>
          <p:cNvSpPr txBox="1"/>
          <p:nvPr/>
        </p:nvSpPr>
        <p:spPr>
          <a:xfrm>
            <a:off x="5562600" y="4343400"/>
            <a:ext cx="312906" cy="369332"/>
          </a:xfrm>
          <a:prstGeom prst="rect">
            <a:avLst/>
          </a:prstGeom>
          <a:noFill/>
        </p:spPr>
        <p:txBody>
          <a:bodyPr wrap="none" rtlCol="0">
            <a:spAutoFit/>
          </a:bodyPr>
          <a:lstStyle/>
          <a:p>
            <a:r>
              <a:rPr lang="en-US" sz="1800" dirty="0" smtClean="0"/>
              <a:t>_</a:t>
            </a:r>
            <a:endParaRPr lang="en-US" sz="1800" dirty="0"/>
          </a:p>
        </p:txBody>
      </p:sp>
    </p:spTree>
  </p:cSld>
  <p:clrMapOvr>
    <a:masterClrMapping/>
  </p:clrMapOvr>
  <p:transition advTm="12179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2. Layout of Project X</a:t>
            </a:r>
          </a:p>
        </p:txBody>
      </p:sp>
      <p:sp>
        <p:nvSpPr>
          <p:cNvPr id="31747" name="Footer Placeholder 2"/>
          <p:cNvSpPr>
            <a:spLocks noGrp="1"/>
          </p:cNvSpPr>
          <p:nvPr>
            <p:ph type="ftr" sz="quarter" idx="10"/>
          </p:nvPr>
        </p:nvSpPr>
        <p:spPr>
          <a:noFill/>
        </p:spPr>
        <p:txBody>
          <a:bodyPr/>
          <a:lstStyle/>
          <a:p>
            <a:r>
              <a:rPr lang="en-US" smtClean="0"/>
              <a:t>Young-Kee Kim, DOE S&amp;T Review, July 12-14, 2010</a:t>
            </a:r>
          </a:p>
        </p:txBody>
      </p:sp>
      <p:sp>
        <p:nvSpPr>
          <p:cNvPr id="31748" name="Slide Number Placeholder 3"/>
          <p:cNvSpPr>
            <a:spLocks noGrp="1"/>
          </p:cNvSpPr>
          <p:nvPr>
            <p:ph type="sldNum" sz="quarter" idx="11"/>
          </p:nvPr>
        </p:nvSpPr>
        <p:spPr>
          <a:noFill/>
        </p:spPr>
        <p:txBody>
          <a:bodyPr/>
          <a:lstStyle/>
          <a:p>
            <a:fld id="{209669CA-2BEA-4624-A570-C49D3B8AA331}" type="slidenum">
              <a:rPr lang="en-US" smtClean="0"/>
              <a:pPr/>
              <a:t>25</a:t>
            </a:fld>
            <a:endParaRPr lang="en-US" smtClean="0"/>
          </a:p>
        </p:txBody>
      </p:sp>
      <p:sp>
        <p:nvSpPr>
          <p:cNvPr id="31749" name="Content Placeholder 5"/>
          <p:cNvSpPr>
            <a:spLocks noGrp="1"/>
          </p:cNvSpPr>
          <p:nvPr>
            <p:ph idx="1"/>
          </p:nvPr>
        </p:nvSpPr>
        <p:spPr>
          <a:xfrm>
            <a:off x="2209800" y="5410200"/>
            <a:ext cx="5791200" cy="838200"/>
          </a:xfrm>
        </p:spPr>
        <p:txBody>
          <a:bodyPr/>
          <a:lstStyle/>
          <a:p>
            <a:pPr>
              <a:buNone/>
            </a:pPr>
            <a:r>
              <a:rPr lang="en-US" dirty="0" smtClean="0"/>
              <a:t>Details in Steve Holmes’s presentations</a:t>
            </a:r>
          </a:p>
        </p:txBody>
      </p:sp>
      <p:pic>
        <p:nvPicPr>
          <p:cNvPr id="31750" name="Picture 5" descr="Project_X_Diagram_v2.jpg"/>
          <p:cNvPicPr>
            <a:picLocks noChangeAspect="1"/>
          </p:cNvPicPr>
          <p:nvPr/>
        </p:nvPicPr>
        <p:blipFill>
          <a:blip r:embed="rId2"/>
          <a:srcRect/>
          <a:stretch>
            <a:fillRect/>
          </a:stretch>
        </p:blipFill>
        <p:spPr bwMode="auto">
          <a:xfrm>
            <a:off x="1676400" y="1196975"/>
            <a:ext cx="6705600" cy="3832225"/>
          </a:xfrm>
          <a:prstGeom prst="rect">
            <a:avLst/>
          </a:prstGeom>
          <a:noFill/>
          <a:ln w="9525">
            <a:noFill/>
            <a:miter lim="800000"/>
            <a:headEnd/>
            <a:tailEnd/>
          </a:ln>
        </p:spPr>
      </p:pic>
    </p:spTree>
  </p:cSld>
  <p:clrMapOvr>
    <a:masterClrMapping/>
  </p:clrMapOvr>
  <p:transition advTm="13463"/>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2. Layout of Project X (cont.)</a:t>
            </a:r>
          </a:p>
        </p:txBody>
      </p:sp>
      <p:sp>
        <p:nvSpPr>
          <p:cNvPr id="32771" name="Content Placeholder 4"/>
          <p:cNvSpPr>
            <a:spLocks noGrp="1"/>
          </p:cNvSpPr>
          <p:nvPr>
            <p:ph idx="1"/>
          </p:nvPr>
        </p:nvSpPr>
        <p:spPr>
          <a:xfrm>
            <a:off x="1600200" y="1143000"/>
            <a:ext cx="7086600" cy="4953000"/>
          </a:xfrm>
        </p:spPr>
        <p:txBody>
          <a:bodyPr/>
          <a:lstStyle/>
          <a:p>
            <a:r>
              <a:rPr lang="en-US" sz="2200" dirty="0" smtClean="0"/>
              <a:t>Optimal beam parameters for physics</a:t>
            </a:r>
          </a:p>
          <a:p>
            <a:pPr lvl="1"/>
            <a:r>
              <a:rPr lang="en-US" dirty="0" smtClean="0"/>
              <a:t>Identified via various physics workshops and working group efforts (community’s involvement)</a:t>
            </a:r>
          </a:p>
          <a:p>
            <a:pPr lvl="1"/>
            <a:endParaRPr lang="en-US" sz="1000" dirty="0" smtClean="0"/>
          </a:p>
          <a:p>
            <a:r>
              <a:rPr lang="en-US" sz="2200" dirty="0" smtClean="0"/>
              <a:t>4</a:t>
            </a:r>
            <a:r>
              <a:rPr lang="en-US" sz="2200" baseline="30000" dirty="0" smtClean="0"/>
              <a:t>th</a:t>
            </a:r>
            <a:r>
              <a:rPr lang="en-US" sz="2200" dirty="0" smtClean="0"/>
              <a:t> physics workshop</a:t>
            </a:r>
          </a:p>
          <a:p>
            <a:pPr lvl="1"/>
            <a:r>
              <a:rPr lang="en-US" dirty="0" smtClean="0"/>
              <a:t>Nov. 9-10, 2010: White </a:t>
            </a:r>
            <a:r>
              <a:rPr lang="en-US" dirty="0" smtClean="0"/>
              <a:t>paper</a:t>
            </a:r>
            <a:endParaRPr lang="en-US" dirty="0" smtClean="0"/>
          </a:p>
          <a:p>
            <a:pPr lvl="1"/>
            <a:endParaRPr lang="en-US" sz="1000" dirty="0" smtClean="0"/>
          </a:p>
          <a:p>
            <a:r>
              <a:rPr lang="en-US" sz="2200" dirty="0" smtClean="0"/>
              <a:t>5</a:t>
            </a:r>
            <a:r>
              <a:rPr lang="en-US" sz="2200" baseline="30000" dirty="0" smtClean="0"/>
              <a:t>th</a:t>
            </a:r>
            <a:r>
              <a:rPr lang="en-US" sz="2200" dirty="0" smtClean="0"/>
              <a:t> physics workshop (a series of mini workshops)</a:t>
            </a:r>
          </a:p>
          <a:p>
            <a:pPr lvl="1"/>
            <a:r>
              <a:rPr lang="en-US" dirty="0" smtClean="0"/>
              <a:t>Milestones:</a:t>
            </a:r>
          </a:p>
          <a:p>
            <a:pPr lvl="2"/>
            <a:r>
              <a:rPr lang="en-US" dirty="0" smtClean="0"/>
              <a:t>Aug 2010: one short document for each </a:t>
            </a:r>
            <a:r>
              <a:rPr lang="en-US" dirty="0" err="1" smtClean="0"/>
              <a:t>beamline</a:t>
            </a:r>
            <a:r>
              <a:rPr lang="en-US" dirty="0" smtClean="0"/>
              <a:t> with conceptual detector design</a:t>
            </a:r>
          </a:p>
          <a:p>
            <a:pPr lvl="2"/>
            <a:r>
              <a:rPr lang="en-US" dirty="0" smtClean="0"/>
              <a:t>Oct/Nov 2010: 4-5 mini workshops (4-5 working groups)</a:t>
            </a:r>
          </a:p>
          <a:p>
            <a:pPr lvl="2"/>
            <a:r>
              <a:rPr lang="en-US" dirty="0" smtClean="0"/>
              <a:t>Dec 2010: Yellow paper</a:t>
            </a:r>
          </a:p>
          <a:p>
            <a:pPr lvl="1"/>
            <a:r>
              <a:rPr lang="en-US" dirty="0" err="1" smtClean="0"/>
              <a:t>Webpage:</a:t>
            </a:r>
            <a:r>
              <a:rPr lang="en-US" dirty="0" err="1" smtClean="0">
                <a:hlinkClick r:id="rId2"/>
              </a:rPr>
              <a:t>http</a:t>
            </a:r>
            <a:r>
              <a:rPr lang="en-US" dirty="0" smtClean="0">
                <a:hlinkClick r:id="rId2"/>
              </a:rPr>
              <a:t>://</a:t>
            </a:r>
            <a:r>
              <a:rPr lang="en-US" dirty="0" err="1" smtClean="0">
                <a:hlinkClick r:id="rId2"/>
              </a:rPr>
              <a:t>www.fnal.gov</a:t>
            </a:r>
            <a:r>
              <a:rPr lang="en-US" dirty="0" smtClean="0">
                <a:hlinkClick r:id="rId2"/>
              </a:rPr>
              <a:t>/directorate/</a:t>
            </a:r>
            <a:r>
              <a:rPr lang="en-US" dirty="0" err="1" smtClean="0">
                <a:hlinkClick r:id="rId2"/>
              </a:rPr>
              <a:t>Longrange</a:t>
            </a:r>
            <a:r>
              <a:rPr lang="en-US" dirty="0" smtClean="0">
                <a:hlinkClick r:id="rId2"/>
              </a:rPr>
              <a:t>/</a:t>
            </a:r>
            <a:r>
              <a:rPr lang="en-US" dirty="0" err="1" smtClean="0">
                <a:hlinkClick r:id="rId2"/>
              </a:rPr>
              <a:t>Steering_Public</a:t>
            </a:r>
            <a:r>
              <a:rPr lang="en-US" dirty="0" smtClean="0">
                <a:hlinkClick r:id="rId2"/>
              </a:rPr>
              <a:t>/workshop-physics-5th.html</a:t>
            </a:r>
            <a:endParaRPr lang="en-US" sz="1800" dirty="0" smtClean="0"/>
          </a:p>
          <a:p>
            <a:pPr lvl="1"/>
            <a:endParaRPr lang="en-US" sz="1800" dirty="0" smtClean="0"/>
          </a:p>
          <a:p>
            <a:pPr lvl="2"/>
            <a:endParaRPr lang="en-US" dirty="0" smtClean="0"/>
          </a:p>
        </p:txBody>
      </p:sp>
      <p:sp>
        <p:nvSpPr>
          <p:cNvPr id="32772" name="Footer Placeholder 2"/>
          <p:cNvSpPr>
            <a:spLocks noGrp="1"/>
          </p:cNvSpPr>
          <p:nvPr>
            <p:ph type="ftr" sz="quarter" idx="10"/>
          </p:nvPr>
        </p:nvSpPr>
        <p:spPr>
          <a:noFill/>
        </p:spPr>
        <p:txBody>
          <a:bodyPr/>
          <a:lstStyle/>
          <a:p>
            <a:r>
              <a:rPr lang="en-US" smtClean="0"/>
              <a:t>Young-Kee Kim, DOE S&amp;T Review, July 12-14, 2010</a:t>
            </a:r>
          </a:p>
        </p:txBody>
      </p:sp>
      <p:sp>
        <p:nvSpPr>
          <p:cNvPr id="32773" name="Slide Number Placeholder 3"/>
          <p:cNvSpPr>
            <a:spLocks noGrp="1"/>
          </p:cNvSpPr>
          <p:nvPr>
            <p:ph type="sldNum" sz="quarter" idx="11"/>
          </p:nvPr>
        </p:nvSpPr>
        <p:spPr>
          <a:noFill/>
        </p:spPr>
        <p:txBody>
          <a:bodyPr/>
          <a:lstStyle/>
          <a:p>
            <a:fld id="{978F85D1-51D7-424C-8E2E-00745F0F419C}" type="slidenum">
              <a:rPr lang="en-US" smtClean="0"/>
              <a:pPr/>
              <a:t>26</a:t>
            </a:fld>
            <a:endParaRPr lang="en-US" smtClean="0"/>
          </a:p>
        </p:txBody>
      </p:sp>
    </p:spTree>
  </p:cSld>
  <p:clrMapOvr>
    <a:masterClrMapping/>
  </p:clrMapOvr>
  <p:transition advTm="24102"/>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Muon collider layout</a:t>
            </a:r>
          </a:p>
        </p:txBody>
      </p:sp>
      <p:pic>
        <p:nvPicPr>
          <p:cNvPr id="33795" name="Picture 4" descr="Muon_collider_site_map_072409.jpg"/>
          <p:cNvPicPr>
            <a:picLocks noChangeAspect="1"/>
          </p:cNvPicPr>
          <p:nvPr/>
        </p:nvPicPr>
        <p:blipFill>
          <a:blip r:embed="rId2"/>
          <a:srcRect b="5556"/>
          <a:stretch>
            <a:fillRect/>
          </a:stretch>
        </p:blipFill>
        <p:spPr bwMode="auto">
          <a:xfrm>
            <a:off x="0" y="381000"/>
            <a:ext cx="9144000" cy="6477000"/>
          </a:xfrm>
          <a:prstGeom prst="rect">
            <a:avLst/>
          </a:prstGeom>
          <a:noFill/>
          <a:ln w="9525">
            <a:noFill/>
            <a:miter lim="800000"/>
            <a:headEnd/>
            <a:tailEnd/>
          </a:ln>
        </p:spPr>
      </p:pic>
      <p:grpSp>
        <p:nvGrpSpPr>
          <p:cNvPr id="33796" name="Group 14"/>
          <p:cNvGrpSpPr>
            <a:grpSpLocks/>
          </p:cNvGrpSpPr>
          <p:nvPr/>
        </p:nvGrpSpPr>
        <p:grpSpPr bwMode="auto">
          <a:xfrm>
            <a:off x="4343400" y="2982913"/>
            <a:ext cx="2971800" cy="3570287"/>
            <a:chOff x="4343400" y="2590800"/>
            <a:chExt cx="2971800" cy="3569732"/>
          </a:xfrm>
        </p:grpSpPr>
        <p:sp>
          <p:nvSpPr>
            <p:cNvPr id="33802" name="TextBox 6"/>
            <p:cNvSpPr txBox="1">
              <a:spLocks noChangeArrowheads="1"/>
            </p:cNvSpPr>
            <p:nvPr/>
          </p:nvSpPr>
          <p:spPr bwMode="auto">
            <a:xfrm>
              <a:off x="4343400" y="5791200"/>
              <a:ext cx="2031325" cy="369332"/>
            </a:xfrm>
            <a:prstGeom prst="rect">
              <a:avLst/>
            </a:prstGeom>
            <a:noFill/>
            <a:ln w="9525">
              <a:noFill/>
              <a:miter lim="800000"/>
              <a:headEnd/>
              <a:tailEnd/>
            </a:ln>
          </p:spPr>
          <p:txBody>
            <a:bodyPr wrap="none">
              <a:spAutoFit/>
            </a:bodyPr>
            <a:lstStyle/>
            <a:p>
              <a:r>
                <a:rPr lang="en-US" sz="1800">
                  <a:solidFill>
                    <a:srgbClr val="FFFF00"/>
                  </a:solidFill>
                </a:rPr>
                <a:t>Project X upgrade</a:t>
              </a:r>
            </a:p>
          </p:txBody>
        </p:sp>
        <p:sp>
          <p:nvSpPr>
            <p:cNvPr id="33803" name="TextBox 7"/>
            <p:cNvSpPr txBox="1">
              <a:spLocks noChangeArrowheads="1"/>
            </p:cNvSpPr>
            <p:nvPr/>
          </p:nvSpPr>
          <p:spPr bwMode="auto">
            <a:xfrm>
              <a:off x="5715000" y="2803469"/>
              <a:ext cx="1544012" cy="701731"/>
            </a:xfrm>
            <a:prstGeom prst="rect">
              <a:avLst/>
            </a:prstGeom>
            <a:noFill/>
            <a:ln w="9525">
              <a:noFill/>
              <a:miter lim="800000"/>
              <a:headEnd/>
              <a:tailEnd/>
            </a:ln>
          </p:spPr>
          <p:txBody>
            <a:bodyPr wrap="none">
              <a:spAutoFit/>
            </a:bodyPr>
            <a:lstStyle/>
            <a:p>
              <a:pPr algn="ctr"/>
              <a:r>
                <a:rPr lang="en-US" sz="1800">
                  <a:solidFill>
                    <a:srgbClr val="FFFF00"/>
                  </a:solidFill>
                </a:rPr>
                <a:t>ILC/Project X</a:t>
              </a:r>
            </a:p>
            <a:p>
              <a:pPr algn="ctr"/>
              <a:r>
                <a:rPr lang="en-US" sz="1800">
                  <a:solidFill>
                    <a:srgbClr val="FFFF00"/>
                  </a:solidFill>
                </a:rPr>
                <a:t>technology</a:t>
              </a:r>
            </a:p>
          </p:txBody>
        </p:sp>
        <p:cxnSp>
          <p:nvCxnSpPr>
            <p:cNvPr id="33804" name="Straight Arrow Connector 9"/>
            <p:cNvCxnSpPr>
              <a:cxnSpLocks noChangeShapeType="1"/>
            </p:cNvCxnSpPr>
            <p:nvPr/>
          </p:nvCxnSpPr>
          <p:spPr bwMode="auto">
            <a:xfrm rot="16200000" flipH="1">
              <a:off x="4610100" y="5143500"/>
              <a:ext cx="1143000" cy="152400"/>
            </a:xfrm>
            <a:prstGeom prst="straightConnector1">
              <a:avLst/>
            </a:prstGeom>
            <a:noFill/>
            <a:ln w="9525" algn="ctr">
              <a:solidFill>
                <a:srgbClr val="FFFF00"/>
              </a:solidFill>
              <a:round/>
              <a:headEnd/>
              <a:tailEnd type="arrow" w="med" len="med"/>
            </a:ln>
          </p:spPr>
        </p:cxnSp>
        <p:cxnSp>
          <p:nvCxnSpPr>
            <p:cNvPr id="33805" name="Straight Arrow Connector 12"/>
            <p:cNvCxnSpPr>
              <a:cxnSpLocks noChangeShapeType="1"/>
            </p:cNvCxnSpPr>
            <p:nvPr/>
          </p:nvCxnSpPr>
          <p:spPr bwMode="auto">
            <a:xfrm rot="10800000">
              <a:off x="5791200" y="2590800"/>
              <a:ext cx="304800" cy="228600"/>
            </a:xfrm>
            <a:prstGeom prst="straightConnector1">
              <a:avLst/>
            </a:prstGeom>
            <a:noFill/>
            <a:ln w="9525" algn="ctr">
              <a:solidFill>
                <a:srgbClr val="FFFF00"/>
              </a:solidFill>
              <a:round/>
              <a:headEnd/>
              <a:tailEnd type="arrow" w="med" len="med"/>
            </a:ln>
          </p:spPr>
        </p:cxnSp>
        <p:cxnSp>
          <p:nvCxnSpPr>
            <p:cNvPr id="33806" name="Straight Arrow Connector 13"/>
            <p:cNvCxnSpPr>
              <a:cxnSpLocks noChangeShapeType="1"/>
            </p:cNvCxnSpPr>
            <p:nvPr/>
          </p:nvCxnSpPr>
          <p:spPr bwMode="auto">
            <a:xfrm>
              <a:off x="7010400" y="3429000"/>
              <a:ext cx="304800" cy="228600"/>
            </a:xfrm>
            <a:prstGeom prst="straightConnector1">
              <a:avLst/>
            </a:prstGeom>
            <a:noFill/>
            <a:ln w="9525" algn="ctr">
              <a:solidFill>
                <a:srgbClr val="FFFF00"/>
              </a:solidFill>
              <a:round/>
              <a:headEnd/>
              <a:tailEnd type="arrow" w="med" len="med"/>
            </a:ln>
          </p:spPr>
        </p:cxnSp>
      </p:grpSp>
      <p:sp>
        <p:nvSpPr>
          <p:cNvPr id="33797" name="Rectangle 12"/>
          <p:cNvSpPr>
            <a:spLocks noChangeArrowheads="1"/>
          </p:cNvSpPr>
          <p:nvPr/>
        </p:nvSpPr>
        <p:spPr bwMode="auto">
          <a:xfrm>
            <a:off x="0" y="0"/>
            <a:ext cx="9144000" cy="1371600"/>
          </a:xfrm>
          <a:prstGeom prst="rect">
            <a:avLst/>
          </a:prstGeom>
          <a:solidFill>
            <a:srgbClr val="000000"/>
          </a:solidFill>
          <a:ln w="9525" algn="ctr">
            <a:solidFill>
              <a:srgbClr val="000000"/>
            </a:solidFill>
            <a:round/>
            <a:headEnd/>
            <a:tailEnd/>
          </a:ln>
        </p:spPr>
        <p:txBody>
          <a:bodyPr/>
          <a:lstStyle/>
          <a:p>
            <a:endParaRPr lang="en-US"/>
          </a:p>
        </p:txBody>
      </p:sp>
      <p:sp>
        <p:nvSpPr>
          <p:cNvPr id="16" name="Title 1"/>
          <p:cNvSpPr txBox="1">
            <a:spLocks/>
          </p:cNvSpPr>
          <p:nvPr/>
        </p:nvSpPr>
        <p:spPr bwMode="auto">
          <a:xfrm>
            <a:off x="0" y="0"/>
            <a:ext cx="9144000" cy="1143000"/>
          </a:xfrm>
          <a:prstGeom prst="rect">
            <a:avLst/>
          </a:prstGeom>
          <a:solidFill>
            <a:srgbClr val="000000"/>
          </a:solidFill>
          <a:ln w="9525">
            <a:noFill/>
            <a:miter lim="800000"/>
            <a:headEnd/>
            <a:tailEnd/>
          </a:ln>
        </p:spPr>
        <p:txBody>
          <a:bodyPr anchor="ctr"/>
          <a:lstStyle/>
          <a:p>
            <a:pPr algn="ctr" eaLnBrk="0" hangingPunct="0">
              <a:spcBef>
                <a:spcPct val="0"/>
              </a:spcBef>
              <a:buClrTx/>
              <a:buSzTx/>
              <a:buFontTx/>
              <a:buNone/>
              <a:defRPr/>
            </a:pPr>
            <a:r>
              <a:rPr lang="en-US" sz="2800" kern="0" dirty="0">
                <a:solidFill>
                  <a:srgbClr val="FFFFFF"/>
                </a:solidFill>
                <a:latin typeface="+mj-lt"/>
                <a:ea typeface="+mj-ea"/>
                <a:cs typeface="+mj-cs"/>
              </a:rPr>
              <a:t>3. R&amp;D Towards a </a:t>
            </a:r>
            <a:r>
              <a:rPr lang="en-US" sz="2800" kern="0" dirty="0">
                <a:solidFill>
                  <a:srgbClr val="FFFFFF"/>
                </a:solidFill>
                <a:latin typeface="Symbol" pitchFamily="18" charset="2"/>
                <a:ea typeface="+mj-ea"/>
                <a:cs typeface="+mj-cs"/>
              </a:rPr>
              <a:t>n</a:t>
            </a:r>
            <a:r>
              <a:rPr lang="en-US" sz="2800" kern="0" dirty="0">
                <a:solidFill>
                  <a:srgbClr val="FFFFFF"/>
                </a:solidFill>
                <a:latin typeface="+mj-lt"/>
                <a:ea typeface="+mj-ea"/>
                <a:cs typeface="+mj-cs"/>
              </a:rPr>
              <a:t> factory / a </a:t>
            </a:r>
            <a:r>
              <a:rPr lang="en-US" sz="2800" kern="0" dirty="0" err="1">
                <a:solidFill>
                  <a:srgbClr val="FFFFFF"/>
                </a:solidFill>
                <a:latin typeface="+mj-lt"/>
                <a:ea typeface="+mj-ea"/>
                <a:cs typeface="+mj-cs"/>
              </a:rPr>
              <a:t>muon</a:t>
            </a:r>
            <a:r>
              <a:rPr lang="en-US" sz="2800" kern="0" dirty="0">
                <a:solidFill>
                  <a:srgbClr val="FFFFFF"/>
                </a:solidFill>
                <a:latin typeface="+mj-lt"/>
                <a:ea typeface="+mj-ea"/>
                <a:cs typeface="+mj-cs"/>
              </a:rPr>
              <a:t> collider</a:t>
            </a:r>
          </a:p>
        </p:txBody>
      </p:sp>
      <p:grpSp>
        <p:nvGrpSpPr>
          <p:cNvPr id="33799" name="Group 18"/>
          <p:cNvGrpSpPr>
            <a:grpSpLocks/>
          </p:cNvGrpSpPr>
          <p:nvPr/>
        </p:nvGrpSpPr>
        <p:grpSpPr bwMode="auto">
          <a:xfrm>
            <a:off x="3048000" y="1014413"/>
            <a:ext cx="5715000" cy="1500187"/>
            <a:chOff x="3048000" y="990600"/>
            <a:chExt cx="5715000" cy="1500664"/>
          </a:xfrm>
        </p:grpSpPr>
        <p:sp>
          <p:nvSpPr>
            <p:cNvPr id="33800" name="TextBox 16"/>
            <p:cNvSpPr txBox="1">
              <a:spLocks noChangeArrowheads="1"/>
            </p:cNvSpPr>
            <p:nvPr/>
          </p:nvSpPr>
          <p:spPr bwMode="auto">
            <a:xfrm>
              <a:off x="3048000" y="990600"/>
              <a:ext cx="5715000" cy="1212640"/>
            </a:xfrm>
            <a:prstGeom prst="rect">
              <a:avLst/>
            </a:prstGeom>
            <a:solidFill>
              <a:srgbClr val="000000"/>
            </a:solidFill>
            <a:ln w="9525">
              <a:noFill/>
              <a:miter lim="800000"/>
              <a:headEnd/>
              <a:tailEnd/>
            </a:ln>
          </p:spPr>
          <p:txBody>
            <a:bodyPr>
              <a:spAutoFit/>
            </a:bodyPr>
            <a:lstStyle/>
            <a:p>
              <a:pPr algn="ctr"/>
              <a:r>
                <a:rPr lang="en-US" sz="2200">
                  <a:solidFill>
                    <a:srgbClr val="FFFFFF"/>
                  </a:solidFill>
                </a:rPr>
                <a:t>4 TeV Muon Collider / Neutrino Factory Conceptual Layout</a:t>
              </a:r>
            </a:p>
            <a:p>
              <a:pPr algn="ctr"/>
              <a:endParaRPr lang="en-US">
                <a:solidFill>
                  <a:srgbClr val="FFFFFF"/>
                </a:solidFill>
              </a:endParaRPr>
            </a:p>
          </p:txBody>
        </p:sp>
        <p:sp>
          <p:nvSpPr>
            <p:cNvPr id="33801" name="TextBox 12"/>
            <p:cNvSpPr txBox="1">
              <a:spLocks noChangeArrowheads="1"/>
            </p:cNvSpPr>
            <p:nvPr/>
          </p:nvSpPr>
          <p:spPr bwMode="auto">
            <a:xfrm>
              <a:off x="3942607" y="1752600"/>
              <a:ext cx="4134593" cy="738664"/>
            </a:xfrm>
            <a:prstGeom prst="rect">
              <a:avLst/>
            </a:prstGeom>
            <a:noFill/>
            <a:ln w="9525">
              <a:noFill/>
              <a:miter lim="800000"/>
              <a:headEnd/>
              <a:tailEnd/>
            </a:ln>
          </p:spPr>
          <p:txBody>
            <a:bodyPr wrap="none">
              <a:spAutoFit/>
            </a:bodyPr>
            <a:lstStyle/>
            <a:p>
              <a:r>
                <a:rPr lang="en-US" sz="1800">
                  <a:hlinkClick r:id="rId3"/>
                </a:rPr>
                <a:t>http://www.fnal.gov/pub/muon_collider/</a:t>
              </a:r>
              <a:endParaRPr lang="en-US" sz="1800"/>
            </a:p>
            <a:p>
              <a:endParaRPr lang="en-US" sz="2000"/>
            </a:p>
          </p:txBody>
        </p:sp>
      </p:grpSp>
    </p:spTree>
  </p:cSld>
  <p:clrMapOvr>
    <a:masterClrMapping/>
  </p:clrMapOvr>
  <p:transition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p:cNvPicPr>
            <a:picLocks noChangeAspect="1" noChangeArrowheads="1"/>
          </p:cNvPicPr>
          <p:nvPr/>
        </p:nvPicPr>
        <p:blipFill>
          <a:blip r:embed="rId3"/>
          <a:srcRect l="30000" t="14999" r="28125" b="6250"/>
          <a:stretch>
            <a:fillRect/>
          </a:stretch>
        </p:blipFill>
        <p:spPr bwMode="auto">
          <a:xfrm>
            <a:off x="5638800" y="469900"/>
            <a:ext cx="3124200" cy="4406900"/>
          </a:xfrm>
          <a:prstGeom prst="rect">
            <a:avLst/>
          </a:prstGeom>
          <a:noFill/>
          <a:ln w="9525" algn="ctr">
            <a:solidFill>
              <a:schemeClr val="tx1"/>
            </a:solidFill>
            <a:miter lim="800000"/>
            <a:headEnd/>
            <a:tailEnd/>
          </a:ln>
        </p:spPr>
      </p:pic>
      <p:sp>
        <p:nvSpPr>
          <p:cNvPr id="34819" name="Title 5"/>
          <p:cNvSpPr>
            <a:spLocks noGrp="1"/>
          </p:cNvSpPr>
          <p:nvPr>
            <p:ph type="title"/>
          </p:nvPr>
        </p:nvSpPr>
        <p:spPr>
          <a:xfrm>
            <a:off x="1600200" y="152400"/>
            <a:ext cx="6858000" cy="809625"/>
          </a:xfrm>
        </p:spPr>
        <p:txBody>
          <a:bodyPr/>
          <a:lstStyle/>
          <a:p>
            <a:r>
              <a:rPr lang="en-US" smtClean="0"/>
              <a:t>MAP Proposal</a:t>
            </a:r>
          </a:p>
        </p:txBody>
      </p:sp>
      <p:sp>
        <p:nvSpPr>
          <p:cNvPr id="34820" name="Text Placeholder 6"/>
          <p:cNvSpPr>
            <a:spLocks noGrp="1"/>
          </p:cNvSpPr>
          <p:nvPr>
            <p:ph type="body" sz="half" idx="1"/>
          </p:nvPr>
        </p:nvSpPr>
        <p:spPr>
          <a:xfrm>
            <a:off x="1600200" y="1066800"/>
            <a:ext cx="4038600" cy="4038600"/>
          </a:xfrm>
        </p:spPr>
        <p:txBody>
          <a:bodyPr/>
          <a:lstStyle/>
          <a:p>
            <a:r>
              <a:rPr lang="en-US" sz="2000" smtClean="0">
                <a:solidFill>
                  <a:srgbClr val="FFFFFF"/>
                </a:solidFill>
              </a:rPr>
              <a:t>Submitted by Oddone on behalf of the MAP collab., on March 1, 2010.</a:t>
            </a:r>
            <a:endParaRPr lang="en-US" sz="1600" smtClean="0">
              <a:solidFill>
                <a:srgbClr val="FFFFFF"/>
              </a:solidFill>
            </a:endParaRPr>
          </a:p>
          <a:p>
            <a:r>
              <a:rPr lang="en-US" sz="2000" smtClean="0">
                <a:solidFill>
                  <a:srgbClr val="FFFFFF"/>
                </a:solidFill>
              </a:rPr>
              <a:t>214 participants (at birth) from 14 institutions:</a:t>
            </a:r>
          </a:p>
          <a:p>
            <a:pPr lvl="1"/>
            <a:r>
              <a:rPr lang="en-US" sz="1600" smtClean="0">
                <a:solidFill>
                  <a:srgbClr val="FFFFFF"/>
                </a:solidFill>
              </a:rPr>
              <a:t>ANL, BNL, FNAL, JLab, LBNL, ORNL, SNAL, Cornell, IIT, UCB, Princeton, UCLA, UCR, U-Miss</a:t>
            </a:r>
          </a:p>
          <a:p>
            <a:r>
              <a:rPr lang="en-US" sz="2000" smtClean="0">
                <a:solidFill>
                  <a:srgbClr val="FFFFFF"/>
                </a:solidFill>
              </a:rPr>
              <a:t>Briefing to DOE (</a:t>
            </a:r>
            <a:r>
              <a:rPr lang="en-US" sz="1800" smtClean="0">
                <a:solidFill>
                  <a:srgbClr val="FFFFFF"/>
                </a:solidFill>
              </a:rPr>
              <a:t>Apr, 2010)</a:t>
            </a:r>
          </a:p>
          <a:p>
            <a:r>
              <a:rPr lang="en-US" sz="2000" smtClean="0">
                <a:solidFill>
                  <a:srgbClr val="FFFFFF"/>
                </a:solidFill>
              </a:rPr>
              <a:t>DOE Review (</a:t>
            </a:r>
            <a:r>
              <a:rPr lang="en-US" sz="1800" smtClean="0">
                <a:solidFill>
                  <a:srgbClr val="FFFFFF"/>
                </a:solidFill>
              </a:rPr>
              <a:t>Aug.24-26, FNAL)</a:t>
            </a:r>
          </a:p>
          <a:p>
            <a:pPr>
              <a:buFontTx/>
              <a:buNone/>
            </a:pPr>
            <a:r>
              <a:rPr lang="en-US" sz="1800" smtClean="0">
                <a:solidFill>
                  <a:schemeClr val="accent1"/>
                </a:solidFill>
                <a:sym typeface="Wingdings" pitchFamily="2" charset="2"/>
              </a:rPr>
              <a:t>  Details in Steve Holmes’s presentations</a:t>
            </a:r>
            <a:endParaRPr lang="en-US" sz="1800" smtClean="0">
              <a:solidFill>
                <a:schemeClr val="accent1"/>
              </a:solidFill>
            </a:endParaRPr>
          </a:p>
        </p:txBody>
      </p:sp>
      <p:sp>
        <p:nvSpPr>
          <p:cNvPr id="34821" name="Slide Number Placeholder 5"/>
          <p:cNvSpPr>
            <a:spLocks noGrp="1"/>
          </p:cNvSpPr>
          <p:nvPr>
            <p:ph type="sldNum" sz="quarter" idx="11"/>
          </p:nvPr>
        </p:nvSpPr>
        <p:spPr>
          <a:noFill/>
        </p:spPr>
        <p:txBody>
          <a:bodyPr/>
          <a:lstStyle/>
          <a:p>
            <a:fld id="{4B181508-577C-41EB-AD56-AF56D9103BAA}" type="slidenum">
              <a:rPr lang="en-US" smtClean="0"/>
              <a:pPr/>
              <a:t>28</a:t>
            </a:fld>
            <a:endParaRPr lang="en-US" smtClean="0"/>
          </a:p>
        </p:txBody>
      </p:sp>
      <p:sp>
        <p:nvSpPr>
          <p:cNvPr id="34822" name="Footer Placeholder 6"/>
          <p:cNvSpPr>
            <a:spLocks noGrp="1"/>
          </p:cNvSpPr>
          <p:nvPr>
            <p:ph type="ftr" sz="quarter" idx="10"/>
          </p:nvPr>
        </p:nvSpPr>
        <p:spPr>
          <a:noFill/>
        </p:spPr>
        <p:txBody>
          <a:bodyPr/>
          <a:lstStyle/>
          <a:p>
            <a:r>
              <a:rPr lang="en-US" smtClean="0"/>
              <a:t>Young-Kee Kim, DOE S&amp;T Review, July 12-14, 2010</a:t>
            </a:r>
          </a:p>
        </p:txBody>
      </p:sp>
      <p:sp>
        <p:nvSpPr>
          <p:cNvPr id="34823" name="TextBox 6"/>
          <p:cNvSpPr txBox="1">
            <a:spLocks noChangeArrowheads="1"/>
          </p:cNvSpPr>
          <p:nvPr/>
        </p:nvSpPr>
        <p:spPr bwMode="auto">
          <a:xfrm>
            <a:off x="1684338" y="5105400"/>
            <a:ext cx="7307262" cy="1127125"/>
          </a:xfrm>
          <a:prstGeom prst="rect">
            <a:avLst/>
          </a:prstGeom>
          <a:noFill/>
          <a:ln w="9525">
            <a:noFill/>
            <a:miter lim="800000"/>
            <a:headEnd/>
            <a:tailEnd/>
          </a:ln>
        </p:spPr>
        <p:txBody>
          <a:bodyPr wrap="none">
            <a:spAutoFit/>
          </a:bodyPr>
          <a:lstStyle/>
          <a:p>
            <a:pPr algn="ctr"/>
            <a:r>
              <a:rPr lang="en-US"/>
              <a:t>Muon Collider Physics/Detector not included in MAP</a:t>
            </a:r>
          </a:p>
          <a:p>
            <a:pPr algn="ctr"/>
            <a:r>
              <a:rPr lang="en-US" sz="1800"/>
              <a:t>1</a:t>
            </a:r>
            <a:r>
              <a:rPr lang="en-US" sz="1800" baseline="30000"/>
              <a:t>st</a:t>
            </a:r>
            <a:r>
              <a:rPr lang="en-US" sz="1800"/>
              <a:t> workshop in Nov 2009, 2</a:t>
            </a:r>
            <a:r>
              <a:rPr lang="en-US" sz="1800" baseline="30000"/>
              <a:t>nd</a:t>
            </a:r>
            <a:r>
              <a:rPr lang="en-US" sz="1800"/>
              <a:t> workshop in late fall 2010</a:t>
            </a:r>
          </a:p>
          <a:p>
            <a:pPr algn="ctr"/>
            <a:r>
              <a:rPr lang="en-US" sz="1800"/>
              <a:t>(including the ILC/CLIC community)</a:t>
            </a:r>
          </a:p>
        </p:txBody>
      </p:sp>
    </p:spTree>
  </p:cSld>
  <p:clrMapOvr>
    <a:masterClrMapping/>
  </p:clrMapOvr>
  <p:transition advTm="3453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r>
              <a:rPr lang="en-US" smtClean="0"/>
              <a:t>Lepton Colliders: Detector and Physics</a:t>
            </a:r>
          </a:p>
        </p:txBody>
      </p:sp>
      <p:sp>
        <p:nvSpPr>
          <p:cNvPr id="35843" name="Content Placeholder 5"/>
          <p:cNvSpPr>
            <a:spLocks noGrp="1"/>
          </p:cNvSpPr>
          <p:nvPr>
            <p:ph idx="1"/>
          </p:nvPr>
        </p:nvSpPr>
        <p:spPr>
          <a:xfrm>
            <a:off x="1600200" y="1143000"/>
            <a:ext cx="7239000" cy="4953000"/>
          </a:xfrm>
        </p:spPr>
        <p:txBody>
          <a:bodyPr/>
          <a:lstStyle/>
          <a:p>
            <a:r>
              <a:rPr lang="en-US" dirty="0" smtClean="0"/>
              <a:t>White Paper by 5 US national labs</a:t>
            </a:r>
          </a:p>
          <a:p>
            <a:pPr lvl="1"/>
            <a:r>
              <a:rPr lang="en-US" dirty="0" smtClean="0"/>
              <a:t>Goal:</a:t>
            </a:r>
          </a:p>
          <a:p>
            <a:pPr lvl="2"/>
            <a:r>
              <a:rPr lang="en-US" sz="2000" dirty="0" smtClean="0"/>
              <a:t>Although lepton collider options have very different levels of maturity and operational conditions, we believe that broad physics goals are similar and we need an objective physics comparison of the options </a:t>
            </a:r>
            <a:r>
              <a:rPr lang="en-US" sz="2000" dirty="0" smtClean="0"/>
              <a:t>and detector R&amp;D in </a:t>
            </a:r>
            <a:r>
              <a:rPr lang="en-US" sz="2000" dirty="0" smtClean="0"/>
              <a:t>a coherent, efficient, and cost effective manner</a:t>
            </a:r>
          </a:p>
          <a:p>
            <a:pPr lvl="1"/>
            <a:endParaRPr lang="en-US" sz="1000" dirty="0" smtClean="0"/>
          </a:p>
          <a:p>
            <a:pPr lvl="1"/>
            <a:r>
              <a:rPr lang="en-US" dirty="0" smtClean="0"/>
              <a:t>Presentation to DOE</a:t>
            </a:r>
          </a:p>
          <a:p>
            <a:pPr lvl="2"/>
            <a:r>
              <a:rPr lang="en-US" sz="2000" dirty="0" smtClean="0"/>
              <a:t>“KA12 (electron-based research) review”</a:t>
            </a:r>
          </a:p>
          <a:p>
            <a:pPr lvl="1"/>
            <a:endParaRPr lang="en-US" sz="1000" dirty="0" smtClean="0"/>
          </a:p>
          <a:p>
            <a:pPr lvl="1"/>
            <a:r>
              <a:rPr lang="en-US" dirty="0" smtClean="0"/>
              <a:t>Communicated to leaders of US ILC/</a:t>
            </a:r>
            <a:r>
              <a:rPr lang="en-US" dirty="0" err="1" smtClean="0"/>
              <a:t>univ</a:t>
            </a:r>
            <a:r>
              <a:rPr lang="en-US" dirty="0" smtClean="0"/>
              <a:t>. community</a:t>
            </a:r>
          </a:p>
          <a:p>
            <a:pPr lvl="1"/>
            <a:endParaRPr lang="en-US" sz="1000" dirty="0" smtClean="0"/>
          </a:p>
          <a:p>
            <a:pPr lvl="1"/>
            <a:r>
              <a:rPr lang="en-US" dirty="0" smtClean="0"/>
              <a:t>Plan to develop a National Strategy with a broader community</a:t>
            </a:r>
          </a:p>
        </p:txBody>
      </p:sp>
      <p:sp>
        <p:nvSpPr>
          <p:cNvPr id="35844" name="Footer Placeholder 2"/>
          <p:cNvSpPr>
            <a:spLocks noGrp="1"/>
          </p:cNvSpPr>
          <p:nvPr>
            <p:ph type="ftr" sz="quarter" idx="10"/>
          </p:nvPr>
        </p:nvSpPr>
        <p:spPr>
          <a:noFill/>
        </p:spPr>
        <p:txBody>
          <a:bodyPr/>
          <a:lstStyle/>
          <a:p>
            <a:r>
              <a:rPr lang="en-US" smtClean="0"/>
              <a:t>Young-Kee Kim, DOE S&amp;T Review, July 12-14, 2010</a:t>
            </a:r>
          </a:p>
        </p:txBody>
      </p:sp>
      <p:sp>
        <p:nvSpPr>
          <p:cNvPr id="35845" name="Slide Number Placeholder 3"/>
          <p:cNvSpPr>
            <a:spLocks noGrp="1"/>
          </p:cNvSpPr>
          <p:nvPr>
            <p:ph type="sldNum" sz="quarter" idx="11"/>
          </p:nvPr>
        </p:nvSpPr>
        <p:spPr>
          <a:noFill/>
        </p:spPr>
        <p:txBody>
          <a:bodyPr/>
          <a:lstStyle/>
          <a:p>
            <a:fld id="{9E476D17-B5EB-4A79-AF20-A0C3EFADCF22}" type="slidenum">
              <a:rPr lang="en-US" smtClean="0"/>
              <a:pPr/>
              <a:t>29</a:t>
            </a:fld>
            <a:endParaRPr lang="en-US" smtClean="0"/>
          </a:p>
        </p:txBody>
      </p:sp>
    </p:spTree>
  </p:cSld>
  <p:clrMapOvr>
    <a:masterClrMapping/>
  </p:clrMapOvr>
  <p:transition advTm="5705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lstStyle/>
          <a:p>
            <a:pPr algn="ctr"/>
            <a:r>
              <a:rPr lang="en-US" dirty="0" smtClean="0"/>
              <a:t>S&amp;T Review Subjects</a:t>
            </a:r>
          </a:p>
        </p:txBody>
      </p:sp>
      <p:graphicFrame>
        <p:nvGraphicFramePr>
          <p:cNvPr id="61485" name="Group 45"/>
          <p:cNvGraphicFramePr>
            <a:graphicFrameLocks noGrp="1"/>
          </p:cNvGraphicFramePr>
          <p:nvPr>
            <p:ph idx="4294967295"/>
          </p:nvPr>
        </p:nvGraphicFramePr>
        <p:xfrm>
          <a:off x="609600" y="914400"/>
          <a:ext cx="8077200" cy="5431536"/>
        </p:xfrm>
        <a:graphic>
          <a:graphicData uri="http://schemas.openxmlformats.org/drawingml/2006/table">
            <a:tbl>
              <a:tblPr/>
              <a:tblGrid>
                <a:gridCol w="4648200"/>
                <a:gridCol w="3429000"/>
              </a:tblGrid>
              <a:tr h="38671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Included in S&amp;T </a:t>
                      </a:r>
                      <a:r>
                        <a:rPr kumimoji="0" lang="en-US" sz="2000" b="0" i="0" u="none" strike="noStrike" cap="none" normalizeH="0" baseline="0" dirty="0" smtClean="0">
                          <a:ln>
                            <a:noFill/>
                          </a:ln>
                          <a:solidFill>
                            <a:schemeClr val="tx1"/>
                          </a:solidFill>
                          <a:effectLst/>
                          <a:latin typeface="Arial Unicode MS" pitchFamily="34" charset="-128"/>
                        </a:rPr>
                        <a:t>Review</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Not Included in S&amp;T Review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574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rgbClr val="FFFF00"/>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Unicode MS" pitchFamily="34" charset="-128"/>
                        </a:rPr>
                        <a:t>Science</a:t>
                      </a:r>
                      <a:r>
                        <a:rPr kumimoji="0" lang="en-US" sz="2000" b="0" i="0" u="none" strike="noStrike" cap="none" normalizeH="0" baseline="0" dirty="0" smtClean="0">
                          <a:ln>
                            <a:noFill/>
                          </a:ln>
                          <a:solidFill>
                            <a:schemeClr val="tx1"/>
                          </a:solidFill>
                          <a:effectLst/>
                          <a:latin typeface="Arial Unicode MS" pitchFamily="34" charset="-128"/>
                        </a:rPr>
                        <a:t>:</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2000" b="0" i="0" u="none" strike="noStrike" cap="none" normalizeH="0" baseline="0" dirty="0" smtClean="0">
                          <a:ln>
                            <a:noFill/>
                          </a:ln>
                          <a:solidFill>
                            <a:schemeClr val="tx1"/>
                          </a:solidFill>
                          <a:effectLst/>
                          <a:latin typeface="Arial Unicode MS" pitchFamily="34" charset="-128"/>
                        </a:rPr>
                        <a:t>  </a:t>
                      </a:r>
                      <a:r>
                        <a:rPr kumimoji="0" lang="en-US" sz="1800" b="0" i="0" u="none" strike="noStrike" cap="none" normalizeH="0" baseline="0" dirty="0" err="1" smtClean="0">
                          <a:ln>
                            <a:noFill/>
                          </a:ln>
                          <a:solidFill>
                            <a:schemeClr val="tx1"/>
                          </a:solidFill>
                          <a:effectLst/>
                          <a:latin typeface="Arial Unicode MS" pitchFamily="34" charset="-128"/>
                        </a:rPr>
                        <a:t>Tevatron</a:t>
                      </a:r>
                      <a:r>
                        <a:rPr kumimoji="0" lang="en-US" sz="1800" b="0" i="0" u="none" strike="noStrike" cap="none" normalizeH="0" baseline="0" dirty="0" smtClean="0">
                          <a:ln>
                            <a:noFill/>
                          </a:ln>
                          <a:solidFill>
                            <a:schemeClr val="tx1"/>
                          </a:solidFill>
                          <a:effectLst/>
                          <a:latin typeface="Arial Unicode MS" pitchFamily="34" charset="-128"/>
                        </a:rPr>
                        <a:t> (CDF, D</a:t>
                      </a:r>
                      <a:r>
                        <a:rPr lang="en-US" sz="1800" dirty="0" smtClean="0">
                          <a:solidFill>
                            <a:srgbClr val="FFFFFF"/>
                          </a:solidFill>
                        </a:rPr>
                        <a:t>Ø</a:t>
                      </a:r>
                      <a:r>
                        <a:rPr kumimoji="0" lang="en-US" sz="1800" b="0" i="0" u="none" strike="noStrike" cap="none" normalizeH="0" baseline="0" dirty="0" smtClean="0">
                          <a:ln>
                            <a:noFill/>
                          </a:ln>
                          <a:solidFill>
                            <a:schemeClr val="tx1"/>
                          </a:solidFill>
                          <a:effectLst/>
                          <a:latin typeface="Arial Unicode MS" pitchFamily="34" charset="-128"/>
                        </a:rPr>
                        <a:t>)</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Arial Unicode MS" pitchFamily="34" charset="-128"/>
                        </a:rPr>
                        <a:t>  Neutrino Experiments (</a:t>
                      </a:r>
                      <a:r>
                        <a:rPr kumimoji="0" lang="en-US" sz="1800" b="0" i="0" u="none" strike="noStrike" cap="none" normalizeH="0" baseline="0" dirty="0" err="1" smtClean="0">
                          <a:ln>
                            <a:noFill/>
                          </a:ln>
                          <a:solidFill>
                            <a:schemeClr val="tx1"/>
                          </a:solidFill>
                          <a:effectLst/>
                          <a:latin typeface="Arial Unicode MS" pitchFamily="34" charset="-128"/>
                        </a:rPr>
                        <a:t>MiniBooNE</a:t>
                      </a:r>
                      <a:r>
                        <a:rPr kumimoji="0" lang="en-US" sz="1800" b="0" i="0" u="none" strike="noStrike" cap="none" normalizeH="0" baseline="0" dirty="0" smtClean="0">
                          <a:ln>
                            <a:noFill/>
                          </a:ln>
                          <a:solidFill>
                            <a:schemeClr val="tx1"/>
                          </a:solidFill>
                          <a:effectLst/>
                          <a:latin typeface="Arial Unicode MS" pitchFamily="34" charset="-128"/>
                        </a:rPr>
                        <a:t>,</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800" b="0" i="0" u="none" strike="noStrike" cap="none" normalizeH="0" baseline="0" dirty="0" smtClean="0">
                          <a:ln>
                            <a:noFill/>
                          </a:ln>
                          <a:solidFill>
                            <a:schemeClr val="tx1"/>
                          </a:solidFill>
                          <a:effectLst/>
                          <a:latin typeface="Arial Unicode MS" pitchFamily="34" charset="-128"/>
                        </a:rPr>
                        <a:t>                   SciBooNE, MINOS, </a:t>
                      </a:r>
                      <a:r>
                        <a:rPr kumimoji="0" lang="en-US" sz="1800" b="0" i="0" u="none" strike="noStrike" cap="none" normalizeH="0" baseline="0" dirty="0" err="1" smtClean="0">
                          <a:ln>
                            <a:noFill/>
                          </a:ln>
                          <a:solidFill>
                            <a:schemeClr val="tx1"/>
                          </a:solidFill>
                          <a:effectLst/>
                          <a:latin typeface="Arial Unicode MS" pitchFamily="34" charset="-128"/>
                        </a:rPr>
                        <a:t>MINERvA</a:t>
                      </a:r>
                      <a:r>
                        <a:rPr kumimoji="0" lang="en-US" sz="1800" b="0" i="0" u="none" strike="noStrike" cap="none" normalizeH="0" baseline="0" dirty="0" smtClean="0">
                          <a:ln>
                            <a:noFill/>
                          </a:ln>
                          <a:solidFill>
                            <a:schemeClr val="tx1"/>
                          </a:solidFill>
                          <a:effectLst/>
                          <a:latin typeface="Arial Unicode MS" pitchFamily="34" charset="-128"/>
                        </a:rPr>
                        <a:t>)</a:t>
                      </a:r>
                      <a:endParaRPr kumimoji="0" lang="en-US" sz="18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rgbClr val="FFFF00"/>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FFFF00"/>
                          </a:solidFill>
                          <a:effectLst/>
                          <a:latin typeface="Arial Unicode MS" pitchFamily="34" charset="-128"/>
                        </a:rPr>
                        <a:t>Accel</a:t>
                      </a:r>
                      <a:r>
                        <a:rPr kumimoji="0" lang="en-US" sz="2000" b="0" i="0" u="none" strike="noStrike" cap="none" normalizeH="0" baseline="0" dirty="0" smtClean="0">
                          <a:ln>
                            <a:noFill/>
                          </a:ln>
                          <a:solidFill>
                            <a:srgbClr val="FFFF00"/>
                          </a:solidFill>
                          <a:effectLst/>
                          <a:latin typeface="Arial Unicode MS" pitchFamily="34" charset="-128"/>
                        </a:rPr>
                        <a:t>./Det./Comp. Operations</a:t>
                      </a:r>
                      <a:r>
                        <a:rPr kumimoji="0" lang="en-US" sz="2000" b="0" i="0" u="none" strike="noStrike" cap="none" normalizeH="0" baseline="0" dirty="0" smtClean="0">
                          <a:ln>
                            <a:noFill/>
                          </a:ln>
                          <a:solidFill>
                            <a:schemeClr val="tx1"/>
                          </a:solidFill>
                          <a:effectLst/>
                          <a:latin typeface="Arial Unicode MS" pitchFamily="34" charset="-128"/>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MS" pitchFamily="34" charset="-128"/>
                        </a:rPr>
                        <a:t>  </a:t>
                      </a:r>
                      <a:r>
                        <a:rPr kumimoji="0" lang="en-US" sz="1800" b="0" i="0" u="none" strike="noStrike" cap="none" normalizeH="0" baseline="0" dirty="0" err="1" smtClean="0">
                          <a:ln>
                            <a:noFill/>
                          </a:ln>
                          <a:solidFill>
                            <a:schemeClr val="tx1"/>
                          </a:solidFill>
                          <a:effectLst/>
                          <a:latin typeface="Arial Unicode MS" pitchFamily="34" charset="-128"/>
                        </a:rPr>
                        <a:t>Tevatron</a:t>
                      </a:r>
                      <a:r>
                        <a:rPr kumimoji="0" lang="en-US" sz="1800" b="0" i="0" u="none" strike="noStrike" cap="none" normalizeH="0" baseline="0" dirty="0" smtClean="0">
                          <a:ln>
                            <a:noFill/>
                          </a:ln>
                          <a:solidFill>
                            <a:schemeClr val="tx1"/>
                          </a:solidFill>
                          <a:effectLst/>
                          <a:latin typeface="Arial Unicode MS" pitchFamily="34" charset="-128"/>
                        </a:rPr>
                        <a:t>, Neutrinos, </a:t>
                      </a:r>
                      <a:r>
                        <a:rPr kumimoji="0" lang="en-US" sz="1800" b="0" i="0" u="none" strike="noStrike" cap="none" normalizeH="0" baseline="0" dirty="0" err="1" smtClean="0">
                          <a:ln>
                            <a:noFill/>
                          </a:ln>
                          <a:solidFill>
                            <a:schemeClr val="tx1"/>
                          </a:solidFill>
                          <a:effectLst/>
                          <a:latin typeface="Arial Unicode MS" pitchFamily="34" charset="-128"/>
                        </a:rPr>
                        <a:t>Testbeam</a:t>
                      </a:r>
                      <a:r>
                        <a:rPr kumimoji="0" lang="en-US" sz="1800" b="0" i="0" u="none" strike="noStrike" cap="none" normalizeH="0" baseline="0" dirty="0" smtClean="0">
                          <a:ln>
                            <a:noFill/>
                          </a:ln>
                          <a:solidFill>
                            <a:schemeClr val="tx1"/>
                          </a:solidFill>
                          <a:effectLst/>
                          <a:latin typeface="Arial Unicode MS" pitchFamily="34" charset="-128"/>
                        </a:rPr>
                        <a:t>, </a:t>
                      </a:r>
                      <a:r>
                        <a:rPr kumimoji="0" lang="en-US" sz="1800" b="0" i="0" u="none" strike="noStrike" cap="none" normalizeH="0" baseline="0" dirty="0" err="1" smtClean="0">
                          <a:ln>
                            <a:noFill/>
                          </a:ln>
                          <a:solidFill>
                            <a:schemeClr val="tx1"/>
                          </a:solidFill>
                          <a:effectLst/>
                          <a:latin typeface="Arial Unicode MS" pitchFamily="34" charset="-128"/>
                        </a:rPr>
                        <a:t>SeaQuest</a:t>
                      </a:r>
                      <a:endParaRPr kumimoji="0" lang="en-US" sz="18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MS" pitchFamily="34" charset="-128"/>
                        </a:rPr>
                        <a:t>  CDF, D</a:t>
                      </a:r>
                      <a:r>
                        <a:rPr lang="en-US" sz="1800" dirty="0" smtClean="0">
                          <a:solidFill>
                            <a:srgbClr val="FFFFFF"/>
                          </a:solidFill>
                        </a:rPr>
                        <a:t>Ø</a:t>
                      </a:r>
                      <a:r>
                        <a:rPr kumimoji="0" lang="en-US" sz="1800" b="0" i="0" u="none" strike="noStrike" cap="none" normalizeH="0" baseline="0" dirty="0" smtClean="0">
                          <a:ln>
                            <a:noFill/>
                          </a:ln>
                          <a:solidFill>
                            <a:schemeClr val="tx1"/>
                          </a:solidFill>
                          <a:effectLst/>
                          <a:latin typeface="Arial Unicode MS" pitchFamily="34" charset="-128"/>
                        </a:rPr>
                        <a:t>, MINOS, </a:t>
                      </a:r>
                      <a:r>
                        <a:rPr kumimoji="0" lang="en-US" sz="1800" b="0" i="0" u="none" strike="noStrike" cap="none" normalizeH="0" baseline="0" dirty="0" err="1" smtClean="0">
                          <a:ln>
                            <a:noFill/>
                          </a:ln>
                          <a:solidFill>
                            <a:schemeClr val="tx1"/>
                          </a:solidFill>
                          <a:effectLst/>
                          <a:latin typeface="Arial Unicode MS" pitchFamily="34" charset="-128"/>
                        </a:rPr>
                        <a:t>MiniBooNE</a:t>
                      </a:r>
                      <a:r>
                        <a:rPr kumimoji="0" lang="en-US" sz="1800" b="0" i="0" u="none" strike="noStrike" cap="none" normalizeH="0" baseline="0" dirty="0" smtClean="0">
                          <a:ln>
                            <a:noFill/>
                          </a:ln>
                          <a:solidFill>
                            <a:schemeClr val="tx1"/>
                          </a:solidFill>
                          <a:effectLst/>
                          <a:latin typeface="Arial Unicode MS" pitchFamily="34" charset="-128"/>
                        </a:rPr>
                        <a:t>, </a:t>
                      </a:r>
                      <a:r>
                        <a:rPr kumimoji="0" lang="en-US" sz="1800" b="0" i="0" u="none" strike="noStrike" cap="none" normalizeH="0" baseline="0" dirty="0" err="1" smtClean="0">
                          <a:ln>
                            <a:noFill/>
                          </a:ln>
                          <a:solidFill>
                            <a:schemeClr val="tx1"/>
                          </a:solidFill>
                          <a:effectLst/>
                          <a:latin typeface="Arial Unicode MS" pitchFamily="34" charset="-128"/>
                        </a:rPr>
                        <a:t>MINERvA</a:t>
                      </a:r>
                      <a:endParaRPr kumimoji="0" lang="en-US" sz="18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rgbClr val="FFFF00"/>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Unicode MS" pitchFamily="34" charset="-128"/>
                        </a:rPr>
                        <a:t>Accelerator </a:t>
                      </a:r>
                      <a:r>
                        <a:rPr kumimoji="0" lang="en-US" sz="2000" b="0" i="0" u="none" strike="noStrike" cap="none" normalizeH="0" baseline="0" dirty="0" smtClean="0">
                          <a:ln>
                            <a:noFill/>
                          </a:ln>
                          <a:solidFill>
                            <a:srgbClr val="FFFF00"/>
                          </a:solidFill>
                          <a:effectLst/>
                          <a:latin typeface="Arial Unicode MS" pitchFamily="34" charset="-128"/>
                        </a:rPr>
                        <a:t>Technology</a:t>
                      </a:r>
                      <a:r>
                        <a:rPr kumimoji="0" lang="en-US" sz="2000" b="0" i="0" u="none" strike="noStrike" cap="none" normalizeH="0" baseline="0" dirty="0" smtClean="0">
                          <a:ln>
                            <a:noFill/>
                          </a:ln>
                          <a:solidFill>
                            <a:schemeClr val="tx1"/>
                          </a:solidFill>
                          <a:effectLst/>
                          <a:latin typeface="Arial Unicode MS" pitchFamily="34" charset="-128"/>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MS" pitchFamily="34" charset="-128"/>
                        </a:rPr>
                        <a:t>   Proton Plan, Project X, SRF</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MS" pitchFamily="34" charset="-128"/>
                        </a:rPr>
                        <a:t>   (SRF/HINS/Project X/ILC integrated plan)</a:t>
                      </a:r>
                      <a:endParaRPr kumimoji="0" lang="en-US" sz="20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rgbClr val="FFFF00"/>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00"/>
                          </a:solidFill>
                          <a:effectLst/>
                          <a:latin typeface="Arial Unicode MS" pitchFamily="34" charset="-128"/>
                        </a:rPr>
                        <a:t>Detector Technology</a:t>
                      </a:r>
                      <a:r>
                        <a:rPr kumimoji="0" lang="en-US" sz="2000" b="0" i="0" u="none" strike="noStrike" cap="none" normalizeH="0" baseline="0" dirty="0" smtClean="0">
                          <a:ln>
                            <a:noFill/>
                          </a:ln>
                          <a:solidFill>
                            <a:schemeClr val="tx1"/>
                          </a:solidFill>
                          <a:effectLst/>
                          <a:latin typeface="Arial Unicode MS" pitchFamily="34" charset="-128"/>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MS" pitchFamily="34" charset="-128"/>
                        </a:rPr>
                        <a:t>   </a:t>
                      </a:r>
                      <a:r>
                        <a:rPr kumimoji="0" lang="en-US" sz="1800" b="0" i="0" u="none" strike="noStrike" cap="none" normalizeH="0" baseline="0" dirty="0" err="1" smtClean="0">
                          <a:ln>
                            <a:noFill/>
                          </a:ln>
                          <a:solidFill>
                            <a:schemeClr val="tx1"/>
                          </a:solidFill>
                          <a:effectLst/>
                          <a:latin typeface="Arial Unicode MS" pitchFamily="34" charset="-128"/>
                        </a:rPr>
                        <a:t>NOvA</a:t>
                      </a:r>
                      <a:r>
                        <a:rPr kumimoji="0" lang="en-US" sz="1800" b="0" i="0" u="none" strike="noStrike" cap="none" normalizeH="0" baseline="0" dirty="0" smtClean="0">
                          <a:ln>
                            <a:noFill/>
                          </a:ln>
                          <a:solidFill>
                            <a:schemeClr val="tx1"/>
                          </a:solidFill>
                          <a:effectLst/>
                          <a:latin typeface="Arial Unicode MS" pitchFamily="34" charset="-128"/>
                        </a:rPr>
                        <a:t>, </a:t>
                      </a:r>
                      <a:r>
                        <a:rPr kumimoji="0" lang="en-US" sz="1800" b="0" i="0" u="none" strike="noStrike" cap="none" normalizeH="0" baseline="0" dirty="0" err="1" smtClean="0">
                          <a:ln>
                            <a:noFill/>
                          </a:ln>
                          <a:solidFill>
                            <a:schemeClr val="tx1"/>
                          </a:solidFill>
                          <a:effectLst/>
                          <a:latin typeface="Arial Unicode MS" pitchFamily="34" charset="-128"/>
                        </a:rPr>
                        <a:t>MicroBooNE</a:t>
                      </a:r>
                      <a:r>
                        <a:rPr kumimoji="0" lang="en-US" sz="1800" b="0" i="0" u="none" strike="noStrike" cap="none" normalizeH="0" baseline="0" dirty="0" smtClean="0">
                          <a:ln>
                            <a:noFill/>
                          </a:ln>
                          <a:solidFill>
                            <a:schemeClr val="tx1"/>
                          </a:solidFill>
                          <a:effectLst/>
                          <a:latin typeface="Arial Unicode MS" pitchFamily="34" charset="-128"/>
                        </a:rPr>
                        <a:t>, Mu2e, </a:t>
                      </a:r>
                      <a:r>
                        <a:rPr kumimoji="0" lang="en-US" sz="1800" b="0" i="0" u="none" strike="noStrike" cap="none" normalizeH="0" baseline="0" dirty="0" smtClean="0">
                          <a:ln>
                            <a:noFill/>
                          </a:ln>
                          <a:solidFill>
                            <a:schemeClr val="tx1"/>
                          </a:solidFill>
                          <a:effectLst/>
                          <a:latin typeface="Arial Unicode MS" pitchFamily="34" charset="-128"/>
                        </a:rPr>
                        <a:t>LBNE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Unicode MS"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Unicode MS" pitchFamily="34" charset="-128"/>
                        </a:rPr>
                        <a:t>LHC</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Unicode MS" pitchFamily="34" charset="-128"/>
                        </a:rPr>
                        <a:t>Non-Accelerator Experiments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rgbClr val="FFFFFF"/>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Unicode MS" pitchFamily="34" charset="-128"/>
                        </a:rPr>
                        <a:t>Fermilab Scientists research on accelerator-based programs (proton- and lepton-based)</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rgbClr val="FFFFFF"/>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Unicode MS" pitchFamily="34" charset="-128"/>
                        </a:rPr>
                        <a:t>Theory</a:t>
                      </a:r>
                      <a:r>
                        <a:rPr kumimoji="0" lang="en-US" sz="1800" b="0" i="0" u="none" strike="noStrike" cap="none" normalizeH="0" baseline="0" dirty="0" smtClean="0">
                          <a:ln>
                            <a:noFill/>
                          </a:ln>
                          <a:solidFill>
                            <a:srgbClr val="FFFFFF"/>
                          </a:solidFill>
                          <a:effectLst/>
                          <a:latin typeface="Arial Unicode MS" pitchFamily="34" charset="-128"/>
                        </a:rPr>
                        <a:t>, Lattice QCD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000" b="0" i="0" u="none" strike="noStrike" cap="none" normalizeH="0" baseline="0" dirty="0" smtClean="0">
                        <a:ln>
                          <a:noFill/>
                        </a:ln>
                        <a:solidFill>
                          <a:srgbClr val="FFFFFF"/>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rgbClr val="FFFFFF"/>
                          </a:solidFill>
                          <a:effectLst/>
                          <a:latin typeface="Arial Unicode MS" pitchFamily="34" charset="-128"/>
                        </a:rPr>
                        <a:t>Generic Detector R&amp;D</a:t>
                      </a:r>
                      <a:endParaRPr kumimoji="0" lang="en-US" sz="1000" b="0" i="0" u="none" strike="noStrike" cap="none" normalizeH="0" baseline="0" dirty="0" smtClean="0">
                        <a:ln>
                          <a:noFill/>
                        </a:ln>
                        <a:solidFill>
                          <a:srgbClr val="FFFFFF"/>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Unicode MS" pitchFamily="34" charset="-128"/>
                        </a:rPr>
                        <a:t>Accelerator </a:t>
                      </a:r>
                      <a:r>
                        <a:rPr kumimoji="0" lang="en-US" sz="1800" b="0" i="0" u="none" strike="noStrike" cap="none" normalizeH="0" baseline="0" dirty="0" smtClean="0">
                          <a:ln>
                            <a:noFill/>
                          </a:ln>
                          <a:solidFill>
                            <a:srgbClr val="FFFFFF"/>
                          </a:solidFill>
                          <a:effectLst/>
                          <a:latin typeface="Arial Unicode MS" pitchFamily="34" charset="-128"/>
                        </a:rPr>
                        <a:t>Science </a:t>
                      </a:r>
                      <a:endParaRPr kumimoji="0" lang="en-US" sz="1800" b="0" i="0" u="none" strike="noStrike" cap="none" normalizeH="0" baseline="0" dirty="0" smtClean="0">
                        <a:ln>
                          <a:noFill/>
                        </a:ln>
                        <a:solidFill>
                          <a:srgbClr val="FFFFFF"/>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Unicode MS" pitchFamily="34" charset="-128"/>
                        </a:rPr>
                        <a:t>Generic Accelerator R&amp;D</a:t>
                      </a:r>
                      <a:endParaRPr kumimoji="0" lang="en-US" sz="1800" b="0" i="0" u="none" strike="noStrike" cap="none" normalizeH="0" baseline="0" dirty="0" smtClean="0">
                        <a:ln>
                          <a:noFill/>
                        </a:ln>
                        <a:solidFill>
                          <a:srgbClr val="FFFFFF"/>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Unicode MS" pitchFamily="34" charset="-128"/>
                        </a:rPr>
                        <a:t>ILC / </a:t>
                      </a:r>
                      <a:r>
                        <a:rPr kumimoji="0" lang="en-US" sz="1800" b="0" i="0" u="none" strike="noStrike" cap="none" normalizeH="0" baseline="0" dirty="0" smtClean="0">
                          <a:ln>
                            <a:noFill/>
                          </a:ln>
                          <a:solidFill>
                            <a:srgbClr val="FFFFFF"/>
                          </a:solidFill>
                          <a:effectLst/>
                          <a:latin typeface="Symbol" pitchFamily="18" charset="2"/>
                        </a:rPr>
                        <a:t>n</a:t>
                      </a:r>
                      <a:r>
                        <a:rPr kumimoji="0" lang="en-US" sz="1800" b="0" i="0" u="none" strike="noStrike" cap="none" normalizeH="0" baseline="0" dirty="0" smtClean="0">
                          <a:ln>
                            <a:noFill/>
                          </a:ln>
                          <a:solidFill>
                            <a:srgbClr val="FFFFFF"/>
                          </a:solidFill>
                          <a:effectLst/>
                          <a:latin typeface="Arial Unicode MS" pitchFamily="34" charset="-128"/>
                        </a:rPr>
                        <a:t> Factory / </a:t>
                      </a:r>
                      <a:r>
                        <a:rPr kumimoji="0" lang="en-US" sz="1800" b="0" i="0" u="none" strike="noStrike" cap="none" normalizeH="0" baseline="0" dirty="0" err="1" smtClean="0">
                          <a:ln>
                            <a:noFill/>
                          </a:ln>
                          <a:solidFill>
                            <a:srgbClr val="FFFFFF"/>
                          </a:solidFill>
                          <a:effectLst/>
                          <a:latin typeface="Arial Unicode MS" pitchFamily="34" charset="-128"/>
                        </a:rPr>
                        <a:t>Muon</a:t>
                      </a:r>
                      <a:r>
                        <a:rPr kumimoji="0" lang="en-US" sz="1800" b="0" i="0" u="none" strike="noStrike" cap="none" normalizeH="0" baseline="0" dirty="0" smtClean="0">
                          <a:ln>
                            <a:noFill/>
                          </a:ln>
                          <a:solidFill>
                            <a:srgbClr val="FFFFFF"/>
                          </a:solidFill>
                          <a:effectLst/>
                          <a:latin typeface="Arial Unicode MS" pitchFamily="34" charset="-128"/>
                        </a:rPr>
                        <a:t> Collider</a:t>
                      </a:r>
                      <a:endParaRPr kumimoji="0" lang="en-US" sz="1800" b="0" i="0" u="none" strike="noStrike" cap="none" normalizeH="0" baseline="0" dirty="0" smtClean="0">
                        <a:ln>
                          <a:noFill/>
                        </a:ln>
                        <a:solidFill>
                          <a:srgbClr val="FFFFFF"/>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rgbClr val="FFFFFF"/>
                        </a:solidFill>
                        <a:effectLst/>
                        <a:latin typeface="Arial Unicode MS"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Unicode MS" pitchFamily="34" charset="-128"/>
                        </a:rPr>
                        <a:t>Supporting Functions</a:t>
                      </a:r>
                      <a:endParaRPr kumimoji="0" lang="en-US" sz="1800" b="0" i="0" u="none" strike="noStrike" cap="none" normalizeH="0" baseline="0" dirty="0" smtClean="0">
                        <a:ln>
                          <a:noFill/>
                        </a:ln>
                        <a:solidFill>
                          <a:srgbClr val="FFFFFF"/>
                        </a:solidFill>
                        <a:effectLst/>
                        <a:latin typeface="Arial Unicode MS"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35" name="Slide Number Placeholder 4"/>
          <p:cNvSpPr>
            <a:spLocks noGrp="1"/>
          </p:cNvSpPr>
          <p:nvPr>
            <p:ph type="sldNum" sz="quarter" idx="11"/>
          </p:nvPr>
        </p:nvSpPr>
        <p:spPr>
          <a:noFill/>
        </p:spPr>
        <p:txBody>
          <a:bodyPr/>
          <a:lstStyle/>
          <a:p>
            <a:fld id="{9C423A35-DD3D-49CE-89E7-A210CE0E0AB3}" type="slidenum">
              <a:rPr lang="en-US" smtClean="0"/>
              <a:pPr/>
              <a:t>3</a:t>
            </a:fld>
            <a:endParaRPr lang="en-US" smtClean="0"/>
          </a:p>
        </p:txBody>
      </p:sp>
      <p:sp>
        <p:nvSpPr>
          <p:cNvPr id="5136" name="Footer Placeholder 5"/>
          <p:cNvSpPr>
            <a:spLocks noGrp="1"/>
          </p:cNvSpPr>
          <p:nvPr>
            <p:ph type="ftr" sz="quarter" idx="10"/>
          </p:nvPr>
        </p:nvSpPr>
        <p:spPr>
          <a:noFill/>
        </p:spPr>
        <p:txBody>
          <a:bodyPr/>
          <a:lstStyle/>
          <a:p>
            <a:r>
              <a:rPr lang="en-US" smtClean="0"/>
              <a:t>Young-Kee Kim, DOE S&amp;T Review, July 12-14, 2010</a:t>
            </a:r>
          </a:p>
        </p:txBody>
      </p:sp>
    </p:spTree>
  </p:cSld>
  <p:clrMapOvr>
    <a:masterClrMapping/>
  </p:clrMapOvr>
  <p:transition advTm="17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Workforce Planning</a:t>
            </a:r>
          </a:p>
        </p:txBody>
      </p:sp>
      <p:sp>
        <p:nvSpPr>
          <p:cNvPr id="3" name="Content Placeholder 2"/>
          <p:cNvSpPr>
            <a:spLocks noGrp="1"/>
          </p:cNvSpPr>
          <p:nvPr>
            <p:ph idx="1"/>
          </p:nvPr>
        </p:nvSpPr>
        <p:spPr>
          <a:xfrm>
            <a:off x="1600200" y="1143000"/>
            <a:ext cx="7543800" cy="4953000"/>
          </a:xfrm>
        </p:spPr>
        <p:txBody>
          <a:bodyPr/>
          <a:lstStyle/>
          <a:p>
            <a:pPr>
              <a:defRPr/>
            </a:pPr>
            <a:r>
              <a:rPr lang="en-US" sz="2200" dirty="0" smtClean="0"/>
              <a:t>Strategic Planning</a:t>
            </a:r>
          </a:p>
          <a:p>
            <a:pPr lvl="1">
              <a:defRPr/>
            </a:pPr>
            <a:r>
              <a:rPr lang="en-US" sz="1800" u="sng" dirty="0" smtClean="0"/>
              <a:t>Comments on Accelerator</a:t>
            </a:r>
            <a:r>
              <a:rPr lang="en-US" sz="1800" dirty="0" smtClean="0"/>
              <a:t>: </a:t>
            </a:r>
            <a:r>
              <a:rPr lang="en-US" sz="1800" dirty="0" smtClean="0">
                <a:ea typeface="+mn-ea"/>
                <a:cs typeface="+mn-cs"/>
              </a:rPr>
              <a:t>The overall scope of the vision is ambitious and may well over-tax the staff in their ability to build and exploit everything that was presented. Once the overall plan is complete, OHAP (Organization and Human Asset Plan) should be continued, analyzing differences between resources available and needs. A plan should then be developed for retraining, redirecting, retaining, &amp; recruiting the necessary workforce.</a:t>
            </a:r>
          </a:p>
          <a:p>
            <a:pPr lvl="1">
              <a:defRPr/>
            </a:pPr>
            <a:r>
              <a:rPr lang="en-US" sz="1800" u="sng" dirty="0" smtClean="0">
                <a:solidFill>
                  <a:srgbClr val="FFFF00"/>
                </a:solidFill>
              </a:rPr>
              <a:t>Recommendations</a:t>
            </a:r>
            <a:r>
              <a:rPr lang="en-US" sz="1800" dirty="0" smtClean="0">
                <a:solidFill>
                  <a:srgbClr val="FFFF00"/>
                </a:solidFill>
              </a:rPr>
              <a:t>: Complete the OHAP including analyzing differences between the resources available and the needs from all projects and programs. </a:t>
            </a:r>
          </a:p>
          <a:p>
            <a:pPr>
              <a:defRPr/>
            </a:pPr>
            <a:r>
              <a:rPr lang="en-US" sz="2200" dirty="0" smtClean="0">
                <a:solidFill>
                  <a:srgbClr val="FFFFFF"/>
                </a:solidFill>
              </a:rPr>
              <a:t>Future Detectors</a:t>
            </a:r>
          </a:p>
          <a:p>
            <a:pPr lvl="1">
              <a:defRPr/>
            </a:pPr>
            <a:r>
              <a:rPr lang="en-US" sz="1800" u="sng" dirty="0" smtClean="0">
                <a:solidFill>
                  <a:srgbClr val="FFFFFF"/>
                </a:solidFill>
              </a:rPr>
              <a:t>General Comments</a:t>
            </a:r>
            <a:r>
              <a:rPr lang="en-US" sz="1800" dirty="0" smtClean="0">
                <a:solidFill>
                  <a:srgbClr val="FFFFFF"/>
                </a:solidFill>
              </a:rPr>
              <a:t>: Lab has identified the intensity frontier as its future emphasis and developed a project oriented plan to align its activities. We encourage lab to examine the balance between staff working on the energy frontier detectors and staff working on the intensity frontier detectors.</a:t>
            </a:r>
            <a:r>
              <a:rPr lang="en-US" dirty="0" smtClean="0">
                <a:solidFill>
                  <a:srgbClr val="FFFFFF"/>
                </a:solidFill>
              </a:rPr>
              <a:t> </a:t>
            </a:r>
          </a:p>
          <a:p>
            <a:pPr lvl="1">
              <a:defRPr/>
            </a:pPr>
            <a:endParaRPr lang="en-US" dirty="0" smtClean="0">
              <a:solidFill>
                <a:srgbClr val="FFFF00"/>
              </a:solidFill>
            </a:endParaRPr>
          </a:p>
          <a:p>
            <a:pPr lvl="1">
              <a:defRPr/>
            </a:pPr>
            <a:endParaRPr lang="en-US" dirty="0"/>
          </a:p>
        </p:txBody>
      </p:sp>
      <p:sp>
        <p:nvSpPr>
          <p:cNvPr id="36868" name="Footer Placeholder 3"/>
          <p:cNvSpPr>
            <a:spLocks noGrp="1"/>
          </p:cNvSpPr>
          <p:nvPr>
            <p:ph type="ftr" sz="quarter" idx="10"/>
          </p:nvPr>
        </p:nvSpPr>
        <p:spPr>
          <a:noFill/>
        </p:spPr>
        <p:txBody>
          <a:bodyPr/>
          <a:lstStyle/>
          <a:p>
            <a:r>
              <a:rPr lang="en-US" smtClean="0"/>
              <a:t>Young-Kee Kim, DOE S&amp;T Review, July 12-14, 2010</a:t>
            </a:r>
          </a:p>
        </p:txBody>
      </p:sp>
      <p:sp>
        <p:nvSpPr>
          <p:cNvPr id="36869" name="Slide Number Placeholder 4"/>
          <p:cNvSpPr>
            <a:spLocks noGrp="1"/>
          </p:cNvSpPr>
          <p:nvPr>
            <p:ph type="sldNum" sz="quarter" idx="11"/>
          </p:nvPr>
        </p:nvSpPr>
        <p:spPr>
          <a:noFill/>
        </p:spPr>
        <p:txBody>
          <a:bodyPr/>
          <a:lstStyle/>
          <a:p>
            <a:fld id="{85DA04EF-D2AC-4AF0-BFCA-656430109435}" type="slidenum">
              <a:rPr lang="en-US" smtClean="0"/>
              <a:pPr/>
              <a:t>30</a:t>
            </a:fld>
            <a:endParaRPr lang="en-US" smtClean="0"/>
          </a:p>
        </p:txBody>
      </p:sp>
    </p:spTree>
  </p:cSld>
  <p:clrMapOvr>
    <a:masterClrMapping/>
  </p:clrMapOvr>
  <p:transition advTm="16786"/>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Workforce Planning: OHAP</a:t>
            </a:r>
          </a:p>
        </p:txBody>
      </p:sp>
      <p:sp>
        <p:nvSpPr>
          <p:cNvPr id="37891" name="Content Placeholder 2"/>
          <p:cNvSpPr>
            <a:spLocks noGrp="1"/>
          </p:cNvSpPr>
          <p:nvPr>
            <p:ph idx="1"/>
          </p:nvPr>
        </p:nvSpPr>
        <p:spPr>
          <a:xfrm>
            <a:off x="1600200" y="1143000"/>
            <a:ext cx="7391400" cy="4953000"/>
          </a:xfrm>
        </p:spPr>
        <p:txBody>
          <a:bodyPr/>
          <a:lstStyle/>
          <a:p>
            <a:r>
              <a:rPr lang="en-US" sz="2000" dirty="0" smtClean="0">
                <a:solidFill>
                  <a:srgbClr val="FFFF00"/>
                </a:solidFill>
              </a:rPr>
              <a:t>Lab-wide staffing plan tool to support the strategic plan</a:t>
            </a:r>
            <a:r>
              <a:rPr lang="en-US" sz="2000" dirty="0" smtClean="0">
                <a:solidFill>
                  <a:srgbClr val="FFFFFF"/>
                </a:solidFill>
              </a:rPr>
              <a:t>: analyze </a:t>
            </a:r>
            <a:r>
              <a:rPr lang="en-US" sz="2000" dirty="0" smtClean="0">
                <a:solidFill>
                  <a:srgbClr val="FFFFFF"/>
                </a:solidFill>
              </a:rPr>
              <a:t>available resources </a:t>
            </a:r>
            <a:r>
              <a:rPr lang="en-US" sz="2000" dirty="0" smtClean="0">
                <a:solidFill>
                  <a:srgbClr val="FFFFFF"/>
                </a:solidFill>
              </a:rPr>
              <a:t>and resources </a:t>
            </a:r>
            <a:r>
              <a:rPr lang="en-US" sz="2000" dirty="0" smtClean="0">
                <a:solidFill>
                  <a:srgbClr val="FFFFFF"/>
                </a:solidFill>
              </a:rPr>
              <a:t>needs (in all disciplines / skills</a:t>
            </a:r>
            <a:r>
              <a:rPr lang="en-US" sz="2000" dirty="0" smtClean="0">
                <a:solidFill>
                  <a:srgbClr val="FFFFFF"/>
                </a:solidFill>
              </a:rPr>
              <a:t>), </a:t>
            </a:r>
            <a:r>
              <a:rPr lang="en-US" sz="2000" dirty="0" smtClean="0">
                <a:solidFill>
                  <a:srgbClr val="FFFFFF"/>
                </a:solidFill>
              </a:rPr>
              <a:t>and guide the evolution of </a:t>
            </a:r>
            <a:r>
              <a:rPr lang="en-US" sz="2000" dirty="0" smtClean="0">
                <a:solidFill>
                  <a:srgbClr val="FFFFFF"/>
                </a:solidFill>
              </a:rPr>
              <a:t>workforce</a:t>
            </a:r>
            <a:endParaRPr lang="en-US" sz="2000" dirty="0" smtClean="0">
              <a:solidFill>
                <a:srgbClr val="FFFFFF"/>
              </a:solidFill>
            </a:endParaRPr>
          </a:p>
          <a:p>
            <a:pPr>
              <a:buClr>
                <a:schemeClr val="tx1"/>
              </a:buClr>
            </a:pPr>
            <a:r>
              <a:rPr lang="en-US" sz="2000" dirty="0" smtClean="0">
                <a:solidFill>
                  <a:srgbClr val="FFFF00"/>
                </a:solidFill>
              </a:rPr>
              <a:t>Annual process </a:t>
            </a:r>
            <a:r>
              <a:rPr lang="en-US" sz="2000" dirty="0" smtClean="0">
                <a:solidFill>
                  <a:srgbClr val="FFFFFF"/>
                </a:solidFill>
              </a:rPr>
              <a:t>(update annually) to </a:t>
            </a:r>
            <a:r>
              <a:rPr lang="en-US" sz="2000" dirty="0" smtClean="0">
                <a:solidFill>
                  <a:srgbClr val="FFFFFF"/>
                </a:solidFill>
              </a:rPr>
              <a:t>be aligned with annual </a:t>
            </a:r>
            <a:r>
              <a:rPr lang="en-US" sz="2000" dirty="0" smtClean="0">
                <a:solidFill>
                  <a:srgbClr val="FFFFFF"/>
                </a:solidFill>
              </a:rPr>
              <a:t>budget </a:t>
            </a:r>
            <a:r>
              <a:rPr lang="en-US" sz="2000" dirty="0" smtClean="0">
                <a:solidFill>
                  <a:srgbClr val="FFFFFF"/>
                </a:solidFill>
              </a:rPr>
              <a:t>and changes in project timeline (</a:t>
            </a:r>
            <a:r>
              <a:rPr lang="en-US" sz="2000" dirty="0" err="1" smtClean="0">
                <a:solidFill>
                  <a:srgbClr val="FFFFFF"/>
                </a:solidFill>
              </a:rPr>
              <a:t>e.g.LHC</a:t>
            </a:r>
            <a:r>
              <a:rPr lang="en-US" sz="2000" dirty="0" smtClean="0">
                <a:solidFill>
                  <a:srgbClr val="FFFFFF"/>
                </a:solidFill>
              </a:rPr>
              <a:t> upgrades)</a:t>
            </a:r>
          </a:p>
          <a:p>
            <a:pPr lvl="1"/>
            <a:r>
              <a:rPr lang="en-US" dirty="0" smtClean="0">
                <a:solidFill>
                  <a:srgbClr val="FFFFFF"/>
                </a:solidFill>
              </a:rPr>
              <a:t>launched </a:t>
            </a:r>
            <a:r>
              <a:rPr lang="en-US" dirty="0" smtClean="0">
                <a:solidFill>
                  <a:srgbClr val="FFFFFF"/>
                </a:solidFill>
              </a:rPr>
              <a:t>Dec. 2006 and continue to </a:t>
            </a:r>
            <a:r>
              <a:rPr lang="en-US" dirty="0" smtClean="0">
                <a:solidFill>
                  <a:srgbClr val="FFFFFF"/>
                </a:solidFill>
              </a:rPr>
              <a:t>improve the process</a:t>
            </a:r>
          </a:p>
          <a:p>
            <a:pPr>
              <a:buClr>
                <a:schemeClr val="tx1"/>
              </a:buClr>
            </a:pPr>
            <a:r>
              <a:rPr lang="en-US" sz="2000" dirty="0" smtClean="0">
                <a:solidFill>
                  <a:srgbClr val="FFFFFF"/>
                </a:solidFill>
              </a:rPr>
              <a:t>Resources are tight in most skills. Large gap in mechanical engineers and project support identified</a:t>
            </a:r>
          </a:p>
          <a:p>
            <a:pPr lvl="1"/>
            <a:r>
              <a:rPr lang="en-US" dirty="0" smtClean="0">
                <a:solidFill>
                  <a:srgbClr val="FFFF00"/>
                </a:solidFill>
              </a:rPr>
              <a:t>contract </a:t>
            </a:r>
            <a:r>
              <a:rPr lang="en-US" dirty="0" smtClean="0">
                <a:solidFill>
                  <a:srgbClr val="FFFF00"/>
                </a:solidFill>
              </a:rPr>
              <a:t>hires and a small number of </a:t>
            </a:r>
            <a:r>
              <a:rPr lang="en-US" dirty="0" smtClean="0">
                <a:solidFill>
                  <a:srgbClr val="FFFF00"/>
                </a:solidFill>
              </a:rPr>
              <a:t>staff hires</a:t>
            </a:r>
            <a:endParaRPr lang="en-US" sz="1600" dirty="0" smtClean="0">
              <a:solidFill>
                <a:srgbClr val="FFFF00"/>
              </a:solidFill>
            </a:endParaRPr>
          </a:p>
          <a:p>
            <a:pPr>
              <a:buClr>
                <a:schemeClr val="tx1"/>
              </a:buClr>
            </a:pPr>
            <a:r>
              <a:rPr lang="en-US" sz="2000" dirty="0" smtClean="0">
                <a:solidFill>
                  <a:srgbClr val="FFFF00"/>
                </a:solidFill>
              </a:rPr>
              <a:t>OHAP, Lab-wide WBS, and HR tools are being </a:t>
            </a:r>
            <a:r>
              <a:rPr lang="en-US" sz="2000" dirty="0" smtClean="0">
                <a:solidFill>
                  <a:srgbClr val="FFFF00"/>
                </a:solidFill>
              </a:rPr>
              <a:t>integrated</a:t>
            </a:r>
            <a:endParaRPr lang="en-US" sz="600" dirty="0" smtClean="0">
              <a:solidFill>
                <a:srgbClr val="FFFF00"/>
              </a:solidFill>
            </a:endParaRPr>
          </a:p>
          <a:p>
            <a:pPr>
              <a:buClr>
                <a:schemeClr val="tx1"/>
              </a:buClr>
            </a:pPr>
            <a:r>
              <a:rPr lang="en-US" sz="2000" dirty="0" err="1" smtClean="0">
                <a:solidFill>
                  <a:srgbClr val="FFFF00"/>
                </a:solidFill>
              </a:rPr>
              <a:t>Scientists’s</a:t>
            </a:r>
            <a:r>
              <a:rPr lang="en-US" sz="2000" dirty="0" smtClean="0">
                <a:solidFill>
                  <a:srgbClr val="FFFF00"/>
                </a:solidFill>
              </a:rPr>
              <a:t> transition from energy frontier to intensity frontier</a:t>
            </a:r>
            <a:endParaRPr lang="en-US" sz="2000" dirty="0" smtClean="0">
              <a:solidFill>
                <a:srgbClr val="FFFF00"/>
              </a:solidFill>
            </a:endParaRPr>
          </a:p>
          <a:p>
            <a:pPr lvl="1"/>
            <a:r>
              <a:rPr lang="en-US" dirty="0" smtClean="0">
                <a:solidFill>
                  <a:srgbClr val="FFFFFF"/>
                </a:solidFill>
              </a:rPr>
              <a:t>Survey conducted (Nov-Dec 2009); individual plan </a:t>
            </a:r>
            <a:r>
              <a:rPr lang="en-US" dirty="0" smtClean="0">
                <a:solidFill>
                  <a:srgbClr val="FFFFFF"/>
                </a:solidFill>
              </a:rPr>
              <a:t>for their research directions over the next </a:t>
            </a:r>
            <a:r>
              <a:rPr lang="en-US" dirty="0" smtClean="0">
                <a:solidFill>
                  <a:srgbClr val="FFFFFF"/>
                </a:solidFill>
              </a:rPr>
              <a:t>5</a:t>
            </a:r>
            <a:r>
              <a:rPr lang="en-US" dirty="0" smtClean="0">
                <a:solidFill>
                  <a:srgbClr val="FFFFFF"/>
                </a:solidFill>
              </a:rPr>
              <a:t> years. </a:t>
            </a:r>
            <a:r>
              <a:rPr lang="en-US" dirty="0" smtClean="0">
                <a:solidFill>
                  <a:srgbClr val="FFFFFF"/>
                </a:solidFill>
              </a:rPr>
              <a:t>Results </a:t>
            </a:r>
            <a:r>
              <a:rPr lang="en-US" dirty="0" smtClean="0">
                <a:solidFill>
                  <a:srgbClr val="FFFFFF"/>
                </a:solidFill>
              </a:rPr>
              <a:t>reasonably match with the </a:t>
            </a:r>
            <a:r>
              <a:rPr lang="en-US" dirty="0" smtClean="0">
                <a:solidFill>
                  <a:srgbClr val="FFFFFF"/>
                </a:solidFill>
              </a:rPr>
              <a:t>lab. </a:t>
            </a:r>
            <a:r>
              <a:rPr lang="en-US" dirty="0" smtClean="0">
                <a:solidFill>
                  <a:srgbClr val="FFFFFF"/>
                </a:solidFill>
              </a:rPr>
              <a:t>strategy </a:t>
            </a:r>
            <a:r>
              <a:rPr lang="en-US" dirty="0" smtClean="0">
                <a:solidFill>
                  <a:srgbClr val="FFFFFF"/>
                </a:solidFill>
              </a:rPr>
              <a:t>although somewhat slower than what would be </a:t>
            </a:r>
            <a:r>
              <a:rPr lang="en-US" dirty="0" smtClean="0">
                <a:solidFill>
                  <a:srgbClr val="FFFFFF"/>
                </a:solidFill>
              </a:rPr>
              <a:t>best.</a:t>
            </a:r>
            <a:endParaRPr lang="en-US" dirty="0" smtClean="0">
              <a:solidFill>
                <a:srgbClr val="FFFFFF"/>
              </a:solidFill>
            </a:endParaRPr>
          </a:p>
        </p:txBody>
      </p:sp>
      <p:sp>
        <p:nvSpPr>
          <p:cNvPr id="37892" name="Footer Placeholder 3"/>
          <p:cNvSpPr>
            <a:spLocks noGrp="1"/>
          </p:cNvSpPr>
          <p:nvPr>
            <p:ph type="ftr" sz="quarter" idx="10"/>
          </p:nvPr>
        </p:nvSpPr>
        <p:spPr>
          <a:noFill/>
        </p:spPr>
        <p:txBody>
          <a:bodyPr/>
          <a:lstStyle/>
          <a:p>
            <a:r>
              <a:rPr lang="en-US" smtClean="0"/>
              <a:t>Young-Kee Kim, DOE S&amp;T Review, July 12-14, 2010</a:t>
            </a:r>
          </a:p>
        </p:txBody>
      </p:sp>
      <p:sp>
        <p:nvSpPr>
          <p:cNvPr id="37893" name="Slide Number Placeholder 4"/>
          <p:cNvSpPr>
            <a:spLocks noGrp="1"/>
          </p:cNvSpPr>
          <p:nvPr>
            <p:ph type="sldNum" sz="quarter" idx="11"/>
          </p:nvPr>
        </p:nvSpPr>
        <p:spPr>
          <a:noFill/>
        </p:spPr>
        <p:txBody>
          <a:bodyPr/>
          <a:lstStyle/>
          <a:p>
            <a:fld id="{0CF40F90-1BF8-4FA0-A56F-6857B2F53AC8}" type="slidenum">
              <a:rPr lang="en-US" smtClean="0"/>
              <a:pPr/>
              <a:t>31</a:t>
            </a:fld>
            <a:endParaRPr lang="en-US" smtClean="0"/>
          </a:p>
        </p:txBody>
      </p:sp>
    </p:spTree>
  </p:cSld>
  <p:clrMapOvr>
    <a:masterClrMapping/>
  </p:clrMapOvr>
  <p:transition advTm="135689"/>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Employees: Disciplines (June 2010)</a:t>
            </a:r>
            <a:endParaRPr lang="en-US" dirty="0"/>
          </a:p>
        </p:txBody>
      </p:sp>
      <p:sp>
        <p:nvSpPr>
          <p:cNvPr id="3" name="Footer Placeholder 2"/>
          <p:cNvSpPr>
            <a:spLocks noGrp="1"/>
          </p:cNvSpPr>
          <p:nvPr>
            <p:ph type="ftr" sz="quarter" idx="10"/>
          </p:nvPr>
        </p:nvSpPr>
        <p:spPr/>
        <p:txBody>
          <a:bodyPr/>
          <a:lstStyle/>
          <a:p>
            <a:pPr>
              <a:defRPr/>
            </a:pPr>
            <a:r>
              <a:rPr lang="en-US" smtClean="0"/>
              <a:t>Young-Kee Kim, DOE S&amp;T Review, July 12-14, 2010</a:t>
            </a:r>
            <a:endParaRPr lang="en-US"/>
          </a:p>
        </p:txBody>
      </p:sp>
      <p:sp>
        <p:nvSpPr>
          <p:cNvPr id="4" name="Slide Number Placeholder 3"/>
          <p:cNvSpPr>
            <a:spLocks noGrp="1"/>
          </p:cNvSpPr>
          <p:nvPr>
            <p:ph type="sldNum" sz="quarter" idx="11"/>
          </p:nvPr>
        </p:nvSpPr>
        <p:spPr/>
        <p:txBody>
          <a:bodyPr/>
          <a:lstStyle/>
          <a:p>
            <a:pPr>
              <a:defRPr/>
            </a:pPr>
            <a:fld id="{0D9648D7-55F2-44DB-BBA1-E59B0B8B0549}" type="slidenum">
              <a:rPr lang="en-US" smtClean="0"/>
              <a:pPr>
                <a:defRPr/>
              </a:pPr>
              <a:t>32</a:t>
            </a:fld>
            <a:endParaRPr lang="en-US"/>
          </a:p>
        </p:txBody>
      </p:sp>
      <p:sp>
        <p:nvSpPr>
          <p:cNvPr id="6" name="Rectangle 5"/>
          <p:cNvSpPr/>
          <p:nvPr/>
        </p:nvSpPr>
        <p:spPr bwMode="auto">
          <a:xfrm>
            <a:off x="1752600" y="1143000"/>
            <a:ext cx="6858000" cy="4876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pic>
        <p:nvPicPr>
          <p:cNvPr id="1027" name="Picture 3"/>
          <p:cNvPicPr>
            <a:picLocks noChangeAspect="1" noChangeArrowheads="1"/>
          </p:cNvPicPr>
          <p:nvPr/>
        </p:nvPicPr>
        <p:blipFill>
          <a:blip r:embed="rId2"/>
          <a:srcRect l="26940" t="15581" r="26940" b="12758"/>
          <a:stretch>
            <a:fillRect/>
          </a:stretch>
        </p:blipFill>
        <p:spPr bwMode="auto">
          <a:xfrm>
            <a:off x="3124200" y="1447800"/>
            <a:ext cx="3962400" cy="4191000"/>
          </a:xfrm>
          <a:prstGeom prst="rect">
            <a:avLst/>
          </a:prstGeom>
          <a:solidFill>
            <a:srgbClr val="FFFFFF"/>
          </a:solidFill>
          <a:ln w="9525">
            <a:noFill/>
            <a:miter lim="800000"/>
            <a:headEnd/>
            <a:tailEnd/>
          </a:ln>
          <a:effectLst/>
        </p:spPr>
      </p:pic>
    </p:spTree>
  </p:cSld>
  <p:clrMapOvr>
    <a:masterClrMapping/>
  </p:clrMapOvr>
  <p:transition advTm="4555"/>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543800" cy="1143000"/>
          </a:xfrm>
        </p:spPr>
        <p:txBody>
          <a:bodyPr/>
          <a:lstStyle/>
          <a:p>
            <a:r>
              <a:rPr lang="en-US" dirty="0" smtClean="0"/>
              <a:t>Computing / IT(June 2010)</a:t>
            </a:r>
            <a:endParaRPr lang="en-US" dirty="0"/>
          </a:p>
        </p:txBody>
      </p:sp>
      <p:sp>
        <p:nvSpPr>
          <p:cNvPr id="3" name="Footer Placeholder 2"/>
          <p:cNvSpPr>
            <a:spLocks noGrp="1"/>
          </p:cNvSpPr>
          <p:nvPr>
            <p:ph type="ftr" sz="quarter" idx="10"/>
          </p:nvPr>
        </p:nvSpPr>
        <p:spPr/>
        <p:txBody>
          <a:bodyPr/>
          <a:lstStyle/>
          <a:p>
            <a:pPr>
              <a:defRPr/>
            </a:pPr>
            <a:r>
              <a:rPr lang="en-US" smtClean="0"/>
              <a:t>Young-Kee Kim, DOE S&amp;T Review, July 12-14, 2010</a:t>
            </a:r>
            <a:endParaRPr lang="en-US"/>
          </a:p>
        </p:txBody>
      </p:sp>
      <p:sp>
        <p:nvSpPr>
          <p:cNvPr id="4" name="Slide Number Placeholder 3"/>
          <p:cNvSpPr>
            <a:spLocks noGrp="1"/>
          </p:cNvSpPr>
          <p:nvPr>
            <p:ph type="sldNum" sz="quarter" idx="11"/>
          </p:nvPr>
        </p:nvSpPr>
        <p:spPr/>
        <p:txBody>
          <a:bodyPr/>
          <a:lstStyle/>
          <a:p>
            <a:pPr>
              <a:defRPr/>
            </a:pPr>
            <a:fld id="{0D9648D7-55F2-44DB-BBA1-E59B0B8B0549}" type="slidenum">
              <a:rPr lang="en-US" smtClean="0"/>
              <a:pPr>
                <a:defRPr/>
              </a:pPr>
              <a:t>33</a:t>
            </a:fld>
            <a:endParaRPr lang="en-US"/>
          </a:p>
        </p:txBody>
      </p:sp>
      <p:sp>
        <p:nvSpPr>
          <p:cNvPr id="6" name="Rectangle 5"/>
          <p:cNvSpPr/>
          <p:nvPr/>
        </p:nvSpPr>
        <p:spPr bwMode="auto">
          <a:xfrm>
            <a:off x="1752600" y="1143000"/>
            <a:ext cx="6858000" cy="4876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pic>
        <p:nvPicPr>
          <p:cNvPr id="7" name="Picture 2"/>
          <p:cNvPicPr>
            <a:picLocks noChangeAspect="1" noChangeArrowheads="1"/>
          </p:cNvPicPr>
          <p:nvPr/>
        </p:nvPicPr>
        <p:blipFill>
          <a:blip r:embed="rId2"/>
          <a:srcRect l="5654" t="8930" r="22506" b="15500"/>
          <a:stretch>
            <a:fillRect/>
          </a:stretch>
        </p:blipFill>
        <p:spPr bwMode="auto">
          <a:xfrm>
            <a:off x="2057400" y="1371600"/>
            <a:ext cx="6172200" cy="4419600"/>
          </a:xfrm>
          <a:prstGeom prst="rect">
            <a:avLst/>
          </a:prstGeom>
          <a:solidFill>
            <a:srgbClr val="FFFFFF"/>
          </a:solidFill>
          <a:ln w="9525">
            <a:noFill/>
            <a:miter lim="800000"/>
            <a:headEnd/>
            <a:tailEnd/>
          </a:ln>
          <a:effectLst/>
        </p:spPr>
      </p:pic>
    </p:spTree>
  </p:cSld>
  <p:clrMapOvr>
    <a:masterClrMapping/>
  </p:clrMapOvr>
  <p:transition advTm="952"/>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Engineers (June 2010)</a:t>
            </a:r>
            <a:endParaRPr lang="en-US" dirty="0"/>
          </a:p>
        </p:txBody>
      </p:sp>
      <p:sp>
        <p:nvSpPr>
          <p:cNvPr id="3" name="Footer Placeholder 2"/>
          <p:cNvSpPr>
            <a:spLocks noGrp="1"/>
          </p:cNvSpPr>
          <p:nvPr>
            <p:ph type="ftr" sz="quarter" idx="10"/>
          </p:nvPr>
        </p:nvSpPr>
        <p:spPr/>
        <p:txBody>
          <a:bodyPr/>
          <a:lstStyle/>
          <a:p>
            <a:pPr>
              <a:defRPr/>
            </a:pPr>
            <a:r>
              <a:rPr lang="en-US" smtClean="0"/>
              <a:t>Young-Kee Kim, DOE S&amp;T Review, July 12-14, 2010</a:t>
            </a:r>
            <a:endParaRPr lang="en-US"/>
          </a:p>
        </p:txBody>
      </p:sp>
      <p:sp>
        <p:nvSpPr>
          <p:cNvPr id="4" name="Slide Number Placeholder 3"/>
          <p:cNvSpPr>
            <a:spLocks noGrp="1"/>
          </p:cNvSpPr>
          <p:nvPr>
            <p:ph type="sldNum" sz="quarter" idx="11"/>
          </p:nvPr>
        </p:nvSpPr>
        <p:spPr/>
        <p:txBody>
          <a:bodyPr/>
          <a:lstStyle/>
          <a:p>
            <a:pPr>
              <a:defRPr/>
            </a:pPr>
            <a:fld id="{0D9648D7-55F2-44DB-BBA1-E59B0B8B0549}" type="slidenum">
              <a:rPr lang="en-US" smtClean="0"/>
              <a:pPr>
                <a:defRPr/>
              </a:pPr>
              <a:t>34</a:t>
            </a:fld>
            <a:endParaRPr lang="en-US"/>
          </a:p>
        </p:txBody>
      </p:sp>
      <p:sp>
        <p:nvSpPr>
          <p:cNvPr id="6" name="Rectangle 5"/>
          <p:cNvSpPr/>
          <p:nvPr/>
        </p:nvSpPr>
        <p:spPr bwMode="auto">
          <a:xfrm>
            <a:off x="1752600" y="1143000"/>
            <a:ext cx="6858000" cy="4876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pic>
        <p:nvPicPr>
          <p:cNvPr id="7" name="Picture 2"/>
          <p:cNvPicPr>
            <a:picLocks noChangeAspect="1" noChangeArrowheads="1"/>
          </p:cNvPicPr>
          <p:nvPr/>
        </p:nvPicPr>
        <p:blipFill>
          <a:blip r:embed="rId2"/>
          <a:srcRect l="1220" t="6325" r="28714" b="14197"/>
          <a:stretch>
            <a:fillRect/>
          </a:stretch>
        </p:blipFill>
        <p:spPr bwMode="auto">
          <a:xfrm>
            <a:off x="1828800" y="1219200"/>
            <a:ext cx="6019800" cy="4648200"/>
          </a:xfrm>
          <a:prstGeom prst="rect">
            <a:avLst/>
          </a:prstGeom>
          <a:solidFill>
            <a:srgbClr val="FFFFFF"/>
          </a:solidFill>
          <a:ln w="9525">
            <a:noFill/>
            <a:miter lim="800000"/>
            <a:headEnd/>
            <a:tailEnd/>
          </a:ln>
          <a:effectLst/>
        </p:spPr>
      </p:pic>
    </p:spTree>
  </p:cSld>
  <p:clrMapOvr>
    <a:masterClrMapping/>
  </p:clrMapOvr>
  <p:transition advTm="1139"/>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Scientists (June 2010)</a:t>
            </a:r>
            <a:endParaRPr lang="en-US" dirty="0"/>
          </a:p>
        </p:txBody>
      </p:sp>
      <p:sp>
        <p:nvSpPr>
          <p:cNvPr id="3" name="Footer Placeholder 2"/>
          <p:cNvSpPr>
            <a:spLocks noGrp="1"/>
          </p:cNvSpPr>
          <p:nvPr>
            <p:ph type="ftr" sz="quarter" idx="10"/>
          </p:nvPr>
        </p:nvSpPr>
        <p:spPr/>
        <p:txBody>
          <a:bodyPr/>
          <a:lstStyle/>
          <a:p>
            <a:pPr>
              <a:defRPr/>
            </a:pPr>
            <a:r>
              <a:rPr lang="en-US" smtClean="0"/>
              <a:t>Young-Kee Kim, DOE S&amp;T Review, July 12-14, 2010</a:t>
            </a:r>
            <a:endParaRPr lang="en-US"/>
          </a:p>
        </p:txBody>
      </p:sp>
      <p:sp>
        <p:nvSpPr>
          <p:cNvPr id="4" name="Slide Number Placeholder 3"/>
          <p:cNvSpPr>
            <a:spLocks noGrp="1"/>
          </p:cNvSpPr>
          <p:nvPr>
            <p:ph type="sldNum" sz="quarter" idx="11"/>
          </p:nvPr>
        </p:nvSpPr>
        <p:spPr/>
        <p:txBody>
          <a:bodyPr/>
          <a:lstStyle/>
          <a:p>
            <a:pPr>
              <a:defRPr/>
            </a:pPr>
            <a:fld id="{0D9648D7-55F2-44DB-BBA1-E59B0B8B0549}" type="slidenum">
              <a:rPr lang="en-US" smtClean="0"/>
              <a:pPr>
                <a:defRPr/>
              </a:pPr>
              <a:t>35</a:t>
            </a:fld>
            <a:endParaRPr lang="en-US"/>
          </a:p>
        </p:txBody>
      </p:sp>
      <p:sp>
        <p:nvSpPr>
          <p:cNvPr id="7" name="Rectangle 6"/>
          <p:cNvSpPr/>
          <p:nvPr/>
        </p:nvSpPr>
        <p:spPr bwMode="auto">
          <a:xfrm>
            <a:off x="1752600" y="1143000"/>
            <a:ext cx="6858000" cy="4876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pic>
        <p:nvPicPr>
          <p:cNvPr id="8" name="Picture 3"/>
          <p:cNvPicPr>
            <a:picLocks noChangeAspect="1" noChangeArrowheads="1"/>
          </p:cNvPicPr>
          <p:nvPr/>
        </p:nvPicPr>
        <p:blipFill>
          <a:blip r:embed="rId2"/>
          <a:srcRect l="22506" t="11536" r="27827" b="14197"/>
          <a:stretch>
            <a:fillRect/>
          </a:stretch>
        </p:blipFill>
        <p:spPr bwMode="auto">
          <a:xfrm>
            <a:off x="2895600" y="1295400"/>
            <a:ext cx="4267200" cy="4343400"/>
          </a:xfrm>
          <a:prstGeom prst="rect">
            <a:avLst/>
          </a:prstGeom>
          <a:solidFill>
            <a:srgbClr val="FFFFFF"/>
          </a:solidFill>
          <a:ln w="9525">
            <a:noFill/>
            <a:miter lim="800000"/>
            <a:headEnd/>
            <a:tailEnd/>
          </a:ln>
          <a:effectLst/>
        </p:spPr>
      </p:pic>
      <p:sp>
        <p:nvSpPr>
          <p:cNvPr id="9" name="TextBox 8"/>
          <p:cNvSpPr txBox="1"/>
          <p:nvPr/>
        </p:nvSpPr>
        <p:spPr>
          <a:xfrm>
            <a:off x="5791200" y="5486400"/>
            <a:ext cx="2736647" cy="461665"/>
          </a:xfrm>
          <a:prstGeom prst="rect">
            <a:avLst/>
          </a:prstGeom>
          <a:noFill/>
        </p:spPr>
        <p:txBody>
          <a:bodyPr wrap="none" rtlCol="0">
            <a:spAutoFit/>
          </a:bodyPr>
          <a:lstStyle/>
          <a:p>
            <a:r>
              <a:rPr lang="en-US" dirty="0" smtClean="0">
                <a:solidFill>
                  <a:srgbClr val="000000"/>
                </a:solidFill>
              </a:rPr>
              <a:t>Including </a:t>
            </a:r>
            <a:r>
              <a:rPr lang="en-US" dirty="0" err="1" smtClean="0">
                <a:solidFill>
                  <a:srgbClr val="000000"/>
                </a:solidFill>
              </a:rPr>
              <a:t>postdocs</a:t>
            </a:r>
            <a:endParaRPr lang="en-US" dirty="0">
              <a:solidFill>
                <a:srgbClr val="000000"/>
              </a:solidFill>
            </a:endParaRPr>
          </a:p>
        </p:txBody>
      </p:sp>
    </p:spTree>
  </p:cSld>
  <p:clrMapOvr>
    <a:masterClrMapping/>
  </p:clrMapOvr>
  <p:transition advTm="1591"/>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3"/>
          <p:cNvSpPr>
            <a:spLocks noChangeArrowheads="1"/>
          </p:cNvSpPr>
          <p:nvPr/>
        </p:nvSpPr>
        <p:spPr bwMode="auto">
          <a:xfrm>
            <a:off x="0" y="0"/>
            <a:ext cx="9144000" cy="6858000"/>
          </a:xfrm>
          <a:prstGeom prst="rect">
            <a:avLst/>
          </a:prstGeom>
          <a:solidFill>
            <a:srgbClr val="FFFFFF"/>
          </a:solidFill>
          <a:ln w="9525" algn="ctr">
            <a:solidFill>
              <a:srgbClr val="FFFFFF"/>
            </a:solidFill>
            <a:round/>
            <a:headEnd/>
            <a:tailEnd/>
          </a:ln>
        </p:spPr>
        <p:txBody>
          <a:bodyPr/>
          <a:lstStyle/>
          <a:p>
            <a:endParaRPr lang="en-US"/>
          </a:p>
        </p:txBody>
      </p:sp>
      <p:sp>
        <p:nvSpPr>
          <p:cNvPr id="39939" name="Title 1"/>
          <p:cNvSpPr>
            <a:spLocks noGrp="1"/>
          </p:cNvSpPr>
          <p:nvPr>
            <p:ph type="title"/>
          </p:nvPr>
        </p:nvSpPr>
        <p:spPr>
          <a:xfrm>
            <a:off x="838200" y="609600"/>
            <a:ext cx="6858000" cy="1143000"/>
          </a:xfrm>
        </p:spPr>
        <p:txBody>
          <a:bodyPr/>
          <a:lstStyle/>
          <a:p>
            <a:endParaRPr lang="en-US" smtClean="0"/>
          </a:p>
        </p:txBody>
      </p:sp>
      <p:sp>
        <p:nvSpPr>
          <p:cNvPr id="39940" name="Footer Placeholder 2"/>
          <p:cNvSpPr>
            <a:spLocks noGrp="1"/>
          </p:cNvSpPr>
          <p:nvPr>
            <p:ph type="ftr" sz="quarter" idx="10"/>
          </p:nvPr>
        </p:nvSpPr>
        <p:spPr>
          <a:xfrm>
            <a:off x="1143000" y="6267450"/>
            <a:ext cx="5486400" cy="457200"/>
          </a:xfrm>
          <a:noFill/>
        </p:spPr>
        <p:txBody>
          <a:bodyPr/>
          <a:lstStyle/>
          <a:p>
            <a:r>
              <a:rPr lang="en-US" smtClean="0"/>
              <a:t>Young-Kee Kim, DOE S&amp;T Review, July 12-14, 2010</a:t>
            </a:r>
          </a:p>
        </p:txBody>
      </p:sp>
      <p:sp>
        <p:nvSpPr>
          <p:cNvPr id="39941" name="Slide Number Placeholder 3"/>
          <p:cNvSpPr>
            <a:spLocks noGrp="1"/>
          </p:cNvSpPr>
          <p:nvPr>
            <p:ph type="sldNum" sz="quarter" idx="11"/>
          </p:nvPr>
        </p:nvSpPr>
        <p:spPr>
          <a:xfrm>
            <a:off x="-381000" y="6305550"/>
            <a:ext cx="1905000" cy="457200"/>
          </a:xfrm>
          <a:noFill/>
        </p:spPr>
        <p:txBody>
          <a:bodyPr/>
          <a:lstStyle/>
          <a:p>
            <a:fld id="{BEDA07CD-2F91-4BA3-9D85-93E09A4C7C4C}" type="slidenum">
              <a:rPr lang="en-US" smtClean="0"/>
              <a:pPr/>
              <a:t>36</a:t>
            </a:fld>
            <a:endParaRPr lang="en-US" smtClean="0"/>
          </a:p>
        </p:txBody>
      </p:sp>
      <p:pic>
        <p:nvPicPr>
          <p:cNvPr id="39942" name="Picture 2"/>
          <p:cNvPicPr>
            <a:picLocks noChangeAspect="1" noChangeArrowheads="1"/>
          </p:cNvPicPr>
          <p:nvPr/>
        </p:nvPicPr>
        <p:blipFill>
          <a:blip r:embed="rId2"/>
          <a:srcRect r="877"/>
          <a:stretch>
            <a:fillRect/>
          </a:stretch>
        </p:blipFill>
        <p:spPr bwMode="auto">
          <a:xfrm>
            <a:off x="9525" y="0"/>
            <a:ext cx="7534275" cy="6858000"/>
          </a:xfrm>
          <a:prstGeom prst="rect">
            <a:avLst/>
          </a:prstGeom>
          <a:noFill/>
          <a:ln w="9525">
            <a:noFill/>
            <a:miter lim="800000"/>
            <a:headEnd/>
            <a:tailEnd/>
          </a:ln>
        </p:spPr>
      </p:pic>
      <p:sp>
        <p:nvSpPr>
          <p:cNvPr id="39943" name="Left Brace 48"/>
          <p:cNvSpPr>
            <a:spLocks/>
          </p:cNvSpPr>
          <p:nvPr/>
        </p:nvSpPr>
        <p:spPr bwMode="auto">
          <a:xfrm flipH="1">
            <a:off x="4800600" y="5486400"/>
            <a:ext cx="152400" cy="1066800"/>
          </a:xfrm>
          <a:prstGeom prst="leftBrace">
            <a:avLst>
              <a:gd name="adj1" fmla="val 8329"/>
              <a:gd name="adj2" fmla="val 50000"/>
            </a:avLst>
          </a:prstGeom>
          <a:noFill/>
          <a:ln w="9525" algn="ctr">
            <a:solidFill>
              <a:srgbClr val="003399"/>
            </a:solidFill>
            <a:round/>
            <a:headEnd/>
            <a:tailEnd/>
          </a:ln>
        </p:spPr>
        <p:txBody>
          <a:bodyPr/>
          <a:lstStyle/>
          <a:p>
            <a:endParaRPr lang="en-US"/>
          </a:p>
        </p:txBody>
      </p:sp>
      <p:sp>
        <p:nvSpPr>
          <p:cNvPr id="39944" name="Rectangle 49"/>
          <p:cNvSpPr>
            <a:spLocks noChangeArrowheads="1"/>
          </p:cNvSpPr>
          <p:nvPr/>
        </p:nvSpPr>
        <p:spPr bwMode="auto">
          <a:xfrm>
            <a:off x="5105400" y="5867400"/>
            <a:ext cx="2362200" cy="609600"/>
          </a:xfrm>
          <a:prstGeom prst="rect">
            <a:avLst/>
          </a:prstGeom>
          <a:solidFill>
            <a:srgbClr val="003399">
              <a:alpha val="25098"/>
            </a:srgbClr>
          </a:solidFill>
          <a:ln w="9525" algn="ctr">
            <a:solidFill>
              <a:srgbClr val="003399"/>
            </a:solidFill>
            <a:round/>
            <a:headEnd/>
            <a:tailEnd/>
          </a:ln>
        </p:spPr>
        <p:txBody>
          <a:bodyPr/>
          <a:lstStyle/>
          <a:p>
            <a:endParaRPr lang="en-US"/>
          </a:p>
        </p:txBody>
      </p:sp>
      <p:sp>
        <p:nvSpPr>
          <p:cNvPr id="39945" name="Left Brace 50"/>
          <p:cNvSpPr>
            <a:spLocks/>
          </p:cNvSpPr>
          <p:nvPr/>
        </p:nvSpPr>
        <p:spPr bwMode="auto">
          <a:xfrm flipH="1">
            <a:off x="4800600" y="4267200"/>
            <a:ext cx="152400" cy="1219200"/>
          </a:xfrm>
          <a:prstGeom prst="leftBrace">
            <a:avLst>
              <a:gd name="adj1" fmla="val 8333"/>
              <a:gd name="adj2" fmla="val 50000"/>
            </a:avLst>
          </a:prstGeom>
          <a:noFill/>
          <a:ln w="9525" algn="ctr">
            <a:solidFill>
              <a:srgbClr val="009900"/>
            </a:solidFill>
            <a:round/>
            <a:headEnd/>
            <a:tailEnd/>
          </a:ln>
        </p:spPr>
        <p:txBody>
          <a:bodyPr/>
          <a:lstStyle/>
          <a:p>
            <a:endParaRPr lang="en-US"/>
          </a:p>
        </p:txBody>
      </p:sp>
      <p:sp>
        <p:nvSpPr>
          <p:cNvPr id="39946" name="Rectangle 51"/>
          <p:cNvSpPr>
            <a:spLocks noChangeArrowheads="1"/>
          </p:cNvSpPr>
          <p:nvPr/>
        </p:nvSpPr>
        <p:spPr bwMode="auto">
          <a:xfrm>
            <a:off x="5105400" y="4267200"/>
            <a:ext cx="2362200" cy="1600200"/>
          </a:xfrm>
          <a:prstGeom prst="rect">
            <a:avLst/>
          </a:prstGeom>
          <a:solidFill>
            <a:srgbClr val="009900">
              <a:alpha val="25098"/>
            </a:srgbClr>
          </a:solidFill>
          <a:ln w="9525" algn="ctr">
            <a:solidFill>
              <a:srgbClr val="009900"/>
            </a:solidFill>
            <a:round/>
            <a:headEnd/>
            <a:tailEnd/>
          </a:ln>
        </p:spPr>
        <p:txBody>
          <a:bodyPr/>
          <a:lstStyle/>
          <a:p>
            <a:endParaRPr lang="en-US"/>
          </a:p>
        </p:txBody>
      </p:sp>
      <p:sp>
        <p:nvSpPr>
          <p:cNvPr id="39947" name="Left Brace 52"/>
          <p:cNvSpPr>
            <a:spLocks/>
          </p:cNvSpPr>
          <p:nvPr/>
        </p:nvSpPr>
        <p:spPr bwMode="auto">
          <a:xfrm flipH="1">
            <a:off x="4800600" y="3581400"/>
            <a:ext cx="152400" cy="685800"/>
          </a:xfrm>
          <a:prstGeom prst="leftBrace">
            <a:avLst>
              <a:gd name="adj1" fmla="val 8333"/>
              <a:gd name="adj2" fmla="val 50000"/>
            </a:avLst>
          </a:prstGeom>
          <a:noFill/>
          <a:ln w="9525" algn="ctr">
            <a:solidFill>
              <a:srgbClr val="FF0000"/>
            </a:solidFill>
            <a:round/>
            <a:headEnd/>
            <a:tailEnd/>
          </a:ln>
        </p:spPr>
        <p:txBody>
          <a:bodyPr/>
          <a:lstStyle/>
          <a:p>
            <a:endParaRPr lang="en-US"/>
          </a:p>
        </p:txBody>
      </p:sp>
      <p:sp>
        <p:nvSpPr>
          <p:cNvPr id="39948" name="Rectangle 53"/>
          <p:cNvSpPr>
            <a:spLocks noChangeArrowheads="1"/>
          </p:cNvSpPr>
          <p:nvPr/>
        </p:nvSpPr>
        <p:spPr bwMode="auto">
          <a:xfrm>
            <a:off x="5105400" y="2819400"/>
            <a:ext cx="2362200" cy="1447800"/>
          </a:xfrm>
          <a:prstGeom prst="rect">
            <a:avLst/>
          </a:prstGeom>
          <a:solidFill>
            <a:srgbClr val="FF0000">
              <a:alpha val="25098"/>
            </a:srgbClr>
          </a:solidFill>
          <a:ln w="9525" algn="ctr">
            <a:solidFill>
              <a:srgbClr val="FF0000"/>
            </a:solidFill>
            <a:round/>
            <a:headEnd/>
            <a:tailEnd/>
          </a:ln>
        </p:spPr>
        <p:txBody>
          <a:bodyPr/>
          <a:lstStyle/>
          <a:p>
            <a:endParaRPr lang="en-US"/>
          </a:p>
        </p:txBody>
      </p:sp>
      <p:sp>
        <p:nvSpPr>
          <p:cNvPr id="39949" name="Left Brace 54"/>
          <p:cNvSpPr>
            <a:spLocks/>
          </p:cNvSpPr>
          <p:nvPr/>
        </p:nvSpPr>
        <p:spPr bwMode="auto">
          <a:xfrm flipH="1">
            <a:off x="4800600" y="3429000"/>
            <a:ext cx="152400" cy="152400"/>
          </a:xfrm>
          <a:prstGeom prst="leftBrace">
            <a:avLst>
              <a:gd name="adj1" fmla="val 8333"/>
              <a:gd name="adj2" fmla="val 50000"/>
            </a:avLst>
          </a:prstGeom>
          <a:noFill/>
          <a:ln w="9525" algn="ctr">
            <a:solidFill>
              <a:srgbClr val="FFC000"/>
            </a:solidFill>
            <a:round/>
            <a:headEnd/>
            <a:tailEnd/>
          </a:ln>
        </p:spPr>
        <p:txBody>
          <a:bodyPr/>
          <a:lstStyle/>
          <a:p>
            <a:endParaRPr lang="en-US"/>
          </a:p>
        </p:txBody>
      </p:sp>
      <p:sp>
        <p:nvSpPr>
          <p:cNvPr id="39950" name="Rectangle 55"/>
          <p:cNvSpPr>
            <a:spLocks noChangeArrowheads="1"/>
          </p:cNvSpPr>
          <p:nvPr/>
        </p:nvSpPr>
        <p:spPr bwMode="auto">
          <a:xfrm>
            <a:off x="5105400" y="2590800"/>
            <a:ext cx="2362200" cy="228600"/>
          </a:xfrm>
          <a:prstGeom prst="rect">
            <a:avLst/>
          </a:prstGeom>
          <a:solidFill>
            <a:srgbClr val="FFC000">
              <a:alpha val="25098"/>
            </a:srgbClr>
          </a:solidFill>
          <a:ln w="9525" algn="ctr">
            <a:solidFill>
              <a:srgbClr val="FFC000"/>
            </a:solidFill>
            <a:round/>
            <a:headEnd/>
            <a:tailEnd/>
          </a:ln>
        </p:spPr>
        <p:txBody>
          <a:bodyPr/>
          <a:lstStyle/>
          <a:p>
            <a:endParaRPr lang="en-US"/>
          </a:p>
        </p:txBody>
      </p:sp>
      <p:sp>
        <p:nvSpPr>
          <p:cNvPr id="57" name="Rectangle 56"/>
          <p:cNvSpPr/>
          <p:nvPr/>
        </p:nvSpPr>
        <p:spPr bwMode="auto">
          <a:xfrm>
            <a:off x="5105400" y="2209800"/>
            <a:ext cx="2362200" cy="381000"/>
          </a:xfrm>
          <a:prstGeom prst="rect">
            <a:avLst/>
          </a:prstGeom>
          <a:solidFill>
            <a:schemeClr val="accent4">
              <a:lumMod val="50000"/>
              <a:alpha val="25098"/>
            </a:schemeClr>
          </a:solidFill>
          <a:ln w="9525" cap="flat" cmpd="sng" algn="ctr">
            <a:solidFill>
              <a:schemeClr val="accent4">
                <a:lumMod val="50000"/>
              </a:schemeClr>
            </a:solidFill>
            <a:prstDash val="solid"/>
            <a:round/>
            <a:headEnd type="none" w="med" len="med"/>
            <a:tailEnd type="none" w="med" len="med"/>
          </a:ln>
          <a:effectLst/>
        </p:spPr>
        <p:txBody>
          <a:bodyPr/>
          <a:lstStyle/>
          <a:p>
            <a:pPr>
              <a:defRPr/>
            </a:pPr>
            <a:endParaRPr lang="en-US"/>
          </a:p>
        </p:txBody>
      </p:sp>
      <p:sp>
        <p:nvSpPr>
          <p:cNvPr id="39952" name="Rectangle 57"/>
          <p:cNvSpPr>
            <a:spLocks noChangeArrowheads="1"/>
          </p:cNvSpPr>
          <p:nvPr/>
        </p:nvSpPr>
        <p:spPr bwMode="auto">
          <a:xfrm>
            <a:off x="5105400" y="1371600"/>
            <a:ext cx="2362200" cy="838200"/>
          </a:xfrm>
          <a:prstGeom prst="rect">
            <a:avLst/>
          </a:prstGeom>
          <a:solidFill>
            <a:srgbClr val="7030A0">
              <a:alpha val="25098"/>
            </a:srgbClr>
          </a:solidFill>
          <a:ln w="9525" algn="ctr">
            <a:solidFill>
              <a:srgbClr val="7030A0"/>
            </a:solidFill>
            <a:round/>
            <a:headEnd/>
            <a:tailEnd/>
          </a:ln>
        </p:spPr>
        <p:txBody>
          <a:bodyPr/>
          <a:lstStyle/>
          <a:p>
            <a:endParaRPr lang="en-US"/>
          </a:p>
        </p:txBody>
      </p:sp>
      <p:sp>
        <p:nvSpPr>
          <p:cNvPr id="59" name="Left Brace 58"/>
          <p:cNvSpPr/>
          <p:nvPr/>
        </p:nvSpPr>
        <p:spPr bwMode="auto">
          <a:xfrm flipH="1">
            <a:off x="4800600" y="3048000"/>
            <a:ext cx="152400" cy="381000"/>
          </a:xfrm>
          <a:prstGeom prst="leftBrace">
            <a:avLst/>
          </a:prstGeom>
          <a:noFill/>
          <a:ln w="9525" cap="flat" cmpd="sng" algn="ctr">
            <a:solidFill>
              <a:schemeClr val="accent4">
                <a:lumMod val="50000"/>
              </a:schemeClr>
            </a:solidFill>
            <a:prstDash val="solid"/>
            <a:round/>
            <a:headEnd type="none" w="med" len="med"/>
            <a:tailEnd type="none" w="med" len="med"/>
          </a:ln>
          <a:effectLst/>
        </p:spPr>
        <p:txBody>
          <a:bodyPr/>
          <a:lstStyle/>
          <a:p>
            <a:pPr>
              <a:defRPr/>
            </a:pPr>
            <a:endParaRPr lang="en-US"/>
          </a:p>
        </p:txBody>
      </p:sp>
      <p:sp>
        <p:nvSpPr>
          <p:cNvPr id="39954" name="Rectangle 59"/>
          <p:cNvSpPr>
            <a:spLocks noChangeArrowheads="1"/>
          </p:cNvSpPr>
          <p:nvPr/>
        </p:nvSpPr>
        <p:spPr bwMode="auto">
          <a:xfrm>
            <a:off x="5105400" y="304800"/>
            <a:ext cx="2362200" cy="1066800"/>
          </a:xfrm>
          <a:prstGeom prst="rect">
            <a:avLst/>
          </a:prstGeom>
          <a:solidFill>
            <a:srgbClr val="000000">
              <a:alpha val="25098"/>
            </a:srgbClr>
          </a:solidFill>
          <a:ln w="9525" algn="ctr">
            <a:solidFill>
              <a:srgbClr val="000000"/>
            </a:solidFill>
            <a:round/>
            <a:headEnd/>
            <a:tailEnd/>
          </a:ln>
        </p:spPr>
        <p:txBody>
          <a:bodyPr/>
          <a:lstStyle/>
          <a:p>
            <a:endParaRPr lang="en-US"/>
          </a:p>
        </p:txBody>
      </p:sp>
      <p:sp>
        <p:nvSpPr>
          <p:cNvPr id="39955" name="Left Brace 60"/>
          <p:cNvSpPr>
            <a:spLocks/>
          </p:cNvSpPr>
          <p:nvPr/>
        </p:nvSpPr>
        <p:spPr bwMode="auto">
          <a:xfrm flipH="1">
            <a:off x="4800600" y="1524000"/>
            <a:ext cx="152400" cy="304800"/>
          </a:xfrm>
          <a:prstGeom prst="leftBrace">
            <a:avLst>
              <a:gd name="adj1" fmla="val 8333"/>
              <a:gd name="adj2" fmla="val 50000"/>
            </a:avLst>
          </a:prstGeom>
          <a:noFill/>
          <a:ln w="9525" algn="ctr">
            <a:solidFill>
              <a:srgbClr val="000000"/>
            </a:solidFill>
            <a:round/>
            <a:headEnd/>
            <a:tailEnd/>
          </a:ln>
        </p:spPr>
        <p:txBody>
          <a:bodyPr/>
          <a:lstStyle/>
          <a:p>
            <a:endParaRPr lang="en-US"/>
          </a:p>
        </p:txBody>
      </p:sp>
      <p:sp>
        <p:nvSpPr>
          <p:cNvPr id="39956" name="Left Brace 61"/>
          <p:cNvSpPr>
            <a:spLocks/>
          </p:cNvSpPr>
          <p:nvPr/>
        </p:nvSpPr>
        <p:spPr bwMode="auto">
          <a:xfrm flipH="1">
            <a:off x="4800600" y="1828800"/>
            <a:ext cx="152400" cy="1219200"/>
          </a:xfrm>
          <a:prstGeom prst="leftBrace">
            <a:avLst>
              <a:gd name="adj1" fmla="val 8333"/>
              <a:gd name="adj2" fmla="val 50000"/>
            </a:avLst>
          </a:prstGeom>
          <a:noFill/>
          <a:ln w="9525" algn="ctr">
            <a:solidFill>
              <a:srgbClr val="7030A0"/>
            </a:solidFill>
            <a:round/>
            <a:headEnd/>
            <a:tailEnd/>
          </a:ln>
        </p:spPr>
        <p:txBody>
          <a:bodyPr/>
          <a:lstStyle/>
          <a:p>
            <a:endParaRPr lang="en-US"/>
          </a:p>
        </p:txBody>
      </p:sp>
      <p:sp>
        <p:nvSpPr>
          <p:cNvPr id="39957" name="Rectangle 62"/>
          <p:cNvSpPr>
            <a:spLocks noChangeArrowheads="1"/>
          </p:cNvSpPr>
          <p:nvPr/>
        </p:nvSpPr>
        <p:spPr bwMode="auto">
          <a:xfrm>
            <a:off x="5105400" y="228600"/>
            <a:ext cx="2362200" cy="76200"/>
          </a:xfrm>
          <a:prstGeom prst="rect">
            <a:avLst/>
          </a:prstGeom>
          <a:solidFill>
            <a:srgbClr val="C00000">
              <a:alpha val="25098"/>
            </a:srgbClr>
          </a:solidFill>
          <a:ln w="9525" algn="ctr">
            <a:solidFill>
              <a:srgbClr val="C00000"/>
            </a:solidFill>
            <a:round/>
            <a:headEnd/>
            <a:tailEnd/>
          </a:ln>
        </p:spPr>
        <p:txBody>
          <a:bodyPr/>
          <a:lstStyle/>
          <a:p>
            <a:endParaRPr lang="en-US"/>
          </a:p>
        </p:txBody>
      </p:sp>
      <p:sp>
        <p:nvSpPr>
          <p:cNvPr id="39958" name="Left Brace 63"/>
          <p:cNvSpPr>
            <a:spLocks/>
          </p:cNvSpPr>
          <p:nvPr/>
        </p:nvSpPr>
        <p:spPr bwMode="auto">
          <a:xfrm flipH="1">
            <a:off x="4800600" y="990600"/>
            <a:ext cx="152400" cy="533400"/>
          </a:xfrm>
          <a:prstGeom prst="leftBrace">
            <a:avLst>
              <a:gd name="adj1" fmla="val 8329"/>
              <a:gd name="adj2" fmla="val 50000"/>
            </a:avLst>
          </a:prstGeom>
          <a:noFill/>
          <a:ln w="9525" algn="ctr">
            <a:solidFill>
              <a:srgbClr val="C00000"/>
            </a:solidFill>
            <a:round/>
            <a:headEnd/>
            <a:tailEnd/>
          </a:ln>
        </p:spPr>
        <p:txBody>
          <a:bodyPr/>
          <a:lstStyle/>
          <a:p>
            <a:endParaRPr lang="en-US"/>
          </a:p>
        </p:txBody>
      </p:sp>
      <p:cxnSp>
        <p:nvCxnSpPr>
          <p:cNvPr id="39959" name="Straight Connector 64"/>
          <p:cNvCxnSpPr>
            <a:cxnSpLocks noChangeShapeType="1"/>
            <a:stCxn id="39957" idx="1"/>
            <a:endCxn id="39958" idx="1"/>
          </p:cNvCxnSpPr>
          <p:nvPr/>
        </p:nvCxnSpPr>
        <p:spPr bwMode="auto">
          <a:xfrm rot="10800000" flipV="1">
            <a:off x="4953000" y="266700"/>
            <a:ext cx="152400" cy="990600"/>
          </a:xfrm>
          <a:prstGeom prst="line">
            <a:avLst/>
          </a:prstGeom>
          <a:noFill/>
          <a:ln w="9525" algn="ctr">
            <a:solidFill>
              <a:srgbClr val="C00000"/>
            </a:solidFill>
            <a:round/>
            <a:headEnd/>
            <a:tailEnd/>
          </a:ln>
        </p:spPr>
      </p:cxnSp>
      <p:cxnSp>
        <p:nvCxnSpPr>
          <p:cNvPr id="39960" name="Straight Connector 65"/>
          <p:cNvCxnSpPr>
            <a:cxnSpLocks noChangeShapeType="1"/>
            <a:endCxn id="39955" idx="1"/>
          </p:cNvCxnSpPr>
          <p:nvPr/>
        </p:nvCxnSpPr>
        <p:spPr bwMode="auto">
          <a:xfrm rot="5400000">
            <a:off x="4648200" y="1219200"/>
            <a:ext cx="762000" cy="152400"/>
          </a:xfrm>
          <a:prstGeom prst="line">
            <a:avLst/>
          </a:prstGeom>
          <a:noFill/>
          <a:ln w="9525" algn="ctr">
            <a:solidFill>
              <a:srgbClr val="000000"/>
            </a:solidFill>
            <a:round/>
            <a:headEnd/>
            <a:tailEnd/>
          </a:ln>
        </p:spPr>
      </p:cxnSp>
      <p:cxnSp>
        <p:nvCxnSpPr>
          <p:cNvPr id="39961" name="Straight Connector 66"/>
          <p:cNvCxnSpPr>
            <a:cxnSpLocks noChangeShapeType="1"/>
            <a:endCxn id="39956" idx="1"/>
          </p:cNvCxnSpPr>
          <p:nvPr/>
        </p:nvCxnSpPr>
        <p:spPr bwMode="auto">
          <a:xfrm rot="5400000">
            <a:off x="4724400" y="2057400"/>
            <a:ext cx="609600" cy="152400"/>
          </a:xfrm>
          <a:prstGeom prst="line">
            <a:avLst/>
          </a:prstGeom>
          <a:noFill/>
          <a:ln w="9525" algn="ctr">
            <a:solidFill>
              <a:srgbClr val="7030A0"/>
            </a:solidFill>
            <a:round/>
            <a:headEnd/>
            <a:tailEnd/>
          </a:ln>
        </p:spPr>
      </p:cxnSp>
      <p:cxnSp>
        <p:nvCxnSpPr>
          <p:cNvPr id="68" name="Straight Connector 67"/>
          <p:cNvCxnSpPr>
            <a:endCxn id="59" idx="1"/>
          </p:cNvCxnSpPr>
          <p:nvPr/>
        </p:nvCxnSpPr>
        <p:spPr bwMode="auto">
          <a:xfrm rot="5400000">
            <a:off x="4591050" y="2724150"/>
            <a:ext cx="876300" cy="152400"/>
          </a:xfrm>
          <a:prstGeom prst="line">
            <a:avLst/>
          </a:prstGeom>
          <a:noFill/>
          <a:ln w="9525" cap="flat" cmpd="sng" algn="ctr">
            <a:solidFill>
              <a:schemeClr val="accent4">
                <a:lumMod val="50000"/>
              </a:schemeClr>
            </a:solidFill>
            <a:prstDash val="solid"/>
            <a:round/>
            <a:headEnd type="none" w="med" len="med"/>
            <a:tailEnd type="none" w="med" len="med"/>
          </a:ln>
          <a:effectLst/>
        </p:spPr>
      </p:cxnSp>
      <p:cxnSp>
        <p:nvCxnSpPr>
          <p:cNvPr id="39963" name="Straight Connector 68"/>
          <p:cNvCxnSpPr>
            <a:cxnSpLocks noChangeShapeType="1"/>
            <a:endCxn id="39949" idx="1"/>
          </p:cNvCxnSpPr>
          <p:nvPr/>
        </p:nvCxnSpPr>
        <p:spPr bwMode="auto">
          <a:xfrm rot="5400000">
            <a:off x="4629150" y="3028950"/>
            <a:ext cx="800100" cy="152400"/>
          </a:xfrm>
          <a:prstGeom prst="line">
            <a:avLst/>
          </a:prstGeom>
          <a:noFill/>
          <a:ln w="9525" algn="ctr">
            <a:solidFill>
              <a:srgbClr val="FFC000"/>
            </a:solidFill>
            <a:round/>
            <a:headEnd/>
            <a:tailEnd/>
          </a:ln>
        </p:spPr>
      </p:cxnSp>
      <p:cxnSp>
        <p:nvCxnSpPr>
          <p:cNvPr id="39964" name="Straight Connector 69"/>
          <p:cNvCxnSpPr>
            <a:cxnSpLocks noChangeShapeType="1"/>
            <a:endCxn id="39947" idx="1"/>
          </p:cNvCxnSpPr>
          <p:nvPr/>
        </p:nvCxnSpPr>
        <p:spPr bwMode="auto">
          <a:xfrm rot="5400000">
            <a:off x="4838700" y="3657600"/>
            <a:ext cx="381000" cy="152400"/>
          </a:xfrm>
          <a:prstGeom prst="line">
            <a:avLst/>
          </a:prstGeom>
          <a:noFill/>
          <a:ln w="9525" algn="ctr">
            <a:solidFill>
              <a:srgbClr val="FF0000"/>
            </a:solidFill>
            <a:round/>
            <a:headEnd/>
            <a:tailEnd/>
          </a:ln>
        </p:spPr>
      </p:cxnSp>
      <p:cxnSp>
        <p:nvCxnSpPr>
          <p:cNvPr id="39965" name="Straight Connector 70"/>
          <p:cNvCxnSpPr>
            <a:cxnSpLocks noChangeShapeType="1"/>
          </p:cNvCxnSpPr>
          <p:nvPr/>
        </p:nvCxnSpPr>
        <p:spPr bwMode="auto">
          <a:xfrm rot="16200000" flipV="1">
            <a:off x="4876800" y="4953000"/>
            <a:ext cx="304800" cy="152400"/>
          </a:xfrm>
          <a:prstGeom prst="line">
            <a:avLst/>
          </a:prstGeom>
          <a:noFill/>
          <a:ln w="9525" algn="ctr">
            <a:solidFill>
              <a:srgbClr val="009900"/>
            </a:solidFill>
            <a:round/>
            <a:headEnd/>
            <a:tailEnd/>
          </a:ln>
        </p:spPr>
      </p:cxnSp>
      <p:cxnSp>
        <p:nvCxnSpPr>
          <p:cNvPr id="39966" name="Straight Connector 71"/>
          <p:cNvCxnSpPr>
            <a:cxnSpLocks noChangeShapeType="1"/>
            <a:stCxn id="39944" idx="1"/>
          </p:cNvCxnSpPr>
          <p:nvPr/>
        </p:nvCxnSpPr>
        <p:spPr bwMode="auto">
          <a:xfrm rot="10800000">
            <a:off x="4953000" y="6019800"/>
            <a:ext cx="152400" cy="152400"/>
          </a:xfrm>
          <a:prstGeom prst="line">
            <a:avLst/>
          </a:prstGeom>
          <a:noFill/>
          <a:ln w="9525" algn="ctr">
            <a:solidFill>
              <a:srgbClr val="003399"/>
            </a:solidFill>
            <a:round/>
            <a:headEnd/>
            <a:tailEnd/>
          </a:ln>
        </p:spPr>
      </p:cxnSp>
      <p:sp>
        <p:nvSpPr>
          <p:cNvPr id="39967" name="Rectangle 72"/>
          <p:cNvSpPr>
            <a:spLocks noChangeArrowheads="1"/>
          </p:cNvSpPr>
          <p:nvPr/>
        </p:nvSpPr>
        <p:spPr bwMode="auto">
          <a:xfrm>
            <a:off x="2667000" y="76200"/>
            <a:ext cx="2209800" cy="228600"/>
          </a:xfrm>
          <a:prstGeom prst="rect">
            <a:avLst/>
          </a:prstGeom>
          <a:solidFill>
            <a:srgbClr val="FFFFFF"/>
          </a:solidFill>
          <a:ln w="9525" algn="ctr">
            <a:noFill/>
            <a:round/>
            <a:headEnd/>
            <a:tailEnd/>
          </a:ln>
        </p:spPr>
        <p:txBody>
          <a:bodyPr/>
          <a:lstStyle/>
          <a:p>
            <a:endParaRPr lang="en-US"/>
          </a:p>
        </p:txBody>
      </p:sp>
      <p:sp>
        <p:nvSpPr>
          <p:cNvPr id="39968" name="TextBox 73"/>
          <p:cNvSpPr txBox="1">
            <a:spLocks noChangeArrowheads="1"/>
          </p:cNvSpPr>
          <p:nvPr/>
        </p:nvSpPr>
        <p:spPr bwMode="auto">
          <a:xfrm>
            <a:off x="-62553" y="0"/>
            <a:ext cx="5167953" cy="634020"/>
          </a:xfrm>
          <a:prstGeom prst="rect">
            <a:avLst/>
          </a:prstGeom>
          <a:noFill/>
          <a:ln w="9525">
            <a:noFill/>
            <a:miter lim="800000"/>
            <a:headEnd/>
            <a:tailEnd/>
          </a:ln>
        </p:spPr>
        <p:txBody>
          <a:bodyPr wrap="none">
            <a:spAutoFit/>
          </a:bodyPr>
          <a:lstStyle/>
          <a:p>
            <a:pPr algn="ctr"/>
            <a:r>
              <a:rPr lang="en-US" sz="1600" dirty="0">
                <a:solidFill>
                  <a:srgbClr val="000000"/>
                </a:solidFill>
              </a:rPr>
              <a:t>Scientist Efforts (FTEs): 5-year plan </a:t>
            </a:r>
            <a:r>
              <a:rPr lang="en-US" sz="1600" dirty="0" smtClean="0">
                <a:solidFill>
                  <a:srgbClr val="000000"/>
                </a:solidFill>
              </a:rPr>
              <a:t>survey (Dec.2009)</a:t>
            </a:r>
          </a:p>
          <a:p>
            <a:pPr algn="ctr"/>
            <a:r>
              <a:rPr lang="en-US" sz="1600" dirty="0" smtClean="0">
                <a:solidFill>
                  <a:srgbClr val="000000"/>
                </a:solidFill>
              </a:rPr>
              <a:t>e</a:t>
            </a:r>
            <a:r>
              <a:rPr lang="en-US" sz="1600" dirty="0" smtClean="0">
                <a:solidFill>
                  <a:srgbClr val="000000"/>
                </a:solidFill>
              </a:rPr>
              <a:t>xcluding </a:t>
            </a:r>
            <a:r>
              <a:rPr lang="en-US" sz="1600" dirty="0" err="1" smtClean="0">
                <a:solidFill>
                  <a:srgbClr val="000000"/>
                </a:solidFill>
              </a:rPr>
              <a:t>postdocs</a:t>
            </a:r>
            <a:endParaRPr lang="en-US" sz="1600" dirty="0">
              <a:solidFill>
                <a:srgbClr val="000000"/>
              </a:solidFill>
            </a:endParaRPr>
          </a:p>
        </p:txBody>
      </p:sp>
      <p:sp>
        <p:nvSpPr>
          <p:cNvPr id="75" name="TextBox 74"/>
          <p:cNvSpPr txBox="1"/>
          <p:nvPr/>
        </p:nvSpPr>
        <p:spPr>
          <a:xfrm>
            <a:off x="7467600" y="152400"/>
            <a:ext cx="1590675" cy="6153150"/>
          </a:xfrm>
          <a:prstGeom prst="rect">
            <a:avLst/>
          </a:prstGeom>
          <a:noFill/>
        </p:spPr>
        <p:txBody>
          <a:bodyPr wrap="none">
            <a:spAutoFit/>
          </a:bodyPr>
          <a:lstStyle/>
          <a:p>
            <a:pPr algn="l">
              <a:defRPr/>
            </a:pPr>
            <a:r>
              <a:rPr lang="en-US" sz="1100" dirty="0">
                <a:solidFill>
                  <a:srgbClr val="C00000"/>
                </a:solidFill>
              </a:rPr>
              <a:t>Lab Management</a:t>
            </a:r>
          </a:p>
          <a:p>
            <a:pPr algn="l">
              <a:defRPr/>
            </a:pPr>
            <a:endParaRPr lang="en-US" sz="1100" dirty="0">
              <a:solidFill>
                <a:srgbClr val="000000"/>
              </a:solidFill>
            </a:endParaRPr>
          </a:p>
          <a:p>
            <a:pPr algn="l">
              <a:defRPr/>
            </a:pPr>
            <a:endParaRPr lang="en-US" sz="1100" dirty="0">
              <a:solidFill>
                <a:srgbClr val="000000"/>
              </a:solidFill>
            </a:endParaRPr>
          </a:p>
          <a:p>
            <a:pPr algn="l">
              <a:defRPr/>
            </a:pPr>
            <a:r>
              <a:rPr lang="en-US" sz="1100" dirty="0" err="1">
                <a:solidFill>
                  <a:srgbClr val="000000"/>
                </a:solidFill>
              </a:rPr>
              <a:t>Accel</a:t>
            </a:r>
            <a:r>
              <a:rPr lang="en-US" sz="1100" dirty="0">
                <a:solidFill>
                  <a:srgbClr val="000000"/>
                </a:solidFill>
              </a:rPr>
              <a:t>. Operations</a:t>
            </a:r>
          </a:p>
          <a:p>
            <a:pPr algn="l">
              <a:defRPr/>
            </a:pPr>
            <a:endParaRPr lang="en-US" sz="1100" dirty="0">
              <a:solidFill>
                <a:srgbClr val="000000"/>
              </a:solidFill>
            </a:endParaRPr>
          </a:p>
          <a:p>
            <a:pPr algn="l">
              <a:defRPr/>
            </a:pPr>
            <a:endParaRPr lang="en-US" sz="1100" dirty="0">
              <a:solidFill>
                <a:srgbClr val="000000"/>
              </a:solidFill>
            </a:endParaRPr>
          </a:p>
          <a:p>
            <a:pPr algn="l">
              <a:defRPr/>
            </a:pPr>
            <a:endParaRPr lang="en-US" sz="1100" dirty="0">
              <a:solidFill>
                <a:srgbClr val="000000"/>
              </a:solidFill>
            </a:endParaRPr>
          </a:p>
          <a:p>
            <a:pPr algn="l">
              <a:defRPr/>
            </a:pPr>
            <a:r>
              <a:rPr lang="en-US" sz="1100" dirty="0" err="1">
                <a:solidFill>
                  <a:srgbClr val="7030A0"/>
                </a:solidFill>
              </a:rPr>
              <a:t>Accel</a:t>
            </a:r>
            <a:r>
              <a:rPr lang="en-US" sz="1100" dirty="0">
                <a:solidFill>
                  <a:srgbClr val="7030A0"/>
                </a:solidFill>
              </a:rPr>
              <a:t>. Science/</a:t>
            </a:r>
            <a:r>
              <a:rPr lang="en-US" sz="1100" dirty="0" err="1">
                <a:solidFill>
                  <a:srgbClr val="7030A0"/>
                </a:solidFill>
              </a:rPr>
              <a:t>Develp</a:t>
            </a:r>
            <a:endParaRPr lang="en-US" sz="1100" dirty="0">
              <a:solidFill>
                <a:srgbClr val="7030A0"/>
              </a:solidFill>
            </a:endParaRPr>
          </a:p>
          <a:p>
            <a:pPr algn="l">
              <a:defRPr/>
            </a:pPr>
            <a:endParaRPr lang="en-US" sz="1100" dirty="0">
              <a:solidFill>
                <a:srgbClr val="000000"/>
              </a:solidFill>
            </a:endParaRPr>
          </a:p>
          <a:p>
            <a:pPr algn="l">
              <a:defRPr/>
            </a:pPr>
            <a:endParaRPr lang="en-US" sz="1100" dirty="0">
              <a:solidFill>
                <a:srgbClr val="000000"/>
              </a:solidFill>
            </a:endParaRPr>
          </a:p>
          <a:p>
            <a:pPr algn="l">
              <a:defRPr/>
            </a:pPr>
            <a:r>
              <a:rPr lang="en-US" sz="1100" dirty="0">
                <a:solidFill>
                  <a:schemeClr val="accent4">
                    <a:lumMod val="50000"/>
                  </a:schemeClr>
                </a:solidFill>
              </a:rPr>
              <a:t>Particle/</a:t>
            </a:r>
            <a:r>
              <a:rPr lang="en-US" sz="1100" dirty="0" err="1">
                <a:solidFill>
                  <a:schemeClr val="accent4">
                    <a:lumMod val="50000"/>
                  </a:schemeClr>
                </a:solidFill>
              </a:rPr>
              <a:t>Astro</a:t>
            </a:r>
            <a:r>
              <a:rPr lang="en-US" sz="1100" dirty="0">
                <a:solidFill>
                  <a:schemeClr val="accent4">
                    <a:lumMod val="50000"/>
                  </a:schemeClr>
                </a:solidFill>
              </a:rPr>
              <a:t> Theory</a:t>
            </a:r>
          </a:p>
          <a:p>
            <a:pPr algn="l">
              <a:defRPr/>
            </a:pPr>
            <a:endParaRPr lang="en-US" sz="1100" dirty="0">
              <a:solidFill>
                <a:srgbClr val="000000"/>
              </a:solidFill>
            </a:endParaRPr>
          </a:p>
          <a:p>
            <a:pPr algn="l">
              <a:defRPr/>
            </a:pPr>
            <a:r>
              <a:rPr lang="en-US" sz="1100" dirty="0">
                <a:solidFill>
                  <a:srgbClr val="FFC000"/>
                </a:solidFill>
              </a:rPr>
              <a:t>Det./Comp. R&amp;D</a:t>
            </a:r>
          </a:p>
          <a:p>
            <a:pPr algn="l">
              <a:defRPr/>
            </a:pPr>
            <a:endParaRPr lang="en-US" sz="1100" dirty="0">
              <a:solidFill>
                <a:srgbClr val="000000"/>
              </a:solidFill>
            </a:endParaRPr>
          </a:p>
          <a:p>
            <a:pPr algn="l">
              <a:defRPr/>
            </a:pPr>
            <a:endParaRPr lang="en-US" sz="1100" dirty="0">
              <a:solidFill>
                <a:srgbClr val="000000"/>
              </a:solidFill>
            </a:endParaRPr>
          </a:p>
          <a:p>
            <a:pPr algn="l">
              <a:defRPr/>
            </a:pPr>
            <a:endParaRPr lang="en-US" sz="1100" dirty="0">
              <a:solidFill>
                <a:srgbClr val="000000"/>
              </a:solidFill>
            </a:endParaRPr>
          </a:p>
          <a:p>
            <a:pPr algn="l">
              <a:defRPr/>
            </a:pPr>
            <a:r>
              <a:rPr lang="en-US" sz="1100" dirty="0">
                <a:solidFill>
                  <a:srgbClr val="FF3300"/>
                </a:solidFill>
              </a:rPr>
              <a:t>Cosmic Frontier</a:t>
            </a:r>
          </a:p>
          <a:p>
            <a:pPr algn="l">
              <a:defRPr/>
            </a:pPr>
            <a:endParaRPr lang="en-US" sz="1100" dirty="0">
              <a:solidFill>
                <a:srgbClr val="000000"/>
              </a:solidFill>
            </a:endParaRPr>
          </a:p>
          <a:p>
            <a:pPr algn="l">
              <a:defRPr/>
            </a:pPr>
            <a:endParaRPr lang="en-US" sz="1100" dirty="0">
              <a:solidFill>
                <a:srgbClr val="000000"/>
              </a:solidFill>
            </a:endParaRPr>
          </a:p>
          <a:p>
            <a:pPr algn="l">
              <a:defRPr/>
            </a:pPr>
            <a:endParaRPr lang="en-US" sz="1100" dirty="0">
              <a:solidFill>
                <a:srgbClr val="000000"/>
              </a:solidFill>
            </a:endParaRPr>
          </a:p>
          <a:p>
            <a:pPr algn="l">
              <a:defRPr/>
            </a:pPr>
            <a:endParaRPr lang="en-US" sz="1100" dirty="0">
              <a:solidFill>
                <a:srgbClr val="000000"/>
              </a:solidFill>
            </a:endParaRPr>
          </a:p>
          <a:p>
            <a:pPr algn="l">
              <a:defRPr/>
            </a:pPr>
            <a:endParaRPr lang="en-US" sz="1100" dirty="0">
              <a:solidFill>
                <a:srgbClr val="000000"/>
              </a:solidFill>
            </a:endParaRPr>
          </a:p>
          <a:p>
            <a:pPr algn="l">
              <a:defRPr/>
            </a:pPr>
            <a:endParaRPr lang="en-US" sz="1100" dirty="0">
              <a:solidFill>
                <a:srgbClr val="000000"/>
              </a:solidFill>
            </a:endParaRPr>
          </a:p>
          <a:p>
            <a:pPr algn="l">
              <a:defRPr/>
            </a:pPr>
            <a:r>
              <a:rPr lang="en-US" sz="1100" dirty="0">
                <a:solidFill>
                  <a:srgbClr val="009900"/>
                </a:solidFill>
              </a:rPr>
              <a:t>Intensity Frontier</a:t>
            </a:r>
          </a:p>
          <a:p>
            <a:pPr algn="l">
              <a:defRPr/>
            </a:pPr>
            <a:endParaRPr lang="en-US" sz="1100" dirty="0">
              <a:solidFill>
                <a:srgbClr val="000000"/>
              </a:solidFill>
            </a:endParaRPr>
          </a:p>
          <a:p>
            <a:pPr algn="l">
              <a:defRPr/>
            </a:pPr>
            <a:endParaRPr lang="en-US" sz="1100" dirty="0">
              <a:solidFill>
                <a:srgbClr val="000000"/>
              </a:solidFill>
            </a:endParaRPr>
          </a:p>
          <a:p>
            <a:pPr algn="l">
              <a:defRPr/>
            </a:pPr>
            <a:endParaRPr lang="en-US" sz="1100" dirty="0">
              <a:solidFill>
                <a:srgbClr val="000000"/>
              </a:solidFill>
            </a:endParaRPr>
          </a:p>
          <a:p>
            <a:pPr algn="l">
              <a:defRPr/>
            </a:pPr>
            <a:endParaRPr lang="en-US" sz="1100" dirty="0">
              <a:solidFill>
                <a:srgbClr val="000000"/>
              </a:solidFill>
            </a:endParaRPr>
          </a:p>
          <a:p>
            <a:pPr algn="l">
              <a:defRPr/>
            </a:pPr>
            <a:endParaRPr lang="en-US" sz="1100" dirty="0">
              <a:solidFill>
                <a:srgbClr val="000000"/>
              </a:solidFill>
            </a:endParaRPr>
          </a:p>
          <a:p>
            <a:pPr algn="l">
              <a:defRPr/>
            </a:pPr>
            <a:r>
              <a:rPr lang="en-US" sz="1100" dirty="0">
                <a:solidFill>
                  <a:srgbClr val="003399"/>
                </a:solidFill>
              </a:rPr>
              <a:t>Energy Frontier</a:t>
            </a:r>
          </a:p>
        </p:txBody>
      </p:sp>
      <p:sp>
        <p:nvSpPr>
          <p:cNvPr id="39970" name="Rectangle 75"/>
          <p:cNvSpPr>
            <a:spLocks noChangeArrowheads="1"/>
          </p:cNvSpPr>
          <p:nvPr/>
        </p:nvSpPr>
        <p:spPr bwMode="auto">
          <a:xfrm>
            <a:off x="0" y="0"/>
            <a:ext cx="46038" cy="6858000"/>
          </a:xfrm>
          <a:prstGeom prst="rect">
            <a:avLst/>
          </a:prstGeom>
          <a:solidFill>
            <a:srgbClr val="FFFFFF"/>
          </a:solidFill>
          <a:ln w="9525" algn="ctr">
            <a:solidFill>
              <a:srgbClr val="FFFFFF"/>
            </a:solidFill>
            <a:round/>
            <a:headEnd/>
            <a:tailEnd/>
          </a:ln>
        </p:spPr>
        <p:txBody>
          <a:bodyPr/>
          <a:lstStyle/>
          <a:p>
            <a:endParaRPr lang="en-US"/>
          </a:p>
        </p:txBody>
      </p:sp>
      <p:sp>
        <p:nvSpPr>
          <p:cNvPr id="39971" name="Rectangle 76"/>
          <p:cNvSpPr>
            <a:spLocks noChangeArrowheads="1"/>
          </p:cNvSpPr>
          <p:nvPr/>
        </p:nvSpPr>
        <p:spPr bwMode="auto">
          <a:xfrm>
            <a:off x="0" y="0"/>
            <a:ext cx="9144000" cy="46038"/>
          </a:xfrm>
          <a:prstGeom prst="rect">
            <a:avLst/>
          </a:prstGeom>
          <a:solidFill>
            <a:srgbClr val="FFFFFF"/>
          </a:solidFill>
          <a:ln w="9525" algn="ctr">
            <a:solidFill>
              <a:srgbClr val="FFFFFF"/>
            </a:solidFill>
            <a:round/>
            <a:headEnd/>
            <a:tailEnd/>
          </a:ln>
        </p:spPr>
        <p:txBody>
          <a:bodyPr/>
          <a:lstStyle/>
          <a:p>
            <a:endParaRPr lang="en-US"/>
          </a:p>
        </p:txBody>
      </p:sp>
      <p:sp>
        <p:nvSpPr>
          <p:cNvPr id="39972" name="Rectangle 77"/>
          <p:cNvSpPr>
            <a:spLocks noChangeArrowheads="1"/>
          </p:cNvSpPr>
          <p:nvPr/>
        </p:nvSpPr>
        <p:spPr bwMode="auto">
          <a:xfrm>
            <a:off x="0" y="6811963"/>
            <a:ext cx="9144000" cy="46037"/>
          </a:xfrm>
          <a:prstGeom prst="rect">
            <a:avLst/>
          </a:prstGeom>
          <a:solidFill>
            <a:srgbClr val="FFFFFF"/>
          </a:solidFill>
          <a:ln w="9525" algn="ctr">
            <a:solidFill>
              <a:srgbClr val="FFFFFF"/>
            </a:solidFill>
            <a:round/>
            <a:headEnd/>
            <a:tailEnd/>
          </a:ln>
        </p:spPr>
        <p:txBody>
          <a:bodyPr/>
          <a:lstStyle/>
          <a:p>
            <a:endParaRPr lang="en-US"/>
          </a:p>
        </p:txBody>
      </p:sp>
      <p:sp>
        <p:nvSpPr>
          <p:cNvPr id="39973" name="TextBox 40"/>
          <p:cNvSpPr txBox="1">
            <a:spLocks noChangeArrowheads="1"/>
          </p:cNvSpPr>
          <p:nvPr/>
        </p:nvSpPr>
        <p:spPr bwMode="auto">
          <a:xfrm>
            <a:off x="381000" y="1490663"/>
            <a:ext cx="1854354" cy="307777"/>
          </a:xfrm>
          <a:prstGeom prst="rect">
            <a:avLst/>
          </a:prstGeom>
          <a:noFill/>
          <a:ln w="9525">
            <a:noFill/>
            <a:miter lim="800000"/>
            <a:headEnd/>
            <a:tailEnd/>
          </a:ln>
        </p:spPr>
        <p:txBody>
          <a:bodyPr wrap="none">
            <a:spAutoFit/>
          </a:bodyPr>
          <a:lstStyle/>
          <a:p>
            <a:pPr algn="ctr"/>
            <a:r>
              <a:rPr lang="en-US" sz="1400" dirty="0" err="1">
                <a:solidFill>
                  <a:srgbClr val="000000"/>
                </a:solidFill>
              </a:rPr>
              <a:t>Tevatron</a:t>
            </a:r>
            <a:r>
              <a:rPr lang="en-US" sz="1400">
                <a:solidFill>
                  <a:srgbClr val="000000"/>
                </a:solidFill>
              </a:rPr>
              <a:t> </a:t>
            </a:r>
            <a:r>
              <a:rPr lang="en-US" sz="1400" smtClean="0">
                <a:solidFill>
                  <a:srgbClr val="000000"/>
                </a:solidFill>
              </a:rPr>
              <a:t>accelerator</a:t>
            </a:r>
            <a:endParaRPr lang="en-US" sz="1400" dirty="0">
              <a:solidFill>
                <a:srgbClr val="000000"/>
              </a:solidFill>
            </a:endParaRPr>
          </a:p>
        </p:txBody>
      </p:sp>
      <p:sp>
        <p:nvSpPr>
          <p:cNvPr id="39974" name="TextBox 41"/>
          <p:cNvSpPr txBox="1">
            <a:spLocks noChangeArrowheads="1"/>
          </p:cNvSpPr>
          <p:nvPr/>
        </p:nvSpPr>
        <p:spPr bwMode="auto">
          <a:xfrm>
            <a:off x="533400" y="5165725"/>
            <a:ext cx="825500" cy="701675"/>
          </a:xfrm>
          <a:prstGeom prst="rect">
            <a:avLst/>
          </a:prstGeom>
          <a:noFill/>
          <a:ln w="9525">
            <a:noFill/>
            <a:miter lim="800000"/>
            <a:headEnd/>
            <a:tailEnd/>
          </a:ln>
        </p:spPr>
        <p:txBody>
          <a:bodyPr wrap="none">
            <a:spAutoFit/>
          </a:bodyPr>
          <a:lstStyle/>
          <a:p>
            <a:pPr algn="ctr"/>
            <a:r>
              <a:rPr lang="en-US" sz="1800">
                <a:solidFill>
                  <a:srgbClr val="FFFFFF"/>
                </a:solidFill>
              </a:rPr>
              <a:t>CDF</a:t>
            </a:r>
          </a:p>
          <a:p>
            <a:pPr algn="ctr"/>
            <a:r>
              <a:rPr lang="en-US" sz="1800">
                <a:solidFill>
                  <a:srgbClr val="FFFFFF"/>
                </a:solidFill>
              </a:rPr>
              <a:t>DZero</a:t>
            </a:r>
          </a:p>
        </p:txBody>
      </p:sp>
    </p:spTree>
  </p:cSld>
  <p:clrMapOvr>
    <a:masterClrMapping/>
  </p:clrMapOvr>
  <p:transition advTm="1591"/>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sp>
        <p:nvSpPr>
          <p:cNvPr id="40963" name="Footer Placeholder 2"/>
          <p:cNvSpPr>
            <a:spLocks noGrp="1"/>
          </p:cNvSpPr>
          <p:nvPr>
            <p:ph type="ftr" sz="quarter" idx="10"/>
          </p:nvPr>
        </p:nvSpPr>
        <p:spPr>
          <a:noFill/>
        </p:spPr>
        <p:txBody>
          <a:bodyPr/>
          <a:lstStyle/>
          <a:p>
            <a:r>
              <a:rPr lang="en-US" smtClean="0"/>
              <a:t>Young-Kee Kim, DOE S&amp;T Review, July 12-14, 2010</a:t>
            </a:r>
          </a:p>
        </p:txBody>
      </p:sp>
      <p:sp>
        <p:nvSpPr>
          <p:cNvPr id="40964" name="Slide Number Placeholder 3"/>
          <p:cNvSpPr>
            <a:spLocks noGrp="1"/>
          </p:cNvSpPr>
          <p:nvPr>
            <p:ph type="sldNum" sz="quarter" idx="11"/>
          </p:nvPr>
        </p:nvSpPr>
        <p:spPr>
          <a:noFill/>
        </p:spPr>
        <p:txBody>
          <a:bodyPr/>
          <a:lstStyle/>
          <a:p>
            <a:fld id="{595345FC-D1C6-4C0C-B65D-B39BFEDE5B78}" type="slidenum">
              <a:rPr lang="en-US" smtClean="0"/>
              <a:pPr/>
              <a:t>37</a:t>
            </a:fld>
            <a:endParaRPr lang="en-US" smtClean="0"/>
          </a:p>
        </p:txBody>
      </p:sp>
      <p:pic>
        <p:nvPicPr>
          <p:cNvPr id="40965" name="Picture 2"/>
          <p:cNvPicPr>
            <a:picLocks noChangeAspect="1" noChangeArrowheads="1"/>
          </p:cNvPicPr>
          <p:nvPr/>
        </p:nvPicPr>
        <p:blipFill>
          <a:blip r:embed="rId2"/>
          <a:srcRect r="23984"/>
          <a:stretch>
            <a:fillRect/>
          </a:stretch>
        </p:blipFill>
        <p:spPr bwMode="auto">
          <a:xfrm>
            <a:off x="1057275" y="0"/>
            <a:ext cx="6638925" cy="6858000"/>
          </a:xfrm>
          <a:prstGeom prst="rect">
            <a:avLst/>
          </a:prstGeom>
          <a:noFill/>
          <a:ln w="9525">
            <a:noFill/>
            <a:miter lim="800000"/>
            <a:headEnd/>
            <a:tailEnd/>
          </a:ln>
        </p:spPr>
      </p:pic>
      <p:sp>
        <p:nvSpPr>
          <p:cNvPr id="40966" name="TextBox 6"/>
          <p:cNvSpPr txBox="1">
            <a:spLocks noChangeArrowheads="1"/>
          </p:cNvSpPr>
          <p:nvPr/>
        </p:nvSpPr>
        <p:spPr bwMode="auto">
          <a:xfrm>
            <a:off x="1906588" y="1077913"/>
            <a:ext cx="1979612" cy="369887"/>
          </a:xfrm>
          <a:prstGeom prst="rect">
            <a:avLst/>
          </a:prstGeom>
          <a:noFill/>
          <a:ln w="9525">
            <a:noFill/>
            <a:miter lim="800000"/>
            <a:headEnd/>
            <a:tailEnd/>
          </a:ln>
        </p:spPr>
        <p:txBody>
          <a:bodyPr wrap="none">
            <a:spAutoFit/>
          </a:bodyPr>
          <a:lstStyle/>
          <a:p>
            <a:r>
              <a:rPr lang="en-US" sz="1800"/>
              <a:t>Lab Management</a:t>
            </a:r>
          </a:p>
        </p:txBody>
      </p:sp>
      <p:sp>
        <p:nvSpPr>
          <p:cNvPr id="40967" name="TextBox 7"/>
          <p:cNvSpPr txBox="1">
            <a:spLocks noChangeArrowheads="1"/>
          </p:cNvSpPr>
          <p:nvPr/>
        </p:nvSpPr>
        <p:spPr bwMode="auto">
          <a:xfrm>
            <a:off x="3352800" y="1371600"/>
            <a:ext cx="2544763" cy="369888"/>
          </a:xfrm>
          <a:prstGeom prst="rect">
            <a:avLst/>
          </a:prstGeom>
          <a:noFill/>
          <a:ln w="9525">
            <a:noFill/>
            <a:miter lim="800000"/>
            <a:headEnd/>
            <a:tailEnd/>
          </a:ln>
        </p:spPr>
        <p:txBody>
          <a:bodyPr wrap="none">
            <a:spAutoFit/>
          </a:bodyPr>
          <a:lstStyle/>
          <a:p>
            <a:r>
              <a:rPr lang="en-US" sz="1800"/>
              <a:t>Accelerator Operations</a:t>
            </a:r>
          </a:p>
        </p:txBody>
      </p:sp>
      <p:sp>
        <p:nvSpPr>
          <p:cNvPr id="40968" name="TextBox 8"/>
          <p:cNvSpPr txBox="1">
            <a:spLocks noChangeArrowheads="1"/>
          </p:cNvSpPr>
          <p:nvPr/>
        </p:nvSpPr>
        <p:spPr bwMode="auto">
          <a:xfrm>
            <a:off x="1981200" y="2209800"/>
            <a:ext cx="3787775" cy="369888"/>
          </a:xfrm>
          <a:prstGeom prst="rect">
            <a:avLst/>
          </a:prstGeom>
          <a:noFill/>
          <a:ln w="9525">
            <a:noFill/>
            <a:miter lim="800000"/>
            <a:headEnd/>
            <a:tailEnd/>
          </a:ln>
        </p:spPr>
        <p:txBody>
          <a:bodyPr wrap="none">
            <a:spAutoFit/>
          </a:bodyPr>
          <a:lstStyle/>
          <a:p>
            <a:pPr algn="l"/>
            <a:r>
              <a:rPr lang="en-US" sz="1800"/>
              <a:t>Accelerator Science / Development</a:t>
            </a:r>
          </a:p>
        </p:txBody>
      </p:sp>
      <p:sp>
        <p:nvSpPr>
          <p:cNvPr id="40969" name="TextBox 9"/>
          <p:cNvSpPr txBox="1">
            <a:spLocks noChangeArrowheads="1"/>
          </p:cNvSpPr>
          <p:nvPr/>
        </p:nvSpPr>
        <p:spPr bwMode="auto">
          <a:xfrm>
            <a:off x="1905000" y="3059113"/>
            <a:ext cx="2335213" cy="369887"/>
          </a:xfrm>
          <a:prstGeom prst="rect">
            <a:avLst/>
          </a:prstGeom>
          <a:noFill/>
          <a:ln w="9525">
            <a:noFill/>
            <a:miter lim="800000"/>
            <a:headEnd/>
            <a:tailEnd/>
          </a:ln>
        </p:spPr>
        <p:txBody>
          <a:bodyPr wrap="none">
            <a:spAutoFit/>
          </a:bodyPr>
          <a:lstStyle/>
          <a:p>
            <a:pPr algn="l"/>
            <a:r>
              <a:rPr lang="en-US" sz="1800"/>
              <a:t>Particle/Astro Theory</a:t>
            </a:r>
          </a:p>
        </p:txBody>
      </p:sp>
      <p:sp>
        <p:nvSpPr>
          <p:cNvPr id="40970" name="TextBox 10"/>
          <p:cNvSpPr txBox="1">
            <a:spLocks noChangeArrowheads="1"/>
          </p:cNvSpPr>
          <p:nvPr/>
        </p:nvSpPr>
        <p:spPr bwMode="auto">
          <a:xfrm>
            <a:off x="4467225" y="3211513"/>
            <a:ext cx="2466975" cy="369887"/>
          </a:xfrm>
          <a:prstGeom prst="rect">
            <a:avLst/>
          </a:prstGeom>
          <a:noFill/>
          <a:ln w="9525">
            <a:noFill/>
            <a:miter lim="800000"/>
            <a:headEnd/>
            <a:tailEnd/>
          </a:ln>
        </p:spPr>
        <p:txBody>
          <a:bodyPr wrap="none">
            <a:spAutoFit/>
          </a:bodyPr>
          <a:lstStyle/>
          <a:p>
            <a:r>
              <a:rPr lang="en-US" sz="1800"/>
              <a:t>Det. / Computing R&amp;D</a:t>
            </a:r>
          </a:p>
        </p:txBody>
      </p:sp>
      <p:sp>
        <p:nvSpPr>
          <p:cNvPr id="40971" name="TextBox 11"/>
          <p:cNvSpPr txBox="1">
            <a:spLocks noChangeArrowheads="1"/>
          </p:cNvSpPr>
          <p:nvPr/>
        </p:nvSpPr>
        <p:spPr bwMode="auto">
          <a:xfrm>
            <a:off x="5092700" y="3592513"/>
            <a:ext cx="1812925" cy="369887"/>
          </a:xfrm>
          <a:prstGeom prst="rect">
            <a:avLst/>
          </a:prstGeom>
          <a:noFill/>
          <a:ln w="9525">
            <a:noFill/>
            <a:miter lim="800000"/>
            <a:headEnd/>
            <a:tailEnd/>
          </a:ln>
        </p:spPr>
        <p:txBody>
          <a:bodyPr wrap="none">
            <a:spAutoFit/>
          </a:bodyPr>
          <a:lstStyle/>
          <a:p>
            <a:r>
              <a:rPr lang="en-US" sz="1800"/>
              <a:t>Cosmic Frontier</a:t>
            </a:r>
          </a:p>
        </p:txBody>
      </p:sp>
      <p:sp>
        <p:nvSpPr>
          <p:cNvPr id="40972" name="TextBox 12"/>
          <p:cNvSpPr txBox="1">
            <a:spLocks noChangeArrowheads="1"/>
          </p:cNvSpPr>
          <p:nvPr/>
        </p:nvSpPr>
        <p:spPr bwMode="auto">
          <a:xfrm>
            <a:off x="5000625" y="4506913"/>
            <a:ext cx="1903413" cy="369887"/>
          </a:xfrm>
          <a:prstGeom prst="rect">
            <a:avLst/>
          </a:prstGeom>
          <a:noFill/>
          <a:ln w="9525">
            <a:noFill/>
            <a:miter lim="800000"/>
            <a:headEnd/>
            <a:tailEnd/>
          </a:ln>
        </p:spPr>
        <p:txBody>
          <a:bodyPr wrap="none">
            <a:spAutoFit/>
          </a:bodyPr>
          <a:lstStyle/>
          <a:p>
            <a:r>
              <a:rPr lang="en-US" sz="1800"/>
              <a:t>Intensity Frontier</a:t>
            </a:r>
          </a:p>
        </p:txBody>
      </p:sp>
      <p:sp>
        <p:nvSpPr>
          <p:cNvPr id="40973" name="TextBox 13"/>
          <p:cNvSpPr txBox="1">
            <a:spLocks noChangeArrowheads="1"/>
          </p:cNvSpPr>
          <p:nvPr/>
        </p:nvSpPr>
        <p:spPr bwMode="auto">
          <a:xfrm>
            <a:off x="5130800" y="5726113"/>
            <a:ext cx="1774825" cy="369887"/>
          </a:xfrm>
          <a:prstGeom prst="rect">
            <a:avLst/>
          </a:prstGeom>
          <a:noFill/>
          <a:ln w="9525">
            <a:noFill/>
            <a:miter lim="800000"/>
            <a:headEnd/>
            <a:tailEnd/>
          </a:ln>
        </p:spPr>
        <p:txBody>
          <a:bodyPr wrap="none">
            <a:spAutoFit/>
          </a:bodyPr>
          <a:lstStyle/>
          <a:p>
            <a:r>
              <a:rPr lang="en-US" sz="1800"/>
              <a:t>Energy Frontier</a:t>
            </a:r>
          </a:p>
        </p:txBody>
      </p:sp>
      <p:sp>
        <p:nvSpPr>
          <p:cNvPr id="40974" name="Rectangle 14"/>
          <p:cNvSpPr>
            <a:spLocks noChangeArrowheads="1"/>
          </p:cNvSpPr>
          <p:nvPr/>
        </p:nvSpPr>
        <p:spPr bwMode="auto">
          <a:xfrm>
            <a:off x="3429000" y="76200"/>
            <a:ext cx="3276600" cy="228600"/>
          </a:xfrm>
          <a:prstGeom prst="rect">
            <a:avLst/>
          </a:prstGeom>
          <a:solidFill>
            <a:srgbClr val="FFFFFF"/>
          </a:solidFill>
          <a:ln w="9525" algn="ctr">
            <a:noFill/>
            <a:round/>
            <a:headEnd/>
            <a:tailEnd/>
          </a:ln>
        </p:spPr>
        <p:txBody>
          <a:bodyPr/>
          <a:lstStyle/>
          <a:p>
            <a:endParaRPr lang="en-US"/>
          </a:p>
        </p:txBody>
      </p:sp>
      <p:sp>
        <p:nvSpPr>
          <p:cNvPr id="40975" name="TextBox 15"/>
          <p:cNvSpPr txBox="1">
            <a:spLocks noChangeArrowheads="1"/>
          </p:cNvSpPr>
          <p:nvPr/>
        </p:nvSpPr>
        <p:spPr bwMode="auto">
          <a:xfrm>
            <a:off x="1861004" y="0"/>
            <a:ext cx="5225597" cy="634020"/>
          </a:xfrm>
          <a:prstGeom prst="rect">
            <a:avLst/>
          </a:prstGeom>
          <a:noFill/>
          <a:ln w="9525">
            <a:noFill/>
            <a:miter lim="800000"/>
            <a:headEnd/>
            <a:tailEnd/>
          </a:ln>
        </p:spPr>
        <p:txBody>
          <a:bodyPr wrap="none">
            <a:spAutoFit/>
          </a:bodyPr>
          <a:lstStyle/>
          <a:p>
            <a:pPr algn="ctr"/>
            <a:r>
              <a:rPr lang="en-US" sz="1600" dirty="0">
                <a:solidFill>
                  <a:srgbClr val="000000"/>
                </a:solidFill>
              </a:rPr>
              <a:t>Scientist Efforts (FTEs): 5-year plan </a:t>
            </a:r>
            <a:r>
              <a:rPr lang="en-US" sz="1600" dirty="0" smtClean="0">
                <a:solidFill>
                  <a:srgbClr val="000000"/>
                </a:solidFill>
              </a:rPr>
              <a:t>survey (Dec. 2009)</a:t>
            </a:r>
          </a:p>
          <a:p>
            <a:pPr algn="ctr"/>
            <a:r>
              <a:rPr lang="en-US" sz="1600" dirty="0" smtClean="0">
                <a:solidFill>
                  <a:srgbClr val="000000"/>
                </a:solidFill>
              </a:rPr>
              <a:t>excluding </a:t>
            </a:r>
            <a:r>
              <a:rPr lang="en-US" sz="1600" dirty="0" err="1" smtClean="0">
                <a:solidFill>
                  <a:srgbClr val="000000"/>
                </a:solidFill>
              </a:rPr>
              <a:t>postdocs</a:t>
            </a:r>
            <a:endParaRPr lang="en-US" sz="1600" dirty="0" smtClean="0">
              <a:solidFill>
                <a:srgbClr val="000000"/>
              </a:solidFill>
            </a:endParaRPr>
          </a:p>
        </p:txBody>
      </p:sp>
      <p:sp>
        <p:nvSpPr>
          <p:cNvPr id="40977" name="TextBox 41"/>
          <p:cNvSpPr txBox="1">
            <a:spLocks noChangeArrowheads="1"/>
          </p:cNvSpPr>
          <p:nvPr/>
        </p:nvSpPr>
        <p:spPr bwMode="auto">
          <a:xfrm>
            <a:off x="1828800" y="5486400"/>
            <a:ext cx="1303338" cy="566738"/>
          </a:xfrm>
          <a:prstGeom prst="rect">
            <a:avLst/>
          </a:prstGeom>
          <a:noFill/>
          <a:ln w="9525">
            <a:noFill/>
            <a:miter lim="800000"/>
            <a:headEnd/>
            <a:tailEnd/>
          </a:ln>
        </p:spPr>
        <p:txBody>
          <a:bodyPr wrap="none">
            <a:spAutoFit/>
          </a:bodyPr>
          <a:lstStyle/>
          <a:p>
            <a:pPr algn="ctr"/>
            <a:r>
              <a:rPr lang="en-US" sz="1400">
                <a:solidFill>
                  <a:srgbClr val="FFFFFF"/>
                </a:solidFill>
              </a:rPr>
              <a:t>CDF + DZero:</a:t>
            </a:r>
          </a:p>
          <a:p>
            <a:pPr algn="ctr"/>
            <a:r>
              <a:rPr lang="en-US" sz="1400">
                <a:solidFill>
                  <a:srgbClr val="FFFFFF"/>
                </a:solidFill>
              </a:rPr>
              <a:t>~30 FTEs</a:t>
            </a:r>
          </a:p>
        </p:txBody>
      </p:sp>
    </p:spTree>
  </p:cSld>
  <p:clrMapOvr>
    <a:masterClrMapping/>
  </p:clrMapOvr>
  <p:transition advTm="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143000"/>
          </a:xfrm>
        </p:spPr>
        <p:txBody>
          <a:bodyPr/>
          <a:lstStyle/>
          <a:p>
            <a:pPr algn="ctr"/>
            <a:r>
              <a:rPr lang="en-US" dirty="0" smtClean="0"/>
              <a:t>Scientists Efforts (FTEs): 5 year plan </a:t>
            </a:r>
            <a:r>
              <a:rPr lang="en-US" dirty="0" smtClean="0"/>
              <a:t>survey (Dec. 2009)</a:t>
            </a:r>
            <a:endParaRPr lang="en-US" dirty="0" smtClean="0"/>
          </a:p>
        </p:txBody>
      </p:sp>
      <p:sp>
        <p:nvSpPr>
          <p:cNvPr id="41987" name="Footer Placeholder 2"/>
          <p:cNvSpPr>
            <a:spLocks noGrp="1"/>
          </p:cNvSpPr>
          <p:nvPr>
            <p:ph type="ftr" sz="quarter" idx="10"/>
          </p:nvPr>
        </p:nvSpPr>
        <p:spPr>
          <a:noFill/>
        </p:spPr>
        <p:txBody>
          <a:bodyPr/>
          <a:lstStyle/>
          <a:p>
            <a:r>
              <a:rPr lang="en-US" smtClean="0"/>
              <a:t>Young-Kee Kim, DOE S&amp;T Review, July 12-14, 2010</a:t>
            </a:r>
          </a:p>
        </p:txBody>
      </p:sp>
      <p:sp>
        <p:nvSpPr>
          <p:cNvPr id="41988" name="Slide Number Placeholder 3"/>
          <p:cNvSpPr>
            <a:spLocks noGrp="1"/>
          </p:cNvSpPr>
          <p:nvPr>
            <p:ph type="sldNum" sz="quarter" idx="11"/>
          </p:nvPr>
        </p:nvSpPr>
        <p:spPr>
          <a:noFill/>
        </p:spPr>
        <p:txBody>
          <a:bodyPr/>
          <a:lstStyle/>
          <a:p>
            <a:fld id="{97F01974-98E0-4E6D-95FA-7231A7B752FC}" type="slidenum">
              <a:rPr lang="en-US" smtClean="0"/>
              <a:pPr/>
              <a:t>38</a:t>
            </a:fld>
            <a:endParaRPr lang="en-US" smtClean="0"/>
          </a:p>
        </p:txBody>
      </p:sp>
      <p:sp>
        <p:nvSpPr>
          <p:cNvPr id="41989" name="Rectangle 7"/>
          <p:cNvSpPr>
            <a:spLocks noChangeArrowheads="1"/>
          </p:cNvSpPr>
          <p:nvPr/>
        </p:nvSpPr>
        <p:spPr bwMode="auto">
          <a:xfrm>
            <a:off x="228600" y="1524000"/>
            <a:ext cx="8686800" cy="4343400"/>
          </a:xfrm>
          <a:prstGeom prst="rect">
            <a:avLst/>
          </a:prstGeom>
          <a:solidFill>
            <a:srgbClr val="FFFFFF"/>
          </a:solidFill>
          <a:ln w="9525" algn="ctr">
            <a:noFill/>
            <a:round/>
            <a:headEnd/>
            <a:tailEnd/>
          </a:ln>
        </p:spPr>
        <p:txBody>
          <a:bodyPr/>
          <a:lstStyle/>
          <a:p>
            <a:endParaRPr lang="en-US" dirty="0"/>
          </a:p>
        </p:txBody>
      </p:sp>
      <p:pic>
        <p:nvPicPr>
          <p:cNvPr id="41990" name="Picture 4"/>
          <p:cNvPicPr>
            <a:picLocks noChangeAspect="1" noChangeArrowheads="1"/>
          </p:cNvPicPr>
          <p:nvPr/>
        </p:nvPicPr>
        <p:blipFill>
          <a:blip r:embed="rId2"/>
          <a:srcRect l="5602" t="3448" r="39420" b="3448"/>
          <a:stretch>
            <a:fillRect/>
          </a:stretch>
        </p:blipFill>
        <p:spPr bwMode="auto">
          <a:xfrm>
            <a:off x="5105400" y="1987550"/>
            <a:ext cx="3733800" cy="3803650"/>
          </a:xfrm>
          <a:prstGeom prst="rect">
            <a:avLst/>
          </a:prstGeom>
          <a:noFill/>
          <a:ln w="9525">
            <a:noFill/>
            <a:miter lim="800000"/>
            <a:headEnd/>
            <a:tailEnd/>
          </a:ln>
        </p:spPr>
      </p:pic>
      <p:pic>
        <p:nvPicPr>
          <p:cNvPr id="41991" name="Picture 3"/>
          <p:cNvPicPr>
            <a:picLocks noChangeAspect="1" noChangeArrowheads="1"/>
          </p:cNvPicPr>
          <p:nvPr/>
        </p:nvPicPr>
        <p:blipFill>
          <a:blip r:embed="rId3"/>
          <a:srcRect l="5342" t="3448" r="38641" b="3448"/>
          <a:stretch>
            <a:fillRect/>
          </a:stretch>
        </p:blipFill>
        <p:spPr bwMode="auto">
          <a:xfrm>
            <a:off x="311150" y="1987550"/>
            <a:ext cx="3803650" cy="3803650"/>
          </a:xfrm>
          <a:prstGeom prst="rect">
            <a:avLst/>
          </a:prstGeom>
          <a:noFill/>
          <a:ln w="9525">
            <a:noFill/>
            <a:miter lim="800000"/>
            <a:headEnd/>
            <a:tailEnd/>
          </a:ln>
        </p:spPr>
      </p:pic>
      <p:sp>
        <p:nvSpPr>
          <p:cNvPr id="41992" name="Right Arrow 10"/>
          <p:cNvSpPr>
            <a:spLocks noChangeArrowheads="1"/>
          </p:cNvSpPr>
          <p:nvPr/>
        </p:nvSpPr>
        <p:spPr bwMode="auto">
          <a:xfrm>
            <a:off x="4114800" y="3657600"/>
            <a:ext cx="914400" cy="457200"/>
          </a:xfrm>
          <a:prstGeom prst="rightArrow">
            <a:avLst>
              <a:gd name="adj1" fmla="val 50000"/>
              <a:gd name="adj2" fmla="val 50000"/>
            </a:avLst>
          </a:prstGeom>
          <a:solidFill>
            <a:srgbClr val="CC0000"/>
          </a:solidFill>
          <a:ln w="9525" algn="ctr">
            <a:solidFill>
              <a:srgbClr val="000000"/>
            </a:solidFill>
            <a:round/>
            <a:headEnd/>
            <a:tailEnd/>
          </a:ln>
        </p:spPr>
        <p:txBody>
          <a:bodyPr/>
          <a:lstStyle/>
          <a:p>
            <a:endParaRPr lang="en-US"/>
          </a:p>
        </p:txBody>
      </p:sp>
      <p:sp>
        <p:nvSpPr>
          <p:cNvPr id="41993" name="TextBox 11"/>
          <p:cNvSpPr txBox="1">
            <a:spLocks noChangeArrowheads="1"/>
          </p:cNvSpPr>
          <p:nvPr/>
        </p:nvSpPr>
        <p:spPr bwMode="auto">
          <a:xfrm>
            <a:off x="1447800" y="1600200"/>
            <a:ext cx="6324600" cy="461963"/>
          </a:xfrm>
          <a:prstGeom prst="rect">
            <a:avLst/>
          </a:prstGeom>
          <a:noFill/>
          <a:ln w="9525">
            <a:noFill/>
            <a:miter lim="800000"/>
            <a:headEnd/>
            <a:tailEnd/>
          </a:ln>
        </p:spPr>
        <p:txBody>
          <a:bodyPr wrap="none">
            <a:spAutoFit/>
          </a:bodyPr>
          <a:lstStyle/>
          <a:p>
            <a:pPr algn="l"/>
            <a:r>
              <a:rPr lang="en-US">
                <a:solidFill>
                  <a:srgbClr val="000000"/>
                </a:solidFill>
              </a:rPr>
              <a:t>FY 2009                                            FY 2014</a:t>
            </a:r>
          </a:p>
        </p:txBody>
      </p:sp>
      <p:sp>
        <p:nvSpPr>
          <p:cNvPr id="41994" name="TextBox 12"/>
          <p:cNvSpPr txBox="1">
            <a:spLocks noChangeArrowheads="1"/>
          </p:cNvSpPr>
          <p:nvPr/>
        </p:nvSpPr>
        <p:spPr bwMode="auto">
          <a:xfrm>
            <a:off x="1143000" y="2286000"/>
            <a:ext cx="1079500" cy="498475"/>
          </a:xfrm>
          <a:prstGeom prst="rect">
            <a:avLst/>
          </a:prstGeom>
          <a:noFill/>
          <a:ln w="9525">
            <a:noFill/>
            <a:miter lim="800000"/>
            <a:headEnd/>
            <a:tailEnd/>
          </a:ln>
        </p:spPr>
        <p:txBody>
          <a:bodyPr wrap="none">
            <a:spAutoFit/>
          </a:bodyPr>
          <a:lstStyle/>
          <a:p>
            <a:pPr algn="ctr"/>
            <a:r>
              <a:rPr lang="en-US" sz="1200"/>
              <a:t>Lab</a:t>
            </a:r>
          </a:p>
          <a:p>
            <a:pPr algn="ctr"/>
            <a:r>
              <a:rPr lang="en-US" sz="1200"/>
              <a:t>Management</a:t>
            </a:r>
          </a:p>
        </p:txBody>
      </p:sp>
      <p:sp>
        <p:nvSpPr>
          <p:cNvPr id="41995" name="TextBox 13"/>
          <p:cNvSpPr txBox="1">
            <a:spLocks noChangeArrowheads="1"/>
          </p:cNvSpPr>
          <p:nvPr/>
        </p:nvSpPr>
        <p:spPr bwMode="auto">
          <a:xfrm>
            <a:off x="563563" y="2895600"/>
            <a:ext cx="960437" cy="498475"/>
          </a:xfrm>
          <a:prstGeom prst="rect">
            <a:avLst/>
          </a:prstGeom>
          <a:noFill/>
          <a:ln w="9525">
            <a:noFill/>
            <a:miter lim="800000"/>
            <a:headEnd/>
            <a:tailEnd/>
          </a:ln>
        </p:spPr>
        <p:txBody>
          <a:bodyPr wrap="none">
            <a:spAutoFit/>
          </a:bodyPr>
          <a:lstStyle/>
          <a:p>
            <a:r>
              <a:rPr lang="en-US" sz="1200"/>
              <a:t>Accelerator</a:t>
            </a:r>
          </a:p>
          <a:p>
            <a:r>
              <a:rPr lang="en-US" sz="1200"/>
              <a:t>Operations</a:t>
            </a:r>
          </a:p>
        </p:txBody>
      </p:sp>
      <p:sp>
        <p:nvSpPr>
          <p:cNvPr id="41996" name="TextBox 14"/>
          <p:cNvSpPr txBox="1">
            <a:spLocks noChangeArrowheads="1"/>
          </p:cNvSpPr>
          <p:nvPr/>
        </p:nvSpPr>
        <p:spPr bwMode="auto">
          <a:xfrm>
            <a:off x="381000" y="3733800"/>
            <a:ext cx="1392238" cy="682625"/>
          </a:xfrm>
          <a:prstGeom prst="rect">
            <a:avLst/>
          </a:prstGeom>
          <a:noFill/>
          <a:ln w="9525">
            <a:noFill/>
            <a:miter lim="800000"/>
            <a:headEnd/>
            <a:tailEnd/>
          </a:ln>
        </p:spPr>
        <p:txBody>
          <a:bodyPr>
            <a:spAutoFit/>
          </a:bodyPr>
          <a:lstStyle/>
          <a:p>
            <a:pPr algn="ctr"/>
            <a:r>
              <a:rPr lang="en-US" sz="1200"/>
              <a:t>Accelerator Science /</a:t>
            </a:r>
          </a:p>
          <a:p>
            <a:pPr algn="ctr"/>
            <a:r>
              <a:rPr lang="en-US" sz="1200"/>
              <a:t>Development</a:t>
            </a:r>
          </a:p>
        </p:txBody>
      </p:sp>
      <p:sp>
        <p:nvSpPr>
          <p:cNvPr id="41997" name="TextBox 15"/>
          <p:cNvSpPr txBox="1">
            <a:spLocks noChangeArrowheads="1"/>
          </p:cNvSpPr>
          <p:nvPr/>
        </p:nvSpPr>
        <p:spPr bwMode="auto">
          <a:xfrm>
            <a:off x="1319213" y="4800600"/>
            <a:ext cx="661987" cy="276225"/>
          </a:xfrm>
          <a:prstGeom prst="rect">
            <a:avLst/>
          </a:prstGeom>
          <a:noFill/>
          <a:ln w="9525">
            <a:noFill/>
            <a:miter lim="800000"/>
            <a:headEnd/>
            <a:tailEnd/>
          </a:ln>
        </p:spPr>
        <p:txBody>
          <a:bodyPr wrap="none">
            <a:spAutoFit/>
          </a:bodyPr>
          <a:lstStyle/>
          <a:p>
            <a:r>
              <a:rPr lang="en-US" sz="1200"/>
              <a:t>Theory</a:t>
            </a:r>
          </a:p>
        </p:txBody>
      </p:sp>
      <p:sp>
        <p:nvSpPr>
          <p:cNvPr id="41998" name="TextBox 16"/>
          <p:cNvSpPr txBox="1">
            <a:spLocks noChangeArrowheads="1"/>
          </p:cNvSpPr>
          <p:nvPr/>
        </p:nvSpPr>
        <p:spPr bwMode="auto">
          <a:xfrm>
            <a:off x="1625600" y="5140325"/>
            <a:ext cx="508000" cy="498475"/>
          </a:xfrm>
          <a:prstGeom prst="rect">
            <a:avLst/>
          </a:prstGeom>
          <a:noFill/>
          <a:ln w="9525">
            <a:noFill/>
            <a:miter lim="800000"/>
            <a:headEnd/>
            <a:tailEnd/>
          </a:ln>
        </p:spPr>
        <p:txBody>
          <a:bodyPr wrap="none">
            <a:spAutoFit/>
          </a:bodyPr>
          <a:lstStyle/>
          <a:p>
            <a:pPr algn="ctr"/>
            <a:r>
              <a:rPr lang="en-US" sz="1200"/>
              <a:t>Det</a:t>
            </a:r>
          </a:p>
          <a:p>
            <a:pPr algn="ctr"/>
            <a:r>
              <a:rPr lang="en-US" sz="1200"/>
              <a:t>R&amp;D</a:t>
            </a:r>
          </a:p>
        </p:txBody>
      </p:sp>
      <p:sp>
        <p:nvSpPr>
          <p:cNvPr id="41999" name="TextBox 17"/>
          <p:cNvSpPr txBox="1">
            <a:spLocks noChangeArrowheads="1"/>
          </p:cNvSpPr>
          <p:nvPr/>
        </p:nvSpPr>
        <p:spPr bwMode="auto">
          <a:xfrm>
            <a:off x="2057400" y="4572000"/>
            <a:ext cx="714375" cy="498475"/>
          </a:xfrm>
          <a:prstGeom prst="rect">
            <a:avLst/>
          </a:prstGeom>
          <a:noFill/>
          <a:ln w="9525">
            <a:noFill/>
            <a:miter lim="800000"/>
            <a:headEnd/>
            <a:tailEnd/>
          </a:ln>
        </p:spPr>
        <p:txBody>
          <a:bodyPr wrap="none">
            <a:spAutoFit/>
          </a:bodyPr>
          <a:lstStyle/>
          <a:p>
            <a:pPr algn="ctr"/>
            <a:r>
              <a:rPr lang="en-US" sz="1200"/>
              <a:t>Cosmic</a:t>
            </a:r>
          </a:p>
          <a:p>
            <a:pPr algn="ctr"/>
            <a:r>
              <a:rPr lang="en-US" sz="1200"/>
              <a:t>Frontier</a:t>
            </a:r>
          </a:p>
        </p:txBody>
      </p:sp>
      <p:sp>
        <p:nvSpPr>
          <p:cNvPr id="42000" name="TextBox 18"/>
          <p:cNvSpPr txBox="1">
            <a:spLocks noChangeArrowheads="1"/>
          </p:cNvSpPr>
          <p:nvPr/>
        </p:nvSpPr>
        <p:spPr bwMode="auto">
          <a:xfrm>
            <a:off x="2900363" y="4225925"/>
            <a:ext cx="757237" cy="498475"/>
          </a:xfrm>
          <a:prstGeom prst="rect">
            <a:avLst/>
          </a:prstGeom>
          <a:noFill/>
          <a:ln w="9525">
            <a:noFill/>
            <a:miter lim="800000"/>
            <a:headEnd/>
            <a:tailEnd/>
          </a:ln>
        </p:spPr>
        <p:txBody>
          <a:bodyPr wrap="none">
            <a:spAutoFit/>
          </a:bodyPr>
          <a:lstStyle/>
          <a:p>
            <a:pPr algn="ctr"/>
            <a:r>
              <a:rPr lang="en-US" sz="1200"/>
              <a:t>Intensity</a:t>
            </a:r>
          </a:p>
          <a:p>
            <a:pPr algn="ctr"/>
            <a:r>
              <a:rPr lang="en-US" sz="1200"/>
              <a:t>Frontier</a:t>
            </a:r>
          </a:p>
        </p:txBody>
      </p:sp>
      <p:sp>
        <p:nvSpPr>
          <p:cNvPr id="42001" name="TextBox 20"/>
          <p:cNvSpPr txBox="1">
            <a:spLocks noChangeArrowheads="1"/>
          </p:cNvSpPr>
          <p:nvPr/>
        </p:nvSpPr>
        <p:spPr bwMode="auto">
          <a:xfrm>
            <a:off x="2638425" y="3006725"/>
            <a:ext cx="714375" cy="498475"/>
          </a:xfrm>
          <a:prstGeom prst="rect">
            <a:avLst/>
          </a:prstGeom>
          <a:noFill/>
          <a:ln w="9525">
            <a:noFill/>
            <a:miter lim="800000"/>
            <a:headEnd/>
            <a:tailEnd/>
          </a:ln>
        </p:spPr>
        <p:txBody>
          <a:bodyPr wrap="none">
            <a:spAutoFit/>
          </a:bodyPr>
          <a:lstStyle/>
          <a:p>
            <a:pPr algn="ctr"/>
            <a:r>
              <a:rPr lang="en-US" sz="1200"/>
              <a:t>Energy</a:t>
            </a:r>
          </a:p>
          <a:p>
            <a:pPr algn="ctr"/>
            <a:r>
              <a:rPr lang="en-US" sz="1200"/>
              <a:t>Frontier</a:t>
            </a:r>
          </a:p>
        </p:txBody>
      </p:sp>
      <p:sp>
        <p:nvSpPr>
          <p:cNvPr id="42002" name="TextBox 21"/>
          <p:cNvSpPr txBox="1">
            <a:spLocks noChangeArrowheads="1"/>
          </p:cNvSpPr>
          <p:nvPr/>
        </p:nvSpPr>
        <p:spPr bwMode="auto">
          <a:xfrm>
            <a:off x="5943600" y="2092325"/>
            <a:ext cx="1079500" cy="498475"/>
          </a:xfrm>
          <a:prstGeom prst="rect">
            <a:avLst/>
          </a:prstGeom>
          <a:noFill/>
          <a:ln w="9525">
            <a:noFill/>
            <a:miter lim="800000"/>
            <a:headEnd/>
            <a:tailEnd/>
          </a:ln>
        </p:spPr>
        <p:txBody>
          <a:bodyPr wrap="none">
            <a:spAutoFit/>
          </a:bodyPr>
          <a:lstStyle/>
          <a:p>
            <a:pPr algn="ctr"/>
            <a:r>
              <a:rPr lang="en-US" sz="1200"/>
              <a:t>Lab</a:t>
            </a:r>
          </a:p>
          <a:p>
            <a:pPr algn="ctr"/>
            <a:r>
              <a:rPr lang="en-US" sz="1200"/>
              <a:t>Management</a:t>
            </a:r>
          </a:p>
        </p:txBody>
      </p:sp>
      <p:sp>
        <p:nvSpPr>
          <p:cNvPr id="42003" name="TextBox 22"/>
          <p:cNvSpPr txBox="1">
            <a:spLocks noChangeArrowheads="1"/>
          </p:cNvSpPr>
          <p:nvPr/>
        </p:nvSpPr>
        <p:spPr bwMode="auto">
          <a:xfrm>
            <a:off x="5715000" y="2819400"/>
            <a:ext cx="960438" cy="498475"/>
          </a:xfrm>
          <a:prstGeom prst="rect">
            <a:avLst/>
          </a:prstGeom>
          <a:noFill/>
          <a:ln w="9525">
            <a:noFill/>
            <a:miter lim="800000"/>
            <a:headEnd/>
            <a:tailEnd/>
          </a:ln>
        </p:spPr>
        <p:txBody>
          <a:bodyPr wrap="none">
            <a:spAutoFit/>
          </a:bodyPr>
          <a:lstStyle/>
          <a:p>
            <a:r>
              <a:rPr lang="en-US" sz="1200"/>
              <a:t>Accelerator</a:t>
            </a:r>
          </a:p>
          <a:p>
            <a:r>
              <a:rPr lang="en-US" sz="1200"/>
              <a:t>Operations</a:t>
            </a:r>
          </a:p>
        </p:txBody>
      </p:sp>
      <p:sp>
        <p:nvSpPr>
          <p:cNvPr id="42004" name="TextBox 23"/>
          <p:cNvSpPr txBox="1">
            <a:spLocks noChangeArrowheads="1"/>
          </p:cNvSpPr>
          <p:nvPr/>
        </p:nvSpPr>
        <p:spPr bwMode="auto">
          <a:xfrm>
            <a:off x="5181600" y="3505200"/>
            <a:ext cx="1371600" cy="682625"/>
          </a:xfrm>
          <a:prstGeom prst="rect">
            <a:avLst/>
          </a:prstGeom>
          <a:noFill/>
          <a:ln w="9525">
            <a:noFill/>
            <a:miter lim="800000"/>
            <a:headEnd/>
            <a:tailEnd/>
          </a:ln>
        </p:spPr>
        <p:txBody>
          <a:bodyPr>
            <a:spAutoFit/>
          </a:bodyPr>
          <a:lstStyle/>
          <a:p>
            <a:pPr algn="ctr"/>
            <a:r>
              <a:rPr lang="en-US" sz="1200"/>
              <a:t>Accelerator Science /</a:t>
            </a:r>
          </a:p>
          <a:p>
            <a:pPr algn="ctr"/>
            <a:r>
              <a:rPr lang="en-US" sz="1200"/>
              <a:t>Development</a:t>
            </a:r>
          </a:p>
        </p:txBody>
      </p:sp>
      <p:sp>
        <p:nvSpPr>
          <p:cNvPr id="42005" name="TextBox 24"/>
          <p:cNvSpPr txBox="1">
            <a:spLocks noChangeArrowheads="1"/>
          </p:cNvSpPr>
          <p:nvPr/>
        </p:nvSpPr>
        <p:spPr bwMode="auto">
          <a:xfrm>
            <a:off x="5891213" y="4724400"/>
            <a:ext cx="661987" cy="276225"/>
          </a:xfrm>
          <a:prstGeom prst="rect">
            <a:avLst/>
          </a:prstGeom>
          <a:noFill/>
          <a:ln w="9525">
            <a:noFill/>
            <a:miter lim="800000"/>
            <a:headEnd/>
            <a:tailEnd/>
          </a:ln>
        </p:spPr>
        <p:txBody>
          <a:bodyPr wrap="none">
            <a:spAutoFit/>
          </a:bodyPr>
          <a:lstStyle/>
          <a:p>
            <a:r>
              <a:rPr lang="en-US" sz="1200"/>
              <a:t>Theory</a:t>
            </a:r>
          </a:p>
        </p:txBody>
      </p:sp>
      <p:sp>
        <p:nvSpPr>
          <p:cNvPr id="42006" name="TextBox 25"/>
          <p:cNvSpPr txBox="1">
            <a:spLocks noChangeArrowheads="1"/>
          </p:cNvSpPr>
          <p:nvPr/>
        </p:nvSpPr>
        <p:spPr bwMode="auto">
          <a:xfrm>
            <a:off x="6172200" y="5140325"/>
            <a:ext cx="508000" cy="498475"/>
          </a:xfrm>
          <a:prstGeom prst="rect">
            <a:avLst/>
          </a:prstGeom>
          <a:noFill/>
          <a:ln w="9525">
            <a:noFill/>
            <a:miter lim="800000"/>
            <a:headEnd/>
            <a:tailEnd/>
          </a:ln>
        </p:spPr>
        <p:txBody>
          <a:bodyPr wrap="none">
            <a:spAutoFit/>
          </a:bodyPr>
          <a:lstStyle/>
          <a:p>
            <a:pPr algn="ctr"/>
            <a:r>
              <a:rPr lang="en-US" sz="1200"/>
              <a:t>Det</a:t>
            </a:r>
          </a:p>
          <a:p>
            <a:pPr algn="ctr"/>
            <a:r>
              <a:rPr lang="en-US" sz="1200"/>
              <a:t>R&amp;D</a:t>
            </a:r>
          </a:p>
        </p:txBody>
      </p:sp>
      <p:sp>
        <p:nvSpPr>
          <p:cNvPr id="42007" name="TextBox 26"/>
          <p:cNvSpPr txBox="1">
            <a:spLocks noChangeArrowheads="1"/>
          </p:cNvSpPr>
          <p:nvPr/>
        </p:nvSpPr>
        <p:spPr bwMode="auto">
          <a:xfrm>
            <a:off x="6705600" y="4606925"/>
            <a:ext cx="714375" cy="498475"/>
          </a:xfrm>
          <a:prstGeom prst="rect">
            <a:avLst/>
          </a:prstGeom>
          <a:noFill/>
          <a:ln w="9525">
            <a:noFill/>
            <a:miter lim="800000"/>
            <a:headEnd/>
            <a:tailEnd/>
          </a:ln>
        </p:spPr>
        <p:txBody>
          <a:bodyPr wrap="none">
            <a:spAutoFit/>
          </a:bodyPr>
          <a:lstStyle/>
          <a:p>
            <a:pPr algn="ctr"/>
            <a:r>
              <a:rPr lang="en-US" sz="1200"/>
              <a:t>Cosmic</a:t>
            </a:r>
          </a:p>
          <a:p>
            <a:pPr algn="ctr"/>
            <a:r>
              <a:rPr lang="en-US" sz="1200"/>
              <a:t>Frontier</a:t>
            </a:r>
          </a:p>
        </p:txBody>
      </p:sp>
      <p:sp>
        <p:nvSpPr>
          <p:cNvPr id="42008" name="TextBox 27"/>
          <p:cNvSpPr txBox="1">
            <a:spLocks noChangeArrowheads="1"/>
          </p:cNvSpPr>
          <p:nvPr/>
        </p:nvSpPr>
        <p:spPr bwMode="auto">
          <a:xfrm>
            <a:off x="7620000" y="3962400"/>
            <a:ext cx="757238" cy="498475"/>
          </a:xfrm>
          <a:prstGeom prst="rect">
            <a:avLst/>
          </a:prstGeom>
          <a:noFill/>
          <a:ln w="9525">
            <a:noFill/>
            <a:miter lim="800000"/>
            <a:headEnd/>
            <a:tailEnd/>
          </a:ln>
        </p:spPr>
        <p:txBody>
          <a:bodyPr wrap="none">
            <a:spAutoFit/>
          </a:bodyPr>
          <a:lstStyle/>
          <a:p>
            <a:pPr algn="ctr"/>
            <a:r>
              <a:rPr lang="en-US" sz="1200"/>
              <a:t>Intensity</a:t>
            </a:r>
          </a:p>
          <a:p>
            <a:pPr algn="ctr"/>
            <a:r>
              <a:rPr lang="en-US" sz="1200"/>
              <a:t>Frontier</a:t>
            </a:r>
          </a:p>
        </p:txBody>
      </p:sp>
      <p:sp>
        <p:nvSpPr>
          <p:cNvPr id="42009" name="TextBox 28"/>
          <p:cNvSpPr txBox="1">
            <a:spLocks noChangeArrowheads="1"/>
          </p:cNvSpPr>
          <p:nvPr/>
        </p:nvSpPr>
        <p:spPr bwMode="auto">
          <a:xfrm>
            <a:off x="7362825" y="2743200"/>
            <a:ext cx="714375" cy="498475"/>
          </a:xfrm>
          <a:prstGeom prst="rect">
            <a:avLst/>
          </a:prstGeom>
          <a:noFill/>
          <a:ln w="9525">
            <a:noFill/>
            <a:miter lim="800000"/>
            <a:headEnd/>
            <a:tailEnd/>
          </a:ln>
        </p:spPr>
        <p:txBody>
          <a:bodyPr wrap="none">
            <a:spAutoFit/>
          </a:bodyPr>
          <a:lstStyle/>
          <a:p>
            <a:pPr algn="ctr"/>
            <a:r>
              <a:rPr lang="en-US" sz="1200"/>
              <a:t>Energy</a:t>
            </a:r>
          </a:p>
          <a:p>
            <a:pPr algn="ctr"/>
            <a:r>
              <a:rPr lang="en-US" sz="1200"/>
              <a:t>Frontier</a:t>
            </a:r>
          </a:p>
        </p:txBody>
      </p:sp>
      <p:sp>
        <p:nvSpPr>
          <p:cNvPr id="26" name="TextBox 25"/>
          <p:cNvSpPr txBox="1"/>
          <p:nvPr/>
        </p:nvSpPr>
        <p:spPr>
          <a:xfrm>
            <a:off x="5105400" y="833735"/>
            <a:ext cx="2839239" cy="461665"/>
          </a:xfrm>
          <a:prstGeom prst="rect">
            <a:avLst/>
          </a:prstGeom>
          <a:noFill/>
        </p:spPr>
        <p:txBody>
          <a:bodyPr wrap="none" rtlCol="0">
            <a:spAutoFit/>
          </a:bodyPr>
          <a:lstStyle/>
          <a:p>
            <a:r>
              <a:rPr lang="en-US" dirty="0" smtClean="0"/>
              <a:t>Excluding </a:t>
            </a:r>
            <a:r>
              <a:rPr lang="en-US" dirty="0" err="1" smtClean="0"/>
              <a:t>postdocs</a:t>
            </a:r>
            <a:endParaRPr lang="en-US" dirty="0"/>
          </a:p>
        </p:txBody>
      </p:sp>
    </p:spTree>
  </p:cSld>
  <p:clrMapOvr>
    <a:masterClrMapping/>
  </p:clrMapOvr>
  <p:transition advTm="159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Accelerator Operations</a:t>
            </a:r>
          </a:p>
        </p:txBody>
      </p:sp>
      <p:sp>
        <p:nvSpPr>
          <p:cNvPr id="3" name="Content Placeholder 2"/>
          <p:cNvSpPr>
            <a:spLocks noGrp="1"/>
          </p:cNvSpPr>
          <p:nvPr>
            <p:ph idx="1"/>
          </p:nvPr>
        </p:nvSpPr>
        <p:spPr/>
        <p:txBody>
          <a:bodyPr/>
          <a:lstStyle/>
          <a:p>
            <a:pPr>
              <a:defRPr/>
            </a:pPr>
            <a:r>
              <a:rPr lang="en-US" u="sng" dirty="0" smtClean="0">
                <a:solidFill>
                  <a:srgbClr val="FFFF00"/>
                </a:solidFill>
              </a:rPr>
              <a:t>Recommendations</a:t>
            </a:r>
            <a:r>
              <a:rPr lang="en-US" dirty="0" smtClean="0">
                <a:solidFill>
                  <a:srgbClr val="FFFF00"/>
                </a:solidFill>
              </a:rPr>
              <a:t>:</a:t>
            </a:r>
          </a:p>
          <a:p>
            <a:pPr lvl="1">
              <a:buNone/>
              <a:defRPr/>
            </a:pPr>
            <a:endParaRPr lang="en-US" dirty="0" smtClean="0">
              <a:solidFill>
                <a:srgbClr val="FFFF00"/>
              </a:solidFill>
            </a:endParaRPr>
          </a:p>
          <a:p>
            <a:pPr lvl="1">
              <a:defRPr/>
            </a:pPr>
            <a:r>
              <a:rPr lang="en-US" dirty="0" smtClean="0">
                <a:solidFill>
                  <a:srgbClr val="FFFF00"/>
                </a:solidFill>
              </a:rPr>
              <a:t>None </a:t>
            </a:r>
          </a:p>
          <a:p>
            <a:pPr>
              <a:defRPr/>
            </a:pPr>
            <a:endParaRPr lang="en-US" u="sng" dirty="0" smtClean="0">
              <a:solidFill>
                <a:srgbClr val="FFFF00"/>
              </a:solidFill>
            </a:endParaRPr>
          </a:p>
          <a:p>
            <a:pPr>
              <a:defRPr/>
            </a:pPr>
            <a:r>
              <a:rPr lang="en-US" u="sng" dirty="0" smtClean="0">
                <a:solidFill>
                  <a:srgbClr val="FFFFFF"/>
                </a:solidFill>
              </a:rPr>
              <a:t>Comments</a:t>
            </a:r>
            <a:r>
              <a:rPr lang="en-US" dirty="0" smtClean="0">
                <a:solidFill>
                  <a:srgbClr val="FFFFFF"/>
                </a:solidFill>
              </a:rPr>
              <a:t>:</a:t>
            </a:r>
          </a:p>
          <a:p>
            <a:pPr lvl="1">
              <a:defRPr/>
            </a:pPr>
            <a:endParaRPr lang="en-US" dirty="0" smtClean="0">
              <a:solidFill>
                <a:srgbClr val="FFFFFF"/>
              </a:solidFill>
              <a:ea typeface="+mn-ea"/>
              <a:cs typeface="+mn-cs"/>
            </a:endParaRPr>
          </a:p>
          <a:p>
            <a:pPr lvl="1">
              <a:defRPr/>
            </a:pPr>
            <a:r>
              <a:rPr lang="en-US" dirty="0" smtClean="0">
                <a:solidFill>
                  <a:srgbClr val="FFFFFF"/>
                </a:solidFill>
                <a:ea typeface="+mn-ea"/>
                <a:cs typeface="+mn-cs"/>
              </a:rPr>
              <a:t>It would be useful to begin assembling a list of machine experiments – possibly at elevated risk – that could be done before the end of the run. </a:t>
            </a:r>
          </a:p>
          <a:p>
            <a:pPr lvl="1">
              <a:buFont typeface="Wingdings" pitchFamily="2" charset="2"/>
              <a:buNone/>
              <a:defRPr/>
            </a:pPr>
            <a:r>
              <a:rPr lang="en-US" dirty="0" smtClean="0">
                <a:ea typeface="+mn-ea"/>
                <a:cs typeface="+mn-cs"/>
                <a:sym typeface="Wingdings" pitchFamily="2" charset="2"/>
              </a:rPr>
              <a:t>	</a:t>
            </a:r>
          </a:p>
          <a:p>
            <a:pPr lvl="1">
              <a:buFont typeface="Wingdings" pitchFamily="2" charset="2"/>
              <a:buNone/>
              <a:defRPr/>
            </a:pPr>
            <a:r>
              <a:rPr lang="en-US" dirty="0" smtClean="0">
                <a:solidFill>
                  <a:schemeClr val="accent1"/>
                </a:solidFill>
                <a:ea typeface="+mn-ea"/>
                <a:cs typeface="+mn-cs"/>
                <a:sym typeface="Wingdings" pitchFamily="2" charset="2"/>
              </a:rPr>
              <a:t> The list is assembled and will be reviewed by Accelerator Advisory Committee on July </a:t>
            </a:r>
            <a:r>
              <a:rPr lang="en-US" dirty="0" smtClean="0">
                <a:solidFill>
                  <a:schemeClr val="accent1"/>
                </a:solidFill>
                <a:ea typeface="+mn-ea"/>
                <a:cs typeface="+mn-cs"/>
                <a:sym typeface="Wingdings" pitchFamily="2" charset="2"/>
              </a:rPr>
              <a:t>28-30</a:t>
            </a:r>
            <a:endParaRPr lang="en-US" dirty="0" smtClean="0">
              <a:solidFill>
                <a:schemeClr val="accent1"/>
              </a:solidFill>
              <a:ea typeface="+mn-ea"/>
              <a:cs typeface="+mn-cs"/>
            </a:endParaRPr>
          </a:p>
        </p:txBody>
      </p:sp>
      <p:sp>
        <p:nvSpPr>
          <p:cNvPr id="15364" name="Footer Placeholder 3"/>
          <p:cNvSpPr>
            <a:spLocks noGrp="1"/>
          </p:cNvSpPr>
          <p:nvPr>
            <p:ph type="ftr" sz="quarter" idx="10"/>
          </p:nvPr>
        </p:nvSpPr>
        <p:spPr>
          <a:noFill/>
        </p:spPr>
        <p:txBody>
          <a:bodyPr/>
          <a:lstStyle/>
          <a:p>
            <a:r>
              <a:rPr lang="en-US" smtClean="0"/>
              <a:t>Young-Kee Kim, DOE S&amp;T Review, July 12-14, 2010</a:t>
            </a:r>
          </a:p>
        </p:txBody>
      </p:sp>
      <p:sp>
        <p:nvSpPr>
          <p:cNvPr id="15365" name="Slide Number Placeholder 4"/>
          <p:cNvSpPr>
            <a:spLocks noGrp="1"/>
          </p:cNvSpPr>
          <p:nvPr>
            <p:ph type="sldNum" sz="quarter" idx="11"/>
          </p:nvPr>
        </p:nvSpPr>
        <p:spPr>
          <a:noFill/>
        </p:spPr>
        <p:txBody>
          <a:bodyPr/>
          <a:lstStyle/>
          <a:p>
            <a:fld id="{8217449D-3738-4450-B918-B9254CFDCB3D}" type="slidenum">
              <a:rPr lang="en-US" smtClean="0"/>
              <a:pPr/>
              <a:t>4</a:t>
            </a:fld>
            <a:endParaRPr lang="en-US" smtClean="0"/>
          </a:p>
        </p:txBody>
      </p:sp>
    </p:spTree>
  </p:cSld>
  <p:clrMapOvr>
    <a:masterClrMapping/>
  </p:clrMapOvr>
  <p:transition advTm="15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Tevatron D&amp;D</a:t>
            </a:r>
          </a:p>
        </p:txBody>
      </p:sp>
      <p:sp>
        <p:nvSpPr>
          <p:cNvPr id="3" name="Content Placeholder 2"/>
          <p:cNvSpPr>
            <a:spLocks noGrp="1"/>
          </p:cNvSpPr>
          <p:nvPr>
            <p:ph idx="1"/>
          </p:nvPr>
        </p:nvSpPr>
        <p:spPr/>
        <p:txBody>
          <a:bodyPr/>
          <a:lstStyle/>
          <a:p>
            <a:pPr>
              <a:defRPr/>
            </a:pPr>
            <a:endParaRPr lang="en-US" u="sng" dirty="0" smtClean="0">
              <a:solidFill>
                <a:srgbClr val="FFFF00"/>
              </a:solidFill>
            </a:endParaRPr>
          </a:p>
          <a:p>
            <a:pPr>
              <a:defRPr/>
            </a:pPr>
            <a:r>
              <a:rPr lang="en-US" u="sng" dirty="0" smtClean="0">
                <a:solidFill>
                  <a:srgbClr val="FFFF00"/>
                </a:solidFill>
              </a:rPr>
              <a:t>Recommendations</a:t>
            </a:r>
            <a:r>
              <a:rPr lang="en-US" dirty="0" smtClean="0">
                <a:solidFill>
                  <a:srgbClr val="FFFF00"/>
                </a:solidFill>
              </a:rPr>
              <a:t>:  </a:t>
            </a:r>
            <a:endParaRPr lang="en-US" dirty="0" smtClean="0"/>
          </a:p>
          <a:p>
            <a:pPr lvl="1">
              <a:defRPr/>
            </a:pPr>
            <a:endParaRPr lang="en-US" dirty="0" smtClean="0">
              <a:solidFill>
                <a:srgbClr val="FFFF00"/>
              </a:solidFill>
              <a:ea typeface="+mn-ea"/>
              <a:cs typeface="+mn-cs"/>
            </a:endParaRPr>
          </a:p>
          <a:p>
            <a:pPr lvl="1">
              <a:defRPr/>
            </a:pPr>
            <a:r>
              <a:rPr lang="en-US" dirty="0" smtClean="0">
                <a:solidFill>
                  <a:srgbClr val="FFFF00"/>
                </a:solidFill>
                <a:ea typeface="+mn-ea"/>
                <a:cs typeface="+mn-cs"/>
              </a:rPr>
              <a:t>Perform a cost-benefit analysis for keeping the </a:t>
            </a:r>
            <a:r>
              <a:rPr lang="en-US" dirty="0" err="1" smtClean="0">
                <a:solidFill>
                  <a:srgbClr val="FFFF00"/>
                </a:solidFill>
                <a:ea typeface="+mn-ea"/>
                <a:cs typeface="+mn-cs"/>
              </a:rPr>
              <a:t>Tevatron</a:t>
            </a:r>
            <a:r>
              <a:rPr lang="en-US" dirty="0" smtClean="0">
                <a:solidFill>
                  <a:srgbClr val="FFFF00"/>
                </a:solidFill>
                <a:ea typeface="+mn-ea"/>
                <a:cs typeface="+mn-cs"/>
              </a:rPr>
              <a:t> in a “cryogenic stand-by” state for an extended time versus warm-up and purge followed by a later restart in the context of the planned program. </a:t>
            </a:r>
          </a:p>
          <a:p>
            <a:pPr lvl="1">
              <a:defRPr/>
            </a:pPr>
            <a:endParaRPr lang="en-US" dirty="0" smtClean="0">
              <a:solidFill>
                <a:srgbClr val="FFFF00"/>
              </a:solidFill>
              <a:ea typeface="+mn-ea"/>
              <a:cs typeface="+mn-cs"/>
            </a:endParaRPr>
          </a:p>
          <a:p>
            <a:pPr lvl="1">
              <a:buFont typeface="Wingdings" pitchFamily="2" charset="2"/>
              <a:buNone/>
              <a:defRPr/>
            </a:pPr>
            <a:r>
              <a:rPr lang="en-US" dirty="0" smtClean="0">
                <a:solidFill>
                  <a:schemeClr val="accent1"/>
                </a:solidFill>
                <a:sym typeface="Wingdings" pitchFamily="2" charset="2"/>
              </a:rPr>
              <a:t> </a:t>
            </a:r>
            <a:r>
              <a:rPr lang="en-US" dirty="0" smtClean="0">
                <a:solidFill>
                  <a:schemeClr val="accent1"/>
                </a:solidFill>
                <a:sym typeface="Wingdings" pitchFamily="2" charset="2"/>
              </a:rPr>
              <a:t>Options re-evaluated in detail. </a:t>
            </a:r>
            <a:r>
              <a:rPr lang="en-US" dirty="0" smtClean="0">
                <a:solidFill>
                  <a:schemeClr val="accent1"/>
                </a:solidFill>
                <a:sym typeface="Wingdings" pitchFamily="2" charset="2"/>
              </a:rPr>
              <a:t>Details in </a:t>
            </a:r>
            <a:r>
              <a:rPr lang="en-US" dirty="0" smtClean="0">
                <a:solidFill>
                  <a:schemeClr val="accent1"/>
                </a:solidFill>
                <a:sym typeface="Wingdings" pitchFamily="2" charset="2"/>
              </a:rPr>
              <a:t>breakout </a:t>
            </a:r>
            <a:r>
              <a:rPr lang="en-US" dirty="0" smtClean="0">
                <a:solidFill>
                  <a:schemeClr val="accent1"/>
                </a:solidFill>
                <a:sym typeface="Wingdings" pitchFamily="2" charset="2"/>
              </a:rPr>
              <a:t>session (Paul </a:t>
            </a:r>
            <a:r>
              <a:rPr lang="en-US" dirty="0" smtClean="0">
                <a:solidFill>
                  <a:schemeClr val="accent1"/>
                </a:solidFill>
                <a:sym typeface="Wingdings" pitchFamily="2" charset="2"/>
              </a:rPr>
              <a:t>Czarapata)</a:t>
            </a:r>
            <a:endParaRPr lang="en-US" dirty="0" smtClean="0">
              <a:solidFill>
                <a:schemeClr val="accent1"/>
              </a:solidFill>
            </a:endParaRPr>
          </a:p>
          <a:p>
            <a:pPr lvl="1">
              <a:defRPr/>
            </a:pPr>
            <a:endParaRPr lang="en-US" dirty="0" smtClean="0">
              <a:solidFill>
                <a:srgbClr val="FFFF00"/>
              </a:solidFill>
            </a:endParaRPr>
          </a:p>
        </p:txBody>
      </p:sp>
      <p:sp>
        <p:nvSpPr>
          <p:cNvPr id="16388" name="Footer Placeholder 3"/>
          <p:cNvSpPr>
            <a:spLocks noGrp="1"/>
          </p:cNvSpPr>
          <p:nvPr>
            <p:ph type="ftr" sz="quarter" idx="10"/>
          </p:nvPr>
        </p:nvSpPr>
        <p:spPr>
          <a:noFill/>
        </p:spPr>
        <p:txBody>
          <a:bodyPr/>
          <a:lstStyle/>
          <a:p>
            <a:r>
              <a:rPr lang="en-US" smtClean="0"/>
              <a:t>Young-Kee Kim, DOE S&amp;T Review, July 12-14, 2010</a:t>
            </a:r>
          </a:p>
        </p:txBody>
      </p:sp>
      <p:sp>
        <p:nvSpPr>
          <p:cNvPr id="16389" name="Slide Number Placeholder 4"/>
          <p:cNvSpPr>
            <a:spLocks noGrp="1"/>
          </p:cNvSpPr>
          <p:nvPr>
            <p:ph type="sldNum" sz="quarter" idx="11"/>
          </p:nvPr>
        </p:nvSpPr>
        <p:spPr>
          <a:noFill/>
        </p:spPr>
        <p:txBody>
          <a:bodyPr/>
          <a:lstStyle/>
          <a:p>
            <a:fld id="{C6FC7514-F02D-47C7-8160-ED7CE555187D}" type="slidenum">
              <a:rPr lang="en-US" smtClean="0"/>
              <a:pPr/>
              <a:t>5</a:t>
            </a:fld>
            <a:endParaRPr lang="en-US" smtClean="0"/>
          </a:p>
        </p:txBody>
      </p:sp>
    </p:spTree>
  </p:cSld>
  <p:clrMapOvr>
    <a:masterClrMapping/>
  </p:clrMapOvr>
  <p:transition advTm="15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p:txBody>
          <a:bodyPr/>
          <a:lstStyle/>
          <a:p>
            <a:r>
              <a:rPr lang="en-US" dirty="0" smtClean="0"/>
              <a:t>CDF/D</a:t>
            </a:r>
            <a:r>
              <a:rPr lang="en-US" dirty="0" smtClean="0"/>
              <a:t>Ø</a:t>
            </a:r>
            <a:r>
              <a:rPr lang="en-US" dirty="0" smtClean="0"/>
              <a:t>: Physics &amp; Operations</a:t>
            </a:r>
            <a:endParaRPr lang="en-US" dirty="0" smtClean="0"/>
          </a:p>
        </p:txBody>
      </p:sp>
      <p:sp>
        <p:nvSpPr>
          <p:cNvPr id="11268" name="Rectangle 3"/>
          <p:cNvSpPr>
            <a:spLocks noGrp="1" noChangeArrowheads="1"/>
          </p:cNvSpPr>
          <p:nvPr>
            <p:ph idx="1"/>
          </p:nvPr>
        </p:nvSpPr>
        <p:spPr>
          <a:xfrm>
            <a:off x="1600200" y="1143000"/>
            <a:ext cx="7162800" cy="4953000"/>
          </a:xfrm>
        </p:spPr>
        <p:txBody>
          <a:bodyPr/>
          <a:lstStyle/>
          <a:p>
            <a:pPr>
              <a:defRPr/>
            </a:pPr>
            <a:r>
              <a:rPr lang="en-US" u="sng" dirty="0" smtClean="0">
                <a:solidFill>
                  <a:srgbClr val="FFFFFF"/>
                </a:solidFill>
              </a:rPr>
              <a:t>Comments</a:t>
            </a:r>
            <a:r>
              <a:rPr lang="en-US" dirty="0" smtClean="0">
                <a:solidFill>
                  <a:srgbClr val="FFFFFF"/>
                </a:solidFill>
              </a:rPr>
              <a:t> on Physics</a:t>
            </a:r>
          </a:p>
          <a:p>
            <a:pPr lvl="1">
              <a:defRPr/>
            </a:pPr>
            <a:r>
              <a:rPr lang="en-US" dirty="0" smtClean="0">
                <a:solidFill>
                  <a:srgbClr val="FFFFFF"/>
                </a:solidFill>
                <a:ea typeface="+mn-ea"/>
                <a:cs typeface="+mn-cs"/>
              </a:rPr>
              <a:t>The </a:t>
            </a:r>
            <a:r>
              <a:rPr lang="en-US" dirty="0" smtClean="0">
                <a:solidFill>
                  <a:srgbClr val="FFFFFF"/>
                </a:solidFill>
                <a:ea typeface="+mn-ea"/>
                <a:cs typeface="+mn-cs"/>
              </a:rPr>
              <a:t>laboratory should formalize commitments of individuals to CDF and </a:t>
            </a:r>
            <a:r>
              <a:rPr lang="en-US" dirty="0" smtClean="0">
                <a:solidFill>
                  <a:srgbClr val="FFFFFF"/>
                </a:solidFill>
                <a:ea typeface="+mn-ea"/>
                <a:cs typeface="+mn-cs"/>
              </a:rPr>
              <a:t>D</a:t>
            </a:r>
            <a:r>
              <a:rPr lang="en-US" dirty="0" smtClean="0">
                <a:solidFill>
                  <a:srgbClr val="FFFFFF"/>
                </a:solidFill>
              </a:rPr>
              <a:t>Ø</a:t>
            </a:r>
            <a:r>
              <a:rPr lang="en-US" dirty="0" smtClean="0">
                <a:solidFill>
                  <a:srgbClr val="FFFFFF"/>
                </a:solidFill>
                <a:ea typeface="+mn-ea"/>
                <a:cs typeface="+mn-cs"/>
              </a:rPr>
              <a:t> </a:t>
            </a:r>
            <a:r>
              <a:rPr lang="en-US" dirty="0" smtClean="0">
                <a:solidFill>
                  <a:srgbClr val="FFFFFF"/>
                </a:solidFill>
                <a:ea typeface="+mn-ea"/>
                <a:cs typeface="+mn-cs"/>
              </a:rPr>
              <a:t>to make sure that all essential support tasks are covered through FY 2011</a:t>
            </a:r>
            <a:r>
              <a:rPr lang="en-US" dirty="0" smtClean="0">
                <a:solidFill>
                  <a:srgbClr val="FFFFFF"/>
                </a:solidFill>
                <a:ea typeface="+mn-ea"/>
                <a:cs typeface="+mn-cs"/>
              </a:rPr>
              <a:t>.</a:t>
            </a:r>
          </a:p>
          <a:p>
            <a:pPr lvl="1">
              <a:defRPr/>
            </a:pPr>
            <a:endParaRPr lang="en-US" sz="1000" dirty="0" smtClean="0">
              <a:solidFill>
                <a:srgbClr val="FFFFFF"/>
              </a:solidFill>
              <a:ea typeface="+mn-ea"/>
              <a:cs typeface="+mn-cs"/>
            </a:endParaRPr>
          </a:p>
          <a:p>
            <a:r>
              <a:rPr lang="en-US" u="sng" dirty="0" smtClean="0">
                <a:solidFill>
                  <a:srgbClr val="FFFFFF"/>
                </a:solidFill>
              </a:rPr>
              <a:t>Comments</a:t>
            </a:r>
            <a:r>
              <a:rPr lang="en-US" dirty="0" smtClean="0">
                <a:solidFill>
                  <a:srgbClr val="FFFFFF"/>
                </a:solidFill>
              </a:rPr>
              <a:t> on Operations</a:t>
            </a:r>
            <a:endParaRPr lang="en-US" dirty="0" smtClean="0">
              <a:solidFill>
                <a:srgbClr val="FFFFFF"/>
              </a:solidFill>
            </a:endParaRPr>
          </a:p>
          <a:p>
            <a:pPr lvl="1"/>
            <a:r>
              <a:rPr lang="en-US" dirty="0" smtClean="0">
                <a:solidFill>
                  <a:srgbClr val="FFFFFF"/>
                </a:solidFill>
              </a:rPr>
              <a:t>The </a:t>
            </a:r>
            <a:r>
              <a:rPr lang="en-US" dirty="0" smtClean="0">
                <a:solidFill>
                  <a:srgbClr val="FFFFFF"/>
                </a:solidFill>
              </a:rPr>
              <a:t>lab and collaborations need to retain the personnel that have been responsible for the good performance of the operation of the detectors up to now. </a:t>
            </a:r>
            <a:endParaRPr lang="en-US" dirty="0" smtClean="0">
              <a:solidFill>
                <a:srgbClr val="FFFFFF"/>
              </a:solidFill>
              <a:ea typeface="+mn-ea"/>
              <a:cs typeface="+mn-cs"/>
            </a:endParaRPr>
          </a:p>
          <a:p>
            <a:pPr>
              <a:buNone/>
            </a:pPr>
            <a:endParaRPr lang="en-US" sz="1000" dirty="0" smtClean="0">
              <a:solidFill>
                <a:schemeClr val="accent1"/>
              </a:solidFill>
              <a:ea typeface="+mn-ea"/>
              <a:cs typeface="+mn-cs"/>
              <a:sym typeface="Wingdings" pitchFamily="2" charset="2"/>
            </a:endParaRPr>
          </a:p>
          <a:p>
            <a:pPr>
              <a:buNone/>
            </a:pPr>
            <a:r>
              <a:rPr lang="en-US" sz="2000" dirty="0" smtClean="0">
                <a:solidFill>
                  <a:schemeClr val="accent1"/>
                </a:solidFill>
                <a:ea typeface="+mn-ea"/>
                <a:cs typeface="+mn-cs"/>
                <a:sym typeface="Wingdings" pitchFamily="2" charset="2"/>
              </a:rPr>
              <a:t>  </a:t>
            </a:r>
            <a:r>
              <a:rPr lang="en-US" sz="2000" dirty="0" smtClean="0">
                <a:solidFill>
                  <a:schemeClr val="accent1"/>
                </a:solidFill>
                <a:ea typeface="+mn-ea"/>
                <a:cs typeface="+mn-cs"/>
              </a:rPr>
              <a:t>MOUs </a:t>
            </a:r>
            <a:r>
              <a:rPr lang="en-US" sz="2000" dirty="0" smtClean="0">
                <a:solidFill>
                  <a:schemeClr val="accent1"/>
                </a:solidFill>
                <a:ea typeface="+mn-ea"/>
                <a:cs typeface="+mn-cs"/>
              </a:rPr>
              <a:t>between Fermilab and  collaborating institutions</a:t>
            </a:r>
            <a:r>
              <a:rPr lang="en-US" sz="2000" dirty="0" smtClean="0">
                <a:solidFill>
                  <a:schemeClr val="accent1"/>
                </a:solidFill>
                <a:ea typeface="+mn-ea"/>
                <a:cs typeface="+mn-cs"/>
              </a:rPr>
              <a:t>. Regular updates on MOUs &amp; survey. </a:t>
            </a:r>
            <a:r>
              <a:rPr lang="en-US" sz="2000" dirty="0" smtClean="0">
                <a:solidFill>
                  <a:schemeClr val="accent1"/>
                </a:solidFill>
              </a:rPr>
              <a:t>M</a:t>
            </a:r>
            <a:r>
              <a:rPr lang="en-US" sz="2000" dirty="0" smtClean="0">
                <a:solidFill>
                  <a:schemeClr val="accent1"/>
                </a:solidFill>
                <a:ea typeface="+mn-ea"/>
                <a:cs typeface="+mn-cs"/>
              </a:rPr>
              <a:t>onitoring resources/commitments. </a:t>
            </a:r>
            <a:r>
              <a:rPr lang="en-US" sz="2000" dirty="0" smtClean="0">
                <a:solidFill>
                  <a:schemeClr val="accent1"/>
                </a:solidFill>
                <a:ea typeface="+mn-ea"/>
                <a:cs typeface="+mn-cs"/>
              </a:rPr>
              <a:t>Details (what’s needed </a:t>
            </a:r>
            <a:r>
              <a:rPr lang="en-US" sz="2000" dirty="0" err="1" smtClean="0">
                <a:solidFill>
                  <a:schemeClr val="accent1"/>
                </a:solidFill>
                <a:ea typeface="+mn-ea"/>
                <a:cs typeface="+mn-cs"/>
              </a:rPr>
              <a:t>vs</a:t>
            </a:r>
            <a:r>
              <a:rPr lang="en-US" sz="2000" dirty="0" smtClean="0">
                <a:solidFill>
                  <a:schemeClr val="accent1"/>
                </a:solidFill>
                <a:ea typeface="+mn-ea"/>
                <a:cs typeface="+mn-cs"/>
              </a:rPr>
              <a:t> available FTEs) will be presented by Bill Lee, Marco </a:t>
            </a:r>
            <a:r>
              <a:rPr lang="en-US" sz="2000" dirty="0" err="1" smtClean="0">
                <a:solidFill>
                  <a:schemeClr val="accent1"/>
                </a:solidFill>
                <a:ea typeface="+mn-ea"/>
                <a:cs typeface="+mn-cs"/>
              </a:rPr>
              <a:t>Verzocchi</a:t>
            </a:r>
            <a:r>
              <a:rPr lang="en-US" sz="2000" dirty="0" smtClean="0">
                <a:solidFill>
                  <a:schemeClr val="accent1"/>
                </a:solidFill>
                <a:ea typeface="+mn-ea"/>
                <a:cs typeface="+mn-cs"/>
              </a:rPr>
              <a:t>, </a:t>
            </a:r>
            <a:r>
              <a:rPr lang="en-US" sz="2000" dirty="0" smtClean="0">
                <a:solidFill>
                  <a:schemeClr val="accent1"/>
                </a:solidFill>
                <a:ea typeface="+mn-ea"/>
                <a:cs typeface="+mn-cs"/>
              </a:rPr>
              <a:t>and Ben </a:t>
            </a:r>
            <a:r>
              <a:rPr lang="en-US" sz="2000" dirty="0" err="1" smtClean="0">
                <a:solidFill>
                  <a:schemeClr val="accent1"/>
                </a:solidFill>
                <a:ea typeface="+mn-ea"/>
                <a:cs typeface="+mn-cs"/>
              </a:rPr>
              <a:t>Kilminster</a:t>
            </a:r>
            <a:r>
              <a:rPr lang="en-US" sz="2000" dirty="0" smtClean="0">
                <a:solidFill>
                  <a:schemeClr val="accent1"/>
                </a:solidFill>
                <a:ea typeface="+mn-ea"/>
                <a:cs typeface="+mn-cs"/>
              </a:rPr>
              <a:t>.</a:t>
            </a:r>
            <a:endParaRPr lang="en-US" sz="2000" dirty="0" smtClean="0">
              <a:solidFill>
                <a:schemeClr val="accent1"/>
              </a:solidFill>
            </a:endParaRPr>
          </a:p>
        </p:txBody>
      </p:sp>
      <p:sp>
        <p:nvSpPr>
          <p:cNvPr id="7172" name="Footer Placeholder 3"/>
          <p:cNvSpPr>
            <a:spLocks noGrp="1"/>
          </p:cNvSpPr>
          <p:nvPr>
            <p:ph type="ftr" sz="quarter" idx="10"/>
          </p:nvPr>
        </p:nvSpPr>
        <p:spPr>
          <a:noFill/>
        </p:spPr>
        <p:txBody>
          <a:bodyPr/>
          <a:lstStyle/>
          <a:p>
            <a:r>
              <a:rPr lang="en-US" smtClean="0"/>
              <a:t>Young-Kee Kim, DOE S&amp;T Review, July 12-14, 2010</a:t>
            </a:r>
          </a:p>
        </p:txBody>
      </p:sp>
      <p:sp>
        <p:nvSpPr>
          <p:cNvPr id="7173" name="Slide Number Placeholder 5"/>
          <p:cNvSpPr>
            <a:spLocks noGrp="1"/>
          </p:cNvSpPr>
          <p:nvPr>
            <p:ph type="sldNum" sz="quarter" idx="11"/>
          </p:nvPr>
        </p:nvSpPr>
        <p:spPr>
          <a:noFill/>
        </p:spPr>
        <p:txBody>
          <a:bodyPr/>
          <a:lstStyle/>
          <a:p>
            <a:fld id="{5B16796C-378B-4078-80DE-408117A7FA09}" type="slidenum">
              <a:rPr lang="en-US" smtClean="0"/>
              <a:pPr/>
              <a:t>6</a:t>
            </a:fld>
            <a:endParaRPr lang="en-US" smtClean="0"/>
          </a:p>
        </p:txBody>
      </p:sp>
    </p:spTree>
  </p:cSld>
  <p:clrMapOvr>
    <a:masterClrMapping/>
  </p:clrMapOvr>
  <p:transition advTm="15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a:xfrm>
            <a:off x="1600200" y="0"/>
            <a:ext cx="7543800" cy="1143000"/>
          </a:xfrm>
        </p:spPr>
        <p:txBody>
          <a:bodyPr/>
          <a:lstStyle/>
          <a:p>
            <a:r>
              <a:rPr lang="en-US" dirty="0" smtClean="0"/>
              <a:t>CDF/D</a:t>
            </a:r>
            <a:r>
              <a:rPr lang="en-US" dirty="0" smtClean="0"/>
              <a:t>Ø</a:t>
            </a:r>
            <a:r>
              <a:rPr lang="en-US" dirty="0" smtClean="0"/>
              <a:t>: </a:t>
            </a:r>
            <a:r>
              <a:rPr lang="en-US" dirty="0" smtClean="0"/>
              <a:t>Physics &amp; Operations (cont</a:t>
            </a:r>
            <a:r>
              <a:rPr lang="en-US" dirty="0" smtClean="0"/>
              <a:t>.)</a:t>
            </a:r>
          </a:p>
        </p:txBody>
      </p:sp>
      <p:sp>
        <p:nvSpPr>
          <p:cNvPr id="11268" name="Rectangle 3"/>
          <p:cNvSpPr>
            <a:spLocks noGrp="1" noChangeArrowheads="1"/>
          </p:cNvSpPr>
          <p:nvPr>
            <p:ph idx="1"/>
          </p:nvPr>
        </p:nvSpPr>
        <p:spPr>
          <a:xfrm>
            <a:off x="1600200" y="1143000"/>
            <a:ext cx="7315200" cy="4953000"/>
          </a:xfrm>
        </p:spPr>
        <p:txBody>
          <a:bodyPr/>
          <a:lstStyle/>
          <a:p>
            <a:pPr>
              <a:defRPr/>
            </a:pPr>
            <a:r>
              <a:rPr lang="en-US" u="sng" dirty="0" smtClean="0">
                <a:solidFill>
                  <a:srgbClr val="FFFF00"/>
                </a:solidFill>
              </a:rPr>
              <a:t>Recommendations</a:t>
            </a:r>
            <a:r>
              <a:rPr lang="en-US" dirty="0" smtClean="0">
                <a:solidFill>
                  <a:srgbClr val="FFFF00"/>
                </a:solidFill>
              </a:rPr>
              <a:t> on Operations: </a:t>
            </a:r>
            <a:r>
              <a:rPr lang="en-US" dirty="0" smtClean="0">
                <a:solidFill>
                  <a:srgbClr val="FFFF00"/>
                </a:solidFill>
              </a:rPr>
              <a:t>None</a:t>
            </a:r>
          </a:p>
          <a:p>
            <a:pPr>
              <a:defRPr/>
            </a:pPr>
            <a:endParaRPr lang="en-US" sz="1000" dirty="0" smtClean="0">
              <a:solidFill>
                <a:srgbClr val="FFFF00"/>
              </a:solidFill>
            </a:endParaRPr>
          </a:p>
          <a:p>
            <a:pPr>
              <a:defRPr/>
            </a:pPr>
            <a:r>
              <a:rPr lang="en-US" u="sng" dirty="0" smtClean="0">
                <a:solidFill>
                  <a:srgbClr val="FFFF00"/>
                </a:solidFill>
              </a:rPr>
              <a:t>Recommendations</a:t>
            </a:r>
            <a:r>
              <a:rPr lang="en-US" dirty="0" smtClean="0">
                <a:solidFill>
                  <a:srgbClr val="FFFF00"/>
                </a:solidFill>
              </a:rPr>
              <a:t> on Physics</a:t>
            </a:r>
            <a:endParaRPr lang="en-US" dirty="0" smtClean="0">
              <a:solidFill>
                <a:srgbClr val="FFFF00"/>
              </a:solidFill>
            </a:endParaRPr>
          </a:p>
          <a:p>
            <a:pPr>
              <a:defRPr/>
            </a:pPr>
            <a:endParaRPr lang="en-US" sz="500" dirty="0" smtClean="0">
              <a:solidFill>
                <a:srgbClr val="FFFF00"/>
              </a:solidFill>
              <a:ea typeface="+mn-ea"/>
              <a:cs typeface="+mn-cs"/>
            </a:endParaRPr>
          </a:p>
          <a:p>
            <a:pPr lvl="1">
              <a:defRPr/>
            </a:pPr>
            <a:r>
              <a:rPr lang="en-US" dirty="0" smtClean="0">
                <a:solidFill>
                  <a:srgbClr val="FFFF00"/>
                </a:solidFill>
                <a:ea typeface="+mn-ea"/>
                <a:cs typeface="+mn-cs"/>
              </a:rPr>
              <a:t>The lab. should continue to evaluate the optimum time for ending the </a:t>
            </a:r>
            <a:r>
              <a:rPr lang="en-US" dirty="0" err="1" smtClean="0">
                <a:solidFill>
                  <a:srgbClr val="FFFF00"/>
                </a:solidFill>
                <a:ea typeface="+mn-ea"/>
                <a:cs typeface="+mn-cs"/>
              </a:rPr>
              <a:t>Tevatron</a:t>
            </a:r>
            <a:r>
              <a:rPr lang="en-US" dirty="0" smtClean="0">
                <a:solidFill>
                  <a:srgbClr val="FFFF00"/>
                </a:solidFill>
                <a:ea typeface="+mn-ea"/>
                <a:cs typeface="+mn-cs"/>
              </a:rPr>
              <a:t> program that achieves the goal of ruling out the SM Higgs at 95% taking into account: </a:t>
            </a:r>
          </a:p>
          <a:p>
            <a:pPr lvl="2">
              <a:defRPr/>
            </a:pPr>
            <a:r>
              <a:rPr lang="en-US" dirty="0" smtClean="0">
                <a:solidFill>
                  <a:srgbClr val="FFFF00"/>
                </a:solidFill>
                <a:ea typeface="+mn-ea"/>
                <a:cs typeface="+mn-cs"/>
              </a:rPr>
              <a:t>Statistics for other </a:t>
            </a:r>
            <a:r>
              <a:rPr lang="en-US" dirty="0" err="1" smtClean="0">
                <a:solidFill>
                  <a:srgbClr val="FFFF00"/>
                </a:solidFill>
                <a:ea typeface="+mn-ea"/>
                <a:cs typeface="+mn-cs"/>
              </a:rPr>
              <a:t>Tevatron</a:t>
            </a:r>
            <a:r>
              <a:rPr lang="en-US" dirty="0" smtClean="0">
                <a:solidFill>
                  <a:srgbClr val="FFFF00"/>
                </a:solidFill>
                <a:ea typeface="+mn-ea"/>
                <a:cs typeface="+mn-cs"/>
              </a:rPr>
              <a:t> </a:t>
            </a:r>
            <a:r>
              <a:rPr lang="en-US" dirty="0" smtClean="0">
                <a:solidFill>
                  <a:srgbClr val="FFFF00"/>
                </a:solidFill>
                <a:ea typeface="+mn-ea"/>
                <a:cs typeface="+mn-cs"/>
              </a:rPr>
              <a:t>measurements, Starting </a:t>
            </a:r>
            <a:r>
              <a:rPr lang="en-US" dirty="0" smtClean="0">
                <a:solidFill>
                  <a:srgbClr val="FFFF00"/>
                </a:solidFill>
                <a:ea typeface="+mn-ea"/>
                <a:cs typeface="+mn-cs"/>
              </a:rPr>
              <a:t>up </a:t>
            </a:r>
            <a:r>
              <a:rPr lang="en-US" dirty="0" err="1" smtClean="0">
                <a:solidFill>
                  <a:srgbClr val="FFFF00"/>
                </a:solidFill>
                <a:ea typeface="+mn-ea"/>
                <a:cs typeface="+mn-cs"/>
              </a:rPr>
              <a:t>NOvA</a:t>
            </a:r>
            <a:r>
              <a:rPr lang="en-US" dirty="0" smtClean="0">
                <a:solidFill>
                  <a:srgbClr val="FFFF00"/>
                </a:solidFill>
                <a:ea typeface="+mn-ea"/>
                <a:cs typeface="+mn-cs"/>
              </a:rPr>
              <a:t>, Resources </a:t>
            </a:r>
            <a:r>
              <a:rPr lang="en-US" dirty="0" smtClean="0">
                <a:solidFill>
                  <a:srgbClr val="FFFF00"/>
                </a:solidFill>
                <a:ea typeface="+mn-ea"/>
                <a:cs typeface="+mn-cs"/>
              </a:rPr>
              <a:t>at the Lab for future </a:t>
            </a:r>
            <a:r>
              <a:rPr lang="en-US" dirty="0" err="1" smtClean="0">
                <a:solidFill>
                  <a:srgbClr val="FFFF00"/>
                </a:solidFill>
                <a:ea typeface="+mn-ea"/>
                <a:cs typeface="+mn-cs"/>
              </a:rPr>
              <a:t>expt.s</a:t>
            </a:r>
            <a:r>
              <a:rPr lang="en-US" dirty="0" smtClean="0">
                <a:solidFill>
                  <a:srgbClr val="FFFF00"/>
                </a:solidFill>
                <a:ea typeface="+mn-ea"/>
                <a:cs typeface="+mn-cs"/>
              </a:rPr>
              <a:t> and other </a:t>
            </a:r>
            <a:r>
              <a:rPr lang="en-US" dirty="0" smtClean="0">
                <a:solidFill>
                  <a:srgbClr val="FFFF00"/>
                </a:solidFill>
                <a:ea typeface="+mn-ea"/>
                <a:cs typeface="+mn-cs"/>
              </a:rPr>
              <a:t>activities, Deferred </a:t>
            </a:r>
            <a:r>
              <a:rPr lang="en-US" dirty="0" smtClean="0">
                <a:solidFill>
                  <a:srgbClr val="FFFF00"/>
                </a:solidFill>
                <a:ea typeface="+mn-ea"/>
                <a:cs typeface="+mn-cs"/>
              </a:rPr>
              <a:t>maintenance of collider </a:t>
            </a:r>
            <a:r>
              <a:rPr lang="en-US" dirty="0" smtClean="0">
                <a:solidFill>
                  <a:srgbClr val="FFFF00"/>
                </a:solidFill>
                <a:ea typeface="+mn-ea"/>
                <a:cs typeface="+mn-cs"/>
              </a:rPr>
              <a:t>components</a:t>
            </a:r>
            <a:endParaRPr lang="en-US" sz="1000" dirty="0" smtClean="0">
              <a:solidFill>
                <a:srgbClr val="FFFF00"/>
              </a:solidFill>
              <a:ea typeface="+mn-ea"/>
              <a:cs typeface="+mn-cs"/>
            </a:endParaRPr>
          </a:p>
          <a:p>
            <a:pPr>
              <a:buNone/>
              <a:defRPr/>
            </a:pPr>
            <a:r>
              <a:rPr lang="en-US" dirty="0" smtClean="0">
                <a:solidFill>
                  <a:schemeClr val="accent1"/>
                </a:solidFill>
                <a:ea typeface="+mn-ea"/>
                <a:cs typeface="+mn-cs"/>
                <a:sym typeface="Wingdings" pitchFamily="2" charset="2"/>
              </a:rPr>
              <a:t>	 </a:t>
            </a:r>
            <a:r>
              <a:rPr lang="en-US" dirty="0" smtClean="0">
                <a:solidFill>
                  <a:schemeClr val="accent1"/>
                </a:solidFill>
                <a:ea typeface="+mn-ea"/>
                <a:cs typeface="+mn-cs"/>
                <a:sym typeface="Wingdings" pitchFamily="2" charset="2"/>
              </a:rPr>
              <a:t>being done</a:t>
            </a:r>
          </a:p>
          <a:p>
            <a:pPr lvl="1">
              <a:defRPr/>
            </a:pPr>
            <a:r>
              <a:rPr lang="en-US" sz="1800" dirty="0" smtClean="0">
                <a:solidFill>
                  <a:schemeClr val="accent1"/>
                </a:solidFill>
                <a:ea typeface="+mn-ea"/>
                <a:cs typeface="+mn-cs"/>
                <a:sym typeface="Wingdings" pitchFamily="2" charset="2"/>
              </a:rPr>
              <a:t>Year 2009: running the </a:t>
            </a:r>
            <a:r>
              <a:rPr lang="en-US" sz="1800" dirty="0" err="1" smtClean="0">
                <a:solidFill>
                  <a:schemeClr val="accent1"/>
                </a:solidFill>
                <a:ea typeface="+mn-ea"/>
                <a:cs typeface="+mn-cs"/>
                <a:sym typeface="Wingdings" pitchFamily="2" charset="2"/>
              </a:rPr>
              <a:t>Tevatron</a:t>
            </a:r>
            <a:r>
              <a:rPr lang="en-US" sz="1800" dirty="0" smtClean="0">
                <a:solidFill>
                  <a:schemeClr val="accent1"/>
                </a:solidFill>
                <a:ea typeface="+mn-ea"/>
                <a:cs typeface="+mn-cs"/>
                <a:sym typeface="Wingdings" pitchFamily="2" charset="2"/>
              </a:rPr>
              <a:t> through FY2011</a:t>
            </a:r>
          </a:p>
          <a:p>
            <a:pPr lvl="1">
              <a:defRPr/>
            </a:pPr>
            <a:r>
              <a:rPr lang="en-US" sz="1800" dirty="0" smtClean="0">
                <a:solidFill>
                  <a:schemeClr val="accent1"/>
                </a:solidFill>
                <a:ea typeface="+mn-ea"/>
                <a:cs typeface="+mn-cs"/>
                <a:sym typeface="Wingdings" pitchFamily="2" charset="2"/>
              </a:rPr>
              <a:t>Year 2010: new LHC schedule  </a:t>
            </a:r>
            <a:r>
              <a:rPr lang="en-US" sz="1800" dirty="0" smtClean="0">
                <a:solidFill>
                  <a:schemeClr val="accent1"/>
                </a:solidFill>
                <a:ea typeface="+mn-ea"/>
                <a:cs typeface="+mn-cs"/>
                <a:sym typeface="Wingdings" pitchFamily="2" charset="2"/>
              </a:rPr>
              <a:t>CDF/D</a:t>
            </a:r>
            <a:r>
              <a:rPr lang="en-US" sz="1800" dirty="0" smtClean="0">
                <a:solidFill>
                  <a:srgbClr val="FFC000"/>
                </a:solidFill>
              </a:rPr>
              <a:t>Ø</a:t>
            </a:r>
            <a:r>
              <a:rPr lang="en-US" sz="1800" dirty="0" smtClean="0">
                <a:solidFill>
                  <a:schemeClr val="accent1"/>
                </a:solidFill>
                <a:ea typeface="+mn-ea"/>
                <a:cs typeface="+mn-cs"/>
                <a:sym typeface="Wingdings" pitchFamily="2" charset="2"/>
              </a:rPr>
              <a:t> </a:t>
            </a:r>
            <a:r>
              <a:rPr lang="en-US" sz="1800" dirty="0" smtClean="0">
                <a:solidFill>
                  <a:schemeClr val="accent1"/>
                </a:solidFill>
                <a:ea typeface="+mn-ea"/>
                <a:cs typeface="+mn-cs"/>
                <a:sym typeface="Wingdings" pitchFamily="2" charset="2"/>
              </a:rPr>
              <a:t>proposal of Run III (FY2012-14 running)  we are currently in the evaluating process (discussed at the PAC meeting, June 22-26. PAC report in the next slide</a:t>
            </a:r>
            <a:r>
              <a:rPr lang="en-US" sz="1800" dirty="0" smtClean="0">
                <a:solidFill>
                  <a:schemeClr val="accent1"/>
                </a:solidFill>
                <a:ea typeface="+mn-ea"/>
                <a:cs typeface="+mn-cs"/>
                <a:sym typeface="Wingdings" pitchFamily="2" charset="2"/>
              </a:rPr>
              <a:t>)</a:t>
            </a:r>
          </a:p>
        </p:txBody>
      </p:sp>
      <p:sp>
        <p:nvSpPr>
          <p:cNvPr id="8196" name="Footer Placeholder 3"/>
          <p:cNvSpPr>
            <a:spLocks noGrp="1"/>
          </p:cNvSpPr>
          <p:nvPr>
            <p:ph type="ftr" sz="quarter" idx="10"/>
          </p:nvPr>
        </p:nvSpPr>
        <p:spPr>
          <a:noFill/>
        </p:spPr>
        <p:txBody>
          <a:bodyPr/>
          <a:lstStyle/>
          <a:p>
            <a:r>
              <a:rPr lang="en-US" smtClean="0"/>
              <a:t>Young-Kee Kim, DOE S&amp;T Review, July 12-14, 2010</a:t>
            </a:r>
          </a:p>
        </p:txBody>
      </p:sp>
      <p:sp>
        <p:nvSpPr>
          <p:cNvPr id="8197" name="Slide Number Placeholder 5"/>
          <p:cNvSpPr>
            <a:spLocks noGrp="1"/>
          </p:cNvSpPr>
          <p:nvPr>
            <p:ph type="sldNum" sz="quarter" idx="11"/>
          </p:nvPr>
        </p:nvSpPr>
        <p:spPr>
          <a:noFill/>
        </p:spPr>
        <p:txBody>
          <a:bodyPr/>
          <a:lstStyle/>
          <a:p>
            <a:fld id="{D4C4CAD6-442A-45ED-A2CB-69A7ECA4F7D7}" type="slidenum">
              <a:rPr lang="en-US" smtClean="0"/>
              <a:pPr/>
              <a:t>7</a:t>
            </a:fld>
            <a:endParaRPr lang="en-US" smtClean="0"/>
          </a:p>
        </p:txBody>
      </p:sp>
    </p:spTree>
  </p:cSld>
  <p:clrMapOvr>
    <a:masterClrMapping/>
  </p:clrMapOvr>
  <p:transition advTm="15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00200" y="0"/>
            <a:ext cx="7543800" cy="1143000"/>
          </a:xfrm>
        </p:spPr>
        <p:txBody>
          <a:bodyPr/>
          <a:lstStyle/>
          <a:p>
            <a:r>
              <a:rPr lang="en-US" dirty="0" smtClean="0"/>
              <a:t>CDF/D</a:t>
            </a:r>
            <a:r>
              <a:rPr lang="en-US" dirty="0" smtClean="0"/>
              <a:t>Ø</a:t>
            </a:r>
            <a:r>
              <a:rPr lang="en-US" dirty="0" smtClean="0"/>
              <a:t>: Physics (</a:t>
            </a:r>
            <a:r>
              <a:rPr lang="en-US" dirty="0" smtClean="0"/>
              <a:t>cont</a:t>
            </a:r>
            <a:r>
              <a:rPr lang="en-US" dirty="0" smtClean="0"/>
              <a:t>.) – </a:t>
            </a:r>
            <a:r>
              <a:rPr lang="en-US" dirty="0" smtClean="0"/>
              <a:t>PAC Report</a:t>
            </a:r>
          </a:p>
        </p:txBody>
      </p:sp>
      <p:sp>
        <p:nvSpPr>
          <p:cNvPr id="3" name="Content Placeholder 2"/>
          <p:cNvSpPr>
            <a:spLocks noGrp="1"/>
          </p:cNvSpPr>
          <p:nvPr>
            <p:ph idx="1"/>
          </p:nvPr>
        </p:nvSpPr>
        <p:spPr>
          <a:xfrm>
            <a:off x="1600200" y="1143000"/>
            <a:ext cx="7543800" cy="4953000"/>
          </a:xfrm>
        </p:spPr>
        <p:txBody>
          <a:bodyPr/>
          <a:lstStyle/>
          <a:p>
            <a:pPr>
              <a:defRPr/>
            </a:pPr>
            <a:r>
              <a:rPr lang="en-US" sz="1600" dirty="0" smtClean="0"/>
              <a:t>The PAC considers the proposed 3-year extension (Run III) to be an exciting and compelling physics opportunity with potentially historic importance. However, before making a recommendation, we would like to receive information on the following (in no special order) to address our concerns: </a:t>
            </a:r>
          </a:p>
          <a:p>
            <a:pPr lvl="1">
              <a:defRPr/>
            </a:pPr>
            <a:r>
              <a:rPr lang="en-US" sz="1400" dirty="0" smtClean="0">
                <a:ea typeface="+mn-ea"/>
                <a:cs typeface="+mn-cs"/>
              </a:rPr>
              <a:t>Impact of the extended run on the physics capabilities of </a:t>
            </a:r>
            <a:r>
              <a:rPr lang="en-US" sz="1400" dirty="0" err="1" smtClean="0">
                <a:ea typeface="+mn-ea"/>
                <a:cs typeface="+mn-cs"/>
              </a:rPr>
              <a:t>NOvA</a:t>
            </a:r>
            <a:endParaRPr lang="en-US" sz="1400" dirty="0" smtClean="0">
              <a:ea typeface="+mn-ea"/>
              <a:cs typeface="+mn-cs"/>
            </a:endParaRPr>
          </a:p>
          <a:p>
            <a:pPr lvl="1">
              <a:defRPr/>
            </a:pPr>
            <a:r>
              <a:rPr lang="en-US" sz="1400" dirty="0" smtClean="0">
                <a:ea typeface="+mn-ea"/>
                <a:cs typeface="+mn-cs"/>
              </a:rPr>
              <a:t>Impact of the extended run on the long-term program of the Laboratory</a:t>
            </a:r>
          </a:p>
          <a:p>
            <a:pPr lvl="1">
              <a:defRPr/>
            </a:pPr>
            <a:r>
              <a:rPr lang="en-US" sz="1400" dirty="0" smtClean="0">
                <a:ea typeface="+mn-ea"/>
                <a:cs typeface="+mn-cs"/>
              </a:rPr>
              <a:t>Detailed impact on the Higgs analysis due to any detector degradation from the extended run</a:t>
            </a:r>
          </a:p>
          <a:p>
            <a:pPr lvl="1">
              <a:defRPr/>
            </a:pPr>
            <a:r>
              <a:rPr lang="en-US" sz="1400" dirty="0" smtClean="0">
                <a:ea typeface="+mn-ea"/>
                <a:cs typeface="+mn-cs"/>
              </a:rPr>
              <a:t>Resolution on the Higgs mass that is achievable in case evidence for the SM Higgs is found.  The current combined search shows an excess of one sigma significance over the broad mass range 100 to 155 </a:t>
            </a:r>
            <a:r>
              <a:rPr lang="en-US" sz="1400" dirty="0" err="1" smtClean="0">
                <a:ea typeface="+mn-ea"/>
                <a:cs typeface="+mn-cs"/>
              </a:rPr>
              <a:t>GeV</a:t>
            </a:r>
            <a:r>
              <a:rPr lang="en-US" sz="1400" dirty="0" smtClean="0">
                <a:ea typeface="+mn-ea"/>
                <a:cs typeface="+mn-cs"/>
              </a:rPr>
              <a:t>. Is this consistent with the behavior expected for a true signal? </a:t>
            </a:r>
          </a:p>
          <a:p>
            <a:pPr lvl="1">
              <a:defRPr/>
            </a:pPr>
            <a:r>
              <a:rPr lang="en-US" sz="1400" dirty="0" smtClean="0">
                <a:ea typeface="+mn-ea"/>
                <a:cs typeface="+mn-cs"/>
              </a:rPr>
              <a:t>More detailed and up-to-date full-time equivalent personnel commitments of the collaborations for an extended run</a:t>
            </a:r>
          </a:p>
          <a:p>
            <a:pPr lvl="1">
              <a:defRPr/>
            </a:pPr>
            <a:r>
              <a:rPr lang="en-US" sz="1400" dirty="0" smtClean="0">
                <a:ea typeface="+mn-ea"/>
                <a:cs typeface="+mn-cs"/>
              </a:rPr>
              <a:t>Projected increase in sensitivity which depends strongly on the successful achievement of anticipated improvements in the Higgs analyses. The PAC encourages the collaborations to report on the improvements that have already been accomplished compared to the presentations made to the PAC, and to provide updated projections.   </a:t>
            </a:r>
          </a:p>
          <a:p>
            <a:pPr>
              <a:defRPr/>
            </a:pPr>
            <a:r>
              <a:rPr lang="en-US" sz="1600" dirty="0" smtClean="0"/>
              <a:t>Given this information, the PAC would be able to make a recommendation by early fall.</a:t>
            </a:r>
            <a:endParaRPr lang="en-US" sz="1600" dirty="0"/>
          </a:p>
        </p:txBody>
      </p:sp>
      <p:sp>
        <p:nvSpPr>
          <p:cNvPr id="9220" name="Footer Placeholder 3"/>
          <p:cNvSpPr>
            <a:spLocks noGrp="1"/>
          </p:cNvSpPr>
          <p:nvPr>
            <p:ph type="ftr" sz="quarter" idx="10"/>
          </p:nvPr>
        </p:nvSpPr>
        <p:spPr>
          <a:noFill/>
        </p:spPr>
        <p:txBody>
          <a:bodyPr/>
          <a:lstStyle/>
          <a:p>
            <a:r>
              <a:rPr lang="en-US" smtClean="0"/>
              <a:t>Young-Kee Kim, DOE S&amp;T Review, July 12-14, 2010</a:t>
            </a:r>
          </a:p>
        </p:txBody>
      </p:sp>
      <p:sp>
        <p:nvSpPr>
          <p:cNvPr id="9221" name="Slide Number Placeholder 4"/>
          <p:cNvSpPr>
            <a:spLocks noGrp="1"/>
          </p:cNvSpPr>
          <p:nvPr>
            <p:ph type="sldNum" sz="quarter" idx="11"/>
          </p:nvPr>
        </p:nvSpPr>
        <p:spPr>
          <a:noFill/>
        </p:spPr>
        <p:txBody>
          <a:bodyPr/>
          <a:lstStyle/>
          <a:p>
            <a:fld id="{EC19EBC6-7D14-4631-B709-4E15DCAB20C6}" type="slidenum">
              <a:rPr lang="en-US" smtClean="0"/>
              <a:pPr/>
              <a:t>8</a:t>
            </a:fld>
            <a:endParaRPr lang="en-US" smtClean="0"/>
          </a:p>
        </p:txBody>
      </p:sp>
    </p:spTree>
  </p:cSld>
  <p:clrMapOvr>
    <a:masterClrMapping/>
  </p:clrMapOvr>
  <p:transition advTm="17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CDF and </a:t>
            </a:r>
            <a:r>
              <a:rPr lang="en-US" dirty="0" smtClean="0"/>
              <a:t>D</a:t>
            </a:r>
            <a:r>
              <a:rPr lang="en-US" dirty="0" smtClean="0"/>
              <a:t>Ø</a:t>
            </a:r>
            <a:r>
              <a:rPr lang="en-US" dirty="0" smtClean="0"/>
              <a:t>: </a:t>
            </a:r>
            <a:r>
              <a:rPr lang="en-US" dirty="0" smtClean="0"/>
              <a:t>D&amp;D</a:t>
            </a:r>
          </a:p>
        </p:txBody>
      </p:sp>
      <p:sp>
        <p:nvSpPr>
          <p:cNvPr id="3" name="Content Placeholder 2"/>
          <p:cNvSpPr>
            <a:spLocks noGrp="1"/>
          </p:cNvSpPr>
          <p:nvPr>
            <p:ph idx="1"/>
          </p:nvPr>
        </p:nvSpPr>
        <p:spPr>
          <a:xfrm>
            <a:off x="1600200" y="1143000"/>
            <a:ext cx="7239000" cy="4953000"/>
          </a:xfrm>
        </p:spPr>
        <p:txBody>
          <a:bodyPr/>
          <a:lstStyle/>
          <a:p>
            <a:pPr>
              <a:defRPr/>
            </a:pPr>
            <a:r>
              <a:rPr lang="en-US" u="sng" dirty="0" smtClean="0">
                <a:solidFill>
                  <a:srgbClr val="FFFF00"/>
                </a:solidFill>
              </a:rPr>
              <a:t>Recommendations</a:t>
            </a:r>
            <a:r>
              <a:rPr lang="en-US" dirty="0" smtClean="0">
                <a:solidFill>
                  <a:srgbClr val="FFFF00"/>
                </a:solidFill>
              </a:rPr>
              <a:t>:</a:t>
            </a:r>
          </a:p>
          <a:p>
            <a:pPr lvl="1">
              <a:defRPr/>
            </a:pPr>
            <a:r>
              <a:rPr lang="en-US" dirty="0" smtClean="0">
                <a:solidFill>
                  <a:srgbClr val="FFFF00"/>
                </a:solidFill>
              </a:rPr>
              <a:t>The lab should identify the owners of the detector components by the next S&amp;T review with the goal of developing the D&amp;D plan.</a:t>
            </a:r>
            <a:endParaRPr lang="en-US" dirty="0" smtClean="0">
              <a:solidFill>
                <a:srgbClr val="FFFFFF"/>
              </a:solidFill>
            </a:endParaRPr>
          </a:p>
          <a:p>
            <a:pPr>
              <a:defRPr/>
            </a:pPr>
            <a:r>
              <a:rPr lang="en-US" u="sng" dirty="0" smtClean="0">
                <a:solidFill>
                  <a:srgbClr val="FFFFFF"/>
                </a:solidFill>
              </a:rPr>
              <a:t>Comments</a:t>
            </a:r>
            <a:r>
              <a:rPr lang="en-US" dirty="0" smtClean="0">
                <a:solidFill>
                  <a:srgbClr val="FFFFFF"/>
                </a:solidFill>
              </a:rPr>
              <a:t>:</a:t>
            </a:r>
          </a:p>
          <a:p>
            <a:pPr lvl="1">
              <a:defRPr/>
            </a:pPr>
            <a:r>
              <a:rPr lang="en-US" dirty="0" smtClean="0">
                <a:solidFill>
                  <a:srgbClr val="FFFFFF"/>
                </a:solidFill>
                <a:ea typeface="+mn-ea"/>
                <a:cs typeface="+mn-cs"/>
              </a:rPr>
              <a:t>There should be a realistic estimate made of the resources and manpower to handle the D&amp;D (including safety, security, and monitoring). A special issue is how to handle the dismantling of the </a:t>
            </a:r>
            <a:r>
              <a:rPr lang="en-US" dirty="0" smtClean="0">
                <a:solidFill>
                  <a:srgbClr val="FFFFFF"/>
                </a:solidFill>
                <a:ea typeface="+mn-ea"/>
                <a:cs typeface="+mn-cs"/>
              </a:rPr>
              <a:t>D</a:t>
            </a:r>
            <a:r>
              <a:rPr lang="en-US" dirty="0" smtClean="0">
                <a:solidFill>
                  <a:srgbClr val="FFFFFF"/>
                </a:solidFill>
              </a:rPr>
              <a:t>Ø</a:t>
            </a:r>
            <a:r>
              <a:rPr lang="en-US" dirty="0" smtClean="0">
                <a:solidFill>
                  <a:srgbClr val="FFFFFF"/>
                </a:solidFill>
                <a:ea typeface="+mn-ea"/>
                <a:cs typeface="+mn-cs"/>
              </a:rPr>
              <a:t> </a:t>
            </a:r>
            <a:r>
              <a:rPr lang="en-US" dirty="0" smtClean="0">
                <a:solidFill>
                  <a:srgbClr val="FFFFFF"/>
                </a:solidFill>
                <a:ea typeface="+mn-ea"/>
                <a:cs typeface="+mn-cs"/>
              </a:rPr>
              <a:t>calorimeter and test calorimeter. There should be a call for proposals for salvaging equipment from the detector….. This should be a transparent process. The lab needs to produce a detailed plan for the CDF and </a:t>
            </a:r>
            <a:r>
              <a:rPr lang="en-US" dirty="0" smtClean="0">
                <a:solidFill>
                  <a:srgbClr val="FFFFFF"/>
                </a:solidFill>
                <a:ea typeface="+mn-ea"/>
                <a:cs typeface="+mn-cs"/>
              </a:rPr>
              <a:t>D</a:t>
            </a:r>
            <a:r>
              <a:rPr lang="en-US" dirty="0" smtClean="0">
                <a:solidFill>
                  <a:srgbClr val="FFFFFF"/>
                </a:solidFill>
              </a:rPr>
              <a:t>Ø</a:t>
            </a:r>
            <a:r>
              <a:rPr lang="en-US" dirty="0" smtClean="0">
                <a:solidFill>
                  <a:srgbClr val="FFFFFF"/>
                </a:solidFill>
                <a:ea typeface="+mn-ea"/>
                <a:cs typeface="+mn-cs"/>
              </a:rPr>
              <a:t> </a:t>
            </a:r>
            <a:r>
              <a:rPr lang="en-US" dirty="0" smtClean="0">
                <a:solidFill>
                  <a:srgbClr val="FFFFFF"/>
                </a:solidFill>
                <a:ea typeface="+mn-ea"/>
                <a:cs typeface="+mn-cs"/>
              </a:rPr>
              <a:t>decommissioning. </a:t>
            </a:r>
          </a:p>
          <a:p>
            <a:pPr>
              <a:buFontTx/>
              <a:buNone/>
              <a:defRPr/>
            </a:pPr>
            <a:r>
              <a:rPr lang="en-US" sz="2000" dirty="0" smtClean="0">
                <a:solidFill>
                  <a:schemeClr val="accent1"/>
                </a:solidFill>
                <a:sym typeface="Wingdings" pitchFamily="2" charset="2"/>
              </a:rPr>
              <a:t>  Identified D&amp;D as a project and made </a:t>
            </a:r>
            <a:r>
              <a:rPr lang="en-US" sz="2000" dirty="0" smtClean="0">
                <a:solidFill>
                  <a:schemeClr val="accent1"/>
                </a:solidFill>
                <a:sym typeface="Wingdings" pitchFamily="2" charset="2"/>
              </a:rPr>
              <a:t>s</a:t>
            </a:r>
            <a:r>
              <a:rPr lang="en-US" sz="2000" dirty="0" smtClean="0">
                <a:solidFill>
                  <a:schemeClr val="accent1"/>
                </a:solidFill>
                <a:sym typeface="Wingdings" pitchFamily="2" charset="2"/>
              </a:rPr>
              <a:t>ignificant </a:t>
            </a:r>
            <a:r>
              <a:rPr lang="en-US" sz="2000" dirty="0" smtClean="0">
                <a:solidFill>
                  <a:schemeClr val="accent1"/>
                </a:solidFill>
                <a:sym typeface="Wingdings" pitchFamily="2" charset="2"/>
              </a:rPr>
              <a:t>progress. Details </a:t>
            </a:r>
            <a:r>
              <a:rPr lang="en-US" sz="2000" dirty="0" smtClean="0">
                <a:solidFill>
                  <a:schemeClr val="accent1"/>
                </a:solidFill>
                <a:sym typeface="Wingdings" pitchFamily="2" charset="2"/>
              </a:rPr>
              <a:t>in </a:t>
            </a:r>
            <a:r>
              <a:rPr lang="en-US" sz="2000" dirty="0" smtClean="0">
                <a:solidFill>
                  <a:schemeClr val="accent1"/>
                </a:solidFill>
                <a:sym typeface="Wingdings" pitchFamily="2" charset="2"/>
              </a:rPr>
              <a:t>breakout </a:t>
            </a:r>
            <a:r>
              <a:rPr lang="en-US" sz="2000" dirty="0" smtClean="0">
                <a:solidFill>
                  <a:schemeClr val="accent1"/>
                </a:solidFill>
                <a:sym typeface="Wingdings" pitchFamily="2" charset="2"/>
              </a:rPr>
              <a:t>session (</a:t>
            </a:r>
            <a:r>
              <a:rPr lang="en-US" sz="2000" dirty="0" smtClean="0">
                <a:solidFill>
                  <a:schemeClr val="accent1"/>
                </a:solidFill>
                <a:sym typeface="Wingdings" pitchFamily="2" charset="2"/>
              </a:rPr>
              <a:t>G. </a:t>
            </a:r>
            <a:r>
              <a:rPr lang="en-US" sz="2000" dirty="0" smtClean="0">
                <a:solidFill>
                  <a:schemeClr val="accent1"/>
                </a:solidFill>
                <a:sym typeface="Wingdings" pitchFamily="2" charset="2"/>
              </a:rPr>
              <a:t>Ginther and </a:t>
            </a:r>
            <a:r>
              <a:rPr lang="en-US" sz="2000" dirty="0" smtClean="0">
                <a:solidFill>
                  <a:schemeClr val="accent1"/>
                </a:solidFill>
                <a:sym typeface="Wingdings" pitchFamily="2" charset="2"/>
              </a:rPr>
              <a:t>J. </a:t>
            </a:r>
            <a:r>
              <a:rPr lang="en-US" sz="2000" dirty="0" smtClean="0">
                <a:solidFill>
                  <a:schemeClr val="accent1"/>
                </a:solidFill>
                <a:sym typeface="Wingdings" pitchFamily="2" charset="2"/>
              </a:rPr>
              <a:t>Lewis)</a:t>
            </a:r>
            <a:endParaRPr lang="en-US" sz="2200" dirty="0" smtClean="0">
              <a:solidFill>
                <a:schemeClr val="accent1"/>
              </a:solidFill>
            </a:endParaRPr>
          </a:p>
        </p:txBody>
      </p:sp>
      <p:sp>
        <p:nvSpPr>
          <p:cNvPr id="14340" name="Footer Placeholder 3"/>
          <p:cNvSpPr>
            <a:spLocks noGrp="1"/>
          </p:cNvSpPr>
          <p:nvPr>
            <p:ph type="ftr" sz="quarter" idx="10"/>
          </p:nvPr>
        </p:nvSpPr>
        <p:spPr>
          <a:noFill/>
        </p:spPr>
        <p:txBody>
          <a:bodyPr/>
          <a:lstStyle/>
          <a:p>
            <a:r>
              <a:rPr lang="en-US" smtClean="0"/>
              <a:t>Young-Kee Kim, DOE S&amp;T Review, July 12-14, 2010</a:t>
            </a:r>
          </a:p>
        </p:txBody>
      </p:sp>
      <p:sp>
        <p:nvSpPr>
          <p:cNvPr id="14341" name="Slide Number Placeholder 4"/>
          <p:cNvSpPr>
            <a:spLocks noGrp="1"/>
          </p:cNvSpPr>
          <p:nvPr>
            <p:ph type="sldNum" sz="quarter" idx="11"/>
          </p:nvPr>
        </p:nvSpPr>
        <p:spPr>
          <a:noFill/>
        </p:spPr>
        <p:txBody>
          <a:bodyPr/>
          <a:lstStyle/>
          <a:p>
            <a:fld id="{E424F97C-9D3F-4DAC-A82C-391657590E61}" type="slidenum">
              <a:rPr lang="en-US" smtClean="0"/>
              <a:pPr/>
              <a:t>9</a:t>
            </a:fld>
            <a:endParaRPr lang="en-US" smtClean="0"/>
          </a:p>
        </p:txBody>
      </p:sp>
    </p:spTree>
  </p:cSld>
  <p:clrMapOvr>
    <a:masterClrMapping/>
  </p:clrMapOvr>
  <p:transition advTm="156"/>
  <p:timing>
    <p:tnLst>
      <p:par>
        <p:cTn id="1" dur="indefinite" restart="never" nodeType="tmRoot"/>
      </p:par>
    </p:tn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16900</TotalTime>
  <Words>3245</Words>
  <Application>Microsoft Office PowerPoint</Application>
  <PresentationFormat>On-screen Show (4:3)</PresentationFormat>
  <Paragraphs>460</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Factory</vt:lpstr>
      <vt:lpstr>Reply to Recommendations and Comments (concerns) from 2009 DOE S&amp;T Review</vt:lpstr>
      <vt:lpstr>Slide 2</vt:lpstr>
      <vt:lpstr>S&amp;T Review Subjects</vt:lpstr>
      <vt:lpstr>Accelerator Operations</vt:lpstr>
      <vt:lpstr>Tevatron D&amp;D</vt:lpstr>
      <vt:lpstr>CDF/DØ: Physics &amp; Operations</vt:lpstr>
      <vt:lpstr>CDF/DØ: Physics &amp; Operations (cont.)</vt:lpstr>
      <vt:lpstr>CDF/DØ: Physics (cont.) – PAC Report</vt:lpstr>
      <vt:lpstr>CDF and DØ: D&amp;D</vt:lpstr>
      <vt:lpstr>Intensity Frontier Physics                    (SciBooNE/MiniBooNE/MINOS)</vt:lpstr>
      <vt:lpstr>Future Accelerators</vt:lpstr>
      <vt:lpstr>Future Accelerators</vt:lpstr>
      <vt:lpstr>Future Accelerators</vt:lpstr>
      <vt:lpstr>Future Accelerators</vt:lpstr>
      <vt:lpstr>Future Accelerators</vt:lpstr>
      <vt:lpstr>Future Detectors: NOvA</vt:lpstr>
      <vt:lpstr>Future Detectors: Mu2e</vt:lpstr>
      <vt:lpstr>Future Detectors: Mu2e (cont.)</vt:lpstr>
      <vt:lpstr>Future Detectors: Mu2e (cont.) </vt:lpstr>
      <vt:lpstr>Future Detectors (LAr Strategy / LBNE)</vt:lpstr>
      <vt:lpstr>Strategic Planning</vt:lpstr>
      <vt:lpstr>Fermilab Strategic Plan at the Three Frontiers</vt:lpstr>
      <vt:lpstr>1. Neutrino Run Plan</vt:lpstr>
      <vt:lpstr>Draft 2010-13 Run Plan (as of June 2010)</vt:lpstr>
      <vt:lpstr>2. Layout of Project X</vt:lpstr>
      <vt:lpstr>2. Layout of Project X (cont.)</vt:lpstr>
      <vt:lpstr>Muon collider layout</vt:lpstr>
      <vt:lpstr>MAP Proposal</vt:lpstr>
      <vt:lpstr>Lepton Colliders: Detector and Physics</vt:lpstr>
      <vt:lpstr>Workforce Planning</vt:lpstr>
      <vt:lpstr>Workforce Planning: OHAP</vt:lpstr>
      <vt:lpstr>Employees: Disciplines (June 2010)</vt:lpstr>
      <vt:lpstr>Computing / IT(June 2010)</vt:lpstr>
      <vt:lpstr>Engineers (June 2010)</vt:lpstr>
      <vt:lpstr>Scientists (June 2010)</vt:lpstr>
      <vt:lpstr>Slide 36</vt:lpstr>
      <vt:lpstr>Slide 37</vt:lpstr>
      <vt:lpstr>Scientists Efforts (FTEs): 5 year plan survey (Dec. 2009)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Young-kee Kim x3384 05917V</dc:creator>
  <cp:lastModifiedBy>Young-Kee Kim</cp:lastModifiedBy>
  <cp:revision>463</cp:revision>
  <cp:lastPrinted>1601-01-01T00:00:00Z</cp:lastPrinted>
  <dcterms:created xsi:type="dcterms:W3CDTF">2008-08-01T20:03:26Z</dcterms:created>
  <dcterms:modified xsi:type="dcterms:W3CDTF">2010-07-12T13:36:21Z</dcterms:modified>
</cp:coreProperties>
</file>