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4"/>
  </p:notesMasterIdLst>
  <p:sldIdLst>
    <p:sldId id="256" r:id="rId2"/>
    <p:sldId id="257" r:id="rId3"/>
    <p:sldId id="260" r:id="rId4"/>
    <p:sldId id="270" r:id="rId5"/>
    <p:sldId id="271" r:id="rId6"/>
    <p:sldId id="272" r:id="rId7"/>
    <p:sldId id="263" r:id="rId8"/>
    <p:sldId id="264" r:id="rId9"/>
    <p:sldId id="265" r:id="rId10"/>
    <p:sldId id="267" r:id="rId11"/>
    <p:sldId id="273" r:id="rId12"/>
    <p:sldId id="274" r:id="rId13"/>
    <p:sldId id="276" r:id="rId14"/>
    <p:sldId id="275" r:id="rId15"/>
    <p:sldId id="278" r:id="rId16"/>
    <p:sldId id="277" r:id="rId17"/>
    <p:sldId id="266" r:id="rId18"/>
    <p:sldId id="280" r:id="rId19"/>
    <p:sldId id="282" r:id="rId20"/>
    <p:sldId id="283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FFFF"/>
    <a:srgbClr val="009900"/>
    <a:srgbClr val="003399"/>
    <a:srgbClr val="009799"/>
    <a:srgbClr val="CC0000"/>
    <a:srgbClr val="FFFF00"/>
    <a:srgbClr val="F0EFE0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3" autoAdjust="0"/>
    <p:restoredTop sz="90929"/>
  </p:normalViewPr>
  <p:slideViewPr>
    <p:cSldViewPr>
      <p:cViewPr varScale="1">
        <p:scale>
          <a:sx n="84" d="100"/>
          <a:sy n="84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CCC2F0B-9A67-4193-BE42-5BE7515F5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B9896-C24B-4E1E-A267-EE074EABC76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D323F-B622-4C49-9099-5258F1B22D3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D323F-B622-4C49-9099-5258F1B22D3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0295-E5F4-4D35-B5EA-F283C3015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EDBB-AE02-4B85-ADF1-56575B37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752600" y="6267450"/>
            <a:ext cx="571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Steve Holmes, </a:t>
            </a:r>
            <a:r>
              <a:rPr lang="en-US" dirty="0" err="1" smtClean="0"/>
              <a:t>Fermilab</a:t>
            </a:r>
            <a:r>
              <a:rPr lang="en-US" dirty="0" smtClean="0"/>
              <a:t> - DOE Science &amp; Technology Review   July  12-14,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" y="6305550"/>
            <a:ext cx="1143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C44A-A3F7-496C-8F4F-664E382E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2706-4895-483E-B15E-626EDF08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C929-2354-47F0-B30D-7FF0DC27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71E7-AE7A-44DC-957E-949432FB9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03FB-24EA-4073-9B05-2DF971620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FA13-2D11-4E40-B900-A52AE862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C245-ED7F-4CFB-90D5-6E02A1AB3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D21B-1CDA-4E13-ACC7-69BC99A3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07C4E6-5B34-4820-B32A-D8E09AF1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Project X/ILC/SRF</a:t>
            </a:r>
            <a:br>
              <a:rPr lang="en-US" sz="4400" dirty="0" smtClean="0"/>
            </a:br>
            <a:r>
              <a:rPr lang="en-US" sz="4400" dirty="0" smtClean="0"/>
              <a:t> Integrated Plan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30480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Steve Holmes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Fermilab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DOE Annual Science </a:t>
            </a:r>
            <a:r>
              <a:rPr lang="en-US" sz="1600" smtClean="0">
                <a:solidFill>
                  <a:srgbClr val="FFFFFF"/>
                </a:solidFill>
              </a:rPr>
              <a:t>&amp; Technology </a:t>
            </a:r>
            <a:r>
              <a:rPr lang="en-US" sz="1600" dirty="0" smtClean="0">
                <a:solidFill>
                  <a:srgbClr val="FFFFFF"/>
                </a:solidFill>
              </a:rPr>
              <a:t>Review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July 12-14,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X: Collaboration Status</a:t>
            </a:r>
            <a:endParaRPr lang="en-US" dirty="0"/>
          </a:p>
        </p:txBody>
      </p:sp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752600"/>
            <a:ext cx="7162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Multi-institutional collaboration established to execute the Project X RD&amp;D Program.</a:t>
            </a:r>
          </a:p>
          <a:p>
            <a:pPr lvl="1"/>
            <a:r>
              <a:rPr lang="en-US" altLang="ja-JP" dirty="0" err="1" smtClean="0"/>
              <a:t>Fermilab</a:t>
            </a:r>
            <a:r>
              <a:rPr lang="en-US" altLang="ja-JP" dirty="0" smtClean="0"/>
              <a:t> as lead laboratory</a:t>
            </a:r>
          </a:p>
          <a:p>
            <a:pPr lvl="1"/>
            <a:r>
              <a:rPr lang="en-US" dirty="0" smtClean="0"/>
              <a:t>International participation via in-kind contributions, established through bi-lateral MOUs.</a:t>
            </a:r>
            <a:endParaRPr lang="en-US" altLang="ja-JP" dirty="0" smtClean="0"/>
          </a:p>
          <a:p>
            <a:pPr>
              <a:spcBef>
                <a:spcPts val="1200"/>
              </a:spcBef>
            </a:pPr>
            <a:r>
              <a:rPr lang="en-US" altLang="ja-JP" dirty="0" smtClean="0"/>
              <a:t>MOU outlines basic goals, and the means of organizing and executing the work. Signatories:</a:t>
            </a:r>
          </a:p>
          <a:p>
            <a:pPr marL="1366838" lvl="1">
              <a:spcBef>
                <a:spcPts val="600"/>
              </a:spcBef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ANL		ORNL/SNS	BARC/Mumbai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BNL		MSU		IUAC/Delhi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Cornell	TJNAF		RRCAT/Indore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Fermilab	SLAC		VECC/</a:t>
            </a:r>
            <a:r>
              <a:rPr lang="en-US" altLang="ja-JP" dirty="0" err="1" smtClean="0">
                <a:ea typeface="ＭＳ Ｐゴシック" charset="-128"/>
              </a:rPr>
              <a:t>Kolkota</a:t>
            </a:r>
            <a:endParaRPr lang="en-US" altLang="ja-JP" dirty="0" smtClean="0">
              <a:ea typeface="ＭＳ Ｐゴシック" charset="-128"/>
            </a:endParaRP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LBNL	ILC/ART</a:t>
            </a:r>
          </a:p>
          <a:p>
            <a:pPr marL="403225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Collaborator R&amp;D responsibilities largely defined</a:t>
            </a:r>
          </a:p>
          <a:p>
            <a:pPr marL="403225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Other interested parties: CERN, IHEP, Korea, ESS</a:t>
            </a:r>
          </a:p>
          <a:p>
            <a:pPr marL="403225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Collaboration meeting 9/8-9</a:t>
            </a:r>
          </a:p>
          <a:p>
            <a:pPr marL="1366838" lvl="1">
              <a:buFont typeface="Wingdings" pitchFamily="2" charset="2"/>
              <a:buNone/>
            </a:pPr>
            <a:endParaRPr lang="en-US" altLang="ja-JP" dirty="0" smtClean="0">
              <a:ea typeface="ＭＳ Ｐゴシック" charset="-128"/>
            </a:endParaRPr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6858000" cy="441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Goals</a:t>
            </a:r>
          </a:p>
          <a:p>
            <a:pPr lvl="0"/>
            <a:r>
              <a:rPr lang="en-US" dirty="0" smtClean="0"/>
              <a:t>Provide integrated management of all superconducting </a:t>
            </a:r>
            <a:r>
              <a:rPr lang="en-US" dirty="0" err="1" smtClean="0"/>
              <a:t>rf</a:t>
            </a:r>
            <a:r>
              <a:rPr lang="en-US" dirty="0" smtClean="0"/>
              <a:t> development activities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Provide coherent development of facilities and utilization of resources to meet the needs of the ILC, Project X, and ultimately </a:t>
            </a:r>
            <a:r>
              <a:rPr lang="en-US" dirty="0" err="1" smtClean="0"/>
              <a:t>Muon</a:t>
            </a:r>
            <a:r>
              <a:rPr lang="en-US" dirty="0" smtClean="0"/>
              <a:t> Accelerator Programs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Align HINS activities directly with Project X needs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Meet all commitments to the ILC program between now and FY2012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162800" cy="4114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Strategy</a:t>
            </a:r>
          </a:p>
          <a:p>
            <a:pPr lvl="0"/>
            <a:r>
              <a:rPr lang="en-US" dirty="0" smtClean="0"/>
              <a:t>Bring all </a:t>
            </a:r>
            <a:r>
              <a:rPr lang="en-US" dirty="0" err="1" smtClean="0"/>
              <a:t>srf</a:t>
            </a:r>
            <a:r>
              <a:rPr lang="en-US" dirty="0" smtClean="0"/>
              <a:t> activities under the purview of the ILC/SRF Program Director</a:t>
            </a:r>
          </a:p>
          <a:p>
            <a:pPr lvl="1"/>
            <a:r>
              <a:rPr lang="en-US" dirty="0" smtClean="0"/>
              <a:t>ILC and Project X management define requirements</a:t>
            </a:r>
          </a:p>
          <a:p>
            <a:pPr lvl="0"/>
            <a:r>
              <a:rPr lang="en-US" dirty="0" smtClean="0"/>
              <a:t>Redefine the High Intensity Neutrino Source (HINS) program to directly support the needs of Project X</a:t>
            </a:r>
          </a:p>
          <a:p>
            <a:pPr lvl="0"/>
            <a:r>
              <a:rPr lang="en-US" dirty="0" smtClean="0"/>
              <a:t>Establish the General Accelerator R&amp;D category as the primary funding source for </a:t>
            </a:r>
            <a:r>
              <a:rPr lang="en-US" dirty="0" err="1" smtClean="0"/>
              <a:t>srf</a:t>
            </a:r>
            <a:r>
              <a:rPr lang="en-US" dirty="0" smtClean="0"/>
              <a:t> cavity development outside of ILC applications.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391400" cy="4343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Strategy (cont.)</a:t>
            </a:r>
          </a:p>
          <a:p>
            <a:pPr lvl="0"/>
            <a:r>
              <a:rPr lang="en-US" dirty="0" smtClean="0"/>
              <a:t>Establish a set of </a:t>
            </a:r>
            <a:r>
              <a:rPr lang="en-US" dirty="0" err="1" smtClean="0"/>
              <a:t>srf</a:t>
            </a:r>
            <a:r>
              <a:rPr lang="en-US" dirty="0" smtClean="0"/>
              <a:t> R&amp;D deliverables that are distinguishable from infrastructure 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Redefine the scope of the following programs consistent with the above strategy: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SRF Infrastructure</a:t>
            </a:r>
          </a:p>
          <a:p>
            <a:pPr lvl="1"/>
            <a:r>
              <a:rPr lang="en-US" dirty="0" smtClean="0"/>
              <a:t>Project X R&amp;D</a:t>
            </a:r>
          </a:p>
          <a:p>
            <a:pPr lvl="1"/>
            <a:r>
              <a:rPr lang="en-US" dirty="0" smtClean="0"/>
              <a:t>General Accelerator Development</a:t>
            </a:r>
          </a:p>
          <a:p>
            <a:pPr lvl="1"/>
            <a:r>
              <a:rPr lang="en-US" dirty="0" smtClean="0"/>
              <a:t>HINS</a:t>
            </a:r>
          </a:p>
          <a:p>
            <a:pPr lvl="1"/>
            <a:r>
              <a:rPr lang="en-US" dirty="0" smtClean="0"/>
              <a:t>ILC</a:t>
            </a:r>
          </a:p>
          <a:p>
            <a:pPr lvl="1"/>
            <a:r>
              <a:rPr lang="en-US" dirty="0" smtClean="0"/>
              <a:t>SRF Operations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Plan</a:t>
            </a:r>
          </a:p>
          <a:p>
            <a:pPr lvl="0"/>
            <a:r>
              <a:rPr lang="en-US" dirty="0" smtClean="0"/>
              <a:t>Discontinue the (HINS) program as a stand-alone R&amp;D program</a:t>
            </a:r>
          </a:p>
          <a:p>
            <a:pPr lvl="1"/>
            <a:r>
              <a:rPr lang="en-US" dirty="0" err="1" smtClean="0"/>
              <a:t>Rescope</a:t>
            </a:r>
            <a:r>
              <a:rPr lang="en-US" dirty="0" smtClean="0"/>
              <a:t> the beam facility to support chopper and instrumentation development for Project X. Fund via Project X R&amp;D </a:t>
            </a:r>
          </a:p>
          <a:p>
            <a:pPr lvl="1"/>
            <a:r>
              <a:rPr lang="en-US" dirty="0" smtClean="0"/>
              <a:t>Retain low beta cavity development within General Accelerator Development</a:t>
            </a:r>
          </a:p>
          <a:p>
            <a:pPr lvl="1"/>
            <a:r>
              <a:rPr lang="en-US" dirty="0" smtClean="0"/>
              <a:t>Eliminate HINS as a budget line item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Plan (cont.)</a:t>
            </a:r>
          </a:p>
          <a:p>
            <a:pPr lvl="0"/>
            <a:r>
              <a:rPr lang="en-US" dirty="0" smtClean="0"/>
              <a:t>Establish clear deliverables for the </a:t>
            </a:r>
            <a:r>
              <a:rPr lang="en-US" dirty="0" err="1" smtClean="0"/>
              <a:t>srf</a:t>
            </a:r>
            <a:r>
              <a:rPr lang="en-US" dirty="0" smtClean="0"/>
              <a:t> program over the period FY2010-15:</a:t>
            </a:r>
          </a:p>
          <a:p>
            <a:pPr lvl="1"/>
            <a:r>
              <a:rPr lang="en-US" dirty="0" smtClean="0"/>
              <a:t>Six 1300 MHz </a:t>
            </a:r>
            <a:r>
              <a:rPr lang="en-US" dirty="0" err="1" smtClean="0"/>
              <a:t>cryomodules</a:t>
            </a:r>
            <a:r>
              <a:rPr lang="en-US" dirty="0" smtClean="0"/>
              <a:t>, culminating in a CW Project X prototype. High power </a:t>
            </a:r>
            <a:r>
              <a:rPr lang="en-US" dirty="0" err="1" smtClean="0"/>
              <a:t>rf</a:t>
            </a:r>
            <a:r>
              <a:rPr lang="en-US" dirty="0" smtClean="0"/>
              <a:t> test.</a:t>
            </a:r>
          </a:p>
          <a:p>
            <a:pPr lvl="1"/>
            <a:r>
              <a:rPr lang="en-US" dirty="0" smtClean="0"/>
              <a:t>One 650 MHz </a:t>
            </a:r>
            <a:r>
              <a:rPr lang="en-US" dirty="0" err="1" smtClean="0"/>
              <a:t>cryomodule</a:t>
            </a:r>
            <a:r>
              <a:rPr lang="en-US" dirty="0" smtClean="0"/>
              <a:t> for Project X. High power </a:t>
            </a:r>
            <a:r>
              <a:rPr lang="en-US" dirty="0" err="1" smtClean="0"/>
              <a:t>rf</a:t>
            </a:r>
            <a:r>
              <a:rPr lang="en-US" dirty="0" smtClean="0"/>
              <a:t> test.</a:t>
            </a:r>
          </a:p>
          <a:p>
            <a:pPr lvl="1"/>
            <a:r>
              <a:rPr lang="en-US" dirty="0" smtClean="0"/>
              <a:t>One 325 MHz </a:t>
            </a:r>
            <a:r>
              <a:rPr lang="en-US" dirty="0" err="1" smtClean="0"/>
              <a:t>cryomodule</a:t>
            </a:r>
            <a:r>
              <a:rPr lang="en-US" dirty="0" smtClean="0"/>
              <a:t> for Project X. High power </a:t>
            </a:r>
            <a:r>
              <a:rPr lang="en-US" dirty="0" err="1" smtClean="0"/>
              <a:t>rf</a:t>
            </a:r>
            <a:r>
              <a:rPr lang="en-US" dirty="0" smtClean="0"/>
              <a:t> test.</a:t>
            </a:r>
          </a:p>
          <a:p>
            <a:pPr lvl="1"/>
            <a:r>
              <a:rPr lang="en-US" dirty="0" smtClean="0"/>
              <a:t>Complete Project X test facility at Meson Lab</a:t>
            </a:r>
          </a:p>
          <a:p>
            <a:pPr lvl="1"/>
            <a:r>
              <a:rPr lang="en-US" dirty="0" smtClean="0"/>
              <a:t>ILC </a:t>
            </a:r>
            <a:r>
              <a:rPr lang="en-US" dirty="0" err="1" smtClean="0"/>
              <a:t>rf</a:t>
            </a:r>
            <a:r>
              <a:rPr lang="en-US" dirty="0" smtClean="0"/>
              <a:t> unit test, with beam, at NML based on three (ultimately six) 1300 MHz ILC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Plan (cont.)</a:t>
            </a:r>
          </a:p>
          <a:p>
            <a:pPr lvl="0"/>
            <a:r>
              <a:rPr lang="en-US" dirty="0" smtClean="0"/>
              <a:t>Establish a new SRF Operations line to support maintenance and operations of SRF facilities once infrastructure is complete and being utilized for ILC and Project X development.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Implement the plan starting in FY2011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04800" y="1371600"/>
            <a:ext cx="8610600" cy="5105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858000" cy="1143000"/>
          </a:xfrm>
        </p:spPr>
        <p:txBody>
          <a:bodyPr/>
          <a:lstStyle/>
          <a:p>
            <a:r>
              <a:rPr lang="en-US" dirty="0" smtClean="0"/>
              <a:t>Integrated SRF Plan: Project X and ILC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5791200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80" y="1447800"/>
            <a:ext cx="8528464" cy="43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68580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Funding Plan</a:t>
            </a:r>
          </a:p>
          <a:p>
            <a:r>
              <a:rPr lang="en-US" dirty="0" smtClean="0"/>
              <a:t>The funding plan is consistent with that presented at the DOE budget briefing as Scenario B (COL on FY2010).</a:t>
            </a:r>
          </a:p>
          <a:p>
            <a:pPr lvl="1"/>
            <a:r>
              <a:rPr lang="en-US" dirty="0" smtClean="0"/>
              <a:t>Supports primary deliverables of ILC and Project X, including preparations for a Project X construction start in FY2015. </a:t>
            </a:r>
          </a:p>
          <a:p>
            <a:r>
              <a:rPr lang="en-US" dirty="0" smtClean="0"/>
              <a:t>Project X assumed critical decision dates</a:t>
            </a:r>
          </a:p>
          <a:p>
            <a:pPr lvl="1"/>
            <a:r>
              <a:rPr lang="en-US" dirty="0" smtClean="0"/>
              <a:t>CD-0: January, 2011</a:t>
            </a:r>
          </a:p>
          <a:p>
            <a:pPr lvl="1"/>
            <a:r>
              <a:rPr lang="en-US" dirty="0" smtClean="0"/>
              <a:t>CD-1: July, 2012</a:t>
            </a:r>
          </a:p>
          <a:p>
            <a:pPr lvl="1"/>
            <a:r>
              <a:rPr lang="en-US" dirty="0" smtClean="0"/>
              <a:t>CD-2: August, 2013</a:t>
            </a:r>
          </a:p>
          <a:p>
            <a:pPr lvl="1"/>
            <a:r>
              <a:rPr lang="en-US" dirty="0" smtClean="0"/>
              <a:t>CD-3: September, 2014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X/ILC/SRF Integrated Funding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76398" y="1752600"/>
          <a:ext cx="6832599" cy="4206240"/>
        </p:xfrm>
        <a:graphic>
          <a:graphicData uri="http://schemas.openxmlformats.org/drawingml/2006/table">
            <a:tbl>
              <a:tblPr/>
              <a:tblGrid>
                <a:gridCol w="636413"/>
                <a:gridCol w="1741295"/>
                <a:gridCol w="636413"/>
                <a:gridCol w="636413"/>
                <a:gridCol w="636413"/>
                <a:gridCol w="636413"/>
                <a:gridCol w="636413"/>
                <a:gridCol w="636413"/>
                <a:gridCol w="636413"/>
              </a:tblGrid>
              <a:tr h="1600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Core Technologies R&amp;D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FY 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KA1502011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General Accelerator Development ops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15,150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16,782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22,324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28,874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31,039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28,137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20,708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SRF Development Activities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7,557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11,731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16,713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23,151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25,201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22,182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14,635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Core Technologies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15,150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16,782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22,324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28,874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31,039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28,137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20,708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KA1102034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R&amp;D - Project 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15,566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19,692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19,128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19,035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39KA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Project X Construction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39,173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60,955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Project 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11,003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15,566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19,692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19,128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19,035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39,173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60,955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KA1502012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Superconducting RF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16,866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KA1502012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Superconducting RF - MIE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3,200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SRF Infrastructure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20,066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KA1502021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Lab ILC Accel R&amp;D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11,321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10,650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10,650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5,325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5,485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5,677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ILC R&amp;D (</a:t>
                      </a:r>
                      <a:r>
                        <a:rPr lang="en-US" sz="10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wo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/GDE)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11,321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10,650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10,650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5,325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5,485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5,677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57,974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63,064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58,566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53,327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55,558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72,986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81,664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 11 XX XX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Superconducting RF - operations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11,220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11,444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11,673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11,907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Steve Holmes, Fermilab - DOE Science &amp; Technology Review   July  12-14,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9C44A-A3F7-496C-8F4F-664E382E1B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2484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Steve Holmes, </a:t>
            </a:r>
            <a:r>
              <a:rPr lang="en-US" dirty="0" err="1" smtClean="0"/>
              <a:t>Fermilab</a:t>
            </a:r>
            <a:r>
              <a:rPr lang="en-US" dirty="0" smtClean="0"/>
              <a:t>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838200" cy="457200"/>
          </a:xfrm>
          <a:noFill/>
        </p:spPr>
        <p:txBody>
          <a:bodyPr/>
          <a:lstStyle/>
          <a:p>
            <a:r>
              <a:rPr lang="en-US" dirty="0" smtClean="0"/>
              <a:t>Page </a:t>
            </a:r>
            <a:fld id="{7FFE1437-0915-4E1E-B35F-437E948529D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1628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Project X Current Status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PX/ILC/SRF Integrated Plan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Integrated Funding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PX/NF/MC Evolution</a:t>
            </a:r>
            <a:endParaRPr lang="en-US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X shares many features with the proton driver required for a Neutrino Factory or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marL="631825" lvl="1" indent="-284163">
              <a:spcBef>
                <a:spcPts val="600"/>
              </a:spcBef>
            </a:pPr>
            <a:r>
              <a:rPr lang="en-US" dirty="0" smtClean="0"/>
              <a:t>NF and MC require ~4 MW @</a:t>
            </a:r>
          </a:p>
          <a:p>
            <a:pPr marL="631825" lvl="1" indent="-284163">
              <a:buNone/>
            </a:pPr>
            <a:r>
              <a:rPr lang="en-US" dirty="0" smtClean="0"/>
              <a:t>	10</a:t>
            </a:r>
            <a:r>
              <a:rPr lang="en-US" dirty="0" smtClean="0">
                <a:sym typeface="Symbol" pitchFamily="18" charset="2"/>
              </a:rPr>
              <a:t></a:t>
            </a:r>
            <a:r>
              <a:rPr lang="en-US" dirty="0" smtClean="0"/>
              <a:t> 5 GeV</a:t>
            </a:r>
          </a:p>
          <a:p>
            <a:pPr marL="633413" lvl="1">
              <a:spcBef>
                <a:spcPts val="600"/>
              </a:spcBef>
            </a:pPr>
            <a:r>
              <a:rPr lang="en-US" dirty="0" smtClean="0"/>
              <a:t>Primary issues are related to</a:t>
            </a:r>
          </a:p>
          <a:p>
            <a:pPr marL="633413" lvl="1">
              <a:buNone/>
            </a:pPr>
            <a:r>
              <a:rPr lang="en-US" dirty="0" smtClean="0"/>
              <a:t>	beam “format”</a:t>
            </a:r>
          </a:p>
          <a:p>
            <a:pPr marL="914400" lvl="3" indent="-225425"/>
            <a:r>
              <a:rPr lang="en-US" dirty="0" smtClean="0"/>
              <a:t>NF wants proton beam on</a:t>
            </a:r>
          </a:p>
          <a:p>
            <a:pPr marL="914400" lvl="3" indent="-225425">
              <a:buNone/>
            </a:pPr>
            <a:r>
              <a:rPr lang="en-US" dirty="0" smtClean="0"/>
              <a:t>	target consolidated in a few</a:t>
            </a:r>
          </a:p>
          <a:p>
            <a:pPr marL="914400" lvl="3" indent="-225425">
              <a:buNone/>
            </a:pPr>
            <a:r>
              <a:rPr lang="en-US" dirty="0" smtClean="0"/>
              <a:t>	bunches;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marL="914400" lvl="3" indent="-225425">
              <a:buNone/>
            </a:pPr>
            <a:r>
              <a:rPr lang="en-US" dirty="0" smtClean="0"/>
              <a:t>	requires single bunch</a:t>
            </a:r>
          </a:p>
          <a:p>
            <a:pPr marL="633413" lvl="1">
              <a:spcBef>
                <a:spcPts val="600"/>
              </a:spcBef>
            </a:pPr>
            <a:r>
              <a:rPr lang="en-US" dirty="0" smtClean="0"/>
              <a:t>Project X </a:t>
            </a:r>
            <a:r>
              <a:rPr lang="en-US" dirty="0" err="1" smtClean="0"/>
              <a:t>linac</a:t>
            </a:r>
            <a:r>
              <a:rPr lang="en-US" dirty="0" smtClean="0"/>
              <a:t> is not capable of</a:t>
            </a:r>
          </a:p>
          <a:p>
            <a:pPr marL="633413" lvl="1">
              <a:buNone/>
            </a:pPr>
            <a:r>
              <a:rPr lang="en-US" dirty="0" smtClean="0"/>
              <a:t>	delivering this format</a:t>
            </a:r>
          </a:p>
          <a:p>
            <a:pPr>
              <a:spcBef>
                <a:spcPts val="3000"/>
              </a:spcBef>
              <a:buClr>
                <a:srgbClr val="FFFF00"/>
              </a:buClr>
              <a:buSzPct val="100000"/>
              <a:buFont typeface="Symbol" pitchFamily="18" charset="2"/>
              <a:buChar char="Þ"/>
            </a:pPr>
            <a:r>
              <a:rPr lang="en-US" dirty="0" smtClean="0">
                <a:solidFill>
                  <a:srgbClr val="FFFF00"/>
                </a:solidFill>
              </a:rPr>
              <a:t>It is inevitable that a new ring(s) will be required to produce the correct beam format for targeting.</a:t>
            </a:r>
          </a:p>
          <a:p>
            <a:pPr>
              <a:spcBef>
                <a:spcPts val="1200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MAP Collaboration formed, DOE Review in August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Steve Holmes, </a:t>
            </a:r>
            <a:r>
              <a:rPr lang="en-US" dirty="0" err="1" smtClean="0"/>
              <a:t>Fermilab</a:t>
            </a:r>
            <a:r>
              <a:rPr lang="en-US" dirty="0" smtClean="0"/>
              <a:t> - DOE Science &amp; Technology Review   July  12-14,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12" descr="MuonColliderProposedLayout_Nov17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00" y="2318858"/>
            <a:ext cx="4244967" cy="309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/>
          <a:lstStyle/>
          <a:p>
            <a:r>
              <a:rPr lang="en-US" dirty="0" smtClean="0"/>
              <a:t>Strategy/Timeline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77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Next six months: Complete all preliminary design, configuration, and cost range information for IC-2</a:t>
            </a:r>
          </a:p>
          <a:p>
            <a:pPr lvl="1"/>
            <a:r>
              <a:rPr lang="en-US" dirty="0" smtClean="0"/>
              <a:t>ICD-2v2.0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Cost estimate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Updated RD&amp;D Plan with resource loaded schedule</a:t>
            </a:r>
          </a:p>
          <a:p>
            <a:pPr lvl="0">
              <a:spcBef>
                <a:spcPts val="900"/>
              </a:spcBef>
            </a:pPr>
            <a:r>
              <a:rPr lang="en-US" dirty="0" smtClean="0"/>
              <a:t>Continue conceptual development on outstanding technical questions</a:t>
            </a:r>
          </a:p>
          <a:p>
            <a:pPr lvl="1"/>
            <a:r>
              <a:rPr lang="en-US" dirty="0" smtClean="0"/>
              <a:t>Baseline concept for the chopper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Concepts for marrying a 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to CW front end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Injection into RCS or Recycler</a:t>
            </a:r>
          </a:p>
          <a:p>
            <a:r>
              <a:rPr lang="en-US" dirty="0" smtClean="0"/>
              <a:t>Pursue R&amp;D aimed at the CW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Emphasis of </a:t>
            </a:r>
            <a:r>
              <a:rPr lang="en-US" dirty="0" err="1" smtClean="0"/>
              <a:t>srf</a:t>
            </a:r>
            <a:r>
              <a:rPr lang="en-US" dirty="0" smtClean="0"/>
              <a:t> development at all relevant frequencies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Engage external collaborators and identify roles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Department of Energy has advised that the earliest possible construction start is FY2015</a:t>
            </a:r>
          </a:p>
          <a:p>
            <a:pPr lvl="1">
              <a:spcBef>
                <a:spcPts val="336"/>
              </a:spcBef>
            </a:pPr>
            <a:r>
              <a:rPr lang="en-US" dirty="0" smtClean="0"/>
              <a:t>Requires CD-0 in FY2011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We believe that we could construct Project X over a five year time period, assuming a commensurate funding profile</a:t>
            </a:r>
          </a:p>
          <a:p>
            <a:pPr algn="ctr">
              <a:buClr>
                <a:srgbClr val="92D050"/>
              </a:buClr>
              <a:buFont typeface="Symbol" pitchFamily="18" charset="2"/>
              <a:buChar char="Þ"/>
            </a:pPr>
            <a:r>
              <a:rPr lang="en-US" b="1" dirty="0" smtClean="0">
                <a:solidFill>
                  <a:srgbClr val="92D050"/>
                </a:solidFill>
              </a:rPr>
              <a:t>Project X could be up and running ~2020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715000" cy="457200"/>
          </a:xfrm>
        </p:spPr>
        <p:txBody>
          <a:bodyPr/>
          <a:lstStyle/>
          <a:p>
            <a:pPr algn="l"/>
            <a:r>
              <a:rPr lang="en-US" dirty="0" smtClean="0"/>
              <a:t>Steve Holmes, </a:t>
            </a:r>
            <a:r>
              <a:rPr lang="en-US" dirty="0" err="1" smtClean="0"/>
              <a:t>Fermilab</a:t>
            </a:r>
            <a:r>
              <a:rPr lang="en-US" dirty="0" smtClean="0"/>
              <a:t> - DOE Science &amp; Technology Review   July  12-14,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7391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Project X is central to </a:t>
            </a:r>
            <a:r>
              <a:rPr lang="en-US" dirty="0" err="1" smtClean="0"/>
              <a:t>Fermilab’s</a:t>
            </a:r>
            <a:r>
              <a:rPr lang="en-US" dirty="0" smtClean="0"/>
              <a:t> strategy for development of the accelerator complex over the coming decade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World leading programs in neutrinos and rare processes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Aligned with ILC and </a:t>
            </a:r>
            <a:r>
              <a:rPr lang="en-US" dirty="0" err="1" smtClean="0"/>
              <a:t>Muon</a:t>
            </a:r>
            <a:r>
              <a:rPr lang="en-US" dirty="0" smtClean="0"/>
              <a:t> Accelerators  technology development;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Potential applications beyond elementary particle physics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The design concept has evolved over the last year, providing significantly enhanced physics capabilities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&gt;2 MW at 60-120 GeV, simultaneous with 3 MW at 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Flexibility for supporting multiple experiments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CW </a:t>
            </a:r>
            <a:r>
              <a:rPr lang="en-US" dirty="0" err="1" smtClean="0"/>
              <a:t>linac</a:t>
            </a:r>
            <a:r>
              <a:rPr lang="en-US" dirty="0" smtClean="0"/>
              <a:t> is unique for this application, and offers capabilities that would be hard/impossible to duplicate in a synchrotron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Project X and ILC (and HINS) </a:t>
            </a:r>
            <a:r>
              <a:rPr lang="en-US" dirty="0" err="1" smtClean="0"/>
              <a:t>srf</a:t>
            </a:r>
            <a:r>
              <a:rPr lang="en-US" dirty="0" smtClean="0"/>
              <a:t> activities are now integrated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The accelerator concept is sufficient to support CD-0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Details in Breakout Session (</a:t>
            </a:r>
            <a:r>
              <a:rPr lang="en-US" dirty="0" err="1" smtClean="0"/>
              <a:t>Nagaitsev</a:t>
            </a:r>
            <a:r>
              <a:rPr lang="en-US" dirty="0" smtClean="0"/>
              <a:t> &amp; </a:t>
            </a:r>
            <a:r>
              <a:rPr lang="en-US" dirty="0" err="1" smtClean="0"/>
              <a:t>Kephart</a:t>
            </a:r>
            <a:r>
              <a:rPr lang="en-US" dirty="0" smtClean="0"/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Steve Holmes, </a:t>
            </a:r>
            <a:r>
              <a:rPr lang="en-US" dirty="0" err="1" smtClean="0"/>
              <a:t>Fermilab</a:t>
            </a:r>
            <a:r>
              <a:rPr lang="en-US" dirty="0" smtClean="0"/>
              <a:t>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838200" cy="457200"/>
          </a:xfrm>
          <a:noFill/>
        </p:spPr>
        <p:txBody>
          <a:bodyPr/>
          <a:lstStyle/>
          <a:p>
            <a:r>
              <a:rPr lang="en-US" dirty="0" smtClean="0"/>
              <a:t>Page </a:t>
            </a:r>
            <a:fld id="{7FFE1437-0915-4E1E-B35F-437E948529D9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Project X Mission Objectives (unchanged)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 neutrino beam for long baseline neutrino oscillation experiments</a:t>
            </a:r>
          </a:p>
          <a:p>
            <a:pPr marL="5794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 MW proton source at 60-120 </a:t>
            </a:r>
            <a:r>
              <a:rPr kumimoji="0" lang="en-US" altLang="ja-JP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GeV</a:t>
            </a:r>
            <a:endParaRPr kumimoji="0" lang="en-US" altLang="ja-JP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79488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High intensity, low energy protons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for </a:t>
            </a:r>
            <a:r>
              <a:rPr kumimoji="0" lang="en-US" altLang="ja-JP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kaon</a:t>
            </a: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and </a:t>
            </a:r>
            <a:r>
              <a:rPr kumimoji="0" lang="en-US" altLang="ja-JP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muon</a:t>
            </a: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based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precision experiments</a:t>
            </a:r>
          </a:p>
          <a:p>
            <a:pPr marL="5794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altLang="ja-JP" sz="22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&gt;1 MW </a:t>
            </a:r>
            <a:r>
              <a:rPr kumimoji="0" lang="en-US" altLang="ja-JP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operations simultaneous</a:t>
            </a: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with</a:t>
            </a:r>
          </a:p>
          <a:p>
            <a:pPr marL="579438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the neutrino program</a:t>
            </a:r>
          </a:p>
          <a:p>
            <a:pPr marL="57943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76213" marR="0" lvl="0" indent="-2365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 path toward a </a:t>
            </a:r>
            <a:r>
              <a:rPr kumimoji="0" lang="en-US" altLang="ja-JP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muon</a:t>
            </a: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source for</a:t>
            </a:r>
          </a:p>
          <a:p>
            <a:pPr marL="176213" marR="0" lvl="0" indent="-2365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a possible future Neutrino Factory </a:t>
            </a:r>
          </a:p>
          <a:p>
            <a:pPr marL="176213" marR="0" lvl="0" indent="-2365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and/or a </a:t>
            </a:r>
            <a:r>
              <a:rPr kumimoji="0" lang="en-US" altLang="ja-JP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Muon</a:t>
            </a: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Collider</a:t>
            </a:r>
          </a:p>
          <a:p>
            <a:pPr marL="631825" marR="0" lvl="1" indent="-2365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Requires upgrade potential to 4 MW </a:t>
            </a:r>
            <a:r>
              <a:rPr kumimoji="0" lang="en-US" altLang="ja-JP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at ~5-15 </a:t>
            </a:r>
            <a:r>
              <a:rPr kumimoji="0" lang="en-US" altLang="ja-JP" sz="22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GeV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3581400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Configuration – 1: </a:t>
            </a:r>
            <a:r>
              <a:rPr lang="en-US" sz="2800" smtClean="0"/>
              <a:t>Issues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The originally established configuration featured strong alignment with ILC: 8 </a:t>
            </a:r>
            <a:r>
              <a:rPr lang="en-US" sz="2600" dirty="0" err="1" smtClean="0"/>
              <a:t>GeV</a:t>
            </a:r>
            <a:r>
              <a:rPr lang="en-US" sz="2600" dirty="0" smtClean="0"/>
              <a:t> superconducting pulsed </a:t>
            </a:r>
            <a:r>
              <a:rPr lang="en-US" sz="2600" dirty="0" err="1" smtClean="0"/>
              <a:t>linac</a:t>
            </a:r>
            <a:r>
              <a:rPr lang="en-US" sz="26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IC-1 does a great job of meeting the long baseline neutrino mission, but…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It does not provide a strong platform for mounting a low energy rare processes program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Recycler is ill-suited to providing high intensity slow spilled beam</a:t>
            </a:r>
          </a:p>
          <a:p>
            <a:pPr lvl="1">
              <a:spcBef>
                <a:spcPts val="600"/>
              </a:spcBef>
            </a:pPr>
            <a:r>
              <a:rPr lang="en-US" sz="2200" dirty="0" err="1" smtClean="0"/>
              <a:t>Debuncher</a:t>
            </a:r>
            <a:r>
              <a:rPr lang="en-US" sz="2200" dirty="0" smtClean="0"/>
              <a:t> appears limited to &lt;150 kW in this mode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75000"/>
              <a:buFont typeface="Symbol" pitchFamily="18" charset="2"/>
              <a:buChar char="Þ"/>
            </a:pPr>
            <a:r>
              <a:rPr lang="en-US" sz="2200" dirty="0" smtClean="0">
                <a:solidFill>
                  <a:srgbClr val="FF0000"/>
                </a:solidFill>
              </a:rPr>
              <a:t>We believe there is a fundamental limit on the amount of beam power that can be delivered via a resonant extraction system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Difficulties supporting multiple users with differing spill structure requirements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marL="804862" lvl="1" indent="-349250">
              <a:spcBef>
                <a:spcPts val="600"/>
              </a:spcBef>
              <a:buClr>
                <a:srgbClr val="FFFF00"/>
              </a:buClr>
              <a:buSzPct val="75000"/>
              <a:buFont typeface="Symbol" pitchFamily="18" charset="2"/>
              <a:buChar char="Þ"/>
            </a:pPr>
            <a:r>
              <a:rPr lang="en-US" sz="2200" b="1" dirty="0" smtClean="0">
                <a:solidFill>
                  <a:srgbClr val="FFFF00"/>
                </a:solidFill>
              </a:rPr>
              <a:t>These considerations have led to the development of IC-2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858000" cy="1143000"/>
          </a:xfrm>
        </p:spPr>
        <p:txBody>
          <a:bodyPr/>
          <a:lstStyle/>
          <a:p>
            <a:r>
              <a:rPr lang="en-US" dirty="0" smtClean="0"/>
              <a:t>Initial Configuration-2 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5410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provides greatly enhanced rare process program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3 MW; flexible provision for beam requirements supporting multiple users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Options for 3-8 </a:t>
            </a:r>
            <a:r>
              <a:rPr lang="en-US" dirty="0" err="1" smtClean="0"/>
              <a:t>GeV</a:t>
            </a:r>
            <a:r>
              <a:rPr lang="en-US" dirty="0" smtClean="0"/>
              <a:t> acceleration: RCS or 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err="1" smtClean="0"/>
              <a:t>Linac</a:t>
            </a:r>
            <a:r>
              <a:rPr lang="en-US" dirty="0" smtClean="0"/>
              <a:t> would be 1300 MHz with 4-25 </a:t>
            </a:r>
            <a:r>
              <a:rPr lang="en-US" dirty="0" err="1" smtClean="0"/>
              <a:t>msec</a:t>
            </a:r>
            <a:r>
              <a:rPr lang="en-US" dirty="0" smtClean="0"/>
              <a:t> pulse length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Initial Configuration Document-2 in preparation for summer release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6081" name="Picture 1" descr="\\Dirserver1\DIR_Users\holmes\mydocs\holmes\Project X\Pictures\Project_X_Diagram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56" y="1295400"/>
            <a:ext cx="5029230" cy="287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858000" cy="1143000"/>
          </a:xfrm>
        </p:spPr>
        <p:txBody>
          <a:bodyPr/>
          <a:lstStyle/>
          <a:p>
            <a:r>
              <a:rPr lang="en-US" dirty="0" smtClean="0"/>
              <a:t>Initial Configuration-2: </a:t>
            </a:r>
            <a:r>
              <a:rPr lang="en-US" sz="2800" dirty="0" smtClean="0"/>
              <a:t>Performance Goals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81534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457200" algn="l"/>
                <a:tab pos="4800600" algn="r"/>
                <a:tab pos="5029200" algn="l"/>
              </a:tabLst>
            </a:pPr>
            <a:r>
              <a:rPr lang="en-US" sz="1400" u="sng" dirty="0">
                <a:latin typeface="Arial" pitchFamily="34" charset="0"/>
              </a:rPr>
              <a:t>Linac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 Type	H</a:t>
            </a:r>
            <a:r>
              <a:rPr lang="en-US" sz="1400" baseline="30000" dirty="0">
                <a:latin typeface="Arial" pitchFamily="34" charset="0"/>
              </a:rPr>
              <a:t>-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	</a:t>
            </a:r>
            <a:r>
              <a:rPr lang="en-US" sz="1400" dirty="0" smtClean="0">
                <a:latin typeface="Arial" pitchFamily="34" charset="0"/>
              </a:rPr>
              <a:t>3.0</a:t>
            </a:r>
            <a:r>
              <a:rPr lang="en-US" sz="1400" dirty="0">
                <a:latin typeface="Arial" pitchFamily="34" charset="0"/>
              </a:rPr>
              <a:t>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Average Beam Current	1	</a:t>
            </a:r>
            <a:r>
              <a:rPr lang="en-US" sz="1400" dirty="0" err="1" smtClean="0">
                <a:latin typeface="Arial" pitchFamily="34" charset="0"/>
              </a:rPr>
              <a:t>mA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Linac pulse rate	</a:t>
            </a:r>
            <a:r>
              <a:rPr lang="en-US" sz="1400" dirty="0" smtClean="0">
                <a:latin typeface="Arial" pitchFamily="34" charset="0"/>
              </a:rPr>
              <a:t>CW</a:t>
            </a:r>
            <a:r>
              <a:rPr lang="en-US" sz="1400" dirty="0">
                <a:latin typeface="Arial" pitchFamily="34" charset="0"/>
              </a:rPr>
              <a:t>	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	</a:t>
            </a:r>
            <a:r>
              <a:rPr lang="en-US" sz="1400" dirty="0" smtClean="0">
                <a:latin typeface="Arial" pitchFamily="34" charset="0"/>
              </a:rPr>
              <a:t>3000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kW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Beam Power to 3 </a:t>
            </a:r>
            <a:r>
              <a:rPr lang="en-US" sz="1400" dirty="0" err="1" smtClean="0">
                <a:latin typeface="Arial" pitchFamily="34" charset="0"/>
              </a:rPr>
              <a:t>GeV</a:t>
            </a:r>
            <a:r>
              <a:rPr lang="en-US" sz="1400" dirty="0" smtClean="0">
                <a:latin typeface="Arial" pitchFamily="34" charset="0"/>
              </a:rPr>
              <a:t> program	2870	kW</a:t>
            </a:r>
            <a:endParaRPr lang="en-US" sz="1400" dirty="0">
              <a:latin typeface="Arial" pitchFamily="34" charset="0"/>
            </a:endParaRP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 smtClean="0">
                <a:latin typeface="Arial" pitchFamily="34" charset="0"/>
              </a:rPr>
              <a:t>RCS/Pulsed </a:t>
            </a:r>
            <a:r>
              <a:rPr lang="en-US" sz="1400" u="sng" dirty="0" err="1" smtClean="0">
                <a:latin typeface="Arial" pitchFamily="34" charset="0"/>
              </a:rPr>
              <a:t>Linac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 Type	</a:t>
            </a:r>
            <a:r>
              <a:rPr lang="en-US" sz="1400" dirty="0" smtClean="0">
                <a:latin typeface="Arial" pitchFamily="34" charset="0"/>
              </a:rPr>
              <a:t>protons/H</a:t>
            </a:r>
            <a:r>
              <a:rPr lang="en-US" sz="1400" baseline="30000" dirty="0" smtClean="0">
                <a:latin typeface="Arial" pitchFamily="34" charset="0"/>
              </a:rPr>
              <a:t>-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	8.0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Pulse rate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Hz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Pulse Width	0.002/4.3	</a:t>
            </a:r>
            <a:r>
              <a:rPr lang="en-US" sz="1400" dirty="0" err="1" smtClean="0">
                <a:latin typeface="Arial" pitchFamily="34" charset="0"/>
              </a:rPr>
              <a:t>msec</a:t>
            </a:r>
            <a:endParaRPr lang="en-US" sz="1400" dirty="0" smtClean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Cycles to MI	6</a:t>
            </a:r>
            <a:endParaRPr lang="en-US" sz="14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 to </a:t>
            </a:r>
            <a:r>
              <a:rPr lang="en-US" sz="1400" dirty="0" smtClean="0">
                <a:latin typeface="Arial" pitchFamily="34" charset="0"/>
              </a:rPr>
              <a:t>Recycler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2.6</a:t>
            </a:r>
            <a:r>
              <a:rPr lang="en-US" sz="1400" dirty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baseline="30000" dirty="0" smtClean="0">
                <a:latin typeface="Arial" pitchFamily="34" charset="0"/>
              </a:rPr>
              <a:t>13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Beam </a:t>
            </a:r>
            <a:r>
              <a:rPr lang="en-US" sz="1400" dirty="0">
                <a:latin typeface="Arial" pitchFamily="34" charset="0"/>
              </a:rPr>
              <a:t>Power to 8 GeV program	</a:t>
            </a:r>
            <a:r>
              <a:rPr lang="en-US" sz="1400" dirty="0" smtClean="0">
                <a:latin typeface="Arial" pitchFamily="34" charset="0"/>
              </a:rPr>
              <a:t>200</a:t>
            </a:r>
            <a:r>
              <a:rPr lang="en-US" sz="1400" dirty="0">
                <a:latin typeface="Arial" pitchFamily="34" charset="0"/>
              </a:rPr>
              <a:t>	kW	</a:t>
            </a: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>
                <a:latin typeface="Arial" pitchFamily="34" charset="0"/>
              </a:rPr>
              <a:t>Main </a:t>
            </a:r>
            <a:r>
              <a:rPr lang="en-US" sz="1400" u="sng" dirty="0" smtClean="0">
                <a:latin typeface="Arial" pitchFamily="34" charset="0"/>
              </a:rPr>
              <a:t>Injector/Recycler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 (maximum)	120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Cycle time	1.4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	</a:t>
            </a:r>
            <a:r>
              <a:rPr lang="en-US" sz="1400" dirty="0" smtClean="0">
                <a:latin typeface="Arial" pitchFamily="34" charset="0"/>
              </a:rPr>
              <a:t>1.6</a:t>
            </a:r>
            <a:r>
              <a:rPr lang="en-US" sz="14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>
                <a:latin typeface="Arial" pitchFamily="34" charset="0"/>
              </a:rPr>
              <a:t>10</a:t>
            </a:r>
            <a:r>
              <a:rPr lang="en-US" sz="14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 at 120 GeV	</a:t>
            </a:r>
            <a:r>
              <a:rPr lang="en-US" sz="1400" dirty="0" smtClean="0">
                <a:latin typeface="Arial" pitchFamily="34" charset="0"/>
              </a:rPr>
              <a:t>2200</a:t>
            </a:r>
            <a:r>
              <a:rPr lang="en-US" sz="1400" dirty="0">
                <a:latin typeface="Arial" pitchFamily="34" charset="0"/>
              </a:rPr>
              <a:t>	kW</a:t>
            </a:r>
          </a:p>
          <a:p>
            <a:pPr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</a:p>
        </p:txBody>
      </p:sp>
      <p:sp>
        <p:nvSpPr>
          <p:cNvPr id="6" name="Oval 5"/>
          <p:cNvSpPr/>
          <p:nvPr/>
        </p:nvSpPr>
        <p:spPr>
          <a:xfrm>
            <a:off x="5867400" y="2667000"/>
            <a:ext cx="1431758" cy="381000"/>
          </a:xfrm>
          <a:prstGeom prst="ellipse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4800600"/>
            <a:ext cx="1431758" cy="368603"/>
          </a:xfrm>
          <a:prstGeom prst="ellipse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6096000"/>
            <a:ext cx="1431758" cy="368967"/>
          </a:xfrm>
          <a:prstGeom prst="ellipse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59579" y="3962400"/>
            <a:ext cx="168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simultaneous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15" name="Shape 14"/>
          <p:cNvCxnSpPr>
            <a:stCxn id="10" idx="0"/>
            <a:endCxn id="6" idx="6"/>
          </p:cNvCxnSpPr>
          <p:nvPr/>
        </p:nvCxnSpPr>
        <p:spPr>
          <a:xfrm rot="16200000" flipV="1">
            <a:off x="7248024" y="2908634"/>
            <a:ext cx="1104900" cy="1002632"/>
          </a:xfrm>
          <a:prstGeom prst="curved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10" idx="1"/>
            <a:endCxn id="7" idx="7"/>
          </p:cNvCxnSpPr>
          <p:nvPr/>
        </p:nvCxnSpPr>
        <p:spPr>
          <a:xfrm rot="10800000" flipV="1">
            <a:off x="7165683" y="4162455"/>
            <a:ext cx="293897" cy="692126"/>
          </a:xfrm>
          <a:prstGeom prst="curved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0" idx="2"/>
            <a:endCxn id="9" idx="6"/>
          </p:cNvCxnSpPr>
          <p:nvPr/>
        </p:nvCxnSpPr>
        <p:spPr>
          <a:xfrm rot="5400000">
            <a:off x="6841487" y="4820181"/>
            <a:ext cx="1917974" cy="1002632"/>
          </a:xfrm>
          <a:prstGeom prst="curved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9" y="1676400"/>
            <a:ext cx="67818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 </a:t>
            </a:r>
            <a:r>
              <a:rPr lang="en-US" sz="1800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ymbol" pitchFamily="18" charset="2"/>
              </a:rPr>
              <a:t>m</a:t>
            </a:r>
            <a:r>
              <a:rPr lang="en-US" sz="1800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sec</a:t>
            </a:r>
            <a:r>
              <a:rPr lang="en-US" sz="1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period at 3 </a:t>
            </a:r>
            <a:r>
              <a:rPr lang="en-US" sz="1800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GeV</a:t>
            </a:r>
            <a:endParaRPr lang="en-US" sz="1800" u="sng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mu2e pulse (9e7) 162.5 MHz, 100 </a:t>
            </a:r>
            <a:r>
              <a:rPr lang="en-US" sz="18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nsec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	600 kW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3399"/>
                </a:solidFill>
              </a:rPr>
              <a:t>	</a:t>
            </a:r>
            <a:r>
              <a:rPr lang="en-US" sz="1800" dirty="0" err="1" smtClean="0">
                <a:solidFill>
                  <a:srgbClr val="FC110F"/>
                </a:solidFill>
              </a:rPr>
              <a:t>Kaon</a:t>
            </a:r>
            <a:r>
              <a:rPr lang="en-US" sz="1800" dirty="0" smtClean="0">
                <a:solidFill>
                  <a:srgbClr val="FC110F"/>
                </a:solidFill>
              </a:rPr>
              <a:t> pulse (9e7) 27 MHz			1200 kW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FC110F"/>
                </a:solidFill>
              </a:rPr>
              <a:t>	</a:t>
            </a:r>
            <a:r>
              <a:rPr lang="en-US" sz="1800" dirty="0" smtClean="0">
                <a:solidFill>
                  <a:srgbClr val="22FE24"/>
                </a:solidFill>
              </a:rPr>
              <a:t>Nuclear pulse (9e7) 27 MHz		1200 kW</a:t>
            </a:r>
            <a:endParaRPr lang="en-US" sz="1800" dirty="0">
              <a:solidFill>
                <a:srgbClr val="22FE24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Configuration-2: </a:t>
            </a:r>
            <a:r>
              <a:rPr lang="en-US" sz="2800" dirty="0" smtClean="0"/>
              <a:t>Operating Scenario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 descr="first 1000 nsec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960953"/>
            <a:ext cx="4876800" cy="30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599" y="3892719"/>
            <a:ext cx="344487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36105" y="5699849"/>
            <a:ext cx="255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Separation scheme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6991350" y="5419726"/>
            <a:ext cx="95250" cy="857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86750" y="5419726"/>
            <a:ext cx="95250" cy="857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Page </a:t>
            </a:r>
            <a:fld id="{9C59A966-C11F-4E2F-B7F9-B48902756B0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Configuration-2: </a:t>
            </a:r>
            <a:r>
              <a:rPr lang="en-US" sz="2800" dirty="0" smtClean="0"/>
              <a:t>Provisional </a:t>
            </a:r>
            <a:r>
              <a:rPr lang="en-US" sz="2800" dirty="0" err="1" smtClean="0"/>
              <a:t>Siting</a:t>
            </a:r>
            <a:endParaRPr lang="en-US" sz="28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Page </a:t>
            </a:r>
            <a:fld id="{37ACED87-AF6B-4F77-8C66-B512BEEB46E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2465" name="Picture 1" descr="Site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173" y="1588168"/>
            <a:ext cx="5934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Configuration-2: </a:t>
            </a:r>
            <a:r>
              <a:rPr lang="en-US" sz="2800" dirty="0" smtClean="0"/>
              <a:t>Technology Map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Steve Holmes, Fermilab - DOE Science &amp; Technology Review   July  12-14,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1295400" y="1759986"/>
            <a:ext cx="6608610" cy="1440414"/>
            <a:chOff x="1614055" y="1918451"/>
            <a:chExt cx="5249042" cy="1440414"/>
          </a:xfrm>
        </p:grpSpPr>
        <p:grpSp>
          <p:nvGrpSpPr>
            <p:cNvPr id="6" name="Group 15"/>
            <p:cNvGrpSpPr/>
            <p:nvPr/>
          </p:nvGrpSpPr>
          <p:grpSpPr>
            <a:xfrm>
              <a:off x="1614055" y="1918451"/>
              <a:ext cx="5249042" cy="1408331"/>
              <a:chOff x="1600200" y="2819400"/>
              <a:chExt cx="5249042" cy="140833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00200" y="2819400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SSR0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38400" y="2819400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SSR1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76600" y="2819400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SSR2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14800" y="2819400"/>
                <a:ext cx="838200" cy="381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 dirty="0">
                    <a:solidFill>
                      <a:schemeClr val="tx1"/>
                    </a:solidFill>
                  </a:rPr>
                  <a:t>β</a:t>
                </a:r>
                <a:r>
                  <a:rPr lang="en-US" dirty="0">
                    <a:solidFill>
                      <a:schemeClr val="tx1"/>
                    </a:solidFill>
                  </a:rPr>
                  <a:t>=0.6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3000" y="2819400"/>
                <a:ext cx="838200" cy="381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 dirty="0">
                    <a:solidFill>
                      <a:schemeClr val="tx1"/>
                    </a:solidFill>
                  </a:rPr>
                  <a:t>β</a:t>
                </a:r>
                <a:r>
                  <a:rPr lang="en-US" dirty="0">
                    <a:solidFill>
                      <a:schemeClr val="tx1"/>
                    </a:solidFill>
                  </a:rPr>
                  <a:t>=0.9</a:t>
                </a:r>
              </a:p>
            </p:txBody>
          </p:sp>
          <p:sp>
            <p:nvSpPr>
              <p:cNvPr id="25" name="Left-Right Arrow 24"/>
              <p:cNvSpPr/>
              <p:nvPr/>
            </p:nvSpPr>
            <p:spPr>
              <a:xfrm>
                <a:off x="1600200" y="3429000"/>
                <a:ext cx="2514600" cy="228600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TextBox 42"/>
              <p:cNvSpPr txBox="1">
                <a:spLocks noChangeArrowheads="1"/>
              </p:cNvSpPr>
              <p:nvPr/>
            </p:nvSpPr>
            <p:spPr bwMode="auto">
              <a:xfrm>
                <a:off x="1600200" y="3581400"/>
                <a:ext cx="25146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325 </a:t>
                </a:r>
                <a:r>
                  <a:rPr lang="en-US" dirty="0" smtClean="0"/>
                  <a:t>MHz</a:t>
                </a:r>
              </a:p>
              <a:p>
                <a:pPr algn="ctr"/>
                <a:r>
                  <a:rPr lang="en-US" dirty="0" smtClean="0"/>
                  <a:t>2.5-160 </a:t>
                </a:r>
                <a:r>
                  <a:rPr lang="en-US" dirty="0" err="1"/>
                  <a:t>MeV</a:t>
                </a:r>
                <a:endParaRPr lang="en-US" dirty="0"/>
              </a:p>
            </p:txBody>
          </p:sp>
          <p:sp>
            <p:nvSpPr>
              <p:cNvPr id="28" name="Left-Right Arrow 27"/>
              <p:cNvSpPr/>
              <p:nvPr/>
            </p:nvSpPr>
            <p:spPr>
              <a:xfrm>
                <a:off x="4114800" y="3429000"/>
                <a:ext cx="1676400" cy="228600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791200" y="2819400"/>
                <a:ext cx="838200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FFFF"/>
                    </a:solidFill>
                  </a:rPr>
                  <a:t>ILC</a:t>
                </a:r>
              </a:p>
            </p:txBody>
          </p:sp>
          <p:sp>
            <p:nvSpPr>
              <p:cNvPr id="30" name="Left-Right Arrow 29"/>
              <p:cNvSpPr/>
              <p:nvPr/>
            </p:nvSpPr>
            <p:spPr>
              <a:xfrm>
                <a:off x="5791200" y="3429000"/>
                <a:ext cx="838200" cy="228600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TextBox 47"/>
              <p:cNvSpPr txBox="1">
                <a:spLocks noChangeArrowheads="1"/>
              </p:cNvSpPr>
              <p:nvPr/>
            </p:nvSpPr>
            <p:spPr bwMode="auto">
              <a:xfrm>
                <a:off x="5791199" y="3581400"/>
                <a:ext cx="105804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1.3 </a:t>
                </a:r>
                <a:r>
                  <a:rPr lang="en-US" dirty="0" smtClean="0"/>
                  <a:t>GHz 2-3 </a:t>
                </a:r>
                <a:r>
                  <a:rPr lang="en-US" dirty="0" err="1"/>
                  <a:t>GeV</a:t>
                </a:r>
                <a:endParaRPr lang="en-US" dirty="0"/>
              </a:p>
            </p:txBody>
          </p:sp>
        </p:grpSp>
        <p:sp>
          <p:nvSpPr>
            <p:cNvPr id="32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650 MHz 0.16-2 </a:t>
              </a:r>
              <a:r>
                <a:rPr lang="en-US" dirty="0" err="1"/>
                <a:t>GeV</a:t>
              </a:r>
              <a:endParaRPr lang="en-US" dirty="0"/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05074" y="3486126"/>
          <a:ext cx="8281736" cy="283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7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/26/1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/18/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 /24/ 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160-520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/21/ 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520-2000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 /12/12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 / 8/ 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3273</TotalTime>
  <Words>1619</Words>
  <Application>Microsoft Office PowerPoint</Application>
  <PresentationFormat>On-screen Show (4:3)</PresentationFormat>
  <Paragraphs>397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Factory</vt:lpstr>
      <vt:lpstr>Project X/ILC/SRF  Integrated Plan</vt:lpstr>
      <vt:lpstr>Outline</vt:lpstr>
      <vt:lpstr>Project X Mission Objectives (unchanged)</vt:lpstr>
      <vt:lpstr>Initial Configuration – 1: Issues</vt:lpstr>
      <vt:lpstr>Initial Configuration-2  </vt:lpstr>
      <vt:lpstr>Initial Configuration-2: Performance Goals</vt:lpstr>
      <vt:lpstr>Initial Configuration-2: Operating Scenario</vt:lpstr>
      <vt:lpstr>Initial Configuration-2: Provisional Siting</vt:lpstr>
      <vt:lpstr>Initial Configuration-2: Technology Map</vt:lpstr>
      <vt:lpstr>Project X: Collaboration Status</vt:lpstr>
      <vt:lpstr>Project X/ILC/SRF Integrated Plan</vt:lpstr>
      <vt:lpstr>Project X/ILC/SRF Integrated Plan</vt:lpstr>
      <vt:lpstr>Project X/ILC/SRF Integrated Plan</vt:lpstr>
      <vt:lpstr>Project X/ILC/SRF Integrated Plan</vt:lpstr>
      <vt:lpstr>Project X/ILC/SRF Integrated Plan</vt:lpstr>
      <vt:lpstr>Project X/ILC/SRF Integrated Plan</vt:lpstr>
      <vt:lpstr>Integrated SRF Plan: Project X and ILC</vt:lpstr>
      <vt:lpstr>Project X/ILC/SRF Integrated Plan</vt:lpstr>
      <vt:lpstr>Project X/ILC/SRF Integrated Funding Plan</vt:lpstr>
      <vt:lpstr>PX/NF/MC Evolution</vt:lpstr>
      <vt:lpstr>Strategy/Timeline 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Steve Holmes</cp:lastModifiedBy>
  <cp:revision>300</cp:revision>
  <cp:lastPrinted>1601-01-01T00:00:00Z</cp:lastPrinted>
  <dcterms:created xsi:type="dcterms:W3CDTF">2008-08-01T20:03:26Z</dcterms:created>
  <dcterms:modified xsi:type="dcterms:W3CDTF">2010-07-09T13:43:16Z</dcterms:modified>
</cp:coreProperties>
</file>