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tiff" ContentType="image/tif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2" r:id="rId1"/>
  </p:sldMasterIdLst>
  <p:notesMasterIdLst>
    <p:notesMasterId r:id="rId43"/>
  </p:notesMasterIdLst>
  <p:sldIdLst>
    <p:sldId id="256" r:id="rId2"/>
    <p:sldId id="305" r:id="rId3"/>
    <p:sldId id="289" r:id="rId4"/>
    <p:sldId id="318" r:id="rId5"/>
    <p:sldId id="314" r:id="rId6"/>
    <p:sldId id="316" r:id="rId7"/>
    <p:sldId id="258" r:id="rId8"/>
    <p:sldId id="257" r:id="rId9"/>
    <p:sldId id="260" r:id="rId10"/>
    <p:sldId id="292" r:id="rId11"/>
    <p:sldId id="259" r:id="rId12"/>
    <p:sldId id="290" r:id="rId13"/>
    <p:sldId id="293" r:id="rId14"/>
    <p:sldId id="294" r:id="rId15"/>
    <p:sldId id="261" r:id="rId16"/>
    <p:sldId id="262" r:id="rId17"/>
    <p:sldId id="295" r:id="rId18"/>
    <p:sldId id="263" r:id="rId19"/>
    <p:sldId id="299" r:id="rId20"/>
    <p:sldId id="265" r:id="rId21"/>
    <p:sldId id="266" r:id="rId22"/>
    <p:sldId id="268" r:id="rId23"/>
    <p:sldId id="302" r:id="rId24"/>
    <p:sldId id="317" r:id="rId25"/>
    <p:sldId id="269" r:id="rId26"/>
    <p:sldId id="308" r:id="rId27"/>
    <p:sldId id="270" r:id="rId28"/>
    <p:sldId id="271" r:id="rId29"/>
    <p:sldId id="272" r:id="rId30"/>
    <p:sldId id="303" r:id="rId31"/>
    <p:sldId id="324" r:id="rId32"/>
    <p:sldId id="275" r:id="rId33"/>
    <p:sldId id="304" r:id="rId34"/>
    <p:sldId id="309" r:id="rId35"/>
    <p:sldId id="310" r:id="rId36"/>
    <p:sldId id="312" r:id="rId37"/>
    <p:sldId id="322" r:id="rId38"/>
    <p:sldId id="323" r:id="rId39"/>
    <p:sldId id="274" r:id="rId40"/>
    <p:sldId id="306" r:id="rId41"/>
    <p:sldId id="321" r:id="rId42"/>
  </p:sldIdLst>
  <p:sldSz cx="9144000" cy="6858000" type="screen4x3"/>
  <p:notesSz cx="6400800" cy="8686800"/>
  <p:defaultTextStyle>
    <a:defPPr>
      <a:defRPr lang="en-US"/>
    </a:defPPr>
    <a:lvl1pPr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00"/>
    <a:srgbClr val="33CC33"/>
    <a:srgbClr val="00FF00"/>
    <a:srgbClr val="66FF33"/>
    <a:srgbClr val="FFFFFF"/>
    <a:srgbClr val="FFFF00"/>
    <a:srgbClr val="FF9900"/>
    <a:srgbClr val="FF00FF"/>
    <a:srgbClr val="003399"/>
    <a:srgbClr val="0097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0953" autoAdjust="0"/>
  </p:normalViewPr>
  <p:slideViewPr>
    <p:cSldViewPr>
      <p:cViewPr varScale="1">
        <p:scale>
          <a:sx n="78" d="100"/>
          <a:sy n="78" d="100"/>
        </p:scale>
        <p:origin x="-1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736"/>
        <p:guide pos="201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680" cy="43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80" tIns="43091" rIns="86180" bIns="43091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27120" y="0"/>
            <a:ext cx="2773680" cy="43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80" tIns="43091" rIns="86180" bIns="43091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0288" y="650875"/>
            <a:ext cx="4344987" cy="3257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7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53440" y="4126230"/>
            <a:ext cx="4693920" cy="390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80" tIns="43091" rIns="86180" bIns="430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7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2460"/>
            <a:ext cx="2773680" cy="43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80" tIns="43091" rIns="86180" bIns="43091" numCol="1" anchor="b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7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7120" y="8252460"/>
            <a:ext cx="2773680" cy="43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80" tIns="43091" rIns="86180" bIns="43091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AF6105ED-4DD9-464D-A218-80904FAEAA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092023-77F3-403A-8C24-3AC7853EEF72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7BDE0-821A-4101-9862-8407FC4B6800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7BDE0-821A-4101-9862-8407FC4B6800}" type="slidenum">
              <a:rPr lang="en-US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7BDE0-821A-4101-9862-8407FC4B6800}" type="slidenum">
              <a:rPr lang="en-US" smtClean="0"/>
              <a:pPr/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7BDE0-821A-4101-9862-8407FC4B6800}" type="slidenum">
              <a:rPr lang="en-US" smtClean="0"/>
              <a:pPr/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7BDE0-821A-4101-9862-8407FC4B6800}" type="slidenum">
              <a:rPr lang="en-US" smtClean="0"/>
              <a:pPr/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7BDE0-821A-4101-9862-8407FC4B6800}" type="slidenum">
              <a:rPr lang="en-US" smtClean="0"/>
              <a:pPr/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7BDE0-821A-4101-9862-8407FC4B6800}" type="slidenum">
              <a:rPr lang="en-US" smtClean="0"/>
              <a:pPr/>
              <a:t>17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7BDE0-821A-4101-9862-8407FC4B6800}" type="slidenum">
              <a:rPr lang="en-US" smtClean="0"/>
              <a:pPr/>
              <a:t>18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7BDE0-821A-4101-9862-8407FC4B6800}" type="slidenum">
              <a:rPr lang="en-US" smtClean="0"/>
              <a:pPr/>
              <a:t>19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7BDE0-821A-4101-9862-8407FC4B6800}" type="slidenum">
              <a:rPr lang="en-US" smtClean="0"/>
              <a:pPr/>
              <a:t>20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7BDE0-821A-4101-9862-8407FC4B6800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7BDE0-821A-4101-9862-8407FC4B6800}" type="slidenum">
              <a:rPr lang="en-US" smtClean="0"/>
              <a:pPr/>
              <a:t>21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7BDE0-821A-4101-9862-8407FC4B6800}" type="slidenum">
              <a:rPr lang="en-US" smtClean="0"/>
              <a:pPr/>
              <a:t>22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7BDE0-821A-4101-9862-8407FC4B6800}" type="slidenum">
              <a:rPr lang="en-US" smtClean="0"/>
              <a:pPr/>
              <a:t>23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7BDE0-821A-4101-9862-8407FC4B6800}" type="slidenum">
              <a:rPr lang="en-US" smtClean="0"/>
              <a:pPr/>
              <a:t>24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7BDE0-821A-4101-9862-8407FC4B6800}" type="slidenum">
              <a:rPr lang="en-US" smtClean="0"/>
              <a:pPr/>
              <a:t>25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7BDE0-821A-4101-9862-8407FC4B6800}" type="slidenum">
              <a:rPr lang="en-US" smtClean="0"/>
              <a:pPr/>
              <a:t>26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7BDE0-821A-4101-9862-8407FC4B6800}" type="slidenum">
              <a:rPr lang="en-US" smtClean="0"/>
              <a:pPr/>
              <a:t>27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7BDE0-821A-4101-9862-8407FC4B6800}" type="slidenum">
              <a:rPr lang="en-US" smtClean="0"/>
              <a:pPr/>
              <a:t>28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7BDE0-821A-4101-9862-8407FC4B6800}" type="slidenum">
              <a:rPr lang="en-US" smtClean="0"/>
              <a:pPr/>
              <a:t>29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7BDE0-821A-4101-9862-8407FC4B6800}" type="slidenum">
              <a:rPr lang="en-US" smtClean="0"/>
              <a:pPr/>
              <a:t>30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7BDE0-821A-4101-9862-8407FC4B6800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7BDE0-821A-4101-9862-8407FC4B6800}" type="slidenum">
              <a:rPr lang="en-US" smtClean="0"/>
              <a:pPr/>
              <a:t>31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7BDE0-821A-4101-9862-8407FC4B6800}" type="slidenum">
              <a:rPr lang="en-US" smtClean="0"/>
              <a:pPr/>
              <a:t>32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7BDE0-821A-4101-9862-8407FC4B6800}" type="slidenum">
              <a:rPr lang="en-US" smtClean="0"/>
              <a:pPr/>
              <a:t>33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478DD1-3D2C-41FA-BCD4-62A820D01848}" type="slidenum">
              <a:rPr lang="en-US" smtClean="0"/>
              <a:pPr/>
              <a:t>34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478DD1-3D2C-41FA-BCD4-62A820D01848}" type="slidenum">
              <a:rPr lang="en-US" smtClean="0"/>
              <a:pPr/>
              <a:t>35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478DD1-3D2C-41FA-BCD4-62A820D01848}" type="slidenum">
              <a:rPr lang="en-US" smtClean="0"/>
              <a:pPr/>
              <a:t>36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478DD1-3D2C-41FA-BCD4-62A820D01848}" type="slidenum">
              <a:rPr lang="en-US" smtClean="0"/>
              <a:pPr/>
              <a:t>37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7BDE0-821A-4101-9862-8407FC4B6800}" type="slidenum">
              <a:rPr lang="en-US" smtClean="0"/>
              <a:pPr/>
              <a:t>39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478DD1-3D2C-41FA-BCD4-62A820D01848}" type="slidenum">
              <a:rPr lang="en-US" smtClean="0"/>
              <a:pPr/>
              <a:t>40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478DD1-3D2C-41FA-BCD4-62A820D01848}" type="slidenum">
              <a:rPr lang="en-US" smtClean="0"/>
              <a:pPr/>
              <a:t>41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478DD1-3D2C-41FA-BCD4-62A820D01848}" type="slidenum">
              <a:rPr lang="en-US" smtClean="0"/>
              <a:pPr/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478DD1-3D2C-41FA-BCD4-62A820D01848}" type="slidenum">
              <a:rPr lang="en-US" smtClean="0"/>
              <a:pPr/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7BDE0-821A-4101-9862-8407FC4B6800}" type="slidenum">
              <a:rPr lang="en-US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7BDE0-821A-4101-9862-8407FC4B6800}" type="slidenum">
              <a:rPr lang="en-US" smtClean="0"/>
              <a:pPr/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7BDE0-821A-4101-9862-8407FC4B6800}" type="slidenum">
              <a:rPr lang="en-US" smtClean="0"/>
              <a:pPr/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7BDE0-821A-4101-9862-8407FC4B6800}" type="slidenum">
              <a:rPr lang="en-US" smtClean="0"/>
              <a:pPr/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dirty="0">
              <a:latin typeface="Arial Narrow" pitchFamily="34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7772400" cy="1143000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J.Strait, Fermilab - DOE Science &amp; Technology Review   July  12-14, 2010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00A-8174-44BC-98D7-16F91870D2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J.Strait, Fermilab - DOE Science &amp; Technology Review   July  12-14, 2010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BEDA3-D049-49E1-8F84-3618FE6ABF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J.Strait, Fermilab - DOE Science &amp; Technology Review   July  12-14, 2010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59C05-D142-456C-8786-C3884B6717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J.Strait, Fermilab - DOE Science &amp; Technology Review   July  12-14, 2010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E9583-A67A-4523-AAFF-3E822E69D1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J.Strait, Fermilab - DOE Science &amp; Technology Review   July  12-14, 2010</a:t>
            </a:r>
            <a:endParaRPr 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CCE38-D3B3-4376-AF6B-6AB0ED2521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J.Strait, Fermilab - DOE Science &amp; Technology Review   July  12-14, 2010</a:t>
            </a:r>
            <a:endParaRPr lang="en-US" dirty="0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BFF9B-50F8-4CE5-9DB8-A483F63334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J.Strait, Fermilab - DOE Science &amp; Technology Review   July  12-14, 2010</a:t>
            </a:r>
            <a:endParaRPr lang="en-US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9E07C-E7D8-4ACC-8A10-9B87D4DAD8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J.Strait, Fermilab - DOE Science &amp; Technology Review   July  12-14, 2010</a:t>
            </a:r>
            <a:endParaRPr lang="en-US" dirty="0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F0D99-B96F-4BF4-9B2C-A190829739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J.Strait, Fermilab - DOE Science &amp; Technology Review   July  12-14, 2010</a:t>
            </a:r>
            <a:endParaRPr 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691D5-CD58-47F5-AD16-5D0EC29EBB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J.Strait, Fermilab - DOE Science &amp; Technology Review   July  12-14, 2010</a:t>
            </a:r>
            <a:endParaRPr 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9935E-B6BF-436B-85AF-FAB4271A37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Fermi_Blue_subpag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65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86150" y="62674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J.Strait, Fermilab - DOE Science &amp; Technology Review   July  12-14, 2010</a:t>
            </a:r>
            <a:endParaRPr lang="en-US" dirty="0"/>
          </a:p>
        </p:txBody>
      </p:sp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1E9F4A2-C2EC-4527-999A-B83CDA089E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6096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981200"/>
            <a:ext cx="6858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Laksdjfalkjfds</a:t>
            </a:r>
          </a:p>
          <a:p>
            <a:pPr lvl="1"/>
            <a:r>
              <a:rPr lang="en-US" smtClean="0"/>
              <a:t>;slkjfda;slkjfd</a:t>
            </a:r>
          </a:p>
          <a:p>
            <a:pPr lvl="3"/>
            <a:r>
              <a:rPr lang="en-US" smtClean="0"/>
              <a:t>A;slkjfda;slkjfd</a:t>
            </a:r>
          </a:p>
          <a:p>
            <a:pPr lvl="3"/>
            <a:r>
              <a:rPr lang="en-US" smtClean="0"/>
              <a:t>	a;lksdjf;lsakjfd</a:t>
            </a:r>
          </a:p>
          <a:p>
            <a:pPr lvl="4"/>
            <a:r>
              <a:rPr lang="en-US" smtClean="0"/>
              <a:t>slkdflsdkjflsdkjflsdkjf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9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FF"/>
        </a:buClr>
        <a:buSzPct val="8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®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2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tiff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752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400" dirty="0" smtClean="0"/>
              <a:t>LBNE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14600" y="2971800"/>
            <a:ext cx="6400800" cy="1752600"/>
          </a:xfrm>
          <a:noFill/>
        </p:spPr>
        <p:txBody>
          <a:bodyPr/>
          <a:lstStyle/>
          <a:p>
            <a:pPr marL="0" indent="0" algn="r" eaLnBrk="1" hangingPunct="1">
              <a:buFontTx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Jim Strait</a:t>
            </a:r>
          </a:p>
          <a:p>
            <a:pPr marL="0" indent="0" algn="r" eaLnBrk="1" hangingPunct="1">
              <a:buFontTx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Fermilab</a:t>
            </a:r>
          </a:p>
          <a:p>
            <a:pPr marL="0" indent="0" algn="r" eaLnBrk="1" hangingPunct="1">
              <a:buFontTx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DOE Annual Science &amp; Review</a:t>
            </a:r>
          </a:p>
          <a:p>
            <a:pPr marL="0" indent="0" algn="r" eaLnBrk="1" hangingPunct="1">
              <a:buFontTx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July 12-14,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J.Strait, Fermilab - DOE Science &amp; Technology Review   July  12-14, 2010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381000" cy="457200"/>
          </a:xfrm>
          <a:noFill/>
        </p:spPr>
        <p:txBody>
          <a:bodyPr/>
          <a:lstStyle/>
          <a:p>
            <a:fld id="{621AB640-E392-4FFB-B591-CD842BA66ECB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73152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WBS 1.2 - New neutrino beam at Fermilab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2" y="2514600"/>
            <a:ext cx="5959548" cy="402907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143000"/>
            <a:ext cx="7543800" cy="4953000"/>
          </a:xfrm>
        </p:spPr>
        <p:txBody>
          <a:bodyPr rIns="0"/>
          <a:lstStyle/>
          <a:p>
            <a:pPr eaLnBrk="1" hangingPunct="1"/>
            <a:r>
              <a:rPr lang="en-US" dirty="0" smtClean="0"/>
              <a:t>Led by Fermilab with </a:t>
            </a:r>
            <a:r>
              <a:rPr lang="en-US" smtClean="0"/>
              <a:t>collaboration support.</a:t>
            </a:r>
            <a:endParaRPr lang="en-US" dirty="0" smtClean="0"/>
          </a:p>
          <a:p>
            <a:pPr eaLnBrk="1" hangingPunct="1"/>
            <a:r>
              <a:rPr lang="en-US" dirty="0" smtClean="0"/>
              <a:t>Horn-focused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 beam, driven by Main Injector.</a:t>
            </a:r>
          </a:p>
          <a:p>
            <a:pPr eaLnBrk="1" hangingPunct="1"/>
            <a:r>
              <a:rPr lang="en-US" dirty="0" smtClean="0"/>
              <a:t>Primary beam tunable 60 to 120 GeV</a:t>
            </a:r>
          </a:p>
          <a:p>
            <a:pPr marL="2513013" eaLnBrk="1" hangingPunct="1"/>
            <a:r>
              <a:rPr lang="en-US" dirty="0" smtClean="0"/>
              <a:t>Designed for initial P</a:t>
            </a:r>
            <a:r>
              <a:rPr lang="en-US" baseline="-25000" dirty="0" smtClean="0"/>
              <a:t>beam</a:t>
            </a:r>
            <a:r>
              <a:rPr lang="en-US" dirty="0" smtClean="0"/>
              <a:t> = 0.7 MW, </a:t>
            </a:r>
            <a:br>
              <a:rPr lang="en-US" dirty="0" smtClean="0"/>
            </a:br>
            <a:r>
              <a:rPr lang="en-US" dirty="0" smtClean="0"/>
              <a:t>                   upgradeable to ≥2 MW.</a:t>
            </a:r>
          </a:p>
          <a:p>
            <a:pPr lvl="1"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J.Strait, Fermilab - DOE Science &amp; Technology Review   July  12-14, 2010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381000" cy="457200"/>
          </a:xfrm>
          <a:noFill/>
        </p:spPr>
        <p:txBody>
          <a:bodyPr/>
          <a:lstStyle/>
          <a:p>
            <a:fld id="{621AB640-E392-4FFB-B591-CD842BA66ECB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73152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WBS 1.2 - New neutrino beam at Fermilab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143000"/>
            <a:ext cx="71628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Primary beam line design is well advanced:</a:t>
            </a:r>
          </a:p>
          <a:p>
            <a:pPr lvl="1" eaLnBrk="1" hangingPunct="1"/>
            <a:r>
              <a:rPr lang="en-US" sz="1800" dirty="0" smtClean="0"/>
              <a:t>Optics design has been set</a:t>
            </a:r>
          </a:p>
          <a:p>
            <a:pPr lvl="1" eaLnBrk="1" hangingPunct="1"/>
            <a:r>
              <a:rPr lang="en-US" sz="1800" dirty="0" smtClean="0"/>
              <a:t>Main magnet types have been chosen</a:t>
            </a:r>
          </a:p>
          <a:p>
            <a:pPr lvl="1" eaLnBrk="1" hangingPunct="1"/>
            <a:r>
              <a:rPr lang="en-US" sz="1800" dirty="0" smtClean="0"/>
              <a:t>Beam laid out to thread through the busy area between  the </a:t>
            </a:r>
            <a:br>
              <a:rPr lang="en-US" sz="1800" dirty="0" smtClean="0"/>
            </a:br>
            <a:r>
              <a:rPr lang="en-US" sz="1800" dirty="0" smtClean="0"/>
              <a:t>8 GeV lines, NuMI beam, and Main Injector</a:t>
            </a:r>
          </a:p>
          <a:p>
            <a:pPr lvl="1" eaLnBrk="1" hangingPunct="1"/>
            <a:r>
              <a:rPr lang="en-US" sz="1800" dirty="0" smtClean="0"/>
              <a:t>Vacuum system and instrumentation designs </a:t>
            </a:r>
          </a:p>
          <a:p>
            <a:pPr lvl="1" eaLnBrk="1" hangingPunct="1"/>
            <a:r>
              <a:rPr lang="en-US" sz="1800" dirty="0" smtClean="0"/>
              <a:t>Installation planning proceding</a:t>
            </a:r>
          </a:p>
          <a:p>
            <a:pPr lvl="1"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15642"/>
            <a:ext cx="4216366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install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799" y="3520440"/>
            <a:ext cx="4507127" cy="2926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J.Strait, Fermilab - DOE Science &amp; Technology Review   July  12-14, 2010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381000" cy="457200"/>
          </a:xfrm>
          <a:noFill/>
        </p:spPr>
        <p:txBody>
          <a:bodyPr/>
          <a:lstStyle/>
          <a:p>
            <a:fld id="{621AB640-E392-4FFB-B591-CD842BA66ECB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73152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WBS 1.2 - New neutrino beam at Fermilab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143000"/>
            <a:ext cx="7159752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Good progress on neutrino beam design.</a:t>
            </a:r>
          </a:p>
          <a:p>
            <a:pPr marL="1262063" lvl="1" eaLnBrk="1" hangingPunct="1"/>
            <a:r>
              <a:rPr lang="en-US" dirty="0" smtClean="0"/>
              <a:t>Target  design development with IHEP Protvino (graphite) and RAL (Beryllium).  </a:t>
            </a:r>
          </a:p>
          <a:p>
            <a:pPr marL="1262063" lvl="1" eaLnBrk="1" hangingPunct="1"/>
            <a:r>
              <a:rPr lang="en-US" dirty="0" smtClean="0"/>
              <a:t>Target material irradiation studies with BNL/BLIP</a:t>
            </a:r>
          </a:p>
          <a:p>
            <a:pPr marL="1262063" lvl="1" eaLnBrk="1" hangingPunct="1"/>
            <a:r>
              <a:rPr lang="en-US" dirty="0" smtClean="0"/>
              <a:t>Target cooling studies with ANL</a:t>
            </a:r>
          </a:p>
          <a:p>
            <a:pPr marL="1262063" lvl="1" eaLnBrk="1" hangingPunct="1"/>
            <a:r>
              <a:rPr lang="en-US" dirty="0" smtClean="0"/>
              <a:t>Horn system optimization work with BNL … 2-horn system chosen.</a:t>
            </a:r>
          </a:p>
          <a:p>
            <a:pPr marL="1262063" lvl="1" eaLnBrk="1" hangingPunct="1"/>
            <a:r>
              <a:rPr lang="en-US" dirty="0" smtClean="0"/>
              <a:t>Horn conductor engineering and modeling is advancing well.</a:t>
            </a:r>
          </a:p>
          <a:p>
            <a:pPr marL="1262063" lvl="1" eaLnBrk="1" hangingPunct="1"/>
            <a:r>
              <a:rPr lang="en-US" dirty="0" smtClean="0"/>
              <a:t>Remote handling planning with ORNL</a:t>
            </a:r>
          </a:p>
          <a:p>
            <a:pPr lvl="1" eaLnBrk="1" hangingPunct="1">
              <a:buNone/>
            </a:pPr>
            <a:endParaRPr lang="en-US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943" y="3429000"/>
            <a:ext cx="234345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/>
          <p:nvPr/>
        </p:nvGrpSpPr>
        <p:grpSpPr>
          <a:xfrm>
            <a:off x="304800" y="5121957"/>
            <a:ext cx="8445689" cy="1126443"/>
            <a:chOff x="304800" y="1676400"/>
            <a:chExt cx="8445689" cy="1126443"/>
          </a:xfrm>
        </p:grpSpPr>
        <p:pic>
          <p:nvPicPr>
            <p:cNvPr id="17" name="Picture 16" descr="Horn1 IC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" y="1981200"/>
              <a:ext cx="3952875" cy="609774"/>
            </a:xfrm>
            <a:prstGeom prst="rect">
              <a:avLst/>
            </a:prstGeom>
          </p:spPr>
        </p:pic>
        <p:pic>
          <p:nvPicPr>
            <p:cNvPr id="18" name="Picture 17" descr="Horn2 IC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24400" y="1676400"/>
              <a:ext cx="4026089" cy="112644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J.Strait, Fermilab - DOE Science &amp; Technology Review   July  12-14, 2010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381000" cy="457200"/>
          </a:xfrm>
          <a:noFill/>
        </p:spPr>
        <p:txBody>
          <a:bodyPr/>
          <a:lstStyle/>
          <a:p>
            <a:fld id="{621AB640-E392-4FFB-B591-CD842BA66ECB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73152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WBS 1.2 - New neutrino beam at Fermilab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143000"/>
            <a:ext cx="71628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Good progress on neutrino beam design.</a:t>
            </a:r>
          </a:p>
          <a:p>
            <a:pPr lvl="1" eaLnBrk="1" hangingPunct="1"/>
            <a:r>
              <a:rPr lang="en-US" dirty="0" smtClean="0"/>
              <a:t>Decay pipe dimension set (4 m ID, 250 m length)</a:t>
            </a:r>
          </a:p>
          <a:p>
            <a:pPr lvl="1" eaLnBrk="1" hangingPunct="1"/>
            <a:r>
              <a:rPr lang="en-US" dirty="0" smtClean="0"/>
              <a:t>Decay pipe cooling system preferred and alternate designs chosen</a:t>
            </a:r>
          </a:p>
          <a:p>
            <a:pPr lvl="1" eaLnBrk="1" hangingPunct="1"/>
            <a:r>
              <a:rPr lang="en-US" dirty="0" smtClean="0"/>
              <a:t>Hadron absorber engineering and modeling proceeding well.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318576"/>
            <a:ext cx="3367625" cy="215366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76600"/>
            <a:ext cx="4817097" cy="2286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J.Strait, Fermilab - DOE Science &amp; Technology Review   July  12-14, 2010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381000" cy="457200"/>
          </a:xfrm>
          <a:noFill/>
        </p:spPr>
        <p:txBody>
          <a:bodyPr/>
          <a:lstStyle/>
          <a:p>
            <a:fld id="{621AB640-E392-4FFB-B591-CD842BA66ECB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73152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WBS 1.2 - New neutrino beam at Fermilab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143000"/>
            <a:ext cx="71628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Good progress on neutrino beam design.</a:t>
            </a:r>
          </a:p>
          <a:p>
            <a:pPr lvl="1" eaLnBrk="1" hangingPunct="1"/>
            <a:r>
              <a:rPr lang="en-US" dirty="0" smtClean="0"/>
              <a:t>Shielding and tritium calculations are advancing, based on measurements and experience with NuMI.</a:t>
            </a:r>
          </a:p>
          <a:p>
            <a:pPr lvl="1" eaLnBrk="1" hangingPunct="1"/>
            <a:r>
              <a:rPr lang="en-US" dirty="0" smtClean="0"/>
              <a:t>Requirements given to Conventional Facilities group to design beam enclosures and surface buildings.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6461" y="3048000"/>
            <a:ext cx="4511539" cy="338139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J.Strait, Fermilab - DOE Science &amp; Technology Review   July  12-14, 2010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381000" cy="457200"/>
          </a:xfrm>
          <a:noFill/>
        </p:spPr>
        <p:txBody>
          <a:bodyPr/>
          <a:lstStyle/>
          <a:p>
            <a:fld id="{621AB640-E392-4FFB-B591-CD842BA66ECB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858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WBS 1.3 – Near Detector 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143000"/>
            <a:ext cx="71628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Led by LANL with collaboration support</a:t>
            </a:r>
          </a:p>
          <a:p>
            <a:pPr eaLnBrk="1" hangingPunct="1"/>
            <a:r>
              <a:rPr lang="en-US" dirty="0" smtClean="0"/>
              <a:t>Small FNAL role</a:t>
            </a:r>
          </a:p>
          <a:p>
            <a:pPr eaLnBrk="1" hangingPunct="1"/>
            <a:r>
              <a:rPr lang="en-US" dirty="0" smtClean="0"/>
              <a:t>Neutrino detector to measure un-oscillated beam spectrum and neutrino cross sections needed to make the oscillation measurements.</a:t>
            </a:r>
          </a:p>
          <a:p>
            <a:pPr eaLnBrk="1" hangingPunct="1"/>
            <a:r>
              <a:rPr lang="en-US" dirty="0" smtClean="0"/>
              <a:t>Currently concentrating on physics studies to precisely define what is needed</a:t>
            </a:r>
          </a:p>
          <a:p>
            <a:pPr eaLnBrk="1" hangingPunct="1">
              <a:tabLst>
                <a:tab pos="682625" algn="l"/>
              </a:tabLst>
            </a:pPr>
            <a:r>
              <a:rPr lang="en-US" dirty="0" smtClean="0"/>
              <a:t>Several options under consideration:  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9925" y="4743510"/>
            <a:ext cx="3343275" cy="175096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1000" y="440049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   Scintillator tracker                  Straw-tube tracker                 LAr TPC</a:t>
            </a:r>
            <a:endParaRPr lang="en-US" sz="2000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1" y="4740462"/>
            <a:ext cx="1794662" cy="175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743509"/>
            <a:ext cx="2590800" cy="175115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J.Strait, Fermilab - DOE Science &amp; Technology Review   July  12-14, 2010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381000" cy="457200"/>
          </a:xfrm>
          <a:noFill/>
        </p:spPr>
        <p:txBody>
          <a:bodyPr/>
          <a:lstStyle/>
          <a:p>
            <a:fld id="{621AB640-E392-4FFB-B591-CD842BA66ECB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858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WBS 1.4 – Water Cherenkov Detector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143000"/>
            <a:ext cx="71628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Led by BNL with collaboration support. </a:t>
            </a:r>
          </a:p>
          <a:p>
            <a:pPr eaLnBrk="1" hangingPunct="1"/>
            <a:r>
              <a:rPr lang="en-US" dirty="0" smtClean="0"/>
              <a:t>Fermilab leads the PMT effort, and is active on the water system design and simulations.</a:t>
            </a:r>
          </a:p>
          <a:p>
            <a:pPr eaLnBrk="1" hangingPunct="1"/>
            <a:r>
              <a:rPr lang="en-US" dirty="0" smtClean="0"/>
              <a:t>Close coordination with NSF S4-funded design effort =&gt; integrated effort.</a:t>
            </a:r>
          </a:p>
          <a:p>
            <a:pPr eaLnBrk="1" hangingPunct="1"/>
            <a:r>
              <a:rPr lang="en-US" dirty="0" smtClean="0"/>
              <a:t>Designing 100 kT </a:t>
            </a:r>
            <a:br>
              <a:rPr lang="en-US" dirty="0" smtClean="0"/>
            </a:br>
            <a:r>
              <a:rPr lang="en-US" dirty="0" smtClean="0"/>
              <a:t>Fiducial Volume </a:t>
            </a:r>
            <a:br>
              <a:rPr lang="en-US" dirty="0" smtClean="0"/>
            </a:br>
            <a:r>
              <a:rPr lang="en-US" dirty="0" smtClean="0"/>
              <a:t>“Modules,” each </a:t>
            </a:r>
            <a:br>
              <a:rPr lang="en-US" dirty="0" smtClean="0"/>
            </a:br>
            <a:r>
              <a:rPr lang="en-US" dirty="0" smtClean="0"/>
              <a:t>~ 4x Super-K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2952" y="3200400"/>
            <a:ext cx="4146248" cy="323284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J.Strait, Fermilab - DOE Science &amp; Technology Review   July  12-14, 2010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381000" cy="457200"/>
          </a:xfrm>
          <a:noFill/>
        </p:spPr>
        <p:txBody>
          <a:bodyPr/>
          <a:lstStyle/>
          <a:p>
            <a:fld id="{621AB640-E392-4FFB-B591-CD842BA66ECB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858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WBS 1.4 – Water Cherenkov Detector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0400" y="1143000"/>
            <a:ext cx="5562600" cy="4953000"/>
          </a:xfrm>
        </p:spPr>
        <p:txBody>
          <a:bodyPr/>
          <a:lstStyle/>
          <a:p>
            <a:pPr eaLnBrk="1" hangingPunct="1">
              <a:tabLst>
                <a:tab pos="573088" algn="l"/>
              </a:tabLst>
            </a:pPr>
            <a:r>
              <a:rPr lang="en-US" dirty="0" smtClean="0"/>
              <a:t>Active work on</a:t>
            </a:r>
            <a:br>
              <a:rPr lang="en-US" dirty="0" smtClean="0"/>
            </a:br>
            <a:r>
              <a:rPr lang="en-US" dirty="0" smtClean="0"/>
              <a:t>-	Water tank and deck</a:t>
            </a:r>
            <a:br>
              <a:rPr lang="en-US" dirty="0" smtClean="0"/>
            </a:br>
            <a:r>
              <a:rPr lang="en-US" dirty="0" smtClean="0"/>
              <a:t>-	Water system</a:t>
            </a:r>
            <a:br>
              <a:rPr lang="en-US" dirty="0" smtClean="0"/>
            </a:br>
            <a:r>
              <a:rPr lang="en-US" dirty="0" smtClean="0"/>
              <a:t>-	Understanding PMT supply</a:t>
            </a:r>
            <a:br>
              <a:rPr lang="en-US" dirty="0" smtClean="0"/>
            </a:br>
            <a:r>
              <a:rPr lang="en-US" dirty="0" smtClean="0"/>
              <a:t>-	PMT mounting systems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13393"/>
            <a:ext cx="2926080" cy="220523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8" name="Picture 4" descr="raised-balcony-conce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099392"/>
            <a:ext cx="2926080" cy="169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3505200" y="3657600"/>
            <a:ext cx="3200400" cy="2286000"/>
            <a:chOff x="457200" y="2392947"/>
            <a:chExt cx="2438400" cy="1735373"/>
          </a:xfrm>
        </p:grpSpPr>
        <p:pic>
          <p:nvPicPr>
            <p:cNvPr id="10" name="Content Placeholder 4" descr="HamPMTs.tiff"/>
            <p:cNvPicPr>
              <a:picLocks noChangeAspect="1"/>
            </p:cNvPicPr>
            <p:nvPr/>
          </p:nvPicPr>
          <p:blipFill>
            <a:blip r:embed="rId5" cstate="print"/>
            <a:srcRect t="-4148" b="-1708"/>
            <a:stretch>
              <a:fillRect/>
            </a:stretch>
          </p:blipFill>
          <p:spPr bwMode="auto">
            <a:xfrm>
              <a:off x="457200" y="2392947"/>
              <a:ext cx="2438400" cy="1735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val 10"/>
            <p:cNvSpPr/>
            <p:nvPr/>
          </p:nvSpPr>
          <p:spPr>
            <a:xfrm>
              <a:off x="914400" y="3124200"/>
              <a:ext cx="548862" cy="735256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Content Placeholder 7" descr="Concept 1.jpg"/>
          <p:cNvPicPr>
            <a:picLocks noChangeAspect="1"/>
          </p:cNvPicPr>
          <p:nvPr/>
        </p:nvPicPr>
        <p:blipFill>
          <a:blip r:embed="rId6" cstate="print"/>
          <a:srcRect l="474" r="768"/>
          <a:stretch>
            <a:fillRect/>
          </a:stretch>
        </p:blipFill>
        <p:spPr bwMode="auto">
          <a:xfrm>
            <a:off x="7182079" y="2736244"/>
            <a:ext cx="1809521" cy="364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J.Strait, Fermilab - DOE Science &amp; Technology Review   July  12-14, 2010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381000" cy="457200"/>
          </a:xfrm>
          <a:noFill/>
        </p:spPr>
        <p:txBody>
          <a:bodyPr/>
          <a:lstStyle/>
          <a:p>
            <a:fld id="{621AB640-E392-4FFB-B591-CD842BA66ECB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858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WBS 1.5 – LAr TPC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143000"/>
            <a:ext cx="7162800" cy="4953000"/>
          </a:xfrm>
        </p:spPr>
        <p:txBody>
          <a:bodyPr/>
          <a:lstStyle/>
          <a:p>
            <a:pPr eaLnBrk="1" hangingPunct="1">
              <a:spcBef>
                <a:spcPts val="400"/>
              </a:spcBef>
            </a:pPr>
            <a:r>
              <a:rPr lang="en-US" sz="2200" dirty="0" smtClean="0"/>
              <a:t>Led by Fermilab with collaboration support.</a:t>
            </a:r>
          </a:p>
          <a:p>
            <a:pPr eaLnBrk="1" hangingPunct="1">
              <a:spcBef>
                <a:spcPts val="400"/>
              </a:spcBef>
            </a:pPr>
            <a:r>
              <a:rPr lang="en-US" sz="2200" dirty="0" smtClean="0"/>
              <a:t>BNL has important role in electronics and TPC mechanical engineering.</a:t>
            </a:r>
          </a:p>
          <a:p>
            <a:pPr eaLnBrk="1" hangingPunct="1">
              <a:spcBef>
                <a:spcPts val="400"/>
              </a:spcBef>
            </a:pPr>
            <a:r>
              <a:rPr lang="en-US" sz="2200" dirty="0" smtClean="0"/>
              <a:t>Designing ~17 kT fiducial volume modules </a:t>
            </a:r>
            <a:r>
              <a:rPr lang="en-US" sz="2200" dirty="0" smtClean="0">
                <a:sym typeface="Symbol"/>
              </a:rPr>
              <a:t> same as 100 kT Water Cherenkov for oscillation physics.</a:t>
            </a:r>
            <a:endParaRPr lang="en-US" sz="2200" dirty="0" smtClean="0"/>
          </a:p>
          <a:p>
            <a:pPr eaLnBrk="1" hangingPunct="1">
              <a:spcBef>
                <a:spcPts val="400"/>
              </a:spcBef>
            </a:pPr>
            <a:r>
              <a:rPr lang="en-US" sz="2200" dirty="0" smtClean="0"/>
              <a:t>Cryostat and Cryogenic System engineering studies done mainly by contracts with outside firms (quasi-industrial products)</a:t>
            </a:r>
          </a:p>
          <a:p>
            <a:pPr eaLnBrk="1" hangingPunct="1">
              <a:spcBef>
                <a:spcPts val="400"/>
              </a:spcBef>
              <a:tabLst>
                <a:tab pos="682625" algn="l"/>
              </a:tabLst>
            </a:pPr>
            <a:r>
              <a:rPr lang="en-US" sz="2200" dirty="0" smtClean="0"/>
              <a:t>Engineering options under study:</a:t>
            </a:r>
          </a:p>
          <a:p>
            <a:pPr lvl="1" eaLnBrk="1" hangingPunct="1">
              <a:spcBef>
                <a:spcPts val="200"/>
              </a:spcBef>
              <a:tabLst>
                <a:tab pos="682625" algn="l"/>
              </a:tabLst>
            </a:pPr>
            <a:r>
              <a:rPr lang="en-US" dirty="0" smtClean="0"/>
              <a:t>Evacuable (modular)  vs.  Non-evacuable* (membrane) cryostat</a:t>
            </a:r>
          </a:p>
          <a:p>
            <a:pPr lvl="1" eaLnBrk="1" hangingPunct="1">
              <a:spcBef>
                <a:spcPts val="200"/>
              </a:spcBef>
              <a:tabLst>
                <a:tab pos="682625" algn="l"/>
              </a:tabLst>
            </a:pPr>
            <a:r>
              <a:rPr lang="en-US" dirty="0" smtClean="0"/>
              <a:t>Vacuum  vs.  Passive* thermal insulation</a:t>
            </a:r>
          </a:p>
          <a:p>
            <a:pPr lvl="1" eaLnBrk="1" hangingPunct="1">
              <a:spcBef>
                <a:spcPts val="200"/>
              </a:spcBef>
              <a:tabLst>
                <a:tab pos="682625" algn="l"/>
              </a:tabLst>
            </a:pPr>
            <a:r>
              <a:rPr lang="en-US" dirty="0" smtClean="0"/>
              <a:t>Depth 4850 ft  vs.  800* ft  vs.  300 ft.</a:t>
            </a:r>
          </a:p>
          <a:p>
            <a:pPr lvl="1" eaLnBrk="1" hangingPunct="1">
              <a:spcBef>
                <a:spcPts val="200"/>
              </a:spcBef>
              <a:tabLst>
                <a:tab pos="682625" algn="l"/>
              </a:tabLst>
            </a:pPr>
            <a:r>
              <a:rPr lang="en-US" dirty="0" smtClean="0"/>
              <a:t>Cold*  vs.  Warm front-end electronics</a:t>
            </a:r>
          </a:p>
          <a:p>
            <a:pPr lvl="1" eaLnBrk="1" hangingPunct="1">
              <a:tabLst>
                <a:tab pos="682625" algn="l"/>
              </a:tabLst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2133600" y="5892225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_______________</a:t>
            </a:r>
            <a:br>
              <a:rPr lang="en-US" sz="1600" dirty="0" smtClean="0"/>
            </a:br>
            <a:r>
              <a:rPr lang="en-US" sz="1600" dirty="0" smtClean="0"/>
              <a:t>*Reference Design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J.Strait, Fermilab - DOE Science &amp; Technology Review   July  12-14, 2010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381000" cy="457200"/>
          </a:xfrm>
          <a:noFill/>
        </p:spPr>
        <p:txBody>
          <a:bodyPr/>
          <a:lstStyle/>
          <a:p>
            <a:fld id="{621AB640-E392-4FFB-B591-CD842BA66ECB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858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WBS 1.5 – LAr TPC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143000"/>
            <a:ext cx="71628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Rectangular cryostat with possible 2</a:t>
            </a:r>
            <a:r>
              <a:rPr lang="en-US" baseline="30000" dirty="0" smtClean="0"/>
              <a:t>nd</a:t>
            </a:r>
            <a:r>
              <a:rPr lang="en-US" dirty="0" smtClean="0"/>
              <a:t> cavern for LAr storage or 2</a:t>
            </a:r>
            <a:r>
              <a:rPr lang="en-US" baseline="30000" dirty="0" smtClean="0"/>
              <a:t>nd</a:t>
            </a:r>
            <a:r>
              <a:rPr lang="en-US" dirty="0" smtClean="0"/>
              <a:t> detector</a:t>
            </a:r>
          </a:p>
          <a:p>
            <a:pPr eaLnBrk="1" hangingPunct="1"/>
            <a:r>
              <a:rPr lang="en-US" dirty="0" smtClean="0"/>
              <a:t>TPC design – Anode Plane Assemblies 	</a:t>
            </a:r>
            <a:endParaRPr lang="en-US" sz="2400" dirty="0" smtClean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304800" y="2438400"/>
            <a:ext cx="5662152" cy="3276600"/>
            <a:chOff x="0" y="152400"/>
            <a:chExt cx="9220200" cy="5335588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52400"/>
              <a:ext cx="9220200" cy="5335588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93208" y="4595812"/>
              <a:ext cx="884238" cy="280988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</p:pic>
      </p:grp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733800"/>
            <a:ext cx="4256088" cy="272364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J.Strait, Fermilab - DOE Science &amp; Technology Review   July  12-14, 2010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381000" cy="457200"/>
          </a:xfrm>
          <a:noFill/>
        </p:spPr>
        <p:txBody>
          <a:bodyPr/>
          <a:lstStyle/>
          <a:p>
            <a:fld id="{621AB640-E392-4FFB-B591-CD842BA66ECB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858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Outline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143000"/>
            <a:ext cx="7162800" cy="4953000"/>
          </a:xfrm>
        </p:spPr>
        <p:txBody>
          <a:bodyPr/>
          <a:lstStyle/>
          <a:p>
            <a:pP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dirty="0" smtClean="0"/>
              <a:t>Overview </a:t>
            </a:r>
            <a:r>
              <a:rPr lang="en-US" smtClean="0"/>
              <a:t>of LBNE (experiment</a:t>
            </a:r>
            <a:r>
              <a:rPr lang="en-US" dirty="0" smtClean="0"/>
              <a:t>, collaboration </a:t>
            </a:r>
            <a:r>
              <a:rPr lang="en-US" smtClean="0"/>
              <a:t>and project) and DUSEL</a:t>
            </a:r>
            <a:endParaRPr lang="en-US" dirty="0" smtClean="0"/>
          </a:p>
          <a:p>
            <a:pP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dirty="0" smtClean="0"/>
              <a:t>Technical progress in developing the Conceptual Designs for LBNE</a:t>
            </a:r>
          </a:p>
          <a:p>
            <a:pP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dirty="0" smtClean="0"/>
              <a:t>Physics capabilities of LBNE</a:t>
            </a:r>
          </a:p>
          <a:p>
            <a:pPr lvl="1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dirty="0" smtClean="0"/>
              <a:t>Beam-base neutrino oscillation measurements</a:t>
            </a:r>
          </a:p>
          <a:p>
            <a:pPr lvl="1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dirty="0" smtClean="0"/>
              <a:t>Proton decay</a:t>
            </a:r>
          </a:p>
          <a:p>
            <a:pP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dirty="0" smtClean="0"/>
              <a:t>Approaching configuration decisions: </a:t>
            </a:r>
            <a:br>
              <a:rPr lang="en-US" dirty="0" smtClean="0"/>
            </a:br>
            <a:r>
              <a:rPr lang="en-US" dirty="0" smtClean="0"/>
              <a:t>Water vs. LAr and more</a:t>
            </a:r>
          </a:p>
          <a:p>
            <a:pP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mtClean="0"/>
              <a:t>Summary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J.Strait, Fermilab - DOE Science &amp; Technology Review   July  12-14, 2010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381000" cy="457200"/>
          </a:xfrm>
          <a:noFill/>
        </p:spPr>
        <p:txBody>
          <a:bodyPr/>
          <a:lstStyle/>
          <a:p>
            <a:fld id="{621AB640-E392-4FFB-B591-CD842BA66ECB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858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WBS 1.5 – LAr TPC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143000"/>
            <a:ext cx="71628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Cold Electronics Block Diagram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6" name="Picture 10" descr="Cold_electronics_block_diagram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1905000"/>
            <a:ext cx="762000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J.Strait, Fermilab - DOE Science &amp; Technology Review   July  12-14, 2010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381000" cy="457200"/>
          </a:xfrm>
          <a:noFill/>
        </p:spPr>
        <p:txBody>
          <a:bodyPr/>
          <a:lstStyle/>
          <a:p>
            <a:fld id="{621AB640-E392-4FFB-B591-CD842BA66ECB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858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LAr Integrated R&amp;D Plan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40386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The LBNE LAr TPC </a:t>
            </a:r>
            <a:br>
              <a:rPr lang="en-US" dirty="0" smtClean="0"/>
            </a:br>
            <a:r>
              <a:rPr lang="en-US" dirty="0" smtClean="0"/>
              <a:t>development benefits from work outside the Project that is part of the LAr Integrated R&amp;D Plan.</a:t>
            </a:r>
          </a:p>
          <a:p>
            <a:pPr marL="0" indent="0" eaLnBrk="1" hangingPunct="1"/>
            <a:endParaRPr lang="en-US" dirty="0" smtClean="0"/>
          </a:p>
          <a:p>
            <a:pPr marL="341313" indent="0">
              <a:buNone/>
            </a:pPr>
            <a:r>
              <a:rPr lang="en-US" sz="1900" u="sng" dirty="0" smtClean="0"/>
              <a:t>2009 Recommendation</a:t>
            </a:r>
            <a:endParaRPr lang="en-US" sz="1900" dirty="0" smtClean="0"/>
          </a:p>
          <a:p>
            <a:pPr marL="341313" indent="0">
              <a:buNone/>
            </a:pPr>
            <a:r>
              <a:rPr lang="en-US" sz="1900" dirty="0" smtClean="0"/>
              <a:t>The laboratory should develop a detailed plan for development of the LAr/TPC technology with clear milestones for each aspect of this plan by the end of year. MicroBooNE should be considered as part of this development. </a:t>
            </a:r>
          </a:p>
          <a:p>
            <a:pPr marL="0" indent="0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8720" y="1009650"/>
            <a:ext cx="4069080" cy="50863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41" y="3810002"/>
            <a:ext cx="1587683" cy="237865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J.Strait, Fermilab - DOE Science &amp; Technology Review   July  12-14, 2010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381000" cy="457200"/>
          </a:xfrm>
          <a:noFill/>
        </p:spPr>
        <p:txBody>
          <a:bodyPr/>
          <a:lstStyle/>
          <a:p>
            <a:fld id="{621AB640-E392-4FFB-B591-CD842BA66ECB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858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LAr Integrated R&amp;D Plan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143000"/>
            <a:ext cx="7162800" cy="4953000"/>
          </a:xfrm>
        </p:spPr>
        <p:txBody>
          <a:bodyPr/>
          <a:lstStyle/>
          <a:p>
            <a:r>
              <a:rPr lang="en-US" dirty="0" smtClean="0"/>
              <a:t>Task force: 10 from U.S. &amp; Italy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Development: Sep – Dec 09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Director’s review – 23 Nov 09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Submitted to DOE – 21 Dec 09</a:t>
            </a:r>
          </a:p>
          <a:p>
            <a:pPr eaLnBrk="1" hangingPunct="1"/>
            <a:r>
              <a:rPr lang="en-US" dirty="0" smtClean="0"/>
              <a:t>Plan elements:</a:t>
            </a:r>
          </a:p>
          <a:p>
            <a:pPr lvl="1" eaLnBrk="1" hangingPunct="1">
              <a:spcBef>
                <a:spcPts val="300"/>
              </a:spcBef>
            </a:pPr>
            <a:r>
              <a:rPr lang="en-US" dirty="0" smtClean="0"/>
              <a:t>Materials Test Stand at Fermilab – Argon purity </a:t>
            </a:r>
          </a:p>
          <a:p>
            <a:pPr lvl="1" eaLnBrk="1" hangingPunct="1">
              <a:spcBef>
                <a:spcPts val="300"/>
              </a:spcBef>
            </a:pPr>
            <a:r>
              <a:rPr lang="en-US" dirty="0" smtClean="0"/>
              <a:t>Electronics Test Stands at Fermilab and BNL</a:t>
            </a:r>
          </a:p>
          <a:p>
            <a:pPr lvl="1" eaLnBrk="1" hangingPunct="1">
              <a:spcBef>
                <a:spcPts val="300"/>
              </a:spcBef>
              <a:tabLst>
                <a:tab pos="1023938" algn="l"/>
              </a:tabLst>
            </a:pPr>
            <a:r>
              <a:rPr lang="en-US" dirty="0" smtClean="0"/>
              <a:t>Liquid Argon Purity Demonstrator at Fermilab – Test purity in 30 T capacity, non-evacuable cryostat.</a:t>
            </a:r>
          </a:p>
          <a:p>
            <a:pPr lvl="1" eaLnBrk="1" hangingPunct="1">
              <a:spcBef>
                <a:spcPts val="300"/>
              </a:spcBef>
              <a:tabLst>
                <a:tab pos="1023938" algn="l"/>
              </a:tabLst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ArgoNeuT – Measure real neutrino interactions to use do develop reconstruction algorithms</a:t>
            </a:r>
          </a:p>
          <a:p>
            <a:pPr lvl="1" eaLnBrk="1" hangingPunct="1">
              <a:spcBef>
                <a:spcPts val="300"/>
              </a:spcBef>
              <a:tabLst>
                <a:tab pos="1023938" algn="l"/>
              </a:tabLst>
            </a:pPr>
            <a:r>
              <a:rPr lang="en-US" dirty="0" smtClean="0"/>
              <a:t>MicroBooNE – Scale up to 2.6 m drift; construct and perform full physics experiment and analysis</a:t>
            </a:r>
          </a:p>
          <a:p>
            <a:pPr lvl="1" eaLnBrk="1" hangingPunct="1">
              <a:spcBef>
                <a:spcPts val="300"/>
              </a:spcBef>
              <a:tabLst>
                <a:tab pos="1023938" algn="l"/>
              </a:tabLst>
            </a:pPr>
            <a:r>
              <a:rPr lang="en-US" dirty="0" smtClean="0"/>
              <a:t>LArSoft - Software development program to support analysis of ArgoNeuT, MicroBooNE and LBNE data.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40" y="1084262"/>
            <a:ext cx="1594660" cy="257333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J.Strait, Fermilab - DOE Science &amp; Technology Review   July  12-14, 2010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381000" cy="457200"/>
          </a:xfrm>
          <a:noFill/>
        </p:spPr>
        <p:txBody>
          <a:bodyPr/>
          <a:lstStyle/>
          <a:p>
            <a:fld id="{621AB640-E392-4FFB-B591-CD842BA66ECB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858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LAr Integrated R&amp;D Plan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143000"/>
            <a:ext cx="71628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Additional plan elements:</a:t>
            </a:r>
          </a:p>
          <a:p>
            <a:pPr lvl="1" eaLnBrk="1" hangingPunct="1"/>
            <a:r>
              <a:rPr lang="en-US" dirty="0" smtClean="0"/>
              <a:t>Membrane Cryostat prototype – to evaluate and gain experience with this technology.</a:t>
            </a:r>
          </a:p>
          <a:p>
            <a:pPr lvl="1" eaLnBrk="1" hangingPunct="1"/>
            <a:r>
              <a:rPr lang="en-US" dirty="0" smtClean="0"/>
              <a:t>Installation and Integration prototype – to understand installation issues in a realistic environment for a large underground detector.</a:t>
            </a:r>
          </a:p>
          <a:p>
            <a:pPr lvl="1" eaLnBrk="1" hangingPunct="1"/>
            <a:r>
              <a:rPr lang="en-US" dirty="0" smtClean="0"/>
              <a:t>~5% scale electronics systems test – to understand system-wide issues and component reliability.</a:t>
            </a:r>
          </a:p>
          <a:p>
            <a:pPr lvl="1" eaLnBrk="1" hangingPunct="1"/>
            <a:r>
              <a:rPr lang="en-US" dirty="0" smtClean="0"/>
              <a:t>Test beam module.</a:t>
            </a:r>
          </a:p>
          <a:p>
            <a:pPr eaLnBrk="1" hangingPunct="1"/>
            <a:r>
              <a:rPr lang="en-US" dirty="0" smtClean="0"/>
              <a:t>The Integrated Plan is being executed as planned, subject to funding availability.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J.Strait, Fermilab - DOE Science &amp; Technology Review   July  12-14, 2010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381000" cy="457200"/>
          </a:xfrm>
          <a:noFill/>
        </p:spPr>
        <p:txBody>
          <a:bodyPr/>
          <a:lstStyle/>
          <a:p>
            <a:fld id="{621AB640-E392-4FFB-B591-CD842BA66ECB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858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LAr Integrated R&amp;D Plan - Milestones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143000"/>
            <a:ext cx="71628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Additional plan elements:</a:t>
            </a:r>
          </a:p>
          <a:p>
            <a:pPr lvl="1" eaLnBrk="1" hangingPunct="1"/>
            <a:r>
              <a:rPr lang="en-US" dirty="0" smtClean="0"/>
              <a:t>Membrane Cryostat prototype – to evaluate and gain experience with this technology.</a:t>
            </a:r>
          </a:p>
          <a:p>
            <a:pPr lvl="1" eaLnBrk="1" hangingPunct="1"/>
            <a:r>
              <a:rPr lang="en-US" dirty="0" smtClean="0"/>
              <a:t>Installation and Integration prototype – to understand installation issues in a realistic environment for a large underground detector.</a:t>
            </a:r>
          </a:p>
          <a:p>
            <a:pPr lvl="1" eaLnBrk="1" hangingPunct="1"/>
            <a:r>
              <a:rPr lang="en-US" dirty="0" smtClean="0"/>
              <a:t>~5% scale electronics systems test – to understand system-wide issues and component reliability.</a:t>
            </a:r>
          </a:p>
          <a:p>
            <a:pPr lvl="1" eaLnBrk="1" hangingPunct="1"/>
            <a:r>
              <a:rPr lang="en-US" dirty="0" smtClean="0"/>
              <a:t>Test beam module.</a:t>
            </a:r>
          </a:p>
          <a:p>
            <a:pPr eaLnBrk="1" hangingPunct="1"/>
            <a:r>
              <a:rPr lang="en-US" dirty="0" smtClean="0"/>
              <a:t>The Integrated Plan is being executed as planned, subject to funding availability.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5" y="1143000"/>
            <a:ext cx="86677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J.Strait, Fermilab - DOE Science &amp; Technology Review   July  12-14, 2010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381000" cy="457200"/>
          </a:xfrm>
          <a:noFill/>
        </p:spPr>
        <p:txBody>
          <a:bodyPr/>
          <a:lstStyle/>
          <a:p>
            <a:fld id="{621AB640-E392-4FFB-B591-CD842BA66ECB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858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WBS 1.6 – Conventional Facilities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143000"/>
            <a:ext cx="71628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Led by Fermilab, with input from the rest of the Project and the Collaboration.</a:t>
            </a:r>
          </a:p>
          <a:p>
            <a:pPr eaLnBrk="1" hangingPunct="1"/>
            <a:r>
              <a:rPr lang="en-US" dirty="0" smtClean="0"/>
              <a:t>LBNE is responsible for underground and surface facilities at the near and far sites.</a:t>
            </a:r>
          </a:p>
          <a:p>
            <a:pPr eaLnBrk="1" hangingPunct="1"/>
            <a:r>
              <a:rPr lang="en-US" dirty="0" smtClean="0"/>
              <a:t>Very close coordination with all other sub-projects is required.</a:t>
            </a:r>
          </a:p>
          <a:p>
            <a:pPr eaLnBrk="1" hangingPunct="1"/>
            <a:r>
              <a:rPr lang="en-US" dirty="0" smtClean="0"/>
              <a:t>Very close coordination with DUSEL is required for all work at the far site.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J.Strait, Fermilab - DOE Science &amp; Technology Review   July  12-14, 2010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381000" cy="457200"/>
          </a:xfrm>
          <a:noFill/>
        </p:spPr>
        <p:txBody>
          <a:bodyPr/>
          <a:lstStyle/>
          <a:p>
            <a:fld id="{621AB640-E392-4FFB-B591-CD842BA66ECB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858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WBS 1.6 – Conventional Facilities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143000"/>
            <a:ext cx="71628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Underground and surface facilities for beam and near detector – design work proceding well.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09800"/>
            <a:ext cx="3505200" cy="243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0462" y="4191000"/>
            <a:ext cx="3894138" cy="239275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209800"/>
            <a:ext cx="3154752" cy="24955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J.Strait, Fermilab - DOE Science &amp; Technology Review   July  12-14, 2010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381000" cy="457200"/>
          </a:xfrm>
          <a:noFill/>
        </p:spPr>
        <p:txBody>
          <a:bodyPr/>
          <a:lstStyle/>
          <a:p>
            <a:fld id="{621AB640-E392-4FFB-B591-CD842BA66ECB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858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WBS 1.6 – Conventional Facilities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143000"/>
            <a:ext cx="71628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Underground and surface civil engineering for LBNE-specific facilities on/in the DUSEL site.</a:t>
            </a:r>
          </a:p>
          <a:p>
            <a:pPr eaLnBrk="1" hangingPunct="1"/>
            <a:r>
              <a:rPr lang="en-US" dirty="0" smtClean="0"/>
              <a:t>Currently rely on DUSEL for Large Cavity design for Water Cherenkov Detector.  </a:t>
            </a:r>
          </a:p>
          <a:p>
            <a:pPr eaLnBrk="1" hangingPunct="1"/>
            <a:r>
              <a:rPr lang="en-US" dirty="0" smtClean="0"/>
              <a:t>Design for 2 caverns, but with infrastructure to enable a 3</a:t>
            </a:r>
            <a:r>
              <a:rPr lang="en-US" baseline="30000" dirty="0" smtClean="0"/>
              <a:t>rd</a:t>
            </a:r>
            <a:r>
              <a:rPr lang="en-US" dirty="0" smtClean="0"/>
              <a:t>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168086"/>
            <a:ext cx="4800599" cy="327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J.Strait, Fermilab - DOE Science &amp; Technology Review   July  12-14, 2010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381000" cy="457200"/>
          </a:xfrm>
          <a:noFill/>
        </p:spPr>
        <p:txBody>
          <a:bodyPr/>
          <a:lstStyle/>
          <a:p>
            <a:fld id="{621AB640-E392-4FFB-B591-CD842BA66ECB}" type="slidenum">
              <a:rPr lang="en-US" smtClean="0"/>
              <a:pPr/>
              <a:t>28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858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WBS 1.6 – Conventional Facilities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143000"/>
            <a:ext cx="71628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Independent studies for LAr cavities</a:t>
            </a:r>
          </a:p>
          <a:p>
            <a:pPr eaLnBrk="1" hangingPunct="1"/>
            <a:r>
              <a:rPr lang="en-US" dirty="0" smtClean="0"/>
              <a:t>Conceptual design studies done for 4850 ft and 300 ft</a:t>
            </a:r>
          </a:p>
          <a:p>
            <a:pPr eaLnBrk="1" hangingPunct="1"/>
            <a:r>
              <a:rPr lang="en-US" dirty="0" smtClean="0"/>
              <a:t>Design for 800 ft </a:t>
            </a:r>
            <a:br>
              <a:rPr lang="en-US" dirty="0" smtClean="0"/>
            </a:br>
            <a:r>
              <a:rPr lang="en-US" dirty="0" smtClean="0"/>
              <a:t>recently launched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581400"/>
            <a:ext cx="2725803" cy="275272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3745" y="2057400"/>
            <a:ext cx="3711655" cy="44196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J.Strait, Fermilab - DOE Science &amp; Technology Review   July  12-14, 2010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381000" cy="457200"/>
          </a:xfrm>
          <a:noFill/>
        </p:spPr>
        <p:txBody>
          <a:bodyPr/>
          <a:lstStyle/>
          <a:p>
            <a:fld id="{621AB640-E392-4FFB-B591-CD842BA66ECB}" type="slidenum">
              <a:rPr lang="en-US" smtClean="0"/>
              <a:pPr/>
              <a:t>29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70104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LBNE Physics Reach: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m</a:t>
            </a:r>
            <a:r>
              <a:rPr lang="en-US" dirty="0" smtClean="0"/>
              <a:t> -&gt;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/>
              <a:t>e </a:t>
            </a:r>
            <a:r>
              <a:rPr lang="en-US" dirty="0" smtClean="0"/>
              <a:t>appearance</a:t>
            </a:r>
            <a:endParaRPr lang="en-US" baseline="-25000" dirty="0" smtClean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50606"/>
            <a:ext cx="7543800" cy="545019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J.Strait, Fermilab - DOE Science &amp; Technology Review   July  12-14, 2010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381000" cy="457200"/>
          </a:xfrm>
          <a:noFill/>
        </p:spPr>
        <p:txBody>
          <a:bodyPr/>
          <a:lstStyle/>
          <a:p>
            <a:fld id="{621AB640-E392-4FFB-B591-CD842BA66ECB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858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Sample with bullet points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143000"/>
            <a:ext cx="71628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First Bullet</a:t>
            </a:r>
          </a:p>
          <a:p>
            <a:pPr eaLnBrk="1" hangingPunct="1"/>
            <a:r>
              <a:rPr lang="en-US" dirty="0" smtClean="0"/>
              <a:t>Second Bullet</a:t>
            </a:r>
          </a:p>
          <a:p>
            <a:pPr lvl="1" eaLnBrk="1" hangingPunct="1"/>
            <a:r>
              <a:rPr lang="en-US" dirty="0" smtClean="0"/>
              <a:t>More</a:t>
            </a:r>
          </a:p>
          <a:p>
            <a:pPr lvl="1" eaLnBrk="1" hangingPunct="1"/>
            <a:r>
              <a:rPr lang="en-US" dirty="0" smtClean="0"/>
              <a:t>Yet more</a:t>
            </a:r>
          </a:p>
          <a:p>
            <a:pPr lvl="1" eaLnBrk="1" hangingPunct="1"/>
            <a:r>
              <a:rPr lang="en-US" dirty="0" smtClean="0"/>
              <a:t>Still more</a:t>
            </a:r>
          </a:p>
          <a:p>
            <a:pPr lvl="3" eaLnBrk="1" hangingPunct="1"/>
            <a:r>
              <a:rPr lang="en-US" dirty="0" smtClean="0"/>
              <a:t>Less important</a:t>
            </a:r>
          </a:p>
          <a:p>
            <a:pPr lvl="4" eaLnBrk="1" hangingPunct="1"/>
            <a:r>
              <a:rPr lang="en-US" dirty="0" smtClean="0"/>
              <a:t>Trivial</a:t>
            </a:r>
          </a:p>
        </p:txBody>
      </p:sp>
      <p:pic>
        <p:nvPicPr>
          <p:cNvPr id="6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68349" y="609600"/>
            <a:ext cx="8007320" cy="13111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L</a:t>
            </a:r>
            <a:r>
              <a:rPr lang="en-US" sz="3600" b="1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ong</a:t>
            </a:r>
            <a:r>
              <a:rPr lang="en-US" sz="3600" b="1" cap="none" spc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B</a:t>
            </a:r>
            <a:r>
              <a:rPr lang="en-US" sz="3600" b="1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aseline</a:t>
            </a:r>
            <a:r>
              <a:rPr lang="en-US" sz="3600" b="1" cap="none" spc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N</a:t>
            </a:r>
            <a:r>
              <a:rPr lang="en-US" sz="3600" b="1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eutrino </a:t>
            </a:r>
            <a:r>
              <a:rPr lang="en-US" sz="36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E</a:t>
            </a:r>
            <a:r>
              <a:rPr lang="en-US" sz="3600" b="1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xperiment</a:t>
            </a:r>
          </a:p>
          <a:p>
            <a:pPr algn="ctr"/>
            <a:endParaRPr lang="en-US" sz="3600" b="1" cap="none" spc="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81000" y="3146975"/>
            <a:ext cx="8777699" cy="1706785"/>
            <a:chOff x="381000" y="3146975"/>
            <a:chExt cx="8777699" cy="1706785"/>
          </a:xfrm>
        </p:grpSpPr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300000">
              <a:off x="6634132" y="3146975"/>
              <a:ext cx="2524567" cy="1706785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381000" y="3733800"/>
              <a:ext cx="53340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 smtClean="0">
                  <a:solidFill>
                    <a:srgbClr val="FFFF00"/>
                  </a:solidFill>
                </a:rPr>
                <a:t>New Neutrino Beam at Fermilab…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52400" y="1858764"/>
            <a:ext cx="6781800" cy="2789436"/>
            <a:chOff x="152400" y="1858764"/>
            <a:chExt cx="6781800" cy="2789436"/>
          </a:xfrm>
        </p:grpSpPr>
        <p:pic>
          <p:nvPicPr>
            <p:cNvPr id="2048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2400" y="1858764"/>
              <a:ext cx="2133600" cy="1341636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381000" y="4191000"/>
              <a:ext cx="65532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 smtClean="0">
                  <a:solidFill>
                    <a:srgbClr val="FFFF00"/>
                  </a:solidFill>
                </a:rPr>
                <a:t>…Directed towards NSF’s proposed DUSEL 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1000" y="3352234"/>
            <a:ext cx="7225725" cy="1753166"/>
            <a:chOff x="381000" y="3352234"/>
            <a:chExt cx="7225725" cy="1753166"/>
          </a:xfrm>
        </p:grpSpPr>
        <p:pic>
          <p:nvPicPr>
            <p:cNvPr id="19460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814690">
              <a:off x="6180351" y="3352234"/>
              <a:ext cx="1426374" cy="758124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381000" y="4648200"/>
              <a:ext cx="6629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 smtClean="0">
                  <a:solidFill>
                    <a:srgbClr val="FFFF00"/>
                  </a:solidFill>
                </a:rPr>
                <a:t>Precision Near Detector on the Fermilab site 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1000" y="1488563"/>
            <a:ext cx="8077200" cy="4074037"/>
            <a:chOff x="381000" y="1488563"/>
            <a:chExt cx="8077200" cy="4074037"/>
          </a:xfrm>
        </p:grpSpPr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7619026">
              <a:off x="1066800" y="1524000"/>
              <a:ext cx="1200150" cy="1129275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</p:pic>
        <p:sp>
          <p:nvSpPr>
            <p:cNvPr id="16" name="TextBox 15"/>
            <p:cNvSpPr txBox="1"/>
            <p:nvPr/>
          </p:nvSpPr>
          <p:spPr>
            <a:xfrm>
              <a:off x="381000" y="5105400"/>
              <a:ext cx="80772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 smtClean="0">
                  <a:solidFill>
                    <a:srgbClr val="FFFF00"/>
                  </a:solidFill>
                </a:rPr>
                <a:t>100 kT fiducial volume Water Cherenkov Far Detector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81000" y="2509971"/>
            <a:ext cx="8077200" cy="3509829"/>
            <a:chOff x="381000" y="2509971"/>
            <a:chExt cx="8077200" cy="3509829"/>
          </a:xfrm>
        </p:grpSpPr>
        <p:pic>
          <p:nvPicPr>
            <p:cNvPr id="20483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2469987">
              <a:off x="648601" y="2509971"/>
              <a:ext cx="1500188" cy="865188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381000" y="5562600"/>
              <a:ext cx="80772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 smtClean="0">
                  <a:solidFill>
                    <a:srgbClr val="FFFF00"/>
                  </a:solidFill>
                </a:rPr>
                <a:t>17 kT fiducial volume Liquid Argon TPC Far Detector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J.Strait, Fermilab - DOE Science &amp; Technology Review   July  12-14, 2010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381000" cy="457200"/>
          </a:xfrm>
          <a:noFill/>
        </p:spPr>
        <p:txBody>
          <a:bodyPr/>
          <a:lstStyle/>
          <a:p>
            <a:fld id="{621AB640-E392-4FFB-B591-CD842BA66ECB}" type="slidenum">
              <a:rPr lang="en-US" smtClean="0"/>
              <a:pPr/>
              <a:t>30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70104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LBNE Physics Reach: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m</a:t>
            </a:r>
            <a:r>
              <a:rPr lang="en-US" dirty="0" smtClean="0"/>
              <a:t> -&gt;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/>
              <a:t>e </a:t>
            </a:r>
            <a:r>
              <a:rPr lang="en-US" dirty="0" smtClean="0"/>
              <a:t>appearance</a:t>
            </a:r>
            <a:endParaRPr lang="en-US" baseline="-25000" dirty="0" smtClean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9837" y="990600"/>
            <a:ext cx="7065963" cy="505777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 rot="19205281">
            <a:off x="1890592" y="2687118"/>
            <a:ext cx="5319134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 smtClean="0">
                <a:ln w="18415" cmpd="sng">
                  <a:noFill/>
                  <a:prstDash val="solid"/>
                </a:ln>
                <a:solidFill>
                  <a:srgbClr val="FFFFFF">
                    <a:alpha val="3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PRELIMINARY</a:t>
            </a:r>
          </a:p>
          <a:p>
            <a:pPr algn="ctr"/>
            <a:r>
              <a:rPr lang="en-US" sz="5000" b="0" cap="none" spc="0" dirty="0" smtClean="0">
                <a:ln w="18415" cmpd="sng">
                  <a:noFill/>
                  <a:prstDash val="solid"/>
                </a:ln>
                <a:solidFill>
                  <a:srgbClr val="FFFFFF">
                    <a:alpha val="3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 in Progress</a:t>
            </a:r>
            <a:endParaRPr lang="en-US" sz="5000" b="0" cap="none" spc="0" dirty="0">
              <a:ln w="18415" cmpd="sng">
                <a:noFill/>
                <a:prstDash val="solid"/>
              </a:ln>
              <a:solidFill>
                <a:srgbClr val="FFFFFF">
                  <a:alpha val="30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7720" y="960121"/>
            <a:ext cx="3988118" cy="270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WC_cp_sens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1108029" y="525779"/>
            <a:ext cx="2743200" cy="3587657"/>
          </a:xfrm>
          <a:prstGeom prst="rect">
            <a:avLst/>
          </a:prstGeom>
        </p:spPr>
      </p:pic>
      <p:pic>
        <p:nvPicPr>
          <p:cNvPr id="13" name="Picture 12" descr="WC_cp_fod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1108029" y="3268979"/>
            <a:ext cx="2743200" cy="3587658"/>
          </a:xfrm>
          <a:prstGeom prst="rect">
            <a:avLst/>
          </a:prstGeom>
        </p:spPr>
      </p:pic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J.Strait, Fermilab - DOE Science &amp; Technology Review   July  12-14, 2010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381000" cy="457200"/>
          </a:xfrm>
          <a:noFill/>
        </p:spPr>
        <p:txBody>
          <a:bodyPr/>
          <a:lstStyle/>
          <a:p>
            <a:fld id="{621AB640-E392-4FFB-B591-CD842BA66ECB}" type="slidenum">
              <a:rPr lang="en-US" smtClean="0"/>
              <a:pPr/>
              <a:t>31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858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LBNE Physics Reach: CP Violation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29600" y="1524000"/>
            <a:ext cx="381000" cy="83715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 b="1" smtClean="0">
                <a:solidFill>
                  <a:srgbClr val="33CC33"/>
                </a:solidFill>
              </a:rPr>
              <a:t>1</a:t>
            </a:r>
            <a:r>
              <a:rPr lang="en-US" sz="1600" b="1" smtClean="0">
                <a:solidFill>
                  <a:srgbClr val="33CC33"/>
                </a:solidFill>
                <a:latin typeface="Symbol" pitchFamily="18" charset="2"/>
              </a:rPr>
              <a:t>s</a:t>
            </a:r>
          </a:p>
          <a:p>
            <a:pPr algn="l"/>
            <a:r>
              <a:rPr lang="en-US" sz="1600" b="1" smtClean="0">
                <a:solidFill>
                  <a:schemeClr val="bg2"/>
                </a:solidFill>
              </a:rPr>
              <a:t>2</a:t>
            </a:r>
            <a:r>
              <a:rPr lang="en-US" sz="1600" b="1" smtClean="0">
                <a:solidFill>
                  <a:schemeClr val="bg2"/>
                </a:solidFill>
                <a:latin typeface="Symbol" pitchFamily="18" charset="2"/>
              </a:rPr>
              <a:t>s</a:t>
            </a:r>
          </a:p>
          <a:p>
            <a:pPr algn="l"/>
            <a:r>
              <a:rPr lang="en-US" sz="1600" b="1" smtClean="0">
                <a:solidFill>
                  <a:srgbClr val="FF0000"/>
                </a:solidFill>
              </a:rPr>
              <a:t>3</a:t>
            </a:r>
            <a:r>
              <a:rPr lang="en-US" sz="1600" b="1" smtClean="0">
                <a:solidFill>
                  <a:srgbClr val="FF0000"/>
                </a:solidFill>
                <a:latin typeface="Symbol" pitchFamily="18" charset="2"/>
              </a:rPr>
              <a:t>s</a:t>
            </a:r>
            <a:endParaRPr lang="en-US" sz="1600" b="1">
              <a:solidFill>
                <a:srgbClr val="FF0000"/>
              </a:solidFill>
              <a:latin typeface="Symbol" pitchFamily="18" charset="2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rot="10800000" flipV="1">
            <a:off x="7696200" y="1676400"/>
            <a:ext cx="457200" cy="76200"/>
          </a:xfrm>
          <a:prstGeom prst="straightConnector1">
            <a:avLst/>
          </a:prstGeom>
          <a:noFill/>
          <a:ln w="19050" cap="flat" cmpd="sng" algn="ctr">
            <a:solidFill>
              <a:srgbClr val="33CC3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8" idx="1"/>
          </p:cNvCxnSpPr>
          <p:nvPr/>
        </p:nvCxnSpPr>
        <p:spPr bwMode="auto">
          <a:xfrm rot="10800000">
            <a:off x="7772400" y="1905000"/>
            <a:ext cx="457200" cy="37576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0800000">
            <a:off x="7680960" y="2057400"/>
            <a:ext cx="502920" cy="15240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1143000" y="1295400"/>
            <a:ext cx="533400" cy="5416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 b="1" smtClean="0">
                <a:solidFill>
                  <a:srgbClr val="FF0000"/>
                </a:solidFill>
              </a:rPr>
              <a:t>3</a:t>
            </a:r>
            <a:r>
              <a:rPr lang="en-US" sz="1600" b="1" smtClean="0">
                <a:solidFill>
                  <a:srgbClr val="FF0000"/>
                </a:solidFill>
                <a:latin typeface="Symbol" pitchFamily="18" charset="2"/>
              </a:rPr>
              <a:t>s </a:t>
            </a:r>
            <a:r>
              <a:rPr lang="en-US" sz="1600" b="1" smtClean="0">
                <a:solidFill>
                  <a:srgbClr val="FF0000"/>
                </a:solidFill>
                <a:latin typeface="Arial"/>
                <a:cs typeface="Arial"/>
              </a:rPr>
              <a:t>––</a:t>
            </a:r>
            <a:endParaRPr lang="en-US" sz="1600" b="1" smtClean="0">
              <a:solidFill>
                <a:srgbClr val="FF0000"/>
              </a:solidFill>
              <a:latin typeface="Symbol" pitchFamily="18" charset="2"/>
            </a:endParaRPr>
          </a:p>
          <a:p>
            <a:pPr algn="l"/>
            <a:r>
              <a:rPr lang="en-US" sz="1600" b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5</a:t>
            </a:r>
            <a:r>
              <a:rPr lang="en-US" sz="1600" b="1" smtClean="0">
                <a:solidFill>
                  <a:schemeClr val="bg1">
                    <a:lumMod val="60000"/>
                    <a:lumOff val="40000"/>
                  </a:schemeClr>
                </a:solidFill>
                <a:latin typeface="Symbol" pitchFamily="18" charset="2"/>
              </a:rPr>
              <a:t>s </a:t>
            </a:r>
            <a:r>
              <a:rPr lang="en-US" sz="1600" b="1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––</a:t>
            </a:r>
            <a:endParaRPr lang="en-US" sz="1600" b="1">
              <a:solidFill>
                <a:schemeClr val="bg1">
                  <a:lumMod val="60000"/>
                  <a:lumOff val="40000"/>
                </a:schemeClr>
              </a:solidFill>
              <a:latin typeface="Symbol" pitchFamily="18" charset="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26864" y="3703320"/>
            <a:ext cx="3980593" cy="267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 rot="19205281">
            <a:off x="1890592" y="2687118"/>
            <a:ext cx="5319134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 smtClean="0">
                <a:ln w="18415" cmpd="sng">
                  <a:noFill/>
                  <a:prstDash val="solid"/>
                </a:ln>
                <a:solidFill>
                  <a:srgbClr val="FFFFFF">
                    <a:alpha val="3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PRELIMINARY</a:t>
            </a:r>
          </a:p>
          <a:p>
            <a:pPr algn="ctr"/>
            <a:r>
              <a:rPr lang="en-US" sz="5000" b="0" cap="none" spc="0" dirty="0" smtClean="0">
                <a:ln w="18415" cmpd="sng">
                  <a:noFill/>
                  <a:prstDash val="solid"/>
                </a:ln>
                <a:solidFill>
                  <a:srgbClr val="FFFFFF">
                    <a:alpha val="3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 in Progress</a:t>
            </a:r>
            <a:endParaRPr lang="en-US" sz="5000" b="0" cap="none" spc="0" dirty="0">
              <a:ln w="18415" cmpd="sng">
                <a:noFill/>
                <a:prstDash val="solid"/>
              </a:ln>
              <a:solidFill>
                <a:srgbClr val="FFFFFF">
                  <a:alpha val="30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J.Strait, Fermilab - DOE Science &amp; Technology Review   July  12-14, 2010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381000" cy="457200"/>
          </a:xfrm>
          <a:noFill/>
        </p:spPr>
        <p:txBody>
          <a:bodyPr/>
          <a:lstStyle/>
          <a:p>
            <a:fld id="{621AB640-E392-4FFB-B591-CD842BA66ECB}" type="slidenum">
              <a:rPr lang="en-US" smtClean="0"/>
              <a:pPr/>
              <a:t>32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858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LBNE Physics Reach – Proton Decay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143000"/>
            <a:ext cx="71628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First Bullet</a:t>
            </a:r>
          </a:p>
          <a:p>
            <a:pPr eaLnBrk="1" hangingPunct="1"/>
            <a:r>
              <a:rPr lang="en-US" dirty="0" smtClean="0"/>
              <a:t>Second Bullet</a:t>
            </a:r>
          </a:p>
          <a:p>
            <a:pPr lvl="1" eaLnBrk="1" hangingPunct="1"/>
            <a:r>
              <a:rPr lang="en-US" dirty="0" smtClean="0"/>
              <a:t>More</a:t>
            </a:r>
          </a:p>
          <a:p>
            <a:pPr lvl="1" eaLnBrk="1" hangingPunct="1"/>
            <a:r>
              <a:rPr lang="en-US" dirty="0" smtClean="0"/>
              <a:t>Yet more</a:t>
            </a:r>
          </a:p>
          <a:p>
            <a:pPr lvl="1" eaLnBrk="1" hangingPunct="1"/>
            <a:r>
              <a:rPr lang="en-US" dirty="0" smtClean="0"/>
              <a:t>Still more</a:t>
            </a:r>
          </a:p>
          <a:p>
            <a:pPr lvl="3" eaLnBrk="1" hangingPunct="1"/>
            <a:r>
              <a:rPr lang="en-US" dirty="0" smtClean="0"/>
              <a:t>Less important</a:t>
            </a:r>
          </a:p>
          <a:p>
            <a:pPr lvl="4" eaLnBrk="1" hangingPunct="1"/>
            <a:r>
              <a:rPr lang="en-US" dirty="0" smtClean="0"/>
              <a:t>Trivial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808" y="990599"/>
            <a:ext cx="8118762" cy="541020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324600" y="5867400"/>
            <a:ext cx="228600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 Kearns, LBNE Collab. Mtg., 27 May 2010.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J.Strait, Fermilab - DOE Science &amp; Technology Review   July  12-14, 2010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381000" cy="457200"/>
          </a:xfrm>
          <a:noFill/>
        </p:spPr>
        <p:txBody>
          <a:bodyPr/>
          <a:lstStyle/>
          <a:p>
            <a:fld id="{621AB640-E392-4FFB-B591-CD842BA66ECB}" type="slidenum">
              <a:rPr lang="en-US" smtClean="0"/>
              <a:pPr/>
              <a:t>33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858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LBNE Physics Reach – Proton Decay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24600" y="5334000"/>
            <a:ext cx="2286000" cy="461665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Ed Kearns, LBNE Collab. Mtg., 27 May 2010.</a:t>
            </a:r>
            <a:endParaRPr lang="en-US" sz="12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45919"/>
            <a:ext cx="4257086" cy="357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1571" y="1691640"/>
            <a:ext cx="4257086" cy="353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/>
          <p:nvPr/>
        </p:nvCxnSpPr>
        <p:spPr bwMode="auto">
          <a:xfrm flipH="1" flipV="1">
            <a:off x="3810000" y="2779776"/>
            <a:ext cx="0" cy="539496"/>
          </a:xfrm>
          <a:prstGeom prst="straightConnector1">
            <a:avLst/>
          </a:prstGeom>
          <a:noFill/>
          <a:ln w="15875" cap="flat" cmpd="sng" algn="ctr">
            <a:solidFill>
              <a:srgbClr val="FF99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694176" y="3182779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9900"/>
                </a:solidFill>
              </a:rPr>
              <a:t>LAr 34</a:t>
            </a:r>
            <a:endParaRPr lang="en-US" sz="1000" b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J.Strait, Fermilab - DOE Science &amp; Technology Review   July  12-14, 2010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381000" cy="457200"/>
          </a:xfrm>
          <a:noFill/>
        </p:spPr>
        <p:txBody>
          <a:bodyPr/>
          <a:lstStyle/>
          <a:p>
            <a:fld id="{BEBDB463-C924-4620-AB4B-3A2FE9D9EC21}" type="slidenum">
              <a:rPr lang="en-US" smtClean="0"/>
              <a:pPr/>
              <a:t>34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858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LBNE Configuration Decisions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143000"/>
            <a:ext cx="76962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LBNE has many configuration choices, for example:</a:t>
            </a:r>
          </a:p>
          <a:p>
            <a:pPr lvl="1" eaLnBrk="1" hangingPunct="1"/>
            <a:r>
              <a:rPr lang="en-US" dirty="0" smtClean="0"/>
              <a:t>Water Cherenkov Detector vs. LAr TPC</a:t>
            </a:r>
          </a:p>
          <a:p>
            <a:pPr lvl="1" eaLnBrk="1" hangingPunct="1"/>
            <a:r>
              <a:rPr lang="en-US" dirty="0" smtClean="0"/>
              <a:t>Near Detector configuration </a:t>
            </a:r>
          </a:p>
          <a:p>
            <a:pPr lvl="1" eaLnBrk="1" hangingPunct="1"/>
            <a:r>
              <a:rPr lang="en-US" dirty="0" smtClean="0"/>
              <a:t>Investment in beam vs. near detector vs. far detector.</a:t>
            </a:r>
          </a:p>
          <a:p>
            <a:pPr lvl="1" eaLnBrk="1" hangingPunct="1"/>
            <a:r>
              <a:rPr lang="en-US" dirty="0" smtClean="0"/>
              <a:t>Detector mass vs. photocathode coverage</a:t>
            </a:r>
          </a:p>
          <a:p>
            <a:pPr eaLnBrk="1" hangingPunct="1"/>
            <a:r>
              <a:rPr lang="en-US" dirty="0" smtClean="0"/>
              <a:t>Approach:  Build an experimental complex to deliver the best possible science.</a:t>
            </a:r>
          </a:p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Based on the DOE mission need statement and the NSF objectives for DUSEL Physics</a:t>
            </a:r>
            <a:r>
              <a:rPr lang="en-US" smtClean="0">
                <a:solidFill>
                  <a:srgbClr val="FFFFFF"/>
                </a:solidFill>
              </a:rPr>
              <a:t>, we consider that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Neutrino oscillations and proton decay should be most strongly considered in choosing the configuration for “the best possible science.”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J.Strait, Fermilab - DOE Science &amp; Technology Review   July  12-14, 2010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381000" cy="457200"/>
          </a:xfrm>
          <a:noFill/>
        </p:spPr>
        <p:txBody>
          <a:bodyPr/>
          <a:lstStyle/>
          <a:p>
            <a:fld id="{BEBDB463-C924-4620-AB4B-3A2FE9D9EC21}" type="slidenum">
              <a:rPr lang="en-US" smtClean="0"/>
              <a:pPr/>
              <a:t>35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858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LBNE Configuration Decisions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143000"/>
            <a:ext cx="7696200" cy="49530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Inputs to the decision:</a:t>
            </a:r>
          </a:p>
          <a:p>
            <a:pPr eaLnBrk="1" hangingPunct="1">
              <a:buNone/>
            </a:pPr>
            <a:r>
              <a:rPr lang="en-US" dirty="0" smtClean="0"/>
              <a:t>1)	Determine physics sensitivities based on simulations of signal and background for each configuration.</a:t>
            </a:r>
          </a:p>
          <a:p>
            <a:pPr eaLnBrk="1" hangingPunct="1">
              <a:buNone/>
            </a:pPr>
            <a:r>
              <a:rPr lang="en-US" dirty="0" smtClean="0"/>
              <a:t>2)	Conduct risk analysis (technical, cost and schedule) for each detector technology and far-detector depth.</a:t>
            </a:r>
          </a:p>
          <a:p>
            <a:pPr eaLnBrk="1" hangingPunct="1">
              <a:buNone/>
            </a:pPr>
            <a:r>
              <a:rPr lang="en-US" dirty="0" smtClean="0"/>
              <a:t>3)	Estimate cost and schedule for each configuration.</a:t>
            </a:r>
          </a:p>
          <a:p>
            <a:pPr eaLnBrk="1" hangingPunct="1">
              <a:buNone/>
            </a:pPr>
            <a:r>
              <a:rPr lang="en-US" dirty="0" smtClean="0"/>
              <a:t>4)	Normalize far detector mass to common cost.</a:t>
            </a:r>
          </a:p>
          <a:p>
            <a:pPr eaLnBrk="1" hangingPunct="1">
              <a:buNone/>
            </a:pPr>
            <a:r>
              <a:rPr lang="en-US" dirty="0" smtClean="0"/>
              <a:t>5)	Estimate physics reach = f(t) for each configuration.</a:t>
            </a:r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J.Strait, Fermilab - DOE Science &amp; Technology Review   July  12-14, 2010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381000" cy="457200"/>
          </a:xfrm>
          <a:noFill/>
        </p:spPr>
        <p:txBody>
          <a:bodyPr/>
          <a:lstStyle/>
          <a:p>
            <a:fld id="{BEBDB463-C924-4620-AB4B-3A2FE9D9EC21}" type="slidenum">
              <a:rPr lang="en-US" smtClean="0"/>
              <a:pPr/>
              <a:t>36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858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LBNE Configuration Decisions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143000"/>
            <a:ext cx="76962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Plan – Constitute the Collaboration Executive Committee as an advisory committee charged to:</a:t>
            </a:r>
          </a:p>
          <a:p>
            <a:pPr lvl="1" eaLnBrk="1" hangingPunct="1"/>
            <a:r>
              <a:rPr lang="en-US" dirty="0" smtClean="0"/>
              <a:t>Evaluate the “input data”</a:t>
            </a:r>
          </a:p>
          <a:p>
            <a:pPr lvl="1" eaLnBrk="1" hangingPunct="1"/>
            <a:r>
              <a:rPr lang="en-US" dirty="0" smtClean="0"/>
              <a:t>Weigh the relative importance of the inputs</a:t>
            </a:r>
          </a:p>
          <a:p>
            <a:pPr lvl="1" eaLnBrk="1" hangingPunct="1"/>
            <a:r>
              <a:rPr lang="en-US" dirty="0" smtClean="0"/>
              <a:t>Produce a consensus report  making recommendations concerning the configuration of experimental complex.</a:t>
            </a:r>
          </a:p>
          <a:p>
            <a:pPr lvl="1" eaLnBrk="1" hangingPunct="1"/>
            <a:r>
              <a:rPr lang="en-US" dirty="0" smtClean="0"/>
              <a:t>“Too early to decide” is a possible outcome for some choices  prior to CD-2.</a:t>
            </a:r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J.Strait, Fermilab - DOE Science &amp; Technology Review   July  12-14, 2010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381000" cy="457200"/>
          </a:xfrm>
          <a:noFill/>
        </p:spPr>
        <p:txBody>
          <a:bodyPr/>
          <a:lstStyle/>
          <a:p>
            <a:fld id="{BEBDB463-C924-4620-AB4B-3A2FE9D9EC21}" type="slidenum">
              <a:rPr lang="en-US" smtClean="0"/>
              <a:pPr/>
              <a:t>37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858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143000"/>
            <a:ext cx="7696200" cy="4953000"/>
          </a:xfrm>
        </p:spPr>
        <p:txBody>
          <a:bodyPr/>
          <a:lstStyle/>
          <a:p>
            <a:pPr marL="341313" indent="-341313" eaLnBrk="1" hangingPunct="1"/>
            <a:r>
              <a:rPr lang="en-US" smtClean="0"/>
              <a:t>LBNE, together with DUSEL, are planning a world-leading program in neutrino oscillations, proton decay and neutrino astrophysics.</a:t>
            </a:r>
          </a:p>
          <a:p>
            <a:pPr eaLnBrk="1" hangingPunct="1"/>
            <a:r>
              <a:rPr lang="en-US" smtClean="0"/>
              <a:t>Major </a:t>
            </a:r>
            <a:r>
              <a:rPr lang="en-US" dirty="0" smtClean="0"/>
              <a:t>progress has been made in the </a:t>
            </a:r>
            <a:r>
              <a:rPr lang="en-US" smtClean="0"/>
              <a:t>past year:</a:t>
            </a:r>
            <a:endParaRPr lang="en-US" dirty="0" smtClean="0"/>
          </a:p>
          <a:p>
            <a:pPr marL="625475" lvl="1" eaLnBrk="1" hangingPunct="1"/>
            <a:r>
              <a:rPr lang="en-US" dirty="0" smtClean="0"/>
              <a:t>Roles and relationships have been defined and established between DOE and NSF and between the DUSEL and LBNE </a:t>
            </a:r>
            <a:r>
              <a:rPr lang="en-US" smtClean="0"/>
              <a:t>Projects.  The </a:t>
            </a:r>
            <a:r>
              <a:rPr lang="en-US" dirty="0" smtClean="0"/>
              <a:t>DUSEL and LBNE Projects are developing a strong partnership.</a:t>
            </a:r>
          </a:p>
          <a:p>
            <a:pPr marL="625475" lvl="1" eaLnBrk="1" hangingPunct="1"/>
            <a:r>
              <a:rPr lang="en-US" smtClean="0"/>
              <a:t>A strong </a:t>
            </a:r>
            <a:r>
              <a:rPr lang="en-US" dirty="0" smtClean="0"/>
              <a:t>LBNE Project </a:t>
            </a:r>
            <a:r>
              <a:rPr lang="en-US" smtClean="0"/>
              <a:t>Team is in place and </a:t>
            </a:r>
            <a:r>
              <a:rPr lang="en-US" dirty="0" smtClean="0"/>
              <a:t>is working well. Fermilab, BNL and LANL are committed </a:t>
            </a:r>
            <a:r>
              <a:rPr lang="en-US" smtClean="0"/>
              <a:t>to the </a:t>
            </a:r>
            <a:r>
              <a:rPr lang="en-US" dirty="0" smtClean="0"/>
              <a:t>Project.</a:t>
            </a:r>
          </a:p>
          <a:p>
            <a:pPr marL="625475" lvl="1" eaLnBrk="1" hangingPunct="1"/>
            <a:r>
              <a:rPr lang="en-US" dirty="0" smtClean="0"/>
              <a:t>The LBNE Science Collaboration is growing rapidly and working in close cooperation with the LBNE Project Team </a:t>
            </a:r>
            <a:r>
              <a:rPr lang="en-US" smtClean="0"/>
              <a:t>and DUSEL</a:t>
            </a:r>
            <a:r>
              <a:rPr lang="en-US" dirty="0" smtClean="0"/>
              <a:t>.</a:t>
            </a:r>
          </a:p>
          <a:p>
            <a:pPr marL="625475" lvl="1" eaLnBrk="1" hangingPunct="1"/>
            <a:r>
              <a:rPr lang="en-US" dirty="0" smtClean="0"/>
              <a:t>Serious progress is being made in developing the Conceptual Design, as well as other  prerequisites for CD-1.</a:t>
            </a: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0000"/>
          </a:solidFill>
        </p:spPr>
        <p:txBody>
          <a:bodyPr/>
          <a:lstStyle/>
          <a:p>
            <a:pPr algn="ctr">
              <a:buNone/>
            </a:pPr>
            <a:endParaRPr lang="en-US" smtClean="0"/>
          </a:p>
          <a:p>
            <a:pPr algn="ctr">
              <a:buNone/>
            </a:pPr>
            <a:endParaRPr lang="en-US" smtClean="0"/>
          </a:p>
          <a:p>
            <a:pPr algn="ctr">
              <a:buNone/>
            </a:pPr>
            <a:endParaRPr lang="en-US" smtClean="0"/>
          </a:p>
          <a:p>
            <a:pPr algn="ctr">
              <a:buNone/>
            </a:pPr>
            <a:endParaRPr lang="en-US" smtClean="0"/>
          </a:p>
          <a:p>
            <a:pPr algn="ctr">
              <a:buNone/>
            </a:pPr>
            <a:endParaRPr lang="en-US" smtClean="0"/>
          </a:p>
          <a:p>
            <a:pPr algn="ctr">
              <a:buNone/>
            </a:pPr>
            <a:endParaRPr lang="en-US" smtClean="0"/>
          </a:p>
          <a:p>
            <a:pPr algn="ctr">
              <a:buNone/>
            </a:pPr>
            <a:endParaRPr lang="en-US" smtClean="0"/>
          </a:p>
          <a:p>
            <a:pPr algn="ctr">
              <a:buNone/>
            </a:pPr>
            <a:r>
              <a:rPr lang="en-US" smtClean="0"/>
              <a:t>END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059" y="2819400"/>
            <a:ext cx="4774741" cy="365028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J.Strait, Fermilab - DOE Science &amp; Technology Review   July  12-14, 2010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381000" cy="457200"/>
          </a:xfrm>
          <a:noFill/>
        </p:spPr>
        <p:txBody>
          <a:bodyPr/>
          <a:lstStyle/>
          <a:p>
            <a:fld id="{621AB640-E392-4FFB-B591-CD842BA66ECB}" type="slidenum">
              <a:rPr lang="en-US" smtClean="0"/>
              <a:pPr/>
              <a:t>39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858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Neutrino Physics Strategy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00200" y="1143000"/>
            <a:ext cx="7239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>
              <a:buClr>
                <a:srgbClr val="CCFFFF"/>
              </a:buClr>
              <a:buFontTx/>
              <a:buChar char="•"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LBNE, as currently planned, is sensitive to 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CP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violation discovery (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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</a:rPr>
              <a:t>p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</a:t>
            </a:r>
            <a:r>
              <a:rPr lang="en-US" kern="0" smtClean="0">
                <a:sym typeface="Symbol"/>
              </a:rPr>
              <a:t>3</a:t>
            </a:r>
            <a:r>
              <a:rPr lang="en-US" kern="0" smtClean="0">
                <a:latin typeface="Symbol" pitchFamily="18" charset="2"/>
                <a:sym typeface="Symbol"/>
              </a:rPr>
              <a:t>s</a:t>
            </a:r>
            <a:r>
              <a:rPr lang="en-US" kern="0" smtClean="0">
                <a:sym typeface="Symbol"/>
              </a:rPr>
              <a:t>)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sin</a:t>
            </a:r>
            <a:r>
              <a:rPr kumimoji="0" lang="en-US" sz="24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</a:rPr>
              <a:t>q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-24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</a:t>
            </a:r>
            <a:r>
              <a:rPr kumimoji="0" lang="en-US" sz="3000" b="0" i="0" u="none" strike="noStrike" kern="0" cap="none" spc="0" normalizeH="0" baseline="-28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0.01.</a:t>
            </a:r>
          </a:p>
          <a:p>
            <a:pPr marL="342900" lvl="0" indent="-342900" algn="l">
              <a:spcBef>
                <a:spcPts val="600"/>
              </a:spcBef>
              <a:buClr>
                <a:srgbClr val="CCFFFF"/>
              </a:buClr>
              <a:buFontTx/>
              <a:buChar char="•"/>
              <a:tabLst>
                <a:tab pos="3657600" algn="l"/>
              </a:tabLst>
            </a:pPr>
            <a:r>
              <a:rPr lang="en-US" kern="0" dirty="0" smtClean="0">
                <a:latin typeface="+mn-lt"/>
              </a:rPr>
              <a:t>By CD-2 (mid-2013) we are likely to </a:t>
            </a:r>
            <a:r>
              <a:rPr lang="en-US" kern="0" smtClean="0">
                <a:latin typeface="+mn-lt"/>
              </a:rPr>
              <a:t>have seen</a:t>
            </a:r>
            <a:br>
              <a:rPr lang="en-US" kern="0" smtClean="0">
                <a:latin typeface="+mn-lt"/>
              </a:rPr>
            </a:br>
            <a:r>
              <a:rPr lang="en-US" kern="0" smtClean="0">
                <a:latin typeface="+mn-lt"/>
              </a:rPr>
              <a:t>	</a:t>
            </a:r>
            <a:r>
              <a:rPr lang="en-US" kern="0" smtClean="0">
                <a:latin typeface="Symbol" pitchFamily="18" charset="2"/>
              </a:rPr>
              <a:t>q</a:t>
            </a:r>
            <a:r>
              <a:rPr lang="en-US" kern="0" baseline="-25000" smtClean="0"/>
              <a:t>13</a:t>
            </a:r>
            <a:r>
              <a:rPr lang="en-US" kern="0" smtClean="0"/>
              <a:t>  </a:t>
            </a:r>
            <a:r>
              <a:rPr lang="en-US" kern="0" dirty="0" smtClean="0"/>
              <a:t>if sin</a:t>
            </a:r>
            <a:r>
              <a:rPr lang="en-US" kern="0" baseline="30000" dirty="0" smtClean="0"/>
              <a:t>2</a:t>
            </a:r>
            <a:r>
              <a:rPr lang="en-US" kern="0" dirty="0" smtClean="0"/>
              <a:t>2</a:t>
            </a:r>
            <a:r>
              <a:rPr lang="en-US" kern="0" dirty="0" smtClean="0">
                <a:latin typeface="Symbol" pitchFamily="18" charset="2"/>
              </a:rPr>
              <a:t>q</a:t>
            </a:r>
            <a:r>
              <a:rPr lang="en-US" kern="0" baseline="-25000" dirty="0" smtClean="0"/>
              <a:t>13</a:t>
            </a:r>
            <a:r>
              <a:rPr lang="en-US" kern="0" dirty="0" smtClean="0"/>
              <a:t> </a:t>
            </a:r>
            <a:r>
              <a:rPr lang="en-US" kern="0" spc="-2400" dirty="0"/>
              <a:t>&gt;</a:t>
            </a:r>
            <a:r>
              <a:rPr lang="en-US" sz="3000" kern="0" baseline="-28000" dirty="0"/>
              <a:t>~</a:t>
            </a:r>
            <a:r>
              <a:rPr lang="en-US" kern="0" dirty="0"/>
              <a:t> </a:t>
            </a:r>
            <a:r>
              <a:rPr lang="en-US" kern="0" smtClean="0"/>
              <a:t>0.05,</a:t>
            </a:r>
            <a:br>
              <a:rPr lang="en-US" kern="0" smtClean="0"/>
            </a:br>
            <a:r>
              <a:rPr lang="en-US" kern="0" smtClean="0"/>
              <a:t>	or have a limit </a:t>
            </a:r>
            <a:r>
              <a:rPr lang="en-US" kern="0" spc="-1800" dirty="0" smtClean="0"/>
              <a:t>&lt;</a:t>
            </a:r>
            <a:r>
              <a:rPr lang="en-US" sz="3000" kern="0" baseline="-30000" dirty="0" smtClean="0"/>
              <a:t>~ </a:t>
            </a:r>
            <a:r>
              <a:rPr lang="en-US" kern="0" dirty="0" smtClean="0"/>
              <a:t> 0.025.</a:t>
            </a:r>
            <a:endParaRPr lang="en-US" kern="0" dirty="0">
              <a:latin typeface="+mn-lt"/>
            </a:endParaRPr>
          </a:p>
          <a:p>
            <a:pPr marL="3659188" lvl="0" indent="-342900" algn="l">
              <a:spcBef>
                <a:spcPts val="600"/>
              </a:spcBef>
              <a:buClr>
                <a:srgbClr val="CCFFFF"/>
              </a:buClr>
              <a:buFont typeface="Arial" pitchFamily="34" charset="0"/>
              <a:buChar char="•"/>
            </a:pPr>
            <a:r>
              <a:rPr lang="en-US" kern="0" dirty="0" smtClean="0">
                <a:latin typeface="Symbol" pitchFamily="18" charset="2"/>
              </a:rPr>
              <a:t>q</a:t>
            </a:r>
            <a:r>
              <a:rPr lang="en-US" kern="0" baseline="-25000" dirty="0" smtClean="0"/>
              <a:t>13</a:t>
            </a:r>
            <a:r>
              <a:rPr lang="en-US" kern="0" dirty="0" smtClean="0"/>
              <a:t>  limits/discovery potential are likely to improve modestly between CD-2 and CD-3 (late 2014 or early 2015).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3080809" y="3822210"/>
            <a:ext cx="2469581" cy="5539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M.Mezzetto, T.Schwetz, </a:t>
            </a:r>
            <a:b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000" dirty="0" smtClean="0">
                <a:solidFill>
                  <a:schemeClr val="bg1"/>
                </a:solidFill>
              </a:rPr>
              <a:t>arXiv:1003.5800v1 [hep-ph] 30 Mar 2010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J.Strait, Fermilab - DOE Science &amp; Technology Review   July  12-14, 2010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381000" cy="457200"/>
          </a:xfrm>
          <a:noFill/>
        </p:spPr>
        <p:txBody>
          <a:bodyPr/>
          <a:lstStyle/>
          <a:p>
            <a:fld id="{BEBDB463-C924-4620-AB4B-3A2FE9D9EC21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858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LBNE and DUSEL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153400" cy="4953000"/>
          </a:xfrm>
        </p:spPr>
        <p:txBody>
          <a:bodyPr/>
          <a:lstStyle/>
          <a:p>
            <a:pPr eaLnBrk="1" hangingPunct="1">
              <a:tabLst>
                <a:tab pos="7942263" algn="r"/>
              </a:tabLst>
            </a:pPr>
            <a:r>
              <a:rPr lang="en-US" dirty="0" smtClean="0"/>
              <a:t>NSF &amp; DOE have formed the DUSEL Physics Joint Oversight Group (JOG), and have agreed:</a:t>
            </a:r>
          </a:p>
          <a:p>
            <a:pPr lvl="1" eaLnBrk="1" hangingPunct="1">
              <a:tabLst>
                <a:tab pos="7942263" algn="r"/>
              </a:tabLst>
            </a:pPr>
            <a:r>
              <a:rPr lang="en-US" dirty="0" smtClean="0"/>
              <a:t>NSF will steward DUSEL facility</a:t>
            </a:r>
          </a:p>
          <a:p>
            <a:pPr lvl="1" eaLnBrk="1" hangingPunct="1">
              <a:tabLst>
                <a:tab pos="7942263" algn="r"/>
              </a:tabLst>
            </a:pPr>
            <a:r>
              <a:rPr lang="en-US" dirty="0" smtClean="0"/>
              <a:t>DOE OHEP will steward LBNE, including beam line, near and far detectors</a:t>
            </a:r>
          </a:p>
          <a:p>
            <a:pPr lvl="1" eaLnBrk="1" hangingPunct="1">
              <a:tabLst>
                <a:tab pos="7942263" algn="r"/>
              </a:tabLst>
            </a:pPr>
            <a:r>
              <a:rPr lang="en-US" dirty="0" smtClean="0"/>
              <a:t>NSF will contribute to LBNE detector (&amp; cavity)</a:t>
            </a:r>
          </a:p>
          <a:p>
            <a:pPr eaLnBrk="1" hangingPunct="1">
              <a:tabLst>
                <a:tab pos="7942263" algn="r"/>
              </a:tabLst>
            </a:pPr>
            <a:r>
              <a:rPr lang="en-US" dirty="0" smtClean="0"/>
              <a:t>Good communication and cooperation has developed between DUSEL and LBNE:</a:t>
            </a:r>
          </a:p>
          <a:p>
            <a:pPr lvl="1" eaLnBrk="1" hangingPunct="1">
              <a:tabLst>
                <a:tab pos="7942263" algn="r"/>
              </a:tabLst>
            </a:pPr>
            <a:r>
              <a:rPr lang="en-US" dirty="0" smtClean="0"/>
              <a:t>Periodic  meetings  of  Joint Agency Project Group involving DOE, NSF, DUSEL, LBNE, and Lab and UCB management</a:t>
            </a:r>
          </a:p>
          <a:p>
            <a:pPr lvl="1" eaLnBrk="1" hangingPunct="1">
              <a:tabLst>
                <a:tab pos="7942263" algn="r"/>
              </a:tabLst>
            </a:pPr>
            <a:r>
              <a:rPr lang="en-US" dirty="0" smtClean="0"/>
              <a:t>Laboratory Oversight Group formed</a:t>
            </a:r>
          </a:p>
          <a:p>
            <a:pPr lvl="1" eaLnBrk="1" hangingPunct="1">
              <a:tabLst>
                <a:tab pos="7942263" algn="r"/>
              </a:tabLst>
            </a:pPr>
            <a:r>
              <a:rPr lang="en-US" dirty="0" smtClean="0"/>
              <a:t>Regular  DUSEL-LBNE coordination meetings </a:t>
            </a:r>
          </a:p>
          <a:p>
            <a:pPr lvl="1" eaLnBrk="1" hangingPunct="1">
              <a:tabLst>
                <a:tab pos="7942263" algn="r"/>
              </a:tabLst>
            </a:pPr>
            <a:r>
              <a:rPr lang="en-US" dirty="0" smtClean="0"/>
              <a:t>Growing integration of DUSEL and LBNE teams for civil construction planning</a:t>
            </a:r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J.Strait, Fermilab - DOE Science &amp; Technology Review   July  12-14, 2010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381000" cy="457200"/>
          </a:xfrm>
          <a:noFill/>
        </p:spPr>
        <p:txBody>
          <a:bodyPr/>
          <a:lstStyle/>
          <a:p>
            <a:fld id="{BEBDB463-C924-4620-AB4B-3A2FE9D9EC21}" type="slidenum">
              <a:rPr lang="en-US" smtClean="0"/>
              <a:pPr/>
              <a:t>40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858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Neutrino Physics Strategy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924800" cy="4953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If sin</a:t>
            </a:r>
            <a:r>
              <a:rPr lang="en-US" baseline="30000" dirty="0" smtClean="0"/>
              <a:t>2</a:t>
            </a:r>
            <a:r>
              <a:rPr lang="en-US" dirty="0" smtClean="0"/>
              <a:t>2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baseline="-25000" dirty="0" smtClean="0"/>
              <a:t>13</a:t>
            </a:r>
            <a:r>
              <a:rPr lang="en-US" dirty="0" smtClean="0"/>
              <a:t> is not known to be &gt; 0.01 at CD-2 </a:t>
            </a:r>
            <a:r>
              <a:rPr lang="en-US" smtClean="0"/>
              <a:t>or CD-3 we could:</a:t>
            </a:r>
            <a:endParaRPr lang="en-US" dirty="0" smtClean="0"/>
          </a:p>
          <a:p>
            <a:pPr marL="287338" indent="-287338" eaLnBrk="1" hangingPunct="1"/>
            <a:r>
              <a:rPr lang="en-US" dirty="0" smtClean="0"/>
              <a:t>Continue the project to search for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16000" dirty="0" smtClean="0"/>
              <a:t>e</a:t>
            </a:r>
            <a:r>
              <a:rPr lang="en-US" dirty="0" smtClean="0"/>
              <a:t> appearance, pushing to the lowest possible 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baseline="-25000" dirty="0" smtClean="0"/>
              <a:t>13</a:t>
            </a:r>
            <a:r>
              <a:rPr lang="en-US" dirty="0" smtClean="0"/>
              <a:t>, and to execute the rest of the LBNE program. Utilize the higher beam power from Project X when it becomes available to extend the reach.</a:t>
            </a:r>
          </a:p>
          <a:p>
            <a:pPr marL="287338" indent="-287338" eaLnBrk="1" hangingPunct="1"/>
            <a:r>
              <a:rPr lang="en-US" dirty="0" smtClean="0"/>
              <a:t>Build the far detectors to focus on proton decay and neutrino astrophysics, </a:t>
            </a:r>
            <a:r>
              <a:rPr lang="en-US" smtClean="0"/>
              <a:t>but not </a:t>
            </a:r>
            <a:r>
              <a:rPr lang="en-US" dirty="0" smtClean="0"/>
              <a:t>build the beam until 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baseline="-25000" dirty="0" smtClean="0"/>
              <a:t>13</a:t>
            </a:r>
            <a:r>
              <a:rPr lang="en-US" dirty="0" smtClean="0"/>
              <a:t> is found by others.</a:t>
            </a:r>
          </a:p>
          <a:p>
            <a:pPr marL="287338" indent="-287338" eaLnBrk="1" hangingPunct="1"/>
            <a:r>
              <a:rPr lang="en-US" dirty="0" smtClean="0"/>
              <a:t>Continue project planning, but wait to start construction until 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baseline="-25000" dirty="0" smtClean="0"/>
              <a:t>13 </a:t>
            </a:r>
            <a:r>
              <a:rPr lang="en-US" dirty="0" smtClean="0"/>
              <a:t>is found by others.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J.Strait, Fermilab - DOE Science &amp; Technology Review   July  12-14, 2010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381000" cy="457200"/>
          </a:xfrm>
          <a:noFill/>
        </p:spPr>
        <p:txBody>
          <a:bodyPr/>
          <a:lstStyle/>
          <a:p>
            <a:fld id="{BEBDB463-C924-4620-AB4B-3A2FE9D9EC21}" type="slidenum">
              <a:rPr lang="en-US" smtClean="0"/>
              <a:pPr/>
              <a:t>41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858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Neutrino Physics Strategy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924800" cy="4953000"/>
          </a:xfrm>
        </p:spPr>
        <p:txBody>
          <a:bodyPr/>
          <a:lstStyle/>
          <a:p>
            <a:pPr marL="280988" indent="-280988" eaLnBrk="1" hangingPunct="1">
              <a:spcBef>
                <a:spcPts val="300"/>
              </a:spcBef>
            </a:pPr>
            <a:r>
              <a:rPr lang="en-US" dirty="0" smtClean="0"/>
              <a:t>Build low-energy neutrino factory, based on the Project X beam and aimed at DUSEL.</a:t>
            </a:r>
          </a:p>
          <a:p>
            <a:pPr lvl="1" eaLnBrk="1" hangingPunct="1">
              <a:spcBef>
                <a:spcPts val="300"/>
              </a:spcBef>
            </a:pPr>
            <a:r>
              <a:rPr lang="en-US" dirty="0" smtClean="0">
                <a:latin typeface="Symbol" pitchFamily="18" charset="2"/>
              </a:rPr>
              <a:t>q</a:t>
            </a:r>
            <a:r>
              <a:rPr lang="en-US" baseline="-25000" dirty="0" smtClean="0"/>
              <a:t>13</a:t>
            </a:r>
            <a:r>
              <a:rPr lang="en-US" dirty="0" smtClean="0"/>
              <a:t> discovery down to sin</a:t>
            </a:r>
            <a:r>
              <a:rPr lang="en-US" baseline="30000" dirty="0" smtClean="0"/>
              <a:t>2</a:t>
            </a:r>
            <a:r>
              <a:rPr lang="en-US" dirty="0" smtClean="0"/>
              <a:t>2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baseline="-25000" dirty="0" smtClean="0"/>
              <a:t>13</a:t>
            </a:r>
            <a:r>
              <a:rPr lang="en-US" dirty="0" smtClean="0"/>
              <a:t> ~ 10</a:t>
            </a:r>
            <a:r>
              <a:rPr lang="en-US" baseline="40000" dirty="0" smtClean="0"/>
              <a:t>-4</a:t>
            </a:r>
            <a:r>
              <a:rPr lang="en-US" dirty="0" smtClean="0"/>
              <a:t> and CP violation discovery down to sin</a:t>
            </a:r>
            <a:r>
              <a:rPr lang="en-US" baseline="30000" dirty="0" smtClean="0"/>
              <a:t>2</a:t>
            </a:r>
            <a:r>
              <a:rPr lang="en-US" dirty="0" smtClean="0"/>
              <a:t>2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baseline="-25000" dirty="0" smtClean="0"/>
              <a:t>13</a:t>
            </a:r>
            <a:r>
              <a:rPr lang="en-US" dirty="0" smtClean="0"/>
              <a:t> ~ 10</a:t>
            </a:r>
            <a:r>
              <a:rPr lang="en-US" baseline="40000" dirty="0" smtClean="0"/>
              <a:t>-3</a:t>
            </a:r>
            <a:r>
              <a:rPr lang="en-US" dirty="0" smtClean="0"/>
              <a:t>.</a:t>
            </a:r>
          </a:p>
          <a:p>
            <a:pPr lvl="1" eaLnBrk="1" hangingPunct="1">
              <a:spcBef>
                <a:spcPts val="300"/>
              </a:spcBef>
            </a:pPr>
            <a:r>
              <a:rPr lang="en-US" dirty="0" smtClean="0"/>
              <a:t>International Design Study RDR due in 2012/2013, progress on Muon Accelerator Program =&gt; basis for decision.</a:t>
            </a:r>
          </a:p>
          <a:p>
            <a:pPr lvl="1" eaLnBrk="1" hangingPunct="1">
              <a:spcBef>
                <a:spcPts val="300"/>
              </a:spcBef>
            </a:pPr>
            <a:r>
              <a:rPr lang="en-US" dirty="0" smtClean="0"/>
              <a:t>Requires magnetized detectors at DUSEL, which could be optimized also for  proton decay and neutrino astrophysics.</a:t>
            </a:r>
          </a:p>
          <a:p>
            <a:pPr eaLnBrk="1" hangingPunct="1">
              <a:spcBef>
                <a:spcPts val="300"/>
              </a:spcBef>
            </a:pPr>
            <a:r>
              <a:rPr lang="en-US" dirty="0" smtClean="0"/>
              <a:t>Take advantage of new ideas that may arise.</a:t>
            </a:r>
          </a:p>
          <a:p>
            <a:pPr eaLnBrk="1" hangingPunct="1">
              <a:spcBef>
                <a:spcPts val="300"/>
              </a:spcBef>
            </a:pPr>
            <a:endParaRPr lang="en-US" dirty="0" smtClean="0"/>
          </a:p>
          <a:p>
            <a:pPr eaLnBrk="1" hangingPunct="1">
              <a:spcBef>
                <a:spcPts val="300"/>
              </a:spcBef>
              <a:buNone/>
            </a:pPr>
            <a:r>
              <a:rPr lang="en-US" i="1" dirty="0" smtClean="0"/>
              <a:t>	Substantial study, and consultation with the funding agencies and the broader HEP community would be required to determine the best path to take.</a:t>
            </a:r>
          </a:p>
          <a:p>
            <a:pPr eaLnBrk="1" hangingPunct="1">
              <a:spcBef>
                <a:spcPts val="300"/>
              </a:spcBef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J.Strait, Fermilab - DOE Science &amp; Technology Review   July  12-14, 2010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381000" cy="457200"/>
          </a:xfrm>
          <a:noFill/>
        </p:spPr>
        <p:txBody>
          <a:bodyPr/>
          <a:lstStyle/>
          <a:p>
            <a:fld id="{BEBDB463-C924-4620-AB4B-3A2FE9D9EC21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858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LBNE Project Time Line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153400" cy="4953000"/>
          </a:xfrm>
        </p:spPr>
        <p:txBody>
          <a:bodyPr/>
          <a:lstStyle/>
          <a:p>
            <a:pPr eaLnBrk="1" hangingPunct="1">
              <a:tabLst>
                <a:tab pos="7942263" algn="r"/>
              </a:tabLst>
            </a:pPr>
            <a:r>
              <a:rPr lang="en-US" sz="2200" dirty="0" smtClean="0"/>
              <a:t>DOE CD-0 (Approve Mission Need) 	January 2010</a:t>
            </a:r>
          </a:p>
          <a:p>
            <a:pPr eaLnBrk="1" hangingPunct="1">
              <a:tabLst>
                <a:tab pos="7942263" algn="r"/>
              </a:tabLst>
            </a:pPr>
            <a:r>
              <a:rPr lang="en-US" sz="2200" dirty="0" smtClean="0"/>
              <a:t>CD-1 Review (Conceptual design, preliminary </a:t>
            </a:r>
            <a:br>
              <a:rPr lang="en-US" sz="2200" dirty="0" smtClean="0"/>
            </a:br>
            <a:r>
              <a:rPr lang="en-US" sz="2200" dirty="0" smtClean="0"/>
              <a:t>cost and schedule range)  	December 2010</a:t>
            </a:r>
          </a:p>
          <a:p>
            <a:pPr eaLnBrk="1" hangingPunct="1">
              <a:tabLst>
                <a:tab pos="7942263" algn="r"/>
              </a:tabLst>
            </a:pPr>
            <a:r>
              <a:rPr lang="en-US" sz="2200" dirty="0" smtClean="0"/>
              <a:t>CD-1  (assuming successful CD-1 review)	April 2011</a:t>
            </a:r>
          </a:p>
          <a:p>
            <a:pPr eaLnBrk="1" hangingPunct="1">
              <a:tabLst>
                <a:tab pos="7942263" algn="r"/>
              </a:tabLst>
            </a:pPr>
            <a:r>
              <a:rPr lang="en-US" sz="2200" dirty="0" smtClean="0"/>
              <a:t>CD-2 (Project baseline)  </a:t>
            </a:r>
            <a:br>
              <a:rPr lang="en-US" sz="2200" dirty="0" smtClean="0"/>
            </a:br>
            <a:r>
              <a:rPr lang="en-US" sz="2200" dirty="0" smtClean="0"/>
              <a:t>	depending on funding . . . mid/late FY2013</a:t>
            </a:r>
          </a:p>
          <a:p>
            <a:pPr eaLnBrk="1" hangingPunct="1">
              <a:tabLst>
                <a:tab pos="7942263" algn="r"/>
              </a:tabLst>
            </a:pPr>
            <a:r>
              <a:rPr lang="en-US" sz="2200" dirty="0" smtClean="0"/>
              <a:t>CD-3 (start construction)	</a:t>
            </a:r>
            <a:br>
              <a:rPr lang="en-US" sz="2200" dirty="0" smtClean="0"/>
            </a:br>
            <a:r>
              <a:rPr lang="en-US" sz="2200" dirty="0" smtClean="0"/>
              <a:t>	 depending on funding . . . 2014 ~ 2015</a:t>
            </a:r>
          </a:p>
          <a:p>
            <a:pPr eaLnBrk="1" hangingPunct="1">
              <a:tabLst>
                <a:tab pos="7942263" algn="r"/>
              </a:tabLst>
            </a:pPr>
            <a:r>
              <a:rPr lang="en-US" sz="2200" dirty="0" smtClean="0"/>
              <a:t>Schedule for construction under development</a:t>
            </a:r>
            <a:br>
              <a:rPr lang="en-US" sz="2200" dirty="0" smtClean="0"/>
            </a:br>
            <a:r>
              <a:rPr lang="en-US" sz="2200" dirty="0" smtClean="0"/>
              <a:t>	=&gt; estimate that project will be complete </a:t>
            </a:r>
            <a:r>
              <a:rPr lang="en-US" spc="-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3600" baseline="-30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~</a:t>
            </a:r>
            <a:r>
              <a:rPr lang="en-US" dirty="0" smtClean="0"/>
              <a:t> </a:t>
            </a:r>
            <a:r>
              <a:rPr lang="en-US" sz="2200" dirty="0" smtClean="0"/>
              <a:t>2020</a:t>
            </a:r>
          </a:p>
          <a:p>
            <a:pPr eaLnBrk="1" hangingPunct="1">
              <a:tabLst>
                <a:tab pos="7942263" algn="r"/>
              </a:tabLst>
            </a:pPr>
            <a:endParaRPr lang="en-US" sz="2200" dirty="0" smtClean="0"/>
          </a:p>
          <a:p>
            <a:pPr eaLnBrk="1" hangingPunct="1">
              <a:buNone/>
              <a:tabLst>
                <a:tab pos="7942263" algn="r"/>
              </a:tabLst>
            </a:pPr>
            <a:r>
              <a:rPr lang="en-US" sz="2200" i="1" dirty="0" smtClean="0"/>
              <a:t>	</a:t>
            </a:r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J.Strait, Fermilab - DOE Science &amp; Technology Review   July  12-14,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259C05-D142-456C-8786-C3884B67175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05200" y="1600200"/>
            <a:ext cx="5257800" cy="830997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LBNE and DUSEL Project Schedules are well aligned.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J.Strait, Fermilab - DOE Science &amp; Technology Review   July  12-14, 2010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381000" cy="457200"/>
          </a:xfrm>
          <a:noFill/>
        </p:spPr>
        <p:txBody>
          <a:bodyPr/>
          <a:lstStyle/>
          <a:p>
            <a:fld id="{621AB640-E392-4FFB-B591-CD842BA66ECB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858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Goals of LBNE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143000"/>
            <a:ext cx="7391400" cy="4953000"/>
          </a:xfrm>
        </p:spPr>
        <p:txBody>
          <a:bodyPr/>
          <a:lstStyle/>
          <a:p>
            <a:pPr>
              <a:buNone/>
              <a:tabLst>
                <a:tab pos="457200" algn="l"/>
              </a:tabLst>
            </a:pPr>
            <a:r>
              <a:rPr lang="en-US" dirty="0" smtClean="0"/>
              <a:t>High-sensitivity measurement of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16000" dirty="0" smtClean="0">
                <a:latin typeface="Symbol" pitchFamily="18" charset="2"/>
              </a:rPr>
              <a:t>m</a:t>
            </a:r>
            <a:r>
              <a:rPr lang="en-US" dirty="0" smtClean="0"/>
              <a:t> -&gt;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16000" dirty="0" smtClean="0"/>
              <a:t>e</a:t>
            </a:r>
            <a:r>
              <a:rPr lang="en-US" dirty="0" smtClean="0"/>
              <a:t> oscillations:</a:t>
            </a:r>
          </a:p>
          <a:p>
            <a:pP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dirty="0" smtClean="0"/>
              <a:t>Measure sin</a:t>
            </a:r>
            <a:r>
              <a:rPr lang="en-US" sz="2000" baseline="20000" dirty="0" smtClean="0"/>
              <a:t>2</a:t>
            </a:r>
            <a:r>
              <a:rPr lang="en-US" sz="2000" dirty="0" smtClean="0"/>
              <a:t>(2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baseline="-16000" dirty="0" smtClean="0"/>
              <a:t>13</a:t>
            </a:r>
            <a:r>
              <a:rPr lang="en-US" sz="2000" dirty="0" smtClean="0"/>
              <a:t>) to &lt;&lt; 0.01</a:t>
            </a:r>
          </a:p>
          <a:p>
            <a:pP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dirty="0" smtClean="0"/>
              <a:t>Determine the mass hierarchy:</a:t>
            </a:r>
            <a:br>
              <a:rPr lang="en-US" sz="2000" dirty="0" smtClean="0"/>
            </a:br>
            <a:r>
              <a:rPr lang="en-US" sz="2000" dirty="0" smtClean="0"/>
              <a:t>		Are </a:t>
            </a:r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baseline="-16000" dirty="0" smtClean="0">
                <a:latin typeface="Symbol" pitchFamily="18" charset="2"/>
              </a:rPr>
              <a:t>1</a:t>
            </a:r>
            <a:r>
              <a:rPr lang="en-US" sz="2000" dirty="0" smtClean="0"/>
              <a:t> and </a:t>
            </a:r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baseline="-16000" dirty="0" smtClean="0">
                <a:latin typeface="Symbol" pitchFamily="18" charset="2"/>
              </a:rPr>
              <a:t>2</a:t>
            </a:r>
            <a:r>
              <a:rPr lang="en-US" sz="2000" dirty="0" smtClean="0"/>
              <a:t> lighter or heavier than </a:t>
            </a:r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baseline="-16000" dirty="0" smtClean="0">
                <a:latin typeface="Symbol" pitchFamily="18" charset="2"/>
              </a:rPr>
              <a:t>3</a:t>
            </a:r>
            <a:r>
              <a:rPr lang="en-US" sz="2000" dirty="0" smtClean="0"/>
              <a:t>?</a:t>
            </a:r>
          </a:p>
          <a:p>
            <a:pP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dirty="0" smtClean="0"/>
              <a:t>Search for CP violation in the neutrino sector</a:t>
            </a:r>
          </a:p>
          <a:p>
            <a:pPr>
              <a:buNone/>
              <a:tabLst>
                <a:tab pos="457200" algn="l"/>
              </a:tabLst>
            </a:pPr>
            <a:r>
              <a:rPr lang="en-US" dirty="0" smtClean="0"/>
              <a:t>Use very massive neutrino detectors for:</a:t>
            </a:r>
          </a:p>
          <a:p>
            <a:pP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dirty="0" smtClean="0"/>
              <a:t>Improved limits (or discovery!) of proton decay</a:t>
            </a:r>
          </a:p>
          <a:p>
            <a:pPr>
              <a:buFont typeface="Arial" pitchFamily="34" charset="0"/>
              <a:buChar char="•"/>
              <a:tabLst>
                <a:tab pos="633413" algn="l"/>
              </a:tabLst>
            </a:pPr>
            <a:r>
              <a:rPr lang="en-US" sz="2000" dirty="0" smtClean="0"/>
              <a:t>Measurements using astrophysical neutrinos: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-	Neutrinos from a supernova in (or near) our galaxy</a:t>
            </a:r>
            <a:br>
              <a:rPr lang="en-US" sz="1800" dirty="0" smtClean="0"/>
            </a:br>
            <a:r>
              <a:rPr lang="en-US" sz="1800" dirty="0" smtClean="0"/>
              <a:t>-	Diffuse supernova neutrino flux</a:t>
            </a:r>
            <a:br>
              <a:rPr lang="en-US" sz="1800" dirty="0" smtClean="0"/>
            </a:br>
            <a:r>
              <a:rPr lang="en-US" sz="1800" dirty="0" smtClean="0"/>
              <a:t>-	Atmospheric neutrinos</a:t>
            </a:r>
            <a:br>
              <a:rPr lang="en-US" sz="1800" dirty="0" smtClean="0"/>
            </a:br>
            <a:r>
              <a:rPr lang="en-US" sz="1800" dirty="0" smtClean="0"/>
              <a:t>-	Solar neutrinos</a:t>
            </a:r>
          </a:p>
          <a:p>
            <a:pP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dirty="0" smtClean="0">
                <a:latin typeface="+mn-lt"/>
                <a:ea typeface="+mn-ea"/>
                <a:cs typeface="+mn-cs"/>
              </a:rPr>
              <a:t>Further measurements of </a:t>
            </a:r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baseline="-16000" dirty="0" smtClean="0">
                <a:latin typeface="Symbol" pitchFamily="18" charset="2"/>
              </a:rPr>
              <a:t>m</a:t>
            </a:r>
            <a:r>
              <a:rPr lang="en-US" sz="2000" dirty="0" smtClean="0"/>
              <a:t> disappearance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dirty="0" smtClean="0"/>
              <a:t>Precision neutrino cross-section measurements with Near Detector</a:t>
            </a:r>
            <a:r>
              <a:rPr lang="en-US" sz="2000" dirty="0" smtClean="0"/>
              <a:t>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J.Strait, Fermilab - DOE Science &amp; Technology Review   July  12-14, 2010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381000" cy="457200"/>
          </a:xfrm>
          <a:noFill/>
        </p:spPr>
        <p:txBody>
          <a:bodyPr/>
          <a:lstStyle/>
          <a:p>
            <a:fld id="{621AB640-E392-4FFB-B591-CD842BA66ECB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839200" cy="914400"/>
          </a:xfrm>
        </p:spPr>
        <p:txBody>
          <a:bodyPr/>
          <a:lstStyle/>
          <a:p>
            <a:pPr eaLnBrk="1" hangingPunct="1"/>
            <a:r>
              <a:rPr lang="en-US" b="1" dirty="0" smtClean="0"/>
              <a:t>Long-Baseline Neutrino Experiment Collaboration</a:t>
            </a:r>
            <a:r>
              <a:rPr lang="en-US" sz="4400" dirty="0" smtClean="0"/>
              <a:t> </a:t>
            </a:r>
            <a:endParaRPr lang="en-US" dirty="0" smtClean="0"/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228600" y="1143000"/>
            <a:ext cx="4267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Alabama: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J. Goon, I Stancu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Argonne: 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M. D’Agostino, G. Drake. Z. Djurcic, M. Goodman, X. Huang, V. Guarino, J. Paley, R. Talaga, M. Wetstein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Boston: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Hazen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Kearns, J. Raaf, J. Stone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Brookhaven: 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M. Bishai, R. Brown, H. Chen, </a:t>
            </a: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M. Diwan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J. Dolph, G. Geronimo, R. Gill, R. Hackenberg, R. Hahn, S. Hans, D. Jaffe, S. Junnarkar, J.S. Kettell, F. Lanni, L. Littenberg, D. Makowiecki, W. Marciano, W. Morse, Z. Parsa, C. Pearson, V. Radeka, S. Rescia, T. Russo, N. Samios,R. Sharma, N. Simos, J. Sondericker, J. Stewart, H. Tanaka, C. Thorn, B. Viren, Z. Wang, S. White, L. Whitehead,  M. Yeh, B. Yu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Caltech: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R. McKeown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Cambridge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A. Blake, M. Thomson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Catania/INFN: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V. Bellini, G. Garilli, R. Potenza, M. Trovato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Chicago: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Blucher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Colorado: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 Marino, M. Tzanov, E. Zimmerman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Colorado State: 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 Berger, J. Harton, W. Toki, R. Wilson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Columbia: 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L. Camillieri, C.Y. Chi, C. Mariani, M. Shaevitz, W. Sippach, W. Willis 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Crookston: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D. Demuth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Dakota State: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 Szcerbinska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Davis: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R. Breedon,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T. Classen, J. Felde, M. Tripanthi, </a:t>
            </a: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R. Svoboda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Drexel: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C. Lane, J. Maricic, R. Milincic, K. Zbiri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Duke: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J. Fowler,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J. Prendki,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K. Scholberg, C. Walter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Duluth: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R. Gran, A. Habig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Fermilab: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D. Allspach,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 Baller, D. Boehnlein, S. Childress, T. Dykhuis, A. Hahn, P. Huhr, J. Hylen, M. Johnson, T. Junk, B. Kayser, G. Koizumi, T. Lackowski, C. Laughton, P. Lucas, B. Lundberg, P. Mantsch, J. Morfin, V. Papadimitriou,  R. Plunkett, C. Polly, S. Pordes, G. Rameika, B. Rebel, D. Reitzner, K. Riesselmann, R. Schmidt, D. Schmitz, P. Shanahan, J. Strait, K. Vaziri, G. Velev, G. Zeller, R. Zwaska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Hawaii: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S. Dye, J. Kumar, J. Learned, S. Matsuno, S. Pakvasa,  M. Rosen, G. Varner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Indian Universities: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V. Bhatnagar, B. Bhuyan, B. Choudhary, P. Gupta, A. Kumar, S. Mandal, S. Sahijpal, V. Singh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Indiana: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C. Bower, W. Fox,  M. Messier, J. Musser, R. Tayloe, J. Urheim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Iowa State: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M. Sanchez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IPMU/Tokyo: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M. Vagins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4495800" y="1143000"/>
            <a:ext cx="4038600" cy="5410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Irvine: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W. Kropp, M. Smy, H. Sobel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Kansas State: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T. Bolton, G. Horton-Smith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LBNL: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R. Kadel, B. Fujikawa, D. Taylor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Livermore: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 Bernstein, R. Bionta, S. Dazeley, S. Ouedraogo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London-UCL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J. Thomas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 Alamos: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S. Elliot, V. Gehman, G. Garvey, T. Haines, D. Lee, W. Louis, C. Mauger, G. Mills, Z. Pavlovic, G. Sinnis, R. Van de Water, H. White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Louisiana State: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N. Buchanan, T. Kutter, W. Metcalf, J. Nowak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Maryland: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Blaufuss, R. Hellauer, T. Straszheim, G. Sullivan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Michigan State: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Arrieta-Diaz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C. Bromberg, D. Edmunds, J. Huston, B. Page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Minnesota: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M. Marshak, W. Miller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MIT: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W. Barletta,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J. Conrad, R. Lanza, P. Fisher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NGA: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S. Malys, S. Usman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Mexico: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 Becker, J. Mathews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Notre Dame: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J. Losecco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Oxford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G. Barr, J. DeJong, A. Weber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Pennsylvania: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J. Klein, K. Lande, A. Mann, M. Newcomer, R. vanBerg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Pittsburgh: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D. Naples, V. Paolone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Princeton: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Q. He, K. McDonald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Rensselaer: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D. Kaminski, J. Napolitano, S. Salon, P. Stoler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Rochester: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R. Bradford, K. McFarland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SDMST: 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X. Bai, R. Corey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SMU: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J. Ye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South Carolina: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S. Mishra, R. Petti, C. Rosenfeld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South Dakota State: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K. McTaggert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Texas: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S. Kopp, K. Lang, R. Mehdiyev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Tufts: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H. Gallagher, T. Kafka, W. Mann, J. Schnepps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UCLA: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K. Arisaka, D. Cline, K. Lee, Y. Meng, F. Sergiampietri, H. Wang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Virginia Tech: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J. Link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Washington: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S. Enomoto, J. Kaspar, N. Tolich, H.K. Tseung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Wisconsin: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 Balantekin, F. Feyzi, K. Heeger, A. Karle, R. Maruyama, D. Webber, C. Wendt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Yale: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 Fleming, M. Soderberg, J. Spitz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8610600" y="5105400"/>
            <a:ext cx="320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i="1" dirty="0"/>
              <a:t>4 June   2010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43800" y="4495800"/>
            <a:ext cx="1524000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8925" indent="-288925" algn="l">
              <a:spcBef>
                <a:spcPts val="0"/>
              </a:spcBef>
            </a:pPr>
            <a:r>
              <a:rPr lang="en-US" sz="1200" dirty="0" smtClean="0">
                <a:solidFill>
                  <a:srgbClr val="FFFF00"/>
                </a:solidFill>
              </a:rPr>
              <a:t>262 Scientists and Engineers </a:t>
            </a:r>
          </a:p>
          <a:p>
            <a:pPr marL="288925" indent="-288925" algn="l">
              <a:spcBef>
                <a:spcPts val="0"/>
              </a:spcBef>
            </a:pPr>
            <a:r>
              <a:rPr lang="en-US" sz="1200" dirty="0" smtClean="0">
                <a:solidFill>
                  <a:srgbClr val="FFFF00"/>
                </a:solidFill>
              </a:rPr>
              <a:t>59 Institutions </a:t>
            </a:r>
          </a:p>
          <a:p>
            <a:pPr marL="288925" indent="-288925" algn="l">
              <a:spcBef>
                <a:spcPts val="0"/>
              </a:spcBef>
            </a:pPr>
            <a:r>
              <a:rPr lang="en-US" sz="1200" dirty="0" smtClean="0">
                <a:solidFill>
                  <a:srgbClr val="FFFF00"/>
                </a:solidFill>
              </a:rPr>
              <a:t>… And still growing</a:t>
            </a:r>
            <a:r>
              <a:rPr lang="en-US" sz="1200" dirty="0" smtClean="0"/>
              <a:t>!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858000" cy="457200"/>
          </a:xfrm>
          <a:noFill/>
        </p:spPr>
        <p:txBody>
          <a:bodyPr/>
          <a:lstStyle/>
          <a:p>
            <a:r>
              <a:rPr lang="en-US" dirty="0" smtClean="0"/>
              <a:t>J.Strait, Fermilab - DOE Science &amp; Technology Review   July  12-14, 2010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248400"/>
            <a:ext cx="381000" cy="457200"/>
          </a:xfrm>
          <a:noFill/>
        </p:spPr>
        <p:txBody>
          <a:bodyPr/>
          <a:lstStyle/>
          <a:p>
            <a:fld id="{621AB640-E392-4FFB-B591-CD842BA66ECB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858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LBNE Project Organization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4876800"/>
            <a:ext cx="7162800" cy="8382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Fermilab has overall responsibility, and is lead lab for the beam, LAr TPC Far Detector, and Conventional Facilities</a:t>
            </a:r>
          </a:p>
          <a:p>
            <a:pPr eaLnBrk="1" hangingPunct="1"/>
            <a:r>
              <a:rPr lang="en-US" sz="2000" dirty="0" smtClean="0"/>
              <a:t>BNL is lead lab for Water Cherenkov Far Detector</a:t>
            </a:r>
          </a:p>
          <a:p>
            <a:pPr eaLnBrk="1" hangingPunct="1"/>
            <a:r>
              <a:rPr lang="en-US" sz="2000" dirty="0" smtClean="0"/>
              <a:t>LANL is lead lab for Near Detector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" y="962025"/>
            <a:ext cx="8778240" cy="3841747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Designs\Factory.pot</Template>
  <TotalTime>5098</TotalTime>
  <Words>3397</Words>
  <Application>Microsoft Office PowerPoint</Application>
  <PresentationFormat>On-screen Show (4:3)</PresentationFormat>
  <Paragraphs>430</Paragraphs>
  <Slides>41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Factory</vt:lpstr>
      <vt:lpstr>LBNE</vt:lpstr>
      <vt:lpstr>Outline</vt:lpstr>
      <vt:lpstr>Sample with bullet points</vt:lpstr>
      <vt:lpstr>LBNE and DUSEL</vt:lpstr>
      <vt:lpstr>LBNE Project Time Line</vt:lpstr>
      <vt:lpstr>Slide 6</vt:lpstr>
      <vt:lpstr>Goals of LBNE</vt:lpstr>
      <vt:lpstr>Long-Baseline Neutrino Experiment Collaboration </vt:lpstr>
      <vt:lpstr>LBNE Project Organization</vt:lpstr>
      <vt:lpstr>WBS 1.2 - New neutrino beam at Fermilab</vt:lpstr>
      <vt:lpstr>WBS 1.2 - New neutrino beam at Fermilab</vt:lpstr>
      <vt:lpstr>WBS 1.2 - New neutrino beam at Fermilab</vt:lpstr>
      <vt:lpstr>WBS 1.2 - New neutrino beam at Fermilab</vt:lpstr>
      <vt:lpstr>WBS 1.2 - New neutrino beam at Fermilab</vt:lpstr>
      <vt:lpstr>WBS 1.3 – Near Detector </vt:lpstr>
      <vt:lpstr>WBS 1.4 – Water Cherenkov Detector</vt:lpstr>
      <vt:lpstr>WBS 1.4 – Water Cherenkov Detector</vt:lpstr>
      <vt:lpstr>WBS 1.5 – LAr TPC</vt:lpstr>
      <vt:lpstr>WBS 1.5 – LAr TPC</vt:lpstr>
      <vt:lpstr>WBS 1.5 – LAr TPC</vt:lpstr>
      <vt:lpstr>LAr Integrated R&amp;D Plan</vt:lpstr>
      <vt:lpstr>LAr Integrated R&amp;D Plan</vt:lpstr>
      <vt:lpstr>LAr Integrated R&amp;D Plan</vt:lpstr>
      <vt:lpstr>LAr Integrated R&amp;D Plan - Milestones</vt:lpstr>
      <vt:lpstr>WBS 1.6 – Conventional Facilities</vt:lpstr>
      <vt:lpstr>WBS 1.6 – Conventional Facilities</vt:lpstr>
      <vt:lpstr>WBS 1.6 – Conventional Facilities</vt:lpstr>
      <vt:lpstr>WBS 1.6 – Conventional Facilities</vt:lpstr>
      <vt:lpstr>LBNE Physics Reach: nm -&gt; ne appearance</vt:lpstr>
      <vt:lpstr>LBNE Physics Reach: nm -&gt; ne appearance</vt:lpstr>
      <vt:lpstr>LBNE Physics Reach: CP Violation</vt:lpstr>
      <vt:lpstr>LBNE Physics Reach – Proton Decay</vt:lpstr>
      <vt:lpstr>LBNE Physics Reach – Proton Decay</vt:lpstr>
      <vt:lpstr>LBNE Configuration Decisions</vt:lpstr>
      <vt:lpstr>LBNE Configuration Decisions</vt:lpstr>
      <vt:lpstr>LBNE Configuration Decisions</vt:lpstr>
      <vt:lpstr>Summary</vt:lpstr>
      <vt:lpstr>Slide 38</vt:lpstr>
      <vt:lpstr>Neutrino Physics Strategy</vt:lpstr>
      <vt:lpstr>Neutrino Physics Strategy</vt:lpstr>
      <vt:lpstr>Neutrino Physics Strategy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communication talk</dc:title>
  <dc:creator> </dc:creator>
  <cp:lastModifiedBy>strait</cp:lastModifiedBy>
  <cp:revision>205</cp:revision>
  <cp:lastPrinted>1601-01-01T00:00:00Z</cp:lastPrinted>
  <dcterms:created xsi:type="dcterms:W3CDTF">2008-08-01T20:03:26Z</dcterms:created>
  <dcterms:modified xsi:type="dcterms:W3CDTF">2010-07-12T01:45:04Z</dcterms:modified>
</cp:coreProperties>
</file>