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31"/>
  </p:notesMasterIdLst>
  <p:handoutMasterIdLst>
    <p:handoutMasterId r:id="rId32"/>
  </p:handoutMasterIdLst>
  <p:sldIdLst>
    <p:sldId id="256" r:id="rId2"/>
    <p:sldId id="259" r:id="rId3"/>
    <p:sldId id="262" r:id="rId4"/>
    <p:sldId id="281" r:id="rId5"/>
    <p:sldId id="282" r:id="rId6"/>
    <p:sldId id="286" r:id="rId7"/>
    <p:sldId id="294" r:id="rId8"/>
    <p:sldId id="287" r:id="rId9"/>
    <p:sldId id="288" r:id="rId10"/>
    <p:sldId id="289" r:id="rId11"/>
    <p:sldId id="290" r:id="rId12"/>
    <p:sldId id="291" r:id="rId13"/>
    <p:sldId id="292" r:id="rId14"/>
    <p:sldId id="293" r:id="rId15"/>
    <p:sldId id="260" r:id="rId16"/>
    <p:sldId id="278" r:id="rId17"/>
    <p:sldId id="279" r:id="rId18"/>
    <p:sldId id="280" r:id="rId19"/>
    <p:sldId id="283" r:id="rId20"/>
    <p:sldId id="284" r:id="rId21"/>
    <p:sldId id="285" r:id="rId22"/>
    <p:sldId id="295" r:id="rId23"/>
    <p:sldId id="296" r:id="rId24"/>
    <p:sldId id="297" r:id="rId25"/>
    <p:sldId id="298" r:id="rId26"/>
    <p:sldId id="299" r:id="rId27"/>
    <p:sldId id="300" r:id="rId28"/>
    <p:sldId id="301" r:id="rId29"/>
    <p:sldId id="302" r:id="rId30"/>
  </p:sldIdLst>
  <p:sldSz cx="9144000" cy="6858000" type="screen4x3"/>
  <p:notesSz cx="7019925" cy="9305925"/>
  <p:defaultTextStyle>
    <a:defPPr>
      <a:defRPr lang="en-US"/>
    </a:defPPr>
    <a:lvl1pPr algn="r" rtl="0" fontAlgn="base">
      <a:spcBef>
        <a:spcPct val="20000"/>
      </a:spcBef>
      <a:spcAft>
        <a:spcPct val="0"/>
      </a:spcAft>
      <a:buClr>
        <a:srgbClr val="FFFF00"/>
      </a:buClr>
      <a:buSzPct val="80000"/>
      <a:buFont typeface="Wingdings" pitchFamily="2" charset="2"/>
      <a:defRPr sz="2400" kern="1200">
        <a:solidFill>
          <a:schemeClr val="tx1"/>
        </a:solidFill>
        <a:latin typeface="Arial" charset="0"/>
        <a:ea typeface="+mn-ea"/>
        <a:cs typeface="+mn-cs"/>
      </a:defRPr>
    </a:lvl1pPr>
    <a:lvl2pPr marL="457200" algn="r" rtl="0" fontAlgn="base">
      <a:spcBef>
        <a:spcPct val="20000"/>
      </a:spcBef>
      <a:spcAft>
        <a:spcPct val="0"/>
      </a:spcAft>
      <a:buClr>
        <a:srgbClr val="FFFF00"/>
      </a:buClr>
      <a:buSzPct val="80000"/>
      <a:buFont typeface="Wingdings" pitchFamily="2" charset="2"/>
      <a:defRPr sz="2400" kern="1200">
        <a:solidFill>
          <a:schemeClr val="tx1"/>
        </a:solidFill>
        <a:latin typeface="Arial" charset="0"/>
        <a:ea typeface="+mn-ea"/>
        <a:cs typeface="+mn-cs"/>
      </a:defRPr>
    </a:lvl2pPr>
    <a:lvl3pPr marL="914400" algn="r" rtl="0" fontAlgn="base">
      <a:spcBef>
        <a:spcPct val="20000"/>
      </a:spcBef>
      <a:spcAft>
        <a:spcPct val="0"/>
      </a:spcAft>
      <a:buClr>
        <a:srgbClr val="FFFF00"/>
      </a:buClr>
      <a:buSzPct val="80000"/>
      <a:buFont typeface="Wingdings" pitchFamily="2" charset="2"/>
      <a:defRPr sz="2400" kern="1200">
        <a:solidFill>
          <a:schemeClr val="tx1"/>
        </a:solidFill>
        <a:latin typeface="Arial" charset="0"/>
        <a:ea typeface="+mn-ea"/>
        <a:cs typeface="+mn-cs"/>
      </a:defRPr>
    </a:lvl3pPr>
    <a:lvl4pPr marL="1371600" algn="r" rtl="0" fontAlgn="base">
      <a:spcBef>
        <a:spcPct val="20000"/>
      </a:spcBef>
      <a:spcAft>
        <a:spcPct val="0"/>
      </a:spcAft>
      <a:buClr>
        <a:srgbClr val="FFFF00"/>
      </a:buClr>
      <a:buSzPct val="80000"/>
      <a:buFont typeface="Wingdings" pitchFamily="2" charset="2"/>
      <a:defRPr sz="2400" kern="1200">
        <a:solidFill>
          <a:schemeClr val="tx1"/>
        </a:solidFill>
        <a:latin typeface="Arial" charset="0"/>
        <a:ea typeface="+mn-ea"/>
        <a:cs typeface="+mn-cs"/>
      </a:defRPr>
    </a:lvl4pPr>
    <a:lvl5pPr marL="1828800" algn="r" rtl="0" fontAlgn="base">
      <a:spcBef>
        <a:spcPct val="20000"/>
      </a:spcBef>
      <a:spcAft>
        <a:spcPct val="0"/>
      </a:spcAft>
      <a:buClr>
        <a:srgbClr val="FFFF00"/>
      </a:buClr>
      <a:buSzPct val="80000"/>
      <a:buFont typeface="Wingdings" pitchFamily="2" charset="2"/>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FF"/>
    <a:srgbClr val="000000"/>
    <a:srgbClr val="FF3300"/>
    <a:srgbClr val="CC0000"/>
    <a:srgbClr val="008000"/>
    <a:srgbClr val="009900"/>
    <a:srgbClr val="003399"/>
    <a:srgbClr val="0097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58" autoAdjust="0"/>
    <p:restoredTop sz="90929"/>
  </p:normalViewPr>
  <p:slideViewPr>
    <p:cSldViewPr>
      <p:cViewPr varScale="1">
        <p:scale>
          <a:sx n="57" d="100"/>
          <a:sy n="57" d="100"/>
        </p:scale>
        <p:origin x="-666"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1038"/>
    </p:cViewPr>
  </p:sorterViewPr>
  <p:notesViewPr>
    <p:cSldViewPr>
      <p:cViewPr varScale="1">
        <p:scale>
          <a:sx n="52" d="100"/>
          <a:sy n="52" d="100"/>
        </p:scale>
        <p:origin x="-1872" y="-90"/>
      </p:cViewPr>
      <p:guideLst>
        <p:guide orient="horz" pos="2931"/>
        <p:guide pos="221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3287" tIns="46644" rIns="93287" bIns="46644"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6688" y="0"/>
            <a:ext cx="3041650" cy="465138"/>
          </a:xfrm>
          <a:prstGeom prst="rect">
            <a:avLst/>
          </a:prstGeom>
        </p:spPr>
        <p:txBody>
          <a:bodyPr vert="horz" lIns="93287" tIns="46644" rIns="93287" bIns="46644" rtlCol="0"/>
          <a:lstStyle>
            <a:lvl1pPr algn="r">
              <a:defRPr sz="1200">
                <a:latin typeface="Arial" charset="0"/>
              </a:defRPr>
            </a:lvl1pPr>
          </a:lstStyle>
          <a:p>
            <a:pPr>
              <a:defRPr/>
            </a:pPr>
            <a:fld id="{46652F8F-4F80-4457-83B5-46491B756484}" type="datetimeFigureOut">
              <a:rPr lang="en-US"/>
              <a:pPr>
                <a:defRPr/>
              </a:pPr>
              <a:t>7/14/2010</a:t>
            </a:fld>
            <a:endParaRPr lang="en-US"/>
          </a:p>
        </p:txBody>
      </p:sp>
      <p:sp>
        <p:nvSpPr>
          <p:cNvPr id="4" name="Footer Placeholder 3"/>
          <p:cNvSpPr>
            <a:spLocks noGrp="1"/>
          </p:cNvSpPr>
          <p:nvPr>
            <p:ph type="ftr" sz="quarter" idx="2"/>
          </p:nvPr>
        </p:nvSpPr>
        <p:spPr>
          <a:xfrm>
            <a:off x="0" y="8839200"/>
            <a:ext cx="3041650" cy="465138"/>
          </a:xfrm>
          <a:prstGeom prst="rect">
            <a:avLst/>
          </a:prstGeom>
        </p:spPr>
        <p:txBody>
          <a:bodyPr vert="horz" lIns="93287" tIns="46644" rIns="93287" bIns="46644"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3287" tIns="46644" rIns="93287" bIns="46644" rtlCol="0" anchor="b"/>
          <a:lstStyle>
            <a:lvl1pPr algn="r">
              <a:defRPr sz="1200">
                <a:latin typeface="Arial" charset="0"/>
              </a:defRPr>
            </a:lvl1pPr>
          </a:lstStyle>
          <a:p>
            <a:pPr>
              <a:defRPr/>
            </a:pPr>
            <a:fld id="{CAE8D179-163D-40D7-B580-3F71EFE9CF8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7298" name="Rectangle 2"/>
          <p:cNvSpPr>
            <a:spLocks noGrp="1" noChangeArrowheads="1"/>
          </p:cNvSpPr>
          <p:nvPr>
            <p:ph type="hdr" sz="quarter"/>
          </p:nvPr>
        </p:nvSpPr>
        <p:spPr bwMode="auto">
          <a:xfrm>
            <a:off x="0" y="0"/>
            <a:ext cx="3041650" cy="465138"/>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algn="l">
              <a:defRPr sz="1200">
                <a:latin typeface="Arial" charset="0"/>
              </a:defRPr>
            </a:lvl1pPr>
          </a:lstStyle>
          <a:p>
            <a:pPr>
              <a:defRPr/>
            </a:pPr>
            <a:endParaRPr lang="en-US"/>
          </a:p>
        </p:txBody>
      </p:sp>
      <p:sp>
        <p:nvSpPr>
          <p:cNvPr id="567299" name="Rectangle 3"/>
          <p:cNvSpPr>
            <a:spLocks noGrp="1" noChangeArrowheads="1"/>
          </p:cNvSpPr>
          <p:nvPr>
            <p:ph type="dt" idx="1"/>
          </p:nvPr>
        </p:nvSpPr>
        <p:spPr bwMode="auto">
          <a:xfrm>
            <a:off x="3978275" y="0"/>
            <a:ext cx="3041650" cy="465138"/>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a:defRPr sz="1200">
                <a:latin typeface="Arial" charset="0"/>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84275" y="698500"/>
            <a:ext cx="4651375" cy="3489325"/>
          </a:xfrm>
          <a:prstGeom prst="rect">
            <a:avLst/>
          </a:prstGeom>
          <a:noFill/>
          <a:ln w="9525">
            <a:solidFill>
              <a:srgbClr val="000000"/>
            </a:solidFill>
            <a:miter lim="800000"/>
            <a:headEnd/>
            <a:tailEnd/>
          </a:ln>
        </p:spPr>
      </p:sp>
      <p:sp>
        <p:nvSpPr>
          <p:cNvPr id="567301" name="Rectangle 5"/>
          <p:cNvSpPr>
            <a:spLocks noGrp="1" noChangeArrowheads="1"/>
          </p:cNvSpPr>
          <p:nvPr>
            <p:ph type="body" sz="quarter" idx="3"/>
          </p:nvPr>
        </p:nvSpPr>
        <p:spPr bwMode="auto">
          <a:xfrm>
            <a:off x="936625" y="4419600"/>
            <a:ext cx="5146675" cy="4187825"/>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67302" name="Rectangle 6"/>
          <p:cNvSpPr>
            <a:spLocks noGrp="1" noChangeArrowheads="1"/>
          </p:cNvSpPr>
          <p:nvPr>
            <p:ph type="ftr" sz="quarter" idx="4"/>
          </p:nvPr>
        </p:nvSpPr>
        <p:spPr bwMode="auto">
          <a:xfrm>
            <a:off x="0" y="8840788"/>
            <a:ext cx="3041650" cy="465137"/>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algn="l">
              <a:defRPr sz="1200">
                <a:latin typeface="Arial" charset="0"/>
              </a:defRPr>
            </a:lvl1pPr>
          </a:lstStyle>
          <a:p>
            <a:pPr>
              <a:defRPr/>
            </a:pPr>
            <a:endParaRPr lang="en-US"/>
          </a:p>
        </p:txBody>
      </p:sp>
      <p:sp>
        <p:nvSpPr>
          <p:cNvPr id="567303" name="Rectangle 7"/>
          <p:cNvSpPr>
            <a:spLocks noGrp="1" noChangeArrowheads="1"/>
          </p:cNvSpPr>
          <p:nvPr>
            <p:ph type="sldNum" sz="quarter" idx="5"/>
          </p:nvPr>
        </p:nvSpPr>
        <p:spPr bwMode="auto">
          <a:xfrm>
            <a:off x="3978275" y="8840788"/>
            <a:ext cx="3041650" cy="465137"/>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a:defRPr sz="1200">
                <a:latin typeface="Arial" charset="0"/>
              </a:defRPr>
            </a:lvl1pPr>
          </a:lstStyle>
          <a:p>
            <a:pPr>
              <a:defRPr/>
            </a:pPr>
            <a:fld id="{50DDBE60-E17D-40FA-826B-A537BF64F22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p:spPr>
        <p:txBody>
          <a:bodyPr/>
          <a:lstStyle/>
          <a:p>
            <a:endParaRPr lang="en-US" smtClean="0"/>
          </a:p>
        </p:txBody>
      </p:sp>
      <p:sp>
        <p:nvSpPr>
          <p:cNvPr id="7172" name="Slide Number Placeholder 3"/>
          <p:cNvSpPr>
            <a:spLocks noGrp="1"/>
          </p:cNvSpPr>
          <p:nvPr>
            <p:ph type="sldNum" sz="quarter" idx="5"/>
          </p:nvPr>
        </p:nvSpPr>
        <p:spPr>
          <a:noFill/>
        </p:spPr>
        <p:txBody>
          <a:bodyPr/>
          <a:lstStyle/>
          <a:p>
            <a:fld id="{776D323F-B622-4C49-9099-5258F1B22D3F}" type="slidenum">
              <a:rPr lang="en-US" smtClean="0"/>
              <a:pPr/>
              <a:t>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p:spPr>
        <p:txBody>
          <a:bodyPr/>
          <a:lstStyle/>
          <a:p>
            <a:endParaRPr lang="en-US" smtClean="0"/>
          </a:p>
        </p:txBody>
      </p:sp>
      <p:sp>
        <p:nvSpPr>
          <p:cNvPr id="7172" name="Slide Number Placeholder 3"/>
          <p:cNvSpPr>
            <a:spLocks noGrp="1"/>
          </p:cNvSpPr>
          <p:nvPr>
            <p:ph type="sldNum" sz="quarter" idx="5"/>
          </p:nvPr>
        </p:nvSpPr>
        <p:spPr>
          <a:noFill/>
        </p:spPr>
        <p:txBody>
          <a:bodyPr/>
          <a:lstStyle/>
          <a:p>
            <a:fld id="{776D323F-B622-4C49-9099-5258F1B22D3F}" type="slidenum">
              <a:rPr lang="en-US" smtClean="0"/>
              <a:pPr/>
              <a:t>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pic>
        <p:nvPicPr>
          <p:cNvPr id="3" name="Picture 25"/>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 name="Text Box 23"/>
          <p:cNvSpPr txBox="1">
            <a:spLocks noChangeArrowheads="1"/>
          </p:cNvSpPr>
          <p:nvPr userDrawn="1"/>
        </p:nvSpPr>
        <p:spPr bwMode="auto">
          <a:xfrm>
            <a:off x="3505200" y="3048000"/>
            <a:ext cx="5410200" cy="457200"/>
          </a:xfrm>
          <a:prstGeom prst="rect">
            <a:avLst/>
          </a:prstGeom>
          <a:noFill/>
          <a:ln w="9525">
            <a:noFill/>
            <a:miter lim="800000"/>
            <a:headEnd/>
            <a:tailEnd/>
          </a:ln>
          <a:effectLst/>
        </p:spPr>
        <p:txBody>
          <a:bodyPr>
            <a:spAutoFit/>
          </a:bodyPr>
          <a:lstStyle/>
          <a:p>
            <a:pPr algn="l">
              <a:spcBef>
                <a:spcPct val="0"/>
              </a:spcBef>
              <a:buClrTx/>
              <a:buSzTx/>
              <a:buFontTx/>
              <a:buNone/>
              <a:defRPr/>
            </a:pPr>
            <a:endParaRPr lang="en-US">
              <a:latin typeface="Arial Narrow" pitchFamily="34" charset="0"/>
            </a:endParaRPr>
          </a:p>
        </p:txBody>
      </p:sp>
      <p:sp>
        <p:nvSpPr>
          <p:cNvPr id="537614" name="Rectangle 14"/>
          <p:cNvSpPr>
            <a:spLocks noGrp="1" noChangeArrowheads="1"/>
          </p:cNvSpPr>
          <p:nvPr>
            <p:ph type="ctrTitle"/>
          </p:nvPr>
        </p:nvSpPr>
        <p:spPr>
          <a:xfrm>
            <a:off x="1219200" y="1600200"/>
            <a:ext cx="7772400" cy="1143000"/>
          </a:xfrm>
        </p:spPr>
        <p:txBody>
          <a:bodyPr anchor="b"/>
          <a:lstStyle>
            <a:lvl1pPr algn="r">
              <a:defRPr sz="4000"/>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a:ln/>
        </p:spPr>
        <p:txBody>
          <a:bodyPr/>
          <a:lstStyle>
            <a:lvl1pPr>
              <a:defRPr/>
            </a:lvl1pPr>
          </a:lstStyle>
          <a:p>
            <a:pPr>
              <a:defRPr/>
            </a:pPr>
            <a:r>
              <a:rPr lang="en-US" smtClean="0"/>
              <a:t>Q/A, DOE S&amp;T Review, July 12-14, 2010</a:t>
            </a: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7459567A-7D39-487E-8CFB-FBD28FC872E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17145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609600"/>
            <a:ext cx="49911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a:ln/>
        </p:spPr>
        <p:txBody>
          <a:bodyPr/>
          <a:lstStyle>
            <a:lvl1pPr>
              <a:defRPr/>
            </a:lvl1pPr>
          </a:lstStyle>
          <a:p>
            <a:pPr>
              <a:defRPr/>
            </a:pPr>
            <a:r>
              <a:rPr lang="en-US" smtClean="0"/>
              <a:t>Q/A, DOE S&amp;T Review, July 12-14, 2010</a:t>
            </a: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5B531540-A893-4F9F-A1AF-8B7084845FA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a:ln/>
        </p:spPr>
        <p:txBody>
          <a:bodyPr/>
          <a:lstStyle>
            <a:lvl1pPr>
              <a:defRPr/>
            </a:lvl1pPr>
          </a:lstStyle>
          <a:p>
            <a:pPr>
              <a:defRPr/>
            </a:pPr>
            <a:r>
              <a:rPr lang="en-US" smtClean="0"/>
              <a:t>Q/A, DOE S&amp;T Review, July 12-14, 2010</a:t>
            </a: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19E2511B-29A6-4275-9781-5E76005B2CD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6"/>
          <p:cNvSpPr>
            <a:spLocks noGrp="1" noChangeArrowheads="1"/>
          </p:cNvSpPr>
          <p:nvPr>
            <p:ph type="ftr" sz="quarter" idx="10"/>
          </p:nvPr>
        </p:nvSpPr>
        <p:spPr>
          <a:ln/>
        </p:spPr>
        <p:txBody>
          <a:bodyPr/>
          <a:lstStyle>
            <a:lvl1pPr>
              <a:defRPr/>
            </a:lvl1pPr>
          </a:lstStyle>
          <a:p>
            <a:pPr>
              <a:defRPr/>
            </a:pPr>
            <a:r>
              <a:rPr lang="en-US" smtClean="0"/>
              <a:t>Q/A, DOE S&amp;T Review, July 12-14, 2010</a:t>
            </a: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67EFEC0A-6828-49B4-B230-0F11498B490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ftr" sz="quarter" idx="10"/>
          </p:nvPr>
        </p:nvSpPr>
        <p:spPr>
          <a:ln/>
        </p:spPr>
        <p:txBody>
          <a:bodyPr/>
          <a:lstStyle>
            <a:lvl1pPr>
              <a:defRPr/>
            </a:lvl1pPr>
          </a:lstStyle>
          <a:p>
            <a:pPr>
              <a:defRPr/>
            </a:pPr>
            <a:r>
              <a:rPr lang="en-US" smtClean="0"/>
              <a:t>Q/A, DOE S&amp;T Review, July 12-14, 2010</a:t>
            </a:r>
            <a:endParaRPr lang="en-US"/>
          </a:p>
        </p:txBody>
      </p:sp>
      <p:sp>
        <p:nvSpPr>
          <p:cNvPr id="6" name="Rectangle 17"/>
          <p:cNvSpPr>
            <a:spLocks noGrp="1" noChangeArrowheads="1"/>
          </p:cNvSpPr>
          <p:nvPr>
            <p:ph type="sldNum" sz="quarter" idx="11"/>
          </p:nvPr>
        </p:nvSpPr>
        <p:spPr>
          <a:ln/>
        </p:spPr>
        <p:txBody>
          <a:bodyPr/>
          <a:lstStyle>
            <a:lvl1pPr>
              <a:defRPr/>
            </a:lvl1pPr>
          </a:lstStyle>
          <a:p>
            <a:pPr>
              <a:defRPr/>
            </a:pPr>
            <a:fld id="{1029530E-D89F-4CE2-BD6D-13CCB7528FF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6"/>
          <p:cNvSpPr>
            <a:spLocks noGrp="1" noChangeArrowheads="1"/>
          </p:cNvSpPr>
          <p:nvPr>
            <p:ph type="ftr" sz="quarter" idx="10"/>
          </p:nvPr>
        </p:nvSpPr>
        <p:spPr>
          <a:ln/>
        </p:spPr>
        <p:txBody>
          <a:bodyPr/>
          <a:lstStyle>
            <a:lvl1pPr>
              <a:defRPr/>
            </a:lvl1pPr>
          </a:lstStyle>
          <a:p>
            <a:pPr>
              <a:defRPr/>
            </a:pPr>
            <a:r>
              <a:rPr lang="en-US" smtClean="0"/>
              <a:t>Q/A, DOE S&amp;T Review, July 12-14, 2010</a:t>
            </a:r>
            <a:endParaRPr lang="en-US"/>
          </a:p>
        </p:txBody>
      </p:sp>
      <p:sp>
        <p:nvSpPr>
          <p:cNvPr id="8" name="Rectangle 17"/>
          <p:cNvSpPr>
            <a:spLocks noGrp="1" noChangeArrowheads="1"/>
          </p:cNvSpPr>
          <p:nvPr>
            <p:ph type="sldNum" sz="quarter" idx="11"/>
          </p:nvPr>
        </p:nvSpPr>
        <p:spPr>
          <a:ln/>
        </p:spPr>
        <p:txBody>
          <a:bodyPr/>
          <a:lstStyle>
            <a:lvl1pPr>
              <a:defRPr/>
            </a:lvl1pPr>
          </a:lstStyle>
          <a:p>
            <a:pPr>
              <a:defRPr/>
            </a:pPr>
            <a:fld id="{85491B79-9682-43DB-8BB7-3B958553007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6"/>
          <p:cNvSpPr>
            <a:spLocks noGrp="1" noChangeArrowheads="1"/>
          </p:cNvSpPr>
          <p:nvPr>
            <p:ph type="ftr" sz="quarter" idx="10"/>
          </p:nvPr>
        </p:nvSpPr>
        <p:spPr>
          <a:ln/>
        </p:spPr>
        <p:txBody>
          <a:bodyPr/>
          <a:lstStyle>
            <a:lvl1pPr>
              <a:defRPr/>
            </a:lvl1pPr>
          </a:lstStyle>
          <a:p>
            <a:pPr>
              <a:defRPr/>
            </a:pPr>
            <a:r>
              <a:rPr lang="en-US" smtClean="0"/>
              <a:t>Q/A, DOE S&amp;T Review, July 12-14, 2010</a:t>
            </a:r>
            <a:endParaRPr lang="en-US"/>
          </a:p>
        </p:txBody>
      </p:sp>
      <p:sp>
        <p:nvSpPr>
          <p:cNvPr id="4" name="Rectangle 17"/>
          <p:cNvSpPr>
            <a:spLocks noGrp="1" noChangeArrowheads="1"/>
          </p:cNvSpPr>
          <p:nvPr>
            <p:ph type="sldNum" sz="quarter" idx="11"/>
          </p:nvPr>
        </p:nvSpPr>
        <p:spPr>
          <a:ln/>
        </p:spPr>
        <p:txBody>
          <a:bodyPr/>
          <a:lstStyle>
            <a:lvl1pPr>
              <a:defRPr/>
            </a:lvl1pPr>
          </a:lstStyle>
          <a:p>
            <a:pPr>
              <a:defRPr/>
            </a:pPr>
            <a:fld id="{0D9648D7-55F2-44DB-BBA1-E59B0B8B05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ftr" sz="quarter" idx="10"/>
          </p:nvPr>
        </p:nvSpPr>
        <p:spPr>
          <a:ln/>
        </p:spPr>
        <p:txBody>
          <a:bodyPr/>
          <a:lstStyle>
            <a:lvl1pPr>
              <a:defRPr/>
            </a:lvl1pPr>
          </a:lstStyle>
          <a:p>
            <a:pPr>
              <a:defRPr/>
            </a:pPr>
            <a:r>
              <a:rPr lang="en-US" smtClean="0"/>
              <a:t>Q/A, DOE S&amp;T Review, July 12-14, 2010</a:t>
            </a:r>
            <a:endParaRPr lang="en-US"/>
          </a:p>
        </p:txBody>
      </p:sp>
      <p:sp>
        <p:nvSpPr>
          <p:cNvPr id="3" name="Rectangle 17"/>
          <p:cNvSpPr>
            <a:spLocks noGrp="1" noChangeArrowheads="1"/>
          </p:cNvSpPr>
          <p:nvPr>
            <p:ph type="sldNum" sz="quarter" idx="11"/>
          </p:nvPr>
        </p:nvSpPr>
        <p:spPr>
          <a:ln/>
        </p:spPr>
        <p:txBody>
          <a:bodyPr/>
          <a:lstStyle>
            <a:lvl1pPr>
              <a:defRPr/>
            </a:lvl1pPr>
          </a:lstStyle>
          <a:p>
            <a:pPr>
              <a:defRPr/>
            </a:pPr>
            <a:fld id="{B2E32102-F486-41D9-80EC-2EEED029128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ftr" sz="quarter" idx="10"/>
          </p:nvPr>
        </p:nvSpPr>
        <p:spPr>
          <a:ln/>
        </p:spPr>
        <p:txBody>
          <a:bodyPr/>
          <a:lstStyle>
            <a:lvl1pPr>
              <a:defRPr/>
            </a:lvl1pPr>
          </a:lstStyle>
          <a:p>
            <a:pPr>
              <a:defRPr/>
            </a:pPr>
            <a:r>
              <a:rPr lang="en-US" smtClean="0"/>
              <a:t>Q/A, DOE S&amp;T Review, July 12-14, 2010</a:t>
            </a:r>
            <a:endParaRPr lang="en-US"/>
          </a:p>
        </p:txBody>
      </p:sp>
      <p:sp>
        <p:nvSpPr>
          <p:cNvPr id="6" name="Rectangle 17"/>
          <p:cNvSpPr>
            <a:spLocks noGrp="1" noChangeArrowheads="1"/>
          </p:cNvSpPr>
          <p:nvPr>
            <p:ph type="sldNum" sz="quarter" idx="11"/>
          </p:nvPr>
        </p:nvSpPr>
        <p:spPr>
          <a:ln/>
        </p:spPr>
        <p:txBody>
          <a:bodyPr/>
          <a:lstStyle>
            <a:lvl1pPr>
              <a:defRPr/>
            </a:lvl1pPr>
          </a:lstStyle>
          <a:p>
            <a:pPr>
              <a:defRPr/>
            </a:pPr>
            <a:fld id="{20F36C15-2496-4707-9A12-14735341A84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ftr" sz="quarter" idx="10"/>
          </p:nvPr>
        </p:nvSpPr>
        <p:spPr>
          <a:ln/>
        </p:spPr>
        <p:txBody>
          <a:bodyPr/>
          <a:lstStyle>
            <a:lvl1pPr>
              <a:defRPr/>
            </a:lvl1pPr>
          </a:lstStyle>
          <a:p>
            <a:pPr>
              <a:defRPr/>
            </a:pPr>
            <a:r>
              <a:rPr lang="en-US" smtClean="0"/>
              <a:t>Q/A, DOE S&amp;T Review, July 12-14, 2010</a:t>
            </a:r>
            <a:endParaRPr lang="en-US"/>
          </a:p>
        </p:txBody>
      </p:sp>
      <p:sp>
        <p:nvSpPr>
          <p:cNvPr id="6" name="Rectangle 17"/>
          <p:cNvSpPr>
            <a:spLocks noGrp="1" noChangeArrowheads="1"/>
          </p:cNvSpPr>
          <p:nvPr>
            <p:ph type="sldNum" sz="quarter" idx="11"/>
          </p:nvPr>
        </p:nvSpPr>
        <p:spPr>
          <a:ln/>
        </p:spPr>
        <p:txBody>
          <a:bodyPr/>
          <a:lstStyle>
            <a:lvl1pPr>
              <a:defRPr/>
            </a:lvl1pPr>
          </a:lstStyle>
          <a:p>
            <a:pPr>
              <a:defRPr/>
            </a:pPr>
            <a:fld id="{521872DE-C36B-479A-B19D-B8C1803BC4E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pic>
        <p:nvPicPr>
          <p:cNvPr id="1026" name="Picture 24" descr="C:\Documents and Settings\kevin.XENOLAND\My Documents\fnalppt\sub-pages\Fermi_Blue_subpage.jpg"/>
          <p:cNvPicPr>
            <a:picLocks noChangeAspect="1" noChangeArrowheads="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536592" name="Rectangle 16"/>
          <p:cNvSpPr>
            <a:spLocks noGrp="1" noChangeArrowheads="1"/>
          </p:cNvSpPr>
          <p:nvPr>
            <p:ph type="ftr" sz="quarter" idx="3"/>
          </p:nvPr>
        </p:nvSpPr>
        <p:spPr bwMode="auto">
          <a:xfrm>
            <a:off x="1905000" y="6267450"/>
            <a:ext cx="5486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1200">
                <a:solidFill>
                  <a:srgbClr val="FFFFFF"/>
                </a:solidFill>
                <a:latin typeface="Arial" charset="0"/>
              </a:defRPr>
            </a:lvl1pPr>
          </a:lstStyle>
          <a:p>
            <a:pPr>
              <a:defRPr/>
            </a:pPr>
            <a:r>
              <a:rPr lang="en-US" smtClean="0"/>
              <a:t>Q/A, DOE S&amp;T Review, July 12-14, 2010</a:t>
            </a:r>
            <a:endParaRPr lang="en-US"/>
          </a:p>
        </p:txBody>
      </p:sp>
      <p:sp>
        <p:nvSpPr>
          <p:cNvPr id="536593" name="Rectangle 17"/>
          <p:cNvSpPr>
            <a:spLocks noGrp="1" noChangeArrowheads="1"/>
          </p:cNvSpPr>
          <p:nvPr>
            <p:ph type="sldNum" sz="quarter" idx="4"/>
          </p:nvPr>
        </p:nvSpPr>
        <p:spPr bwMode="auto">
          <a:xfrm>
            <a:off x="381000" y="63055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a:solidFill>
                  <a:srgbClr val="FFFFFF"/>
                </a:solidFill>
                <a:latin typeface="Arial" charset="0"/>
              </a:defRPr>
            </a:lvl1pPr>
          </a:lstStyle>
          <a:p>
            <a:pPr>
              <a:defRPr/>
            </a:pPr>
            <a:fld id="{159166DD-2542-4713-835D-267B70FA9C4E}" type="slidenum">
              <a:rPr lang="en-US"/>
              <a:pPr>
                <a:defRPr/>
              </a:pPr>
              <a:t>‹#›</a:t>
            </a:fld>
            <a:endParaRPr lang="en-US"/>
          </a:p>
        </p:txBody>
      </p:sp>
      <p:sp>
        <p:nvSpPr>
          <p:cNvPr id="1029" name="Rectangle 25"/>
          <p:cNvSpPr>
            <a:spLocks noGrp="1" noChangeArrowheads="1"/>
          </p:cNvSpPr>
          <p:nvPr>
            <p:ph type="title"/>
          </p:nvPr>
        </p:nvSpPr>
        <p:spPr bwMode="auto">
          <a:xfrm>
            <a:off x="1600200" y="0"/>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26"/>
          <p:cNvSpPr>
            <a:spLocks noGrp="1" noChangeArrowheads="1"/>
          </p:cNvSpPr>
          <p:nvPr>
            <p:ph type="body" idx="1"/>
          </p:nvPr>
        </p:nvSpPr>
        <p:spPr bwMode="auto">
          <a:xfrm>
            <a:off x="1600200" y="1143000"/>
            <a:ext cx="68580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Laksdjfalkjfds</a:t>
            </a:r>
          </a:p>
          <a:p>
            <a:pPr lvl="1"/>
            <a:r>
              <a:rPr lang="en-US" smtClean="0"/>
              <a:t>;slkjfda;slkjfd</a:t>
            </a:r>
          </a:p>
          <a:p>
            <a:pPr lvl="2"/>
            <a:r>
              <a:rPr lang="en-US" smtClean="0"/>
              <a:t>slkdjflsdkjflsdkjfsldjf</a:t>
            </a:r>
          </a:p>
          <a:p>
            <a:pPr lvl="3"/>
            <a:r>
              <a:rPr lang="en-US" smtClean="0"/>
              <a:t>A;slkjfda;slkjfd</a:t>
            </a:r>
          </a:p>
          <a:p>
            <a:pPr lvl="3"/>
            <a:r>
              <a:rPr lang="en-US" smtClean="0"/>
              <a:t>	a;lksdjf;lsakjfd</a:t>
            </a:r>
          </a:p>
          <a:p>
            <a:pPr lvl="4"/>
            <a:r>
              <a:rPr lang="en-US" smtClean="0"/>
              <a:t>Slkdflsdkjflsdkjflsdkjf</a:t>
            </a:r>
          </a:p>
          <a:p>
            <a:pPr lvl="4"/>
            <a:r>
              <a:rPr lang="en-US" smtClean="0"/>
              <a:t>Sldkjflsdjf</a:t>
            </a:r>
          </a:p>
          <a:p>
            <a:pPr lvl="4"/>
            <a:r>
              <a:rPr lang="en-US" smtClean="0"/>
              <a:t>sldkjfsldfjksdlfjsldfj</a:t>
            </a:r>
          </a:p>
        </p:txBody>
      </p:sp>
    </p:spTree>
  </p:cSld>
  <p:clrMap bg1="dk2" tx1="lt1" bg2="dk1" tx2="lt2" accent1="accent1" accent2="accent2" accent3="accent3" accent4="accent4" accent5="accent5" accent6="accent6" hlink="hlink" folHlink="folHlink"/>
  <p:sldLayoutIdLst>
    <p:sldLayoutId id="2147484145"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Lst>
  <p:hf hdr="0" dt="0"/>
  <p:txStyles>
    <p:titleStyle>
      <a:lvl1pPr algn="l" rtl="0" eaLnBrk="0" fontAlgn="base" hangingPunct="0">
        <a:spcBef>
          <a:spcPct val="0"/>
        </a:spcBef>
        <a:spcAft>
          <a:spcPct val="0"/>
        </a:spcAft>
        <a:defRPr sz="2800">
          <a:solidFill>
            <a:srgbClr val="FFFFFF"/>
          </a:solidFill>
          <a:latin typeface="+mj-lt"/>
          <a:ea typeface="+mj-ea"/>
          <a:cs typeface="+mj-cs"/>
        </a:defRPr>
      </a:lvl1pPr>
      <a:lvl2pPr algn="l" rtl="0" eaLnBrk="0" fontAlgn="base" hangingPunct="0">
        <a:spcBef>
          <a:spcPct val="0"/>
        </a:spcBef>
        <a:spcAft>
          <a:spcPct val="0"/>
        </a:spcAft>
        <a:defRPr sz="2800">
          <a:solidFill>
            <a:srgbClr val="FFFFFF"/>
          </a:solidFill>
          <a:latin typeface="Arial" charset="0"/>
        </a:defRPr>
      </a:lvl2pPr>
      <a:lvl3pPr algn="l" rtl="0" eaLnBrk="0" fontAlgn="base" hangingPunct="0">
        <a:spcBef>
          <a:spcPct val="0"/>
        </a:spcBef>
        <a:spcAft>
          <a:spcPct val="0"/>
        </a:spcAft>
        <a:defRPr sz="2800">
          <a:solidFill>
            <a:srgbClr val="FFFFFF"/>
          </a:solidFill>
          <a:latin typeface="Arial" charset="0"/>
        </a:defRPr>
      </a:lvl3pPr>
      <a:lvl4pPr algn="l" rtl="0" eaLnBrk="0" fontAlgn="base" hangingPunct="0">
        <a:spcBef>
          <a:spcPct val="0"/>
        </a:spcBef>
        <a:spcAft>
          <a:spcPct val="0"/>
        </a:spcAft>
        <a:defRPr sz="2800">
          <a:solidFill>
            <a:srgbClr val="FFFFFF"/>
          </a:solidFill>
          <a:latin typeface="Arial" charset="0"/>
        </a:defRPr>
      </a:lvl4pPr>
      <a:lvl5pPr algn="l" rtl="0" eaLnBrk="0" fontAlgn="base" hangingPunct="0">
        <a:spcBef>
          <a:spcPct val="0"/>
        </a:spcBef>
        <a:spcAft>
          <a:spcPct val="0"/>
        </a:spcAft>
        <a:defRPr sz="2800">
          <a:solidFill>
            <a:srgbClr val="FFFFFF"/>
          </a:solidFill>
          <a:latin typeface="Arial" charset="0"/>
        </a:defRPr>
      </a:lvl5pPr>
      <a:lvl6pPr marL="457200" algn="l" rtl="0" fontAlgn="base">
        <a:spcBef>
          <a:spcPct val="0"/>
        </a:spcBef>
        <a:spcAft>
          <a:spcPct val="0"/>
        </a:spcAft>
        <a:defRPr sz="2800">
          <a:solidFill>
            <a:srgbClr val="FFFFFF"/>
          </a:solidFill>
          <a:latin typeface="Arial" charset="0"/>
        </a:defRPr>
      </a:lvl6pPr>
      <a:lvl7pPr marL="914400" algn="l" rtl="0" fontAlgn="base">
        <a:spcBef>
          <a:spcPct val="0"/>
        </a:spcBef>
        <a:spcAft>
          <a:spcPct val="0"/>
        </a:spcAft>
        <a:defRPr sz="2800">
          <a:solidFill>
            <a:srgbClr val="FFFFFF"/>
          </a:solidFill>
          <a:latin typeface="Arial" charset="0"/>
        </a:defRPr>
      </a:lvl7pPr>
      <a:lvl8pPr marL="1371600" algn="l" rtl="0" fontAlgn="base">
        <a:spcBef>
          <a:spcPct val="0"/>
        </a:spcBef>
        <a:spcAft>
          <a:spcPct val="0"/>
        </a:spcAft>
        <a:defRPr sz="2800">
          <a:solidFill>
            <a:srgbClr val="FFFFFF"/>
          </a:solidFill>
          <a:latin typeface="Arial" charset="0"/>
        </a:defRPr>
      </a:lvl8pPr>
      <a:lvl9pPr marL="1828800" algn="l" rtl="0" fontAlgn="base">
        <a:spcBef>
          <a:spcPct val="0"/>
        </a:spcBef>
        <a:spcAft>
          <a:spcPct val="0"/>
        </a:spcAft>
        <a:defRPr sz="2800">
          <a:solidFill>
            <a:srgbClr val="FFFFFF"/>
          </a:solidFill>
          <a:latin typeface="Arial" charset="0"/>
        </a:defRPr>
      </a:lvl9pPr>
    </p:titleStyle>
    <p:bodyStyle>
      <a:lvl1pPr marL="342900" indent="-342900" algn="l" rtl="0" eaLnBrk="0" fontAlgn="base" hangingPunct="0">
        <a:spcBef>
          <a:spcPct val="20000"/>
        </a:spcBef>
        <a:spcAft>
          <a:spcPct val="0"/>
        </a:spcAft>
        <a:buClr>
          <a:srgbClr val="CCFFFF"/>
        </a:buClr>
        <a:buSzPct val="8000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45000"/>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35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25000"/>
        <a:buChar char="•"/>
        <a:defRPr>
          <a:solidFill>
            <a:schemeClr val="tx1"/>
          </a:solidFill>
          <a:latin typeface="+mn-lt"/>
        </a:defRPr>
      </a:lvl4pPr>
      <a:lvl5pPr marL="2057400" indent="-228600" algn="l" rtl="0" eaLnBrk="0" fontAlgn="base" hangingPunct="0">
        <a:spcBef>
          <a:spcPct val="20000"/>
        </a:spcBef>
        <a:spcAft>
          <a:spcPct val="0"/>
        </a:spcAft>
        <a:buClr>
          <a:schemeClr val="accent2"/>
        </a:buClr>
        <a:buSzPct val="25000"/>
        <a:buChar char="•"/>
        <a:defRPr>
          <a:solidFill>
            <a:schemeClr val="tx1"/>
          </a:solidFill>
          <a:latin typeface="+mn-lt"/>
        </a:defRPr>
      </a:lvl5pPr>
      <a:lvl6pPr marL="2514600" indent="-228600" algn="l" rtl="0" fontAlgn="base">
        <a:spcBef>
          <a:spcPct val="20000"/>
        </a:spcBef>
        <a:spcAft>
          <a:spcPct val="0"/>
        </a:spcAft>
        <a:buClr>
          <a:schemeClr val="accent2"/>
        </a:buClr>
        <a:buSzPct val="25000"/>
        <a:buChar char="•"/>
        <a:defRPr>
          <a:solidFill>
            <a:schemeClr val="tx1"/>
          </a:solidFill>
          <a:latin typeface="+mn-lt"/>
        </a:defRPr>
      </a:lvl6pPr>
      <a:lvl7pPr marL="2971800" indent="-228600" algn="l" rtl="0" fontAlgn="base">
        <a:spcBef>
          <a:spcPct val="20000"/>
        </a:spcBef>
        <a:spcAft>
          <a:spcPct val="0"/>
        </a:spcAft>
        <a:buClr>
          <a:schemeClr val="accent2"/>
        </a:buClr>
        <a:buSzPct val="25000"/>
        <a:buChar char="•"/>
        <a:defRPr>
          <a:solidFill>
            <a:schemeClr val="tx1"/>
          </a:solidFill>
          <a:latin typeface="+mn-lt"/>
        </a:defRPr>
      </a:lvl7pPr>
      <a:lvl8pPr marL="3429000" indent="-228600" algn="l" rtl="0" fontAlgn="base">
        <a:spcBef>
          <a:spcPct val="20000"/>
        </a:spcBef>
        <a:spcAft>
          <a:spcPct val="0"/>
        </a:spcAft>
        <a:buClr>
          <a:schemeClr val="accent2"/>
        </a:buClr>
        <a:buSzPct val="25000"/>
        <a:buChar char="•"/>
        <a:defRPr>
          <a:solidFill>
            <a:schemeClr val="tx1"/>
          </a:solidFill>
          <a:latin typeface="+mn-lt"/>
        </a:defRPr>
      </a:lvl8pPr>
      <a:lvl9pPr marL="3886200" indent="-228600" algn="l" rtl="0" fontAlgn="base">
        <a:spcBef>
          <a:spcPct val="20000"/>
        </a:spcBef>
        <a:spcAft>
          <a:spcPct val="0"/>
        </a:spcAft>
        <a:buClr>
          <a:schemeClr val="accent2"/>
        </a:buClr>
        <a:buSzPct val="25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 y="457200"/>
            <a:ext cx="8915400" cy="1143000"/>
          </a:xfrm>
        </p:spPr>
        <p:txBody>
          <a:bodyPr/>
          <a:lstStyle/>
          <a:p>
            <a:pPr eaLnBrk="1" hangingPunct="1"/>
            <a:r>
              <a:rPr lang="en-US" sz="2800" dirty="0" smtClean="0"/>
              <a:t>Q/A </a:t>
            </a:r>
            <a:br>
              <a:rPr lang="en-US" sz="2800" dirty="0" smtClean="0"/>
            </a:br>
            <a:r>
              <a:rPr lang="en-US" sz="2800" dirty="0" smtClean="0"/>
              <a:t>2010 DOE S&amp;T Review</a:t>
            </a:r>
          </a:p>
        </p:txBody>
      </p:sp>
      <p:sp>
        <p:nvSpPr>
          <p:cNvPr id="3075" name="Rectangle 3"/>
          <p:cNvSpPr>
            <a:spLocks noGrp="1" noChangeArrowheads="1"/>
          </p:cNvSpPr>
          <p:nvPr>
            <p:ph type="subTitle" idx="4294967295"/>
          </p:nvPr>
        </p:nvSpPr>
        <p:spPr>
          <a:xfrm>
            <a:off x="2514600" y="4343400"/>
            <a:ext cx="6400800" cy="1752600"/>
          </a:xfrm>
          <a:noFill/>
        </p:spPr>
        <p:txBody>
          <a:bodyPr/>
          <a:lstStyle/>
          <a:p>
            <a:pPr marL="0" indent="0" algn="r" eaLnBrk="1" hangingPunct="1">
              <a:buFontTx/>
              <a:buNone/>
            </a:pPr>
            <a:endParaRPr lang="en-US" sz="1600" dirty="0" smtClean="0">
              <a:solidFill>
                <a:srgbClr val="FFFFFF"/>
              </a:solidFill>
            </a:endParaRPr>
          </a:p>
          <a:p>
            <a:pPr marL="0" indent="0" algn="r" eaLnBrk="1" hangingPunct="1">
              <a:buFontTx/>
              <a:buNone/>
            </a:pPr>
            <a:endParaRPr lang="en-US" sz="1600" dirty="0" smtClean="0">
              <a:solidFill>
                <a:srgbClr val="FFFFFF"/>
              </a:solidFill>
            </a:endParaRPr>
          </a:p>
          <a:p>
            <a:pPr marL="0" indent="0" algn="r" eaLnBrk="1" hangingPunct="1">
              <a:buFontTx/>
              <a:buNone/>
            </a:pPr>
            <a:r>
              <a:rPr lang="en-US" sz="1600" dirty="0" smtClean="0">
                <a:solidFill>
                  <a:srgbClr val="FFFFFF"/>
                </a:solidFill>
              </a:rPr>
              <a:t>DOE S&amp;T Review of Scientific User Facilities</a:t>
            </a:r>
          </a:p>
          <a:p>
            <a:pPr marL="0" indent="0" algn="r" eaLnBrk="1" hangingPunct="1">
              <a:buFontTx/>
              <a:buNone/>
            </a:pPr>
            <a:r>
              <a:rPr lang="en-US" sz="1600" dirty="0" smtClean="0">
                <a:solidFill>
                  <a:srgbClr val="FFFFFF"/>
                </a:solidFill>
              </a:rPr>
              <a:t>July 12-14, 2010</a:t>
            </a:r>
          </a:p>
        </p:txBody>
      </p:sp>
      <p:pic>
        <p:nvPicPr>
          <p:cNvPr id="3076" name="Picture 5" descr="ThreeFrontiersGraphic_RGB_060108.jpg"/>
          <p:cNvPicPr>
            <a:picLocks noChangeAspect="1"/>
          </p:cNvPicPr>
          <p:nvPr/>
        </p:nvPicPr>
        <p:blipFill>
          <a:blip r:embed="rId2"/>
          <a:srcRect l="5255" t="5296" r="4152" b="5083"/>
          <a:stretch>
            <a:fillRect/>
          </a:stretch>
        </p:blipFill>
        <p:spPr bwMode="auto">
          <a:xfrm>
            <a:off x="3048000" y="1981200"/>
            <a:ext cx="2971800" cy="2797175"/>
          </a:xfrm>
          <a:prstGeom prst="rect">
            <a:avLst/>
          </a:prstGeom>
          <a:noFill/>
          <a:ln w="9525">
            <a:noFill/>
            <a:miter lim="800000"/>
            <a:headEnd/>
            <a:tailEnd/>
          </a:ln>
        </p:spPr>
      </p:pic>
    </p:spTree>
  </p:cSld>
  <p:clrMapOvr>
    <a:masterClrMapping/>
  </p:clrMapOvr>
  <p:transition advTm="609"/>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FF00"/>
                </a:solidFill>
              </a:rPr>
              <a:t>MiniBooNE</a:t>
            </a:r>
            <a:r>
              <a:rPr lang="en-US" dirty="0" smtClean="0">
                <a:solidFill>
                  <a:srgbClr val="FFFF00"/>
                </a:solidFill>
              </a:rPr>
              <a:t> endpoint</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What was the rationale for your decision on when to stop running </a:t>
            </a:r>
            <a:r>
              <a:rPr lang="en-US" dirty="0" err="1" smtClean="0"/>
              <a:t>MiniBooNE</a:t>
            </a:r>
            <a:r>
              <a:rPr lang="en-US" dirty="0" smtClean="0"/>
              <a:t>?</a:t>
            </a:r>
            <a:br>
              <a:rPr lang="en-US" dirty="0" smtClean="0"/>
            </a:br>
            <a:endParaRPr lang="en-US" dirty="0" smtClean="0"/>
          </a:p>
          <a:p>
            <a:pPr lvl="1"/>
            <a:r>
              <a:rPr lang="en-US" dirty="0" smtClean="0"/>
              <a:t>The doubling time is long and so the results are not very sensitive to the exact time we stop running.  We do not want to delay the </a:t>
            </a:r>
            <a:r>
              <a:rPr lang="en-US" dirty="0" err="1" smtClean="0"/>
              <a:t>MicroBooNE</a:t>
            </a:r>
            <a:r>
              <a:rPr lang="en-US" dirty="0" smtClean="0"/>
              <a:t> timeline so we will run as long as possible without affecting </a:t>
            </a:r>
            <a:r>
              <a:rPr lang="en-US" dirty="0" err="1" smtClean="0"/>
              <a:t>MicroBooNE</a:t>
            </a:r>
            <a:endParaRPr lang="en-US" dirty="0"/>
          </a:p>
        </p:txBody>
      </p:sp>
      <p:sp>
        <p:nvSpPr>
          <p:cNvPr id="5" name="Slide Number Placeholder 4"/>
          <p:cNvSpPr>
            <a:spLocks noGrp="1"/>
          </p:cNvSpPr>
          <p:nvPr>
            <p:ph type="sldNum" sz="quarter" idx="11"/>
          </p:nvPr>
        </p:nvSpPr>
        <p:spPr/>
        <p:txBody>
          <a:bodyPr/>
          <a:lstStyle/>
          <a:p>
            <a:pPr>
              <a:defRPr/>
            </a:pPr>
            <a:fld id="{DD335B24-A5D2-4BBF-9E7F-0C9CC4A20CBD}" type="slidenum">
              <a:rPr lang="en-US" smtClean="0"/>
              <a:pPr>
                <a:defRPr/>
              </a:pPr>
              <a:t>10</a:t>
            </a:fld>
            <a:endParaRPr lang="en-US" dirty="0"/>
          </a:p>
        </p:txBody>
      </p:sp>
      <p:sp>
        <p:nvSpPr>
          <p:cNvPr id="6" name="Footer Placeholder 5"/>
          <p:cNvSpPr>
            <a:spLocks noGrp="1"/>
          </p:cNvSpPr>
          <p:nvPr>
            <p:ph type="ftr" sz="quarter" idx="10"/>
          </p:nvPr>
        </p:nvSpPr>
        <p:spPr/>
        <p:txBody>
          <a:bodyPr/>
          <a:lstStyle/>
          <a:p>
            <a:pPr>
              <a:defRPr/>
            </a:pPr>
            <a:r>
              <a:rPr lang="en-US" smtClean="0"/>
              <a:t>Q/A, DOE S&amp;T Review, July 12-14, 2010</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Project X Comparisons</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Neutrinos:</a:t>
            </a:r>
          </a:p>
          <a:p>
            <a:pPr lvl="1"/>
            <a:endParaRPr lang="en-US" sz="1000" dirty="0" smtClean="0"/>
          </a:p>
          <a:p>
            <a:pPr lvl="1"/>
            <a:r>
              <a:rPr lang="en-US" dirty="0" smtClean="0"/>
              <a:t>Europe</a:t>
            </a:r>
            <a:r>
              <a:rPr lang="en-US" dirty="0" smtClean="0"/>
              <a:t>: both PS and SPS have power limitations and to be competitive would need major accelerator upgrades and a new lab comparable to DUSEL at a long baseline.  Furthermore, the PS and SPS would have to time-share beam with LHC and any rare decay experiment at the PS or SPS.</a:t>
            </a:r>
          </a:p>
          <a:p>
            <a:pPr lvl="1"/>
            <a:endParaRPr lang="en-US" sz="1000" dirty="0" smtClean="0"/>
          </a:p>
          <a:p>
            <a:pPr lvl="1"/>
            <a:r>
              <a:rPr lang="en-US" dirty="0" smtClean="0"/>
              <a:t>Japan</a:t>
            </a:r>
            <a:r>
              <a:rPr lang="en-US" dirty="0" smtClean="0"/>
              <a:t>: JPARC is running at 100 kW and can go to 400 kW without upgrades.  A </a:t>
            </a:r>
            <a:r>
              <a:rPr lang="en-US" dirty="0" err="1" smtClean="0"/>
              <a:t>linac</a:t>
            </a:r>
            <a:r>
              <a:rPr lang="en-US" dirty="0" smtClean="0"/>
              <a:t> upgrade will bring the power to 700 kW for the neutrino beam and there are plans for further upgrades to 1.5 MW.  They would need to build new massive detectors at a different location to SK to be competitive.    </a:t>
            </a:r>
            <a:endParaRPr lang="en-US" dirty="0"/>
          </a:p>
        </p:txBody>
      </p:sp>
      <p:sp>
        <p:nvSpPr>
          <p:cNvPr id="5" name="Slide Number Placeholder 4"/>
          <p:cNvSpPr>
            <a:spLocks noGrp="1"/>
          </p:cNvSpPr>
          <p:nvPr>
            <p:ph type="sldNum" sz="quarter" idx="11"/>
          </p:nvPr>
        </p:nvSpPr>
        <p:spPr/>
        <p:txBody>
          <a:bodyPr/>
          <a:lstStyle/>
          <a:p>
            <a:pPr>
              <a:defRPr/>
            </a:pPr>
            <a:fld id="{DD335B24-A5D2-4BBF-9E7F-0C9CC4A20CBD}" type="slidenum">
              <a:rPr lang="en-US" smtClean="0"/>
              <a:pPr>
                <a:defRPr/>
              </a:pPr>
              <a:t>11</a:t>
            </a:fld>
            <a:endParaRPr lang="en-US" dirty="0"/>
          </a:p>
        </p:txBody>
      </p:sp>
      <p:sp>
        <p:nvSpPr>
          <p:cNvPr id="6" name="Footer Placeholder 5"/>
          <p:cNvSpPr>
            <a:spLocks noGrp="1"/>
          </p:cNvSpPr>
          <p:nvPr>
            <p:ph type="ftr" sz="quarter" idx="10"/>
          </p:nvPr>
        </p:nvSpPr>
        <p:spPr/>
        <p:txBody>
          <a:bodyPr/>
          <a:lstStyle/>
          <a:p>
            <a:pPr>
              <a:defRPr/>
            </a:pPr>
            <a:r>
              <a:rPr lang="en-US" smtClean="0"/>
              <a:t>Q/A, DOE S&amp;T Review, July 12-14, 2010</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Project X </a:t>
            </a:r>
            <a:r>
              <a:rPr lang="en-US" dirty="0" smtClean="0">
                <a:solidFill>
                  <a:srgbClr val="FFFF00"/>
                </a:solidFill>
              </a:rPr>
              <a:t>Comparisons</a:t>
            </a:r>
            <a:endParaRPr lang="en-US" dirty="0">
              <a:solidFill>
                <a:srgbClr val="FFFF00"/>
              </a:solidFill>
            </a:endParaRPr>
          </a:p>
        </p:txBody>
      </p:sp>
      <p:sp>
        <p:nvSpPr>
          <p:cNvPr id="3" name="Content Placeholder 2"/>
          <p:cNvSpPr>
            <a:spLocks noGrp="1"/>
          </p:cNvSpPr>
          <p:nvPr>
            <p:ph idx="1"/>
          </p:nvPr>
        </p:nvSpPr>
        <p:spPr>
          <a:xfrm>
            <a:off x="1600200" y="1295400"/>
            <a:ext cx="7048500" cy="4114800"/>
          </a:xfrm>
        </p:spPr>
        <p:txBody>
          <a:bodyPr/>
          <a:lstStyle/>
          <a:p>
            <a:r>
              <a:rPr lang="en-US" dirty="0" smtClean="0"/>
              <a:t>Rare Decays:</a:t>
            </a:r>
          </a:p>
          <a:p>
            <a:pPr lvl="1"/>
            <a:r>
              <a:rPr lang="en-US" dirty="0" smtClean="0"/>
              <a:t>Both in Europe and Japan the rare decay experiments have to be undertaken using resonant extraction from synchrotrons, an inherently dirty process that limits power extraction to 10s of kW</a:t>
            </a:r>
          </a:p>
          <a:p>
            <a:pPr lvl="1"/>
            <a:r>
              <a:rPr lang="en-US" dirty="0" smtClean="0"/>
              <a:t>Flat top at synchrotrons further limits available protons depending on length of accelerator ramp</a:t>
            </a:r>
          </a:p>
          <a:p>
            <a:pPr lvl="1"/>
            <a:r>
              <a:rPr lang="en-US" dirty="0" smtClean="0"/>
              <a:t>Furthermore, synchrotrons have to time share between different experiments – in particular rare decay experiments conflict with delivery of neutrinos</a:t>
            </a:r>
          </a:p>
          <a:p>
            <a:pPr lvl="1"/>
            <a:r>
              <a:rPr lang="en-US" dirty="0" smtClean="0"/>
              <a:t>Project X has the ability to deliver multiple beams of 100s of kW simultaneously to several experiments while simultaneously providing 2+ MW neutrino beam to DUSEL</a:t>
            </a:r>
            <a:endParaRPr lang="en-US" dirty="0"/>
          </a:p>
        </p:txBody>
      </p:sp>
      <p:sp>
        <p:nvSpPr>
          <p:cNvPr id="5" name="Slide Number Placeholder 4"/>
          <p:cNvSpPr>
            <a:spLocks noGrp="1"/>
          </p:cNvSpPr>
          <p:nvPr>
            <p:ph type="sldNum" sz="quarter" idx="11"/>
          </p:nvPr>
        </p:nvSpPr>
        <p:spPr/>
        <p:txBody>
          <a:bodyPr/>
          <a:lstStyle/>
          <a:p>
            <a:pPr>
              <a:defRPr/>
            </a:pPr>
            <a:fld id="{DD335B24-A5D2-4BBF-9E7F-0C9CC4A20CBD}" type="slidenum">
              <a:rPr lang="en-US" smtClean="0"/>
              <a:pPr>
                <a:defRPr/>
              </a:pPr>
              <a:t>12</a:t>
            </a:fld>
            <a:endParaRPr lang="en-US" dirty="0"/>
          </a:p>
        </p:txBody>
      </p:sp>
      <p:sp>
        <p:nvSpPr>
          <p:cNvPr id="6" name="Footer Placeholder 5"/>
          <p:cNvSpPr>
            <a:spLocks noGrp="1"/>
          </p:cNvSpPr>
          <p:nvPr>
            <p:ph type="ftr" sz="quarter" idx="10"/>
          </p:nvPr>
        </p:nvSpPr>
        <p:spPr/>
        <p:txBody>
          <a:bodyPr/>
          <a:lstStyle/>
          <a:p>
            <a:pPr>
              <a:defRPr/>
            </a:pPr>
            <a:r>
              <a:rPr lang="en-US" smtClean="0"/>
              <a:t>Q/A, DOE S&amp;T Review, July 12-14, 2010</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Global neutrino strategy</a:t>
            </a:r>
            <a:endParaRPr lang="en-US" dirty="0">
              <a:solidFill>
                <a:srgbClr val="FFFF00"/>
              </a:solidFill>
            </a:endParaRPr>
          </a:p>
        </p:txBody>
      </p:sp>
      <p:sp>
        <p:nvSpPr>
          <p:cNvPr id="3" name="Content Placeholder 2"/>
          <p:cNvSpPr>
            <a:spLocks noGrp="1"/>
          </p:cNvSpPr>
          <p:nvPr>
            <p:ph idx="1"/>
          </p:nvPr>
        </p:nvSpPr>
        <p:spPr>
          <a:xfrm>
            <a:off x="1600200" y="1219200"/>
            <a:ext cx="6858000" cy="4953000"/>
          </a:xfrm>
        </p:spPr>
        <p:txBody>
          <a:bodyPr/>
          <a:lstStyle/>
          <a:p>
            <a:r>
              <a:rPr lang="en-US" sz="2200" dirty="0" smtClean="0"/>
              <a:t>Resolve the issue of neutrinos vs. antineutrinos.  Future programs would be different if oscillation parameters are different.  We are in a unique position to resolve this issue with </a:t>
            </a:r>
            <a:r>
              <a:rPr lang="en-US" sz="2200" dirty="0" err="1" smtClean="0"/>
              <a:t>MiniBooNE</a:t>
            </a:r>
            <a:r>
              <a:rPr lang="en-US" sz="2200" dirty="0" smtClean="0"/>
              <a:t>, MINOS and </a:t>
            </a:r>
            <a:r>
              <a:rPr lang="en-US" sz="2200" dirty="0" err="1" smtClean="0"/>
              <a:t>NOvA</a:t>
            </a:r>
            <a:endParaRPr lang="en-US" sz="2200" dirty="0" smtClean="0"/>
          </a:p>
          <a:p>
            <a:endParaRPr lang="en-US" sz="2200" dirty="0" smtClean="0"/>
          </a:p>
          <a:p>
            <a:r>
              <a:rPr lang="en-US" sz="2200" dirty="0" err="1" smtClean="0"/>
              <a:t>Superbeams</a:t>
            </a:r>
            <a:r>
              <a:rPr lang="en-US" sz="2200" dirty="0" smtClean="0"/>
              <a:t>: develop LBNE – if we move forcefully now, it will be difficult for others to compete.  Europe has hands full with LHC and Japan with the </a:t>
            </a:r>
            <a:r>
              <a:rPr lang="en-US" sz="2200" dirty="0" err="1" smtClean="0"/>
              <a:t>SuperB</a:t>
            </a:r>
            <a:r>
              <a:rPr lang="en-US" sz="2200" dirty="0" smtClean="0"/>
              <a:t> factory.  Either would need major new investment.  Japan most easily contributes to CP measurements once LBNE resolves the hierarchy </a:t>
            </a:r>
          </a:p>
          <a:p>
            <a:endParaRPr lang="en-US" sz="2200" dirty="0"/>
          </a:p>
        </p:txBody>
      </p:sp>
      <p:sp>
        <p:nvSpPr>
          <p:cNvPr id="4" name="Footer Placeholder 3"/>
          <p:cNvSpPr>
            <a:spLocks noGrp="1"/>
          </p:cNvSpPr>
          <p:nvPr>
            <p:ph type="ftr" sz="quarter" idx="10"/>
          </p:nvPr>
        </p:nvSpPr>
        <p:spPr/>
        <p:txBody>
          <a:bodyPr/>
          <a:lstStyle/>
          <a:p>
            <a:pPr>
              <a:defRPr/>
            </a:pPr>
            <a:r>
              <a:rPr lang="en-US" smtClean="0"/>
              <a:t>Q/A, DOE S&amp;T Review, July 12-14, 2010</a:t>
            </a:r>
            <a:endParaRPr lang="en-US" sz="1200" dirty="0"/>
          </a:p>
        </p:txBody>
      </p:sp>
      <p:sp>
        <p:nvSpPr>
          <p:cNvPr id="5" name="Slide Number Placeholder 4"/>
          <p:cNvSpPr>
            <a:spLocks noGrp="1"/>
          </p:cNvSpPr>
          <p:nvPr>
            <p:ph type="sldNum" sz="quarter" idx="11"/>
          </p:nvPr>
        </p:nvSpPr>
        <p:spPr/>
        <p:txBody>
          <a:bodyPr/>
          <a:lstStyle/>
          <a:p>
            <a:pPr>
              <a:defRPr/>
            </a:pPr>
            <a:fld id="{DD335B24-A5D2-4BBF-9E7F-0C9CC4A20CBD}"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Global neutrino strategy</a:t>
            </a:r>
            <a:endParaRPr lang="en-US" dirty="0">
              <a:solidFill>
                <a:srgbClr val="FFFF00"/>
              </a:solidFill>
            </a:endParaRPr>
          </a:p>
        </p:txBody>
      </p:sp>
      <p:sp>
        <p:nvSpPr>
          <p:cNvPr id="3" name="Content Placeholder 2"/>
          <p:cNvSpPr>
            <a:spLocks noGrp="1"/>
          </p:cNvSpPr>
          <p:nvPr>
            <p:ph idx="1"/>
          </p:nvPr>
        </p:nvSpPr>
        <p:spPr/>
        <p:txBody>
          <a:bodyPr/>
          <a:lstStyle/>
          <a:p>
            <a:endParaRPr lang="en-US" sz="2200" dirty="0" smtClean="0"/>
          </a:p>
          <a:p>
            <a:r>
              <a:rPr lang="en-US" sz="2200" dirty="0" smtClean="0"/>
              <a:t>Develop </a:t>
            </a:r>
            <a:r>
              <a:rPr lang="en-US" sz="2200" dirty="0" smtClean="0"/>
              <a:t>the neutrino factory as part of the MAP program for the likely event that we need to push the measurements to higher precisions.  Make the development of Project X compatible with serving as a front end of a neutrino factory.</a:t>
            </a:r>
            <a:endParaRPr lang="en-US" sz="2200" dirty="0"/>
          </a:p>
        </p:txBody>
      </p:sp>
      <p:sp>
        <p:nvSpPr>
          <p:cNvPr id="4" name="Footer Placeholder 3"/>
          <p:cNvSpPr>
            <a:spLocks noGrp="1"/>
          </p:cNvSpPr>
          <p:nvPr>
            <p:ph type="ftr" sz="quarter" idx="10"/>
          </p:nvPr>
        </p:nvSpPr>
        <p:spPr/>
        <p:txBody>
          <a:bodyPr/>
          <a:lstStyle/>
          <a:p>
            <a:pPr>
              <a:defRPr/>
            </a:pPr>
            <a:r>
              <a:rPr lang="en-US" smtClean="0"/>
              <a:t>Q/A, DOE S&amp;T Review, July 12-14, 2010</a:t>
            </a:r>
            <a:endParaRPr lang="en-US" sz="1200" dirty="0"/>
          </a:p>
        </p:txBody>
      </p:sp>
      <p:sp>
        <p:nvSpPr>
          <p:cNvPr id="5" name="Slide Number Placeholder 4"/>
          <p:cNvSpPr>
            <a:spLocks noGrp="1"/>
          </p:cNvSpPr>
          <p:nvPr>
            <p:ph type="sldNum" sz="quarter" idx="11"/>
          </p:nvPr>
        </p:nvSpPr>
        <p:spPr/>
        <p:txBody>
          <a:bodyPr/>
          <a:lstStyle/>
          <a:p>
            <a:pPr>
              <a:defRPr/>
            </a:pPr>
            <a:fld id="{DD335B24-A5D2-4BBF-9E7F-0C9CC4A20CBD}"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Computing / Analysis</a:t>
            </a:r>
            <a:endParaRPr lang="en-US" dirty="0">
              <a:solidFill>
                <a:srgbClr val="FFFF00"/>
              </a:solidFill>
            </a:endParaRPr>
          </a:p>
        </p:txBody>
      </p:sp>
      <p:sp>
        <p:nvSpPr>
          <p:cNvPr id="3" name="Content Placeholder 2"/>
          <p:cNvSpPr>
            <a:spLocks noGrp="1"/>
          </p:cNvSpPr>
          <p:nvPr>
            <p:ph idx="1"/>
          </p:nvPr>
        </p:nvSpPr>
        <p:spPr>
          <a:xfrm>
            <a:off x="1600200" y="1143000"/>
            <a:ext cx="7315200" cy="4953000"/>
          </a:xfrm>
        </p:spPr>
        <p:txBody>
          <a:bodyPr/>
          <a:lstStyle/>
          <a:p>
            <a:pPr marL="457200" lvl="0" indent="-457200">
              <a:buNone/>
            </a:pPr>
            <a:r>
              <a:rPr lang="en-US" dirty="0" smtClean="0"/>
              <a:t>Questions:</a:t>
            </a:r>
          </a:p>
          <a:p>
            <a:pPr marL="457200" lvl="0" indent="-457200">
              <a:buFont typeface="+mj-lt"/>
              <a:buAutoNum type="arabicPeriod"/>
            </a:pPr>
            <a:r>
              <a:rPr lang="en-US" sz="2200" dirty="0" smtClean="0"/>
              <a:t>What is the impact on physics analysis of the reduced computing budget for Run II?</a:t>
            </a:r>
          </a:p>
          <a:p>
            <a:pPr marL="457200" indent="-457200">
              <a:buFont typeface="+mj-lt"/>
              <a:buAutoNum type="arabicPeriod"/>
            </a:pPr>
            <a:r>
              <a:rPr lang="en-US" sz="2200" dirty="0" smtClean="0"/>
              <a:t>What is the plan for analysis after the end of Run II? Computing requirements?</a:t>
            </a:r>
          </a:p>
          <a:p>
            <a:pPr marL="457200" lvl="0" indent="-457200">
              <a:buFont typeface="+mj-lt"/>
              <a:buAutoNum type="arabicPeriod"/>
            </a:pPr>
            <a:r>
              <a:rPr lang="en-US" sz="2200" dirty="0" smtClean="0"/>
              <a:t>What is the impact on physics analysis of the reduced computing budget for neutrinos?</a:t>
            </a:r>
          </a:p>
          <a:p>
            <a:pPr marL="457200" lvl="0" indent="-457200">
              <a:buFont typeface="+mj-lt"/>
              <a:buAutoNum type="arabicPeriod"/>
            </a:pPr>
            <a:endParaRPr lang="en-US" dirty="0" smtClean="0"/>
          </a:p>
          <a:p>
            <a:pPr marL="457200" lvl="0" indent="-457200">
              <a:buNone/>
            </a:pPr>
            <a:r>
              <a:rPr lang="en-US" dirty="0" smtClean="0"/>
              <a:t>Answers:</a:t>
            </a:r>
          </a:p>
          <a:p>
            <a:r>
              <a:rPr lang="en-US" sz="2200" dirty="0" smtClean="0"/>
              <a:t>Introduction</a:t>
            </a:r>
          </a:p>
          <a:p>
            <a:r>
              <a:rPr lang="en-US" sz="2200" dirty="0" smtClean="0"/>
              <a:t>Responses from the collaborations</a:t>
            </a:r>
          </a:p>
          <a:p>
            <a:r>
              <a:rPr lang="en-US" sz="2200" dirty="0" smtClean="0"/>
              <a:t>Responses from Computing Division</a:t>
            </a:r>
          </a:p>
          <a:p>
            <a:pPr marL="457200" lvl="0" indent="-457200">
              <a:buFont typeface="+mj-lt"/>
              <a:buAutoNum type="arabicPeriod"/>
            </a:pPr>
            <a:endParaRPr lang="en-US" dirty="0" smtClean="0"/>
          </a:p>
          <a:p>
            <a:pPr marL="914400" lvl="1" indent="-457200">
              <a:buFont typeface="+mj-lt"/>
              <a:buAutoNum type="arabicPeriod"/>
            </a:pPr>
            <a:endParaRPr lang="en-US" dirty="0" smtClean="0"/>
          </a:p>
          <a:p>
            <a:pPr marL="457200" indent="-457200">
              <a:buFont typeface="+mj-lt"/>
              <a:buAutoNum type="arabicPeriod"/>
            </a:pPr>
            <a:endParaRPr lang="en-US" dirty="0"/>
          </a:p>
        </p:txBody>
      </p:sp>
      <p:sp>
        <p:nvSpPr>
          <p:cNvPr id="4" name="Footer Placeholder 3"/>
          <p:cNvSpPr>
            <a:spLocks noGrp="1"/>
          </p:cNvSpPr>
          <p:nvPr>
            <p:ph type="ftr" sz="quarter" idx="10"/>
          </p:nvPr>
        </p:nvSpPr>
        <p:spPr/>
        <p:txBody>
          <a:bodyPr/>
          <a:lstStyle/>
          <a:p>
            <a:pPr>
              <a:defRPr/>
            </a:pPr>
            <a:r>
              <a:rPr lang="en-US" smtClean="0"/>
              <a:t>Q/A, DOE S&amp;T Review, July 12-14, 2010</a:t>
            </a:r>
            <a:endParaRPr lang="en-US"/>
          </a:p>
        </p:txBody>
      </p:sp>
      <p:sp>
        <p:nvSpPr>
          <p:cNvPr id="5" name="Slide Number Placeholder 4"/>
          <p:cNvSpPr>
            <a:spLocks noGrp="1"/>
          </p:cNvSpPr>
          <p:nvPr>
            <p:ph type="sldNum" sz="quarter" idx="11"/>
          </p:nvPr>
        </p:nvSpPr>
        <p:spPr/>
        <p:txBody>
          <a:bodyPr/>
          <a:lstStyle/>
          <a:p>
            <a:pPr>
              <a:defRPr/>
            </a:pPr>
            <a:fld id="{19E2511B-29A6-4275-9781-5E76005B2CDF}"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2400" dirty="0" smtClean="0"/>
              <a:t>Responses from CDF and </a:t>
            </a:r>
            <a:r>
              <a:rPr lang="en-US" sz="2400" dirty="0" err="1" smtClean="0"/>
              <a:t>DZero</a:t>
            </a:r>
            <a:r>
              <a:rPr lang="en-US" sz="2400" dirty="0" smtClean="0"/>
              <a:t> </a:t>
            </a:r>
            <a:r>
              <a:rPr lang="en-US" sz="2400" dirty="0" smtClean="0"/>
              <a:t>Collaborations</a:t>
            </a:r>
            <a:endParaRPr lang="en-US" sz="2000" dirty="0" smtClean="0"/>
          </a:p>
        </p:txBody>
      </p:sp>
      <p:sp>
        <p:nvSpPr>
          <p:cNvPr id="5123" name="Content Placeholder 2"/>
          <p:cNvSpPr>
            <a:spLocks noGrp="1"/>
          </p:cNvSpPr>
          <p:nvPr>
            <p:ph idx="1"/>
          </p:nvPr>
        </p:nvSpPr>
        <p:spPr>
          <a:xfrm>
            <a:off x="1600200" y="1143000"/>
            <a:ext cx="7315200" cy="4953000"/>
          </a:xfrm>
        </p:spPr>
        <p:txBody>
          <a:bodyPr/>
          <a:lstStyle/>
          <a:p>
            <a:pPr>
              <a:buFontTx/>
              <a:buNone/>
            </a:pPr>
            <a:r>
              <a:rPr lang="en-US" sz="2200" dirty="0" smtClean="0">
                <a:solidFill>
                  <a:srgbClr val="FFFF00"/>
                </a:solidFill>
              </a:rPr>
              <a:t>Q1. What is the impact on physics analysis of the reduced computing budget for Run II? </a:t>
            </a:r>
            <a:endParaRPr lang="en-US" sz="2200" u="sng" dirty="0" smtClean="0"/>
          </a:p>
          <a:p>
            <a:pPr>
              <a:buFontTx/>
              <a:buNone/>
            </a:pPr>
            <a:r>
              <a:rPr lang="en-US" sz="2000" u="sng" dirty="0" smtClean="0"/>
              <a:t>Prologue</a:t>
            </a:r>
          </a:p>
          <a:p>
            <a:r>
              <a:rPr lang="en-US" sz="2000" dirty="0" smtClean="0"/>
              <a:t>As </a:t>
            </a:r>
            <a:r>
              <a:rPr lang="en-US" sz="2000" dirty="0" err="1" smtClean="0"/>
              <a:t>Tevatron</a:t>
            </a:r>
            <a:r>
              <a:rPr lang="en-US" sz="2000" dirty="0" smtClean="0"/>
              <a:t> operations has stabilized and streamlined responsibilities have shifted from the experiments to the lab</a:t>
            </a:r>
          </a:p>
          <a:p>
            <a:endParaRPr lang="en-US" sz="400" dirty="0" smtClean="0"/>
          </a:p>
          <a:p>
            <a:r>
              <a:rPr lang="en-US" sz="2000" dirty="0" smtClean="0"/>
              <a:t>The FY11 budget for the </a:t>
            </a:r>
            <a:r>
              <a:rPr lang="en-US" sz="2000" dirty="0" err="1" smtClean="0"/>
              <a:t>Tevatron</a:t>
            </a:r>
            <a:r>
              <a:rPr lang="en-US" sz="2000" dirty="0" smtClean="0"/>
              <a:t> is not flat and its ramp down is having an impact.</a:t>
            </a:r>
          </a:p>
          <a:p>
            <a:endParaRPr lang="en-US" sz="400" dirty="0" smtClean="0"/>
          </a:p>
          <a:p>
            <a:r>
              <a:rPr lang="en-US" sz="2000" dirty="0" smtClean="0"/>
              <a:t>The end of data taking does not mean the end of physics analysis – the first few years after data taking may be the most critical and exciting in terms of securing final results with the full data set.</a:t>
            </a:r>
          </a:p>
          <a:p>
            <a:endParaRPr lang="en-US" sz="400" dirty="0" smtClean="0"/>
          </a:p>
          <a:p>
            <a:r>
              <a:rPr lang="en-US" sz="2000" dirty="0" smtClean="0"/>
              <a:t>We need to guard against things that slow down our ability to publish our physics in a timely fashion – most of our physics is very time sensitive</a:t>
            </a:r>
          </a:p>
        </p:txBody>
      </p:sp>
      <p:sp>
        <p:nvSpPr>
          <p:cNvPr id="5" name="Footer Placeholder 4"/>
          <p:cNvSpPr>
            <a:spLocks noGrp="1"/>
          </p:cNvSpPr>
          <p:nvPr>
            <p:ph type="ftr" sz="quarter" idx="10"/>
          </p:nvPr>
        </p:nvSpPr>
        <p:spPr/>
        <p:txBody>
          <a:bodyPr/>
          <a:lstStyle/>
          <a:p>
            <a:pPr>
              <a:defRPr/>
            </a:pPr>
            <a:r>
              <a:rPr lang="en-US" smtClean="0"/>
              <a:t>Q/A, DOE S&amp;T Review, July 12-14, 2010</a:t>
            </a:r>
            <a:endParaRPr lang="en-US"/>
          </a:p>
        </p:txBody>
      </p:sp>
      <p:sp>
        <p:nvSpPr>
          <p:cNvPr id="5124" name="Slide Number Placeholder 4"/>
          <p:cNvSpPr>
            <a:spLocks noGrp="1"/>
          </p:cNvSpPr>
          <p:nvPr>
            <p:ph type="sldNum" sz="quarter" idx="11"/>
          </p:nvPr>
        </p:nvSpPr>
        <p:spPr>
          <a:noFill/>
        </p:spPr>
        <p:txBody>
          <a:bodyPr/>
          <a:lstStyle/>
          <a:p>
            <a:fld id="{F2E4BF2D-05A9-4C2F-9AA5-A6593C5A9635}"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600200" y="0"/>
            <a:ext cx="7543800" cy="1143000"/>
          </a:xfrm>
        </p:spPr>
        <p:txBody>
          <a:bodyPr/>
          <a:lstStyle/>
          <a:p>
            <a:r>
              <a:rPr lang="en-US" sz="2400" dirty="0" smtClean="0"/>
              <a:t>Responses from CDF and </a:t>
            </a:r>
            <a:r>
              <a:rPr lang="en-US" sz="2400" dirty="0" err="1" smtClean="0"/>
              <a:t>DZero</a:t>
            </a:r>
            <a:r>
              <a:rPr lang="en-US" sz="2400" dirty="0" smtClean="0"/>
              <a:t> </a:t>
            </a:r>
            <a:r>
              <a:rPr lang="en-US" sz="2400" dirty="0" smtClean="0"/>
              <a:t>Collaborations</a:t>
            </a:r>
            <a:endParaRPr lang="en-US" sz="2400" dirty="0"/>
          </a:p>
        </p:txBody>
      </p:sp>
      <p:sp>
        <p:nvSpPr>
          <p:cNvPr id="3" name="Content Placeholder 2"/>
          <p:cNvSpPr>
            <a:spLocks noGrp="1"/>
          </p:cNvSpPr>
          <p:nvPr>
            <p:ph idx="1"/>
          </p:nvPr>
        </p:nvSpPr>
        <p:spPr>
          <a:xfrm>
            <a:off x="1600200" y="1143000"/>
            <a:ext cx="7543800" cy="4953000"/>
          </a:xfrm>
        </p:spPr>
        <p:txBody>
          <a:bodyPr/>
          <a:lstStyle/>
          <a:p>
            <a:pPr>
              <a:buFontTx/>
              <a:buNone/>
              <a:defRPr/>
            </a:pPr>
            <a:r>
              <a:rPr lang="en-US" sz="2200" u="sng" dirty="0" smtClean="0"/>
              <a:t>Answer</a:t>
            </a:r>
          </a:p>
          <a:p>
            <a:pPr>
              <a:defRPr/>
            </a:pPr>
            <a:endParaRPr lang="en-US" sz="800" dirty="0" smtClean="0"/>
          </a:p>
          <a:p>
            <a:pPr>
              <a:defRPr/>
            </a:pPr>
            <a:r>
              <a:rPr lang="en-US" sz="1800" dirty="0" smtClean="0"/>
              <a:t>Reduced funds will place an additional burden on each experiment. Even the act of managing reduction in computing resources translates into reduced resources for physics analysis when manpower is critical to produce as many physics results as possible.</a:t>
            </a:r>
          </a:p>
          <a:p>
            <a:pPr>
              <a:defRPr/>
            </a:pPr>
            <a:endParaRPr lang="en-US" sz="800" dirty="0" smtClean="0"/>
          </a:p>
          <a:p>
            <a:pPr>
              <a:defRPr/>
            </a:pPr>
            <a:r>
              <a:rPr lang="en-US" sz="1800" dirty="0" smtClean="0"/>
              <a:t>A reduction in computing will not stop any specific physics analysis but rather slow down the entire effort and decrease its efficiency.  </a:t>
            </a:r>
          </a:p>
          <a:p>
            <a:pPr lvl="1">
              <a:defRPr/>
            </a:pPr>
            <a:r>
              <a:rPr lang="en-US" sz="1800" dirty="0" smtClean="0">
                <a:ea typeface="+mn-ea"/>
                <a:cs typeface="+mn-cs"/>
              </a:rPr>
              <a:t>CDF -- if computing funding is not increased – we will not be able to afford to reprocess our data.  The improvements in tracking and b-tagging now achieved but not yet realized (until reprocessing) are equivalent to about 6-12 months of additional Tevatron data. </a:t>
            </a:r>
          </a:p>
          <a:p>
            <a:pPr lvl="1">
              <a:defRPr/>
            </a:pPr>
            <a:r>
              <a:rPr lang="en-US" sz="1800" dirty="0" err="1" smtClean="0">
                <a:ea typeface="+mn-ea"/>
                <a:cs typeface="+mn-cs"/>
              </a:rPr>
              <a:t>DZero</a:t>
            </a:r>
            <a:r>
              <a:rPr lang="en-US" sz="1800" dirty="0" smtClean="0">
                <a:ea typeface="+mn-ea"/>
                <a:cs typeface="+mn-cs"/>
              </a:rPr>
              <a:t> computing in the case of planned computing funding reduction will have a similar impact</a:t>
            </a:r>
          </a:p>
          <a:p>
            <a:pPr>
              <a:defRPr/>
            </a:pPr>
            <a:endParaRPr lang="en-US" sz="800" dirty="0" smtClean="0"/>
          </a:p>
          <a:p>
            <a:pPr>
              <a:defRPr/>
            </a:pPr>
            <a:r>
              <a:rPr lang="en-US" sz="1800" dirty="0" smtClean="0"/>
              <a:t>If things slow too much – we risk not completing key analyses</a:t>
            </a:r>
          </a:p>
          <a:p>
            <a:pPr>
              <a:defRPr/>
            </a:pPr>
            <a:endParaRPr lang="en-US" sz="1800" dirty="0" smtClean="0"/>
          </a:p>
        </p:txBody>
      </p:sp>
      <p:sp>
        <p:nvSpPr>
          <p:cNvPr id="5" name="Footer Placeholder 4"/>
          <p:cNvSpPr>
            <a:spLocks noGrp="1"/>
          </p:cNvSpPr>
          <p:nvPr>
            <p:ph type="ftr" sz="quarter" idx="10"/>
          </p:nvPr>
        </p:nvSpPr>
        <p:spPr/>
        <p:txBody>
          <a:bodyPr/>
          <a:lstStyle/>
          <a:p>
            <a:pPr>
              <a:defRPr/>
            </a:pPr>
            <a:r>
              <a:rPr lang="en-US" smtClean="0"/>
              <a:t>Q/A, DOE S&amp;T Review, July 12-14, 2010</a:t>
            </a:r>
            <a:endParaRPr lang="en-US"/>
          </a:p>
        </p:txBody>
      </p:sp>
      <p:sp>
        <p:nvSpPr>
          <p:cNvPr id="6147" name="Slide Number Placeholder 4"/>
          <p:cNvSpPr>
            <a:spLocks noGrp="1"/>
          </p:cNvSpPr>
          <p:nvPr>
            <p:ph type="sldNum" sz="quarter" idx="11"/>
          </p:nvPr>
        </p:nvSpPr>
        <p:spPr>
          <a:noFill/>
        </p:spPr>
        <p:txBody>
          <a:bodyPr/>
          <a:lstStyle/>
          <a:p>
            <a:fld id="{F47783D0-7FFC-4A46-97B5-BCD66FFDC586}" type="slidenum">
              <a:rPr lang="en-US" smtClean="0"/>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600200" y="0"/>
            <a:ext cx="7543800" cy="1143000"/>
          </a:xfrm>
        </p:spPr>
        <p:txBody>
          <a:bodyPr/>
          <a:lstStyle/>
          <a:p>
            <a:r>
              <a:rPr lang="en-US" sz="2400" dirty="0" smtClean="0"/>
              <a:t>Responses from CDF and </a:t>
            </a:r>
            <a:r>
              <a:rPr lang="en-US" sz="2400" dirty="0" err="1" smtClean="0"/>
              <a:t>DZero</a:t>
            </a:r>
            <a:r>
              <a:rPr lang="en-US" sz="2400" dirty="0" smtClean="0"/>
              <a:t> </a:t>
            </a:r>
            <a:r>
              <a:rPr lang="en-US" sz="2400" dirty="0" smtClean="0"/>
              <a:t>Collaborations</a:t>
            </a:r>
            <a:endParaRPr lang="en-US" sz="2400" dirty="0" smtClean="0"/>
          </a:p>
        </p:txBody>
      </p:sp>
      <p:sp>
        <p:nvSpPr>
          <p:cNvPr id="7171" name="Content Placeholder 2"/>
          <p:cNvSpPr>
            <a:spLocks noGrp="1"/>
          </p:cNvSpPr>
          <p:nvPr>
            <p:ph idx="1"/>
          </p:nvPr>
        </p:nvSpPr>
        <p:spPr>
          <a:xfrm>
            <a:off x="1600200" y="1143000"/>
            <a:ext cx="7162800" cy="4953000"/>
          </a:xfrm>
        </p:spPr>
        <p:txBody>
          <a:bodyPr/>
          <a:lstStyle/>
          <a:p>
            <a:pPr>
              <a:buNone/>
            </a:pPr>
            <a:r>
              <a:rPr lang="en-US" dirty="0" err="1" smtClean="0"/>
              <a:t>Tevatron</a:t>
            </a:r>
            <a:r>
              <a:rPr lang="en-US" dirty="0" smtClean="0"/>
              <a:t> Guest and Visitor (G+V) Budget</a:t>
            </a:r>
          </a:p>
          <a:p>
            <a:endParaRPr lang="en-US" sz="2200" dirty="0" smtClean="0"/>
          </a:p>
          <a:p>
            <a:r>
              <a:rPr lang="en-US" sz="2200" dirty="0" smtClean="0"/>
              <a:t>While the committee highlighted our computing concerns, we tried to convey we have equal concerns about our G+V budget s in FY11 and FY12 as well.  </a:t>
            </a:r>
          </a:p>
          <a:p>
            <a:r>
              <a:rPr lang="en-US" sz="2200" dirty="0" smtClean="0"/>
              <a:t>The G+V budget  targets given to </a:t>
            </a:r>
            <a:r>
              <a:rPr lang="en-US" sz="2200" dirty="0" err="1" smtClean="0"/>
              <a:t>Tevatron</a:t>
            </a:r>
            <a:r>
              <a:rPr lang="en-US" sz="2200" dirty="0" smtClean="0"/>
              <a:t> for 11 and 12  show significant reduction in this category.  </a:t>
            </a:r>
          </a:p>
          <a:p>
            <a:r>
              <a:rPr lang="en-US" sz="2200" dirty="0" smtClean="0"/>
              <a:t>Not only will this stress our ability to operate the experiment in FY11 but to will also impact  the leadership and execution our physics program in both 2011 and 2012</a:t>
            </a:r>
          </a:p>
          <a:p>
            <a:endParaRPr lang="en-US" dirty="0" smtClean="0"/>
          </a:p>
        </p:txBody>
      </p:sp>
      <p:sp>
        <p:nvSpPr>
          <p:cNvPr id="7172" name="Slide Number Placeholder 4"/>
          <p:cNvSpPr>
            <a:spLocks noGrp="1"/>
          </p:cNvSpPr>
          <p:nvPr>
            <p:ph type="sldNum" sz="quarter" idx="11"/>
          </p:nvPr>
        </p:nvSpPr>
        <p:spPr>
          <a:noFill/>
        </p:spPr>
        <p:txBody>
          <a:bodyPr/>
          <a:lstStyle/>
          <a:p>
            <a:fld id="{31DC2CB2-398E-401F-A4DA-9B024A649EA7}" type="slidenum">
              <a:rPr lang="en-US" smtClean="0"/>
              <a:pPr/>
              <a:t>18</a:t>
            </a:fld>
            <a:endParaRPr lang="en-US" smtClean="0"/>
          </a:p>
        </p:txBody>
      </p:sp>
      <p:sp>
        <p:nvSpPr>
          <p:cNvPr id="5" name="Footer Placeholder 4"/>
          <p:cNvSpPr>
            <a:spLocks noGrp="1"/>
          </p:cNvSpPr>
          <p:nvPr>
            <p:ph type="ftr" sz="quarter" idx="10"/>
          </p:nvPr>
        </p:nvSpPr>
        <p:spPr/>
        <p:txBody>
          <a:bodyPr/>
          <a:lstStyle/>
          <a:p>
            <a:pPr>
              <a:defRPr/>
            </a:pPr>
            <a:r>
              <a:rPr lang="en-US" smtClean="0"/>
              <a:t>Q/A, DOE S&amp;T Review, July 12-14, 2010</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2400" dirty="0" smtClean="0"/>
              <a:t>Responses from CDF and </a:t>
            </a:r>
            <a:r>
              <a:rPr lang="en-US" sz="2400" dirty="0" err="1" smtClean="0"/>
              <a:t>DZero</a:t>
            </a:r>
            <a:r>
              <a:rPr lang="en-US" sz="2400" dirty="0" smtClean="0"/>
              <a:t> </a:t>
            </a:r>
            <a:r>
              <a:rPr lang="en-US" sz="2400" dirty="0" smtClean="0"/>
              <a:t>Collaborations</a:t>
            </a:r>
            <a:endParaRPr lang="en-US" sz="2400" dirty="0" smtClean="0">
              <a:solidFill>
                <a:srgbClr val="FFFF00"/>
              </a:solidFill>
            </a:endParaRPr>
          </a:p>
        </p:txBody>
      </p:sp>
      <p:sp>
        <p:nvSpPr>
          <p:cNvPr id="5123" name="Content Placeholder 2"/>
          <p:cNvSpPr>
            <a:spLocks noGrp="1"/>
          </p:cNvSpPr>
          <p:nvPr>
            <p:ph idx="1"/>
          </p:nvPr>
        </p:nvSpPr>
        <p:spPr/>
        <p:txBody>
          <a:bodyPr/>
          <a:lstStyle/>
          <a:p>
            <a:pPr>
              <a:buNone/>
            </a:pPr>
            <a:r>
              <a:rPr lang="en-US" sz="2200" dirty="0" smtClean="0">
                <a:solidFill>
                  <a:srgbClr val="FFFF00"/>
                </a:solidFill>
              </a:rPr>
              <a:t>Q2. What is the plan for analysis after the end of Run II? Computing requirements?</a:t>
            </a:r>
          </a:p>
          <a:p>
            <a:endParaRPr lang="en-US" sz="2000" dirty="0" smtClean="0"/>
          </a:p>
          <a:p>
            <a:r>
              <a:rPr lang="en-US" sz="2000" dirty="0" smtClean="0"/>
              <a:t>The plan is to continue physics data analysis for 5 years after the end of data taking. </a:t>
            </a:r>
          </a:p>
          <a:p>
            <a:endParaRPr lang="en-US" sz="900" dirty="0" smtClean="0"/>
          </a:p>
          <a:p>
            <a:r>
              <a:rPr lang="en-US" sz="2000" dirty="0" smtClean="0"/>
              <a:t>During this time full analysis infrastructure including access to tapes (robots), ability to reconstruct data, generate Monte Carlo, support access to data (discs storage, etc.), databases and all relevant hardware and software, including software licenses have to be supported and updated timely. </a:t>
            </a:r>
          </a:p>
          <a:p>
            <a:endParaRPr lang="en-US" sz="900" dirty="0" smtClean="0"/>
          </a:p>
          <a:p>
            <a:r>
              <a:rPr lang="en-US" sz="2000" dirty="0" smtClean="0"/>
              <a:t>This is similar to the experiments steady computing requirements over last few years.</a:t>
            </a:r>
          </a:p>
        </p:txBody>
      </p:sp>
      <p:sp>
        <p:nvSpPr>
          <p:cNvPr id="5125" name="Footer Placeholder 4"/>
          <p:cNvSpPr>
            <a:spLocks noGrp="1"/>
          </p:cNvSpPr>
          <p:nvPr>
            <p:ph type="ftr" sz="quarter" idx="10"/>
          </p:nvPr>
        </p:nvSpPr>
        <p:spPr>
          <a:noFill/>
        </p:spPr>
        <p:txBody>
          <a:bodyPr/>
          <a:lstStyle/>
          <a:p>
            <a:r>
              <a:rPr lang="en-US" smtClean="0"/>
              <a:t>Q/A, DOE S&amp;T Review, July 12-14, 2010</a:t>
            </a:r>
            <a:endParaRPr lang="nl-NL"/>
          </a:p>
        </p:txBody>
      </p:sp>
      <p:sp>
        <p:nvSpPr>
          <p:cNvPr id="5124" name="Slide Number Placeholder 4"/>
          <p:cNvSpPr>
            <a:spLocks noGrp="1"/>
          </p:cNvSpPr>
          <p:nvPr>
            <p:ph type="sldNum" sz="quarter" idx="11"/>
          </p:nvPr>
        </p:nvSpPr>
        <p:spPr>
          <a:noFill/>
        </p:spPr>
        <p:txBody>
          <a:bodyPr/>
          <a:lstStyle/>
          <a:p>
            <a:fld id="{8FA52BAC-B7CA-46AA-8553-BDFAB5E72685}"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FF00"/>
                </a:solidFill>
              </a:rPr>
              <a:t>Tevatron</a:t>
            </a:r>
            <a:r>
              <a:rPr lang="en-US" dirty="0" smtClean="0">
                <a:solidFill>
                  <a:srgbClr val="FFFF00"/>
                </a:solidFill>
              </a:rPr>
              <a:t> Run Extension</a:t>
            </a:r>
            <a:endParaRPr lang="en-US" dirty="0">
              <a:solidFill>
                <a:srgbClr val="FFFF00"/>
              </a:solidFill>
            </a:endParaRPr>
          </a:p>
        </p:txBody>
      </p:sp>
      <p:sp>
        <p:nvSpPr>
          <p:cNvPr id="3" name="Content Placeholder 2"/>
          <p:cNvSpPr>
            <a:spLocks noGrp="1"/>
          </p:cNvSpPr>
          <p:nvPr>
            <p:ph idx="1"/>
          </p:nvPr>
        </p:nvSpPr>
        <p:spPr>
          <a:xfrm>
            <a:off x="1600200" y="1143000"/>
            <a:ext cx="7162800" cy="4953000"/>
          </a:xfrm>
        </p:spPr>
        <p:txBody>
          <a:bodyPr/>
          <a:lstStyle/>
          <a:p>
            <a:pPr lvl="0"/>
            <a:r>
              <a:rPr lang="en-US" dirty="0" smtClean="0"/>
              <a:t>Would an additional $30 M /year allow the lab to run </a:t>
            </a:r>
            <a:r>
              <a:rPr lang="en-US" dirty="0" err="1" smtClean="0"/>
              <a:t>Tevatron</a:t>
            </a:r>
            <a:r>
              <a:rPr lang="en-US" dirty="0" smtClean="0"/>
              <a:t> for FY 2012-14? </a:t>
            </a:r>
          </a:p>
          <a:p>
            <a:pPr lvl="1"/>
            <a:r>
              <a:rPr lang="en-US" dirty="0" smtClean="0"/>
              <a:t>$30M in FY12 and higher in FY13/14</a:t>
            </a:r>
          </a:p>
          <a:p>
            <a:pPr>
              <a:buNone/>
            </a:pPr>
            <a:r>
              <a:rPr lang="en-US" dirty="0" smtClean="0"/>
              <a:t>	Is money the only issue?</a:t>
            </a:r>
          </a:p>
          <a:p>
            <a:pPr lvl="1"/>
            <a:r>
              <a:rPr lang="en-US" dirty="0" smtClean="0"/>
              <a:t>Impact on the </a:t>
            </a:r>
            <a:r>
              <a:rPr lang="en-US" dirty="0" err="1" smtClean="0"/>
              <a:t>NOvA</a:t>
            </a:r>
            <a:r>
              <a:rPr lang="en-US" dirty="0" smtClean="0"/>
              <a:t> physics (700 kW </a:t>
            </a:r>
            <a:r>
              <a:rPr lang="en-US" dirty="0" smtClean="0">
                <a:sym typeface="Wingdings" pitchFamily="2" charset="2"/>
              </a:rPr>
              <a:t> 500 kW or 300 kW)</a:t>
            </a:r>
            <a:endParaRPr lang="en-US" dirty="0" smtClean="0"/>
          </a:p>
          <a:p>
            <a:pPr lvl="1"/>
            <a:r>
              <a:rPr lang="en-US" dirty="0" smtClean="0"/>
              <a:t>Impact on future programs at Fermilab: not enough expertise / human resources for Mu2e, LBNE, Project X etc.</a:t>
            </a:r>
          </a:p>
          <a:p>
            <a:pPr lvl="1"/>
            <a:endParaRPr lang="en-US" dirty="0" smtClean="0"/>
          </a:p>
          <a:p>
            <a:pPr lvl="0"/>
            <a:r>
              <a:rPr lang="en-US" dirty="0" smtClean="0"/>
              <a:t>There was not a lot of information about Run III. Can the committee see the PAC report?</a:t>
            </a:r>
          </a:p>
          <a:p>
            <a:pPr lvl="1"/>
            <a:r>
              <a:rPr lang="en-US" dirty="0" smtClean="0"/>
              <a:t>DOE S&amp;T review webpage</a:t>
            </a:r>
          </a:p>
        </p:txBody>
      </p:sp>
      <p:sp>
        <p:nvSpPr>
          <p:cNvPr id="4" name="Footer Placeholder 3"/>
          <p:cNvSpPr>
            <a:spLocks noGrp="1"/>
          </p:cNvSpPr>
          <p:nvPr>
            <p:ph type="ftr" sz="quarter" idx="10"/>
          </p:nvPr>
        </p:nvSpPr>
        <p:spPr/>
        <p:txBody>
          <a:bodyPr/>
          <a:lstStyle/>
          <a:p>
            <a:pPr>
              <a:defRPr/>
            </a:pPr>
            <a:r>
              <a:rPr lang="en-US" smtClean="0"/>
              <a:t>Q/A, DOE S&amp;T Review, July 12-14, 2010</a:t>
            </a:r>
            <a:endParaRPr lang="en-US"/>
          </a:p>
        </p:txBody>
      </p:sp>
      <p:sp>
        <p:nvSpPr>
          <p:cNvPr id="5" name="Slide Number Placeholder 4"/>
          <p:cNvSpPr>
            <a:spLocks noGrp="1"/>
          </p:cNvSpPr>
          <p:nvPr>
            <p:ph type="sldNum" sz="quarter" idx="11"/>
          </p:nvPr>
        </p:nvSpPr>
        <p:spPr/>
        <p:txBody>
          <a:bodyPr/>
          <a:lstStyle/>
          <a:p>
            <a:pPr>
              <a:defRPr/>
            </a:pPr>
            <a:fld id="{19E2511B-29A6-4275-9781-5E76005B2CD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itle 1"/>
          <p:cNvSpPr>
            <a:spLocks noGrp="1"/>
          </p:cNvSpPr>
          <p:nvPr>
            <p:ph type="title"/>
          </p:nvPr>
        </p:nvSpPr>
        <p:spPr/>
        <p:txBody>
          <a:bodyPr/>
          <a:lstStyle/>
          <a:p>
            <a:r>
              <a:rPr lang="en-US" sz="2400" dirty="0" smtClean="0"/>
              <a:t>Responses from CDF and </a:t>
            </a:r>
            <a:r>
              <a:rPr lang="en-US" sz="2400" dirty="0" err="1" smtClean="0"/>
              <a:t>DZero</a:t>
            </a:r>
            <a:r>
              <a:rPr lang="en-US" sz="2400" dirty="0" smtClean="0"/>
              <a:t> </a:t>
            </a:r>
            <a:r>
              <a:rPr lang="en-US" sz="2400" dirty="0" smtClean="0"/>
              <a:t>Collaborations</a:t>
            </a:r>
            <a:endParaRPr lang="en-US" sz="2400" dirty="0" smtClean="0"/>
          </a:p>
        </p:txBody>
      </p:sp>
      <p:sp>
        <p:nvSpPr>
          <p:cNvPr id="6146" name="Content Placeholder 2"/>
          <p:cNvSpPr>
            <a:spLocks noGrp="1"/>
          </p:cNvSpPr>
          <p:nvPr>
            <p:ph idx="1"/>
          </p:nvPr>
        </p:nvSpPr>
        <p:spPr/>
        <p:txBody>
          <a:bodyPr/>
          <a:lstStyle/>
          <a:p>
            <a:pPr>
              <a:buNone/>
            </a:pPr>
            <a:r>
              <a:rPr lang="en-US" dirty="0" smtClean="0"/>
              <a:t>Analysis CPU resources</a:t>
            </a:r>
          </a:p>
          <a:p>
            <a:endParaRPr lang="en-US" sz="1000" dirty="0" smtClean="0"/>
          </a:p>
          <a:p>
            <a:r>
              <a:rPr lang="en-US" sz="2200" dirty="0" smtClean="0"/>
              <a:t>We expect to publish majority of Run II results within 2-3 years after the end of data taking with more complex analyses requiring extra year or two.</a:t>
            </a:r>
          </a:p>
          <a:p>
            <a:pPr>
              <a:buFontTx/>
              <a:buNone/>
            </a:pPr>
            <a:endParaRPr lang="en-US" sz="1000" dirty="0" smtClean="0"/>
          </a:p>
          <a:p>
            <a:pPr lvl="1"/>
            <a:r>
              <a:rPr lang="en-US" sz="2200" dirty="0" smtClean="0">
                <a:solidFill>
                  <a:srgbClr val="FFFFFF"/>
                </a:solidFill>
              </a:rPr>
              <a:t>At some point amount of CPU required for analysis is expected to go down, while majority of infrastructure will be required. </a:t>
            </a:r>
          </a:p>
          <a:p>
            <a:pPr lvl="1"/>
            <a:endParaRPr lang="en-US" sz="1000" dirty="0" smtClean="0">
              <a:solidFill>
                <a:srgbClr val="FFFFFF"/>
              </a:solidFill>
            </a:endParaRPr>
          </a:p>
          <a:p>
            <a:r>
              <a:rPr lang="en-US" sz="2200" dirty="0" smtClean="0"/>
              <a:t>Analysis CPU reduction is expected at least ~3-4 years from today, so steady support and update of aging hardware and software is required for now.</a:t>
            </a:r>
          </a:p>
          <a:p>
            <a:pPr>
              <a:buFontTx/>
              <a:buNone/>
            </a:pPr>
            <a:endParaRPr lang="en-US" dirty="0" smtClean="0"/>
          </a:p>
          <a:p>
            <a:endParaRPr lang="en-US" dirty="0" smtClean="0"/>
          </a:p>
        </p:txBody>
      </p:sp>
      <p:sp>
        <p:nvSpPr>
          <p:cNvPr id="6148" name="Footer Placeholder 3"/>
          <p:cNvSpPr>
            <a:spLocks noGrp="1"/>
          </p:cNvSpPr>
          <p:nvPr>
            <p:ph type="ftr" sz="quarter" idx="10"/>
          </p:nvPr>
        </p:nvSpPr>
        <p:spPr>
          <a:noFill/>
        </p:spPr>
        <p:txBody>
          <a:bodyPr/>
          <a:lstStyle/>
          <a:p>
            <a:r>
              <a:rPr lang="en-US" smtClean="0"/>
              <a:t>Q/A, DOE S&amp;T Review, July 12-14, 2010</a:t>
            </a:r>
            <a:endParaRPr lang="nl-NL"/>
          </a:p>
        </p:txBody>
      </p:sp>
      <p:sp>
        <p:nvSpPr>
          <p:cNvPr id="6147" name="Slide Number Placeholder 4"/>
          <p:cNvSpPr>
            <a:spLocks noGrp="1"/>
          </p:cNvSpPr>
          <p:nvPr>
            <p:ph type="sldNum" sz="quarter" idx="11"/>
          </p:nvPr>
        </p:nvSpPr>
        <p:spPr>
          <a:noFill/>
        </p:spPr>
        <p:txBody>
          <a:bodyPr/>
          <a:lstStyle/>
          <a:p>
            <a:fld id="{96EA42C9-5500-429A-BC3F-E8CE969715B2}"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2400" dirty="0" smtClean="0"/>
              <a:t>Responses from CDF and </a:t>
            </a:r>
            <a:r>
              <a:rPr lang="en-US" sz="2400" dirty="0" err="1" smtClean="0"/>
              <a:t>DZero</a:t>
            </a:r>
            <a:r>
              <a:rPr lang="en-US" sz="2400" dirty="0" smtClean="0"/>
              <a:t> </a:t>
            </a:r>
            <a:r>
              <a:rPr lang="en-US" sz="2400" dirty="0" smtClean="0"/>
              <a:t>Collaborations</a:t>
            </a:r>
            <a:endParaRPr lang="en-US" sz="2400" dirty="0" smtClean="0"/>
          </a:p>
        </p:txBody>
      </p:sp>
      <p:sp>
        <p:nvSpPr>
          <p:cNvPr id="7171" name="Content Placeholder 2"/>
          <p:cNvSpPr>
            <a:spLocks noGrp="1"/>
          </p:cNvSpPr>
          <p:nvPr>
            <p:ph idx="1"/>
          </p:nvPr>
        </p:nvSpPr>
        <p:spPr/>
        <p:txBody>
          <a:bodyPr/>
          <a:lstStyle/>
          <a:p>
            <a:pPr>
              <a:buNone/>
            </a:pPr>
            <a:r>
              <a:rPr lang="en-US" dirty="0" smtClean="0"/>
              <a:t>Longer Term Plans</a:t>
            </a:r>
          </a:p>
          <a:p>
            <a:endParaRPr lang="en-US" sz="1000" dirty="0" smtClean="0"/>
          </a:p>
          <a:p>
            <a:r>
              <a:rPr lang="en-US" sz="2200" dirty="0" smtClean="0"/>
              <a:t>Longer  term there are efforts at CDF and </a:t>
            </a:r>
            <a:r>
              <a:rPr lang="en-US" sz="2200" dirty="0" err="1" smtClean="0"/>
              <a:t>DZero</a:t>
            </a:r>
            <a:r>
              <a:rPr lang="en-US" sz="2200" dirty="0" smtClean="0"/>
              <a:t> on data preservation for many years of analysis and not by the collaborations only. </a:t>
            </a:r>
          </a:p>
          <a:p>
            <a:endParaRPr lang="en-US" sz="1000" dirty="0" smtClean="0"/>
          </a:p>
          <a:p>
            <a:r>
              <a:rPr lang="en-US" sz="2200" dirty="0" smtClean="0"/>
              <a:t>We follow closely HERA (ZEUS and H1) and SLAC (</a:t>
            </a:r>
            <a:r>
              <a:rPr lang="en-US" sz="2200" dirty="0" err="1" smtClean="0"/>
              <a:t>BaBar</a:t>
            </a:r>
            <a:r>
              <a:rPr lang="en-US" sz="2200" dirty="0" smtClean="0"/>
              <a:t>) efforts in this area and expect that resources will be needed for this activity to succeed. </a:t>
            </a:r>
          </a:p>
          <a:p>
            <a:endParaRPr lang="en-US" sz="1000" dirty="0" smtClean="0"/>
          </a:p>
          <a:p>
            <a:r>
              <a:rPr lang="en-US" sz="2200" dirty="0" smtClean="0"/>
              <a:t>This is not part of the current experiment manpower or funding planning, rather to update the review panel on the plans in this area.</a:t>
            </a:r>
          </a:p>
          <a:p>
            <a:endParaRPr lang="en-US" dirty="0" smtClean="0"/>
          </a:p>
        </p:txBody>
      </p:sp>
      <p:sp>
        <p:nvSpPr>
          <p:cNvPr id="7172" name="Footer Placeholder 3"/>
          <p:cNvSpPr>
            <a:spLocks noGrp="1"/>
          </p:cNvSpPr>
          <p:nvPr>
            <p:ph type="ftr" sz="quarter" idx="10"/>
          </p:nvPr>
        </p:nvSpPr>
        <p:spPr>
          <a:noFill/>
        </p:spPr>
        <p:txBody>
          <a:bodyPr/>
          <a:lstStyle/>
          <a:p>
            <a:r>
              <a:rPr lang="en-US" smtClean="0"/>
              <a:t>Q/A, DOE S&amp;T Review, July 12-14, 2010</a:t>
            </a:r>
            <a:endParaRPr lang="nl-NL"/>
          </a:p>
        </p:txBody>
      </p:sp>
      <p:sp>
        <p:nvSpPr>
          <p:cNvPr id="7173" name="Slide Number Placeholder 4"/>
          <p:cNvSpPr>
            <a:spLocks noGrp="1"/>
          </p:cNvSpPr>
          <p:nvPr>
            <p:ph type="sldNum" sz="quarter" idx="11"/>
          </p:nvPr>
        </p:nvSpPr>
        <p:spPr>
          <a:noFill/>
        </p:spPr>
        <p:txBody>
          <a:bodyPr/>
          <a:lstStyle/>
          <a:p>
            <a:fld id="{9C29A2C8-BE83-41DB-86D8-730278AD6756}"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600200" y="1447800"/>
            <a:ext cx="6858000" cy="2286000"/>
          </a:xfrm>
        </p:spPr>
        <p:txBody>
          <a:bodyPr/>
          <a:lstStyle/>
          <a:p>
            <a:r>
              <a:rPr lang="en-US" sz="2400" dirty="0" smtClean="0">
                <a:solidFill>
                  <a:srgbClr val="FFFF00"/>
                </a:solidFill>
              </a:rPr>
              <a:t>Q3:  </a:t>
            </a:r>
            <a:r>
              <a:rPr lang="en-US" sz="2400" dirty="0" smtClean="0">
                <a:solidFill>
                  <a:srgbClr val="FFFF00"/>
                </a:solidFill>
              </a:rPr>
              <a:t>What is the impact on physics analysis of the reduced computing budget for neutrinos? </a:t>
            </a:r>
            <a:r>
              <a:rPr lang="en-US" dirty="0" smtClean="0"/>
              <a:t/>
            </a:r>
            <a:br>
              <a:rPr lang="en-US" dirty="0" smtClean="0"/>
            </a:br>
            <a:r>
              <a:rPr lang="en-US" dirty="0" smtClean="0"/>
              <a:t/>
            </a:r>
            <a:br>
              <a:rPr lang="en-US" dirty="0" smtClean="0"/>
            </a:br>
            <a:r>
              <a:rPr lang="en-US" sz="2400" dirty="0" smtClean="0"/>
              <a:t>A:  FY11 Computing Budget for neutrinos is not yet finalized, first step is a “budget exercise”.  </a:t>
            </a:r>
            <a:endParaRPr lang="en-US" dirty="0" smtClean="0"/>
          </a:p>
        </p:txBody>
      </p:sp>
      <p:sp>
        <p:nvSpPr>
          <p:cNvPr id="9219" name="Content Placeholder 2"/>
          <p:cNvSpPr>
            <a:spLocks noGrp="1"/>
          </p:cNvSpPr>
          <p:nvPr>
            <p:ph idx="1"/>
          </p:nvPr>
        </p:nvSpPr>
        <p:spPr>
          <a:xfrm>
            <a:off x="1600200" y="4114800"/>
            <a:ext cx="6858000" cy="1600200"/>
          </a:xfrm>
        </p:spPr>
        <p:txBody>
          <a:bodyPr/>
          <a:lstStyle/>
          <a:p>
            <a:r>
              <a:rPr lang="en-US" dirty="0" smtClean="0"/>
              <a:t>Personnel  (~3FTE short of request)</a:t>
            </a:r>
          </a:p>
          <a:p>
            <a:r>
              <a:rPr lang="en-US" dirty="0" smtClean="0"/>
              <a:t>Equipment (500k$ short of request) </a:t>
            </a:r>
          </a:p>
          <a:p>
            <a:pPr lvl="1"/>
            <a:r>
              <a:rPr lang="en-US" dirty="0" smtClean="0"/>
              <a:t>Interactive and Grid CPU </a:t>
            </a:r>
          </a:p>
          <a:p>
            <a:pPr lvl="1"/>
            <a:r>
              <a:rPr lang="en-US" dirty="0" smtClean="0"/>
              <a:t>Disk Space</a:t>
            </a:r>
          </a:p>
        </p:txBody>
      </p:sp>
      <p:sp>
        <p:nvSpPr>
          <p:cNvPr id="9220" name="Footer Placeholder 3"/>
          <p:cNvSpPr>
            <a:spLocks noGrp="1"/>
          </p:cNvSpPr>
          <p:nvPr>
            <p:ph type="ftr" sz="quarter" idx="10"/>
          </p:nvPr>
        </p:nvSpPr>
        <p:spPr>
          <a:noFill/>
        </p:spPr>
        <p:txBody>
          <a:bodyPr/>
          <a:lstStyle/>
          <a:p>
            <a:r>
              <a:rPr lang="en-US" smtClean="0"/>
              <a:t>Q/A, DOE S&amp;T Review, July 12-14, 2010</a:t>
            </a:r>
            <a:endParaRPr lang="en-US" smtClean="0"/>
          </a:p>
        </p:txBody>
      </p:sp>
      <p:sp>
        <p:nvSpPr>
          <p:cNvPr id="9221" name="Slide Number Placeholder 4"/>
          <p:cNvSpPr>
            <a:spLocks noGrp="1"/>
          </p:cNvSpPr>
          <p:nvPr>
            <p:ph type="sldNum" sz="quarter" idx="11"/>
          </p:nvPr>
        </p:nvSpPr>
        <p:spPr>
          <a:noFill/>
        </p:spPr>
        <p:txBody>
          <a:bodyPr/>
          <a:lstStyle/>
          <a:p>
            <a:fld id="{3796BD7B-8409-4AFD-A986-77F069562701}" type="slidenum">
              <a:rPr lang="en-US" smtClean="0"/>
              <a:pPr/>
              <a:t>22</a:t>
            </a:fld>
            <a:endParaRPr lang="en-US" smtClean="0"/>
          </a:p>
        </p:txBody>
      </p:sp>
      <p:sp>
        <p:nvSpPr>
          <p:cNvPr id="6" name="TextBox 5"/>
          <p:cNvSpPr txBox="1"/>
          <p:nvPr/>
        </p:nvSpPr>
        <p:spPr>
          <a:xfrm>
            <a:off x="1600200" y="228600"/>
            <a:ext cx="7471917" cy="584775"/>
          </a:xfrm>
          <a:prstGeom prst="rect">
            <a:avLst/>
          </a:prstGeom>
          <a:noFill/>
        </p:spPr>
        <p:txBody>
          <a:bodyPr wrap="none" rtlCol="0">
            <a:spAutoFit/>
          </a:bodyPr>
          <a:lstStyle/>
          <a:p>
            <a:pPr algn="l"/>
            <a:r>
              <a:rPr lang="en-US" sz="3200" dirty="0" smtClean="0">
                <a:solidFill>
                  <a:srgbClr val="FFFFFF"/>
                </a:solidFill>
              </a:rPr>
              <a:t>Responses from Neutrino collaborations</a:t>
            </a:r>
            <a:endParaRPr lang="en-US" sz="2800" dirty="0">
              <a:solidFill>
                <a:srgbClr val="FFFF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00200" y="990600"/>
            <a:ext cx="6858000" cy="1143000"/>
          </a:xfrm>
        </p:spPr>
        <p:txBody>
          <a:bodyPr/>
          <a:lstStyle/>
          <a:p>
            <a:r>
              <a:rPr lang="en-US" sz="2400" dirty="0" smtClean="0"/>
              <a:t>Analysis effects due to Budget Cuts in Personnel (need 5.5FTE in FY11, have &lt;2.5) </a:t>
            </a:r>
          </a:p>
        </p:txBody>
      </p:sp>
      <p:sp>
        <p:nvSpPr>
          <p:cNvPr id="10243" name="Content Placeholder 2"/>
          <p:cNvSpPr>
            <a:spLocks noGrp="1"/>
          </p:cNvSpPr>
          <p:nvPr>
            <p:ph idx="1"/>
          </p:nvPr>
        </p:nvSpPr>
        <p:spPr>
          <a:xfrm>
            <a:off x="1600200" y="2286000"/>
            <a:ext cx="6858000" cy="4114800"/>
          </a:xfrm>
        </p:spPr>
        <p:txBody>
          <a:bodyPr/>
          <a:lstStyle/>
          <a:p>
            <a:r>
              <a:rPr lang="en-US" sz="2000" dirty="0" err="1" smtClean="0"/>
              <a:t>MINERvA</a:t>
            </a:r>
            <a:r>
              <a:rPr lang="en-US" sz="2000" dirty="0" smtClean="0"/>
              <a:t> and </a:t>
            </a:r>
            <a:r>
              <a:rPr lang="en-US" sz="2000" dirty="0" err="1" smtClean="0"/>
              <a:t>NOvA</a:t>
            </a:r>
            <a:r>
              <a:rPr lang="en-US" sz="2000" dirty="0" smtClean="0"/>
              <a:t>:  need CD coordinators to work with to develop data handling, processing, and code release procedures</a:t>
            </a:r>
            <a:endParaRPr lang="en-US" sz="1600" dirty="0" smtClean="0"/>
          </a:p>
          <a:p>
            <a:pPr lvl="1"/>
            <a:r>
              <a:rPr lang="en-US" dirty="0" smtClean="0"/>
              <a:t>Currently this is done by collaborators, with help from Lee </a:t>
            </a:r>
            <a:r>
              <a:rPr lang="en-US" dirty="0" err="1" smtClean="0"/>
              <a:t>Leuking</a:t>
            </a:r>
            <a:r>
              <a:rPr lang="en-US" dirty="0" smtClean="0"/>
              <a:t> (who coordinates all of Int. Front.)</a:t>
            </a:r>
          </a:p>
          <a:p>
            <a:pPr lvl="1"/>
            <a:r>
              <a:rPr lang="en-US" dirty="0" smtClean="0"/>
              <a:t>CD personnel  could do this work more efficiently</a:t>
            </a:r>
          </a:p>
          <a:p>
            <a:pPr lvl="1"/>
            <a:r>
              <a:rPr lang="en-US" dirty="0" smtClean="0"/>
              <a:t>CD personnel could more effectively get help from other experts within the division</a:t>
            </a:r>
          </a:p>
          <a:p>
            <a:r>
              <a:rPr lang="en-US" sz="2000" dirty="0" smtClean="0"/>
              <a:t>MINOS:  CD personnel are invaluable for technically enabling the resources that are available, and for maintaining older framework code</a:t>
            </a:r>
          </a:p>
        </p:txBody>
      </p:sp>
      <p:sp>
        <p:nvSpPr>
          <p:cNvPr id="10244" name="Footer Placeholder 3"/>
          <p:cNvSpPr>
            <a:spLocks noGrp="1"/>
          </p:cNvSpPr>
          <p:nvPr>
            <p:ph type="ftr" sz="quarter" idx="10"/>
          </p:nvPr>
        </p:nvSpPr>
        <p:spPr>
          <a:noFill/>
        </p:spPr>
        <p:txBody>
          <a:bodyPr/>
          <a:lstStyle/>
          <a:p>
            <a:r>
              <a:rPr lang="en-US" smtClean="0"/>
              <a:t>Q/A, DOE S&amp;T Review, July 12-14, 2010</a:t>
            </a:r>
            <a:endParaRPr lang="en-US" smtClean="0"/>
          </a:p>
        </p:txBody>
      </p:sp>
      <p:sp>
        <p:nvSpPr>
          <p:cNvPr id="10245" name="Slide Number Placeholder 4"/>
          <p:cNvSpPr>
            <a:spLocks noGrp="1"/>
          </p:cNvSpPr>
          <p:nvPr>
            <p:ph type="sldNum" sz="quarter" idx="11"/>
          </p:nvPr>
        </p:nvSpPr>
        <p:spPr>
          <a:noFill/>
        </p:spPr>
        <p:txBody>
          <a:bodyPr/>
          <a:lstStyle/>
          <a:p>
            <a:fld id="{9E88A45A-9672-4216-B68C-F822FEA6DF0E}" type="slidenum">
              <a:rPr lang="en-US" smtClean="0"/>
              <a:pPr/>
              <a:t>23</a:t>
            </a:fld>
            <a:endParaRPr lang="en-US" smtClean="0"/>
          </a:p>
        </p:txBody>
      </p:sp>
      <p:sp>
        <p:nvSpPr>
          <p:cNvPr id="6" name="TextBox 5"/>
          <p:cNvSpPr txBox="1"/>
          <p:nvPr/>
        </p:nvSpPr>
        <p:spPr>
          <a:xfrm>
            <a:off x="1600200" y="228600"/>
            <a:ext cx="7471917" cy="584775"/>
          </a:xfrm>
          <a:prstGeom prst="rect">
            <a:avLst/>
          </a:prstGeom>
          <a:noFill/>
        </p:spPr>
        <p:txBody>
          <a:bodyPr wrap="none" rtlCol="0">
            <a:spAutoFit/>
          </a:bodyPr>
          <a:lstStyle/>
          <a:p>
            <a:pPr algn="l"/>
            <a:r>
              <a:rPr lang="en-US" sz="3200" dirty="0" smtClean="0">
                <a:solidFill>
                  <a:srgbClr val="FFFFFF"/>
                </a:solidFill>
              </a:rPr>
              <a:t>Responses from Neutrino collaborations</a:t>
            </a:r>
            <a:endParaRPr lang="en-US" sz="2800" dirty="0">
              <a:solidFill>
                <a:srgbClr val="FFFF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600200" y="990600"/>
            <a:ext cx="6858000" cy="1143000"/>
          </a:xfrm>
        </p:spPr>
        <p:txBody>
          <a:bodyPr/>
          <a:lstStyle/>
          <a:p>
            <a:r>
              <a:rPr lang="en-US" sz="2400" dirty="0" smtClean="0"/>
              <a:t>Analysis effects due to cutting Interactive and Grid CPU (50% and 75%)</a:t>
            </a:r>
          </a:p>
        </p:txBody>
      </p:sp>
      <p:sp>
        <p:nvSpPr>
          <p:cNvPr id="11267" name="Content Placeholder 2"/>
          <p:cNvSpPr>
            <a:spLocks noGrp="1"/>
          </p:cNvSpPr>
          <p:nvPr>
            <p:ph idx="1"/>
          </p:nvPr>
        </p:nvSpPr>
        <p:spPr>
          <a:xfrm>
            <a:off x="1600200" y="2209800"/>
            <a:ext cx="6858000" cy="4114800"/>
          </a:xfrm>
        </p:spPr>
        <p:txBody>
          <a:bodyPr/>
          <a:lstStyle/>
          <a:p>
            <a:r>
              <a:rPr lang="en-US" sz="2000" dirty="0" err="1" smtClean="0"/>
              <a:t>MINERvA</a:t>
            </a:r>
            <a:r>
              <a:rPr lang="en-US" sz="2000" dirty="0" smtClean="0"/>
              <a:t> and </a:t>
            </a:r>
            <a:r>
              <a:rPr lang="en-US" sz="2000" dirty="0" err="1" smtClean="0"/>
              <a:t>NOvA</a:t>
            </a:r>
            <a:r>
              <a:rPr lang="en-US" sz="2000" dirty="0" smtClean="0"/>
              <a:t> each have more people working on analyses than Interactive nodes. </a:t>
            </a:r>
          </a:p>
          <a:p>
            <a:pPr lvl="1"/>
            <a:r>
              <a:rPr lang="en-US" sz="1800" dirty="0" err="1" smtClean="0"/>
              <a:t>MINERvA</a:t>
            </a:r>
            <a:r>
              <a:rPr lang="en-US" sz="1800" dirty="0" smtClean="0"/>
              <a:t> has lots of data now in can, exponential increase in analysis activity</a:t>
            </a:r>
          </a:p>
          <a:p>
            <a:pPr lvl="1"/>
            <a:r>
              <a:rPr lang="en-US" sz="1800" dirty="0" err="1" smtClean="0"/>
              <a:t>NOvA</a:t>
            </a:r>
            <a:r>
              <a:rPr lang="en-US" sz="1800" dirty="0" smtClean="0"/>
              <a:t> will be taking Near Detector Surface data in FY11</a:t>
            </a:r>
          </a:p>
          <a:p>
            <a:r>
              <a:rPr lang="en-US" sz="2000" dirty="0" smtClean="0"/>
              <a:t>Lack of Interactive CPU already hobbles </a:t>
            </a:r>
            <a:r>
              <a:rPr lang="en-US" sz="2000" dirty="0" err="1" smtClean="0"/>
              <a:t>MINERvA’s</a:t>
            </a:r>
            <a:r>
              <a:rPr lang="en-US" sz="2000" dirty="0" smtClean="0"/>
              <a:t> ability to do real time event processing and keep up with data monitoring</a:t>
            </a:r>
          </a:p>
          <a:p>
            <a:r>
              <a:rPr lang="en-US" sz="2000" dirty="0" smtClean="0"/>
              <a:t>Alternative is to make the interactive CPU users wait longer while developing analyses</a:t>
            </a:r>
          </a:p>
          <a:p>
            <a:r>
              <a:rPr lang="en-US" sz="2000" dirty="0" smtClean="0"/>
              <a:t>Grid CPU not a problem if LHC grid available</a:t>
            </a:r>
          </a:p>
        </p:txBody>
      </p:sp>
      <p:sp>
        <p:nvSpPr>
          <p:cNvPr id="11268" name="Footer Placeholder 3"/>
          <p:cNvSpPr>
            <a:spLocks noGrp="1"/>
          </p:cNvSpPr>
          <p:nvPr>
            <p:ph type="ftr" sz="quarter" idx="10"/>
          </p:nvPr>
        </p:nvSpPr>
        <p:spPr>
          <a:noFill/>
        </p:spPr>
        <p:txBody>
          <a:bodyPr/>
          <a:lstStyle/>
          <a:p>
            <a:r>
              <a:rPr lang="en-US" smtClean="0"/>
              <a:t>Q/A, DOE S&amp;T Review, July 12-14, 2010</a:t>
            </a:r>
            <a:endParaRPr lang="en-US" smtClean="0"/>
          </a:p>
        </p:txBody>
      </p:sp>
      <p:sp>
        <p:nvSpPr>
          <p:cNvPr id="11269" name="Slide Number Placeholder 4"/>
          <p:cNvSpPr>
            <a:spLocks noGrp="1"/>
          </p:cNvSpPr>
          <p:nvPr>
            <p:ph type="sldNum" sz="quarter" idx="11"/>
          </p:nvPr>
        </p:nvSpPr>
        <p:spPr>
          <a:noFill/>
        </p:spPr>
        <p:txBody>
          <a:bodyPr/>
          <a:lstStyle/>
          <a:p>
            <a:fld id="{C9B81FAC-18AA-4DAA-8F66-B10369210F13}" type="slidenum">
              <a:rPr lang="en-US" smtClean="0"/>
              <a:pPr/>
              <a:t>24</a:t>
            </a:fld>
            <a:endParaRPr lang="en-US" smtClean="0"/>
          </a:p>
        </p:txBody>
      </p:sp>
      <p:sp>
        <p:nvSpPr>
          <p:cNvPr id="6" name="TextBox 5"/>
          <p:cNvSpPr txBox="1"/>
          <p:nvPr/>
        </p:nvSpPr>
        <p:spPr>
          <a:xfrm>
            <a:off x="1600200" y="228600"/>
            <a:ext cx="7471917" cy="584775"/>
          </a:xfrm>
          <a:prstGeom prst="rect">
            <a:avLst/>
          </a:prstGeom>
          <a:noFill/>
        </p:spPr>
        <p:txBody>
          <a:bodyPr wrap="none" rtlCol="0">
            <a:spAutoFit/>
          </a:bodyPr>
          <a:lstStyle/>
          <a:p>
            <a:pPr algn="l"/>
            <a:r>
              <a:rPr lang="en-US" sz="3200" dirty="0" smtClean="0">
                <a:solidFill>
                  <a:srgbClr val="FFFFFF"/>
                </a:solidFill>
              </a:rPr>
              <a:t>Responses from Neutrino collaborations</a:t>
            </a:r>
            <a:endParaRPr lang="en-US" sz="2800" dirty="0">
              <a:solidFill>
                <a:srgbClr val="FFFFFF"/>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600200" y="762000"/>
            <a:ext cx="7543800" cy="1143000"/>
          </a:xfrm>
        </p:spPr>
        <p:txBody>
          <a:bodyPr/>
          <a:lstStyle/>
          <a:p>
            <a:r>
              <a:rPr lang="en-US" sz="2400" dirty="0" smtClean="0"/>
              <a:t>Analysis effects due to cuts in Disk Space (50%)</a:t>
            </a:r>
          </a:p>
        </p:txBody>
      </p:sp>
      <p:sp>
        <p:nvSpPr>
          <p:cNvPr id="12291" name="Content Placeholder 2"/>
          <p:cNvSpPr>
            <a:spLocks noGrp="1"/>
          </p:cNvSpPr>
          <p:nvPr>
            <p:ph idx="1"/>
          </p:nvPr>
        </p:nvSpPr>
        <p:spPr>
          <a:xfrm>
            <a:off x="1600200" y="1524000"/>
            <a:ext cx="7467600" cy="4800600"/>
          </a:xfrm>
        </p:spPr>
        <p:txBody>
          <a:bodyPr/>
          <a:lstStyle/>
          <a:p>
            <a:r>
              <a:rPr lang="en-US" sz="2000" dirty="0" err="1" smtClean="0"/>
              <a:t>MINERvA</a:t>
            </a:r>
            <a:r>
              <a:rPr lang="en-US" sz="2000" dirty="0" smtClean="0"/>
              <a:t>: </a:t>
            </a:r>
          </a:p>
          <a:p>
            <a:pPr lvl="1"/>
            <a:r>
              <a:rPr lang="en-US" sz="1800" dirty="0" smtClean="0"/>
              <a:t>This will limit </a:t>
            </a:r>
            <a:r>
              <a:rPr lang="en-US" sz="1800" dirty="0" err="1" smtClean="0"/>
              <a:t>MINERvA’s</a:t>
            </a:r>
            <a:r>
              <a:rPr lang="en-US" sz="1800" dirty="0" smtClean="0"/>
              <a:t> ability to have more MC statistics than Data statistics</a:t>
            </a:r>
          </a:p>
          <a:p>
            <a:pPr lvl="1"/>
            <a:r>
              <a:rPr lang="en-US" sz="1800" dirty="0" smtClean="0"/>
              <a:t>Risk in putting data only on tape, delays in processing</a:t>
            </a:r>
          </a:p>
          <a:p>
            <a:r>
              <a:rPr lang="en-US" sz="2000" dirty="0" smtClean="0"/>
              <a:t>MINOS:  </a:t>
            </a:r>
          </a:p>
          <a:p>
            <a:pPr lvl="1"/>
            <a:r>
              <a:rPr lang="en-US" sz="1800" dirty="0" smtClean="0"/>
              <a:t>large data samples already integrated</a:t>
            </a:r>
          </a:p>
          <a:p>
            <a:pPr lvl="1"/>
            <a:r>
              <a:rPr lang="en-US" sz="1800" dirty="0" smtClean="0"/>
              <a:t>mature computing-intensive analyses underway</a:t>
            </a:r>
          </a:p>
          <a:p>
            <a:pPr lvl="1"/>
            <a:r>
              <a:rPr lang="en-US" sz="1800" dirty="0" smtClean="0"/>
              <a:t>Time and effort repeatedly wasted to reconfigure disks required for analysis when disk space not available</a:t>
            </a:r>
          </a:p>
          <a:p>
            <a:r>
              <a:rPr lang="en-US" sz="2000" dirty="0" err="1" smtClean="0"/>
              <a:t>MiniBooNE</a:t>
            </a:r>
            <a:r>
              <a:rPr lang="en-US" sz="2000" dirty="0" smtClean="0"/>
              <a:t>:  </a:t>
            </a:r>
          </a:p>
          <a:p>
            <a:pPr lvl="1"/>
            <a:r>
              <a:rPr lang="en-US" sz="1800" dirty="0" smtClean="0"/>
              <a:t>Still acquiring data, mature analysis needs disk space  (lots of “fake experiments” generated, etc.) </a:t>
            </a:r>
          </a:p>
          <a:p>
            <a:r>
              <a:rPr lang="en-US" sz="2200" dirty="0" err="1" smtClean="0"/>
              <a:t>NOvA</a:t>
            </a:r>
            <a:r>
              <a:rPr lang="en-US" sz="2200" dirty="0" smtClean="0"/>
              <a:t>:  </a:t>
            </a:r>
          </a:p>
          <a:p>
            <a:pPr lvl="1"/>
            <a:r>
              <a:rPr lang="en-US" sz="1800" dirty="0" smtClean="0"/>
              <a:t>Will be ramping up NDOS beam and cosmic ray data, need MC too</a:t>
            </a:r>
          </a:p>
        </p:txBody>
      </p:sp>
      <p:sp>
        <p:nvSpPr>
          <p:cNvPr id="12292" name="Footer Placeholder 3"/>
          <p:cNvSpPr>
            <a:spLocks noGrp="1"/>
          </p:cNvSpPr>
          <p:nvPr>
            <p:ph type="ftr" sz="quarter" idx="10"/>
          </p:nvPr>
        </p:nvSpPr>
        <p:spPr>
          <a:noFill/>
        </p:spPr>
        <p:txBody>
          <a:bodyPr/>
          <a:lstStyle/>
          <a:p>
            <a:r>
              <a:rPr lang="en-US" smtClean="0"/>
              <a:t>Q/A, DOE S&amp;T Review, July 12-14, 2010</a:t>
            </a:r>
            <a:endParaRPr lang="en-US" smtClean="0"/>
          </a:p>
        </p:txBody>
      </p:sp>
      <p:sp>
        <p:nvSpPr>
          <p:cNvPr id="12293" name="Slide Number Placeholder 4"/>
          <p:cNvSpPr>
            <a:spLocks noGrp="1"/>
          </p:cNvSpPr>
          <p:nvPr>
            <p:ph type="sldNum" sz="quarter" idx="11"/>
          </p:nvPr>
        </p:nvSpPr>
        <p:spPr>
          <a:noFill/>
        </p:spPr>
        <p:txBody>
          <a:bodyPr/>
          <a:lstStyle/>
          <a:p>
            <a:fld id="{A3505A70-2C9A-4702-8F5D-C25A2B0EEB00}" type="slidenum">
              <a:rPr lang="en-US" smtClean="0"/>
              <a:pPr/>
              <a:t>25</a:t>
            </a:fld>
            <a:endParaRPr lang="en-US" smtClean="0"/>
          </a:p>
        </p:txBody>
      </p:sp>
      <p:sp>
        <p:nvSpPr>
          <p:cNvPr id="6" name="TextBox 5"/>
          <p:cNvSpPr txBox="1"/>
          <p:nvPr/>
        </p:nvSpPr>
        <p:spPr>
          <a:xfrm>
            <a:off x="1600200" y="228600"/>
            <a:ext cx="7471917" cy="584775"/>
          </a:xfrm>
          <a:prstGeom prst="rect">
            <a:avLst/>
          </a:prstGeom>
          <a:noFill/>
        </p:spPr>
        <p:txBody>
          <a:bodyPr wrap="none" rtlCol="0">
            <a:spAutoFit/>
          </a:bodyPr>
          <a:lstStyle/>
          <a:p>
            <a:pPr algn="l"/>
            <a:r>
              <a:rPr lang="en-US" sz="3200" dirty="0" smtClean="0">
                <a:solidFill>
                  <a:srgbClr val="FFFFFF"/>
                </a:solidFill>
              </a:rPr>
              <a:t>Responses from Neutrino collaborations</a:t>
            </a:r>
            <a:endParaRPr lang="en-US" sz="2800" dirty="0">
              <a:solidFill>
                <a:srgbClr val="FFFFFF"/>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543800" cy="1143000"/>
          </a:xfrm>
        </p:spPr>
        <p:txBody>
          <a:bodyPr/>
          <a:lstStyle/>
          <a:p>
            <a:r>
              <a:rPr lang="en-US" dirty="0" smtClean="0"/>
              <a:t>CD Response:</a:t>
            </a:r>
            <a:r>
              <a:rPr lang="en-US" sz="2400" dirty="0" smtClean="0"/>
              <a:t/>
            </a:r>
            <a:br>
              <a:rPr lang="en-US" sz="2400" dirty="0" smtClean="0"/>
            </a:br>
            <a:r>
              <a:rPr lang="en-US" sz="2400" dirty="0" smtClean="0"/>
              <a:t>	</a:t>
            </a:r>
            <a:r>
              <a:rPr lang="en-US" sz="2400" dirty="0" smtClean="0"/>
              <a:t>Planning </a:t>
            </a:r>
            <a:r>
              <a:rPr lang="en-US" sz="2400" dirty="0" smtClean="0"/>
              <a:t>for Computing for the </a:t>
            </a:r>
            <a:r>
              <a:rPr lang="en-US" sz="2400" dirty="0" smtClean="0"/>
              <a:t>experiments</a:t>
            </a:r>
            <a:endParaRPr lang="en-US" sz="2400" dirty="0"/>
          </a:p>
        </p:txBody>
      </p:sp>
      <p:sp>
        <p:nvSpPr>
          <p:cNvPr id="3" name="Content Placeholder 2"/>
          <p:cNvSpPr>
            <a:spLocks noGrp="1"/>
          </p:cNvSpPr>
          <p:nvPr>
            <p:ph idx="1"/>
          </p:nvPr>
        </p:nvSpPr>
        <p:spPr>
          <a:xfrm>
            <a:off x="1600200" y="1371600"/>
            <a:ext cx="7543800" cy="4953000"/>
          </a:xfrm>
        </p:spPr>
        <p:txBody>
          <a:bodyPr/>
          <a:lstStyle/>
          <a:p>
            <a:r>
              <a:rPr lang="en-US" sz="2000" dirty="0" smtClean="0"/>
              <a:t>Planning Principles</a:t>
            </a:r>
          </a:p>
          <a:p>
            <a:pPr lvl="1"/>
            <a:r>
              <a:rPr lang="en-US" sz="1600" dirty="0" smtClean="0"/>
              <a:t>It </a:t>
            </a:r>
            <a:r>
              <a:rPr lang="en-US" sz="1600" dirty="0" smtClean="0"/>
              <a:t>is reasonably straightforward to estimate data production and MC </a:t>
            </a:r>
            <a:r>
              <a:rPr lang="en-US" sz="1600" dirty="0" smtClean="0"/>
              <a:t>needs, but </a:t>
            </a:r>
            <a:r>
              <a:rPr lang="en-US" sz="1600" dirty="0" smtClean="0"/>
              <a:t>it is not easy to know how much computing is required for </a:t>
            </a:r>
            <a:r>
              <a:rPr lang="en-US" sz="1600" dirty="0" smtClean="0"/>
              <a:t>physics analysis </a:t>
            </a:r>
            <a:r>
              <a:rPr lang="en-US" sz="1600" dirty="0" smtClean="0"/>
              <a:t>so we develop computing models.</a:t>
            </a:r>
          </a:p>
          <a:p>
            <a:pPr lvl="1"/>
            <a:r>
              <a:rPr lang="en-US" sz="1600" dirty="0" smtClean="0"/>
              <a:t>Experiments </a:t>
            </a:r>
            <a:r>
              <a:rPr lang="en-US" sz="1600" dirty="0" smtClean="0"/>
              <a:t>computing requests: - #CPU (in some units), disk </a:t>
            </a:r>
            <a:r>
              <a:rPr lang="en-US" sz="1600" dirty="0" smtClean="0"/>
              <a:t>space, amount </a:t>
            </a:r>
            <a:r>
              <a:rPr lang="en-US" sz="1600" dirty="0" smtClean="0"/>
              <a:t>of data to tape archive, # servers (critical/non-critical)</a:t>
            </a:r>
          </a:p>
          <a:p>
            <a:pPr lvl="1"/>
            <a:r>
              <a:rPr lang="en-US" sz="1600" dirty="0" smtClean="0"/>
              <a:t>Some </a:t>
            </a:r>
            <a:r>
              <a:rPr lang="en-US" sz="1600" dirty="0" smtClean="0"/>
              <a:t>“fixed costs” - maintenance, licenses, tape library space</a:t>
            </a:r>
          </a:p>
          <a:p>
            <a:pPr lvl="1"/>
            <a:r>
              <a:rPr lang="en-US" sz="1600" dirty="0" smtClean="0"/>
              <a:t>Operation </a:t>
            </a:r>
            <a:r>
              <a:rPr lang="en-US" sz="1600" dirty="0" smtClean="0"/>
              <a:t>costs - it usually pays to replace old hardware after 3-4 years</a:t>
            </a:r>
          </a:p>
          <a:p>
            <a:pPr lvl="1"/>
            <a:r>
              <a:rPr lang="en-US" sz="1600" dirty="0" smtClean="0"/>
              <a:t>It </a:t>
            </a:r>
            <a:r>
              <a:rPr lang="en-US" sz="1600" dirty="0" smtClean="0"/>
              <a:t>can take 6 - 9 months to go from requirements to hardware that </a:t>
            </a:r>
            <a:r>
              <a:rPr lang="en-US" sz="1600" dirty="0" smtClean="0"/>
              <a:t>is available </a:t>
            </a:r>
            <a:r>
              <a:rPr lang="en-US" sz="1600" dirty="0" smtClean="0"/>
              <a:t>to the experiments.</a:t>
            </a:r>
          </a:p>
          <a:p>
            <a:r>
              <a:rPr lang="en-US" sz="2000" dirty="0" smtClean="0"/>
              <a:t>Planning </a:t>
            </a:r>
            <a:r>
              <a:rPr lang="en-US" sz="2000" dirty="0" smtClean="0"/>
              <a:t>for next year</a:t>
            </a:r>
          </a:p>
          <a:p>
            <a:pPr lvl="1"/>
            <a:r>
              <a:rPr lang="en-US" sz="1600" dirty="0" smtClean="0"/>
              <a:t>Experiments </a:t>
            </a:r>
            <a:r>
              <a:rPr lang="en-US" sz="1600" dirty="0" smtClean="0"/>
              <a:t>presented their needs at a series of meetings with CD </a:t>
            </a:r>
            <a:r>
              <a:rPr lang="en-US" sz="1600" dirty="0" smtClean="0"/>
              <a:t>experts in </a:t>
            </a:r>
            <a:r>
              <a:rPr lang="en-US" sz="1600" dirty="0" smtClean="0"/>
              <a:t>the areas of operations and scientific computing facilities.</a:t>
            </a:r>
          </a:p>
          <a:p>
            <a:pPr lvl="1"/>
            <a:r>
              <a:rPr lang="en-US" sz="1600" dirty="0" smtClean="0"/>
              <a:t>Needs </a:t>
            </a:r>
            <a:r>
              <a:rPr lang="en-US" sz="1600" dirty="0" smtClean="0"/>
              <a:t>were compared to past usage and projections for data </a:t>
            </a:r>
            <a:r>
              <a:rPr lang="en-US" sz="1600" dirty="0" smtClean="0"/>
              <a:t>taking, simulations </a:t>
            </a:r>
            <a:r>
              <a:rPr lang="en-US" sz="1600" dirty="0" smtClean="0"/>
              <a:t>and analysis.</a:t>
            </a:r>
          </a:p>
          <a:p>
            <a:pPr lvl="1"/>
            <a:r>
              <a:rPr lang="en-US" sz="1600" dirty="0" smtClean="0"/>
              <a:t>Budget </a:t>
            </a:r>
            <a:r>
              <a:rPr lang="en-US" sz="1600" dirty="0" smtClean="0"/>
              <a:t>constrained scenarios presented to you on Monday were built </a:t>
            </a:r>
            <a:r>
              <a:rPr lang="en-US" sz="1600" dirty="0" smtClean="0"/>
              <a:t>after these </a:t>
            </a:r>
            <a:r>
              <a:rPr lang="en-US" sz="1600" dirty="0" smtClean="0"/>
              <a:t>discussions with the experiments</a:t>
            </a:r>
            <a:r>
              <a:rPr lang="en-US" sz="1600" dirty="0" smtClean="0"/>
              <a:t>.</a:t>
            </a:r>
            <a:endParaRPr lang="en-US" sz="1600" dirty="0" smtClean="0"/>
          </a:p>
        </p:txBody>
      </p:sp>
      <p:sp>
        <p:nvSpPr>
          <p:cNvPr id="4" name="Footer Placeholder 3"/>
          <p:cNvSpPr>
            <a:spLocks noGrp="1"/>
          </p:cNvSpPr>
          <p:nvPr>
            <p:ph type="ftr" sz="quarter" idx="10"/>
          </p:nvPr>
        </p:nvSpPr>
        <p:spPr/>
        <p:txBody>
          <a:bodyPr/>
          <a:lstStyle/>
          <a:p>
            <a:pPr>
              <a:defRPr/>
            </a:pPr>
            <a:r>
              <a:rPr lang="en-US" smtClean="0"/>
              <a:t>Q/A, DOE S&amp;T Review, July 12-14, 2010</a:t>
            </a:r>
            <a:endParaRPr lang="en-US"/>
          </a:p>
        </p:txBody>
      </p:sp>
      <p:sp>
        <p:nvSpPr>
          <p:cNvPr id="5" name="Slide Number Placeholder 4"/>
          <p:cNvSpPr>
            <a:spLocks noGrp="1"/>
          </p:cNvSpPr>
          <p:nvPr>
            <p:ph type="sldNum" sz="quarter" idx="11"/>
          </p:nvPr>
        </p:nvSpPr>
        <p:spPr/>
        <p:txBody>
          <a:bodyPr/>
          <a:lstStyle/>
          <a:p>
            <a:pPr>
              <a:defRPr/>
            </a:pPr>
            <a:fld id="{19E2511B-29A6-4275-9781-5E76005B2CDF}"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 Response: Planning for FY11</a:t>
            </a:r>
            <a:endParaRPr lang="en-US" dirty="0"/>
          </a:p>
        </p:txBody>
      </p:sp>
      <p:sp>
        <p:nvSpPr>
          <p:cNvPr id="3" name="Content Placeholder 2"/>
          <p:cNvSpPr>
            <a:spLocks noGrp="1"/>
          </p:cNvSpPr>
          <p:nvPr>
            <p:ph idx="1"/>
          </p:nvPr>
        </p:nvSpPr>
        <p:spPr>
          <a:xfrm>
            <a:off x="1600200" y="1143000"/>
            <a:ext cx="7543800" cy="4953000"/>
          </a:xfrm>
        </p:spPr>
        <p:txBody>
          <a:bodyPr/>
          <a:lstStyle/>
          <a:p>
            <a:r>
              <a:rPr lang="en-US" sz="2000" dirty="0" smtClean="0"/>
              <a:t>Flat-flat </a:t>
            </a:r>
            <a:r>
              <a:rPr lang="en-US" sz="2000" dirty="0" smtClean="0"/>
              <a:t>budget for Computing for Experiments (</a:t>
            </a:r>
            <a:r>
              <a:rPr lang="en-US" sz="2000" dirty="0" smtClean="0"/>
              <a:t>FTE+M&amp;S)</a:t>
            </a:r>
          </a:p>
          <a:p>
            <a:pPr lvl="1"/>
            <a:r>
              <a:rPr lang="en-US" sz="1800" dirty="0" smtClean="0"/>
              <a:t>zero </a:t>
            </a:r>
            <a:r>
              <a:rPr lang="en-US" sz="1800" dirty="0" smtClean="0"/>
              <a:t>sum game; number of experiments has expanded</a:t>
            </a:r>
          </a:p>
          <a:p>
            <a:r>
              <a:rPr lang="en-US" sz="2000" dirty="0" smtClean="0"/>
              <a:t>CD </a:t>
            </a:r>
            <a:r>
              <a:rPr lang="en-US" sz="2000" dirty="0" smtClean="0"/>
              <a:t>had planned to schedule a round of “computing </a:t>
            </a:r>
            <a:r>
              <a:rPr lang="en-US" sz="2000" dirty="0" smtClean="0"/>
              <a:t>mini reviews” in </a:t>
            </a:r>
            <a:r>
              <a:rPr lang="en-US" sz="2000" dirty="0" smtClean="0"/>
              <a:t>May to evaluate requirements from </a:t>
            </a:r>
            <a:r>
              <a:rPr lang="en-US" sz="2000" dirty="0" smtClean="0"/>
              <a:t>the experiments </a:t>
            </a:r>
            <a:r>
              <a:rPr lang="en-US" sz="2000" dirty="0" smtClean="0"/>
              <a:t>- this was preempted by a early budget </a:t>
            </a:r>
            <a:r>
              <a:rPr lang="en-US" sz="2000" dirty="0" smtClean="0"/>
              <a:t>process this </a:t>
            </a:r>
            <a:r>
              <a:rPr lang="en-US" sz="2000" dirty="0" smtClean="0"/>
              <a:t>year that imposed constraints.</a:t>
            </a:r>
          </a:p>
          <a:p>
            <a:pPr lvl="1"/>
            <a:r>
              <a:rPr lang="en-US" sz="1600" dirty="0" smtClean="0"/>
              <a:t>held </a:t>
            </a:r>
            <a:r>
              <a:rPr lang="en-US" sz="1600" dirty="0" smtClean="0"/>
              <a:t>meetings between CD &amp; all experiments to discuss computing </a:t>
            </a:r>
            <a:r>
              <a:rPr lang="en-US" sz="1600" dirty="0" smtClean="0"/>
              <a:t>needs </a:t>
            </a:r>
            <a:r>
              <a:rPr lang="en-US" sz="2000" dirty="0" smtClean="0"/>
              <a:t>and </a:t>
            </a:r>
            <a:r>
              <a:rPr lang="en-US" sz="2000" dirty="0" smtClean="0"/>
              <a:t>requirements and how to fit into budget constraints</a:t>
            </a:r>
          </a:p>
          <a:p>
            <a:pPr lvl="1"/>
            <a:r>
              <a:rPr lang="en-US" sz="1600" dirty="0" smtClean="0"/>
              <a:t>Transparent </a:t>
            </a:r>
            <a:r>
              <a:rPr lang="en-US" sz="1600" dirty="0" smtClean="0"/>
              <a:t>planning process means experiments can be more </a:t>
            </a:r>
            <a:r>
              <a:rPr lang="en-US" sz="1600" dirty="0" smtClean="0"/>
              <a:t>involved </a:t>
            </a:r>
            <a:r>
              <a:rPr lang="en-US" sz="2000" dirty="0" smtClean="0"/>
              <a:t>in </a:t>
            </a:r>
            <a:r>
              <a:rPr lang="en-US" sz="2000" dirty="0" smtClean="0"/>
              <a:t>making choices.</a:t>
            </a:r>
          </a:p>
          <a:p>
            <a:r>
              <a:rPr lang="en-US" sz="2000" dirty="0" smtClean="0"/>
              <a:t>FY11 </a:t>
            </a:r>
            <a:r>
              <a:rPr lang="en-US" sz="2000" dirty="0" smtClean="0"/>
              <a:t>budget scenarios were proposed by </a:t>
            </a:r>
            <a:r>
              <a:rPr lang="en-US" sz="2000" dirty="0" smtClean="0"/>
              <a:t>CD management to </a:t>
            </a:r>
            <a:r>
              <a:rPr lang="en-US" sz="2000" dirty="0" smtClean="0"/>
              <a:t>“fit” expt. requests to allocated budgets</a:t>
            </a:r>
          </a:p>
          <a:p>
            <a:pPr lvl="1"/>
            <a:r>
              <a:rPr lang="en-US" sz="1600" dirty="0" smtClean="0"/>
              <a:t>Strategy </a:t>
            </a:r>
            <a:r>
              <a:rPr lang="en-US" sz="1600" dirty="0" smtClean="0"/>
              <a:t>was to minimize risk to the experiments</a:t>
            </a:r>
          </a:p>
          <a:p>
            <a:pPr lvl="1"/>
            <a:r>
              <a:rPr lang="en-US" sz="1600" dirty="0" smtClean="0"/>
              <a:t>Requested </a:t>
            </a:r>
            <a:r>
              <a:rPr lang="en-US" sz="1600" dirty="0" smtClean="0"/>
              <a:t>additional funding if FY10 to buy additional disk</a:t>
            </a:r>
          </a:p>
          <a:p>
            <a:pPr lvl="1"/>
            <a:r>
              <a:rPr lang="en-US" sz="1600" dirty="0" smtClean="0"/>
              <a:t>Fund </a:t>
            </a:r>
            <a:r>
              <a:rPr lang="en-US" sz="1600" dirty="0" smtClean="0"/>
              <a:t>fixed costs for licenses and </a:t>
            </a:r>
            <a:r>
              <a:rPr lang="en-US" sz="1600" dirty="0" smtClean="0"/>
              <a:t>maintenance, - plan </a:t>
            </a:r>
            <a:r>
              <a:rPr lang="en-US" sz="1600" dirty="0" smtClean="0"/>
              <a:t>to re-evaluate to look for cost </a:t>
            </a:r>
            <a:r>
              <a:rPr lang="en-US" sz="1600" dirty="0" smtClean="0"/>
              <a:t>savings</a:t>
            </a:r>
            <a:endParaRPr lang="en-US" sz="1600" dirty="0" smtClean="0"/>
          </a:p>
        </p:txBody>
      </p:sp>
      <p:sp>
        <p:nvSpPr>
          <p:cNvPr id="4" name="Footer Placeholder 3"/>
          <p:cNvSpPr>
            <a:spLocks noGrp="1"/>
          </p:cNvSpPr>
          <p:nvPr>
            <p:ph type="ftr" sz="quarter" idx="10"/>
          </p:nvPr>
        </p:nvSpPr>
        <p:spPr/>
        <p:txBody>
          <a:bodyPr/>
          <a:lstStyle/>
          <a:p>
            <a:pPr>
              <a:defRPr/>
            </a:pPr>
            <a:r>
              <a:rPr lang="en-US" dirty="0" smtClean="0"/>
              <a:t>Q/A, DOE S&amp;T Review, July 12-14, 2010</a:t>
            </a:r>
            <a:endParaRPr lang="en-US" dirty="0"/>
          </a:p>
        </p:txBody>
      </p:sp>
      <p:sp>
        <p:nvSpPr>
          <p:cNvPr id="5" name="Slide Number Placeholder 4"/>
          <p:cNvSpPr>
            <a:spLocks noGrp="1"/>
          </p:cNvSpPr>
          <p:nvPr>
            <p:ph type="sldNum" sz="quarter" idx="11"/>
          </p:nvPr>
        </p:nvSpPr>
        <p:spPr/>
        <p:txBody>
          <a:bodyPr/>
          <a:lstStyle/>
          <a:p>
            <a:pPr>
              <a:defRPr/>
            </a:pPr>
            <a:fld id="{19E2511B-29A6-4275-9781-5E76005B2CDF}"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543800" cy="1143000"/>
          </a:xfrm>
        </p:spPr>
        <p:txBody>
          <a:bodyPr/>
          <a:lstStyle/>
          <a:p>
            <a:r>
              <a:rPr lang="en-US" dirty="0" smtClean="0"/>
              <a:t>CD Response:</a:t>
            </a:r>
            <a:br>
              <a:rPr lang="en-US" dirty="0" smtClean="0"/>
            </a:br>
            <a:r>
              <a:rPr lang="en-US" dirty="0" smtClean="0"/>
              <a:t>	</a:t>
            </a:r>
            <a:r>
              <a:rPr lang="en-US" sz="2400" dirty="0" smtClean="0"/>
              <a:t>Planning for Intensity Frontier Computing</a:t>
            </a:r>
            <a:endParaRPr lang="en-US" dirty="0"/>
          </a:p>
        </p:txBody>
      </p:sp>
      <p:sp>
        <p:nvSpPr>
          <p:cNvPr id="3" name="Content Placeholder 2"/>
          <p:cNvSpPr>
            <a:spLocks noGrp="1"/>
          </p:cNvSpPr>
          <p:nvPr>
            <p:ph idx="1"/>
          </p:nvPr>
        </p:nvSpPr>
        <p:spPr>
          <a:xfrm>
            <a:off x="1600200" y="1143000"/>
            <a:ext cx="7543800" cy="4953000"/>
          </a:xfrm>
        </p:spPr>
        <p:txBody>
          <a:bodyPr/>
          <a:lstStyle/>
          <a:p>
            <a:r>
              <a:rPr lang="en-US" sz="1800" dirty="0" smtClean="0"/>
              <a:t>IF </a:t>
            </a:r>
            <a:r>
              <a:rPr lang="en-US" sz="1800" dirty="0" smtClean="0"/>
              <a:t>experiments are at different phases (operations, </a:t>
            </a:r>
            <a:r>
              <a:rPr lang="en-US" sz="1800" dirty="0" smtClean="0"/>
              <a:t>commissioning, construction</a:t>
            </a:r>
            <a:r>
              <a:rPr lang="en-US" sz="1800" dirty="0" smtClean="0"/>
              <a:t>, planning, R&amp;D)</a:t>
            </a:r>
          </a:p>
          <a:p>
            <a:pPr lvl="1"/>
            <a:r>
              <a:rPr lang="en-US" sz="1600" dirty="0" smtClean="0"/>
              <a:t>MINOS </a:t>
            </a:r>
            <a:r>
              <a:rPr lang="en-US" sz="1600" dirty="0" smtClean="0"/>
              <a:t>and </a:t>
            </a:r>
            <a:r>
              <a:rPr lang="en-US" sz="1600" dirty="0" err="1" smtClean="0"/>
              <a:t>MiniBooNE</a:t>
            </a:r>
            <a:r>
              <a:rPr lang="en-US" sz="1600" dirty="0" smtClean="0"/>
              <a:t> have been in stable operations for many years </a:t>
            </a:r>
            <a:r>
              <a:rPr lang="en-US" sz="1600" dirty="0" smtClean="0"/>
              <a:t>and use </a:t>
            </a:r>
            <a:r>
              <a:rPr lang="en-US" sz="1600" dirty="0" smtClean="0"/>
              <a:t>the shared General Purpose Farm.</a:t>
            </a:r>
          </a:p>
          <a:p>
            <a:pPr lvl="1"/>
            <a:r>
              <a:rPr lang="en-US" sz="1600" dirty="0" smtClean="0"/>
              <a:t>These </a:t>
            </a:r>
            <a:r>
              <a:rPr lang="en-US" sz="1600" dirty="0" smtClean="0"/>
              <a:t>experiments are models for future neutrino </a:t>
            </a:r>
            <a:r>
              <a:rPr lang="en-US" sz="1600" dirty="0" err="1" smtClean="0"/>
              <a:t>expts</a:t>
            </a:r>
            <a:r>
              <a:rPr lang="en-US" sz="1600" dirty="0" smtClean="0"/>
              <a:t>, but the models </a:t>
            </a:r>
            <a:r>
              <a:rPr lang="en-US" sz="1600" dirty="0" smtClean="0"/>
              <a:t>must be </a:t>
            </a:r>
            <a:r>
              <a:rPr lang="en-US" sz="1600" dirty="0" smtClean="0"/>
              <a:t>adapted to profit from experience / new technology.</a:t>
            </a:r>
          </a:p>
          <a:p>
            <a:pPr lvl="1"/>
            <a:r>
              <a:rPr lang="en-US" sz="1600" dirty="0" smtClean="0"/>
              <a:t>Achieve </a:t>
            </a:r>
            <a:r>
              <a:rPr lang="en-US" sz="1600" dirty="0" smtClean="0"/>
              <a:t>flexibility to handle peak demands through use of shared resources</a:t>
            </a:r>
          </a:p>
          <a:p>
            <a:r>
              <a:rPr lang="en-US" sz="1800" dirty="0" smtClean="0"/>
              <a:t>Planning </a:t>
            </a:r>
            <a:r>
              <a:rPr lang="en-US" sz="1800" dirty="0" smtClean="0"/>
              <a:t>for Intensity Frontier growth and diversity is on-going</a:t>
            </a:r>
          </a:p>
          <a:p>
            <a:pPr lvl="1"/>
            <a:r>
              <a:rPr lang="en-US" sz="1600" dirty="0" smtClean="0"/>
              <a:t>All </a:t>
            </a:r>
            <a:r>
              <a:rPr lang="en-US" sz="1600" dirty="0" smtClean="0"/>
              <a:t>IF experiments and CD experts hold joint meetings on computing </a:t>
            </a:r>
            <a:r>
              <a:rPr lang="en-US" sz="1600" dirty="0" smtClean="0"/>
              <a:t>every month </a:t>
            </a:r>
            <a:r>
              <a:rPr lang="en-US" sz="1600" dirty="0" smtClean="0"/>
              <a:t>to plan for computing.</a:t>
            </a:r>
          </a:p>
          <a:p>
            <a:pPr lvl="1"/>
            <a:r>
              <a:rPr lang="en-US" sz="1600" dirty="0" smtClean="0"/>
              <a:t>CD </a:t>
            </a:r>
            <a:r>
              <a:rPr lang="en-US" sz="1600" dirty="0" smtClean="0"/>
              <a:t>management meets with all Neutrino spokespeople every month </a:t>
            </a:r>
            <a:r>
              <a:rPr lang="en-US" sz="1600" dirty="0" smtClean="0"/>
              <a:t>to discuss </a:t>
            </a:r>
            <a:r>
              <a:rPr lang="en-US" sz="1600" dirty="0" smtClean="0"/>
              <a:t>issues.</a:t>
            </a:r>
          </a:p>
          <a:p>
            <a:pPr lvl="1"/>
            <a:r>
              <a:rPr lang="en-US" sz="1600" dirty="0" smtClean="0"/>
              <a:t>Increased </a:t>
            </a:r>
            <a:r>
              <a:rPr lang="en-US" sz="1600" dirty="0" smtClean="0"/>
              <a:t>manpower on IF this year including several computing experts </a:t>
            </a:r>
            <a:r>
              <a:rPr lang="en-US" sz="1600" dirty="0" smtClean="0"/>
              <a:t>from Run </a:t>
            </a:r>
            <a:r>
              <a:rPr lang="en-US" sz="1600" dirty="0" smtClean="0"/>
              <a:t>II and one new Associate Scientist hire.</a:t>
            </a:r>
          </a:p>
          <a:p>
            <a:pPr lvl="1"/>
            <a:r>
              <a:rPr lang="en-US" sz="1600" dirty="0" smtClean="0"/>
              <a:t>New </a:t>
            </a:r>
            <a:r>
              <a:rPr lang="en-US" sz="1600" dirty="0" smtClean="0"/>
              <a:t>shared interactive computing facility coming online this summer </a:t>
            </a:r>
            <a:r>
              <a:rPr lang="en-US" sz="1600" dirty="0" smtClean="0"/>
              <a:t>– General Purpose </a:t>
            </a:r>
            <a:r>
              <a:rPr lang="en-US" sz="1600" dirty="0" smtClean="0"/>
              <a:t>Computing Facility</a:t>
            </a:r>
          </a:p>
          <a:p>
            <a:pPr lvl="1"/>
            <a:r>
              <a:rPr lang="en-US" sz="1600" dirty="0" smtClean="0"/>
              <a:t>Need </a:t>
            </a:r>
            <a:r>
              <a:rPr lang="en-US" sz="1600" dirty="0" smtClean="0"/>
              <a:t>to continually monitor data management - (disk space will always </a:t>
            </a:r>
            <a:r>
              <a:rPr lang="en-US" sz="1600" dirty="0" smtClean="0"/>
              <a:t>fill up!)</a:t>
            </a:r>
            <a:endParaRPr lang="en-US" sz="1600" dirty="0" smtClean="0"/>
          </a:p>
        </p:txBody>
      </p:sp>
      <p:sp>
        <p:nvSpPr>
          <p:cNvPr id="4" name="Footer Placeholder 3"/>
          <p:cNvSpPr>
            <a:spLocks noGrp="1"/>
          </p:cNvSpPr>
          <p:nvPr>
            <p:ph type="ftr" sz="quarter" idx="10"/>
          </p:nvPr>
        </p:nvSpPr>
        <p:spPr/>
        <p:txBody>
          <a:bodyPr/>
          <a:lstStyle/>
          <a:p>
            <a:pPr>
              <a:defRPr/>
            </a:pPr>
            <a:r>
              <a:rPr lang="en-US" dirty="0" smtClean="0"/>
              <a:t>Q/A, DOE S&amp;T Review, July 12-14, 2010</a:t>
            </a:r>
            <a:endParaRPr lang="en-US" dirty="0"/>
          </a:p>
        </p:txBody>
      </p:sp>
      <p:sp>
        <p:nvSpPr>
          <p:cNvPr id="5" name="Slide Number Placeholder 4"/>
          <p:cNvSpPr>
            <a:spLocks noGrp="1"/>
          </p:cNvSpPr>
          <p:nvPr>
            <p:ph type="sldNum" sz="quarter" idx="11"/>
          </p:nvPr>
        </p:nvSpPr>
        <p:spPr/>
        <p:txBody>
          <a:bodyPr/>
          <a:lstStyle/>
          <a:p>
            <a:pPr>
              <a:defRPr/>
            </a:pPr>
            <a:fld id="{19E2511B-29A6-4275-9781-5E76005B2CDF}"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543800" cy="1143000"/>
          </a:xfrm>
        </p:spPr>
        <p:txBody>
          <a:bodyPr/>
          <a:lstStyle/>
          <a:p>
            <a:r>
              <a:rPr lang="en-US" dirty="0" smtClean="0"/>
              <a:t>CD Response: Computing for the </a:t>
            </a:r>
            <a:r>
              <a:rPr lang="en-US" dirty="0" err="1" smtClean="0"/>
              <a:t>Tevatron</a:t>
            </a:r>
            <a:endParaRPr lang="en-US" dirty="0"/>
          </a:p>
        </p:txBody>
      </p:sp>
      <p:sp>
        <p:nvSpPr>
          <p:cNvPr id="3" name="Content Placeholder 2"/>
          <p:cNvSpPr>
            <a:spLocks noGrp="1"/>
          </p:cNvSpPr>
          <p:nvPr>
            <p:ph idx="1"/>
          </p:nvPr>
        </p:nvSpPr>
        <p:spPr>
          <a:xfrm>
            <a:off x="1600200" y="1143000"/>
            <a:ext cx="7543800" cy="4953000"/>
          </a:xfrm>
        </p:spPr>
        <p:txBody>
          <a:bodyPr/>
          <a:lstStyle/>
          <a:p>
            <a:r>
              <a:rPr lang="en-US" sz="1800" dirty="0" smtClean="0"/>
              <a:t>CD </a:t>
            </a:r>
            <a:r>
              <a:rPr lang="en-US" sz="1800" dirty="0" smtClean="0"/>
              <a:t>works with the experiments to meet the requirements </a:t>
            </a:r>
            <a:r>
              <a:rPr lang="en-US" sz="1800" dirty="0" smtClean="0"/>
              <a:t>of steady </a:t>
            </a:r>
            <a:r>
              <a:rPr lang="en-US" sz="1800" dirty="0" smtClean="0"/>
              <a:t>state operations and accommodate peak demands.</a:t>
            </a:r>
          </a:p>
          <a:p>
            <a:pPr lvl="1"/>
            <a:r>
              <a:rPr lang="en-US" sz="1600" dirty="0" smtClean="0"/>
              <a:t>CD </a:t>
            </a:r>
            <a:r>
              <a:rPr lang="en-US" sz="1600" dirty="0" smtClean="0"/>
              <a:t>personnel are active in both experiments</a:t>
            </a:r>
          </a:p>
          <a:p>
            <a:pPr lvl="1"/>
            <a:r>
              <a:rPr lang="en-US" sz="1600" dirty="0" smtClean="0"/>
              <a:t>CD </a:t>
            </a:r>
            <a:r>
              <a:rPr lang="en-US" sz="1600" dirty="0" smtClean="0"/>
              <a:t>management meets regularly with spokespeople/computing coordinators</a:t>
            </a:r>
          </a:p>
          <a:p>
            <a:r>
              <a:rPr lang="en-US" sz="1800" dirty="0" smtClean="0"/>
              <a:t>The </a:t>
            </a:r>
            <a:r>
              <a:rPr lang="en-US" sz="1800" dirty="0" smtClean="0"/>
              <a:t>computing facilities expanding (modestly) in 2010 </a:t>
            </a:r>
            <a:r>
              <a:rPr lang="en-US" sz="1800" dirty="0" smtClean="0"/>
              <a:t>to accommodate </a:t>
            </a:r>
            <a:r>
              <a:rPr lang="en-US" sz="1800" dirty="0" smtClean="0"/>
              <a:t>data taking demands in FY11.</a:t>
            </a:r>
          </a:p>
          <a:p>
            <a:r>
              <a:rPr lang="en-US" sz="1800" dirty="0" smtClean="0"/>
              <a:t>Primary </a:t>
            </a:r>
            <a:r>
              <a:rPr lang="en-US" sz="1800" dirty="0" smtClean="0"/>
              <a:t>strategy is to plan for replacements in FY 2011 </a:t>
            </a:r>
            <a:r>
              <a:rPr lang="en-US" sz="1800" dirty="0" smtClean="0"/>
              <a:t>and beyond </a:t>
            </a:r>
            <a:r>
              <a:rPr lang="en-US" sz="1800" dirty="0" smtClean="0"/>
              <a:t>(assuming no extension).</a:t>
            </a:r>
          </a:p>
          <a:p>
            <a:pPr lvl="1"/>
            <a:r>
              <a:rPr lang="en-US" sz="1600" dirty="0" smtClean="0"/>
              <a:t>Concentrate </a:t>
            </a:r>
            <a:r>
              <a:rPr lang="en-US" sz="1600" dirty="0" smtClean="0"/>
              <a:t>on data storage, reliable services, and analysis capabilities</a:t>
            </a:r>
            <a:r>
              <a:rPr lang="en-US" sz="1600" dirty="0" smtClean="0"/>
              <a:t>.</a:t>
            </a:r>
          </a:p>
          <a:p>
            <a:pPr lvl="1"/>
            <a:r>
              <a:rPr lang="en-US" sz="1600" dirty="0" smtClean="0"/>
              <a:t>$</a:t>
            </a:r>
            <a:r>
              <a:rPr lang="en-US" sz="1600" dirty="0" smtClean="0"/>
              <a:t>300-350k for each </a:t>
            </a:r>
            <a:r>
              <a:rPr lang="en-US" sz="1600" dirty="0" err="1" smtClean="0"/>
              <a:t>Tevatron</a:t>
            </a:r>
            <a:r>
              <a:rPr lang="en-US" sz="1600" dirty="0" smtClean="0"/>
              <a:t> experiment in maintenance/licenses and other </a:t>
            </a:r>
            <a:r>
              <a:rPr lang="en-US" sz="1600" dirty="0" smtClean="0"/>
              <a:t>fixed costs</a:t>
            </a:r>
            <a:r>
              <a:rPr lang="en-US" sz="1600" dirty="0" smtClean="0"/>
              <a:t>.</a:t>
            </a:r>
          </a:p>
          <a:p>
            <a:pPr lvl="1"/>
            <a:r>
              <a:rPr lang="en-US" sz="1600" dirty="0" smtClean="0"/>
              <a:t>FY11 </a:t>
            </a:r>
            <a:r>
              <a:rPr lang="en-US" sz="1600" dirty="0" smtClean="0"/>
              <a:t>purchases are to be installed in summer 2011 - too late for 2011 </a:t>
            </a:r>
            <a:r>
              <a:rPr lang="en-US" sz="1600" dirty="0" smtClean="0"/>
              <a:t>production activities</a:t>
            </a:r>
            <a:r>
              <a:rPr lang="en-US" sz="1600" dirty="0" smtClean="0"/>
              <a:t>.</a:t>
            </a:r>
          </a:p>
          <a:p>
            <a:pPr lvl="1"/>
            <a:r>
              <a:rPr lang="en-US" sz="1600" dirty="0" smtClean="0"/>
              <a:t>Production </a:t>
            </a:r>
            <a:r>
              <a:rPr lang="en-US" sz="1600" dirty="0" smtClean="0"/>
              <a:t>facilities can migrate to analysis facilities after the end of data taking.</a:t>
            </a:r>
          </a:p>
          <a:p>
            <a:pPr lvl="1"/>
            <a:r>
              <a:rPr lang="en-US" sz="1600" dirty="0" smtClean="0"/>
              <a:t>Need </a:t>
            </a:r>
            <a:r>
              <a:rPr lang="en-US" sz="1600" dirty="0" smtClean="0"/>
              <a:t>to purchase a new tape library in FY11 – plan to stay with LT04 </a:t>
            </a:r>
            <a:r>
              <a:rPr lang="en-US" sz="1600" dirty="0" smtClean="0"/>
              <a:t>technology</a:t>
            </a:r>
            <a:endParaRPr lang="en-US" sz="1600" dirty="0" smtClean="0"/>
          </a:p>
        </p:txBody>
      </p:sp>
      <p:sp>
        <p:nvSpPr>
          <p:cNvPr id="4" name="Footer Placeholder 3"/>
          <p:cNvSpPr>
            <a:spLocks noGrp="1"/>
          </p:cNvSpPr>
          <p:nvPr>
            <p:ph type="ftr" sz="quarter" idx="10"/>
          </p:nvPr>
        </p:nvSpPr>
        <p:spPr/>
        <p:txBody>
          <a:bodyPr/>
          <a:lstStyle/>
          <a:p>
            <a:pPr>
              <a:defRPr/>
            </a:pPr>
            <a:r>
              <a:rPr lang="en-US" smtClean="0"/>
              <a:t>Q/A, DOE S&amp;T Review, July 12-14, 2010</a:t>
            </a:r>
            <a:endParaRPr lang="en-US"/>
          </a:p>
        </p:txBody>
      </p:sp>
      <p:sp>
        <p:nvSpPr>
          <p:cNvPr id="5" name="Slide Number Placeholder 4"/>
          <p:cNvSpPr>
            <a:spLocks noGrp="1"/>
          </p:cNvSpPr>
          <p:nvPr>
            <p:ph type="sldNum" sz="quarter" idx="11"/>
          </p:nvPr>
        </p:nvSpPr>
        <p:spPr/>
        <p:txBody>
          <a:bodyPr/>
          <a:lstStyle/>
          <a:p>
            <a:pPr>
              <a:defRPr/>
            </a:pPr>
            <a:fld id="{19E2511B-29A6-4275-9781-5E76005B2CDF}"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rgbClr val="FFFF00"/>
                </a:solidFill>
              </a:rPr>
              <a:t>User Community</a:t>
            </a:r>
            <a:endParaRPr lang="en-US" dirty="0">
              <a:solidFill>
                <a:srgbClr val="FFFF00"/>
              </a:solidFill>
            </a:endParaRPr>
          </a:p>
        </p:txBody>
      </p:sp>
      <p:sp>
        <p:nvSpPr>
          <p:cNvPr id="3" name="Content Placeholder 2"/>
          <p:cNvSpPr>
            <a:spLocks noGrp="1"/>
          </p:cNvSpPr>
          <p:nvPr>
            <p:ph idx="1"/>
          </p:nvPr>
        </p:nvSpPr>
        <p:spPr>
          <a:xfrm>
            <a:off x="1600200" y="838200"/>
            <a:ext cx="6705600" cy="4953000"/>
          </a:xfrm>
        </p:spPr>
        <p:txBody>
          <a:bodyPr/>
          <a:lstStyle/>
          <a:p>
            <a:pPr lvl="0"/>
            <a:r>
              <a:rPr lang="en-US" sz="2000" dirty="0" smtClean="0"/>
              <a:t>How does the lab expect the user community to change after the </a:t>
            </a:r>
            <a:r>
              <a:rPr lang="en-US" sz="2000" dirty="0" err="1" smtClean="0"/>
              <a:t>Tevatron</a:t>
            </a:r>
            <a:r>
              <a:rPr lang="en-US" sz="2000" dirty="0" smtClean="0"/>
              <a:t> run ends? How big will the fixed target/neutrino community be?</a:t>
            </a:r>
          </a:p>
          <a:p>
            <a:pPr lvl="1"/>
            <a:r>
              <a:rPr lang="en-US" sz="1800" dirty="0" smtClean="0"/>
              <a:t>We assume the technically limited timeline of our future projects (Mu2e, LBNE, Project X, Project X experiments, MAP). Note that these are very rough numbers. </a:t>
            </a:r>
            <a:endParaRPr lang="en-US" sz="1800" dirty="0"/>
          </a:p>
        </p:txBody>
      </p:sp>
      <p:sp>
        <p:nvSpPr>
          <p:cNvPr id="4" name="Footer Placeholder 3"/>
          <p:cNvSpPr>
            <a:spLocks noGrp="1"/>
          </p:cNvSpPr>
          <p:nvPr>
            <p:ph type="ftr" sz="quarter" idx="10"/>
          </p:nvPr>
        </p:nvSpPr>
        <p:spPr/>
        <p:txBody>
          <a:bodyPr/>
          <a:lstStyle/>
          <a:p>
            <a:pPr>
              <a:defRPr/>
            </a:pPr>
            <a:r>
              <a:rPr lang="en-US" smtClean="0"/>
              <a:t>Q/A, DOE S&amp;T Review, July 12-14, 2010</a:t>
            </a:r>
            <a:endParaRPr lang="en-US"/>
          </a:p>
        </p:txBody>
      </p:sp>
      <p:sp>
        <p:nvSpPr>
          <p:cNvPr id="5" name="Slide Number Placeholder 4"/>
          <p:cNvSpPr>
            <a:spLocks noGrp="1"/>
          </p:cNvSpPr>
          <p:nvPr>
            <p:ph type="sldNum" sz="quarter" idx="11"/>
          </p:nvPr>
        </p:nvSpPr>
        <p:spPr/>
        <p:txBody>
          <a:bodyPr/>
          <a:lstStyle/>
          <a:p>
            <a:pPr>
              <a:defRPr/>
            </a:pPr>
            <a:fld id="{19E2511B-29A6-4275-9781-5E76005B2CDF}" type="slidenum">
              <a:rPr lang="en-US" smtClean="0"/>
              <a:pPr>
                <a:defRPr/>
              </a:pPr>
              <a:t>3</a:t>
            </a:fld>
            <a:endParaRPr lang="en-US"/>
          </a:p>
        </p:txBody>
      </p:sp>
      <p:graphicFrame>
        <p:nvGraphicFramePr>
          <p:cNvPr id="6" name="Table 5"/>
          <p:cNvGraphicFramePr>
            <a:graphicFrameLocks noGrp="1"/>
          </p:cNvGraphicFramePr>
          <p:nvPr/>
        </p:nvGraphicFramePr>
        <p:xfrm>
          <a:off x="2362201" y="2743200"/>
          <a:ext cx="5791199" cy="3657600"/>
        </p:xfrm>
        <a:graphic>
          <a:graphicData uri="http://schemas.openxmlformats.org/drawingml/2006/table">
            <a:tbl>
              <a:tblPr firstRow="1" bandRow="1">
                <a:tableStyleId>{073A0DAA-6AF3-43AB-8588-CEC1D06C72B9}</a:tableStyleId>
              </a:tblPr>
              <a:tblGrid>
                <a:gridCol w="3276599"/>
                <a:gridCol w="838200"/>
                <a:gridCol w="838200"/>
                <a:gridCol w="838200"/>
              </a:tblGrid>
              <a:tr h="258443">
                <a:tc>
                  <a:txBody>
                    <a:bodyPr/>
                    <a:lstStyle/>
                    <a:p>
                      <a:pPr algn="r"/>
                      <a:r>
                        <a:rPr lang="en-US" sz="1400" dirty="0" smtClean="0"/>
                        <a:t>Program</a:t>
                      </a:r>
                      <a:endParaRPr lang="en-US" sz="1400" dirty="0"/>
                    </a:p>
                  </a:txBody>
                  <a:tcPr anchor="ctr"/>
                </a:tc>
                <a:tc>
                  <a:txBody>
                    <a:bodyPr/>
                    <a:lstStyle/>
                    <a:p>
                      <a:pPr algn="r"/>
                      <a:r>
                        <a:rPr lang="en-US" sz="1400" dirty="0" smtClean="0"/>
                        <a:t>FY2010</a:t>
                      </a:r>
                    </a:p>
                  </a:txBody>
                  <a:tcPr anchor="ctr"/>
                </a:tc>
                <a:tc>
                  <a:txBody>
                    <a:bodyPr/>
                    <a:lstStyle/>
                    <a:p>
                      <a:pPr algn="r"/>
                      <a:r>
                        <a:rPr lang="en-US" sz="1400" dirty="0" smtClean="0"/>
                        <a:t>FY2013</a:t>
                      </a:r>
                    </a:p>
                  </a:txBody>
                  <a:tcPr anchor="ctr"/>
                </a:tc>
                <a:tc>
                  <a:txBody>
                    <a:bodyPr/>
                    <a:lstStyle/>
                    <a:p>
                      <a:pPr algn="r"/>
                      <a:r>
                        <a:rPr lang="en-US" sz="1400" dirty="0" smtClean="0"/>
                        <a:t>FY2016</a:t>
                      </a:r>
                      <a:endParaRPr lang="en-US" sz="1400" dirty="0"/>
                    </a:p>
                  </a:txBody>
                  <a:tcPr anchor="ctr"/>
                </a:tc>
              </a:tr>
              <a:tr h="258443">
                <a:tc>
                  <a:txBody>
                    <a:bodyPr/>
                    <a:lstStyle/>
                    <a:p>
                      <a:pPr algn="r"/>
                      <a:r>
                        <a:rPr lang="en-US" sz="1400" dirty="0" err="1" smtClean="0"/>
                        <a:t>Tevatron</a:t>
                      </a:r>
                      <a:endParaRPr lang="en-US" sz="1400" dirty="0"/>
                    </a:p>
                  </a:txBody>
                  <a:tcPr anchor="ctr"/>
                </a:tc>
                <a:tc>
                  <a:txBody>
                    <a:bodyPr/>
                    <a:lstStyle/>
                    <a:p>
                      <a:pPr algn="r"/>
                      <a:r>
                        <a:rPr lang="en-US" sz="1400" dirty="0" smtClean="0"/>
                        <a:t>1,240</a:t>
                      </a:r>
                      <a:endParaRPr lang="en-US" sz="1400" dirty="0"/>
                    </a:p>
                  </a:txBody>
                  <a:tcPr anchor="ctr"/>
                </a:tc>
                <a:tc>
                  <a:txBody>
                    <a:bodyPr/>
                    <a:lstStyle/>
                    <a:p>
                      <a:pPr algn="r"/>
                      <a:r>
                        <a:rPr lang="en-US" sz="1400" dirty="0" smtClean="0"/>
                        <a:t>500</a:t>
                      </a:r>
                      <a:endParaRPr lang="en-US" sz="1400" dirty="0"/>
                    </a:p>
                  </a:txBody>
                  <a:tcPr anchor="ctr"/>
                </a:tc>
                <a:tc>
                  <a:txBody>
                    <a:bodyPr/>
                    <a:lstStyle/>
                    <a:p>
                      <a:pPr algn="r"/>
                      <a:r>
                        <a:rPr lang="en-US" sz="1400" dirty="0" smtClean="0"/>
                        <a:t>100</a:t>
                      </a:r>
                      <a:endParaRPr lang="en-US" sz="1400" dirty="0"/>
                    </a:p>
                  </a:txBody>
                  <a:tcPr anchor="ctr"/>
                </a:tc>
              </a:tr>
              <a:tr h="258443">
                <a:tc>
                  <a:txBody>
                    <a:bodyPr/>
                    <a:lstStyle/>
                    <a:p>
                      <a:pPr algn="r"/>
                      <a:r>
                        <a:rPr lang="en-US" sz="1400" dirty="0" smtClean="0"/>
                        <a:t>CMS</a:t>
                      </a:r>
                      <a:endParaRPr lang="en-US" sz="1400" dirty="0"/>
                    </a:p>
                  </a:txBody>
                  <a:tcPr anchor="ctr"/>
                </a:tc>
                <a:tc>
                  <a:txBody>
                    <a:bodyPr/>
                    <a:lstStyle/>
                    <a:p>
                      <a:pPr algn="r"/>
                      <a:r>
                        <a:rPr lang="en-US" sz="1400" dirty="0" smtClean="0"/>
                        <a:t>200</a:t>
                      </a:r>
                      <a:endParaRPr lang="en-US" sz="1400" dirty="0"/>
                    </a:p>
                  </a:txBody>
                  <a:tcPr anchor="ctr"/>
                </a:tc>
                <a:tc>
                  <a:txBody>
                    <a:bodyPr/>
                    <a:lstStyle/>
                    <a:p>
                      <a:pPr algn="r"/>
                      <a:r>
                        <a:rPr lang="en-US" sz="1400" dirty="0" smtClean="0"/>
                        <a:t>300</a:t>
                      </a:r>
                      <a:endParaRPr lang="en-US" sz="1400" dirty="0"/>
                    </a:p>
                  </a:txBody>
                  <a:tcPr anchor="ctr"/>
                </a:tc>
                <a:tc>
                  <a:txBody>
                    <a:bodyPr/>
                    <a:lstStyle/>
                    <a:p>
                      <a:pPr algn="r"/>
                      <a:r>
                        <a:rPr lang="en-US" sz="1400" dirty="0" smtClean="0"/>
                        <a:t>300</a:t>
                      </a:r>
                      <a:endParaRPr lang="en-US" sz="1400" dirty="0"/>
                    </a:p>
                  </a:txBody>
                  <a:tcPr anchor="ctr"/>
                </a:tc>
              </a:tr>
              <a:tr h="258443">
                <a:tc>
                  <a:txBody>
                    <a:bodyPr/>
                    <a:lstStyle/>
                    <a:p>
                      <a:pPr algn="r"/>
                      <a:r>
                        <a:rPr lang="en-US" sz="1400" dirty="0" smtClean="0"/>
                        <a:t>MAP(Neutrino</a:t>
                      </a:r>
                      <a:r>
                        <a:rPr lang="en-US" sz="1400" baseline="0" dirty="0" smtClean="0"/>
                        <a:t> Factory / </a:t>
                      </a:r>
                      <a:r>
                        <a:rPr lang="en-US" sz="1400" baseline="0" dirty="0" err="1" smtClean="0"/>
                        <a:t>Muon</a:t>
                      </a:r>
                      <a:r>
                        <a:rPr lang="en-US" sz="1400" baseline="0" dirty="0" smtClean="0"/>
                        <a:t> Collider)</a:t>
                      </a:r>
                      <a:endParaRPr lang="en-US" sz="1400" dirty="0"/>
                    </a:p>
                  </a:txBody>
                  <a:tcPr anchor="ctr"/>
                </a:tc>
                <a:tc>
                  <a:txBody>
                    <a:bodyPr/>
                    <a:lstStyle/>
                    <a:p>
                      <a:pPr algn="r"/>
                      <a:endParaRPr lang="en-US" sz="1400" dirty="0"/>
                    </a:p>
                  </a:txBody>
                  <a:tcPr anchor="ctr"/>
                </a:tc>
                <a:tc>
                  <a:txBody>
                    <a:bodyPr/>
                    <a:lstStyle/>
                    <a:p>
                      <a:pPr algn="r"/>
                      <a:r>
                        <a:rPr lang="en-US" sz="1400" dirty="0" smtClean="0"/>
                        <a:t>100</a:t>
                      </a:r>
                      <a:endParaRPr lang="en-US" sz="1400" dirty="0"/>
                    </a:p>
                  </a:txBody>
                  <a:tcPr anchor="ctr"/>
                </a:tc>
                <a:tc>
                  <a:txBody>
                    <a:bodyPr/>
                    <a:lstStyle/>
                    <a:p>
                      <a:pPr algn="r"/>
                      <a:r>
                        <a:rPr lang="en-US" sz="1400" dirty="0" smtClean="0"/>
                        <a:t>100</a:t>
                      </a:r>
                      <a:endParaRPr lang="en-US" sz="1400" dirty="0"/>
                    </a:p>
                  </a:txBody>
                  <a:tcPr anchor="ctr"/>
                </a:tc>
              </a:tr>
              <a:tr h="258443">
                <a:tc>
                  <a:txBody>
                    <a:bodyPr/>
                    <a:lstStyle/>
                    <a:p>
                      <a:pPr algn="r"/>
                      <a:r>
                        <a:rPr lang="en-US" sz="1400" dirty="0" smtClean="0"/>
                        <a:t>Neutrino</a:t>
                      </a:r>
                      <a:r>
                        <a:rPr lang="en-US" sz="1400" baseline="0" dirty="0" smtClean="0"/>
                        <a:t> </a:t>
                      </a:r>
                      <a:r>
                        <a:rPr lang="en-US" sz="1400" dirty="0" smtClean="0"/>
                        <a:t>+</a:t>
                      </a:r>
                      <a:r>
                        <a:rPr lang="en-US" sz="1400" baseline="0" dirty="0" smtClean="0"/>
                        <a:t> Proton decay</a:t>
                      </a:r>
                      <a:endParaRPr lang="en-US" sz="1400" dirty="0"/>
                    </a:p>
                  </a:txBody>
                  <a:tcPr anchor="ctr"/>
                </a:tc>
                <a:tc>
                  <a:txBody>
                    <a:bodyPr/>
                    <a:lstStyle/>
                    <a:p>
                      <a:pPr algn="r"/>
                      <a:r>
                        <a:rPr lang="en-US" sz="1400" dirty="0" smtClean="0"/>
                        <a:t>300</a:t>
                      </a:r>
                      <a:endParaRPr lang="en-US" sz="1400" dirty="0"/>
                    </a:p>
                  </a:txBody>
                  <a:tcPr anchor="ctr"/>
                </a:tc>
                <a:tc>
                  <a:txBody>
                    <a:bodyPr/>
                    <a:lstStyle/>
                    <a:p>
                      <a:pPr algn="r"/>
                      <a:r>
                        <a:rPr lang="en-US" sz="1400" dirty="0" smtClean="0"/>
                        <a:t>500</a:t>
                      </a:r>
                      <a:endParaRPr lang="en-US" sz="1400" dirty="0"/>
                    </a:p>
                  </a:txBody>
                  <a:tcPr anchor="ctr"/>
                </a:tc>
                <a:tc>
                  <a:txBody>
                    <a:bodyPr/>
                    <a:lstStyle/>
                    <a:p>
                      <a:pPr algn="r"/>
                      <a:r>
                        <a:rPr lang="en-US" sz="1400" dirty="0" smtClean="0"/>
                        <a:t>600</a:t>
                      </a:r>
                      <a:endParaRPr lang="en-US" sz="1400" dirty="0"/>
                    </a:p>
                  </a:txBody>
                  <a:tcPr anchor="ctr"/>
                </a:tc>
              </a:tr>
              <a:tr h="258443">
                <a:tc>
                  <a:txBody>
                    <a:bodyPr/>
                    <a:lstStyle/>
                    <a:p>
                      <a:pPr algn="r"/>
                      <a:r>
                        <a:rPr lang="en-US" sz="1400" dirty="0" err="1" smtClean="0"/>
                        <a:t>Muon</a:t>
                      </a:r>
                      <a:endParaRPr lang="en-US" sz="1400" dirty="0"/>
                    </a:p>
                  </a:txBody>
                  <a:tcPr anchor="ctr"/>
                </a:tc>
                <a:tc>
                  <a:txBody>
                    <a:bodyPr/>
                    <a:lstStyle/>
                    <a:p>
                      <a:pPr algn="r"/>
                      <a:r>
                        <a:rPr lang="en-US" sz="1400" dirty="0" smtClean="0"/>
                        <a:t>100</a:t>
                      </a:r>
                      <a:endParaRPr lang="en-US" sz="1400" dirty="0"/>
                    </a:p>
                  </a:txBody>
                  <a:tcPr anchor="ctr"/>
                </a:tc>
                <a:tc>
                  <a:txBody>
                    <a:bodyPr/>
                    <a:lstStyle/>
                    <a:p>
                      <a:pPr algn="r"/>
                      <a:r>
                        <a:rPr lang="en-US" sz="1400" dirty="0" smtClean="0"/>
                        <a:t>200</a:t>
                      </a:r>
                      <a:endParaRPr lang="en-US" sz="1400" dirty="0"/>
                    </a:p>
                  </a:txBody>
                  <a:tcPr anchor="ctr"/>
                </a:tc>
                <a:tc>
                  <a:txBody>
                    <a:bodyPr/>
                    <a:lstStyle/>
                    <a:p>
                      <a:pPr algn="r"/>
                      <a:r>
                        <a:rPr lang="en-US" sz="1400" dirty="0" smtClean="0"/>
                        <a:t>200</a:t>
                      </a:r>
                      <a:endParaRPr lang="en-US" sz="1400" dirty="0"/>
                    </a:p>
                  </a:txBody>
                  <a:tcPr anchor="ctr"/>
                </a:tc>
              </a:tr>
              <a:tr h="258443">
                <a:tc>
                  <a:txBody>
                    <a:bodyPr/>
                    <a:lstStyle/>
                    <a:p>
                      <a:pPr algn="r"/>
                      <a:r>
                        <a:rPr lang="en-US" sz="1400" dirty="0" err="1" smtClean="0"/>
                        <a:t>Kaon</a:t>
                      </a:r>
                      <a:endParaRPr lang="en-US" sz="1400" dirty="0"/>
                    </a:p>
                  </a:txBody>
                  <a:tcPr anchor="ctr"/>
                </a:tc>
                <a:tc>
                  <a:txBody>
                    <a:bodyPr/>
                    <a:lstStyle/>
                    <a:p>
                      <a:pPr algn="r"/>
                      <a:endParaRPr lang="en-US" sz="1400" dirty="0"/>
                    </a:p>
                  </a:txBody>
                  <a:tcPr anchor="ctr"/>
                </a:tc>
                <a:tc>
                  <a:txBody>
                    <a:bodyPr/>
                    <a:lstStyle/>
                    <a:p>
                      <a:pPr algn="r"/>
                      <a:r>
                        <a:rPr lang="en-US" sz="1400" dirty="0" smtClean="0"/>
                        <a:t>50</a:t>
                      </a:r>
                      <a:endParaRPr lang="en-US" sz="1400" dirty="0"/>
                    </a:p>
                  </a:txBody>
                  <a:tcPr anchor="ctr"/>
                </a:tc>
                <a:tc>
                  <a:txBody>
                    <a:bodyPr/>
                    <a:lstStyle/>
                    <a:p>
                      <a:pPr algn="r"/>
                      <a:r>
                        <a:rPr lang="en-US" sz="1400" dirty="0" smtClean="0"/>
                        <a:t>200</a:t>
                      </a:r>
                      <a:endParaRPr lang="en-US" sz="1400" dirty="0"/>
                    </a:p>
                  </a:txBody>
                  <a:tcPr anchor="ctr"/>
                </a:tc>
              </a:tr>
              <a:tr h="258443">
                <a:tc>
                  <a:txBody>
                    <a:bodyPr/>
                    <a:lstStyle/>
                    <a:p>
                      <a:pPr algn="r"/>
                      <a:r>
                        <a:rPr lang="en-US" sz="1400" dirty="0" smtClean="0"/>
                        <a:t>Nuclear</a:t>
                      </a:r>
                      <a:endParaRPr lang="en-US" sz="1400" dirty="0"/>
                    </a:p>
                  </a:txBody>
                  <a:tcPr anchor="ctr"/>
                </a:tc>
                <a:tc>
                  <a:txBody>
                    <a:bodyPr/>
                    <a:lstStyle/>
                    <a:p>
                      <a:pPr algn="r"/>
                      <a:r>
                        <a:rPr lang="en-US" sz="1400" dirty="0" smtClean="0"/>
                        <a:t>60</a:t>
                      </a:r>
                      <a:endParaRPr lang="en-US" sz="1400" dirty="0"/>
                    </a:p>
                  </a:txBody>
                  <a:tcPr anchor="ctr"/>
                </a:tc>
                <a:tc>
                  <a:txBody>
                    <a:bodyPr/>
                    <a:lstStyle/>
                    <a:p>
                      <a:pPr algn="r"/>
                      <a:r>
                        <a:rPr lang="en-US" sz="1400" dirty="0" smtClean="0"/>
                        <a:t>100</a:t>
                      </a:r>
                      <a:endParaRPr lang="en-US" sz="1400" dirty="0"/>
                    </a:p>
                  </a:txBody>
                  <a:tcPr anchor="ctr"/>
                </a:tc>
                <a:tc>
                  <a:txBody>
                    <a:bodyPr/>
                    <a:lstStyle/>
                    <a:p>
                      <a:pPr algn="r"/>
                      <a:r>
                        <a:rPr lang="en-US" sz="1400" dirty="0" smtClean="0"/>
                        <a:t>200</a:t>
                      </a:r>
                      <a:endParaRPr lang="en-US" sz="1400" dirty="0"/>
                    </a:p>
                  </a:txBody>
                  <a:tcPr anchor="ctr"/>
                </a:tc>
              </a:tr>
              <a:tr h="258443">
                <a:tc>
                  <a:txBody>
                    <a:bodyPr/>
                    <a:lstStyle/>
                    <a:p>
                      <a:pPr algn="r"/>
                      <a:r>
                        <a:rPr lang="en-US" sz="1400" dirty="0" smtClean="0"/>
                        <a:t>Particle</a:t>
                      </a:r>
                      <a:r>
                        <a:rPr lang="en-US" sz="1400" baseline="0" dirty="0" smtClean="0"/>
                        <a:t> </a:t>
                      </a:r>
                      <a:r>
                        <a:rPr lang="en-US" sz="1400" baseline="0" dirty="0" err="1" smtClean="0"/>
                        <a:t>Astro</a:t>
                      </a:r>
                      <a:endParaRPr lang="en-US" sz="1400" dirty="0"/>
                    </a:p>
                  </a:txBody>
                  <a:tcPr anchor="ctr"/>
                </a:tc>
                <a:tc>
                  <a:txBody>
                    <a:bodyPr/>
                    <a:lstStyle/>
                    <a:p>
                      <a:pPr algn="r"/>
                      <a:r>
                        <a:rPr lang="en-US" sz="1400" dirty="0" smtClean="0"/>
                        <a:t>200</a:t>
                      </a:r>
                      <a:endParaRPr lang="en-US" sz="1400" dirty="0"/>
                    </a:p>
                  </a:txBody>
                  <a:tcPr anchor="ctr"/>
                </a:tc>
                <a:tc>
                  <a:txBody>
                    <a:bodyPr/>
                    <a:lstStyle/>
                    <a:p>
                      <a:pPr algn="r"/>
                      <a:r>
                        <a:rPr lang="en-US" sz="1400" dirty="0" smtClean="0"/>
                        <a:t>300</a:t>
                      </a:r>
                      <a:endParaRPr lang="en-US" sz="1400" dirty="0"/>
                    </a:p>
                  </a:txBody>
                  <a:tcPr anchor="ctr"/>
                </a:tc>
                <a:tc>
                  <a:txBody>
                    <a:bodyPr/>
                    <a:lstStyle/>
                    <a:p>
                      <a:pPr algn="r"/>
                      <a:r>
                        <a:rPr lang="en-US" sz="1400" dirty="0" smtClean="0"/>
                        <a:t>300</a:t>
                      </a:r>
                      <a:endParaRPr lang="en-US" sz="1400" dirty="0"/>
                    </a:p>
                  </a:txBody>
                  <a:tcPr anchor="ctr"/>
                </a:tc>
              </a:tr>
              <a:tr h="258443">
                <a:tc>
                  <a:txBody>
                    <a:bodyPr/>
                    <a:lstStyle/>
                    <a:p>
                      <a:pPr algn="r"/>
                      <a:r>
                        <a:rPr lang="en-US" sz="1400" dirty="0" err="1" smtClean="0"/>
                        <a:t>Testbeam</a:t>
                      </a:r>
                      <a:r>
                        <a:rPr lang="en-US" sz="1400" dirty="0" smtClean="0"/>
                        <a:t> / Detector R&amp;D</a:t>
                      </a:r>
                      <a:endParaRPr lang="en-US" sz="1400" dirty="0"/>
                    </a:p>
                  </a:txBody>
                  <a:tcPr anchor="ctr"/>
                </a:tc>
                <a:tc>
                  <a:txBody>
                    <a:bodyPr/>
                    <a:lstStyle/>
                    <a:p>
                      <a:pPr algn="r"/>
                      <a:r>
                        <a:rPr lang="en-US" sz="1400" dirty="0" smtClean="0"/>
                        <a:t>100</a:t>
                      </a:r>
                      <a:endParaRPr lang="en-US" sz="1400" dirty="0"/>
                    </a:p>
                  </a:txBody>
                  <a:tcPr anchor="ctr"/>
                </a:tc>
                <a:tc>
                  <a:txBody>
                    <a:bodyPr/>
                    <a:lstStyle/>
                    <a:p>
                      <a:pPr algn="r"/>
                      <a:r>
                        <a:rPr lang="en-US" sz="1400" dirty="0" smtClean="0"/>
                        <a:t>150</a:t>
                      </a:r>
                      <a:endParaRPr lang="en-US" sz="1400" dirty="0"/>
                    </a:p>
                  </a:txBody>
                  <a:tcPr anchor="ctr"/>
                </a:tc>
                <a:tc>
                  <a:txBody>
                    <a:bodyPr/>
                    <a:lstStyle/>
                    <a:p>
                      <a:pPr algn="r"/>
                      <a:r>
                        <a:rPr lang="en-US" sz="1400" dirty="0" smtClean="0"/>
                        <a:t>150</a:t>
                      </a:r>
                      <a:endParaRPr lang="en-US" sz="1400" dirty="0"/>
                    </a:p>
                  </a:txBody>
                  <a:tcPr anchor="ctr"/>
                </a:tc>
              </a:tr>
              <a:tr h="258443">
                <a:tc>
                  <a:txBody>
                    <a:bodyPr/>
                    <a:lstStyle/>
                    <a:p>
                      <a:pPr algn="r"/>
                      <a:r>
                        <a:rPr lang="en-US" sz="1400" dirty="0" smtClean="0"/>
                        <a:t>Theory</a:t>
                      </a:r>
                      <a:endParaRPr lang="en-US" sz="1400" dirty="0"/>
                    </a:p>
                  </a:txBody>
                  <a:tcPr anchor="ctr"/>
                </a:tc>
                <a:tc>
                  <a:txBody>
                    <a:bodyPr/>
                    <a:lstStyle/>
                    <a:p>
                      <a:pPr algn="r"/>
                      <a:r>
                        <a:rPr lang="en-US" sz="1400" dirty="0" smtClean="0"/>
                        <a:t>100</a:t>
                      </a:r>
                      <a:endParaRPr lang="en-US" sz="1400" dirty="0"/>
                    </a:p>
                  </a:txBody>
                  <a:tcPr anchor="ctr"/>
                </a:tc>
                <a:tc>
                  <a:txBody>
                    <a:bodyPr/>
                    <a:lstStyle/>
                    <a:p>
                      <a:pPr algn="r"/>
                      <a:r>
                        <a:rPr lang="en-US" sz="1400" dirty="0" smtClean="0"/>
                        <a:t>100</a:t>
                      </a:r>
                      <a:endParaRPr lang="en-US" sz="1400" dirty="0"/>
                    </a:p>
                  </a:txBody>
                  <a:tcPr anchor="ctr"/>
                </a:tc>
                <a:tc>
                  <a:txBody>
                    <a:bodyPr/>
                    <a:lstStyle/>
                    <a:p>
                      <a:pPr algn="r"/>
                      <a:r>
                        <a:rPr lang="en-US" sz="1400" dirty="0" smtClean="0"/>
                        <a:t>100</a:t>
                      </a:r>
                      <a:endParaRPr lang="en-US" sz="1400" dirty="0"/>
                    </a:p>
                  </a:txBody>
                  <a:tcPr anchor="ctr"/>
                </a:tc>
              </a:tr>
              <a:tr h="258443">
                <a:tc>
                  <a:txBody>
                    <a:bodyPr/>
                    <a:lstStyle/>
                    <a:p>
                      <a:pPr algn="r"/>
                      <a:r>
                        <a:rPr lang="en-US" sz="1400" dirty="0" smtClean="0"/>
                        <a:t>Total</a:t>
                      </a:r>
                      <a:endParaRPr lang="en-US" sz="1400" dirty="0"/>
                    </a:p>
                  </a:txBody>
                  <a:tcPr anchor="ctr"/>
                </a:tc>
                <a:tc>
                  <a:txBody>
                    <a:bodyPr/>
                    <a:lstStyle/>
                    <a:p>
                      <a:pPr algn="r"/>
                      <a:r>
                        <a:rPr lang="en-US" sz="1400" dirty="0" smtClean="0"/>
                        <a:t>2,300</a:t>
                      </a:r>
                      <a:endParaRPr lang="en-US" sz="1400" dirty="0"/>
                    </a:p>
                  </a:txBody>
                  <a:tcPr anchor="ctr"/>
                </a:tc>
                <a:tc>
                  <a:txBody>
                    <a:bodyPr/>
                    <a:lstStyle/>
                    <a:p>
                      <a:pPr algn="r"/>
                      <a:r>
                        <a:rPr lang="en-US" sz="1400" dirty="0" smtClean="0"/>
                        <a:t>2,300</a:t>
                      </a:r>
                      <a:endParaRPr lang="en-US" sz="1400" dirty="0"/>
                    </a:p>
                  </a:txBody>
                  <a:tcPr anchor="ctr"/>
                </a:tc>
                <a:tc>
                  <a:txBody>
                    <a:bodyPr/>
                    <a:lstStyle/>
                    <a:p>
                      <a:pPr algn="r"/>
                      <a:r>
                        <a:rPr lang="en-US" sz="1400" dirty="0" smtClean="0"/>
                        <a:t>2,250</a:t>
                      </a:r>
                      <a:endParaRPr lang="en-US" sz="1400" dirty="0"/>
                    </a:p>
                  </a:txBody>
                  <a:tcPr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600200" y="0"/>
            <a:ext cx="7543800" cy="1143000"/>
          </a:xfrm>
        </p:spPr>
        <p:txBody>
          <a:bodyPr/>
          <a:lstStyle/>
          <a:p>
            <a:pPr eaLnBrk="1" hangingPunct="1"/>
            <a:r>
              <a:rPr lang="en-US" dirty="0" err="1" smtClean="0">
                <a:solidFill>
                  <a:srgbClr val="FFFF00"/>
                </a:solidFill>
              </a:rPr>
              <a:t>Tevatron</a:t>
            </a:r>
            <a:r>
              <a:rPr lang="en-US" dirty="0" smtClean="0">
                <a:solidFill>
                  <a:srgbClr val="FFFF00"/>
                </a:solidFill>
              </a:rPr>
              <a:t>: Proposed Performance Metrics</a:t>
            </a:r>
          </a:p>
        </p:txBody>
      </p:sp>
      <p:sp>
        <p:nvSpPr>
          <p:cNvPr id="4101" name="Rectangle 3"/>
          <p:cNvSpPr>
            <a:spLocks noGrp="1" noChangeArrowheads="1"/>
          </p:cNvSpPr>
          <p:nvPr>
            <p:ph idx="1"/>
          </p:nvPr>
        </p:nvSpPr>
        <p:spPr/>
        <p:txBody>
          <a:bodyPr/>
          <a:lstStyle/>
          <a:p>
            <a:pPr eaLnBrk="1" hangingPunct="1"/>
            <a:endParaRPr lang="en-US" dirty="0" smtClean="0"/>
          </a:p>
          <a:p>
            <a:pPr eaLnBrk="1" hangingPunct="1"/>
            <a:r>
              <a:rPr lang="en-US" dirty="0" smtClean="0"/>
              <a:t>FY2011</a:t>
            </a:r>
          </a:p>
          <a:p>
            <a:pPr lvl="1" eaLnBrk="1" hangingPunct="1"/>
            <a:r>
              <a:rPr lang="en-US" dirty="0" smtClean="0"/>
              <a:t>52 weeks scheduled</a:t>
            </a:r>
          </a:p>
          <a:p>
            <a:pPr lvl="1" eaLnBrk="1" hangingPunct="1"/>
            <a:r>
              <a:rPr lang="en-US" dirty="0" smtClean="0"/>
              <a:t>Design curve = 2.70 fb-1</a:t>
            </a:r>
          </a:p>
          <a:p>
            <a:pPr lvl="1" eaLnBrk="1" hangingPunct="1"/>
            <a:r>
              <a:rPr lang="en-US" dirty="0" smtClean="0"/>
              <a:t>Subtract: 2 weeks for unscheduled downtime</a:t>
            </a:r>
          </a:p>
          <a:p>
            <a:pPr lvl="1" eaLnBrk="1" hangingPunct="1"/>
            <a:r>
              <a:rPr lang="en-US" dirty="0" smtClean="0"/>
              <a:t>Subtract : 6 weeks for possible end of run accelerator studies</a:t>
            </a:r>
          </a:p>
          <a:p>
            <a:pPr lvl="1" eaLnBrk="1" hangingPunct="1"/>
            <a:r>
              <a:rPr lang="en-US" dirty="0" smtClean="0"/>
              <a:t>Subtract: 15% to get to 90% confidence level</a:t>
            </a:r>
          </a:p>
          <a:p>
            <a:pPr lvl="1" eaLnBrk="1" hangingPunct="1">
              <a:buClr>
                <a:srgbClr val="FF0000"/>
              </a:buClr>
              <a:buSzPct val="90000"/>
              <a:buFont typeface="Symbol" pitchFamily="18" charset="2"/>
              <a:buChar char="Þ"/>
            </a:pPr>
            <a:r>
              <a:rPr lang="en-US" dirty="0" smtClean="0">
                <a:solidFill>
                  <a:srgbClr val="FFFF00"/>
                </a:solidFill>
              </a:rPr>
              <a:t>Performance Metric: </a:t>
            </a:r>
            <a:r>
              <a:rPr lang="en-US" dirty="0" smtClean="0">
                <a:solidFill>
                  <a:srgbClr val="FFFF00"/>
                </a:solidFill>
              </a:rPr>
              <a:t>2</a:t>
            </a:r>
            <a:r>
              <a:rPr lang="en-US" dirty="0" smtClean="0">
                <a:solidFill>
                  <a:srgbClr val="FFFF00"/>
                </a:solidFill>
              </a:rPr>
              <a:t> </a:t>
            </a:r>
            <a:r>
              <a:rPr lang="en-US" dirty="0" smtClean="0">
                <a:solidFill>
                  <a:srgbClr val="FFFF00"/>
                </a:solidFill>
              </a:rPr>
              <a:t>fb</a:t>
            </a:r>
            <a:r>
              <a:rPr lang="en-US" baseline="30000" dirty="0" smtClean="0">
                <a:solidFill>
                  <a:srgbClr val="FFFF00"/>
                </a:solidFill>
              </a:rPr>
              <a:t>-1</a:t>
            </a:r>
          </a:p>
          <a:p>
            <a:pPr lvl="1" eaLnBrk="1" hangingPunct="1">
              <a:buFont typeface="Symbol" pitchFamily="18" charset="2"/>
              <a:buChar char="Þ"/>
            </a:pPr>
            <a:endParaRPr lang="en-US" dirty="0" smtClean="0"/>
          </a:p>
          <a:p>
            <a:pPr eaLnBrk="1" hangingPunct="1"/>
            <a:r>
              <a:rPr lang="en-US" dirty="0" smtClean="0"/>
              <a:t>FY2012</a:t>
            </a:r>
          </a:p>
          <a:p>
            <a:pPr lvl="1" eaLnBrk="1" hangingPunct="1"/>
            <a:r>
              <a:rPr lang="en-US" dirty="0" smtClean="0"/>
              <a:t>No scheduled collider operations</a:t>
            </a:r>
            <a:endParaRPr lang="en-US" dirty="0" smtClean="0">
              <a:solidFill>
                <a:srgbClr val="FF0000"/>
              </a:solidFill>
            </a:endParaRPr>
          </a:p>
          <a:p>
            <a:pPr lvl="1" eaLnBrk="1" hangingPunct="1"/>
            <a:endParaRPr lang="en-US" dirty="0" smtClean="0"/>
          </a:p>
        </p:txBody>
      </p:sp>
      <p:sp>
        <p:nvSpPr>
          <p:cNvPr id="4098" name="Footer Placeholder 3"/>
          <p:cNvSpPr>
            <a:spLocks noGrp="1"/>
          </p:cNvSpPr>
          <p:nvPr>
            <p:ph type="ftr" sz="quarter" idx="10"/>
          </p:nvPr>
        </p:nvSpPr>
        <p:spPr>
          <a:noFill/>
        </p:spPr>
        <p:txBody>
          <a:bodyPr/>
          <a:lstStyle/>
          <a:p>
            <a:r>
              <a:rPr lang="en-US" smtClean="0"/>
              <a:t>Q/A, DOE S&amp;T Review, July 12-14, 2010</a:t>
            </a:r>
            <a:endParaRPr lang="en-US" dirty="0" smtClean="0"/>
          </a:p>
        </p:txBody>
      </p:sp>
      <p:sp>
        <p:nvSpPr>
          <p:cNvPr id="6" name="Slide Number Placeholder 4"/>
          <p:cNvSpPr>
            <a:spLocks noGrp="1"/>
          </p:cNvSpPr>
          <p:nvPr>
            <p:ph type="sldNum" sz="quarter" idx="11"/>
          </p:nvPr>
        </p:nvSpPr>
        <p:spPr>
          <a:xfrm>
            <a:off x="381000" y="6305550"/>
            <a:ext cx="1905000" cy="457200"/>
          </a:xfrm>
        </p:spPr>
        <p:txBody>
          <a:bodyPr/>
          <a:lstStyle/>
          <a:p>
            <a:pPr>
              <a:defRPr/>
            </a:pPr>
            <a:fld id="{19E2511B-29A6-4275-9781-5E76005B2CDF}"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r>
              <a:rPr lang="en-US" dirty="0" err="1" smtClean="0">
                <a:solidFill>
                  <a:srgbClr val="FFFF00"/>
                </a:solidFill>
              </a:rPr>
              <a:t>NuMI</a:t>
            </a:r>
            <a:r>
              <a:rPr lang="en-US" dirty="0" smtClean="0">
                <a:solidFill>
                  <a:srgbClr val="FFFF00"/>
                </a:solidFill>
              </a:rPr>
              <a:t>: Proposed Performance Metrics</a:t>
            </a:r>
          </a:p>
        </p:txBody>
      </p:sp>
      <p:sp>
        <p:nvSpPr>
          <p:cNvPr id="4101" name="Rectangle 3"/>
          <p:cNvSpPr>
            <a:spLocks noGrp="1" noChangeArrowheads="1"/>
          </p:cNvSpPr>
          <p:nvPr>
            <p:ph idx="1"/>
          </p:nvPr>
        </p:nvSpPr>
        <p:spPr/>
        <p:txBody>
          <a:bodyPr>
            <a:normAutofit fontScale="92500" lnSpcReduction="10000"/>
          </a:bodyPr>
          <a:lstStyle/>
          <a:p>
            <a:pPr eaLnBrk="1" hangingPunct="1"/>
            <a:r>
              <a:rPr lang="en-US" dirty="0" smtClean="0"/>
              <a:t>FY2011</a:t>
            </a:r>
          </a:p>
          <a:p>
            <a:pPr lvl="1" eaLnBrk="1" hangingPunct="1"/>
            <a:r>
              <a:rPr lang="en-US" dirty="0" smtClean="0"/>
              <a:t>50 weeks scheduled</a:t>
            </a:r>
          </a:p>
          <a:p>
            <a:pPr lvl="1" eaLnBrk="1" hangingPunct="1"/>
            <a:r>
              <a:rPr lang="en-US" dirty="0" smtClean="0"/>
              <a:t>Design curve = 3.4E20</a:t>
            </a:r>
          </a:p>
          <a:p>
            <a:pPr lvl="1" eaLnBrk="1" hangingPunct="1"/>
            <a:r>
              <a:rPr lang="en-US" dirty="0" smtClean="0"/>
              <a:t>Base curve = 2.4E20</a:t>
            </a:r>
          </a:p>
          <a:p>
            <a:pPr lvl="1" eaLnBrk="1" hangingPunct="1"/>
            <a:r>
              <a:rPr lang="en-US" dirty="0" smtClean="0"/>
              <a:t>Take 2B+D weighted average to get 90% confidence</a:t>
            </a:r>
          </a:p>
          <a:p>
            <a:pPr lvl="1" eaLnBrk="1" hangingPunct="1">
              <a:buClr>
                <a:srgbClr val="FF0000"/>
              </a:buClr>
              <a:buSzPct val="90000"/>
              <a:buFont typeface="Symbol" pitchFamily="18" charset="2"/>
              <a:buChar char="Þ"/>
            </a:pPr>
            <a:r>
              <a:rPr lang="en-US" dirty="0" smtClean="0">
                <a:solidFill>
                  <a:srgbClr val="FFFF00"/>
                </a:solidFill>
              </a:rPr>
              <a:t>Performance Metric: 2.7E20</a:t>
            </a:r>
          </a:p>
          <a:p>
            <a:pPr lvl="1" eaLnBrk="1" hangingPunct="1">
              <a:buFont typeface="Symbol" pitchFamily="18" charset="2"/>
              <a:buChar char="Þ"/>
            </a:pPr>
            <a:endParaRPr lang="en-US" dirty="0" smtClean="0"/>
          </a:p>
          <a:p>
            <a:pPr eaLnBrk="1" hangingPunct="1"/>
            <a:r>
              <a:rPr lang="en-US" dirty="0" smtClean="0"/>
              <a:t>FY2012</a:t>
            </a:r>
          </a:p>
          <a:p>
            <a:pPr lvl="1" eaLnBrk="1" hangingPunct="1"/>
            <a:r>
              <a:rPr lang="en-US" dirty="0" smtClean="0"/>
              <a:t>22 weeks scheduled</a:t>
            </a:r>
          </a:p>
          <a:p>
            <a:pPr lvl="1" eaLnBrk="1" hangingPunct="1"/>
            <a:r>
              <a:rPr lang="en-US" dirty="0" smtClean="0"/>
              <a:t>No antiproton production</a:t>
            </a:r>
          </a:p>
          <a:p>
            <a:pPr lvl="1" eaLnBrk="1" hangingPunct="1"/>
            <a:r>
              <a:rPr lang="en-US" dirty="0" smtClean="0"/>
              <a:t>Design curve = 1.7E20</a:t>
            </a:r>
          </a:p>
          <a:p>
            <a:pPr lvl="1" eaLnBrk="1" hangingPunct="1"/>
            <a:r>
              <a:rPr lang="en-US" dirty="0" smtClean="0"/>
              <a:t>Base curve = 1.3E20</a:t>
            </a:r>
          </a:p>
          <a:p>
            <a:pPr lvl="1" eaLnBrk="1" hangingPunct="1"/>
            <a:r>
              <a:rPr lang="en-US" dirty="0" smtClean="0"/>
              <a:t>Take 2B+D weighted average to get 90% confidence</a:t>
            </a:r>
          </a:p>
          <a:p>
            <a:pPr lvl="1" eaLnBrk="1" hangingPunct="1">
              <a:buClr>
                <a:srgbClr val="FF0000"/>
              </a:buClr>
              <a:buSzPct val="90000"/>
              <a:buFont typeface="Symbol" pitchFamily="18" charset="2"/>
              <a:buChar char="Þ"/>
            </a:pPr>
            <a:r>
              <a:rPr lang="en-US" dirty="0" smtClean="0">
                <a:solidFill>
                  <a:srgbClr val="FFFF00"/>
                </a:solidFill>
              </a:rPr>
              <a:t>Performance Metric: 1.4E20</a:t>
            </a:r>
          </a:p>
          <a:p>
            <a:pPr lvl="1" eaLnBrk="1" hangingPunct="1"/>
            <a:endParaRPr lang="en-US" dirty="0" smtClean="0"/>
          </a:p>
        </p:txBody>
      </p:sp>
      <p:sp>
        <p:nvSpPr>
          <p:cNvPr id="4098" name="Footer Placeholder 3"/>
          <p:cNvSpPr>
            <a:spLocks noGrp="1"/>
          </p:cNvSpPr>
          <p:nvPr>
            <p:ph type="ftr" sz="quarter" idx="10"/>
          </p:nvPr>
        </p:nvSpPr>
        <p:spPr>
          <a:noFill/>
        </p:spPr>
        <p:txBody>
          <a:bodyPr/>
          <a:lstStyle/>
          <a:p>
            <a:r>
              <a:rPr lang="en-US" smtClean="0"/>
              <a:t>Q/A, DOE S&amp;T Review, July 12-14, 2010</a:t>
            </a:r>
            <a:endParaRPr lang="en-US" dirty="0" smtClean="0"/>
          </a:p>
        </p:txBody>
      </p:sp>
      <p:sp>
        <p:nvSpPr>
          <p:cNvPr id="6" name="Slide Number Placeholder 4"/>
          <p:cNvSpPr>
            <a:spLocks noGrp="1"/>
          </p:cNvSpPr>
          <p:nvPr>
            <p:ph type="sldNum" sz="quarter" idx="11"/>
          </p:nvPr>
        </p:nvSpPr>
        <p:spPr>
          <a:xfrm>
            <a:off x="381000" y="6305550"/>
            <a:ext cx="1905000" cy="457200"/>
          </a:xfrm>
        </p:spPr>
        <p:txBody>
          <a:bodyPr/>
          <a:lstStyle/>
          <a:p>
            <a:pPr>
              <a:defRPr/>
            </a:pPr>
            <a:fld id="{19E2511B-29A6-4275-9781-5E76005B2CD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Intensity Frontier: Scientists</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How many Fermilab scientific staff are involved in each of the new intensity frontier projects, </a:t>
            </a:r>
            <a:r>
              <a:rPr lang="en-US" dirty="0" err="1" smtClean="0"/>
              <a:t>NOvA</a:t>
            </a:r>
            <a:r>
              <a:rPr lang="en-US" dirty="0" smtClean="0"/>
              <a:t>, </a:t>
            </a:r>
            <a:r>
              <a:rPr lang="en-US" dirty="0" err="1" smtClean="0"/>
              <a:t>MicroBooNE</a:t>
            </a:r>
            <a:r>
              <a:rPr lang="en-US" dirty="0" smtClean="0"/>
              <a:t>, Mu2e, and LBNE</a:t>
            </a:r>
            <a:r>
              <a:rPr lang="en-US" dirty="0" smtClean="0"/>
              <a:t>?</a:t>
            </a:r>
          </a:p>
          <a:p>
            <a:endParaRPr lang="en-US" dirty="0" smtClean="0"/>
          </a:p>
          <a:p>
            <a:pPr lvl="1"/>
            <a:r>
              <a:rPr lang="en-US" dirty="0" smtClean="0"/>
              <a:t>Effort report in FY2010 (Oct 2009 – Jun 2010)</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Q/A, DOE S&amp;T Review, July 12-14, 2010</a:t>
            </a:r>
            <a:endParaRPr lang="en-US"/>
          </a:p>
        </p:txBody>
      </p:sp>
      <p:sp>
        <p:nvSpPr>
          <p:cNvPr id="5" name="Slide Number Placeholder 4"/>
          <p:cNvSpPr>
            <a:spLocks noGrp="1"/>
          </p:cNvSpPr>
          <p:nvPr>
            <p:ph type="sldNum" sz="quarter" idx="11"/>
          </p:nvPr>
        </p:nvSpPr>
        <p:spPr/>
        <p:txBody>
          <a:bodyPr/>
          <a:lstStyle/>
          <a:p>
            <a:pPr>
              <a:defRPr/>
            </a:pPr>
            <a:fld id="{19E2511B-29A6-4275-9781-5E76005B2CDF}" type="slidenum">
              <a:rPr lang="en-US" smtClean="0"/>
              <a:pPr>
                <a:defRPr/>
              </a:pPr>
              <a:t>6</a:t>
            </a:fld>
            <a:endParaRPr lang="en-US"/>
          </a:p>
        </p:txBody>
      </p:sp>
      <p:graphicFrame>
        <p:nvGraphicFramePr>
          <p:cNvPr id="6" name="Table 5"/>
          <p:cNvGraphicFramePr>
            <a:graphicFrameLocks noGrp="1"/>
          </p:cNvGraphicFramePr>
          <p:nvPr/>
        </p:nvGraphicFramePr>
        <p:xfrm>
          <a:off x="2057400" y="3810000"/>
          <a:ext cx="6705600" cy="1559560"/>
        </p:xfrm>
        <a:graphic>
          <a:graphicData uri="http://schemas.openxmlformats.org/drawingml/2006/table">
            <a:tbl>
              <a:tblPr firstRow="1" bandRow="1">
                <a:tableStyleId>{073A0DAA-6AF3-43AB-8588-CEC1D06C72B9}</a:tableStyleId>
              </a:tblPr>
              <a:tblGrid>
                <a:gridCol w="1905000"/>
                <a:gridCol w="1143000"/>
                <a:gridCol w="1676400"/>
                <a:gridCol w="1033670"/>
                <a:gridCol w="947530"/>
              </a:tblGrid>
              <a:tr h="370840">
                <a:tc>
                  <a:txBody>
                    <a:bodyPr/>
                    <a:lstStyle/>
                    <a:p>
                      <a:pPr algn="ctr"/>
                      <a:r>
                        <a:rPr lang="en-US" dirty="0" smtClean="0"/>
                        <a:t>FTEs</a:t>
                      </a:r>
                      <a:endParaRPr lang="en-US" dirty="0"/>
                    </a:p>
                  </a:txBody>
                  <a:tcPr anchor="ctr"/>
                </a:tc>
                <a:tc>
                  <a:txBody>
                    <a:bodyPr/>
                    <a:lstStyle/>
                    <a:p>
                      <a:pPr algn="ctr"/>
                      <a:r>
                        <a:rPr lang="en-US" dirty="0" err="1" smtClean="0"/>
                        <a:t>NOvA</a:t>
                      </a:r>
                      <a:endParaRPr lang="en-US" dirty="0"/>
                    </a:p>
                  </a:txBody>
                  <a:tcPr anchor="ctr"/>
                </a:tc>
                <a:tc>
                  <a:txBody>
                    <a:bodyPr/>
                    <a:lstStyle/>
                    <a:p>
                      <a:pPr algn="ctr"/>
                      <a:r>
                        <a:rPr lang="en-US" dirty="0" err="1" smtClean="0"/>
                        <a:t>MicroBooNE</a:t>
                      </a:r>
                      <a:endParaRPr lang="en-US" dirty="0"/>
                    </a:p>
                  </a:txBody>
                  <a:tcPr anchor="ctr"/>
                </a:tc>
                <a:tc>
                  <a:txBody>
                    <a:bodyPr/>
                    <a:lstStyle/>
                    <a:p>
                      <a:pPr algn="ctr"/>
                      <a:r>
                        <a:rPr lang="en-US" dirty="0" smtClean="0"/>
                        <a:t>Mu2e</a:t>
                      </a:r>
                      <a:endParaRPr lang="en-US" dirty="0"/>
                    </a:p>
                  </a:txBody>
                  <a:tcPr anchor="ctr"/>
                </a:tc>
                <a:tc>
                  <a:txBody>
                    <a:bodyPr/>
                    <a:lstStyle/>
                    <a:p>
                      <a:pPr algn="ctr"/>
                      <a:r>
                        <a:rPr lang="en-US" dirty="0" smtClean="0"/>
                        <a:t>LBNE</a:t>
                      </a:r>
                      <a:endParaRPr lang="en-US"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All </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including </a:t>
                      </a:r>
                    </a:p>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j</a:t>
                      </a:r>
                      <a:r>
                        <a:rPr lang="en-US" dirty="0" smtClean="0"/>
                        <a:t>oint</a:t>
                      </a:r>
                      <a:r>
                        <a:rPr lang="en-US" baseline="0" dirty="0" smtClean="0"/>
                        <a:t> appointees </a:t>
                      </a:r>
                    </a:p>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&amp; </a:t>
                      </a:r>
                      <a:r>
                        <a:rPr lang="en-US" dirty="0" err="1" smtClean="0"/>
                        <a:t>Postdocs</a:t>
                      </a:r>
                      <a:endParaRPr lang="en-US" dirty="0" smtClean="0"/>
                    </a:p>
                  </a:txBody>
                  <a:tcPr anchor="ctr"/>
                </a:tc>
                <a:tc>
                  <a:txBody>
                    <a:bodyPr/>
                    <a:lstStyle/>
                    <a:p>
                      <a:pPr algn="ctr"/>
                      <a:r>
                        <a:rPr lang="en-US" dirty="0" smtClean="0"/>
                        <a:t>8.09</a:t>
                      </a:r>
                    </a:p>
                  </a:txBody>
                  <a:tcPr anchor="ctr"/>
                </a:tc>
                <a:tc>
                  <a:txBody>
                    <a:bodyPr/>
                    <a:lstStyle/>
                    <a:p>
                      <a:pPr algn="ctr"/>
                      <a:r>
                        <a:rPr lang="en-US" dirty="0" smtClean="0"/>
                        <a:t>1.55</a:t>
                      </a:r>
                    </a:p>
                  </a:txBody>
                  <a:tcPr anchor="ctr"/>
                </a:tc>
                <a:tc>
                  <a:txBody>
                    <a:bodyPr/>
                    <a:lstStyle/>
                    <a:p>
                      <a:pPr algn="ctr"/>
                      <a:r>
                        <a:rPr lang="en-US" dirty="0" smtClean="0"/>
                        <a:t>10.28</a:t>
                      </a:r>
                    </a:p>
                  </a:txBody>
                  <a:tcPr anchor="ctr"/>
                </a:tc>
                <a:tc>
                  <a:txBody>
                    <a:bodyPr/>
                    <a:lstStyle/>
                    <a:p>
                      <a:pPr algn="ctr"/>
                      <a:r>
                        <a:rPr lang="en-US" dirty="0" smtClean="0"/>
                        <a:t>8.89</a:t>
                      </a:r>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3"/>
          <p:cNvSpPr>
            <a:spLocks noChangeArrowheads="1"/>
          </p:cNvSpPr>
          <p:nvPr/>
        </p:nvSpPr>
        <p:spPr bwMode="auto">
          <a:xfrm>
            <a:off x="0" y="0"/>
            <a:ext cx="9144000" cy="6858000"/>
          </a:xfrm>
          <a:prstGeom prst="rect">
            <a:avLst/>
          </a:prstGeom>
          <a:solidFill>
            <a:srgbClr val="FFFFFF"/>
          </a:solidFill>
          <a:ln w="9525" algn="ctr">
            <a:solidFill>
              <a:srgbClr val="FFFFFF"/>
            </a:solidFill>
            <a:round/>
            <a:headEnd/>
            <a:tailEnd/>
          </a:ln>
        </p:spPr>
        <p:txBody>
          <a:bodyPr/>
          <a:lstStyle/>
          <a:p>
            <a:endParaRPr lang="en-US"/>
          </a:p>
        </p:txBody>
      </p:sp>
      <p:sp>
        <p:nvSpPr>
          <p:cNvPr id="39939" name="Title 1"/>
          <p:cNvSpPr>
            <a:spLocks noGrp="1"/>
          </p:cNvSpPr>
          <p:nvPr>
            <p:ph type="title"/>
          </p:nvPr>
        </p:nvSpPr>
        <p:spPr>
          <a:xfrm>
            <a:off x="838200" y="609600"/>
            <a:ext cx="6858000" cy="1143000"/>
          </a:xfrm>
        </p:spPr>
        <p:txBody>
          <a:bodyPr/>
          <a:lstStyle/>
          <a:p>
            <a:endParaRPr lang="en-US" smtClean="0"/>
          </a:p>
        </p:txBody>
      </p:sp>
      <p:sp>
        <p:nvSpPr>
          <p:cNvPr id="39940" name="Footer Placeholder 2"/>
          <p:cNvSpPr>
            <a:spLocks noGrp="1"/>
          </p:cNvSpPr>
          <p:nvPr>
            <p:ph type="ftr" sz="quarter" idx="10"/>
          </p:nvPr>
        </p:nvSpPr>
        <p:spPr>
          <a:xfrm>
            <a:off x="1143000" y="6267450"/>
            <a:ext cx="5486400" cy="457200"/>
          </a:xfrm>
          <a:noFill/>
        </p:spPr>
        <p:txBody>
          <a:bodyPr/>
          <a:lstStyle/>
          <a:p>
            <a:r>
              <a:rPr lang="en-US" smtClean="0"/>
              <a:t>Q/A, DOE S&amp;T Review, July 12-14, 2010</a:t>
            </a:r>
            <a:endParaRPr lang="en-US" smtClean="0"/>
          </a:p>
        </p:txBody>
      </p:sp>
      <p:sp>
        <p:nvSpPr>
          <p:cNvPr id="39941" name="Slide Number Placeholder 3"/>
          <p:cNvSpPr>
            <a:spLocks noGrp="1"/>
          </p:cNvSpPr>
          <p:nvPr>
            <p:ph type="sldNum" sz="quarter" idx="11"/>
          </p:nvPr>
        </p:nvSpPr>
        <p:spPr>
          <a:xfrm>
            <a:off x="-381000" y="6305550"/>
            <a:ext cx="1905000" cy="457200"/>
          </a:xfrm>
          <a:noFill/>
        </p:spPr>
        <p:txBody>
          <a:bodyPr/>
          <a:lstStyle/>
          <a:p>
            <a:fld id="{BEDA07CD-2F91-4BA3-9D85-93E09A4C7C4C}" type="slidenum">
              <a:rPr lang="en-US" smtClean="0"/>
              <a:pPr/>
              <a:t>7</a:t>
            </a:fld>
            <a:endParaRPr lang="en-US" smtClean="0"/>
          </a:p>
        </p:txBody>
      </p:sp>
      <p:pic>
        <p:nvPicPr>
          <p:cNvPr id="39942" name="Picture 2"/>
          <p:cNvPicPr>
            <a:picLocks noChangeAspect="1" noChangeArrowheads="1"/>
          </p:cNvPicPr>
          <p:nvPr/>
        </p:nvPicPr>
        <p:blipFill>
          <a:blip r:embed="rId2"/>
          <a:srcRect r="877"/>
          <a:stretch>
            <a:fillRect/>
          </a:stretch>
        </p:blipFill>
        <p:spPr bwMode="auto">
          <a:xfrm>
            <a:off x="9525" y="0"/>
            <a:ext cx="7534275" cy="6858000"/>
          </a:xfrm>
          <a:prstGeom prst="rect">
            <a:avLst/>
          </a:prstGeom>
          <a:noFill/>
          <a:ln w="9525">
            <a:noFill/>
            <a:miter lim="800000"/>
            <a:headEnd/>
            <a:tailEnd/>
          </a:ln>
        </p:spPr>
      </p:pic>
      <p:sp>
        <p:nvSpPr>
          <p:cNvPr id="39943" name="Left Brace 48"/>
          <p:cNvSpPr>
            <a:spLocks/>
          </p:cNvSpPr>
          <p:nvPr/>
        </p:nvSpPr>
        <p:spPr bwMode="auto">
          <a:xfrm flipH="1">
            <a:off x="4800600" y="5486400"/>
            <a:ext cx="152400" cy="1066800"/>
          </a:xfrm>
          <a:prstGeom prst="leftBrace">
            <a:avLst>
              <a:gd name="adj1" fmla="val 8329"/>
              <a:gd name="adj2" fmla="val 50000"/>
            </a:avLst>
          </a:prstGeom>
          <a:noFill/>
          <a:ln w="9525" algn="ctr">
            <a:solidFill>
              <a:srgbClr val="003399"/>
            </a:solidFill>
            <a:round/>
            <a:headEnd/>
            <a:tailEnd/>
          </a:ln>
        </p:spPr>
        <p:txBody>
          <a:bodyPr/>
          <a:lstStyle/>
          <a:p>
            <a:endParaRPr lang="en-US"/>
          </a:p>
        </p:txBody>
      </p:sp>
      <p:sp>
        <p:nvSpPr>
          <p:cNvPr id="39944" name="Rectangle 49"/>
          <p:cNvSpPr>
            <a:spLocks noChangeArrowheads="1"/>
          </p:cNvSpPr>
          <p:nvPr/>
        </p:nvSpPr>
        <p:spPr bwMode="auto">
          <a:xfrm>
            <a:off x="5105400" y="5867400"/>
            <a:ext cx="2362200" cy="609600"/>
          </a:xfrm>
          <a:prstGeom prst="rect">
            <a:avLst/>
          </a:prstGeom>
          <a:solidFill>
            <a:srgbClr val="003399">
              <a:alpha val="25098"/>
            </a:srgbClr>
          </a:solidFill>
          <a:ln w="9525" algn="ctr">
            <a:solidFill>
              <a:srgbClr val="003399"/>
            </a:solidFill>
            <a:round/>
            <a:headEnd/>
            <a:tailEnd/>
          </a:ln>
        </p:spPr>
        <p:txBody>
          <a:bodyPr/>
          <a:lstStyle/>
          <a:p>
            <a:endParaRPr lang="en-US"/>
          </a:p>
        </p:txBody>
      </p:sp>
      <p:sp>
        <p:nvSpPr>
          <p:cNvPr id="39945" name="Left Brace 50"/>
          <p:cNvSpPr>
            <a:spLocks/>
          </p:cNvSpPr>
          <p:nvPr/>
        </p:nvSpPr>
        <p:spPr bwMode="auto">
          <a:xfrm flipH="1">
            <a:off x="4800600" y="4267200"/>
            <a:ext cx="152400" cy="1219200"/>
          </a:xfrm>
          <a:prstGeom prst="leftBrace">
            <a:avLst>
              <a:gd name="adj1" fmla="val 8333"/>
              <a:gd name="adj2" fmla="val 50000"/>
            </a:avLst>
          </a:prstGeom>
          <a:noFill/>
          <a:ln w="9525" algn="ctr">
            <a:solidFill>
              <a:srgbClr val="009900"/>
            </a:solidFill>
            <a:round/>
            <a:headEnd/>
            <a:tailEnd/>
          </a:ln>
        </p:spPr>
        <p:txBody>
          <a:bodyPr/>
          <a:lstStyle/>
          <a:p>
            <a:endParaRPr lang="en-US"/>
          </a:p>
        </p:txBody>
      </p:sp>
      <p:sp>
        <p:nvSpPr>
          <p:cNvPr id="39946" name="Rectangle 51"/>
          <p:cNvSpPr>
            <a:spLocks noChangeArrowheads="1"/>
          </p:cNvSpPr>
          <p:nvPr/>
        </p:nvSpPr>
        <p:spPr bwMode="auto">
          <a:xfrm>
            <a:off x="5105400" y="4267200"/>
            <a:ext cx="2362200" cy="1600200"/>
          </a:xfrm>
          <a:prstGeom prst="rect">
            <a:avLst/>
          </a:prstGeom>
          <a:solidFill>
            <a:srgbClr val="009900">
              <a:alpha val="25098"/>
            </a:srgbClr>
          </a:solidFill>
          <a:ln w="9525" algn="ctr">
            <a:solidFill>
              <a:srgbClr val="009900"/>
            </a:solidFill>
            <a:round/>
            <a:headEnd/>
            <a:tailEnd/>
          </a:ln>
        </p:spPr>
        <p:txBody>
          <a:bodyPr/>
          <a:lstStyle/>
          <a:p>
            <a:endParaRPr lang="en-US"/>
          </a:p>
        </p:txBody>
      </p:sp>
      <p:sp>
        <p:nvSpPr>
          <p:cNvPr id="39947" name="Left Brace 52"/>
          <p:cNvSpPr>
            <a:spLocks/>
          </p:cNvSpPr>
          <p:nvPr/>
        </p:nvSpPr>
        <p:spPr bwMode="auto">
          <a:xfrm flipH="1">
            <a:off x="4800600" y="3581400"/>
            <a:ext cx="152400" cy="685800"/>
          </a:xfrm>
          <a:prstGeom prst="leftBrace">
            <a:avLst>
              <a:gd name="adj1" fmla="val 8333"/>
              <a:gd name="adj2" fmla="val 50000"/>
            </a:avLst>
          </a:prstGeom>
          <a:noFill/>
          <a:ln w="9525" algn="ctr">
            <a:solidFill>
              <a:srgbClr val="FF0000"/>
            </a:solidFill>
            <a:round/>
            <a:headEnd/>
            <a:tailEnd/>
          </a:ln>
        </p:spPr>
        <p:txBody>
          <a:bodyPr/>
          <a:lstStyle/>
          <a:p>
            <a:endParaRPr lang="en-US"/>
          </a:p>
        </p:txBody>
      </p:sp>
      <p:sp>
        <p:nvSpPr>
          <p:cNvPr id="39948" name="Rectangle 53"/>
          <p:cNvSpPr>
            <a:spLocks noChangeArrowheads="1"/>
          </p:cNvSpPr>
          <p:nvPr/>
        </p:nvSpPr>
        <p:spPr bwMode="auto">
          <a:xfrm>
            <a:off x="5105400" y="2819400"/>
            <a:ext cx="2362200" cy="1447800"/>
          </a:xfrm>
          <a:prstGeom prst="rect">
            <a:avLst/>
          </a:prstGeom>
          <a:solidFill>
            <a:srgbClr val="FF0000">
              <a:alpha val="25098"/>
            </a:srgbClr>
          </a:solidFill>
          <a:ln w="9525" algn="ctr">
            <a:solidFill>
              <a:srgbClr val="FF0000"/>
            </a:solidFill>
            <a:round/>
            <a:headEnd/>
            <a:tailEnd/>
          </a:ln>
        </p:spPr>
        <p:txBody>
          <a:bodyPr/>
          <a:lstStyle/>
          <a:p>
            <a:endParaRPr lang="en-US"/>
          </a:p>
        </p:txBody>
      </p:sp>
      <p:sp>
        <p:nvSpPr>
          <p:cNvPr id="39949" name="Left Brace 54"/>
          <p:cNvSpPr>
            <a:spLocks/>
          </p:cNvSpPr>
          <p:nvPr/>
        </p:nvSpPr>
        <p:spPr bwMode="auto">
          <a:xfrm flipH="1">
            <a:off x="4800600" y="3429000"/>
            <a:ext cx="152400" cy="152400"/>
          </a:xfrm>
          <a:prstGeom prst="leftBrace">
            <a:avLst>
              <a:gd name="adj1" fmla="val 8333"/>
              <a:gd name="adj2" fmla="val 50000"/>
            </a:avLst>
          </a:prstGeom>
          <a:noFill/>
          <a:ln w="9525" algn="ctr">
            <a:solidFill>
              <a:srgbClr val="FFC000"/>
            </a:solidFill>
            <a:round/>
            <a:headEnd/>
            <a:tailEnd/>
          </a:ln>
        </p:spPr>
        <p:txBody>
          <a:bodyPr/>
          <a:lstStyle/>
          <a:p>
            <a:endParaRPr lang="en-US"/>
          </a:p>
        </p:txBody>
      </p:sp>
      <p:sp>
        <p:nvSpPr>
          <p:cNvPr id="39950" name="Rectangle 55"/>
          <p:cNvSpPr>
            <a:spLocks noChangeArrowheads="1"/>
          </p:cNvSpPr>
          <p:nvPr/>
        </p:nvSpPr>
        <p:spPr bwMode="auto">
          <a:xfrm>
            <a:off x="5105400" y="2590800"/>
            <a:ext cx="2362200" cy="228600"/>
          </a:xfrm>
          <a:prstGeom prst="rect">
            <a:avLst/>
          </a:prstGeom>
          <a:solidFill>
            <a:srgbClr val="FFC000">
              <a:alpha val="25098"/>
            </a:srgbClr>
          </a:solidFill>
          <a:ln w="9525" algn="ctr">
            <a:solidFill>
              <a:srgbClr val="FFC000"/>
            </a:solidFill>
            <a:round/>
            <a:headEnd/>
            <a:tailEnd/>
          </a:ln>
        </p:spPr>
        <p:txBody>
          <a:bodyPr/>
          <a:lstStyle/>
          <a:p>
            <a:endParaRPr lang="en-US"/>
          </a:p>
        </p:txBody>
      </p:sp>
      <p:sp>
        <p:nvSpPr>
          <p:cNvPr id="57" name="Rectangle 56"/>
          <p:cNvSpPr/>
          <p:nvPr/>
        </p:nvSpPr>
        <p:spPr bwMode="auto">
          <a:xfrm>
            <a:off x="5105400" y="2209800"/>
            <a:ext cx="2362200" cy="381000"/>
          </a:xfrm>
          <a:prstGeom prst="rect">
            <a:avLst/>
          </a:prstGeom>
          <a:solidFill>
            <a:schemeClr val="accent4">
              <a:lumMod val="50000"/>
              <a:alpha val="25098"/>
            </a:schemeClr>
          </a:solidFill>
          <a:ln w="9525" cap="flat" cmpd="sng" algn="ctr">
            <a:solidFill>
              <a:schemeClr val="accent4">
                <a:lumMod val="50000"/>
              </a:schemeClr>
            </a:solidFill>
            <a:prstDash val="solid"/>
            <a:round/>
            <a:headEnd type="none" w="med" len="med"/>
            <a:tailEnd type="none" w="med" len="med"/>
          </a:ln>
          <a:effectLst/>
        </p:spPr>
        <p:txBody>
          <a:bodyPr/>
          <a:lstStyle/>
          <a:p>
            <a:pPr>
              <a:defRPr/>
            </a:pPr>
            <a:endParaRPr lang="en-US"/>
          </a:p>
        </p:txBody>
      </p:sp>
      <p:sp>
        <p:nvSpPr>
          <p:cNvPr id="39952" name="Rectangle 57"/>
          <p:cNvSpPr>
            <a:spLocks noChangeArrowheads="1"/>
          </p:cNvSpPr>
          <p:nvPr/>
        </p:nvSpPr>
        <p:spPr bwMode="auto">
          <a:xfrm>
            <a:off x="5105400" y="1371600"/>
            <a:ext cx="2362200" cy="838200"/>
          </a:xfrm>
          <a:prstGeom prst="rect">
            <a:avLst/>
          </a:prstGeom>
          <a:solidFill>
            <a:srgbClr val="7030A0">
              <a:alpha val="25098"/>
            </a:srgbClr>
          </a:solidFill>
          <a:ln w="9525" algn="ctr">
            <a:solidFill>
              <a:srgbClr val="7030A0"/>
            </a:solidFill>
            <a:round/>
            <a:headEnd/>
            <a:tailEnd/>
          </a:ln>
        </p:spPr>
        <p:txBody>
          <a:bodyPr/>
          <a:lstStyle/>
          <a:p>
            <a:endParaRPr lang="en-US"/>
          </a:p>
        </p:txBody>
      </p:sp>
      <p:sp>
        <p:nvSpPr>
          <p:cNvPr id="59" name="Left Brace 58"/>
          <p:cNvSpPr/>
          <p:nvPr/>
        </p:nvSpPr>
        <p:spPr bwMode="auto">
          <a:xfrm flipH="1">
            <a:off x="4800600" y="3048000"/>
            <a:ext cx="152400" cy="381000"/>
          </a:xfrm>
          <a:prstGeom prst="leftBrace">
            <a:avLst/>
          </a:prstGeom>
          <a:noFill/>
          <a:ln w="9525" cap="flat" cmpd="sng" algn="ctr">
            <a:solidFill>
              <a:schemeClr val="accent4">
                <a:lumMod val="50000"/>
              </a:schemeClr>
            </a:solidFill>
            <a:prstDash val="solid"/>
            <a:round/>
            <a:headEnd type="none" w="med" len="med"/>
            <a:tailEnd type="none" w="med" len="med"/>
          </a:ln>
          <a:effectLst/>
        </p:spPr>
        <p:txBody>
          <a:bodyPr/>
          <a:lstStyle/>
          <a:p>
            <a:pPr>
              <a:defRPr/>
            </a:pPr>
            <a:endParaRPr lang="en-US"/>
          </a:p>
        </p:txBody>
      </p:sp>
      <p:sp>
        <p:nvSpPr>
          <p:cNvPr id="39954" name="Rectangle 59"/>
          <p:cNvSpPr>
            <a:spLocks noChangeArrowheads="1"/>
          </p:cNvSpPr>
          <p:nvPr/>
        </p:nvSpPr>
        <p:spPr bwMode="auto">
          <a:xfrm>
            <a:off x="5105400" y="304800"/>
            <a:ext cx="2362200" cy="1066800"/>
          </a:xfrm>
          <a:prstGeom prst="rect">
            <a:avLst/>
          </a:prstGeom>
          <a:solidFill>
            <a:srgbClr val="000000">
              <a:alpha val="25098"/>
            </a:srgbClr>
          </a:solidFill>
          <a:ln w="9525" algn="ctr">
            <a:solidFill>
              <a:srgbClr val="000000"/>
            </a:solidFill>
            <a:round/>
            <a:headEnd/>
            <a:tailEnd/>
          </a:ln>
        </p:spPr>
        <p:txBody>
          <a:bodyPr/>
          <a:lstStyle/>
          <a:p>
            <a:endParaRPr lang="en-US"/>
          </a:p>
        </p:txBody>
      </p:sp>
      <p:sp>
        <p:nvSpPr>
          <p:cNvPr id="39955" name="Left Brace 60"/>
          <p:cNvSpPr>
            <a:spLocks/>
          </p:cNvSpPr>
          <p:nvPr/>
        </p:nvSpPr>
        <p:spPr bwMode="auto">
          <a:xfrm flipH="1">
            <a:off x="4800600" y="1524000"/>
            <a:ext cx="152400" cy="304800"/>
          </a:xfrm>
          <a:prstGeom prst="leftBrace">
            <a:avLst>
              <a:gd name="adj1" fmla="val 8333"/>
              <a:gd name="adj2" fmla="val 50000"/>
            </a:avLst>
          </a:prstGeom>
          <a:noFill/>
          <a:ln w="9525" algn="ctr">
            <a:solidFill>
              <a:srgbClr val="000000"/>
            </a:solidFill>
            <a:round/>
            <a:headEnd/>
            <a:tailEnd/>
          </a:ln>
        </p:spPr>
        <p:txBody>
          <a:bodyPr/>
          <a:lstStyle/>
          <a:p>
            <a:endParaRPr lang="en-US"/>
          </a:p>
        </p:txBody>
      </p:sp>
      <p:sp>
        <p:nvSpPr>
          <p:cNvPr id="39956" name="Left Brace 61"/>
          <p:cNvSpPr>
            <a:spLocks/>
          </p:cNvSpPr>
          <p:nvPr/>
        </p:nvSpPr>
        <p:spPr bwMode="auto">
          <a:xfrm flipH="1">
            <a:off x="4800600" y="1828800"/>
            <a:ext cx="152400" cy="1219200"/>
          </a:xfrm>
          <a:prstGeom prst="leftBrace">
            <a:avLst>
              <a:gd name="adj1" fmla="val 8333"/>
              <a:gd name="adj2" fmla="val 50000"/>
            </a:avLst>
          </a:prstGeom>
          <a:noFill/>
          <a:ln w="9525" algn="ctr">
            <a:solidFill>
              <a:srgbClr val="7030A0"/>
            </a:solidFill>
            <a:round/>
            <a:headEnd/>
            <a:tailEnd/>
          </a:ln>
        </p:spPr>
        <p:txBody>
          <a:bodyPr/>
          <a:lstStyle/>
          <a:p>
            <a:endParaRPr lang="en-US"/>
          </a:p>
        </p:txBody>
      </p:sp>
      <p:sp>
        <p:nvSpPr>
          <p:cNvPr id="39957" name="Rectangle 62"/>
          <p:cNvSpPr>
            <a:spLocks noChangeArrowheads="1"/>
          </p:cNvSpPr>
          <p:nvPr/>
        </p:nvSpPr>
        <p:spPr bwMode="auto">
          <a:xfrm>
            <a:off x="5105400" y="228600"/>
            <a:ext cx="2362200" cy="76200"/>
          </a:xfrm>
          <a:prstGeom prst="rect">
            <a:avLst/>
          </a:prstGeom>
          <a:solidFill>
            <a:srgbClr val="C00000">
              <a:alpha val="25098"/>
            </a:srgbClr>
          </a:solidFill>
          <a:ln w="9525" algn="ctr">
            <a:solidFill>
              <a:srgbClr val="C00000"/>
            </a:solidFill>
            <a:round/>
            <a:headEnd/>
            <a:tailEnd/>
          </a:ln>
        </p:spPr>
        <p:txBody>
          <a:bodyPr/>
          <a:lstStyle/>
          <a:p>
            <a:endParaRPr lang="en-US"/>
          </a:p>
        </p:txBody>
      </p:sp>
      <p:sp>
        <p:nvSpPr>
          <p:cNvPr id="39958" name="Left Brace 63"/>
          <p:cNvSpPr>
            <a:spLocks/>
          </p:cNvSpPr>
          <p:nvPr/>
        </p:nvSpPr>
        <p:spPr bwMode="auto">
          <a:xfrm flipH="1">
            <a:off x="4800600" y="990600"/>
            <a:ext cx="152400" cy="533400"/>
          </a:xfrm>
          <a:prstGeom prst="leftBrace">
            <a:avLst>
              <a:gd name="adj1" fmla="val 8329"/>
              <a:gd name="adj2" fmla="val 50000"/>
            </a:avLst>
          </a:prstGeom>
          <a:noFill/>
          <a:ln w="9525" algn="ctr">
            <a:solidFill>
              <a:srgbClr val="C00000"/>
            </a:solidFill>
            <a:round/>
            <a:headEnd/>
            <a:tailEnd/>
          </a:ln>
        </p:spPr>
        <p:txBody>
          <a:bodyPr/>
          <a:lstStyle/>
          <a:p>
            <a:endParaRPr lang="en-US"/>
          </a:p>
        </p:txBody>
      </p:sp>
      <p:cxnSp>
        <p:nvCxnSpPr>
          <p:cNvPr id="39959" name="Straight Connector 64"/>
          <p:cNvCxnSpPr>
            <a:cxnSpLocks noChangeShapeType="1"/>
            <a:stCxn id="39957" idx="1"/>
            <a:endCxn id="39958" idx="1"/>
          </p:cNvCxnSpPr>
          <p:nvPr/>
        </p:nvCxnSpPr>
        <p:spPr bwMode="auto">
          <a:xfrm rot="10800000" flipV="1">
            <a:off x="4953000" y="266700"/>
            <a:ext cx="152400" cy="990600"/>
          </a:xfrm>
          <a:prstGeom prst="line">
            <a:avLst/>
          </a:prstGeom>
          <a:noFill/>
          <a:ln w="9525" algn="ctr">
            <a:solidFill>
              <a:srgbClr val="C00000"/>
            </a:solidFill>
            <a:round/>
            <a:headEnd/>
            <a:tailEnd/>
          </a:ln>
        </p:spPr>
      </p:cxnSp>
      <p:cxnSp>
        <p:nvCxnSpPr>
          <p:cNvPr id="39960" name="Straight Connector 65"/>
          <p:cNvCxnSpPr>
            <a:cxnSpLocks noChangeShapeType="1"/>
            <a:endCxn id="39955" idx="1"/>
          </p:cNvCxnSpPr>
          <p:nvPr/>
        </p:nvCxnSpPr>
        <p:spPr bwMode="auto">
          <a:xfrm rot="5400000">
            <a:off x="4648200" y="1219200"/>
            <a:ext cx="762000" cy="152400"/>
          </a:xfrm>
          <a:prstGeom prst="line">
            <a:avLst/>
          </a:prstGeom>
          <a:noFill/>
          <a:ln w="9525" algn="ctr">
            <a:solidFill>
              <a:srgbClr val="000000"/>
            </a:solidFill>
            <a:round/>
            <a:headEnd/>
            <a:tailEnd/>
          </a:ln>
        </p:spPr>
      </p:cxnSp>
      <p:cxnSp>
        <p:nvCxnSpPr>
          <p:cNvPr id="39961" name="Straight Connector 66"/>
          <p:cNvCxnSpPr>
            <a:cxnSpLocks noChangeShapeType="1"/>
            <a:endCxn id="39956" idx="1"/>
          </p:cNvCxnSpPr>
          <p:nvPr/>
        </p:nvCxnSpPr>
        <p:spPr bwMode="auto">
          <a:xfrm rot="5400000">
            <a:off x="4724400" y="2057400"/>
            <a:ext cx="609600" cy="152400"/>
          </a:xfrm>
          <a:prstGeom prst="line">
            <a:avLst/>
          </a:prstGeom>
          <a:noFill/>
          <a:ln w="9525" algn="ctr">
            <a:solidFill>
              <a:srgbClr val="7030A0"/>
            </a:solidFill>
            <a:round/>
            <a:headEnd/>
            <a:tailEnd/>
          </a:ln>
        </p:spPr>
      </p:cxnSp>
      <p:cxnSp>
        <p:nvCxnSpPr>
          <p:cNvPr id="68" name="Straight Connector 67"/>
          <p:cNvCxnSpPr>
            <a:endCxn id="59" idx="1"/>
          </p:cNvCxnSpPr>
          <p:nvPr/>
        </p:nvCxnSpPr>
        <p:spPr bwMode="auto">
          <a:xfrm rot="5400000">
            <a:off x="4591050" y="2724150"/>
            <a:ext cx="876300" cy="152400"/>
          </a:xfrm>
          <a:prstGeom prst="line">
            <a:avLst/>
          </a:prstGeom>
          <a:noFill/>
          <a:ln w="9525" cap="flat" cmpd="sng" algn="ctr">
            <a:solidFill>
              <a:schemeClr val="accent4">
                <a:lumMod val="50000"/>
              </a:schemeClr>
            </a:solidFill>
            <a:prstDash val="solid"/>
            <a:round/>
            <a:headEnd type="none" w="med" len="med"/>
            <a:tailEnd type="none" w="med" len="med"/>
          </a:ln>
          <a:effectLst/>
        </p:spPr>
      </p:cxnSp>
      <p:cxnSp>
        <p:nvCxnSpPr>
          <p:cNvPr id="39963" name="Straight Connector 68"/>
          <p:cNvCxnSpPr>
            <a:cxnSpLocks noChangeShapeType="1"/>
            <a:endCxn id="39949" idx="1"/>
          </p:cNvCxnSpPr>
          <p:nvPr/>
        </p:nvCxnSpPr>
        <p:spPr bwMode="auto">
          <a:xfrm rot="5400000">
            <a:off x="4629150" y="3028950"/>
            <a:ext cx="800100" cy="152400"/>
          </a:xfrm>
          <a:prstGeom prst="line">
            <a:avLst/>
          </a:prstGeom>
          <a:noFill/>
          <a:ln w="9525" algn="ctr">
            <a:solidFill>
              <a:srgbClr val="FFC000"/>
            </a:solidFill>
            <a:round/>
            <a:headEnd/>
            <a:tailEnd/>
          </a:ln>
        </p:spPr>
      </p:cxnSp>
      <p:cxnSp>
        <p:nvCxnSpPr>
          <p:cNvPr id="39964" name="Straight Connector 69"/>
          <p:cNvCxnSpPr>
            <a:cxnSpLocks noChangeShapeType="1"/>
            <a:endCxn id="39947" idx="1"/>
          </p:cNvCxnSpPr>
          <p:nvPr/>
        </p:nvCxnSpPr>
        <p:spPr bwMode="auto">
          <a:xfrm rot="5400000">
            <a:off x="4838700" y="3657600"/>
            <a:ext cx="381000" cy="152400"/>
          </a:xfrm>
          <a:prstGeom prst="line">
            <a:avLst/>
          </a:prstGeom>
          <a:noFill/>
          <a:ln w="9525" algn="ctr">
            <a:solidFill>
              <a:srgbClr val="FF0000"/>
            </a:solidFill>
            <a:round/>
            <a:headEnd/>
            <a:tailEnd/>
          </a:ln>
        </p:spPr>
      </p:cxnSp>
      <p:cxnSp>
        <p:nvCxnSpPr>
          <p:cNvPr id="39965" name="Straight Connector 70"/>
          <p:cNvCxnSpPr>
            <a:cxnSpLocks noChangeShapeType="1"/>
          </p:cNvCxnSpPr>
          <p:nvPr/>
        </p:nvCxnSpPr>
        <p:spPr bwMode="auto">
          <a:xfrm rot="16200000" flipV="1">
            <a:off x="4876800" y="4953000"/>
            <a:ext cx="304800" cy="152400"/>
          </a:xfrm>
          <a:prstGeom prst="line">
            <a:avLst/>
          </a:prstGeom>
          <a:noFill/>
          <a:ln w="9525" algn="ctr">
            <a:solidFill>
              <a:srgbClr val="009900"/>
            </a:solidFill>
            <a:round/>
            <a:headEnd/>
            <a:tailEnd/>
          </a:ln>
        </p:spPr>
      </p:cxnSp>
      <p:cxnSp>
        <p:nvCxnSpPr>
          <p:cNvPr id="39966" name="Straight Connector 71"/>
          <p:cNvCxnSpPr>
            <a:cxnSpLocks noChangeShapeType="1"/>
            <a:stCxn id="39944" idx="1"/>
          </p:cNvCxnSpPr>
          <p:nvPr/>
        </p:nvCxnSpPr>
        <p:spPr bwMode="auto">
          <a:xfrm rot="10800000">
            <a:off x="4953000" y="6019800"/>
            <a:ext cx="152400" cy="152400"/>
          </a:xfrm>
          <a:prstGeom prst="line">
            <a:avLst/>
          </a:prstGeom>
          <a:noFill/>
          <a:ln w="9525" algn="ctr">
            <a:solidFill>
              <a:srgbClr val="003399"/>
            </a:solidFill>
            <a:round/>
            <a:headEnd/>
            <a:tailEnd/>
          </a:ln>
        </p:spPr>
      </p:cxnSp>
      <p:sp>
        <p:nvSpPr>
          <p:cNvPr id="39967" name="Rectangle 72"/>
          <p:cNvSpPr>
            <a:spLocks noChangeArrowheads="1"/>
          </p:cNvSpPr>
          <p:nvPr/>
        </p:nvSpPr>
        <p:spPr bwMode="auto">
          <a:xfrm>
            <a:off x="2667000" y="76200"/>
            <a:ext cx="2209800" cy="228600"/>
          </a:xfrm>
          <a:prstGeom prst="rect">
            <a:avLst/>
          </a:prstGeom>
          <a:solidFill>
            <a:srgbClr val="FFFFFF"/>
          </a:solidFill>
          <a:ln w="9525" algn="ctr">
            <a:noFill/>
            <a:round/>
            <a:headEnd/>
            <a:tailEnd/>
          </a:ln>
        </p:spPr>
        <p:txBody>
          <a:bodyPr/>
          <a:lstStyle/>
          <a:p>
            <a:endParaRPr lang="en-US"/>
          </a:p>
        </p:txBody>
      </p:sp>
      <p:sp>
        <p:nvSpPr>
          <p:cNvPr id="39968" name="TextBox 73"/>
          <p:cNvSpPr txBox="1">
            <a:spLocks noChangeArrowheads="1"/>
          </p:cNvSpPr>
          <p:nvPr/>
        </p:nvSpPr>
        <p:spPr bwMode="auto">
          <a:xfrm>
            <a:off x="-62553" y="0"/>
            <a:ext cx="5167953" cy="634020"/>
          </a:xfrm>
          <a:prstGeom prst="rect">
            <a:avLst/>
          </a:prstGeom>
          <a:noFill/>
          <a:ln w="9525">
            <a:noFill/>
            <a:miter lim="800000"/>
            <a:headEnd/>
            <a:tailEnd/>
          </a:ln>
        </p:spPr>
        <p:txBody>
          <a:bodyPr wrap="none">
            <a:spAutoFit/>
          </a:bodyPr>
          <a:lstStyle/>
          <a:p>
            <a:pPr algn="ctr"/>
            <a:r>
              <a:rPr lang="en-US" sz="1600" dirty="0">
                <a:solidFill>
                  <a:srgbClr val="000000"/>
                </a:solidFill>
              </a:rPr>
              <a:t>Scientist Efforts (FTEs): 5-year plan </a:t>
            </a:r>
            <a:r>
              <a:rPr lang="en-US" sz="1600" dirty="0" smtClean="0">
                <a:solidFill>
                  <a:srgbClr val="000000"/>
                </a:solidFill>
              </a:rPr>
              <a:t>survey (Dec.2009)</a:t>
            </a:r>
          </a:p>
          <a:p>
            <a:pPr algn="ctr"/>
            <a:r>
              <a:rPr lang="en-US" sz="1600" dirty="0" smtClean="0">
                <a:solidFill>
                  <a:srgbClr val="000000"/>
                </a:solidFill>
              </a:rPr>
              <a:t>excluding </a:t>
            </a:r>
            <a:r>
              <a:rPr lang="en-US" sz="1600" dirty="0" err="1" smtClean="0">
                <a:solidFill>
                  <a:srgbClr val="000000"/>
                </a:solidFill>
              </a:rPr>
              <a:t>postdocs</a:t>
            </a:r>
            <a:endParaRPr lang="en-US" sz="1600" dirty="0">
              <a:solidFill>
                <a:srgbClr val="000000"/>
              </a:solidFill>
            </a:endParaRPr>
          </a:p>
        </p:txBody>
      </p:sp>
      <p:sp>
        <p:nvSpPr>
          <p:cNvPr id="75" name="TextBox 74"/>
          <p:cNvSpPr txBox="1"/>
          <p:nvPr/>
        </p:nvSpPr>
        <p:spPr>
          <a:xfrm>
            <a:off x="7467600" y="152400"/>
            <a:ext cx="1590675" cy="6153150"/>
          </a:xfrm>
          <a:prstGeom prst="rect">
            <a:avLst/>
          </a:prstGeom>
          <a:noFill/>
        </p:spPr>
        <p:txBody>
          <a:bodyPr wrap="none">
            <a:spAutoFit/>
          </a:bodyPr>
          <a:lstStyle/>
          <a:p>
            <a:pPr algn="l">
              <a:defRPr/>
            </a:pPr>
            <a:r>
              <a:rPr lang="en-US" sz="1100" dirty="0">
                <a:solidFill>
                  <a:srgbClr val="C00000"/>
                </a:solidFill>
              </a:rPr>
              <a:t>Lab Management</a:t>
            </a:r>
          </a:p>
          <a:p>
            <a:pPr algn="l">
              <a:defRPr/>
            </a:pPr>
            <a:endParaRPr lang="en-US" sz="1100" dirty="0">
              <a:solidFill>
                <a:srgbClr val="000000"/>
              </a:solidFill>
            </a:endParaRPr>
          </a:p>
          <a:p>
            <a:pPr algn="l">
              <a:defRPr/>
            </a:pPr>
            <a:endParaRPr lang="en-US" sz="1100" dirty="0">
              <a:solidFill>
                <a:srgbClr val="000000"/>
              </a:solidFill>
            </a:endParaRPr>
          </a:p>
          <a:p>
            <a:pPr algn="l">
              <a:defRPr/>
            </a:pPr>
            <a:r>
              <a:rPr lang="en-US" sz="1100" dirty="0" err="1">
                <a:solidFill>
                  <a:srgbClr val="000000"/>
                </a:solidFill>
              </a:rPr>
              <a:t>Accel</a:t>
            </a:r>
            <a:r>
              <a:rPr lang="en-US" sz="1100" dirty="0">
                <a:solidFill>
                  <a:srgbClr val="000000"/>
                </a:solidFill>
              </a:rPr>
              <a:t>. Operations</a:t>
            </a:r>
          </a:p>
          <a:p>
            <a:pPr algn="l">
              <a:defRPr/>
            </a:pPr>
            <a:endParaRPr lang="en-US" sz="1100" dirty="0">
              <a:solidFill>
                <a:srgbClr val="000000"/>
              </a:solidFill>
            </a:endParaRPr>
          </a:p>
          <a:p>
            <a:pPr algn="l">
              <a:defRPr/>
            </a:pPr>
            <a:endParaRPr lang="en-US" sz="1100" dirty="0">
              <a:solidFill>
                <a:srgbClr val="000000"/>
              </a:solidFill>
            </a:endParaRPr>
          </a:p>
          <a:p>
            <a:pPr algn="l">
              <a:defRPr/>
            </a:pPr>
            <a:endParaRPr lang="en-US" sz="1100" dirty="0">
              <a:solidFill>
                <a:srgbClr val="000000"/>
              </a:solidFill>
            </a:endParaRPr>
          </a:p>
          <a:p>
            <a:pPr algn="l">
              <a:defRPr/>
            </a:pPr>
            <a:r>
              <a:rPr lang="en-US" sz="1100" dirty="0" err="1">
                <a:solidFill>
                  <a:srgbClr val="7030A0"/>
                </a:solidFill>
              </a:rPr>
              <a:t>Accel</a:t>
            </a:r>
            <a:r>
              <a:rPr lang="en-US" sz="1100" dirty="0">
                <a:solidFill>
                  <a:srgbClr val="7030A0"/>
                </a:solidFill>
              </a:rPr>
              <a:t>. Science/</a:t>
            </a:r>
            <a:r>
              <a:rPr lang="en-US" sz="1100" dirty="0" err="1">
                <a:solidFill>
                  <a:srgbClr val="7030A0"/>
                </a:solidFill>
              </a:rPr>
              <a:t>Develp</a:t>
            </a:r>
            <a:endParaRPr lang="en-US" sz="1100" dirty="0">
              <a:solidFill>
                <a:srgbClr val="7030A0"/>
              </a:solidFill>
            </a:endParaRPr>
          </a:p>
          <a:p>
            <a:pPr algn="l">
              <a:defRPr/>
            </a:pPr>
            <a:endParaRPr lang="en-US" sz="1100" dirty="0">
              <a:solidFill>
                <a:srgbClr val="000000"/>
              </a:solidFill>
            </a:endParaRPr>
          </a:p>
          <a:p>
            <a:pPr algn="l">
              <a:defRPr/>
            </a:pPr>
            <a:endParaRPr lang="en-US" sz="1100" dirty="0">
              <a:solidFill>
                <a:srgbClr val="000000"/>
              </a:solidFill>
            </a:endParaRPr>
          </a:p>
          <a:p>
            <a:pPr algn="l">
              <a:defRPr/>
            </a:pPr>
            <a:r>
              <a:rPr lang="en-US" sz="1100" dirty="0">
                <a:solidFill>
                  <a:schemeClr val="accent4">
                    <a:lumMod val="50000"/>
                  </a:schemeClr>
                </a:solidFill>
              </a:rPr>
              <a:t>Particle/</a:t>
            </a:r>
            <a:r>
              <a:rPr lang="en-US" sz="1100" dirty="0" err="1">
                <a:solidFill>
                  <a:schemeClr val="accent4">
                    <a:lumMod val="50000"/>
                  </a:schemeClr>
                </a:solidFill>
              </a:rPr>
              <a:t>Astro</a:t>
            </a:r>
            <a:r>
              <a:rPr lang="en-US" sz="1100" dirty="0">
                <a:solidFill>
                  <a:schemeClr val="accent4">
                    <a:lumMod val="50000"/>
                  </a:schemeClr>
                </a:solidFill>
              </a:rPr>
              <a:t> Theory</a:t>
            </a:r>
          </a:p>
          <a:p>
            <a:pPr algn="l">
              <a:defRPr/>
            </a:pPr>
            <a:endParaRPr lang="en-US" sz="1100" dirty="0">
              <a:solidFill>
                <a:srgbClr val="000000"/>
              </a:solidFill>
            </a:endParaRPr>
          </a:p>
          <a:p>
            <a:pPr algn="l">
              <a:defRPr/>
            </a:pPr>
            <a:r>
              <a:rPr lang="en-US" sz="1100" dirty="0">
                <a:solidFill>
                  <a:srgbClr val="FFC000"/>
                </a:solidFill>
              </a:rPr>
              <a:t>Det./Comp. R&amp;D</a:t>
            </a:r>
          </a:p>
          <a:p>
            <a:pPr algn="l">
              <a:defRPr/>
            </a:pPr>
            <a:endParaRPr lang="en-US" sz="1100" dirty="0">
              <a:solidFill>
                <a:srgbClr val="000000"/>
              </a:solidFill>
            </a:endParaRPr>
          </a:p>
          <a:p>
            <a:pPr algn="l">
              <a:defRPr/>
            </a:pPr>
            <a:endParaRPr lang="en-US" sz="1100" dirty="0">
              <a:solidFill>
                <a:srgbClr val="000000"/>
              </a:solidFill>
            </a:endParaRPr>
          </a:p>
          <a:p>
            <a:pPr algn="l">
              <a:defRPr/>
            </a:pPr>
            <a:endParaRPr lang="en-US" sz="1100" dirty="0">
              <a:solidFill>
                <a:srgbClr val="000000"/>
              </a:solidFill>
            </a:endParaRPr>
          </a:p>
          <a:p>
            <a:pPr algn="l">
              <a:defRPr/>
            </a:pPr>
            <a:r>
              <a:rPr lang="en-US" sz="1100" dirty="0">
                <a:solidFill>
                  <a:srgbClr val="FF3300"/>
                </a:solidFill>
              </a:rPr>
              <a:t>Cosmic Frontier</a:t>
            </a:r>
          </a:p>
          <a:p>
            <a:pPr algn="l">
              <a:defRPr/>
            </a:pPr>
            <a:endParaRPr lang="en-US" sz="1100" dirty="0">
              <a:solidFill>
                <a:srgbClr val="000000"/>
              </a:solidFill>
            </a:endParaRPr>
          </a:p>
          <a:p>
            <a:pPr algn="l">
              <a:defRPr/>
            </a:pPr>
            <a:endParaRPr lang="en-US" sz="1100" dirty="0">
              <a:solidFill>
                <a:srgbClr val="000000"/>
              </a:solidFill>
            </a:endParaRPr>
          </a:p>
          <a:p>
            <a:pPr algn="l">
              <a:defRPr/>
            </a:pPr>
            <a:endParaRPr lang="en-US" sz="1100" dirty="0">
              <a:solidFill>
                <a:srgbClr val="000000"/>
              </a:solidFill>
            </a:endParaRPr>
          </a:p>
          <a:p>
            <a:pPr algn="l">
              <a:defRPr/>
            </a:pPr>
            <a:endParaRPr lang="en-US" sz="1100" dirty="0">
              <a:solidFill>
                <a:srgbClr val="000000"/>
              </a:solidFill>
            </a:endParaRPr>
          </a:p>
          <a:p>
            <a:pPr algn="l">
              <a:defRPr/>
            </a:pPr>
            <a:endParaRPr lang="en-US" sz="1100" dirty="0">
              <a:solidFill>
                <a:srgbClr val="000000"/>
              </a:solidFill>
            </a:endParaRPr>
          </a:p>
          <a:p>
            <a:pPr algn="l">
              <a:defRPr/>
            </a:pPr>
            <a:endParaRPr lang="en-US" sz="1100" dirty="0">
              <a:solidFill>
                <a:srgbClr val="000000"/>
              </a:solidFill>
            </a:endParaRPr>
          </a:p>
          <a:p>
            <a:pPr algn="l">
              <a:defRPr/>
            </a:pPr>
            <a:r>
              <a:rPr lang="en-US" sz="1100" dirty="0">
                <a:solidFill>
                  <a:srgbClr val="009900"/>
                </a:solidFill>
              </a:rPr>
              <a:t>Intensity Frontier</a:t>
            </a:r>
          </a:p>
          <a:p>
            <a:pPr algn="l">
              <a:defRPr/>
            </a:pPr>
            <a:endParaRPr lang="en-US" sz="1100" dirty="0">
              <a:solidFill>
                <a:srgbClr val="000000"/>
              </a:solidFill>
            </a:endParaRPr>
          </a:p>
          <a:p>
            <a:pPr algn="l">
              <a:defRPr/>
            </a:pPr>
            <a:endParaRPr lang="en-US" sz="1100" dirty="0">
              <a:solidFill>
                <a:srgbClr val="000000"/>
              </a:solidFill>
            </a:endParaRPr>
          </a:p>
          <a:p>
            <a:pPr algn="l">
              <a:defRPr/>
            </a:pPr>
            <a:endParaRPr lang="en-US" sz="1100" dirty="0">
              <a:solidFill>
                <a:srgbClr val="000000"/>
              </a:solidFill>
            </a:endParaRPr>
          </a:p>
          <a:p>
            <a:pPr algn="l">
              <a:defRPr/>
            </a:pPr>
            <a:endParaRPr lang="en-US" sz="1100" dirty="0">
              <a:solidFill>
                <a:srgbClr val="000000"/>
              </a:solidFill>
            </a:endParaRPr>
          </a:p>
          <a:p>
            <a:pPr algn="l">
              <a:defRPr/>
            </a:pPr>
            <a:endParaRPr lang="en-US" sz="1100" dirty="0">
              <a:solidFill>
                <a:srgbClr val="000000"/>
              </a:solidFill>
            </a:endParaRPr>
          </a:p>
          <a:p>
            <a:pPr algn="l">
              <a:defRPr/>
            </a:pPr>
            <a:r>
              <a:rPr lang="en-US" sz="1100" dirty="0">
                <a:solidFill>
                  <a:srgbClr val="003399"/>
                </a:solidFill>
              </a:rPr>
              <a:t>Energy Frontier</a:t>
            </a:r>
          </a:p>
        </p:txBody>
      </p:sp>
      <p:sp>
        <p:nvSpPr>
          <p:cNvPr id="39970" name="Rectangle 75"/>
          <p:cNvSpPr>
            <a:spLocks noChangeArrowheads="1"/>
          </p:cNvSpPr>
          <p:nvPr/>
        </p:nvSpPr>
        <p:spPr bwMode="auto">
          <a:xfrm>
            <a:off x="0" y="0"/>
            <a:ext cx="46038" cy="6858000"/>
          </a:xfrm>
          <a:prstGeom prst="rect">
            <a:avLst/>
          </a:prstGeom>
          <a:solidFill>
            <a:srgbClr val="FFFFFF"/>
          </a:solidFill>
          <a:ln w="9525" algn="ctr">
            <a:solidFill>
              <a:srgbClr val="FFFFFF"/>
            </a:solidFill>
            <a:round/>
            <a:headEnd/>
            <a:tailEnd/>
          </a:ln>
        </p:spPr>
        <p:txBody>
          <a:bodyPr/>
          <a:lstStyle/>
          <a:p>
            <a:endParaRPr lang="en-US"/>
          </a:p>
        </p:txBody>
      </p:sp>
      <p:sp>
        <p:nvSpPr>
          <p:cNvPr id="39971" name="Rectangle 76"/>
          <p:cNvSpPr>
            <a:spLocks noChangeArrowheads="1"/>
          </p:cNvSpPr>
          <p:nvPr/>
        </p:nvSpPr>
        <p:spPr bwMode="auto">
          <a:xfrm>
            <a:off x="0" y="0"/>
            <a:ext cx="9144000" cy="46038"/>
          </a:xfrm>
          <a:prstGeom prst="rect">
            <a:avLst/>
          </a:prstGeom>
          <a:solidFill>
            <a:srgbClr val="FFFFFF"/>
          </a:solidFill>
          <a:ln w="9525" algn="ctr">
            <a:solidFill>
              <a:srgbClr val="FFFFFF"/>
            </a:solidFill>
            <a:round/>
            <a:headEnd/>
            <a:tailEnd/>
          </a:ln>
        </p:spPr>
        <p:txBody>
          <a:bodyPr/>
          <a:lstStyle/>
          <a:p>
            <a:endParaRPr lang="en-US"/>
          </a:p>
        </p:txBody>
      </p:sp>
      <p:sp>
        <p:nvSpPr>
          <p:cNvPr id="39972" name="Rectangle 77"/>
          <p:cNvSpPr>
            <a:spLocks noChangeArrowheads="1"/>
          </p:cNvSpPr>
          <p:nvPr/>
        </p:nvSpPr>
        <p:spPr bwMode="auto">
          <a:xfrm>
            <a:off x="0" y="6811963"/>
            <a:ext cx="9144000" cy="46037"/>
          </a:xfrm>
          <a:prstGeom prst="rect">
            <a:avLst/>
          </a:prstGeom>
          <a:solidFill>
            <a:srgbClr val="FFFFFF"/>
          </a:solidFill>
          <a:ln w="9525" algn="ctr">
            <a:solidFill>
              <a:srgbClr val="FFFFFF"/>
            </a:solidFill>
            <a:round/>
            <a:headEnd/>
            <a:tailEnd/>
          </a:ln>
        </p:spPr>
        <p:txBody>
          <a:bodyPr/>
          <a:lstStyle/>
          <a:p>
            <a:endParaRPr lang="en-US"/>
          </a:p>
        </p:txBody>
      </p:sp>
      <p:sp>
        <p:nvSpPr>
          <p:cNvPr id="39973" name="TextBox 40"/>
          <p:cNvSpPr txBox="1">
            <a:spLocks noChangeArrowheads="1"/>
          </p:cNvSpPr>
          <p:nvPr/>
        </p:nvSpPr>
        <p:spPr bwMode="auto">
          <a:xfrm>
            <a:off x="381000" y="1490663"/>
            <a:ext cx="1854354" cy="307777"/>
          </a:xfrm>
          <a:prstGeom prst="rect">
            <a:avLst/>
          </a:prstGeom>
          <a:noFill/>
          <a:ln w="9525">
            <a:noFill/>
            <a:miter lim="800000"/>
            <a:headEnd/>
            <a:tailEnd/>
          </a:ln>
        </p:spPr>
        <p:txBody>
          <a:bodyPr wrap="none">
            <a:spAutoFit/>
          </a:bodyPr>
          <a:lstStyle/>
          <a:p>
            <a:pPr algn="ctr"/>
            <a:r>
              <a:rPr lang="en-US" sz="1400" dirty="0" err="1">
                <a:solidFill>
                  <a:srgbClr val="000000"/>
                </a:solidFill>
              </a:rPr>
              <a:t>Tevatron</a:t>
            </a:r>
            <a:r>
              <a:rPr lang="en-US" sz="1400">
                <a:solidFill>
                  <a:srgbClr val="000000"/>
                </a:solidFill>
              </a:rPr>
              <a:t> </a:t>
            </a:r>
            <a:r>
              <a:rPr lang="en-US" sz="1400" smtClean="0">
                <a:solidFill>
                  <a:srgbClr val="000000"/>
                </a:solidFill>
              </a:rPr>
              <a:t>accelerator</a:t>
            </a:r>
            <a:endParaRPr lang="en-US" sz="1400" dirty="0">
              <a:solidFill>
                <a:srgbClr val="000000"/>
              </a:solidFill>
            </a:endParaRPr>
          </a:p>
        </p:txBody>
      </p:sp>
      <p:sp>
        <p:nvSpPr>
          <p:cNvPr id="39974" name="TextBox 41"/>
          <p:cNvSpPr txBox="1">
            <a:spLocks noChangeArrowheads="1"/>
          </p:cNvSpPr>
          <p:nvPr/>
        </p:nvSpPr>
        <p:spPr bwMode="auto">
          <a:xfrm>
            <a:off x="533400" y="5165725"/>
            <a:ext cx="825500" cy="701675"/>
          </a:xfrm>
          <a:prstGeom prst="rect">
            <a:avLst/>
          </a:prstGeom>
          <a:noFill/>
          <a:ln w="9525">
            <a:noFill/>
            <a:miter lim="800000"/>
            <a:headEnd/>
            <a:tailEnd/>
          </a:ln>
        </p:spPr>
        <p:txBody>
          <a:bodyPr wrap="none">
            <a:spAutoFit/>
          </a:bodyPr>
          <a:lstStyle/>
          <a:p>
            <a:pPr algn="ctr"/>
            <a:r>
              <a:rPr lang="en-US" sz="1800">
                <a:solidFill>
                  <a:srgbClr val="FFFFFF"/>
                </a:solidFill>
              </a:rPr>
              <a:t>CDF</a:t>
            </a:r>
          </a:p>
          <a:p>
            <a:pPr algn="ctr"/>
            <a:r>
              <a:rPr lang="en-US" sz="1800">
                <a:solidFill>
                  <a:srgbClr val="FFFFFF"/>
                </a:solidFill>
              </a:rPr>
              <a:t>DZero</a:t>
            </a:r>
          </a:p>
        </p:txBody>
      </p:sp>
    </p:spTree>
  </p:cSld>
  <p:clrMapOvr>
    <a:masterClrMapping/>
  </p:clrMapOvr>
  <p:transition advTm="1591"/>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Antineutrino strategy</a:t>
            </a:r>
            <a:endParaRPr lang="en-US" dirty="0">
              <a:solidFill>
                <a:srgbClr val="FFFF00"/>
              </a:solidFill>
            </a:endParaRPr>
          </a:p>
        </p:txBody>
      </p:sp>
      <p:sp>
        <p:nvSpPr>
          <p:cNvPr id="3" name="Content Placeholder 2"/>
          <p:cNvSpPr>
            <a:spLocks noGrp="1"/>
          </p:cNvSpPr>
          <p:nvPr>
            <p:ph idx="1"/>
          </p:nvPr>
        </p:nvSpPr>
        <p:spPr>
          <a:xfrm>
            <a:off x="1600200" y="1143000"/>
            <a:ext cx="7315200" cy="4953000"/>
          </a:xfrm>
        </p:spPr>
        <p:txBody>
          <a:bodyPr/>
          <a:lstStyle/>
          <a:p>
            <a:r>
              <a:rPr lang="en-US" dirty="0" smtClean="0"/>
              <a:t>What is the lab's strategy to address the antineutrino result from </a:t>
            </a:r>
            <a:r>
              <a:rPr lang="en-US" dirty="0" err="1" smtClean="0"/>
              <a:t>MiniBooNE</a:t>
            </a:r>
            <a:r>
              <a:rPr lang="en-US" dirty="0" smtClean="0"/>
              <a:t> </a:t>
            </a:r>
            <a:r>
              <a:rPr lang="en-US" dirty="0" smtClean="0"/>
              <a:t>and MINOS?</a:t>
            </a:r>
          </a:p>
          <a:p>
            <a:pPr lvl="1"/>
            <a:endParaRPr lang="en-US" dirty="0" smtClean="0"/>
          </a:p>
          <a:p>
            <a:pPr lvl="1"/>
            <a:r>
              <a:rPr lang="en-US" dirty="0" smtClean="0"/>
              <a:t>Measurements </a:t>
            </a:r>
            <a:r>
              <a:rPr lang="en-US" dirty="0" smtClean="0"/>
              <a:t>only get resolved with more running</a:t>
            </a:r>
          </a:p>
          <a:p>
            <a:pPr lvl="1"/>
            <a:r>
              <a:rPr lang="en-US" dirty="0" err="1" smtClean="0"/>
              <a:t>MiniBooNE</a:t>
            </a:r>
            <a:r>
              <a:rPr lang="en-US" dirty="0" smtClean="0"/>
              <a:t> doubling time is now long (3-4 years).  We will run them for as long as we can but preserving the </a:t>
            </a:r>
            <a:r>
              <a:rPr lang="en-US" dirty="0" err="1" smtClean="0"/>
              <a:t>MicroBooNE</a:t>
            </a:r>
            <a:r>
              <a:rPr lang="en-US" dirty="0" smtClean="0"/>
              <a:t> timeline</a:t>
            </a:r>
          </a:p>
          <a:p>
            <a:pPr lvl="1"/>
            <a:r>
              <a:rPr lang="en-US" dirty="0" smtClean="0"/>
              <a:t>Further progress  would come from: a) </a:t>
            </a:r>
            <a:r>
              <a:rPr lang="en-US" dirty="0" err="1" smtClean="0"/>
              <a:t>MicroBooNE</a:t>
            </a:r>
            <a:r>
              <a:rPr lang="en-US" dirty="0" smtClean="0"/>
              <a:t> running and b) moving </a:t>
            </a:r>
            <a:r>
              <a:rPr lang="en-US" dirty="0" err="1" smtClean="0"/>
              <a:t>MiniBoone</a:t>
            </a:r>
            <a:r>
              <a:rPr lang="en-US" dirty="0" smtClean="0"/>
              <a:t> </a:t>
            </a:r>
            <a:r>
              <a:rPr lang="en-US" dirty="0" smtClean="0"/>
              <a:t>to new location (PAC will consider this Fall) </a:t>
            </a:r>
          </a:p>
          <a:p>
            <a:pPr lvl="1"/>
            <a:r>
              <a:rPr lang="en-US" dirty="0" smtClean="0"/>
              <a:t>Earliest termination is May 2011 which would bring total antineutrino running from 5.6x10</a:t>
            </a:r>
            <a:r>
              <a:rPr lang="en-US" baseline="30000" dirty="0" smtClean="0"/>
              <a:t>20</a:t>
            </a:r>
            <a:r>
              <a:rPr lang="en-US" dirty="0" smtClean="0"/>
              <a:t> POT to 8.0 10</a:t>
            </a:r>
            <a:r>
              <a:rPr lang="en-US" baseline="30000" dirty="0" smtClean="0"/>
              <a:t>20</a:t>
            </a:r>
            <a:r>
              <a:rPr lang="en-US" dirty="0" smtClean="0"/>
              <a:t> POT</a:t>
            </a:r>
          </a:p>
          <a:p>
            <a:pPr lvl="2">
              <a:buNone/>
            </a:pPr>
            <a:r>
              <a:rPr lang="en-US" dirty="0" smtClean="0"/>
              <a:t/>
            </a:r>
            <a:br>
              <a:rPr lang="en-US" dirty="0" smtClean="0"/>
            </a:br>
            <a:r>
              <a:rPr lang="en-US" dirty="0" smtClean="0"/>
              <a:t/>
            </a:r>
            <a:br>
              <a:rPr lang="en-US" dirty="0" smtClean="0"/>
            </a:br>
            <a:endParaRPr lang="en-US" dirty="0"/>
          </a:p>
        </p:txBody>
      </p:sp>
      <p:sp>
        <p:nvSpPr>
          <p:cNvPr id="5" name="Slide Number Placeholder 4"/>
          <p:cNvSpPr>
            <a:spLocks noGrp="1"/>
          </p:cNvSpPr>
          <p:nvPr>
            <p:ph type="sldNum" sz="quarter" idx="11"/>
          </p:nvPr>
        </p:nvSpPr>
        <p:spPr/>
        <p:txBody>
          <a:bodyPr/>
          <a:lstStyle/>
          <a:p>
            <a:pPr>
              <a:defRPr/>
            </a:pPr>
            <a:fld id="{DD335B24-A5D2-4BBF-9E7F-0C9CC4A20CBD}" type="slidenum">
              <a:rPr lang="en-US" smtClean="0"/>
              <a:pPr>
                <a:defRPr/>
              </a:pPr>
              <a:t>8</a:t>
            </a:fld>
            <a:endParaRPr lang="en-US" dirty="0"/>
          </a:p>
        </p:txBody>
      </p:sp>
      <p:sp>
        <p:nvSpPr>
          <p:cNvPr id="6" name="Footer Placeholder 5"/>
          <p:cNvSpPr>
            <a:spLocks noGrp="1"/>
          </p:cNvSpPr>
          <p:nvPr>
            <p:ph type="ftr" sz="quarter" idx="10"/>
          </p:nvPr>
        </p:nvSpPr>
        <p:spPr/>
        <p:txBody>
          <a:bodyPr/>
          <a:lstStyle/>
          <a:p>
            <a:pPr>
              <a:defRPr/>
            </a:pPr>
            <a:r>
              <a:rPr lang="en-US" smtClean="0"/>
              <a:t>Q/A, DOE S&amp;T Review, July 12-14, 2010</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Antineutrino strategy</a:t>
            </a:r>
            <a:endParaRPr lang="en-US" dirty="0">
              <a:solidFill>
                <a:srgbClr val="FFFF00"/>
              </a:solidFill>
            </a:endParaRPr>
          </a:p>
        </p:txBody>
      </p:sp>
      <p:sp>
        <p:nvSpPr>
          <p:cNvPr id="3" name="Content Placeholder 2"/>
          <p:cNvSpPr>
            <a:spLocks noGrp="1"/>
          </p:cNvSpPr>
          <p:nvPr>
            <p:ph idx="1"/>
          </p:nvPr>
        </p:nvSpPr>
        <p:spPr>
          <a:xfrm>
            <a:off x="1600199" y="1219200"/>
            <a:ext cx="7065335" cy="4800600"/>
          </a:xfrm>
        </p:spPr>
        <p:txBody>
          <a:bodyPr/>
          <a:lstStyle/>
          <a:p>
            <a:pPr lvl="1"/>
            <a:r>
              <a:rPr lang="en-US" dirty="0" smtClean="0"/>
              <a:t>Relatively little risk to achieve this goal for </a:t>
            </a:r>
            <a:r>
              <a:rPr lang="en-US" dirty="0" err="1" smtClean="0"/>
              <a:t>MiniBooNE</a:t>
            </a:r>
            <a:endParaRPr lang="en-US" dirty="0" smtClean="0"/>
          </a:p>
          <a:p>
            <a:pPr lvl="1"/>
            <a:r>
              <a:rPr lang="en-US" dirty="0" smtClean="0"/>
              <a:t>For </a:t>
            </a:r>
            <a:r>
              <a:rPr lang="en-US" dirty="0" smtClean="0"/>
              <a:t>MINOS will move analysis from 1.7x10</a:t>
            </a:r>
            <a:r>
              <a:rPr lang="en-US" baseline="30000" dirty="0" smtClean="0"/>
              <a:t>20</a:t>
            </a:r>
            <a:r>
              <a:rPr lang="en-US" dirty="0" smtClean="0"/>
              <a:t> POT to 4.2x10</a:t>
            </a:r>
            <a:r>
              <a:rPr lang="en-US" baseline="30000" dirty="0" smtClean="0"/>
              <a:t>20</a:t>
            </a:r>
            <a:r>
              <a:rPr lang="en-US" dirty="0" smtClean="0"/>
              <a:t> POT before March shutdown</a:t>
            </a:r>
          </a:p>
          <a:p>
            <a:pPr lvl="1"/>
            <a:r>
              <a:rPr lang="en-US" dirty="0" smtClean="0"/>
              <a:t>Main conflict for MINOS is with </a:t>
            </a:r>
            <a:r>
              <a:rPr lang="en-US" dirty="0" err="1" smtClean="0"/>
              <a:t>MINERvA</a:t>
            </a:r>
            <a:r>
              <a:rPr lang="en-US" dirty="0" smtClean="0"/>
              <a:t> running.  </a:t>
            </a:r>
            <a:r>
              <a:rPr lang="en-US" dirty="0" err="1" smtClean="0"/>
              <a:t>MINERvA</a:t>
            </a:r>
            <a:r>
              <a:rPr lang="en-US" dirty="0" smtClean="0"/>
              <a:t> needs neutrinos and “low energy” target position (not planned for after the shutdown). MINOS wants antineutrinos as soon as possible.  The conflict arises from mitigating risk of possible breakdowns or shortening of the schedule due to budget problems.  Exact running schedule still under discussion</a:t>
            </a:r>
          </a:p>
          <a:p>
            <a:pPr lvl="1"/>
            <a:r>
              <a:rPr lang="en-US" dirty="0" smtClean="0"/>
              <a:t>It is possible in principle to continue run MINOS after the shutdown with “medium energy target”</a:t>
            </a:r>
          </a:p>
          <a:p>
            <a:pPr lvl="1"/>
            <a:r>
              <a:rPr lang="en-US" dirty="0" err="1" smtClean="0"/>
              <a:t>NOvA</a:t>
            </a:r>
            <a:r>
              <a:rPr lang="en-US" dirty="0" smtClean="0"/>
              <a:t> will ultimately measure neutrino anti-neutrino differences</a:t>
            </a:r>
            <a:endParaRPr lang="en-US" dirty="0"/>
          </a:p>
        </p:txBody>
      </p:sp>
      <p:sp>
        <p:nvSpPr>
          <p:cNvPr id="5" name="Slide Number Placeholder 4"/>
          <p:cNvSpPr>
            <a:spLocks noGrp="1"/>
          </p:cNvSpPr>
          <p:nvPr>
            <p:ph type="sldNum" sz="quarter" idx="11"/>
          </p:nvPr>
        </p:nvSpPr>
        <p:spPr/>
        <p:txBody>
          <a:bodyPr/>
          <a:lstStyle/>
          <a:p>
            <a:pPr>
              <a:defRPr/>
            </a:pPr>
            <a:fld id="{DD335B24-A5D2-4BBF-9E7F-0C9CC4A20CBD}" type="slidenum">
              <a:rPr lang="en-US" smtClean="0"/>
              <a:pPr>
                <a:defRPr/>
              </a:pPr>
              <a:t>9</a:t>
            </a:fld>
            <a:endParaRPr lang="en-US" dirty="0"/>
          </a:p>
        </p:txBody>
      </p:sp>
      <p:sp>
        <p:nvSpPr>
          <p:cNvPr id="6" name="Footer Placeholder 5"/>
          <p:cNvSpPr>
            <a:spLocks noGrp="1"/>
          </p:cNvSpPr>
          <p:nvPr>
            <p:ph type="ftr" sz="quarter" idx="10"/>
          </p:nvPr>
        </p:nvSpPr>
        <p:spPr/>
        <p:txBody>
          <a:bodyPr/>
          <a:lstStyle/>
          <a:p>
            <a:pPr>
              <a:defRPr/>
            </a:pPr>
            <a:r>
              <a:rPr lang="en-US" smtClean="0"/>
              <a:t>Q/A, DOE S&amp;T Review, July 12-14, 2010</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tory">
  <a:themeElements>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Factor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Factory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Factory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Factory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Factory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Factory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Designs\Factory.pot</Template>
  <TotalTime>19273</TotalTime>
  <Words>2755</Words>
  <Application>Microsoft Office PowerPoint</Application>
  <PresentationFormat>On-screen Show (4:3)</PresentationFormat>
  <Paragraphs>374</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Factory</vt:lpstr>
      <vt:lpstr>Q/A  2010 DOE S&amp;T Review</vt:lpstr>
      <vt:lpstr>Tevatron Run Extension</vt:lpstr>
      <vt:lpstr>User Community</vt:lpstr>
      <vt:lpstr>Tevatron: Proposed Performance Metrics</vt:lpstr>
      <vt:lpstr>NuMI: Proposed Performance Metrics</vt:lpstr>
      <vt:lpstr>Intensity Frontier: Scientists</vt:lpstr>
      <vt:lpstr>Slide 7</vt:lpstr>
      <vt:lpstr>Antineutrino strategy</vt:lpstr>
      <vt:lpstr>Antineutrino strategy</vt:lpstr>
      <vt:lpstr>MiniBooNE endpoint</vt:lpstr>
      <vt:lpstr>Project X Comparisons</vt:lpstr>
      <vt:lpstr>Project X Comparisons</vt:lpstr>
      <vt:lpstr>Global neutrino strategy</vt:lpstr>
      <vt:lpstr>Global neutrino strategy</vt:lpstr>
      <vt:lpstr>Computing / Analysis</vt:lpstr>
      <vt:lpstr>Responses from CDF and DZero Collaborations</vt:lpstr>
      <vt:lpstr>Responses from CDF and DZero Collaborations</vt:lpstr>
      <vt:lpstr>Responses from CDF and DZero Collaborations</vt:lpstr>
      <vt:lpstr>Responses from CDF and DZero Collaborations</vt:lpstr>
      <vt:lpstr>Responses from CDF and DZero Collaborations</vt:lpstr>
      <vt:lpstr>Responses from CDF and DZero Collaborations</vt:lpstr>
      <vt:lpstr>Q3:  What is the impact on physics analysis of the reduced computing budget for neutrinos?   A:  FY11 Computing Budget for neutrinos is not yet finalized, first step is a “budget exercise”.  </vt:lpstr>
      <vt:lpstr>Analysis effects due to Budget Cuts in Personnel (need 5.5FTE in FY11, have &lt;2.5) </vt:lpstr>
      <vt:lpstr>Analysis effects due to cutting Interactive and Grid CPU (50% and 75%)</vt:lpstr>
      <vt:lpstr>Analysis effects due to cuts in Disk Space (50%)</vt:lpstr>
      <vt:lpstr>CD Response:  Planning for Computing for the experiments</vt:lpstr>
      <vt:lpstr>CD Response: Planning for FY11</vt:lpstr>
      <vt:lpstr>CD Response:  Planning for Intensity Frontier Computing</vt:lpstr>
      <vt:lpstr>CD Response: Computing for the Tevatron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communication talk</dc:title>
  <dc:creator>Young-kee Kim x3384 05917V</dc:creator>
  <cp:lastModifiedBy>Young-Kee Kim</cp:lastModifiedBy>
  <cp:revision>539</cp:revision>
  <cp:lastPrinted>1601-01-01T00:00:00Z</cp:lastPrinted>
  <dcterms:created xsi:type="dcterms:W3CDTF">2008-08-01T20:03:26Z</dcterms:created>
  <dcterms:modified xsi:type="dcterms:W3CDTF">2010-07-14T15:37:14Z</dcterms:modified>
</cp:coreProperties>
</file>