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5"/>
  </p:notesMasterIdLst>
  <p:sldIdLst>
    <p:sldId id="256" r:id="rId2"/>
    <p:sldId id="257" r:id="rId3"/>
    <p:sldId id="277" r:id="rId4"/>
    <p:sldId id="276" r:id="rId5"/>
    <p:sldId id="279" r:id="rId6"/>
    <p:sldId id="261" r:id="rId7"/>
    <p:sldId id="263" r:id="rId8"/>
    <p:sldId id="281" r:id="rId9"/>
    <p:sldId id="265" r:id="rId10"/>
    <p:sldId id="280" r:id="rId11"/>
    <p:sldId id="272" r:id="rId12"/>
    <p:sldId id="28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FBD92-EE06-B748-A9C6-010A79AD4700}" type="datetimeFigureOut">
              <a:rPr lang="en-US" smtClean="0"/>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B2B52-D321-DE40-836E-098D9209B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369492-040C-EC4E-A464-D89E09D1701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8512-E3CD-A44D-B545-6398E49DBC3B}"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74F88512-E3CD-A44D-B545-6398E49DBC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69492-040C-EC4E-A464-D89E09D1701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5369492-040C-EC4E-A464-D89E09D1701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5369492-040C-EC4E-A464-D89E09D1701B}" type="datetimeFigureOut">
              <a:rPr lang="en-US" smtClean="0"/>
              <a:pPr/>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5369492-040C-EC4E-A464-D89E09D1701B}" type="datetimeFigureOut">
              <a:rPr lang="en-US" smtClean="0"/>
              <a:pPr/>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69492-040C-EC4E-A464-D89E09D1701B}" type="datetimeFigureOut">
              <a:rPr lang="en-US" smtClean="0"/>
              <a:pPr/>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69492-040C-EC4E-A464-D89E09D1701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8512-E3CD-A44D-B545-6398E49DBC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C5369492-040C-EC4E-A464-D89E09D1701B}" type="datetimeFigureOut">
              <a:rPr lang="en-US" smtClean="0"/>
              <a:pPr/>
              <a:t>4/26/2010</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74F88512-E3CD-A44D-B545-6398E49DBC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d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d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d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8200"/>
            <a:ext cx="6477000" cy="2286000"/>
          </a:xfrm>
        </p:spPr>
        <p:txBody>
          <a:bodyPr>
            <a:normAutofit fontScale="90000"/>
          </a:bodyPr>
          <a:lstStyle/>
          <a:p>
            <a:r>
              <a:rPr lang="en-US" dirty="0" smtClean="0">
                <a:solidFill>
                  <a:srgbClr val="800000"/>
                </a:solidFill>
              </a:rPr>
              <a:t>A Ground-based 21cm BAO survey</a:t>
            </a:r>
            <a:br>
              <a:rPr lang="en-US" dirty="0" smtClean="0">
                <a:solidFill>
                  <a:srgbClr val="800000"/>
                </a:solidFill>
              </a:rPr>
            </a:br>
            <a:r>
              <a:rPr lang="en-US" sz="2667" dirty="0" smtClean="0">
                <a:solidFill>
                  <a:srgbClr val="800000"/>
                </a:solidFill>
              </a:rPr>
              <a:t>(arXiv:0910.5007, submitted to </a:t>
            </a:r>
            <a:r>
              <a:rPr lang="en-US" sz="2667" dirty="0" err="1" smtClean="0">
                <a:solidFill>
                  <a:srgbClr val="800000"/>
                </a:solidFill>
              </a:rPr>
              <a:t>ApJ</a:t>
            </a:r>
            <a:r>
              <a:rPr lang="en-US" sz="2667" dirty="0" smtClean="0">
                <a:solidFill>
                  <a:srgbClr val="800000"/>
                </a:solidFill>
              </a:rPr>
              <a:t>)</a:t>
            </a:r>
            <a:endParaRPr lang="en-US" sz="2667" dirty="0">
              <a:solidFill>
                <a:srgbClr val="800000"/>
              </a:solidFill>
            </a:endParaRPr>
          </a:p>
        </p:txBody>
      </p:sp>
      <p:sp>
        <p:nvSpPr>
          <p:cNvPr id="3" name="Subtitle 2"/>
          <p:cNvSpPr>
            <a:spLocks noGrp="1"/>
          </p:cNvSpPr>
          <p:nvPr>
            <p:ph type="subTitle" idx="1"/>
          </p:nvPr>
        </p:nvSpPr>
        <p:spPr>
          <a:xfrm>
            <a:off x="498348" y="3476244"/>
            <a:ext cx="8147304" cy="667512"/>
          </a:xfrm>
        </p:spPr>
        <p:txBody>
          <a:bodyPr>
            <a:normAutofit fontScale="92500" lnSpcReduction="10000"/>
          </a:bodyPr>
          <a:lstStyle/>
          <a:p>
            <a:r>
              <a:rPr lang="en-US" dirty="0" err="1" smtClean="0"/>
              <a:t>Hee</a:t>
            </a:r>
            <a:r>
              <a:rPr lang="en-US" dirty="0" smtClean="0"/>
              <a:t>—</a:t>
            </a:r>
            <a:r>
              <a:rPr lang="en-US" dirty="0" err="1" smtClean="0"/>
              <a:t>Jong</a:t>
            </a:r>
            <a:r>
              <a:rPr lang="en-US" dirty="0" smtClean="0"/>
              <a:t> </a:t>
            </a:r>
            <a:r>
              <a:rPr lang="en-US" dirty="0" err="1" smtClean="0"/>
              <a:t>Seo</a:t>
            </a:r>
            <a:endParaRPr lang="en-US" dirty="0" smtClean="0"/>
          </a:p>
          <a:p>
            <a:r>
              <a:rPr lang="en-US" dirty="0" smtClean="0"/>
              <a:t>(Fermilab)</a:t>
            </a:r>
            <a:endParaRPr lang="en-US" dirty="0"/>
          </a:p>
        </p:txBody>
      </p:sp>
      <p:sp>
        <p:nvSpPr>
          <p:cNvPr id="4" name="Subtitle 2"/>
          <p:cNvSpPr txBox="1">
            <a:spLocks/>
          </p:cNvSpPr>
          <p:nvPr/>
        </p:nvSpPr>
        <p:spPr>
          <a:xfrm>
            <a:off x="650748" y="4143756"/>
            <a:ext cx="8147304" cy="1495044"/>
          </a:xfrm>
          <a:prstGeom prst="rect">
            <a:avLst/>
          </a:prstGeo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p>
            <a:pPr marL="0" marR="0" lvl="0" indent="0" algn="ctr" defTabSz="914400" rtl="0" eaLnBrk="1" fontAlgn="auto" latinLnBrk="0" hangingPunct="1">
              <a:lnSpc>
                <a:spcPct val="100000"/>
              </a:lnSpc>
              <a:spcBef>
                <a:spcPts val="0"/>
              </a:spcBef>
              <a:spcAft>
                <a:spcPts val="0"/>
              </a:spcAft>
              <a:buClr>
                <a:schemeClr val="tx1">
                  <a:lumMod val="75000"/>
                  <a:lumOff val="25000"/>
                </a:schemeClr>
              </a:buClr>
              <a:buSzPct val="75000"/>
              <a:buFont typeface="Wingdings 2" pitchFamily="18" charset="2"/>
              <a:buNone/>
              <a:tabLst/>
              <a:defRPr/>
            </a:pPr>
            <a:r>
              <a:rPr lang="en-US" sz="2000" dirty="0" smtClean="0">
                <a:solidFill>
                  <a:schemeClr val="tx2"/>
                </a:solidFill>
                <a:effectLst>
                  <a:outerShdw blurRad="25400" dist="25400" dir="4200000" algn="ctr" rotWithShape="0">
                    <a:schemeClr val="tx1">
                      <a:alpha val="40000"/>
                    </a:schemeClr>
                  </a:outerShdw>
                </a:effectLst>
              </a:rPr>
              <a:t>In collaboration with Scott Dodelson, </a:t>
            </a:r>
            <a:r>
              <a:rPr lang="en-US" sz="2000" dirty="0" err="1" smtClean="0">
                <a:solidFill>
                  <a:schemeClr val="tx2"/>
                </a:solidFill>
                <a:effectLst>
                  <a:outerShdw blurRad="25400" dist="25400" dir="4200000" algn="ctr" rotWithShape="0">
                    <a:schemeClr val="tx1">
                      <a:alpha val="40000"/>
                    </a:schemeClr>
                  </a:outerShdw>
                </a:effectLst>
              </a:rPr>
              <a:t>JohnMarriner</a:t>
            </a:r>
            <a:r>
              <a:rPr lang="en-US" sz="2000" dirty="0" smtClean="0">
                <a:solidFill>
                  <a:schemeClr val="tx2"/>
                </a:solidFill>
                <a:effectLst>
                  <a:outerShdw blurRad="25400" dist="25400" dir="4200000" algn="ctr" rotWithShape="0">
                    <a:schemeClr val="tx1">
                      <a:alpha val="40000"/>
                    </a:schemeClr>
                  </a:outerShdw>
                </a:effectLst>
              </a:rPr>
              <a:t>, Dave </a:t>
            </a:r>
            <a:r>
              <a:rPr lang="en-US" sz="2000" dirty="0" smtClean="0">
                <a:solidFill>
                  <a:schemeClr val="tx2"/>
                </a:solidFill>
                <a:effectLst>
                  <a:outerShdw blurRad="25400" dist="25400" dir="4200000" algn="ctr" rotWithShape="0">
                    <a:schemeClr val="tx1">
                      <a:alpha val="40000"/>
                    </a:schemeClr>
                  </a:outerShdw>
                </a:effectLst>
              </a:rPr>
              <a:t>McGinnis</a:t>
            </a:r>
            <a:r>
              <a:rPr lang="en-US" sz="2000" dirty="0" smtClean="0">
                <a:solidFill>
                  <a:schemeClr val="tx2"/>
                </a:solidFill>
                <a:effectLst>
                  <a:outerShdw blurRad="25400" dist="25400" dir="4200000" algn="ctr" rotWithShape="0">
                    <a:schemeClr val="tx1">
                      <a:alpha val="40000"/>
                    </a:schemeClr>
                  </a:outerShdw>
                </a:effectLst>
              </a:rPr>
              <a:t>, </a:t>
            </a:r>
          </a:p>
          <a:p>
            <a:pPr marL="0" marR="0" lvl="0" indent="0" algn="ctr" defTabSz="914400" rtl="0" eaLnBrk="1" fontAlgn="auto" latinLnBrk="0" hangingPunct="1">
              <a:lnSpc>
                <a:spcPct val="100000"/>
              </a:lnSpc>
              <a:spcBef>
                <a:spcPts val="0"/>
              </a:spcBef>
              <a:spcAft>
                <a:spcPts val="0"/>
              </a:spcAft>
              <a:buClr>
                <a:schemeClr val="tx1">
                  <a:lumMod val="75000"/>
                  <a:lumOff val="25000"/>
                </a:schemeClr>
              </a:buClr>
              <a:buSzPct val="75000"/>
              <a:buFont typeface="Wingdings 2" pitchFamily="18" charset="2"/>
              <a:buNone/>
              <a:tabLst/>
              <a:defRPr/>
            </a:pPr>
            <a:r>
              <a:rPr lang="en-US" sz="2000" dirty="0" smtClean="0">
                <a:solidFill>
                  <a:schemeClr val="tx2"/>
                </a:solidFill>
                <a:effectLst>
                  <a:outerShdw blurRad="25400" dist="25400" dir="4200000" algn="ctr" rotWithShape="0">
                    <a:schemeClr val="tx1">
                      <a:alpha val="40000"/>
                    </a:schemeClr>
                  </a:outerShdw>
                </a:effectLst>
              </a:rPr>
              <a:t>Albert Stebbins, Chris Stoughton, Alberto </a:t>
            </a:r>
            <a:r>
              <a:rPr lang="en-US" sz="2000" dirty="0" err="1" smtClean="0">
                <a:solidFill>
                  <a:schemeClr val="tx2"/>
                </a:solidFill>
                <a:effectLst>
                  <a:outerShdw blurRad="25400" dist="25400" dir="4200000" algn="ctr" rotWithShape="0">
                    <a:schemeClr val="tx1">
                      <a:alpha val="40000"/>
                    </a:schemeClr>
                  </a:outerShdw>
                </a:effectLst>
              </a:rPr>
              <a:t>Vallinoto</a:t>
            </a:r>
            <a:endParaRPr lang="en-US" sz="2000" dirty="0" smtClean="0">
              <a:solidFill>
                <a:schemeClr val="tx2"/>
              </a:solidFill>
              <a:effectLst>
                <a:outerShdw blurRad="25400" dist="25400" dir="4200000" algn="ctr" rotWithShape="0">
                  <a:schemeClr val="tx1">
                    <a:alpha val="40000"/>
                  </a:schemeClr>
                </a:outerShdw>
              </a:effectLst>
            </a:endParaRPr>
          </a:p>
        </p:txBody>
      </p:sp>
      <p:sp>
        <p:nvSpPr>
          <p:cNvPr id="5" name="TextBox 4"/>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Effect of an angular resolution</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949325" y="1044387"/>
            <a:ext cx="7356475" cy="2923877"/>
          </a:xfrm>
          <a:prstGeom prst="rect">
            <a:avLst/>
          </a:prstGeom>
          <a:noFill/>
        </p:spPr>
        <p:txBody>
          <a:bodyPr wrap="square" rtlCol="0">
            <a:spAutoFit/>
          </a:bodyPr>
          <a:lstStyle/>
          <a:p>
            <a:pPr marL="457200" indent="-457200">
              <a:buAutoNum type="arabicPeriod"/>
            </a:pPr>
            <a:r>
              <a:rPr lang="en-US" sz="2400" dirty="0" smtClean="0"/>
              <a:t>Increases the noise </a:t>
            </a:r>
            <a:r>
              <a:rPr lang="en-US" sz="2400" smtClean="0"/>
              <a:t>per mode </a:t>
            </a:r>
            <a:r>
              <a:rPr lang="en-US" sz="2400" dirty="0" smtClean="0"/>
              <a:t>through V</a:t>
            </a:r>
            <a:r>
              <a:rPr lang="en-US" sz="2400" baseline="-25000" dirty="0" smtClean="0"/>
              <a:t>R</a:t>
            </a:r>
          </a:p>
          <a:p>
            <a:pPr marL="457200" indent="-457200">
              <a:buAutoNum type="arabicPeriod"/>
            </a:pPr>
            <a:r>
              <a:rPr lang="en-US" sz="2400" dirty="0" err="1" smtClean="0"/>
              <a:t>Wavenumber</a:t>
            </a:r>
            <a:r>
              <a:rPr lang="en-US" sz="2400" dirty="0" smtClean="0"/>
              <a:t> cutoff near </a:t>
            </a:r>
            <a:r>
              <a:rPr lang="en-US" sz="2400" dirty="0" err="1" smtClean="0"/>
              <a:t>k</a:t>
            </a:r>
            <a:r>
              <a:rPr lang="en-US" sz="2400" baseline="-25000" dirty="0" err="1" smtClean="0"/>
              <a:t>Nyq</a:t>
            </a:r>
            <a:endParaRPr lang="en-US" sz="2400" dirty="0" smtClean="0"/>
          </a:p>
          <a:p>
            <a:pPr marL="457200" indent="-457200">
              <a:buAutoNum type="arabicPeriod"/>
            </a:pPr>
            <a:endParaRPr lang="en-US" sz="2400" baseline="-25000" dirty="0" smtClean="0"/>
          </a:p>
          <a:p>
            <a:pPr marL="457200" indent="-457200">
              <a:buAutoNum type="arabicPeriod"/>
            </a:pPr>
            <a:endParaRPr lang="en-US" sz="24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endParaRPr lang="en-US" sz="2400" baseline="-25000" dirty="0" smtClean="0"/>
          </a:p>
        </p:txBody>
      </p:sp>
      <p:cxnSp>
        <p:nvCxnSpPr>
          <p:cNvPr id="9" name="Straight Arrow Connector 8"/>
          <p:cNvCxnSpPr/>
          <p:nvPr/>
        </p:nvCxnSpPr>
        <p:spPr>
          <a:xfrm rot="5400000" flipH="1" flipV="1">
            <a:off x="914400" y="3276600"/>
            <a:ext cx="1981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949326" y="4267994"/>
            <a:ext cx="954881" cy="608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904206" y="4267994"/>
            <a:ext cx="2134394" cy="761206"/>
          </a:xfrm>
          <a:prstGeom prst="straightConnector1">
            <a:avLst/>
          </a:prstGeom>
          <a:ln w="38100" cap="flat" cmpd="sng" algn="ctr">
            <a:gradFill flip="none" rotWithShape="1">
              <a:gsLst>
                <a:gs pos="0">
                  <a:schemeClr val="accent1"/>
                </a:gs>
                <a:gs pos="100000">
                  <a:prstClr val="white"/>
                </a:gs>
              </a:gsLst>
              <a:lin ang="0" scaled="1"/>
              <a:tileRect/>
            </a:gra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 y="4876801"/>
            <a:ext cx="838200" cy="369331"/>
          </a:xfrm>
          <a:prstGeom prst="rect">
            <a:avLst/>
          </a:prstGeom>
          <a:noFill/>
        </p:spPr>
        <p:txBody>
          <a:bodyPr wrap="square" rtlCol="0">
            <a:spAutoFit/>
          </a:bodyPr>
          <a:lstStyle/>
          <a:p>
            <a:r>
              <a:rPr lang="en-US" dirty="0" err="1" smtClean="0"/>
              <a:t>k</a:t>
            </a:r>
            <a:r>
              <a:rPr lang="en-US" baseline="-25000" dirty="0" err="1" smtClean="0"/>
              <a:t>DEC</a:t>
            </a:r>
            <a:endParaRPr lang="en-US" dirty="0"/>
          </a:p>
        </p:txBody>
      </p:sp>
      <p:sp>
        <p:nvSpPr>
          <p:cNvPr id="15" name="TextBox 14"/>
          <p:cNvSpPr txBox="1"/>
          <p:nvPr/>
        </p:nvSpPr>
        <p:spPr>
          <a:xfrm>
            <a:off x="2895600" y="4876800"/>
            <a:ext cx="685800" cy="369332"/>
          </a:xfrm>
          <a:prstGeom prst="rect">
            <a:avLst/>
          </a:prstGeom>
          <a:noFill/>
        </p:spPr>
        <p:txBody>
          <a:bodyPr wrap="square" rtlCol="0">
            <a:spAutoFit/>
          </a:bodyPr>
          <a:lstStyle/>
          <a:p>
            <a:r>
              <a:rPr lang="en-US" dirty="0" err="1" smtClean="0"/>
              <a:t>k</a:t>
            </a:r>
            <a:r>
              <a:rPr lang="en-US" baseline="-25000" dirty="0" err="1" smtClean="0"/>
              <a:t>RA</a:t>
            </a:r>
            <a:endParaRPr lang="en-US" dirty="0"/>
          </a:p>
        </p:txBody>
      </p:sp>
      <p:sp>
        <p:nvSpPr>
          <p:cNvPr id="16" name="TextBox 15"/>
          <p:cNvSpPr txBox="1"/>
          <p:nvPr/>
        </p:nvSpPr>
        <p:spPr>
          <a:xfrm>
            <a:off x="1600200" y="1981200"/>
            <a:ext cx="533400" cy="369332"/>
          </a:xfrm>
          <a:prstGeom prst="rect">
            <a:avLst/>
          </a:prstGeom>
          <a:noFill/>
        </p:spPr>
        <p:txBody>
          <a:bodyPr wrap="square" rtlCol="0">
            <a:spAutoFit/>
          </a:bodyPr>
          <a:lstStyle/>
          <a:p>
            <a:r>
              <a:rPr lang="en-US" dirty="0" err="1" smtClean="0"/>
              <a:t>k</a:t>
            </a:r>
            <a:r>
              <a:rPr lang="en-US" baseline="-25000" dirty="0" err="1" smtClean="0"/>
              <a:t>Z</a:t>
            </a:r>
            <a:endParaRPr lang="en-US" dirty="0"/>
          </a:p>
        </p:txBody>
      </p:sp>
      <p:cxnSp>
        <p:nvCxnSpPr>
          <p:cNvPr id="29" name="Curved Connector 28"/>
          <p:cNvCxnSpPr/>
          <p:nvPr/>
        </p:nvCxnSpPr>
        <p:spPr>
          <a:xfrm flipV="1">
            <a:off x="949325" y="4267994"/>
            <a:ext cx="838200" cy="420946"/>
          </a:xfrm>
          <a:prstGeom prst="curvedConnector3">
            <a:avLst>
              <a:gd name="adj1" fmla="val -8270"/>
            </a:avLst>
          </a:prstGeom>
          <a:ln w="190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62000" y="3849946"/>
            <a:ext cx="838200" cy="369332"/>
          </a:xfrm>
          <a:prstGeom prst="rect">
            <a:avLst/>
          </a:prstGeom>
          <a:noFill/>
        </p:spPr>
        <p:txBody>
          <a:bodyPr wrap="square" rtlCol="0">
            <a:spAutoFit/>
          </a:bodyPr>
          <a:lstStyle/>
          <a:p>
            <a:r>
              <a:rPr lang="en-US" dirty="0" err="1" smtClean="0"/>
              <a:t>k</a:t>
            </a:r>
            <a:r>
              <a:rPr lang="en-US" baseline="-25000" dirty="0" err="1" smtClean="0"/>
              <a:t>Nyq</a:t>
            </a:r>
            <a:endParaRPr lang="en-US" dirty="0"/>
          </a:p>
        </p:txBody>
      </p:sp>
      <p:cxnSp>
        <p:nvCxnSpPr>
          <p:cNvPr id="40" name="Curved Connector 39"/>
          <p:cNvCxnSpPr/>
          <p:nvPr/>
        </p:nvCxnSpPr>
        <p:spPr>
          <a:xfrm>
            <a:off x="2133600" y="4219278"/>
            <a:ext cx="1219200" cy="276522"/>
          </a:xfrm>
          <a:prstGeom prst="curvedConnector3">
            <a:avLst>
              <a:gd name="adj1" fmla="val 109519"/>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76500" y="3817681"/>
            <a:ext cx="2095500" cy="369332"/>
          </a:xfrm>
          <a:prstGeom prst="rect">
            <a:avLst/>
          </a:prstGeom>
          <a:noFill/>
        </p:spPr>
        <p:txBody>
          <a:bodyPr wrap="square" rtlCol="0">
            <a:spAutoFit/>
          </a:bodyPr>
          <a:lstStyle/>
          <a:p>
            <a:r>
              <a:rPr lang="en-US" dirty="0" err="1" smtClean="0"/>
              <a:t>k</a:t>
            </a:r>
            <a:r>
              <a:rPr lang="en-US" baseline="-25000" dirty="0" err="1" smtClean="0"/>
              <a:t>Nyq</a:t>
            </a:r>
            <a:r>
              <a:rPr lang="en-US" dirty="0" smtClean="0"/>
              <a:t>= </a:t>
            </a:r>
            <a:r>
              <a:rPr lang="en-US" dirty="0" err="1" smtClean="0"/>
              <a:t>π</a:t>
            </a:r>
            <a:r>
              <a:rPr lang="en-US" dirty="0" smtClean="0"/>
              <a:t>/resolution</a:t>
            </a:r>
            <a:endParaRPr lang="en-US" dirty="0"/>
          </a:p>
        </p:txBody>
      </p:sp>
      <p:sp>
        <p:nvSpPr>
          <p:cNvPr id="49" name="TextBox 48"/>
          <p:cNvSpPr txBox="1"/>
          <p:nvPr/>
        </p:nvSpPr>
        <p:spPr>
          <a:xfrm>
            <a:off x="4038600" y="5150605"/>
            <a:ext cx="4800600" cy="923330"/>
          </a:xfrm>
          <a:prstGeom prst="rect">
            <a:avLst/>
          </a:prstGeom>
          <a:solidFill>
            <a:schemeClr val="bg2"/>
          </a:solidFill>
        </p:spPr>
        <p:txBody>
          <a:bodyPr wrap="square" rtlCol="0">
            <a:spAutoFit/>
          </a:bodyPr>
          <a:lstStyle/>
          <a:p>
            <a:r>
              <a:rPr lang="en-US" dirty="0" smtClean="0"/>
              <a:t>However, the data are harder to fit reliably with a poor angular resolution – i.e., at </a:t>
            </a:r>
            <a:r>
              <a:rPr lang="en-US" dirty="0" err="1" smtClean="0"/>
              <a:t>z</a:t>
            </a:r>
            <a:r>
              <a:rPr lang="en-US" dirty="0" smtClean="0"/>
              <a:t> &gt; 1.5 for 100-150m CRT.</a:t>
            </a:r>
            <a:endParaRPr lang="en-US" dirty="0"/>
          </a:p>
        </p:txBody>
      </p:sp>
      <p:pic>
        <p:nvPicPr>
          <p:cNvPr id="19" name="Picture 18" descr="f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937684" y="2209800"/>
            <a:ext cx="3672916" cy="2819400"/>
          </a:xfrm>
          <a:prstGeom prst="rect">
            <a:avLst/>
          </a:prstGeom>
        </p:spPr>
      </p:pic>
      <p:sp>
        <p:nvSpPr>
          <p:cNvPr id="20" name="TextBox 19"/>
          <p:cNvSpPr txBox="1"/>
          <p:nvPr/>
        </p:nvSpPr>
        <p:spPr>
          <a:xfrm>
            <a:off x="6400800" y="1790700"/>
            <a:ext cx="2133600" cy="381000"/>
          </a:xfrm>
          <a:prstGeom prst="rect">
            <a:avLst/>
          </a:prstGeom>
          <a:noFill/>
        </p:spPr>
        <p:txBody>
          <a:bodyPr wrap="square" rtlCol="0">
            <a:spAutoFit/>
          </a:bodyPr>
          <a:lstStyle/>
          <a:p>
            <a:r>
              <a:rPr lang="en-US" dirty="0" smtClean="0">
                <a:solidFill>
                  <a:srgbClr val="FF0000"/>
                </a:solidFill>
              </a:rPr>
              <a:t>Monte Carlos</a:t>
            </a:r>
            <a:endParaRPr lang="en-US" dirty="0">
              <a:solidFill>
                <a:srgbClr val="FF0000"/>
              </a:solidFill>
            </a:endParaRPr>
          </a:p>
        </p:txBody>
      </p:sp>
      <p:sp>
        <p:nvSpPr>
          <p:cNvPr id="21" name="TextBox 20"/>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8475" y="381000"/>
            <a:ext cx="8147050" cy="663387"/>
          </a:xfrm>
        </p:spPr>
        <p:txBody>
          <a:bodyPr>
            <a:normAutofit fontScale="92500"/>
          </a:bodyPr>
          <a:lstStyle/>
          <a:p>
            <a:r>
              <a:rPr lang="en-US" sz="3600" b="1" i="1" dirty="0" err="1" smtClean="0">
                <a:solidFill>
                  <a:srgbClr val="800000"/>
                </a:solidFill>
              </a:rPr>
              <a:t>FoM</a:t>
            </a:r>
            <a:r>
              <a:rPr lang="en-US" sz="3600" b="1" i="1" dirty="0" smtClean="0">
                <a:solidFill>
                  <a:srgbClr val="800000"/>
                </a:solidFill>
              </a:rPr>
              <a:t> as a function of Telescope configuration</a:t>
            </a:r>
            <a:endParaRPr lang="en-US" sz="3600" b="1" i="1" dirty="0">
              <a:solidFill>
                <a:srgbClr val="800000"/>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cxnSp>
        <p:nvCxnSpPr>
          <p:cNvPr id="14" name="Straight Arrow Connector 13"/>
          <p:cNvCxnSpPr/>
          <p:nvPr/>
        </p:nvCxnSpPr>
        <p:spPr>
          <a:xfrm flipV="1">
            <a:off x="949325" y="2057400"/>
            <a:ext cx="1031875" cy="152400"/>
          </a:xfrm>
          <a:prstGeom prst="straightConnector1">
            <a:avLst/>
          </a:prstGeom>
          <a:ln>
            <a:solidFill>
              <a:srgbClr val="1C181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949325" y="1371600"/>
            <a:ext cx="1031875" cy="76200"/>
          </a:xfrm>
          <a:prstGeom prst="straightConnector1">
            <a:avLst/>
          </a:prstGeom>
          <a:ln>
            <a:solidFill>
              <a:srgbClr val="1C1812"/>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4965" y="2426732"/>
            <a:ext cx="990600" cy="369332"/>
          </a:xfrm>
          <a:prstGeom prst="rect">
            <a:avLst/>
          </a:prstGeom>
          <a:noFill/>
        </p:spPr>
        <p:txBody>
          <a:bodyPr wrap="square" rtlCol="0">
            <a:spAutoFit/>
          </a:bodyPr>
          <a:lstStyle/>
          <a:p>
            <a:r>
              <a:rPr lang="en-US" dirty="0" smtClean="0">
                <a:solidFill>
                  <a:srgbClr val="800000"/>
                </a:solidFill>
              </a:rPr>
              <a:t>Planck</a:t>
            </a:r>
            <a:endParaRPr lang="en-US" dirty="0">
              <a:solidFill>
                <a:srgbClr val="800000"/>
              </a:solidFill>
            </a:endParaRPr>
          </a:p>
        </p:txBody>
      </p:sp>
      <p:sp>
        <p:nvSpPr>
          <p:cNvPr id="18" name="TextBox 17"/>
          <p:cNvSpPr txBox="1"/>
          <p:nvPr/>
        </p:nvSpPr>
        <p:spPr>
          <a:xfrm>
            <a:off x="147636" y="801469"/>
            <a:ext cx="1482725" cy="646331"/>
          </a:xfrm>
          <a:prstGeom prst="rect">
            <a:avLst/>
          </a:prstGeom>
          <a:noFill/>
        </p:spPr>
        <p:txBody>
          <a:bodyPr wrap="square" rtlCol="0">
            <a:spAutoFit/>
          </a:bodyPr>
          <a:lstStyle/>
          <a:p>
            <a:r>
              <a:rPr lang="en-US" dirty="0" smtClean="0">
                <a:solidFill>
                  <a:srgbClr val="800000"/>
                </a:solidFill>
              </a:rPr>
              <a:t>Planck + Stage II</a:t>
            </a:r>
            <a:endParaRPr lang="en-US" dirty="0">
              <a:solidFill>
                <a:srgbClr val="800000"/>
              </a:solidFill>
            </a:endParaRPr>
          </a:p>
        </p:txBody>
      </p:sp>
      <p:sp>
        <p:nvSpPr>
          <p:cNvPr id="19" name="Oval Callout 18"/>
          <p:cNvSpPr/>
          <p:nvPr/>
        </p:nvSpPr>
        <p:spPr>
          <a:xfrm>
            <a:off x="990600" y="4953000"/>
            <a:ext cx="492125" cy="762000"/>
          </a:xfrm>
          <a:prstGeom prst="wedgeEllipseCallout">
            <a:avLst>
              <a:gd name="adj1" fmla="val -120081"/>
              <a:gd name="adj2" fmla="val 110122"/>
            </a:avLst>
          </a:prstGeom>
          <a:blipFill dpi="0" rotWithShape="1">
            <a:blip r:embed="rId2">
              <a:alphaModFix amt="1000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28600" y="2895600"/>
            <a:ext cx="461665" cy="3653697"/>
          </a:xfrm>
          <a:prstGeom prst="rect">
            <a:avLst/>
          </a:prstGeom>
          <a:noFill/>
        </p:spPr>
        <p:txBody>
          <a:bodyPr vert="vert270" wrap="square" rtlCol="0">
            <a:spAutoFit/>
          </a:bodyPr>
          <a:lstStyle/>
          <a:p>
            <a:r>
              <a:rPr lang="en-US" dirty="0" smtClean="0">
                <a:solidFill>
                  <a:srgbClr val="800000"/>
                </a:solidFill>
              </a:rPr>
              <a:t>P</a:t>
            </a:r>
            <a:r>
              <a:rPr lang="en-US" baseline="-25000" dirty="0" smtClean="0">
                <a:solidFill>
                  <a:srgbClr val="800000"/>
                </a:solidFill>
              </a:rPr>
              <a:t>HI</a:t>
            </a:r>
            <a:r>
              <a:rPr lang="en-US" dirty="0" smtClean="0">
                <a:solidFill>
                  <a:srgbClr val="800000"/>
                </a:solidFill>
              </a:rPr>
              <a:t>/(</a:t>
            </a:r>
            <a:r>
              <a:rPr lang="en-US" dirty="0" err="1" smtClean="0">
                <a:solidFill>
                  <a:srgbClr val="800000"/>
                </a:solidFill>
              </a:rPr>
              <a:t>P</a:t>
            </a:r>
            <a:r>
              <a:rPr lang="en-US" baseline="-25000" dirty="0" err="1" smtClean="0">
                <a:solidFill>
                  <a:srgbClr val="800000"/>
                </a:solidFill>
              </a:rPr>
              <a:t>N</a:t>
            </a:r>
            <a:r>
              <a:rPr lang="en-US" dirty="0" err="1" smtClean="0">
                <a:solidFill>
                  <a:srgbClr val="800000"/>
                </a:solidFill>
              </a:rPr>
              <a:t>+P</a:t>
            </a:r>
            <a:r>
              <a:rPr lang="en-US" baseline="-25000" dirty="0" err="1" smtClean="0">
                <a:solidFill>
                  <a:srgbClr val="800000"/>
                </a:solidFill>
              </a:rPr>
              <a:t>shot</a:t>
            </a:r>
            <a:r>
              <a:rPr lang="en-US" dirty="0" smtClean="0">
                <a:solidFill>
                  <a:srgbClr val="800000"/>
                </a:solidFill>
              </a:rPr>
              <a:t>)  at </a:t>
            </a:r>
            <a:r>
              <a:rPr lang="en-US" dirty="0" err="1" smtClean="0">
                <a:solidFill>
                  <a:srgbClr val="800000"/>
                </a:solidFill>
              </a:rPr>
              <a:t>k</a:t>
            </a:r>
            <a:r>
              <a:rPr lang="en-US" dirty="0" smtClean="0">
                <a:solidFill>
                  <a:srgbClr val="800000"/>
                </a:solidFill>
              </a:rPr>
              <a:t>=0.2 </a:t>
            </a:r>
            <a:r>
              <a:rPr lang="en-US" dirty="0" err="1" smtClean="0">
                <a:solidFill>
                  <a:srgbClr val="800000"/>
                </a:solidFill>
              </a:rPr>
              <a:t>h</a:t>
            </a:r>
            <a:r>
              <a:rPr lang="en-US" dirty="0" smtClean="0">
                <a:solidFill>
                  <a:srgbClr val="800000"/>
                </a:solidFill>
              </a:rPr>
              <a:t> Mpc</a:t>
            </a:r>
            <a:r>
              <a:rPr lang="en-US" baseline="30000" dirty="0" smtClean="0">
                <a:solidFill>
                  <a:srgbClr val="800000"/>
                </a:solidFill>
              </a:rPr>
              <a:t>-1</a:t>
            </a:r>
            <a:endParaRPr lang="en-US" dirty="0">
              <a:solidFill>
                <a:srgbClr val="800000"/>
              </a:solidFill>
            </a:endParaRPr>
          </a:p>
        </p:txBody>
      </p:sp>
      <p:pic>
        <p:nvPicPr>
          <p:cNvPr id="15" name="Picture 14" descr="f6.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49325" y="1044387"/>
            <a:ext cx="7317502" cy="5504910"/>
          </a:xfrm>
          <a:prstGeom prst="rect">
            <a:avLst/>
          </a:prstGeom>
        </p:spPr>
      </p:pic>
      <p:sp>
        <p:nvSpPr>
          <p:cNvPr id="23" name="TextBox 22"/>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8475" y="381000"/>
            <a:ext cx="8147050" cy="663387"/>
          </a:xfrm>
        </p:spPr>
        <p:txBody>
          <a:bodyPr>
            <a:normAutofit/>
          </a:bodyPr>
          <a:lstStyle/>
          <a:p>
            <a:r>
              <a:rPr lang="en-US" sz="3600" i="1" dirty="0" smtClean="0">
                <a:solidFill>
                  <a:srgbClr val="800000"/>
                </a:solidFill>
              </a:rPr>
              <a:t>Maximization of </a:t>
            </a:r>
            <a:r>
              <a:rPr lang="en-US" sz="3600" i="1" dirty="0" err="1" smtClean="0">
                <a:solidFill>
                  <a:srgbClr val="800000"/>
                </a:solidFill>
              </a:rPr>
              <a:t>FoM</a:t>
            </a:r>
            <a:endParaRPr lang="en-US" sz="3600" b="1" i="1" dirty="0">
              <a:solidFill>
                <a:srgbClr val="800000"/>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pic>
        <p:nvPicPr>
          <p:cNvPr id="12" name="Picture 11" descr="f7.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514600" y="2362200"/>
            <a:ext cx="3962400" cy="2891225"/>
          </a:xfrm>
          <a:prstGeom prst="rect">
            <a:avLst/>
          </a:prstGeom>
        </p:spPr>
      </p:pic>
      <p:sp>
        <p:nvSpPr>
          <p:cNvPr id="13" name="TextBox 12"/>
          <p:cNvSpPr txBox="1"/>
          <p:nvPr/>
        </p:nvSpPr>
        <p:spPr>
          <a:xfrm>
            <a:off x="1219200" y="1044387"/>
            <a:ext cx="6553200" cy="923330"/>
          </a:xfrm>
          <a:prstGeom prst="rect">
            <a:avLst/>
          </a:prstGeom>
          <a:noFill/>
        </p:spPr>
        <p:txBody>
          <a:bodyPr wrap="square" rtlCol="0">
            <a:spAutoFit/>
          </a:bodyPr>
          <a:lstStyle/>
          <a:p>
            <a:r>
              <a:rPr lang="en-US" dirty="0" smtClean="0"/>
              <a:t>Optimize the CRT telescope configuration while holding the cost fixed.  The cost includes, the cost of the digital electronics, the cost of the cylinder feed line, and the cost of the reflector surface.</a:t>
            </a:r>
            <a:endParaRPr lang="en-US" dirty="0"/>
          </a:p>
        </p:txBody>
      </p:sp>
      <p:cxnSp>
        <p:nvCxnSpPr>
          <p:cNvPr id="23" name="Straight Arrow Connector 22"/>
          <p:cNvCxnSpPr/>
          <p:nvPr/>
        </p:nvCxnSpPr>
        <p:spPr>
          <a:xfrm rot="5400000" flipH="1" flipV="1">
            <a:off x="2669982" y="4340419"/>
            <a:ext cx="18244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33600" y="5253425"/>
            <a:ext cx="5791200" cy="646331"/>
          </a:xfrm>
          <a:prstGeom prst="rect">
            <a:avLst/>
          </a:prstGeom>
          <a:noFill/>
        </p:spPr>
        <p:txBody>
          <a:bodyPr wrap="square" rtlCol="0">
            <a:spAutoFit/>
          </a:bodyPr>
          <a:lstStyle/>
          <a:p>
            <a:r>
              <a:rPr lang="en-US" dirty="0" err="1" smtClean="0"/>
              <a:t>FoM</a:t>
            </a:r>
            <a:r>
              <a:rPr lang="en-US" dirty="0" smtClean="0"/>
              <a:t> = 300 can be achieved with $15-20 million according our cost model.</a:t>
            </a:r>
            <a:endParaRPr lang="en-US" dirty="0"/>
          </a:p>
        </p:txBody>
      </p:sp>
      <p:sp>
        <p:nvSpPr>
          <p:cNvPr id="27" name="TextBox 26"/>
          <p:cNvSpPr txBox="1"/>
          <p:nvPr/>
        </p:nvSpPr>
        <p:spPr>
          <a:xfrm>
            <a:off x="2133600" y="5950059"/>
            <a:ext cx="5334000" cy="369332"/>
          </a:xfrm>
          <a:prstGeom prst="rect">
            <a:avLst/>
          </a:prstGeom>
          <a:solidFill>
            <a:schemeClr val="accent1"/>
          </a:solidFill>
        </p:spPr>
        <p:txBody>
          <a:bodyPr wrap="square" rtlCol="0">
            <a:spAutoFit/>
          </a:bodyPr>
          <a:lstStyle/>
          <a:p>
            <a:r>
              <a:rPr lang="en-US" dirty="0" smtClean="0"/>
              <a:t>We generated a publicly available optimization tool.</a:t>
            </a:r>
            <a:endParaRPr lang="en-US" dirty="0"/>
          </a:p>
        </p:txBody>
      </p:sp>
      <p:sp>
        <p:nvSpPr>
          <p:cNvPr id="28" name="TextBox 27"/>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Summary</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949325" y="1295401"/>
            <a:ext cx="7356475" cy="1200328"/>
          </a:xfrm>
          <a:prstGeom prst="rect">
            <a:avLst/>
          </a:prstGeom>
          <a:noFill/>
        </p:spPr>
        <p:txBody>
          <a:bodyPr wrap="square" rtlCol="0">
            <a:spAutoFit/>
          </a:bodyPr>
          <a:lstStyle/>
          <a:p>
            <a:pPr marL="457200" indent="-457200">
              <a:buAutoNum type="arabicPeriod"/>
            </a:pPr>
            <a:endParaRPr lang="en-US" sz="24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endParaRPr lang="en-US" sz="2400" baseline="-25000" dirty="0" smtClean="0"/>
          </a:p>
        </p:txBody>
      </p:sp>
      <p:sp>
        <p:nvSpPr>
          <p:cNvPr id="7" name="TextBox 6"/>
          <p:cNvSpPr txBox="1"/>
          <p:nvPr/>
        </p:nvSpPr>
        <p:spPr>
          <a:xfrm>
            <a:off x="949325" y="1143000"/>
            <a:ext cx="7356475" cy="6986527"/>
          </a:xfrm>
          <a:prstGeom prst="rect">
            <a:avLst/>
          </a:prstGeom>
          <a:noFill/>
        </p:spPr>
        <p:txBody>
          <a:bodyPr wrap="square" rtlCol="0">
            <a:spAutoFit/>
          </a:bodyPr>
          <a:lstStyle/>
          <a:p>
            <a:pPr marL="457200" indent="-457200"/>
            <a:r>
              <a:rPr lang="en-US" sz="2400" dirty="0" smtClean="0"/>
              <a:t>We tested the feasibility of measuring BAO using a ground-based CRT with an emphasis on the engineering reality and the angular resolution effect.</a:t>
            </a:r>
          </a:p>
          <a:p>
            <a:pPr marL="457200" indent="-457200">
              <a:buAutoNum type="arabicPeriod"/>
            </a:pPr>
            <a:r>
              <a:rPr lang="en-US" sz="2400" dirty="0" smtClean="0"/>
              <a:t>Angular resolution limits the </a:t>
            </a:r>
            <a:r>
              <a:rPr lang="en-US" sz="2400" dirty="0" err="1" smtClean="0"/>
              <a:t>wavenumber</a:t>
            </a:r>
            <a:r>
              <a:rPr lang="en-US" sz="2400" dirty="0" smtClean="0"/>
              <a:t> range available for the BAO standard ruler test – for 100-150m CRT telescope, the effect on </a:t>
            </a:r>
            <a:r>
              <a:rPr lang="en-US" sz="2400" dirty="0" err="1" smtClean="0"/>
              <a:t>FoM</a:t>
            </a:r>
            <a:r>
              <a:rPr lang="en-US" sz="2400" dirty="0" smtClean="0"/>
              <a:t> is small.</a:t>
            </a:r>
          </a:p>
          <a:p>
            <a:pPr marL="457200" indent="-457200"/>
            <a:r>
              <a:rPr lang="en-US" sz="2400" dirty="0" smtClean="0"/>
              <a:t>On the other hand, the data are harder to fit reliably (</a:t>
            </a:r>
            <a:r>
              <a:rPr lang="en-US" sz="2400" dirty="0" err="1" smtClean="0"/>
              <a:t>z</a:t>
            </a:r>
            <a:r>
              <a:rPr lang="en-US" sz="2400" dirty="0" smtClean="0"/>
              <a:t> &gt; 1.6 for 100-150m CRT telescope). </a:t>
            </a:r>
            <a:endParaRPr lang="en-US" sz="2400" baseline="-25000" dirty="0" smtClean="0"/>
          </a:p>
          <a:p>
            <a:pPr marL="457200" indent="-457200">
              <a:buAutoNum type="arabicPeriod" startAt="2"/>
            </a:pPr>
            <a:r>
              <a:rPr lang="en-US" sz="2400" dirty="0" smtClean="0"/>
              <a:t>We investigated the performance of a telescope as a function of various telescope configuration.</a:t>
            </a:r>
          </a:p>
          <a:p>
            <a:pPr marL="457200" indent="-457200">
              <a:buAutoNum type="arabicPeriod" startAt="2"/>
            </a:pPr>
            <a:r>
              <a:rPr lang="en-US" sz="2400" dirty="0" smtClean="0"/>
              <a:t>We have optimized the telescope configuration for the maximum </a:t>
            </a:r>
            <a:r>
              <a:rPr lang="en-US" sz="2400" dirty="0" err="1" smtClean="0"/>
              <a:t>FoM</a:t>
            </a:r>
            <a:r>
              <a:rPr lang="en-US" sz="2400" dirty="0" smtClean="0"/>
              <a:t> – we find that we can achieve FoM~300 for a reasonable cost. We generated a publicly available optimization tool.</a:t>
            </a:r>
          </a:p>
          <a:p>
            <a:pPr marL="457200" indent="-457200"/>
            <a:endParaRPr lang="en-US" sz="2400" dirty="0" smtClean="0"/>
          </a:p>
          <a:p>
            <a:pPr marL="457200" indent="-457200">
              <a:buAutoNum type="arabicPeriod" startAt="2"/>
            </a:pPr>
            <a:endParaRPr lang="en-US" sz="2400" dirty="0" smtClean="0"/>
          </a:p>
          <a:p>
            <a:pPr marL="457200" indent="-457200">
              <a:buAutoNum type="arabicPeriod" startAt="2"/>
            </a:pPr>
            <a:endParaRPr lang="en-US" sz="2400" dirty="0" smtClean="0"/>
          </a:p>
          <a:p>
            <a:pPr marL="457200" indent="-457200">
              <a:buAutoNum type="arabicPeriod"/>
            </a:pPr>
            <a:endParaRPr lang="en-US" sz="2400" dirty="0" smtClean="0"/>
          </a:p>
        </p:txBody>
      </p:sp>
      <p:sp>
        <p:nvSpPr>
          <p:cNvPr id="9" name="TextBox 8"/>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BAO</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1014229" y="3811853"/>
            <a:ext cx="7877541" cy="830997"/>
          </a:xfrm>
          <a:prstGeom prst="rect">
            <a:avLst/>
          </a:prstGeom>
          <a:noFill/>
        </p:spPr>
        <p:txBody>
          <a:bodyPr wrap="square" rtlCol="0">
            <a:spAutoFit/>
          </a:bodyPr>
          <a:lstStyle/>
          <a:p>
            <a:pPr marL="457200" indent="-457200">
              <a:buFont typeface="Arial"/>
              <a:buChar char="•"/>
            </a:pPr>
            <a:r>
              <a:rPr lang="en-US" sz="2400" dirty="0" smtClean="0"/>
              <a:t>A robust standard ruler -  most </a:t>
            </a:r>
            <a:r>
              <a:rPr lang="en-US" sz="2400" dirty="0" err="1" smtClean="0"/>
              <a:t>systematics</a:t>
            </a:r>
            <a:r>
              <a:rPr lang="en-US" sz="2400" dirty="0" smtClean="0"/>
              <a:t> free.</a:t>
            </a:r>
          </a:p>
          <a:p>
            <a:pPr marL="457200" indent="-457200">
              <a:buFont typeface="Arial"/>
              <a:buChar char="•"/>
            </a:pPr>
            <a:r>
              <a:rPr lang="en-US" sz="2400" dirty="0" smtClean="0"/>
              <a:t>Mostly considered in optical/IR surveys.</a:t>
            </a:r>
          </a:p>
        </p:txBody>
      </p:sp>
      <p:pic>
        <p:nvPicPr>
          <p:cNvPr id="7" name="Picture 6" descr="propagpeak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33400" y="1079500"/>
            <a:ext cx="3346450" cy="2349500"/>
          </a:xfrm>
          <a:prstGeom prst="rect">
            <a:avLst/>
          </a:prstGeom>
        </p:spPr>
      </p:pic>
      <p:pic>
        <p:nvPicPr>
          <p:cNvPr id="8" name="Picture 7" descr="baryonPS"/>
          <p:cNvPicPr>
            <a:picLocks noChangeAspect="1"/>
          </p:cNvPicPr>
          <p:nvPr/>
        </p:nvPicPr>
        <p:blipFill>
          <a:blip r:embed="rId4"/>
          <a:stretch>
            <a:fillRect/>
          </a:stretch>
        </p:blipFill>
        <p:spPr>
          <a:xfrm>
            <a:off x="4572000" y="565666"/>
            <a:ext cx="4254866" cy="3246187"/>
          </a:xfrm>
          <a:prstGeom prst="rect">
            <a:avLst/>
          </a:prstGeom>
        </p:spPr>
      </p:pic>
      <p:cxnSp>
        <p:nvCxnSpPr>
          <p:cNvPr id="10" name="Straight Arrow Connector 9"/>
          <p:cNvCxnSpPr/>
          <p:nvPr/>
        </p:nvCxnSpPr>
        <p:spPr>
          <a:xfrm>
            <a:off x="3733800" y="2057400"/>
            <a:ext cx="1219200" cy="1588"/>
          </a:xfrm>
          <a:prstGeom prst="straightConnector1">
            <a:avLst/>
          </a:prstGeom>
          <a:ln>
            <a:solidFill>
              <a:srgbClr val="1C181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BAO</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1014229" y="4676508"/>
            <a:ext cx="7877541" cy="2677656"/>
          </a:xfrm>
          <a:prstGeom prst="rect">
            <a:avLst/>
          </a:prstGeom>
          <a:noFill/>
        </p:spPr>
        <p:txBody>
          <a:bodyPr wrap="square" rtlCol="0">
            <a:spAutoFit/>
          </a:bodyPr>
          <a:lstStyle/>
          <a:p>
            <a:pPr marL="457200" indent="-457200">
              <a:buFont typeface="Arial"/>
              <a:buChar char="•"/>
            </a:pPr>
            <a:r>
              <a:rPr lang="en-US" sz="2400" dirty="0" smtClean="0">
                <a:solidFill>
                  <a:srgbClr val="1C4596"/>
                </a:solidFill>
              </a:rPr>
              <a:t>Very large survey volume easily achievable in a short time</a:t>
            </a:r>
          </a:p>
          <a:p>
            <a:pPr marL="457200" indent="-457200">
              <a:buFont typeface="Arial"/>
              <a:buChar char="•"/>
            </a:pPr>
            <a:r>
              <a:rPr lang="en-US" sz="2400" dirty="0" smtClean="0">
                <a:solidFill>
                  <a:srgbClr val="1C4596"/>
                </a:solidFill>
              </a:rPr>
              <a:t>Electronics are cheap and easy to build</a:t>
            </a:r>
          </a:p>
          <a:p>
            <a:pPr marL="457200" indent="-457200">
              <a:buFont typeface="Arial"/>
              <a:buChar char="•"/>
            </a:pPr>
            <a:r>
              <a:rPr lang="en-US" sz="2400" dirty="0" smtClean="0">
                <a:solidFill>
                  <a:srgbClr val="1C4596"/>
                </a:solidFill>
              </a:rPr>
              <a:t>Good </a:t>
            </a:r>
            <a:r>
              <a:rPr lang="en-US" sz="2400" dirty="0" err="1" smtClean="0">
                <a:solidFill>
                  <a:srgbClr val="1C4596"/>
                </a:solidFill>
              </a:rPr>
              <a:t>redshift</a:t>
            </a:r>
            <a:r>
              <a:rPr lang="en-US" sz="2400" dirty="0" smtClean="0">
                <a:solidFill>
                  <a:srgbClr val="1C4596"/>
                </a:solidFill>
              </a:rPr>
              <a:t> resolution but poor angular resolution ( </a:t>
            </a:r>
            <a:r>
              <a:rPr lang="en-US" sz="2400" dirty="0" err="1" smtClean="0">
                <a:solidFill>
                  <a:srgbClr val="1C4596"/>
                </a:solidFill>
              </a:rPr>
              <a:t>arcminutes</a:t>
            </a:r>
            <a:r>
              <a:rPr lang="en-US" sz="2400" dirty="0" smtClean="0">
                <a:solidFill>
                  <a:srgbClr val="1C4596"/>
                </a:solidFill>
              </a:rPr>
              <a:t> at best)</a:t>
            </a:r>
          </a:p>
          <a:p>
            <a:pPr marL="457200" indent="-457200">
              <a:buFont typeface="Arial"/>
              <a:buChar char="•"/>
            </a:pPr>
            <a:endParaRPr lang="en-US" sz="2400" dirty="0" smtClean="0">
              <a:solidFill>
                <a:srgbClr val="1C4596"/>
              </a:solidFill>
            </a:endParaRPr>
          </a:p>
          <a:p>
            <a:pPr marL="457200" indent="-457200">
              <a:buFont typeface="Arial"/>
              <a:buChar char="•"/>
            </a:pPr>
            <a:endParaRPr lang="en-US" sz="2400" dirty="0" smtClean="0"/>
          </a:p>
          <a:p>
            <a:pPr marL="457200" indent="-457200">
              <a:buFont typeface="Arial"/>
              <a:buChar char="•"/>
            </a:pPr>
            <a:endParaRPr lang="en-US" sz="2400" dirty="0" smtClean="0"/>
          </a:p>
        </p:txBody>
      </p:sp>
      <p:pic>
        <p:nvPicPr>
          <p:cNvPr id="7" name="Picture 6" descr="propagpeak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33400" y="1079500"/>
            <a:ext cx="3346450" cy="2349500"/>
          </a:xfrm>
          <a:prstGeom prst="rect">
            <a:avLst/>
          </a:prstGeom>
        </p:spPr>
      </p:pic>
      <p:pic>
        <p:nvPicPr>
          <p:cNvPr id="8" name="Picture 7" descr="baryonPS"/>
          <p:cNvPicPr>
            <a:picLocks noChangeAspect="1"/>
          </p:cNvPicPr>
          <p:nvPr/>
        </p:nvPicPr>
        <p:blipFill>
          <a:blip r:embed="rId4"/>
          <a:stretch>
            <a:fillRect/>
          </a:stretch>
        </p:blipFill>
        <p:spPr>
          <a:xfrm>
            <a:off x="4572000" y="565666"/>
            <a:ext cx="4254866" cy="3246187"/>
          </a:xfrm>
          <a:prstGeom prst="rect">
            <a:avLst/>
          </a:prstGeom>
        </p:spPr>
      </p:pic>
      <p:cxnSp>
        <p:nvCxnSpPr>
          <p:cNvPr id="10" name="Straight Arrow Connector 9"/>
          <p:cNvCxnSpPr/>
          <p:nvPr/>
        </p:nvCxnSpPr>
        <p:spPr>
          <a:xfrm>
            <a:off x="3733800" y="2057400"/>
            <a:ext cx="1219200" cy="1588"/>
          </a:xfrm>
          <a:prstGeom prst="straightConnector1">
            <a:avLst/>
          </a:prstGeom>
          <a:ln>
            <a:solidFill>
              <a:srgbClr val="1C181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19200" y="4114800"/>
            <a:ext cx="7086600" cy="461665"/>
          </a:xfrm>
          <a:prstGeom prst="rect">
            <a:avLst/>
          </a:prstGeom>
          <a:noFill/>
        </p:spPr>
        <p:txBody>
          <a:bodyPr wrap="square" rtlCol="0">
            <a:spAutoFit/>
          </a:bodyPr>
          <a:lstStyle/>
          <a:p>
            <a:r>
              <a:rPr lang="en-US" sz="2400" dirty="0" smtClean="0">
                <a:solidFill>
                  <a:srgbClr val="000000"/>
                </a:solidFill>
              </a:rPr>
              <a:t>In Radio wavelengths?</a:t>
            </a:r>
            <a:endParaRPr lang="en-US" sz="2400" dirty="0">
              <a:solidFill>
                <a:srgbClr val="000000"/>
              </a:solidFill>
            </a:endParaRPr>
          </a:p>
        </p:txBody>
      </p:sp>
      <p:sp>
        <p:nvSpPr>
          <p:cNvPr id="12" name="TextBox 11"/>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BAO</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767984" y="4191000"/>
            <a:ext cx="7877541" cy="2000548"/>
          </a:xfrm>
          <a:prstGeom prst="rect">
            <a:avLst/>
          </a:prstGeom>
          <a:noFill/>
        </p:spPr>
        <p:txBody>
          <a:bodyPr wrap="square" rtlCol="0">
            <a:spAutoFit/>
          </a:bodyPr>
          <a:lstStyle/>
          <a:p>
            <a:pPr marL="457200" indent="-457200"/>
            <a:endParaRPr lang="en-US" sz="2400" dirty="0" smtClean="0"/>
          </a:p>
          <a:p>
            <a:pPr marL="457200" indent="-457200"/>
            <a:r>
              <a:rPr lang="en-US" sz="2400" dirty="0" smtClean="0">
                <a:solidFill>
                  <a:srgbClr val="800000"/>
                </a:solidFill>
              </a:rPr>
              <a:t>Feasibility for a ground-based 21cm intensity mapping (Chang et al. 2008, </a:t>
            </a:r>
            <a:r>
              <a:rPr lang="en-US" sz="2400" dirty="0" err="1" smtClean="0">
                <a:solidFill>
                  <a:srgbClr val="800000"/>
                </a:solidFill>
              </a:rPr>
              <a:t>Withe</a:t>
            </a:r>
            <a:r>
              <a:rPr lang="en-US" sz="2400" dirty="0" smtClean="0">
                <a:solidFill>
                  <a:srgbClr val="800000"/>
                </a:solidFill>
              </a:rPr>
              <a:t> et al. 2008)</a:t>
            </a:r>
          </a:p>
          <a:p>
            <a:pPr marL="457200" indent="-457200"/>
            <a:r>
              <a:rPr lang="en-US" sz="2400" dirty="0" smtClean="0">
                <a:solidFill>
                  <a:srgbClr val="800000"/>
                </a:solidFill>
              </a:rPr>
              <a:t>=&gt; We consider engineering reality and the effect of angular resolution more seriously. </a:t>
            </a:r>
          </a:p>
        </p:txBody>
      </p:sp>
      <p:pic>
        <p:nvPicPr>
          <p:cNvPr id="7" name="Picture 6" descr="propagpeak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33400" y="1079500"/>
            <a:ext cx="3346450" cy="2349500"/>
          </a:xfrm>
          <a:prstGeom prst="rect">
            <a:avLst/>
          </a:prstGeom>
        </p:spPr>
      </p:pic>
      <p:pic>
        <p:nvPicPr>
          <p:cNvPr id="8" name="Picture 7" descr="baryonPS"/>
          <p:cNvPicPr>
            <a:picLocks noChangeAspect="1"/>
          </p:cNvPicPr>
          <p:nvPr/>
        </p:nvPicPr>
        <p:blipFill>
          <a:blip r:embed="rId4"/>
          <a:stretch>
            <a:fillRect/>
          </a:stretch>
        </p:blipFill>
        <p:spPr>
          <a:xfrm>
            <a:off x="4572000" y="565666"/>
            <a:ext cx="4254866" cy="3246187"/>
          </a:xfrm>
          <a:prstGeom prst="rect">
            <a:avLst/>
          </a:prstGeom>
        </p:spPr>
      </p:pic>
      <p:cxnSp>
        <p:nvCxnSpPr>
          <p:cNvPr id="10" name="Straight Arrow Connector 9"/>
          <p:cNvCxnSpPr/>
          <p:nvPr/>
        </p:nvCxnSpPr>
        <p:spPr>
          <a:xfrm>
            <a:off x="3733800" y="2057400"/>
            <a:ext cx="1219200" cy="1588"/>
          </a:xfrm>
          <a:prstGeom prst="straightConnector1">
            <a:avLst/>
          </a:prstGeom>
          <a:ln>
            <a:solidFill>
              <a:srgbClr val="1C1812"/>
            </a:solidFill>
            <a:tailEnd type="arrow"/>
          </a:ln>
        </p:spPr>
        <p:style>
          <a:lnRef idx="2">
            <a:schemeClr val="accent1"/>
          </a:lnRef>
          <a:fillRef idx="0">
            <a:schemeClr val="accent1"/>
          </a:fillRef>
          <a:effectRef idx="1">
            <a:schemeClr val="accent1"/>
          </a:effectRef>
          <a:fontRef idx="minor">
            <a:schemeClr val="tx1"/>
          </a:fontRef>
        </p:style>
      </p:cxnSp>
      <p:sp>
        <p:nvSpPr>
          <p:cNvPr id="13" name="Oval Callout 12"/>
          <p:cNvSpPr/>
          <p:nvPr/>
        </p:nvSpPr>
        <p:spPr>
          <a:xfrm>
            <a:off x="767984" y="934998"/>
            <a:ext cx="7696200" cy="3111500"/>
          </a:xfrm>
          <a:prstGeom prst="wedgeEllipseCallout">
            <a:avLst>
              <a:gd name="adj1" fmla="val -17749"/>
              <a:gd name="adj2" fmla="val 46801"/>
            </a:avLst>
          </a:prstGeom>
          <a:gradFill flip="none" rotWithShape="1">
            <a:gsLst>
              <a:gs pos="0">
                <a:schemeClr val="accent1">
                  <a:tint val="100000"/>
                  <a:shade val="100000"/>
                  <a:satMod val="100000"/>
                  <a:alpha val="92000"/>
                </a:schemeClr>
              </a:gs>
              <a:gs pos="60000">
                <a:schemeClr val="accent1">
                  <a:tint val="100000"/>
                  <a:shade val="60000"/>
                  <a:satMod val="100000"/>
                  <a:lumMod val="100000"/>
                  <a:alpha val="92000"/>
                </a:schemeClr>
              </a:gs>
              <a:gs pos="100000">
                <a:schemeClr val="accent1">
                  <a:shade val="20000"/>
                  <a:satMod val="100000"/>
                  <a:lumMod val="100000"/>
                  <a:alpha val="9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r>
              <a:rPr lang="en-US" sz="3600" b="1" dirty="0" smtClean="0">
                <a:solidFill>
                  <a:schemeClr val="accent6"/>
                </a:solidFill>
              </a:rPr>
              <a:t>Is 21cm BAO compatible/complimentary to other future surveys?</a:t>
            </a:r>
          </a:p>
        </p:txBody>
      </p:sp>
      <p:sp>
        <p:nvSpPr>
          <p:cNvPr id="15" name="TextBox 14"/>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i="1" dirty="0" smtClean="0">
                <a:solidFill>
                  <a:srgbClr val="800000"/>
                </a:solidFill>
              </a:rPr>
              <a:t>Outline</a:t>
            </a:r>
            <a:endParaRPr lang="en-US" sz="3600" b="1" i="1" dirty="0" smtClean="0">
              <a:solidFill>
                <a:srgbClr val="800000"/>
              </a:solidFill>
            </a:endParaRP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767984" y="3886200"/>
            <a:ext cx="7877541" cy="2308324"/>
          </a:xfrm>
          <a:prstGeom prst="rect">
            <a:avLst/>
          </a:prstGeom>
          <a:noFill/>
        </p:spPr>
        <p:txBody>
          <a:bodyPr wrap="square" rtlCol="0">
            <a:spAutoFit/>
          </a:bodyPr>
          <a:lstStyle/>
          <a:p>
            <a:pPr marL="457200" indent="-457200"/>
            <a:endParaRPr lang="en-US" sz="2400" dirty="0" smtClean="0"/>
          </a:p>
          <a:p>
            <a:pPr marL="457200" indent="-457200">
              <a:buAutoNum type="arabicPeriod"/>
            </a:pPr>
            <a:r>
              <a:rPr lang="en-US" sz="2400" dirty="0" err="1" smtClean="0">
                <a:solidFill>
                  <a:srgbClr val="800000"/>
                </a:solidFill>
              </a:rPr>
              <a:t>Fiducial</a:t>
            </a:r>
            <a:r>
              <a:rPr lang="en-US" sz="2400" dirty="0" smtClean="0">
                <a:solidFill>
                  <a:srgbClr val="800000"/>
                </a:solidFill>
              </a:rPr>
              <a:t> CRT telescope</a:t>
            </a:r>
          </a:p>
          <a:p>
            <a:pPr marL="457200" indent="-457200">
              <a:buAutoNum type="arabicPeriod"/>
            </a:pPr>
            <a:r>
              <a:rPr lang="en-US" sz="2400" dirty="0" smtClean="0">
                <a:solidFill>
                  <a:srgbClr val="800000"/>
                </a:solidFill>
              </a:rPr>
              <a:t>Effect of Angular resolution (Fisher matrix and Monte  Carlos)</a:t>
            </a:r>
          </a:p>
          <a:p>
            <a:pPr marL="457200" indent="-457200">
              <a:buAutoNum type="arabicPeriod"/>
            </a:pPr>
            <a:r>
              <a:rPr lang="en-US" sz="2400" dirty="0" err="1" smtClean="0">
                <a:solidFill>
                  <a:srgbClr val="800000"/>
                </a:solidFill>
              </a:rPr>
              <a:t>FoM</a:t>
            </a:r>
            <a:r>
              <a:rPr lang="en-US" sz="2400" dirty="0" smtClean="0">
                <a:solidFill>
                  <a:srgbClr val="800000"/>
                </a:solidFill>
              </a:rPr>
              <a:t> as a function of CRT telescope parameters</a:t>
            </a:r>
          </a:p>
          <a:p>
            <a:pPr marL="457200" indent="-457200">
              <a:buAutoNum type="arabicPeriod"/>
            </a:pPr>
            <a:r>
              <a:rPr lang="en-US" sz="2400" dirty="0" smtClean="0">
                <a:solidFill>
                  <a:srgbClr val="800000"/>
                </a:solidFill>
              </a:rPr>
              <a:t>Maximization of </a:t>
            </a:r>
            <a:r>
              <a:rPr lang="en-US" sz="2400" dirty="0" err="1" smtClean="0">
                <a:solidFill>
                  <a:srgbClr val="800000"/>
                </a:solidFill>
              </a:rPr>
              <a:t>FoM</a:t>
            </a:r>
            <a:endParaRPr lang="en-US" sz="2400" dirty="0" smtClean="0">
              <a:solidFill>
                <a:srgbClr val="800000"/>
              </a:solidFill>
            </a:endParaRPr>
          </a:p>
        </p:txBody>
      </p:sp>
      <p:sp>
        <p:nvSpPr>
          <p:cNvPr id="15" name="TextBox 14"/>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
        <p:nvSpPr>
          <p:cNvPr id="17" name="Oval Callout 16"/>
          <p:cNvSpPr/>
          <p:nvPr/>
        </p:nvSpPr>
        <p:spPr>
          <a:xfrm>
            <a:off x="767984" y="934998"/>
            <a:ext cx="7696200" cy="3111500"/>
          </a:xfrm>
          <a:prstGeom prst="wedgeEllipseCallout">
            <a:avLst>
              <a:gd name="adj1" fmla="val -17749"/>
              <a:gd name="adj2" fmla="val 46801"/>
            </a:avLst>
          </a:prstGeom>
          <a:gradFill flip="none" rotWithShape="1">
            <a:gsLst>
              <a:gs pos="0">
                <a:schemeClr val="accent1">
                  <a:tint val="100000"/>
                  <a:shade val="100000"/>
                  <a:satMod val="100000"/>
                  <a:alpha val="92000"/>
                </a:schemeClr>
              </a:gs>
              <a:gs pos="60000">
                <a:schemeClr val="accent1">
                  <a:tint val="100000"/>
                  <a:shade val="60000"/>
                  <a:satMod val="100000"/>
                  <a:lumMod val="100000"/>
                  <a:alpha val="92000"/>
                </a:schemeClr>
              </a:gs>
              <a:gs pos="100000">
                <a:schemeClr val="accent1">
                  <a:shade val="20000"/>
                  <a:satMod val="100000"/>
                  <a:lumMod val="100000"/>
                  <a:alpha val="9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r>
              <a:rPr lang="en-US" sz="3600" b="1" dirty="0" smtClean="0">
                <a:solidFill>
                  <a:schemeClr val="accent6"/>
                </a:solidFill>
              </a:rPr>
              <a:t>Is 21cm BAO compatible/complimentary to other future surveys?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err="1" smtClean="0">
                <a:solidFill>
                  <a:srgbClr val="800000"/>
                </a:solidFill>
              </a:rPr>
              <a:t>Fiducial</a:t>
            </a:r>
            <a:r>
              <a:rPr lang="en-US" sz="3600" b="1" i="1" dirty="0" smtClean="0">
                <a:solidFill>
                  <a:srgbClr val="800000"/>
                </a:solidFill>
              </a:rPr>
              <a:t> CRT Configuration</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pic>
        <p:nvPicPr>
          <p:cNvPr id="10" name="Picture 9" descr="CRTfigure.png"/>
          <p:cNvPicPr>
            <a:picLocks noChangeAspect="1"/>
          </p:cNvPicPr>
          <p:nvPr/>
        </p:nvPicPr>
        <p:blipFill>
          <a:blip r:embed="rId2"/>
          <a:stretch>
            <a:fillRect/>
          </a:stretch>
        </p:blipFill>
        <p:spPr>
          <a:xfrm>
            <a:off x="527494" y="1524000"/>
            <a:ext cx="3864737" cy="2066425"/>
          </a:xfrm>
          <a:prstGeom prst="rect">
            <a:avLst/>
          </a:prstGeom>
        </p:spPr>
      </p:pic>
      <p:pic>
        <p:nvPicPr>
          <p:cNvPr id="9" name="Picture 8" descr="Fidtable"/>
          <p:cNvPicPr>
            <a:picLocks noChangeAspect="1"/>
          </p:cNvPicPr>
          <p:nvPr/>
        </p:nvPicPr>
        <p:blipFill>
          <a:blip r:embed="rId3"/>
          <a:stretch>
            <a:fillRect/>
          </a:stretch>
        </p:blipFill>
        <p:spPr>
          <a:xfrm>
            <a:off x="1940999" y="3590425"/>
            <a:ext cx="4902464" cy="2841813"/>
          </a:xfrm>
          <a:prstGeom prst="rect">
            <a:avLst/>
          </a:prstGeom>
        </p:spPr>
      </p:pic>
      <p:sp>
        <p:nvSpPr>
          <p:cNvPr id="8" name="TextBox 7"/>
          <p:cNvSpPr txBox="1"/>
          <p:nvPr/>
        </p:nvSpPr>
        <p:spPr>
          <a:xfrm>
            <a:off x="4900363" y="1524000"/>
            <a:ext cx="3886200" cy="2308324"/>
          </a:xfrm>
          <a:prstGeom prst="rect">
            <a:avLst/>
          </a:prstGeom>
          <a:noFill/>
        </p:spPr>
        <p:txBody>
          <a:bodyPr wrap="square" rtlCol="0">
            <a:spAutoFit/>
          </a:bodyPr>
          <a:lstStyle/>
          <a:p>
            <a:r>
              <a:rPr lang="en-US" sz="2400" dirty="0" smtClean="0"/>
              <a:t>Assume a packed rectangular CRT array</a:t>
            </a:r>
          </a:p>
          <a:p>
            <a:r>
              <a:rPr lang="en-US" sz="2400" dirty="0" smtClean="0"/>
              <a:t>  </a:t>
            </a:r>
            <a:r>
              <a:rPr lang="en-US" sz="2400" dirty="0" err="1" smtClean="0"/>
              <a:t>Δθ</a:t>
            </a:r>
            <a:r>
              <a:rPr lang="en-US" sz="2400" dirty="0" smtClean="0"/>
              <a:t>=</a:t>
            </a:r>
            <a:r>
              <a:rPr lang="en-US" sz="2400" dirty="0" err="1" smtClean="0"/>
              <a:t>λ/L</a:t>
            </a:r>
            <a:r>
              <a:rPr lang="en-US" sz="2400" baseline="-25000" dirty="0" err="1" smtClean="0"/>
              <a:t>cyl</a:t>
            </a:r>
            <a:endParaRPr lang="en-US" sz="2400" dirty="0" smtClean="0"/>
          </a:p>
          <a:p>
            <a:r>
              <a:rPr lang="en-US" sz="2400" dirty="0" smtClean="0"/>
              <a:t>   </a:t>
            </a:r>
            <a:r>
              <a:rPr lang="en-US" sz="2400" dirty="0" err="1" smtClean="0"/>
              <a:t>A</a:t>
            </a:r>
            <a:r>
              <a:rPr lang="en-US" sz="2400" baseline="-25000" dirty="0" err="1" smtClean="0"/>
              <a:t>survey</a:t>
            </a:r>
            <a:r>
              <a:rPr lang="en-US" sz="2400" dirty="0" smtClean="0"/>
              <a:t> = 2πλ/d</a:t>
            </a:r>
            <a:r>
              <a:rPr lang="en-US" sz="2400" baseline="-25000" dirty="0" smtClean="0"/>
              <a:t>F</a:t>
            </a:r>
          </a:p>
          <a:p>
            <a:r>
              <a:rPr lang="en-US" sz="2400" baseline="-25000" dirty="0" smtClean="0"/>
              <a:t>    </a:t>
            </a:r>
            <a:r>
              <a:rPr lang="en-US" sz="2400" dirty="0" smtClean="0"/>
              <a:t>t</a:t>
            </a:r>
            <a:r>
              <a:rPr lang="en-US" sz="2400" baseline="-25000" dirty="0" smtClean="0"/>
              <a:t>int</a:t>
            </a:r>
            <a:r>
              <a:rPr lang="en-US" sz="2400" dirty="0" smtClean="0"/>
              <a:t> = </a:t>
            </a:r>
            <a:r>
              <a:rPr lang="en-US" sz="2400" dirty="0" err="1" smtClean="0"/>
              <a:t>N</a:t>
            </a:r>
            <a:r>
              <a:rPr lang="en-US" sz="2400" baseline="-25000" dirty="0" err="1" smtClean="0"/>
              <a:t>year</a:t>
            </a:r>
            <a:r>
              <a:rPr lang="en-US" sz="2400" dirty="0" smtClean="0"/>
              <a:t> </a:t>
            </a:r>
            <a:r>
              <a:rPr lang="en-US" sz="2400" dirty="0" err="1" smtClean="0"/>
              <a:t>D</a:t>
            </a:r>
            <a:r>
              <a:rPr lang="en-US" sz="2400" baseline="-25000" dirty="0" err="1" smtClean="0"/>
              <a:t>f</a:t>
            </a:r>
            <a:r>
              <a:rPr lang="en-US" sz="2400" dirty="0" smtClean="0"/>
              <a:t> λ/(2πW</a:t>
            </a:r>
            <a:r>
              <a:rPr lang="en-US" sz="2400" baseline="-25000" dirty="0" smtClean="0"/>
              <a:t>cyl</a:t>
            </a:r>
            <a:r>
              <a:rPr lang="en-US" sz="2400" dirty="0" smtClean="0"/>
              <a:t>)</a:t>
            </a:r>
          </a:p>
          <a:p>
            <a:endParaRPr lang="en-US" sz="2400" dirty="0"/>
          </a:p>
        </p:txBody>
      </p:sp>
      <p:sp>
        <p:nvSpPr>
          <p:cNvPr id="11" name="TextBox 10"/>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err="1" smtClean="0">
                <a:solidFill>
                  <a:srgbClr val="800000"/>
                </a:solidFill>
              </a:rPr>
              <a:t>Fiducial</a:t>
            </a:r>
            <a:r>
              <a:rPr lang="en-US" sz="3600" b="1" i="1" dirty="0" smtClean="0">
                <a:solidFill>
                  <a:srgbClr val="800000"/>
                </a:solidFill>
              </a:rPr>
              <a:t> CRT Configuration</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pic>
        <p:nvPicPr>
          <p:cNvPr id="8" name="Picture 7" descr="f2.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76400" y="1044387"/>
            <a:ext cx="5181600" cy="3815024"/>
          </a:xfrm>
          <a:prstGeom prst="rect">
            <a:avLst/>
          </a:prstGeom>
        </p:spPr>
      </p:pic>
      <p:pic>
        <p:nvPicPr>
          <p:cNvPr id="10" name="Picture 9" descr="StoN"/>
          <p:cNvPicPr>
            <a:picLocks noChangeAspect="1"/>
          </p:cNvPicPr>
          <p:nvPr/>
        </p:nvPicPr>
        <p:blipFill>
          <a:blip r:embed="rId4"/>
          <a:stretch>
            <a:fillRect/>
          </a:stretch>
        </p:blipFill>
        <p:spPr>
          <a:xfrm>
            <a:off x="949325" y="4971618"/>
            <a:ext cx="7356475" cy="1387355"/>
          </a:xfrm>
          <a:prstGeom prst="rect">
            <a:avLst/>
          </a:prstGeom>
        </p:spPr>
      </p:pic>
      <p:sp>
        <p:nvSpPr>
          <p:cNvPr id="12" name="Oval Callout 11"/>
          <p:cNvSpPr/>
          <p:nvPr/>
        </p:nvSpPr>
        <p:spPr>
          <a:xfrm>
            <a:off x="5257800" y="5520773"/>
            <a:ext cx="1828800" cy="838200"/>
          </a:xfrm>
          <a:prstGeom prst="wedgeEllipseCallout">
            <a:avLst>
              <a:gd name="adj1" fmla="val 69209"/>
              <a:gd name="adj2" fmla="val -252200"/>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Callout 12"/>
          <p:cNvSpPr/>
          <p:nvPr/>
        </p:nvSpPr>
        <p:spPr>
          <a:xfrm>
            <a:off x="5943600" y="5071575"/>
            <a:ext cx="533400" cy="449198"/>
          </a:xfrm>
          <a:prstGeom prst="wedgeEllipseCallout">
            <a:avLst>
              <a:gd name="adj1" fmla="val 206780"/>
              <a:gd name="adj2" fmla="val -471910"/>
            </a:avLst>
          </a:prstGeom>
          <a:blipFill dpi="0" rotWithShape="1">
            <a:blip r:embed="rId5">
              <a:alphaModFix amt="1000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34250" y="3429000"/>
            <a:ext cx="1028700" cy="400110"/>
          </a:xfrm>
          <a:prstGeom prst="rect">
            <a:avLst/>
          </a:prstGeom>
          <a:noFill/>
        </p:spPr>
        <p:txBody>
          <a:bodyPr wrap="square" rtlCol="0">
            <a:spAutoFit/>
          </a:bodyPr>
          <a:lstStyle/>
          <a:p>
            <a:r>
              <a:rPr lang="en-US" sz="2000" dirty="0" err="1" smtClean="0">
                <a:solidFill>
                  <a:srgbClr val="000090"/>
                </a:solidFill>
              </a:rPr>
              <a:t>dT/T</a:t>
            </a:r>
            <a:r>
              <a:rPr lang="en-US" sz="2000" baseline="-25000" dirty="0" err="1" smtClean="0">
                <a:solidFill>
                  <a:srgbClr val="000090"/>
                </a:solidFill>
              </a:rPr>
              <a:t>sig</a:t>
            </a:r>
            <a:endParaRPr lang="en-US" sz="2000" dirty="0">
              <a:solidFill>
                <a:srgbClr val="000090"/>
              </a:solidFill>
            </a:endParaRPr>
          </a:p>
        </p:txBody>
      </p:sp>
      <p:sp>
        <p:nvSpPr>
          <p:cNvPr id="15" name="TextBox 14"/>
          <p:cNvSpPr txBox="1"/>
          <p:nvPr/>
        </p:nvSpPr>
        <p:spPr>
          <a:xfrm>
            <a:off x="7083425" y="2209800"/>
            <a:ext cx="2012950" cy="1015663"/>
          </a:xfrm>
          <a:prstGeom prst="rect">
            <a:avLst/>
          </a:prstGeom>
          <a:noFill/>
        </p:spPr>
        <p:txBody>
          <a:bodyPr wrap="square" rtlCol="0">
            <a:spAutoFit/>
          </a:bodyPr>
          <a:lstStyle/>
          <a:p>
            <a:r>
              <a:rPr lang="en-US" sz="2000" dirty="0" smtClean="0">
                <a:solidFill>
                  <a:srgbClr val="000090"/>
                </a:solidFill>
              </a:rPr>
              <a:t>Power due to the large scale structure of HI</a:t>
            </a:r>
            <a:endParaRPr lang="en-US" sz="2000" dirty="0">
              <a:solidFill>
                <a:srgbClr val="000090"/>
              </a:solidFill>
            </a:endParaRPr>
          </a:p>
        </p:txBody>
      </p:sp>
      <p:sp>
        <p:nvSpPr>
          <p:cNvPr id="16" name="Oval Callout 15"/>
          <p:cNvSpPr/>
          <p:nvPr/>
        </p:nvSpPr>
        <p:spPr>
          <a:xfrm>
            <a:off x="7848600" y="5833575"/>
            <a:ext cx="457200" cy="525398"/>
          </a:xfrm>
          <a:prstGeom prst="wedgeEllipseCallout">
            <a:avLst>
              <a:gd name="adj1" fmla="val -36095"/>
              <a:gd name="adj2" fmla="val -285490"/>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334250" y="4191000"/>
            <a:ext cx="1714500" cy="400110"/>
          </a:xfrm>
          <a:prstGeom prst="rect">
            <a:avLst/>
          </a:prstGeom>
          <a:noFill/>
        </p:spPr>
        <p:txBody>
          <a:bodyPr wrap="square" rtlCol="0">
            <a:spAutoFit/>
          </a:bodyPr>
          <a:lstStyle/>
          <a:p>
            <a:r>
              <a:rPr lang="en-US" sz="2000" dirty="0" smtClean="0">
                <a:solidFill>
                  <a:srgbClr val="000090"/>
                </a:solidFill>
              </a:rPr>
              <a:t>Shot noise</a:t>
            </a:r>
            <a:endParaRPr lang="en-US" sz="2000" dirty="0">
              <a:solidFill>
                <a:srgbClr val="000090"/>
              </a:solidFill>
            </a:endParaRPr>
          </a:p>
        </p:txBody>
      </p:sp>
      <p:sp>
        <p:nvSpPr>
          <p:cNvPr id="18" name="Oval Callout 17"/>
          <p:cNvSpPr/>
          <p:nvPr/>
        </p:nvSpPr>
        <p:spPr>
          <a:xfrm>
            <a:off x="3048000" y="5071575"/>
            <a:ext cx="1371600" cy="457200"/>
          </a:xfrm>
          <a:prstGeom prst="wedgeEllipseCallout">
            <a:avLst>
              <a:gd name="adj1" fmla="val -175481"/>
              <a:gd name="adj2" fmla="val -142028"/>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0" y="4191000"/>
            <a:ext cx="1676400" cy="1015663"/>
          </a:xfrm>
          <a:prstGeom prst="rect">
            <a:avLst/>
          </a:prstGeom>
          <a:noFill/>
        </p:spPr>
        <p:txBody>
          <a:bodyPr wrap="square" rtlCol="0">
            <a:spAutoFit/>
          </a:bodyPr>
          <a:lstStyle/>
          <a:p>
            <a:r>
              <a:rPr lang="en-US" sz="2000" dirty="0" smtClean="0">
                <a:solidFill>
                  <a:srgbClr val="000090"/>
                </a:solidFill>
              </a:rPr>
              <a:t>The total survey volume</a:t>
            </a:r>
            <a:endParaRPr lang="en-US" sz="2000" dirty="0">
              <a:solidFill>
                <a:srgbClr val="000090"/>
              </a:solidFill>
            </a:endParaRPr>
          </a:p>
        </p:txBody>
      </p:sp>
      <p:sp>
        <p:nvSpPr>
          <p:cNvPr id="20" name="Oval Callout 19"/>
          <p:cNvSpPr/>
          <p:nvPr/>
        </p:nvSpPr>
        <p:spPr>
          <a:xfrm>
            <a:off x="7239000" y="5723276"/>
            <a:ext cx="457200" cy="525398"/>
          </a:xfrm>
          <a:prstGeom prst="wedgeEllipseCallout">
            <a:avLst>
              <a:gd name="adj1" fmla="val 532"/>
              <a:gd name="adj2" fmla="val -57038"/>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
        <p:nvSpPr>
          <p:cNvPr id="22" name="Frame 21"/>
          <p:cNvSpPr/>
          <p:nvPr/>
        </p:nvSpPr>
        <p:spPr>
          <a:xfrm>
            <a:off x="5334000" y="1371600"/>
            <a:ext cx="1600200" cy="381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err="1" smtClean="0">
                <a:solidFill>
                  <a:srgbClr val="800000"/>
                </a:solidFill>
              </a:rPr>
              <a:t>Fiducial</a:t>
            </a:r>
            <a:r>
              <a:rPr lang="en-US" sz="3600" b="1" i="1" dirty="0" smtClean="0">
                <a:solidFill>
                  <a:srgbClr val="800000"/>
                </a:solidFill>
              </a:rPr>
              <a:t> CRT Configuration</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pic>
        <p:nvPicPr>
          <p:cNvPr id="8" name="Picture 7" descr="f2.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76400" y="1044387"/>
            <a:ext cx="5181600" cy="3815024"/>
          </a:xfrm>
          <a:prstGeom prst="rect">
            <a:avLst/>
          </a:prstGeom>
        </p:spPr>
      </p:pic>
      <p:pic>
        <p:nvPicPr>
          <p:cNvPr id="10" name="Picture 9" descr="StoN"/>
          <p:cNvPicPr>
            <a:picLocks noChangeAspect="1"/>
          </p:cNvPicPr>
          <p:nvPr/>
        </p:nvPicPr>
        <p:blipFill>
          <a:blip r:embed="rId4"/>
          <a:stretch>
            <a:fillRect/>
          </a:stretch>
        </p:blipFill>
        <p:spPr>
          <a:xfrm>
            <a:off x="949325" y="4971618"/>
            <a:ext cx="7356475" cy="1387355"/>
          </a:xfrm>
          <a:prstGeom prst="rect">
            <a:avLst/>
          </a:prstGeom>
        </p:spPr>
      </p:pic>
      <p:sp>
        <p:nvSpPr>
          <p:cNvPr id="12" name="Oval Callout 11"/>
          <p:cNvSpPr/>
          <p:nvPr/>
        </p:nvSpPr>
        <p:spPr>
          <a:xfrm>
            <a:off x="5257800" y="5520773"/>
            <a:ext cx="1828800" cy="838200"/>
          </a:xfrm>
          <a:prstGeom prst="wedgeEllipseCallout">
            <a:avLst>
              <a:gd name="adj1" fmla="val 69209"/>
              <a:gd name="adj2" fmla="val -252200"/>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Callout 12"/>
          <p:cNvSpPr/>
          <p:nvPr/>
        </p:nvSpPr>
        <p:spPr>
          <a:xfrm>
            <a:off x="5943600" y="5071575"/>
            <a:ext cx="533400" cy="449198"/>
          </a:xfrm>
          <a:prstGeom prst="wedgeEllipseCallout">
            <a:avLst>
              <a:gd name="adj1" fmla="val 206780"/>
              <a:gd name="adj2" fmla="val -471910"/>
            </a:avLst>
          </a:prstGeom>
          <a:blipFill dpi="0" rotWithShape="1">
            <a:blip r:embed="rId5">
              <a:alphaModFix amt="1000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34250" y="3429000"/>
            <a:ext cx="1028700" cy="400110"/>
          </a:xfrm>
          <a:prstGeom prst="rect">
            <a:avLst/>
          </a:prstGeom>
          <a:noFill/>
        </p:spPr>
        <p:txBody>
          <a:bodyPr wrap="square" rtlCol="0">
            <a:spAutoFit/>
          </a:bodyPr>
          <a:lstStyle/>
          <a:p>
            <a:r>
              <a:rPr lang="en-US" sz="2000" dirty="0" err="1" smtClean="0">
                <a:solidFill>
                  <a:srgbClr val="000090"/>
                </a:solidFill>
              </a:rPr>
              <a:t>dT/T</a:t>
            </a:r>
            <a:r>
              <a:rPr lang="en-US" sz="2000" baseline="-25000" dirty="0" err="1" smtClean="0">
                <a:solidFill>
                  <a:srgbClr val="000090"/>
                </a:solidFill>
              </a:rPr>
              <a:t>sig</a:t>
            </a:r>
            <a:endParaRPr lang="en-US" sz="2000" dirty="0">
              <a:solidFill>
                <a:srgbClr val="000090"/>
              </a:solidFill>
            </a:endParaRPr>
          </a:p>
        </p:txBody>
      </p:sp>
      <p:sp>
        <p:nvSpPr>
          <p:cNvPr id="15" name="TextBox 14"/>
          <p:cNvSpPr txBox="1"/>
          <p:nvPr/>
        </p:nvSpPr>
        <p:spPr>
          <a:xfrm>
            <a:off x="7083425" y="2209800"/>
            <a:ext cx="2012950" cy="1015663"/>
          </a:xfrm>
          <a:prstGeom prst="rect">
            <a:avLst/>
          </a:prstGeom>
          <a:noFill/>
        </p:spPr>
        <p:txBody>
          <a:bodyPr wrap="square" rtlCol="0">
            <a:spAutoFit/>
          </a:bodyPr>
          <a:lstStyle/>
          <a:p>
            <a:r>
              <a:rPr lang="en-US" sz="2000" dirty="0" smtClean="0">
                <a:solidFill>
                  <a:srgbClr val="000090"/>
                </a:solidFill>
              </a:rPr>
              <a:t>Power due to the large scale structure of HI</a:t>
            </a:r>
            <a:endParaRPr lang="en-US" sz="2000" dirty="0">
              <a:solidFill>
                <a:srgbClr val="000090"/>
              </a:solidFill>
            </a:endParaRPr>
          </a:p>
        </p:txBody>
      </p:sp>
      <p:sp>
        <p:nvSpPr>
          <p:cNvPr id="16" name="Oval Callout 15"/>
          <p:cNvSpPr/>
          <p:nvPr/>
        </p:nvSpPr>
        <p:spPr>
          <a:xfrm>
            <a:off x="7848600" y="5833575"/>
            <a:ext cx="457200" cy="525398"/>
          </a:xfrm>
          <a:prstGeom prst="wedgeEllipseCallout">
            <a:avLst>
              <a:gd name="adj1" fmla="val -36095"/>
              <a:gd name="adj2" fmla="val -285490"/>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334250" y="4191000"/>
            <a:ext cx="1714500" cy="400110"/>
          </a:xfrm>
          <a:prstGeom prst="rect">
            <a:avLst/>
          </a:prstGeom>
          <a:noFill/>
        </p:spPr>
        <p:txBody>
          <a:bodyPr wrap="square" rtlCol="0">
            <a:spAutoFit/>
          </a:bodyPr>
          <a:lstStyle/>
          <a:p>
            <a:r>
              <a:rPr lang="en-US" sz="2000" dirty="0" smtClean="0">
                <a:solidFill>
                  <a:srgbClr val="000090"/>
                </a:solidFill>
              </a:rPr>
              <a:t>Shot noise</a:t>
            </a:r>
            <a:endParaRPr lang="en-US" sz="2000" dirty="0">
              <a:solidFill>
                <a:srgbClr val="000090"/>
              </a:solidFill>
            </a:endParaRPr>
          </a:p>
        </p:txBody>
      </p:sp>
      <p:sp>
        <p:nvSpPr>
          <p:cNvPr id="18" name="Oval Callout 17"/>
          <p:cNvSpPr/>
          <p:nvPr/>
        </p:nvSpPr>
        <p:spPr>
          <a:xfrm>
            <a:off x="3048000" y="5071575"/>
            <a:ext cx="1371600" cy="457200"/>
          </a:xfrm>
          <a:prstGeom prst="wedgeEllipseCallout">
            <a:avLst>
              <a:gd name="adj1" fmla="val -175481"/>
              <a:gd name="adj2" fmla="val -142028"/>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0" y="4191000"/>
            <a:ext cx="1676400" cy="1015663"/>
          </a:xfrm>
          <a:prstGeom prst="rect">
            <a:avLst/>
          </a:prstGeom>
          <a:noFill/>
        </p:spPr>
        <p:txBody>
          <a:bodyPr wrap="square" rtlCol="0">
            <a:spAutoFit/>
          </a:bodyPr>
          <a:lstStyle/>
          <a:p>
            <a:r>
              <a:rPr lang="en-US" sz="2000" dirty="0" smtClean="0">
                <a:solidFill>
                  <a:srgbClr val="000090"/>
                </a:solidFill>
              </a:rPr>
              <a:t>The total survey volume</a:t>
            </a:r>
            <a:endParaRPr lang="en-US" sz="2000" dirty="0">
              <a:solidFill>
                <a:srgbClr val="000090"/>
              </a:solidFill>
            </a:endParaRPr>
          </a:p>
        </p:txBody>
      </p:sp>
      <p:sp>
        <p:nvSpPr>
          <p:cNvPr id="20" name="Oval Callout 19"/>
          <p:cNvSpPr/>
          <p:nvPr/>
        </p:nvSpPr>
        <p:spPr>
          <a:xfrm>
            <a:off x="7239000" y="5723276"/>
            <a:ext cx="457200" cy="525398"/>
          </a:xfrm>
          <a:prstGeom prst="wedgeEllipseCallout">
            <a:avLst>
              <a:gd name="adj1" fmla="val 532"/>
              <a:gd name="adj2" fmla="val -57038"/>
            </a:avLst>
          </a:prstGeom>
          <a:blipFill dpi="0" rotWithShape="1">
            <a:blip r:embed="rId5">
              <a:alphaModFix amt="0"/>
              <a:duotone>
                <a:schemeClr val="accent1">
                  <a:shade val="70000"/>
                  <a:satMod val="120000"/>
                </a:schemeClr>
                <a:schemeClr val="accent1">
                  <a:tint val="30000"/>
                  <a:satMod val="120000"/>
                </a:schemeClr>
              </a:duotone>
            </a:blip>
            <a:srcRect/>
            <a:stretch>
              <a:fillRect/>
            </a:stretch>
          </a:bli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nip Diagonal Corner Rectangle 20"/>
          <p:cNvSpPr/>
          <p:nvPr/>
        </p:nvSpPr>
        <p:spPr>
          <a:xfrm>
            <a:off x="2593975" y="1981200"/>
            <a:ext cx="4264025" cy="2076510"/>
          </a:xfrm>
          <a:prstGeom prst="snip2DiagRect">
            <a:avLst/>
          </a:prstGeom>
          <a:gradFill flip="none" rotWithShape="1">
            <a:gsLst>
              <a:gs pos="0">
                <a:schemeClr val="accent1">
                  <a:tint val="100000"/>
                  <a:shade val="100000"/>
                  <a:satMod val="100000"/>
                  <a:alpha val="92000"/>
                </a:schemeClr>
              </a:gs>
              <a:gs pos="60000">
                <a:schemeClr val="accent1">
                  <a:tint val="100000"/>
                  <a:shade val="60000"/>
                  <a:satMod val="100000"/>
                  <a:lumMod val="100000"/>
                  <a:alpha val="92000"/>
                </a:schemeClr>
              </a:gs>
              <a:gs pos="100000">
                <a:schemeClr val="accent1">
                  <a:shade val="20000"/>
                  <a:satMod val="100000"/>
                  <a:lumMod val="100000"/>
                  <a:alpha val="9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accent5">
                  <a:alpha val="78000"/>
                </a:schemeClr>
              </a:solidFill>
            </a:endParaRPr>
          </a:p>
          <a:p>
            <a:pPr algn="ctr"/>
            <a:r>
              <a:rPr lang="en-US" sz="2400" b="1" dirty="0" err="1" smtClean="0">
                <a:solidFill>
                  <a:schemeClr val="bg1">
                    <a:alpha val="78000"/>
                  </a:schemeClr>
                </a:solidFill>
              </a:rPr>
              <a:t>FoM</a:t>
            </a:r>
            <a:r>
              <a:rPr lang="en-US" sz="2400" b="1" dirty="0" smtClean="0">
                <a:solidFill>
                  <a:schemeClr val="bg1">
                    <a:alpha val="78000"/>
                  </a:schemeClr>
                </a:solidFill>
              </a:rPr>
              <a:t>=141 including Stage II</a:t>
            </a:r>
          </a:p>
          <a:p>
            <a:pPr algn="ctr"/>
            <a:r>
              <a:rPr lang="en-US" sz="2400" b="1" dirty="0" smtClean="0">
                <a:solidFill>
                  <a:schemeClr val="bg1">
                    <a:alpha val="78000"/>
                  </a:schemeClr>
                </a:solidFill>
              </a:rPr>
              <a:t>21 without Stage II</a:t>
            </a:r>
          </a:p>
          <a:p>
            <a:pPr algn="ctr"/>
            <a:endParaRPr lang="en-US" sz="2400" b="1" dirty="0" smtClean="0">
              <a:solidFill>
                <a:schemeClr val="bg1">
                  <a:alpha val="85000"/>
                </a:schemeClr>
              </a:solidFill>
            </a:endParaRPr>
          </a:p>
          <a:p>
            <a:pPr algn="ctr"/>
            <a:r>
              <a:rPr lang="en-US" sz="2400" b="1" dirty="0" err="1" smtClean="0">
                <a:solidFill>
                  <a:schemeClr val="bg1">
                    <a:alpha val="78000"/>
                  </a:schemeClr>
                </a:solidFill>
              </a:rPr>
              <a:t>Cf</a:t>
            </a:r>
            <a:r>
              <a:rPr lang="en-US" sz="2400" b="1" dirty="0" smtClean="0">
                <a:solidFill>
                  <a:schemeClr val="bg1">
                    <a:alpha val="78000"/>
                  </a:schemeClr>
                </a:solidFill>
              </a:rPr>
              <a:t>) </a:t>
            </a:r>
            <a:r>
              <a:rPr lang="en-US" sz="2400" b="1" dirty="0" err="1" smtClean="0">
                <a:solidFill>
                  <a:schemeClr val="bg1">
                    <a:alpha val="78000"/>
                  </a:schemeClr>
                </a:solidFill>
              </a:rPr>
              <a:t>FoM</a:t>
            </a:r>
            <a:r>
              <a:rPr lang="en-US" sz="2400" b="1" dirty="0" smtClean="0">
                <a:solidFill>
                  <a:schemeClr val="bg1">
                    <a:alpha val="78000"/>
                  </a:schemeClr>
                </a:solidFill>
              </a:rPr>
              <a:t> ~ 120 for BOSS BAO (LRG+QSO) </a:t>
            </a:r>
          </a:p>
          <a:p>
            <a:pPr algn="ctr"/>
            <a:endParaRPr lang="en-US" sz="2000" dirty="0">
              <a:solidFill>
                <a:schemeClr val="accent5">
                  <a:alpha val="78000"/>
                </a:schemeClr>
              </a:solidFill>
            </a:endParaRPr>
          </a:p>
        </p:txBody>
      </p:sp>
      <p:sp>
        <p:nvSpPr>
          <p:cNvPr id="22" name="TextBox 21"/>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9325" y="381000"/>
            <a:ext cx="8147050" cy="663387"/>
          </a:xfrm>
        </p:spPr>
        <p:txBody>
          <a:bodyPr>
            <a:normAutofit/>
          </a:bodyPr>
          <a:lstStyle/>
          <a:p>
            <a:pPr algn="l"/>
            <a:r>
              <a:rPr lang="en-US" sz="3600" b="1" i="1" dirty="0" smtClean="0">
                <a:solidFill>
                  <a:srgbClr val="800000"/>
                </a:solidFill>
              </a:rPr>
              <a:t>Effect of an angular resolution</a:t>
            </a:r>
          </a:p>
          <a:p>
            <a:endParaRPr lang="en-US" sz="3600" b="1" i="1" dirty="0">
              <a:solidFill>
                <a:schemeClr val="tx1"/>
              </a:solidFill>
            </a:endParaRPr>
          </a:p>
        </p:txBody>
      </p:sp>
      <p:sp>
        <p:nvSpPr>
          <p:cNvPr id="5" name="TextBox 4"/>
          <p:cNvSpPr txBox="1"/>
          <p:nvPr/>
        </p:nvSpPr>
        <p:spPr>
          <a:xfrm>
            <a:off x="949325" y="565666"/>
            <a:ext cx="7696200" cy="369332"/>
          </a:xfrm>
          <a:prstGeom prst="rect">
            <a:avLst/>
          </a:prstGeom>
          <a:noFill/>
        </p:spPr>
        <p:txBody>
          <a:bodyPr wrap="square" rtlCol="0">
            <a:spAutoFit/>
          </a:bodyPr>
          <a:lstStyle/>
          <a:p>
            <a:endParaRPr lang="en-US" dirty="0"/>
          </a:p>
        </p:txBody>
      </p:sp>
      <p:sp>
        <p:nvSpPr>
          <p:cNvPr id="6" name="TextBox 5"/>
          <p:cNvSpPr txBox="1"/>
          <p:nvPr/>
        </p:nvSpPr>
        <p:spPr>
          <a:xfrm>
            <a:off x="949325" y="1044387"/>
            <a:ext cx="7356475" cy="2923877"/>
          </a:xfrm>
          <a:prstGeom prst="rect">
            <a:avLst/>
          </a:prstGeom>
          <a:noFill/>
        </p:spPr>
        <p:txBody>
          <a:bodyPr wrap="square" rtlCol="0">
            <a:spAutoFit/>
          </a:bodyPr>
          <a:lstStyle/>
          <a:p>
            <a:pPr marL="457200" indent="-457200">
              <a:buAutoNum type="arabicPeriod"/>
            </a:pPr>
            <a:r>
              <a:rPr lang="en-US" sz="2400" dirty="0" smtClean="0"/>
              <a:t>Increases the noise per pixel through V</a:t>
            </a:r>
            <a:r>
              <a:rPr lang="en-US" sz="2400" baseline="-25000" dirty="0" smtClean="0"/>
              <a:t>R</a:t>
            </a:r>
          </a:p>
          <a:p>
            <a:pPr marL="457200" indent="-457200">
              <a:buAutoNum type="arabicPeriod"/>
            </a:pPr>
            <a:r>
              <a:rPr lang="en-US" sz="2400" dirty="0" err="1" smtClean="0"/>
              <a:t>Wavenumber</a:t>
            </a:r>
            <a:r>
              <a:rPr lang="en-US" sz="2400" dirty="0" smtClean="0"/>
              <a:t> cutoff near </a:t>
            </a:r>
            <a:r>
              <a:rPr lang="en-US" sz="2400" dirty="0" err="1" smtClean="0"/>
              <a:t>k</a:t>
            </a:r>
            <a:r>
              <a:rPr lang="en-US" sz="2400" baseline="-25000" dirty="0" err="1" smtClean="0"/>
              <a:t>Nyq</a:t>
            </a:r>
            <a:endParaRPr lang="en-US" sz="2400" dirty="0" smtClean="0"/>
          </a:p>
          <a:p>
            <a:pPr marL="457200" indent="-457200">
              <a:buAutoNum type="arabicPeriod"/>
            </a:pPr>
            <a:endParaRPr lang="en-US" sz="2400" baseline="-25000" dirty="0" smtClean="0"/>
          </a:p>
          <a:p>
            <a:pPr marL="457200" indent="-457200">
              <a:buAutoNum type="arabicPeriod"/>
            </a:pPr>
            <a:endParaRPr lang="en-US" sz="24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buAutoNum type="arabicPeriod"/>
            </a:pPr>
            <a:endParaRPr lang="en-US" sz="2400" baseline="-25000" dirty="0" smtClean="0"/>
          </a:p>
          <a:p>
            <a:pPr marL="457200" indent="-457200"/>
            <a:endParaRPr lang="en-US" sz="2400" baseline="-25000" dirty="0" smtClean="0"/>
          </a:p>
        </p:txBody>
      </p:sp>
      <p:cxnSp>
        <p:nvCxnSpPr>
          <p:cNvPr id="9" name="Straight Arrow Connector 8"/>
          <p:cNvCxnSpPr/>
          <p:nvPr/>
        </p:nvCxnSpPr>
        <p:spPr>
          <a:xfrm rot="5400000" flipH="1" flipV="1">
            <a:off x="914400" y="3276600"/>
            <a:ext cx="1981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949326" y="4267994"/>
            <a:ext cx="954881" cy="608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904206" y="4267994"/>
            <a:ext cx="2134394" cy="761206"/>
          </a:xfrm>
          <a:prstGeom prst="straightConnector1">
            <a:avLst/>
          </a:prstGeom>
          <a:ln w="38100" cap="flat" cmpd="sng" algn="ctr">
            <a:gradFill flip="none" rotWithShape="1">
              <a:gsLst>
                <a:gs pos="0">
                  <a:schemeClr val="accent1"/>
                </a:gs>
                <a:gs pos="100000">
                  <a:prstClr val="white"/>
                </a:gs>
              </a:gsLst>
              <a:lin ang="0" scaled="1"/>
              <a:tileRect/>
            </a:gra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 y="4876801"/>
            <a:ext cx="838200" cy="369331"/>
          </a:xfrm>
          <a:prstGeom prst="rect">
            <a:avLst/>
          </a:prstGeom>
          <a:noFill/>
        </p:spPr>
        <p:txBody>
          <a:bodyPr wrap="square" rtlCol="0">
            <a:spAutoFit/>
          </a:bodyPr>
          <a:lstStyle/>
          <a:p>
            <a:r>
              <a:rPr lang="en-US" dirty="0" err="1" smtClean="0"/>
              <a:t>k</a:t>
            </a:r>
            <a:r>
              <a:rPr lang="en-US" baseline="-25000" dirty="0" err="1" smtClean="0"/>
              <a:t>DEC</a:t>
            </a:r>
            <a:endParaRPr lang="en-US" dirty="0"/>
          </a:p>
        </p:txBody>
      </p:sp>
      <p:sp>
        <p:nvSpPr>
          <p:cNvPr id="15" name="TextBox 14"/>
          <p:cNvSpPr txBox="1"/>
          <p:nvPr/>
        </p:nvSpPr>
        <p:spPr>
          <a:xfrm>
            <a:off x="2895600" y="4876800"/>
            <a:ext cx="685800" cy="369332"/>
          </a:xfrm>
          <a:prstGeom prst="rect">
            <a:avLst/>
          </a:prstGeom>
          <a:noFill/>
        </p:spPr>
        <p:txBody>
          <a:bodyPr wrap="square" rtlCol="0">
            <a:spAutoFit/>
          </a:bodyPr>
          <a:lstStyle/>
          <a:p>
            <a:r>
              <a:rPr lang="en-US" dirty="0" err="1" smtClean="0"/>
              <a:t>k</a:t>
            </a:r>
            <a:r>
              <a:rPr lang="en-US" baseline="-25000" dirty="0" err="1" smtClean="0"/>
              <a:t>RA</a:t>
            </a:r>
            <a:endParaRPr lang="en-US" dirty="0"/>
          </a:p>
        </p:txBody>
      </p:sp>
      <p:sp>
        <p:nvSpPr>
          <p:cNvPr id="16" name="TextBox 15"/>
          <p:cNvSpPr txBox="1"/>
          <p:nvPr/>
        </p:nvSpPr>
        <p:spPr>
          <a:xfrm>
            <a:off x="1600200" y="1981200"/>
            <a:ext cx="533400" cy="369332"/>
          </a:xfrm>
          <a:prstGeom prst="rect">
            <a:avLst/>
          </a:prstGeom>
          <a:noFill/>
        </p:spPr>
        <p:txBody>
          <a:bodyPr wrap="square" rtlCol="0">
            <a:spAutoFit/>
          </a:bodyPr>
          <a:lstStyle/>
          <a:p>
            <a:r>
              <a:rPr lang="en-US" dirty="0" err="1" smtClean="0"/>
              <a:t>k</a:t>
            </a:r>
            <a:r>
              <a:rPr lang="en-US" baseline="-25000" dirty="0" err="1" smtClean="0"/>
              <a:t>Z</a:t>
            </a:r>
            <a:endParaRPr lang="en-US" dirty="0"/>
          </a:p>
        </p:txBody>
      </p:sp>
      <p:cxnSp>
        <p:nvCxnSpPr>
          <p:cNvPr id="29" name="Curved Connector 28"/>
          <p:cNvCxnSpPr/>
          <p:nvPr/>
        </p:nvCxnSpPr>
        <p:spPr>
          <a:xfrm flipV="1">
            <a:off x="949325" y="4267994"/>
            <a:ext cx="838200" cy="420946"/>
          </a:xfrm>
          <a:prstGeom prst="curvedConnector3">
            <a:avLst>
              <a:gd name="adj1" fmla="val -8270"/>
            </a:avLst>
          </a:prstGeom>
          <a:ln w="190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62000" y="3849946"/>
            <a:ext cx="838200" cy="369332"/>
          </a:xfrm>
          <a:prstGeom prst="rect">
            <a:avLst/>
          </a:prstGeom>
          <a:noFill/>
        </p:spPr>
        <p:txBody>
          <a:bodyPr wrap="square" rtlCol="0">
            <a:spAutoFit/>
          </a:bodyPr>
          <a:lstStyle/>
          <a:p>
            <a:r>
              <a:rPr lang="en-US" dirty="0" err="1" smtClean="0"/>
              <a:t>k</a:t>
            </a:r>
            <a:r>
              <a:rPr lang="en-US" baseline="-25000" dirty="0" err="1" smtClean="0"/>
              <a:t>Nyq</a:t>
            </a:r>
            <a:endParaRPr lang="en-US" dirty="0"/>
          </a:p>
        </p:txBody>
      </p:sp>
      <p:cxnSp>
        <p:nvCxnSpPr>
          <p:cNvPr id="40" name="Curved Connector 39"/>
          <p:cNvCxnSpPr/>
          <p:nvPr/>
        </p:nvCxnSpPr>
        <p:spPr>
          <a:xfrm>
            <a:off x="2133600" y="4219278"/>
            <a:ext cx="1219200" cy="276522"/>
          </a:xfrm>
          <a:prstGeom prst="curvedConnector3">
            <a:avLst>
              <a:gd name="adj1" fmla="val 109519"/>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76500" y="3817681"/>
            <a:ext cx="2095500" cy="369332"/>
          </a:xfrm>
          <a:prstGeom prst="rect">
            <a:avLst/>
          </a:prstGeom>
          <a:noFill/>
        </p:spPr>
        <p:txBody>
          <a:bodyPr wrap="square" rtlCol="0">
            <a:spAutoFit/>
          </a:bodyPr>
          <a:lstStyle/>
          <a:p>
            <a:r>
              <a:rPr lang="en-US" dirty="0" err="1" smtClean="0"/>
              <a:t>k</a:t>
            </a:r>
            <a:r>
              <a:rPr lang="en-US" baseline="-25000" dirty="0" err="1" smtClean="0"/>
              <a:t>Nyq</a:t>
            </a:r>
            <a:r>
              <a:rPr lang="en-US" dirty="0" smtClean="0"/>
              <a:t>= </a:t>
            </a:r>
            <a:r>
              <a:rPr lang="en-US" dirty="0" err="1" smtClean="0"/>
              <a:t>π</a:t>
            </a:r>
            <a:r>
              <a:rPr lang="en-US" dirty="0" smtClean="0"/>
              <a:t>/resolution</a:t>
            </a:r>
            <a:endParaRPr lang="en-US" dirty="0"/>
          </a:p>
        </p:txBody>
      </p:sp>
      <p:pic>
        <p:nvPicPr>
          <p:cNvPr id="43" name="Picture 42" descr="FoMeffectkmax.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143501" y="1680879"/>
            <a:ext cx="3276600" cy="3565253"/>
          </a:xfrm>
          <a:prstGeom prst="rect">
            <a:avLst/>
          </a:prstGeom>
        </p:spPr>
      </p:pic>
      <p:cxnSp>
        <p:nvCxnSpPr>
          <p:cNvPr id="45" name="Straight Arrow Connector 44"/>
          <p:cNvCxnSpPr/>
          <p:nvPr/>
        </p:nvCxnSpPr>
        <p:spPr>
          <a:xfrm rot="5400000" flipH="1" flipV="1">
            <a:off x="5994451" y="4488916"/>
            <a:ext cx="1574705" cy="533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600200" y="5542970"/>
            <a:ext cx="6518275" cy="934030"/>
          </a:xfrm>
          <a:prstGeom prst="rect">
            <a:avLst/>
          </a:prstGeom>
          <a:solidFill>
            <a:schemeClr val="bg2"/>
          </a:solidFill>
        </p:spPr>
        <p:txBody>
          <a:bodyPr wrap="square" rtlCol="0">
            <a:spAutoFit/>
          </a:bodyPr>
          <a:lstStyle/>
          <a:p>
            <a:r>
              <a:rPr lang="en-US" dirty="0" smtClean="0"/>
              <a:t>Effects on </a:t>
            </a:r>
            <a:r>
              <a:rPr lang="en-US" dirty="0" err="1" smtClean="0"/>
              <a:t>FoM</a:t>
            </a:r>
            <a:r>
              <a:rPr lang="en-US" dirty="0" smtClean="0"/>
              <a:t> are small for a CRT array with a size of 100-150</a:t>
            </a:r>
          </a:p>
          <a:p>
            <a:r>
              <a:rPr lang="en-US" dirty="0" smtClean="0"/>
              <a:t>meters (i.e., an angular resolution of 10 − 14 </a:t>
            </a:r>
            <a:r>
              <a:rPr lang="en-US" dirty="0" err="1" smtClean="0"/>
              <a:t>arcmin</a:t>
            </a:r>
            <a:r>
              <a:rPr lang="en-US" dirty="0" smtClean="0"/>
              <a:t> at</a:t>
            </a:r>
          </a:p>
          <a:p>
            <a:r>
              <a:rPr lang="en-US" dirty="0" err="1" smtClean="0"/>
              <a:t>z</a:t>
            </a:r>
            <a:r>
              <a:rPr lang="en-US" dirty="0" smtClean="0"/>
              <a:t> ∼ 1).</a:t>
            </a:r>
            <a:endParaRPr lang="en-US" dirty="0"/>
          </a:p>
        </p:txBody>
      </p:sp>
      <p:sp>
        <p:nvSpPr>
          <p:cNvPr id="50" name="TextBox 49"/>
          <p:cNvSpPr txBox="1"/>
          <p:nvPr/>
        </p:nvSpPr>
        <p:spPr>
          <a:xfrm>
            <a:off x="2133600" y="6477000"/>
            <a:ext cx="5334000" cy="307777"/>
          </a:xfrm>
          <a:prstGeom prst="rect">
            <a:avLst/>
          </a:prstGeom>
          <a:noFill/>
        </p:spPr>
        <p:txBody>
          <a:bodyPr wrap="square" rtlCol="0">
            <a:spAutoFit/>
          </a:bodyPr>
          <a:lstStyle/>
          <a:p>
            <a:pPr algn="ctr"/>
            <a:r>
              <a:rPr lang="en-US" sz="1400" dirty="0" smtClean="0">
                <a:solidFill>
                  <a:schemeClr val="tx2"/>
                </a:solidFill>
              </a:rPr>
              <a:t>21cm BAO Internal Review  April 26 2010</a:t>
            </a:r>
            <a:endParaRPr lang="en-US" sz="14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4652</TotalTime>
  <Words>636</Words>
  <Application>Microsoft Office PowerPoint</Application>
  <PresentationFormat>On-screen Show (4:3)</PresentationFormat>
  <Paragraphs>110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Studio</vt:lpstr>
      <vt:lpstr>A Ground-based 21cm BAO survey (arXiv:0910.5007, submitted to ApJ)</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Ground-based 21cm BAO survey</dc:title>
  <dc:creator>Hee-Jong Seo</dc:creator>
  <cp:lastModifiedBy>shandvi</cp:lastModifiedBy>
  <cp:revision>28</cp:revision>
  <dcterms:created xsi:type="dcterms:W3CDTF">2010-04-26T16:14:35Z</dcterms:created>
  <dcterms:modified xsi:type="dcterms:W3CDTF">2010-04-26T17:18:31Z</dcterms:modified>
</cp:coreProperties>
</file>