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37"/>
  </p:notesMasterIdLst>
  <p:sldIdLst>
    <p:sldId id="310" r:id="rId2"/>
    <p:sldId id="559" r:id="rId3"/>
    <p:sldId id="548" r:id="rId4"/>
    <p:sldId id="517" r:id="rId5"/>
    <p:sldId id="518" r:id="rId6"/>
    <p:sldId id="520" r:id="rId7"/>
    <p:sldId id="521" r:id="rId8"/>
    <p:sldId id="522" r:id="rId9"/>
    <p:sldId id="523" r:id="rId10"/>
    <p:sldId id="525" r:id="rId11"/>
    <p:sldId id="526" r:id="rId12"/>
    <p:sldId id="527" r:id="rId13"/>
    <p:sldId id="528" r:id="rId14"/>
    <p:sldId id="529" r:id="rId15"/>
    <p:sldId id="534" r:id="rId16"/>
    <p:sldId id="557" r:id="rId17"/>
    <p:sldId id="549" r:id="rId18"/>
    <p:sldId id="536" r:id="rId19"/>
    <p:sldId id="542" r:id="rId20"/>
    <p:sldId id="543" r:id="rId21"/>
    <p:sldId id="544" r:id="rId22"/>
    <p:sldId id="545" r:id="rId23"/>
    <p:sldId id="546" r:id="rId24"/>
    <p:sldId id="547" r:id="rId25"/>
    <p:sldId id="537" r:id="rId26"/>
    <p:sldId id="538" r:id="rId27"/>
    <p:sldId id="539" r:id="rId28"/>
    <p:sldId id="540" r:id="rId29"/>
    <p:sldId id="541" r:id="rId30"/>
    <p:sldId id="535" r:id="rId31"/>
    <p:sldId id="556" r:id="rId32"/>
    <p:sldId id="555" r:id="rId33"/>
    <p:sldId id="554" r:id="rId34"/>
    <p:sldId id="550" r:id="rId35"/>
    <p:sldId id="55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FF"/>
    <a:srgbClr val="99FF66"/>
    <a:srgbClr val="003399"/>
    <a:srgbClr val="009799"/>
    <a:srgbClr val="009900"/>
    <a:srgbClr val="CC0000"/>
    <a:srgbClr val="FFFF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8" autoAdjust="0"/>
    <p:restoredTop sz="94518" autoAdjust="0"/>
  </p:normalViewPr>
  <p:slideViewPr>
    <p:cSldViewPr snapToGrid="0">
      <p:cViewPr>
        <p:scale>
          <a:sx n="60" d="100"/>
          <a:sy n="60" d="100"/>
        </p:scale>
        <p:origin x="-738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25396"/>
  <ax:ocxPr ax:name="_cy" ax:value="18979"/>
  <ax:ocxPr ax:name="FlashVars" ax:value=""/>
  <ax:ocxPr ax:name="Movie" ax:value="F:\collider_animation.swf"/>
  <ax:ocxPr ax:name="Src" ax:value="F:\collider_animation.swf"/>
  <ax:ocxPr ax:name="WMode" ax:value="Window"/>
  <ax:ocxPr ax:name="Play" ax:value="0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DA63D670-C841-461E-B38E-D81B5C00E9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49F47-6D31-4A21-82BC-BF819CE1DA74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 anchor="b"/>
          <a:lstStyle/>
          <a:p>
            <a:fld id="{BD31A17E-1C7B-4D32-968E-989D3E61C9C8}" type="slidenum">
              <a:rPr lang="en-US" sz="1200"/>
              <a:pPr/>
              <a:t>10</a:t>
            </a:fld>
            <a:endParaRPr lang="en-US" sz="1200" dirty="0"/>
          </a:p>
        </p:txBody>
      </p:sp>
      <p:sp>
        <p:nvSpPr>
          <p:cNvPr id="47108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4" rIns="91409" bIns="45704" anchor="b"/>
          <a:lstStyle/>
          <a:p>
            <a:pPr defTabSz="909763"/>
            <a:fld id="{FE7E0ACB-F940-4BE2-999C-10C04A4777CC}" type="slidenum">
              <a:rPr lang="en-US" sz="1200"/>
              <a:pPr defTabSz="909763"/>
              <a:t>10</a:t>
            </a:fld>
            <a:endParaRPr lang="en-US" sz="1200" dirty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noFill/>
          <a:ln/>
        </p:spPr>
        <p:txBody>
          <a:bodyPr lIns="91409" tIns="45704" rIns="91409" bIns="45704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6472F-25E9-430A-BD65-9C76616B9A68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1BF7A-8F2B-423E-8DB6-77724A864BF6}" type="slidenum">
              <a:rPr lang="en-US" smtClean="0">
                <a:latin typeface="Arial" pitchFamily="34" charset="0"/>
              </a:rPr>
              <a:pPr/>
              <a:t>32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1" y="4342699"/>
            <a:ext cx="5027959" cy="4116516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C0645-8B58-415E-AA86-04BA66798A74}" type="slidenum">
              <a:rPr lang="en-US" smtClean="0">
                <a:latin typeface="Arial" pitchFamily="34" charset="0"/>
              </a:rPr>
              <a:pPr/>
              <a:t>33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Spectra of thousands of Supernovae</a:t>
            </a:r>
          </a:p>
          <a:p>
            <a:r>
              <a:rPr lang="en-US" dirty="0" smtClean="0">
                <a:latin typeface="Arial" pitchFamily="34" charset="0"/>
              </a:rPr>
              <a:t>Map the Universe out to even higher redshift</a:t>
            </a:r>
          </a:p>
          <a:p>
            <a:r>
              <a:rPr lang="en-US" dirty="0" smtClean="0">
                <a:latin typeface="Arial" pitchFamily="34" charset="0"/>
              </a:rPr>
              <a:t>Weak Lensing from space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63D670-C841-461E-B38E-D81B5C00E99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EE62-ED88-4173-8B27-8F4EB9CE5A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203200"/>
            <a:ext cx="1724025" cy="5441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7338" y="203200"/>
            <a:ext cx="5024437" cy="5441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57E-72B2-4F55-BBC8-AFB56B89D1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338" y="2032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530350"/>
            <a:ext cx="3352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30350"/>
            <a:ext cx="3352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3337-FA56-4E85-9020-E185317CAF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1400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1400" dirty="0"/>
          </a:p>
        </p:txBody>
      </p:sp>
      <p:pic>
        <p:nvPicPr>
          <p:cNvPr id="6" name="Picture 6" descr="fermi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0" y="304800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5B24-A5D2-4BBF-9E7F-0C9CC4A20C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8E96C-89C8-4115-B502-E8A273FC0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53035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3035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D854-33E8-4529-AFFE-ECD716F5A4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6DA6-91F6-426D-A145-7504F12760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32433" y="6305550"/>
            <a:ext cx="4707355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 </a:t>
            </a:r>
            <a:r>
              <a:rPr lang="en-US" dirty="0" err="1" smtClean="0"/>
              <a:t>Oddone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r>
              <a:rPr lang="en-US" dirty="0" smtClean="0"/>
              <a:t> Users Meeting, June 3, 2010</a:t>
            </a:r>
            <a:endParaRPr lang="en-US" sz="1200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7CE8-6CCD-40BE-BE5B-35486880A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3935-E45B-46A4-BFD3-287CB7A07C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EAC21-27E2-441C-BD22-211A29FDE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108CD-BAB9-4798-B14D-0F76E02C4B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4" descr="Fermi_Blue_subpa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49" y="6305550"/>
            <a:ext cx="473943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8718B7D7-3FFB-4269-A6DA-DD16FBE07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57338" y="2032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53035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5.jpeg"/><Relationship Id="rId4" Type="http://schemas.openxmlformats.org/officeDocument/2006/relationships/image" Target="../media/image5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Broken Symme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320843" y="0"/>
            <a:ext cx="5862387" cy="120015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Closing Remarks</a:t>
            </a:r>
            <a:br>
              <a:rPr lang="en-US" sz="2800" dirty="0" smtClean="0"/>
            </a:br>
            <a:r>
              <a:rPr lang="en-US" sz="2800" dirty="0" smtClean="0"/>
              <a:t>2010 </a:t>
            </a:r>
            <a:r>
              <a:rPr lang="en-US" sz="2800" dirty="0" err="1" smtClean="0"/>
              <a:t>Fermilab</a:t>
            </a:r>
            <a:r>
              <a:rPr lang="en-US" sz="2800" dirty="0" smtClean="0"/>
              <a:t> Users Meeting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80673" y="1171076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Pier </a:t>
            </a:r>
            <a:r>
              <a:rPr lang="en-US" sz="1800" dirty="0" err="1" smtClean="0"/>
              <a:t>Oddone</a:t>
            </a:r>
            <a:endParaRPr lang="en-US" sz="1800" dirty="0" smtClean="0"/>
          </a:p>
          <a:p>
            <a:r>
              <a:rPr lang="en-US" sz="1800" dirty="0" smtClean="0"/>
              <a:t>June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0E232C-2BA4-45EC-9BFD-14EA44CE3B82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2772" name="Slide Number Placeholder 4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7302901B-D8C9-46A3-8B2D-8A49E5E9F83B}" type="slidenum">
              <a:rPr lang="en-US" sz="1200">
                <a:solidFill>
                  <a:srgbClr val="FFFFFF"/>
                </a:solidFill>
              </a:rPr>
              <a:pPr/>
              <a:t>10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Biggest decision of the decade !</a:t>
            </a:r>
          </a:p>
        </p:txBody>
      </p:sp>
      <p:sp>
        <p:nvSpPr>
          <p:cNvPr id="32774" name="TextBox 18"/>
          <p:cNvSpPr txBox="1">
            <a:spLocks noChangeArrowheads="1"/>
          </p:cNvSpPr>
          <p:nvPr/>
        </p:nvSpPr>
        <p:spPr bwMode="auto">
          <a:xfrm>
            <a:off x="5865813" y="1701800"/>
            <a:ext cx="2646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By far the easiest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 Global program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775" name="Right Arrow 19"/>
          <p:cNvSpPr>
            <a:spLocks noChangeArrowheads="1"/>
          </p:cNvSpPr>
          <p:nvPr/>
        </p:nvSpPr>
        <p:spPr bwMode="auto">
          <a:xfrm>
            <a:off x="5345113" y="1941513"/>
            <a:ext cx="323850" cy="46037"/>
          </a:xfrm>
          <a:prstGeom prst="rightArrow">
            <a:avLst>
              <a:gd name="adj1" fmla="val 50000"/>
              <a:gd name="adj2" fmla="val 49698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7688" y="1744663"/>
            <a:ext cx="7780337" cy="4017962"/>
            <a:chOff x="1157288" y="1981200"/>
            <a:chExt cx="7780337" cy="4017963"/>
          </a:xfrm>
        </p:grpSpPr>
        <p:sp>
          <p:nvSpPr>
            <p:cNvPr id="32777" name="Text Box 6"/>
            <p:cNvSpPr txBox="1">
              <a:spLocks noChangeArrowheads="1"/>
            </p:cNvSpPr>
            <p:nvPr/>
          </p:nvSpPr>
          <p:spPr bwMode="auto">
            <a:xfrm>
              <a:off x="1481138" y="3182938"/>
              <a:ext cx="1957387" cy="4667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LHC Results</a:t>
              </a:r>
            </a:p>
          </p:txBody>
        </p:sp>
        <p:sp>
          <p:nvSpPr>
            <p:cNvPr id="32778" name="Line 7"/>
            <p:cNvSpPr>
              <a:spLocks noChangeShapeType="1"/>
            </p:cNvSpPr>
            <p:nvPr/>
          </p:nvSpPr>
          <p:spPr bwMode="auto">
            <a:xfrm flipV="1">
              <a:off x="1157288" y="3417888"/>
              <a:ext cx="319087" cy="63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3833813" y="1981200"/>
              <a:ext cx="1957387" cy="4667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ILC Enough</a:t>
              </a:r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3948113" y="4564063"/>
              <a:ext cx="2422525" cy="4667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ILC not enough</a:t>
              </a:r>
            </a:p>
          </p:txBody>
        </p:sp>
        <p:sp>
          <p:nvSpPr>
            <p:cNvPr id="32781" name="Line 10"/>
            <p:cNvSpPr>
              <a:spLocks noChangeShapeType="1"/>
            </p:cNvSpPr>
            <p:nvPr/>
          </p:nvSpPr>
          <p:spPr bwMode="auto">
            <a:xfrm flipV="1">
              <a:off x="3435350" y="2222500"/>
              <a:ext cx="393700" cy="11874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82" name="Line 11"/>
            <p:cNvSpPr>
              <a:spLocks noChangeShapeType="1"/>
            </p:cNvSpPr>
            <p:nvPr/>
          </p:nvSpPr>
          <p:spPr bwMode="auto">
            <a:xfrm>
              <a:off x="3435350" y="3409950"/>
              <a:ext cx="508000" cy="13843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83" name="Text Box 12"/>
            <p:cNvSpPr txBox="1">
              <a:spLocks noChangeArrowheads="1"/>
            </p:cNvSpPr>
            <p:nvPr/>
          </p:nvSpPr>
          <p:spPr bwMode="auto">
            <a:xfrm>
              <a:off x="6713538" y="3475038"/>
              <a:ext cx="1957387" cy="4667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CLIC</a:t>
              </a:r>
            </a:p>
          </p:txBody>
        </p:sp>
        <p:sp>
          <p:nvSpPr>
            <p:cNvPr id="32784" name="Text Box 13"/>
            <p:cNvSpPr txBox="1">
              <a:spLocks noChangeArrowheads="1"/>
            </p:cNvSpPr>
            <p:nvPr/>
          </p:nvSpPr>
          <p:spPr bwMode="auto">
            <a:xfrm>
              <a:off x="6777038" y="5532438"/>
              <a:ext cx="2160587" cy="4667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Muon collider</a:t>
              </a:r>
            </a:p>
          </p:txBody>
        </p:sp>
        <p:sp>
          <p:nvSpPr>
            <p:cNvPr id="32785" name="Line 14"/>
            <p:cNvSpPr>
              <a:spLocks noChangeShapeType="1"/>
            </p:cNvSpPr>
            <p:nvPr/>
          </p:nvSpPr>
          <p:spPr bwMode="auto">
            <a:xfrm flipV="1">
              <a:off x="6369050" y="3702050"/>
              <a:ext cx="342900" cy="10985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86" name="Line 15"/>
            <p:cNvSpPr>
              <a:spLocks noChangeShapeType="1"/>
            </p:cNvSpPr>
            <p:nvPr/>
          </p:nvSpPr>
          <p:spPr bwMode="auto">
            <a:xfrm>
              <a:off x="6369050" y="4800600"/>
              <a:ext cx="406400" cy="9652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87" name="Text Box 18"/>
            <p:cNvSpPr txBox="1">
              <a:spLocks noChangeArrowheads="1"/>
            </p:cNvSpPr>
            <p:nvPr/>
          </p:nvSpPr>
          <p:spPr bwMode="auto">
            <a:xfrm>
              <a:off x="6577013" y="4522788"/>
              <a:ext cx="455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or</a:t>
              </a:r>
            </a:p>
          </p:txBody>
        </p:sp>
        <p:sp>
          <p:nvSpPr>
            <p:cNvPr id="32788" name="Text Box 19"/>
            <p:cNvSpPr txBox="1">
              <a:spLocks noChangeArrowheads="1"/>
            </p:cNvSpPr>
            <p:nvPr/>
          </p:nvSpPr>
          <p:spPr bwMode="auto">
            <a:xfrm>
              <a:off x="3592513" y="3163888"/>
              <a:ext cx="455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or</a:t>
              </a:r>
            </a:p>
          </p:txBody>
        </p:sp>
      </p:grpSp>
    </p:spTree>
  </p:cSld>
  <p:clrMapOvr>
    <a:masterClrMapping/>
  </p:clrMapOvr>
  <p:transition advTm="12262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1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sz="1200" dirty="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57338" y="203200"/>
            <a:ext cx="7256462" cy="1143000"/>
          </a:xfrm>
        </p:spPr>
        <p:txBody>
          <a:bodyPr/>
          <a:lstStyle/>
          <a:p>
            <a:r>
              <a:rPr lang="en-US" dirty="0" smtClean="0"/>
              <a:t>ILC/Project X/XFEL technology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5138" y="1185863"/>
            <a:ext cx="1952625" cy="5286375"/>
            <a:chOff x="192" y="528"/>
            <a:chExt cx="1230" cy="3330"/>
          </a:xfrm>
        </p:grpSpPr>
        <p:pic>
          <p:nvPicPr>
            <p:cNvPr id="348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4000" contrast="8000"/>
            </a:blip>
            <a:srcRect/>
            <a:stretch>
              <a:fillRect/>
            </a:stretch>
          </p:blipFill>
          <p:spPr bwMode="auto">
            <a:xfrm>
              <a:off x="192" y="1728"/>
              <a:ext cx="1230" cy="2130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34829" name="Picture 5" descr="DSCN14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528"/>
              <a:ext cx="1226" cy="1179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</p:spPr>
        </p:pic>
      </p:grpSp>
      <p:pic>
        <p:nvPicPr>
          <p:cNvPr id="34821" name="Picture 6" descr="07-0160-60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463" y="1201738"/>
            <a:ext cx="43434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 descr="AES1_200608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6350" y="1200150"/>
            <a:ext cx="1784350" cy="52705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947738" y="6084888"/>
            <a:ext cx="27273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Vertical Test Stand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765800" y="1084263"/>
            <a:ext cx="21367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Horizontal Test Stand</a:t>
            </a:r>
          </a:p>
        </p:txBody>
      </p:sp>
      <p:pic>
        <p:nvPicPr>
          <p:cNvPr id="34825" name="Picture 10" descr="20070926_21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32300" y="3494088"/>
            <a:ext cx="442277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6656388" y="3394075"/>
            <a:ext cx="22733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/>
              <a:t>1st cryomodule</a:t>
            </a:r>
          </a:p>
        </p:txBody>
      </p:sp>
      <p:sp>
        <p:nvSpPr>
          <p:cNvPr id="34827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41032AC-4A70-4451-A307-0B583179E398}" type="slidenum">
              <a:rPr lang="en-US" smtClean="0"/>
              <a:pPr/>
              <a:t>11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we need higher energies…..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the energy of the ILC is too small (0.5 TeV or a little higher) we will need another approach: CLIC or muon collider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sz="1200" dirty="0" smtClean="0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95023A2-A32F-4542-8F3B-6C2673284404}" type="slidenum">
              <a:rPr lang="en-US" smtClean="0"/>
              <a:pPr/>
              <a:t>12</a:t>
            </a:fld>
            <a:endParaRPr lang="en-US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84" y="2519916"/>
            <a:ext cx="8718697" cy="380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Collider approach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the energy of the ILC is too small (0.5 TeV or a little higher) we will need another approach: CLIC or muon collider</a:t>
            </a:r>
          </a:p>
          <a:p>
            <a:endParaRPr lang="en-US" sz="2000" dirty="0" smtClean="0"/>
          </a:p>
          <a:p>
            <a:r>
              <a:rPr lang="en-US" sz="2000" dirty="0" smtClean="0"/>
              <a:t>Collider based on a secondary beam: we have experience basing colliders on antiprotons.  For muons we must do it in 20 msec.</a:t>
            </a:r>
          </a:p>
          <a:p>
            <a:endParaRPr lang="en-US" sz="2000" dirty="0" smtClean="0"/>
          </a:p>
          <a:p>
            <a:r>
              <a:rPr lang="en-US" sz="2000" dirty="0" smtClean="0"/>
              <a:t>The biggest advantages are:  narrow energy spread (no beamstrahlung) and small physical footprint (no synchrotron radiation</a:t>
            </a:r>
          </a:p>
          <a:p>
            <a:endParaRPr lang="en-US" sz="2000" dirty="0" smtClean="0"/>
          </a:p>
          <a:p>
            <a:r>
              <a:rPr lang="en-US" sz="2000" dirty="0" smtClean="0"/>
              <a:t>DOE OHEP has asked Fermilab to organized the national R&amp;D program</a:t>
            </a:r>
          </a:p>
          <a:p>
            <a:endParaRPr lang="en-US" sz="2000" dirty="0" smtClean="0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sz="1200" dirty="0" smtClean="0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95023A2-A32F-4542-8F3B-6C2673284404}" type="slidenum">
              <a:rPr lang="en-US" smtClean="0"/>
              <a:pPr/>
              <a:t>13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6867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sz="1200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8541532-BF11-4660-9B7F-753C96E65466}" type="slidenum">
              <a:rPr lang="en-US" smtClean="0"/>
              <a:pPr/>
              <a:t>14</a:t>
            </a:fld>
            <a:endParaRPr lang="en-US" dirty="0" smtClean="0"/>
          </a:p>
        </p:txBody>
      </p:sp>
      <p:pic>
        <p:nvPicPr>
          <p:cNvPr id="36869" name="Picture 4" descr="Collider_Comparision_Map_II 0728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" y="112713"/>
            <a:ext cx="8094662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dirty="0" smtClean="0"/>
          </a:p>
        </p:txBody>
      </p:sp>
      <p:sp>
        <p:nvSpPr>
          <p:cNvPr id="102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D853E1A-6859-4F4D-A5BD-FAB62FA443E8}" type="slidenum">
              <a:rPr lang="en-US" smtClean="0"/>
              <a:pPr/>
              <a:t>15</a:t>
            </a:fld>
            <a:endParaRPr lang="en-US" dirty="0" smtClean="0"/>
          </a:p>
        </p:txBody>
      </p:sp>
    </p:spTree>
    <p:controls>
      <p:control spid="44034" name="ShockwaveFlash1" r:id="rId2" imgW="9142857" imgH="683218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2"/>
          <p:cNvSpPr>
            <a:spLocks noChangeArrowheads="1"/>
          </p:cNvSpPr>
          <p:nvPr/>
        </p:nvSpPr>
        <p:spPr bwMode="auto">
          <a:xfrm>
            <a:off x="906463" y="1604963"/>
            <a:ext cx="7323137" cy="1362075"/>
          </a:xfrm>
          <a:prstGeom prst="rect">
            <a:avLst/>
          </a:prstGeom>
          <a:solidFill>
            <a:srgbClr val="FFFF66">
              <a:alpha val="21176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 summary</a:t>
            </a: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P Oddone, Fermilab Users Meeting, June 3, 2010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1FF3F57-D8BA-4D1D-9E2B-2A3E3F130B02}" type="slidenum">
              <a:rPr lang="en-US" smtClean="0">
                <a:latin typeface="Arial" pitchFamily="34" charset="0"/>
              </a:rPr>
              <a:pPr/>
              <a:t>16</a:t>
            </a:fld>
            <a:endParaRPr lang="en-US" dirty="0" smtClean="0">
              <a:latin typeface="Arial" pitchFamily="34" charset="0"/>
            </a:endParaRPr>
          </a:p>
        </p:txBody>
      </p:sp>
      <p:cxnSp>
        <p:nvCxnSpPr>
          <p:cNvPr id="21512" name="Straight Connector 5"/>
          <p:cNvCxnSpPr>
            <a:cxnSpLocks noChangeShapeType="1"/>
          </p:cNvCxnSpPr>
          <p:nvPr/>
        </p:nvCxnSpPr>
        <p:spPr bwMode="auto">
          <a:xfrm rot="16200000" flipH="1">
            <a:off x="220663" y="2268538"/>
            <a:ext cx="1382712" cy="2381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3" name="Straight Connector 8"/>
          <p:cNvCxnSpPr>
            <a:cxnSpLocks noChangeShapeType="1"/>
          </p:cNvCxnSpPr>
          <p:nvPr/>
        </p:nvCxnSpPr>
        <p:spPr bwMode="auto">
          <a:xfrm>
            <a:off x="900113" y="1589088"/>
            <a:ext cx="7315200" cy="142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4" name="Straight Connector 9"/>
          <p:cNvCxnSpPr>
            <a:cxnSpLocks noChangeShapeType="1"/>
          </p:cNvCxnSpPr>
          <p:nvPr/>
        </p:nvCxnSpPr>
        <p:spPr bwMode="auto">
          <a:xfrm rot="16200000" flipH="1">
            <a:off x="7540625" y="2282824"/>
            <a:ext cx="1355725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6" name="Straight Connector 11"/>
          <p:cNvCxnSpPr>
            <a:cxnSpLocks noChangeShapeType="1"/>
          </p:cNvCxnSpPr>
          <p:nvPr/>
        </p:nvCxnSpPr>
        <p:spPr bwMode="auto">
          <a:xfrm flipV="1">
            <a:off x="900113" y="2957513"/>
            <a:ext cx="7327900" cy="1111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8" name="Straight Connector 13"/>
          <p:cNvCxnSpPr>
            <a:cxnSpLocks noChangeShapeType="1"/>
          </p:cNvCxnSpPr>
          <p:nvPr/>
        </p:nvCxnSpPr>
        <p:spPr bwMode="auto">
          <a:xfrm rot="16200000" flipH="1">
            <a:off x="2061368" y="2289968"/>
            <a:ext cx="1341440" cy="3179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9" name="Straight Connector 14"/>
          <p:cNvCxnSpPr>
            <a:cxnSpLocks noChangeShapeType="1"/>
            <a:endCxn id="21508" idx="2"/>
          </p:cNvCxnSpPr>
          <p:nvPr/>
        </p:nvCxnSpPr>
        <p:spPr bwMode="auto">
          <a:xfrm rot="16200000" flipH="1">
            <a:off x="3890566" y="2289572"/>
            <a:ext cx="1346200" cy="873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20" name="TextBox 15"/>
          <p:cNvSpPr txBox="1">
            <a:spLocks noChangeArrowheads="1"/>
          </p:cNvSpPr>
          <p:nvPr/>
        </p:nvSpPr>
        <p:spPr bwMode="auto">
          <a:xfrm>
            <a:off x="1289050" y="1903413"/>
            <a:ext cx="1069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Tevatron</a:t>
            </a:r>
          </a:p>
          <a:p>
            <a:r>
              <a:rPr lang="en-US" sz="1800" dirty="0"/>
              <a:t>LHC</a:t>
            </a:r>
          </a:p>
        </p:txBody>
      </p:sp>
      <p:sp>
        <p:nvSpPr>
          <p:cNvPr id="21521" name="TextBox 16"/>
          <p:cNvSpPr txBox="1">
            <a:spLocks noChangeArrowheads="1"/>
          </p:cNvSpPr>
          <p:nvPr/>
        </p:nvSpPr>
        <p:spPr bwMode="auto">
          <a:xfrm>
            <a:off x="2809875" y="1912938"/>
            <a:ext cx="1673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LHC</a:t>
            </a:r>
          </a:p>
          <a:p>
            <a:r>
              <a:rPr lang="en-US" sz="1800" dirty="0"/>
              <a:t>LHC upgrades</a:t>
            </a:r>
          </a:p>
        </p:txBody>
      </p:sp>
      <p:sp>
        <p:nvSpPr>
          <p:cNvPr id="21524" name="TextBox 19"/>
          <p:cNvSpPr txBox="1">
            <a:spLocks noChangeArrowheads="1"/>
          </p:cNvSpPr>
          <p:nvPr/>
        </p:nvSpPr>
        <p:spPr bwMode="auto">
          <a:xfrm>
            <a:off x="6594475" y="1890713"/>
            <a:ext cx="16081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LHC</a:t>
            </a:r>
          </a:p>
          <a:p>
            <a:r>
              <a:rPr lang="en-US" sz="1800" dirty="0" smtClean="0"/>
              <a:t>ILC, CLIC </a:t>
            </a:r>
            <a:r>
              <a:rPr lang="en-US" sz="1800" dirty="0"/>
              <a:t>or</a:t>
            </a:r>
          </a:p>
          <a:p>
            <a:r>
              <a:rPr lang="en-US" sz="1800" dirty="0"/>
              <a:t>Muon Collider</a:t>
            </a:r>
          </a:p>
        </p:txBody>
      </p:sp>
      <p:sp>
        <p:nvSpPr>
          <p:cNvPr id="21525" name="TextBox 20"/>
          <p:cNvSpPr txBox="1">
            <a:spLocks noChangeArrowheads="1"/>
          </p:cNvSpPr>
          <p:nvPr/>
        </p:nvSpPr>
        <p:spPr bwMode="auto">
          <a:xfrm>
            <a:off x="654050" y="3011488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Now </a:t>
            </a:r>
          </a:p>
        </p:txBody>
      </p:sp>
      <p:sp>
        <p:nvSpPr>
          <p:cNvPr id="21526" name="TextBox 21"/>
          <p:cNvSpPr txBox="1">
            <a:spLocks noChangeArrowheads="1"/>
          </p:cNvSpPr>
          <p:nvPr/>
        </p:nvSpPr>
        <p:spPr bwMode="auto">
          <a:xfrm>
            <a:off x="4192588" y="2989263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2016</a:t>
            </a:r>
            <a:endParaRPr lang="en-US" sz="1800" dirty="0"/>
          </a:p>
        </p:txBody>
      </p:sp>
      <p:cxnSp>
        <p:nvCxnSpPr>
          <p:cNvPr id="21527" name="Straight Connector 26"/>
          <p:cNvCxnSpPr>
            <a:cxnSpLocks noChangeShapeType="1"/>
          </p:cNvCxnSpPr>
          <p:nvPr/>
        </p:nvCxnSpPr>
        <p:spPr bwMode="auto">
          <a:xfrm rot="16200000" flipH="1">
            <a:off x="5724525" y="2276474"/>
            <a:ext cx="1343025" cy="952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28" name="TextBox 27"/>
          <p:cNvSpPr txBox="1">
            <a:spLocks noChangeArrowheads="1"/>
          </p:cNvSpPr>
          <p:nvPr/>
        </p:nvSpPr>
        <p:spPr bwMode="auto">
          <a:xfrm>
            <a:off x="5065713" y="1903413"/>
            <a:ext cx="800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LHC</a:t>
            </a:r>
          </a:p>
          <a:p>
            <a:r>
              <a:rPr lang="en-US" sz="1800" dirty="0"/>
              <a:t>ILC??</a:t>
            </a:r>
          </a:p>
        </p:txBody>
      </p:sp>
      <p:sp>
        <p:nvSpPr>
          <p:cNvPr id="21531" name="TextBox 30"/>
          <p:cNvSpPr txBox="1">
            <a:spLocks noChangeArrowheads="1"/>
          </p:cNvSpPr>
          <p:nvPr/>
        </p:nvSpPr>
        <p:spPr bwMode="auto">
          <a:xfrm>
            <a:off x="2416175" y="302418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2013</a:t>
            </a:r>
            <a:endParaRPr lang="en-US" sz="1800" dirty="0"/>
          </a:p>
        </p:txBody>
      </p:sp>
      <p:sp>
        <p:nvSpPr>
          <p:cNvPr id="21532" name="TextBox 31"/>
          <p:cNvSpPr txBox="1">
            <a:spLocks noChangeArrowheads="1"/>
          </p:cNvSpPr>
          <p:nvPr/>
        </p:nvSpPr>
        <p:spPr bwMode="auto">
          <a:xfrm>
            <a:off x="6062663" y="296068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2019</a:t>
            </a:r>
            <a:endParaRPr lang="en-US" sz="1800" dirty="0"/>
          </a:p>
        </p:txBody>
      </p:sp>
      <p:sp>
        <p:nvSpPr>
          <p:cNvPr id="21537" name="TextBox 29"/>
          <p:cNvSpPr txBox="1">
            <a:spLocks noChangeArrowheads="1"/>
          </p:cNvSpPr>
          <p:nvPr/>
        </p:nvSpPr>
        <p:spPr bwMode="auto">
          <a:xfrm rot="-5400000">
            <a:off x="101601" y="2019300"/>
            <a:ext cx="1162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Energy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4" y="3657599"/>
            <a:ext cx="2205036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9887" y="3733799"/>
            <a:ext cx="2706782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 descr="ILC_layout_twin_tun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662" y="3739185"/>
            <a:ext cx="2558813" cy="20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5-Point Star 24"/>
          <p:cNvSpPr/>
          <p:nvPr/>
        </p:nvSpPr>
        <p:spPr bwMode="auto">
          <a:xfrm>
            <a:off x="2290295" y="4320688"/>
            <a:ext cx="115557" cy="110532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22799" y="295051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2022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frontier: 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Minos best result on electron appearance</a:t>
            </a:r>
          </a:p>
          <a:p>
            <a:r>
              <a:rPr lang="en-US" dirty="0" smtClean="0"/>
              <a:t>Minos result in middle of June on mixing parameters for anti-neutrinos</a:t>
            </a:r>
          </a:p>
          <a:p>
            <a:r>
              <a:rPr lang="en-US" dirty="0" smtClean="0"/>
              <a:t>MiniBooNE anomalous low energy neutrino cross sections</a:t>
            </a:r>
          </a:p>
          <a:p>
            <a:r>
              <a:rPr lang="en-US" dirty="0" smtClean="0"/>
              <a:t>MiniBooNE anti-neutrino results in the middle of June</a:t>
            </a:r>
          </a:p>
          <a:p>
            <a:r>
              <a:rPr lang="en-US" dirty="0" smtClean="0"/>
              <a:t>Most extensive data set of neutrino interactions in liquid argon TPC with MicroBooNE</a:t>
            </a:r>
          </a:p>
          <a:p>
            <a:r>
              <a:rPr lang="en-US" dirty="0" smtClean="0"/>
              <a:t>MINERvA study of cross sections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Interplay:  LHC       Intensity Frontier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74930B-5E33-43C8-9A46-20A698C118E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Left-Right Arrow 4"/>
          <p:cNvSpPr/>
          <p:nvPr/>
        </p:nvSpPr>
        <p:spPr bwMode="auto">
          <a:xfrm>
            <a:off x="4467225" y="647700"/>
            <a:ext cx="542925" cy="23812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38325" y="1428750"/>
            <a:ext cx="1609725" cy="4562475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900" y="351472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176212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nothing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5162550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Lots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3476626" y="1857375"/>
            <a:ext cx="2000250" cy="2952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86399" y="1447800"/>
            <a:ext cx="2486025" cy="4572000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7900" y="325755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 </a:t>
            </a:r>
          </a:p>
          <a:p>
            <a:r>
              <a:rPr lang="en-US" dirty="0" smtClean="0"/>
              <a:t>Frontier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5475" y="1666875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Only handle on the </a:t>
            </a:r>
          </a:p>
          <a:p>
            <a:r>
              <a:rPr lang="en-US" sz="1800" dirty="0" smtClean="0"/>
              <a:t>next energy scale</a:t>
            </a:r>
            <a:endParaRPr lang="en-US" sz="1800" dirty="0"/>
          </a:p>
        </p:txBody>
      </p:sp>
      <p:sp>
        <p:nvSpPr>
          <p:cNvPr id="17" name="Left-Right Arrow 16"/>
          <p:cNvSpPr/>
          <p:nvPr/>
        </p:nvSpPr>
        <p:spPr bwMode="auto">
          <a:xfrm>
            <a:off x="3457575" y="5210175"/>
            <a:ext cx="2028825" cy="29527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743450"/>
            <a:ext cx="2031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Determine/verify</a:t>
            </a:r>
          </a:p>
          <a:p>
            <a:r>
              <a:rPr lang="en-US" sz="1800" dirty="0" smtClean="0"/>
              <a:t>structure of new </a:t>
            </a:r>
          </a:p>
          <a:p>
            <a:r>
              <a:rPr lang="en-US" sz="1800" dirty="0" smtClean="0"/>
              <a:t>physics. Anything </a:t>
            </a:r>
          </a:p>
          <a:p>
            <a:r>
              <a:rPr lang="en-US" sz="1800" dirty="0" smtClean="0"/>
              <a:t>beyond?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 interplay LHC/Intensity frontier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ATLAS/CMS discovers strongly coupled SUSY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A host of new particles: fit roughly some masses, make assumption on couplings 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74930B-5E33-43C8-9A46-20A698C118E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1638299" y="2200275"/>
            <a:ext cx="3590925" cy="2293824"/>
            <a:chOff x="192" y="2304"/>
            <a:chExt cx="3120" cy="1152"/>
          </a:xfrm>
        </p:grpSpPr>
        <p:sp>
          <p:nvSpPr>
            <p:cNvPr id="12" name="Rectangle 64"/>
            <p:cNvSpPr>
              <a:spLocks noChangeArrowheads="1"/>
            </p:cNvSpPr>
            <p:nvPr/>
          </p:nvSpPr>
          <p:spPr bwMode="auto">
            <a:xfrm>
              <a:off x="192" y="2304"/>
              <a:ext cx="3120" cy="1152"/>
            </a:xfrm>
            <a:prstGeom prst="rect">
              <a:avLst/>
            </a:prstGeom>
            <a:solidFill>
              <a:srgbClr val="33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12"/>
            <p:cNvGrpSpPr>
              <a:grpSpLocks noChangeAspect="1"/>
            </p:cNvGrpSpPr>
            <p:nvPr/>
          </p:nvGrpSpPr>
          <p:grpSpPr bwMode="auto">
            <a:xfrm>
              <a:off x="240" y="2373"/>
              <a:ext cx="3004" cy="1035"/>
              <a:chOff x="197" y="1070"/>
              <a:chExt cx="3163" cy="1090"/>
            </a:xfrm>
          </p:grpSpPr>
          <p:pic>
            <p:nvPicPr>
              <p:cNvPr id="14" name="Picture 9" descr="figure_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7" y="1070"/>
                <a:ext cx="3163" cy="1090"/>
              </a:xfrm>
              <a:prstGeom prst="rect">
                <a:avLst/>
              </a:prstGeom>
              <a:solidFill>
                <a:srgbClr val="CCCC00"/>
              </a:solidFill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" name="Object 4"/>
              <p:cNvGraphicFramePr>
                <a:graphicFrameLocks noChangeAspect="1"/>
              </p:cNvGraphicFramePr>
              <p:nvPr/>
            </p:nvGraphicFramePr>
            <p:xfrm>
              <a:off x="740" y="1145"/>
              <a:ext cx="152" cy="173"/>
            </p:xfrm>
            <a:graphic>
              <a:graphicData uri="http://schemas.openxmlformats.org/presentationml/2006/ole">
                <p:oleObj spid="_x0000_s83970" name="Equation" r:id="rId5" imgW="101600" imgH="165100" progId="Equation.3">
                  <p:embed/>
                </p:oleObj>
              </a:graphicData>
            </a:graphic>
          </p:graphicFrame>
          <p:graphicFrame>
            <p:nvGraphicFramePr>
              <p:cNvPr id="16" name="Object 5"/>
              <p:cNvGraphicFramePr>
                <a:graphicFrameLocks noChangeAspect="1"/>
              </p:cNvGraphicFramePr>
              <p:nvPr/>
            </p:nvGraphicFramePr>
            <p:xfrm>
              <a:off x="1132" y="1570"/>
              <a:ext cx="160" cy="179"/>
            </p:xfrm>
            <a:graphic>
              <a:graphicData uri="http://schemas.openxmlformats.org/presentationml/2006/ole">
                <p:oleObj spid="_x0000_s83971" name="Equation" r:id="rId6" imgW="101600" imgH="165100" progId="Equation.3">
                  <p:embed/>
                </p:oleObj>
              </a:graphicData>
            </a:graphic>
          </p:graphicFrame>
        </p:grpSp>
      </p:grpSp>
      <p:sp>
        <p:nvSpPr>
          <p:cNvPr id="11" name="Oval 84"/>
          <p:cNvSpPr>
            <a:spLocks noChangeArrowheads="1"/>
          </p:cNvSpPr>
          <p:nvPr/>
        </p:nvSpPr>
        <p:spPr bwMode="auto">
          <a:xfrm>
            <a:off x="4578003" y="2821357"/>
            <a:ext cx="383231" cy="764608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8" name="Straight Arrow Connector 56"/>
          <p:cNvCxnSpPr>
            <a:cxnSpLocks noChangeShapeType="1"/>
          </p:cNvCxnSpPr>
          <p:nvPr/>
        </p:nvCxnSpPr>
        <p:spPr bwMode="auto">
          <a:xfrm rot="5400000" flipH="1" flipV="1">
            <a:off x="3566095" y="3681226"/>
            <a:ext cx="1410531" cy="67748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Box 52"/>
          <p:cNvSpPr txBox="1">
            <a:spLocks noChangeArrowheads="1"/>
          </p:cNvSpPr>
          <p:nvPr/>
        </p:nvSpPr>
        <p:spPr bwMode="auto">
          <a:xfrm>
            <a:off x="2925889" y="4748016"/>
            <a:ext cx="2194542" cy="385959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dark matter candidate</a:t>
            </a:r>
          </a:p>
        </p:txBody>
      </p:sp>
      <p:grpSp>
        <p:nvGrpSpPr>
          <p:cNvPr id="10" name="Group 87"/>
          <p:cNvGrpSpPr>
            <a:grpSpLocks/>
          </p:cNvGrpSpPr>
          <p:nvPr/>
        </p:nvGrpSpPr>
        <p:grpSpPr bwMode="auto">
          <a:xfrm>
            <a:off x="5124450" y="2190749"/>
            <a:ext cx="3476625" cy="3057525"/>
            <a:chOff x="3456" y="2064"/>
            <a:chExt cx="2232" cy="2192"/>
          </a:xfrm>
        </p:grpSpPr>
        <p:grpSp>
          <p:nvGrpSpPr>
            <p:cNvPr id="13" name="Group 70"/>
            <p:cNvGrpSpPr>
              <a:grpSpLocks noChangeAspect="1"/>
            </p:cNvGrpSpPr>
            <p:nvPr/>
          </p:nvGrpSpPr>
          <p:grpSpPr bwMode="auto">
            <a:xfrm>
              <a:off x="3591" y="2064"/>
              <a:ext cx="2097" cy="2192"/>
              <a:chOff x="0" y="35"/>
              <a:chExt cx="2451" cy="2561"/>
            </a:xfrm>
          </p:grpSpPr>
          <p:pic>
            <p:nvPicPr>
              <p:cNvPr id="31" name="Picture 71" descr="susyevent_x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5"/>
                <a:ext cx="2451" cy="2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Line 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43" y="999"/>
                <a:ext cx="1113" cy="313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549" y="1332"/>
                <a:ext cx="707" cy="934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Line 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30" y="291"/>
                <a:ext cx="733" cy="102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Text Box 75"/>
              <p:cNvSpPr txBox="1">
                <a:spLocks noChangeAspect="1" noChangeArrowheads="1"/>
              </p:cNvSpPr>
              <p:nvPr/>
            </p:nvSpPr>
            <p:spPr bwMode="auto">
              <a:xfrm>
                <a:off x="302" y="2185"/>
                <a:ext cx="422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400" b="1" dirty="0">
                    <a:solidFill>
                      <a:srgbClr val="FFFFFF"/>
                    </a:solidFill>
                    <a:latin typeface="Symbol" charset="2"/>
                  </a:rPr>
                  <a:t>c</a:t>
                </a:r>
                <a:r>
                  <a:rPr lang="en-GB" sz="2400" b="1" baseline="30000" dirty="0">
                    <a:solidFill>
                      <a:srgbClr val="FFFFFF"/>
                    </a:solidFill>
                    <a:latin typeface="Arial" charset="0"/>
                  </a:rPr>
                  <a:t>0</a:t>
                </a:r>
                <a:r>
                  <a:rPr lang="en-GB" sz="2400" b="1" baseline="-2500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36" name="Text Box 76"/>
              <p:cNvSpPr txBox="1">
                <a:spLocks noChangeAspect="1" noChangeArrowheads="1"/>
              </p:cNvSpPr>
              <p:nvPr/>
            </p:nvSpPr>
            <p:spPr bwMode="auto">
              <a:xfrm>
                <a:off x="253" y="284"/>
                <a:ext cx="422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400" b="1" dirty="0">
                    <a:solidFill>
                      <a:srgbClr val="FFFFFF"/>
                    </a:solidFill>
                    <a:latin typeface="Symbol" charset="2"/>
                  </a:rPr>
                  <a:t>c</a:t>
                </a:r>
                <a:r>
                  <a:rPr lang="en-GB" sz="2400" b="1" baseline="30000" dirty="0">
                    <a:solidFill>
                      <a:srgbClr val="FFFFFF"/>
                    </a:solidFill>
                    <a:latin typeface="Arial" charset="0"/>
                  </a:rPr>
                  <a:t>0</a:t>
                </a:r>
                <a:r>
                  <a:rPr lang="en-GB" sz="2400" b="1" baseline="-2500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37" name="Text Box 77"/>
              <p:cNvSpPr txBox="1">
                <a:spLocks noChangeAspect="1" noChangeArrowheads="1"/>
              </p:cNvSpPr>
              <p:nvPr/>
            </p:nvSpPr>
            <p:spPr bwMode="auto">
              <a:xfrm>
                <a:off x="260" y="232"/>
                <a:ext cx="265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400" b="1" dirty="0">
                    <a:solidFill>
                      <a:srgbClr val="FFFFFF"/>
                    </a:solidFill>
                    <a:latin typeface="Arial" charset="0"/>
                  </a:rPr>
                  <a:t>~</a:t>
                </a:r>
              </a:p>
            </p:txBody>
          </p:sp>
          <p:sp>
            <p:nvSpPr>
              <p:cNvPr id="38" name="Text Box 78"/>
              <p:cNvSpPr txBox="1">
                <a:spLocks noChangeAspect="1" noChangeArrowheads="1"/>
              </p:cNvSpPr>
              <p:nvPr/>
            </p:nvSpPr>
            <p:spPr bwMode="auto">
              <a:xfrm>
                <a:off x="302" y="2139"/>
                <a:ext cx="265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400" b="1" dirty="0">
                    <a:solidFill>
                      <a:srgbClr val="FFFFFF"/>
                    </a:solidFill>
                    <a:latin typeface="Arial" charset="0"/>
                  </a:rPr>
                  <a:t>~</a:t>
                </a:r>
              </a:p>
            </p:txBody>
          </p:sp>
        </p:grpSp>
        <p:sp>
          <p:nvSpPr>
            <p:cNvPr id="30" name="Text Box 79"/>
            <p:cNvSpPr txBox="1">
              <a:spLocks noChangeAspect="1" noChangeArrowheads="1"/>
            </p:cNvSpPr>
            <p:nvPr/>
          </p:nvSpPr>
          <p:spPr bwMode="auto">
            <a:xfrm>
              <a:off x="3456" y="3102"/>
              <a:ext cx="727" cy="199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200" b="1" dirty="0" smtClean="0">
                  <a:solidFill>
                    <a:srgbClr val="FFFFFF"/>
                  </a:solidFill>
                  <a:latin typeface="Arial" charset="0"/>
                </a:rPr>
                <a:t>Missing </a:t>
              </a:r>
              <a:r>
                <a:rPr lang="en-GB" sz="1200" b="1" dirty="0">
                  <a:solidFill>
                    <a:srgbClr val="FFFFFF"/>
                  </a:solidFill>
                  <a:latin typeface="Arial" charset="0"/>
                </a:rPr>
                <a:t>E</a:t>
              </a:r>
              <a:r>
                <a:rPr lang="en-GB" sz="1200" b="1" baseline="-25000" dirty="0">
                  <a:solidFill>
                    <a:srgbClr val="FFFFFF"/>
                  </a:solidFill>
                  <a:latin typeface="Arial" charset="0"/>
                </a:rPr>
                <a:t>T</a:t>
              </a:r>
              <a:endParaRPr lang="en-GB" sz="1800" b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see a great program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opportunities: </a:t>
            </a:r>
            <a:r>
              <a:rPr lang="en-US" dirty="0" err="1" smtClean="0"/>
              <a:t>Tevatron</a:t>
            </a:r>
            <a:r>
              <a:rPr lang="en-US" dirty="0" smtClean="0"/>
              <a:t>, neutrinos, particle astrophysics, LHC</a:t>
            </a:r>
          </a:p>
          <a:p>
            <a:endParaRPr lang="en-US" dirty="0" smtClean="0"/>
          </a:p>
          <a:p>
            <a:r>
              <a:rPr lang="en-US" dirty="0" smtClean="0"/>
              <a:t>In progress: the energy frontier at LHC, neutrinos and rare decay program at </a:t>
            </a:r>
            <a:r>
              <a:rPr lang="en-US" dirty="0" err="1" smtClean="0"/>
              <a:t>Fermilab</a:t>
            </a:r>
            <a:r>
              <a:rPr lang="en-US" dirty="0" smtClean="0"/>
              <a:t>, particle astrophysics</a:t>
            </a:r>
          </a:p>
          <a:p>
            <a:endParaRPr lang="en-US" dirty="0" smtClean="0"/>
          </a:p>
          <a:p>
            <a:r>
              <a:rPr lang="en-US" dirty="0" smtClean="0"/>
              <a:t>Long term: intensity frontier with Project X with potential extensions to 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collider, possibly ILC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effects in kaon decay rates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74930B-5E33-43C8-9A46-20A698C118E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6" name="Group 71"/>
          <p:cNvGrpSpPr/>
          <p:nvPr/>
        </p:nvGrpSpPr>
        <p:grpSpPr>
          <a:xfrm>
            <a:off x="1197483" y="1479423"/>
            <a:ext cx="7415784" cy="2197227"/>
            <a:chOff x="1197483" y="1479423"/>
            <a:chExt cx="7415784" cy="2197227"/>
          </a:xfrm>
        </p:grpSpPr>
        <p:grpSp>
          <p:nvGrpSpPr>
            <p:cNvPr id="8" name="Group 38"/>
            <p:cNvGrpSpPr/>
            <p:nvPr/>
          </p:nvGrpSpPr>
          <p:grpSpPr>
            <a:xfrm>
              <a:off x="1197483" y="1479423"/>
              <a:ext cx="7415784" cy="2197227"/>
              <a:chOff x="1197483" y="1479423"/>
              <a:chExt cx="7415784" cy="2197227"/>
            </a:xfrm>
          </p:grpSpPr>
          <p:pic>
            <p:nvPicPr>
              <p:cNvPr id="5" name="Picture 4" descr="PAP-elliott_cheu 2 clean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97483" y="1479423"/>
                <a:ext cx="7415784" cy="219722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361539" y="1728268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579424" y="1731815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17569" y="1971303"/>
                <a:ext cx="3786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W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86936" y="2671948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Z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344964" y="2353787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quarks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537561" y="174401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638256" y="172496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19719" y="2365003"/>
                <a:ext cx="3786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W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003719" y="2371353"/>
                <a:ext cx="3786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W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05250" y="31940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98900" y="27368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27950" y="289560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15250" y="32448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365250" y="216535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s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625556" y="219486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383564" y="2201387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quarks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600700" y="217805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s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59320" y="2596897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lepts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39441" y="2210617"/>
                <a:ext cx="2984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>
                <a:off x="1477670" y="1792224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5674157" y="1797102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7838236" y="2988260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4011167" y="2840736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3746601" y="1786129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7637069" y="1806854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8" name="Oval 67"/>
            <p:cNvSpPr/>
            <p:nvPr/>
          </p:nvSpPr>
          <p:spPr bwMode="auto">
            <a:xfrm>
              <a:off x="1375258" y="1682496"/>
              <a:ext cx="270662" cy="855878"/>
            </a:xfrm>
            <a:prstGeom prst="ellipse">
              <a:avLst/>
            </a:prstGeom>
            <a:solidFill>
              <a:srgbClr val="FFC000">
                <a:alpha val="34902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5594909" y="1681277"/>
              <a:ext cx="270662" cy="855878"/>
            </a:xfrm>
            <a:prstGeom prst="ellipse">
              <a:avLst/>
            </a:prstGeom>
            <a:solidFill>
              <a:srgbClr val="FFC000">
                <a:alpha val="34118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647847" y="1709318"/>
              <a:ext cx="270662" cy="855878"/>
            </a:xfrm>
            <a:prstGeom prst="ellipse">
              <a:avLst/>
            </a:prstGeom>
            <a:solidFill>
              <a:srgbClr val="00FFFF">
                <a:alpha val="34902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552944" y="1715414"/>
              <a:ext cx="270662" cy="855878"/>
            </a:xfrm>
            <a:prstGeom prst="ellipse">
              <a:avLst/>
            </a:prstGeom>
            <a:solidFill>
              <a:srgbClr val="00FFFF">
                <a:alpha val="34118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" name="Group 72"/>
          <p:cNvGrpSpPr/>
          <p:nvPr/>
        </p:nvGrpSpPr>
        <p:grpSpPr>
          <a:xfrm>
            <a:off x="1210895" y="4045839"/>
            <a:ext cx="7415784" cy="2197227"/>
            <a:chOff x="1197483" y="1479423"/>
            <a:chExt cx="7415784" cy="2197227"/>
          </a:xfrm>
        </p:grpSpPr>
        <p:grpSp>
          <p:nvGrpSpPr>
            <p:cNvPr id="16" name="Group 38"/>
            <p:cNvGrpSpPr/>
            <p:nvPr/>
          </p:nvGrpSpPr>
          <p:grpSpPr>
            <a:xfrm>
              <a:off x="1197483" y="1479423"/>
              <a:ext cx="7415784" cy="2197227"/>
              <a:chOff x="1197483" y="1479423"/>
              <a:chExt cx="7415784" cy="2197227"/>
            </a:xfrm>
          </p:grpSpPr>
          <p:pic>
            <p:nvPicPr>
              <p:cNvPr id="79" name="Picture 78" descr="PAP-elliott_cheu 2 clean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97483" y="1479423"/>
                <a:ext cx="7415784" cy="2197227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1361539" y="1728268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579424" y="1731815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517569" y="1971303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386936" y="267194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279129" y="2317212"/>
                <a:ext cx="7216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squarks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537561" y="174401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638256" y="172496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019719" y="2365003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003719" y="2371353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905250" y="31940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898900" y="27368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727950" y="289560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715250" y="3244850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Symbol" pitchFamily="18" charset="2"/>
                  </a:rPr>
                  <a:t>n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365250" y="216535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s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3625556" y="2194868"/>
                <a:ext cx="309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325044" y="2201387"/>
                <a:ext cx="7216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squarks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600700" y="217805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s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393485" y="2596897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slepts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539441" y="2210617"/>
                <a:ext cx="2984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9" name="Straight Connector 98"/>
              <p:cNvCxnSpPr/>
              <p:nvPr/>
            </p:nvCxnSpPr>
            <p:spPr bwMode="auto">
              <a:xfrm>
                <a:off x="1477670" y="1792224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5674157" y="1797102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7838236" y="2988260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4011167" y="2840736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3746601" y="1786129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7637069" y="1806854"/>
                <a:ext cx="950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5" name="Oval 74"/>
            <p:cNvSpPr/>
            <p:nvPr/>
          </p:nvSpPr>
          <p:spPr bwMode="auto">
            <a:xfrm>
              <a:off x="1375258" y="1682496"/>
              <a:ext cx="270662" cy="855878"/>
            </a:xfrm>
            <a:prstGeom prst="ellipse">
              <a:avLst/>
            </a:prstGeom>
            <a:solidFill>
              <a:srgbClr val="FFC000">
                <a:alpha val="34902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5594909" y="1681277"/>
              <a:ext cx="270662" cy="855878"/>
            </a:xfrm>
            <a:prstGeom prst="ellipse">
              <a:avLst/>
            </a:prstGeom>
            <a:solidFill>
              <a:srgbClr val="FFC000">
                <a:alpha val="34118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647847" y="1709318"/>
              <a:ext cx="270662" cy="855878"/>
            </a:xfrm>
            <a:prstGeom prst="ellipse">
              <a:avLst/>
            </a:prstGeom>
            <a:solidFill>
              <a:srgbClr val="00FFFF">
                <a:alpha val="34902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7552944" y="1715414"/>
              <a:ext cx="270662" cy="855878"/>
            </a:xfrm>
            <a:prstGeom prst="ellipse">
              <a:avLst/>
            </a:prstGeom>
            <a:solidFill>
              <a:srgbClr val="00FFFF">
                <a:alpha val="34118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122822" y="5113325"/>
            <a:ext cx="160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2384755" y="5157213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endParaRPr lang="en-US" sz="2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515210" y="4439106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endParaRPr lang="en-US" sz="2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042100" y="4840225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endParaRPr lang="en-US" sz="2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075275" y="4839005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endParaRPr lang="en-US" sz="2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411065" y="3189427"/>
            <a:ext cx="240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SM: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K</a:t>
            </a:r>
            <a:r>
              <a:rPr lang="en-US" baseline="-25000" dirty="0" smtClean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 n 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468367" y="5770473"/>
            <a:ext cx="252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BSM: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K</a:t>
            </a:r>
            <a:r>
              <a:rPr lang="en-US" baseline="-25000" dirty="0" smtClean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 n 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 bwMode="auto">
          <a:xfrm>
            <a:off x="5552238" y="3438143"/>
            <a:ext cx="219456" cy="1588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5814361" y="6033819"/>
            <a:ext cx="219456" cy="1588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6473952" y="3350361"/>
            <a:ext cx="117044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6736075" y="5938722"/>
            <a:ext cx="117044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particular classes of SUSY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819302" y="1544981"/>
            <a:ext cx="3994709" cy="4114800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Large effect on rare K decay modes highly suppressed with SM particles</a:t>
            </a:r>
          </a:p>
          <a:p>
            <a:endParaRPr lang="en-US" sz="2000" dirty="0" smtClean="0"/>
          </a:p>
          <a:p>
            <a:r>
              <a:rPr lang="en-US" sz="2000" dirty="0" smtClean="0"/>
              <a:t>Much higher SM backgrounds in B and C decays</a:t>
            </a:r>
          </a:p>
          <a:p>
            <a:endParaRPr lang="en-US" sz="2000" dirty="0" smtClean="0"/>
          </a:p>
          <a:p>
            <a:r>
              <a:rPr lang="en-US" sz="2000" dirty="0" smtClean="0"/>
              <a:t>(See also Neubert at BF2010)</a:t>
            </a:r>
          </a:p>
          <a:p>
            <a:endParaRPr lang="en-US" dirty="0" smtClean="0"/>
          </a:p>
        </p:txBody>
      </p:sp>
      <p:pic>
        <p:nvPicPr>
          <p:cNvPr id="14" name="Content Placeholder 13" descr="Supersymmetry scatter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76800" y="1536700"/>
            <a:ext cx="3797300" cy="41402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74930B-5E33-43C8-9A46-20A698C118E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521380" y="2069960"/>
            <a:ext cx="1733341" cy="3125038"/>
          </a:xfrm>
          <a:prstGeom prst="rect">
            <a:avLst/>
          </a:prstGeom>
          <a:solidFill>
            <a:srgbClr val="FF99FF">
              <a:alpha val="2117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441182" y="2064936"/>
            <a:ext cx="643095" cy="3120013"/>
          </a:xfrm>
          <a:custGeom>
            <a:avLst/>
            <a:gdLst>
              <a:gd name="connsiteX0" fmla="*/ 5025 w 643095"/>
              <a:gd name="connsiteY0" fmla="*/ 0 h 3120013"/>
              <a:gd name="connsiteX1" fmla="*/ 643095 w 643095"/>
              <a:gd name="connsiteY1" fmla="*/ 0 h 3120013"/>
              <a:gd name="connsiteX2" fmla="*/ 0 w 643095"/>
              <a:gd name="connsiteY2" fmla="*/ 3120013 h 3120013"/>
              <a:gd name="connsiteX3" fmla="*/ 5025 w 643095"/>
              <a:gd name="connsiteY3" fmla="*/ 0 h 312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095" h="3120013">
                <a:moveTo>
                  <a:pt x="5025" y="0"/>
                </a:moveTo>
                <a:lnTo>
                  <a:pt x="643095" y="0"/>
                </a:lnTo>
                <a:lnTo>
                  <a:pt x="0" y="3120013"/>
                </a:lnTo>
                <a:lnTo>
                  <a:pt x="5025" y="0"/>
                </a:lnTo>
                <a:close/>
              </a:path>
            </a:pathLst>
          </a:custGeom>
          <a:solidFill>
            <a:srgbClr val="FF99FF">
              <a:alpha val="2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3794" name="Object 9"/>
          <p:cNvGraphicFramePr>
            <a:graphicFrameLocks noChangeAspect="1"/>
          </p:cNvGraphicFramePr>
          <p:nvPr/>
        </p:nvGraphicFramePr>
        <p:xfrm>
          <a:off x="900563" y="1531137"/>
          <a:ext cx="3893794" cy="867104"/>
        </p:xfrm>
        <a:graphic>
          <a:graphicData uri="http://schemas.openxmlformats.org/presentationml/2006/ole">
            <p:oleObj spid="_x0000_s84994" name="Equation" r:id="rId5" imgW="3809880" imgH="9903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(g-2)  to error of 0.14</a:t>
            </a:r>
            <a:r>
              <a:rPr lang="en-US" baseline="-10000" dirty="0" smtClean="0"/>
              <a:t>*</a:t>
            </a:r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endParaRPr lang="en-US" baseline="30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D5EDEB-6195-4871-A178-7D2EF4954DE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2" descr="ExperimentsVsTime-BLR-v3"/>
          <p:cNvPicPr>
            <a:picLocks noChangeAspect="1" noChangeArrowheads="1"/>
          </p:cNvPicPr>
          <p:nvPr/>
        </p:nvPicPr>
        <p:blipFill>
          <a:blip r:embed="rId3" cstate="print"/>
          <a:srcRect l="33333" t="37122" r="20589" b="32576"/>
          <a:stretch>
            <a:fillRect/>
          </a:stretch>
        </p:blipFill>
        <p:spPr bwMode="auto">
          <a:xfrm>
            <a:off x="281049" y="2246734"/>
            <a:ext cx="4191000" cy="3568700"/>
          </a:xfrm>
          <a:prstGeom prst="rect">
            <a:avLst/>
          </a:prstGeom>
          <a:noFill/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678878" y="2268187"/>
            <a:ext cx="4212771" cy="3526971"/>
            <a:chOff x="170" y="2173"/>
            <a:chExt cx="2494" cy="1636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70" y="2173"/>
              <a:ext cx="2494" cy="1636"/>
              <a:chOff x="-1006" y="1566"/>
              <a:chExt cx="2881" cy="1890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006" y="1566"/>
                <a:ext cx="2881" cy="189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280" y="2342"/>
                <a:ext cx="680" cy="289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dirty="0"/>
                  <a:t>g-2</a:t>
                </a: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480" y="3552"/>
              <a:ext cx="1776" cy="19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New Building Design - FESS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(g-2)  to 0.14</a:t>
            </a:r>
            <a:r>
              <a:rPr lang="en-US" baseline="-10000" dirty="0" smtClean="0"/>
              <a:t>*</a:t>
            </a:r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endParaRPr lang="en-US" baseline="30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D5EDEB-6195-4871-A178-7D2EF4954DE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417395" y="1692323"/>
            <a:ext cx="4768756" cy="4002727"/>
            <a:chOff x="1905000" y="2362200"/>
            <a:chExt cx="5704203" cy="4397375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1500" t="20912" r="53638" b="7657"/>
            <a:stretch>
              <a:fillRect/>
            </a:stretch>
          </p:blipFill>
          <p:spPr bwMode="auto">
            <a:xfrm>
              <a:off x="1905000" y="2362200"/>
              <a:ext cx="4419600" cy="43973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6390003" y="2382125"/>
              <a:ext cx="1219200" cy="304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800" dirty="0" smtClean="0"/>
                <a:t>New g-2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5715000" y="2789238"/>
              <a:ext cx="1027113" cy="9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6150449" y="5465763"/>
              <a:ext cx="423863" cy="31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2692400" y="5373688"/>
              <a:ext cx="337978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448050" y="5813425"/>
              <a:ext cx="1831975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349500" y="5268913"/>
              <a:ext cx="196850" cy="6381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400" dirty="0">
                  <a:solidFill>
                    <a:schemeClr val="accent2"/>
                  </a:solidFill>
                  <a:latin typeface="Symbol" pitchFamily="18" charset="2"/>
                </a:rPr>
                <a:t>2s</a:t>
              </a:r>
            </a:p>
            <a:p>
              <a:pPr eaLnBrk="0" hangingPunct="0">
                <a:spcBef>
                  <a:spcPct val="0"/>
                </a:spcBef>
              </a:pPr>
              <a:endParaRPr lang="en-US" sz="1400" dirty="0">
                <a:solidFill>
                  <a:schemeClr val="accent2"/>
                </a:solidFill>
                <a:latin typeface="Symbol" pitchFamily="18" charset="2"/>
              </a:endParaRPr>
            </a:p>
            <a:p>
              <a:pPr eaLnBrk="0" hangingPunct="0">
                <a:spcBef>
                  <a:spcPct val="0"/>
                </a:spcBef>
              </a:pPr>
              <a:r>
                <a:rPr lang="en-US" sz="1400" dirty="0">
                  <a:solidFill>
                    <a:schemeClr val="accent2"/>
                  </a:solidFill>
                  <a:latin typeface="Symbol" pitchFamily="18" charset="2"/>
                </a:rPr>
                <a:t>1s</a:t>
              </a:r>
            </a:p>
          </p:txBody>
        </p:sp>
      </p:grp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8903855" y="3145446"/>
            <a:ext cx="681587" cy="298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US" sz="1800" dirty="0"/>
          </a:p>
        </p:txBody>
      </p:sp>
      <p:pic>
        <p:nvPicPr>
          <p:cNvPr id="23" name="Picture 20" descr="SPS"/>
          <p:cNvPicPr>
            <a:picLocks noChangeAspect="1" noChangeArrowheads="1"/>
          </p:cNvPicPr>
          <p:nvPr/>
        </p:nvPicPr>
        <p:blipFill>
          <a:blip r:embed="rId4" cstate="print"/>
          <a:srcRect r="12355"/>
          <a:stretch>
            <a:fillRect/>
          </a:stretch>
        </p:blipFill>
        <p:spPr bwMode="auto">
          <a:xfrm>
            <a:off x="5155129" y="1797269"/>
            <a:ext cx="3584247" cy="3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063911" y="5495215"/>
            <a:ext cx="2385553" cy="2641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800" dirty="0"/>
              <a:t>Model</a:t>
            </a: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H="1">
            <a:off x="5955047" y="3568375"/>
            <a:ext cx="27642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5955047" y="4887543"/>
            <a:ext cx="278314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470859" y="4855521"/>
            <a:ext cx="410606" cy="235131"/>
            <a:chOff x="1365" y="3251"/>
            <a:chExt cx="347" cy="154"/>
          </a:xfrm>
        </p:grpSpPr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 flipH="1" flipV="1">
              <a:off x="1365" y="3303"/>
              <a:ext cx="47" cy="4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>
              <a:off x="1414" y="3251"/>
              <a:ext cx="29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UED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007112" y="3043152"/>
            <a:ext cx="2721614" cy="1084040"/>
            <a:chOff x="1224" y="1904"/>
            <a:chExt cx="2300" cy="760"/>
          </a:xfrm>
        </p:grpSpPr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1224" y="2148"/>
              <a:ext cx="2300" cy="516"/>
            </a:xfrm>
            <a:prstGeom prst="rect">
              <a:avLst/>
            </a:prstGeom>
            <a:solidFill>
              <a:srgbClr val="FF00FF">
                <a:alpha val="45097"/>
              </a:srgbClr>
            </a:solidFill>
            <a:ln w="12700">
              <a:noFill/>
              <a:prstDash val="sysDot"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3372" y="1904"/>
              <a:ext cx="1" cy="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6011846" y="3623340"/>
            <a:ext cx="2721614" cy="299256"/>
          </a:xfrm>
          <a:prstGeom prst="rect">
            <a:avLst/>
          </a:prstGeom>
          <a:solidFill>
            <a:srgbClr val="3366FF">
              <a:alpha val="58823"/>
            </a:srgbClr>
          </a:solidFill>
          <a:ln w="12700">
            <a:noFill/>
            <a:prstDash val="sysDot"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5950313" y="4875329"/>
            <a:ext cx="2787879" cy="12215"/>
          </a:xfrm>
          <a:prstGeom prst="line">
            <a:avLst/>
          </a:prstGeom>
          <a:noFill/>
          <a:ln w="38100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258101" y="429904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LHC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92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u2e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can probe 10</a:t>
            </a:r>
            <a:r>
              <a:rPr lang="en-US" baseline="30000" dirty="0">
                <a:sym typeface="Wingdings" pitchFamily="2" charset="2"/>
              </a:rPr>
              <a:t>3</a:t>
            </a:r>
            <a:r>
              <a:rPr lang="en-US" dirty="0">
                <a:sym typeface="Wingdings" pitchFamily="2" charset="2"/>
              </a:rPr>
              <a:t> – 10</a:t>
            </a:r>
            <a:r>
              <a:rPr lang="en-US" baseline="30000" dirty="0">
                <a:sym typeface="Wingdings" pitchFamily="2" charset="2"/>
              </a:rPr>
              <a:t>4 </a:t>
            </a:r>
            <a:r>
              <a:rPr lang="en-US" dirty="0">
                <a:sym typeface="Wingdings" pitchFamily="2" charset="2"/>
              </a:rPr>
              <a:t>TeV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E7651F-BBB2-41A8-A70F-4892620DE071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099779" name="Slide Number Placeholder 3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FB00622-17F2-4A4B-AB07-0367C8659FE4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008979" y="1277002"/>
            <a:ext cx="7601607" cy="4991756"/>
            <a:chOff x="190500" y="685800"/>
            <a:chExt cx="8877300" cy="5772150"/>
          </a:xfrm>
        </p:grpSpPr>
        <p:sp>
          <p:nvSpPr>
            <p:cNvPr id="1099783" name="Text Box 5"/>
            <p:cNvSpPr txBox="1">
              <a:spLocks noChangeArrowheads="1"/>
            </p:cNvSpPr>
            <p:nvPr/>
          </p:nvSpPr>
          <p:spPr bwMode="auto">
            <a:xfrm>
              <a:off x="7040563" y="5116513"/>
              <a:ext cx="2027237" cy="3968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 typeface="Symbol" pitchFamily="18" charset="2"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Compositeness</a:t>
              </a:r>
            </a:p>
          </p:txBody>
        </p:sp>
        <p:sp>
          <p:nvSpPr>
            <p:cNvPr id="1099780" name="Rectangle 5"/>
            <p:cNvSpPr>
              <a:spLocks noChangeArrowheads="1"/>
            </p:cNvSpPr>
            <p:nvPr/>
          </p:nvSpPr>
          <p:spPr bwMode="auto">
            <a:xfrm>
              <a:off x="190500" y="685800"/>
              <a:ext cx="8763000" cy="5772150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000" dirty="0">
                <a:solidFill>
                  <a:srgbClr val="000000"/>
                </a:solidFill>
              </a:endParaRPr>
            </a:p>
          </p:txBody>
        </p:sp>
        <p:pic>
          <p:nvPicPr>
            <p:cNvPr id="1099781" name="Picture 3" descr="susyloop"/>
            <p:cNvPicPr>
              <a:picLocks noChangeAspect="1" noChangeArrowheads="1"/>
            </p:cNvPicPr>
            <p:nvPr/>
          </p:nvPicPr>
          <p:blipFill>
            <a:blip r:embed="rId3" cstate="print"/>
            <a:srcRect t="7680" b="5760"/>
            <a:stretch>
              <a:fillRect/>
            </a:stretch>
          </p:blipFill>
          <p:spPr bwMode="auto">
            <a:xfrm>
              <a:off x="241300" y="5454650"/>
              <a:ext cx="17526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9782" name="Picture 4" descr="pointlike"/>
            <p:cNvPicPr>
              <a:picLocks noChangeAspect="1" noChangeArrowheads="1"/>
            </p:cNvPicPr>
            <p:nvPr/>
          </p:nvPicPr>
          <p:blipFill>
            <a:blip r:embed="rId4" cstate="print"/>
            <a:srcRect t="19200" b="5280"/>
            <a:stretch>
              <a:fillRect/>
            </a:stretch>
          </p:blipFill>
          <p:spPr bwMode="auto">
            <a:xfrm>
              <a:off x="7240588" y="5605463"/>
              <a:ext cx="1600200" cy="757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9784" name="Text Box 6"/>
            <p:cNvSpPr txBox="1">
              <a:spLocks noChangeArrowheads="1"/>
            </p:cNvSpPr>
            <p:nvPr/>
          </p:nvSpPr>
          <p:spPr bwMode="auto">
            <a:xfrm>
              <a:off x="495300" y="5027613"/>
              <a:ext cx="1227138" cy="3968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 typeface="Symbol" pitchFamily="18" charset="2"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SUSY</a:t>
              </a:r>
              <a:endParaRPr lang="en-US" sz="20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099785" name="Text Box 7"/>
            <p:cNvSpPr txBox="1">
              <a:spLocks noChangeArrowheads="1"/>
            </p:cNvSpPr>
            <p:nvPr/>
          </p:nvSpPr>
          <p:spPr bwMode="auto">
            <a:xfrm>
              <a:off x="3592513" y="5840413"/>
              <a:ext cx="2130425" cy="3968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Model Parameter</a:t>
              </a:r>
            </a:p>
          </p:txBody>
        </p:sp>
        <p:sp>
          <p:nvSpPr>
            <p:cNvPr id="1099786" name="AutoShape 10"/>
            <p:cNvSpPr>
              <a:spLocks noChangeArrowheads="1"/>
            </p:cNvSpPr>
            <p:nvPr/>
          </p:nvSpPr>
          <p:spPr bwMode="auto">
            <a:xfrm>
              <a:off x="2209800" y="5791200"/>
              <a:ext cx="533400" cy="5143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25400" algn="ctr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dirty="0"/>
            </a:p>
          </p:txBody>
        </p:sp>
        <p:sp>
          <p:nvSpPr>
            <p:cNvPr id="1099787" name="AutoShape 11"/>
            <p:cNvSpPr>
              <a:spLocks noChangeArrowheads="1"/>
            </p:cNvSpPr>
            <p:nvPr/>
          </p:nvSpPr>
          <p:spPr bwMode="auto">
            <a:xfrm flipH="1">
              <a:off x="6516688" y="5792788"/>
              <a:ext cx="533400" cy="5143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25400" algn="ctr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dirty="0"/>
            </a:p>
          </p:txBody>
        </p:sp>
        <p:pic>
          <p:nvPicPr>
            <p:cNvPr id="109978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 l="4713" b="4474"/>
            <a:stretch>
              <a:fillRect/>
            </a:stretch>
          </p:blipFill>
          <p:spPr bwMode="auto">
            <a:xfrm>
              <a:off x="1965325" y="866775"/>
              <a:ext cx="5006975" cy="489267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</p:pic>
        <p:sp>
          <p:nvSpPr>
            <p:cNvPr id="1099789" name="Text Box 13"/>
            <p:cNvSpPr txBox="1">
              <a:spLocks noChangeArrowheads="1"/>
            </p:cNvSpPr>
            <p:nvPr/>
          </p:nvSpPr>
          <p:spPr bwMode="auto">
            <a:xfrm>
              <a:off x="630238" y="850900"/>
              <a:ext cx="2051050" cy="7016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New Physics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Scale (TeV)</a:t>
              </a:r>
            </a:p>
          </p:txBody>
        </p:sp>
        <p:sp>
          <p:nvSpPr>
            <p:cNvPr id="1099790" name="Text Box 15"/>
            <p:cNvSpPr txBox="1">
              <a:spLocks noChangeArrowheads="1"/>
            </p:cNvSpPr>
            <p:nvPr/>
          </p:nvSpPr>
          <p:spPr bwMode="auto">
            <a:xfrm>
              <a:off x="2626522" y="4510647"/>
              <a:ext cx="1924050" cy="36671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MEG Experiment</a:t>
              </a:r>
            </a:p>
          </p:txBody>
        </p:sp>
        <p:sp>
          <p:nvSpPr>
            <p:cNvPr id="1099791" name="Text Box 17"/>
            <p:cNvSpPr txBox="1">
              <a:spLocks noChangeArrowheads="1"/>
            </p:cNvSpPr>
            <p:nvPr/>
          </p:nvSpPr>
          <p:spPr bwMode="auto">
            <a:xfrm>
              <a:off x="6769100" y="1868488"/>
              <a:ext cx="1860550" cy="1371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CC3300"/>
                  </a:solidFill>
                </a:rPr>
                <a:t>with Project X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1" dirty="0">
                <a:solidFill>
                  <a:srgbClr val="CC3300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b="1" dirty="0">
                <a:solidFill>
                  <a:srgbClr val="CC3300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CC3300"/>
                  </a:solidFill>
                </a:rPr>
                <a:t>pre-Project 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is key for neutrinos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Only weak interactions: very small cross sections &gt;&gt; hard to study</a:t>
            </a:r>
          </a:p>
          <a:p>
            <a:endParaRPr lang="en-US" sz="2000" dirty="0" smtClean="0"/>
          </a:p>
          <a:p>
            <a:r>
              <a:rPr lang="en-US" sz="2000" dirty="0" smtClean="0"/>
              <a:t>Need large flux of particles and massive detectors</a:t>
            </a:r>
          </a:p>
          <a:p>
            <a:endParaRPr lang="en-US" sz="2000" dirty="0" smtClean="0"/>
          </a:p>
          <a:p>
            <a:r>
              <a:rPr lang="en-US" sz="2000" dirty="0" smtClean="0"/>
              <a:t>Complementary to LHC: measure neutrino parameters (new symmetries?), neutrino masses, matter-antimatter symmetry violation and surprises.  </a:t>
            </a:r>
          </a:p>
          <a:p>
            <a:endParaRPr lang="en-US" sz="2000" dirty="0" smtClean="0"/>
          </a:p>
          <a:p>
            <a:r>
              <a:rPr lang="en-US" sz="2000" dirty="0" smtClean="0"/>
              <a:t>This route like the energy path depends of what we find in the current generation of experiments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74930B-5E33-43C8-9A46-20A698C118E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0" y="457200"/>
            <a:ext cx="2667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Neutrinos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since 2013: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NOvA, MINERvA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MicroBooNE</a:t>
            </a:r>
          </a:p>
        </p:txBody>
      </p:sp>
      <p:pic>
        <p:nvPicPr>
          <p:cNvPr id="16387" name="Picture 6" descr="14E_NOvA.jpg                                                   004145A0Macintosh HD                   BCDA8BE4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157163"/>
            <a:ext cx="51546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endParaRPr lang="en-US" sz="10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NOvA (off-axis): 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baseline="-25000" dirty="0">
                <a:solidFill>
                  <a:srgbClr val="FFFFFF"/>
                </a:solidFill>
              </a:rPr>
              <a:t>13</a:t>
            </a:r>
            <a:r>
              <a:rPr lang="en-US" dirty="0">
                <a:solidFill>
                  <a:srgbClr val="FFFFFF"/>
                </a:solidFill>
              </a:rPr>
              <a:t>, mass ordering, ….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MINERvA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MicroBooNE (LAr TPC)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 l="14352" t="27423" r="37231" b="14571"/>
          <a:stretch>
            <a:fillRect/>
          </a:stretch>
        </p:blipFill>
        <p:spPr bwMode="auto">
          <a:xfrm>
            <a:off x="228600" y="3619500"/>
            <a:ext cx="2286000" cy="1562100"/>
          </a:xfrm>
          <a:prstGeom prst="rect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 bwMode="auto">
          <a:xfrm>
            <a:off x="808038" y="3581400"/>
            <a:ext cx="1706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MicroBooNE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28600" y="6229350"/>
            <a:ext cx="914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NOvA</a:t>
            </a:r>
          </a:p>
        </p:txBody>
      </p:sp>
      <p:sp>
        <p:nvSpPr>
          <p:cNvPr id="16392" name="TextBox 4"/>
          <p:cNvSpPr txBox="1">
            <a:spLocks noChangeArrowheads="1"/>
          </p:cNvSpPr>
          <p:nvPr/>
        </p:nvSpPr>
        <p:spPr bwMode="auto">
          <a:xfrm>
            <a:off x="3219450" y="2519363"/>
            <a:ext cx="1557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FF9900"/>
                </a:solidFill>
              </a:rPr>
              <a:t>810 km</a:t>
            </a:r>
          </a:p>
          <a:p>
            <a:pPr algn="l"/>
            <a:r>
              <a:rPr lang="en-US" sz="2000" dirty="0">
                <a:solidFill>
                  <a:srgbClr val="FF9900"/>
                </a:solidFill>
              </a:rPr>
              <a:t>  700 kW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B09431-29B2-4CE9-A1DF-1DFEEE93768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</p:spTree>
  </p:cSld>
  <p:clrMapOvr>
    <a:masterClrMapping/>
  </p:clrMapOvr>
  <p:transition advTm="1469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0" y="566738"/>
            <a:ext cx="2667000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Neutrinos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to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DUSEL</a:t>
            </a:r>
          </a:p>
        </p:txBody>
      </p:sp>
      <p:pic>
        <p:nvPicPr>
          <p:cNvPr id="17411" name="Picture 8" descr="16_LBNE.jpg                                                    004145A0Macintosh HD                   BCDA8BE4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0" y="457200"/>
            <a:ext cx="2667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endParaRPr lang="en-US" sz="8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LBNE(to DUSEL)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</a:t>
            </a:r>
            <a:endParaRPr lang="en-US" sz="8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Mu2e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413" name="Picture 2" descr="15_MU2E.jpg                                                    004145A0Macintosh HD                   BCDA8BE4:"/>
          <p:cNvPicPr>
            <a:picLocks noChangeAspect="1" noChangeArrowheads="1"/>
          </p:cNvPicPr>
          <p:nvPr/>
        </p:nvPicPr>
        <p:blipFill>
          <a:blip r:embed="rId5" cstate="print"/>
          <a:srcRect r="70837"/>
          <a:stretch>
            <a:fillRect/>
          </a:stretch>
        </p:blipFill>
        <p:spPr bwMode="auto">
          <a:xfrm>
            <a:off x="0" y="0"/>
            <a:ext cx="2667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16_LBNE.jpg                                                    004145A0Macintosh HD                   BCDA8BE4:"/>
          <p:cNvPicPr>
            <a:picLocks noChangeAspect="1" noChangeArrowheads="1"/>
          </p:cNvPicPr>
          <p:nvPr/>
        </p:nvPicPr>
        <p:blipFill>
          <a:blip r:embed="rId4" cstate="print"/>
          <a:srcRect r="69173"/>
          <a:stretch>
            <a:fillRect/>
          </a:stretch>
        </p:blipFill>
        <p:spPr bwMode="auto">
          <a:xfrm>
            <a:off x="0" y="0"/>
            <a:ext cx="28194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31750"/>
            <a:ext cx="52974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endParaRPr lang="en-US" sz="8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LBNE: FNAL</a:t>
            </a:r>
            <a:r>
              <a:rPr lang="en-US" sz="2000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FFFFFF"/>
                </a:solidFill>
              </a:rPr>
              <a:t>DUSEL (+proton decay)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(DOE 1</a:t>
            </a:r>
            <a:r>
              <a:rPr lang="en-US" baseline="30000" dirty="0">
                <a:solidFill>
                  <a:srgbClr val="FFFFFF"/>
                </a:solidFill>
              </a:rPr>
              <a:t>st</a:t>
            </a:r>
            <a:r>
              <a:rPr lang="en-US" dirty="0">
                <a:solidFill>
                  <a:srgbClr val="FFFFFF"/>
                </a:solidFill>
              </a:rPr>
              <a:t> stage approval)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1346200"/>
            <a:ext cx="5297488" cy="5497513"/>
            <a:chOff x="0" y="1347272"/>
            <a:chExt cx="5296671" cy="5496551"/>
          </a:xfrm>
        </p:grpSpPr>
        <p:pic>
          <p:nvPicPr>
            <p:cNvPr id="17419" name="Picture 2" descr="15_MU2E.jpg                                                    004145A0Macintosh HD                   BCDA8BE4:"/>
            <p:cNvPicPr>
              <a:picLocks noChangeAspect="1" noChangeArrowheads="1"/>
            </p:cNvPicPr>
            <p:nvPr/>
          </p:nvPicPr>
          <p:blipFill>
            <a:blip r:embed="rId5" cstate="print"/>
            <a:srcRect t="75539" r="70837"/>
            <a:stretch>
              <a:fillRect/>
            </a:stretch>
          </p:blipFill>
          <p:spPr bwMode="auto">
            <a:xfrm>
              <a:off x="0" y="5165835"/>
              <a:ext cx="2667001" cy="167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0" y="1347272"/>
              <a:ext cx="5296671" cy="1077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Muons</a:t>
              </a:r>
              <a:endParaRPr lang="en-US" sz="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000" dirty="0">
                  <a:solidFill>
                    <a:srgbClr val="FFFFFF"/>
                  </a:solidFill>
                </a:rPr>
                <a:t>Mu2e (DOE 1</a:t>
              </a:r>
              <a:r>
                <a:rPr lang="en-US" sz="2000" baseline="30000" dirty="0">
                  <a:solidFill>
                    <a:srgbClr val="FFFFFF"/>
                  </a:solidFill>
                </a:rPr>
                <a:t>st</a:t>
              </a:r>
              <a:r>
                <a:rPr lang="en-US" sz="2000" dirty="0">
                  <a:solidFill>
                    <a:srgbClr val="FFFFFF"/>
                  </a:solidFill>
                </a:rPr>
                <a:t> stage approval)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rgbClr val="FFFFFF"/>
                  </a:solidFill>
                </a:rPr>
                <a:t>Muon g-2/EDM (to be reviewed by DOE)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600000">
            <a:off x="2098675" y="4035425"/>
            <a:ext cx="1871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kW</a:t>
            </a:r>
          </a:p>
          <a:p>
            <a:pPr algn="ctr">
              <a:defRPr/>
            </a:pP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1300 km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800600" y="4114800"/>
            <a:ext cx="29718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Kaons</a:t>
            </a:r>
            <a:endParaRPr lang="en-US" sz="8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baseline="30000" dirty="0">
                <a:solidFill>
                  <a:srgbClr val="FFFFFF"/>
                </a:solidFill>
              </a:rPr>
              <a:t>+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nn</a:t>
            </a:r>
            <a:endParaRPr lang="en-US" dirty="0">
              <a:solidFill>
                <a:srgbClr val="FFFFFF"/>
              </a:solidFill>
              <a:sym typeface="Wingdings" pitchFamily="2" charset="2"/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(proposed, but …)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B09431-29B2-4CE9-A1DF-1DFEEE93768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ransition advTm="6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0" y="457200"/>
            <a:ext cx="2667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Project X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Neutrino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Muon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Kaon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Nuclear physics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0" y="457200"/>
            <a:ext cx="2667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Project X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Neutrino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Muon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Kaon physics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Nuclear physics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429000" y="228600"/>
            <a:ext cx="5303055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Remove</a:t>
            </a:r>
          </a:p>
          <a:p>
            <a:r>
              <a:rPr lang="en-US" dirty="0"/>
              <a:t>Accelerators from Cockroft-Walton </a:t>
            </a:r>
          </a:p>
          <a:p>
            <a:r>
              <a:rPr lang="en-US" dirty="0"/>
              <a:t>though Booster and Booster neutrino.</a:t>
            </a:r>
          </a:p>
          <a:p>
            <a:endParaRPr lang="en-US" dirty="0"/>
          </a:p>
          <a:p>
            <a:r>
              <a:rPr lang="en-US" dirty="0"/>
              <a:t>All the green ones</a:t>
            </a:r>
          </a:p>
          <a:p>
            <a:r>
              <a:rPr lang="en-US" dirty="0"/>
              <a:t>including MuCOOL stay</a:t>
            </a:r>
          </a:p>
        </p:txBody>
      </p:sp>
      <p:pic>
        <p:nvPicPr>
          <p:cNvPr id="20485" name="Picture 6" descr="17_Project X.jpg                                               004145A0Macintosh HD                   BCDA8BE4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457200"/>
            <a:ext cx="266700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X</a:t>
            </a:r>
          </a:p>
          <a:p>
            <a:pPr algn="ctr">
              <a:defRPr/>
            </a:pPr>
            <a:endParaRPr lang="en-US" sz="9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Neutrinos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Muons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Kaons 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Nuclei</a:t>
            </a:r>
          </a:p>
          <a:p>
            <a:pPr algn="ctr"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“simultaneously”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600000">
            <a:off x="1905000" y="4081463"/>
            <a:ext cx="25638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MW (60-120 GeV)</a:t>
            </a:r>
          </a:p>
          <a:p>
            <a:pPr algn="ctr">
              <a:defRPr/>
            </a:pPr>
            <a:r>
              <a:rPr lang="en-US" sz="2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1300 km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637088" y="4267200"/>
            <a:ext cx="332422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MW at ~3 GeV</a:t>
            </a:r>
          </a:p>
          <a:p>
            <a:pPr algn="ctr">
              <a:defRPr/>
            </a:pPr>
            <a:r>
              <a:rPr lang="en-US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 time structure</a:t>
            </a:r>
          </a:p>
          <a:p>
            <a:pPr algn="ctr">
              <a:defRPr/>
            </a:pPr>
            <a:r>
              <a:rPr lang="en-US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pulse intensities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B09431-29B2-4CE9-A1DF-1DFEEE93768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dirty="0"/>
          </a:p>
        </p:txBody>
      </p:sp>
      <p:pic>
        <p:nvPicPr>
          <p:cNvPr id="19459" name="Picture 3" descr="dusel_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4038"/>
            <a:ext cx="9144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04800" y="4038600"/>
            <a:ext cx="4572000" cy="2819400"/>
            <a:chOff x="-304800" y="4038600"/>
            <a:chExt cx="4572000" cy="2819400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-304800" y="4495800"/>
              <a:ext cx="4572000" cy="2362200"/>
              <a:chOff x="418118" y="1687486"/>
              <a:chExt cx="7226493" cy="3925710"/>
            </a:xfrm>
          </p:grpSpPr>
          <p:sp>
            <p:nvSpPr>
              <p:cNvPr id="8" name="Rectangle 3"/>
              <p:cNvSpPr/>
              <p:nvPr/>
            </p:nvSpPr>
            <p:spPr>
              <a:xfrm>
                <a:off x="899884" y="1687486"/>
                <a:ext cx="6503844" cy="38993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pic>
            <p:nvPicPr>
              <p:cNvPr id="19464" name="Picture 5" descr="davis.jpg"/>
              <p:cNvPicPr>
                <a:picLocks noChangeAspect="1"/>
              </p:cNvPicPr>
              <p:nvPr/>
            </p:nvPicPr>
            <p:blipFill>
              <a:blip r:embed="rId4" cstate="print"/>
              <a:srcRect b="11366"/>
              <a:stretch>
                <a:fillRect/>
              </a:stretch>
            </p:blipFill>
            <p:spPr bwMode="auto">
              <a:xfrm>
                <a:off x="1261209" y="1879146"/>
                <a:ext cx="2581276" cy="308284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9465" name="Picture 6" descr="homestake.jpg"/>
              <p:cNvPicPr>
                <a:picLocks noChangeAspect="1"/>
              </p:cNvPicPr>
              <p:nvPr/>
            </p:nvPicPr>
            <p:blipFill>
              <a:blip r:embed="rId5" cstate="print"/>
              <a:srcRect t="12918"/>
              <a:stretch>
                <a:fillRect/>
              </a:stretch>
            </p:blipFill>
            <p:spPr bwMode="auto">
              <a:xfrm>
                <a:off x="4272248" y="1876158"/>
                <a:ext cx="2728915" cy="304408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19466" name="TextBox 4"/>
              <p:cNvSpPr txBox="1">
                <a:spLocks noChangeArrowheads="1"/>
              </p:cNvSpPr>
              <p:nvPr/>
            </p:nvSpPr>
            <p:spPr bwMode="auto">
              <a:xfrm>
                <a:off x="418118" y="4948258"/>
                <a:ext cx="7226493" cy="664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Ray Davis’s Experiment</a:t>
                </a:r>
              </a:p>
            </p:txBody>
          </p:sp>
        </p:grpSp>
        <p:cxnSp>
          <p:nvCxnSpPr>
            <p:cNvPr id="19462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3505200" y="4038600"/>
              <a:ext cx="685800" cy="609600"/>
            </a:xfrm>
            <a:prstGeom prst="straightConnector1">
              <a:avLst/>
            </a:prstGeom>
            <a:noFill/>
            <a:ln w="571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B09431-29B2-4CE9-A1DF-1DFEEE93768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in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sz="2400" dirty="0" smtClean="0"/>
              <a:t>Three frontiers describe the national and international program in particle physics;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energy, intensity and cosmic frontiers</a:t>
            </a:r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In each Fermilab plays a unique and important role with: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2"/>
            <a:r>
              <a:rPr lang="en-US" sz="1800" dirty="0" smtClean="0"/>
              <a:t>Current operations and physics accomplishment</a:t>
            </a:r>
          </a:p>
          <a:p>
            <a:pPr lvl="2"/>
            <a:r>
              <a:rPr lang="en-US" sz="1800" dirty="0" smtClean="0"/>
              <a:t>Ongoing construction of new projects</a:t>
            </a:r>
          </a:p>
          <a:p>
            <a:pPr lvl="2"/>
            <a:r>
              <a:rPr lang="en-US" sz="1800" dirty="0" smtClean="0"/>
              <a:t>Long term vision and plans</a:t>
            </a:r>
          </a:p>
          <a:p>
            <a:pPr lvl="2"/>
            <a:endParaRPr lang="en-US" sz="1800" dirty="0" smtClean="0"/>
          </a:p>
          <a:p>
            <a:pPr lvl="1"/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3"/>
          <p:cNvSpPr>
            <a:spLocks noChangeArrowheads="1"/>
          </p:cNvSpPr>
          <p:nvPr/>
        </p:nvSpPr>
        <p:spPr bwMode="auto">
          <a:xfrm>
            <a:off x="906463" y="2967038"/>
            <a:ext cx="7323137" cy="1363662"/>
          </a:xfrm>
          <a:prstGeom prst="rect">
            <a:avLst/>
          </a:prstGeom>
          <a:solidFill>
            <a:srgbClr val="FF0000">
              <a:alpha val="18823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Frontier Summary</a:t>
            </a: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P Oddone, Fermilab Users Meeting, June 3, 2010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1FF3F57-D8BA-4D1D-9E2B-2A3E3F130B02}" type="slidenum">
              <a:rPr lang="en-US" smtClean="0">
                <a:latin typeface="Arial" pitchFamily="34" charset="0"/>
              </a:rPr>
              <a:pPr/>
              <a:t>30</a:t>
            </a:fld>
            <a:endParaRPr lang="en-US" dirty="0" smtClean="0">
              <a:latin typeface="Arial" pitchFamily="34" charset="0"/>
            </a:endParaRPr>
          </a:p>
        </p:txBody>
      </p:sp>
      <p:cxnSp>
        <p:nvCxnSpPr>
          <p:cNvPr id="21512" name="Straight Connector 5"/>
          <p:cNvCxnSpPr>
            <a:cxnSpLocks noChangeShapeType="1"/>
          </p:cNvCxnSpPr>
          <p:nvPr/>
        </p:nvCxnSpPr>
        <p:spPr bwMode="auto">
          <a:xfrm rot="16200000" flipH="1">
            <a:off x="228598" y="3649718"/>
            <a:ext cx="1387370" cy="1576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4" name="Straight Connector 9"/>
          <p:cNvCxnSpPr>
            <a:cxnSpLocks noChangeShapeType="1"/>
          </p:cNvCxnSpPr>
          <p:nvPr/>
        </p:nvCxnSpPr>
        <p:spPr bwMode="auto">
          <a:xfrm rot="5400000">
            <a:off x="7512269" y="3649717"/>
            <a:ext cx="1403131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6" name="Straight Connector 11"/>
          <p:cNvCxnSpPr>
            <a:cxnSpLocks noChangeShapeType="1"/>
          </p:cNvCxnSpPr>
          <p:nvPr/>
        </p:nvCxnSpPr>
        <p:spPr bwMode="auto">
          <a:xfrm flipV="1">
            <a:off x="900113" y="2957513"/>
            <a:ext cx="7327900" cy="1111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7" name="Straight Connector 12"/>
          <p:cNvCxnSpPr>
            <a:cxnSpLocks noChangeShapeType="1"/>
          </p:cNvCxnSpPr>
          <p:nvPr/>
        </p:nvCxnSpPr>
        <p:spPr bwMode="auto">
          <a:xfrm>
            <a:off x="874713" y="4332288"/>
            <a:ext cx="7354887" cy="15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8" name="Straight Connector 13"/>
          <p:cNvCxnSpPr>
            <a:cxnSpLocks noChangeShapeType="1"/>
          </p:cNvCxnSpPr>
          <p:nvPr/>
        </p:nvCxnSpPr>
        <p:spPr bwMode="auto">
          <a:xfrm rot="16200000" flipH="1">
            <a:off x="2065284" y="3673367"/>
            <a:ext cx="1324304" cy="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9" name="Straight Connector 14"/>
          <p:cNvCxnSpPr>
            <a:cxnSpLocks noChangeShapeType="1"/>
            <a:stCxn id="21507" idx="0"/>
            <a:endCxn id="21507" idx="2"/>
          </p:cNvCxnSpPr>
          <p:nvPr/>
        </p:nvCxnSpPr>
        <p:spPr bwMode="auto">
          <a:xfrm rot="16200000" flipH="1">
            <a:off x="3886201" y="3648869"/>
            <a:ext cx="1363662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22" name="TextBox 17"/>
          <p:cNvSpPr txBox="1">
            <a:spLocks noChangeArrowheads="1"/>
          </p:cNvSpPr>
          <p:nvPr/>
        </p:nvSpPr>
        <p:spPr bwMode="auto">
          <a:xfrm>
            <a:off x="1154113" y="3325813"/>
            <a:ext cx="13388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Minos</a:t>
            </a:r>
          </a:p>
          <a:p>
            <a:r>
              <a:rPr lang="en-US" sz="1800" dirty="0" smtClean="0"/>
              <a:t>MiniBooNE</a:t>
            </a:r>
          </a:p>
          <a:p>
            <a:r>
              <a:rPr lang="en-US" sz="1800" dirty="0" smtClean="0"/>
              <a:t>MINERvA</a:t>
            </a:r>
            <a:endParaRPr lang="en-US" sz="1800" dirty="0"/>
          </a:p>
        </p:txBody>
      </p:sp>
      <p:sp>
        <p:nvSpPr>
          <p:cNvPr id="21523" name="TextBox 18"/>
          <p:cNvSpPr txBox="1">
            <a:spLocks noChangeArrowheads="1"/>
          </p:cNvSpPr>
          <p:nvPr/>
        </p:nvSpPr>
        <p:spPr bwMode="auto">
          <a:xfrm>
            <a:off x="2914650" y="3111500"/>
            <a:ext cx="14798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NOvA</a:t>
            </a:r>
          </a:p>
          <a:p>
            <a:r>
              <a:rPr lang="en-US" sz="1800" dirty="0"/>
              <a:t>MicroBooNE</a:t>
            </a:r>
          </a:p>
          <a:p>
            <a:r>
              <a:rPr lang="en-US" sz="1800" dirty="0" err="1" smtClean="0"/>
              <a:t>MINERvA</a:t>
            </a:r>
            <a:endParaRPr lang="en-US" sz="1800" dirty="0" smtClean="0"/>
          </a:p>
          <a:p>
            <a:r>
              <a:rPr lang="en-US" sz="1800" dirty="0" smtClean="0"/>
              <a:t>g-2 ?</a:t>
            </a:r>
            <a:endParaRPr lang="en-US" sz="1800" dirty="0"/>
          </a:p>
        </p:txBody>
      </p:sp>
      <p:sp>
        <p:nvSpPr>
          <p:cNvPr id="21525" name="TextBox 20"/>
          <p:cNvSpPr txBox="1">
            <a:spLocks noChangeArrowheads="1"/>
          </p:cNvSpPr>
          <p:nvPr/>
        </p:nvSpPr>
        <p:spPr bwMode="auto">
          <a:xfrm>
            <a:off x="604454" y="4331936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Now </a:t>
            </a:r>
          </a:p>
        </p:txBody>
      </p:sp>
      <p:sp>
        <p:nvSpPr>
          <p:cNvPr id="21526" name="TextBox 21"/>
          <p:cNvSpPr txBox="1">
            <a:spLocks noChangeArrowheads="1"/>
          </p:cNvSpPr>
          <p:nvPr/>
        </p:nvSpPr>
        <p:spPr bwMode="auto">
          <a:xfrm>
            <a:off x="4144963" y="4310821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2016</a:t>
            </a:r>
            <a:endParaRPr lang="en-US" sz="1800" dirty="0"/>
          </a:p>
        </p:txBody>
      </p:sp>
      <p:cxnSp>
        <p:nvCxnSpPr>
          <p:cNvPr id="21527" name="Straight Connector 26"/>
          <p:cNvCxnSpPr>
            <a:cxnSpLocks noChangeShapeType="1"/>
          </p:cNvCxnSpPr>
          <p:nvPr/>
        </p:nvCxnSpPr>
        <p:spPr bwMode="auto">
          <a:xfrm rot="5400000">
            <a:off x="5714999" y="3633955"/>
            <a:ext cx="1355838" cy="1576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29" name="TextBox 28"/>
          <p:cNvSpPr txBox="1">
            <a:spLocks noChangeArrowheads="1"/>
          </p:cNvSpPr>
          <p:nvPr/>
        </p:nvSpPr>
        <p:spPr bwMode="auto">
          <a:xfrm>
            <a:off x="5064125" y="3327400"/>
            <a:ext cx="78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LBNE</a:t>
            </a:r>
          </a:p>
          <a:p>
            <a:r>
              <a:rPr lang="en-US" sz="1800" dirty="0"/>
              <a:t>Mu2e</a:t>
            </a:r>
          </a:p>
        </p:txBody>
      </p:sp>
      <p:sp>
        <p:nvSpPr>
          <p:cNvPr id="21530" name="TextBox 29"/>
          <p:cNvSpPr txBox="1">
            <a:spLocks noChangeArrowheads="1"/>
          </p:cNvSpPr>
          <p:nvPr/>
        </p:nvSpPr>
        <p:spPr bwMode="auto">
          <a:xfrm>
            <a:off x="6353175" y="3328988"/>
            <a:ext cx="1858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Project X+LBNE</a:t>
            </a:r>
          </a:p>
          <a:p>
            <a:r>
              <a:rPr lang="en-US" sz="1800" dirty="0"/>
              <a:t>Mu2e</a:t>
            </a:r>
          </a:p>
          <a:p>
            <a:r>
              <a:rPr lang="en-US" sz="1800" dirty="0">
                <a:latin typeface="Symbol" pitchFamily="18" charset="2"/>
              </a:rPr>
              <a:t>n</a:t>
            </a:r>
            <a:r>
              <a:rPr lang="en-US" sz="1800" dirty="0"/>
              <a:t> </a:t>
            </a:r>
            <a:r>
              <a:rPr lang="en-US" sz="1800" dirty="0" smtClean="0"/>
              <a:t>Factory ??</a:t>
            </a:r>
            <a:endParaRPr lang="en-US" sz="1800" dirty="0"/>
          </a:p>
        </p:txBody>
      </p:sp>
      <p:sp>
        <p:nvSpPr>
          <p:cNvPr id="21531" name="TextBox 30"/>
          <p:cNvSpPr txBox="1">
            <a:spLocks noChangeArrowheads="1"/>
          </p:cNvSpPr>
          <p:nvPr/>
        </p:nvSpPr>
        <p:spPr bwMode="auto">
          <a:xfrm>
            <a:off x="2409934" y="4310929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2013</a:t>
            </a:r>
            <a:endParaRPr lang="en-US" sz="1800" dirty="0"/>
          </a:p>
        </p:txBody>
      </p:sp>
      <p:sp>
        <p:nvSpPr>
          <p:cNvPr id="21532" name="TextBox 31"/>
          <p:cNvSpPr txBox="1">
            <a:spLocks noChangeArrowheads="1"/>
          </p:cNvSpPr>
          <p:nvPr/>
        </p:nvSpPr>
        <p:spPr bwMode="auto">
          <a:xfrm>
            <a:off x="6053138" y="4298011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2019</a:t>
            </a:r>
            <a:endParaRPr lang="en-US" sz="1800" dirty="0"/>
          </a:p>
        </p:txBody>
      </p:sp>
      <p:sp>
        <p:nvSpPr>
          <p:cNvPr id="21538" name="TextBox 30"/>
          <p:cNvSpPr txBox="1">
            <a:spLocks noChangeArrowheads="1"/>
          </p:cNvSpPr>
          <p:nvPr/>
        </p:nvSpPr>
        <p:spPr bwMode="auto">
          <a:xfrm rot="-5400000">
            <a:off x="27781" y="3485357"/>
            <a:ext cx="1330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Intensity</a:t>
            </a:r>
          </a:p>
        </p:txBody>
      </p:sp>
      <p:pic>
        <p:nvPicPr>
          <p:cNvPr id="22" name="Picture 5" descr="MiniBooNE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735" y="1213176"/>
            <a:ext cx="1752806" cy="168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Minos detectorP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97" y="4706512"/>
            <a:ext cx="2105003" cy="16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5722" y="1220452"/>
            <a:ext cx="1798397" cy="167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TP_in_wideban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2952" y="4706499"/>
            <a:ext cx="2285059" cy="16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full_meco_apparat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7221" y="1239600"/>
            <a:ext cx="2882693" cy="165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ArgoNeuT_NCpi0.jpg"/>
          <p:cNvPicPr>
            <a:picLocks noChangeAspect="1"/>
          </p:cNvPicPr>
          <p:nvPr/>
        </p:nvPicPr>
        <p:blipFill>
          <a:blip r:embed="rId8" cstate="print"/>
          <a:srcRect t="9027"/>
          <a:stretch>
            <a:fillRect/>
          </a:stretch>
        </p:blipFill>
        <p:spPr bwMode="auto">
          <a:xfrm>
            <a:off x="5670486" y="4663295"/>
            <a:ext cx="2530539" cy="172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7870424" y="42935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2022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Frontier: current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1122947" y="272716"/>
            <a:ext cx="2630570" cy="2462463"/>
            <a:chOff x="331922" y="3066047"/>
            <a:chExt cx="2820017" cy="2751221"/>
          </a:xfrm>
        </p:grpSpPr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1115" t="39320" b="13739"/>
            <a:stretch>
              <a:fillRect/>
            </a:stretch>
          </p:blipFill>
          <p:spPr bwMode="auto">
            <a:xfrm>
              <a:off x="605589" y="4205956"/>
              <a:ext cx="2546350" cy="16113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31922" y="3066047"/>
              <a:ext cx="184730" cy="33855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4" cstate="print"/>
          <a:srcRect t="17857" b="14285"/>
          <a:stretch>
            <a:fillRect/>
          </a:stretch>
        </p:blipFill>
        <p:spPr bwMode="auto">
          <a:xfrm>
            <a:off x="5025192" y="4495800"/>
            <a:ext cx="2866998" cy="161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41" descr="SILimits_Extras"/>
          <p:cNvPicPr>
            <a:picLocks noChangeAspect="1" noChangeArrowheads="1"/>
          </p:cNvPicPr>
          <p:nvPr/>
        </p:nvPicPr>
        <p:blipFill>
          <a:blip r:embed="rId5" cstate="print"/>
          <a:srcRect t="6023"/>
          <a:stretch>
            <a:fillRect/>
          </a:stretch>
        </p:blipFill>
        <p:spPr bwMode="auto">
          <a:xfrm>
            <a:off x="1331495" y="2804297"/>
            <a:ext cx="3159292" cy="357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33"/>
          <p:cNvGrpSpPr/>
          <p:nvPr/>
        </p:nvGrpSpPr>
        <p:grpSpPr>
          <a:xfrm>
            <a:off x="5028198" y="1304424"/>
            <a:ext cx="3265571" cy="3059029"/>
            <a:chOff x="4819650" y="1352550"/>
            <a:chExt cx="4095750" cy="4648200"/>
          </a:xfrm>
        </p:grpSpPr>
        <p:pic>
          <p:nvPicPr>
            <p:cNvPr id="29" name="Picture 4" descr="COUPPWC_Page_42.jpg"/>
            <p:cNvPicPr>
              <a:picLocks noChangeAspect="1"/>
            </p:cNvPicPr>
            <p:nvPr/>
          </p:nvPicPr>
          <p:blipFill>
            <a:blip r:embed="rId6" cstate="print"/>
            <a:srcRect l="18446" t="26949" r="21667" b="13611"/>
            <a:stretch>
              <a:fillRect/>
            </a:stretch>
          </p:blipFill>
          <p:spPr bwMode="auto">
            <a:xfrm>
              <a:off x="4819650" y="1352550"/>
              <a:ext cx="4095750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 bwMode="auto">
            <a:xfrm>
              <a:off x="6032500" y="2989263"/>
              <a:ext cx="2538413" cy="87312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369175" y="2360613"/>
              <a:ext cx="1312863" cy="2743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" name="TextBox 8"/>
            <p:cNvSpPr txBox="1">
              <a:spLocks noChangeArrowheads="1"/>
            </p:cNvSpPr>
            <p:nvPr/>
          </p:nvSpPr>
          <p:spPr bwMode="auto">
            <a:xfrm rot="19200000">
              <a:off x="6696931" y="2377937"/>
              <a:ext cx="1298497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COUPP (2010)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115175" y="4724400"/>
              <a:ext cx="841375" cy="3984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673643" y="242235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CDMS</a:t>
            </a:r>
            <a:endParaRPr 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7897967" y="574307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COUPP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 cstate="print"/>
          <a:srcRect l="2187" t="3049" r="3918" b="2032"/>
          <a:stretch>
            <a:fillRect/>
          </a:stretch>
        </p:blipFill>
        <p:spPr bwMode="auto">
          <a:xfrm>
            <a:off x="577516" y="1361669"/>
            <a:ext cx="4943642" cy="241131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5484813" y="1582738"/>
            <a:ext cx="3697287" cy="4524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FFFFFF"/>
                </a:solidFill>
              </a:rPr>
              <a:t>Auger Observatory </a:t>
            </a:r>
          </a:p>
          <a:p>
            <a:pPr algn="ctr" eaLnBrk="0" hangingPunct="0"/>
            <a:r>
              <a:rPr lang="en-US" sz="2400" dirty="0">
                <a:solidFill>
                  <a:srgbClr val="FFFFFF"/>
                </a:solidFill>
              </a:rPr>
              <a:t>studies ultra-high energy cosmic rays.</a:t>
            </a: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2400" b="1" dirty="0">
                <a:solidFill>
                  <a:srgbClr val="FFFFFF"/>
                </a:solidFill>
              </a:rPr>
              <a:t>o</a:t>
            </a:r>
            <a:r>
              <a:rPr lang="en-US" sz="2400" dirty="0">
                <a:solidFill>
                  <a:srgbClr val="FFFFFF"/>
                </a:solidFill>
              </a:rPr>
              <a:t> – Cosmic rays with</a:t>
            </a:r>
          </a:p>
          <a:p>
            <a:pPr algn="ctr" eaLnBrk="0" hangingPunct="0"/>
            <a:r>
              <a:rPr lang="en-US" sz="2400" dirty="0">
                <a:solidFill>
                  <a:srgbClr val="FFFFFF"/>
                </a:solidFill>
              </a:rPr>
              <a:t>E &gt; 57,000,000 TeV</a:t>
            </a: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endParaRPr lang="en-US" sz="2400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2400" b="1" dirty="0">
                <a:solidFill>
                  <a:srgbClr val="FFFFFF"/>
                </a:solidFill>
              </a:rPr>
              <a:t>x</a:t>
            </a:r>
            <a:r>
              <a:rPr lang="en-US" sz="2400" dirty="0">
                <a:solidFill>
                  <a:srgbClr val="FFFFFF"/>
                </a:solidFill>
              </a:rPr>
              <a:t> – Active Galactic Nuclei </a:t>
            </a:r>
          </a:p>
        </p:txBody>
      </p:sp>
      <p:pic>
        <p:nvPicPr>
          <p:cNvPr id="55302" name="Picture 7" descr="skymap_0708_27ev_v4r6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9" y="3796010"/>
            <a:ext cx="4926013" cy="24666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5303" name="Line 8"/>
          <p:cNvSpPr>
            <a:spLocks noChangeShapeType="1"/>
          </p:cNvSpPr>
          <p:nvPr/>
        </p:nvSpPr>
        <p:spPr bwMode="auto">
          <a:xfrm>
            <a:off x="7296150" y="4629150"/>
            <a:ext cx="0" cy="971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6112042" y="4882757"/>
            <a:ext cx="2197769" cy="461665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0000"/>
                </a:solidFill>
              </a:rPr>
              <a:t>Correlation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results: UHE Cosmic Rays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</p:spTree>
  </p:cSld>
  <p:clrMapOvr>
    <a:masterClrMapping/>
  </p:clrMapOvr>
  <p:transition advTm="3347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143000"/>
            <a:ext cx="5540375" cy="5181600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SDSS (Sloan Digital Sky Survey)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2.5 meter telescope in New Mexico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Ranks as the facility with the highest impact in astronomy for the 3</a:t>
            </a:r>
            <a:r>
              <a:rPr lang="en-US" sz="1800" baseline="30000" dirty="0" smtClean="0">
                <a:solidFill>
                  <a:srgbClr val="FFFFFF"/>
                </a:solidFill>
              </a:rPr>
              <a:t>rd</a:t>
            </a:r>
            <a:r>
              <a:rPr lang="en-US" sz="1800" dirty="0" smtClean="0">
                <a:solidFill>
                  <a:srgbClr val="FFFFFF"/>
                </a:solidFill>
              </a:rPr>
              <a:t> year in a row.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Power spectrum of galaxies constrain dark energy density parameter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pPr marL="800100" lvl="1" indent="-342900" eaLnBrk="1" hangingPunct="1"/>
            <a:endParaRPr lang="en-US" sz="1400" dirty="0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DES (Dark Energy Survey)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4 meter telescope in Chile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DES Camera under construction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Operation: 2011 – 2016</a:t>
            </a:r>
          </a:p>
          <a:p>
            <a:pPr marL="381000" indent="-381000" eaLnBrk="1" hangingPunct="1">
              <a:buFontTx/>
              <a:buAutoNum type="arabicPeriod"/>
            </a:pPr>
            <a:endParaRPr lang="en-US" sz="1400" dirty="0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JDEM (Joint Dark Energy Mission)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Space telescope</a:t>
            </a:r>
          </a:p>
          <a:p>
            <a:pPr marL="800100" lvl="1" indent="-342900" eaLnBrk="1" hangingPunct="1"/>
            <a:r>
              <a:rPr lang="en-US" sz="1800" dirty="0" smtClean="0">
                <a:solidFill>
                  <a:srgbClr val="FFFFFF"/>
                </a:solidFill>
              </a:rPr>
              <a:t>Fermilab Goal: Science Operation Center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838825" y="1042988"/>
            <a:ext cx="2828925" cy="5110162"/>
            <a:chOff x="3678" y="657"/>
            <a:chExt cx="1782" cy="3219"/>
          </a:xfrm>
        </p:grpSpPr>
        <p:pic>
          <p:nvPicPr>
            <p:cNvPr id="54278" name="Picture 3" descr="supernovaacc"/>
            <p:cNvPicPr>
              <a:picLocks noChangeAspect="1" noChangeArrowheads="1"/>
            </p:cNvPicPr>
            <p:nvPr/>
          </p:nvPicPr>
          <p:blipFill>
            <a:blip r:embed="rId3" cstate="print"/>
            <a:srcRect l="447" b="16461"/>
            <a:stretch>
              <a:fillRect/>
            </a:stretch>
          </p:blipFill>
          <p:spPr bwMode="auto">
            <a:xfrm>
              <a:off x="3680" y="2515"/>
              <a:ext cx="1780" cy="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9" name="Picture 10" descr="4mDome"/>
            <p:cNvPicPr>
              <a:picLocks noChangeAspect="1" noChangeArrowheads="1"/>
            </p:cNvPicPr>
            <p:nvPr/>
          </p:nvPicPr>
          <p:blipFill>
            <a:blip r:embed="rId4" cstate="print">
              <a:lum bright="14000"/>
            </a:blip>
            <a:srcRect t="7381" b="11520"/>
            <a:stretch>
              <a:fillRect/>
            </a:stretch>
          </p:blipFill>
          <p:spPr bwMode="auto">
            <a:xfrm>
              <a:off x="3681" y="1476"/>
              <a:ext cx="1773" cy="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Picture 3" descr="galaxy_zoom"/>
            <p:cNvPicPr>
              <a:picLocks noChangeAspect="1" noChangeArrowheads="1"/>
            </p:cNvPicPr>
            <p:nvPr/>
          </p:nvPicPr>
          <p:blipFill>
            <a:blip r:embed="rId5" cstate="print"/>
            <a:srcRect l="8678" t="2856" b="1904"/>
            <a:stretch>
              <a:fillRect/>
            </a:stretch>
          </p:blipFill>
          <p:spPr bwMode="auto">
            <a:xfrm>
              <a:off x="3678" y="657"/>
              <a:ext cx="1768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1" name="Text Box 6"/>
            <p:cNvSpPr txBox="1">
              <a:spLocks noChangeArrowheads="1"/>
            </p:cNvSpPr>
            <p:nvPr/>
          </p:nvSpPr>
          <p:spPr bwMode="auto">
            <a:xfrm>
              <a:off x="4922" y="673"/>
              <a:ext cx="512" cy="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SDSS</a:t>
              </a: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sz="2600" dirty="0">
                <a:solidFill>
                  <a:srgbClr val="FFFF00"/>
                </a:solidFill>
              </a:endParaRPr>
            </a:p>
            <a:p>
              <a:pPr algn="ctr"/>
              <a:endParaRPr lang="en-US" sz="2600" dirty="0">
                <a:solidFill>
                  <a:srgbClr val="FFFF00"/>
                </a:solidFill>
              </a:endParaRP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DES</a:t>
              </a: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sz="1400" dirty="0">
                <a:solidFill>
                  <a:srgbClr val="FFFF00"/>
                </a:solidFill>
              </a:endParaRP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JDEM</a:t>
              </a:r>
            </a:p>
          </p:txBody>
        </p:sp>
        <p:sp>
          <p:nvSpPr>
            <p:cNvPr id="54282" name="Rectangle 7"/>
            <p:cNvSpPr>
              <a:spLocks noChangeArrowheads="1"/>
            </p:cNvSpPr>
            <p:nvPr/>
          </p:nvSpPr>
          <p:spPr bwMode="auto">
            <a:xfrm>
              <a:off x="3684" y="660"/>
              <a:ext cx="1776" cy="321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283" name="Line 8"/>
            <p:cNvSpPr>
              <a:spLocks noChangeShapeType="1"/>
            </p:cNvSpPr>
            <p:nvPr/>
          </p:nvSpPr>
          <p:spPr bwMode="auto">
            <a:xfrm>
              <a:off x="3684" y="1860"/>
              <a:ext cx="177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84" name="Line 9"/>
            <p:cNvSpPr>
              <a:spLocks noChangeShapeType="1"/>
            </p:cNvSpPr>
            <p:nvPr/>
          </p:nvSpPr>
          <p:spPr bwMode="auto">
            <a:xfrm>
              <a:off x="3684" y="2844"/>
              <a:ext cx="177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</p:spTree>
  </p:cSld>
  <p:clrMapOvr>
    <a:masterClrMapping/>
  </p:clrMapOvr>
  <p:transition advTm="3795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4"/>
          <p:cNvSpPr>
            <a:spLocks noChangeArrowheads="1"/>
          </p:cNvSpPr>
          <p:nvPr/>
        </p:nvSpPr>
        <p:spPr bwMode="auto">
          <a:xfrm>
            <a:off x="906463" y="4338638"/>
            <a:ext cx="7323137" cy="13684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Frontier Summary</a:t>
            </a: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P Oddone, Fermilab Users Meeting, June 3, 2010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1FF3F57-D8BA-4D1D-9E2B-2A3E3F130B02}" type="slidenum">
              <a:rPr lang="en-US" smtClean="0">
                <a:latin typeface="Arial" pitchFamily="34" charset="0"/>
              </a:rPr>
              <a:pPr/>
              <a:t>34</a:t>
            </a:fld>
            <a:endParaRPr lang="en-US" dirty="0" smtClean="0">
              <a:latin typeface="Arial" pitchFamily="34" charset="0"/>
            </a:endParaRPr>
          </a:p>
        </p:txBody>
      </p:sp>
      <p:cxnSp>
        <p:nvCxnSpPr>
          <p:cNvPr id="21512" name="Straight Connector 5"/>
          <p:cNvCxnSpPr>
            <a:cxnSpLocks noChangeShapeType="1"/>
          </p:cNvCxnSpPr>
          <p:nvPr/>
        </p:nvCxnSpPr>
        <p:spPr bwMode="auto">
          <a:xfrm rot="5400000">
            <a:off x="245269" y="5003007"/>
            <a:ext cx="1347788" cy="952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4" name="Straight Connector 9"/>
          <p:cNvCxnSpPr>
            <a:cxnSpLocks noChangeShapeType="1"/>
          </p:cNvCxnSpPr>
          <p:nvPr/>
        </p:nvCxnSpPr>
        <p:spPr bwMode="auto">
          <a:xfrm rot="16200000" flipH="1">
            <a:off x="7545789" y="5017273"/>
            <a:ext cx="1383527" cy="1590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5" name="Straight Connector 10"/>
          <p:cNvCxnSpPr>
            <a:cxnSpLocks noChangeShapeType="1"/>
          </p:cNvCxnSpPr>
          <p:nvPr/>
        </p:nvCxnSpPr>
        <p:spPr bwMode="auto">
          <a:xfrm>
            <a:off x="900113" y="5711825"/>
            <a:ext cx="7331075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7" name="Straight Connector 12"/>
          <p:cNvCxnSpPr>
            <a:cxnSpLocks noChangeShapeType="1"/>
          </p:cNvCxnSpPr>
          <p:nvPr/>
        </p:nvCxnSpPr>
        <p:spPr bwMode="auto">
          <a:xfrm>
            <a:off x="874713" y="4332288"/>
            <a:ext cx="7354887" cy="15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8" name="Straight Connector 13"/>
          <p:cNvCxnSpPr>
            <a:cxnSpLocks noChangeShapeType="1"/>
          </p:cNvCxnSpPr>
          <p:nvPr/>
        </p:nvCxnSpPr>
        <p:spPr bwMode="auto">
          <a:xfrm rot="16200000" flipH="1">
            <a:off x="2050840" y="5017875"/>
            <a:ext cx="1387899" cy="3173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1519" name="Straight Connector 14"/>
          <p:cNvCxnSpPr>
            <a:cxnSpLocks noChangeShapeType="1"/>
            <a:stCxn id="21506" idx="0"/>
          </p:cNvCxnSpPr>
          <p:nvPr/>
        </p:nvCxnSpPr>
        <p:spPr bwMode="auto">
          <a:xfrm rot="16200000" flipH="1">
            <a:off x="3884215" y="5022454"/>
            <a:ext cx="1374775" cy="7143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25" name="TextBox 20"/>
          <p:cNvSpPr txBox="1">
            <a:spLocks noChangeArrowheads="1"/>
          </p:cNvSpPr>
          <p:nvPr/>
        </p:nvSpPr>
        <p:spPr bwMode="auto">
          <a:xfrm>
            <a:off x="777875" y="5830888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Now </a:t>
            </a:r>
          </a:p>
        </p:txBody>
      </p:sp>
      <p:sp>
        <p:nvSpPr>
          <p:cNvPr id="21526" name="TextBox 21"/>
          <p:cNvSpPr txBox="1">
            <a:spLocks noChangeArrowheads="1"/>
          </p:cNvSpPr>
          <p:nvPr/>
        </p:nvSpPr>
        <p:spPr bwMode="auto">
          <a:xfrm>
            <a:off x="4144963" y="5770563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2016</a:t>
            </a:r>
            <a:endParaRPr lang="en-US" sz="1800" dirty="0"/>
          </a:p>
        </p:txBody>
      </p:sp>
      <p:cxnSp>
        <p:nvCxnSpPr>
          <p:cNvPr id="21527" name="Straight Connector 26"/>
          <p:cNvCxnSpPr>
            <a:cxnSpLocks noChangeShapeType="1"/>
          </p:cNvCxnSpPr>
          <p:nvPr/>
        </p:nvCxnSpPr>
        <p:spPr bwMode="auto">
          <a:xfrm rot="5400000">
            <a:off x="5713013" y="5021249"/>
            <a:ext cx="1383527" cy="7951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1531" name="TextBox 30"/>
          <p:cNvSpPr txBox="1">
            <a:spLocks noChangeArrowheads="1"/>
          </p:cNvSpPr>
          <p:nvPr/>
        </p:nvSpPr>
        <p:spPr bwMode="auto">
          <a:xfrm>
            <a:off x="2425700" y="578643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2013</a:t>
            </a:r>
            <a:endParaRPr lang="en-US" sz="1800" dirty="0"/>
          </a:p>
        </p:txBody>
      </p:sp>
      <p:sp>
        <p:nvSpPr>
          <p:cNvPr id="21532" name="TextBox 31"/>
          <p:cNvSpPr txBox="1">
            <a:spLocks noChangeArrowheads="1"/>
          </p:cNvSpPr>
          <p:nvPr/>
        </p:nvSpPr>
        <p:spPr bwMode="auto">
          <a:xfrm>
            <a:off x="6053138" y="574198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2019</a:t>
            </a:r>
            <a:endParaRPr lang="en-US" sz="1800" dirty="0"/>
          </a:p>
        </p:txBody>
      </p:sp>
      <p:sp>
        <p:nvSpPr>
          <p:cNvPr id="21533" name="TextBox 32"/>
          <p:cNvSpPr txBox="1">
            <a:spLocks noChangeArrowheads="1"/>
          </p:cNvSpPr>
          <p:nvPr/>
        </p:nvSpPr>
        <p:spPr bwMode="auto">
          <a:xfrm>
            <a:off x="1041400" y="4667250"/>
            <a:ext cx="15824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 Auger</a:t>
            </a:r>
          </a:p>
          <a:p>
            <a:r>
              <a:rPr lang="en-US" sz="1800" dirty="0"/>
              <a:t>DM </a:t>
            </a:r>
            <a:r>
              <a:rPr lang="en-US" sz="1800" dirty="0" smtClean="0"/>
              <a:t>Searches</a:t>
            </a:r>
          </a:p>
          <a:p>
            <a:r>
              <a:rPr lang="en-US" sz="1800" dirty="0" smtClean="0"/>
              <a:t>SDSS</a:t>
            </a:r>
            <a:endParaRPr lang="en-US" sz="1800" dirty="0"/>
          </a:p>
        </p:txBody>
      </p:sp>
      <p:sp>
        <p:nvSpPr>
          <p:cNvPr id="21534" name="TextBox 33"/>
          <p:cNvSpPr txBox="1">
            <a:spLocks noChangeArrowheads="1"/>
          </p:cNvSpPr>
          <p:nvPr/>
        </p:nvSpPr>
        <p:spPr bwMode="auto">
          <a:xfrm>
            <a:off x="2843213" y="4657725"/>
            <a:ext cx="1757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 </a:t>
            </a:r>
            <a:r>
              <a:rPr lang="en-US" sz="1800" dirty="0" smtClean="0"/>
              <a:t>Auger North?</a:t>
            </a:r>
            <a:endParaRPr lang="en-US" sz="1800" dirty="0"/>
          </a:p>
          <a:p>
            <a:r>
              <a:rPr lang="en-US" sz="1800" dirty="0"/>
              <a:t>DM: scalable?</a:t>
            </a:r>
          </a:p>
          <a:p>
            <a:r>
              <a:rPr lang="en-US" sz="1800" dirty="0"/>
              <a:t>DES</a:t>
            </a:r>
          </a:p>
        </p:txBody>
      </p:sp>
      <p:sp>
        <p:nvSpPr>
          <p:cNvPr id="21535" name="TextBox 34"/>
          <p:cNvSpPr txBox="1">
            <a:spLocks noChangeArrowheads="1"/>
          </p:cNvSpPr>
          <p:nvPr/>
        </p:nvSpPr>
        <p:spPr bwMode="auto">
          <a:xfrm>
            <a:off x="4660900" y="4371975"/>
            <a:ext cx="15440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dirty="0"/>
          </a:p>
          <a:p>
            <a:r>
              <a:rPr lang="en-US" sz="1800" dirty="0" smtClean="0"/>
              <a:t>JDEM</a:t>
            </a:r>
            <a:endParaRPr lang="en-US" sz="1800" dirty="0"/>
          </a:p>
          <a:p>
            <a:r>
              <a:rPr lang="en-US" sz="1800" dirty="0"/>
              <a:t>DM </a:t>
            </a:r>
            <a:r>
              <a:rPr lang="en-US" sz="1800" dirty="0" smtClean="0"/>
              <a:t>searches</a:t>
            </a:r>
          </a:p>
          <a:p>
            <a:r>
              <a:rPr lang="en-US" sz="1800" dirty="0" smtClean="0"/>
              <a:t>Holometer?</a:t>
            </a:r>
            <a:endParaRPr lang="en-US" sz="1800" dirty="0"/>
          </a:p>
        </p:txBody>
      </p:sp>
      <p:sp>
        <p:nvSpPr>
          <p:cNvPr id="21536" name="TextBox 35"/>
          <p:cNvSpPr txBox="1">
            <a:spLocks noChangeArrowheads="1"/>
          </p:cNvSpPr>
          <p:nvPr/>
        </p:nvSpPr>
        <p:spPr bwMode="auto">
          <a:xfrm>
            <a:off x="6895979" y="4714875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1800" dirty="0" smtClean="0"/>
              <a:t>JDEM</a:t>
            </a:r>
            <a:endParaRPr lang="en-US" sz="1800" dirty="0"/>
          </a:p>
        </p:txBody>
      </p:sp>
      <p:sp>
        <p:nvSpPr>
          <p:cNvPr id="21539" name="TextBox 31"/>
          <p:cNvSpPr txBox="1">
            <a:spLocks noChangeArrowheads="1"/>
          </p:cNvSpPr>
          <p:nvPr/>
        </p:nvSpPr>
        <p:spPr bwMode="auto">
          <a:xfrm rot="-5400000">
            <a:off x="84932" y="4839493"/>
            <a:ext cx="1212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Cosmic</a:t>
            </a:r>
          </a:p>
        </p:txBody>
      </p:sp>
      <p:pic>
        <p:nvPicPr>
          <p:cNvPr id="47" name="Picture 4" descr="Fluorescence tele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326" y="1308042"/>
            <a:ext cx="2089136" cy="14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3"/>
          <p:cNvPicPr>
            <a:picLocks noChangeAspect="1" noChangeArrowheads="1"/>
          </p:cNvPicPr>
          <p:nvPr/>
        </p:nvPicPr>
        <p:blipFill>
          <a:blip r:embed="rId4" cstate="print"/>
          <a:srcRect l="1115" t="39320" b="13739"/>
          <a:stretch>
            <a:fillRect/>
          </a:stretch>
        </p:blipFill>
        <p:spPr bwMode="auto">
          <a:xfrm>
            <a:off x="754451" y="2870428"/>
            <a:ext cx="2115970" cy="131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" name="Picture 10" descr="4mDome"/>
          <p:cNvPicPr>
            <a:picLocks noChangeAspect="1" noChangeArrowheads="1"/>
          </p:cNvPicPr>
          <p:nvPr/>
        </p:nvPicPr>
        <p:blipFill>
          <a:blip r:embed="rId5" cstate="print">
            <a:lum bright="14000"/>
          </a:blip>
          <a:srcRect t="7381" b="11520"/>
          <a:stretch>
            <a:fillRect/>
          </a:stretch>
        </p:blipFill>
        <p:spPr bwMode="auto">
          <a:xfrm>
            <a:off x="2993543" y="1702409"/>
            <a:ext cx="2672445" cy="206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 descr="supernovaacc"/>
          <p:cNvPicPr>
            <a:picLocks noChangeAspect="1" noChangeArrowheads="1"/>
          </p:cNvPicPr>
          <p:nvPr/>
        </p:nvPicPr>
        <p:blipFill>
          <a:blip r:embed="rId6" cstate="print"/>
          <a:srcRect l="447" b="12762"/>
          <a:stretch>
            <a:fillRect/>
          </a:stretch>
        </p:blipFill>
        <p:spPr bwMode="auto">
          <a:xfrm>
            <a:off x="5727211" y="1705736"/>
            <a:ext cx="2605383" cy="20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7853601" y="572761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2022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856" y="2739182"/>
            <a:ext cx="7772400" cy="1143000"/>
          </a:xfrm>
        </p:spPr>
        <p:txBody>
          <a:bodyPr/>
          <a:lstStyle/>
          <a:p>
            <a:r>
              <a:rPr lang="en-US" dirty="0" smtClean="0"/>
              <a:t>Thanks to all of you who have</a:t>
            </a:r>
            <a:br>
              <a:rPr lang="en-US" dirty="0" smtClean="0"/>
            </a:br>
            <a:r>
              <a:rPr lang="en-US" dirty="0" smtClean="0"/>
              <a:t>made this meeting a success!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Frontier: Tevatron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measurement of di-muon asymmetry in DZero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D5EDEB-6195-4871-A178-7D2EF4954DE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3410614" y="4972233"/>
          <a:ext cx="2378075" cy="998662"/>
        </p:xfrm>
        <a:graphic>
          <a:graphicData uri="http://schemas.openxmlformats.org/presentationml/2006/ole">
            <p:oleObj spid="_x0000_s41986" name="Equation" r:id="rId4" imgW="1117440" imgH="457200" progId="Equation.3">
              <p:embed/>
            </p:oleObj>
          </a:graphicData>
        </a:graphic>
      </p:graphicFrame>
      <p:grpSp>
        <p:nvGrpSpPr>
          <p:cNvPr id="6" name="Group 59"/>
          <p:cNvGrpSpPr/>
          <p:nvPr/>
        </p:nvGrpSpPr>
        <p:grpSpPr>
          <a:xfrm>
            <a:off x="1214656" y="2784144"/>
            <a:ext cx="7383439" cy="1978926"/>
            <a:chOff x="368490" y="2784144"/>
            <a:chExt cx="8461611" cy="1978926"/>
          </a:xfrm>
        </p:grpSpPr>
        <p:sp>
          <p:nvSpPr>
            <p:cNvPr id="59" name="Rectangle 58"/>
            <p:cNvSpPr/>
            <p:nvPr/>
          </p:nvSpPr>
          <p:spPr bwMode="auto">
            <a:xfrm>
              <a:off x="368490" y="2784144"/>
              <a:ext cx="8461611" cy="1978926"/>
            </a:xfrm>
            <a:prstGeom prst="rect">
              <a:avLst/>
            </a:prstGeom>
            <a:solidFill>
              <a:srgbClr val="BFD7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" name="Group 41"/>
            <p:cNvGrpSpPr/>
            <p:nvPr/>
          </p:nvGrpSpPr>
          <p:grpSpPr>
            <a:xfrm>
              <a:off x="602326" y="3020255"/>
              <a:ext cx="8008937" cy="1463675"/>
              <a:chOff x="684213" y="836613"/>
              <a:chExt cx="8008937" cy="1463675"/>
            </a:xfrm>
          </p:grpSpPr>
          <p:sp>
            <p:nvSpPr>
              <p:cNvPr id="43" name="Line 5"/>
              <p:cNvSpPr>
                <a:spLocks noChangeShapeType="1"/>
              </p:cNvSpPr>
              <p:nvPr/>
            </p:nvSpPr>
            <p:spPr bwMode="auto">
              <a:xfrm>
                <a:off x="1849438" y="1603376"/>
                <a:ext cx="2100262" cy="161925"/>
              </a:xfrm>
              <a:prstGeom prst="line">
                <a:avLst/>
              </a:prstGeom>
              <a:noFill/>
              <a:ln w="38100">
                <a:solidFill>
                  <a:srgbClr val="FF2712"/>
                </a:solidFill>
                <a:miter lim="800000"/>
                <a:headEnd type="triangle" w="med" len="med"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rot="10800000" flipH="1">
                <a:off x="7504113" y="1020763"/>
                <a:ext cx="912812" cy="420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 rot="10800000" flipH="1">
                <a:off x="4040188" y="1584326"/>
                <a:ext cx="1876425" cy="142875"/>
              </a:xfrm>
              <a:prstGeom prst="line">
                <a:avLst/>
              </a:prstGeom>
              <a:noFill/>
              <a:ln w="38100">
                <a:solidFill>
                  <a:srgbClr val="0044FE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46" name="AutoShape 9"/>
              <p:cNvSpPr>
                <a:spLocks/>
              </p:cNvSpPr>
              <p:nvPr/>
            </p:nvSpPr>
            <p:spPr bwMode="auto">
              <a:xfrm>
                <a:off x="3727450" y="1393826"/>
                <a:ext cx="565150" cy="612775"/>
              </a:xfrm>
              <a:prstGeom prst="star5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>
                  <a:spcBef>
                    <a:spcPct val="0"/>
                  </a:spcBef>
                  <a:defRPr/>
                </a:pPr>
                <a:endParaRPr lang="en-GB" sz="4200" b="0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5659438" y="1460501"/>
                <a:ext cx="1876425" cy="144463"/>
              </a:xfrm>
              <a:prstGeom prst="line">
                <a:avLst/>
              </a:prstGeom>
              <a:noFill/>
              <a:ln w="38100">
                <a:solidFill>
                  <a:srgbClr val="FF2712"/>
                </a:solidFill>
                <a:miter lim="800000"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 flipH="1">
                <a:off x="812800" y="1604963"/>
                <a:ext cx="1106487" cy="2952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49" name="Line 12"/>
              <p:cNvSpPr>
                <a:spLocks noChangeShapeType="1"/>
              </p:cNvSpPr>
              <p:nvPr/>
            </p:nvSpPr>
            <p:spPr bwMode="auto">
              <a:xfrm rot="10800000">
                <a:off x="700088" y="1298576"/>
                <a:ext cx="1209675" cy="3063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sp>
            <p:nvSpPr>
              <p:cNvPr id="50" name="Line 13"/>
              <p:cNvSpPr>
                <a:spLocks noChangeShapeType="1"/>
              </p:cNvSpPr>
              <p:nvPr/>
            </p:nvSpPr>
            <p:spPr bwMode="auto">
              <a:xfrm>
                <a:off x="7504113" y="1441451"/>
                <a:ext cx="1179512" cy="5270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pic>
            <p:nvPicPr>
              <p:cNvPr id="51" name="Picture 23" descr="muminus.pd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41413" y="1824038"/>
                <a:ext cx="4191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24" descr="muminus.pd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72463" y="1135063"/>
                <a:ext cx="420687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53" name="Object 20"/>
              <p:cNvGraphicFramePr>
                <a:graphicFrameLocks noChangeAspect="1"/>
              </p:cNvGraphicFramePr>
              <p:nvPr/>
            </p:nvGraphicFramePr>
            <p:xfrm>
              <a:off x="2916238" y="1125538"/>
              <a:ext cx="415925" cy="479425"/>
            </p:xfrm>
            <a:graphic>
              <a:graphicData uri="http://schemas.openxmlformats.org/presentationml/2006/ole">
                <p:oleObj spid="_x0000_s41987" name="Equation" r:id="rId6" imgW="164880" imgH="190440" progId="Equation.3">
                  <p:embed/>
                </p:oleObj>
              </a:graphicData>
            </a:graphic>
          </p:graphicFrame>
          <p:graphicFrame>
            <p:nvGraphicFramePr>
              <p:cNvPr id="54" name="Object 21"/>
              <p:cNvGraphicFramePr>
                <a:graphicFrameLocks noChangeAspect="1"/>
              </p:cNvGraphicFramePr>
              <p:nvPr/>
            </p:nvGraphicFramePr>
            <p:xfrm>
              <a:off x="684213" y="836613"/>
              <a:ext cx="447675" cy="415925"/>
            </p:xfrm>
            <a:graphic>
              <a:graphicData uri="http://schemas.openxmlformats.org/presentationml/2006/ole">
                <p:oleObj spid="_x0000_s41988" name="Equation" r:id="rId7" imgW="177480" imgH="164880" progId="Equation.3">
                  <p:embed/>
                </p:oleObj>
              </a:graphicData>
            </a:graphic>
          </p:graphicFrame>
          <p:graphicFrame>
            <p:nvGraphicFramePr>
              <p:cNvPr id="55" name="Object 22"/>
              <p:cNvGraphicFramePr>
                <a:graphicFrameLocks noChangeAspect="1"/>
              </p:cNvGraphicFramePr>
              <p:nvPr/>
            </p:nvGraphicFramePr>
            <p:xfrm>
              <a:off x="8043863" y="1884363"/>
              <a:ext cx="447675" cy="415925"/>
            </p:xfrm>
            <a:graphic>
              <a:graphicData uri="http://schemas.openxmlformats.org/presentationml/2006/ole">
                <p:oleObj spid="_x0000_s41989" name="Equation" r:id="rId8" imgW="177480" imgH="164880" progId="Equation.3">
                  <p:embed/>
                </p:oleObj>
              </a:graphicData>
            </a:graphic>
          </p:graphicFrame>
          <p:graphicFrame>
            <p:nvGraphicFramePr>
              <p:cNvPr id="56" name="Object 24"/>
              <p:cNvGraphicFramePr>
                <a:graphicFrameLocks noChangeAspect="1"/>
              </p:cNvGraphicFramePr>
              <p:nvPr/>
            </p:nvGraphicFramePr>
            <p:xfrm>
              <a:off x="4579938" y="1125538"/>
              <a:ext cx="544512" cy="479425"/>
            </p:xfrm>
            <a:graphic>
              <a:graphicData uri="http://schemas.openxmlformats.org/presentationml/2006/ole">
                <p:oleObj spid="_x0000_s41990" name="Equation" r:id="rId9" imgW="215640" imgH="190440" progId="Equation.3">
                  <p:embed/>
                </p:oleObj>
              </a:graphicData>
            </a:graphic>
          </p:graphicFrame>
          <p:graphicFrame>
            <p:nvGraphicFramePr>
              <p:cNvPr id="57" name="Object 25"/>
              <p:cNvGraphicFramePr>
                <a:graphicFrameLocks noChangeAspect="1"/>
              </p:cNvGraphicFramePr>
              <p:nvPr/>
            </p:nvGraphicFramePr>
            <p:xfrm>
              <a:off x="6292850" y="1557338"/>
              <a:ext cx="574675" cy="479425"/>
            </p:xfrm>
            <a:graphic>
              <a:graphicData uri="http://schemas.openxmlformats.org/presentationml/2006/ole">
                <p:oleObj spid="_x0000_s41991" name="Equation" r:id="rId10" imgW="228600" imgH="190440" progId="Equation.3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Frontier: Tevatron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D5EDEB-6195-4871-A178-7D2EF4954DE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6" name="Picture 8" descr="guennadi3"/>
          <p:cNvPicPr>
            <a:picLocks noChangeAspect="1" noChangeArrowheads="1"/>
          </p:cNvPicPr>
          <p:nvPr/>
        </p:nvPicPr>
        <p:blipFill>
          <a:blip r:embed="rId4" cstate="print"/>
          <a:srcRect t="7028" r="4956"/>
          <a:stretch>
            <a:fillRect/>
          </a:stretch>
        </p:blipFill>
        <p:spPr bwMode="auto">
          <a:xfrm>
            <a:off x="2400040" y="1311086"/>
            <a:ext cx="475138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80" name="Object 4"/>
          <p:cNvGraphicFramePr>
            <a:graphicFrameLocks noChangeAspect="1"/>
          </p:cNvGraphicFramePr>
          <p:nvPr/>
        </p:nvGraphicFramePr>
        <p:xfrm>
          <a:off x="3042953" y="5846526"/>
          <a:ext cx="3386137" cy="511175"/>
        </p:xfrm>
        <a:graphic>
          <a:graphicData uri="http://schemas.openxmlformats.org/presentationml/2006/ole">
            <p:oleObj spid="_x0000_s43010" name="Equation" r:id="rId5" imgW="16002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Frontier: Tevatron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67" y="1339281"/>
            <a:ext cx="68580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Electroweak fits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31C769-8AF8-4846-96B7-BC12CE189D9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272771" y="1983659"/>
            <a:ext cx="8598279" cy="419308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4" descr="tevcomb_nov6.gif"/>
          <p:cNvPicPr>
            <a:picLocks noChangeAspect="1"/>
          </p:cNvPicPr>
          <p:nvPr/>
        </p:nvPicPr>
        <p:blipFill>
          <a:blip r:embed="rId3" cstate="print"/>
          <a:srcRect l="3333" t="18407" r="5000" b="8459"/>
          <a:stretch>
            <a:fillRect/>
          </a:stretch>
        </p:blipFill>
        <p:spPr bwMode="auto">
          <a:xfrm>
            <a:off x="4285301" y="2612622"/>
            <a:ext cx="4514097" cy="34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269786" y="2694156"/>
            <a:ext cx="3973720" cy="3412713"/>
            <a:chOff x="2655" y="872"/>
            <a:chExt cx="2662" cy="2344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3788" y="2985"/>
              <a:ext cx="7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</a:t>
              </a:r>
              <a:r>
                <a:rPr lang="en-US" baseline="-25000" dirty="0">
                  <a:solidFill>
                    <a:srgbClr val="000000"/>
                  </a:solidFill>
                </a:rPr>
                <a:t>top </a:t>
              </a:r>
              <a:r>
                <a:rPr lang="en-US" dirty="0">
                  <a:solidFill>
                    <a:srgbClr val="000000"/>
                  </a:solidFill>
                </a:rPr>
                <a:t>(GeV)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 rot="-5400000">
              <a:off x="2400" y="1703"/>
              <a:ext cx="7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</a:t>
              </a:r>
              <a:r>
                <a:rPr lang="en-US" baseline="-25000" dirty="0">
                  <a:solidFill>
                    <a:srgbClr val="000000"/>
                  </a:solidFill>
                </a:rPr>
                <a:t>W </a:t>
              </a:r>
              <a:r>
                <a:rPr lang="en-US" dirty="0">
                  <a:solidFill>
                    <a:srgbClr val="000000"/>
                  </a:solidFill>
                </a:rPr>
                <a:t>(GeV)</a:t>
              </a:r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3206" y="872"/>
              <a:ext cx="1962" cy="19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3062" y="2846"/>
              <a:ext cx="22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150                         175                         200 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2859" y="1100"/>
              <a:ext cx="335" cy="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80.5</a:t>
              </a: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r>
                <a:rPr lang="en-US" sz="1400" dirty="0">
                  <a:solidFill>
                    <a:srgbClr val="000000"/>
                  </a:solidFill>
                </a:rPr>
                <a:t>80.4</a:t>
              </a: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endParaRPr lang="en-US" sz="1400" dirty="0">
                <a:solidFill>
                  <a:srgbClr val="000000"/>
                </a:solidFill>
              </a:endParaRPr>
            </a:p>
            <a:p>
              <a:r>
                <a:rPr lang="en-US" sz="1400" dirty="0">
                  <a:solidFill>
                    <a:srgbClr val="000000"/>
                  </a:solidFill>
                </a:rPr>
                <a:t>80.3</a:t>
              </a: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H="1">
              <a:off x="3205" y="872"/>
              <a:ext cx="1877" cy="18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 rot="-2773863">
              <a:off x="4130" y="1254"/>
              <a:ext cx="7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100 GeV</a:t>
              </a:r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>
              <a:off x="3532" y="1190"/>
              <a:ext cx="1632" cy="16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 rot="-2716306">
              <a:off x="4347" y="1495"/>
              <a:ext cx="6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200 GeV</a:t>
              </a:r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 flipH="1">
              <a:off x="3779" y="1404"/>
              <a:ext cx="1376" cy="14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 rot="-2716306">
              <a:off x="4414" y="1650"/>
              <a:ext cx="6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300 GeV</a:t>
              </a:r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 flipH="1">
              <a:off x="3996" y="1624"/>
              <a:ext cx="1174" cy="1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 rot="-2782791">
              <a:off x="4483" y="1801"/>
              <a:ext cx="6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500 GeV</a:t>
              </a:r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 flipH="1">
              <a:off x="4315" y="1945"/>
              <a:ext cx="843" cy="8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 rot="-2797950">
              <a:off x="4516" y="2038"/>
              <a:ext cx="6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1000 GeV</a:t>
              </a:r>
            </a:p>
          </p:txBody>
        </p:sp>
        <p:sp>
          <p:nvSpPr>
            <p:cNvPr id="24" name="Oval 40"/>
            <p:cNvSpPr>
              <a:spLocks noChangeArrowheads="1"/>
            </p:cNvSpPr>
            <p:nvPr/>
          </p:nvSpPr>
          <p:spPr bwMode="auto">
            <a:xfrm>
              <a:off x="4218" y="1422"/>
              <a:ext cx="168" cy="456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203" y="899"/>
              <a:ext cx="1318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C00000"/>
                  </a:solidFill>
                </a:rPr>
                <a:t>M</a:t>
              </a:r>
              <a:r>
                <a:rPr lang="en-US" sz="1600" baseline="-25000" dirty="0">
                  <a:solidFill>
                    <a:srgbClr val="C00000"/>
                  </a:solidFill>
                </a:rPr>
                <a:t>top</a:t>
              </a:r>
              <a:r>
                <a:rPr lang="en-US" sz="1600" dirty="0">
                  <a:solidFill>
                    <a:srgbClr val="C00000"/>
                  </a:solidFill>
                </a:rPr>
                <a:t>: Tevatron</a:t>
              </a:r>
            </a:p>
            <a:p>
              <a:pPr eaLnBrk="0" hangingPunct="0"/>
              <a:r>
                <a:rPr lang="en-US" sz="1600" dirty="0">
                  <a:solidFill>
                    <a:srgbClr val="C00000"/>
                  </a:solidFill>
                </a:rPr>
                <a:t>M</a:t>
              </a:r>
              <a:r>
                <a:rPr lang="en-US" sz="1600" baseline="-25000" dirty="0">
                  <a:solidFill>
                    <a:srgbClr val="C00000"/>
                  </a:solidFill>
                </a:rPr>
                <a:t>W  </a:t>
              </a:r>
              <a:r>
                <a:rPr lang="en-US" sz="1600" dirty="0">
                  <a:solidFill>
                    <a:srgbClr val="C00000"/>
                  </a:solidFill>
                </a:rPr>
                <a:t>: Tevatron+LEP2</a:t>
              </a:r>
              <a:endParaRPr lang="en-US" sz="16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 rot="-2773863">
              <a:off x="3539" y="2087"/>
              <a:ext cx="7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</a:t>
              </a:r>
              <a:r>
                <a:rPr lang="en-US" baseline="-25000" dirty="0">
                  <a:solidFill>
                    <a:srgbClr val="000000"/>
                  </a:solidFill>
                </a:rPr>
                <a:t>higgs</a:t>
              </a:r>
              <a:r>
                <a:rPr lang="en-US" dirty="0">
                  <a:solidFill>
                    <a:srgbClr val="000000"/>
                  </a:solidFill>
                </a:rPr>
                <a:t> =</a:t>
              </a:r>
            </a:p>
          </p:txBody>
        </p:sp>
        <p:sp>
          <p:nvSpPr>
            <p:cNvPr id="27" name="Line 49"/>
            <p:cNvSpPr>
              <a:spLocks noChangeShapeType="1"/>
            </p:cNvSpPr>
            <p:nvPr/>
          </p:nvSpPr>
          <p:spPr bwMode="auto">
            <a:xfrm>
              <a:off x="3954" y="1248"/>
              <a:ext cx="264" cy="252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272771" y="1951628"/>
            <a:ext cx="8598279" cy="4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Predict Higgs Mass                   Search for Higgs</a:t>
            </a:r>
          </a:p>
        </p:txBody>
      </p:sp>
      <p:sp>
        <p:nvSpPr>
          <p:cNvPr id="29" name="TextBox 61"/>
          <p:cNvSpPr txBox="1">
            <a:spLocks noChangeArrowheads="1"/>
          </p:cNvSpPr>
          <p:nvPr/>
        </p:nvSpPr>
        <p:spPr bwMode="auto">
          <a:xfrm>
            <a:off x="5001824" y="2402967"/>
            <a:ext cx="3415428" cy="3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Tevatron Preliminary (L=2.0 – 5.4 fb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there more juice in the Tevatron?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105400" y="1530350"/>
            <a:ext cx="3685674" cy="4114800"/>
          </a:xfrm>
        </p:spPr>
        <p:txBody>
          <a:bodyPr/>
          <a:lstStyle/>
          <a:p>
            <a:r>
              <a:rPr lang="en-US" dirty="0" smtClean="0"/>
              <a:t>Tevatron graduates 60 PhD per year and produces about a 100 results per year</a:t>
            </a:r>
          </a:p>
          <a:p>
            <a:r>
              <a:rPr lang="en-US" dirty="0" smtClean="0"/>
              <a:t>Major results also in the intensity and cosmic frontiers</a:t>
            </a:r>
          </a:p>
          <a:p>
            <a:r>
              <a:rPr lang="en-US" dirty="0" smtClean="0"/>
              <a:t>Large fraction of the results (40%) at recent conferences come from Fermilab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 Oddone, Fermilab Users Meeting, June 3, 2010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31C769-8AF8-4846-96B7-BC12CE189D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5493" y="1331973"/>
            <a:ext cx="4351361" cy="4602707"/>
            <a:chOff x="4724400" y="990600"/>
            <a:chExt cx="3657600" cy="5181600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4724400" y="990600"/>
              <a:ext cx="3657600" cy="5181600"/>
              <a:chOff x="4953000" y="838200"/>
              <a:chExt cx="3657600" cy="5181600"/>
            </a:xfrm>
          </p:grpSpPr>
          <p:sp>
            <p:nvSpPr>
              <p:cNvPr id="9" name="Rectangle 22"/>
              <p:cNvSpPr>
                <a:spLocks noChangeArrowheads="1"/>
              </p:cNvSpPr>
              <p:nvPr/>
            </p:nvSpPr>
            <p:spPr bwMode="auto">
              <a:xfrm>
                <a:off x="4953000" y="838200"/>
                <a:ext cx="3657600" cy="518160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07" t="11533" r="5686"/>
              <a:stretch>
                <a:fillRect/>
              </a:stretch>
            </p:blipFill>
            <p:spPr bwMode="auto">
              <a:xfrm>
                <a:off x="5029200" y="990600"/>
                <a:ext cx="3505200" cy="266700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11" name="Rectangle 9"/>
              <p:cNvSpPr>
                <a:spLocks/>
              </p:cNvSpPr>
              <p:nvPr/>
            </p:nvSpPr>
            <p:spPr bwMode="auto">
              <a:xfrm>
                <a:off x="7315200" y="1448002"/>
                <a:ext cx="1019510" cy="6093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8575" bIns="0">
                <a:spAutoFit/>
              </a:bodyPr>
              <a:lstStyle/>
              <a:p>
                <a:pPr marL="28575" algn="ctr"/>
                <a:r>
                  <a:rPr lang="en-US" dirty="0">
                    <a:solidFill>
                      <a:srgbClr val="0033CC"/>
                    </a:solidFill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rPr>
                  <a:t>95%CL</a:t>
                </a:r>
              </a:p>
              <a:p>
                <a:pPr marL="28575" algn="ctr"/>
                <a:r>
                  <a:rPr lang="en-US" dirty="0">
                    <a:solidFill>
                      <a:srgbClr val="0033CC"/>
                    </a:solidFill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rPr>
                  <a:t>exclusion</a:t>
                </a:r>
                <a:endParaRPr lang="en-US" dirty="0">
                  <a:solidFill>
                    <a:srgbClr val="0033CC"/>
                  </a:solidFill>
                  <a:latin typeface="Symbol" pitchFamily="18" charset="2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  <p:pic>
            <p:nvPicPr>
              <p:cNvPr id="1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33" t="10347" r="6000" b="6519"/>
              <a:stretch>
                <a:fillRect/>
              </a:stretch>
            </p:blipFill>
            <p:spPr bwMode="auto">
              <a:xfrm>
                <a:off x="5003800" y="3429000"/>
                <a:ext cx="3530600" cy="251460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13" name="Rectangle 27"/>
              <p:cNvSpPr>
                <a:spLocks noChangeArrowheads="1"/>
              </p:cNvSpPr>
              <p:nvPr/>
            </p:nvSpPr>
            <p:spPr bwMode="auto">
              <a:xfrm flipH="1">
                <a:off x="8534397" y="990600"/>
                <a:ext cx="45719" cy="4953000"/>
              </a:xfrm>
              <a:prstGeom prst="rect">
                <a:avLst/>
              </a:prstGeom>
              <a:solidFill>
                <a:srgbClr val="FFFFFF"/>
              </a:solidFill>
              <a:ln w="38100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5029200" y="5943600"/>
                <a:ext cx="3581400" cy="7620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Rectangle 10"/>
              <p:cNvSpPr>
                <a:spLocks/>
              </p:cNvSpPr>
              <p:nvPr/>
            </p:nvSpPr>
            <p:spPr bwMode="auto">
              <a:xfrm>
                <a:off x="7391400" y="3733800"/>
                <a:ext cx="981075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8575" bIns="0">
                <a:spAutoFit/>
              </a:bodyPr>
              <a:lstStyle/>
              <a:p>
                <a:pPr marL="28575" algn="ctr">
                  <a:defRPr/>
                </a:pPr>
                <a:r>
                  <a:rPr lang="en-US" dirty="0">
                    <a:solidFill>
                      <a:srgbClr val="0033CC"/>
                    </a:solidFill>
                    <a:latin typeface="Helvetica" charset="0"/>
                    <a:cs typeface="Helvetica" charset="0"/>
                    <a:sym typeface="Helvetica" charset="0"/>
                  </a:rPr>
                  <a:t>3</a:t>
                </a:r>
                <a:r>
                  <a:rPr lang="en-US" dirty="0">
                    <a:solidFill>
                      <a:srgbClr val="0033CC"/>
                    </a:solidFill>
                    <a:latin typeface="Symbol" pitchFamily="18" charset="2"/>
                    <a:cs typeface="Helvetica" charset="0"/>
                    <a:sym typeface="Helvetica" charset="0"/>
                  </a:rPr>
                  <a:t>s</a:t>
                </a:r>
              </a:p>
              <a:p>
                <a:pPr marL="28575" algn="ctr">
                  <a:defRPr/>
                </a:pPr>
                <a:r>
                  <a:rPr lang="en-US" dirty="0">
                    <a:solidFill>
                      <a:srgbClr val="0033CC"/>
                    </a:solidFill>
                    <a:latin typeface="+mn-lt"/>
                    <a:cs typeface="Helvetica" charset="0"/>
                    <a:sym typeface="Helvetica" charset="0"/>
                  </a:rPr>
                  <a:t>evidence</a:t>
                </a:r>
              </a:p>
            </p:txBody>
          </p:sp>
          <p:sp>
            <p:nvSpPr>
              <p:cNvPr id="16" name="TextBox 32"/>
              <p:cNvSpPr txBox="1">
                <a:spLocks noChangeArrowheads="1"/>
              </p:cNvSpPr>
              <p:nvPr/>
            </p:nvSpPr>
            <p:spPr bwMode="auto">
              <a:xfrm>
                <a:off x="5638800" y="1566446"/>
                <a:ext cx="1752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33CC"/>
                    </a:solidFill>
                  </a:rPr>
                  <a:t>through FY11</a:t>
                </a:r>
              </a:p>
            </p:txBody>
          </p:sp>
          <p:sp>
            <p:nvSpPr>
              <p:cNvPr id="17" name="TextBox 33"/>
              <p:cNvSpPr txBox="1">
                <a:spLocks noChangeArrowheads="1"/>
              </p:cNvSpPr>
              <p:nvPr/>
            </p:nvSpPr>
            <p:spPr bwMode="auto">
              <a:xfrm>
                <a:off x="5638800" y="2099846"/>
                <a:ext cx="1752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through FY09</a:t>
                </a:r>
              </a:p>
            </p:txBody>
          </p:sp>
        </p:grp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5715000" y="990600"/>
              <a:ext cx="1828800" cy="5181600"/>
            </a:xfrm>
            <a:prstGeom prst="rect">
              <a:avLst/>
            </a:prstGeom>
            <a:solidFill>
              <a:srgbClr val="008000">
                <a:alpha val="30196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Energy frontier will move to the LHC</a:t>
            </a:r>
          </a:p>
        </p:txBody>
      </p:sp>
      <p:sp>
        <p:nvSpPr>
          <p:cNvPr id="24580" name="Footer Placeholder 1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dirty="0" smtClean="0"/>
          </a:p>
        </p:txBody>
      </p:sp>
      <p:sp>
        <p:nvSpPr>
          <p:cNvPr id="24581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B82AC9A-F5BD-4C67-A373-45E1FE9DFA62}" type="slidenum">
              <a:rPr lang="en-US" smtClean="0"/>
              <a:pPr/>
              <a:t>8</a:t>
            </a:fld>
            <a:endParaRPr lang="en-US" dirty="0" smtClean="0"/>
          </a:p>
        </p:txBody>
      </p:sp>
      <p:pic>
        <p:nvPicPr>
          <p:cNvPr id="24582" name="Picture 3" descr="Cern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436" y="1719011"/>
            <a:ext cx="4024563" cy="306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7848600" y="5867400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Play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4" descr="C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757" y="1693859"/>
            <a:ext cx="3808997" cy="30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5853" y="5197642"/>
            <a:ext cx="787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Fermilab is the lead US lab on the accelerator and the only US lab in CMS supporting over 50 universities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LHC physics reach (3 years ago)</a:t>
            </a:r>
          </a:p>
        </p:txBody>
      </p:sp>
      <p:sp>
        <p:nvSpPr>
          <p:cNvPr id="26627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6628" name="Footer Placeholder 1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 Oddone, Fermilab Users Meeting, June 3, 2010</a:t>
            </a:r>
            <a:endParaRPr lang="en-US" dirty="0" smtClean="0"/>
          </a:p>
        </p:txBody>
      </p:sp>
      <p:sp>
        <p:nvSpPr>
          <p:cNvPr id="26629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5AD8654-9EBF-4533-893C-8AABA8FA2CD2}" type="slidenum">
              <a:rPr lang="en-US" smtClean="0"/>
              <a:pPr/>
              <a:t>9</a:t>
            </a:fld>
            <a:endParaRPr lang="en-US" dirty="0" smtClean="0"/>
          </a:p>
        </p:txBody>
      </p:sp>
      <p:pic>
        <p:nvPicPr>
          <p:cNvPr id="26630" name="Picture 4" descr="gianotti-nessi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" y="1045204"/>
            <a:ext cx="82296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5"/>
          <p:cNvSpPr txBox="1">
            <a:spLocks noChangeArrowheads="1"/>
          </p:cNvSpPr>
          <p:nvPr/>
        </p:nvSpPr>
        <p:spPr bwMode="auto">
          <a:xfrm>
            <a:off x="463550" y="6005513"/>
            <a:ext cx="220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Courtesy Fabiola Gianotti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 flipH="1">
            <a:off x="2103438" y="2133600"/>
            <a:ext cx="1477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14 TeV 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5029200" y="6019800"/>
            <a:ext cx="210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[Now displaced by 2+ years]</a:t>
            </a:r>
          </a:p>
        </p:txBody>
      </p:sp>
      <p:sp>
        <p:nvSpPr>
          <p:cNvPr id="26634" name="Right Arrow 10"/>
          <p:cNvSpPr>
            <a:spLocks noChangeArrowheads="1"/>
          </p:cNvSpPr>
          <p:nvPr/>
        </p:nvSpPr>
        <p:spPr bwMode="auto">
          <a:xfrm>
            <a:off x="2636838" y="3392488"/>
            <a:ext cx="1063625" cy="392112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99FF66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26635" name="TextBox 11"/>
          <p:cNvSpPr txBox="1">
            <a:spLocks noChangeArrowheads="1"/>
          </p:cNvSpPr>
          <p:nvPr/>
        </p:nvSpPr>
        <p:spPr bwMode="auto">
          <a:xfrm>
            <a:off x="3636963" y="3392488"/>
            <a:ext cx="2382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Shifted by &gt;2 years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3330054" y="4304805"/>
            <a:ext cx="565052" cy="376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 flipH="1" flipV="1">
            <a:off x="1467131" y="6339387"/>
            <a:ext cx="2593080" cy="9553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3875964" y="3086100"/>
            <a:ext cx="1238961" cy="122659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5925787" y="2724720"/>
            <a:ext cx="705745" cy="660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6612482" y="2326090"/>
            <a:ext cx="1009935" cy="40943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 flipH="1" flipV="1">
            <a:off x="2662301" y="4449168"/>
            <a:ext cx="791564" cy="53475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105400" y="2731325"/>
            <a:ext cx="820387" cy="37258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5768</TotalTime>
  <Words>1578</Words>
  <Application>Microsoft Office PowerPoint</Application>
  <PresentationFormat>On-screen Show (4:3)</PresentationFormat>
  <Paragraphs>476</Paragraphs>
  <Slides>35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Factory</vt:lpstr>
      <vt:lpstr>Equation</vt:lpstr>
      <vt:lpstr>Closing Remarks 2010 Fermilab Users Meeting</vt:lpstr>
      <vt:lpstr>We see a great program ahead</vt:lpstr>
      <vt:lpstr>Fermilab in the world</vt:lpstr>
      <vt:lpstr>Energy Frontier: Tevatron</vt:lpstr>
      <vt:lpstr>Energy Frontier: Tevatron</vt:lpstr>
      <vt:lpstr>Energy Frontier: Tevatron</vt:lpstr>
      <vt:lpstr>Is there more juice in the Tevatron?</vt:lpstr>
      <vt:lpstr>Energy frontier will move to the LHC</vt:lpstr>
      <vt:lpstr>LHC physics reach (3 years ago)</vt:lpstr>
      <vt:lpstr>Biggest decision of the decade !</vt:lpstr>
      <vt:lpstr>ILC/Project X/XFEL technology</vt:lpstr>
      <vt:lpstr>If we need higher energies…..</vt:lpstr>
      <vt:lpstr>Muon Collider approach</vt:lpstr>
      <vt:lpstr>Slide 14</vt:lpstr>
      <vt:lpstr>Slide 15</vt:lpstr>
      <vt:lpstr>Energy frontier summary</vt:lpstr>
      <vt:lpstr>Intensity frontier: current</vt:lpstr>
      <vt:lpstr>Interplay:  LHC       Intensity Frontier</vt:lpstr>
      <vt:lpstr>More  interplay LHC/Intensity frontier</vt:lpstr>
      <vt:lpstr>Large effects in kaon decay rates</vt:lpstr>
      <vt:lpstr>For particular classes of SUSY</vt:lpstr>
      <vt:lpstr>A new (g-2)  to error of 0.14*10-11</vt:lpstr>
      <vt:lpstr>A new (g-2)  to 0.14*10-11</vt:lpstr>
      <vt:lpstr>Mu2e can probe 103 – 104 TeV</vt:lpstr>
      <vt:lpstr>Intensity is key for neutrinos</vt:lpstr>
      <vt:lpstr>Slide 26</vt:lpstr>
      <vt:lpstr>Slide 27</vt:lpstr>
      <vt:lpstr>Slide 28</vt:lpstr>
      <vt:lpstr>Slide 29</vt:lpstr>
      <vt:lpstr>Intensity Frontier Summary</vt:lpstr>
      <vt:lpstr>Cosmic Frontier: current results</vt:lpstr>
      <vt:lpstr>Present results: UHE Cosmic Rays</vt:lpstr>
      <vt:lpstr>Slide 33</vt:lpstr>
      <vt:lpstr>Cosmic Frontier Summary</vt:lpstr>
      <vt:lpstr>Thanks to all of you who have made this meeting a success!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 </dc:creator>
  <cp:lastModifiedBy>Ronald Moore</cp:lastModifiedBy>
  <cp:revision>337</cp:revision>
  <cp:lastPrinted>1601-01-01T00:00:00Z</cp:lastPrinted>
  <dcterms:created xsi:type="dcterms:W3CDTF">2008-08-01T20:03:26Z</dcterms:created>
  <dcterms:modified xsi:type="dcterms:W3CDTF">2010-06-03T20:22:43Z</dcterms:modified>
</cp:coreProperties>
</file>