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290" r:id="rId2"/>
    <p:sldId id="374" r:id="rId3"/>
    <p:sldId id="366" r:id="rId4"/>
    <p:sldId id="377" r:id="rId5"/>
    <p:sldId id="376" r:id="rId6"/>
    <p:sldId id="387" r:id="rId7"/>
    <p:sldId id="338" r:id="rId8"/>
    <p:sldId id="340" r:id="rId9"/>
    <p:sldId id="341" r:id="rId10"/>
    <p:sldId id="342" r:id="rId11"/>
    <p:sldId id="349" r:id="rId12"/>
    <p:sldId id="369" r:id="rId13"/>
    <p:sldId id="388" r:id="rId14"/>
    <p:sldId id="383" r:id="rId15"/>
    <p:sldId id="373" r:id="rId16"/>
    <p:sldId id="384" r:id="rId17"/>
    <p:sldId id="386" r:id="rId18"/>
    <p:sldId id="392" r:id="rId19"/>
    <p:sldId id="343" r:id="rId20"/>
    <p:sldId id="344" r:id="rId21"/>
    <p:sldId id="391" r:id="rId22"/>
  </p:sldIdLst>
  <p:sldSz cx="9144000" cy="6858000" type="screen4x3"/>
  <p:notesSz cx="6997700" cy="9271000"/>
  <p:defaultTextStyle>
    <a:defPPr>
      <a:defRPr lang="en-US"/>
    </a:defPPr>
    <a:lvl1pPr algn="l" rtl="0" fontAlgn="base">
      <a:spcBef>
        <a:spcPct val="0"/>
      </a:spcBef>
      <a:spcAft>
        <a:spcPct val="0"/>
      </a:spcAft>
      <a:defRPr sz="2000" b="1" kern="1200">
        <a:solidFill>
          <a:schemeClr val="accent2"/>
        </a:solidFill>
        <a:latin typeface="Tahoma" pitchFamily="34" charset="0"/>
        <a:ea typeface="+mn-ea"/>
        <a:cs typeface="+mn-cs"/>
      </a:defRPr>
    </a:lvl1pPr>
    <a:lvl2pPr marL="457200" algn="l" rtl="0" fontAlgn="base">
      <a:spcBef>
        <a:spcPct val="0"/>
      </a:spcBef>
      <a:spcAft>
        <a:spcPct val="0"/>
      </a:spcAft>
      <a:defRPr sz="2000" b="1" kern="1200">
        <a:solidFill>
          <a:schemeClr val="accent2"/>
        </a:solidFill>
        <a:latin typeface="Tahoma" pitchFamily="34" charset="0"/>
        <a:ea typeface="+mn-ea"/>
        <a:cs typeface="+mn-cs"/>
      </a:defRPr>
    </a:lvl2pPr>
    <a:lvl3pPr marL="914400" algn="l" rtl="0" fontAlgn="base">
      <a:spcBef>
        <a:spcPct val="0"/>
      </a:spcBef>
      <a:spcAft>
        <a:spcPct val="0"/>
      </a:spcAft>
      <a:defRPr sz="2000" b="1" kern="1200">
        <a:solidFill>
          <a:schemeClr val="accent2"/>
        </a:solidFill>
        <a:latin typeface="Tahoma" pitchFamily="34" charset="0"/>
        <a:ea typeface="+mn-ea"/>
        <a:cs typeface="+mn-cs"/>
      </a:defRPr>
    </a:lvl3pPr>
    <a:lvl4pPr marL="1371600" algn="l" rtl="0" fontAlgn="base">
      <a:spcBef>
        <a:spcPct val="0"/>
      </a:spcBef>
      <a:spcAft>
        <a:spcPct val="0"/>
      </a:spcAft>
      <a:defRPr sz="2000" b="1" kern="1200">
        <a:solidFill>
          <a:schemeClr val="accent2"/>
        </a:solidFill>
        <a:latin typeface="Tahoma" pitchFamily="34" charset="0"/>
        <a:ea typeface="+mn-ea"/>
        <a:cs typeface="+mn-cs"/>
      </a:defRPr>
    </a:lvl4pPr>
    <a:lvl5pPr marL="1828800" algn="l" rtl="0" fontAlgn="base">
      <a:spcBef>
        <a:spcPct val="0"/>
      </a:spcBef>
      <a:spcAft>
        <a:spcPct val="0"/>
      </a:spcAft>
      <a:defRPr sz="2000" b="1" kern="1200">
        <a:solidFill>
          <a:schemeClr val="accent2"/>
        </a:solidFill>
        <a:latin typeface="Tahoma" pitchFamily="34" charset="0"/>
        <a:ea typeface="+mn-ea"/>
        <a:cs typeface="+mn-cs"/>
      </a:defRPr>
    </a:lvl5pPr>
    <a:lvl6pPr marL="2286000" algn="l" defTabSz="914400" rtl="0" eaLnBrk="1" latinLnBrk="0" hangingPunct="1">
      <a:defRPr sz="2000" b="1" kern="1200">
        <a:solidFill>
          <a:schemeClr val="accent2"/>
        </a:solidFill>
        <a:latin typeface="Tahoma" pitchFamily="34" charset="0"/>
        <a:ea typeface="+mn-ea"/>
        <a:cs typeface="+mn-cs"/>
      </a:defRPr>
    </a:lvl6pPr>
    <a:lvl7pPr marL="2743200" algn="l" defTabSz="914400" rtl="0" eaLnBrk="1" latinLnBrk="0" hangingPunct="1">
      <a:defRPr sz="2000" b="1" kern="1200">
        <a:solidFill>
          <a:schemeClr val="accent2"/>
        </a:solidFill>
        <a:latin typeface="Tahoma" pitchFamily="34" charset="0"/>
        <a:ea typeface="+mn-ea"/>
        <a:cs typeface="+mn-cs"/>
      </a:defRPr>
    </a:lvl7pPr>
    <a:lvl8pPr marL="3200400" algn="l" defTabSz="914400" rtl="0" eaLnBrk="1" latinLnBrk="0" hangingPunct="1">
      <a:defRPr sz="2000" b="1" kern="1200">
        <a:solidFill>
          <a:schemeClr val="accent2"/>
        </a:solidFill>
        <a:latin typeface="Tahoma" pitchFamily="34" charset="0"/>
        <a:ea typeface="+mn-ea"/>
        <a:cs typeface="+mn-cs"/>
      </a:defRPr>
    </a:lvl8pPr>
    <a:lvl9pPr marL="3657600" algn="l" defTabSz="914400" rtl="0" eaLnBrk="1" latinLnBrk="0" hangingPunct="1">
      <a:defRPr sz="2000" b="1" kern="1200">
        <a:solidFill>
          <a:schemeClr val="accent2"/>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6600"/>
    <a:srgbClr val="CC3300"/>
    <a:srgbClr val="FF0000"/>
    <a:srgbClr val="FF9900"/>
    <a:srgbClr val="FF9966"/>
    <a:srgbClr val="339966"/>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98772" autoAdjust="0"/>
  </p:normalViewPr>
  <p:slideViewPr>
    <p:cSldViewPr snapToGrid="0">
      <p:cViewPr varScale="1">
        <p:scale>
          <a:sx n="70" d="100"/>
          <a:sy n="70" d="100"/>
        </p:scale>
        <p:origin x="-51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Worksheet%20in%20AAAC_Kovar_012810-krt.ppt%20(Compatibility%20Mode)%20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Worksheet%20in%20AAAC_Kovar_012810-krt.ppt%20(Compatibility%20Mode)%203"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lrMapOvr bg1="lt1" tx1="dk1" bg2="lt2" tx2="dk2" accent1="accent1" accent2="accent2" accent3="accent3" accent4="accent4" accent5="accent5" accent6="accent6" hlink="hlink" folHlink="folHlink"/>
  <c:chart>
    <c:plotArea>
      <c:layout>
        <c:manualLayout>
          <c:layoutTarget val="inner"/>
          <c:xMode val="edge"/>
          <c:yMode val="edge"/>
          <c:x val="4.3040969850725933E-2"/>
          <c:y val="5.5609762505446032E-2"/>
          <c:w val="0.47667366287906526"/>
          <c:h val="0.7189417832651811"/>
        </c:manualLayout>
      </c:layout>
      <c:pieChart>
        <c:varyColors val="1"/>
        <c:ser>
          <c:idx val="1"/>
          <c:order val="1"/>
          <c:explosion val="1"/>
          <c:dPt>
            <c:idx val="0"/>
            <c:spPr>
              <a:solidFill>
                <a:srgbClr val="006600"/>
              </a:solidFill>
            </c:spPr>
          </c:dPt>
          <c:dPt>
            <c:idx val="1"/>
            <c:spPr>
              <a:solidFill>
                <a:srgbClr val="0000FF"/>
              </a:solidFill>
            </c:spPr>
          </c:dPt>
          <c:dPt>
            <c:idx val="2"/>
            <c:spPr>
              <a:solidFill>
                <a:srgbClr val="990000"/>
              </a:solidFill>
              <a:ln>
                <a:solidFill>
                  <a:schemeClr val="tx1"/>
                </a:solidFill>
              </a:ln>
            </c:spPr>
          </c:dPt>
          <c:dPt>
            <c:idx val="3"/>
            <c:spPr>
              <a:solidFill>
                <a:srgbClr val="FFC000"/>
              </a:solidFill>
            </c:spPr>
          </c:dPt>
          <c:dPt>
            <c:idx val="4"/>
            <c:spPr>
              <a:solidFill>
                <a:srgbClr val="7030A0"/>
              </a:solidFill>
            </c:spPr>
          </c:dPt>
          <c:dLbls>
            <c:txPr>
              <a:bodyPr/>
              <a:lstStyle/>
              <a:p>
                <a:pPr>
                  <a:defRPr sz="1200" b="1" i="0" baseline="0"/>
                </a:pPr>
                <a:endParaRPr lang="en-US"/>
              </a:p>
            </c:txPr>
            <c:showPercent val="1"/>
            <c:showLeaderLines val="1"/>
          </c:dLbls>
          <c:cat>
            <c:strRef>
              <c:f>'[Worksheet in AAAC_Kovar_012810-krt.ppt (Compatibility Mode) 2]Sheet1'!$C$6:$C$10</c:f>
              <c:strCache>
                <c:ptCount val="5"/>
                <c:pt idx="0">
                  <c:v>Proton Physics</c:v>
                </c:pt>
                <c:pt idx="1">
                  <c:v>Electron Physics</c:v>
                </c:pt>
                <c:pt idx="2">
                  <c:v>Non-Accelerator</c:v>
                </c:pt>
                <c:pt idx="3">
                  <c:v>Theory</c:v>
                </c:pt>
                <c:pt idx="4">
                  <c:v>Advanced Tech</c:v>
                </c:pt>
              </c:strCache>
            </c:strRef>
          </c:cat>
          <c:val>
            <c:numRef>
              <c:f>'[Worksheet in AAAC_Kovar_012810-krt.ppt (Compatibility Mode) 2]Sheet1'!$E$6:$E$10</c:f>
              <c:numCache>
                <c:formatCode>0.0</c:formatCode>
                <c:ptCount val="5"/>
                <c:pt idx="0">
                  <c:v>125.4</c:v>
                </c:pt>
                <c:pt idx="1">
                  <c:v>15.4</c:v>
                </c:pt>
                <c:pt idx="2">
                  <c:v>78.5</c:v>
                </c:pt>
                <c:pt idx="3">
                  <c:v>67</c:v>
                </c:pt>
                <c:pt idx="4">
                  <c:v>162.6</c:v>
                </c:pt>
              </c:numCache>
            </c:numRef>
          </c:val>
        </c:ser>
        <c:ser>
          <c:idx val="0"/>
          <c:order val="0"/>
          <c:cat>
            <c:strRef>
              <c:f>'[Worksheet in AAAC_Kovar_012810-krt.ppt (Compatibility Mode) 2]Sheet1'!$C$6:$C$10</c:f>
              <c:strCache>
                <c:ptCount val="5"/>
                <c:pt idx="0">
                  <c:v>Proton Physics</c:v>
                </c:pt>
                <c:pt idx="1">
                  <c:v>Electron Physics</c:v>
                </c:pt>
                <c:pt idx="2">
                  <c:v>Non-Accelerator</c:v>
                </c:pt>
                <c:pt idx="3">
                  <c:v>Theory</c:v>
                </c:pt>
                <c:pt idx="4">
                  <c:v>Advanced Tech</c:v>
                </c:pt>
              </c:strCache>
            </c:strRef>
          </c:cat>
          <c:val>
            <c:numRef>
              <c:f>'[Worksheet in AAAC_Kovar_012810-krt.ppt (Compatibility Mode) 2]Sheet1'!$D$6:$D$10</c:f>
            </c:numRef>
          </c:val>
        </c:ser>
        <c:firstSliceAng val="0"/>
      </c:pieChart>
    </c:plotArea>
    <c:legend>
      <c:legendPos val="r"/>
      <c:layout>
        <c:manualLayout>
          <c:xMode val="edge"/>
          <c:yMode val="edge"/>
          <c:x val="0.61398070699655705"/>
          <c:y val="0.16447816238933163"/>
          <c:w val="0.36359350282777947"/>
          <c:h val="0.53104951385245025"/>
        </c:manualLayout>
      </c:layout>
      <c:txPr>
        <a:bodyPr/>
        <a:lstStyle/>
        <a:p>
          <a:pPr>
            <a:defRPr sz="1300" baseline="0"/>
          </a:pPr>
          <a:endParaRPr lang="en-US"/>
        </a:p>
      </c:txPr>
    </c:legend>
    <c:plotVisOnly val="1"/>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pieChart>
        <c:varyColors val="1"/>
        <c:ser>
          <c:idx val="0"/>
          <c:order val="0"/>
          <c:explosion val="1"/>
          <c:dPt>
            <c:idx val="0"/>
            <c:spPr>
              <a:solidFill>
                <a:srgbClr val="285C00"/>
              </a:solidFill>
            </c:spPr>
          </c:dPt>
          <c:dPt>
            <c:idx val="2"/>
            <c:spPr>
              <a:solidFill>
                <a:srgbClr val="990000"/>
              </a:solidFill>
            </c:spPr>
          </c:dPt>
          <c:dPt>
            <c:idx val="3"/>
            <c:spPr>
              <a:solidFill>
                <a:srgbClr val="FFC000"/>
              </a:solidFill>
            </c:spPr>
          </c:dPt>
          <c:dPt>
            <c:idx val="4"/>
            <c:spPr>
              <a:solidFill>
                <a:srgbClr val="7030A0"/>
              </a:solidFill>
            </c:spPr>
          </c:dPt>
          <c:dLbls>
            <c:txPr>
              <a:bodyPr/>
              <a:lstStyle/>
              <a:p>
                <a:pPr>
                  <a:defRPr b="1" i="0" baseline="0"/>
                </a:pPr>
                <a:endParaRPr lang="en-US"/>
              </a:p>
            </c:txPr>
            <c:showPercent val="1"/>
            <c:showLeaderLines val="1"/>
          </c:dLbls>
          <c:cat>
            <c:strRef>
              <c:f>'[Worksheet in AAAC_Kovar_012810-krt.ppt (Compatibility Mode) 3]Sheet1'!$C$6:$C$10</c:f>
              <c:strCache>
                <c:ptCount val="5"/>
                <c:pt idx="0">
                  <c:v>Proton Physics</c:v>
                </c:pt>
                <c:pt idx="1">
                  <c:v>Electron Physics</c:v>
                </c:pt>
                <c:pt idx="2">
                  <c:v>Non-Accelerator</c:v>
                </c:pt>
                <c:pt idx="3">
                  <c:v>Theory</c:v>
                </c:pt>
                <c:pt idx="4">
                  <c:v>Advanced Tech</c:v>
                </c:pt>
              </c:strCache>
            </c:strRef>
          </c:cat>
          <c:val>
            <c:numRef>
              <c:f>'[Worksheet in AAAC_Kovar_012810-krt.ppt (Compatibility Mode) 3]Sheet1'!$D$6:$D$10</c:f>
              <c:numCache>
                <c:formatCode>0.0</c:formatCode>
                <c:ptCount val="5"/>
                <c:pt idx="0">
                  <c:v>434.15300000000002</c:v>
                </c:pt>
                <c:pt idx="1">
                  <c:v>27.427</c:v>
                </c:pt>
                <c:pt idx="2">
                  <c:v>99.624999999999986</c:v>
                </c:pt>
                <c:pt idx="3">
                  <c:v>66.962000000000003</c:v>
                </c:pt>
                <c:pt idx="4">
                  <c:v>182.316</c:v>
                </c:pt>
              </c:numCache>
            </c:numRef>
          </c:val>
        </c:ser>
        <c:firstSliceAng val="0"/>
      </c:pieChart>
    </c:plotArea>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0.15693</cdr:x>
      <cdr:y>0.41463</cdr:y>
    </cdr:from>
    <cdr:to>
      <cdr:x>0.16692</cdr:x>
      <cdr:y>0.43132</cdr:y>
    </cdr:to>
    <cdr:sp macro="" textlink="">
      <cdr:nvSpPr>
        <cdr:cNvPr id="2" name="TextBox 1"/>
        <cdr:cNvSpPr txBox="1"/>
      </cdr:nvSpPr>
      <cdr:spPr>
        <a:xfrm xmlns:a="http://schemas.openxmlformats.org/drawingml/2006/main">
          <a:off x="718553" y="1136316"/>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defTabSz="930275" eaLnBrk="1" hangingPunct="1">
              <a:spcBef>
                <a:spcPct val="0"/>
              </a:spcBef>
              <a:buFontTx/>
              <a:buNone/>
              <a:defRPr sz="1200" b="0">
                <a:solidFill>
                  <a:schemeClr val="tx1"/>
                </a:solidFill>
                <a:latin typeface="Arial" charset="0"/>
              </a:defRPr>
            </a:lvl1pPr>
          </a:lstStyle>
          <a:p>
            <a:pPr>
              <a:defRPr/>
            </a:pPr>
            <a:endParaRPr lang="en-US"/>
          </a:p>
        </p:txBody>
      </p:sp>
      <p:sp>
        <p:nvSpPr>
          <p:cNvPr id="5837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spcBef>
                <a:spcPct val="0"/>
              </a:spcBef>
              <a:buFontTx/>
              <a:buNone/>
              <a:defRPr sz="1200" b="0">
                <a:solidFill>
                  <a:schemeClr val="tx1"/>
                </a:solidFill>
                <a:latin typeface="Arial" charset="0"/>
              </a:defRPr>
            </a:lvl1pPr>
          </a:lstStyle>
          <a:p>
            <a:pPr>
              <a:defRPr/>
            </a:pPr>
            <a:endParaRPr lang="en-US"/>
          </a:p>
        </p:txBody>
      </p:sp>
      <p:sp>
        <p:nvSpPr>
          <p:cNvPr id="58372"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eaLnBrk="1" hangingPunct="1">
              <a:spcBef>
                <a:spcPct val="0"/>
              </a:spcBef>
              <a:buFontTx/>
              <a:buNone/>
              <a:defRPr sz="1200" b="0">
                <a:solidFill>
                  <a:schemeClr val="tx1"/>
                </a:solidFill>
                <a:latin typeface="Arial" charset="0"/>
              </a:defRPr>
            </a:lvl1pPr>
          </a:lstStyle>
          <a:p>
            <a:pPr>
              <a:defRPr/>
            </a:pPr>
            <a:endParaRPr lang="en-US"/>
          </a:p>
        </p:txBody>
      </p:sp>
      <p:sp>
        <p:nvSpPr>
          <p:cNvPr id="58373"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spcBef>
                <a:spcPct val="0"/>
              </a:spcBef>
              <a:buFontTx/>
              <a:buNone/>
              <a:defRPr sz="1200" b="0">
                <a:solidFill>
                  <a:schemeClr val="tx1"/>
                </a:solidFill>
                <a:latin typeface="Arial" charset="0"/>
              </a:defRPr>
            </a:lvl1pPr>
          </a:lstStyle>
          <a:p>
            <a:pPr>
              <a:defRPr/>
            </a:pPr>
            <a:fld id="{C05410E0-3B13-4715-93B1-4049D090F4C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defTabSz="930275" eaLnBrk="0" hangingPunct="0">
              <a:spcBef>
                <a:spcPct val="0"/>
              </a:spcBef>
              <a:buFontTx/>
              <a:buNone/>
              <a:defRPr sz="1200" b="0">
                <a:solidFill>
                  <a:schemeClr val="tx1"/>
                </a:solidFill>
                <a:latin typeface="Arial" charset="0"/>
              </a:defRPr>
            </a:lvl1pPr>
          </a:lstStyle>
          <a:p>
            <a:pPr>
              <a:defRPr/>
            </a:pPr>
            <a:endParaRPr lang="en-US"/>
          </a:p>
        </p:txBody>
      </p:sp>
      <p:sp>
        <p:nvSpPr>
          <p:cNvPr id="74755"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0" hangingPunct="0">
              <a:spcBef>
                <a:spcPct val="0"/>
              </a:spcBef>
              <a:buFontTx/>
              <a:buNone/>
              <a:defRPr sz="1200" b="0">
                <a:solidFill>
                  <a:schemeClr val="tx1"/>
                </a:solidFill>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eaLnBrk="0" hangingPunct="0">
              <a:spcBef>
                <a:spcPct val="0"/>
              </a:spcBef>
              <a:buFontTx/>
              <a:buNone/>
              <a:defRPr sz="1200" b="0">
                <a:solidFill>
                  <a:schemeClr val="tx1"/>
                </a:solidFill>
                <a:latin typeface="Arial" charset="0"/>
              </a:defRPr>
            </a:lvl1pPr>
          </a:lstStyle>
          <a:p>
            <a:pPr>
              <a:defRPr/>
            </a:pPr>
            <a:endParaRPr lang="en-US"/>
          </a:p>
        </p:txBody>
      </p:sp>
      <p:sp>
        <p:nvSpPr>
          <p:cNvPr id="74759"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0" hangingPunct="0">
              <a:spcBef>
                <a:spcPct val="0"/>
              </a:spcBef>
              <a:buFontTx/>
              <a:buNone/>
              <a:defRPr sz="1200" b="0">
                <a:solidFill>
                  <a:schemeClr val="tx1"/>
                </a:solidFill>
                <a:latin typeface="Arial" charset="0"/>
              </a:defRPr>
            </a:lvl1pPr>
          </a:lstStyle>
          <a:p>
            <a:pPr>
              <a:defRPr/>
            </a:pPr>
            <a:fld id="{AB874D25-2DFD-464C-BADE-AC0674C7EF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533ABF5-6A95-4F52-89C3-6F2D20AF6BF9}" type="slidenum">
              <a:rPr lang="en-US" smtClean="0"/>
              <a:pPr/>
              <a:t>1</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23E5BA7D-54D0-4C34-BBB6-AF5422B4C449}"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8AF157E-B3A1-4FE9-A185-1D0C07CF2419}"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0500"/>
            <a:ext cx="1943100"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0500"/>
            <a:ext cx="5676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5AC6B25-E7B4-429F-A7EE-BE15591506BB}"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190500"/>
            <a:ext cx="5943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ln/>
        </p:spPr>
        <p:txBody>
          <a:bodyPr/>
          <a:lstStyle>
            <a:lvl1pPr>
              <a:defRPr/>
            </a:lvl1pPr>
          </a:lstStyle>
          <a:p>
            <a:pPr>
              <a:defRPr/>
            </a:pP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fld id="{15F697C6-3AA6-4EEE-96F0-BDD9B414C4C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190500"/>
            <a:ext cx="5943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48EB71D-88CF-40F7-B313-BE08FE361FA0}"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52600" y="190500"/>
            <a:ext cx="5943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1D505B3-888E-4E2C-8CE6-7FD25F9A9284}"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270000"/>
            <a:ext cx="4038600" cy="5199063"/>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F3E84068-EB22-4B3B-B98D-B66AB92CEE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0B2B3C8-EE6B-41DF-AF0B-C950D22DA585}"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A8A49D4-5A7D-4331-827C-0EBE1259C27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4566CFD-DE7B-4A8E-BA52-A8144C9F4E7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15C98E34-A69B-43CD-B557-95081AAC6819}"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B1502D7F-8511-4A36-8B3E-6A53FA7A797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F07C4827-18FF-4034-88F0-D7E3066C7602}"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6EF8F3A-B7AA-4E9A-BD71-2EEDFB4AB1E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F1EA29F-6DEE-4556-8D65-393D7B6CCAA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latin typeface="Times New Roman" pitchFamily="18" charset="0"/>
              </a:defRPr>
            </a:lvl1pPr>
          </a:lstStyle>
          <a:p>
            <a:pPr>
              <a:defRPr/>
            </a:pPr>
            <a:endParaRPr lang="en-US"/>
          </a:p>
        </p:txBody>
      </p:sp>
      <p:sp>
        <p:nvSpPr>
          <p:cNvPr id="4101" name="Rectangle 5"/>
          <p:cNvSpPr>
            <a:spLocks noGrp="1" noChangeArrowheads="1"/>
          </p:cNvSpPr>
          <p:nvPr>
            <p:ph type="sldNum" sz="quarter" idx="4"/>
          </p:nvPr>
        </p:nvSpPr>
        <p:spPr bwMode="auto">
          <a:xfrm>
            <a:off x="72009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400" b="0">
                <a:solidFill>
                  <a:schemeClr val="tx1"/>
                </a:solidFill>
                <a:latin typeface="Times New Roman" pitchFamily="18" charset="0"/>
              </a:defRPr>
            </a:lvl1pPr>
          </a:lstStyle>
          <a:p>
            <a:pPr>
              <a:defRPr/>
            </a:pPr>
            <a:fld id="{642BBF2C-9D1E-4162-8D24-472BE8EFCF25}" type="slidenum">
              <a:rPr lang="en-US"/>
              <a:pPr>
                <a:defRPr/>
              </a:pPr>
              <a:t>‹#›</a:t>
            </a:fld>
            <a:endParaRPr lang="en-US"/>
          </a:p>
        </p:txBody>
      </p:sp>
      <p:sp>
        <p:nvSpPr>
          <p:cNvPr id="4106" name="Rectangle 10"/>
          <p:cNvSpPr>
            <a:spLocks noChangeArrowheads="1"/>
          </p:cNvSpPr>
          <p:nvPr/>
        </p:nvSpPr>
        <p:spPr bwMode="auto">
          <a:xfrm>
            <a:off x="-381000" y="-152400"/>
            <a:ext cx="381000" cy="1371600"/>
          </a:xfrm>
          <a:prstGeom prst="rect">
            <a:avLst/>
          </a:prstGeom>
          <a:solidFill>
            <a:schemeClr val="bg2"/>
          </a:solidFill>
          <a:ln w="9525">
            <a:noFill/>
            <a:miter lim="800000"/>
            <a:headEnd/>
            <a:tailEnd/>
          </a:ln>
          <a:effectLst/>
        </p:spPr>
        <p:txBody>
          <a:bodyPr wrap="none" anchor="ctr"/>
          <a:lstStyle/>
          <a:p>
            <a:pPr eaLnBrk="0" hangingPunct="0">
              <a:spcBef>
                <a:spcPct val="30000"/>
              </a:spcBef>
              <a:buFont typeface="Wingdings" pitchFamily="2" charset="2"/>
              <a:buNone/>
              <a:defRPr/>
            </a:pPr>
            <a:endParaRPr lang="en-US" sz="1400">
              <a:solidFill>
                <a:schemeClr val="tx1"/>
              </a:solidFill>
            </a:endParaRPr>
          </a:p>
        </p:txBody>
      </p:sp>
      <p:sp>
        <p:nvSpPr>
          <p:cNvPr id="4107" name="Rectangle 11"/>
          <p:cNvSpPr>
            <a:spLocks noChangeArrowheads="1"/>
          </p:cNvSpPr>
          <p:nvPr/>
        </p:nvSpPr>
        <p:spPr bwMode="auto">
          <a:xfrm>
            <a:off x="0" y="-152400"/>
            <a:ext cx="2133600" cy="152400"/>
          </a:xfrm>
          <a:prstGeom prst="rect">
            <a:avLst/>
          </a:prstGeom>
          <a:solidFill>
            <a:schemeClr val="bg2"/>
          </a:solidFill>
          <a:ln w="9525">
            <a:noFill/>
            <a:miter lim="800000"/>
            <a:headEnd/>
            <a:tailEnd/>
          </a:ln>
          <a:effectLst/>
        </p:spPr>
        <p:txBody>
          <a:bodyPr wrap="none" anchor="ctr"/>
          <a:lstStyle/>
          <a:p>
            <a:pPr eaLnBrk="0" hangingPunct="0">
              <a:spcBef>
                <a:spcPct val="30000"/>
              </a:spcBef>
              <a:buFont typeface="Wingdings" pitchFamily="2" charset="2"/>
              <a:buNone/>
              <a:defRPr/>
            </a:pPr>
            <a:endParaRPr lang="en-US" sz="1400">
              <a:solidFill>
                <a:schemeClr val="tx1"/>
              </a:solidFill>
            </a:endParaRPr>
          </a:p>
        </p:txBody>
      </p:sp>
      <p:pic>
        <p:nvPicPr>
          <p:cNvPr id="1031" name="Picture 15"/>
          <p:cNvPicPr>
            <a:picLocks noChangeAspect="1" noChangeArrowheads="1"/>
          </p:cNvPicPr>
          <p:nvPr userDrawn="1"/>
        </p:nvPicPr>
        <p:blipFill>
          <a:blip r:embed="rId17" cstate="print"/>
          <a:srcRect/>
          <a:stretch>
            <a:fillRect/>
          </a:stretch>
        </p:blipFill>
        <p:spPr bwMode="auto">
          <a:xfrm>
            <a:off x="0" y="25400"/>
            <a:ext cx="2214563" cy="784225"/>
          </a:xfrm>
          <a:prstGeom prst="rect">
            <a:avLst/>
          </a:prstGeom>
          <a:noFill/>
          <a:ln w="9525" algn="ctr">
            <a:noFill/>
            <a:miter lim="800000"/>
            <a:headEnd/>
            <a:tailEnd/>
          </a:ln>
        </p:spPr>
      </p:pic>
      <p:sp>
        <p:nvSpPr>
          <p:cNvPr id="4110" name="Line 14"/>
          <p:cNvSpPr>
            <a:spLocks noChangeShapeType="1"/>
          </p:cNvSpPr>
          <p:nvPr userDrawn="1"/>
        </p:nvSpPr>
        <p:spPr bwMode="auto">
          <a:xfrm>
            <a:off x="1644650" y="835025"/>
            <a:ext cx="6092825" cy="0"/>
          </a:xfrm>
          <a:prstGeom prst="line">
            <a:avLst/>
          </a:prstGeom>
          <a:noFill/>
          <a:ln w="57150" cmpd="thickThin">
            <a:solidFill>
              <a:srgbClr val="006600"/>
            </a:solidFill>
            <a:round/>
            <a:headEnd/>
            <a:tailEnd/>
          </a:ln>
        </p:spPr>
        <p:txBody>
          <a:bodyPr/>
          <a:lstStyle/>
          <a:p>
            <a:pPr algn="ctr" eaLnBrk="0" hangingPunct="0">
              <a:defRPr/>
            </a:pPr>
            <a:endParaRPr lang="en-US"/>
          </a:p>
        </p:txBody>
      </p:sp>
      <p:sp>
        <p:nvSpPr>
          <p:cNvPr id="4098" name="Rectangle 2"/>
          <p:cNvSpPr>
            <a:spLocks noGrp="1" noChangeArrowheads="1"/>
          </p:cNvSpPr>
          <p:nvPr>
            <p:ph type="title"/>
          </p:nvPr>
        </p:nvSpPr>
        <p:spPr bwMode="auto">
          <a:xfrm>
            <a:off x="1770063" y="169863"/>
            <a:ext cx="5922962" cy="6096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5" r:id="rId15"/>
  </p:sldLayoutIdLst>
  <p:transition/>
  <p:hf hdr="0" ftr="0" dt="0"/>
  <p:txStyles>
    <p:titleStyle>
      <a:lvl1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b="1">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rgbClr val="990000"/>
          </a:solidFill>
          <a:latin typeface="+mn-lt"/>
        </a:defRPr>
      </a:lvl3pPr>
      <a:lvl4pPr marL="1600200" indent="-228600" algn="l" rtl="0" eaLnBrk="0" fontAlgn="base" hangingPunct="0">
        <a:spcBef>
          <a:spcPct val="20000"/>
        </a:spcBef>
        <a:spcAft>
          <a:spcPct val="0"/>
        </a:spcAft>
        <a:buChar char="–"/>
        <a:defRPr sz="2000" b="1">
          <a:solidFill>
            <a:srgbClr val="006600"/>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eaLnBrk="0" fontAlgn="base" hangingPunct="0">
        <a:spcBef>
          <a:spcPct val="20000"/>
        </a:spcBef>
        <a:spcAft>
          <a:spcPct val="0"/>
        </a:spcAft>
        <a:buChar char="»"/>
        <a:defRPr b="1">
          <a:solidFill>
            <a:schemeClr val="tx1"/>
          </a:solidFill>
          <a:latin typeface="+mn-lt"/>
        </a:defRPr>
      </a:lvl6pPr>
      <a:lvl7pPr marL="2971800" indent="-228600" algn="l" rtl="0" eaLnBrk="0" fontAlgn="base" hangingPunct="0">
        <a:spcBef>
          <a:spcPct val="20000"/>
        </a:spcBef>
        <a:spcAft>
          <a:spcPct val="0"/>
        </a:spcAft>
        <a:buChar char="»"/>
        <a:defRPr b="1">
          <a:solidFill>
            <a:schemeClr val="tx1"/>
          </a:solidFill>
          <a:latin typeface="+mn-lt"/>
        </a:defRPr>
      </a:lvl7pPr>
      <a:lvl8pPr marL="3429000" indent="-228600" algn="l" rtl="0" eaLnBrk="0" fontAlgn="base" hangingPunct="0">
        <a:spcBef>
          <a:spcPct val="20000"/>
        </a:spcBef>
        <a:spcAft>
          <a:spcPct val="0"/>
        </a:spcAft>
        <a:buChar char="»"/>
        <a:defRPr b="1">
          <a:solidFill>
            <a:schemeClr val="tx1"/>
          </a:solidFill>
          <a:latin typeface="+mn-lt"/>
        </a:defRPr>
      </a:lvl8pPr>
      <a:lvl9pPr marL="3886200" indent="-228600" algn="l" rtl="0" eaLnBrk="0" fontAlgn="base" hangingPunct="0">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Excel_2007_Workbook1.xlsx"/><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ctrTitle"/>
          </p:nvPr>
        </p:nvSpPr>
        <p:spPr>
          <a:xfrm>
            <a:off x="693738" y="1603375"/>
            <a:ext cx="7772400" cy="2932113"/>
          </a:xfrm>
        </p:spPr>
        <p:txBody>
          <a:bodyPr/>
          <a:lstStyle/>
          <a:p>
            <a:r>
              <a:rPr lang="en-US" dirty="0" smtClean="0"/>
              <a:t>Perspectives from the</a:t>
            </a:r>
            <a:br>
              <a:rPr lang="en-US" dirty="0" smtClean="0"/>
            </a:br>
            <a:r>
              <a:rPr lang="en-US" dirty="0" smtClean="0"/>
              <a:t>Office of High Energy Physics</a:t>
            </a:r>
            <a:r>
              <a:rPr lang="en-US" dirty="0" smtClean="0">
                <a:effectLst/>
              </a:rPr>
              <a:t/>
            </a:r>
            <a:br>
              <a:rPr lang="en-US" dirty="0" smtClean="0">
                <a:effectLst/>
              </a:rPr>
            </a:br>
            <a:r>
              <a:rPr lang="en-US" sz="2000" dirty="0" smtClean="0">
                <a:solidFill>
                  <a:srgbClr val="FF0000"/>
                </a:solidFill>
                <a:effectLst/>
              </a:rPr>
              <a:t/>
            </a:r>
            <a:br>
              <a:rPr lang="en-US" sz="2000" dirty="0" smtClean="0">
                <a:solidFill>
                  <a:srgbClr val="FF0000"/>
                </a:solidFill>
                <a:effectLst/>
              </a:rPr>
            </a:br>
            <a:r>
              <a:rPr lang="en-US" sz="2400" dirty="0" smtClean="0">
                <a:solidFill>
                  <a:srgbClr val="006600"/>
                </a:solidFill>
                <a:effectLst/>
              </a:rPr>
              <a:t>Fermilab User’s Meeting</a:t>
            </a:r>
            <a:br>
              <a:rPr lang="en-US" sz="2400" dirty="0" smtClean="0">
                <a:solidFill>
                  <a:srgbClr val="006600"/>
                </a:solidFill>
                <a:effectLst/>
              </a:rPr>
            </a:br>
            <a:r>
              <a:rPr lang="en-US" sz="2400" dirty="0" smtClean="0">
                <a:solidFill>
                  <a:srgbClr val="006600"/>
                </a:solidFill>
                <a:effectLst/>
              </a:rPr>
              <a:t/>
            </a:r>
            <a:br>
              <a:rPr lang="en-US" sz="2400" dirty="0" smtClean="0">
                <a:solidFill>
                  <a:srgbClr val="006600"/>
                </a:solidFill>
                <a:effectLst/>
              </a:rPr>
            </a:br>
            <a:r>
              <a:rPr lang="en-US" sz="2000" dirty="0" smtClean="0">
                <a:solidFill>
                  <a:srgbClr val="006600"/>
                </a:solidFill>
                <a:effectLst/>
              </a:rPr>
              <a:t>June 2-3, 2010</a:t>
            </a:r>
            <a:br>
              <a:rPr lang="en-US" sz="2000" dirty="0" smtClean="0">
                <a:solidFill>
                  <a:srgbClr val="006600"/>
                </a:solidFill>
                <a:effectLst/>
              </a:rPr>
            </a:br>
            <a:r>
              <a:rPr lang="en-US" sz="2000" dirty="0" smtClean="0">
                <a:solidFill>
                  <a:srgbClr val="006600"/>
                </a:solidFill>
                <a:effectLst/>
              </a:rPr>
              <a:t>Batavia, Illinois</a:t>
            </a:r>
            <a:br>
              <a:rPr lang="en-US" sz="2000" dirty="0" smtClean="0">
                <a:solidFill>
                  <a:srgbClr val="006600"/>
                </a:solidFill>
                <a:effectLst/>
              </a:rPr>
            </a:br>
            <a:endParaRPr lang="en-US" sz="2000" dirty="0" smtClean="0">
              <a:solidFill>
                <a:srgbClr val="006600"/>
              </a:solidFill>
              <a:effectLst/>
            </a:endParaRPr>
          </a:p>
        </p:txBody>
      </p:sp>
      <p:sp>
        <p:nvSpPr>
          <p:cNvPr id="3076" name="Rectangle 5"/>
          <p:cNvSpPr>
            <a:spLocks noGrp="1" noChangeArrowheads="1"/>
          </p:cNvSpPr>
          <p:nvPr>
            <p:ph type="subTitle" idx="1"/>
          </p:nvPr>
        </p:nvSpPr>
        <p:spPr>
          <a:xfrm>
            <a:off x="1327150" y="5299075"/>
            <a:ext cx="6400800" cy="1130300"/>
          </a:xfrm>
        </p:spPr>
        <p:txBody>
          <a:bodyPr/>
          <a:lstStyle/>
          <a:p>
            <a:pPr>
              <a:defRPr/>
            </a:pPr>
            <a:r>
              <a:rPr lang="en-US" sz="1400" dirty="0" smtClean="0">
                <a:solidFill>
                  <a:schemeClr val="tx1"/>
                </a:solidFill>
                <a:effectLst>
                  <a:outerShdw blurRad="38100" dist="38100" dir="2700000" algn="tl">
                    <a:srgbClr val="C0C0C0"/>
                  </a:outerShdw>
                </a:effectLst>
              </a:rPr>
              <a:t>Dennis Kovar</a:t>
            </a:r>
          </a:p>
          <a:p>
            <a:pPr>
              <a:defRPr/>
            </a:pPr>
            <a:r>
              <a:rPr lang="en-US" sz="1400" dirty="0" smtClean="0">
                <a:solidFill>
                  <a:schemeClr val="tx1"/>
                </a:solidFill>
                <a:effectLst>
                  <a:outerShdw blurRad="38100" dist="38100" dir="2700000" algn="tl">
                    <a:srgbClr val="C0C0C0"/>
                  </a:outerShdw>
                </a:effectLst>
              </a:rPr>
              <a:t>Associate Director of the Office of Science</a:t>
            </a:r>
          </a:p>
          <a:p>
            <a:pPr>
              <a:defRPr/>
            </a:pPr>
            <a:r>
              <a:rPr lang="en-US" sz="1400" dirty="0" smtClean="0">
                <a:solidFill>
                  <a:schemeClr val="tx1"/>
                </a:solidFill>
                <a:effectLst>
                  <a:outerShdw blurRad="38100" dist="38100" dir="2700000" algn="tl">
                    <a:srgbClr val="C0C0C0"/>
                  </a:outerShdw>
                </a:effectLst>
              </a:rPr>
              <a:t>for High Energy Physics</a:t>
            </a:r>
          </a:p>
          <a:p>
            <a:pPr>
              <a:defRPr/>
            </a:pPr>
            <a:endParaRPr lang="en-US" sz="1400" dirty="0" smtClean="0">
              <a:solidFill>
                <a:schemeClr val="tx1"/>
              </a:solidFill>
            </a:endParaRPr>
          </a:p>
        </p:txBody>
      </p:sp>
      <p:sp>
        <p:nvSpPr>
          <p:cNvPr id="18435" name="Rectangle 7"/>
          <p:cNvSpPr>
            <a:spLocks noChangeArrowheads="1"/>
          </p:cNvSpPr>
          <p:nvPr/>
        </p:nvSpPr>
        <p:spPr bwMode="auto">
          <a:xfrm>
            <a:off x="8161338" y="6278563"/>
            <a:ext cx="341312" cy="285750"/>
          </a:xfrm>
          <a:prstGeom prst="rect">
            <a:avLst/>
          </a:prstGeom>
          <a:solidFill>
            <a:schemeClr val="bg1"/>
          </a:solidFill>
          <a:ln w="9525">
            <a:noFill/>
            <a:miter lim="800000"/>
            <a:headEnd/>
            <a:tailEnd/>
          </a:ln>
        </p:spPr>
        <p:txBody>
          <a:bodyPr wrap="none" anchor="ctr"/>
          <a:lstStyle/>
          <a:p>
            <a:pPr eaLnBrk="0" hangingPunct="0">
              <a:spcBef>
                <a:spcPct val="30000"/>
              </a:spcBef>
              <a:buFont typeface="Wingdings" pitchFamily="2" charset="2"/>
              <a:buNone/>
            </a:pPr>
            <a:endParaRPr lang="en-US" sz="1400">
              <a:solidFill>
                <a:schemeClr val="tx1"/>
              </a:solidFill>
            </a:endParaRPr>
          </a:p>
        </p:txBody>
      </p:sp>
      <p:sp>
        <p:nvSpPr>
          <p:cNvPr id="18436" name="Rectangle 8"/>
          <p:cNvSpPr>
            <a:spLocks noChangeArrowheads="1"/>
          </p:cNvSpPr>
          <p:nvPr/>
        </p:nvSpPr>
        <p:spPr bwMode="auto">
          <a:xfrm>
            <a:off x="1625600" y="876300"/>
            <a:ext cx="6210300" cy="139700"/>
          </a:xfrm>
          <a:prstGeom prst="rect">
            <a:avLst/>
          </a:prstGeom>
          <a:solidFill>
            <a:schemeClr val="bg1"/>
          </a:solidFill>
          <a:ln w="9525">
            <a:noFill/>
            <a:miter lim="800000"/>
            <a:headEnd/>
            <a:tailEnd/>
          </a:ln>
        </p:spPr>
        <p:txBody>
          <a:bodyPr wrap="none" anchor="ctr"/>
          <a:lstStyle/>
          <a:p>
            <a:pPr eaLnBrk="0" hangingPunct="0">
              <a:spcBef>
                <a:spcPct val="30000"/>
              </a:spcBef>
              <a:buFont typeface="Wingdings" pitchFamily="2" charset="2"/>
              <a:buNone/>
            </a:pPr>
            <a:endParaRPr lang="en-US" sz="140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idx="4294967295"/>
          </p:nvPr>
        </p:nvSpPr>
        <p:spPr>
          <a:xfrm>
            <a:off x="1855788" y="122546"/>
            <a:ext cx="5964237" cy="638175"/>
          </a:xfrm>
          <a:noFill/>
        </p:spPr>
        <p:txBody>
          <a:bodyPr/>
          <a:lstStyle/>
          <a:p>
            <a:pPr eaLnBrk="1" hangingPunct="1">
              <a:defRPr/>
            </a:pPr>
            <a:r>
              <a:rPr lang="en-US" sz="2000" dirty="0" smtClean="0">
                <a:effectLst/>
              </a:rPr>
              <a:t>FY 2011 Budget </a:t>
            </a:r>
            <a:r>
              <a:rPr lang="en-US" sz="2000" dirty="0" smtClean="0">
                <a:effectLst/>
              </a:rPr>
              <a:t>Request</a:t>
            </a:r>
            <a:br>
              <a:rPr lang="en-US" sz="2000" dirty="0" smtClean="0">
                <a:effectLst/>
              </a:rPr>
            </a:br>
            <a:r>
              <a:rPr lang="en-US" sz="2000" dirty="0" smtClean="0">
                <a:solidFill>
                  <a:schemeClr val="tx1"/>
                </a:solidFill>
                <a:effectLst/>
              </a:rPr>
              <a:t>Projects</a:t>
            </a:r>
            <a:endParaRPr lang="en-US" sz="2000" dirty="0" smtClean="0">
              <a:solidFill>
                <a:schemeClr val="tx1"/>
              </a:solidFill>
              <a:effectLst/>
            </a:endParaRPr>
          </a:p>
        </p:txBody>
      </p:sp>
      <p:graphicFrame>
        <p:nvGraphicFramePr>
          <p:cNvPr id="49154" name="Object 3"/>
          <p:cNvGraphicFramePr>
            <a:graphicFrameLocks noChangeAspect="1"/>
          </p:cNvGraphicFramePr>
          <p:nvPr>
            <p:ph idx="4294967295"/>
          </p:nvPr>
        </p:nvGraphicFramePr>
        <p:xfrm>
          <a:off x="354013" y="1303338"/>
          <a:ext cx="8636000" cy="4851400"/>
        </p:xfrm>
        <a:graphic>
          <a:graphicData uri="http://schemas.openxmlformats.org/presentationml/2006/ole">
            <p:oleObj spid="_x0000_s49154" name="Worksheet" r:id="rId3" imgW="7648651" imgH="4295851" progId="Excel.Sheet.8">
              <p:embed/>
            </p:oleObj>
          </a:graphicData>
        </a:graphic>
      </p:graphicFrame>
      <p:sp>
        <p:nvSpPr>
          <p:cNvPr id="49156"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eaLnBrk="0" hangingPunct="0"/>
            <a:fld id="{E29A836F-0DF2-4929-A9BC-0CFAD4C01B8E}" type="slidenum">
              <a:rPr lang="en-US" sz="1400" b="0">
                <a:solidFill>
                  <a:schemeClr val="tx1"/>
                </a:solidFill>
                <a:latin typeface="+mn-lt"/>
              </a:rPr>
              <a:pPr algn="r" eaLnBrk="0" hangingPunct="0"/>
              <a:t>10</a:t>
            </a:fld>
            <a:endParaRPr lang="en-US" sz="1400" b="0" dirty="0">
              <a:solidFill>
                <a:schemeClr val="tx1"/>
              </a:solidFill>
              <a:latin typeface="+mn-lt"/>
            </a:endParaRPr>
          </a:p>
        </p:txBody>
      </p:sp>
      <p:cxnSp>
        <p:nvCxnSpPr>
          <p:cNvPr id="12" name="Straight Arrow Connector 11"/>
          <p:cNvCxnSpPr/>
          <p:nvPr/>
        </p:nvCxnSpPr>
        <p:spPr bwMode="auto">
          <a:xfrm>
            <a:off x="8266176" y="2395728"/>
            <a:ext cx="438912" cy="1588"/>
          </a:xfrm>
          <a:prstGeom prst="straightConnector1">
            <a:avLst/>
          </a:prstGeom>
          <a:noFill/>
          <a:ln w="38100" cap="flat" cmpd="sng" algn="ctr">
            <a:solidFill>
              <a:srgbClr val="FF0000"/>
            </a:solidFill>
            <a:prstDash val="solid"/>
            <a:round/>
            <a:headEnd type="triangle" w="med" len="med"/>
            <a:tailEnd type="none" w="med" len="med"/>
          </a:ln>
          <a:effectLst/>
        </p:spPr>
      </p:cxnSp>
      <p:cxnSp>
        <p:nvCxnSpPr>
          <p:cNvPr id="13" name="Straight Arrow Connector 12"/>
          <p:cNvCxnSpPr/>
          <p:nvPr/>
        </p:nvCxnSpPr>
        <p:spPr bwMode="auto">
          <a:xfrm>
            <a:off x="8272272" y="2584704"/>
            <a:ext cx="438912" cy="1588"/>
          </a:xfrm>
          <a:prstGeom prst="straightConnector1">
            <a:avLst/>
          </a:prstGeom>
          <a:noFill/>
          <a:ln w="38100" cap="flat" cmpd="sng" algn="ctr">
            <a:solidFill>
              <a:srgbClr val="FF0000"/>
            </a:solidFill>
            <a:prstDash val="solid"/>
            <a:round/>
            <a:headEnd type="triangle" w="med" len="med"/>
            <a:tailEnd type="none" w="med" len="med"/>
          </a:ln>
          <a:effectLst/>
        </p:spPr>
      </p:cxnSp>
      <p:cxnSp>
        <p:nvCxnSpPr>
          <p:cNvPr id="14" name="Straight Arrow Connector 13"/>
          <p:cNvCxnSpPr/>
          <p:nvPr/>
        </p:nvCxnSpPr>
        <p:spPr bwMode="auto">
          <a:xfrm>
            <a:off x="8260080" y="3148584"/>
            <a:ext cx="438912" cy="1588"/>
          </a:xfrm>
          <a:prstGeom prst="straightConnector1">
            <a:avLst/>
          </a:prstGeom>
          <a:noFill/>
          <a:ln w="38100" cap="flat" cmpd="sng" algn="ctr">
            <a:solidFill>
              <a:srgbClr val="FF0000"/>
            </a:solidFill>
            <a:prstDash val="solid"/>
            <a:round/>
            <a:headEnd type="triangle" w="med" len="med"/>
            <a:tailEnd type="none" w="med" len="med"/>
          </a:ln>
          <a:effectLst/>
        </p:spPr>
      </p:cxnSp>
      <p:sp>
        <p:nvSpPr>
          <p:cNvPr id="15" name="TextBox 14"/>
          <p:cNvSpPr txBox="1"/>
          <p:nvPr/>
        </p:nvSpPr>
        <p:spPr>
          <a:xfrm>
            <a:off x="8271645" y="2651760"/>
            <a:ext cx="872355" cy="461665"/>
          </a:xfrm>
          <a:prstGeom prst="rect">
            <a:avLst/>
          </a:prstGeom>
          <a:noFill/>
        </p:spPr>
        <p:txBody>
          <a:bodyPr wrap="none" rtlCol="0">
            <a:spAutoFit/>
          </a:bodyPr>
          <a:lstStyle/>
          <a:p>
            <a:r>
              <a:rPr lang="en-US" sz="1200" dirty="0" smtClean="0">
                <a:solidFill>
                  <a:srgbClr val="FF0000"/>
                </a:solidFill>
              </a:rPr>
              <a:t>Ramping</a:t>
            </a:r>
          </a:p>
          <a:p>
            <a:r>
              <a:rPr lang="en-US" sz="1200" dirty="0" smtClean="0">
                <a:solidFill>
                  <a:srgbClr val="FF0000"/>
                </a:solidFill>
              </a:rPr>
              <a:t>up</a:t>
            </a:r>
            <a:endParaRPr lang="en-US" sz="12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1814513" y="0"/>
            <a:ext cx="5978525" cy="752475"/>
          </a:xfrm>
          <a:noFill/>
        </p:spPr>
        <p:txBody>
          <a:bodyPr/>
          <a:lstStyle/>
          <a:p>
            <a:pPr eaLnBrk="1" hangingPunct="1"/>
            <a:r>
              <a:rPr lang="en-US" sz="2000" dirty="0" smtClean="0">
                <a:effectLst/>
              </a:rPr>
              <a:t>Energy </a:t>
            </a:r>
            <a:r>
              <a:rPr lang="en-US" sz="2000" dirty="0" smtClean="0">
                <a:effectLst/>
              </a:rPr>
              <a:t>Frontier:</a:t>
            </a:r>
            <a:br>
              <a:rPr lang="en-US" sz="2000" dirty="0" smtClean="0">
                <a:effectLst/>
              </a:rPr>
            </a:br>
            <a:r>
              <a:rPr lang="en-US" sz="2000" dirty="0" smtClean="0">
                <a:solidFill>
                  <a:schemeClr val="tx1"/>
                </a:solidFill>
                <a:effectLst/>
              </a:rPr>
              <a:t>Recent </a:t>
            </a:r>
            <a:r>
              <a:rPr lang="en-US" sz="2000" dirty="0" smtClean="0">
                <a:solidFill>
                  <a:schemeClr val="tx1"/>
                </a:solidFill>
                <a:effectLst/>
              </a:rPr>
              <a:t>Activities &amp; Plans</a:t>
            </a:r>
          </a:p>
        </p:txBody>
      </p:sp>
      <p:sp>
        <p:nvSpPr>
          <p:cNvPr id="12292" name="Rectangle 3"/>
          <p:cNvSpPr>
            <a:spLocks noGrp="1" noChangeArrowheads="1"/>
          </p:cNvSpPr>
          <p:nvPr>
            <p:ph type="body" sz="half" idx="4294967295"/>
          </p:nvPr>
        </p:nvSpPr>
        <p:spPr>
          <a:xfrm>
            <a:off x="293688" y="951552"/>
            <a:ext cx="8636000" cy="5892800"/>
          </a:xfrm>
        </p:spPr>
        <p:txBody>
          <a:bodyPr/>
          <a:lstStyle/>
          <a:p>
            <a:pPr marL="0" indent="0" eaLnBrk="1" hangingPunct="1">
              <a:spcBef>
                <a:spcPts val="0"/>
              </a:spcBef>
              <a:spcAft>
                <a:spcPts val="300"/>
              </a:spcAft>
              <a:buFont typeface="Wingdings" pitchFamily="2" charset="2"/>
              <a:buNone/>
              <a:defRPr/>
            </a:pPr>
            <a:r>
              <a:rPr lang="en-US" sz="1300" u="sng" dirty="0" smtClean="0"/>
              <a:t>Tevatron</a:t>
            </a:r>
          </a:p>
          <a:p>
            <a:pPr>
              <a:spcBef>
                <a:spcPts val="0"/>
              </a:spcBef>
              <a:spcAft>
                <a:spcPts val="300"/>
              </a:spcAft>
              <a:buFont typeface="Wingdings" pitchFamily="2" charset="2"/>
              <a:buChar char="Ø"/>
              <a:defRPr/>
            </a:pPr>
            <a:r>
              <a:rPr lang="en-US" sz="1300" dirty="0" smtClean="0">
                <a:solidFill>
                  <a:schemeClr val="accent2"/>
                </a:solidFill>
              </a:rPr>
              <a:t>Operate Tevatron in FY 2011</a:t>
            </a:r>
          </a:p>
          <a:p>
            <a:pPr>
              <a:spcBef>
                <a:spcPts val="0"/>
              </a:spcBef>
              <a:spcAft>
                <a:spcPts val="300"/>
              </a:spcAft>
              <a:buFont typeface="Wingdings" pitchFamily="2" charset="2"/>
              <a:buChar char="Ø"/>
              <a:defRPr/>
            </a:pPr>
            <a:r>
              <a:rPr lang="en-US" sz="1300" dirty="0" smtClean="0">
                <a:solidFill>
                  <a:schemeClr val="accent2"/>
                </a:solidFill>
              </a:rPr>
              <a:t>Higgs: </a:t>
            </a:r>
            <a:r>
              <a:rPr lang="en-US" sz="1300" dirty="0" smtClean="0">
                <a:solidFill>
                  <a:schemeClr val="accent2"/>
                </a:solidFill>
              </a:rPr>
              <a:t>expand </a:t>
            </a:r>
            <a:r>
              <a:rPr lang="en-US" sz="1300" dirty="0" smtClean="0">
                <a:solidFill>
                  <a:schemeClr val="accent2"/>
                </a:solidFill>
              </a:rPr>
              <a:t>exclusion region or first hints</a:t>
            </a:r>
          </a:p>
          <a:p>
            <a:pPr>
              <a:spcBef>
                <a:spcPts val="0"/>
              </a:spcBef>
              <a:spcAft>
                <a:spcPts val="300"/>
              </a:spcAft>
              <a:buFont typeface="Wingdings" pitchFamily="2" charset="2"/>
              <a:buChar char="Ø"/>
              <a:defRPr/>
            </a:pPr>
            <a:r>
              <a:rPr lang="en-US" sz="1300" dirty="0" smtClean="0">
                <a:solidFill>
                  <a:schemeClr val="accent2"/>
                </a:solidFill>
              </a:rPr>
              <a:t>Surprises welcome! </a:t>
            </a:r>
          </a:p>
          <a:p>
            <a:pPr>
              <a:spcBef>
                <a:spcPts val="0"/>
              </a:spcBef>
              <a:spcAft>
                <a:spcPts val="300"/>
              </a:spcAft>
              <a:buFont typeface="Wingdings" pitchFamily="2" charset="2"/>
              <a:buChar char="Ø"/>
              <a:defRPr/>
            </a:pPr>
            <a:endParaRPr lang="en-US" sz="1300" u="sng" dirty="0" smtClean="0"/>
          </a:p>
          <a:p>
            <a:pPr>
              <a:spcBef>
                <a:spcPts val="0"/>
              </a:spcBef>
              <a:spcAft>
                <a:spcPts val="300"/>
              </a:spcAft>
              <a:buFont typeface="Wingdings" pitchFamily="2" charset="2"/>
              <a:buChar char="Ø"/>
              <a:defRPr/>
            </a:pPr>
            <a:endParaRPr lang="en-US" sz="1300" u="sng" dirty="0" smtClean="0"/>
          </a:p>
          <a:p>
            <a:pPr marL="0" indent="0" eaLnBrk="1" hangingPunct="1">
              <a:spcBef>
                <a:spcPts val="0"/>
              </a:spcBef>
              <a:spcAft>
                <a:spcPts val="300"/>
              </a:spcAft>
              <a:buFont typeface="Wingdings" pitchFamily="2" charset="2"/>
              <a:buNone/>
              <a:defRPr/>
            </a:pPr>
            <a:r>
              <a:rPr lang="en-US" sz="1300" u="sng" dirty="0" smtClean="0"/>
              <a:t>LHC Program</a:t>
            </a:r>
          </a:p>
          <a:p>
            <a:pPr marL="234950" lvl="1" indent="-177800" eaLnBrk="1" hangingPunct="1">
              <a:spcBef>
                <a:spcPts val="0"/>
              </a:spcBef>
              <a:spcAft>
                <a:spcPts val="300"/>
              </a:spcAft>
              <a:defRPr/>
            </a:pPr>
            <a:r>
              <a:rPr lang="en-US" sz="1300" u="sng" dirty="0" smtClean="0"/>
              <a:t>C</a:t>
            </a:r>
            <a:r>
              <a:rPr lang="en-US" sz="1300" u="sng" dirty="0" smtClean="0"/>
              <a:t>olliding </a:t>
            </a:r>
            <a:r>
              <a:rPr lang="en-US" sz="1300" u="sng" dirty="0" smtClean="0"/>
              <a:t>and recording data at  7 TeV!</a:t>
            </a:r>
          </a:p>
          <a:p>
            <a:pPr marL="234950" lvl="1" indent="-177800" eaLnBrk="1" hangingPunct="1">
              <a:spcBef>
                <a:spcPts val="0"/>
              </a:spcBef>
              <a:spcAft>
                <a:spcPts val="300"/>
              </a:spcAft>
              <a:defRPr/>
            </a:pPr>
            <a:r>
              <a:rPr lang="en-US" sz="1300" dirty="0" smtClean="0"/>
              <a:t>CERN is in the process of defining its mid-term plan for the LHC program</a:t>
            </a:r>
          </a:p>
          <a:p>
            <a:pPr marL="635000" lvl="2" indent="-177800" eaLnBrk="1" hangingPunct="1">
              <a:spcBef>
                <a:spcPts val="0"/>
              </a:spcBef>
              <a:spcAft>
                <a:spcPts val="300"/>
              </a:spcAft>
              <a:defRPr/>
            </a:pPr>
            <a:r>
              <a:rPr lang="en-US" sz="1300" dirty="0" smtClean="0"/>
              <a:t>U.S. is planning to participate in the LHC program</a:t>
            </a:r>
          </a:p>
          <a:p>
            <a:pPr marL="635000" lvl="2" indent="-177800" eaLnBrk="1" hangingPunct="1">
              <a:spcBef>
                <a:spcPts val="0"/>
              </a:spcBef>
              <a:spcAft>
                <a:spcPts val="300"/>
              </a:spcAft>
              <a:defRPr/>
            </a:pPr>
            <a:r>
              <a:rPr lang="en-US" sz="1300" dirty="0" smtClean="0"/>
              <a:t>Participation includes detector / </a:t>
            </a:r>
            <a:r>
              <a:rPr lang="en-US" sz="1300" dirty="0" smtClean="0"/>
              <a:t>accelerator </a:t>
            </a:r>
            <a:r>
              <a:rPr lang="en-US" sz="1300" dirty="0" smtClean="0"/>
              <a:t>upgrades</a:t>
            </a:r>
          </a:p>
          <a:p>
            <a:pPr marL="635000" lvl="2" indent="-177800" eaLnBrk="1" hangingPunct="1">
              <a:spcBef>
                <a:spcPts val="0"/>
              </a:spcBef>
              <a:spcAft>
                <a:spcPts val="300"/>
              </a:spcAft>
              <a:defRPr/>
            </a:pPr>
            <a:r>
              <a:rPr lang="en-US" sz="1300" dirty="0" smtClean="0"/>
              <a:t>Present US-CERN MOU lasts until 2017</a:t>
            </a:r>
          </a:p>
          <a:p>
            <a:pPr marL="635000" lvl="2" indent="-177800" eaLnBrk="1" hangingPunct="1">
              <a:spcBef>
                <a:spcPts val="0"/>
              </a:spcBef>
              <a:spcAft>
                <a:spcPts val="300"/>
              </a:spcAft>
              <a:defRPr/>
            </a:pPr>
            <a:r>
              <a:rPr lang="en-US" sz="1300" dirty="0" smtClean="0"/>
              <a:t>CERN activities and plans for LHC are driving discussions of  global projects</a:t>
            </a:r>
          </a:p>
          <a:p>
            <a:pPr marL="635000" lvl="2" indent="-177800" eaLnBrk="1" hangingPunct="1">
              <a:spcBef>
                <a:spcPts val="0"/>
              </a:spcBef>
              <a:spcAft>
                <a:spcPts val="300"/>
              </a:spcAft>
              <a:defRPr/>
            </a:pPr>
            <a:endParaRPr lang="en-US" sz="1300" dirty="0" smtClean="0"/>
          </a:p>
          <a:p>
            <a:pPr marL="0" indent="0" eaLnBrk="1" hangingPunct="1">
              <a:spcBef>
                <a:spcPts val="0"/>
              </a:spcBef>
              <a:spcAft>
                <a:spcPts val="300"/>
              </a:spcAft>
              <a:buFont typeface="Wingdings" pitchFamily="2" charset="2"/>
              <a:buNone/>
              <a:defRPr/>
            </a:pPr>
            <a:r>
              <a:rPr lang="en-US" sz="1300" u="sng" dirty="0" smtClean="0"/>
              <a:t>Next generation Lepton Collider</a:t>
            </a:r>
            <a:endParaRPr lang="en-US" sz="1300" b="0" u="sng" dirty="0" smtClean="0"/>
          </a:p>
          <a:p>
            <a:pPr marL="342900" lvl="1" indent="-228600" eaLnBrk="1" hangingPunct="1">
              <a:spcBef>
                <a:spcPts val="0"/>
              </a:spcBef>
              <a:spcAft>
                <a:spcPts val="300"/>
              </a:spcAft>
              <a:defRPr/>
            </a:pPr>
            <a:r>
              <a:rPr lang="en-US" sz="1300" dirty="0" smtClean="0"/>
              <a:t>D</a:t>
            </a:r>
            <a:r>
              <a:rPr lang="en-US" sz="1300" dirty="0" smtClean="0"/>
              <a:t>ecision </a:t>
            </a:r>
            <a:r>
              <a:rPr lang="en-US" sz="1300" dirty="0" smtClean="0"/>
              <a:t>awaits results from LHC &amp; commitments of interested participants</a:t>
            </a:r>
          </a:p>
          <a:p>
            <a:pPr marL="742950" lvl="2" eaLnBrk="1" hangingPunct="1">
              <a:spcBef>
                <a:spcPts val="0"/>
              </a:spcBef>
              <a:spcAft>
                <a:spcPts val="300"/>
              </a:spcAft>
              <a:defRPr/>
            </a:pPr>
            <a:r>
              <a:rPr lang="en-US" sz="1300" dirty="0" smtClean="0"/>
              <a:t>Envisioned to happen ~ FY 2012 – now expected to happen somewhat later</a:t>
            </a:r>
          </a:p>
          <a:p>
            <a:pPr marL="742950" lvl="2" eaLnBrk="1" hangingPunct="1">
              <a:spcBef>
                <a:spcPts val="0"/>
              </a:spcBef>
              <a:spcAft>
                <a:spcPts val="300"/>
              </a:spcAft>
              <a:defRPr/>
            </a:pPr>
            <a:r>
              <a:rPr lang="en-US" sz="1300" dirty="0" smtClean="0"/>
              <a:t>Working with ART to define a US ILC R&amp;D FY2012–2015 program</a:t>
            </a:r>
          </a:p>
          <a:p>
            <a:pPr marL="742950" lvl="2" eaLnBrk="1" hangingPunct="1">
              <a:spcBef>
                <a:spcPts val="0"/>
              </a:spcBef>
              <a:spcAft>
                <a:spcPts val="300"/>
              </a:spcAft>
              <a:defRPr/>
            </a:pPr>
            <a:endParaRPr lang="en-US" sz="1300" dirty="0" smtClean="0"/>
          </a:p>
          <a:p>
            <a:pPr marL="342900" lvl="1" indent="-228600" eaLnBrk="1" hangingPunct="1">
              <a:spcBef>
                <a:spcPts val="0"/>
              </a:spcBef>
              <a:spcAft>
                <a:spcPts val="300"/>
              </a:spcAft>
              <a:buNone/>
              <a:defRPr/>
            </a:pPr>
            <a:r>
              <a:rPr lang="en-US" sz="1300" u="sng" dirty="0" smtClean="0">
                <a:solidFill>
                  <a:srgbClr val="006600"/>
                </a:solidFill>
              </a:rPr>
              <a:t>Working to establish a five year national muon accelerator R&amp;D plan</a:t>
            </a:r>
          </a:p>
          <a:p>
            <a:pPr marL="742950" lvl="2" eaLnBrk="1" hangingPunct="1">
              <a:spcBef>
                <a:spcPts val="0"/>
              </a:spcBef>
              <a:spcAft>
                <a:spcPts val="300"/>
              </a:spcAft>
              <a:defRPr/>
            </a:pPr>
            <a:r>
              <a:rPr lang="en-US" sz="1300" dirty="0" smtClean="0"/>
              <a:t>Fermilab has been charged to organize this national effort</a:t>
            </a:r>
          </a:p>
          <a:p>
            <a:pPr marL="742950" lvl="2" eaLnBrk="1" hangingPunct="1">
              <a:spcBef>
                <a:spcPts val="0"/>
              </a:spcBef>
              <a:spcAft>
                <a:spcPts val="300"/>
              </a:spcAft>
              <a:defRPr/>
            </a:pPr>
            <a:endParaRPr lang="en-US" sz="1300" dirty="0" smtClean="0"/>
          </a:p>
          <a:p>
            <a:pPr marL="342900" lvl="1" eaLnBrk="1" hangingPunct="1">
              <a:spcBef>
                <a:spcPts val="0"/>
              </a:spcBef>
              <a:spcAft>
                <a:spcPts val="300"/>
              </a:spcAft>
              <a:buNone/>
              <a:defRPr/>
            </a:pPr>
            <a:r>
              <a:rPr lang="en-US" sz="1300" u="sng" dirty="0" smtClean="0">
                <a:solidFill>
                  <a:srgbClr val="006600"/>
                </a:solidFill>
              </a:rPr>
              <a:t>Investments in Plasma Wakefield Acceleration Demonstration Projects</a:t>
            </a:r>
          </a:p>
          <a:p>
            <a:pPr marL="742950" lvl="2" eaLnBrk="1" hangingPunct="1">
              <a:spcBef>
                <a:spcPts val="0"/>
              </a:spcBef>
              <a:spcAft>
                <a:spcPts val="300"/>
              </a:spcAft>
              <a:defRPr/>
            </a:pPr>
            <a:r>
              <a:rPr lang="en-US" sz="1300" dirty="0" smtClean="0"/>
              <a:t>Recovery Act funding used to proceed on BELLA and FACET projects</a:t>
            </a:r>
          </a:p>
        </p:txBody>
      </p:sp>
      <p:sp>
        <p:nvSpPr>
          <p:cNvPr id="52227"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eaLnBrk="0" hangingPunct="0"/>
            <a:fld id="{E15D10A9-582D-4D42-959C-34B29DC2C96D}" type="slidenum">
              <a:rPr lang="en-US" sz="1400" b="0">
                <a:solidFill>
                  <a:schemeClr val="tx1"/>
                </a:solidFill>
                <a:latin typeface="+mn-lt"/>
              </a:rPr>
              <a:pPr algn="r" eaLnBrk="0" hangingPunct="0"/>
              <a:t>11</a:t>
            </a:fld>
            <a:endParaRPr lang="en-US" sz="1400" b="0" dirty="0">
              <a:solidFill>
                <a:schemeClr val="tx1"/>
              </a:solidFill>
              <a:latin typeface="+mn-lt"/>
            </a:endParaRPr>
          </a:p>
        </p:txBody>
      </p:sp>
      <p:pic>
        <p:nvPicPr>
          <p:cNvPr id="5" name="Picture 5" descr="Higgs_54fb-1.jpg"/>
          <p:cNvPicPr>
            <a:picLocks noChangeAspect="1"/>
          </p:cNvPicPr>
          <p:nvPr/>
        </p:nvPicPr>
        <p:blipFill>
          <a:blip r:embed="rId2" cstate="print"/>
          <a:srcRect/>
          <a:stretch>
            <a:fillRect/>
          </a:stretch>
        </p:blipFill>
        <p:spPr bwMode="auto">
          <a:xfrm>
            <a:off x="4774893" y="1007100"/>
            <a:ext cx="2291227" cy="1606770"/>
          </a:xfrm>
          <a:prstGeom prst="rect">
            <a:avLst/>
          </a:prstGeom>
          <a:noFill/>
          <a:ln w="9525">
            <a:noFill/>
            <a:miter lim="800000"/>
            <a:headEnd/>
            <a:tailEnd/>
          </a:ln>
        </p:spPr>
      </p:pic>
      <p:pic>
        <p:nvPicPr>
          <p:cNvPr id="6" name="Picture 5" descr="B10AF99.jpg"/>
          <p:cNvPicPr>
            <a:picLocks noChangeAspect="1"/>
          </p:cNvPicPr>
          <p:nvPr/>
        </p:nvPicPr>
        <p:blipFill>
          <a:blip r:embed="rId3" cstate="print"/>
          <a:stretch>
            <a:fillRect/>
          </a:stretch>
        </p:blipFill>
        <p:spPr>
          <a:xfrm>
            <a:off x="7258635" y="973720"/>
            <a:ext cx="1571461" cy="150902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a:noFill/>
        </p:spPr>
        <p:txBody>
          <a:bodyPr/>
          <a:lstStyle/>
          <a:p>
            <a:fld id="{0542DBC4-3281-42BC-9582-2F13A98ED885}" type="slidenum">
              <a:rPr lang="en-US" smtClean="0"/>
              <a:pPr/>
              <a:t>12</a:t>
            </a:fld>
            <a:endParaRPr lang="en-US" smtClean="0"/>
          </a:p>
        </p:txBody>
      </p:sp>
      <p:sp>
        <p:nvSpPr>
          <p:cNvPr id="13315" name="Rectangle 2"/>
          <p:cNvSpPr>
            <a:spLocks noGrp="1" noChangeArrowheads="1"/>
          </p:cNvSpPr>
          <p:nvPr>
            <p:ph type="title" idx="4294967295"/>
          </p:nvPr>
        </p:nvSpPr>
        <p:spPr>
          <a:xfrm>
            <a:off x="1306286" y="27296"/>
            <a:ext cx="7386864" cy="711200"/>
          </a:xfrm>
          <a:noFill/>
        </p:spPr>
        <p:txBody>
          <a:bodyPr/>
          <a:lstStyle/>
          <a:p>
            <a:pPr eaLnBrk="1" hangingPunct="1"/>
            <a:r>
              <a:rPr lang="en-US" sz="2000" b="1" dirty="0" smtClean="0">
                <a:effectLst/>
                <a:latin typeface="+mn-lt"/>
              </a:rPr>
              <a:t>Intensity Frontier Implementation </a:t>
            </a:r>
            <a:br>
              <a:rPr lang="en-US" sz="2000" b="1" dirty="0" smtClean="0">
                <a:effectLst/>
                <a:latin typeface="+mn-lt"/>
              </a:rPr>
            </a:br>
            <a:r>
              <a:rPr lang="en-US" sz="2000" b="1" dirty="0" smtClean="0">
                <a:effectLst/>
                <a:latin typeface="+mn-lt"/>
              </a:rPr>
              <a:t>of  a World-class Neutrino Program </a:t>
            </a:r>
          </a:p>
        </p:txBody>
      </p:sp>
      <p:sp>
        <p:nvSpPr>
          <p:cNvPr id="13316" name="Rectangle 3"/>
          <p:cNvSpPr>
            <a:spLocks noGrp="1" noChangeArrowheads="1"/>
          </p:cNvSpPr>
          <p:nvPr>
            <p:ph type="body" idx="4294967295"/>
          </p:nvPr>
        </p:nvSpPr>
        <p:spPr/>
        <p:txBody>
          <a:bodyPr/>
          <a:lstStyle/>
          <a:p>
            <a:pPr eaLnBrk="1" hangingPunct="1"/>
            <a:endParaRPr lang="en-US" sz="1200" smtClean="0"/>
          </a:p>
        </p:txBody>
      </p:sp>
      <p:grpSp>
        <p:nvGrpSpPr>
          <p:cNvPr id="2" name="Group 4"/>
          <p:cNvGrpSpPr>
            <a:grpSpLocks/>
          </p:cNvGrpSpPr>
          <p:nvPr/>
        </p:nvGrpSpPr>
        <p:grpSpPr bwMode="auto">
          <a:xfrm>
            <a:off x="207963" y="876300"/>
            <a:ext cx="8674100" cy="5799138"/>
            <a:chOff x="0" y="0"/>
            <a:chExt cx="5760" cy="5115"/>
          </a:xfrm>
        </p:grpSpPr>
        <p:pic>
          <p:nvPicPr>
            <p:cNvPr id="13318" name="Picture 5"/>
            <p:cNvPicPr>
              <a:picLocks noChangeAspect="1" noChangeArrowheads="1"/>
            </p:cNvPicPr>
            <p:nvPr/>
          </p:nvPicPr>
          <p:blipFill>
            <a:blip r:embed="rId2" cstate="print"/>
            <a:srcRect/>
            <a:stretch>
              <a:fillRect/>
            </a:stretch>
          </p:blipFill>
          <p:spPr bwMode="auto">
            <a:xfrm>
              <a:off x="0" y="0"/>
              <a:ext cx="5760" cy="5115"/>
            </a:xfrm>
            <a:prstGeom prst="rect">
              <a:avLst/>
            </a:prstGeom>
            <a:noFill/>
            <a:ln w="25400" algn="ctr">
              <a:noFill/>
              <a:miter lim="800000"/>
              <a:headEnd/>
              <a:tailEnd/>
            </a:ln>
          </p:spPr>
        </p:pic>
        <p:sp>
          <p:nvSpPr>
            <p:cNvPr id="13319" name="Text Box 6"/>
            <p:cNvSpPr txBox="1">
              <a:spLocks noChangeArrowheads="1"/>
            </p:cNvSpPr>
            <p:nvPr/>
          </p:nvSpPr>
          <p:spPr bwMode="auto">
            <a:xfrm>
              <a:off x="2544" y="1143"/>
              <a:ext cx="693" cy="512"/>
            </a:xfrm>
            <a:prstGeom prst="rect">
              <a:avLst/>
            </a:prstGeom>
            <a:noFill/>
            <a:ln w="25400" algn="ctr">
              <a:noFill/>
              <a:miter lim="800000"/>
              <a:headEnd/>
              <a:tailEnd/>
            </a:ln>
          </p:spPr>
          <p:txBody>
            <a:bodyPr wrap="none">
              <a:spAutoFit/>
            </a:bodyPr>
            <a:lstStyle/>
            <a:p>
              <a:pPr algn="r"/>
              <a:r>
                <a:rPr lang="en-US" sz="1600">
                  <a:solidFill>
                    <a:srgbClr val="FF9900"/>
                  </a:solidFill>
                </a:rPr>
                <a:t>NOvA</a:t>
              </a:r>
            </a:p>
            <a:p>
              <a:pPr algn="r"/>
              <a:r>
                <a:rPr lang="en-US" sz="1600">
                  <a:solidFill>
                    <a:srgbClr val="FF9900"/>
                  </a:solidFill>
                </a:rPr>
                <a:t>(off-axis)</a:t>
              </a:r>
            </a:p>
          </p:txBody>
        </p:sp>
        <p:sp>
          <p:nvSpPr>
            <p:cNvPr id="13320" name="Text Box 7"/>
            <p:cNvSpPr txBox="1">
              <a:spLocks noChangeArrowheads="1"/>
            </p:cNvSpPr>
            <p:nvPr/>
          </p:nvSpPr>
          <p:spPr bwMode="auto">
            <a:xfrm>
              <a:off x="133" y="1442"/>
              <a:ext cx="1290" cy="728"/>
            </a:xfrm>
            <a:prstGeom prst="rect">
              <a:avLst/>
            </a:prstGeom>
            <a:noFill/>
            <a:ln w="25400" algn="ctr">
              <a:noFill/>
              <a:miter lim="800000"/>
              <a:headEnd/>
              <a:tailEnd/>
            </a:ln>
          </p:spPr>
          <p:txBody>
            <a:bodyPr wrap="none">
              <a:spAutoFit/>
            </a:bodyPr>
            <a:lstStyle/>
            <a:p>
              <a:pPr algn="ctr"/>
              <a:r>
                <a:rPr lang="en-US" sz="1600">
                  <a:solidFill>
                    <a:srgbClr val="FF9900"/>
                  </a:solidFill>
                </a:rPr>
                <a:t>NSF’s proposed</a:t>
              </a:r>
            </a:p>
            <a:p>
              <a:pPr algn="ctr"/>
              <a:r>
                <a:rPr lang="en-US" sz="1600">
                  <a:solidFill>
                    <a:srgbClr val="FF9900"/>
                  </a:solidFill>
                </a:rPr>
                <a:t>Underground Lab.</a:t>
              </a:r>
            </a:p>
            <a:p>
              <a:pPr algn="ctr"/>
              <a:r>
                <a:rPr lang="en-US" sz="1600">
                  <a:solidFill>
                    <a:srgbClr val="FF9900"/>
                  </a:solidFill>
                </a:rPr>
                <a:t>DUSEL</a:t>
              </a:r>
            </a:p>
          </p:txBody>
        </p:sp>
        <p:sp>
          <p:nvSpPr>
            <p:cNvPr id="13321" name="Oval 8"/>
            <p:cNvSpPr>
              <a:spLocks noChangeArrowheads="1"/>
            </p:cNvSpPr>
            <p:nvPr/>
          </p:nvSpPr>
          <p:spPr bwMode="auto">
            <a:xfrm>
              <a:off x="661" y="1993"/>
              <a:ext cx="56" cy="56"/>
            </a:xfrm>
            <a:prstGeom prst="ellipse">
              <a:avLst/>
            </a:prstGeom>
            <a:solidFill>
              <a:srgbClr val="FF6600"/>
            </a:solidFill>
            <a:ln w="25400" algn="ctr">
              <a:solidFill>
                <a:schemeClr val="tx1"/>
              </a:solidFill>
              <a:round/>
              <a:headEnd/>
              <a:tailEnd/>
            </a:ln>
          </p:spPr>
          <p:txBody>
            <a:bodyPr wrap="none" anchor="ctr"/>
            <a:lstStyle/>
            <a:p>
              <a:pPr algn="ctr"/>
              <a:endParaRPr lang="en-US" sz="1600" b="0">
                <a:solidFill>
                  <a:srgbClr val="FF6600"/>
                </a:solidFill>
              </a:endParaRPr>
            </a:p>
          </p:txBody>
        </p:sp>
        <p:sp>
          <p:nvSpPr>
            <p:cNvPr id="13322" name="Line 9"/>
            <p:cNvSpPr>
              <a:spLocks noChangeShapeType="1"/>
            </p:cNvSpPr>
            <p:nvPr/>
          </p:nvSpPr>
          <p:spPr bwMode="auto">
            <a:xfrm flipH="1" flipV="1">
              <a:off x="3372" y="1368"/>
              <a:ext cx="1656" cy="1644"/>
            </a:xfrm>
            <a:prstGeom prst="line">
              <a:avLst/>
            </a:prstGeom>
            <a:noFill/>
            <a:ln w="28575">
              <a:solidFill>
                <a:schemeClr val="bg1"/>
              </a:solidFill>
              <a:round/>
              <a:headEnd/>
              <a:tailEnd/>
            </a:ln>
          </p:spPr>
          <p:txBody>
            <a:bodyPr wrap="none" anchor="ctr"/>
            <a:lstStyle/>
            <a:p>
              <a:endParaRPr lang="en-US"/>
            </a:p>
          </p:txBody>
        </p:sp>
        <p:sp>
          <p:nvSpPr>
            <p:cNvPr id="13323" name="Line 10"/>
            <p:cNvSpPr>
              <a:spLocks noChangeShapeType="1"/>
            </p:cNvSpPr>
            <p:nvPr/>
          </p:nvSpPr>
          <p:spPr bwMode="auto">
            <a:xfrm flipH="1" flipV="1">
              <a:off x="3253" y="1309"/>
              <a:ext cx="1776" cy="1704"/>
            </a:xfrm>
            <a:prstGeom prst="line">
              <a:avLst/>
            </a:prstGeom>
            <a:noFill/>
            <a:ln w="28575">
              <a:solidFill>
                <a:schemeClr val="bg1"/>
              </a:solidFill>
              <a:round/>
              <a:headEnd/>
              <a:tailEnd/>
            </a:ln>
          </p:spPr>
          <p:txBody>
            <a:bodyPr wrap="none" anchor="ctr"/>
            <a:lstStyle/>
            <a:p>
              <a:endParaRPr lang="en-US"/>
            </a:p>
          </p:txBody>
        </p:sp>
        <p:sp>
          <p:nvSpPr>
            <p:cNvPr id="13324" name="Oval 11"/>
            <p:cNvSpPr>
              <a:spLocks noChangeArrowheads="1"/>
            </p:cNvSpPr>
            <p:nvPr/>
          </p:nvSpPr>
          <p:spPr bwMode="auto">
            <a:xfrm>
              <a:off x="3312" y="1308"/>
              <a:ext cx="56" cy="56"/>
            </a:xfrm>
            <a:prstGeom prst="ellipse">
              <a:avLst/>
            </a:prstGeom>
            <a:solidFill>
              <a:srgbClr val="FF6600"/>
            </a:solidFill>
            <a:ln w="25400" algn="ctr">
              <a:solidFill>
                <a:schemeClr val="tx1"/>
              </a:solidFill>
              <a:round/>
              <a:headEnd/>
              <a:tailEnd/>
            </a:ln>
          </p:spPr>
          <p:txBody>
            <a:bodyPr wrap="none" anchor="ctr"/>
            <a:lstStyle/>
            <a:p>
              <a:pPr algn="ctr"/>
              <a:endParaRPr lang="en-US" sz="1600" b="0">
                <a:solidFill>
                  <a:srgbClr val="FF6600"/>
                </a:solidFill>
              </a:endParaRPr>
            </a:p>
          </p:txBody>
        </p:sp>
        <p:sp>
          <p:nvSpPr>
            <p:cNvPr id="13325" name="Oval 12"/>
            <p:cNvSpPr>
              <a:spLocks noChangeArrowheads="1"/>
            </p:cNvSpPr>
            <p:nvPr/>
          </p:nvSpPr>
          <p:spPr bwMode="auto">
            <a:xfrm>
              <a:off x="3211" y="1267"/>
              <a:ext cx="56" cy="56"/>
            </a:xfrm>
            <a:prstGeom prst="ellipse">
              <a:avLst/>
            </a:prstGeom>
            <a:solidFill>
              <a:srgbClr val="FF6600"/>
            </a:solidFill>
            <a:ln w="25400" algn="ctr">
              <a:solidFill>
                <a:schemeClr val="tx1"/>
              </a:solidFill>
              <a:round/>
              <a:headEnd/>
              <a:tailEnd/>
            </a:ln>
          </p:spPr>
          <p:txBody>
            <a:bodyPr wrap="none" anchor="ctr"/>
            <a:lstStyle/>
            <a:p>
              <a:pPr algn="ctr"/>
              <a:endParaRPr lang="en-US" sz="1600" b="0">
                <a:solidFill>
                  <a:srgbClr val="FF6600"/>
                </a:solidFill>
              </a:endParaRPr>
            </a:p>
          </p:txBody>
        </p:sp>
        <p:sp>
          <p:nvSpPr>
            <p:cNvPr id="13326" name="Oval 13"/>
            <p:cNvSpPr>
              <a:spLocks noChangeArrowheads="1"/>
            </p:cNvSpPr>
            <p:nvPr/>
          </p:nvSpPr>
          <p:spPr bwMode="auto">
            <a:xfrm>
              <a:off x="5030" y="2990"/>
              <a:ext cx="56" cy="56"/>
            </a:xfrm>
            <a:prstGeom prst="ellipse">
              <a:avLst/>
            </a:prstGeom>
            <a:solidFill>
              <a:srgbClr val="FF6600"/>
            </a:solidFill>
            <a:ln w="25400" algn="ctr">
              <a:solidFill>
                <a:schemeClr val="tx1"/>
              </a:solidFill>
              <a:round/>
              <a:headEnd/>
              <a:tailEnd/>
            </a:ln>
          </p:spPr>
          <p:txBody>
            <a:bodyPr wrap="none" anchor="ctr"/>
            <a:lstStyle/>
            <a:p>
              <a:pPr algn="ctr"/>
              <a:endParaRPr lang="en-US" sz="1600" b="0">
                <a:solidFill>
                  <a:srgbClr val="FF6600"/>
                </a:solidFill>
              </a:endParaRPr>
            </a:p>
          </p:txBody>
        </p:sp>
        <p:sp>
          <p:nvSpPr>
            <p:cNvPr id="13327" name="Text Box 14"/>
            <p:cNvSpPr txBox="1">
              <a:spLocks noChangeArrowheads="1"/>
            </p:cNvSpPr>
            <p:nvPr/>
          </p:nvSpPr>
          <p:spPr bwMode="auto">
            <a:xfrm>
              <a:off x="4186" y="2723"/>
              <a:ext cx="1062" cy="733"/>
            </a:xfrm>
            <a:prstGeom prst="rect">
              <a:avLst/>
            </a:prstGeom>
            <a:noFill/>
            <a:ln w="25400" algn="ctr">
              <a:noFill/>
              <a:miter lim="800000"/>
              <a:headEnd/>
              <a:tailEnd/>
            </a:ln>
          </p:spPr>
          <p:txBody>
            <a:bodyPr>
              <a:spAutoFit/>
            </a:bodyPr>
            <a:lstStyle/>
            <a:p>
              <a:pPr algn="ctr"/>
              <a:r>
                <a:rPr lang="en-US" sz="1600">
                  <a:solidFill>
                    <a:srgbClr val="FFFF00"/>
                  </a:solidFill>
                </a:rPr>
                <a:t>MiniBooNE</a:t>
              </a:r>
            </a:p>
            <a:p>
              <a:pPr algn="ctr"/>
              <a:r>
                <a:rPr lang="en-US" sz="1600">
                  <a:solidFill>
                    <a:srgbClr val="FF9900"/>
                  </a:solidFill>
                </a:rPr>
                <a:t>MicroBooNE</a:t>
              </a:r>
            </a:p>
            <a:p>
              <a:pPr algn="ctr"/>
              <a:r>
                <a:rPr lang="en-US" sz="1600">
                  <a:solidFill>
                    <a:srgbClr val="FF9900"/>
                  </a:solidFill>
                </a:rPr>
                <a:t>MINERvA</a:t>
              </a:r>
            </a:p>
          </p:txBody>
        </p:sp>
        <p:sp>
          <p:nvSpPr>
            <p:cNvPr id="13328" name="Text Box 15"/>
            <p:cNvSpPr txBox="1">
              <a:spLocks noChangeArrowheads="1"/>
            </p:cNvSpPr>
            <p:nvPr/>
          </p:nvSpPr>
          <p:spPr bwMode="auto">
            <a:xfrm>
              <a:off x="3346" y="1238"/>
              <a:ext cx="1121" cy="297"/>
            </a:xfrm>
            <a:prstGeom prst="rect">
              <a:avLst/>
            </a:prstGeom>
            <a:noFill/>
            <a:ln w="25400" algn="ctr">
              <a:noFill/>
              <a:miter lim="800000"/>
              <a:headEnd/>
              <a:tailEnd/>
            </a:ln>
          </p:spPr>
          <p:txBody>
            <a:bodyPr wrap="none">
              <a:spAutoFit/>
            </a:bodyPr>
            <a:lstStyle/>
            <a:p>
              <a:r>
                <a:rPr lang="en-US" sz="1600">
                  <a:solidFill>
                    <a:srgbClr val="FFFF00"/>
                  </a:solidFill>
                </a:rPr>
                <a:t>MINOS (on-axis</a:t>
              </a:r>
            </a:p>
          </p:txBody>
        </p:sp>
        <p:sp>
          <p:nvSpPr>
            <p:cNvPr id="13329" name="Text Box 16"/>
            <p:cNvSpPr txBox="1">
              <a:spLocks noChangeArrowheads="1"/>
            </p:cNvSpPr>
            <p:nvPr/>
          </p:nvSpPr>
          <p:spPr bwMode="auto">
            <a:xfrm>
              <a:off x="2091" y="2369"/>
              <a:ext cx="655" cy="297"/>
            </a:xfrm>
            <a:prstGeom prst="rect">
              <a:avLst/>
            </a:prstGeom>
            <a:noFill/>
            <a:ln w="25400" algn="ctr">
              <a:noFill/>
              <a:miter lim="800000"/>
              <a:headEnd/>
              <a:tailEnd/>
            </a:ln>
          </p:spPr>
          <p:txBody>
            <a:bodyPr wrap="none">
              <a:spAutoFit/>
            </a:bodyPr>
            <a:lstStyle/>
            <a:p>
              <a:pPr algn="ctr"/>
              <a:r>
                <a:rPr lang="en-US" sz="1600">
                  <a:solidFill>
                    <a:srgbClr val="FF9900"/>
                  </a:solidFill>
                </a:rPr>
                <a:t>1300 km</a:t>
              </a:r>
            </a:p>
          </p:txBody>
        </p:sp>
        <p:sp>
          <p:nvSpPr>
            <p:cNvPr id="13330" name="Text Box 17"/>
            <p:cNvSpPr txBox="1">
              <a:spLocks noChangeArrowheads="1"/>
            </p:cNvSpPr>
            <p:nvPr/>
          </p:nvSpPr>
          <p:spPr bwMode="auto">
            <a:xfrm>
              <a:off x="4046" y="1903"/>
              <a:ext cx="580" cy="297"/>
            </a:xfrm>
            <a:prstGeom prst="rect">
              <a:avLst/>
            </a:prstGeom>
            <a:noFill/>
            <a:ln w="25400" algn="ctr">
              <a:noFill/>
              <a:miter lim="800000"/>
              <a:headEnd/>
              <a:tailEnd/>
            </a:ln>
          </p:spPr>
          <p:txBody>
            <a:bodyPr wrap="none">
              <a:spAutoFit/>
            </a:bodyPr>
            <a:lstStyle/>
            <a:p>
              <a:r>
                <a:rPr lang="en-US" sz="1600">
                  <a:solidFill>
                    <a:srgbClr val="FFFF00"/>
                  </a:solidFill>
                </a:rPr>
                <a:t>735 km</a:t>
              </a: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xfrm>
            <a:off x="8660674" y="6466114"/>
            <a:ext cx="483326" cy="391886"/>
          </a:xfrm>
          <a:noFill/>
        </p:spPr>
        <p:txBody>
          <a:bodyPr/>
          <a:lstStyle/>
          <a:p>
            <a:fld id="{A6F7F429-E63B-4E6C-8B05-3FFD23E264D9}" type="slidenum">
              <a:rPr lang="en-US" smtClean="0">
                <a:latin typeface="+mn-lt"/>
              </a:rPr>
              <a:pPr/>
              <a:t>13</a:t>
            </a:fld>
            <a:endParaRPr lang="en-US" dirty="0" smtClean="0">
              <a:latin typeface="+mn-lt"/>
            </a:endParaRPr>
          </a:p>
        </p:txBody>
      </p:sp>
      <p:sp>
        <p:nvSpPr>
          <p:cNvPr id="26627" name="Rectangle 2"/>
          <p:cNvSpPr>
            <a:spLocks noGrp="1" noChangeArrowheads="1"/>
          </p:cNvSpPr>
          <p:nvPr>
            <p:ph type="title"/>
          </p:nvPr>
        </p:nvSpPr>
        <p:spPr>
          <a:xfrm>
            <a:off x="2063568" y="0"/>
            <a:ext cx="5943600" cy="750887"/>
          </a:xfrm>
        </p:spPr>
        <p:txBody>
          <a:bodyPr/>
          <a:lstStyle/>
          <a:p>
            <a:pPr eaLnBrk="1" hangingPunct="1"/>
            <a:r>
              <a:rPr lang="en-US" sz="2000" b="1" dirty="0" smtClean="0">
                <a:effectLst/>
              </a:rPr>
              <a:t>U.S. Intensity Frontier </a:t>
            </a:r>
            <a:r>
              <a:rPr lang="en-US" sz="2000" b="1" dirty="0" smtClean="0">
                <a:effectLst/>
              </a:rPr>
              <a:t>Program:</a:t>
            </a:r>
            <a:r>
              <a:rPr lang="en-US" sz="2000" b="1" dirty="0" smtClean="0">
                <a:effectLst/>
              </a:rPr>
              <a:t/>
            </a:r>
            <a:br>
              <a:rPr lang="en-US" sz="2000" b="1" dirty="0" smtClean="0">
                <a:effectLst/>
              </a:rPr>
            </a:br>
            <a:r>
              <a:rPr lang="en-US" sz="2000" dirty="0" smtClean="0">
                <a:solidFill>
                  <a:schemeClr val="tx1"/>
                </a:solidFill>
                <a:effectLst/>
              </a:rPr>
              <a:t>The Neutrino Program</a:t>
            </a:r>
            <a:endParaRPr lang="en-US" sz="2000" b="1" dirty="0" smtClean="0">
              <a:solidFill>
                <a:schemeClr val="tx1"/>
              </a:solidFill>
              <a:effectLst/>
            </a:endParaRPr>
          </a:p>
        </p:txBody>
      </p:sp>
      <p:sp>
        <p:nvSpPr>
          <p:cNvPr id="26628" name="Rectangle 3"/>
          <p:cNvSpPr>
            <a:spLocks noGrp="1" noChangeArrowheads="1"/>
          </p:cNvSpPr>
          <p:nvPr>
            <p:ph type="body" idx="1"/>
          </p:nvPr>
        </p:nvSpPr>
        <p:spPr>
          <a:xfrm>
            <a:off x="219937" y="1022032"/>
            <a:ext cx="8664575" cy="5579935"/>
          </a:xfrm>
        </p:spPr>
        <p:txBody>
          <a:bodyPr/>
          <a:lstStyle/>
          <a:p>
            <a:pPr marL="0" indent="0" eaLnBrk="1" hangingPunct="1">
              <a:spcBef>
                <a:spcPts val="400"/>
              </a:spcBef>
              <a:buFont typeface="Wingdings" pitchFamily="2" charset="2"/>
              <a:buNone/>
            </a:pPr>
            <a:r>
              <a:rPr lang="en-US" sz="1200" dirty="0" smtClean="0">
                <a:solidFill>
                  <a:srgbClr val="990000"/>
                </a:solidFill>
              </a:rPr>
              <a:t>E</a:t>
            </a:r>
            <a:r>
              <a:rPr lang="en-US" sz="1200" dirty="0" smtClean="0">
                <a:solidFill>
                  <a:srgbClr val="990000"/>
                </a:solidFill>
              </a:rPr>
              <a:t>nvisioned </a:t>
            </a:r>
            <a:r>
              <a:rPr lang="en-US" sz="1200" dirty="0" smtClean="0">
                <a:solidFill>
                  <a:srgbClr val="990000"/>
                </a:solidFill>
              </a:rPr>
              <a:t>“world-class” intensity frontier program entails evolution of the Fermilab accelerator complex</a:t>
            </a:r>
          </a:p>
          <a:p>
            <a:pPr marL="400050" lvl="1" indent="-290513" eaLnBrk="1" hangingPunct="1">
              <a:spcBef>
                <a:spcPts val="400"/>
              </a:spcBef>
            </a:pPr>
            <a:r>
              <a:rPr lang="en-US" sz="1200" b="1" dirty="0" smtClean="0"/>
              <a:t>MINOS/Minerva </a:t>
            </a:r>
            <a:r>
              <a:rPr lang="en-US" sz="1200" b="1" dirty="0" smtClean="0">
                <a:sym typeface="Wingdings" pitchFamily="2" charset="2"/>
              </a:rPr>
              <a:t> </a:t>
            </a:r>
            <a:r>
              <a:rPr lang="en-US" sz="1200" b="1" dirty="0" err="1" smtClean="0">
                <a:sym typeface="Wingdings" pitchFamily="2" charset="2"/>
              </a:rPr>
              <a:t>NOvA</a:t>
            </a:r>
            <a:r>
              <a:rPr lang="en-US" sz="1200" b="1" dirty="0" smtClean="0">
                <a:sym typeface="Wingdings" pitchFamily="2" charset="2"/>
              </a:rPr>
              <a:t> (700kW)  LBNE (700kW)  SLBNE (2000 kW)</a:t>
            </a:r>
          </a:p>
          <a:p>
            <a:pPr marL="400050" lvl="1" indent="-290513" eaLnBrk="1" hangingPunct="1">
              <a:spcBef>
                <a:spcPts val="400"/>
              </a:spcBef>
            </a:pPr>
            <a:r>
              <a:rPr lang="en-US" sz="1200" b="1" dirty="0" smtClean="0"/>
              <a:t>Accelerator </a:t>
            </a:r>
            <a:r>
              <a:rPr lang="en-US" sz="1200" b="1" dirty="0" smtClean="0"/>
              <a:t>infrastructure allow: SLBNE </a:t>
            </a:r>
            <a:r>
              <a:rPr lang="en-US" sz="1200" b="1" dirty="0" smtClean="0">
                <a:sym typeface="Wingdings" pitchFamily="2" charset="2"/>
              </a:rPr>
              <a:t> neutrino factory  muon collider (regain the Energy Frontier)</a:t>
            </a:r>
          </a:p>
          <a:p>
            <a:pPr marL="0" indent="0" eaLnBrk="1" hangingPunct="1">
              <a:spcBef>
                <a:spcPts val="400"/>
              </a:spcBef>
              <a:buFont typeface="Wingdings" pitchFamily="2" charset="2"/>
              <a:buNone/>
            </a:pPr>
            <a:endParaRPr lang="en-US" sz="1200" dirty="0" smtClean="0"/>
          </a:p>
          <a:p>
            <a:pPr marL="0" indent="0" eaLnBrk="1" hangingPunct="1">
              <a:spcBef>
                <a:spcPts val="400"/>
              </a:spcBef>
              <a:buFont typeface="Wingdings" pitchFamily="2" charset="2"/>
              <a:buNone/>
            </a:pPr>
            <a:r>
              <a:rPr lang="en-US" sz="1200" dirty="0" smtClean="0">
                <a:solidFill>
                  <a:srgbClr val="990000"/>
                </a:solidFill>
              </a:rPr>
              <a:t>Envisioned “world-class” intensity frontier program also entails development of an underground detector</a:t>
            </a:r>
          </a:p>
          <a:p>
            <a:pPr marL="400050" lvl="1" indent="-290513" eaLnBrk="1" hangingPunct="1">
              <a:spcBef>
                <a:spcPts val="400"/>
              </a:spcBef>
            </a:pPr>
            <a:r>
              <a:rPr lang="en-US" sz="1200" b="1" dirty="0" smtClean="0"/>
              <a:t>LBNE need a large underground detector (~100-300 ktons)</a:t>
            </a:r>
          </a:p>
          <a:p>
            <a:pPr marL="400050" lvl="1" indent="-290513" eaLnBrk="1" hangingPunct="1">
              <a:spcBef>
                <a:spcPts val="400"/>
              </a:spcBef>
            </a:pPr>
            <a:r>
              <a:rPr lang="en-US" sz="1200" b="1" dirty="0" smtClean="0"/>
              <a:t>A large detector (~300 kton) at the right depth (~5000 ft) detector can also do proton decay</a:t>
            </a:r>
          </a:p>
          <a:p>
            <a:pPr marL="400050" lvl="1" indent="-290513" eaLnBrk="1" hangingPunct="1">
              <a:spcBef>
                <a:spcPts val="400"/>
              </a:spcBef>
            </a:pPr>
            <a:r>
              <a:rPr lang="en-US" sz="1200" b="1" dirty="0" smtClean="0"/>
              <a:t>Physics goals: searches for CP violation and proton decay at factors of 10-100 greater sensitivity</a:t>
            </a:r>
          </a:p>
          <a:p>
            <a:pPr marL="0" indent="0" eaLnBrk="1" hangingPunct="1">
              <a:spcBef>
                <a:spcPts val="400"/>
              </a:spcBef>
              <a:buFont typeface="Wingdings" pitchFamily="2" charset="2"/>
              <a:buNone/>
            </a:pPr>
            <a:endParaRPr lang="en-US" sz="1200" dirty="0" smtClean="0"/>
          </a:p>
          <a:p>
            <a:pPr marL="0" indent="0" eaLnBrk="1" hangingPunct="1">
              <a:spcBef>
                <a:spcPts val="400"/>
              </a:spcBef>
              <a:buFont typeface="Wingdings" pitchFamily="2" charset="2"/>
              <a:buNone/>
            </a:pPr>
            <a:r>
              <a:rPr lang="en-US" sz="1200" dirty="0" smtClean="0">
                <a:solidFill>
                  <a:srgbClr val="990000"/>
                </a:solidFill>
              </a:rPr>
              <a:t>Goals are ambitious and will take significant combined (DOE, NSF, other countries) resources</a:t>
            </a:r>
          </a:p>
          <a:p>
            <a:pPr marL="400050" lvl="1" indent="-290513" eaLnBrk="1" hangingPunct="1">
              <a:spcBef>
                <a:spcPts val="400"/>
              </a:spcBef>
            </a:pPr>
            <a:r>
              <a:rPr lang="en-US" sz="1200" b="1" dirty="0" smtClean="0"/>
              <a:t>NSF is proposing a Deep Underground Science and Engineering Laboratory (DUSEL) </a:t>
            </a:r>
          </a:p>
          <a:p>
            <a:pPr marL="400050" lvl="1" indent="-290513" eaLnBrk="1" hangingPunct="1">
              <a:spcBef>
                <a:spcPts val="400"/>
              </a:spcBef>
            </a:pPr>
            <a:r>
              <a:rPr lang="en-US" sz="1200" b="1" dirty="0" smtClean="0"/>
              <a:t>Europeans have a large underground detector in their strategic planning</a:t>
            </a:r>
          </a:p>
          <a:p>
            <a:pPr marL="400050" lvl="1" indent="-290513" eaLnBrk="1" hangingPunct="1">
              <a:spcBef>
                <a:spcPts val="400"/>
              </a:spcBef>
            </a:pPr>
            <a:r>
              <a:rPr lang="en-US" sz="1200" b="1" dirty="0" smtClean="0"/>
              <a:t>Japanese are also interested in the science</a:t>
            </a:r>
          </a:p>
          <a:p>
            <a:pPr marL="400050" lvl="1" indent="-290513" eaLnBrk="1" hangingPunct="1">
              <a:spcBef>
                <a:spcPts val="400"/>
              </a:spcBef>
            </a:pPr>
            <a:r>
              <a:rPr lang="en-US" sz="1200" dirty="0" smtClean="0"/>
              <a:t>Indian government has expressed </a:t>
            </a:r>
            <a:r>
              <a:rPr lang="en-US" sz="1200" dirty="0" smtClean="0"/>
              <a:t>an </a:t>
            </a:r>
            <a:r>
              <a:rPr lang="en-US" sz="1200" dirty="0" smtClean="0"/>
              <a:t>interest in participation.</a:t>
            </a:r>
            <a:endParaRPr lang="en-US" sz="1200" b="1" dirty="0" smtClean="0"/>
          </a:p>
          <a:p>
            <a:pPr marL="0" indent="0" eaLnBrk="1" hangingPunct="1">
              <a:spcBef>
                <a:spcPts val="400"/>
              </a:spcBef>
              <a:buFont typeface="Wingdings" pitchFamily="2" charset="2"/>
              <a:buNone/>
            </a:pPr>
            <a:endParaRPr lang="en-US" sz="1200" dirty="0" smtClean="0"/>
          </a:p>
          <a:p>
            <a:pPr marL="0" indent="0" eaLnBrk="1" hangingPunct="1">
              <a:spcBef>
                <a:spcPts val="400"/>
              </a:spcBef>
              <a:buFont typeface="Wingdings" pitchFamily="2" charset="2"/>
              <a:buNone/>
            </a:pPr>
            <a:r>
              <a:rPr lang="en-US" sz="1200" dirty="0" smtClean="0">
                <a:solidFill>
                  <a:srgbClr val="990000"/>
                </a:solidFill>
              </a:rPr>
              <a:t>DOE and NSF have had discussion with OMB and OSTP on how to coordinate planning </a:t>
            </a:r>
          </a:p>
          <a:p>
            <a:pPr marL="400050" lvl="1" indent="-290513" eaLnBrk="1" hangingPunct="1">
              <a:spcBef>
                <a:spcPts val="400"/>
              </a:spcBef>
            </a:pPr>
            <a:r>
              <a:rPr lang="en-US" sz="1200" b="1" dirty="0" smtClean="0"/>
              <a:t>NSF is supporting the preliminary design of the DUSEL facility and a suite of experiments</a:t>
            </a:r>
          </a:p>
          <a:p>
            <a:pPr marL="400050" lvl="1" indent="-290513" eaLnBrk="1" hangingPunct="1">
              <a:spcBef>
                <a:spcPts val="400"/>
              </a:spcBef>
            </a:pPr>
            <a:r>
              <a:rPr lang="en-US" sz="1200" b="1" dirty="0" smtClean="0"/>
              <a:t>DOE HEP has CD-0 approval for the </a:t>
            </a:r>
            <a:r>
              <a:rPr lang="en-US" sz="1200" b="1" dirty="0" smtClean="0"/>
              <a:t>LBNE (neutrino </a:t>
            </a:r>
            <a:r>
              <a:rPr lang="en-US" sz="1200" b="1" dirty="0" smtClean="0"/>
              <a:t>beam </a:t>
            </a:r>
            <a:r>
              <a:rPr lang="en-US" sz="1200" dirty="0" smtClean="0"/>
              <a:t>/near and</a:t>
            </a:r>
            <a:r>
              <a:rPr lang="en-US" sz="1200" b="1" dirty="0" smtClean="0"/>
              <a:t> far (large underground) detector</a:t>
            </a:r>
            <a:r>
              <a:rPr lang="en-US" sz="1200" dirty="0" smtClean="0"/>
              <a:t>s)</a:t>
            </a:r>
            <a:r>
              <a:rPr lang="en-US" sz="1200" b="1" dirty="0" smtClean="0"/>
              <a:t> </a:t>
            </a:r>
          </a:p>
          <a:p>
            <a:pPr marL="800100" lvl="2" indent="-290513" eaLnBrk="1" hangingPunct="1">
              <a:spcBef>
                <a:spcPts val="400"/>
              </a:spcBef>
            </a:pPr>
            <a:r>
              <a:rPr lang="en-US" sz="1200" b="1" dirty="0" smtClean="0"/>
              <a:t>Working </a:t>
            </a:r>
            <a:r>
              <a:rPr lang="en-US" sz="1200" b="1" dirty="0" smtClean="0"/>
              <a:t>towards CD-1 approval in FY11.</a:t>
            </a:r>
          </a:p>
          <a:p>
            <a:pPr marL="400050" lvl="1" indent="-290513" eaLnBrk="1" hangingPunct="1">
              <a:spcBef>
                <a:spcPts val="400"/>
              </a:spcBef>
            </a:pPr>
            <a:r>
              <a:rPr lang="en-US" sz="1200" b="1" dirty="0" smtClean="0"/>
              <a:t>DOE and NSF are working together to coordinate their efforts, avoid duplication, and optimize their investments.  </a:t>
            </a:r>
            <a:endParaRPr lang="en-US" sz="1200" b="1" dirty="0" smtClean="0"/>
          </a:p>
          <a:p>
            <a:pPr marL="800100" lvl="2" indent="-290513" eaLnBrk="1" hangingPunct="1">
              <a:spcBef>
                <a:spcPts val="400"/>
              </a:spcBef>
            </a:pPr>
            <a:r>
              <a:rPr lang="en-US" sz="1200" b="1" dirty="0" smtClean="0"/>
              <a:t>Holding </a:t>
            </a:r>
            <a:r>
              <a:rPr lang="en-US" sz="1200" b="1" dirty="0" smtClean="0"/>
              <a:t>frequent Joint Oversight Group meetings.</a:t>
            </a:r>
          </a:p>
          <a:p>
            <a:pPr marL="400050" lvl="1" indent="-290513" eaLnBrk="1" hangingPunct="1">
              <a:spcBef>
                <a:spcPts val="400"/>
              </a:spcBef>
            </a:pPr>
            <a:r>
              <a:rPr lang="en-US" sz="1200" b="1" dirty="0" smtClean="0"/>
              <a:t>DOE  Undersecretary Koonin and NSF Director </a:t>
            </a:r>
            <a:r>
              <a:rPr lang="en-US" sz="1200" b="1" dirty="0" err="1" smtClean="0"/>
              <a:t>Bement</a:t>
            </a:r>
            <a:r>
              <a:rPr lang="en-US" sz="1200" b="1" dirty="0" smtClean="0"/>
              <a:t> </a:t>
            </a:r>
            <a:r>
              <a:rPr lang="en-US" sz="1200" b="1" dirty="0" smtClean="0"/>
              <a:t>submitted </a:t>
            </a:r>
            <a:r>
              <a:rPr lang="en-US" sz="1200" b="1" dirty="0" smtClean="0"/>
              <a:t>joint statement indicating support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312988" y="39689"/>
            <a:ext cx="5943600" cy="626518"/>
          </a:xfrm>
        </p:spPr>
        <p:txBody>
          <a:bodyPr/>
          <a:lstStyle/>
          <a:p>
            <a:pPr eaLnBrk="1" hangingPunct="1">
              <a:defRPr/>
            </a:pPr>
            <a:r>
              <a:rPr lang="en-US" sz="2000" b="1" dirty="0" smtClean="0">
                <a:effectLst/>
                <a:latin typeface="+mn-lt"/>
              </a:rPr>
              <a:t>Intensity </a:t>
            </a:r>
            <a:r>
              <a:rPr lang="en-US" sz="2000" b="1" dirty="0" smtClean="0">
                <a:effectLst/>
                <a:latin typeface="+mn-lt"/>
              </a:rPr>
              <a:t>Frontier:</a:t>
            </a:r>
            <a:r>
              <a:rPr lang="en-US" sz="2000" b="1" dirty="0" smtClean="0">
                <a:effectLst/>
                <a:latin typeface="+mn-lt"/>
              </a:rPr>
              <a:t/>
            </a:r>
            <a:br>
              <a:rPr lang="en-US" sz="2000" b="1" dirty="0" smtClean="0">
                <a:effectLst/>
                <a:latin typeface="+mn-lt"/>
              </a:rPr>
            </a:br>
            <a:r>
              <a:rPr lang="en-US" sz="2000" b="1" dirty="0" smtClean="0">
                <a:solidFill>
                  <a:schemeClr val="tx1"/>
                </a:solidFill>
                <a:effectLst/>
                <a:latin typeface="+mn-lt"/>
              </a:rPr>
              <a:t>Other Scientific Opportunities</a:t>
            </a:r>
            <a:endParaRPr lang="en-US" sz="2000" b="1" u="sng" dirty="0" smtClean="0">
              <a:solidFill>
                <a:schemeClr val="tx1"/>
              </a:solidFill>
              <a:effectLst/>
              <a:latin typeface="+mn-lt"/>
            </a:endParaRPr>
          </a:p>
        </p:txBody>
      </p:sp>
      <p:sp>
        <p:nvSpPr>
          <p:cNvPr id="15364" name="Rectangle 3"/>
          <p:cNvSpPr>
            <a:spLocks noGrp="1" noChangeArrowheads="1"/>
          </p:cNvSpPr>
          <p:nvPr>
            <p:ph type="body" idx="4294967295"/>
          </p:nvPr>
        </p:nvSpPr>
        <p:spPr>
          <a:xfrm>
            <a:off x="402536" y="1083759"/>
            <a:ext cx="7921625" cy="5184929"/>
          </a:xfrm>
        </p:spPr>
        <p:txBody>
          <a:bodyPr/>
          <a:lstStyle/>
          <a:p>
            <a:pPr marL="171450" eaLnBrk="1" hangingPunct="1">
              <a:spcBef>
                <a:spcPts val="0"/>
              </a:spcBef>
              <a:spcAft>
                <a:spcPts val="900"/>
              </a:spcAft>
              <a:buNone/>
              <a:defRPr/>
            </a:pPr>
            <a:r>
              <a:rPr lang="en-US" sz="1400" b="1" dirty="0" err="1" smtClean="0">
                <a:solidFill>
                  <a:schemeClr val="tx1"/>
                </a:solidFill>
              </a:rPr>
              <a:t>Muon</a:t>
            </a:r>
            <a:r>
              <a:rPr lang="en-US" sz="1400" b="1" dirty="0" smtClean="0">
                <a:solidFill>
                  <a:schemeClr val="tx1"/>
                </a:solidFill>
              </a:rPr>
              <a:t> to electron conversion experiment (Mu2E)</a:t>
            </a:r>
            <a:endParaRPr lang="en-US" sz="1400" b="1" dirty="0" smtClean="0">
              <a:solidFill>
                <a:schemeClr val="tx1"/>
              </a:solidFill>
            </a:endParaRPr>
          </a:p>
          <a:p>
            <a:pPr marL="571500" lvl="1" eaLnBrk="1" hangingPunct="1">
              <a:spcBef>
                <a:spcPts val="0"/>
              </a:spcBef>
              <a:spcAft>
                <a:spcPts val="900"/>
              </a:spcAft>
              <a:defRPr/>
            </a:pPr>
            <a:r>
              <a:rPr lang="en-US" sz="1400" dirty="0" smtClean="0"/>
              <a:t>Has received </a:t>
            </a:r>
            <a:r>
              <a:rPr lang="en-US" sz="1400" dirty="0" smtClean="0"/>
              <a:t>Mission </a:t>
            </a:r>
            <a:r>
              <a:rPr lang="en-US" sz="1400" dirty="0" smtClean="0"/>
              <a:t>N</a:t>
            </a:r>
            <a:r>
              <a:rPr lang="en-US" sz="1400" dirty="0" smtClean="0"/>
              <a:t>eed (CD-0)</a:t>
            </a:r>
            <a:endParaRPr lang="en-US" sz="1400" dirty="0" smtClean="0"/>
          </a:p>
          <a:p>
            <a:pPr marL="571500" lvl="1" eaLnBrk="1" hangingPunct="1">
              <a:spcBef>
                <a:spcPts val="0"/>
              </a:spcBef>
              <a:spcAft>
                <a:spcPts val="900"/>
              </a:spcAft>
              <a:defRPr/>
            </a:pPr>
            <a:r>
              <a:rPr lang="en-US" sz="1400" dirty="0" smtClean="0"/>
              <a:t>Broadens Intensity Frontier Program</a:t>
            </a:r>
          </a:p>
          <a:p>
            <a:pPr marL="571500" lvl="1" eaLnBrk="1" hangingPunct="1">
              <a:spcBef>
                <a:spcPts val="0"/>
              </a:spcBef>
              <a:spcAft>
                <a:spcPts val="900"/>
              </a:spcAft>
              <a:defRPr/>
            </a:pPr>
            <a:r>
              <a:rPr lang="en-US" sz="1400" b="1" dirty="0" smtClean="0"/>
              <a:t>Significant funding requested in FY 2011.</a:t>
            </a:r>
          </a:p>
          <a:p>
            <a:pPr marL="571500" lvl="1" eaLnBrk="1" hangingPunct="1">
              <a:spcBef>
                <a:spcPts val="0"/>
              </a:spcBef>
              <a:spcAft>
                <a:spcPts val="900"/>
              </a:spcAft>
              <a:buNone/>
              <a:defRPr/>
            </a:pPr>
            <a:endParaRPr lang="en-US" sz="1400" dirty="0" smtClean="0"/>
          </a:p>
          <a:p>
            <a:pPr marL="171450" eaLnBrk="1" hangingPunct="1">
              <a:spcBef>
                <a:spcPts val="0"/>
              </a:spcBef>
              <a:spcAft>
                <a:spcPts val="900"/>
              </a:spcAft>
              <a:buNone/>
              <a:defRPr/>
            </a:pPr>
            <a:r>
              <a:rPr lang="en-US" sz="1400" b="1" dirty="0" smtClean="0">
                <a:solidFill>
                  <a:schemeClr val="tx1"/>
                </a:solidFill>
              </a:rPr>
              <a:t>Other Opportunities</a:t>
            </a:r>
            <a:endParaRPr lang="en-US" sz="1400" b="1" dirty="0" smtClean="0">
              <a:solidFill>
                <a:schemeClr val="tx1"/>
              </a:solidFill>
            </a:endParaRPr>
          </a:p>
          <a:p>
            <a:pPr eaLnBrk="1" hangingPunct="1">
              <a:spcBef>
                <a:spcPts val="0"/>
              </a:spcBef>
              <a:spcAft>
                <a:spcPts val="900"/>
              </a:spcAft>
              <a:defRPr/>
            </a:pPr>
            <a:r>
              <a:rPr lang="en-US" sz="1400" b="1" dirty="0" smtClean="0"/>
              <a:t>OHEP has received a report from SLAC </a:t>
            </a:r>
            <a:r>
              <a:rPr lang="en-US" sz="1400" b="1" dirty="0" smtClean="0"/>
              <a:t>on possible </a:t>
            </a:r>
            <a:r>
              <a:rPr lang="en-US" sz="1400" b="1" dirty="0" smtClean="0"/>
              <a:t>US options in SuperB (Italy)</a:t>
            </a:r>
          </a:p>
          <a:p>
            <a:pPr marL="857250" lvl="2" indent="-400050" eaLnBrk="1" hangingPunct="1">
              <a:spcBef>
                <a:spcPts val="0"/>
              </a:spcBef>
              <a:spcAft>
                <a:spcPts val="900"/>
              </a:spcAft>
              <a:buFont typeface="+mj-lt"/>
              <a:buAutoNum type="romanLcPeriod"/>
              <a:defRPr/>
            </a:pPr>
            <a:r>
              <a:rPr lang="en-US" sz="1400" b="1" dirty="0" smtClean="0"/>
              <a:t>Provision of reusable PEP-II and BABAR components</a:t>
            </a:r>
          </a:p>
          <a:p>
            <a:pPr marL="857250" lvl="2" indent="-400050" eaLnBrk="1" hangingPunct="1">
              <a:spcBef>
                <a:spcPts val="0"/>
              </a:spcBef>
              <a:spcAft>
                <a:spcPts val="900"/>
              </a:spcAft>
              <a:buFont typeface="+mj-lt"/>
              <a:buAutoNum type="romanLcPeriod"/>
              <a:defRPr/>
            </a:pPr>
            <a:r>
              <a:rPr lang="en-US" sz="1400" dirty="0" smtClean="0"/>
              <a:t>i</a:t>
            </a:r>
            <a:r>
              <a:rPr lang="en-US" sz="1400" b="1" dirty="0" smtClean="0"/>
              <a:t> + additional funding for US participation in detector program</a:t>
            </a:r>
          </a:p>
          <a:p>
            <a:pPr marL="857250" lvl="2" indent="-400050" eaLnBrk="1" hangingPunct="1">
              <a:spcBef>
                <a:spcPts val="0"/>
              </a:spcBef>
              <a:spcAft>
                <a:spcPts val="900"/>
              </a:spcAft>
              <a:buFont typeface="+mj-lt"/>
              <a:buAutoNum type="romanLcPeriod"/>
              <a:defRPr/>
            </a:pPr>
            <a:r>
              <a:rPr lang="en-US" sz="1400" dirty="0" smtClean="0"/>
              <a:t>ii</a:t>
            </a:r>
            <a:r>
              <a:rPr lang="en-US" sz="1400" b="1" dirty="0" smtClean="0"/>
              <a:t> + additional funding for US participation in accelerator progra</a:t>
            </a:r>
            <a:r>
              <a:rPr lang="en-US" sz="1400" dirty="0" smtClean="0"/>
              <a:t>m</a:t>
            </a:r>
          </a:p>
          <a:p>
            <a:pPr marL="171450" eaLnBrk="1" hangingPunct="1">
              <a:spcBef>
                <a:spcPts val="0"/>
              </a:spcBef>
              <a:spcAft>
                <a:spcPts val="900"/>
              </a:spcAft>
              <a:defRPr/>
            </a:pPr>
            <a:r>
              <a:rPr lang="en-US" sz="1400" b="1" dirty="0" smtClean="0"/>
              <a:t>OHEP expects to get a proposal for participation in Belle-II at </a:t>
            </a:r>
            <a:r>
              <a:rPr lang="en-US" sz="1400" b="1" dirty="0" err="1" smtClean="0"/>
              <a:t>SuperKEKB</a:t>
            </a:r>
            <a:r>
              <a:rPr lang="en-US" sz="1400" b="1" dirty="0" smtClean="0"/>
              <a:t> (Japan)</a:t>
            </a:r>
          </a:p>
          <a:p>
            <a:pPr marL="571500" lvl="1" eaLnBrk="1" hangingPunct="1">
              <a:spcBef>
                <a:spcPts val="0"/>
              </a:spcBef>
              <a:spcAft>
                <a:spcPts val="900"/>
              </a:spcAft>
              <a:defRPr/>
            </a:pPr>
            <a:r>
              <a:rPr lang="en-US" sz="1400" b="1" dirty="0" smtClean="0"/>
              <a:t>Participation in detector subsystems</a:t>
            </a:r>
          </a:p>
          <a:p>
            <a:pPr marL="171450" eaLnBrk="1" hangingPunct="1">
              <a:spcBef>
                <a:spcPts val="0"/>
              </a:spcBef>
              <a:spcAft>
                <a:spcPts val="900"/>
              </a:spcAft>
              <a:defRPr/>
            </a:pPr>
            <a:r>
              <a:rPr lang="en-US" sz="1400" b="1" dirty="0" smtClean="0"/>
              <a:t>OHEP expects to get a proposal for implementing g-2 experiment at Fermilab</a:t>
            </a:r>
          </a:p>
          <a:p>
            <a:pPr marL="571500" lvl="1" eaLnBrk="1" hangingPunct="1">
              <a:spcBef>
                <a:spcPts val="0"/>
              </a:spcBef>
              <a:spcAft>
                <a:spcPts val="900"/>
              </a:spcAft>
              <a:defRPr/>
            </a:pPr>
            <a:r>
              <a:rPr lang="en-US" sz="1400" b="1" dirty="0" smtClean="0"/>
              <a:t>Utilizes existing Fermilab infrastructure and planned upgrades</a:t>
            </a:r>
          </a:p>
          <a:p>
            <a:pPr marL="571500" lvl="1" eaLnBrk="1" hangingPunct="1">
              <a:spcBef>
                <a:spcPts val="0"/>
              </a:spcBef>
              <a:spcAft>
                <a:spcPts val="900"/>
              </a:spcAft>
              <a:defRPr/>
            </a:pPr>
            <a:r>
              <a:rPr lang="en-US" sz="1400" dirty="0" smtClean="0"/>
              <a:t>Utilizes </a:t>
            </a:r>
            <a:r>
              <a:rPr lang="en-US" sz="1400" b="1" dirty="0" smtClean="0"/>
              <a:t>BNL </a:t>
            </a:r>
            <a:r>
              <a:rPr lang="en-US" sz="1400" b="1" dirty="0" smtClean="0"/>
              <a:t>D&amp;D</a:t>
            </a:r>
            <a:endParaRPr lang="en-US" sz="1400" dirty="0" smtClean="0"/>
          </a:p>
          <a:p>
            <a:pPr marL="171450" eaLnBrk="1" hangingPunct="1">
              <a:spcBef>
                <a:spcPts val="0"/>
              </a:spcBef>
              <a:spcAft>
                <a:spcPts val="900"/>
              </a:spcAft>
              <a:buNone/>
              <a:defRPr/>
            </a:pPr>
            <a:r>
              <a:rPr lang="en-US" sz="1400" b="1" dirty="0" smtClean="0">
                <a:solidFill>
                  <a:schemeClr val="tx1"/>
                </a:solidFill>
              </a:rPr>
              <a:t>OHEP will conduct peer-reviews of these scientific opportunities</a:t>
            </a:r>
          </a:p>
        </p:txBody>
      </p:sp>
      <p:sp>
        <p:nvSpPr>
          <p:cNvPr id="2"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2C12407D-6D5A-4ABC-94A5-754F6AAD94F1}" type="slidenum">
              <a:rPr lang="en-US" sz="1400" b="0">
                <a:solidFill>
                  <a:schemeClr val="tx1"/>
                </a:solidFill>
              </a:rPr>
              <a:pPr algn="r"/>
              <a:t>14</a:t>
            </a:fld>
            <a:endParaRPr lang="en-US" sz="1400" b="0" dirty="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110333" y="54592"/>
            <a:ext cx="5895975" cy="706438"/>
          </a:xfrm>
        </p:spPr>
        <p:txBody>
          <a:bodyPr/>
          <a:lstStyle/>
          <a:p>
            <a:pPr eaLnBrk="1" hangingPunct="1">
              <a:defRPr/>
            </a:pPr>
            <a:r>
              <a:rPr lang="en-US" sz="2000" b="1" dirty="0" smtClean="0">
                <a:effectLst/>
                <a:latin typeface="+mn-lt"/>
              </a:rPr>
              <a:t>Cosmic Frontier:</a:t>
            </a:r>
            <a:br>
              <a:rPr lang="en-US" sz="2000" b="1" dirty="0" smtClean="0">
                <a:effectLst/>
                <a:latin typeface="+mn-lt"/>
              </a:rPr>
            </a:br>
            <a:r>
              <a:rPr lang="en-US" sz="2000" b="1" dirty="0" smtClean="0">
                <a:solidFill>
                  <a:schemeClr val="tx1"/>
                </a:solidFill>
                <a:effectLst/>
                <a:latin typeface="+mn-lt"/>
              </a:rPr>
              <a:t>Guidance </a:t>
            </a:r>
            <a:r>
              <a:rPr lang="en-US" sz="2000" dirty="0" smtClean="0">
                <a:solidFill>
                  <a:schemeClr val="tx1"/>
                </a:solidFill>
                <a:effectLst/>
                <a:latin typeface="+mn-lt"/>
              </a:rPr>
              <a:t> from </a:t>
            </a:r>
            <a:r>
              <a:rPr lang="en-US" sz="2000" b="1" dirty="0" smtClean="0">
                <a:solidFill>
                  <a:schemeClr val="tx1"/>
                </a:solidFill>
                <a:effectLst/>
                <a:latin typeface="+mn-lt"/>
              </a:rPr>
              <a:t>HEPAP (PASAG) Report</a:t>
            </a:r>
          </a:p>
        </p:txBody>
      </p:sp>
      <p:sp>
        <p:nvSpPr>
          <p:cNvPr id="28676" name="Text Box 6"/>
          <p:cNvSpPr txBox="1">
            <a:spLocks noChangeArrowheads="1"/>
          </p:cNvSpPr>
          <p:nvPr/>
        </p:nvSpPr>
        <p:spPr bwMode="auto">
          <a:xfrm>
            <a:off x="365125" y="989783"/>
            <a:ext cx="8372475" cy="4903907"/>
          </a:xfrm>
          <a:prstGeom prst="rect">
            <a:avLst/>
          </a:prstGeom>
          <a:noFill/>
          <a:ln w="9525" algn="ctr">
            <a:noFill/>
            <a:miter lim="800000"/>
            <a:headEnd/>
            <a:tailEnd/>
          </a:ln>
          <a:effectLst>
            <a:prstShdw prst="shdw17" dist="17961" dir="2700000">
              <a:srgbClr val="999999"/>
            </a:prstShdw>
          </a:effectLst>
        </p:spPr>
        <p:txBody>
          <a:bodyPr wrap="square">
            <a:spAutoFit/>
          </a:bodyPr>
          <a:lstStyle/>
          <a:p>
            <a:pPr marL="0" lvl="1" indent="-228600">
              <a:spcBef>
                <a:spcPts val="400"/>
              </a:spcBef>
              <a:defRPr/>
            </a:pPr>
            <a:r>
              <a:rPr lang="en-US" sz="1400" dirty="0">
                <a:solidFill>
                  <a:srgbClr val="990000"/>
                </a:solidFill>
                <a:latin typeface="+mn-lt"/>
              </a:rPr>
              <a:t>Optimized program over the next 10 years in 4 funding scenarios:</a:t>
            </a:r>
          </a:p>
          <a:p>
            <a:pPr marL="341313" lvl="1" indent="-231775">
              <a:spcBef>
                <a:spcPts val="400"/>
              </a:spcBef>
              <a:buFont typeface="Arial" pitchFamily="34" charset="0"/>
              <a:buChar char="•"/>
              <a:defRPr/>
            </a:pPr>
            <a:r>
              <a:rPr lang="en-US" sz="1400" dirty="0">
                <a:latin typeface="+mn-lt"/>
              </a:rPr>
              <a:t>Similar to P5 funding Scenarios </a:t>
            </a:r>
          </a:p>
          <a:p>
            <a:pPr>
              <a:spcBef>
                <a:spcPts val="400"/>
              </a:spcBef>
              <a:defRPr/>
            </a:pPr>
            <a:endParaRPr lang="en-US" sz="1400" dirty="0">
              <a:latin typeface="+mn-lt"/>
            </a:endParaRPr>
          </a:p>
          <a:p>
            <a:pPr>
              <a:spcBef>
                <a:spcPts val="400"/>
              </a:spcBef>
              <a:defRPr/>
            </a:pPr>
            <a:r>
              <a:rPr lang="en-US" sz="1400" dirty="0">
                <a:solidFill>
                  <a:srgbClr val="990000"/>
                </a:solidFill>
                <a:latin typeface="+mn-lt"/>
              </a:rPr>
              <a:t>Prioritization Criteria for Particle Astrophysics</a:t>
            </a:r>
          </a:p>
          <a:p>
            <a:pPr marL="341313" lvl="1" indent="-231775">
              <a:spcBef>
                <a:spcPts val="400"/>
              </a:spcBef>
              <a:buFont typeface="Arial" pitchFamily="34" charset="0"/>
              <a:buChar char="•"/>
              <a:defRPr/>
            </a:pPr>
            <a:r>
              <a:rPr lang="en-US" sz="1400" dirty="0">
                <a:latin typeface="+mn-lt"/>
              </a:rPr>
              <a:t>Science addressed by the project necessary (significant step towards HEP goals)</a:t>
            </a:r>
          </a:p>
          <a:p>
            <a:pPr marL="341313" lvl="1" indent="-231775">
              <a:spcBef>
                <a:spcPts val="400"/>
              </a:spcBef>
              <a:buFont typeface="Arial" pitchFamily="34" charset="0"/>
              <a:buChar char="•"/>
              <a:defRPr/>
            </a:pPr>
            <a:r>
              <a:rPr lang="en-US" sz="1400" dirty="0">
                <a:latin typeface="+mn-lt"/>
              </a:rPr>
              <a:t>Particle physicist participation necessary (significant value added/feasibility)</a:t>
            </a:r>
          </a:p>
          <a:p>
            <a:pPr marL="341313" lvl="1" indent="-231775">
              <a:spcBef>
                <a:spcPts val="400"/>
              </a:spcBef>
              <a:buFont typeface="Arial" pitchFamily="34" charset="0"/>
              <a:buChar char="•"/>
              <a:defRPr/>
            </a:pPr>
            <a:r>
              <a:rPr lang="en-US" sz="1400" dirty="0">
                <a:latin typeface="+mn-lt"/>
              </a:rPr>
              <a:t>Scale matters (particularly at boundary between particle physics and astrophysics)</a:t>
            </a:r>
          </a:p>
          <a:p>
            <a:pPr marL="341313" lvl="1" indent="-231775">
              <a:spcBef>
                <a:spcPts val="400"/>
              </a:spcBef>
              <a:defRPr/>
            </a:pPr>
            <a:endParaRPr lang="en-US" sz="1400" dirty="0">
              <a:solidFill>
                <a:srgbClr val="006600"/>
              </a:solidFill>
              <a:latin typeface="+mn-lt"/>
            </a:endParaRPr>
          </a:p>
          <a:p>
            <a:pPr>
              <a:spcBef>
                <a:spcPts val="400"/>
              </a:spcBef>
              <a:defRPr/>
            </a:pPr>
            <a:r>
              <a:rPr lang="en-US" sz="1400" dirty="0">
                <a:solidFill>
                  <a:srgbClr val="990000"/>
                </a:solidFill>
                <a:latin typeface="+mn-lt"/>
              </a:rPr>
              <a:t>Priorities are generally aligned with recommendations for Cosmic Frontier in the 2008 HEPAP (P5)  Report</a:t>
            </a:r>
          </a:p>
          <a:p>
            <a:pPr marL="338328" lvl="1" indent="-231775">
              <a:spcBef>
                <a:spcPts val="400"/>
              </a:spcBef>
              <a:buFont typeface="Arial" charset="0"/>
              <a:buChar char="•"/>
              <a:defRPr/>
            </a:pPr>
            <a:r>
              <a:rPr lang="en-US" sz="1400" dirty="0">
                <a:latin typeface="+mn-lt"/>
              </a:rPr>
              <a:t>Dark matter &amp; dark energy both remain high priorities</a:t>
            </a:r>
          </a:p>
          <a:p>
            <a:pPr>
              <a:spcBef>
                <a:spcPts val="400"/>
              </a:spcBef>
              <a:defRPr/>
            </a:pPr>
            <a:endParaRPr lang="en-US" sz="1400" dirty="0">
              <a:latin typeface="+mn-lt"/>
            </a:endParaRPr>
          </a:p>
          <a:p>
            <a:pPr>
              <a:spcBef>
                <a:spcPts val="400"/>
              </a:spcBef>
              <a:defRPr/>
            </a:pPr>
            <a:r>
              <a:rPr lang="en-US" sz="1400" dirty="0">
                <a:solidFill>
                  <a:srgbClr val="990000"/>
                </a:solidFill>
                <a:latin typeface="+mn-lt"/>
              </a:rPr>
              <a:t>Guidance:</a:t>
            </a:r>
          </a:p>
          <a:p>
            <a:pPr marL="338328" lvl="1" indent="-174625">
              <a:spcBef>
                <a:spcPts val="400"/>
              </a:spcBef>
              <a:buFont typeface="Arial" charset="0"/>
              <a:buChar char="•"/>
              <a:defRPr/>
            </a:pPr>
            <a:r>
              <a:rPr lang="en-US" sz="1400" dirty="0" smtClean="0">
                <a:latin typeface="+mn-lt"/>
              </a:rPr>
              <a:t>Dark </a:t>
            </a:r>
            <a:r>
              <a:rPr lang="en-US" sz="1400" dirty="0">
                <a:latin typeface="+mn-lt"/>
              </a:rPr>
              <a:t>energy funding (recommended for largest budget portion) should not significantly compromise US leadership in dark matter, where a discovery could be </a:t>
            </a:r>
            <a:r>
              <a:rPr lang="en-US" sz="1400" dirty="0" smtClean="0">
                <a:latin typeface="+mn-lt"/>
              </a:rPr>
              <a:t>imminent</a:t>
            </a:r>
            <a:endParaRPr lang="en-US" sz="1400" dirty="0">
              <a:latin typeface="+mn-lt"/>
            </a:endParaRPr>
          </a:p>
          <a:p>
            <a:pPr marL="338328" lvl="1" indent="-174625">
              <a:spcBef>
                <a:spcPts val="400"/>
              </a:spcBef>
              <a:buFont typeface="Arial" charset="0"/>
              <a:buChar char="•"/>
              <a:defRPr/>
            </a:pPr>
            <a:r>
              <a:rPr lang="en-US" sz="1400" dirty="0">
                <a:latin typeface="+mn-lt"/>
              </a:rPr>
              <a:t>Dark energy and dark matter together should not completely zero out other important </a:t>
            </a:r>
            <a:r>
              <a:rPr lang="en-US" sz="1400" dirty="0" smtClean="0">
                <a:latin typeface="+mn-lt"/>
              </a:rPr>
              <a:t>activities</a:t>
            </a:r>
            <a:endParaRPr lang="en-US" sz="1400" dirty="0">
              <a:latin typeface="+mn-lt"/>
            </a:endParaRPr>
          </a:p>
          <a:p>
            <a:pPr marL="338328" lvl="1" indent="-174625">
              <a:spcBef>
                <a:spcPts val="400"/>
              </a:spcBef>
              <a:buFont typeface="Arial" charset="0"/>
              <a:buChar char="•"/>
              <a:defRPr/>
            </a:pPr>
            <a:r>
              <a:rPr lang="en-US" sz="1400" dirty="0">
                <a:latin typeface="+mn-lt"/>
              </a:rPr>
              <a:t>HEP (along with NASA and NSF) awaits Astro2010 Report before decisions on proposed major projects (AGIS, Auger-North, </a:t>
            </a:r>
            <a:r>
              <a:rPr lang="en-US" sz="1400" dirty="0" err="1">
                <a:latin typeface="+mn-lt"/>
              </a:rPr>
              <a:t>BigBOSS</a:t>
            </a:r>
            <a:r>
              <a:rPr lang="en-US" sz="1400" dirty="0">
                <a:latin typeface="+mn-lt"/>
              </a:rPr>
              <a:t>, JDEM, LSST). </a:t>
            </a:r>
          </a:p>
        </p:txBody>
      </p:sp>
      <p:sp>
        <p:nvSpPr>
          <p:cNvPr id="17412"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D747F40A-F4E0-4E4B-943B-439772D85A0A}" type="slidenum">
              <a:rPr lang="en-US" sz="1400" b="0">
                <a:solidFill>
                  <a:schemeClr val="tx1"/>
                </a:solidFill>
              </a:rPr>
              <a:pPr algn="r"/>
              <a:t>15</a:t>
            </a:fld>
            <a:endParaRPr lang="en-US" sz="1400" b="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279650" y="122524"/>
            <a:ext cx="5946775" cy="639218"/>
          </a:xfrm>
        </p:spPr>
        <p:txBody>
          <a:bodyPr/>
          <a:lstStyle/>
          <a:p>
            <a:pPr eaLnBrk="1" hangingPunct="1">
              <a:defRPr/>
            </a:pPr>
            <a:r>
              <a:rPr lang="en-US" sz="2000" b="1" dirty="0" smtClean="0">
                <a:effectLst/>
              </a:rPr>
              <a:t>Non-Accelerator Physics:</a:t>
            </a:r>
            <a:br>
              <a:rPr lang="en-US" sz="2000" b="1" dirty="0" smtClean="0">
                <a:effectLst/>
              </a:rPr>
            </a:br>
            <a:r>
              <a:rPr lang="en-US" sz="2000" b="1" dirty="0" smtClean="0">
                <a:solidFill>
                  <a:schemeClr val="tx1"/>
                </a:solidFill>
                <a:effectLst/>
              </a:rPr>
              <a:t>Recent Activities and Plans</a:t>
            </a:r>
          </a:p>
        </p:txBody>
      </p:sp>
      <p:sp>
        <p:nvSpPr>
          <p:cNvPr id="17412" name="Rectangle 3"/>
          <p:cNvSpPr>
            <a:spLocks noGrp="1" noChangeArrowheads="1"/>
          </p:cNvSpPr>
          <p:nvPr>
            <p:ph type="body" idx="4294967295"/>
          </p:nvPr>
        </p:nvSpPr>
        <p:spPr>
          <a:xfrm>
            <a:off x="279549" y="949452"/>
            <a:ext cx="8536903" cy="5762107"/>
          </a:xfrm>
        </p:spPr>
        <p:txBody>
          <a:bodyPr/>
          <a:lstStyle/>
          <a:p>
            <a:pPr marL="0" indent="0" eaLnBrk="1" hangingPunct="1">
              <a:spcBef>
                <a:spcPts val="600"/>
              </a:spcBef>
              <a:buFont typeface="Wingdings" pitchFamily="2" charset="2"/>
              <a:buNone/>
              <a:defRPr/>
            </a:pPr>
            <a:r>
              <a:rPr lang="en-US" sz="1300" dirty="0" smtClean="0">
                <a:solidFill>
                  <a:srgbClr val="990000"/>
                </a:solidFill>
              </a:rPr>
              <a:t>DOE and NASA continue to work to  identify the path forward on a Joint Dark Energy Mission</a:t>
            </a:r>
          </a:p>
          <a:p>
            <a:pPr marL="342900" lvl="1" eaLnBrk="1" hangingPunct="1">
              <a:spcBef>
                <a:spcPts val="600"/>
              </a:spcBef>
              <a:defRPr/>
            </a:pPr>
            <a:r>
              <a:rPr lang="en-US" sz="1300" b="1" dirty="0" smtClean="0"/>
              <a:t>Two concepts (IDECS and OMEGA) presented to Astro2010 in June 2009.  </a:t>
            </a:r>
          </a:p>
          <a:p>
            <a:pPr marL="342900" lvl="1" eaLnBrk="1" hangingPunct="1">
              <a:spcBef>
                <a:spcPts val="600"/>
              </a:spcBef>
              <a:defRPr/>
            </a:pPr>
            <a:r>
              <a:rPr lang="en-US" sz="1300" b="1" dirty="0" smtClean="0"/>
              <a:t>Costs are not compatible with current budget projections</a:t>
            </a:r>
          </a:p>
          <a:p>
            <a:pPr marL="342900" lvl="1" eaLnBrk="1" hangingPunct="1">
              <a:spcBef>
                <a:spcPts val="600"/>
              </a:spcBef>
              <a:defRPr/>
            </a:pPr>
            <a:r>
              <a:rPr lang="en-US" sz="1300" b="1" dirty="0" smtClean="0"/>
              <a:t>Project Offices (GSFC and LBNL) developing a $650M-capped mission concept</a:t>
            </a:r>
          </a:p>
          <a:p>
            <a:pPr marL="342900" lvl="1" eaLnBrk="1" hangingPunct="1">
              <a:spcBef>
                <a:spcPts val="600"/>
              </a:spcBef>
              <a:defRPr/>
            </a:pPr>
            <a:r>
              <a:rPr lang="en-US" sz="1300" b="1" dirty="0" smtClean="0"/>
              <a:t>Advice being provided by the Interim Science Working Group (since December 2009)</a:t>
            </a:r>
          </a:p>
          <a:p>
            <a:pPr marL="342900" lvl="1" eaLnBrk="1" hangingPunct="1">
              <a:spcBef>
                <a:spcPts val="600"/>
              </a:spcBef>
              <a:defRPr/>
            </a:pPr>
            <a:r>
              <a:rPr lang="en-US" sz="1300" b="1" dirty="0" smtClean="0"/>
              <a:t>European Space Agency </a:t>
            </a:r>
            <a:r>
              <a:rPr lang="en-US" sz="1300" b="1" dirty="0" smtClean="0"/>
              <a:t>(ESA)has </a:t>
            </a:r>
            <a:r>
              <a:rPr lang="en-US" sz="1300" b="1" dirty="0" smtClean="0"/>
              <a:t>interest in a partnership on their proposed </a:t>
            </a:r>
            <a:r>
              <a:rPr lang="en-US" sz="1300" b="1" dirty="0" smtClean="0"/>
              <a:t>DE </a:t>
            </a:r>
            <a:r>
              <a:rPr lang="en-US" sz="1300" b="1" dirty="0" smtClean="0"/>
              <a:t>mission</a:t>
            </a:r>
          </a:p>
          <a:p>
            <a:pPr marL="342900" lvl="1" eaLnBrk="1" hangingPunct="1">
              <a:spcBef>
                <a:spcPts val="600"/>
              </a:spcBef>
              <a:defRPr/>
            </a:pPr>
            <a:r>
              <a:rPr lang="en-US" sz="1300" b="1" dirty="0" smtClean="0"/>
              <a:t>NASA and ESA are studying a partnership</a:t>
            </a:r>
          </a:p>
          <a:p>
            <a:pPr marL="342900" lvl="1" eaLnBrk="1" hangingPunct="1">
              <a:spcBef>
                <a:spcPts val="600"/>
              </a:spcBef>
              <a:defRPr/>
            </a:pPr>
            <a:endParaRPr lang="en-US" sz="1300" b="1" dirty="0" smtClean="0"/>
          </a:p>
          <a:p>
            <a:pPr marL="342900" lvl="1" eaLnBrk="1" hangingPunct="1">
              <a:spcBef>
                <a:spcPts val="600"/>
              </a:spcBef>
              <a:buFontTx/>
              <a:buNone/>
              <a:defRPr/>
            </a:pPr>
            <a:r>
              <a:rPr lang="en-US" sz="1300" b="1" dirty="0" smtClean="0">
                <a:solidFill>
                  <a:srgbClr val="990000"/>
                </a:solidFill>
              </a:rPr>
              <a:t>DOE and NSF charged HEPAP to assess opportunities in particle astrophysics</a:t>
            </a:r>
          </a:p>
          <a:p>
            <a:pPr marL="342900" lvl="1" eaLnBrk="1" hangingPunct="1">
              <a:spcBef>
                <a:spcPts val="600"/>
              </a:spcBef>
              <a:defRPr/>
            </a:pPr>
            <a:r>
              <a:rPr lang="en-US" sz="1300" b="1" dirty="0" smtClean="0"/>
              <a:t>HEPAP [Particle Astrophysics Scientific Assessment Group (PASAG)] Report </a:t>
            </a:r>
            <a:r>
              <a:rPr lang="en-US" sz="1300" b="1" dirty="0" smtClean="0"/>
              <a:t>submitted </a:t>
            </a:r>
            <a:r>
              <a:rPr lang="en-US" sz="1300" b="1" dirty="0" smtClean="0"/>
              <a:t>in 2009</a:t>
            </a:r>
          </a:p>
          <a:p>
            <a:pPr marL="342900" lvl="1" eaLnBrk="1" hangingPunct="1">
              <a:spcBef>
                <a:spcPts val="600"/>
              </a:spcBef>
              <a:defRPr/>
            </a:pPr>
            <a:r>
              <a:rPr lang="en-US" sz="1300" b="1" dirty="0" smtClean="0"/>
              <a:t>Guidance is being utilized in DOE SC HEP planning</a:t>
            </a:r>
          </a:p>
          <a:p>
            <a:pPr marL="685800" lvl="2" eaLnBrk="1" hangingPunct="1">
              <a:spcBef>
                <a:spcPts val="600"/>
              </a:spcBef>
              <a:buFontTx/>
              <a:buNone/>
              <a:defRPr/>
            </a:pPr>
            <a:endParaRPr lang="en-US" sz="1300" b="1" dirty="0" smtClean="0"/>
          </a:p>
          <a:p>
            <a:pPr marL="0" indent="0" eaLnBrk="1" hangingPunct="1">
              <a:spcBef>
                <a:spcPts val="600"/>
              </a:spcBef>
              <a:buFont typeface="Wingdings" pitchFamily="2" charset="2"/>
              <a:buNone/>
              <a:defRPr/>
            </a:pPr>
            <a:r>
              <a:rPr lang="en-US" sz="1300" dirty="0" smtClean="0">
                <a:solidFill>
                  <a:srgbClr val="990000"/>
                </a:solidFill>
              </a:rPr>
              <a:t>Looking for guidance from Astro2010 -  the findings and recommendations:</a:t>
            </a:r>
          </a:p>
          <a:p>
            <a:pPr marL="285750" lvl="1" eaLnBrk="1" hangingPunct="1">
              <a:spcBef>
                <a:spcPts val="600"/>
              </a:spcBef>
              <a:defRPr/>
            </a:pPr>
            <a:r>
              <a:rPr lang="en-US" sz="1300" b="1" dirty="0" smtClean="0"/>
              <a:t>Will influence the opportunities for HEP participation</a:t>
            </a:r>
          </a:p>
          <a:p>
            <a:pPr marL="285750" lvl="1" eaLnBrk="1" hangingPunct="1">
              <a:spcBef>
                <a:spcPts val="600"/>
              </a:spcBef>
              <a:defRPr/>
            </a:pPr>
            <a:r>
              <a:rPr lang="en-US" sz="1300" b="1" dirty="0" smtClean="0"/>
              <a:t>Will inform OHEP on scientific/technical aspects of particle astrophysics </a:t>
            </a:r>
          </a:p>
          <a:p>
            <a:pPr marL="285750" lvl="1" eaLnBrk="1" hangingPunct="1">
              <a:spcBef>
                <a:spcPts val="600"/>
              </a:spcBef>
              <a:buFontTx/>
              <a:buNone/>
              <a:defRPr/>
            </a:pPr>
            <a:r>
              <a:rPr lang="en-US" sz="1300" b="1" dirty="0" smtClean="0"/>
              <a:t>     (e.g.; optimum dark energy strategy with available resources)</a:t>
            </a:r>
          </a:p>
          <a:p>
            <a:pPr marL="685800" lvl="2" eaLnBrk="1" hangingPunct="1">
              <a:spcBef>
                <a:spcPts val="600"/>
              </a:spcBef>
              <a:buFontTx/>
              <a:buNone/>
              <a:defRPr/>
            </a:pPr>
            <a:endParaRPr lang="en-US" sz="1300" b="1" dirty="0" smtClean="0">
              <a:solidFill>
                <a:srgbClr val="CC3300"/>
              </a:solidFill>
            </a:endParaRPr>
          </a:p>
          <a:p>
            <a:pPr marL="0" indent="0" eaLnBrk="1" hangingPunct="1">
              <a:spcBef>
                <a:spcPts val="600"/>
              </a:spcBef>
              <a:buFont typeface="Wingdings" pitchFamily="2" charset="2"/>
              <a:buNone/>
              <a:defRPr/>
            </a:pPr>
            <a:r>
              <a:rPr lang="en-US" sz="1300" dirty="0" smtClean="0">
                <a:solidFill>
                  <a:srgbClr val="990000"/>
                </a:solidFill>
              </a:rPr>
              <a:t>OECD Global Science Forum Astroparticle Physics Working Group</a:t>
            </a:r>
          </a:p>
          <a:p>
            <a:pPr marL="0" lvl="1" indent="0" eaLnBrk="1" hangingPunct="1">
              <a:spcBef>
                <a:spcPts val="600"/>
              </a:spcBef>
              <a:defRPr/>
            </a:pPr>
            <a:r>
              <a:rPr lang="en-US" sz="1300" b="1" dirty="0" smtClean="0"/>
              <a:t>     Global coordination and planning of astroparticle physics experiments</a:t>
            </a:r>
          </a:p>
          <a:p>
            <a:pPr marL="0" lvl="1" indent="0" eaLnBrk="1" hangingPunct="1">
              <a:spcBef>
                <a:spcPts val="600"/>
              </a:spcBef>
              <a:defRPr/>
            </a:pPr>
            <a:r>
              <a:rPr lang="en-US" sz="1300" b="1" dirty="0" smtClean="0"/>
              <a:t>     Study report will be completed in Oct. 2010</a:t>
            </a:r>
          </a:p>
        </p:txBody>
      </p:sp>
      <p:sp>
        <p:nvSpPr>
          <p:cNvPr id="16388"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5EA46D20-3A4C-4B0E-9B94-D98E742CA3EE}" type="slidenum">
              <a:rPr lang="en-US" sz="1400" b="0">
                <a:solidFill>
                  <a:schemeClr val="tx1"/>
                </a:solidFill>
              </a:rPr>
              <a:pPr algn="r"/>
              <a:t>16</a:t>
            </a:fld>
            <a:endParaRPr lang="en-US" sz="1400" b="0"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xfrm>
            <a:off x="8621486" y="6492240"/>
            <a:ext cx="522514" cy="365760"/>
          </a:xfrm>
          <a:noFill/>
        </p:spPr>
        <p:txBody>
          <a:bodyPr/>
          <a:lstStyle/>
          <a:p>
            <a:fld id="{3728D90A-2AB5-425B-B7EB-8051FCD7B109}" type="slidenum">
              <a:rPr lang="en-US" smtClean="0">
                <a:latin typeface="+mn-lt"/>
              </a:rPr>
              <a:pPr/>
              <a:t>17</a:t>
            </a:fld>
            <a:endParaRPr lang="en-US" dirty="0" smtClean="0">
              <a:latin typeface="+mn-lt"/>
            </a:endParaRPr>
          </a:p>
        </p:txBody>
      </p:sp>
      <p:sp>
        <p:nvSpPr>
          <p:cNvPr id="18435" name="Rectangle 2"/>
          <p:cNvSpPr>
            <a:spLocks noGrp="1" noChangeArrowheads="1"/>
          </p:cNvSpPr>
          <p:nvPr>
            <p:ph type="title"/>
          </p:nvPr>
        </p:nvSpPr>
        <p:spPr>
          <a:xfrm>
            <a:off x="1715834" y="67933"/>
            <a:ext cx="6513766" cy="678406"/>
          </a:xfrm>
        </p:spPr>
        <p:txBody>
          <a:bodyPr/>
          <a:lstStyle/>
          <a:p>
            <a:pPr eaLnBrk="1" hangingPunct="1"/>
            <a:r>
              <a:rPr lang="en-US" sz="2000" b="1" dirty="0" smtClean="0">
                <a:effectLst/>
              </a:rPr>
              <a:t>Accelerators for America’s Future Symposium</a:t>
            </a:r>
          </a:p>
        </p:txBody>
      </p:sp>
      <p:sp>
        <p:nvSpPr>
          <p:cNvPr id="21508" name="Rectangle 3"/>
          <p:cNvSpPr>
            <a:spLocks noGrp="1" noChangeArrowheads="1"/>
          </p:cNvSpPr>
          <p:nvPr>
            <p:ph type="body" idx="1"/>
          </p:nvPr>
        </p:nvSpPr>
        <p:spPr>
          <a:xfrm>
            <a:off x="253274" y="998188"/>
            <a:ext cx="8521700" cy="5427662"/>
          </a:xfrm>
        </p:spPr>
        <p:txBody>
          <a:bodyPr/>
          <a:lstStyle/>
          <a:p>
            <a:pPr eaLnBrk="1" hangingPunct="1">
              <a:spcBef>
                <a:spcPts val="300"/>
              </a:spcBef>
              <a:buNone/>
              <a:defRPr/>
            </a:pPr>
            <a:r>
              <a:rPr lang="en-US" sz="1300" dirty="0" smtClean="0">
                <a:solidFill>
                  <a:srgbClr val="990000"/>
                </a:solidFill>
              </a:rPr>
              <a:t>The HEP sponsored Symposium and Workshop in </a:t>
            </a:r>
            <a:r>
              <a:rPr lang="en-US" sz="1300" dirty="0" smtClean="0">
                <a:solidFill>
                  <a:srgbClr val="990000"/>
                </a:solidFill>
              </a:rPr>
              <a:t>2009:</a:t>
            </a:r>
            <a:endParaRPr lang="en-US" sz="1300" dirty="0" smtClean="0">
              <a:solidFill>
                <a:srgbClr val="990000"/>
              </a:solidFill>
            </a:endParaRPr>
          </a:p>
          <a:p>
            <a:pPr marL="571500" lvl="1" eaLnBrk="1" hangingPunct="1">
              <a:spcBef>
                <a:spcPts val="300"/>
              </a:spcBef>
              <a:defRPr/>
            </a:pPr>
            <a:r>
              <a:rPr lang="en-US" sz="1300" dirty="0" smtClean="0"/>
              <a:t>Opportunities for better connection </a:t>
            </a:r>
            <a:r>
              <a:rPr lang="en-US" sz="1300" dirty="0" smtClean="0"/>
              <a:t>between fundamental accelerator </a:t>
            </a:r>
            <a:r>
              <a:rPr lang="en-US" sz="1300" dirty="0" smtClean="0"/>
              <a:t>R&amp;D and </a:t>
            </a:r>
            <a:r>
              <a:rPr lang="en-US" sz="1300" dirty="0" smtClean="0"/>
              <a:t>applications</a:t>
            </a:r>
          </a:p>
          <a:p>
            <a:pPr marL="571500" lvl="1" eaLnBrk="1" hangingPunct="1">
              <a:spcBef>
                <a:spcPts val="300"/>
              </a:spcBef>
              <a:defRPr/>
            </a:pPr>
            <a:r>
              <a:rPr lang="en-US" sz="1300" dirty="0" smtClean="0"/>
              <a:t>G</a:t>
            </a:r>
            <a:r>
              <a:rPr lang="en-US" sz="1300" dirty="0" smtClean="0"/>
              <a:t>uidance </a:t>
            </a:r>
            <a:r>
              <a:rPr lang="en-US" sz="1300" dirty="0" smtClean="0"/>
              <a:t>on the needs of federal programs and the private sector </a:t>
            </a:r>
          </a:p>
          <a:p>
            <a:pPr marL="571500" lvl="1" eaLnBrk="1" hangingPunct="1">
              <a:spcBef>
                <a:spcPts val="300"/>
              </a:spcBef>
              <a:defRPr/>
            </a:pPr>
            <a:endParaRPr lang="en-US" sz="1300" dirty="0" smtClean="0"/>
          </a:p>
          <a:p>
            <a:pPr marL="171450" eaLnBrk="1" hangingPunct="1">
              <a:spcBef>
                <a:spcPts val="300"/>
              </a:spcBef>
              <a:buNone/>
              <a:defRPr/>
            </a:pPr>
            <a:r>
              <a:rPr lang="en-US" sz="1300" dirty="0" smtClean="0">
                <a:solidFill>
                  <a:srgbClr val="990000"/>
                </a:solidFill>
              </a:rPr>
              <a:t>The </a:t>
            </a:r>
            <a:r>
              <a:rPr lang="en-US" sz="1300" dirty="0" smtClean="0">
                <a:solidFill>
                  <a:srgbClr val="990000"/>
                </a:solidFill>
              </a:rPr>
              <a:t>Workshop Report will be use </a:t>
            </a:r>
            <a:r>
              <a:rPr lang="en-US" sz="1300" dirty="0" smtClean="0">
                <a:solidFill>
                  <a:srgbClr val="990000"/>
                </a:solidFill>
                <a:cs typeface="Arial" charset="0"/>
              </a:rPr>
              <a:t>in </a:t>
            </a:r>
            <a:r>
              <a:rPr lang="en-US" sz="1300" dirty="0" smtClean="0">
                <a:solidFill>
                  <a:srgbClr val="990000"/>
                </a:solidFill>
                <a:cs typeface="Arial" charset="0"/>
              </a:rPr>
              <a:t>developing </a:t>
            </a:r>
            <a:r>
              <a:rPr lang="en-US" sz="1300" dirty="0" smtClean="0">
                <a:solidFill>
                  <a:srgbClr val="990000"/>
                </a:solidFill>
                <a:cs typeface="Arial" charset="0"/>
              </a:rPr>
              <a:t>plans </a:t>
            </a:r>
            <a:r>
              <a:rPr lang="en-US" sz="1300" dirty="0" smtClean="0">
                <a:solidFill>
                  <a:srgbClr val="990000"/>
                </a:solidFill>
                <a:cs typeface="Arial" charset="0"/>
              </a:rPr>
              <a:t>for </a:t>
            </a:r>
            <a:r>
              <a:rPr lang="en-US" sz="1300" dirty="0" smtClean="0">
                <a:solidFill>
                  <a:srgbClr val="990000"/>
                </a:solidFill>
                <a:cs typeface="Arial" charset="0"/>
              </a:rPr>
              <a:t>Accelerator </a:t>
            </a:r>
            <a:r>
              <a:rPr lang="en-US" sz="1300" dirty="0" smtClean="0">
                <a:solidFill>
                  <a:srgbClr val="990000"/>
                </a:solidFill>
                <a:cs typeface="Arial" charset="0"/>
              </a:rPr>
              <a:t>Science/R&amp;D programs. </a:t>
            </a:r>
          </a:p>
          <a:p>
            <a:pPr marL="571500" lvl="2" indent="-342900" eaLnBrk="1" hangingPunct="1">
              <a:spcBef>
                <a:spcPts val="300"/>
              </a:spcBef>
              <a:buFont typeface="Wingdings" pitchFamily="2" charset="2"/>
              <a:buChar char="Ø"/>
              <a:defRPr/>
            </a:pPr>
            <a:r>
              <a:rPr lang="en-US" sz="1300" dirty="0" smtClean="0">
                <a:solidFill>
                  <a:schemeClr val="accent2"/>
                </a:solidFill>
                <a:cs typeface="Arial" charset="0"/>
              </a:rPr>
              <a:t>Thanks to Workshop co-chairs (Walter Henning and Charles Shank) and participants</a:t>
            </a:r>
          </a:p>
          <a:p>
            <a:pPr marL="571500" lvl="2" indent="-342900" eaLnBrk="1" hangingPunct="1">
              <a:spcBef>
                <a:spcPts val="300"/>
              </a:spcBef>
              <a:buFont typeface="Wingdings" pitchFamily="2" charset="2"/>
              <a:buChar char="Ø"/>
              <a:defRPr/>
            </a:pPr>
            <a:r>
              <a:rPr lang="en-US" sz="1300" dirty="0" smtClean="0">
                <a:solidFill>
                  <a:schemeClr val="accent2"/>
                </a:solidFill>
                <a:cs typeface="Arial" charset="0"/>
              </a:rPr>
              <a:t>T</a:t>
            </a:r>
            <a:r>
              <a:rPr lang="en-US" sz="1300" dirty="0" smtClean="0">
                <a:solidFill>
                  <a:schemeClr val="accent2"/>
                </a:solidFill>
                <a:cs typeface="Arial" charset="0"/>
              </a:rPr>
              <a:t>hanks </a:t>
            </a:r>
            <a:r>
              <a:rPr lang="en-US" sz="1300" dirty="0" smtClean="0">
                <a:solidFill>
                  <a:schemeClr val="accent2"/>
                </a:solidFill>
                <a:cs typeface="Arial" charset="0"/>
              </a:rPr>
              <a:t>to the chief editors – Judy Jackson and Walter Henning.</a:t>
            </a:r>
          </a:p>
          <a:p>
            <a:pPr marL="171450" eaLnBrk="1" hangingPunct="1">
              <a:spcBef>
                <a:spcPts val="300"/>
              </a:spcBef>
              <a:buNone/>
              <a:defRPr/>
            </a:pPr>
            <a:endParaRPr lang="en-US" sz="1300" dirty="0" smtClean="0">
              <a:solidFill>
                <a:srgbClr val="990000"/>
              </a:solidFill>
              <a:cs typeface="Arial" charset="0"/>
            </a:endParaRPr>
          </a:p>
          <a:p>
            <a:pPr marL="171450" eaLnBrk="1" hangingPunct="1">
              <a:spcBef>
                <a:spcPts val="300"/>
              </a:spcBef>
              <a:buNone/>
              <a:defRPr/>
            </a:pPr>
            <a:r>
              <a:rPr lang="en-US" sz="1300" dirty="0" smtClean="0">
                <a:solidFill>
                  <a:srgbClr val="990000"/>
                </a:solidFill>
                <a:cs typeface="Arial" charset="0"/>
              </a:rPr>
              <a:t> HEP is considering new initiatives (workshops, R&amp;D centers) based on identified  </a:t>
            </a:r>
            <a:r>
              <a:rPr lang="en-US" sz="1300" dirty="0" smtClean="0">
                <a:solidFill>
                  <a:srgbClr val="990000"/>
                </a:solidFill>
              </a:rPr>
              <a:t>accelerator opportunities , research priorities,  and policy issues.                                                         </a:t>
            </a:r>
          </a:p>
          <a:p>
            <a:pPr eaLnBrk="1" hangingPunct="1">
              <a:spcBef>
                <a:spcPts val="300"/>
              </a:spcBef>
              <a:buNone/>
              <a:defRPr/>
            </a:pPr>
            <a:endParaRPr lang="en-US" sz="1300" dirty="0" smtClean="0">
              <a:solidFill>
                <a:srgbClr val="990000"/>
              </a:solidFill>
            </a:endParaRPr>
          </a:p>
          <a:p>
            <a:pPr eaLnBrk="1" hangingPunct="1">
              <a:spcBef>
                <a:spcPts val="300"/>
              </a:spcBef>
              <a:buNone/>
              <a:defRPr/>
            </a:pPr>
            <a:r>
              <a:rPr lang="en-US" sz="1300" dirty="0" smtClean="0">
                <a:solidFill>
                  <a:srgbClr val="990000"/>
                </a:solidFill>
              </a:rPr>
              <a:t>A few opportunities:</a:t>
            </a:r>
          </a:p>
          <a:p>
            <a:pPr marL="571500" lvl="1" eaLnBrk="1" hangingPunct="1">
              <a:spcBef>
                <a:spcPts val="300"/>
              </a:spcBef>
              <a:defRPr/>
            </a:pPr>
            <a:r>
              <a:rPr lang="en-US" sz="1300" dirty="0" smtClean="0"/>
              <a:t>Accelerator Driven Systems</a:t>
            </a:r>
          </a:p>
          <a:p>
            <a:pPr marL="571500" lvl="1" eaLnBrk="1" hangingPunct="1">
              <a:spcBef>
                <a:spcPts val="300"/>
              </a:spcBef>
              <a:defRPr/>
            </a:pPr>
            <a:r>
              <a:rPr lang="en-US" sz="1300" dirty="0" smtClean="0"/>
              <a:t>Treatment of flue gases, waste, and water</a:t>
            </a:r>
          </a:p>
          <a:p>
            <a:pPr marL="571500" lvl="1" eaLnBrk="1" hangingPunct="1">
              <a:spcBef>
                <a:spcPts val="300"/>
              </a:spcBef>
              <a:defRPr/>
            </a:pPr>
            <a:r>
              <a:rPr lang="en-US" sz="1300" dirty="0" smtClean="0"/>
              <a:t>Isotope generation and heavy ion therapy</a:t>
            </a:r>
          </a:p>
          <a:p>
            <a:pPr marL="571500" lvl="1" eaLnBrk="1" hangingPunct="1">
              <a:spcBef>
                <a:spcPts val="300"/>
              </a:spcBef>
              <a:defRPr/>
            </a:pPr>
            <a:r>
              <a:rPr lang="en-US" sz="1300" dirty="0" smtClean="0"/>
              <a:t>Environmentally friendly industrial use</a:t>
            </a:r>
          </a:p>
          <a:p>
            <a:pPr marL="571500" lvl="1" eaLnBrk="1" hangingPunct="1">
              <a:spcBef>
                <a:spcPts val="300"/>
              </a:spcBef>
              <a:defRPr/>
            </a:pPr>
            <a:r>
              <a:rPr lang="en-US" sz="1300" dirty="0" smtClean="0"/>
              <a:t>Defense, cargo interrogation, and monitoring</a:t>
            </a:r>
          </a:p>
          <a:p>
            <a:pPr marL="571500" lvl="1" eaLnBrk="1" hangingPunct="1">
              <a:spcBef>
                <a:spcPts val="300"/>
              </a:spcBef>
              <a:defRPr/>
            </a:pPr>
            <a:r>
              <a:rPr lang="en-US" sz="1300" dirty="0" smtClean="0"/>
              <a:t>Next generation discovery science machines</a:t>
            </a:r>
          </a:p>
          <a:p>
            <a:pPr marL="571500" lvl="1" eaLnBrk="1" hangingPunct="1">
              <a:spcBef>
                <a:spcPts val="300"/>
              </a:spcBef>
              <a:defRPr/>
            </a:pPr>
            <a:endParaRPr lang="en-US" sz="1300" dirty="0" smtClean="0"/>
          </a:p>
          <a:p>
            <a:pPr marL="171450" eaLnBrk="1" hangingPunct="1">
              <a:spcBef>
                <a:spcPts val="300"/>
              </a:spcBef>
              <a:buNone/>
              <a:defRPr/>
            </a:pPr>
            <a:r>
              <a:rPr lang="en-US" sz="1300" dirty="0" smtClean="0">
                <a:solidFill>
                  <a:srgbClr val="990000"/>
                </a:solidFill>
              </a:rPr>
              <a:t>Some policy issues</a:t>
            </a:r>
          </a:p>
          <a:p>
            <a:pPr marL="571500" lvl="1" eaLnBrk="1" hangingPunct="1">
              <a:spcBef>
                <a:spcPts val="300"/>
              </a:spcBef>
              <a:defRPr/>
            </a:pPr>
            <a:r>
              <a:rPr lang="en-US" sz="1300" dirty="0" smtClean="0"/>
              <a:t>Demonstration facilities</a:t>
            </a:r>
          </a:p>
          <a:p>
            <a:pPr marL="571500" lvl="1" eaLnBrk="1" hangingPunct="1">
              <a:spcBef>
                <a:spcPts val="300"/>
              </a:spcBef>
              <a:defRPr/>
            </a:pPr>
            <a:r>
              <a:rPr lang="en-US" sz="1300" dirty="0" smtClean="0"/>
              <a:t>Improved interagency, agency- industry communication</a:t>
            </a:r>
          </a:p>
          <a:p>
            <a:pPr marL="571500" lvl="1" eaLnBrk="1" hangingPunct="1">
              <a:spcBef>
                <a:spcPts val="300"/>
              </a:spcBef>
              <a:defRPr/>
            </a:pPr>
            <a:r>
              <a:rPr lang="en-US" sz="1300" dirty="0" smtClean="0"/>
              <a:t>Strengthened educational programs</a:t>
            </a:r>
          </a:p>
          <a:p>
            <a:pPr marL="171450" eaLnBrk="1" hangingPunct="1">
              <a:spcBef>
                <a:spcPts val="300"/>
              </a:spcBef>
              <a:buNone/>
              <a:defRPr/>
            </a:pPr>
            <a:endParaRPr lang="en-US" sz="1300" dirty="0" smtClean="0"/>
          </a:p>
          <a:p>
            <a:pPr eaLnBrk="1" hangingPunct="1">
              <a:spcBef>
                <a:spcPts val="300"/>
              </a:spcBef>
              <a:buNone/>
              <a:defRPr/>
            </a:pPr>
            <a:endParaRPr lang="en-US" sz="1300" dirty="0" smtClean="0">
              <a:solidFill>
                <a:srgbClr val="990000"/>
              </a:solidFill>
            </a:endParaRPr>
          </a:p>
          <a:p>
            <a:pPr eaLnBrk="1" hangingPunct="1">
              <a:spcBef>
                <a:spcPts val="300"/>
              </a:spcBef>
              <a:buNone/>
              <a:defRPr/>
            </a:pPr>
            <a:endParaRPr lang="en-US" sz="1300" dirty="0" smtClean="0">
              <a:solidFill>
                <a:srgbClr val="990000"/>
              </a:solidFill>
            </a:endParaRPr>
          </a:p>
          <a:p>
            <a:pPr eaLnBrk="1" hangingPunct="1">
              <a:spcBef>
                <a:spcPts val="300"/>
              </a:spcBef>
              <a:buFont typeface="Wingdings" pitchFamily="2" charset="2"/>
              <a:buNone/>
              <a:defRPr/>
            </a:pPr>
            <a:endParaRPr lang="en-US" sz="1300" dirty="0" smtClean="0">
              <a:solidFill>
                <a:srgbClr val="990000"/>
              </a:solidFill>
            </a:endParaRPr>
          </a:p>
          <a:p>
            <a:pPr eaLnBrk="1" hangingPunct="1">
              <a:spcBef>
                <a:spcPts val="300"/>
              </a:spcBef>
              <a:buFont typeface="Wingdings" pitchFamily="2" charset="2"/>
              <a:buNone/>
              <a:defRPr/>
            </a:pPr>
            <a:endParaRPr lang="en-US" sz="1300" dirty="0" smtClean="0">
              <a:solidFill>
                <a:srgbClr val="990000"/>
              </a:solidFill>
            </a:endParaRPr>
          </a:p>
        </p:txBody>
      </p:sp>
      <p:pic>
        <p:nvPicPr>
          <p:cNvPr id="6" name="Picture 5" descr="Report_p13_Graph_051810.jpg"/>
          <p:cNvPicPr>
            <a:picLocks noChangeAspect="1"/>
          </p:cNvPicPr>
          <p:nvPr/>
        </p:nvPicPr>
        <p:blipFill>
          <a:blip r:embed="rId2" cstate="print"/>
          <a:stretch>
            <a:fillRect/>
          </a:stretch>
        </p:blipFill>
        <p:spPr>
          <a:xfrm>
            <a:off x="5394037" y="3351929"/>
            <a:ext cx="3244939" cy="252113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07C4827-18FF-4034-88F0-D7E3066C7602}" type="slidenum">
              <a:rPr lang="en-US" smtClean="0"/>
              <a:pPr>
                <a:defRPr/>
              </a:pPr>
              <a:t>18</a:t>
            </a:fld>
            <a:endParaRPr lang="en-US"/>
          </a:p>
        </p:txBody>
      </p:sp>
      <p:pic>
        <p:nvPicPr>
          <p:cNvPr id="3" name="Picture 2" descr="Report_p93_Graph_0518102.jpg"/>
          <p:cNvPicPr>
            <a:picLocks noChangeAspect="1"/>
          </p:cNvPicPr>
          <p:nvPr/>
        </p:nvPicPr>
        <p:blipFill>
          <a:blip r:embed="rId2" cstate="print"/>
          <a:stretch>
            <a:fillRect/>
          </a:stretch>
        </p:blipFill>
        <p:spPr>
          <a:xfrm>
            <a:off x="240062" y="1201783"/>
            <a:ext cx="8196725" cy="4762181"/>
          </a:xfrm>
          <a:prstGeom prst="rect">
            <a:avLst/>
          </a:prstGeom>
        </p:spPr>
      </p:pic>
      <p:sp>
        <p:nvSpPr>
          <p:cNvPr id="4" name="Rectangle 2"/>
          <p:cNvSpPr txBox="1">
            <a:spLocks noChangeArrowheads="1"/>
          </p:cNvSpPr>
          <p:nvPr/>
        </p:nvSpPr>
        <p:spPr>
          <a:xfrm>
            <a:off x="2319338" y="177421"/>
            <a:ext cx="5937250" cy="54103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accent2"/>
                </a:solidFill>
                <a:effectLst/>
                <a:uLnTx/>
                <a:uFillTx/>
                <a:latin typeface="+mj-lt"/>
                <a:ea typeface="+mj-ea"/>
                <a:cs typeface="+mj-cs"/>
              </a:rPr>
              <a:t>Research</a:t>
            </a:r>
            <a:r>
              <a:rPr lang="en-US" kern="0" dirty="0" smtClean="0">
                <a:latin typeface="+mj-lt"/>
                <a:ea typeface="+mj-ea"/>
                <a:cs typeface="+mj-cs"/>
              </a:rPr>
              <a:t> </a:t>
            </a:r>
            <a:r>
              <a:rPr lang="en-US" kern="0" dirty="0" smtClean="0">
                <a:latin typeface="+mj-lt"/>
                <a:ea typeface="+mj-ea"/>
                <a:cs typeface="+mj-cs"/>
              </a:rPr>
              <a:t>Opportunities</a:t>
            </a:r>
            <a:endParaRPr kumimoji="0" lang="en-US" b="1" i="0" u="none" strike="noStrike" kern="0" cap="none" spc="0" normalizeH="0" baseline="0" noProof="0" dirty="0" smtClean="0">
              <a:ln>
                <a:noFill/>
              </a:ln>
              <a:solidFill>
                <a:schemeClr val="accent2"/>
              </a:solidFill>
              <a:effectLst/>
              <a:uLnTx/>
              <a:uFillTx/>
              <a:latin typeface="+mj-lt"/>
              <a:ea typeface="+mj-ea"/>
              <a:cs typeface="+mj-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843088" y="147638"/>
            <a:ext cx="5849937" cy="603250"/>
          </a:xfrm>
          <a:noFill/>
        </p:spPr>
        <p:txBody>
          <a:bodyPr/>
          <a:lstStyle/>
          <a:p>
            <a:pPr eaLnBrk="1" hangingPunct="1">
              <a:defRPr/>
            </a:pPr>
            <a:r>
              <a:rPr lang="en-US" sz="2000" dirty="0" smtClean="0">
                <a:effectLst/>
              </a:rPr>
              <a:t>Other </a:t>
            </a:r>
            <a:r>
              <a:rPr lang="en-US" sz="2000" dirty="0" smtClean="0">
                <a:effectLst/>
              </a:rPr>
              <a:t>Program Activities</a:t>
            </a:r>
          </a:p>
        </p:txBody>
      </p:sp>
      <p:sp>
        <p:nvSpPr>
          <p:cNvPr id="60418" name="Rectangle 3"/>
          <p:cNvSpPr>
            <a:spLocks noGrp="1" noChangeArrowheads="1"/>
          </p:cNvSpPr>
          <p:nvPr>
            <p:ph type="body" idx="1"/>
          </p:nvPr>
        </p:nvSpPr>
        <p:spPr>
          <a:xfrm>
            <a:off x="274320" y="1000013"/>
            <a:ext cx="8548687" cy="5707062"/>
          </a:xfrm>
        </p:spPr>
        <p:txBody>
          <a:bodyPr/>
          <a:lstStyle/>
          <a:p>
            <a:pPr marL="266700" indent="-266700" eaLnBrk="1" hangingPunct="1">
              <a:spcBef>
                <a:spcPts val="0"/>
              </a:spcBef>
              <a:spcAft>
                <a:spcPts val="600"/>
              </a:spcAft>
              <a:buFont typeface="Wingdings" pitchFamily="2" charset="2"/>
              <a:buNone/>
            </a:pPr>
            <a:r>
              <a:rPr lang="en-US" sz="1400" dirty="0" smtClean="0">
                <a:cs typeface="Arial" charset="0"/>
              </a:rPr>
              <a:t>HEPAP/Advisory</a:t>
            </a:r>
          </a:p>
          <a:p>
            <a:pPr marL="266700" indent="-266700" eaLnBrk="1" hangingPunct="1">
              <a:spcBef>
                <a:spcPts val="0"/>
              </a:spcBef>
              <a:spcAft>
                <a:spcPts val="600"/>
              </a:spcAft>
            </a:pPr>
            <a:r>
              <a:rPr lang="en-US" sz="1400" dirty="0" smtClean="0">
                <a:solidFill>
                  <a:schemeClr val="accent2"/>
                </a:solidFill>
                <a:cs typeface="Arial" charset="0"/>
              </a:rPr>
              <a:t>HEPAP Committee of Visitors (COV) to examine/evaluate operations of the DOE SC </a:t>
            </a:r>
            <a:r>
              <a:rPr lang="en-US" sz="1400" dirty="0" smtClean="0">
                <a:solidFill>
                  <a:schemeClr val="accent2"/>
                </a:solidFill>
                <a:cs typeface="Arial" charset="0"/>
              </a:rPr>
              <a:t>OHEP</a:t>
            </a:r>
            <a:endParaRPr lang="en-US" sz="1400" dirty="0" smtClean="0">
              <a:solidFill>
                <a:schemeClr val="accent2"/>
              </a:solidFill>
              <a:cs typeface="Arial" charset="0"/>
            </a:endParaRPr>
          </a:p>
          <a:p>
            <a:pPr marL="266700" indent="-266700" eaLnBrk="1" hangingPunct="1">
              <a:spcBef>
                <a:spcPts val="0"/>
              </a:spcBef>
              <a:spcAft>
                <a:spcPts val="600"/>
              </a:spcAft>
              <a:buFont typeface="Wingdings" pitchFamily="2" charset="2"/>
              <a:buNone/>
            </a:pPr>
            <a:endParaRPr lang="en-US" sz="1400" dirty="0" smtClean="0">
              <a:cs typeface="Arial" charset="0"/>
            </a:endParaRPr>
          </a:p>
          <a:p>
            <a:pPr marL="266700" indent="-266700" eaLnBrk="1" hangingPunct="1">
              <a:spcBef>
                <a:spcPts val="0"/>
              </a:spcBef>
              <a:spcAft>
                <a:spcPts val="600"/>
              </a:spcAft>
              <a:buFont typeface="Wingdings" pitchFamily="2" charset="2"/>
              <a:buNone/>
            </a:pPr>
            <a:r>
              <a:rPr lang="en-US" sz="1400" dirty="0" smtClean="0">
                <a:cs typeface="Arial" charset="0"/>
              </a:rPr>
              <a:t>Office of HEP</a:t>
            </a:r>
          </a:p>
          <a:p>
            <a:pPr marL="266700" indent="-266700" eaLnBrk="1" hangingPunct="1">
              <a:spcBef>
                <a:spcPts val="0"/>
              </a:spcBef>
              <a:spcAft>
                <a:spcPts val="600"/>
              </a:spcAft>
            </a:pPr>
            <a:r>
              <a:rPr lang="en-US" sz="1400" dirty="0" smtClean="0">
                <a:solidFill>
                  <a:schemeClr val="accent2"/>
                </a:solidFill>
                <a:cs typeface="Arial" charset="0"/>
              </a:rPr>
              <a:t>Two recent </a:t>
            </a:r>
            <a:r>
              <a:rPr lang="en-US" sz="1400" dirty="0" smtClean="0">
                <a:solidFill>
                  <a:schemeClr val="accent2"/>
                </a:solidFill>
                <a:cs typeface="Arial" charset="0"/>
              </a:rPr>
              <a:t>appointments</a:t>
            </a:r>
          </a:p>
          <a:p>
            <a:pPr marL="666750" lvl="1" indent="-266700" eaLnBrk="1" hangingPunct="1">
              <a:spcBef>
                <a:spcPts val="0"/>
              </a:spcBef>
              <a:spcAft>
                <a:spcPts val="600"/>
              </a:spcAft>
            </a:pPr>
            <a:r>
              <a:rPr lang="en-US" sz="1400" dirty="0" smtClean="0">
                <a:cs typeface="Arial" charset="0"/>
              </a:rPr>
              <a:t>Fred </a:t>
            </a:r>
            <a:r>
              <a:rPr lang="en-US" sz="1400" dirty="0" err="1" smtClean="0">
                <a:cs typeface="Arial" charset="0"/>
              </a:rPr>
              <a:t>Borcherding</a:t>
            </a:r>
            <a:r>
              <a:rPr lang="en-US" sz="1400" dirty="0" smtClean="0">
                <a:cs typeface="Arial" charset="0"/>
              </a:rPr>
              <a:t> – Program Manager for Instrumentation</a:t>
            </a:r>
          </a:p>
          <a:p>
            <a:pPr marL="666750" lvl="1" indent="-266700" eaLnBrk="1" hangingPunct="1">
              <a:spcBef>
                <a:spcPts val="0"/>
              </a:spcBef>
              <a:spcAft>
                <a:spcPts val="600"/>
              </a:spcAft>
            </a:pPr>
            <a:r>
              <a:rPr lang="en-US" sz="1400" dirty="0" smtClean="0">
                <a:cs typeface="Arial" charset="0"/>
              </a:rPr>
              <a:t>Michael Salamon – Program Manager for Non-Accelerator Physics </a:t>
            </a:r>
            <a:endParaRPr lang="en-US" sz="1400" dirty="0" smtClean="0">
              <a:solidFill>
                <a:schemeClr val="tx1"/>
              </a:solidFill>
              <a:cs typeface="Arial" charset="0"/>
            </a:endParaRPr>
          </a:p>
          <a:p>
            <a:pPr marL="266700" indent="-266700" eaLnBrk="1" hangingPunct="1">
              <a:spcBef>
                <a:spcPts val="0"/>
              </a:spcBef>
              <a:spcAft>
                <a:spcPts val="600"/>
              </a:spcAft>
            </a:pPr>
            <a:r>
              <a:rPr lang="en-US" sz="1400" dirty="0" smtClean="0">
                <a:solidFill>
                  <a:schemeClr val="accent2"/>
                </a:solidFill>
                <a:cs typeface="Arial" charset="0"/>
              </a:rPr>
              <a:t>Office significantly strengthened by  for IPAs &amp; </a:t>
            </a:r>
            <a:r>
              <a:rPr lang="en-US" sz="1400" dirty="0" err="1" smtClean="0">
                <a:solidFill>
                  <a:schemeClr val="accent2"/>
                </a:solidFill>
                <a:cs typeface="Arial" charset="0"/>
              </a:rPr>
              <a:t>Detailees</a:t>
            </a:r>
            <a:r>
              <a:rPr lang="en-US" sz="1400" dirty="0" smtClean="0">
                <a:solidFill>
                  <a:schemeClr val="accent2"/>
                </a:solidFill>
                <a:cs typeface="Arial" charset="0"/>
              </a:rPr>
              <a:t> (a number of appointments ending in FY2010 and FY2011)</a:t>
            </a:r>
          </a:p>
          <a:p>
            <a:pPr marL="266700" indent="-266700" eaLnBrk="1" hangingPunct="1">
              <a:spcBef>
                <a:spcPts val="0"/>
              </a:spcBef>
              <a:spcAft>
                <a:spcPts val="600"/>
              </a:spcAft>
            </a:pPr>
            <a:endParaRPr lang="en-US" sz="1400" dirty="0" smtClean="0">
              <a:solidFill>
                <a:schemeClr val="accent2"/>
              </a:solidFill>
              <a:cs typeface="Arial" charset="0"/>
            </a:endParaRPr>
          </a:p>
          <a:p>
            <a:pPr>
              <a:spcBef>
                <a:spcPts val="0"/>
              </a:spcBef>
              <a:spcAft>
                <a:spcPts val="600"/>
              </a:spcAft>
              <a:buNone/>
            </a:pPr>
            <a:r>
              <a:rPr lang="en-US" sz="1400" dirty="0" smtClean="0"/>
              <a:t>Federal </a:t>
            </a:r>
            <a:r>
              <a:rPr lang="en-US" sz="1400" dirty="0" smtClean="0"/>
              <a:t>Vacancies</a:t>
            </a:r>
            <a:endParaRPr lang="en-US" sz="1400" dirty="0" smtClean="0">
              <a:solidFill>
                <a:schemeClr val="accent2"/>
              </a:solidFill>
            </a:endParaRPr>
          </a:p>
          <a:p>
            <a:pPr>
              <a:spcBef>
                <a:spcPts val="0"/>
              </a:spcBef>
              <a:spcAft>
                <a:spcPts val="600"/>
              </a:spcAft>
            </a:pPr>
            <a:r>
              <a:rPr lang="en-US" sz="1400" dirty="0" smtClean="0">
                <a:solidFill>
                  <a:schemeClr val="accent2"/>
                </a:solidFill>
              </a:rPr>
              <a:t>Computational HEP Program </a:t>
            </a:r>
            <a:r>
              <a:rPr lang="en-US" sz="1400" dirty="0" smtClean="0">
                <a:solidFill>
                  <a:schemeClr val="accent2"/>
                </a:solidFill>
              </a:rPr>
              <a:t>Manager</a:t>
            </a:r>
            <a:endParaRPr lang="en-US" sz="1400" dirty="0" smtClean="0">
              <a:solidFill>
                <a:schemeClr val="accent2"/>
              </a:solidFill>
            </a:endParaRPr>
          </a:p>
          <a:p>
            <a:pPr>
              <a:spcBef>
                <a:spcPts val="0"/>
              </a:spcBef>
              <a:spcAft>
                <a:spcPts val="600"/>
              </a:spcAft>
            </a:pPr>
            <a:r>
              <a:rPr lang="en-US" sz="1400" dirty="0" smtClean="0">
                <a:solidFill>
                  <a:schemeClr val="accent2"/>
                </a:solidFill>
              </a:rPr>
              <a:t>Theoretical Physics Program </a:t>
            </a:r>
            <a:r>
              <a:rPr lang="en-US" sz="1400" dirty="0" smtClean="0">
                <a:solidFill>
                  <a:schemeClr val="accent2"/>
                </a:solidFill>
              </a:rPr>
              <a:t>Manager</a:t>
            </a:r>
            <a:endParaRPr lang="en-US" sz="1400" dirty="0" smtClean="0">
              <a:solidFill>
                <a:schemeClr val="accent2"/>
              </a:solidFill>
            </a:endParaRPr>
          </a:p>
          <a:p>
            <a:pPr>
              <a:spcBef>
                <a:spcPts val="0"/>
              </a:spcBef>
              <a:spcAft>
                <a:spcPts val="600"/>
              </a:spcAft>
            </a:pPr>
            <a:r>
              <a:rPr lang="en-US" sz="1400" dirty="0" smtClean="0">
                <a:solidFill>
                  <a:schemeClr val="accent2"/>
                </a:solidFill>
              </a:rPr>
              <a:t>Accelerator Science Program </a:t>
            </a:r>
            <a:r>
              <a:rPr lang="en-US" sz="1400" dirty="0" smtClean="0">
                <a:solidFill>
                  <a:schemeClr val="accent2"/>
                </a:solidFill>
              </a:rPr>
              <a:t>Manager</a:t>
            </a:r>
            <a:endParaRPr lang="en-US" sz="1400" dirty="0" smtClean="0">
              <a:solidFill>
                <a:schemeClr val="accent2"/>
              </a:solidFill>
            </a:endParaRPr>
          </a:p>
          <a:p>
            <a:pPr>
              <a:spcBef>
                <a:spcPts val="0"/>
              </a:spcBef>
              <a:spcAft>
                <a:spcPts val="600"/>
              </a:spcAft>
            </a:pPr>
            <a:endParaRPr lang="en-US" sz="1400" dirty="0" smtClean="0">
              <a:solidFill>
                <a:schemeClr val="accent2"/>
              </a:solidFill>
            </a:endParaRPr>
          </a:p>
          <a:p>
            <a:pPr marL="266700" indent="-266700" eaLnBrk="1" hangingPunct="1">
              <a:spcBef>
                <a:spcPts val="0"/>
              </a:spcBef>
              <a:spcAft>
                <a:spcPts val="600"/>
              </a:spcAft>
              <a:buNone/>
            </a:pPr>
            <a:r>
              <a:rPr lang="en-US" sz="1400" dirty="0" smtClean="0">
                <a:cs typeface="Arial" charset="0"/>
              </a:rPr>
              <a:t>Early Career Awards</a:t>
            </a:r>
          </a:p>
          <a:p>
            <a:pPr marL="266700" indent="-266700" eaLnBrk="1" hangingPunct="1">
              <a:spcBef>
                <a:spcPts val="0"/>
              </a:spcBef>
              <a:spcAft>
                <a:spcPts val="600"/>
              </a:spcAft>
            </a:pPr>
            <a:r>
              <a:rPr lang="en-US" sz="1400" dirty="0" smtClean="0">
                <a:solidFill>
                  <a:schemeClr val="accent2"/>
                </a:solidFill>
                <a:cs typeface="Arial" charset="0"/>
              </a:rPr>
              <a:t>Funding of $16M provided in FY 2009 ARRA (4 laboratory &amp; 10 university 5-year awards)</a:t>
            </a:r>
          </a:p>
          <a:p>
            <a:pPr marL="266700" indent="-266700" eaLnBrk="1" hangingPunct="1">
              <a:spcBef>
                <a:spcPts val="0"/>
              </a:spcBef>
              <a:spcAft>
                <a:spcPts val="600"/>
              </a:spcAft>
            </a:pPr>
            <a:r>
              <a:rPr lang="en-US" sz="1400" dirty="0" smtClean="0">
                <a:solidFill>
                  <a:schemeClr val="accent2"/>
                </a:solidFill>
                <a:cs typeface="Arial" charset="0"/>
              </a:rPr>
              <a:t>Coordinated/managed at Office of Science (SC) level</a:t>
            </a:r>
          </a:p>
          <a:p>
            <a:pPr marL="266700" indent="-266700" eaLnBrk="1" hangingPunct="1">
              <a:spcBef>
                <a:spcPts val="0"/>
              </a:spcBef>
              <a:spcAft>
                <a:spcPts val="600"/>
              </a:spcAft>
            </a:pPr>
            <a:r>
              <a:rPr lang="en-US" sz="1400" dirty="0" smtClean="0">
                <a:solidFill>
                  <a:schemeClr val="accent2"/>
                </a:solidFill>
                <a:cs typeface="Arial" charset="0"/>
              </a:rPr>
              <a:t>Steady state funding  of ~$16M will be established for such awards in out-years</a:t>
            </a:r>
          </a:p>
          <a:p>
            <a:pPr>
              <a:spcBef>
                <a:spcPts val="0"/>
              </a:spcBef>
              <a:spcAft>
                <a:spcPts val="600"/>
              </a:spcAft>
            </a:pPr>
            <a:endParaRPr lang="en-US" sz="1400" dirty="0" smtClean="0">
              <a:solidFill>
                <a:schemeClr val="accent2"/>
              </a:solidFill>
            </a:endParaRPr>
          </a:p>
          <a:p>
            <a:pPr marL="266700" indent="-266700" eaLnBrk="1" hangingPunct="1">
              <a:spcBef>
                <a:spcPct val="40000"/>
              </a:spcBef>
              <a:spcAft>
                <a:spcPts val="600"/>
              </a:spcAft>
            </a:pPr>
            <a:endParaRPr lang="en-US" sz="1400" dirty="0" smtClean="0">
              <a:cs typeface="Arial" charset="0"/>
            </a:endParaRPr>
          </a:p>
        </p:txBody>
      </p:sp>
      <p:sp>
        <p:nvSpPr>
          <p:cNvPr id="60419"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eaLnBrk="0" hangingPunct="0"/>
            <a:fld id="{0E84263F-21DC-4FE0-8742-D914A44B1576}" type="slidenum">
              <a:rPr lang="en-US" sz="1400" b="0">
                <a:solidFill>
                  <a:schemeClr val="tx1"/>
                </a:solidFill>
                <a:latin typeface="+mn-lt"/>
              </a:rPr>
              <a:pPr algn="r" eaLnBrk="0" hangingPunct="0"/>
              <a:t>19</a:t>
            </a:fld>
            <a:endParaRPr lang="en-US" sz="1400" b="0" dirty="0">
              <a:solidFill>
                <a:schemeClr val="tx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0"/>
          </p:nvPr>
        </p:nvSpPr>
        <p:spPr>
          <a:xfrm>
            <a:off x="8216536" y="6544490"/>
            <a:ext cx="927463" cy="313509"/>
          </a:xfrm>
          <a:noFill/>
        </p:spPr>
        <p:txBody>
          <a:bodyPr/>
          <a:lstStyle/>
          <a:p>
            <a:fld id="{50A744C1-0196-4EC7-9337-EE4C2359FF60}" type="slidenum">
              <a:rPr lang="en-US" smtClean="0">
                <a:latin typeface="+mn-lt"/>
              </a:rPr>
              <a:pPr/>
              <a:t>2</a:t>
            </a:fld>
            <a:endParaRPr lang="en-US" dirty="0" smtClean="0">
              <a:latin typeface="+mn-lt"/>
            </a:endParaRPr>
          </a:p>
        </p:txBody>
      </p:sp>
      <p:sp>
        <p:nvSpPr>
          <p:cNvPr id="9219" name="Rectangle 2"/>
          <p:cNvSpPr>
            <a:spLocks noGrp="1" noChangeArrowheads="1"/>
          </p:cNvSpPr>
          <p:nvPr>
            <p:ph type="title"/>
          </p:nvPr>
        </p:nvSpPr>
        <p:spPr>
          <a:xfrm>
            <a:off x="2103120" y="156754"/>
            <a:ext cx="5577840" cy="576943"/>
          </a:xfrm>
        </p:spPr>
        <p:txBody>
          <a:bodyPr/>
          <a:lstStyle/>
          <a:p>
            <a:pPr eaLnBrk="1" hangingPunct="1"/>
            <a:r>
              <a:rPr lang="en-US" sz="2000" b="1" dirty="0" smtClean="0">
                <a:effectLst/>
              </a:rPr>
              <a:t>DOE Office of Science (SC)</a:t>
            </a:r>
            <a:br>
              <a:rPr lang="en-US" sz="2000" b="1" dirty="0" smtClean="0">
                <a:effectLst/>
              </a:rPr>
            </a:br>
            <a:r>
              <a:rPr lang="en-US" sz="2000" b="1" dirty="0" smtClean="0">
                <a:solidFill>
                  <a:schemeClr val="tx1"/>
                </a:solidFill>
                <a:effectLst/>
              </a:rPr>
              <a:t>Office of High Energy Physics (OHEP)</a:t>
            </a:r>
          </a:p>
        </p:txBody>
      </p:sp>
      <p:sp>
        <p:nvSpPr>
          <p:cNvPr id="9220" name="Rectangle 3"/>
          <p:cNvSpPr>
            <a:spLocks noGrp="1" noChangeArrowheads="1"/>
          </p:cNvSpPr>
          <p:nvPr>
            <p:ph type="body" sz="half" idx="1"/>
          </p:nvPr>
        </p:nvSpPr>
        <p:spPr>
          <a:xfrm>
            <a:off x="436698" y="1089270"/>
            <a:ext cx="8231188" cy="5375275"/>
          </a:xfrm>
        </p:spPr>
        <p:txBody>
          <a:bodyPr/>
          <a:lstStyle/>
          <a:p>
            <a:pPr defTabSz="1217613" eaLnBrk="1" hangingPunct="1">
              <a:buFont typeface="Wingdings" pitchFamily="2" charset="2"/>
              <a:buNone/>
            </a:pPr>
            <a:r>
              <a:rPr lang="en-US" sz="1400" dirty="0" smtClean="0">
                <a:solidFill>
                  <a:schemeClr val="tx1"/>
                </a:solidFill>
              </a:rPr>
              <a:t>DOE SC OHEP Program is the U.S. Federal Steward of HEP research</a:t>
            </a:r>
          </a:p>
          <a:p>
            <a:pPr defTabSz="1217613" eaLnBrk="1" hangingPunct="1"/>
            <a:r>
              <a:rPr lang="en-US" sz="1400" dirty="0" smtClean="0"/>
              <a:t> providing over 90 % of federal support to</a:t>
            </a:r>
          </a:p>
          <a:p>
            <a:pPr marL="592138" lvl="1" indent="-249238" defTabSz="1217613" eaLnBrk="1" hangingPunct="1"/>
            <a:r>
              <a:rPr lang="en-US" sz="1400" b="1" dirty="0" smtClean="0"/>
              <a:t>design, construct and operate the research facilities</a:t>
            </a:r>
          </a:p>
          <a:p>
            <a:pPr marL="592138" lvl="1" indent="-249238" defTabSz="1217613" eaLnBrk="1" hangingPunct="1"/>
            <a:r>
              <a:rPr lang="en-US" sz="1400" b="1" dirty="0" smtClean="0"/>
              <a:t>support  researchers at universities and laboratories</a:t>
            </a:r>
          </a:p>
          <a:p>
            <a:pPr marL="592138" lvl="1" indent="-249238" defTabSz="1217613" eaLnBrk="1" hangingPunct="1"/>
            <a:r>
              <a:rPr lang="en-US" sz="1400" b="1" dirty="0" smtClean="0"/>
              <a:t>develop the advanced technologies and next generation scientific/technical workforce</a:t>
            </a:r>
          </a:p>
          <a:p>
            <a:pPr defTabSz="1217613" eaLnBrk="1" hangingPunct="1">
              <a:buFont typeface="Wingdings" pitchFamily="2" charset="2"/>
              <a:buNone/>
            </a:pPr>
            <a:endParaRPr lang="en-US" sz="1400" dirty="0" smtClean="0"/>
          </a:p>
          <a:p>
            <a:pPr defTabSz="1217613" eaLnBrk="1" hangingPunct="1">
              <a:buFont typeface="Wingdings" pitchFamily="2" charset="2"/>
              <a:buNone/>
            </a:pPr>
            <a:r>
              <a:rPr lang="en-US" sz="1400" dirty="0" smtClean="0">
                <a:solidFill>
                  <a:schemeClr val="tx1"/>
                </a:solidFill>
              </a:rPr>
              <a:t>The Scientific community identifies the scientific opportunities and their priorities</a:t>
            </a:r>
          </a:p>
          <a:p>
            <a:pPr defTabSz="1217613" eaLnBrk="1" hangingPunct="1"/>
            <a:r>
              <a:rPr lang="en-US" sz="1400" dirty="0" smtClean="0"/>
              <a:t>defines the scientific field and future direction</a:t>
            </a:r>
          </a:p>
          <a:p>
            <a:pPr marL="592138" lvl="1" indent="-249238" defTabSz="1217613" eaLnBrk="1" hangingPunct="1"/>
            <a:r>
              <a:rPr lang="en-US" sz="1400" b="1" dirty="0" smtClean="0"/>
              <a:t>DOE/NSF chartered High Energy Physics Advisory Panel (HEPAP) Reports</a:t>
            </a:r>
          </a:p>
          <a:p>
            <a:pPr marL="592138" lvl="1" indent="-249238" defTabSz="1217613" eaLnBrk="1" hangingPunct="1"/>
            <a:r>
              <a:rPr lang="en-US" sz="1400" b="1" dirty="0" smtClean="0"/>
              <a:t>Other scientific reports (National Academy, AAAC, OECD GSF, etc.)</a:t>
            </a:r>
          </a:p>
          <a:p>
            <a:pPr marL="592138" lvl="1" indent="-249238" defTabSz="1217613" eaLnBrk="1" hangingPunct="1"/>
            <a:r>
              <a:rPr lang="en-US" sz="1400" b="1" dirty="0" smtClean="0"/>
              <a:t>Facility PACs, DOE Reviews, etc.  </a:t>
            </a:r>
          </a:p>
          <a:p>
            <a:pPr defTabSz="1217613" eaLnBrk="1" hangingPunct="1"/>
            <a:endParaRPr lang="en-US" sz="1400" dirty="0" smtClean="0"/>
          </a:p>
          <a:p>
            <a:pPr defTabSz="1217613" eaLnBrk="1" hangingPunct="1">
              <a:buFont typeface="Wingdings" pitchFamily="2" charset="2"/>
              <a:buNone/>
            </a:pPr>
            <a:r>
              <a:rPr lang="en-US" sz="1400" dirty="0" smtClean="0">
                <a:solidFill>
                  <a:schemeClr val="tx1"/>
                </a:solidFill>
              </a:rPr>
              <a:t>OHEP Mission is to maintain the Nation’s competency/leadership in HEP research</a:t>
            </a:r>
          </a:p>
          <a:p>
            <a:pPr defTabSz="1217613" eaLnBrk="1" hangingPunct="1"/>
            <a:r>
              <a:rPr lang="en-US" sz="1400" dirty="0" smtClean="0"/>
              <a:t>with responsibilities to</a:t>
            </a:r>
          </a:p>
          <a:p>
            <a:pPr marL="592138" lvl="1" indent="-249238" defTabSz="1217613" eaLnBrk="1" hangingPunct="1"/>
            <a:r>
              <a:rPr lang="en-US" sz="1400" b="1" dirty="0" smtClean="0"/>
              <a:t>establish a strategic plan that address the identified scientific opportunities</a:t>
            </a:r>
          </a:p>
          <a:p>
            <a:pPr marL="592138" lvl="1" indent="-249238" defTabSz="1217613" eaLnBrk="1" hangingPunct="1"/>
            <a:r>
              <a:rPr lang="en-US" sz="1400" b="1" dirty="0" smtClean="0"/>
              <a:t>formulate, justify and defend Budget Requests to implement that plan</a:t>
            </a:r>
          </a:p>
          <a:p>
            <a:pPr marL="592138" lvl="1" indent="-249238" defTabSz="1217613" eaLnBrk="1" hangingPunct="1"/>
            <a:r>
              <a:rPr lang="en-US" sz="1400" b="1" dirty="0" smtClean="0"/>
              <a:t>effectively manage the funding obtained to deliver significant outcomes</a:t>
            </a:r>
          </a:p>
          <a:p>
            <a:pPr marL="592138" lvl="1" indent="-249238" defTabSz="1217613" eaLnBrk="1" hangingPunct="1">
              <a:buFontTx/>
              <a:buNone/>
            </a:pPr>
            <a:endParaRPr lang="en-US" sz="1400" b="1" dirty="0" smtClean="0"/>
          </a:p>
          <a:p>
            <a:pPr defTabSz="1217613" eaLnBrk="1" hangingPunct="1">
              <a:buFont typeface="Wingdings" pitchFamily="2" charset="2"/>
              <a:buNone/>
            </a:pPr>
            <a:endParaRPr lang="en-US" sz="1400" dirty="0"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2259013" y="131763"/>
            <a:ext cx="5083175" cy="615950"/>
          </a:xfrm>
          <a:noFill/>
        </p:spPr>
        <p:txBody>
          <a:bodyPr/>
          <a:lstStyle/>
          <a:p>
            <a:r>
              <a:rPr lang="en-US" sz="2000" dirty="0" smtClean="0">
                <a:effectLst/>
              </a:rPr>
              <a:t>HEP Early Career Program</a:t>
            </a:r>
          </a:p>
        </p:txBody>
      </p:sp>
      <p:sp>
        <p:nvSpPr>
          <p:cNvPr id="11267" name="Content Placeholder 2"/>
          <p:cNvSpPr>
            <a:spLocks noGrp="1"/>
          </p:cNvSpPr>
          <p:nvPr>
            <p:ph idx="1"/>
          </p:nvPr>
        </p:nvSpPr>
        <p:spPr>
          <a:xfrm>
            <a:off x="198438" y="1033463"/>
            <a:ext cx="8713787" cy="5599112"/>
          </a:xfrm>
        </p:spPr>
        <p:txBody>
          <a:bodyPr/>
          <a:lstStyle/>
          <a:p>
            <a:pPr marL="231775" indent="-231775">
              <a:defRPr/>
            </a:pPr>
            <a:r>
              <a:rPr lang="en-US" sz="1300" dirty="0" smtClean="0"/>
              <a:t>Supersedes HEP Outstanding Junior Investigator (OJI) program</a:t>
            </a:r>
          </a:p>
          <a:p>
            <a:pPr marL="231775" indent="-231775">
              <a:defRPr/>
            </a:pPr>
            <a:endParaRPr lang="en-US" sz="1300" dirty="0" smtClean="0"/>
          </a:p>
          <a:p>
            <a:pPr marL="231775" indent="-231775">
              <a:defRPr/>
            </a:pPr>
            <a:r>
              <a:rPr lang="en-US" sz="1300" dirty="0" smtClean="0"/>
              <a:t>Breakdown of proposals:</a:t>
            </a:r>
          </a:p>
          <a:p>
            <a:pPr marL="231775" indent="-231775">
              <a:defRPr/>
            </a:pPr>
            <a:endParaRPr lang="en-US" sz="1300" dirty="0" smtClean="0"/>
          </a:p>
          <a:p>
            <a:pPr marL="231775" indent="-231775">
              <a:defRPr/>
            </a:pPr>
            <a:endParaRPr lang="en-US" sz="1300" dirty="0" smtClean="0"/>
          </a:p>
          <a:p>
            <a:pPr marL="231775" indent="-231775">
              <a:defRPr/>
            </a:pPr>
            <a:endParaRPr lang="en-US" sz="1300" dirty="0" smtClean="0"/>
          </a:p>
          <a:p>
            <a:pPr marL="231775" indent="-231775">
              <a:defRPr/>
            </a:pPr>
            <a:endParaRPr lang="en-US" sz="1300" dirty="0" smtClean="0"/>
          </a:p>
          <a:p>
            <a:pPr marL="231775" indent="-231775">
              <a:defRPr/>
            </a:pPr>
            <a:endParaRPr lang="en-US" sz="1300" dirty="0" smtClean="0"/>
          </a:p>
          <a:p>
            <a:pPr marL="231775" indent="-231775">
              <a:defRPr/>
            </a:pPr>
            <a:endParaRPr lang="en-US" sz="1300" dirty="0" smtClean="0"/>
          </a:p>
          <a:p>
            <a:pPr marL="231775" indent="-231775">
              <a:defRPr/>
            </a:pPr>
            <a:endParaRPr lang="en-US" sz="1300" dirty="0" smtClean="0"/>
          </a:p>
          <a:p>
            <a:pPr marL="231775" indent="-231775">
              <a:defRPr/>
            </a:pPr>
            <a:endParaRPr lang="en-US" sz="1300" dirty="0" smtClean="0"/>
          </a:p>
          <a:p>
            <a:pPr marL="231775" indent="-231775">
              <a:defRPr/>
            </a:pPr>
            <a:r>
              <a:rPr lang="en-US" sz="1300" dirty="0" smtClean="0"/>
              <a:t>Three HEP panels met in early December: </a:t>
            </a:r>
          </a:p>
          <a:p>
            <a:pPr marL="573088" lvl="1">
              <a:defRPr/>
            </a:pPr>
            <a:r>
              <a:rPr lang="en-US" sz="1300" dirty="0" smtClean="0"/>
              <a:t>Laboratory Experiment</a:t>
            </a:r>
          </a:p>
          <a:p>
            <a:pPr marL="573088" lvl="1">
              <a:defRPr/>
            </a:pPr>
            <a:r>
              <a:rPr lang="en-US" sz="1300" dirty="0" smtClean="0"/>
              <a:t>University  Experiment</a:t>
            </a:r>
          </a:p>
          <a:p>
            <a:pPr marL="573088" lvl="1">
              <a:defRPr/>
            </a:pPr>
            <a:r>
              <a:rPr lang="en-US" sz="1300" dirty="0" smtClean="0"/>
              <a:t>Theory</a:t>
            </a:r>
          </a:p>
          <a:p>
            <a:pPr lvl="1">
              <a:defRPr/>
            </a:pPr>
            <a:endParaRPr lang="en-US" sz="1300" dirty="0" smtClean="0"/>
          </a:p>
          <a:p>
            <a:pPr marL="231775" indent="-231775">
              <a:defRPr/>
            </a:pPr>
            <a:r>
              <a:rPr lang="en-US" sz="1300" dirty="0" smtClean="0"/>
              <a:t>Statistics:</a:t>
            </a:r>
          </a:p>
          <a:p>
            <a:pPr marL="573088" lvl="1">
              <a:defRPr/>
            </a:pPr>
            <a:r>
              <a:rPr lang="en-US" sz="1300" dirty="0" smtClean="0"/>
              <a:t>Theory: Six awards (49 proposals) spanning research frontiers ,mostly focused on LHC physics</a:t>
            </a:r>
          </a:p>
          <a:p>
            <a:pPr marL="573088" lvl="1">
              <a:defRPr/>
            </a:pPr>
            <a:r>
              <a:rPr lang="en-US" sz="1300" dirty="0" smtClean="0"/>
              <a:t>Experiment: Eight awards (105 proposals); Three Energy Frontier; Three Intensity Frontier; Two Cosmic Frontier; One Accelerator R&amp;D</a:t>
            </a:r>
          </a:p>
          <a:p>
            <a:pPr marL="573088" lvl="1">
              <a:defRPr/>
            </a:pPr>
            <a:r>
              <a:rPr lang="en-US" sz="1300" dirty="0" smtClean="0"/>
              <a:t>Gender: Three women;  Eleven men</a:t>
            </a:r>
          </a:p>
          <a:p>
            <a:pPr marL="573088" lvl="1">
              <a:defRPr/>
            </a:pPr>
            <a:r>
              <a:rPr lang="en-US" sz="1300" dirty="0" smtClean="0"/>
              <a:t>Geography:  Six East; Four Midwest; Four West </a:t>
            </a:r>
          </a:p>
          <a:p>
            <a:pPr marL="573088" lvl="1">
              <a:defRPr/>
            </a:pPr>
            <a:r>
              <a:rPr lang="en-US" sz="1300" dirty="0" smtClean="0"/>
              <a:t>Evenly distributed in year since PhD</a:t>
            </a:r>
          </a:p>
          <a:p>
            <a:pPr>
              <a:defRPr/>
            </a:pPr>
            <a:endParaRPr lang="en-US" sz="1300" dirty="0" smtClean="0"/>
          </a:p>
        </p:txBody>
      </p:sp>
      <p:graphicFrame>
        <p:nvGraphicFramePr>
          <p:cNvPr id="4" name="Table 3"/>
          <p:cNvGraphicFramePr>
            <a:graphicFrameLocks noGrp="1"/>
          </p:cNvGraphicFramePr>
          <p:nvPr/>
        </p:nvGraphicFramePr>
        <p:xfrm>
          <a:off x="1392238" y="1928813"/>
          <a:ext cx="5977720" cy="1437324"/>
        </p:xfrm>
        <a:graphic>
          <a:graphicData uri="http://schemas.openxmlformats.org/drawingml/2006/table">
            <a:tbl>
              <a:tblPr firstRow="1" bandRow="1">
                <a:tableStyleId>{5C22544A-7EE6-4342-B048-85BDC9FD1C3A}</a:tableStyleId>
              </a:tblPr>
              <a:tblGrid>
                <a:gridCol w="1494430"/>
                <a:gridCol w="1494430"/>
                <a:gridCol w="1494430"/>
                <a:gridCol w="1494430"/>
              </a:tblGrid>
              <a:tr h="522924">
                <a:tc>
                  <a:txBody>
                    <a:bodyPr/>
                    <a:lstStyle/>
                    <a:p>
                      <a:endParaRPr lang="en-US" sz="1400" dirty="0"/>
                    </a:p>
                  </a:txBody>
                  <a:tcPr/>
                </a:tc>
                <a:tc>
                  <a:txBody>
                    <a:bodyPr/>
                    <a:lstStyle/>
                    <a:p>
                      <a:pPr algn="ctr"/>
                      <a:r>
                        <a:rPr lang="en-US" sz="1400" dirty="0" smtClean="0"/>
                        <a:t>Experiment</a:t>
                      </a:r>
                      <a:endParaRPr lang="en-US" sz="1400" dirty="0"/>
                    </a:p>
                  </a:txBody>
                  <a:tcPr/>
                </a:tc>
                <a:tc>
                  <a:txBody>
                    <a:bodyPr/>
                    <a:lstStyle/>
                    <a:p>
                      <a:pPr algn="ctr"/>
                      <a:r>
                        <a:rPr lang="en-US" sz="1400" dirty="0" smtClean="0"/>
                        <a:t>Theory</a:t>
                      </a:r>
                      <a:endParaRPr lang="en-US" sz="1400" dirty="0"/>
                    </a:p>
                  </a:txBody>
                  <a:tcPr/>
                </a:tc>
                <a:tc>
                  <a:txBody>
                    <a:bodyPr/>
                    <a:lstStyle/>
                    <a:p>
                      <a:pPr algn="ctr"/>
                      <a:r>
                        <a:rPr lang="en-US" sz="1400" dirty="0" smtClean="0"/>
                        <a:t>Total</a:t>
                      </a:r>
                      <a:endParaRPr lang="en-US" sz="1400" dirty="0"/>
                    </a:p>
                  </a:txBody>
                  <a:tcPr/>
                </a:tc>
              </a:tr>
              <a:tr h="298814">
                <a:tc>
                  <a:txBody>
                    <a:bodyPr/>
                    <a:lstStyle/>
                    <a:p>
                      <a:r>
                        <a:rPr lang="en-US" sz="1400" dirty="0" smtClean="0"/>
                        <a:t>Lab</a:t>
                      </a:r>
                      <a:endParaRPr lang="en-US" sz="1400" dirty="0"/>
                    </a:p>
                  </a:txBody>
                  <a:tcPr/>
                </a:tc>
                <a:tc>
                  <a:txBody>
                    <a:bodyPr/>
                    <a:lstStyle/>
                    <a:p>
                      <a:pPr algn="ctr"/>
                      <a:r>
                        <a:rPr lang="en-US" sz="1400" dirty="0" smtClean="0"/>
                        <a:t>41</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47</a:t>
                      </a:r>
                      <a:endParaRPr lang="en-US" sz="1400" dirty="0"/>
                    </a:p>
                  </a:txBody>
                  <a:tcPr/>
                </a:tc>
              </a:tr>
              <a:tr h="298814">
                <a:tc>
                  <a:txBody>
                    <a:bodyPr/>
                    <a:lstStyle/>
                    <a:p>
                      <a:r>
                        <a:rPr lang="en-US" sz="1400" dirty="0" smtClean="0"/>
                        <a:t>University</a:t>
                      </a:r>
                      <a:endParaRPr lang="en-US" sz="1400" dirty="0"/>
                    </a:p>
                  </a:txBody>
                  <a:tcPr/>
                </a:tc>
                <a:tc>
                  <a:txBody>
                    <a:bodyPr/>
                    <a:lstStyle/>
                    <a:p>
                      <a:pPr algn="ctr"/>
                      <a:r>
                        <a:rPr lang="en-US" sz="1400" dirty="0" smtClean="0"/>
                        <a:t>64</a:t>
                      </a:r>
                      <a:endParaRPr lang="en-US" sz="1400" dirty="0"/>
                    </a:p>
                  </a:txBody>
                  <a:tcPr/>
                </a:tc>
                <a:tc>
                  <a:txBody>
                    <a:bodyPr/>
                    <a:lstStyle/>
                    <a:p>
                      <a:pPr algn="ctr"/>
                      <a:r>
                        <a:rPr lang="en-US" sz="1400" dirty="0" smtClean="0"/>
                        <a:t>43</a:t>
                      </a:r>
                      <a:endParaRPr lang="en-US" sz="1400" dirty="0"/>
                    </a:p>
                  </a:txBody>
                  <a:tcPr/>
                </a:tc>
                <a:tc>
                  <a:txBody>
                    <a:bodyPr/>
                    <a:lstStyle/>
                    <a:p>
                      <a:pPr algn="ctr"/>
                      <a:r>
                        <a:rPr lang="en-US" sz="1400" dirty="0" smtClean="0"/>
                        <a:t>107</a:t>
                      </a:r>
                      <a:endParaRPr lang="en-US" sz="1400" dirty="0"/>
                    </a:p>
                  </a:txBody>
                  <a:tcPr/>
                </a:tc>
              </a:tr>
              <a:tr h="298814">
                <a:tc>
                  <a:txBody>
                    <a:bodyPr/>
                    <a:lstStyle/>
                    <a:p>
                      <a:r>
                        <a:rPr lang="en-US" sz="1400" dirty="0" smtClean="0"/>
                        <a:t>Total</a:t>
                      </a:r>
                      <a:endParaRPr lang="en-US" sz="1400" dirty="0"/>
                    </a:p>
                  </a:txBody>
                  <a:tcPr/>
                </a:tc>
                <a:tc>
                  <a:txBody>
                    <a:bodyPr/>
                    <a:lstStyle/>
                    <a:p>
                      <a:pPr algn="ctr"/>
                      <a:r>
                        <a:rPr lang="en-US" sz="1400" dirty="0" smtClean="0"/>
                        <a:t>105</a:t>
                      </a:r>
                      <a:endParaRPr lang="en-US" sz="1400" dirty="0"/>
                    </a:p>
                  </a:txBody>
                  <a:tcPr/>
                </a:tc>
                <a:tc>
                  <a:txBody>
                    <a:bodyPr/>
                    <a:lstStyle/>
                    <a:p>
                      <a:pPr algn="ctr"/>
                      <a:r>
                        <a:rPr lang="en-US" sz="1400" dirty="0" smtClean="0"/>
                        <a:t>49</a:t>
                      </a:r>
                      <a:endParaRPr lang="en-US" sz="1400" dirty="0"/>
                    </a:p>
                  </a:txBody>
                  <a:tcPr/>
                </a:tc>
                <a:tc>
                  <a:txBody>
                    <a:bodyPr/>
                    <a:lstStyle/>
                    <a:p>
                      <a:pPr algn="ctr"/>
                      <a:r>
                        <a:rPr lang="en-US" sz="1400" dirty="0" smtClean="0"/>
                        <a:t>154</a:t>
                      </a:r>
                      <a:endParaRPr lang="en-US" sz="1400" dirty="0"/>
                    </a:p>
                  </a:txBody>
                  <a:tcPr/>
                </a:tc>
              </a:tr>
            </a:tbl>
          </a:graphicData>
        </a:graphic>
      </p:graphicFrame>
      <p:sp>
        <p:nvSpPr>
          <p:cNvPr id="61470"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eaLnBrk="0" hangingPunct="0"/>
            <a:fld id="{DEAA6125-B4E0-4601-8FC4-F7D7FA02083B}" type="slidenum">
              <a:rPr lang="en-US" sz="1400" b="0">
                <a:solidFill>
                  <a:schemeClr val="tx1"/>
                </a:solidFill>
                <a:latin typeface="+mn-lt"/>
              </a:rPr>
              <a:pPr algn="r" eaLnBrk="0" hangingPunct="0"/>
              <a:t>20</a:t>
            </a:fld>
            <a:endParaRPr lang="en-US" sz="1400" b="0" dirty="0">
              <a:solidFill>
                <a:schemeClr val="tx1"/>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effectLst/>
              </a:rPr>
              <a:t>Conclusions</a:t>
            </a:r>
            <a:endParaRPr lang="en-US" sz="2000" dirty="0">
              <a:effectLst/>
            </a:endParaRPr>
          </a:p>
        </p:txBody>
      </p:sp>
      <p:sp>
        <p:nvSpPr>
          <p:cNvPr id="3" name="Content Placeholder 2"/>
          <p:cNvSpPr>
            <a:spLocks noGrp="1"/>
          </p:cNvSpPr>
          <p:nvPr>
            <p:ph idx="1"/>
          </p:nvPr>
        </p:nvSpPr>
        <p:spPr>
          <a:xfrm>
            <a:off x="676656" y="1094232"/>
            <a:ext cx="7772400" cy="5169408"/>
          </a:xfrm>
        </p:spPr>
        <p:txBody>
          <a:bodyPr/>
          <a:lstStyle/>
          <a:p>
            <a:r>
              <a:rPr lang="en-US" sz="1600" dirty="0" smtClean="0">
                <a:solidFill>
                  <a:schemeClr val="tx1"/>
                </a:solidFill>
              </a:rPr>
              <a:t>We are working hard as stewards of high energy physics at the three Frontiers. </a:t>
            </a:r>
            <a:endParaRPr lang="en-US" sz="1600" dirty="0" smtClean="0">
              <a:solidFill>
                <a:schemeClr val="tx1"/>
              </a:solidFill>
            </a:endParaRPr>
          </a:p>
          <a:p>
            <a:endParaRPr lang="en-US" sz="1600" dirty="0" smtClean="0">
              <a:solidFill>
                <a:schemeClr val="tx1"/>
              </a:solidFill>
            </a:endParaRPr>
          </a:p>
          <a:p>
            <a:r>
              <a:rPr lang="en-US" sz="1600" dirty="0" smtClean="0">
                <a:solidFill>
                  <a:schemeClr val="accent2"/>
                </a:solidFill>
              </a:rPr>
              <a:t>Exciting progress at the Energy Frontier, investing heavily in medium- and long term initiatives</a:t>
            </a:r>
            <a:r>
              <a:rPr lang="en-US" sz="1600" dirty="0" smtClean="0">
                <a:solidFill>
                  <a:schemeClr val="accent2"/>
                </a:solidFill>
              </a:rPr>
              <a:t>.</a:t>
            </a:r>
          </a:p>
          <a:p>
            <a:endParaRPr lang="en-US" sz="1600" dirty="0" smtClean="0">
              <a:solidFill>
                <a:schemeClr val="accent2"/>
              </a:solidFill>
            </a:endParaRPr>
          </a:p>
          <a:p>
            <a:r>
              <a:rPr lang="en-US" sz="1600" dirty="0" smtClean="0"/>
              <a:t>Working to establish a world leading U.S. Intensity Frontier program with new facilities centered at </a:t>
            </a:r>
            <a:r>
              <a:rPr lang="en-US" sz="1600" dirty="0" err="1" smtClean="0"/>
              <a:t>Fermilab</a:t>
            </a:r>
            <a:r>
              <a:rPr lang="en-US" sz="1600" dirty="0" smtClean="0"/>
              <a:t>.</a:t>
            </a:r>
          </a:p>
          <a:p>
            <a:endParaRPr lang="en-US" sz="1600" dirty="0" smtClean="0"/>
          </a:p>
          <a:p>
            <a:r>
              <a:rPr lang="en-US" sz="1600" dirty="0" smtClean="0">
                <a:solidFill>
                  <a:srgbClr val="990000"/>
                </a:solidFill>
              </a:rPr>
              <a:t>Pursuing some of the most significant and interesting questions at the Cosmic </a:t>
            </a:r>
            <a:r>
              <a:rPr lang="en-US" sz="1600" dirty="0" smtClean="0">
                <a:solidFill>
                  <a:srgbClr val="990000"/>
                </a:solidFill>
              </a:rPr>
              <a:t>Frontier</a:t>
            </a:r>
          </a:p>
          <a:p>
            <a:endParaRPr lang="en-US" sz="1600" dirty="0" smtClean="0">
              <a:solidFill>
                <a:srgbClr val="990000"/>
              </a:solidFill>
            </a:endParaRPr>
          </a:p>
          <a:p>
            <a:r>
              <a:rPr lang="en-US" sz="1600" dirty="0" smtClean="0">
                <a:solidFill>
                  <a:schemeClr val="tx1"/>
                </a:solidFill>
              </a:rPr>
              <a:t>Interesting accelerator initiatives offer the opportunity for the discipline  to progress while contributing to larger societal issues.</a:t>
            </a:r>
            <a:endParaRPr lang="en-US" sz="1600" dirty="0">
              <a:solidFill>
                <a:schemeClr val="tx1"/>
              </a:solidFill>
            </a:endParaRPr>
          </a:p>
        </p:txBody>
      </p:sp>
      <p:sp>
        <p:nvSpPr>
          <p:cNvPr id="4" name="Slide Number Placeholder 3"/>
          <p:cNvSpPr>
            <a:spLocks noGrp="1"/>
          </p:cNvSpPr>
          <p:nvPr>
            <p:ph type="sldNum" sz="quarter" idx="11"/>
          </p:nvPr>
        </p:nvSpPr>
        <p:spPr/>
        <p:txBody>
          <a:bodyPr/>
          <a:lstStyle/>
          <a:p>
            <a:pPr>
              <a:defRPr/>
            </a:pPr>
            <a:fld id="{E0B2B3C8-EE6B-41DF-AF0B-C950D22DA585}" type="slidenum">
              <a:rPr lang="en-US" smtClean="0"/>
              <a:pPr>
                <a:defRPr/>
              </a:pPr>
              <a:t>21</a:t>
            </a:fld>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xfrm>
            <a:off x="8242662" y="6583680"/>
            <a:ext cx="901337" cy="274320"/>
          </a:xfrm>
          <a:noFill/>
        </p:spPr>
        <p:txBody>
          <a:bodyPr/>
          <a:lstStyle/>
          <a:p>
            <a:pPr algn="r"/>
            <a:fld id="{ECC8E1A9-5594-4A5D-9454-E734AB4E23FB}" type="slidenum">
              <a:rPr lang="en-US" smtClean="0">
                <a:latin typeface="+mn-lt"/>
              </a:rPr>
              <a:pPr algn="r"/>
              <a:t>3</a:t>
            </a:fld>
            <a:endParaRPr lang="en-US" dirty="0" smtClean="0">
              <a:latin typeface="+mn-lt"/>
            </a:endParaRPr>
          </a:p>
        </p:txBody>
      </p:sp>
      <p:sp>
        <p:nvSpPr>
          <p:cNvPr id="10243" name="Rectangle 2"/>
          <p:cNvSpPr>
            <a:spLocks noGrp="1" noChangeArrowheads="1"/>
          </p:cNvSpPr>
          <p:nvPr>
            <p:ph type="title"/>
          </p:nvPr>
        </p:nvSpPr>
        <p:spPr>
          <a:xfrm>
            <a:off x="1874566" y="0"/>
            <a:ext cx="5922962" cy="753336"/>
          </a:xfrm>
        </p:spPr>
        <p:txBody>
          <a:bodyPr/>
          <a:lstStyle/>
          <a:p>
            <a:r>
              <a:rPr lang="en-US" sz="2000" b="1" dirty="0" smtClean="0">
                <a:effectLst/>
              </a:rPr>
              <a:t>High Energy Physics Today:</a:t>
            </a:r>
            <a:br>
              <a:rPr lang="en-US" sz="2000" b="1" dirty="0" smtClean="0">
                <a:effectLst/>
              </a:rPr>
            </a:br>
            <a:r>
              <a:rPr lang="en-US" sz="2000" b="1" dirty="0" smtClean="0">
                <a:solidFill>
                  <a:schemeClr val="tx1"/>
                </a:solidFill>
                <a:effectLst/>
              </a:rPr>
              <a:t>The Three Scientific Frontiers</a:t>
            </a:r>
          </a:p>
        </p:txBody>
      </p:sp>
      <p:sp>
        <p:nvSpPr>
          <p:cNvPr id="10244" name="Rectangle 3"/>
          <p:cNvSpPr>
            <a:spLocks noGrp="1" noChangeArrowheads="1"/>
          </p:cNvSpPr>
          <p:nvPr>
            <p:ph type="body" idx="1"/>
          </p:nvPr>
        </p:nvSpPr>
        <p:spPr>
          <a:xfrm>
            <a:off x="225424" y="1022350"/>
            <a:ext cx="5260976" cy="5767388"/>
          </a:xfrm>
        </p:spPr>
        <p:txBody>
          <a:bodyPr/>
          <a:lstStyle/>
          <a:p>
            <a:r>
              <a:rPr lang="en-US" sz="1300" dirty="0" smtClean="0">
                <a:solidFill>
                  <a:schemeClr val="accent2"/>
                </a:solidFill>
              </a:rPr>
              <a:t>The Energy Frontier</a:t>
            </a:r>
            <a:r>
              <a:rPr lang="en-US" sz="1300" dirty="0" smtClean="0">
                <a:solidFill>
                  <a:schemeClr val="tx1"/>
                </a:solidFill>
              </a:rPr>
              <a:t>,  powerful accelerators create new particles, reveal their interactions, and investigate fundamental forces;</a:t>
            </a:r>
          </a:p>
          <a:p>
            <a:pPr lvl="1"/>
            <a:r>
              <a:rPr lang="en-US" sz="1300" b="1" dirty="0" smtClean="0"/>
              <a:t>New particles (Higgs, SUSY)</a:t>
            </a:r>
          </a:p>
          <a:p>
            <a:pPr lvl="1"/>
            <a:r>
              <a:rPr lang="en-US" sz="1300" b="1" dirty="0" smtClean="0"/>
              <a:t>Extra  Dimensions</a:t>
            </a:r>
          </a:p>
          <a:p>
            <a:pPr>
              <a:buFont typeface="Wingdings" pitchFamily="2" charset="2"/>
              <a:buNone/>
            </a:pPr>
            <a:endParaRPr lang="en-US" sz="1300" dirty="0" smtClean="0"/>
          </a:p>
          <a:p>
            <a:pPr>
              <a:buFont typeface="Wingdings" pitchFamily="2" charset="2"/>
              <a:buNone/>
            </a:pPr>
            <a:endParaRPr lang="en-US" sz="1300" dirty="0" smtClean="0"/>
          </a:p>
          <a:p>
            <a:r>
              <a:rPr lang="en-US" sz="1300" dirty="0" smtClean="0">
                <a:solidFill>
                  <a:srgbClr val="135C00"/>
                </a:solidFill>
              </a:rPr>
              <a:t>The Intensity Frontier</a:t>
            </a:r>
            <a:r>
              <a:rPr lang="en-US" sz="1300" dirty="0" smtClean="0">
                <a:solidFill>
                  <a:schemeClr val="tx1"/>
                </a:solidFill>
              </a:rPr>
              <a:t>,  intense particle beams and highly sensitive detectors pursue alternate pathways to investigate fundamental forces and particle interactions by studying  events  that occur rarely in nature</a:t>
            </a:r>
          </a:p>
          <a:p>
            <a:pPr lvl="1"/>
            <a:r>
              <a:rPr lang="en-US" sz="1300" b="1" dirty="0" smtClean="0">
                <a:solidFill>
                  <a:srgbClr val="006600"/>
                </a:solidFill>
              </a:rPr>
              <a:t>Neutrino properties</a:t>
            </a:r>
          </a:p>
          <a:p>
            <a:pPr lvl="1"/>
            <a:r>
              <a:rPr lang="en-US" sz="1300" b="1" dirty="0" smtClean="0">
                <a:solidFill>
                  <a:srgbClr val="006600"/>
                </a:solidFill>
              </a:rPr>
              <a:t>Matter-Antimatter Asymmetry</a:t>
            </a:r>
          </a:p>
          <a:p>
            <a:pPr lvl="1"/>
            <a:r>
              <a:rPr lang="en-US" sz="1300" b="1" dirty="0" smtClean="0">
                <a:solidFill>
                  <a:srgbClr val="006600"/>
                </a:solidFill>
              </a:rPr>
              <a:t>Unification of Forces</a:t>
            </a:r>
          </a:p>
          <a:p>
            <a:pPr>
              <a:buFont typeface="Wingdings" pitchFamily="2" charset="2"/>
              <a:buNone/>
            </a:pPr>
            <a:endParaRPr lang="en-US" sz="1300" dirty="0" smtClean="0"/>
          </a:p>
          <a:p>
            <a:pPr>
              <a:buFont typeface="Wingdings" pitchFamily="2" charset="2"/>
              <a:buNone/>
            </a:pPr>
            <a:endParaRPr lang="en-US" sz="1300" dirty="0" smtClean="0"/>
          </a:p>
          <a:p>
            <a:r>
              <a:rPr lang="en-US" sz="1300" dirty="0" smtClean="0">
                <a:solidFill>
                  <a:srgbClr val="990000"/>
                </a:solidFill>
              </a:rPr>
              <a:t>The Cosmic Frontier</a:t>
            </a:r>
            <a:r>
              <a:rPr lang="en-US" sz="1300" dirty="0" smtClean="0">
                <a:solidFill>
                  <a:schemeClr val="tx1"/>
                </a:solidFill>
              </a:rPr>
              <a:t>,  ground and space-based  experiments and telescopes make  measurements that will offer new insight and information about the nature of dark matter and dark energy, to understand fundamental particle properties and discover new phenomena</a:t>
            </a:r>
          </a:p>
          <a:p>
            <a:pPr lvl="1"/>
            <a:r>
              <a:rPr lang="en-US" sz="1300" b="1" dirty="0" smtClean="0">
                <a:solidFill>
                  <a:srgbClr val="990000"/>
                </a:solidFill>
              </a:rPr>
              <a:t>Dark Energy </a:t>
            </a:r>
            <a:r>
              <a:rPr lang="en-US" sz="1300" b="1" dirty="0" smtClean="0">
                <a:solidFill>
                  <a:srgbClr val="990000"/>
                </a:solidFill>
                <a:sym typeface="Wingdings" pitchFamily="2" charset="2"/>
              </a:rPr>
              <a:t></a:t>
            </a:r>
            <a:r>
              <a:rPr lang="en-US" sz="1300" b="1" dirty="0" smtClean="0">
                <a:solidFill>
                  <a:srgbClr val="990000"/>
                </a:solidFill>
              </a:rPr>
              <a:t>new forces ?</a:t>
            </a:r>
          </a:p>
          <a:p>
            <a:pPr lvl="1"/>
            <a:r>
              <a:rPr lang="en-US" sz="1300" b="1" dirty="0" smtClean="0">
                <a:solidFill>
                  <a:srgbClr val="990000"/>
                </a:solidFill>
              </a:rPr>
              <a:t>Dark Matter </a:t>
            </a:r>
            <a:r>
              <a:rPr lang="en-US" sz="1300" b="1" dirty="0" smtClean="0">
                <a:solidFill>
                  <a:srgbClr val="990000"/>
                </a:solidFill>
                <a:sym typeface="Wingdings" pitchFamily="2" charset="2"/>
              </a:rPr>
              <a:t></a:t>
            </a:r>
            <a:r>
              <a:rPr lang="en-US" sz="1300" b="1" dirty="0" smtClean="0">
                <a:solidFill>
                  <a:srgbClr val="990000"/>
                </a:solidFill>
              </a:rPr>
              <a:t>new particles ?</a:t>
            </a:r>
          </a:p>
          <a:p>
            <a:endParaRPr lang="en-US" sz="1300" dirty="0" smtClean="0"/>
          </a:p>
        </p:txBody>
      </p:sp>
      <p:pic>
        <p:nvPicPr>
          <p:cNvPr id="6" name="Picture 4"/>
          <p:cNvPicPr>
            <a:picLocks noChangeAspect="1" noChangeArrowheads="1"/>
          </p:cNvPicPr>
          <p:nvPr/>
        </p:nvPicPr>
        <p:blipFill>
          <a:blip r:embed="rId2" cstate="print"/>
          <a:srcRect l="2438" r="9756" b="5000"/>
          <a:stretch>
            <a:fillRect/>
          </a:stretch>
        </p:blipFill>
        <p:spPr bwMode="auto">
          <a:xfrm>
            <a:off x="6058626" y="920025"/>
            <a:ext cx="1555750" cy="1549400"/>
          </a:xfrm>
          <a:prstGeom prst="rect">
            <a:avLst/>
          </a:prstGeom>
          <a:noFill/>
          <a:ln w="9525">
            <a:noFill/>
            <a:miter lim="800000"/>
            <a:headEnd/>
            <a:tailEnd/>
          </a:ln>
        </p:spPr>
      </p:pic>
      <p:sp>
        <p:nvSpPr>
          <p:cNvPr id="10246" name="Text Box 6"/>
          <p:cNvSpPr txBox="1">
            <a:spLocks noChangeArrowheads="1"/>
          </p:cNvSpPr>
          <p:nvPr/>
        </p:nvSpPr>
        <p:spPr bwMode="auto">
          <a:xfrm>
            <a:off x="7631340" y="1485810"/>
            <a:ext cx="1081586" cy="339725"/>
          </a:xfrm>
          <a:prstGeom prst="rect">
            <a:avLst/>
          </a:prstGeom>
          <a:noFill/>
          <a:ln w="12700">
            <a:noFill/>
            <a:miter lim="800000"/>
            <a:headEnd/>
            <a:tailEnd/>
          </a:ln>
        </p:spPr>
        <p:txBody>
          <a:bodyPr wrap="square">
            <a:spAutoFit/>
          </a:bodyPr>
          <a:lstStyle/>
          <a:p>
            <a:r>
              <a:rPr lang="en-US" sz="1600" dirty="0"/>
              <a:t>E = mc</a:t>
            </a:r>
            <a:r>
              <a:rPr lang="en-US" sz="1600" baseline="30000" dirty="0"/>
              <a:t>2</a:t>
            </a:r>
          </a:p>
        </p:txBody>
      </p:sp>
      <p:pic>
        <p:nvPicPr>
          <p:cNvPr id="10247" name="Picture 4" descr="universe_original"/>
          <p:cNvPicPr>
            <a:picLocks noChangeAspect="1" noChangeArrowheads="1"/>
          </p:cNvPicPr>
          <p:nvPr/>
        </p:nvPicPr>
        <p:blipFill>
          <a:blip r:embed="rId3" cstate="print"/>
          <a:srcRect/>
          <a:stretch>
            <a:fillRect/>
          </a:stretch>
        </p:blipFill>
        <p:spPr bwMode="auto">
          <a:xfrm>
            <a:off x="5854383" y="4694511"/>
            <a:ext cx="2833687" cy="1936750"/>
          </a:xfrm>
          <a:prstGeom prst="rect">
            <a:avLst/>
          </a:prstGeom>
          <a:noFill/>
          <a:ln w="9525">
            <a:noFill/>
            <a:miter lim="800000"/>
            <a:headEnd/>
            <a:tailEnd/>
          </a:ln>
        </p:spPr>
      </p:pic>
      <p:pic>
        <p:nvPicPr>
          <p:cNvPr id="10248" name="Picture 4" descr="EnergyScale_31808E"/>
          <p:cNvPicPr>
            <a:picLocks noChangeAspect="1" noChangeArrowheads="1"/>
          </p:cNvPicPr>
          <p:nvPr/>
        </p:nvPicPr>
        <p:blipFill>
          <a:blip r:embed="rId4" cstate="print"/>
          <a:srcRect/>
          <a:stretch>
            <a:fillRect/>
          </a:stretch>
        </p:blipFill>
        <p:spPr bwMode="auto">
          <a:xfrm>
            <a:off x="5779770" y="2486298"/>
            <a:ext cx="2949575" cy="1874838"/>
          </a:xfrm>
          <a:prstGeom prst="rect">
            <a:avLst/>
          </a:prstGeom>
          <a:noFill/>
          <a:ln w="9525">
            <a:solidFill>
              <a:schemeClr val="bg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xfrm>
            <a:off x="8085908" y="6492240"/>
            <a:ext cx="1058091" cy="365760"/>
          </a:xfrm>
          <a:noFill/>
        </p:spPr>
        <p:txBody>
          <a:bodyPr/>
          <a:lstStyle/>
          <a:p>
            <a:pPr algn="r"/>
            <a:fld id="{78B1579C-D305-4993-B6ED-975F5A432E45}" type="slidenum">
              <a:rPr lang="en-US" smtClean="0">
                <a:latin typeface="+mn-lt"/>
              </a:rPr>
              <a:pPr algn="r"/>
              <a:t>4</a:t>
            </a:fld>
            <a:endParaRPr lang="en-US" dirty="0" smtClean="0">
              <a:latin typeface="+mn-lt"/>
            </a:endParaRPr>
          </a:p>
        </p:txBody>
      </p:sp>
      <p:sp>
        <p:nvSpPr>
          <p:cNvPr id="12291" name="Rectangle 2"/>
          <p:cNvSpPr>
            <a:spLocks noGrp="1" noChangeArrowheads="1"/>
          </p:cNvSpPr>
          <p:nvPr>
            <p:ph type="title"/>
          </p:nvPr>
        </p:nvSpPr>
        <p:spPr>
          <a:xfrm>
            <a:off x="2090057" y="1"/>
            <a:ext cx="5590903" cy="757646"/>
          </a:xfrm>
        </p:spPr>
        <p:txBody>
          <a:bodyPr/>
          <a:lstStyle/>
          <a:p>
            <a:pPr eaLnBrk="1" hangingPunct="1"/>
            <a:r>
              <a:rPr lang="en-US" sz="2000" b="1" dirty="0" smtClean="0">
                <a:effectLst/>
              </a:rPr>
              <a:t>Strategic Plan</a:t>
            </a:r>
            <a:br>
              <a:rPr lang="en-US" sz="2000" b="1" dirty="0" smtClean="0">
                <a:effectLst/>
              </a:rPr>
            </a:br>
            <a:r>
              <a:rPr lang="en-US" sz="2000" b="1" dirty="0" smtClean="0">
                <a:solidFill>
                  <a:schemeClr val="tx1"/>
                </a:solidFill>
                <a:effectLst/>
              </a:rPr>
              <a:t>Positioning </a:t>
            </a:r>
            <a:r>
              <a:rPr lang="en-US" sz="2000" b="1" dirty="0" smtClean="0">
                <a:solidFill>
                  <a:schemeClr val="tx1"/>
                </a:solidFill>
                <a:effectLst/>
              </a:rPr>
              <a:t>the U.S.</a:t>
            </a:r>
          </a:p>
        </p:txBody>
      </p:sp>
      <p:sp>
        <p:nvSpPr>
          <p:cNvPr id="16388" name="Rectangle 3"/>
          <p:cNvSpPr>
            <a:spLocks noGrp="1" noChangeArrowheads="1"/>
          </p:cNvSpPr>
          <p:nvPr>
            <p:ph type="body" idx="1"/>
          </p:nvPr>
        </p:nvSpPr>
        <p:spPr>
          <a:xfrm>
            <a:off x="169596" y="1081726"/>
            <a:ext cx="8960756" cy="5551086"/>
          </a:xfrm>
        </p:spPr>
        <p:txBody>
          <a:bodyPr/>
          <a:lstStyle/>
          <a:p>
            <a:pPr marL="0" indent="0" eaLnBrk="1" hangingPunct="1">
              <a:spcBef>
                <a:spcPts val="200"/>
              </a:spcBef>
              <a:buFont typeface="Wingdings" pitchFamily="2" charset="2"/>
              <a:buNone/>
              <a:defRPr/>
            </a:pPr>
            <a:r>
              <a:rPr lang="en-US" sz="1300" u="sng" dirty="0" smtClean="0">
                <a:solidFill>
                  <a:schemeClr val="tx1"/>
                </a:solidFill>
              </a:rPr>
              <a:t>Program Elements</a:t>
            </a:r>
            <a:r>
              <a:rPr lang="en-US" sz="1300" dirty="0" smtClean="0">
                <a:solidFill>
                  <a:schemeClr val="tx1"/>
                </a:solidFill>
              </a:rPr>
              <a:t>		</a:t>
            </a:r>
            <a:r>
              <a:rPr lang="en-US" sz="1300" u="sng" dirty="0" smtClean="0">
                <a:solidFill>
                  <a:schemeClr val="tx1"/>
                </a:solidFill>
              </a:rPr>
              <a:t>              Goals 	      </a:t>
            </a:r>
            <a:r>
              <a:rPr lang="en-US" sz="1300" dirty="0" smtClean="0">
                <a:solidFill>
                  <a:schemeClr val="tx1"/>
                </a:solidFill>
              </a:rPr>
              <a:t>	</a:t>
            </a:r>
            <a:r>
              <a:rPr lang="en-US" sz="1300" u="sng" dirty="0" smtClean="0">
                <a:solidFill>
                  <a:schemeClr val="tx1"/>
                </a:solidFill>
              </a:rPr>
              <a:t>	10-year Plan	</a:t>
            </a:r>
            <a:r>
              <a:rPr lang="en-US" sz="1300" dirty="0" smtClean="0">
                <a:solidFill>
                  <a:schemeClr val="tx1"/>
                </a:solidFill>
              </a:rPr>
              <a:t>	</a:t>
            </a:r>
            <a:r>
              <a:rPr lang="en-US" sz="1300" i="1" dirty="0" smtClean="0">
                <a:solidFill>
                  <a:schemeClr val="tx1"/>
                </a:solidFill>
              </a:rPr>
              <a:t>	             (discoveries/answers to questions)</a:t>
            </a:r>
          </a:p>
          <a:p>
            <a:pPr eaLnBrk="1" hangingPunct="1">
              <a:spcBef>
                <a:spcPts val="200"/>
              </a:spcBef>
              <a:buFont typeface="Wingdings" pitchFamily="2" charset="2"/>
              <a:buNone/>
              <a:defRPr/>
            </a:pPr>
            <a:endParaRPr lang="en-US" sz="1300" i="1" dirty="0" smtClean="0">
              <a:solidFill>
                <a:schemeClr val="accent2"/>
              </a:solidFill>
            </a:endParaRPr>
          </a:p>
          <a:p>
            <a:pPr marL="0" indent="0" eaLnBrk="1" hangingPunct="1">
              <a:spcBef>
                <a:spcPts val="200"/>
              </a:spcBef>
              <a:buFont typeface="Wingdings" pitchFamily="2" charset="2"/>
              <a:buNone/>
              <a:defRPr/>
            </a:pPr>
            <a:r>
              <a:rPr lang="en-US" sz="1300" dirty="0" smtClean="0">
                <a:solidFill>
                  <a:schemeClr val="accent2"/>
                </a:solidFill>
              </a:rPr>
              <a:t>Energy Frontier Physics	</a:t>
            </a:r>
            <a:r>
              <a:rPr lang="en-US" sz="1300" dirty="0" smtClean="0">
                <a:solidFill>
                  <a:schemeClr val="accent2"/>
                </a:solidFill>
              </a:rPr>
              <a:t>New </a:t>
            </a:r>
            <a:r>
              <a:rPr lang="en-US" sz="1300" dirty="0" smtClean="0">
                <a:solidFill>
                  <a:schemeClr val="accent2"/>
                </a:solidFill>
              </a:rPr>
              <a:t>particles (Higgs, SUSY)	Complete the Tevatron Program.				Extra dimensions		Partner with CERN to make 							discoveries and realize the 							benefits of	investments at the LHC</a:t>
            </a:r>
          </a:p>
          <a:p>
            <a:pPr marL="0" indent="0" eaLnBrk="1" hangingPunct="1">
              <a:spcBef>
                <a:spcPts val="200"/>
              </a:spcBef>
              <a:buFont typeface="Wingdings" pitchFamily="2" charset="2"/>
              <a:buNone/>
              <a:defRPr/>
            </a:pPr>
            <a:endParaRPr lang="en-US" sz="1300" dirty="0" smtClean="0">
              <a:solidFill>
                <a:srgbClr val="0070C0"/>
              </a:solidFill>
            </a:endParaRPr>
          </a:p>
          <a:p>
            <a:pPr marL="0" indent="0" eaLnBrk="1" hangingPunct="1">
              <a:spcBef>
                <a:spcPts val="200"/>
              </a:spcBef>
              <a:buFont typeface="Wingdings" pitchFamily="2" charset="2"/>
              <a:buNone/>
              <a:defRPr/>
            </a:pPr>
            <a:endParaRPr lang="en-US" sz="1300" dirty="0" smtClean="0">
              <a:solidFill>
                <a:srgbClr val="135C00"/>
              </a:solidFill>
            </a:endParaRPr>
          </a:p>
          <a:p>
            <a:pPr marL="0" indent="0" eaLnBrk="1" hangingPunct="1">
              <a:spcBef>
                <a:spcPts val="200"/>
              </a:spcBef>
              <a:buFont typeface="Wingdings" pitchFamily="2" charset="2"/>
              <a:buNone/>
              <a:defRPr/>
            </a:pPr>
            <a:r>
              <a:rPr lang="en-US" sz="1300" dirty="0" smtClean="0">
                <a:solidFill>
                  <a:srgbClr val="135C00"/>
                </a:solidFill>
              </a:rPr>
              <a:t>Intensity </a:t>
            </a:r>
            <a:r>
              <a:rPr lang="en-US" sz="1300" dirty="0" smtClean="0">
                <a:solidFill>
                  <a:srgbClr val="135C00"/>
                </a:solidFill>
              </a:rPr>
              <a:t>Frontier Physics</a:t>
            </a:r>
            <a:r>
              <a:rPr lang="en-US" sz="1300" dirty="0" smtClean="0"/>
              <a:t>	Neutrino properties 		Implement and carry out a U.S.				Matter- antimatter asymmetry	world-leading Intensity Frontier 				Unification of Forces		program based at Fermilab and							in partnership with NSF</a:t>
            </a:r>
          </a:p>
          <a:p>
            <a:pPr eaLnBrk="1" hangingPunct="1">
              <a:spcBef>
                <a:spcPts val="200"/>
              </a:spcBef>
              <a:buFont typeface="Wingdings" pitchFamily="2" charset="2"/>
              <a:buNone/>
              <a:defRPr/>
            </a:pPr>
            <a:endParaRPr lang="en-US" sz="1300" dirty="0" smtClean="0">
              <a:solidFill>
                <a:srgbClr val="990000"/>
              </a:solidFill>
            </a:endParaRPr>
          </a:p>
          <a:p>
            <a:pPr eaLnBrk="1" hangingPunct="1">
              <a:spcBef>
                <a:spcPts val="200"/>
              </a:spcBef>
              <a:buFont typeface="Wingdings" pitchFamily="2" charset="2"/>
              <a:buNone/>
              <a:defRPr/>
            </a:pPr>
            <a:endParaRPr lang="en-US" sz="1300" dirty="0" smtClean="0">
              <a:solidFill>
                <a:srgbClr val="990000"/>
              </a:solidFill>
            </a:endParaRPr>
          </a:p>
          <a:p>
            <a:pPr eaLnBrk="1" hangingPunct="1">
              <a:spcBef>
                <a:spcPts val="200"/>
              </a:spcBef>
              <a:buFont typeface="Wingdings" pitchFamily="2" charset="2"/>
              <a:buNone/>
              <a:defRPr/>
            </a:pPr>
            <a:r>
              <a:rPr lang="en-US" sz="1300" dirty="0" smtClean="0">
                <a:solidFill>
                  <a:srgbClr val="990000"/>
                </a:solidFill>
              </a:rPr>
              <a:t>Cosmic </a:t>
            </a:r>
            <a:r>
              <a:rPr lang="en-US" sz="1300" dirty="0" smtClean="0">
                <a:solidFill>
                  <a:srgbClr val="990000"/>
                </a:solidFill>
              </a:rPr>
              <a:t>Frontier Physics	</a:t>
            </a:r>
            <a:r>
              <a:rPr lang="en-US" sz="1300" dirty="0" smtClean="0">
                <a:solidFill>
                  <a:srgbClr val="990000"/>
                </a:solidFill>
              </a:rPr>
              <a:t>Dark </a:t>
            </a:r>
            <a:r>
              <a:rPr lang="en-US" sz="1300" dirty="0" smtClean="0">
                <a:solidFill>
                  <a:srgbClr val="990000"/>
                </a:solidFill>
              </a:rPr>
              <a:t>Energy		Implement compelling  particle				Dark Matter		astrophysics opportunities for 							discovery in partnership with other</a:t>
            </a:r>
          </a:p>
          <a:p>
            <a:pPr eaLnBrk="1" hangingPunct="1">
              <a:spcBef>
                <a:spcPts val="200"/>
              </a:spcBef>
              <a:buFont typeface="Wingdings" pitchFamily="2" charset="2"/>
              <a:buNone/>
              <a:defRPr/>
            </a:pPr>
            <a:r>
              <a:rPr lang="en-US" sz="1300" dirty="0" smtClean="0">
                <a:solidFill>
                  <a:srgbClr val="990000"/>
                </a:solidFill>
              </a:rPr>
              <a:t>							agencies as appropriate</a:t>
            </a:r>
          </a:p>
          <a:p>
            <a:pPr eaLnBrk="1" hangingPunct="1">
              <a:spcBef>
                <a:spcPts val="200"/>
              </a:spcBef>
              <a:buFont typeface="Wingdings" pitchFamily="2" charset="2"/>
              <a:buNone/>
              <a:defRPr/>
            </a:pPr>
            <a:endParaRPr lang="en-US" sz="1300" dirty="0" smtClean="0"/>
          </a:p>
          <a:p>
            <a:pPr eaLnBrk="1" hangingPunct="1">
              <a:spcBef>
                <a:spcPts val="200"/>
              </a:spcBef>
              <a:buFont typeface="Wingdings" pitchFamily="2" charset="2"/>
              <a:buNone/>
              <a:defRPr/>
            </a:pPr>
            <a:endParaRPr lang="en-US" sz="1300" dirty="0" smtClean="0">
              <a:solidFill>
                <a:schemeClr val="tx1"/>
              </a:solidFill>
            </a:endParaRPr>
          </a:p>
          <a:p>
            <a:pPr eaLnBrk="1" hangingPunct="1">
              <a:spcBef>
                <a:spcPts val="200"/>
              </a:spcBef>
              <a:buFont typeface="Wingdings" pitchFamily="2" charset="2"/>
              <a:buNone/>
              <a:defRPr/>
            </a:pPr>
            <a:r>
              <a:rPr lang="en-US" sz="1300" dirty="0" smtClean="0">
                <a:solidFill>
                  <a:schemeClr val="tx1"/>
                </a:solidFill>
              </a:rPr>
              <a:t>Advanced </a:t>
            </a:r>
            <a:r>
              <a:rPr lang="en-US" sz="1300" dirty="0" smtClean="0">
                <a:solidFill>
                  <a:schemeClr val="tx1"/>
                </a:solidFill>
              </a:rPr>
              <a:t>Technology R&amp;D	Position the U.S. to be at the	Maintain and nurture core				forefront of accelerator and	competencies, encourage technology		</a:t>
            </a:r>
            <a:r>
              <a:rPr lang="en-US" sz="1300" dirty="0" smtClean="0">
                <a:solidFill>
                  <a:schemeClr val="tx1"/>
                </a:solidFill>
              </a:rPr>
              <a:t>	instrumentation </a:t>
            </a:r>
            <a:r>
              <a:rPr lang="en-US" sz="1300" dirty="0" smtClean="0">
                <a:solidFill>
                  <a:schemeClr val="tx1"/>
                </a:solidFill>
              </a:rPr>
              <a:t>technology	transfer, and mount campaigns to						make technological breakthroughs  						that enable HEP and DOE/SC programs </a:t>
            </a:r>
            <a:r>
              <a:rPr lang="en-US" sz="1300" dirty="0" smtClean="0"/>
              <a:t>				</a:t>
            </a:r>
          </a:p>
        </p:txBody>
      </p:sp>
      <p:pic>
        <p:nvPicPr>
          <p:cNvPr id="5" name="Picture 4" descr="ThreeFrontiersGraphic_RGB_060108"/>
          <p:cNvPicPr>
            <a:picLocks noChangeAspect="1" noChangeArrowheads="1"/>
          </p:cNvPicPr>
          <p:nvPr/>
        </p:nvPicPr>
        <p:blipFill>
          <a:blip r:embed="rId2" cstate="print"/>
          <a:srcRect/>
          <a:stretch>
            <a:fillRect/>
          </a:stretch>
        </p:blipFill>
        <p:spPr bwMode="auto">
          <a:xfrm>
            <a:off x="8000657" y="259313"/>
            <a:ext cx="911342" cy="8390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085908" y="6492240"/>
            <a:ext cx="1058091" cy="365760"/>
          </a:xfrm>
          <a:noFill/>
        </p:spPr>
        <p:txBody>
          <a:bodyPr/>
          <a:lstStyle/>
          <a:p>
            <a:pPr algn="r"/>
            <a:fld id="{BF3C121C-DBFC-4A14-892D-B469A0494901}" type="slidenum">
              <a:rPr lang="en-US" smtClean="0">
                <a:latin typeface="+mn-lt"/>
              </a:rPr>
              <a:pPr algn="r"/>
              <a:t>5</a:t>
            </a:fld>
            <a:endParaRPr lang="en-US" dirty="0" smtClean="0">
              <a:latin typeface="+mn-lt"/>
            </a:endParaRPr>
          </a:p>
        </p:txBody>
      </p:sp>
      <p:sp>
        <p:nvSpPr>
          <p:cNvPr id="11267" name="Rectangle 2"/>
          <p:cNvSpPr>
            <a:spLocks noChangeArrowheads="1"/>
          </p:cNvSpPr>
          <p:nvPr/>
        </p:nvSpPr>
        <p:spPr bwMode="auto">
          <a:xfrm>
            <a:off x="2207623" y="0"/>
            <a:ext cx="5486400" cy="900113"/>
          </a:xfrm>
          <a:prstGeom prst="rect">
            <a:avLst/>
          </a:prstGeom>
          <a:noFill/>
          <a:ln w="9525">
            <a:noFill/>
            <a:miter lim="800000"/>
            <a:headEnd/>
            <a:tailEnd/>
          </a:ln>
        </p:spPr>
        <p:txBody>
          <a:bodyPr lIns="91418" tIns="45709" rIns="91418" bIns="45709" anchor="ctr"/>
          <a:lstStyle/>
          <a:p>
            <a:pPr algn="ctr" eaLnBrk="1" hangingPunct="1"/>
            <a:r>
              <a:rPr lang="en-US" dirty="0" smtClean="0">
                <a:latin typeface="+mj-lt"/>
              </a:rPr>
              <a:t>Strategic Plan</a:t>
            </a:r>
          </a:p>
          <a:p>
            <a:pPr algn="ctr" eaLnBrk="1" hangingPunct="1"/>
            <a:r>
              <a:rPr lang="en-US" dirty="0" smtClean="0">
                <a:solidFill>
                  <a:schemeClr val="tx1"/>
                </a:solidFill>
                <a:latin typeface="+mj-lt"/>
              </a:rPr>
              <a:t>Developing </a:t>
            </a:r>
            <a:r>
              <a:rPr lang="en-US" dirty="0" smtClean="0">
                <a:solidFill>
                  <a:schemeClr val="tx1"/>
                </a:solidFill>
                <a:latin typeface="+mj-lt"/>
              </a:rPr>
              <a:t>Scientific Tools</a:t>
            </a:r>
            <a:endParaRPr lang="en-US" dirty="0">
              <a:solidFill>
                <a:schemeClr val="tx1"/>
              </a:solidFill>
              <a:latin typeface="+mj-lt"/>
            </a:endParaRPr>
          </a:p>
        </p:txBody>
      </p:sp>
      <p:sp>
        <p:nvSpPr>
          <p:cNvPr id="11268" name="Rectangle 3"/>
          <p:cNvSpPr>
            <a:spLocks noGrp="1" noChangeArrowheads="1"/>
          </p:cNvSpPr>
          <p:nvPr>
            <p:ph type="body" idx="1"/>
          </p:nvPr>
        </p:nvSpPr>
        <p:spPr>
          <a:xfrm>
            <a:off x="152400" y="1289050"/>
            <a:ext cx="3582988" cy="5561013"/>
          </a:xfrm>
        </p:spPr>
        <p:txBody>
          <a:bodyPr/>
          <a:lstStyle/>
          <a:p>
            <a:pPr algn="ctr" eaLnBrk="1" hangingPunct="1">
              <a:lnSpc>
                <a:spcPct val="90000"/>
              </a:lnSpc>
              <a:buFont typeface="Wingdings" pitchFamily="2" charset="2"/>
              <a:buNone/>
              <a:tabLst>
                <a:tab pos="2235200" algn="l"/>
                <a:tab pos="3313113" algn="l"/>
              </a:tabLst>
            </a:pPr>
            <a:endParaRPr lang="en-US" sz="1300" dirty="0" smtClean="0">
              <a:solidFill>
                <a:schemeClr val="accent2"/>
              </a:solidFill>
            </a:endParaRPr>
          </a:p>
          <a:p>
            <a:pPr algn="ctr" eaLnBrk="1" hangingPunct="1">
              <a:lnSpc>
                <a:spcPct val="90000"/>
              </a:lnSpc>
              <a:buFont typeface="Wingdings" pitchFamily="2" charset="2"/>
              <a:buNone/>
              <a:tabLst>
                <a:tab pos="2235200" algn="l"/>
                <a:tab pos="3313113" algn="l"/>
              </a:tabLst>
            </a:pPr>
            <a:r>
              <a:rPr lang="en-US" sz="1300" dirty="0" smtClean="0">
                <a:solidFill>
                  <a:schemeClr val="accent2"/>
                </a:solidFill>
              </a:rPr>
              <a:t>Energy Frontier </a:t>
            </a:r>
          </a:p>
          <a:p>
            <a:pPr algn="ctr" eaLnBrk="1" hangingPunct="1">
              <a:lnSpc>
                <a:spcPct val="90000"/>
              </a:lnSpc>
              <a:buFont typeface="Wingdings" pitchFamily="2" charset="2"/>
              <a:buNone/>
              <a:tabLst>
                <a:tab pos="2235200" algn="l"/>
                <a:tab pos="3313113" algn="l"/>
              </a:tabLst>
            </a:pPr>
            <a:endParaRPr lang="en-US" sz="1300" dirty="0" smtClean="0">
              <a:solidFill>
                <a:schemeClr val="accent2"/>
              </a:solidFill>
            </a:endParaRPr>
          </a:p>
          <a:p>
            <a:pPr algn="ctr" eaLnBrk="1" hangingPunct="1">
              <a:lnSpc>
                <a:spcPct val="90000"/>
              </a:lnSpc>
              <a:buFont typeface="Wingdings" pitchFamily="2" charset="2"/>
              <a:buNone/>
              <a:tabLst>
                <a:tab pos="2235200" algn="l"/>
                <a:tab pos="3313113" algn="l"/>
              </a:tabLst>
            </a:pPr>
            <a:endParaRPr lang="en-US" sz="1300" dirty="0" smtClean="0">
              <a:solidFill>
                <a:schemeClr val="accent2"/>
              </a:solidFill>
            </a:endParaRPr>
          </a:p>
          <a:p>
            <a:pPr algn="ctr" eaLnBrk="1" hangingPunct="1">
              <a:lnSpc>
                <a:spcPct val="90000"/>
              </a:lnSpc>
              <a:buFont typeface="Wingdings" pitchFamily="2" charset="2"/>
              <a:buNone/>
              <a:tabLst>
                <a:tab pos="2235200" algn="l"/>
                <a:tab pos="3313113" algn="l"/>
              </a:tabLst>
            </a:pPr>
            <a:r>
              <a:rPr lang="en-US" sz="1300" dirty="0" smtClean="0">
                <a:solidFill>
                  <a:schemeClr val="tx1"/>
                </a:solidFill>
              </a:rPr>
              <a:t>highest energy particle beams</a:t>
            </a:r>
          </a:p>
          <a:p>
            <a:pPr algn="ctr" eaLnBrk="1" hangingPunct="1">
              <a:lnSpc>
                <a:spcPct val="90000"/>
              </a:lnSpc>
              <a:buFont typeface="Wingdings" pitchFamily="2" charset="2"/>
              <a:buNone/>
              <a:tabLst>
                <a:tab pos="2235200" algn="l"/>
                <a:tab pos="3313113" algn="l"/>
              </a:tabLst>
            </a:pPr>
            <a:r>
              <a:rPr lang="en-US" sz="1300" dirty="0" smtClean="0">
                <a:solidFill>
                  <a:schemeClr val="tx1"/>
                </a:solidFill>
              </a:rPr>
              <a:t>fundamental constituents and architecture of nature</a:t>
            </a:r>
          </a:p>
          <a:p>
            <a:pPr algn="ctr" eaLnBrk="1" hangingPunct="1">
              <a:lnSpc>
                <a:spcPct val="90000"/>
              </a:lnSpc>
              <a:buFont typeface="Wingdings" pitchFamily="2" charset="2"/>
              <a:buNone/>
              <a:tabLst>
                <a:tab pos="2235200" algn="l"/>
                <a:tab pos="3313113" algn="l"/>
              </a:tabLst>
            </a:pPr>
            <a:endParaRPr lang="en-US" sz="1300" dirty="0" smtClean="0"/>
          </a:p>
          <a:p>
            <a:pPr algn="ctr" eaLnBrk="1" hangingPunct="1">
              <a:lnSpc>
                <a:spcPct val="90000"/>
              </a:lnSpc>
              <a:buFont typeface="Wingdings" pitchFamily="2" charset="2"/>
              <a:buNone/>
              <a:tabLst>
                <a:tab pos="2235200" algn="l"/>
                <a:tab pos="3313113" algn="l"/>
              </a:tabLst>
            </a:pPr>
            <a:r>
              <a:rPr lang="en-US" sz="1300" dirty="0" smtClean="0">
                <a:solidFill>
                  <a:srgbClr val="135C00"/>
                </a:solidFill>
              </a:rPr>
              <a:t>Intensity Frontier </a:t>
            </a:r>
          </a:p>
          <a:p>
            <a:pPr algn="ctr" eaLnBrk="1" hangingPunct="1">
              <a:lnSpc>
                <a:spcPct val="90000"/>
              </a:lnSpc>
              <a:buFont typeface="Wingdings" pitchFamily="2" charset="2"/>
              <a:buNone/>
              <a:tabLst>
                <a:tab pos="2235200" algn="l"/>
                <a:tab pos="3313113" algn="l"/>
              </a:tabLst>
            </a:pPr>
            <a:endParaRPr lang="en-US" sz="1300" dirty="0" smtClean="0">
              <a:solidFill>
                <a:srgbClr val="135C00"/>
              </a:solidFill>
            </a:endParaRPr>
          </a:p>
          <a:p>
            <a:pPr algn="ctr" eaLnBrk="1" hangingPunct="1">
              <a:lnSpc>
                <a:spcPct val="90000"/>
              </a:lnSpc>
              <a:buFont typeface="Wingdings" pitchFamily="2" charset="2"/>
              <a:buNone/>
              <a:tabLst>
                <a:tab pos="2235200" algn="l"/>
                <a:tab pos="3313113" algn="l"/>
              </a:tabLst>
            </a:pPr>
            <a:endParaRPr lang="en-US" sz="1300" dirty="0" smtClean="0">
              <a:solidFill>
                <a:srgbClr val="135C00"/>
              </a:solidFill>
            </a:endParaRPr>
          </a:p>
          <a:p>
            <a:pPr algn="ctr" eaLnBrk="1" hangingPunct="1">
              <a:spcBef>
                <a:spcPct val="0"/>
              </a:spcBef>
              <a:buFont typeface="Wingdings" pitchFamily="2" charset="2"/>
              <a:buNone/>
              <a:tabLst>
                <a:tab pos="2235200" algn="l"/>
                <a:tab pos="3313113" algn="l"/>
              </a:tabLst>
            </a:pPr>
            <a:r>
              <a:rPr lang="en-US" sz="1300" dirty="0" smtClean="0">
                <a:solidFill>
                  <a:schemeClr val="tx1"/>
                </a:solidFill>
              </a:rPr>
              <a:t>intense particle beams </a:t>
            </a:r>
          </a:p>
          <a:p>
            <a:pPr algn="ctr" eaLnBrk="1" hangingPunct="1">
              <a:spcBef>
                <a:spcPct val="0"/>
              </a:spcBef>
              <a:buFont typeface="Wingdings" pitchFamily="2" charset="2"/>
              <a:buNone/>
              <a:tabLst>
                <a:tab pos="2235200" algn="l"/>
                <a:tab pos="3313113" algn="l"/>
              </a:tabLst>
            </a:pPr>
            <a:r>
              <a:rPr lang="en-US" sz="1300" dirty="0" smtClean="0">
                <a:solidFill>
                  <a:schemeClr val="tx1"/>
                </a:solidFill>
              </a:rPr>
              <a:t>and highly sensitive detectors</a:t>
            </a:r>
          </a:p>
          <a:p>
            <a:pPr algn="ctr" eaLnBrk="1" hangingPunct="1">
              <a:spcBef>
                <a:spcPct val="0"/>
              </a:spcBef>
              <a:buFont typeface="Wingdings" pitchFamily="2" charset="2"/>
              <a:buNone/>
              <a:tabLst>
                <a:tab pos="2235200" algn="l"/>
                <a:tab pos="3313113" algn="l"/>
              </a:tabLst>
            </a:pPr>
            <a:r>
              <a:rPr lang="en-US" sz="1300" dirty="0" smtClean="0">
                <a:solidFill>
                  <a:schemeClr val="tx1"/>
                </a:solidFill>
              </a:rPr>
              <a:t>unique investigations of fundamental interactions. </a:t>
            </a:r>
          </a:p>
          <a:p>
            <a:pPr algn="ctr" eaLnBrk="1" hangingPunct="1">
              <a:lnSpc>
                <a:spcPct val="90000"/>
              </a:lnSpc>
              <a:buFont typeface="Wingdings" pitchFamily="2" charset="2"/>
              <a:buNone/>
              <a:tabLst>
                <a:tab pos="2235200" algn="l"/>
                <a:tab pos="3313113" algn="l"/>
              </a:tabLst>
            </a:pPr>
            <a:endParaRPr lang="en-US" sz="1300" u="sng" dirty="0" smtClean="0"/>
          </a:p>
          <a:p>
            <a:pPr eaLnBrk="1" hangingPunct="1">
              <a:lnSpc>
                <a:spcPct val="80000"/>
              </a:lnSpc>
              <a:spcBef>
                <a:spcPct val="40000"/>
              </a:spcBef>
              <a:buFont typeface="Wingdings" pitchFamily="2" charset="2"/>
              <a:buNone/>
              <a:tabLst>
                <a:tab pos="2235200" algn="l"/>
                <a:tab pos="3313113" algn="l"/>
              </a:tabLst>
            </a:pPr>
            <a:endParaRPr lang="en-US" sz="1300" dirty="0" smtClean="0">
              <a:solidFill>
                <a:schemeClr val="accent2"/>
              </a:solidFill>
            </a:endParaRPr>
          </a:p>
          <a:p>
            <a:pPr algn="ctr" eaLnBrk="1" hangingPunct="1">
              <a:lnSpc>
                <a:spcPct val="80000"/>
              </a:lnSpc>
              <a:buFont typeface="Wingdings" pitchFamily="2" charset="2"/>
              <a:buNone/>
              <a:tabLst>
                <a:tab pos="2235200" algn="l"/>
                <a:tab pos="3313113" algn="l"/>
              </a:tabLst>
            </a:pPr>
            <a:r>
              <a:rPr lang="en-US" sz="1300" dirty="0" smtClean="0">
                <a:solidFill>
                  <a:srgbClr val="C00000"/>
                </a:solidFill>
              </a:rPr>
              <a:t>Cosmic Frontier</a:t>
            </a:r>
          </a:p>
          <a:p>
            <a:pPr algn="ctr" eaLnBrk="1" hangingPunct="1">
              <a:lnSpc>
                <a:spcPct val="80000"/>
              </a:lnSpc>
              <a:buFont typeface="Wingdings" pitchFamily="2" charset="2"/>
              <a:buNone/>
              <a:tabLst>
                <a:tab pos="2235200" algn="l"/>
                <a:tab pos="3313113" algn="l"/>
              </a:tabLst>
            </a:pPr>
            <a:endParaRPr lang="en-US" sz="1300" dirty="0" smtClean="0">
              <a:solidFill>
                <a:srgbClr val="C00000"/>
              </a:solidFill>
            </a:endParaRPr>
          </a:p>
          <a:p>
            <a:pPr algn="ctr" eaLnBrk="1" hangingPunct="1">
              <a:lnSpc>
                <a:spcPct val="80000"/>
              </a:lnSpc>
              <a:buFont typeface="Wingdings" pitchFamily="2" charset="2"/>
              <a:buNone/>
              <a:tabLst>
                <a:tab pos="2235200" algn="l"/>
                <a:tab pos="3313113" algn="l"/>
              </a:tabLst>
            </a:pPr>
            <a:endParaRPr lang="en-US" sz="1300" dirty="0" smtClean="0">
              <a:solidFill>
                <a:srgbClr val="C00000"/>
              </a:solidFill>
            </a:endParaRPr>
          </a:p>
          <a:p>
            <a:pPr algn="ctr" eaLnBrk="1" hangingPunct="1">
              <a:spcBef>
                <a:spcPct val="0"/>
              </a:spcBef>
              <a:buFont typeface="Wingdings" pitchFamily="2" charset="2"/>
              <a:buNone/>
              <a:tabLst>
                <a:tab pos="2235200" algn="l"/>
                <a:tab pos="3313113" algn="l"/>
              </a:tabLst>
            </a:pPr>
            <a:r>
              <a:rPr lang="en-US" sz="1300" dirty="0" smtClean="0">
                <a:solidFill>
                  <a:schemeClr val="tx1"/>
                </a:solidFill>
              </a:rPr>
              <a:t>using particles from space </a:t>
            </a:r>
          </a:p>
          <a:p>
            <a:pPr algn="ctr" eaLnBrk="1" hangingPunct="1">
              <a:spcBef>
                <a:spcPct val="0"/>
              </a:spcBef>
              <a:buFont typeface="Wingdings" pitchFamily="2" charset="2"/>
              <a:buNone/>
              <a:tabLst>
                <a:tab pos="2235200" algn="l"/>
                <a:tab pos="3313113" algn="l"/>
              </a:tabLst>
            </a:pPr>
            <a:r>
              <a:rPr lang="en-US" sz="1300" dirty="0" smtClean="0">
                <a:solidFill>
                  <a:schemeClr val="tx1"/>
                </a:solidFill>
              </a:rPr>
              <a:t>to explore new phenomena </a:t>
            </a:r>
          </a:p>
          <a:p>
            <a:pPr algn="ctr" eaLnBrk="1" hangingPunct="1">
              <a:spcBef>
                <a:spcPct val="0"/>
              </a:spcBef>
              <a:buFont typeface="Wingdings" pitchFamily="2" charset="2"/>
              <a:buNone/>
              <a:tabLst>
                <a:tab pos="2235200" algn="l"/>
                <a:tab pos="3313113" algn="l"/>
              </a:tabLst>
            </a:pPr>
            <a:r>
              <a:rPr lang="en-US" sz="1300" dirty="0" smtClean="0">
                <a:solidFill>
                  <a:schemeClr val="tx1"/>
                </a:solidFill>
              </a:rPr>
              <a:t>and nature of dark matter and dark energy </a:t>
            </a:r>
          </a:p>
          <a:p>
            <a:pPr algn="ctr" eaLnBrk="1" hangingPunct="1">
              <a:spcBef>
                <a:spcPct val="0"/>
              </a:spcBef>
              <a:buFont typeface="Wingdings" pitchFamily="2" charset="2"/>
              <a:buNone/>
              <a:tabLst>
                <a:tab pos="2235200" algn="l"/>
                <a:tab pos="3313113" algn="l"/>
              </a:tabLst>
            </a:pPr>
            <a:endParaRPr lang="en-US" sz="1300" dirty="0" smtClean="0"/>
          </a:p>
          <a:p>
            <a:pPr algn="ctr" eaLnBrk="1" hangingPunct="1">
              <a:lnSpc>
                <a:spcPct val="80000"/>
              </a:lnSpc>
              <a:buFont typeface="Wingdings" pitchFamily="2" charset="2"/>
              <a:buNone/>
              <a:tabLst>
                <a:tab pos="2235200" algn="l"/>
                <a:tab pos="3313113" algn="l"/>
              </a:tabLst>
            </a:pPr>
            <a:endParaRPr lang="en-US" sz="1300" dirty="0" smtClean="0"/>
          </a:p>
          <a:p>
            <a:pPr algn="ctr" eaLnBrk="1" hangingPunct="1">
              <a:lnSpc>
                <a:spcPct val="80000"/>
              </a:lnSpc>
              <a:buFont typeface="Wingdings" pitchFamily="2" charset="2"/>
              <a:buNone/>
              <a:tabLst>
                <a:tab pos="2235200" algn="l"/>
                <a:tab pos="3313113" algn="l"/>
              </a:tabLst>
            </a:pPr>
            <a:endParaRPr lang="en-US" sz="1300" i="1" dirty="0" smtClean="0"/>
          </a:p>
        </p:txBody>
      </p:sp>
      <p:sp>
        <p:nvSpPr>
          <p:cNvPr id="11269" name="Text Box 4"/>
          <p:cNvSpPr txBox="1">
            <a:spLocks noChangeArrowheads="1"/>
          </p:cNvSpPr>
          <p:nvPr/>
        </p:nvSpPr>
        <p:spPr bwMode="auto">
          <a:xfrm>
            <a:off x="3833948" y="864326"/>
            <a:ext cx="5257800" cy="6199188"/>
          </a:xfrm>
          <a:prstGeom prst="rect">
            <a:avLst/>
          </a:prstGeom>
          <a:noFill/>
          <a:ln w="12700" algn="ctr">
            <a:noFill/>
            <a:miter lim="800000"/>
            <a:headEnd/>
            <a:tailEnd/>
          </a:ln>
        </p:spPr>
        <p:txBody>
          <a:bodyPr lIns="91418" tIns="45709" rIns="91418" bIns="45709">
            <a:spAutoFit/>
          </a:bodyPr>
          <a:lstStyle/>
          <a:p>
            <a:pPr>
              <a:spcBef>
                <a:spcPct val="20000"/>
              </a:spcBef>
              <a:tabLst>
                <a:tab pos="2349500" algn="l"/>
                <a:tab pos="4114800" algn="l"/>
              </a:tabLst>
            </a:pPr>
            <a:endParaRPr lang="en-US" sz="1200" dirty="0">
              <a:latin typeface="Arial Narrow" pitchFamily="34" charset="0"/>
            </a:endParaRPr>
          </a:p>
          <a:p>
            <a:pPr>
              <a:spcBef>
                <a:spcPct val="20000"/>
              </a:spcBef>
              <a:tabLst>
                <a:tab pos="2349500" algn="l"/>
                <a:tab pos="4114800" algn="l"/>
              </a:tabLst>
            </a:pPr>
            <a:r>
              <a:rPr lang="en-US" sz="1200" dirty="0">
                <a:solidFill>
                  <a:schemeClr val="tx1"/>
                </a:solidFill>
                <a:latin typeface="Arial Narrow" pitchFamily="34" charset="0"/>
              </a:rPr>
              <a:t>      Tools Today        	          Possible Future Tools	</a:t>
            </a:r>
            <a:r>
              <a:rPr lang="en-US" sz="1200" u="sng" dirty="0">
                <a:latin typeface="Arial Narrow" pitchFamily="34" charset="0"/>
              </a:rPr>
              <a:t>            </a:t>
            </a:r>
          </a:p>
          <a:p>
            <a:pPr>
              <a:spcBef>
                <a:spcPct val="20000"/>
              </a:spcBef>
              <a:tabLst>
                <a:tab pos="2349500" algn="l"/>
                <a:tab pos="4114800" algn="l"/>
              </a:tabLst>
            </a:pPr>
            <a:endParaRPr lang="en-US" sz="800" dirty="0">
              <a:solidFill>
                <a:schemeClr val="accent2"/>
              </a:solidFill>
              <a:latin typeface="Arial Narrow" pitchFamily="34" charset="0"/>
            </a:endParaRPr>
          </a:p>
          <a:p>
            <a:pPr>
              <a:spcBef>
                <a:spcPct val="20000"/>
              </a:spcBef>
              <a:tabLst>
                <a:tab pos="2349500" algn="l"/>
                <a:tab pos="4114800" algn="l"/>
              </a:tabLst>
            </a:pPr>
            <a:r>
              <a:rPr lang="en-US" sz="1200" dirty="0">
                <a:solidFill>
                  <a:schemeClr val="accent2"/>
                </a:solidFill>
                <a:latin typeface="Arial Narrow" pitchFamily="34" charset="0"/>
              </a:rPr>
              <a:t>Tevatron	</a:t>
            </a:r>
          </a:p>
          <a:p>
            <a:pPr>
              <a:spcBef>
                <a:spcPct val="20000"/>
              </a:spcBef>
              <a:tabLst>
                <a:tab pos="2349500" algn="l"/>
                <a:tab pos="4114800" algn="l"/>
              </a:tabLst>
            </a:pPr>
            <a:r>
              <a:rPr lang="en-US" sz="1200" dirty="0">
                <a:solidFill>
                  <a:schemeClr val="accent2"/>
                </a:solidFill>
                <a:latin typeface="Arial Narrow" pitchFamily="34" charset="0"/>
              </a:rPr>
              <a:t>LHC                               </a:t>
            </a:r>
            <a:r>
              <a:rPr lang="en-US" sz="1200" dirty="0">
                <a:latin typeface="Arial Narrow" pitchFamily="34" charset="0"/>
              </a:rPr>
              <a:t>(hadron)</a:t>
            </a:r>
            <a:r>
              <a:rPr lang="en-US" sz="1200" dirty="0">
                <a:solidFill>
                  <a:schemeClr val="accent2"/>
                </a:solidFill>
                <a:latin typeface="Arial Narrow" pitchFamily="34" charset="0"/>
              </a:rPr>
              <a:t>	LHC upgrades</a:t>
            </a:r>
          </a:p>
          <a:p>
            <a:pPr>
              <a:tabLst>
                <a:tab pos="2349500" algn="l"/>
                <a:tab pos="4114800" algn="l"/>
              </a:tabLst>
            </a:pPr>
            <a:r>
              <a:rPr lang="en-US" sz="1200" dirty="0">
                <a:solidFill>
                  <a:schemeClr val="accent2"/>
                </a:solidFill>
                <a:latin typeface="Arial Narrow" pitchFamily="34" charset="0"/>
              </a:rPr>
              <a:t>LHC Detectors	LHC Detectors  upgrades	</a:t>
            </a:r>
          </a:p>
          <a:p>
            <a:pPr>
              <a:tabLst>
                <a:tab pos="2349500" algn="l"/>
                <a:tab pos="4114800" algn="l"/>
              </a:tabLst>
            </a:pPr>
            <a:endParaRPr lang="en-US" sz="800" dirty="0">
              <a:solidFill>
                <a:schemeClr val="accent2"/>
              </a:solidFill>
              <a:latin typeface="Arial Narrow" pitchFamily="34" charset="0"/>
            </a:endParaRPr>
          </a:p>
          <a:p>
            <a:pPr>
              <a:tabLst>
                <a:tab pos="2349500" algn="l"/>
                <a:tab pos="4114800" algn="l"/>
              </a:tabLst>
            </a:pPr>
            <a:r>
              <a:rPr lang="en-US" sz="1200" dirty="0">
                <a:solidFill>
                  <a:schemeClr val="accent2"/>
                </a:solidFill>
                <a:latin typeface="Arial Narrow" pitchFamily="34" charset="0"/>
              </a:rPr>
              <a:t>                                       </a:t>
            </a:r>
            <a:r>
              <a:rPr lang="en-US" sz="1200" dirty="0">
                <a:latin typeface="Arial Narrow" pitchFamily="34" charset="0"/>
              </a:rPr>
              <a:t>(lepton)	</a:t>
            </a:r>
            <a:r>
              <a:rPr lang="en-US" sz="1200" dirty="0">
                <a:solidFill>
                  <a:schemeClr val="accent2"/>
                </a:solidFill>
                <a:latin typeface="Arial Narrow" pitchFamily="34" charset="0"/>
              </a:rPr>
              <a:t>TeV Lepton Collider </a:t>
            </a:r>
          </a:p>
          <a:p>
            <a:pPr>
              <a:tabLst>
                <a:tab pos="2349500" algn="l"/>
                <a:tab pos="4114800" algn="l"/>
              </a:tabLst>
            </a:pPr>
            <a:endParaRPr lang="en-US" sz="1200" dirty="0">
              <a:solidFill>
                <a:schemeClr val="accent2"/>
              </a:solidFill>
              <a:latin typeface="Arial Narrow" pitchFamily="34" charset="0"/>
            </a:endParaRPr>
          </a:p>
          <a:p>
            <a:pPr>
              <a:tabLst>
                <a:tab pos="2349500" algn="l"/>
                <a:tab pos="4114800" algn="l"/>
              </a:tabLst>
            </a:pPr>
            <a:r>
              <a:rPr lang="en-US" sz="1200" dirty="0">
                <a:solidFill>
                  <a:schemeClr val="accent2"/>
                </a:solidFill>
                <a:latin typeface="Arial Narrow" pitchFamily="34" charset="0"/>
              </a:rPr>
              <a:t>LQCD &amp; </a:t>
            </a:r>
            <a:r>
              <a:rPr lang="en-US" sz="1200" dirty="0" err="1">
                <a:solidFill>
                  <a:schemeClr val="accent2"/>
                </a:solidFill>
                <a:latin typeface="Arial Narrow" pitchFamily="34" charset="0"/>
              </a:rPr>
              <a:t>SciDAC</a:t>
            </a:r>
            <a:r>
              <a:rPr lang="en-US" sz="1200" dirty="0">
                <a:solidFill>
                  <a:schemeClr val="accent2"/>
                </a:solidFill>
                <a:latin typeface="Arial Narrow" pitchFamily="34" charset="0"/>
              </a:rPr>
              <a:t>	LQCD &amp; </a:t>
            </a:r>
            <a:r>
              <a:rPr lang="en-US" sz="1200" dirty="0" err="1">
                <a:solidFill>
                  <a:schemeClr val="accent2"/>
                </a:solidFill>
                <a:latin typeface="Arial Narrow" pitchFamily="34" charset="0"/>
              </a:rPr>
              <a:t>SciDAC</a:t>
            </a:r>
            <a:endParaRPr lang="en-US" sz="1200" dirty="0">
              <a:solidFill>
                <a:schemeClr val="accent2"/>
              </a:solidFill>
              <a:latin typeface="Arial Narrow" pitchFamily="34" charset="0"/>
            </a:endParaRPr>
          </a:p>
          <a:p>
            <a:pPr>
              <a:tabLst>
                <a:tab pos="2349500" algn="l"/>
                <a:tab pos="4114800" algn="l"/>
              </a:tabLst>
            </a:pPr>
            <a:endParaRPr lang="en-US" sz="1200" dirty="0">
              <a:solidFill>
                <a:schemeClr val="accent2"/>
              </a:solidFill>
              <a:latin typeface="Arial Narrow" pitchFamily="34" charset="0"/>
            </a:endParaRPr>
          </a:p>
          <a:p>
            <a:pPr>
              <a:spcBef>
                <a:spcPct val="20000"/>
              </a:spcBef>
              <a:tabLst>
                <a:tab pos="2349500" algn="l"/>
                <a:tab pos="4114800" algn="l"/>
              </a:tabLst>
            </a:pPr>
            <a:r>
              <a:rPr lang="en-US" sz="1200" dirty="0">
                <a:solidFill>
                  <a:srgbClr val="135C00"/>
                </a:solidFill>
                <a:latin typeface="Arial Narrow" pitchFamily="34" charset="0"/>
              </a:rPr>
              <a:t>Fermilab/</a:t>
            </a:r>
            <a:r>
              <a:rPr lang="en-US" sz="1200" dirty="0" err="1">
                <a:solidFill>
                  <a:srgbClr val="135C00"/>
                </a:solidFill>
                <a:latin typeface="Arial Narrow" pitchFamily="34" charset="0"/>
              </a:rPr>
              <a:t>NuMi</a:t>
            </a:r>
            <a:r>
              <a:rPr lang="en-US" sz="1200" dirty="0">
                <a:solidFill>
                  <a:srgbClr val="135C00"/>
                </a:solidFill>
                <a:latin typeface="Arial Narrow" pitchFamily="34" charset="0"/>
              </a:rPr>
              <a:t>	</a:t>
            </a:r>
            <a:r>
              <a:rPr lang="en-US" sz="1200" dirty="0" err="1">
                <a:solidFill>
                  <a:srgbClr val="135C00"/>
                </a:solidFill>
                <a:latin typeface="Arial Narrow" pitchFamily="34" charset="0"/>
              </a:rPr>
              <a:t>NuMi</a:t>
            </a:r>
            <a:r>
              <a:rPr lang="en-US" sz="1200" dirty="0">
                <a:solidFill>
                  <a:srgbClr val="135C00"/>
                </a:solidFill>
                <a:latin typeface="Arial Narrow" pitchFamily="34" charset="0"/>
              </a:rPr>
              <a:t> (700kW)</a:t>
            </a:r>
            <a:r>
              <a:rPr lang="en-US" sz="1200" dirty="0">
                <a:solidFill>
                  <a:srgbClr val="135C00"/>
                </a:solidFill>
                <a:latin typeface="Arial Narrow" pitchFamily="34" charset="0"/>
                <a:sym typeface="Wingdings" pitchFamily="2" charset="2"/>
              </a:rPr>
              <a:t> Project X (2000 kW)</a:t>
            </a:r>
            <a:endParaRPr lang="en-US" sz="1200" dirty="0">
              <a:solidFill>
                <a:srgbClr val="135C00"/>
              </a:solidFill>
              <a:latin typeface="Arial Narrow" pitchFamily="34" charset="0"/>
            </a:endParaRPr>
          </a:p>
          <a:p>
            <a:pPr>
              <a:spcBef>
                <a:spcPct val="20000"/>
              </a:spcBef>
              <a:tabLst>
                <a:tab pos="2349500" algn="l"/>
                <a:tab pos="4114800" algn="l"/>
              </a:tabLst>
            </a:pPr>
            <a:r>
              <a:rPr lang="en-US" sz="1200" dirty="0">
                <a:solidFill>
                  <a:srgbClr val="135C00"/>
                </a:solidFill>
                <a:latin typeface="Arial Narrow" pitchFamily="34" charset="0"/>
              </a:rPr>
              <a:t>MINOS, Minerva	</a:t>
            </a:r>
            <a:r>
              <a:rPr lang="en-US" sz="1200" dirty="0" err="1">
                <a:solidFill>
                  <a:srgbClr val="135C00"/>
                </a:solidFill>
                <a:latin typeface="Arial Narrow" pitchFamily="34" charset="0"/>
              </a:rPr>
              <a:t>NOvA</a:t>
            </a:r>
            <a:r>
              <a:rPr lang="en-US" sz="1200" dirty="0">
                <a:solidFill>
                  <a:srgbClr val="135C00"/>
                </a:solidFill>
                <a:latin typeface="Arial Narrow" pitchFamily="34" charset="0"/>
              </a:rPr>
              <a:t> </a:t>
            </a:r>
            <a:r>
              <a:rPr lang="en-US" sz="1200" dirty="0">
                <a:solidFill>
                  <a:srgbClr val="135C00"/>
                </a:solidFill>
                <a:latin typeface="Arial Narrow" pitchFamily="34" charset="0"/>
                <a:sym typeface="Wingdings" pitchFamily="2" charset="2"/>
              </a:rPr>
              <a:t> </a:t>
            </a:r>
            <a:r>
              <a:rPr lang="en-US" sz="1200" dirty="0">
                <a:solidFill>
                  <a:srgbClr val="135C00"/>
                </a:solidFill>
                <a:latin typeface="Arial Narrow" pitchFamily="34" charset="0"/>
              </a:rPr>
              <a:t>LBNE</a:t>
            </a:r>
          </a:p>
          <a:p>
            <a:pPr>
              <a:spcBef>
                <a:spcPct val="20000"/>
              </a:spcBef>
              <a:tabLst>
                <a:tab pos="2349500" algn="l"/>
                <a:tab pos="4114800" algn="l"/>
              </a:tabLst>
            </a:pPr>
            <a:r>
              <a:rPr lang="en-US" sz="1200" dirty="0">
                <a:solidFill>
                  <a:srgbClr val="135C00"/>
                </a:solidFill>
                <a:latin typeface="Arial Narrow" pitchFamily="34" charset="0"/>
              </a:rPr>
              <a:t>	Mu2e </a:t>
            </a:r>
          </a:p>
          <a:p>
            <a:pPr>
              <a:spcBef>
                <a:spcPct val="20000"/>
              </a:spcBef>
              <a:tabLst>
                <a:tab pos="2349500" algn="l"/>
                <a:tab pos="4114800" algn="l"/>
              </a:tabLst>
            </a:pPr>
            <a:endParaRPr lang="en-US" sz="600" dirty="0">
              <a:solidFill>
                <a:srgbClr val="135C00"/>
              </a:solidFill>
              <a:latin typeface="Arial Narrow" pitchFamily="34" charset="0"/>
            </a:endParaRPr>
          </a:p>
          <a:p>
            <a:pPr>
              <a:spcBef>
                <a:spcPct val="20000"/>
              </a:spcBef>
              <a:tabLst>
                <a:tab pos="2349500" algn="l"/>
                <a:tab pos="4114800" algn="l"/>
              </a:tabLst>
            </a:pPr>
            <a:r>
              <a:rPr lang="en-US" sz="1200" dirty="0">
                <a:solidFill>
                  <a:srgbClr val="135C00"/>
                </a:solidFill>
                <a:latin typeface="Arial Narrow" pitchFamily="34" charset="0"/>
              </a:rPr>
              <a:t>EXO	Double Beta Decay</a:t>
            </a:r>
          </a:p>
          <a:p>
            <a:pPr>
              <a:spcBef>
                <a:spcPct val="20000"/>
              </a:spcBef>
              <a:tabLst>
                <a:tab pos="2349500" algn="l"/>
                <a:tab pos="4114800" algn="l"/>
              </a:tabLst>
            </a:pPr>
            <a:r>
              <a:rPr lang="en-US" sz="1200" dirty="0">
                <a:solidFill>
                  <a:srgbClr val="135C00"/>
                </a:solidFill>
                <a:latin typeface="Arial Narrow" pitchFamily="34" charset="0"/>
              </a:rPr>
              <a:t>	Daya Bay</a:t>
            </a:r>
          </a:p>
          <a:p>
            <a:pPr>
              <a:spcBef>
                <a:spcPct val="20000"/>
              </a:spcBef>
              <a:tabLst>
                <a:tab pos="2349500" algn="l"/>
                <a:tab pos="4114800" algn="l"/>
              </a:tabLst>
            </a:pPr>
            <a:endParaRPr lang="en-US" sz="600" dirty="0">
              <a:solidFill>
                <a:srgbClr val="135C00"/>
              </a:solidFill>
              <a:latin typeface="Arial Narrow" pitchFamily="34" charset="0"/>
            </a:endParaRPr>
          </a:p>
          <a:p>
            <a:pPr>
              <a:spcBef>
                <a:spcPct val="20000"/>
              </a:spcBef>
              <a:tabLst>
                <a:tab pos="2349500" algn="l"/>
                <a:tab pos="4114800" algn="l"/>
              </a:tabLst>
            </a:pPr>
            <a:r>
              <a:rPr lang="en-US" sz="1200" dirty="0">
                <a:solidFill>
                  <a:srgbClr val="135C00"/>
                </a:solidFill>
                <a:latin typeface="Arial Narrow" pitchFamily="34" charset="0"/>
              </a:rPr>
              <a:t>LQCD &amp; </a:t>
            </a:r>
            <a:r>
              <a:rPr lang="en-US" sz="1200" dirty="0" err="1">
                <a:solidFill>
                  <a:srgbClr val="135C00"/>
                </a:solidFill>
                <a:latin typeface="Arial Narrow" pitchFamily="34" charset="0"/>
              </a:rPr>
              <a:t>SciDAC</a:t>
            </a:r>
            <a:r>
              <a:rPr lang="en-US" sz="1200" dirty="0">
                <a:solidFill>
                  <a:srgbClr val="135C00"/>
                </a:solidFill>
                <a:latin typeface="Arial Narrow" pitchFamily="34" charset="0"/>
              </a:rPr>
              <a:t>	LQCD &amp; </a:t>
            </a:r>
            <a:r>
              <a:rPr lang="en-US" sz="1200" dirty="0" err="1">
                <a:solidFill>
                  <a:srgbClr val="135C00"/>
                </a:solidFill>
                <a:latin typeface="Arial Narrow" pitchFamily="34" charset="0"/>
              </a:rPr>
              <a:t>SciDAC</a:t>
            </a:r>
            <a:endParaRPr lang="en-US" sz="1200" dirty="0">
              <a:solidFill>
                <a:srgbClr val="135C00"/>
              </a:solidFill>
              <a:latin typeface="Arial Narrow" pitchFamily="34" charset="0"/>
            </a:endParaRPr>
          </a:p>
          <a:p>
            <a:pPr>
              <a:spcBef>
                <a:spcPct val="20000"/>
              </a:spcBef>
              <a:tabLst>
                <a:tab pos="2349500" algn="l"/>
                <a:tab pos="4114800" algn="l"/>
              </a:tabLst>
            </a:pPr>
            <a:endParaRPr lang="en-US" sz="1200" dirty="0">
              <a:solidFill>
                <a:srgbClr val="135C00"/>
              </a:solidFill>
              <a:latin typeface="Arial Narrow" pitchFamily="34" charset="0"/>
            </a:endParaRPr>
          </a:p>
          <a:p>
            <a:pPr>
              <a:spcBef>
                <a:spcPct val="20000"/>
              </a:spcBef>
              <a:tabLst>
                <a:tab pos="2349500" algn="l"/>
                <a:tab pos="4114800" algn="l"/>
              </a:tabLst>
            </a:pPr>
            <a:r>
              <a:rPr lang="en-US" sz="1200" dirty="0">
                <a:solidFill>
                  <a:srgbClr val="990000"/>
                </a:solidFill>
                <a:latin typeface="Arial Narrow" pitchFamily="34" charset="0"/>
              </a:rPr>
              <a:t>BOSS                            </a:t>
            </a:r>
            <a:r>
              <a:rPr lang="en-US" sz="1200" dirty="0">
                <a:solidFill>
                  <a:srgbClr val="C00000"/>
                </a:solidFill>
                <a:latin typeface="Arial Narrow" pitchFamily="34" charset="0"/>
              </a:rPr>
              <a:t>( Dark Energy )    DES, LSST</a:t>
            </a:r>
          </a:p>
          <a:p>
            <a:pPr>
              <a:spcBef>
                <a:spcPct val="20000"/>
              </a:spcBef>
              <a:tabLst>
                <a:tab pos="2349500" algn="l"/>
                <a:tab pos="4114800" algn="l"/>
              </a:tabLst>
            </a:pPr>
            <a:r>
              <a:rPr lang="en-US" sz="1200" dirty="0">
                <a:solidFill>
                  <a:srgbClr val="C00000"/>
                </a:solidFill>
                <a:latin typeface="Arial Narrow" pitchFamily="34" charset="0"/>
              </a:rPr>
              <a:t>Supernova  Searches ( Dark Energy ) 	JDEM</a:t>
            </a:r>
          </a:p>
          <a:p>
            <a:pPr>
              <a:spcBef>
                <a:spcPct val="20000"/>
              </a:spcBef>
              <a:tabLst>
                <a:tab pos="2349500" algn="l"/>
                <a:tab pos="4114800" algn="l"/>
              </a:tabLst>
            </a:pPr>
            <a:endParaRPr lang="en-US" sz="600" dirty="0">
              <a:solidFill>
                <a:srgbClr val="C00000"/>
              </a:solidFill>
              <a:latin typeface="Arial Narrow" pitchFamily="34" charset="0"/>
            </a:endParaRPr>
          </a:p>
          <a:p>
            <a:pPr>
              <a:spcBef>
                <a:spcPct val="20000"/>
              </a:spcBef>
              <a:tabLst>
                <a:tab pos="2349500" algn="l"/>
                <a:tab pos="4114800" algn="l"/>
              </a:tabLst>
            </a:pPr>
            <a:r>
              <a:rPr lang="en-US" sz="1200" dirty="0">
                <a:solidFill>
                  <a:srgbClr val="C00000"/>
                </a:solidFill>
                <a:latin typeface="Arial Narrow" pitchFamily="34" charset="0"/>
              </a:rPr>
              <a:t>CDMS, ADMX              ( Dark Matter )</a:t>
            </a:r>
            <a:r>
              <a:rPr lang="en-US" dirty="0">
                <a:solidFill>
                  <a:srgbClr val="C00000"/>
                </a:solidFill>
                <a:latin typeface="Arial Narrow" pitchFamily="34" charset="0"/>
              </a:rPr>
              <a:t> </a:t>
            </a:r>
            <a:r>
              <a:rPr lang="en-US" sz="1200" dirty="0">
                <a:solidFill>
                  <a:srgbClr val="C00000"/>
                </a:solidFill>
                <a:latin typeface="Arial Narrow" pitchFamily="34" charset="0"/>
              </a:rPr>
              <a:t>	</a:t>
            </a:r>
            <a:r>
              <a:rPr lang="en-US" sz="1200" dirty="0" err="1">
                <a:solidFill>
                  <a:srgbClr val="C00000"/>
                </a:solidFill>
                <a:latin typeface="Arial Narrow" pitchFamily="34" charset="0"/>
              </a:rPr>
              <a:t>SuperCDMS</a:t>
            </a:r>
            <a:r>
              <a:rPr lang="en-US" sz="1200" dirty="0">
                <a:solidFill>
                  <a:srgbClr val="C00000"/>
                </a:solidFill>
                <a:latin typeface="Arial Narrow" pitchFamily="34" charset="0"/>
              </a:rPr>
              <a:t>-Soudan</a:t>
            </a:r>
          </a:p>
          <a:p>
            <a:pPr>
              <a:spcBef>
                <a:spcPct val="20000"/>
              </a:spcBef>
              <a:tabLst>
                <a:tab pos="2349500" algn="l"/>
                <a:tab pos="4114800" algn="l"/>
              </a:tabLst>
            </a:pPr>
            <a:r>
              <a:rPr lang="en-US" sz="1200" dirty="0">
                <a:solidFill>
                  <a:srgbClr val="C00000"/>
                </a:solidFill>
                <a:latin typeface="Arial Narrow" pitchFamily="34" charset="0"/>
              </a:rPr>
              <a:t>COUPP-60                    ( Dark Matter )  	LUX, Large DM experiment</a:t>
            </a:r>
          </a:p>
          <a:p>
            <a:pPr>
              <a:spcBef>
                <a:spcPct val="20000"/>
              </a:spcBef>
              <a:tabLst>
                <a:tab pos="2349500" algn="l"/>
                <a:tab pos="4114800" algn="l"/>
              </a:tabLst>
            </a:pPr>
            <a:endParaRPr lang="en-US" sz="600" dirty="0">
              <a:solidFill>
                <a:srgbClr val="C00000"/>
              </a:solidFill>
              <a:latin typeface="Arial Narrow" pitchFamily="34" charset="0"/>
            </a:endParaRPr>
          </a:p>
          <a:p>
            <a:pPr>
              <a:spcBef>
                <a:spcPct val="20000"/>
              </a:spcBef>
              <a:tabLst>
                <a:tab pos="2349500" algn="l"/>
                <a:tab pos="4114800" algn="l"/>
              </a:tabLst>
            </a:pPr>
            <a:r>
              <a:rPr lang="en-US" sz="1200" dirty="0">
                <a:solidFill>
                  <a:srgbClr val="C00000"/>
                </a:solidFill>
                <a:latin typeface="Arial Narrow" pitchFamily="34" charset="0"/>
              </a:rPr>
              <a:t>Fermi (GLAST)             (  Gammas    )	</a:t>
            </a:r>
          </a:p>
          <a:p>
            <a:pPr>
              <a:spcBef>
                <a:spcPct val="20000"/>
              </a:spcBef>
              <a:tabLst>
                <a:tab pos="2349500" algn="l"/>
                <a:tab pos="4114800" algn="l"/>
              </a:tabLst>
            </a:pPr>
            <a:r>
              <a:rPr lang="en-US" sz="1200" dirty="0">
                <a:solidFill>
                  <a:srgbClr val="C00000"/>
                </a:solidFill>
                <a:latin typeface="Arial Narrow" pitchFamily="34" charset="0"/>
              </a:rPr>
              <a:t>VERITAS                       (  Gammas    ) 	HAWC, VERITAS-upgrade. AGIS</a:t>
            </a:r>
          </a:p>
          <a:p>
            <a:pPr>
              <a:spcBef>
                <a:spcPct val="20000"/>
              </a:spcBef>
              <a:tabLst>
                <a:tab pos="2349500" algn="l"/>
                <a:tab pos="4114800" algn="l"/>
              </a:tabLst>
            </a:pPr>
            <a:r>
              <a:rPr lang="en-US" sz="1200" dirty="0">
                <a:solidFill>
                  <a:srgbClr val="C00000"/>
                </a:solidFill>
                <a:latin typeface="Arial Narrow" pitchFamily="34" charset="0"/>
              </a:rPr>
              <a:t>Pierre Auger South   ( Cosmic Rays )  	AMS, Pierre Auger – North </a:t>
            </a:r>
          </a:p>
          <a:p>
            <a:pPr>
              <a:spcBef>
                <a:spcPct val="20000"/>
              </a:spcBef>
              <a:tabLst>
                <a:tab pos="2349500" algn="l"/>
                <a:tab pos="4114800" algn="l"/>
              </a:tabLst>
            </a:pPr>
            <a:r>
              <a:rPr lang="en-US" sz="1200" dirty="0" err="1">
                <a:solidFill>
                  <a:srgbClr val="C00000"/>
                </a:solidFill>
                <a:latin typeface="Arial Narrow" pitchFamily="34" charset="0"/>
              </a:rPr>
              <a:t>SciDAC</a:t>
            </a:r>
            <a:r>
              <a:rPr lang="en-US" sz="1200" dirty="0">
                <a:solidFill>
                  <a:srgbClr val="C00000"/>
                </a:solidFill>
                <a:latin typeface="Arial Narrow" pitchFamily="34" charset="0"/>
              </a:rPr>
              <a:t>                       	</a:t>
            </a:r>
            <a:r>
              <a:rPr lang="en-US" sz="1200" dirty="0" err="1">
                <a:solidFill>
                  <a:srgbClr val="990000"/>
                </a:solidFill>
                <a:latin typeface="Arial Narrow" pitchFamily="34" charset="0"/>
              </a:rPr>
              <a:t>SciDAC</a:t>
            </a:r>
            <a:endParaRPr lang="en-US" sz="1200" dirty="0">
              <a:solidFill>
                <a:srgbClr val="990000"/>
              </a:solidFill>
              <a:latin typeface="Arial Narrow" pitchFamily="34" charset="0"/>
            </a:endParaRPr>
          </a:p>
        </p:txBody>
      </p:sp>
      <p:sp>
        <p:nvSpPr>
          <p:cNvPr id="11270" name="Line 5"/>
          <p:cNvSpPr>
            <a:spLocks noChangeShapeType="1"/>
          </p:cNvSpPr>
          <p:nvPr/>
        </p:nvSpPr>
        <p:spPr bwMode="auto">
          <a:xfrm>
            <a:off x="381000" y="2819400"/>
            <a:ext cx="8001000" cy="0"/>
          </a:xfrm>
          <a:prstGeom prst="line">
            <a:avLst/>
          </a:prstGeom>
          <a:noFill/>
          <a:ln w="9525">
            <a:solidFill>
              <a:schemeClr val="tx1"/>
            </a:solidFill>
            <a:round/>
            <a:headEnd/>
            <a:tailEnd/>
          </a:ln>
        </p:spPr>
        <p:txBody>
          <a:bodyPr lIns="86493" tIns="43247" rIns="86493" bIns="43247"/>
          <a:lstStyle/>
          <a:p>
            <a:endParaRPr lang="en-US"/>
          </a:p>
        </p:txBody>
      </p:sp>
      <p:sp>
        <p:nvSpPr>
          <p:cNvPr id="11271" name="Line 6"/>
          <p:cNvSpPr>
            <a:spLocks noChangeShapeType="1"/>
          </p:cNvSpPr>
          <p:nvPr/>
        </p:nvSpPr>
        <p:spPr bwMode="auto">
          <a:xfrm>
            <a:off x="407988" y="4543425"/>
            <a:ext cx="8077200" cy="0"/>
          </a:xfrm>
          <a:prstGeom prst="line">
            <a:avLst/>
          </a:prstGeom>
          <a:noFill/>
          <a:ln w="9525">
            <a:solidFill>
              <a:schemeClr val="tx1"/>
            </a:solidFill>
            <a:round/>
            <a:headEnd/>
            <a:tailEnd/>
          </a:ln>
        </p:spPr>
        <p:txBody>
          <a:bodyPr lIns="86493" tIns="43247" rIns="86493" bIns="43247"/>
          <a:lstStyle/>
          <a:p>
            <a:endParaRPr lang="en-US"/>
          </a:p>
        </p:txBody>
      </p:sp>
      <p:sp>
        <p:nvSpPr>
          <p:cNvPr id="11272" name="Line 7"/>
          <p:cNvSpPr>
            <a:spLocks noChangeShapeType="1"/>
          </p:cNvSpPr>
          <p:nvPr/>
        </p:nvSpPr>
        <p:spPr bwMode="auto">
          <a:xfrm>
            <a:off x="6184900" y="1296988"/>
            <a:ext cx="0" cy="5332412"/>
          </a:xfrm>
          <a:prstGeom prst="line">
            <a:avLst/>
          </a:prstGeom>
          <a:noFill/>
          <a:ln w="9525">
            <a:solidFill>
              <a:schemeClr val="tx1"/>
            </a:solidFill>
            <a:round/>
            <a:headEnd/>
            <a:tailEnd/>
          </a:ln>
        </p:spPr>
        <p:txBody>
          <a:bodyPr lIns="86493" tIns="43247" rIns="86493" bIns="43247"/>
          <a:lstStyle/>
          <a:p>
            <a:endParaRPr lang="en-US"/>
          </a:p>
        </p:txBody>
      </p:sp>
      <p:sp>
        <p:nvSpPr>
          <p:cNvPr id="11273" name="Line 8"/>
          <p:cNvSpPr>
            <a:spLocks noChangeShapeType="1"/>
          </p:cNvSpPr>
          <p:nvPr/>
        </p:nvSpPr>
        <p:spPr bwMode="auto">
          <a:xfrm>
            <a:off x="381000" y="1295400"/>
            <a:ext cx="8001000" cy="0"/>
          </a:xfrm>
          <a:prstGeom prst="line">
            <a:avLst/>
          </a:prstGeom>
          <a:noFill/>
          <a:ln w="9525">
            <a:solidFill>
              <a:schemeClr val="tx1"/>
            </a:solidFill>
            <a:round/>
            <a:headEnd/>
            <a:tailEnd/>
          </a:ln>
        </p:spPr>
        <p:txBody>
          <a:bodyPr lIns="86493" tIns="43247" rIns="86493" bIns="43247"/>
          <a:lstStyle/>
          <a:p>
            <a:endParaRPr lang="en-US"/>
          </a:p>
        </p:txBody>
      </p:sp>
      <p:sp>
        <p:nvSpPr>
          <p:cNvPr id="11274" name="Line 9"/>
          <p:cNvSpPr>
            <a:spLocks noChangeShapeType="1"/>
          </p:cNvSpPr>
          <p:nvPr/>
        </p:nvSpPr>
        <p:spPr bwMode="auto">
          <a:xfrm>
            <a:off x="3810000" y="1295400"/>
            <a:ext cx="0" cy="5332413"/>
          </a:xfrm>
          <a:prstGeom prst="line">
            <a:avLst/>
          </a:prstGeom>
          <a:noFill/>
          <a:ln w="9525">
            <a:solidFill>
              <a:schemeClr val="tx1"/>
            </a:solidFill>
            <a:round/>
            <a:headEnd/>
            <a:tailEnd/>
          </a:ln>
        </p:spPr>
        <p:txBody>
          <a:bodyPr lIns="86493" tIns="43247" rIns="86493" bIns="43247"/>
          <a:lstStyle/>
          <a:p>
            <a:endParaRPr lang="en-US"/>
          </a:p>
        </p:txBody>
      </p:sp>
      <p:pic>
        <p:nvPicPr>
          <p:cNvPr id="11" name="Picture 10" descr="ThreeFrontiersGraphic_RGB_060108"/>
          <p:cNvPicPr>
            <a:picLocks noChangeAspect="1" noChangeArrowheads="1"/>
          </p:cNvPicPr>
          <p:nvPr/>
        </p:nvPicPr>
        <p:blipFill>
          <a:blip r:embed="rId2" cstate="print"/>
          <a:srcRect/>
          <a:stretch>
            <a:fillRect/>
          </a:stretch>
        </p:blipFill>
        <p:spPr bwMode="auto">
          <a:xfrm>
            <a:off x="8000657" y="259313"/>
            <a:ext cx="911342" cy="8390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sldNum" sz="quarter" idx="10"/>
          </p:nvPr>
        </p:nvSpPr>
        <p:spPr>
          <a:xfrm>
            <a:off x="8281850" y="6453050"/>
            <a:ext cx="862149" cy="404949"/>
          </a:xfrm>
          <a:noFill/>
        </p:spPr>
        <p:txBody>
          <a:bodyPr/>
          <a:lstStyle/>
          <a:p>
            <a:pPr algn="r"/>
            <a:fld id="{9F60D14A-E726-424C-992F-25988DBCA742}" type="slidenum">
              <a:rPr lang="en-US" smtClean="0">
                <a:latin typeface="+mn-lt"/>
              </a:rPr>
              <a:pPr algn="r"/>
              <a:t>6</a:t>
            </a:fld>
            <a:endParaRPr lang="en-US" dirty="0" smtClean="0">
              <a:latin typeface="+mn-lt"/>
            </a:endParaRPr>
          </a:p>
        </p:txBody>
      </p:sp>
      <p:sp>
        <p:nvSpPr>
          <p:cNvPr id="5126" name="Title 6"/>
          <p:cNvSpPr>
            <a:spLocks noGrp="1"/>
          </p:cNvSpPr>
          <p:nvPr>
            <p:ph type="title" idx="4294967295"/>
          </p:nvPr>
        </p:nvSpPr>
        <p:spPr>
          <a:xfrm>
            <a:off x="1907177" y="-13317"/>
            <a:ext cx="6230983" cy="841375"/>
          </a:xfrm>
          <a:noFill/>
        </p:spPr>
        <p:txBody>
          <a:bodyPr/>
          <a:lstStyle/>
          <a:p>
            <a:r>
              <a:rPr lang="en-US" sz="2000" b="1" dirty="0" smtClean="0">
                <a:effectLst/>
              </a:rPr>
              <a:t>HEP FY2010 </a:t>
            </a:r>
            <a:r>
              <a:rPr lang="en-US" sz="2000" b="1" dirty="0" smtClean="0">
                <a:effectLst/>
              </a:rPr>
              <a:t>Funding</a:t>
            </a:r>
            <a:r>
              <a:rPr lang="en-US" sz="2000" b="1" dirty="0" smtClean="0">
                <a:effectLst/>
              </a:rPr>
              <a:t/>
            </a:r>
            <a:br>
              <a:rPr lang="en-US" sz="2000" b="1" dirty="0" smtClean="0">
                <a:effectLst/>
              </a:rPr>
            </a:br>
            <a:r>
              <a:rPr lang="en-US" sz="2000" b="1" dirty="0" smtClean="0">
                <a:solidFill>
                  <a:schemeClr val="tx1"/>
                </a:solidFill>
                <a:effectLst/>
              </a:rPr>
              <a:t>Budget Categories</a:t>
            </a:r>
          </a:p>
        </p:txBody>
      </p:sp>
      <p:graphicFrame>
        <p:nvGraphicFramePr>
          <p:cNvPr id="5122" name="Object 3"/>
          <p:cNvGraphicFramePr>
            <a:graphicFrameLocks noChangeAspect="1"/>
          </p:cNvGraphicFramePr>
          <p:nvPr>
            <p:ph sz="half" idx="4294967295"/>
          </p:nvPr>
        </p:nvGraphicFramePr>
        <p:xfrm>
          <a:off x="781429" y="985198"/>
          <a:ext cx="7086248" cy="2918062"/>
        </p:xfrm>
        <a:graphic>
          <a:graphicData uri="http://schemas.openxmlformats.org/presentationml/2006/ole">
            <p:oleObj spid="_x0000_s75778" name="Worksheet" r:id="rId3" imgW="9667791" imgH="3981355" progId="Excel.Sheet.8">
              <p:embed/>
            </p:oleObj>
          </a:graphicData>
        </a:graphic>
      </p:graphicFrame>
      <p:graphicFrame>
        <p:nvGraphicFramePr>
          <p:cNvPr id="18" name="Chart 17"/>
          <p:cNvGraphicFramePr/>
          <p:nvPr/>
        </p:nvGraphicFramePr>
        <p:xfrm>
          <a:off x="818582" y="4292930"/>
          <a:ext cx="4700033" cy="25650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nvGraphicFramePr>
        <p:xfrm>
          <a:off x="5559629" y="4102364"/>
          <a:ext cx="2933206" cy="2477637"/>
        </p:xfrm>
        <a:graphic>
          <a:graphicData uri="http://schemas.openxmlformats.org/drawingml/2006/chart">
            <c:chart xmlns:c="http://schemas.openxmlformats.org/drawingml/2006/chart" xmlns:r="http://schemas.openxmlformats.org/officeDocument/2006/relationships" r:id="rId5"/>
          </a:graphicData>
        </a:graphic>
      </p:graphicFrame>
      <p:sp>
        <p:nvSpPr>
          <p:cNvPr id="5129" name="TextBox 21"/>
          <p:cNvSpPr txBox="1">
            <a:spLocks noChangeArrowheads="1"/>
          </p:cNvSpPr>
          <p:nvPr/>
        </p:nvSpPr>
        <p:spPr bwMode="auto">
          <a:xfrm>
            <a:off x="931418" y="3895724"/>
            <a:ext cx="2488438" cy="401955"/>
          </a:xfrm>
          <a:prstGeom prst="rect">
            <a:avLst/>
          </a:prstGeom>
          <a:noFill/>
          <a:ln w="9525">
            <a:noFill/>
            <a:miter lim="800000"/>
            <a:headEnd/>
            <a:tailEnd/>
          </a:ln>
        </p:spPr>
        <p:txBody>
          <a:bodyPr wrap="square">
            <a:spAutoFit/>
          </a:bodyPr>
          <a:lstStyle/>
          <a:p>
            <a:pPr>
              <a:spcBef>
                <a:spcPct val="30000"/>
              </a:spcBef>
              <a:buFont typeface="Wingdings" pitchFamily="2" charset="2"/>
              <a:buNone/>
            </a:pPr>
            <a:r>
              <a:rPr lang="en-US" dirty="0"/>
              <a:t>Research Funding</a:t>
            </a:r>
          </a:p>
        </p:txBody>
      </p:sp>
      <p:sp>
        <p:nvSpPr>
          <p:cNvPr id="5130" name="TextBox 22"/>
          <p:cNvSpPr txBox="1">
            <a:spLocks noChangeArrowheads="1"/>
          </p:cNvSpPr>
          <p:nvPr/>
        </p:nvSpPr>
        <p:spPr bwMode="auto">
          <a:xfrm>
            <a:off x="5796852" y="3868738"/>
            <a:ext cx="2396172" cy="400110"/>
          </a:xfrm>
          <a:prstGeom prst="rect">
            <a:avLst/>
          </a:prstGeom>
          <a:noFill/>
          <a:ln w="9525">
            <a:noFill/>
            <a:miter lim="800000"/>
            <a:headEnd/>
            <a:tailEnd/>
          </a:ln>
        </p:spPr>
        <p:txBody>
          <a:bodyPr wrap="square">
            <a:spAutoFit/>
          </a:bodyPr>
          <a:lstStyle/>
          <a:p>
            <a:pPr>
              <a:spcBef>
                <a:spcPct val="30000"/>
              </a:spcBef>
              <a:buFont typeface="Wingdings" pitchFamily="2" charset="2"/>
              <a:buNone/>
            </a:pPr>
            <a:r>
              <a:rPr lang="en-US" dirty="0"/>
              <a:t>Program Funding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828800" y="80015"/>
            <a:ext cx="5867400" cy="695325"/>
          </a:xfrm>
          <a:noFill/>
        </p:spPr>
        <p:txBody>
          <a:bodyPr/>
          <a:lstStyle/>
          <a:p>
            <a:pPr eaLnBrk="1" hangingPunct="1">
              <a:defRPr/>
            </a:pPr>
            <a:r>
              <a:rPr lang="en-US" sz="2000" dirty="0" smtClean="0">
                <a:effectLst/>
              </a:rPr>
              <a:t>HEP Budget Overview</a:t>
            </a:r>
            <a:br>
              <a:rPr lang="en-US" sz="2000" dirty="0" smtClean="0">
                <a:effectLst/>
              </a:rPr>
            </a:br>
            <a:r>
              <a:rPr lang="en-US" sz="2000" dirty="0" smtClean="0">
                <a:solidFill>
                  <a:schemeClr val="tx1"/>
                </a:solidFill>
                <a:effectLst/>
              </a:rPr>
              <a:t>HEP FY 2011 Budget Request </a:t>
            </a:r>
          </a:p>
        </p:txBody>
      </p:sp>
      <p:sp>
        <p:nvSpPr>
          <p:cNvPr id="47108"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eaLnBrk="0" hangingPunct="0">
              <a:spcBef>
                <a:spcPct val="30000"/>
              </a:spcBef>
              <a:buFont typeface="Wingdings" pitchFamily="2" charset="2"/>
              <a:buNone/>
            </a:pPr>
            <a:r>
              <a:rPr lang="en-US" b="0"/>
              <a:t/>
            </a:r>
            <a:br>
              <a:rPr lang="en-US" b="0"/>
            </a:br>
            <a:endParaRPr lang="en-US" b="0"/>
          </a:p>
        </p:txBody>
      </p:sp>
      <p:graphicFrame>
        <p:nvGraphicFramePr>
          <p:cNvPr id="47106" name="Object 2"/>
          <p:cNvGraphicFramePr>
            <a:graphicFrameLocks noChangeAspect="1"/>
          </p:cNvGraphicFramePr>
          <p:nvPr/>
        </p:nvGraphicFramePr>
        <p:xfrm>
          <a:off x="192088" y="2028825"/>
          <a:ext cx="8758237" cy="3629025"/>
        </p:xfrm>
        <a:graphic>
          <a:graphicData uri="http://schemas.openxmlformats.org/presentationml/2006/ole">
            <p:oleObj spid="_x0000_s47106" name="Worksheet" r:id="rId3" imgW="8172602" imgH="3352800" progId="Excel.Sheet.12">
              <p:embed/>
            </p:oleObj>
          </a:graphicData>
        </a:graphic>
      </p:graphicFrame>
      <p:sp>
        <p:nvSpPr>
          <p:cNvPr id="1030" name="Rectangle 3"/>
          <p:cNvSpPr>
            <a:spLocks noChangeArrowheads="1"/>
          </p:cNvSpPr>
          <p:nvPr/>
        </p:nvSpPr>
        <p:spPr bwMode="auto">
          <a:xfrm>
            <a:off x="295275" y="5856288"/>
            <a:ext cx="8685213" cy="769937"/>
          </a:xfrm>
          <a:prstGeom prst="rect">
            <a:avLst/>
          </a:prstGeom>
          <a:noFill/>
          <a:ln w="9525">
            <a:noFill/>
            <a:miter lim="800000"/>
            <a:headEnd/>
            <a:tailEnd/>
          </a:ln>
        </p:spPr>
        <p:txBody>
          <a:bodyPr anchor="ctr">
            <a:spAutoFit/>
          </a:bodyPr>
          <a:lstStyle/>
          <a:p>
            <a:pPr eaLnBrk="0" hangingPunct="0">
              <a:spcBef>
                <a:spcPts val="0"/>
              </a:spcBef>
              <a:buFont typeface="Wingdings" pitchFamily="2" charset="2"/>
              <a:buNone/>
              <a:defRPr/>
            </a:pPr>
            <a:r>
              <a:rPr lang="en-US" sz="1100" dirty="0">
                <a:latin typeface="+mn-lt"/>
                <a:cs typeface="Times New Roman" pitchFamily="18" charset="0"/>
              </a:rPr>
              <a:t>**   The Recovery Act Current Appropriation column reflects the allocation of funding as of September 30, 2009. </a:t>
            </a:r>
          </a:p>
          <a:p>
            <a:pPr eaLnBrk="0" hangingPunct="0">
              <a:spcBef>
                <a:spcPts val="0"/>
              </a:spcBef>
              <a:buFont typeface="Wingdings" pitchFamily="2" charset="2"/>
              <a:buNone/>
              <a:defRPr/>
            </a:pPr>
            <a:endParaRPr lang="en-US" sz="1100" dirty="0">
              <a:latin typeface="+mn-lt"/>
              <a:cs typeface="Times New Roman" pitchFamily="18" charset="0"/>
            </a:endParaRPr>
          </a:p>
          <a:p>
            <a:pPr eaLnBrk="0" hangingPunct="0">
              <a:spcBef>
                <a:spcPts val="0"/>
              </a:spcBef>
              <a:buFont typeface="Arial" pitchFamily="34" charset="0"/>
              <a:buChar char="•"/>
              <a:defRPr/>
            </a:pPr>
            <a:r>
              <a:rPr lang="en-US" sz="1100" dirty="0">
                <a:latin typeface="+mn-lt"/>
                <a:cs typeface="Times New Roman" pitchFamily="18" charset="0"/>
              </a:rPr>
              <a:t>     Total includes  SBIR/STTR: $17,730,000 of which was transferred to the Small Business Innovation Research (SBIR) </a:t>
            </a:r>
          </a:p>
          <a:p>
            <a:pPr eaLnBrk="0" hangingPunct="0">
              <a:spcBef>
                <a:spcPts val="0"/>
              </a:spcBef>
              <a:defRPr/>
            </a:pPr>
            <a:r>
              <a:rPr lang="en-US" sz="1100" dirty="0">
                <a:latin typeface="+mn-lt"/>
                <a:cs typeface="Times New Roman" pitchFamily="18" charset="0"/>
              </a:rPr>
              <a:t>       program and $2,128,000 of which was transferred to the Small Business Technology Transfer (STTR) program. </a:t>
            </a:r>
          </a:p>
        </p:txBody>
      </p:sp>
      <p:sp>
        <p:nvSpPr>
          <p:cNvPr id="47110" name="TextBox 7"/>
          <p:cNvSpPr txBox="1">
            <a:spLocks noChangeArrowheads="1"/>
          </p:cNvSpPr>
          <p:nvPr/>
        </p:nvSpPr>
        <p:spPr bwMode="auto">
          <a:xfrm>
            <a:off x="887413" y="1198563"/>
            <a:ext cx="7356475" cy="677862"/>
          </a:xfrm>
          <a:prstGeom prst="rect">
            <a:avLst/>
          </a:prstGeom>
          <a:noFill/>
          <a:ln w="9525">
            <a:noFill/>
            <a:miter lim="800000"/>
            <a:headEnd/>
            <a:tailEnd/>
          </a:ln>
        </p:spPr>
        <p:txBody>
          <a:bodyPr>
            <a:spAutoFit/>
          </a:bodyPr>
          <a:lstStyle/>
          <a:p>
            <a:pPr algn="ctr" eaLnBrk="0" hangingPunct="0">
              <a:spcBef>
                <a:spcPts val="1200"/>
              </a:spcBef>
              <a:buFont typeface="Wingdings" pitchFamily="2" charset="2"/>
              <a:buNone/>
            </a:pPr>
            <a:r>
              <a:rPr lang="en-US" sz="1400"/>
              <a:t>FY 2011 Request  is a +2.3% increase compared to FY 2010 Appropriation</a:t>
            </a:r>
          </a:p>
          <a:p>
            <a:pPr algn="ctr" eaLnBrk="0" hangingPunct="0">
              <a:spcBef>
                <a:spcPts val="1200"/>
              </a:spcBef>
              <a:buFont typeface="Wingdings" pitchFamily="2" charset="2"/>
              <a:buNone/>
            </a:pPr>
            <a:r>
              <a:rPr lang="en-US" sz="1400"/>
              <a:t>FY 2010 Appropriations were a +1.9% increase over FY 2009 Appropriations </a:t>
            </a:r>
          </a:p>
        </p:txBody>
      </p:sp>
      <p:sp>
        <p:nvSpPr>
          <p:cNvPr id="47111"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eaLnBrk="0" hangingPunct="0"/>
            <a:fld id="{5CBD4C07-0E43-4CB9-A33E-1912D265DC4D}" type="slidenum">
              <a:rPr lang="en-US" sz="1400" b="0">
                <a:solidFill>
                  <a:schemeClr val="tx1"/>
                </a:solidFill>
                <a:latin typeface="+mn-lt"/>
              </a:rPr>
              <a:pPr algn="r" eaLnBrk="0" hangingPunct="0"/>
              <a:t>7</a:t>
            </a:fld>
            <a:endParaRPr lang="en-US" sz="1400" b="0" dirty="0">
              <a:solidFill>
                <a:schemeClr val="tx1"/>
              </a:solidFill>
              <a:latin typeface="+mn-lt"/>
            </a:endParaRPr>
          </a:p>
        </p:txBody>
      </p:sp>
      <p:sp>
        <p:nvSpPr>
          <p:cNvPr id="8" name="Oval 7"/>
          <p:cNvSpPr/>
          <p:nvPr/>
        </p:nvSpPr>
        <p:spPr bwMode="auto">
          <a:xfrm>
            <a:off x="7628709" y="5107576"/>
            <a:ext cx="1319348" cy="45720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 typeface="Wingdings" pitchFamily="2" charset="2"/>
              <a:buNone/>
              <a:tabLst/>
            </a:pPr>
            <a:endParaRPr kumimoji="0" lang="en-US" sz="1400" b="1"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862138" y="53975"/>
            <a:ext cx="5849937" cy="712788"/>
          </a:xfrm>
          <a:noFill/>
        </p:spPr>
        <p:txBody>
          <a:bodyPr/>
          <a:lstStyle/>
          <a:p>
            <a:pPr eaLnBrk="1" hangingPunct="1">
              <a:defRPr/>
            </a:pPr>
            <a:r>
              <a:rPr lang="en-US" sz="2000" dirty="0" smtClean="0">
                <a:effectLst/>
              </a:rPr>
              <a:t>FY 2011 Program </a:t>
            </a:r>
            <a:r>
              <a:rPr lang="en-US" sz="2000" dirty="0" smtClean="0">
                <a:effectLst/>
              </a:rPr>
              <a:t/>
            </a:r>
            <a:br>
              <a:rPr lang="en-US" sz="2000" dirty="0" smtClean="0">
                <a:effectLst/>
              </a:rPr>
            </a:br>
            <a:r>
              <a:rPr lang="en-US" sz="2000" dirty="0" smtClean="0">
                <a:solidFill>
                  <a:schemeClr val="tx1"/>
                </a:solidFill>
                <a:effectLst/>
              </a:rPr>
              <a:t>Highlights</a:t>
            </a:r>
            <a:endParaRPr lang="en-US" sz="2000" dirty="0" smtClean="0">
              <a:solidFill>
                <a:schemeClr val="tx1"/>
              </a:solidFill>
              <a:effectLst/>
            </a:endParaRPr>
          </a:p>
        </p:txBody>
      </p:sp>
      <p:sp>
        <p:nvSpPr>
          <p:cNvPr id="50178" name="Rectangle 3"/>
          <p:cNvSpPr>
            <a:spLocks noGrp="1" noChangeArrowheads="1"/>
          </p:cNvSpPr>
          <p:nvPr>
            <p:ph type="body" idx="1"/>
          </p:nvPr>
        </p:nvSpPr>
        <p:spPr>
          <a:xfrm>
            <a:off x="269634" y="961100"/>
            <a:ext cx="8642350" cy="5937844"/>
          </a:xfrm>
        </p:spPr>
        <p:txBody>
          <a:bodyPr/>
          <a:lstStyle/>
          <a:p>
            <a:pPr marL="266700" indent="-266700" eaLnBrk="1" hangingPunct="1">
              <a:spcBef>
                <a:spcPct val="40000"/>
              </a:spcBef>
              <a:buFont typeface="Wingdings" pitchFamily="2" charset="2"/>
              <a:buNone/>
            </a:pPr>
            <a:r>
              <a:rPr lang="en-US" sz="1300" dirty="0" smtClean="0">
                <a:solidFill>
                  <a:schemeClr val="accent2"/>
                </a:solidFill>
                <a:cs typeface="Arial" charset="0"/>
              </a:rPr>
              <a:t>Energy Frontier</a:t>
            </a:r>
          </a:p>
          <a:p>
            <a:pPr marL="266700" indent="-266700" eaLnBrk="1" hangingPunct="1">
              <a:spcBef>
                <a:spcPct val="40000"/>
              </a:spcBef>
            </a:pPr>
            <a:r>
              <a:rPr lang="en-US" sz="1300" dirty="0" err="1" smtClean="0">
                <a:solidFill>
                  <a:schemeClr val="accent2"/>
                </a:solidFill>
                <a:cs typeface="Arial" charset="0"/>
              </a:rPr>
              <a:t>Tevatron</a:t>
            </a:r>
            <a:r>
              <a:rPr lang="en-US" sz="1300" dirty="0" smtClean="0">
                <a:solidFill>
                  <a:schemeClr val="accent2"/>
                </a:solidFill>
                <a:cs typeface="Arial" charset="0"/>
              </a:rPr>
              <a:t> operates </a:t>
            </a:r>
            <a:r>
              <a:rPr lang="en-US" sz="1300" dirty="0" smtClean="0">
                <a:solidFill>
                  <a:schemeClr val="accent2"/>
                </a:solidFill>
                <a:cs typeface="Arial" charset="0"/>
              </a:rPr>
              <a:t>in FY 2011  (possibility of discovery or ruling out over a significant fraction of the allowed mass region for the Higgs boson in the Standard Model at the 95% confidence level).</a:t>
            </a:r>
          </a:p>
          <a:p>
            <a:pPr marL="266700" indent="-266700" eaLnBrk="1" hangingPunct="1">
              <a:spcBef>
                <a:spcPct val="40000"/>
              </a:spcBef>
            </a:pPr>
            <a:r>
              <a:rPr lang="en-US" sz="1300" dirty="0" smtClean="0">
                <a:solidFill>
                  <a:schemeClr val="accent2"/>
                </a:solidFill>
                <a:cs typeface="Arial" charset="0"/>
              </a:rPr>
              <a:t>U.S. LHC  program </a:t>
            </a:r>
            <a:r>
              <a:rPr lang="en-US" sz="1300" dirty="0" smtClean="0">
                <a:solidFill>
                  <a:schemeClr val="accent2"/>
                </a:solidFill>
                <a:cs typeface="Arial" charset="0"/>
              </a:rPr>
              <a:t>supported  </a:t>
            </a:r>
            <a:r>
              <a:rPr lang="en-US" sz="1300" dirty="0" smtClean="0">
                <a:solidFill>
                  <a:schemeClr val="accent2"/>
                </a:solidFill>
                <a:cs typeface="Arial" charset="0"/>
              </a:rPr>
              <a:t>(at a level that will allow U.S. researchers to play a leading role in extracting physics from the data obtained and in planned upgrades).</a:t>
            </a:r>
          </a:p>
          <a:p>
            <a:pPr marL="266700" indent="-266700" eaLnBrk="1" hangingPunct="1">
              <a:spcBef>
                <a:spcPct val="40000"/>
              </a:spcBef>
              <a:buFont typeface="Wingdings" pitchFamily="2" charset="2"/>
              <a:buNone/>
            </a:pPr>
            <a:endParaRPr lang="en-US" sz="1300" dirty="0" smtClean="0">
              <a:cs typeface="Arial" charset="0"/>
            </a:endParaRPr>
          </a:p>
          <a:p>
            <a:pPr marL="266700" indent="-266700" eaLnBrk="1" hangingPunct="1">
              <a:spcBef>
                <a:spcPct val="40000"/>
              </a:spcBef>
              <a:buFont typeface="Wingdings" pitchFamily="2" charset="2"/>
              <a:buNone/>
            </a:pPr>
            <a:r>
              <a:rPr lang="en-US" sz="1300" dirty="0" smtClean="0">
                <a:cs typeface="Arial" charset="0"/>
              </a:rPr>
              <a:t>Intensity Frontier</a:t>
            </a:r>
          </a:p>
          <a:p>
            <a:pPr marL="266700" indent="-266700" eaLnBrk="1" hangingPunct="1">
              <a:spcBef>
                <a:spcPct val="40000"/>
              </a:spcBef>
            </a:pPr>
            <a:r>
              <a:rPr lang="en-US" sz="1300" dirty="0" smtClean="0">
                <a:cs typeface="Arial" charset="0"/>
              </a:rPr>
              <a:t>On-going MIE projects (</a:t>
            </a:r>
            <a:r>
              <a:rPr lang="en-US" sz="1300" dirty="0" err="1" smtClean="0">
                <a:cs typeface="Arial" charset="0"/>
              </a:rPr>
              <a:t>NOvA</a:t>
            </a:r>
            <a:r>
              <a:rPr lang="en-US" sz="1300" dirty="0" smtClean="0">
                <a:cs typeface="Arial" charset="0"/>
              </a:rPr>
              <a:t> and Daya Bay) are supported on planned schedules</a:t>
            </a:r>
          </a:p>
          <a:p>
            <a:pPr marL="266700" indent="-266700" eaLnBrk="1" hangingPunct="1">
              <a:spcBef>
                <a:spcPct val="40000"/>
              </a:spcBef>
            </a:pPr>
            <a:r>
              <a:rPr lang="en-US" sz="1300" dirty="0" smtClean="0">
                <a:cs typeface="Arial" charset="0"/>
              </a:rPr>
              <a:t>First investments (</a:t>
            </a:r>
            <a:r>
              <a:rPr lang="en-US" sz="1300" dirty="0" err="1" smtClean="0">
                <a:cs typeface="Arial" charset="0"/>
              </a:rPr>
              <a:t>MicroBooNE</a:t>
            </a:r>
            <a:r>
              <a:rPr lang="en-US" sz="1300" dirty="0" smtClean="0">
                <a:cs typeface="Arial" charset="0"/>
              </a:rPr>
              <a:t>, Mu2e and LBNE) made for next generation U.S. leadership program </a:t>
            </a:r>
          </a:p>
          <a:p>
            <a:pPr marL="266700" indent="-266700" eaLnBrk="1" hangingPunct="1">
              <a:spcBef>
                <a:spcPct val="40000"/>
              </a:spcBef>
              <a:buFont typeface="Wingdings" pitchFamily="2" charset="2"/>
              <a:buNone/>
            </a:pPr>
            <a:endParaRPr lang="en-US" sz="1300" dirty="0" smtClean="0">
              <a:cs typeface="Arial" charset="0"/>
            </a:endParaRPr>
          </a:p>
          <a:p>
            <a:pPr marL="266700" indent="-266700" eaLnBrk="1" hangingPunct="1">
              <a:spcBef>
                <a:spcPct val="40000"/>
              </a:spcBef>
              <a:buFont typeface="Wingdings" pitchFamily="2" charset="2"/>
              <a:buNone/>
            </a:pPr>
            <a:r>
              <a:rPr lang="en-US" sz="1300" dirty="0" smtClean="0">
                <a:solidFill>
                  <a:srgbClr val="990000"/>
                </a:solidFill>
                <a:cs typeface="Arial" charset="0"/>
              </a:rPr>
              <a:t>Cosmic Frontier</a:t>
            </a:r>
          </a:p>
          <a:p>
            <a:pPr marL="266700" indent="-266700" eaLnBrk="1" hangingPunct="1">
              <a:spcBef>
                <a:spcPct val="40000"/>
              </a:spcBef>
            </a:pPr>
            <a:r>
              <a:rPr lang="en-US" sz="1300" dirty="0" smtClean="0">
                <a:solidFill>
                  <a:srgbClr val="990000"/>
                </a:solidFill>
                <a:cs typeface="Arial" charset="0"/>
              </a:rPr>
              <a:t>Support ongoing programs (e.g.; Fermi, AMS, VERITAS, Pierre Auger, BOSS, CDMS-II, COUPP, LUX, ADMX)</a:t>
            </a:r>
          </a:p>
          <a:p>
            <a:pPr marL="266700" indent="-266700" eaLnBrk="1" hangingPunct="1">
              <a:spcBef>
                <a:spcPct val="40000"/>
              </a:spcBef>
            </a:pPr>
            <a:r>
              <a:rPr lang="en-US" sz="1300" dirty="0" smtClean="0">
                <a:solidFill>
                  <a:srgbClr val="990000"/>
                </a:solidFill>
                <a:cs typeface="Arial" charset="0"/>
              </a:rPr>
              <a:t>On-going MIE projects (DES, </a:t>
            </a:r>
            <a:r>
              <a:rPr lang="en-US" sz="1300" dirty="0" err="1" smtClean="0">
                <a:solidFill>
                  <a:srgbClr val="990000"/>
                </a:solidFill>
                <a:cs typeface="Arial" charset="0"/>
              </a:rPr>
              <a:t>SuperCDMS</a:t>
            </a:r>
            <a:r>
              <a:rPr lang="en-US" sz="1300" dirty="0" smtClean="0">
                <a:solidFill>
                  <a:srgbClr val="990000"/>
                </a:solidFill>
                <a:cs typeface="Arial" charset="0"/>
              </a:rPr>
              <a:t>-Soudan) are supported on planned schedules</a:t>
            </a:r>
          </a:p>
          <a:p>
            <a:pPr marL="266700" indent="-266700" eaLnBrk="1" hangingPunct="1">
              <a:spcBef>
                <a:spcPct val="40000"/>
              </a:spcBef>
            </a:pPr>
            <a:r>
              <a:rPr lang="en-US" sz="1300" dirty="0" smtClean="0">
                <a:solidFill>
                  <a:srgbClr val="990000"/>
                </a:solidFill>
                <a:cs typeface="Arial" charset="0"/>
              </a:rPr>
              <a:t>R&amp;D for possible future experiments (guidance from HEPAP (PASAG) and ASTRO2010)</a:t>
            </a:r>
          </a:p>
          <a:p>
            <a:pPr marL="266700" indent="-266700" eaLnBrk="1" hangingPunct="1">
              <a:spcBef>
                <a:spcPct val="40000"/>
              </a:spcBef>
            </a:pPr>
            <a:endParaRPr lang="en-US" sz="1300" dirty="0" smtClean="0">
              <a:cs typeface="Arial" charset="0"/>
            </a:endParaRPr>
          </a:p>
          <a:p>
            <a:pPr marL="266700" indent="-266700" eaLnBrk="1" hangingPunct="1">
              <a:spcBef>
                <a:spcPct val="40000"/>
              </a:spcBef>
              <a:buFont typeface="Wingdings" pitchFamily="2" charset="2"/>
              <a:buNone/>
            </a:pPr>
            <a:r>
              <a:rPr lang="en-US" sz="1300" dirty="0" smtClean="0">
                <a:solidFill>
                  <a:schemeClr val="tx1"/>
                </a:solidFill>
                <a:cs typeface="Arial" charset="0"/>
              </a:rPr>
              <a:t>Core Research</a:t>
            </a:r>
          </a:p>
          <a:p>
            <a:pPr marL="266700" indent="-266700" eaLnBrk="1" hangingPunct="1">
              <a:spcBef>
                <a:spcPct val="40000"/>
              </a:spcBef>
            </a:pPr>
            <a:r>
              <a:rPr lang="en-US" sz="1300" dirty="0" smtClean="0">
                <a:solidFill>
                  <a:schemeClr val="tx1"/>
                </a:solidFill>
                <a:cs typeface="Arial" charset="0"/>
              </a:rPr>
              <a:t>EPP Research supported at a level that will maintain scientific workforce and the ability to be productive</a:t>
            </a:r>
          </a:p>
          <a:p>
            <a:pPr marL="266700" indent="-266700" eaLnBrk="1" hangingPunct="1">
              <a:spcBef>
                <a:spcPct val="40000"/>
              </a:spcBef>
            </a:pPr>
            <a:r>
              <a:rPr lang="en-US" sz="1300" dirty="0" smtClean="0">
                <a:solidFill>
                  <a:schemeClr val="tx1"/>
                </a:solidFill>
                <a:cs typeface="Arial" charset="0"/>
              </a:rPr>
              <a:t>Advanced Technology R&amp;D supports high risk, high impact initiatives, development of infrastructure (e.g.; BELLA and FACET) and core competencies important for the U.S. </a:t>
            </a:r>
          </a:p>
        </p:txBody>
      </p:sp>
      <p:sp>
        <p:nvSpPr>
          <p:cNvPr id="50179"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eaLnBrk="0" hangingPunct="0"/>
            <a:fld id="{0D7301B1-A3D5-474D-8001-ABDD95D6C104}" type="slidenum">
              <a:rPr lang="en-US" sz="1400" b="0">
                <a:solidFill>
                  <a:schemeClr val="tx1"/>
                </a:solidFill>
                <a:latin typeface="+mn-lt"/>
              </a:rPr>
              <a:pPr algn="r" eaLnBrk="0" hangingPunct="0"/>
              <a:t>8</a:t>
            </a:fld>
            <a:endParaRPr lang="en-US" sz="1400" b="0" dirty="0">
              <a:solidFill>
                <a:schemeClr val="tx1"/>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idx="4294967295"/>
          </p:nvPr>
        </p:nvSpPr>
        <p:spPr>
          <a:xfrm>
            <a:off x="1828800" y="120650"/>
            <a:ext cx="5949950" cy="577850"/>
          </a:xfrm>
          <a:noFill/>
        </p:spPr>
        <p:txBody>
          <a:bodyPr/>
          <a:lstStyle/>
          <a:p>
            <a:pPr eaLnBrk="1" hangingPunct="1">
              <a:defRPr/>
            </a:pPr>
            <a:r>
              <a:rPr lang="en-US" sz="2000" dirty="0" smtClean="0">
                <a:effectLst/>
                <a:latin typeface="+mn-lt"/>
              </a:rPr>
              <a:t>FY 2011 Budget </a:t>
            </a:r>
            <a:r>
              <a:rPr lang="en-US" sz="2000" dirty="0" smtClean="0">
                <a:effectLst/>
                <a:latin typeface="+mn-lt"/>
              </a:rPr>
              <a:t>Request</a:t>
            </a:r>
            <a:r>
              <a:rPr lang="en-US" sz="2000" dirty="0" smtClean="0">
                <a:effectLst/>
                <a:latin typeface="+mn-lt"/>
              </a:rPr>
              <a:t/>
            </a:r>
            <a:br>
              <a:rPr lang="en-US" sz="2000" dirty="0" smtClean="0">
                <a:effectLst/>
                <a:latin typeface="+mn-lt"/>
              </a:rPr>
            </a:br>
            <a:r>
              <a:rPr lang="en-US" sz="2000" dirty="0" smtClean="0">
                <a:solidFill>
                  <a:schemeClr val="tx1"/>
                </a:solidFill>
                <a:effectLst/>
                <a:latin typeface="+mn-lt"/>
              </a:rPr>
              <a:t>Breakout of Funding</a:t>
            </a:r>
          </a:p>
        </p:txBody>
      </p:sp>
      <p:graphicFrame>
        <p:nvGraphicFramePr>
          <p:cNvPr id="48130" name="Object 3"/>
          <p:cNvGraphicFramePr>
            <a:graphicFrameLocks noChangeAspect="1"/>
          </p:cNvGraphicFramePr>
          <p:nvPr>
            <p:ph idx="4294967295"/>
          </p:nvPr>
        </p:nvGraphicFramePr>
        <p:xfrm>
          <a:off x="282575" y="2022475"/>
          <a:ext cx="8588375" cy="4146550"/>
        </p:xfrm>
        <a:graphic>
          <a:graphicData uri="http://schemas.openxmlformats.org/presentationml/2006/ole">
            <p:oleObj spid="_x0000_s48130" name="Worksheet" r:id="rId3" imgW="7477049" imgH="3610051" progId="Excel.Sheet.8">
              <p:embed/>
            </p:oleObj>
          </a:graphicData>
        </a:graphic>
      </p:graphicFrame>
      <p:sp>
        <p:nvSpPr>
          <p:cNvPr id="48132" name="TextBox 7"/>
          <p:cNvSpPr txBox="1">
            <a:spLocks noChangeArrowheads="1"/>
          </p:cNvSpPr>
          <p:nvPr/>
        </p:nvSpPr>
        <p:spPr bwMode="auto">
          <a:xfrm>
            <a:off x="1420813" y="1062038"/>
            <a:ext cx="6161087" cy="658812"/>
          </a:xfrm>
          <a:prstGeom prst="rect">
            <a:avLst/>
          </a:prstGeom>
          <a:noFill/>
          <a:ln w="9525">
            <a:noFill/>
            <a:miter lim="800000"/>
            <a:headEnd/>
            <a:tailEnd/>
          </a:ln>
        </p:spPr>
        <p:txBody>
          <a:bodyPr wrap="none">
            <a:spAutoFit/>
          </a:bodyPr>
          <a:lstStyle/>
          <a:p>
            <a:pPr algn="ctr" eaLnBrk="0" hangingPunct="0">
              <a:spcBef>
                <a:spcPct val="30000"/>
              </a:spcBef>
              <a:buFont typeface="Wingdings" pitchFamily="2" charset="2"/>
              <a:buNone/>
            </a:pPr>
            <a:r>
              <a:rPr lang="en-US" sz="1600" dirty="0">
                <a:solidFill>
                  <a:schemeClr val="tx1"/>
                </a:solidFill>
              </a:rPr>
              <a:t>Facility Operations are constant</a:t>
            </a:r>
          </a:p>
          <a:p>
            <a:pPr algn="ctr" eaLnBrk="0" hangingPunct="0">
              <a:spcBef>
                <a:spcPct val="30000"/>
              </a:spcBef>
              <a:buFont typeface="Wingdings" pitchFamily="2" charset="2"/>
              <a:buNone/>
            </a:pPr>
            <a:r>
              <a:rPr lang="en-US" sz="1600" dirty="0">
                <a:solidFill>
                  <a:schemeClr val="tx1"/>
                </a:solidFill>
              </a:rPr>
              <a:t>Core Research and Projects maintained (grow somewhat)</a:t>
            </a:r>
          </a:p>
        </p:txBody>
      </p:sp>
      <p:sp>
        <p:nvSpPr>
          <p:cNvPr id="48133"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eaLnBrk="0" hangingPunct="0"/>
            <a:fld id="{4145CB80-074A-450D-A3C3-66193AEDB961}" type="slidenum">
              <a:rPr lang="en-US" sz="1400" b="0">
                <a:solidFill>
                  <a:schemeClr val="tx1"/>
                </a:solidFill>
                <a:latin typeface="+mn-lt"/>
              </a:rPr>
              <a:pPr algn="r" eaLnBrk="0" hangingPunct="0"/>
              <a:t>9</a:t>
            </a:fld>
            <a:endParaRPr lang="en-US" sz="1400" b="0" dirty="0">
              <a:solidFill>
                <a:schemeClr val="tx1"/>
              </a:solidFill>
              <a:latin typeface="+mn-lt"/>
            </a:endParaRPr>
          </a:p>
        </p:txBody>
      </p:sp>
    </p:spTree>
  </p:cSld>
  <p:clrMapOvr>
    <a:masterClrMapping/>
  </p:clrMapOvr>
</p:sld>
</file>

<file path=ppt/theme/theme1.xml><?xml version="1.0" encoding="utf-8"?>
<a:theme xmlns:a="http://schemas.openxmlformats.org/drawingml/2006/main" name="EPP2010-Nov2004">
  <a:themeElements>
    <a:clrScheme name="EPP2010-Nov20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PP2010-Nov200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kumimoji="0" lang="en-US" sz="1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kumimoji="0" lang="en-US" sz="1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EPP2010-Nov20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PP2010-Nov200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PP2010-Nov200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PP2010-Nov200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PP2010-Nov2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PP2010-Nov2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PP2010-Nov2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PP2010-Nov20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PP2010-Nov200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PP2010-Nov20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PP2010-Nov200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EPP2010-Nov2004</Template>
  <TotalTime>15820</TotalTime>
  <Words>2063</Words>
  <Application>Microsoft Office PowerPoint</Application>
  <PresentationFormat>On-screen Show (4:3)</PresentationFormat>
  <Paragraphs>369</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EPP2010-Nov2004</vt:lpstr>
      <vt:lpstr>Microsoft Office Excel 97-2003 Worksheet</vt:lpstr>
      <vt:lpstr>Worksheet</vt:lpstr>
      <vt:lpstr>Perspectives from the Office of High Energy Physics  Fermilab User’s Meeting  June 2-3, 2010 Batavia, Illinois </vt:lpstr>
      <vt:lpstr>DOE Office of Science (SC) Office of High Energy Physics (OHEP)</vt:lpstr>
      <vt:lpstr>High Energy Physics Today: The Three Scientific Frontiers</vt:lpstr>
      <vt:lpstr>Strategic Plan Positioning the U.S.</vt:lpstr>
      <vt:lpstr>Slide 5</vt:lpstr>
      <vt:lpstr>HEP FY2010 Funding Budget Categories</vt:lpstr>
      <vt:lpstr>HEP Budget Overview HEP FY 2011 Budget Request </vt:lpstr>
      <vt:lpstr>FY 2011 Program  Highlights</vt:lpstr>
      <vt:lpstr>FY 2011 Budget Request Breakout of Funding</vt:lpstr>
      <vt:lpstr>FY 2011 Budget Request Projects</vt:lpstr>
      <vt:lpstr>Energy Frontier: Recent Activities &amp; Plans</vt:lpstr>
      <vt:lpstr>Intensity Frontier Implementation  of  a World-class Neutrino Program </vt:lpstr>
      <vt:lpstr>U.S. Intensity Frontier Program: The Neutrino Program</vt:lpstr>
      <vt:lpstr>Intensity Frontier: Other Scientific Opportunities</vt:lpstr>
      <vt:lpstr>Cosmic Frontier: Guidance  from HEPAP (PASAG) Report</vt:lpstr>
      <vt:lpstr>Non-Accelerator Physics: Recent Activities and Plans</vt:lpstr>
      <vt:lpstr>Accelerators for America’s Future Symposium</vt:lpstr>
      <vt:lpstr>Slide 18</vt:lpstr>
      <vt:lpstr>Other Program Activities</vt:lpstr>
      <vt:lpstr>HEP Early Career Program</vt:lpstr>
      <vt:lpstr>Conclusions</vt:lpstr>
    </vt:vector>
  </TitlesOfParts>
  <Company>Office of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HEPAP Feb 23-24, 2009</dc:title>
  <dc:creator>Kovar</dc:creator>
  <cp:lastModifiedBy>kovar</cp:lastModifiedBy>
  <cp:revision>892</cp:revision>
  <cp:lastPrinted>2007-04-27T01:58:11Z</cp:lastPrinted>
  <dcterms:created xsi:type="dcterms:W3CDTF">2005-02-09T13:59:21Z</dcterms:created>
  <dcterms:modified xsi:type="dcterms:W3CDTF">2010-06-02T12:29:11Z</dcterms:modified>
</cp:coreProperties>
</file>