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3"/>
  </p:notesMasterIdLst>
  <p:handoutMasterIdLst>
    <p:handoutMasterId r:id="rId44"/>
  </p:handoutMasterIdLst>
  <p:sldIdLst>
    <p:sldId id="505" r:id="rId2"/>
    <p:sldId id="707" r:id="rId3"/>
    <p:sldId id="510" r:id="rId4"/>
    <p:sldId id="544" r:id="rId5"/>
    <p:sldId id="734" r:id="rId6"/>
    <p:sldId id="758" r:id="rId7"/>
    <p:sldId id="735" r:id="rId8"/>
    <p:sldId id="759" r:id="rId9"/>
    <p:sldId id="760" r:id="rId10"/>
    <p:sldId id="761" r:id="rId11"/>
    <p:sldId id="762" r:id="rId12"/>
    <p:sldId id="763" r:id="rId13"/>
    <p:sldId id="764" r:id="rId14"/>
    <p:sldId id="765" r:id="rId15"/>
    <p:sldId id="718" r:id="rId16"/>
    <p:sldId id="719" r:id="rId17"/>
    <p:sldId id="738" r:id="rId18"/>
    <p:sldId id="736" r:id="rId19"/>
    <p:sldId id="720" r:id="rId20"/>
    <p:sldId id="766" r:id="rId21"/>
    <p:sldId id="768" r:id="rId22"/>
    <p:sldId id="741" r:id="rId23"/>
    <p:sldId id="742" r:id="rId24"/>
    <p:sldId id="722" r:id="rId25"/>
    <p:sldId id="723" r:id="rId26"/>
    <p:sldId id="724" r:id="rId27"/>
    <p:sldId id="725" r:id="rId28"/>
    <p:sldId id="726" r:id="rId29"/>
    <p:sldId id="727" r:id="rId30"/>
    <p:sldId id="728" r:id="rId31"/>
    <p:sldId id="729" r:id="rId32"/>
    <p:sldId id="697" r:id="rId33"/>
    <p:sldId id="750" r:id="rId34"/>
    <p:sldId id="753" r:id="rId35"/>
    <p:sldId id="755" r:id="rId36"/>
    <p:sldId id="730" r:id="rId37"/>
    <p:sldId id="732" r:id="rId38"/>
    <p:sldId id="733" r:id="rId39"/>
    <p:sldId id="745" r:id="rId40"/>
    <p:sldId id="533" r:id="rId41"/>
    <p:sldId id="756" r:id="rId42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FF6600"/>
    <a:srgbClr val="00FFFF"/>
    <a:srgbClr val="FFFF00"/>
    <a:srgbClr val="FF3300"/>
    <a:srgbClr val="FFFFFF"/>
    <a:srgbClr val="E1F4FF"/>
    <a:srgbClr val="CCEC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1740" autoAdjust="0"/>
  </p:normalViewPr>
  <p:slideViewPr>
    <p:cSldViewPr snapToGrid="0">
      <p:cViewPr varScale="1">
        <p:scale>
          <a:sx n="64" d="100"/>
          <a:sy n="64" d="100"/>
        </p:scale>
        <p:origin x="-13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6"/>
    </p:cViewPr>
  </p:sorterViewPr>
  <p:notesViewPr>
    <p:cSldViewPr snapToGrid="0">
      <p:cViewPr varScale="1">
        <p:scale>
          <a:sx n="54" d="100"/>
          <a:sy n="54" d="100"/>
        </p:scale>
        <p:origin x="-2592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1.xml"/><Relationship Id="rId1" Type="http://schemas.openxmlformats.org/officeDocument/2006/relationships/slide" Target="slides/slide10.xml"/><Relationship Id="rId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US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/>
            </a:lvl1pPr>
          </a:lstStyle>
          <a:p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066164BE-5296-45D9-904A-74C6811258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75FCC2BB-19B4-4271-A20D-899AF5EB7E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K2K verified SK atmos, but w/ 70 evts – K2K has variety of NDs</a:t>
            </a:r>
          </a:p>
          <a:p>
            <a:r>
              <a:rPr lang="en-US"/>
              <a:t>CERN has no ND – focused purely on nutau app.</a:t>
            </a:r>
          </a:p>
          <a:p>
            <a:r>
              <a:rPr lang="en-US"/>
              <a:t>MINOS has ND and lots of nus from MI - disappearance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2151" y="4567520"/>
            <a:ext cx="5057043" cy="36879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2151" y="4567520"/>
            <a:ext cx="5057043" cy="36879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C2BB-19B4-4271-A20D-899AF5EB7E8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9A13F7-7648-4AB4-A60B-71842A165DB9}" type="slidenum">
              <a:rPr lang="en-US"/>
              <a:pPr/>
              <a:t>9</a:t>
            </a:fld>
            <a:endParaRPr 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233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 light on horn description, other details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C2BB-19B4-4271-A20D-899AF5EB7E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Mention oscillatory shape of distortion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B19C5-35A8-4BDD-9B21-6B1DB25B6E39}" type="slidenum">
              <a:rPr lang="en-US">
                <a:latin typeface="Arial" pitchFamily="34" charset="0"/>
              </a:rPr>
              <a:pPr/>
              <a:t>20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417AF1-A8AC-41A3-9BC7-EE762718428E}" type="slidenum">
              <a:rPr lang="en-US"/>
              <a:pPr/>
              <a:t>22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9FF568-D914-4309-B84B-6092F6C7F42A}" type="slidenum">
              <a:rPr lang="en-US"/>
              <a:pPr/>
              <a:t>23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43038" y="922338"/>
            <a:ext cx="4429125" cy="3322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32151" y="4567520"/>
            <a:ext cx="5057043" cy="368794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MINOS Results - Bob Zwaska</a:t>
            </a:r>
          </a:p>
          <a:p>
            <a:r>
              <a:rPr lang="en-US" dirty="0" smtClean="0"/>
              <a:t>2010 Fermilab Users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799925-DFE3-40ED-8BB3-F44A7D913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MINOS Results - Bob Zwaska</a:t>
            </a:r>
          </a:p>
          <a:p>
            <a:r>
              <a:rPr lang="en-US" dirty="0" smtClean="0"/>
              <a:t>2010 Fermilab Users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BA2958-75B9-4F18-BDCC-E1E5554A0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MINOS Results - Bob Zwaska</a:t>
            </a:r>
          </a:p>
          <a:p>
            <a:r>
              <a:rPr lang="en-US" dirty="0" smtClean="0"/>
              <a:t>2010 Fermilab Users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4C3CA5-2E6D-4A83-84FC-62C503E49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83820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633788"/>
            <a:ext cx="83820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MINOS Results - Bob Zwaska</a:t>
            </a:r>
          </a:p>
          <a:p>
            <a:r>
              <a:rPr lang="en-US" dirty="0" smtClean="0"/>
              <a:t>2010 Fermilab Users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ECC367-133E-48F6-B7D1-C7A467512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990600"/>
            <a:ext cx="838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 dirty="0" smtClean="0"/>
              <a:t>MINOS Results - Bob Zwaska</a:t>
            </a:r>
          </a:p>
          <a:p>
            <a:r>
              <a:rPr lang="en-US" dirty="0" smtClean="0"/>
              <a:t>2010 Fermilab Users Meeting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57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A9D2393-D007-4BC8-B9B4-445ECE5190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66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23988"/>
            <a:ext cx="7772400" cy="4214104"/>
          </a:xfrm>
        </p:spPr>
        <p:txBody>
          <a:bodyPr anchor="t"/>
          <a:lstStyle/>
          <a:p>
            <a:pPr>
              <a:lnSpc>
                <a:spcPct val="130000"/>
              </a:lnSpc>
            </a:pPr>
            <a:r>
              <a:rPr lang="en-US" sz="4000" b="1" dirty="0" smtClean="0">
                <a:solidFill>
                  <a:srgbClr val="006600"/>
                </a:solidFill>
              </a:rPr>
              <a:t>Recent Results from MINOS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i="1" dirty="0" smtClean="0">
                <a:solidFill>
                  <a:srgbClr val="663300"/>
                </a:solidFill>
              </a:rPr>
              <a:t>Bob Zwaska, </a:t>
            </a:r>
            <a:r>
              <a:rPr lang="en-US" sz="2800" b="1" dirty="0" smtClean="0"/>
              <a:t>Fermilab</a:t>
            </a:r>
            <a:r>
              <a:rPr lang="en-US" sz="2400" b="1" i="1" dirty="0" smtClean="0">
                <a:solidFill>
                  <a:srgbClr val="CC6600"/>
                </a:solidFill>
              </a:rPr>
              <a:t/>
            </a:r>
            <a:br>
              <a:rPr lang="en-US" sz="2400" b="1" i="1" dirty="0" smtClean="0">
                <a:solidFill>
                  <a:srgbClr val="CC6600"/>
                </a:solidFill>
              </a:rPr>
            </a:br>
            <a:r>
              <a:rPr lang="en-US" sz="2400" b="1" i="1" dirty="0" smtClean="0">
                <a:solidFill>
                  <a:srgbClr val="993300"/>
                </a:solidFill>
              </a:rPr>
              <a:t>for the MINOS Collaboration</a:t>
            </a:r>
            <a:r>
              <a:rPr lang="en-US" sz="2400" b="1" i="1" dirty="0" smtClean="0">
                <a:solidFill>
                  <a:srgbClr val="CC6600"/>
                </a:solidFill>
              </a:rPr>
              <a:t/>
            </a:r>
            <a:br>
              <a:rPr lang="en-US" sz="2400" b="1" i="1" dirty="0" smtClean="0">
                <a:solidFill>
                  <a:srgbClr val="CC6600"/>
                </a:solidFill>
              </a:rPr>
            </a:br>
            <a:r>
              <a:rPr lang="en-US" sz="2400" b="1" dirty="0" smtClean="0">
                <a:solidFill>
                  <a:srgbClr val="CC6600"/>
                </a:solidFill>
              </a:rPr>
              <a:t/>
            </a:r>
            <a:br>
              <a:rPr lang="en-US" sz="2400" b="1" dirty="0" smtClean="0">
                <a:solidFill>
                  <a:srgbClr val="CC6600"/>
                </a:solidFill>
              </a:rPr>
            </a:br>
            <a:r>
              <a:rPr lang="en-US" sz="2800" b="1" dirty="0" smtClean="0">
                <a:solidFill>
                  <a:srgbClr val="993300"/>
                </a:solidFill>
              </a:rPr>
              <a:t>2010 </a:t>
            </a:r>
            <a:r>
              <a:rPr lang="en-US" sz="2800" b="1" dirty="0" smtClean="0">
                <a:solidFill>
                  <a:srgbClr val="993300"/>
                </a:solidFill>
              </a:rPr>
              <a:t>Fermilab Users </a:t>
            </a:r>
            <a:r>
              <a:rPr lang="en-US" sz="2800" b="1" dirty="0" smtClean="0">
                <a:solidFill>
                  <a:srgbClr val="993300"/>
                </a:solidFill>
              </a:rPr>
              <a:t>Meeting</a:t>
            </a:r>
            <a:r>
              <a:rPr lang="en-US" sz="3200" b="1" dirty="0" smtClean="0">
                <a:solidFill>
                  <a:srgbClr val="CC6600"/>
                </a:solidFill>
              </a:rPr>
              <a:t/>
            </a:r>
            <a:br>
              <a:rPr lang="en-US" sz="3200" b="1" dirty="0" smtClean="0">
                <a:solidFill>
                  <a:srgbClr val="CC6600"/>
                </a:solidFill>
              </a:rPr>
            </a:br>
            <a:r>
              <a:rPr lang="en-US" sz="2400" b="1" dirty="0" smtClean="0">
                <a:solidFill>
                  <a:schemeClr val="hlink"/>
                </a:solidFill>
              </a:rPr>
              <a:t>June 2, 2010</a:t>
            </a:r>
            <a:br>
              <a:rPr lang="en-US" sz="2400" b="1" dirty="0" smtClean="0">
                <a:solidFill>
                  <a:schemeClr val="hlink"/>
                </a:solidFill>
              </a:rPr>
            </a:br>
            <a:endParaRPr lang="en-US" sz="2400" b="1" dirty="0">
              <a:solidFill>
                <a:schemeClr val="hlink"/>
              </a:solidFill>
            </a:endParaRPr>
          </a:p>
        </p:txBody>
      </p:sp>
      <p:pic>
        <p:nvPicPr>
          <p:cNvPr id="355331" name="Picture 3" descr="fnal_logo_tran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150" y="128588"/>
            <a:ext cx="942975" cy="944562"/>
          </a:xfrm>
          <a:prstGeom prst="rect">
            <a:avLst/>
          </a:prstGeom>
          <a:noFill/>
        </p:spPr>
      </p:pic>
      <p:pic>
        <p:nvPicPr>
          <p:cNvPr id="7" name="Picture 4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39838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7700" y="1263650"/>
            <a:ext cx="8401050" cy="2897188"/>
            <a:chOff x="234" y="1066"/>
            <a:chExt cx="5292" cy="182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98" y="1422"/>
              <a:ext cx="5150" cy="1469"/>
              <a:chOff x="298" y="1422"/>
              <a:chExt cx="5150" cy="1469"/>
            </a:xfrm>
          </p:grpSpPr>
          <p:pic>
            <p:nvPicPr>
              <p:cNvPr id="566276" name="Picture 4" descr="elCC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74" y="1422"/>
                <a:ext cx="1474" cy="1469"/>
              </a:xfrm>
              <a:prstGeom prst="rect">
                <a:avLst/>
              </a:prstGeom>
              <a:noFill/>
            </p:spPr>
          </p:pic>
          <p:pic>
            <p:nvPicPr>
              <p:cNvPr id="566277" name="Picture 5" descr="N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0" y="1483"/>
                <a:ext cx="1474" cy="1349"/>
              </a:xfrm>
              <a:prstGeom prst="rect">
                <a:avLst/>
              </a:prstGeom>
              <a:noFill/>
            </p:spPr>
          </p:pic>
          <p:pic>
            <p:nvPicPr>
              <p:cNvPr id="566278" name="Picture 6" descr="muCC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8" y="1473"/>
                <a:ext cx="1474" cy="1374"/>
              </a:xfrm>
              <a:prstGeom prst="rect">
                <a:avLst/>
              </a:prstGeom>
              <a:noFill/>
            </p:spPr>
          </p:pic>
        </p:grpSp>
        <p:sp>
          <p:nvSpPr>
            <p:cNvPr id="566279" name="Text Box 7"/>
            <p:cNvSpPr txBox="1">
              <a:spLocks noChangeArrowheads="1"/>
            </p:cNvSpPr>
            <p:nvPr/>
          </p:nvSpPr>
          <p:spPr bwMode="auto">
            <a:xfrm>
              <a:off x="234" y="1066"/>
              <a:ext cx="161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l-GR" sz="2000" b="1">
                  <a:latin typeface="Bookman Old Style" pitchFamily="18" charset="0"/>
                </a:rPr>
                <a:t>ν</a:t>
              </a:r>
              <a:r>
                <a:rPr lang="el-GR" sz="2000" b="1" baseline="-25000">
                  <a:latin typeface="Bookman Old Style" pitchFamily="18" charset="0"/>
                </a:rPr>
                <a:t>μ</a:t>
              </a:r>
              <a:r>
                <a:rPr lang="en-GB" sz="2000" b="1">
                  <a:latin typeface="Century Gothic" pitchFamily="34" charset="0"/>
                </a:rPr>
                <a:t> CC Event</a:t>
              </a:r>
            </a:p>
          </p:txBody>
        </p:sp>
        <p:sp>
          <p:nvSpPr>
            <p:cNvPr id="566280" name="Text Box 8"/>
            <p:cNvSpPr txBox="1">
              <a:spLocks noChangeArrowheads="1"/>
            </p:cNvSpPr>
            <p:nvPr/>
          </p:nvSpPr>
          <p:spPr bwMode="auto">
            <a:xfrm>
              <a:off x="3921" y="1066"/>
              <a:ext cx="16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l-GR" sz="2000" b="1">
                  <a:latin typeface="Bookman Old Style" pitchFamily="18" charset="0"/>
                </a:rPr>
                <a:t>ν</a:t>
              </a:r>
              <a:r>
                <a:rPr lang="en-GB" sz="2000" b="1" baseline="-25000">
                  <a:latin typeface="Century Gothic" pitchFamily="34" charset="0"/>
                </a:rPr>
                <a:t>e</a:t>
              </a:r>
              <a:r>
                <a:rPr lang="en-GB">
                  <a:latin typeface="Century Gothic" pitchFamily="34" charset="0"/>
                </a:rPr>
                <a:t> </a:t>
              </a:r>
              <a:r>
                <a:rPr lang="en-GB" sz="2000" b="1">
                  <a:latin typeface="Century Gothic" pitchFamily="34" charset="0"/>
                </a:rPr>
                <a:t>CC Event</a:t>
              </a:r>
            </a:p>
          </p:txBody>
        </p:sp>
        <p:sp>
          <p:nvSpPr>
            <p:cNvPr id="566281" name="Text Box 9"/>
            <p:cNvSpPr txBox="1">
              <a:spLocks noChangeArrowheads="1"/>
            </p:cNvSpPr>
            <p:nvPr/>
          </p:nvSpPr>
          <p:spPr bwMode="auto">
            <a:xfrm>
              <a:off x="2074" y="1084"/>
              <a:ext cx="161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n-GB" sz="2000" b="1">
                  <a:latin typeface="Century Gothic" pitchFamily="34" charset="0"/>
                </a:rPr>
                <a:t>NC Event</a:t>
              </a:r>
            </a:p>
          </p:txBody>
        </p:sp>
      </p:grpSp>
      <p:sp>
        <p:nvSpPr>
          <p:cNvPr id="566282" name="Text Box 10"/>
          <p:cNvSpPr txBox="1">
            <a:spLocks noChangeArrowheads="1"/>
          </p:cNvSpPr>
          <p:nvPr/>
        </p:nvSpPr>
        <p:spPr bwMode="auto">
          <a:xfrm>
            <a:off x="647700" y="1263650"/>
            <a:ext cx="2568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l-GR" sz="2000" b="1">
                <a:latin typeface="Bookman Old Style" pitchFamily="18" charset="0"/>
              </a:rPr>
              <a:t>ν</a:t>
            </a:r>
            <a:r>
              <a:rPr lang="el-GR" sz="2000" b="1" baseline="-25000">
                <a:latin typeface="Bookman Old Style" pitchFamily="18" charset="0"/>
              </a:rPr>
              <a:t>μ</a:t>
            </a:r>
            <a:r>
              <a:rPr lang="en-GB" sz="2000" b="1">
                <a:latin typeface="Century Gothic" pitchFamily="34" charset="0"/>
              </a:rPr>
              <a:t> CC Event</a:t>
            </a:r>
          </a:p>
        </p:txBody>
      </p:sp>
      <p:sp>
        <p:nvSpPr>
          <p:cNvPr id="566283" name="Text Box 11"/>
          <p:cNvSpPr txBox="1">
            <a:spLocks noChangeArrowheads="1"/>
          </p:cNvSpPr>
          <p:nvPr/>
        </p:nvSpPr>
        <p:spPr bwMode="auto">
          <a:xfrm>
            <a:off x="3568700" y="1292225"/>
            <a:ext cx="2559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GB" sz="2000" b="1">
                <a:latin typeface="Century Gothic" pitchFamily="34" charset="0"/>
              </a:rPr>
              <a:t>NC Event</a:t>
            </a:r>
          </a:p>
        </p:txBody>
      </p:sp>
      <p:sp>
        <p:nvSpPr>
          <p:cNvPr id="566284" name="Text Box 12"/>
          <p:cNvSpPr txBox="1">
            <a:spLocks noChangeArrowheads="1"/>
          </p:cNvSpPr>
          <p:nvPr/>
        </p:nvSpPr>
        <p:spPr bwMode="auto">
          <a:xfrm>
            <a:off x="6500813" y="1263650"/>
            <a:ext cx="25479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l-GR" sz="2000" b="1">
                <a:latin typeface="Bookman Old Style" pitchFamily="18" charset="0"/>
              </a:rPr>
              <a:t>ν</a:t>
            </a:r>
            <a:r>
              <a:rPr lang="en-GB" sz="2000" b="1" baseline="-25000">
                <a:latin typeface="Century Gothic" pitchFamily="34" charset="0"/>
              </a:rPr>
              <a:t>e</a:t>
            </a:r>
            <a:r>
              <a:rPr lang="en-GB">
                <a:latin typeface="Century Gothic" pitchFamily="34" charset="0"/>
              </a:rPr>
              <a:t> </a:t>
            </a:r>
            <a:r>
              <a:rPr lang="en-GB" sz="2000" b="1">
                <a:latin typeface="Century Gothic" pitchFamily="34" charset="0"/>
              </a:rPr>
              <a:t>CC Event</a:t>
            </a:r>
          </a:p>
        </p:txBody>
      </p:sp>
      <p:sp>
        <p:nvSpPr>
          <p:cNvPr id="56628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Interaction Types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7700" y="1263650"/>
            <a:ext cx="8401050" cy="2897188"/>
            <a:chOff x="234" y="1066"/>
            <a:chExt cx="5292" cy="182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98" y="1422"/>
              <a:ext cx="5150" cy="1469"/>
              <a:chOff x="298" y="1422"/>
              <a:chExt cx="5150" cy="1469"/>
            </a:xfrm>
          </p:grpSpPr>
          <p:pic>
            <p:nvPicPr>
              <p:cNvPr id="567300" name="Picture 4" descr="elCC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74" y="1422"/>
                <a:ext cx="1474" cy="1469"/>
              </a:xfrm>
              <a:prstGeom prst="rect">
                <a:avLst/>
              </a:prstGeom>
              <a:noFill/>
            </p:spPr>
          </p:pic>
          <p:pic>
            <p:nvPicPr>
              <p:cNvPr id="567301" name="Picture 5" descr="N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0" y="1483"/>
                <a:ext cx="1474" cy="1349"/>
              </a:xfrm>
              <a:prstGeom prst="rect">
                <a:avLst/>
              </a:prstGeom>
              <a:noFill/>
            </p:spPr>
          </p:pic>
          <p:pic>
            <p:nvPicPr>
              <p:cNvPr id="567302" name="Picture 6" descr="muCC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8" y="1473"/>
                <a:ext cx="1474" cy="1374"/>
              </a:xfrm>
              <a:prstGeom prst="rect">
                <a:avLst/>
              </a:prstGeom>
              <a:noFill/>
            </p:spPr>
          </p:pic>
        </p:grpSp>
        <p:sp>
          <p:nvSpPr>
            <p:cNvPr id="567303" name="Text Box 7"/>
            <p:cNvSpPr txBox="1">
              <a:spLocks noChangeArrowheads="1"/>
            </p:cNvSpPr>
            <p:nvPr/>
          </p:nvSpPr>
          <p:spPr bwMode="auto">
            <a:xfrm>
              <a:off x="234" y="1066"/>
              <a:ext cx="161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l-GR" sz="2000" b="1">
                  <a:latin typeface="Bookman Old Style" pitchFamily="18" charset="0"/>
                </a:rPr>
                <a:t>ν</a:t>
              </a:r>
              <a:r>
                <a:rPr lang="el-GR" sz="2000" b="1" baseline="-25000">
                  <a:latin typeface="Bookman Old Style" pitchFamily="18" charset="0"/>
                </a:rPr>
                <a:t>μ</a:t>
              </a:r>
              <a:r>
                <a:rPr lang="en-GB" sz="2000" b="1">
                  <a:latin typeface="Century Gothic" pitchFamily="34" charset="0"/>
                </a:rPr>
                <a:t> CC Event</a:t>
              </a:r>
            </a:p>
          </p:txBody>
        </p:sp>
        <p:sp>
          <p:nvSpPr>
            <p:cNvPr id="567304" name="Text Box 8"/>
            <p:cNvSpPr txBox="1">
              <a:spLocks noChangeArrowheads="1"/>
            </p:cNvSpPr>
            <p:nvPr/>
          </p:nvSpPr>
          <p:spPr bwMode="auto">
            <a:xfrm>
              <a:off x="3921" y="1066"/>
              <a:ext cx="16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l-GR" sz="2000" b="1">
                  <a:latin typeface="Bookman Old Style" pitchFamily="18" charset="0"/>
                </a:rPr>
                <a:t>ν</a:t>
              </a:r>
              <a:r>
                <a:rPr lang="en-GB" sz="2000" b="1" baseline="-25000">
                  <a:latin typeface="Century Gothic" pitchFamily="34" charset="0"/>
                </a:rPr>
                <a:t>e</a:t>
              </a:r>
              <a:r>
                <a:rPr lang="en-GB">
                  <a:latin typeface="Century Gothic" pitchFamily="34" charset="0"/>
                </a:rPr>
                <a:t> </a:t>
              </a:r>
              <a:r>
                <a:rPr lang="en-GB" sz="2000" b="1">
                  <a:latin typeface="Century Gothic" pitchFamily="34" charset="0"/>
                </a:rPr>
                <a:t>CC Event</a:t>
              </a:r>
            </a:p>
          </p:txBody>
        </p:sp>
        <p:sp>
          <p:nvSpPr>
            <p:cNvPr id="567305" name="Text Box 9"/>
            <p:cNvSpPr txBox="1">
              <a:spLocks noChangeArrowheads="1"/>
            </p:cNvSpPr>
            <p:nvPr/>
          </p:nvSpPr>
          <p:spPr bwMode="auto">
            <a:xfrm>
              <a:off x="2074" y="1084"/>
              <a:ext cx="161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n-GB" sz="2000" b="1">
                  <a:latin typeface="Century Gothic" pitchFamily="34" charset="0"/>
                </a:rPr>
                <a:t>NC Event</a:t>
              </a:r>
            </a:p>
          </p:txBody>
        </p:sp>
      </p:grpSp>
      <p:sp>
        <p:nvSpPr>
          <p:cNvPr id="567306" name="Text Box 10"/>
          <p:cNvSpPr txBox="1">
            <a:spLocks noChangeArrowheads="1"/>
          </p:cNvSpPr>
          <p:nvPr/>
        </p:nvSpPr>
        <p:spPr bwMode="auto">
          <a:xfrm>
            <a:off x="647700" y="1263650"/>
            <a:ext cx="2568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l-GR" sz="2000" b="1">
                <a:latin typeface="Bookman Old Style" pitchFamily="18" charset="0"/>
              </a:rPr>
              <a:t>ν</a:t>
            </a:r>
            <a:r>
              <a:rPr lang="el-GR" sz="2000" b="1" baseline="-25000">
                <a:latin typeface="Bookman Old Style" pitchFamily="18" charset="0"/>
              </a:rPr>
              <a:t>μ</a:t>
            </a:r>
            <a:r>
              <a:rPr lang="en-GB" sz="2000" b="1">
                <a:latin typeface="Century Gothic" pitchFamily="34" charset="0"/>
              </a:rPr>
              <a:t> CC Event</a:t>
            </a:r>
          </a:p>
        </p:txBody>
      </p:sp>
      <p:pic>
        <p:nvPicPr>
          <p:cNvPr id="567307" name="Picture 11" descr="Event_CCmu_4_2122_14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" y="1660525"/>
            <a:ext cx="2547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7308" name="Text Box 12"/>
          <p:cNvSpPr txBox="1">
            <a:spLocks noChangeArrowheads="1"/>
          </p:cNvSpPr>
          <p:nvPr/>
        </p:nvSpPr>
        <p:spPr bwMode="auto">
          <a:xfrm>
            <a:off x="2814638" y="1685925"/>
            <a:ext cx="358775" cy="2127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latin typeface="Verdana" pitchFamily="34" charset="0"/>
              </a:rPr>
              <a:t>UZ</a:t>
            </a:r>
          </a:p>
        </p:txBody>
      </p:sp>
      <p:sp>
        <p:nvSpPr>
          <p:cNvPr id="567309" name="Text Box 13"/>
          <p:cNvSpPr txBox="1">
            <a:spLocks noChangeArrowheads="1"/>
          </p:cNvSpPr>
          <p:nvPr/>
        </p:nvSpPr>
        <p:spPr bwMode="auto">
          <a:xfrm>
            <a:off x="2814638" y="2752725"/>
            <a:ext cx="358775" cy="2127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latin typeface="Verdana" pitchFamily="34" charset="0"/>
              </a:rPr>
              <a:t>VZ</a:t>
            </a:r>
          </a:p>
        </p:txBody>
      </p:sp>
      <p:sp>
        <p:nvSpPr>
          <p:cNvPr id="567310" name="Text Box 14"/>
          <p:cNvSpPr txBox="1">
            <a:spLocks noChangeArrowheads="1"/>
          </p:cNvSpPr>
          <p:nvPr/>
        </p:nvSpPr>
        <p:spPr bwMode="auto">
          <a:xfrm>
            <a:off x="627063" y="4349750"/>
            <a:ext cx="25685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990099"/>
              </a:buClr>
            </a:pPr>
            <a:r>
              <a:rPr lang="en-GB" sz="1600" b="1">
                <a:solidFill>
                  <a:srgbClr val="FF3300"/>
                </a:solidFill>
                <a:latin typeface="Century Gothic" pitchFamily="34" charset="0"/>
              </a:rPr>
              <a:t>long </a:t>
            </a:r>
            <a:r>
              <a:rPr lang="el-GR" sz="1600" b="1">
                <a:solidFill>
                  <a:srgbClr val="FF3300"/>
                </a:solidFill>
                <a:latin typeface="Bookman Old Style" pitchFamily="18" charset="0"/>
              </a:rPr>
              <a:t>μ</a:t>
            </a:r>
            <a:r>
              <a:rPr lang="en-GB" sz="1600" b="1">
                <a:solidFill>
                  <a:srgbClr val="FF3300"/>
                </a:solidFill>
                <a:latin typeface="Century Gothic" pitchFamily="34" charset="0"/>
              </a:rPr>
              <a:t> track &amp; hadronic activity at vertex</a:t>
            </a:r>
          </a:p>
        </p:txBody>
      </p:sp>
      <p:sp>
        <p:nvSpPr>
          <p:cNvPr id="567311" name="Line 15"/>
          <p:cNvSpPr>
            <a:spLocks noChangeShapeType="1"/>
          </p:cNvSpPr>
          <p:nvPr/>
        </p:nvSpPr>
        <p:spPr bwMode="auto">
          <a:xfrm flipH="1">
            <a:off x="908050" y="3590925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7312" name="Line 16"/>
          <p:cNvSpPr>
            <a:spLocks noChangeShapeType="1"/>
          </p:cNvSpPr>
          <p:nvPr/>
        </p:nvSpPr>
        <p:spPr bwMode="auto">
          <a:xfrm flipV="1">
            <a:off x="2403475" y="3581400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7313" name="Text Box 17"/>
          <p:cNvSpPr txBox="1">
            <a:spLocks noChangeArrowheads="1"/>
          </p:cNvSpPr>
          <p:nvPr/>
        </p:nvSpPr>
        <p:spPr bwMode="auto">
          <a:xfrm>
            <a:off x="1717675" y="3427413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3.5m</a:t>
            </a:r>
          </a:p>
        </p:txBody>
      </p:sp>
      <p:sp>
        <p:nvSpPr>
          <p:cNvPr id="567314" name="Text Box 18"/>
          <p:cNvSpPr txBox="1">
            <a:spLocks noChangeArrowheads="1"/>
          </p:cNvSpPr>
          <p:nvPr/>
        </p:nvSpPr>
        <p:spPr bwMode="auto">
          <a:xfrm>
            <a:off x="6399213" y="76835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latin typeface="Century Gothic" pitchFamily="34" charset="0"/>
                <a:cs typeface="Arial" pitchFamily="34" charset="0"/>
              </a:rPr>
              <a:t>Monte Carlo</a:t>
            </a:r>
          </a:p>
        </p:txBody>
      </p:sp>
      <p:sp>
        <p:nvSpPr>
          <p:cNvPr id="567315" name="Text Box 19"/>
          <p:cNvSpPr txBox="1">
            <a:spLocks noChangeArrowheads="1"/>
          </p:cNvSpPr>
          <p:nvPr/>
        </p:nvSpPr>
        <p:spPr bwMode="auto">
          <a:xfrm>
            <a:off x="3568700" y="1292225"/>
            <a:ext cx="2559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GB" sz="2000" b="1">
                <a:latin typeface="Century Gothic" pitchFamily="34" charset="0"/>
              </a:rPr>
              <a:t>NC Event</a:t>
            </a:r>
          </a:p>
        </p:txBody>
      </p:sp>
      <p:sp>
        <p:nvSpPr>
          <p:cNvPr id="567316" name="Text Box 20"/>
          <p:cNvSpPr txBox="1">
            <a:spLocks noChangeArrowheads="1"/>
          </p:cNvSpPr>
          <p:nvPr/>
        </p:nvSpPr>
        <p:spPr bwMode="auto">
          <a:xfrm>
            <a:off x="6500813" y="1263650"/>
            <a:ext cx="25479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l-GR" sz="2000" b="1">
                <a:latin typeface="Bookman Old Style" pitchFamily="18" charset="0"/>
              </a:rPr>
              <a:t>ν</a:t>
            </a:r>
            <a:r>
              <a:rPr lang="en-GB" sz="2000" b="1" baseline="-25000">
                <a:latin typeface="Century Gothic" pitchFamily="34" charset="0"/>
              </a:rPr>
              <a:t>e</a:t>
            </a:r>
            <a:r>
              <a:rPr lang="en-GB">
                <a:latin typeface="Century Gothic" pitchFamily="34" charset="0"/>
              </a:rPr>
              <a:t> </a:t>
            </a:r>
            <a:r>
              <a:rPr lang="en-GB" sz="2000" b="1">
                <a:latin typeface="Century Gothic" pitchFamily="34" charset="0"/>
              </a:rPr>
              <a:t>CC Event</a:t>
            </a:r>
          </a:p>
        </p:txBody>
      </p:sp>
      <p:sp>
        <p:nvSpPr>
          <p:cNvPr id="5673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 Topologies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7700" y="1263650"/>
            <a:ext cx="8401050" cy="2897188"/>
            <a:chOff x="234" y="1066"/>
            <a:chExt cx="5292" cy="182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98" y="1422"/>
              <a:ext cx="5150" cy="1469"/>
              <a:chOff x="298" y="1422"/>
              <a:chExt cx="5150" cy="1469"/>
            </a:xfrm>
          </p:grpSpPr>
          <p:pic>
            <p:nvPicPr>
              <p:cNvPr id="568324" name="Picture 4" descr="elCC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74" y="1422"/>
                <a:ext cx="1474" cy="1469"/>
              </a:xfrm>
              <a:prstGeom prst="rect">
                <a:avLst/>
              </a:prstGeom>
              <a:noFill/>
            </p:spPr>
          </p:pic>
          <p:pic>
            <p:nvPicPr>
              <p:cNvPr id="568325" name="Picture 5" descr="N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0" y="1483"/>
                <a:ext cx="1474" cy="1349"/>
              </a:xfrm>
              <a:prstGeom prst="rect">
                <a:avLst/>
              </a:prstGeom>
              <a:noFill/>
            </p:spPr>
          </p:pic>
          <p:pic>
            <p:nvPicPr>
              <p:cNvPr id="568326" name="Picture 6" descr="muCC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8" y="1473"/>
                <a:ext cx="1474" cy="1374"/>
              </a:xfrm>
              <a:prstGeom prst="rect">
                <a:avLst/>
              </a:prstGeom>
              <a:noFill/>
            </p:spPr>
          </p:pic>
        </p:grpSp>
        <p:sp>
          <p:nvSpPr>
            <p:cNvPr id="568327" name="Text Box 7"/>
            <p:cNvSpPr txBox="1">
              <a:spLocks noChangeArrowheads="1"/>
            </p:cNvSpPr>
            <p:nvPr/>
          </p:nvSpPr>
          <p:spPr bwMode="auto">
            <a:xfrm>
              <a:off x="234" y="1066"/>
              <a:ext cx="161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l-GR" sz="2000" b="1">
                  <a:latin typeface="Bookman Old Style" pitchFamily="18" charset="0"/>
                </a:rPr>
                <a:t>ν</a:t>
              </a:r>
              <a:r>
                <a:rPr lang="el-GR" sz="2000" b="1" baseline="-25000">
                  <a:latin typeface="Bookman Old Style" pitchFamily="18" charset="0"/>
                </a:rPr>
                <a:t>μ</a:t>
              </a:r>
              <a:r>
                <a:rPr lang="en-GB" sz="2000" b="1">
                  <a:latin typeface="Century Gothic" pitchFamily="34" charset="0"/>
                </a:rPr>
                <a:t> CC Event</a:t>
              </a:r>
            </a:p>
          </p:txBody>
        </p:sp>
        <p:sp>
          <p:nvSpPr>
            <p:cNvPr id="568328" name="Text Box 8"/>
            <p:cNvSpPr txBox="1">
              <a:spLocks noChangeArrowheads="1"/>
            </p:cNvSpPr>
            <p:nvPr/>
          </p:nvSpPr>
          <p:spPr bwMode="auto">
            <a:xfrm>
              <a:off x="3921" y="1066"/>
              <a:ext cx="16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l-GR" sz="2000" b="1">
                  <a:latin typeface="Bookman Old Style" pitchFamily="18" charset="0"/>
                </a:rPr>
                <a:t>ν</a:t>
              </a:r>
              <a:r>
                <a:rPr lang="en-GB" sz="2000" b="1" baseline="-25000">
                  <a:latin typeface="Century Gothic" pitchFamily="34" charset="0"/>
                </a:rPr>
                <a:t>e</a:t>
              </a:r>
              <a:r>
                <a:rPr lang="en-GB">
                  <a:latin typeface="Century Gothic" pitchFamily="34" charset="0"/>
                </a:rPr>
                <a:t> </a:t>
              </a:r>
              <a:r>
                <a:rPr lang="en-GB" sz="2000" b="1">
                  <a:latin typeface="Century Gothic" pitchFamily="34" charset="0"/>
                </a:rPr>
                <a:t>CC Event</a:t>
              </a:r>
            </a:p>
          </p:txBody>
        </p:sp>
        <p:sp>
          <p:nvSpPr>
            <p:cNvPr id="568329" name="Text Box 9"/>
            <p:cNvSpPr txBox="1">
              <a:spLocks noChangeArrowheads="1"/>
            </p:cNvSpPr>
            <p:nvPr/>
          </p:nvSpPr>
          <p:spPr bwMode="auto">
            <a:xfrm>
              <a:off x="2074" y="1084"/>
              <a:ext cx="161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n-GB" sz="2000" b="1">
                  <a:latin typeface="Century Gothic" pitchFamily="34" charset="0"/>
                </a:rPr>
                <a:t>NC Event</a:t>
              </a:r>
            </a:p>
          </p:txBody>
        </p:sp>
      </p:grpSp>
      <p:sp>
        <p:nvSpPr>
          <p:cNvPr id="568330" name="Text Box 10"/>
          <p:cNvSpPr txBox="1">
            <a:spLocks noChangeArrowheads="1"/>
          </p:cNvSpPr>
          <p:nvPr/>
        </p:nvSpPr>
        <p:spPr bwMode="auto">
          <a:xfrm>
            <a:off x="647700" y="1263650"/>
            <a:ext cx="2568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l-GR" sz="2000" b="1">
                <a:latin typeface="Bookman Old Style" pitchFamily="18" charset="0"/>
              </a:rPr>
              <a:t>ν</a:t>
            </a:r>
            <a:r>
              <a:rPr lang="el-GR" sz="2000" b="1" baseline="-25000">
                <a:latin typeface="Bookman Old Style" pitchFamily="18" charset="0"/>
              </a:rPr>
              <a:t>μ</a:t>
            </a:r>
            <a:r>
              <a:rPr lang="en-GB" sz="2000" b="1">
                <a:latin typeface="Century Gothic" pitchFamily="34" charset="0"/>
              </a:rPr>
              <a:t> CC Event</a:t>
            </a:r>
          </a:p>
        </p:txBody>
      </p:sp>
      <p:pic>
        <p:nvPicPr>
          <p:cNvPr id="568331" name="Picture 11" descr="Event_CCmu_4_2122_14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" y="1660525"/>
            <a:ext cx="2547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32" name="Text Box 12"/>
          <p:cNvSpPr txBox="1">
            <a:spLocks noChangeArrowheads="1"/>
          </p:cNvSpPr>
          <p:nvPr/>
        </p:nvSpPr>
        <p:spPr bwMode="auto">
          <a:xfrm>
            <a:off x="2814638" y="1685925"/>
            <a:ext cx="358775" cy="2127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latin typeface="Verdana" pitchFamily="34" charset="0"/>
              </a:rPr>
              <a:t>UZ</a:t>
            </a:r>
          </a:p>
        </p:txBody>
      </p:sp>
      <p:sp>
        <p:nvSpPr>
          <p:cNvPr id="568333" name="Text Box 13"/>
          <p:cNvSpPr txBox="1">
            <a:spLocks noChangeArrowheads="1"/>
          </p:cNvSpPr>
          <p:nvPr/>
        </p:nvSpPr>
        <p:spPr bwMode="auto">
          <a:xfrm>
            <a:off x="2814638" y="2752725"/>
            <a:ext cx="358775" cy="2127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latin typeface="Verdana" pitchFamily="34" charset="0"/>
              </a:rPr>
              <a:t>VZ</a:t>
            </a:r>
          </a:p>
        </p:txBody>
      </p:sp>
      <p:sp>
        <p:nvSpPr>
          <p:cNvPr id="568334" name="Text Box 14"/>
          <p:cNvSpPr txBox="1">
            <a:spLocks noChangeArrowheads="1"/>
          </p:cNvSpPr>
          <p:nvPr/>
        </p:nvSpPr>
        <p:spPr bwMode="auto">
          <a:xfrm>
            <a:off x="627063" y="4349750"/>
            <a:ext cx="25685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990099"/>
              </a:buClr>
            </a:pPr>
            <a:r>
              <a:rPr lang="en-GB" sz="1600" b="1">
                <a:solidFill>
                  <a:srgbClr val="FF3300"/>
                </a:solidFill>
                <a:latin typeface="Century Gothic" pitchFamily="34" charset="0"/>
              </a:rPr>
              <a:t>long </a:t>
            </a:r>
            <a:r>
              <a:rPr lang="el-GR" sz="1600" b="1">
                <a:solidFill>
                  <a:srgbClr val="FF3300"/>
                </a:solidFill>
                <a:latin typeface="Bookman Old Style" pitchFamily="18" charset="0"/>
              </a:rPr>
              <a:t>μ</a:t>
            </a:r>
            <a:r>
              <a:rPr lang="en-GB" sz="1600" b="1">
                <a:solidFill>
                  <a:srgbClr val="FF3300"/>
                </a:solidFill>
                <a:latin typeface="Century Gothic" pitchFamily="34" charset="0"/>
              </a:rPr>
              <a:t> track &amp; hadronic activity at vertex</a:t>
            </a:r>
          </a:p>
        </p:txBody>
      </p:sp>
      <p:sp>
        <p:nvSpPr>
          <p:cNvPr id="568335" name="Line 15"/>
          <p:cNvSpPr>
            <a:spLocks noChangeShapeType="1"/>
          </p:cNvSpPr>
          <p:nvPr/>
        </p:nvSpPr>
        <p:spPr bwMode="auto">
          <a:xfrm flipH="1">
            <a:off x="908050" y="3590925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8336" name="Line 16"/>
          <p:cNvSpPr>
            <a:spLocks noChangeShapeType="1"/>
          </p:cNvSpPr>
          <p:nvPr/>
        </p:nvSpPr>
        <p:spPr bwMode="auto">
          <a:xfrm flipV="1">
            <a:off x="2403475" y="3581400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8337" name="Text Box 17"/>
          <p:cNvSpPr txBox="1">
            <a:spLocks noChangeArrowheads="1"/>
          </p:cNvSpPr>
          <p:nvPr/>
        </p:nvSpPr>
        <p:spPr bwMode="auto">
          <a:xfrm>
            <a:off x="1717675" y="3427413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3.5m</a:t>
            </a:r>
          </a:p>
        </p:txBody>
      </p:sp>
      <p:sp>
        <p:nvSpPr>
          <p:cNvPr id="568338" name="Text Box 18"/>
          <p:cNvSpPr txBox="1">
            <a:spLocks noChangeArrowheads="1"/>
          </p:cNvSpPr>
          <p:nvPr/>
        </p:nvSpPr>
        <p:spPr bwMode="auto">
          <a:xfrm>
            <a:off x="6399213" y="76835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latin typeface="Century Gothic" pitchFamily="34" charset="0"/>
                <a:cs typeface="Arial" pitchFamily="34" charset="0"/>
              </a:rPr>
              <a:t>Monte Carlo</a:t>
            </a:r>
          </a:p>
        </p:txBody>
      </p:sp>
      <p:sp>
        <p:nvSpPr>
          <p:cNvPr id="568339" name="Text Box 19"/>
          <p:cNvSpPr txBox="1">
            <a:spLocks noChangeArrowheads="1"/>
          </p:cNvSpPr>
          <p:nvPr/>
        </p:nvSpPr>
        <p:spPr bwMode="auto">
          <a:xfrm>
            <a:off x="3568700" y="1292225"/>
            <a:ext cx="2559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GB" sz="2000" b="1">
                <a:latin typeface="Century Gothic" pitchFamily="34" charset="0"/>
              </a:rPr>
              <a:t>NC Event</a:t>
            </a:r>
          </a:p>
        </p:txBody>
      </p:sp>
      <p:pic>
        <p:nvPicPr>
          <p:cNvPr id="568340" name="Picture 20" descr="Event_NC_2125_11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8700" y="1685925"/>
            <a:ext cx="2559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41" name="Text Box 21"/>
          <p:cNvSpPr txBox="1">
            <a:spLocks noChangeArrowheads="1"/>
          </p:cNvSpPr>
          <p:nvPr/>
        </p:nvSpPr>
        <p:spPr bwMode="auto">
          <a:xfrm>
            <a:off x="3568700" y="4349750"/>
            <a:ext cx="25590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990099"/>
              </a:buClr>
            </a:pPr>
            <a:r>
              <a:rPr lang="en-GB" b="1">
                <a:solidFill>
                  <a:srgbClr val="FF3300"/>
                </a:solidFill>
                <a:latin typeface="Century Gothic" pitchFamily="34" charset="0"/>
              </a:rPr>
              <a:t>short event, often diffuse</a:t>
            </a:r>
          </a:p>
        </p:txBody>
      </p:sp>
      <p:sp>
        <p:nvSpPr>
          <p:cNvPr id="568342" name="Line 22"/>
          <p:cNvSpPr>
            <a:spLocks noChangeShapeType="1"/>
          </p:cNvSpPr>
          <p:nvPr/>
        </p:nvSpPr>
        <p:spPr bwMode="auto">
          <a:xfrm flipH="1">
            <a:off x="3759200" y="3590925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8343" name="Line 23"/>
          <p:cNvSpPr>
            <a:spLocks noChangeShapeType="1"/>
          </p:cNvSpPr>
          <p:nvPr/>
        </p:nvSpPr>
        <p:spPr bwMode="auto">
          <a:xfrm flipV="1">
            <a:off x="5254625" y="3581400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8344" name="Text Box 24"/>
          <p:cNvSpPr txBox="1">
            <a:spLocks noChangeArrowheads="1"/>
          </p:cNvSpPr>
          <p:nvPr/>
        </p:nvSpPr>
        <p:spPr bwMode="auto">
          <a:xfrm>
            <a:off x="4559300" y="3436938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1.8m</a:t>
            </a:r>
          </a:p>
        </p:txBody>
      </p:sp>
      <p:sp>
        <p:nvSpPr>
          <p:cNvPr id="568345" name="Text Box 25"/>
          <p:cNvSpPr txBox="1">
            <a:spLocks noChangeArrowheads="1"/>
          </p:cNvSpPr>
          <p:nvPr/>
        </p:nvSpPr>
        <p:spPr bwMode="auto">
          <a:xfrm>
            <a:off x="6500813" y="1263650"/>
            <a:ext cx="25479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l-GR" sz="2000" b="1">
                <a:latin typeface="Bookman Old Style" pitchFamily="18" charset="0"/>
              </a:rPr>
              <a:t>ν</a:t>
            </a:r>
            <a:r>
              <a:rPr lang="en-GB" sz="2000" b="1" baseline="-25000">
                <a:latin typeface="Century Gothic" pitchFamily="34" charset="0"/>
              </a:rPr>
              <a:t>e</a:t>
            </a:r>
            <a:r>
              <a:rPr lang="en-GB">
                <a:latin typeface="Century Gothic" pitchFamily="34" charset="0"/>
              </a:rPr>
              <a:t> </a:t>
            </a:r>
            <a:r>
              <a:rPr lang="en-GB" sz="2000" b="1">
                <a:latin typeface="Century Gothic" pitchFamily="34" charset="0"/>
              </a:rPr>
              <a:t>CC Event</a:t>
            </a:r>
          </a:p>
        </p:txBody>
      </p:sp>
      <p:sp>
        <p:nvSpPr>
          <p:cNvPr id="56834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 Topologies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7700" y="1263650"/>
            <a:ext cx="8401050" cy="2897188"/>
            <a:chOff x="234" y="1066"/>
            <a:chExt cx="5292" cy="182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98" y="1422"/>
              <a:ext cx="5150" cy="1469"/>
              <a:chOff x="298" y="1422"/>
              <a:chExt cx="5150" cy="1469"/>
            </a:xfrm>
          </p:grpSpPr>
          <p:pic>
            <p:nvPicPr>
              <p:cNvPr id="569348" name="Picture 4" descr="elCC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74" y="1422"/>
                <a:ext cx="1474" cy="1469"/>
              </a:xfrm>
              <a:prstGeom prst="rect">
                <a:avLst/>
              </a:prstGeom>
              <a:noFill/>
            </p:spPr>
          </p:pic>
          <p:pic>
            <p:nvPicPr>
              <p:cNvPr id="569349" name="Picture 5" descr="NC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0" y="1483"/>
                <a:ext cx="1474" cy="1349"/>
              </a:xfrm>
              <a:prstGeom prst="rect">
                <a:avLst/>
              </a:prstGeom>
              <a:noFill/>
            </p:spPr>
          </p:pic>
          <p:pic>
            <p:nvPicPr>
              <p:cNvPr id="569350" name="Picture 6" descr="muCC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8" y="1473"/>
                <a:ext cx="1474" cy="1374"/>
              </a:xfrm>
              <a:prstGeom prst="rect">
                <a:avLst/>
              </a:prstGeom>
              <a:noFill/>
            </p:spPr>
          </p:pic>
        </p:grpSp>
        <p:sp>
          <p:nvSpPr>
            <p:cNvPr id="569351" name="Text Box 7"/>
            <p:cNvSpPr txBox="1">
              <a:spLocks noChangeArrowheads="1"/>
            </p:cNvSpPr>
            <p:nvPr/>
          </p:nvSpPr>
          <p:spPr bwMode="auto">
            <a:xfrm>
              <a:off x="234" y="1066"/>
              <a:ext cx="161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l-GR" sz="2000" b="1">
                  <a:latin typeface="Bookman Old Style" pitchFamily="18" charset="0"/>
                </a:rPr>
                <a:t>ν</a:t>
              </a:r>
              <a:r>
                <a:rPr lang="el-GR" sz="2000" b="1" baseline="-25000">
                  <a:latin typeface="Bookman Old Style" pitchFamily="18" charset="0"/>
                </a:rPr>
                <a:t>μ</a:t>
              </a:r>
              <a:r>
                <a:rPr lang="en-GB" sz="2000" b="1">
                  <a:latin typeface="Century Gothic" pitchFamily="34" charset="0"/>
                </a:rPr>
                <a:t> CC Event</a:t>
              </a:r>
            </a:p>
          </p:txBody>
        </p:sp>
        <p:sp>
          <p:nvSpPr>
            <p:cNvPr id="569352" name="Text Box 8"/>
            <p:cNvSpPr txBox="1">
              <a:spLocks noChangeArrowheads="1"/>
            </p:cNvSpPr>
            <p:nvPr/>
          </p:nvSpPr>
          <p:spPr bwMode="auto">
            <a:xfrm>
              <a:off x="3921" y="1066"/>
              <a:ext cx="1605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l-GR" sz="2000" b="1">
                  <a:latin typeface="Bookman Old Style" pitchFamily="18" charset="0"/>
                </a:rPr>
                <a:t>ν</a:t>
              </a:r>
              <a:r>
                <a:rPr lang="en-GB" sz="2000" b="1" baseline="-25000">
                  <a:latin typeface="Century Gothic" pitchFamily="34" charset="0"/>
                </a:rPr>
                <a:t>e</a:t>
              </a:r>
              <a:r>
                <a:rPr lang="en-GB">
                  <a:latin typeface="Century Gothic" pitchFamily="34" charset="0"/>
                </a:rPr>
                <a:t> </a:t>
              </a:r>
              <a:r>
                <a:rPr lang="en-GB" sz="2000" b="1">
                  <a:latin typeface="Century Gothic" pitchFamily="34" charset="0"/>
                </a:rPr>
                <a:t>CC Event</a:t>
              </a:r>
            </a:p>
          </p:txBody>
        </p:sp>
        <p:sp>
          <p:nvSpPr>
            <p:cNvPr id="569353" name="Text Box 9"/>
            <p:cNvSpPr txBox="1">
              <a:spLocks noChangeArrowheads="1"/>
            </p:cNvSpPr>
            <p:nvPr/>
          </p:nvSpPr>
          <p:spPr bwMode="auto">
            <a:xfrm>
              <a:off x="2074" y="1084"/>
              <a:ext cx="161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n-GB" sz="2000" b="1">
                  <a:latin typeface="Century Gothic" pitchFamily="34" charset="0"/>
                </a:rPr>
                <a:t>NC Event</a:t>
              </a:r>
            </a:p>
          </p:txBody>
        </p:sp>
      </p:grpSp>
      <p:sp>
        <p:nvSpPr>
          <p:cNvPr id="569354" name="Text Box 10"/>
          <p:cNvSpPr txBox="1">
            <a:spLocks noChangeArrowheads="1"/>
          </p:cNvSpPr>
          <p:nvPr/>
        </p:nvSpPr>
        <p:spPr bwMode="auto">
          <a:xfrm>
            <a:off x="647700" y="1263650"/>
            <a:ext cx="2568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l-GR" sz="2000" b="1">
                <a:latin typeface="Bookman Old Style" pitchFamily="18" charset="0"/>
              </a:rPr>
              <a:t>ν</a:t>
            </a:r>
            <a:r>
              <a:rPr lang="el-GR" sz="2000" b="1" baseline="-25000">
                <a:latin typeface="Bookman Old Style" pitchFamily="18" charset="0"/>
              </a:rPr>
              <a:t>μ</a:t>
            </a:r>
            <a:r>
              <a:rPr lang="en-GB" sz="2000" b="1">
                <a:latin typeface="Century Gothic" pitchFamily="34" charset="0"/>
              </a:rPr>
              <a:t> CC Event</a:t>
            </a:r>
          </a:p>
        </p:txBody>
      </p:sp>
      <p:pic>
        <p:nvPicPr>
          <p:cNvPr id="569355" name="Picture 11" descr="Event_CCmu_4_2122_14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" y="1660525"/>
            <a:ext cx="2547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9356" name="Text Box 12"/>
          <p:cNvSpPr txBox="1">
            <a:spLocks noChangeArrowheads="1"/>
          </p:cNvSpPr>
          <p:nvPr/>
        </p:nvSpPr>
        <p:spPr bwMode="auto">
          <a:xfrm>
            <a:off x="2814638" y="1685925"/>
            <a:ext cx="358775" cy="2127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latin typeface="Verdana" pitchFamily="34" charset="0"/>
              </a:rPr>
              <a:t>UZ</a:t>
            </a:r>
          </a:p>
        </p:txBody>
      </p:sp>
      <p:sp>
        <p:nvSpPr>
          <p:cNvPr id="569357" name="Text Box 13"/>
          <p:cNvSpPr txBox="1">
            <a:spLocks noChangeArrowheads="1"/>
          </p:cNvSpPr>
          <p:nvPr/>
        </p:nvSpPr>
        <p:spPr bwMode="auto">
          <a:xfrm>
            <a:off x="2814638" y="2752725"/>
            <a:ext cx="358775" cy="2127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600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400" b="1">
                <a:latin typeface="Verdana" pitchFamily="34" charset="0"/>
              </a:rPr>
              <a:t>VZ</a:t>
            </a:r>
          </a:p>
        </p:txBody>
      </p:sp>
      <p:sp>
        <p:nvSpPr>
          <p:cNvPr id="569358" name="Text Box 14"/>
          <p:cNvSpPr txBox="1">
            <a:spLocks noChangeArrowheads="1"/>
          </p:cNvSpPr>
          <p:nvPr/>
        </p:nvSpPr>
        <p:spPr bwMode="auto">
          <a:xfrm>
            <a:off x="627063" y="4349750"/>
            <a:ext cx="25685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990099"/>
              </a:buClr>
            </a:pPr>
            <a:r>
              <a:rPr lang="en-GB" sz="1600" b="1">
                <a:solidFill>
                  <a:srgbClr val="FF3300"/>
                </a:solidFill>
                <a:latin typeface="Century Gothic" pitchFamily="34" charset="0"/>
              </a:rPr>
              <a:t>long </a:t>
            </a:r>
            <a:r>
              <a:rPr lang="el-GR" sz="1600" b="1">
                <a:solidFill>
                  <a:srgbClr val="FF3300"/>
                </a:solidFill>
                <a:latin typeface="Bookman Old Style" pitchFamily="18" charset="0"/>
              </a:rPr>
              <a:t>μ</a:t>
            </a:r>
            <a:r>
              <a:rPr lang="en-GB" sz="1600" b="1">
                <a:solidFill>
                  <a:srgbClr val="FF3300"/>
                </a:solidFill>
                <a:latin typeface="Century Gothic" pitchFamily="34" charset="0"/>
              </a:rPr>
              <a:t> track &amp; hadronic activity at vertex</a:t>
            </a:r>
          </a:p>
        </p:txBody>
      </p:sp>
      <p:sp>
        <p:nvSpPr>
          <p:cNvPr id="569359" name="Line 15"/>
          <p:cNvSpPr>
            <a:spLocks noChangeShapeType="1"/>
          </p:cNvSpPr>
          <p:nvPr/>
        </p:nvSpPr>
        <p:spPr bwMode="auto">
          <a:xfrm flipH="1">
            <a:off x="908050" y="3590925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60" name="Line 16"/>
          <p:cNvSpPr>
            <a:spLocks noChangeShapeType="1"/>
          </p:cNvSpPr>
          <p:nvPr/>
        </p:nvSpPr>
        <p:spPr bwMode="auto">
          <a:xfrm flipV="1">
            <a:off x="2403475" y="3581400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61" name="Text Box 17"/>
          <p:cNvSpPr txBox="1">
            <a:spLocks noChangeArrowheads="1"/>
          </p:cNvSpPr>
          <p:nvPr/>
        </p:nvSpPr>
        <p:spPr bwMode="auto">
          <a:xfrm>
            <a:off x="1717675" y="3427413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3.5m</a:t>
            </a:r>
          </a:p>
        </p:txBody>
      </p:sp>
      <p:sp>
        <p:nvSpPr>
          <p:cNvPr id="569362" name="Text Box 18"/>
          <p:cNvSpPr txBox="1">
            <a:spLocks noChangeArrowheads="1"/>
          </p:cNvSpPr>
          <p:nvPr/>
        </p:nvSpPr>
        <p:spPr bwMode="auto">
          <a:xfrm>
            <a:off x="6399213" y="76835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latin typeface="Century Gothic" pitchFamily="34" charset="0"/>
                <a:cs typeface="Arial" pitchFamily="34" charset="0"/>
              </a:rPr>
              <a:t>Monte Carlo</a:t>
            </a:r>
          </a:p>
        </p:txBody>
      </p:sp>
      <p:sp>
        <p:nvSpPr>
          <p:cNvPr id="569363" name="Text Box 19"/>
          <p:cNvSpPr txBox="1">
            <a:spLocks noChangeArrowheads="1"/>
          </p:cNvSpPr>
          <p:nvPr/>
        </p:nvSpPr>
        <p:spPr bwMode="auto">
          <a:xfrm>
            <a:off x="3568700" y="1292225"/>
            <a:ext cx="2559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GB" sz="2000" b="1">
                <a:latin typeface="Century Gothic" pitchFamily="34" charset="0"/>
              </a:rPr>
              <a:t>NC Event</a:t>
            </a:r>
          </a:p>
        </p:txBody>
      </p:sp>
      <p:pic>
        <p:nvPicPr>
          <p:cNvPr id="569364" name="Picture 20" descr="Event_NC_2125_11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8700" y="1685925"/>
            <a:ext cx="2559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9365" name="Text Box 21"/>
          <p:cNvSpPr txBox="1">
            <a:spLocks noChangeArrowheads="1"/>
          </p:cNvSpPr>
          <p:nvPr/>
        </p:nvSpPr>
        <p:spPr bwMode="auto">
          <a:xfrm>
            <a:off x="3568700" y="4349750"/>
            <a:ext cx="25590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990099"/>
              </a:buClr>
            </a:pPr>
            <a:r>
              <a:rPr lang="en-GB" b="1">
                <a:solidFill>
                  <a:srgbClr val="FF3300"/>
                </a:solidFill>
                <a:latin typeface="Century Gothic" pitchFamily="34" charset="0"/>
              </a:rPr>
              <a:t>short event, often diffuse</a:t>
            </a:r>
          </a:p>
        </p:txBody>
      </p:sp>
      <p:sp>
        <p:nvSpPr>
          <p:cNvPr id="569366" name="Line 22"/>
          <p:cNvSpPr>
            <a:spLocks noChangeShapeType="1"/>
          </p:cNvSpPr>
          <p:nvPr/>
        </p:nvSpPr>
        <p:spPr bwMode="auto">
          <a:xfrm flipH="1">
            <a:off x="3759200" y="3590925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67" name="Line 23"/>
          <p:cNvSpPr>
            <a:spLocks noChangeShapeType="1"/>
          </p:cNvSpPr>
          <p:nvPr/>
        </p:nvSpPr>
        <p:spPr bwMode="auto">
          <a:xfrm flipV="1">
            <a:off x="5254625" y="3581400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68" name="Text Box 24"/>
          <p:cNvSpPr txBox="1">
            <a:spLocks noChangeArrowheads="1"/>
          </p:cNvSpPr>
          <p:nvPr/>
        </p:nvSpPr>
        <p:spPr bwMode="auto">
          <a:xfrm>
            <a:off x="4559300" y="3436938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1.8m</a:t>
            </a:r>
          </a:p>
        </p:txBody>
      </p:sp>
      <p:sp>
        <p:nvSpPr>
          <p:cNvPr id="569369" name="Text Box 25"/>
          <p:cNvSpPr txBox="1">
            <a:spLocks noChangeArrowheads="1"/>
          </p:cNvSpPr>
          <p:nvPr/>
        </p:nvSpPr>
        <p:spPr bwMode="auto">
          <a:xfrm>
            <a:off x="6500813" y="1263650"/>
            <a:ext cx="25479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l-GR" sz="2000" b="1">
                <a:latin typeface="Bookman Old Style" pitchFamily="18" charset="0"/>
              </a:rPr>
              <a:t>ν</a:t>
            </a:r>
            <a:r>
              <a:rPr lang="en-GB" sz="2000" b="1" baseline="-25000">
                <a:latin typeface="Century Gothic" pitchFamily="34" charset="0"/>
              </a:rPr>
              <a:t>e</a:t>
            </a:r>
            <a:r>
              <a:rPr lang="en-GB">
                <a:latin typeface="Century Gothic" pitchFamily="34" charset="0"/>
              </a:rPr>
              <a:t> </a:t>
            </a:r>
            <a:r>
              <a:rPr lang="en-GB" sz="2000" b="1">
                <a:latin typeface="Century Gothic" pitchFamily="34" charset="0"/>
              </a:rPr>
              <a:t>CC Event</a:t>
            </a:r>
          </a:p>
        </p:txBody>
      </p:sp>
      <p:pic>
        <p:nvPicPr>
          <p:cNvPr id="569370" name="Picture 26" descr="Event_CCe_4_2122_5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13" y="1674813"/>
            <a:ext cx="2547937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9371" name="Text Box 27"/>
          <p:cNvSpPr txBox="1">
            <a:spLocks noChangeArrowheads="1"/>
          </p:cNvSpPr>
          <p:nvPr/>
        </p:nvSpPr>
        <p:spPr bwMode="auto">
          <a:xfrm>
            <a:off x="6472238" y="4349750"/>
            <a:ext cx="25479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990099"/>
              </a:buClr>
            </a:pPr>
            <a:r>
              <a:rPr lang="en-GB" b="1">
                <a:solidFill>
                  <a:srgbClr val="FF3300"/>
                </a:solidFill>
                <a:latin typeface="Century Gothic" pitchFamily="34" charset="0"/>
              </a:rPr>
              <a:t>short, with typical EM shower profile</a:t>
            </a:r>
          </a:p>
        </p:txBody>
      </p:sp>
      <p:sp>
        <p:nvSpPr>
          <p:cNvPr id="569372" name="Line 28"/>
          <p:cNvSpPr>
            <a:spLocks noChangeShapeType="1"/>
          </p:cNvSpPr>
          <p:nvPr/>
        </p:nvSpPr>
        <p:spPr bwMode="auto">
          <a:xfrm flipH="1">
            <a:off x="6656388" y="3592513"/>
            <a:ext cx="6477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73" name="Line 29"/>
          <p:cNvSpPr>
            <a:spLocks noChangeShapeType="1"/>
          </p:cNvSpPr>
          <p:nvPr/>
        </p:nvSpPr>
        <p:spPr bwMode="auto">
          <a:xfrm flipV="1">
            <a:off x="8151813" y="3582988"/>
            <a:ext cx="6000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9374" name="Text Box 30"/>
          <p:cNvSpPr txBox="1">
            <a:spLocks noChangeArrowheads="1"/>
          </p:cNvSpPr>
          <p:nvPr/>
        </p:nvSpPr>
        <p:spPr bwMode="auto">
          <a:xfrm>
            <a:off x="7456488" y="3438525"/>
            <a:ext cx="714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2.3m</a:t>
            </a:r>
          </a:p>
        </p:txBody>
      </p:sp>
      <p:sp>
        <p:nvSpPr>
          <p:cNvPr id="56937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 Topologies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430"/>
            <a:ext cx="8229600" cy="792163"/>
          </a:xfrm>
        </p:spPr>
        <p:txBody>
          <a:bodyPr/>
          <a:lstStyle/>
          <a:p>
            <a:r>
              <a:rPr lang="en-US" dirty="0" smtClean="0"/>
              <a:t>Protons as Raw Material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382000" cy="1600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High-power 120 GeV beam from the Main Injector feeds the neutrino beam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Typical beam power is 310 kW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Occasional running at 400 kW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10e20 total protons passed on May 5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n-US" sz="1600" dirty="0" smtClean="0"/>
              <a:t>Weekly delivery of protons has continually improved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Thanks to the Accelerator Division</a:t>
            </a:r>
          </a:p>
        </p:txBody>
      </p:sp>
      <p:pic>
        <p:nvPicPr>
          <p:cNvPr id="609282" name="Picture 2" descr="C:\Documents and Settings\zwaska\My Documents\talks\users10\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610" y="2998088"/>
            <a:ext cx="7824866" cy="37849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1" name="Picture 3" descr="Beam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98713"/>
            <a:ext cx="9144000" cy="2705100"/>
          </a:xfrm>
          <a:prstGeom prst="rect">
            <a:avLst/>
          </a:prstGeom>
          <a:noFill/>
        </p:spPr>
      </p:pic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388"/>
            <a:ext cx="7772400" cy="1042987"/>
          </a:xfrm>
        </p:spPr>
        <p:txBody>
          <a:bodyPr/>
          <a:lstStyle/>
          <a:p>
            <a:r>
              <a:rPr lang="en-US" sz="4000" dirty="0" smtClean="0"/>
              <a:t>The NuMI Beam</a:t>
            </a:r>
            <a:br>
              <a:rPr lang="en-US" sz="4000" dirty="0" smtClean="0"/>
            </a:br>
            <a:r>
              <a:rPr lang="en-US" sz="2400" dirty="0" smtClean="0"/>
              <a:t>“Neutrinos at the Main Injector”</a:t>
            </a:r>
            <a:endParaRPr lang="en-US" sz="2400" dirty="0"/>
          </a:p>
        </p:txBody>
      </p:sp>
      <p:sp>
        <p:nvSpPr>
          <p:cNvPr id="585734" name="Rectangle 6"/>
          <p:cNvSpPr>
            <a:spLocks noGrp="1" noChangeArrowheads="1"/>
          </p:cNvSpPr>
          <p:nvPr>
            <p:ph idx="1"/>
          </p:nvPr>
        </p:nvSpPr>
        <p:spPr>
          <a:xfrm>
            <a:off x="150813" y="4887913"/>
            <a:ext cx="3649662" cy="712787"/>
          </a:xfrm>
          <a:ln>
            <a:solidFill>
              <a:srgbClr val="6633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400 kW design average power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 </a:t>
            </a:r>
            <a:r>
              <a:rPr lang="en-US" sz="2000" smtClean="0">
                <a:latin typeface="Symbol" pitchFamily="18" charset="2"/>
              </a:rPr>
              <a:t>s ~ </a:t>
            </a:r>
            <a:r>
              <a:rPr lang="en-US" sz="2000" smtClean="0"/>
              <a:t>1 mm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85732" name="Line 4"/>
          <p:cNvSpPr>
            <a:spLocks noChangeShapeType="1"/>
          </p:cNvSpPr>
          <p:nvPr/>
        </p:nvSpPr>
        <p:spPr bwMode="auto">
          <a:xfrm>
            <a:off x="5500688" y="4752975"/>
            <a:ext cx="16827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733" name="Text Box 5"/>
          <p:cNvSpPr txBox="1">
            <a:spLocks noChangeArrowheads="1"/>
          </p:cNvSpPr>
          <p:nvPr/>
        </p:nvSpPr>
        <p:spPr bwMode="auto">
          <a:xfrm>
            <a:off x="963613" y="1189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>
              <a:latin typeface="Symbol" pitchFamily="18" charset="2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525" y="1701800"/>
            <a:ext cx="3659188" cy="1225550"/>
            <a:chOff x="6" y="1000"/>
            <a:chExt cx="2305" cy="772"/>
          </a:xfrm>
        </p:grpSpPr>
        <p:sp>
          <p:nvSpPr>
            <p:cNvPr id="585736" name="Rectangle 8"/>
            <p:cNvSpPr>
              <a:spLocks noChangeArrowheads="1"/>
            </p:cNvSpPr>
            <p:nvPr/>
          </p:nvSpPr>
          <p:spPr bwMode="auto">
            <a:xfrm>
              <a:off x="12" y="1000"/>
              <a:ext cx="2299" cy="449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2 interaction length, C target</a:t>
              </a: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Produces </a:t>
              </a:r>
              <a:r>
                <a:rPr lang="en-US" sz="2000" dirty="0" smtClean="0">
                  <a:solidFill>
                    <a:srgbClr val="663300"/>
                  </a:solidFill>
                  <a:latin typeface="Symbol" pitchFamily="18" charset="2"/>
                </a:rPr>
                <a:t>p</a:t>
              </a:r>
              <a:r>
                <a:rPr lang="en-US" sz="2000" dirty="0" smtClean="0">
                  <a:solidFill>
                    <a:srgbClr val="663300"/>
                  </a:solidFill>
                </a:rPr>
                <a:t>, K </a:t>
              </a:r>
              <a:r>
                <a:rPr lang="en-US" sz="2000" dirty="0">
                  <a:solidFill>
                    <a:srgbClr val="663300"/>
                  </a:solidFill>
                </a:rPr>
                <a:t>mesons</a:t>
              </a:r>
            </a:p>
          </p:txBody>
        </p:sp>
        <p:sp>
          <p:nvSpPr>
            <p:cNvPr id="585737" name="Line 9"/>
            <p:cNvSpPr>
              <a:spLocks noChangeShapeType="1"/>
            </p:cNvSpPr>
            <p:nvPr/>
          </p:nvSpPr>
          <p:spPr bwMode="auto">
            <a:xfrm>
              <a:off x="6" y="1443"/>
              <a:ext cx="120" cy="329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38" name="Line 10"/>
            <p:cNvSpPr>
              <a:spLocks noChangeShapeType="1"/>
            </p:cNvSpPr>
            <p:nvPr/>
          </p:nvSpPr>
          <p:spPr bwMode="auto">
            <a:xfrm flipH="1">
              <a:off x="532" y="1443"/>
              <a:ext cx="1778" cy="298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1913" y="4133850"/>
            <a:ext cx="3736975" cy="754063"/>
            <a:chOff x="39" y="2532"/>
            <a:chExt cx="2354" cy="475"/>
          </a:xfrm>
        </p:grpSpPr>
        <p:sp>
          <p:nvSpPr>
            <p:cNvPr id="585740" name="Line 12"/>
            <p:cNvSpPr>
              <a:spLocks noChangeShapeType="1"/>
            </p:cNvSpPr>
            <p:nvPr/>
          </p:nvSpPr>
          <p:spPr bwMode="auto">
            <a:xfrm flipH="1" flipV="1">
              <a:off x="39" y="2532"/>
              <a:ext cx="63" cy="475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41" name="Line 13"/>
            <p:cNvSpPr>
              <a:spLocks noChangeShapeType="1"/>
            </p:cNvSpPr>
            <p:nvPr/>
          </p:nvSpPr>
          <p:spPr bwMode="auto">
            <a:xfrm flipH="1" flipV="1">
              <a:off x="639" y="2551"/>
              <a:ext cx="1754" cy="456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116013" y="4184650"/>
            <a:ext cx="4553267" cy="2625725"/>
            <a:chOff x="703" y="2564"/>
            <a:chExt cx="2590" cy="1654"/>
          </a:xfrm>
        </p:grpSpPr>
        <p:sp>
          <p:nvSpPr>
            <p:cNvPr id="585743" name="Rectangle 15"/>
            <p:cNvSpPr>
              <a:spLocks noChangeArrowheads="1"/>
            </p:cNvSpPr>
            <p:nvPr/>
          </p:nvSpPr>
          <p:spPr bwMode="auto">
            <a:xfrm>
              <a:off x="802" y="3355"/>
              <a:ext cx="2491" cy="863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Pulsed focusing horns</a:t>
              </a: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 err="1">
                  <a:solidFill>
                    <a:srgbClr val="663300"/>
                  </a:solidFill>
                </a:rPr>
                <a:t>Toroidal</a:t>
              </a:r>
              <a:r>
                <a:rPr lang="en-US" sz="2000" dirty="0">
                  <a:solidFill>
                    <a:srgbClr val="663300"/>
                  </a:solidFill>
                </a:rPr>
                <a:t> magnetic field</a:t>
              </a: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Parabolic inner conductor profile</a:t>
              </a: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Focuses meson momentum band</a:t>
              </a:r>
            </a:p>
          </p:txBody>
        </p:sp>
        <p:sp>
          <p:nvSpPr>
            <p:cNvPr id="585744" name="Line 16"/>
            <p:cNvSpPr>
              <a:spLocks noChangeShapeType="1"/>
            </p:cNvSpPr>
            <p:nvPr/>
          </p:nvSpPr>
          <p:spPr bwMode="auto">
            <a:xfrm flipH="1" flipV="1">
              <a:off x="703" y="2564"/>
              <a:ext cx="101" cy="791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45" name="Line 17"/>
            <p:cNvSpPr>
              <a:spLocks noChangeShapeType="1"/>
            </p:cNvSpPr>
            <p:nvPr/>
          </p:nvSpPr>
          <p:spPr bwMode="auto">
            <a:xfrm flipH="1" flipV="1">
              <a:off x="1994" y="2595"/>
              <a:ext cx="1297" cy="760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160587" y="1282700"/>
            <a:ext cx="4831055" cy="2027238"/>
            <a:chOff x="1361" y="736"/>
            <a:chExt cx="2787" cy="1277"/>
          </a:xfrm>
        </p:grpSpPr>
        <p:sp>
          <p:nvSpPr>
            <p:cNvPr id="585747" name="Rectangle 19"/>
            <p:cNvSpPr>
              <a:spLocks noChangeArrowheads="1"/>
            </p:cNvSpPr>
            <p:nvPr/>
          </p:nvSpPr>
          <p:spPr bwMode="auto">
            <a:xfrm>
              <a:off x="1366" y="736"/>
              <a:ext cx="2782" cy="635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2 m diameter</a:t>
              </a: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Roughly decay length for 10 GeV </a:t>
              </a:r>
              <a:r>
                <a:rPr lang="en-US" sz="2000" dirty="0">
                  <a:solidFill>
                    <a:srgbClr val="663300"/>
                  </a:solidFill>
                  <a:latin typeface="Symbol" pitchFamily="18" charset="2"/>
                </a:rPr>
                <a:t>p</a:t>
              </a:r>
              <a:r>
                <a:rPr lang="en-US" sz="2000" baseline="30000" dirty="0">
                  <a:solidFill>
                    <a:srgbClr val="663300"/>
                  </a:solidFill>
                </a:rPr>
                <a:t>+</a:t>
              </a:r>
              <a:endParaRPr lang="en-US" sz="2000" dirty="0">
                <a:solidFill>
                  <a:srgbClr val="663300"/>
                </a:solidFill>
              </a:endParaRP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Evacuated </a:t>
              </a:r>
              <a:r>
                <a:rPr lang="en-US" sz="2000" dirty="0" smtClean="0">
                  <a:solidFill>
                    <a:srgbClr val="663300"/>
                  </a:solidFill>
                </a:rPr>
                <a:t>or He-filled &amp; </a:t>
              </a:r>
              <a:r>
                <a:rPr lang="en-US" sz="2000" dirty="0">
                  <a:solidFill>
                    <a:srgbClr val="663300"/>
                  </a:solidFill>
                </a:rPr>
                <a:t>cooled</a:t>
              </a:r>
            </a:p>
          </p:txBody>
        </p:sp>
        <p:sp>
          <p:nvSpPr>
            <p:cNvPr id="585748" name="Line 20"/>
            <p:cNvSpPr>
              <a:spLocks noChangeShapeType="1"/>
            </p:cNvSpPr>
            <p:nvPr/>
          </p:nvSpPr>
          <p:spPr bwMode="auto">
            <a:xfrm>
              <a:off x="1361" y="1367"/>
              <a:ext cx="677" cy="646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49" name="Line 21"/>
            <p:cNvSpPr>
              <a:spLocks noChangeShapeType="1"/>
            </p:cNvSpPr>
            <p:nvPr/>
          </p:nvSpPr>
          <p:spPr bwMode="auto">
            <a:xfrm flipH="1">
              <a:off x="3671" y="1367"/>
              <a:ext cx="475" cy="646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883150" y="1092200"/>
            <a:ext cx="3881438" cy="2127250"/>
            <a:chOff x="3076" y="616"/>
            <a:chExt cx="2445" cy="1340"/>
          </a:xfrm>
        </p:grpSpPr>
        <p:sp>
          <p:nvSpPr>
            <p:cNvPr id="585751" name="Rectangle 23"/>
            <p:cNvSpPr>
              <a:spLocks noChangeArrowheads="1"/>
            </p:cNvSpPr>
            <p:nvPr/>
          </p:nvSpPr>
          <p:spPr bwMode="auto">
            <a:xfrm>
              <a:off x="3081" y="616"/>
              <a:ext cx="2440" cy="813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Absorbs 160 kW of protons and other hadrons</a:t>
              </a: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Allows high-energy muons to penetrate</a:t>
              </a:r>
            </a:p>
          </p:txBody>
        </p:sp>
        <p:sp>
          <p:nvSpPr>
            <p:cNvPr id="585752" name="Line 24"/>
            <p:cNvSpPr>
              <a:spLocks noChangeShapeType="1"/>
            </p:cNvSpPr>
            <p:nvPr/>
          </p:nvSpPr>
          <p:spPr bwMode="auto">
            <a:xfrm>
              <a:off x="3076" y="1424"/>
              <a:ext cx="734" cy="532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53" name="Line 25"/>
            <p:cNvSpPr>
              <a:spLocks noChangeShapeType="1"/>
            </p:cNvSpPr>
            <p:nvPr/>
          </p:nvSpPr>
          <p:spPr bwMode="auto">
            <a:xfrm flipH="1">
              <a:off x="4469" y="1424"/>
              <a:ext cx="1050" cy="488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4937761" y="4303713"/>
            <a:ext cx="4168140" cy="2259012"/>
            <a:chOff x="3339" y="2639"/>
            <a:chExt cx="2397" cy="1423"/>
          </a:xfrm>
        </p:grpSpPr>
        <p:sp>
          <p:nvSpPr>
            <p:cNvPr id="585755" name="Rectangle 27"/>
            <p:cNvSpPr>
              <a:spLocks noChangeArrowheads="1"/>
            </p:cNvSpPr>
            <p:nvPr/>
          </p:nvSpPr>
          <p:spPr bwMode="auto">
            <a:xfrm>
              <a:off x="3348" y="3610"/>
              <a:ext cx="2383" cy="452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Measure hadron &amp; </a:t>
              </a:r>
              <a:r>
                <a:rPr lang="en-US" sz="2000" dirty="0" err="1">
                  <a:solidFill>
                    <a:srgbClr val="663300"/>
                  </a:solidFill>
                </a:rPr>
                <a:t>muon</a:t>
              </a:r>
              <a:r>
                <a:rPr lang="en-US" sz="2000" dirty="0">
                  <a:solidFill>
                    <a:srgbClr val="663300"/>
                  </a:solidFill>
                </a:rPr>
                <a:t> fluxes</a:t>
              </a:r>
            </a:p>
            <a:p>
              <a:pPr marL="231775" indent="-231775" algn="l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olidFill>
                    <a:srgbClr val="663300"/>
                  </a:solidFill>
                </a:rPr>
                <a:t>Arrays measure distributions</a:t>
              </a:r>
            </a:p>
          </p:txBody>
        </p:sp>
        <p:sp>
          <p:nvSpPr>
            <p:cNvPr id="585756" name="Line 28"/>
            <p:cNvSpPr>
              <a:spLocks noChangeShapeType="1"/>
            </p:cNvSpPr>
            <p:nvPr/>
          </p:nvSpPr>
          <p:spPr bwMode="auto">
            <a:xfrm flipV="1">
              <a:off x="3342" y="2646"/>
              <a:ext cx="291" cy="968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57" name="Line 29"/>
            <p:cNvSpPr>
              <a:spLocks noChangeShapeType="1"/>
            </p:cNvSpPr>
            <p:nvPr/>
          </p:nvSpPr>
          <p:spPr bwMode="auto">
            <a:xfrm flipV="1">
              <a:off x="3339" y="2639"/>
              <a:ext cx="573" cy="976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58" name="Line 30"/>
            <p:cNvSpPr>
              <a:spLocks noChangeShapeType="1"/>
            </p:cNvSpPr>
            <p:nvPr/>
          </p:nvSpPr>
          <p:spPr bwMode="auto">
            <a:xfrm flipH="1" flipV="1">
              <a:off x="4426" y="2740"/>
              <a:ext cx="1310" cy="87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759" name="Line 31"/>
            <p:cNvSpPr>
              <a:spLocks noChangeShapeType="1"/>
            </p:cNvSpPr>
            <p:nvPr/>
          </p:nvSpPr>
          <p:spPr bwMode="auto">
            <a:xfrm flipH="1" flipV="1">
              <a:off x="5350" y="2804"/>
              <a:ext cx="386" cy="80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7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24" dur="indefinite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8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27" dur="indefinite"/>
                                        <p:tgtEl>
                                          <p:spTgt spid="58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85734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30" dur="indefinite"/>
                                        <p:tgtEl>
                                          <p:spTgt spid="5857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3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4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4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2"/>
                                      </p:to>
                                    </p:set>
                                    <p:animEffect filter="image" prLst="opacity: 0.12">
                                      <p:cBhvr rctx="IE">
                                        <p:cTn id="6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4" grpId="0" build="p" animBg="1"/>
      <p:bldP spid="585734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876300" y="6157913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latin typeface="Times" charset="0"/>
              </a:rPr>
              <a:t>Target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38125" y="4484688"/>
            <a:ext cx="9177338" cy="2909887"/>
            <a:chOff x="-150" y="2825"/>
            <a:chExt cx="5781" cy="1833"/>
          </a:xfrm>
        </p:grpSpPr>
        <p:sp>
          <p:nvSpPr>
            <p:cNvPr id="596996" name="Text Box 4"/>
            <p:cNvSpPr txBox="1">
              <a:spLocks noChangeArrowheads="1"/>
            </p:cNvSpPr>
            <p:nvPr/>
          </p:nvSpPr>
          <p:spPr bwMode="auto">
            <a:xfrm>
              <a:off x="-150" y="3342"/>
              <a:ext cx="222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99CC"/>
                  </a:solidFill>
                </a:rPr>
                <a:t>High Energy Beam</a:t>
              </a:r>
            </a:p>
          </p:txBody>
        </p:sp>
        <p:sp>
          <p:nvSpPr>
            <p:cNvPr id="596997" name="Text Box 5"/>
            <p:cNvSpPr txBox="1">
              <a:spLocks noChangeArrowheads="1"/>
            </p:cNvSpPr>
            <p:nvPr/>
          </p:nvSpPr>
          <p:spPr bwMode="auto">
            <a:xfrm>
              <a:off x="1499" y="3932"/>
              <a:ext cx="9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i="1">
                  <a:latin typeface="Times" charset="0"/>
                </a:rPr>
                <a:t>Horn 1</a:t>
              </a:r>
            </a:p>
          </p:txBody>
        </p:sp>
        <p:sp>
          <p:nvSpPr>
            <p:cNvPr id="596998" name="Text Box 6"/>
            <p:cNvSpPr txBox="1">
              <a:spLocks noChangeArrowheads="1"/>
            </p:cNvSpPr>
            <p:nvPr/>
          </p:nvSpPr>
          <p:spPr bwMode="auto">
            <a:xfrm>
              <a:off x="4360" y="4102"/>
              <a:ext cx="9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i="1">
                  <a:latin typeface="Times" charset="0"/>
                </a:rPr>
                <a:t>Horn 2</a:t>
              </a:r>
            </a:p>
          </p:txBody>
        </p:sp>
        <p:sp>
          <p:nvSpPr>
            <p:cNvPr id="596999" name="Line 7"/>
            <p:cNvSpPr>
              <a:spLocks noChangeAspect="1" noChangeShapeType="1"/>
            </p:cNvSpPr>
            <p:nvPr/>
          </p:nvSpPr>
          <p:spPr bwMode="auto">
            <a:xfrm rot="-4232062">
              <a:off x="2075" y="1291"/>
              <a:ext cx="1773" cy="49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00" name="Line 8"/>
            <p:cNvSpPr>
              <a:spLocks noChangeAspect="1" noChangeShapeType="1"/>
            </p:cNvSpPr>
            <p:nvPr/>
          </p:nvSpPr>
          <p:spPr bwMode="auto">
            <a:xfrm rot="-4112062">
              <a:off x="412" y="3551"/>
              <a:ext cx="182" cy="4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97001" name="Picture 9" descr="HEpi20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688" t="41588" b="44145"/>
            <a:stretch>
              <a:fillRect/>
            </a:stretch>
          </p:blipFill>
          <p:spPr bwMode="auto">
            <a:xfrm rot="5948">
              <a:off x="1353" y="2825"/>
              <a:ext cx="4278" cy="1740"/>
            </a:xfrm>
            <a:prstGeom prst="rect">
              <a:avLst/>
            </a:prstGeom>
            <a:noFill/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33525" y="3451225"/>
            <a:ext cx="7351713" cy="3832225"/>
            <a:chOff x="966" y="1943"/>
            <a:chExt cx="4631" cy="2414"/>
          </a:xfrm>
        </p:grpSpPr>
        <p:sp>
          <p:nvSpPr>
            <p:cNvPr id="597003" name="Freeform 11"/>
            <p:cNvSpPr>
              <a:spLocks noChangeAspect="1"/>
            </p:cNvSpPr>
            <p:nvPr/>
          </p:nvSpPr>
          <p:spPr bwMode="auto">
            <a:xfrm rot="-4232062">
              <a:off x="1964" y="1104"/>
              <a:ext cx="2326" cy="40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4" y="508"/>
                </a:cxn>
                <a:cxn ang="0">
                  <a:pos x="696" y="1224"/>
                </a:cxn>
                <a:cxn ang="0">
                  <a:pos x="1732" y="3040"/>
                </a:cxn>
              </a:cxnLst>
              <a:rect l="0" t="0" r="r" b="b"/>
              <a:pathLst>
                <a:path w="1732" h="3040">
                  <a:moveTo>
                    <a:pt x="0" y="0"/>
                  </a:moveTo>
                  <a:cubicBezTo>
                    <a:pt x="84" y="152"/>
                    <a:pt x="168" y="304"/>
                    <a:pt x="284" y="508"/>
                  </a:cubicBezTo>
                  <a:cubicBezTo>
                    <a:pt x="400" y="712"/>
                    <a:pt x="455" y="802"/>
                    <a:pt x="696" y="1224"/>
                  </a:cubicBezTo>
                  <a:cubicBezTo>
                    <a:pt x="937" y="1646"/>
                    <a:pt x="1334" y="2343"/>
                    <a:pt x="1732" y="304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 type="none" w="med" len="med"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04" name="Freeform 12"/>
            <p:cNvSpPr>
              <a:spLocks noChangeAspect="1"/>
            </p:cNvSpPr>
            <p:nvPr/>
          </p:nvSpPr>
          <p:spPr bwMode="auto">
            <a:xfrm rot="-4232062">
              <a:off x="2500" y="1260"/>
              <a:ext cx="1563" cy="4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716"/>
                </a:cxn>
                <a:cxn ang="0">
                  <a:pos x="528" y="1356"/>
                </a:cxn>
                <a:cxn ang="0">
                  <a:pos x="808" y="2328"/>
                </a:cxn>
                <a:cxn ang="0">
                  <a:pos x="1164" y="3516"/>
                </a:cxn>
              </a:cxnLst>
              <a:rect l="0" t="0" r="r" b="b"/>
              <a:pathLst>
                <a:path w="1164" h="3516">
                  <a:moveTo>
                    <a:pt x="0" y="0"/>
                  </a:moveTo>
                  <a:cubicBezTo>
                    <a:pt x="116" y="245"/>
                    <a:pt x="232" y="490"/>
                    <a:pt x="320" y="716"/>
                  </a:cubicBezTo>
                  <a:cubicBezTo>
                    <a:pt x="408" y="942"/>
                    <a:pt x="447" y="1087"/>
                    <a:pt x="528" y="1356"/>
                  </a:cubicBezTo>
                  <a:cubicBezTo>
                    <a:pt x="609" y="1625"/>
                    <a:pt x="702" y="1968"/>
                    <a:pt x="808" y="2328"/>
                  </a:cubicBezTo>
                  <a:cubicBezTo>
                    <a:pt x="914" y="2688"/>
                    <a:pt x="1039" y="3102"/>
                    <a:pt x="1164" y="3516"/>
                  </a:cubicBezTo>
                </a:path>
              </a:pathLst>
            </a:custGeom>
            <a:noFill/>
            <a:ln w="19050" cmpd="sng">
              <a:solidFill>
                <a:srgbClr val="00CC00"/>
              </a:solidFill>
              <a:round/>
              <a:headEnd type="none" w="med" len="med"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7005" name="Freeform 13"/>
            <p:cNvSpPr>
              <a:spLocks noChangeAspect="1"/>
            </p:cNvSpPr>
            <p:nvPr/>
          </p:nvSpPr>
          <p:spPr bwMode="auto">
            <a:xfrm rot="-4221376">
              <a:off x="2426" y="1288"/>
              <a:ext cx="1623" cy="45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2" y="780"/>
                </a:cxn>
                <a:cxn ang="0">
                  <a:pos x="740" y="2056"/>
                </a:cxn>
                <a:cxn ang="0">
                  <a:pos x="1212" y="3420"/>
                </a:cxn>
              </a:cxnLst>
              <a:rect l="0" t="0" r="r" b="b"/>
              <a:pathLst>
                <a:path w="1212" h="3420">
                  <a:moveTo>
                    <a:pt x="0" y="0"/>
                  </a:moveTo>
                  <a:cubicBezTo>
                    <a:pt x="94" y="218"/>
                    <a:pt x="189" y="437"/>
                    <a:pt x="312" y="780"/>
                  </a:cubicBezTo>
                  <a:cubicBezTo>
                    <a:pt x="435" y="1123"/>
                    <a:pt x="590" y="1616"/>
                    <a:pt x="740" y="2056"/>
                  </a:cubicBezTo>
                  <a:cubicBezTo>
                    <a:pt x="890" y="2496"/>
                    <a:pt x="1051" y="2958"/>
                    <a:pt x="1212" y="3420"/>
                  </a:cubicBezTo>
                </a:path>
              </a:pathLst>
            </a:custGeom>
            <a:noFill/>
            <a:ln w="19050" cap="flat" cmpd="sng">
              <a:solidFill>
                <a:srgbClr val="0099FF"/>
              </a:solidFill>
              <a:prstDash val="solid"/>
              <a:round/>
              <a:headEnd type="none" w="med" len="med"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006" name="Text Box 14"/>
          <p:cNvSpPr txBox="1">
            <a:spLocks noChangeArrowheads="1"/>
          </p:cNvSpPr>
          <p:nvPr/>
        </p:nvSpPr>
        <p:spPr bwMode="auto">
          <a:xfrm>
            <a:off x="155575" y="893763"/>
            <a:ext cx="26050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</a:rPr>
              <a:t>Low Energy Beam</a:t>
            </a:r>
          </a:p>
        </p:txBody>
      </p:sp>
      <p:pic>
        <p:nvPicPr>
          <p:cNvPr id="597007" name="Picture 15" descr="LEpi5-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588" b="41588"/>
          <a:stretch>
            <a:fillRect/>
          </a:stretch>
        </p:blipFill>
        <p:spPr bwMode="auto">
          <a:xfrm rot="-3882">
            <a:off x="2016125" y="150813"/>
            <a:ext cx="6965950" cy="2832100"/>
          </a:xfrm>
          <a:prstGeom prst="rect">
            <a:avLst/>
          </a:prstGeom>
          <a:noFill/>
        </p:spPr>
      </p:pic>
      <p:sp>
        <p:nvSpPr>
          <p:cNvPr id="597008" name="Line 16"/>
          <p:cNvSpPr>
            <a:spLocks noChangeAspect="1" noChangeShapeType="1"/>
          </p:cNvSpPr>
          <p:nvPr/>
        </p:nvSpPr>
        <p:spPr bwMode="auto">
          <a:xfrm rot="-4241892">
            <a:off x="3654426" y="-2408238"/>
            <a:ext cx="2824162" cy="79740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7009" name="Line 17"/>
          <p:cNvSpPr>
            <a:spLocks noChangeAspect="1" noChangeShapeType="1"/>
          </p:cNvSpPr>
          <p:nvPr/>
        </p:nvSpPr>
        <p:spPr bwMode="auto">
          <a:xfrm rot="17340000">
            <a:off x="1334294" y="900907"/>
            <a:ext cx="473075" cy="13731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7010" name="Rectangle 18"/>
          <p:cNvSpPr>
            <a:spLocks noChangeAspect="1" noChangeArrowheads="1"/>
          </p:cNvSpPr>
          <p:nvPr/>
        </p:nvSpPr>
        <p:spPr bwMode="auto">
          <a:xfrm rot="-54440">
            <a:off x="2297113" y="1549400"/>
            <a:ext cx="636587" cy="61913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7011" name="Freeform 19"/>
          <p:cNvSpPr>
            <a:spLocks noChangeAspect="1"/>
          </p:cNvSpPr>
          <p:nvPr/>
        </p:nvSpPr>
        <p:spPr bwMode="auto">
          <a:xfrm rot="-25829429">
            <a:off x="4593432" y="-1518444"/>
            <a:ext cx="2241550" cy="6129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" y="184"/>
              </a:cxn>
              <a:cxn ang="0">
                <a:pos x="268" y="676"/>
              </a:cxn>
              <a:cxn ang="0">
                <a:pos x="796" y="2124"/>
              </a:cxn>
              <a:cxn ang="0">
                <a:pos x="1048" y="2896"/>
              </a:cxn>
            </a:cxnLst>
            <a:rect l="0" t="0" r="r" b="b"/>
            <a:pathLst>
              <a:path w="1048" h="2896">
                <a:moveTo>
                  <a:pt x="0" y="0"/>
                </a:moveTo>
                <a:cubicBezTo>
                  <a:pt x="27" y="35"/>
                  <a:pt x="55" y="71"/>
                  <a:pt x="100" y="184"/>
                </a:cubicBezTo>
                <a:cubicBezTo>
                  <a:pt x="145" y="297"/>
                  <a:pt x="152" y="353"/>
                  <a:pt x="268" y="676"/>
                </a:cubicBezTo>
                <a:cubicBezTo>
                  <a:pt x="384" y="999"/>
                  <a:pt x="666" y="1754"/>
                  <a:pt x="796" y="2124"/>
                </a:cubicBezTo>
                <a:cubicBezTo>
                  <a:pt x="926" y="2494"/>
                  <a:pt x="987" y="2695"/>
                  <a:pt x="1048" y="2896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7012" name="Freeform 20"/>
          <p:cNvSpPr>
            <a:spLocks noChangeAspect="1"/>
          </p:cNvSpPr>
          <p:nvPr/>
        </p:nvSpPr>
        <p:spPr bwMode="auto">
          <a:xfrm rot="-4241892">
            <a:off x="4497388" y="-1533525"/>
            <a:ext cx="2352675" cy="5978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656"/>
              </a:cxn>
              <a:cxn ang="0">
                <a:pos x="872" y="2188"/>
              </a:cxn>
              <a:cxn ang="0">
                <a:pos x="1100" y="2824"/>
              </a:cxn>
            </a:cxnLst>
            <a:rect l="0" t="0" r="r" b="b"/>
            <a:pathLst>
              <a:path w="1100" h="2824">
                <a:moveTo>
                  <a:pt x="0" y="0"/>
                </a:moveTo>
                <a:cubicBezTo>
                  <a:pt x="71" y="145"/>
                  <a:pt x="143" y="291"/>
                  <a:pt x="288" y="656"/>
                </a:cubicBezTo>
                <a:cubicBezTo>
                  <a:pt x="433" y="1021"/>
                  <a:pt x="737" y="1827"/>
                  <a:pt x="872" y="2188"/>
                </a:cubicBezTo>
                <a:cubicBezTo>
                  <a:pt x="1007" y="2549"/>
                  <a:pt x="1053" y="2686"/>
                  <a:pt x="1100" y="2824"/>
                </a:cubicBezTo>
              </a:path>
            </a:pathLst>
          </a:custGeom>
          <a:noFill/>
          <a:ln w="19050" cap="flat" cmpd="sng">
            <a:solidFill>
              <a:srgbClr val="0099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7013" name="Freeform 21"/>
          <p:cNvSpPr>
            <a:spLocks noChangeAspect="1"/>
          </p:cNvSpPr>
          <p:nvPr/>
        </p:nvSpPr>
        <p:spPr bwMode="auto">
          <a:xfrm rot="-4241892">
            <a:off x="4502150" y="-1509712"/>
            <a:ext cx="2301875" cy="596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668"/>
              </a:cxn>
              <a:cxn ang="0">
                <a:pos x="856" y="2180"/>
              </a:cxn>
              <a:cxn ang="0">
                <a:pos x="1076" y="2820"/>
              </a:cxn>
            </a:cxnLst>
            <a:rect l="0" t="0" r="r" b="b"/>
            <a:pathLst>
              <a:path w="1076" h="2820">
                <a:moveTo>
                  <a:pt x="0" y="0"/>
                </a:moveTo>
                <a:cubicBezTo>
                  <a:pt x="72" y="152"/>
                  <a:pt x="145" y="305"/>
                  <a:pt x="288" y="668"/>
                </a:cubicBezTo>
                <a:cubicBezTo>
                  <a:pt x="431" y="1031"/>
                  <a:pt x="725" y="1821"/>
                  <a:pt x="856" y="2180"/>
                </a:cubicBezTo>
                <a:cubicBezTo>
                  <a:pt x="987" y="2539"/>
                  <a:pt x="1031" y="2679"/>
                  <a:pt x="1076" y="2820"/>
                </a:cubicBezTo>
              </a:path>
            </a:pathLst>
          </a:custGeom>
          <a:noFill/>
          <a:ln w="19050" cap="flat" cmpd="sng">
            <a:solidFill>
              <a:srgbClr val="00CC00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7014" name="Text Box 22"/>
          <p:cNvSpPr txBox="1">
            <a:spLocks noChangeArrowheads="1"/>
          </p:cNvSpPr>
          <p:nvPr/>
        </p:nvSpPr>
        <p:spPr bwMode="auto">
          <a:xfrm>
            <a:off x="300038" y="1527175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latin typeface="Times" charset="0"/>
              </a:rPr>
              <a:t>proton</a:t>
            </a:r>
          </a:p>
        </p:txBody>
      </p:sp>
      <p:sp>
        <p:nvSpPr>
          <p:cNvPr id="597015" name="Text Box 23"/>
          <p:cNvSpPr txBox="1">
            <a:spLocks noChangeArrowheads="1"/>
          </p:cNvSpPr>
          <p:nvPr/>
        </p:nvSpPr>
        <p:spPr bwMode="auto">
          <a:xfrm>
            <a:off x="2441575" y="1733550"/>
            <a:ext cx="158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i="1">
                <a:latin typeface="Times" charset="0"/>
              </a:rPr>
              <a:t>Horn 1</a:t>
            </a:r>
          </a:p>
        </p:txBody>
      </p:sp>
      <p:sp>
        <p:nvSpPr>
          <p:cNvPr id="597016" name="Text Box 24"/>
          <p:cNvSpPr txBox="1">
            <a:spLocks noChangeArrowheads="1"/>
          </p:cNvSpPr>
          <p:nvPr/>
        </p:nvSpPr>
        <p:spPr bwMode="auto">
          <a:xfrm>
            <a:off x="6983413" y="2003425"/>
            <a:ext cx="158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i="1">
                <a:latin typeface="Times" charset="0"/>
              </a:rPr>
              <a:t>Horn 2</a:t>
            </a:r>
          </a:p>
        </p:txBody>
      </p:sp>
      <p:sp>
        <p:nvSpPr>
          <p:cNvPr id="597017" name="Text Box 25"/>
          <p:cNvSpPr txBox="1">
            <a:spLocks noChangeArrowheads="1"/>
          </p:cNvSpPr>
          <p:nvPr/>
        </p:nvSpPr>
        <p:spPr bwMode="auto">
          <a:xfrm>
            <a:off x="1373188" y="1677988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latin typeface="Times" charset="0"/>
              </a:rPr>
              <a:t>Target</a:t>
            </a:r>
          </a:p>
        </p:txBody>
      </p:sp>
      <p:sp>
        <p:nvSpPr>
          <p:cNvPr id="597018" name="Text Box 26"/>
          <p:cNvSpPr txBox="1">
            <a:spLocks noChangeArrowheads="1"/>
          </p:cNvSpPr>
          <p:nvPr/>
        </p:nvSpPr>
        <p:spPr bwMode="auto">
          <a:xfrm>
            <a:off x="3640138" y="2554288"/>
            <a:ext cx="22018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/>
              <a:t>Pions with </a:t>
            </a:r>
          </a:p>
          <a:p>
            <a:pPr>
              <a:lnSpc>
                <a:spcPct val="120000"/>
              </a:lnSpc>
            </a:pPr>
            <a:r>
              <a:rPr lang="en-US" sz="2000" b="1" i="1"/>
              <a:t>p</a:t>
            </a:r>
            <a:r>
              <a:rPr lang="en-US" sz="2000" b="1" baseline="-25000"/>
              <a:t>T</a:t>
            </a:r>
            <a:r>
              <a:rPr lang="en-US" sz="2000" b="1"/>
              <a:t>=300 MeV/</a:t>
            </a:r>
            <a:r>
              <a:rPr lang="en-US" sz="2000" b="1" i="1"/>
              <a:t>c</a:t>
            </a:r>
            <a:r>
              <a:rPr lang="en-US" sz="2000" b="1"/>
              <a:t> and</a:t>
            </a:r>
          </a:p>
          <a:p>
            <a:pPr>
              <a:lnSpc>
                <a:spcPct val="120000"/>
              </a:lnSpc>
            </a:pPr>
            <a:r>
              <a:rPr lang="en-US" sz="2000" b="1" i="1">
                <a:solidFill>
                  <a:srgbClr val="FF0000"/>
                </a:solidFill>
              </a:rPr>
              <a:t>p</a:t>
            </a:r>
            <a:r>
              <a:rPr lang="en-US" sz="2000" b="1">
                <a:solidFill>
                  <a:srgbClr val="FF0000"/>
                </a:solidFill>
              </a:rPr>
              <a:t>=5 GeV/</a:t>
            </a:r>
            <a:r>
              <a:rPr lang="en-US" sz="2000" b="1" i="1">
                <a:solidFill>
                  <a:srgbClr val="FF0000"/>
                </a:solidFill>
              </a:rPr>
              <a:t>c</a:t>
            </a:r>
          </a:p>
          <a:p>
            <a:pPr>
              <a:lnSpc>
                <a:spcPct val="120000"/>
              </a:lnSpc>
            </a:pPr>
            <a:r>
              <a:rPr lang="en-US" sz="2000" b="1" i="1">
                <a:solidFill>
                  <a:srgbClr val="00CC00"/>
                </a:solidFill>
              </a:rPr>
              <a:t>p</a:t>
            </a:r>
            <a:r>
              <a:rPr lang="en-US" sz="2000" b="1">
                <a:solidFill>
                  <a:srgbClr val="00CC00"/>
                </a:solidFill>
              </a:rPr>
              <a:t>=10 GeV/</a:t>
            </a:r>
            <a:r>
              <a:rPr lang="en-US" sz="2000" b="1" i="1">
                <a:solidFill>
                  <a:srgbClr val="00CC00"/>
                </a:solidFill>
              </a:rPr>
              <a:t>c</a:t>
            </a:r>
          </a:p>
          <a:p>
            <a:pPr>
              <a:lnSpc>
                <a:spcPct val="120000"/>
              </a:lnSpc>
            </a:pPr>
            <a:r>
              <a:rPr lang="en-US" sz="2000" b="1" i="1">
                <a:solidFill>
                  <a:srgbClr val="0099FF"/>
                </a:solidFill>
              </a:rPr>
              <a:t>p</a:t>
            </a:r>
            <a:r>
              <a:rPr lang="en-US" sz="2000" b="1">
                <a:solidFill>
                  <a:srgbClr val="0099FF"/>
                </a:solidFill>
              </a:rPr>
              <a:t>=20 GeV/</a:t>
            </a:r>
            <a:r>
              <a:rPr lang="en-US" sz="2000" b="1" i="1">
                <a:solidFill>
                  <a:srgbClr val="0099FF"/>
                </a:solidFill>
              </a:rPr>
              <a:t>c</a:t>
            </a:r>
          </a:p>
        </p:txBody>
      </p:sp>
      <p:sp>
        <p:nvSpPr>
          <p:cNvPr id="597019" name="Text Box 27"/>
          <p:cNvSpPr txBox="1">
            <a:spLocks noChangeArrowheads="1"/>
          </p:cNvSpPr>
          <p:nvPr/>
        </p:nvSpPr>
        <p:spPr bwMode="auto">
          <a:xfrm>
            <a:off x="5956300" y="3011488"/>
            <a:ext cx="2786063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i="1">
                <a:latin typeface="Times" charset="0"/>
              </a:rPr>
              <a:t>Vary </a:t>
            </a:r>
            <a:r>
              <a:rPr lang="en-US" sz="2000" i="1">
                <a:latin typeface="Symbol" pitchFamily="18" charset="2"/>
              </a:rPr>
              <a:t>n</a:t>
            </a:r>
            <a:r>
              <a:rPr lang="en-US" sz="2000" i="1">
                <a:latin typeface="Times" charset="0"/>
              </a:rPr>
              <a:t> beam energy by sliding the target in/out of the 1</a:t>
            </a:r>
            <a:r>
              <a:rPr lang="en-US" sz="2000" i="1" baseline="30000">
                <a:latin typeface="Times" charset="0"/>
              </a:rPr>
              <a:t>st</a:t>
            </a:r>
            <a:r>
              <a:rPr lang="en-US" sz="2000" i="1">
                <a:latin typeface="Times" charset="0"/>
              </a:rPr>
              <a:t> horn</a:t>
            </a:r>
          </a:p>
        </p:txBody>
      </p:sp>
      <p:sp>
        <p:nvSpPr>
          <p:cNvPr id="597020" name="Rectangle 28"/>
          <p:cNvSpPr>
            <a:spLocks noGrp="1" noChangeArrowheads="1"/>
          </p:cNvSpPr>
          <p:nvPr>
            <p:ph type="title"/>
          </p:nvPr>
        </p:nvSpPr>
        <p:spPr>
          <a:xfrm>
            <a:off x="754063" y="133350"/>
            <a:ext cx="7708900" cy="585788"/>
          </a:xfrm>
        </p:spPr>
        <p:txBody>
          <a:bodyPr/>
          <a:lstStyle/>
          <a:p>
            <a:r>
              <a:rPr lang="en-US" smtClean="0"/>
              <a:t>Neutrino Beam Design</a:t>
            </a:r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993900" y="5829300"/>
            <a:ext cx="942975" cy="387350"/>
            <a:chOff x="2001" y="4318"/>
            <a:chExt cx="594" cy="244"/>
          </a:xfrm>
        </p:grpSpPr>
        <p:pic>
          <p:nvPicPr>
            <p:cNvPr id="597022" name="Picture 30" descr="HEpi20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8721" r="88293" b="49278"/>
            <a:stretch>
              <a:fillRect/>
            </a:stretch>
          </p:blipFill>
          <p:spPr bwMode="auto">
            <a:xfrm rot="5948">
              <a:off x="2001" y="4318"/>
              <a:ext cx="594" cy="244"/>
            </a:xfrm>
            <a:prstGeom prst="rect">
              <a:avLst/>
            </a:prstGeom>
            <a:noFill/>
          </p:spPr>
        </p:pic>
        <p:sp>
          <p:nvSpPr>
            <p:cNvPr id="597023" name="Rectangle 31"/>
            <p:cNvSpPr>
              <a:spLocks noChangeAspect="1" noChangeArrowheads="1"/>
            </p:cNvSpPr>
            <p:nvPr/>
          </p:nvSpPr>
          <p:spPr bwMode="auto">
            <a:xfrm rot="-44610">
              <a:off x="2198" y="4393"/>
              <a:ext cx="396" cy="39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7024" name="Text Box 32"/>
          <p:cNvSpPr txBox="1">
            <a:spLocks noChangeArrowheads="1"/>
          </p:cNvSpPr>
          <p:nvPr/>
        </p:nvSpPr>
        <p:spPr bwMode="auto">
          <a:xfrm>
            <a:off x="-238125" y="5940425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latin typeface="Times" charset="0"/>
              </a:rPr>
              <a:t>proton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588" y="2251075"/>
            <a:ext cx="3462337" cy="2924175"/>
            <a:chOff x="1" y="1418"/>
            <a:chExt cx="2181" cy="1842"/>
          </a:xfrm>
        </p:grpSpPr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1" y="1418"/>
              <a:ext cx="2181" cy="1842"/>
              <a:chOff x="1" y="1418"/>
              <a:chExt cx="2181" cy="1842"/>
            </a:xfrm>
          </p:grpSpPr>
          <p:graphicFrame>
            <p:nvGraphicFramePr>
              <p:cNvPr id="597027" name="Object 35"/>
              <p:cNvGraphicFramePr>
                <a:graphicFrameLocks noChangeAspect="1"/>
              </p:cNvGraphicFramePr>
              <p:nvPr/>
            </p:nvGraphicFramePr>
            <p:xfrm>
              <a:off x="133" y="1418"/>
              <a:ext cx="2049" cy="1706"/>
            </p:xfrm>
            <a:graphic>
              <a:graphicData uri="http://schemas.openxmlformats.org/presentationml/2006/ole">
                <p:oleObj spid="_x0000_s607234" name="Photo Editor Photo" r:id="rId5" imgW="6628571" imgH="4495238" progId="">
                  <p:embed/>
                </p:oleObj>
              </a:graphicData>
            </a:graphic>
          </p:graphicFrame>
          <p:sp>
            <p:nvSpPr>
              <p:cNvPr id="597028" name="Text Box 36"/>
              <p:cNvSpPr txBox="1">
                <a:spLocks noChangeArrowheads="1"/>
              </p:cNvSpPr>
              <p:nvPr/>
            </p:nvSpPr>
            <p:spPr bwMode="auto">
              <a:xfrm>
                <a:off x="867" y="3068"/>
                <a:ext cx="57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 dirty="0">
                    <a:cs typeface="Arial" pitchFamily="34" charset="0"/>
                    <a:sym typeface="Symbol" pitchFamily="18" charset="2"/>
                  </a:rPr>
                  <a:t>E</a:t>
                </a:r>
                <a:r>
                  <a:rPr lang="en-US" sz="1400" b="1" baseline="-25000" dirty="0">
                    <a:cs typeface="Arial" pitchFamily="34" charset="0"/>
                    <a:sym typeface="Symbol" pitchFamily="18" charset="2"/>
                  </a:rPr>
                  <a:t></a:t>
                </a:r>
                <a:r>
                  <a:rPr lang="en-US" sz="1400" dirty="0">
                    <a:cs typeface="Arial" pitchFamily="34" charset="0"/>
                    <a:sym typeface="Symbol" pitchFamily="18" charset="2"/>
                  </a:rPr>
                  <a:t> (</a:t>
                </a:r>
                <a:r>
                  <a:rPr lang="en-US" sz="1400" b="1" dirty="0">
                    <a:cs typeface="Arial" pitchFamily="34" charset="0"/>
                  </a:rPr>
                  <a:t>GeV)</a:t>
                </a:r>
              </a:p>
            </p:txBody>
          </p:sp>
          <p:sp>
            <p:nvSpPr>
              <p:cNvPr id="597029" name="Text Box 37"/>
              <p:cNvSpPr txBox="1">
                <a:spLocks noChangeArrowheads="1"/>
              </p:cNvSpPr>
              <p:nvPr/>
            </p:nvSpPr>
            <p:spPr bwMode="auto">
              <a:xfrm rot="16200000">
                <a:off x="-263" y="2050"/>
                <a:ext cx="7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 dirty="0">
                    <a:cs typeface="Arial" pitchFamily="34" charset="0"/>
                    <a:sym typeface="Symbol" pitchFamily="18" charset="2"/>
                  </a:rPr>
                  <a:t># / 0.5 GeV</a:t>
                </a:r>
                <a:endParaRPr lang="en-US" sz="1400" b="1" dirty="0">
                  <a:cs typeface="Arial" pitchFamily="34" charset="0"/>
                </a:endParaRPr>
              </a:p>
            </p:txBody>
          </p:sp>
          <p:sp>
            <p:nvSpPr>
              <p:cNvPr id="597030" name="Text Box 38"/>
              <p:cNvSpPr txBox="1">
                <a:spLocks noChangeArrowheads="1"/>
              </p:cNvSpPr>
              <p:nvPr/>
            </p:nvSpPr>
            <p:spPr bwMode="auto">
              <a:xfrm>
                <a:off x="737" y="2611"/>
                <a:ext cx="31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pitchFamily="34" charset="0"/>
                    <a:sym typeface="Symbol" pitchFamily="18" charset="2"/>
                  </a:rPr>
                  <a:t>LE</a:t>
                </a:r>
                <a:endParaRPr 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97031" name="Text Box 39"/>
              <p:cNvSpPr txBox="1">
                <a:spLocks noChangeArrowheads="1"/>
              </p:cNvSpPr>
              <p:nvPr/>
            </p:nvSpPr>
            <p:spPr bwMode="auto">
              <a:xfrm>
                <a:off x="281" y="1685"/>
                <a:ext cx="43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pitchFamily="34" charset="0"/>
                    <a:sym typeface="Symbol" pitchFamily="18" charset="2"/>
                  </a:rPr>
                  <a:t>pME</a:t>
                </a:r>
                <a:endParaRPr lang="en-US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97032" name="Text Box 40"/>
              <p:cNvSpPr txBox="1">
                <a:spLocks noChangeArrowheads="1"/>
              </p:cNvSpPr>
              <p:nvPr/>
            </p:nvSpPr>
            <p:spPr bwMode="auto">
              <a:xfrm>
                <a:off x="1148" y="1805"/>
                <a:ext cx="39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pitchFamily="34" charset="0"/>
                    <a:sym typeface="Symbol" pitchFamily="18" charset="2"/>
                  </a:rPr>
                  <a:t>pHE</a:t>
                </a:r>
                <a:endParaRPr lang="en-US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597033" name="Line 41"/>
            <p:cNvSpPr>
              <a:spLocks noChangeShapeType="1"/>
            </p:cNvSpPr>
            <p:nvPr/>
          </p:nvSpPr>
          <p:spPr bwMode="auto">
            <a:xfrm flipV="1">
              <a:off x="2178" y="1450"/>
              <a:ext cx="0" cy="15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7034" name="Rectangle 42"/>
          <p:cNvSpPr>
            <a:spLocks noChangeArrowheads="1"/>
          </p:cNvSpPr>
          <p:nvPr/>
        </p:nvSpPr>
        <p:spPr bwMode="auto">
          <a:xfrm>
            <a:off x="2170113" y="2359025"/>
            <a:ext cx="11445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i="1">
                <a:solidFill>
                  <a:srgbClr val="663300"/>
                </a:solidFill>
              </a:rPr>
              <a:t>MINOS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10747 3.7037E-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4" grpId="0"/>
      <p:bldP spid="597019" grpId="0"/>
      <p:bldP spid="597024" grpId="0"/>
      <p:bldP spid="5970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ea typeface="ＭＳ Ｐゴシック"/>
                <a:cs typeface="ＭＳ Ｐゴシック"/>
              </a:rPr>
              <a:t>Neutrino Energy Spectrum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44500" y="990600"/>
            <a:ext cx="4438396" cy="51355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Optimal beam configuration for |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32</a:t>
            </a:r>
            <a:r>
              <a:rPr lang="en-US" dirty="0" smtClean="0"/>
              <a:t>| “Low Energy</a:t>
            </a:r>
            <a:r>
              <a:rPr lang="en-US" dirty="0" smtClean="0"/>
              <a:t>”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Focusing positive mesons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Beam composition in the Near Detector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91.7 %  of 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μ</a:t>
            </a:r>
            <a:endParaRPr lang="en-US" baseline="-25000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7.0 % of 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μ</a:t>
            </a:r>
            <a:endParaRPr lang="en-US" baseline="-25000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1.3 % of 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e</a:t>
            </a:r>
            <a:r>
              <a:rPr lang="en-US" dirty="0" smtClean="0"/>
              <a:t> and </a:t>
            </a:r>
            <a:r>
              <a:rPr lang="en-US" dirty="0" err="1" smtClean="0"/>
              <a:t>ν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Significant difference in energy spectra: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ν</a:t>
            </a:r>
            <a:r>
              <a:rPr lang="en-US" baseline="-25000" dirty="0" err="1" smtClean="0"/>
              <a:t>μ</a:t>
            </a:r>
            <a:r>
              <a:rPr lang="en-US" dirty="0" smtClean="0"/>
              <a:t> peaks at 3 GeV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ν</a:t>
            </a:r>
            <a:r>
              <a:rPr lang="en-US" baseline="-25000" dirty="0" err="1" smtClean="0"/>
              <a:t>μ</a:t>
            </a:r>
            <a:r>
              <a:rPr lang="en-US" dirty="0" smtClean="0"/>
              <a:t> peaks at 8 GeV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20486" name="Picture 5" descr="NDSpectrum.gif"/>
          <p:cNvPicPr>
            <a:picLocks noChangeAspect="1"/>
          </p:cNvPicPr>
          <p:nvPr/>
        </p:nvPicPr>
        <p:blipFill>
          <a:blip r:embed="rId3" cstate="print"/>
          <a:srcRect l="1463" t="6474" r="7776" b="2878"/>
          <a:stretch>
            <a:fillRect/>
          </a:stretch>
        </p:blipFill>
        <p:spPr bwMode="auto">
          <a:xfrm>
            <a:off x="5029200" y="898525"/>
            <a:ext cx="38481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0" descr="NDSpectrum_area.gif"/>
          <p:cNvPicPr>
            <a:picLocks noChangeAspect="1"/>
          </p:cNvPicPr>
          <p:nvPr/>
        </p:nvPicPr>
        <p:blipFill>
          <a:blip r:embed="rId4" cstate="print"/>
          <a:srcRect l="5173" t="6779" r="7759" b="4237"/>
          <a:stretch>
            <a:fillRect/>
          </a:stretch>
        </p:blipFill>
        <p:spPr bwMode="auto">
          <a:xfrm>
            <a:off x="5029200" y="3505200"/>
            <a:ext cx="3848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2220468" y="3336290"/>
            <a:ext cx="139700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70200" y="3729228"/>
            <a:ext cx="139700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66952" y="5591556"/>
            <a:ext cx="139700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Neutrino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990600"/>
            <a:ext cx="8382000" cy="557479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/>
              <a:t>Why is precision needed?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1000s of events in Far Detector, but 100s of millions in Near Detector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Errors must be held to &lt; 2% for oscillation analyses</a:t>
            </a:r>
          </a:p>
          <a:p>
            <a:pPr lvl="2">
              <a:lnSpc>
                <a:spcPct val="110000"/>
              </a:lnSpc>
            </a:pPr>
            <a:r>
              <a:rPr lang="en-US" sz="1200" dirty="0" smtClean="0"/>
              <a:t>Short-baseline measurements could do with much better</a:t>
            </a:r>
          </a:p>
          <a:p>
            <a:pPr lvl="1"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600" dirty="0" smtClean="0"/>
              <a:t>Why is precision hard?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Meson production cross sections not well known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Neutrino interaction cross sections not well known</a:t>
            </a:r>
          </a:p>
          <a:p>
            <a:pPr lvl="2">
              <a:lnSpc>
                <a:spcPct val="110000"/>
              </a:lnSpc>
            </a:pPr>
            <a:r>
              <a:rPr lang="en-US" sz="1200" dirty="0" smtClean="0"/>
              <a:t>Both aggravated by nuclear effects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Beam is produced over a large volume and mesons have numerous opportunities to reinteract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High-power beam can damage components</a:t>
            </a:r>
          </a:p>
          <a:p>
            <a:pPr lvl="2">
              <a:lnSpc>
                <a:spcPct val="110000"/>
              </a:lnSpc>
            </a:pPr>
            <a:r>
              <a:rPr lang="en-US" sz="1200" dirty="0" smtClean="0"/>
              <a:t>Heating can also cause components to change position</a:t>
            </a:r>
          </a:p>
          <a:p>
            <a:pPr lvl="1"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600" dirty="0" smtClean="0"/>
              <a:t>How do we achieve precision?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Build everything to tight tolerances</a:t>
            </a:r>
          </a:p>
          <a:p>
            <a:pPr lvl="2">
              <a:lnSpc>
                <a:spcPct val="110000"/>
              </a:lnSpc>
            </a:pPr>
            <a:r>
              <a:rPr lang="en-US" sz="1200" dirty="0" smtClean="0"/>
              <a:t>Verify those tolerances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Spend a lot of effort on simulation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Incorporate external data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Monitor the beam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Use the enormous amount of Near Detector data with different beam tunes to constrain production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36788" y="3195638"/>
            <a:ext cx="1655762" cy="1147762"/>
            <a:chOff x="1349" y="2467"/>
            <a:chExt cx="1043" cy="72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9" y="2685"/>
              <a:ext cx="1043" cy="505"/>
              <a:chOff x="4433" y="1909"/>
              <a:chExt cx="877" cy="39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 rot="21600000">
                <a:off x="4433" y="1909"/>
                <a:ext cx="877" cy="147"/>
                <a:chOff x="2304" y="1968"/>
                <a:chExt cx="1056" cy="144"/>
              </a:xfrm>
            </p:grpSpPr>
            <p:sp>
              <p:nvSpPr>
                <p:cNvPr id="613381" name="Rectangle 5"/>
                <p:cNvSpPr>
                  <a:spLocks noChangeArrowheads="1"/>
                </p:cNvSpPr>
                <p:nvPr/>
              </p:nvSpPr>
              <p:spPr bwMode="auto">
                <a:xfrm>
                  <a:off x="2352" y="1968"/>
                  <a:ext cx="1008" cy="14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2304" y="1968"/>
                  <a:ext cx="1056" cy="144"/>
                  <a:chOff x="2880" y="2112"/>
                  <a:chExt cx="1008" cy="144"/>
                </a:xfrm>
              </p:grpSpPr>
              <p:sp>
                <p:nvSpPr>
                  <p:cNvPr id="613383" name="Arc 7"/>
                  <p:cNvSpPr>
                    <a:spLocks/>
                  </p:cNvSpPr>
                  <p:nvPr/>
                </p:nvSpPr>
                <p:spPr bwMode="auto">
                  <a:xfrm>
                    <a:off x="2880" y="2112"/>
                    <a:ext cx="33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3384" name="Arc 8"/>
                  <p:cNvSpPr>
                    <a:spLocks/>
                  </p:cNvSpPr>
                  <p:nvPr/>
                </p:nvSpPr>
                <p:spPr bwMode="auto">
                  <a:xfrm flipH="1">
                    <a:off x="3312" y="2112"/>
                    <a:ext cx="57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338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338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12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4433" y="2153"/>
                <a:ext cx="877" cy="153"/>
                <a:chOff x="4433" y="2153"/>
                <a:chExt cx="877" cy="153"/>
              </a:xfrm>
            </p:grpSpPr>
            <p:sp>
              <p:nvSpPr>
                <p:cNvPr id="613388" name="Rectangle 12"/>
                <p:cNvSpPr>
                  <a:spLocks noChangeArrowheads="1"/>
                </p:cNvSpPr>
                <p:nvPr/>
              </p:nvSpPr>
              <p:spPr bwMode="auto">
                <a:xfrm flipV="1">
                  <a:off x="4473" y="2159"/>
                  <a:ext cx="837" cy="14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13"/>
                <p:cNvGrpSpPr>
                  <a:grpSpLocks/>
                </p:cNvGrpSpPr>
                <p:nvPr/>
              </p:nvGrpSpPr>
              <p:grpSpPr bwMode="auto">
                <a:xfrm flipV="1">
                  <a:off x="4433" y="2153"/>
                  <a:ext cx="877" cy="147"/>
                  <a:chOff x="2880" y="2112"/>
                  <a:chExt cx="1008" cy="144"/>
                </a:xfrm>
              </p:grpSpPr>
              <p:sp>
                <p:nvSpPr>
                  <p:cNvPr id="613390" name="Arc 14"/>
                  <p:cNvSpPr>
                    <a:spLocks/>
                  </p:cNvSpPr>
                  <p:nvPr/>
                </p:nvSpPr>
                <p:spPr bwMode="auto">
                  <a:xfrm>
                    <a:off x="2880" y="2112"/>
                    <a:ext cx="33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3391" name="Arc 15"/>
                  <p:cNvSpPr>
                    <a:spLocks/>
                  </p:cNvSpPr>
                  <p:nvPr/>
                </p:nvSpPr>
                <p:spPr bwMode="auto">
                  <a:xfrm flipH="1">
                    <a:off x="3312" y="2112"/>
                    <a:ext cx="57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339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339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12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13394" name="Text Box 18"/>
            <p:cNvSpPr txBox="1">
              <a:spLocks noChangeArrowheads="1"/>
            </p:cNvSpPr>
            <p:nvPr/>
          </p:nvSpPr>
          <p:spPr bwMode="auto">
            <a:xfrm>
              <a:off x="1594" y="2467"/>
              <a:ext cx="34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Horn</a:t>
              </a:r>
            </a:p>
          </p:txBody>
        </p:sp>
      </p:grpSp>
      <p:sp>
        <p:nvSpPr>
          <p:cNvPr id="613395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sz="4000" smtClean="0"/>
              <a:t>Achieving a Precision </a:t>
            </a:r>
            <a:r>
              <a:rPr lang="en-US" sz="4000" smtClean="0">
                <a:latin typeface="Symbol" pitchFamily="18" charset="2"/>
              </a:rPr>
              <a:t>n</a:t>
            </a:r>
            <a:r>
              <a:rPr lang="en-US" sz="4000" smtClean="0"/>
              <a:t> Spectrum</a:t>
            </a:r>
            <a:endParaRPr lang="en-US" sz="4000"/>
          </a:p>
        </p:txBody>
      </p:sp>
      <p:sp>
        <p:nvSpPr>
          <p:cNvPr id="613396" name="Rectangle 20"/>
          <p:cNvSpPr>
            <a:spLocks noGrp="1" noChangeArrowheads="1"/>
          </p:cNvSpPr>
          <p:nvPr>
            <p:ph idx="1"/>
          </p:nvPr>
        </p:nvSpPr>
        <p:spPr>
          <a:xfrm>
            <a:off x="307975" y="758825"/>
            <a:ext cx="8382000" cy="15208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Component placement affects the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beam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Beam monitors detect changes in </a:t>
            </a:r>
            <a:r>
              <a:rPr lang="en-US" sz="2000" dirty="0" err="1" smtClean="0"/>
              <a:t>muon</a:t>
            </a:r>
            <a:r>
              <a:rPr lang="en-US" sz="2000" dirty="0" smtClean="0"/>
              <a:t> &amp; hadron beams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/>
              <a:t>Variation measured spill-to-spill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Beam based alignment for all major components</a:t>
            </a:r>
            <a:endParaRPr lang="en-US" sz="2400" dirty="0"/>
          </a:p>
        </p:txBody>
      </p:sp>
      <p:pic>
        <p:nvPicPr>
          <p:cNvPr id="613397" name="Picture 21" descr="h1o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275" y="2424113"/>
            <a:ext cx="4530725" cy="4433887"/>
          </a:xfrm>
          <a:prstGeom prst="rect">
            <a:avLst/>
          </a:prstGeom>
          <a:noFill/>
        </p:spPr>
      </p:pic>
      <p:sp>
        <p:nvSpPr>
          <p:cNvPr id="613398" name="Rectangle 22"/>
          <p:cNvSpPr>
            <a:spLocks noChangeArrowheads="1"/>
          </p:cNvSpPr>
          <p:nvPr/>
        </p:nvSpPr>
        <p:spPr bwMode="auto">
          <a:xfrm>
            <a:off x="620713" y="3668713"/>
            <a:ext cx="931862" cy="1873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399" name="Rectangle 23"/>
          <p:cNvSpPr>
            <a:spLocks noChangeArrowheads="1"/>
          </p:cNvSpPr>
          <p:nvPr/>
        </p:nvSpPr>
        <p:spPr bwMode="auto">
          <a:xfrm>
            <a:off x="620713" y="4043363"/>
            <a:ext cx="931862" cy="1873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400" name="Rectangle 24"/>
          <p:cNvSpPr>
            <a:spLocks noChangeArrowheads="1"/>
          </p:cNvSpPr>
          <p:nvPr/>
        </p:nvSpPr>
        <p:spPr bwMode="auto">
          <a:xfrm>
            <a:off x="1636713" y="3856038"/>
            <a:ext cx="931862" cy="1873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401" name="Line 25"/>
          <p:cNvSpPr>
            <a:spLocks noChangeShapeType="1"/>
          </p:cNvSpPr>
          <p:nvPr/>
        </p:nvSpPr>
        <p:spPr bwMode="auto">
          <a:xfrm>
            <a:off x="95250" y="3949700"/>
            <a:ext cx="17827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402" name="Line 26"/>
          <p:cNvSpPr>
            <a:spLocks noChangeShapeType="1"/>
          </p:cNvSpPr>
          <p:nvPr/>
        </p:nvSpPr>
        <p:spPr bwMode="auto">
          <a:xfrm flipV="1">
            <a:off x="2128838" y="3767138"/>
            <a:ext cx="749300" cy="182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403" name="Line 27"/>
          <p:cNvSpPr>
            <a:spLocks noChangeShapeType="1"/>
          </p:cNvSpPr>
          <p:nvPr/>
        </p:nvSpPr>
        <p:spPr bwMode="auto">
          <a:xfrm flipV="1">
            <a:off x="2870200" y="3654425"/>
            <a:ext cx="1165225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404" name="Text Box 28"/>
          <p:cNvSpPr txBox="1">
            <a:spLocks noChangeArrowheads="1"/>
          </p:cNvSpPr>
          <p:nvPr/>
        </p:nvSpPr>
        <p:spPr bwMode="auto">
          <a:xfrm>
            <a:off x="1633538" y="3541713"/>
            <a:ext cx="647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Target</a:t>
            </a:r>
          </a:p>
        </p:txBody>
      </p:sp>
      <p:sp>
        <p:nvSpPr>
          <p:cNvPr id="613405" name="Text Box 29"/>
          <p:cNvSpPr txBox="1">
            <a:spLocks noChangeArrowheads="1"/>
          </p:cNvSpPr>
          <p:nvPr/>
        </p:nvSpPr>
        <p:spPr bwMode="auto">
          <a:xfrm>
            <a:off x="725488" y="3325813"/>
            <a:ext cx="6286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Baffle</a:t>
            </a:r>
          </a:p>
        </p:txBody>
      </p:sp>
      <p:sp>
        <p:nvSpPr>
          <p:cNvPr id="613406" name="Text Box 30"/>
          <p:cNvSpPr txBox="1">
            <a:spLocks noChangeArrowheads="1"/>
          </p:cNvSpPr>
          <p:nvPr/>
        </p:nvSpPr>
        <p:spPr bwMode="auto">
          <a:xfrm>
            <a:off x="117475" y="35575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13407" name="Text Box 31"/>
          <p:cNvSpPr txBox="1">
            <a:spLocks noChangeArrowheads="1"/>
          </p:cNvSpPr>
          <p:nvPr/>
        </p:nvSpPr>
        <p:spPr bwMode="auto">
          <a:xfrm>
            <a:off x="3868738" y="3316288"/>
            <a:ext cx="309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Symbol" pitchFamily="18" charset="2"/>
              </a:rPr>
              <a:t>p</a:t>
            </a:r>
          </a:p>
        </p:txBody>
      </p:sp>
      <p:sp>
        <p:nvSpPr>
          <p:cNvPr id="613408" name="Line 32"/>
          <p:cNvSpPr>
            <a:spLocks noChangeShapeType="1"/>
          </p:cNvSpPr>
          <p:nvPr/>
        </p:nvSpPr>
        <p:spPr bwMode="auto">
          <a:xfrm flipV="1">
            <a:off x="2154238" y="3617913"/>
            <a:ext cx="760412" cy="3286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409" name="Line 33"/>
          <p:cNvSpPr>
            <a:spLocks noChangeShapeType="1"/>
          </p:cNvSpPr>
          <p:nvPr/>
        </p:nvSpPr>
        <p:spPr bwMode="auto">
          <a:xfrm flipV="1">
            <a:off x="2925763" y="3613150"/>
            <a:ext cx="1022350" cy="31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185988" y="4903788"/>
            <a:ext cx="1655762" cy="1147762"/>
            <a:chOff x="1349" y="2467"/>
            <a:chExt cx="1043" cy="723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1349" y="2685"/>
              <a:ext cx="1043" cy="505"/>
              <a:chOff x="4433" y="1909"/>
              <a:chExt cx="877" cy="397"/>
            </a:xfrm>
          </p:grpSpPr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 rot="21600000">
                <a:off x="4433" y="1909"/>
                <a:ext cx="877" cy="147"/>
                <a:chOff x="2304" y="1968"/>
                <a:chExt cx="1056" cy="144"/>
              </a:xfrm>
            </p:grpSpPr>
            <p:sp>
              <p:nvSpPr>
                <p:cNvPr id="613413" name="Rectangle 37"/>
                <p:cNvSpPr>
                  <a:spLocks noChangeArrowheads="1"/>
                </p:cNvSpPr>
                <p:nvPr/>
              </p:nvSpPr>
              <p:spPr bwMode="auto">
                <a:xfrm>
                  <a:off x="2352" y="1968"/>
                  <a:ext cx="1008" cy="14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" name="Group 38"/>
                <p:cNvGrpSpPr>
                  <a:grpSpLocks/>
                </p:cNvGrpSpPr>
                <p:nvPr/>
              </p:nvGrpSpPr>
              <p:grpSpPr bwMode="auto">
                <a:xfrm>
                  <a:off x="2304" y="1968"/>
                  <a:ext cx="1056" cy="144"/>
                  <a:chOff x="2880" y="2112"/>
                  <a:chExt cx="1008" cy="144"/>
                </a:xfrm>
              </p:grpSpPr>
              <p:sp>
                <p:nvSpPr>
                  <p:cNvPr id="613415" name="Arc 39"/>
                  <p:cNvSpPr>
                    <a:spLocks/>
                  </p:cNvSpPr>
                  <p:nvPr/>
                </p:nvSpPr>
                <p:spPr bwMode="auto">
                  <a:xfrm>
                    <a:off x="2880" y="2112"/>
                    <a:ext cx="33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3416" name="Arc 40"/>
                  <p:cNvSpPr>
                    <a:spLocks/>
                  </p:cNvSpPr>
                  <p:nvPr/>
                </p:nvSpPr>
                <p:spPr bwMode="auto">
                  <a:xfrm flipH="1">
                    <a:off x="3312" y="2112"/>
                    <a:ext cx="57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341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341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12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4433" y="2153"/>
                <a:ext cx="877" cy="153"/>
                <a:chOff x="4433" y="2153"/>
                <a:chExt cx="877" cy="153"/>
              </a:xfrm>
            </p:grpSpPr>
            <p:sp>
              <p:nvSpPr>
                <p:cNvPr id="613420" name="Rectangle 44"/>
                <p:cNvSpPr>
                  <a:spLocks noChangeArrowheads="1"/>
                </p:cNvSpPr>
                <p:nvPr/>
              </p:nvSpPr>
              <p:spPr bwMode="auto">
                <a:xfrm flipV="1">
                  <a:off x="4473" y="2159"/>
                  <a:ext cx="837" cy="14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45"/>
                <p:cNvGrpSpPr>
                  <a:grpSpLocks/>
                </p:cNvGrpSpPr>
                <p:nvPr/>
              </p:nvGrpSpPr>
              <p:grpSpPr bwMode="auto">
                <a:xfrm flipV="1">
                  <a:off x="4433" y="2153"/>
                  <a:ext cx="877" cy="147"/>
                  <a:chOff x="2880" y="2112"/>
                  <a:chExt cx="1008" cy="144"/>
                </a:xfrm>
              </p:grpSpPr>
              <p:sp>
                <p:nvSpPr>
                  <p:cNvPr id="613422" name="Arc 46"/>
                  <p:cNvSpPr>
                    <a:spLocks/>
                  </p:cNvSpPr>
                  <p:nvPr/>
                </p:nvSpPr>
                <p:spPr bwMode="auto">
                  <a:xfrm>
                    <a:off x="2880" y="2112"/>
                    <a:ext cx="33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3423" name="Arc 47"/>
                  <p:cNvSpPr>
                    <a:spLocks/>
                  </p:cNvSpPr>
                  <p:nvPr/>
                </p:nvSpPr>
                <p:spPr bwMode="auto">
                  <a:xfrm flipH="1">
                    <a:off x="3312" y="2112"/>
                    <a:ext cx="57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342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342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12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13426" name="Text Box 50"/>
            <p:cNvSpPr txBox="1">
              <a:spLocks noChangeArrowheads="1"/>
            </p:cNvSpPr>
            <p:nvPr/>
          </p:nvSpPr>
          <p:spPr bwMode="auto">
            <a:xfrm>
              <a:off x="1709" y="2467"/>
              <a:ext cx="11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400"/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44450" y="5033963"/>
            <a:ext cx="2473325" cy="904875"/>
            <a:chOff x="-14" y="3171"/>
            <a:chExt cx="1558" cy="570"/>
          </a:xfrm>
        </p:grpSpPr>
        <p:sp>
          <p:nvSpPr>
            <p:cNvPr id="613428" name="Rectangle 52"/>
            <p:cNvSpPr>
              <a:spLocks noChangeArrowheads="1"/>
            </p:cNvSpPr>
            <p:nvPr/>
          </p:nvSpPr>
          <p:spPr bwMode="auto">
            <a:xfrm>
              <a:off x="317" y="3387"/>
              <a:ext cx="587" cy="118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429" name="Rectangle 53"/>
            <p:cNvSpPr>
              <a:spLocks noChangeArrowheads="1"/>
            </p:cNvSpPr>
            <p:nvPr/>
          </p:nvSpPr>
          <p:spPr bwMode="auto">
            <a:xfrm>
              <a:off x="317" y="3623"/>
              <a:ext cx="587" cy="118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430" name="Rectangle 54"/>
            <p:cNvSpPr>
              <a:spLocks noChangeArrowheads="1"/>
            </p:cNvSpPr>
            <p:nvPr/>
          </p:nvSpPr>
          <p:spPr bwMode="auto">
            <a:xfrm>
              <a:off x="957" y="3505"/>
              <a:ext cx="587" cy="118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431" name="Line 55"/>
            <p:cNvSpPr>
              <a:spLocks noChangeShapeType="1"/>
            </p:cNvSpPr>
            <p:nvPr/>
          </p:nvSpPr>
          <p:spPr bwMode="auto">
            <a:xfrm>
              <a:off x="-14" y="3564"/>
              <a:ext cx="112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432" name="Text Box 56"/>
            <p:cNvSpPr txBox="1">
              <a:spLocks noChangeArrowheads="1"/>
            </p:cNvSpPr>
            <p:nvPr/>
          </p:nvSpPr>
          <p:spPr bwMode="auto">
            <a:xfrm>
              <a:off x="955" y="3307"/>
              <a:ext cx="40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Target</a:t>
              </a:r>
            </a:p>
          </p:txBody>
        </p:sp>
        <p:sp>
          <p:nvSpPr>
            <p:cNvPr id="613433" name="Text Box 57"/>
            <p:cNvSpPr txBox="1">
              <a:spLocks noChangeArrowheads="1"/>
            </p:cNvSpPr>
            <p:nvPr/>
          </p:nvSpPr>
          <p:spPr bwMode="auto">
            <a:xfrm>
              <a:off x="383" y="3171"/>
              <a:ext cx="39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Baffle</a:t>
              </a:r>
            </a:p>
          </p:txBody>
        </p:sp>
        <p:sp>
          <p:nvSpPr>
            <p:cNvPr id="613434" name="Text Box 58"/>
            <p:cNvSpPr txBox="1">
              <a:spLocks noChangeArrowheads="1"/>
            </p:cNvSpPr>
            <p:nvPr/>
          </p:nvSpPr>
          <p:spPr bwMode="auto">
            <a:xfrm>
              <a:off x="0" y="331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0000"/>
                  </a:solidFill>
                </a:rPr>
                <a:t>p</a:t>
              </a:r>
            </a:p>
          </p:txBody>
        </p: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2078038" y="5324475"/>
            <a:ext cx="2303462" cy="409575"/>
            <a:chOff x="1267" y="3354"/>
            <a:chExt cx="1451" cy="258"/>
          </a:xfrm>
        </p:grpSpPr>
        <p:sp>
          <p:nvSpPr>
            <p:cNvPr id="613436" name="Line 60"/>
            <p:cNvSpPr>
              <a:spLocks noChangeShapeType="1"/>
            </p:cNvSpPr>
            <p:nvPr/>
          </p:nvSpPr>
          <p:spPr bwMode="auto">
            <a:xfrm flipV="1">
              <a:off x="1267" y="3449"/>
              <a:ext cx="472" cy="1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437" name="Line 61"/>
            <p:cNvSpPr>
              <a:spLocks noChangeShapeType="1"/>
            </p:cNvSpPr>
            <p:nvPr/>
          </p:nvSpPr>
          <p:spPr bwMode="auto">
            <a:xfrm flipV="1">
              <a:off x="1734" y="3445"/>
              <a:ext cx="740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438" name="Text Box 62"/>
            <p:cNvSpPr txBox="1">
              <a:spLocks noChangeArrowheads="1"/>
            </p:cNvSpPr>
            <p:nvPr/>
          </p:nvSpPr>
          <p:spPr bwMode="auto">
            <a:xfrm>
              <a:off x="2523" y="3380"/>
              <a:ext cx="19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p</a:t>
              </a:r>
            </a:p>
          </p:txBody>
        </p:sp>
        <p:sp>
          <p:nvSpPr>
            <p:cNvPr id="613439" name="Line 63"/>
            <p:cNvSpPr>
              <a:spLocks noChangeShapeType="1"/>
            </p:cNvSpPr>
            <p:nvPr/>
          </p:nvSpPr>
          <p:spPr bwMode="auto">
            <a:xfrm flipV="1">
              <a:off x="1283" y="3355"/>
              <a:ext cx="479" cy="2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440" name="Line 64"/>
            <p:cNvSpPr>
              <a:spLocks noChangeShapeType="1"/>
            </p:cNvSpPr>
            <p:nvPr/>
          </p:nvSpPr>
          <p:spPr bwMode="auto">
            <a:xfrm>
              <a:off x="1769" y="3354"/>
              <a:ext cx="687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3441" name="Rectangle 65"/>
          <p:cNvSpPr>
            <a:spLocks noChangeArrowheads="1"/>
          </p:cNvSpPr>
          <p:nvPr/>
        </p:nvSpPr>
        <p:spPr bwMode="auto">
          <a:xfrm>
            <a:off x="160338" y="2773363"/>
            <a:ext cx="4725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1775" indent="-231775"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663300"/>
                </a:solidFill>
                <a:latin typeface="+mj-lt"/>
              </a:rPr>
              <a:t>Horn 1 displacements affect pion focusing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2222 L 0.00104 0.00093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Picture 2" descr="C:\Documents and Settings\zwaska\My Documents\talks\users10\09-0364-01D.hr.jpg"/>
          <p:cNvPicPr>
            <a:picLocks noChangeAspect="1" noChangeArrowheads="1"/>
          </p:cNvPicPr>
          <p:nvPr/>
        </p:nvPicPr>
        <p:blipFill>
          <a:blip r:embed="rId2" cstate="print"/>
          <a:srcRect l="14650" t="4258" r="8917" b="8151"/>
          <a:stretch>
            <a:fillRect/>
          </a:stretch>
        </p:blipFill>
        <p:spPr bwMode="auto">
          <a:xfrm>
            <a:off x="6701419" y="3832038"/>
            <a:ext cx="1989601" cy="2619639"/>
          </a:xfrm>
          <a:prstGeom prst="rect">
            <a:avLst/>
          </a:prstGeom>
          <a:noFill/>
        </p:spPr>
      </p:pic>
      <p:pic>
        <p:nvPicPr>
          <p:cNvPr id="613379" name="Picture 3" descr="C:\Documents and Settings\zwaska\My Documents\talks\users10\Evans_Justin_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284" y="234226"/>
            <a:ext cx="1899140" cy="265879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450592" y="914400"/>
            <a:ext cx="6556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 smtClean="0">
                <a:solidFill>
                  <a:schemeClr val="accent4"/>
                </a:solidFill>
                <a:latin typeface="+mj-lt"/>
              </a:rPr>
              <a:t>Tollestrup</a:t>
            </a:r>
            <a:r>
              <a:rPr lang="en-US" sz="3200" dirty="0" smtClean="0">
                <a:solidFill>
                  <a:schemeClr val="accent4"/>
                </a:solidFill>
                <a:latin typeface="+mj-lt"/>
              </a:rPr>
              <a:t> Award</a:t>
            </a:r>
            <a:endParaRPr lang="en-US" sz="3200" dirty="0" smtClean="0">
              <a:solidFill>
                <a:schemeClr val="accent4"/>
              </a:solidFill>
              <a:latin typeface="+mj-lt"/>
            </a:endParaRPr>
          </a:p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Justin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Evans </a:t>
            </a:r>
            <a:r>
              <a:rPr lang="en-US" sz="2800" dirty="0" smtClean="0">
                <a:latin typeface="+mj-lt"/>
              </a:rPr>
              <a:t>– University College London</a:t>
            </a:r>
            <a:endParaRPr lang="en-US" sz="2800" dirty="0" smtClean="0">
              <a:latin typeface="+mj-lt"/>
            </a:endParaRPr>
          </a:p>
          <a:p>
            <a:pPr algn="l"/>
            <a:r>
              <a:rPr lang="en-US" sz="2400" dirty="0" smtClean="0">
                <a:latin typeface="+mn-lt"/>
                <a:cs typeface="Arial" pitchFamily="34" charset="0"/>
              </a:rPr>
              <a:t>Measuring </a:t>
            </a:r>
            <a:r>
              <a:rPr lang="el-GR" sz="2400" i="1" dirty="0" smtClean="0">
                <a:latin typeface="+mn-lt"/>
                <a:cs typeface="Times New Roman" pitchFamily="18" charset="0"/>
              </a:rPr>
              <a:t>ν</a:t>
            </a:r>
            <a:r>
              <a:rPr lang="el-GR" sz="2400" i="1" baseline="-25000" dirty="0" smtClean="0">
                <a:latin typeface="+mn-lt"/>
                <a:cs typeface="Times New Roman" pitchFamily="18" charset="0"/>
              </a:rPr>
              <a:t>μ</a:t>
            </a:r>
            <a:r>
              <a:rPr lang="en-US" sz="2400" dirty="0" smtClean="0">
                <a:latin typeface="+mn-lt"/>
                <a:cs typeface="Arial" pitchFamily="34" charset="0"/>
              </a:rPr>
              <a:t> and </a:t>
            </a:r>
            <a:r>
              <a:rPr lang="el-GR" sz="2400" i="1" dirty="0" smtClean="0">
                <a:latin typeface="+mn-lt"/>
                <a:cs typeface="Times New Roman" pitchFamily="18" charset="0"/>
              </a:rPr>
              <a:t>ν</a:t>
            </a:r>
            <a:r>
              <a:rPr lang="el-GR" sz="2400" i="1" baseline="-25000" dirty="0" smtClean="0">
                <a:latin typeface="+mn-lt"/>
                <a:cs typeface="Times New Roman" pitchFamily="18" charset="0"/>
              </a:rPr>
              <a:t>μ</a:t>
            </a:r>
            <a:r>
              <a:rPr lang="en-US" sz="2400" dirty="0" smtClean="0">
                <a:latin typeface="+mn-lt"/>
                <a:cs typeface="Arial" pitchFamily="34" charset="0"/>
              </a:rPr>
              <a:t> oscillation parameters with MINOS</a:t>
            </a:r>
            <a:endParaRPr lang="en-US" sz="24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4128" y="4335429"/>
            <a:ext cx="55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accent4"/>
                </a:solidFill>
                <a:latin typeface="+mj-lt"/>
              </a:rPr>
              <a:t>URA Thesis Prize </a:t>
            </a:r>
            <a:endParaRPr lang="en-US" sz="3200" dirty="0" smtClean="0">
              <a:solidFill>
                <a:schemeClr val="accent4"/>
              </a:solidFill>
              <a:latin typeface="+mj-lt"/>
            </a:endParaRPr>
          </a:p>
          <a:p>
            <a:pPr algn="l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Tingjun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Yang </a:t>
            </a:r>
            <a:r>
              <a:rPr lang="en-US" sz="2800" dirty="0" smtClean="0">
                <a:latin typeface="+mj-lt"/>
              </a:rPr>
              <a:t>– </a:t>
            </a:r>
            <a:r>
              <a:rPr lang="en-US" sz="2800" dirty="0" smtClean="0">
                <a:latin typeface="+mj-lt"/>
              </a:rPr>
              <a:t>Stanford University</a:t>
            </a:r>
            <a:endParaRPr lang="en-US" sz="2800" dirty="0" smtClean="0">
              <a:latin typeface="+mj-lt"/>
            </a:endParaRPr>
          </a:p>
          <a:p>
            <a:pPr algn="l"/>
            <a:r>
              <a:rPr lang="en-US" sz="2400" dirty="0" smtClean="0">
                <a:latin typeface="+mn-lt"/>
              </a:rPr>
              <a:t>Search for </a:t>
            </a:r>
            <a:r>
              <a:rPr lang="en-US" sz="2400" dirty="0" smtClean="0">
                <a:latin typeface="Symbol" pitchFamily="18" charset="2"/>
                <a:cs typeface="Symbol" charset="2"/>
              </a:rPr>
              <a:t>n</a:t>
            </a:r>
            <a:r>
              <a:rPr lang="en-US" sz="2400" baseline="-25000" dirty="0" smtClean="0">
                <a:latin typeface="Symbol" pitchFamily="18" charset="2"/>
                <a:cs typeface="Symbol" charset="2"/>
              </a:rPr>
              <a:t>m</a:t>
            </a:r>
            <a:r>
              <a:rPr lang="en-US" sz="2400" dirty="0" smtClean="0">
                <a:latin typeface="+mn-lt"/>
              </a:rPr>
              <a:t> to </a:t>
            </a:r>
            <a:r>
              <a:rPr lang="en-US" sz="2400" dirty="0" smtClean="0">
                <a:latin typeface="Symbol" pitchFamily="18" charset="2"/>
                <a:cs typeface="Symbol" charset="2"/>
              </a:rPr>
              <a:t>n</a:t>
            </a:r>
            <a:r>
              <a:rPr lang="en-US" sz="2400" baseline="-25000" dirty="0" smtClean="0">
                <a:latin typeface="+mn-lt"/>
              </a:rPr>
              <a:t>e</a:t>
            </a:r>
            <a:r>
              <a:rPr lang="en-US" sz="2400" dirty="0" smtClean="0">
                <a:latin typeface="+mn-lt"/>
              </a:rPr>
              <a:t> oscillations in MINOS</a:t>
            </a:r>
            <a:endParaRPr lang="en-US" sz="2400" dirty="0">
              <a:latin typeface="+mn-lt"/>
            </a:endParaRPr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4728337" y="1981391"/>
            <a:ext cx="24599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29438" y="6511925"/>
            <a:ext cx="2133600" cy="346075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B91A0683-B024-49FC-B174-D2ED0B7E608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2944813"/>
            <a:ext cx="9144000" cy="7127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0"/>
            <a:ext cx="8751887" cy="914400"/>
          </a:xfrm>
        </p:spPr>
        <p:txBody>
          <a:bodyPr/>
          <a:lstStyle/>
          <a:p>
            <a:pPr eaLnBrk="1" hangingPunct="1"/>
            <a:r>
              <a:rPr lang="en-US" smtClean="0"/>
              <a:t>Tuning MC</a:t>
            </a:r>
          </a:p>
        </p:txBody>
      </p:sp>
      <p:sp>
        <p:nvSpPr>
          <p:cNvPr id="2765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14143" y="874403"/>
            <a:ext cx="8648700" cy="1719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Fit ND data from all beam </a:t>
            </a:r>
            <a:r>
              <a:rPr lang="en-US" sz="3200" dirty="0" smtClean="0"/>
              <a:t>configurations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Warp underlying hadron production to match neutrino data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Simultaneously fit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3200" baseline="-250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3200" dirty="0" smtClean="0"/>
              <a:t> and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3200" baseline="-250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3200" baseline="-25000" dirty="0" smtClean="0">
                <a:cs typeface="Times New Roman" pitchFamily="18" charset="0"/>
              </a:rPr>
              <a:t> </a:t>
            </a:r>
            <a:r>
              <a:rPr lang="en-US" sz="3200" dirty="0" smtClean="0">
                <a:cs typeface="Times New Roman" pitchFamily="18" charset="0"/>
              </a:rPr>
              <a:t>spectra</a:t>
            </a:r>
          </a:p>
        </p:txBody>
      </p:sp>
      <p:sp>
        <p:nvSpPr>
          <p:cNvPr id="27653" name="Line 24"/>
          <p:cNvSpPr>
            <a:spLocks noChangeShapeType="1"/>
          </p:cNvSpPr>
          <p:nvPr/>
        </p:nvSpPr>
        <p:spPr bwMode="auto">
          <a:xfrm>
            <a:off x="5556250" y="22225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9075" y="3348038"/>
            <a:ext cx="2574925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Text Box 7"/>
          <p:cNvSpPr txBox="1">
            <a:spLocks noChangeArrowheads="1"/>
          </p:cNvSpPr>
          <p:nvPr/>
        </p:nvSpPr>
        <p:spPr bwMode="auto">
          <a:xfrm>
            <a:off x="7138988" y="3019425"/>
            <a:ext cx="1627187" cy="30480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l-GR" sz="1400" baseline="-25000">
                <a:cs typeface="Arial" pitchFamily="34" charset="0"/>
              </a:rPr>
              <a:t>μ</a:t>
            </a:r>
            <a:r>
              <a:rPr lang="en-US" sz="1400">
                <a:cs typeface="Arial" pitchFamily="34" charset="0"/>
              </a:rPr>
              <a:t> </a:t>
            </a:r>
            <a:r>
              <a:rPr lang="en-US" sz="1400"/>
              <a:t>LE010/185kA</a:t>
            </a:r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4225"/>
            <a:ext cx="670718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62" name="Text Box 7"/>
          <p:cNvSpPr txBox="1">
            <a:spLocks noChangeArrowheads="1"/>
          </p:cNvSpPr>
          <p:nvPr/>
        </p:nvSpPr>
        <p:spPr bwMode="auto">
          <a:xfrm>
            <a:off x="542925" y="3014663"/>
            <a:ext cx="12954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LE010/185kA</a:t>
            </a:r>
          </a:p>
        </p:txBody>
      </p:sp>
      <p:sp>
        <p:nvSpPr>
          <p:cNvPr id="27663" name="Text Box 7"/>
          <p:cNvSpPr txBox="1">
            <a:spLocks noChangeArrowheads="1"/>
          </p:cNvSpPr>
          <p:nvPr/>
        </p:nvSpPr>
        <p:spPr bwMode="auto">
          <a:xfrm>
            <a:off x="2825750" y="3044825"/>
            <a:ext cx="1374775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LE100/200kA</a:t>
            </a:r>
          </a:p>
        </p:txBody>
      </p:sp>
      <p:sp>
        <p:nvSpPr>
          <p:cNvPr id="27664" name="Text Box 7"/>
          <p:cNvSpPr txBox="1">
            <a:spLocks noChangeArrowheads="1"/>
          </p:cNvSpPr>
          <p:nvPr/>
        </p:nvSpPr>
        <p:spPr bwMode="auto">
          <a:xfrm>
            <a:off x="5057775" y="3055938"/>
            <a:ext cx="12954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LE250/200kA</a:t>
            </a: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7324725" y="3114675"/>
            <a:ext cx="90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929505" y="2200847"/>
            <a:ext cx="300863" cy="0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Far/Near Ratio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500" y="990600"/>
            <a:ext cx="3213100" cy="51355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Point source -&gt; both detectors same flux</a:t>
            </a:r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Due to finite pion lifetime higher energy </a:t>
            </a:r>
            <a:r>
              <a:rPr lang="en-US" dirty="0" err="1" smtClean="0"/>
              <a:t>pions</a:t>
            </a:r>
            <a:r>
              <a:rPr lang="en-US" dirty="0" smtClean="0"/>
              <a:t> decay closer to ND</a:t>
            </a:r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Full simulation includes acceptance effects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6611705D-6EDE-477F-96F5-B3E91E42D35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675" y="1568450"/>
            <a:ext cx="545465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44500" y="990601"/>
            <a:ext cx="8382000" cy="14874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Measure </a:t>
            </a:r>
            <a:r>
              <a:rPr lang="en-US" dirty="0" err="1" smtClean="0"/>
              <a:t>muon</a:t>
            </a:r>
            <a:r>
              <a:rPr lang="en-US" dirty="0" smtClean="0"/>
              <a:t> fluxes in numerous beam configurations</a:t>
            </a:r>
          </a:p>
          <a:p>
            <a:pPr lvl="1"/>
            <a:r>
              <a:rPr lang="en-US" dirty="0" smtClean="0"/>
              <a:t>Vary target position and horn current</a:t>
            </a:r>
          </a:p>
          <a:p>
            <a:r>
              <a:rPr lang="en-US" dirty="0" smtClean="0"/>
              <a:t>Parameterization for hadron production, f(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Warp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dirty="0" smtClean="0"/>
              <a:t> to tune default MC to Muon Monitor data.</a:t>
            </a:r>
          </a:p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281" y="2729680"/>
            <a:ext cx="8708983" cy="3714031"/>
            <a:chOff x="144" y="1712"/>
            <a:chExt cx="6046" cy="2580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2212"/>
              <a:ext cx="2015" cy="2080"/>
            </a:xfrm>
            <a:prstGeom prst="rect">
              <a:avLst/>
            </a:prstGeom>
            <a:noFill/>
            <a:ln w="54720">
              <a:solidFill>
                <a:srgbClr val="000000"/>
              </a:solidFill>
              <a:round/>
              <a:headEnd/>
              <a:tailEnd/>
            </a:ln>
            <a:effectLst/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9" y="2212"/>
              <a:ext cx="2015" cy="2080"/>
            </a:xfrm>
            <a:prstGeom prst="rect">
              <a:avLst/>
            </a:prstGeom>
            <a:noFill/>
            <a:ln w="54720">
              <a:solidFill>
                <a:srgbClr val="000000"/>
              </a:solidFill>
              <a:round/>
              <a:headEnd/>
              <a:tailEnd/>
            </a:ln>
            <a:effectLst/>
          </p:spPr>
        </p:pic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5" y="2212"/>
              <a:ext cx="2015" cy="2080"/>
            </a:xfrm>
            <a:prstGeom prst="rect">
              <a:avLst/>
            </a:prstGeom>
            <a:noFill/>
            <a:ln w="54720">
              <a:solidFill>
                <a:srgbClr val="000000"/>
              </a:solidFill>
              <a:round/>
              <a:headEnd/>
              <a:tailEnd/>
            </a:ln>
            <a:effectLst/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815" y="1712"/>
              <a:ext cx="841" cy="288"/>
              <a:chOff x="815" y="1712"/>
              <a:chExt cx="841" cy="288"/>
            </a:xfrm>
          </p:grpSpPr>
          <p:sp>
            <p:nvSpPr>
              <p:cNvPr id="18440" name="Oval 8"/>
              <p:cNvSpPr>
                <a:spLocks noChangeArrowheads="1"/>
              </p:cNvSpPr>
              <p:nvPr/>
            </p:nvSpPr>
            <p:spPr bwMode="auto">
              <a:xfrm>
                <a:off x="815" y="186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1" name="Text Box 9"/>
              <p:cNvSpPr txBox="1">
                <a:spLocks noChangeArrowheads="1"/>
              </p:cNvSpPr>
              <p:nvPr/>
            </p:nvSpPr>
            <p:spPr bwMode="auto">
              <a:xfrm>
                <a:off x="907" y="1712"/>
                <a:ext cx="750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7932" rIns="90000" bIns="45000"/>
              <a:lstStyle/>
              <a:p>
                <a:pPr>
                  <a:tabLst>
                    <a:tab pos="656650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Data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725" y="1730"/>
              <a:ext cx="2000" cy="288"/>
              <a:chOff x="1725" y="1730"/>
              <a:chExt cx="2000" cy="288"/>
            </a:xfrm>
          </p:grpSpPr>
          <p:sp>
            <p:nvSpPr>
              <p:cNvPr id="18443" name="Line 11"/>
              <p:cNvSpPr>
                <a:spLocks noChangeShapeType="1"/>
              </p:cNvSpPr>
              <p:nvPr/>
            </p:nvSpPr>
            <p:spPr bwMode="auto">
              <a:xfrm>
                <a:off x="1725" y="1926"/>
                <a:ext cx="391" cy="1"/>
              </a:xfrm>
              <a:prstGeom prst="line">
                <a:avLst/>
              </a:prstGeom>
              <a:noFill/>
              <a:ln w="7308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Text Box 12"/>
              <p:cNvSpPr txBox="1">
                <a:spLocks noChangeArrowheads="1"/>
              </p:cNvSpPr>
              <p:nvPr/>
            </p:nvSpPr>
            <p:spPr bwMode="auto">
              <a:xfrm>
                <a:off x="2119" y="1730"/>
                <a:ext cx="1606" cy="2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7932" rIns="90000" bIns="45000"/>
              <a:lstStyle/>
              <a:p>
                <a:pPr>
                  <a:tabLst>
                    <a:tab pos="656650" algn="l"/>
                    <a:tab pos="1313299" algn="l"/>
                    <a:tab pos="1969949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Monte-Carlo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584" y="1722"/>
              <a:ext cx="2491" cy="522"/>
              <a:chOff x="3584" y="1722"/>
              <a:chExt cx="2491" cy="522"/>
            </a:xfrm>
          </p:grpSpPr>
          <p:sp>
            <p:nvSpPr>
              <p:cNvPr id="18446" name="Line 14"/>
              <p:cNvSpPr>
                <a:spLocks noChangeShapeType="1"/>
              </p:cNvSpPr>
              <p:nvPr/>
            </p:nvSpPr>
            <p:spPr bwMode="auto">
              <a:xfrm>
                <a:off x="3584" y="1942"/>
                <a:ext cx="432" cy="1"/>
              </a:xfrm>
              <a:prstGeom prst="line">
                <a:avLst/>
              </a:prstGeom>
              <a:noFill/>
              <a:ln w="7308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Text Box 15"/>
              <p:cNvSpPr txBox="1">
                <a:spLocks noChangeArrowheads="1"/>
              </p:cNvSpPr>
              <p:nvPr/>
            </p:nvSpPr>
            <p:spPr bwMode="auto">
              <a:xfrm>
                <a:off x="3978" y="1722"/>
                <a:ext cx="2097" cy="52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67932" rIns="90000" bIns="45000"/>
              <a:lstStyle/>
              <a:p>
                <a:pPr>
                  <a:tabLst>
                    <a:tab pos="656650" algn="l"/>
                    <a:tab pos="1313299" algn="l"/>
                    <a:tab pos="1969949" algn="l"/>
                    <a:tab pos="2626599" algn="l"/>
                  </a:tabLst>
                </a:pPr>
                <a:r>
                  <a:rPr lang="en-US" sz="24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Tuned Monte-Carlo</a:t>
                </a:r>
              </a:p>
            </p:txBody>
          </p:sp>
        </p:grp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Monitor Tuning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7426" y="1691468"/>
            <a:ext cx="4145626" cy="4269695"/>
            <a:chOff x="144" y="1175"/>
            <a:chExt cx="2878" cy="2966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1175"/>
              <a:ext cx="2879" cy="2967"/>
            </a:xfrm>
            <a:prstGeom prst="rect">
              <a:avLst/>
            </a:prstGeom>
            <a:noFill/>
            <a:ln w="54720">
              <a:solidFill>
                <a:srgbClr val="000000"/>
              </a:solidFill>
              <a:round/>
              <a:headEnd/>
              <a:tailEnd/>
            </a:ln>
            <a:effectLst/>
          </p:spPr>
        </p:pic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1629" y="1584"/>
              <a:ext cx="178" cy="1"/>
            </a:xfrm>
            <a:prstGeom prst="line">
              <a:avLst/>
            </a:prstGeom>
            <a:noFill/>
            <a:ln w="54720">
              <a:solidFill>
                <a:srgbClr val="00AE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1629" y="1803"/>
              <a:ext cx="178" cy="1"/>
            </a:xfrm>
            <a:prstGeom prst="line">
              <a:avLst/>
            </a:prstGeom>
            <a:noFill/>
            <a:ln w="5472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1629" y="2028"/>
              <a:ext cx="178" cy="1"/>
            </a:xfrm>
            <a:prstGeom prst="line">
              <a:avLst/>
            </a:prstGeom>
            <a:noFill/>
            <a:ln w="5472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99229" y="6015865"/>
            <a:ext cx="4147067" cy="1036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400" dirty="0">
                <a:solidFill>
                  <a:srgbClr val="000000"/>
                </a:solidFill>
                <a:latin typeface="Symbol" pitchFamily="18" charset="2"/>
                <a:ea typeface="DejaVu LGC Sans" charset="0"/>
                <a:cs typeface="DejaVu LGC Sans" charset="0"/>
              </a:rPr>
              <a:t>m </a:t>
            </a:r>
            <a:r>
              <a:rPr lang="en-US" sz="2400" dirty="0">
                <a:solidFill>
                  <a:srgbClr val="000000"/>
                </a:solidFill>
                <a:latin typeface="Luxi Serif" pitchFamily="16" charset="0"/>
                <a:ea typeface="DejaVu LGC Sans" charset="0"/>
                <a:cs typeface="DejaVu LGC Sans" charset="0"/>
              </a:rPr>
              <a:t>Monitor energy threshold.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1037127" y="5520662"/>
            <a:ext cx="1441" cy="62476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Monitor Flux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084064" y="990600"/>
            <a:ext cx="3742436" cy="51355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Shape only measurement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</a:t>
            </a:r>
            <a:r>
              <a:rPr lang="en-US" dirty="0" smtClean="0"/>
              <a:t>arge uncertainty in Ionization Scale flux requires normalization to MINOS data for E</a:t>
            </a:r>
            <a:r>
              <a:rPr lang="en-US" baseline="-25000" dirty="0" smtClean="0">
                <a:latin typeface="Symbol" pitchFamily="18" charset="2"/>
              </a:rPr>
              <a:t>n</a:t>
            </a:r>
            <a:r>
              <a:rPr lang="en-US" dirty="0" smtClean="0"/>
              <a:t> &gt;  26GeV.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Error bars come from...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+/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- ratio, K/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ratio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Non-linearity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Backgrounds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 situ measurement; accounts for real </a:t>
            </a:r>
            <a:r>
              <a:rPr lang="en-US" dirty="0" err="1" smtClean="0"/>
              <a:t>beamline</a:t>
            </a:r>
            <a:r>
              <a:rPr lang="en-US" dirty="0" smtClean="0"/>
              <a:t> conditions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Independent of neutrino data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498" name="Picture 2" descr="latestCCEventsPerPOT"/>
          <p:cNvPicPr>
            <a:picLocks noChangeAspect="1" noChangeArrowheads="1"/>
          </p:cNvPicPr>
          <p:nvPr/>
        </p:nvPicPr>
        <p:blipFill>
          <a:blip r:embed="rId2" cstate="print"/>
          <a:srcRect r="6938"/>
          <a:stretch>
            <a:fillRect/>
          </a:stretch>
        </p:blipFill>
        <p:spPr bwMode="auto">
          <a:xfrm>
            <a:off x="690458" y="779850"/>
            <a:ext cx="7128592" cy="3298212"/>
          </a:xfrm>
          <a:prstGeom prst="rect">
            <a:avLst/>
          </a:prstGeom>
          <a:noFill/>
        </p:spPr>
      </p:pic>
      <p:sp>
        <p:nvSpPr>
          <p:cNvPr id="6184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078"/>
            <a:ext cx="8229600" cy="792163"/>
          </a:xfrm>
        </p:spPr>
        <p:txBody>
          <a:bodyPr/>
          <a:lstStyle/>
          <a:p>
            <a:r>
              <a:rPr lang="en-US" dirty="0" smtClean="0"/>
              <a:t>NuMI Target Degradation</a:t>
            </a:r>
            <a:endParaRPr lang="en-US" dirty="0"/>
          </a:p>
        </p:txBody>
      </p:sp>
      <p:sp>
        <p:nvSpPr>
          <p:cNvPr id="618500" name="Rectangle 4"/>
          <p:cNvSpPr>
            <a:spLocks noGrp="1" noChangeArrowheads="1"/>
          </p:cNvSpPr>
          <p:nvPr>
            <p:ph idx="1"/>
          </p:nvPr>
        </p:nvSpPr>
        <p:spPr>
          <a:xfrm>
            <a:off x="0" y="4366727"/>
            <a:ext cx="4586990" cy="20993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40000"/>
              </a:lnSpc>
            </a:pPr>
            <a:r>
              <a:rPr lang="en-US" sz="2800" dirty="0" smtClean="0"/>
              <a:t>Neutrino yield from the NuMI target degraded by ~5% over an exposure of ~ 6e20 protons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/>
              <a:t>Spectral shape also changes 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Analyses must allow for a changing beam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This experience will guide the considerations for targets in future experiments</a:t>
            </a:r>
            <a:endParaRPr lang="en-US" sz="2800" dirty="0"/>
          </a:p>
        </p:txBody>
      </p:sp>
      <p:pic>
        <p:nvPicPr>
          <p:cNvPr id="64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4048" y="4128936"/>
            <a:ext cx="4739951" cy="27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163975"/>
            <a:ext cx="8242300" cy="4679950"/>
          </a:xfrm>
          <a:ln/>
        </p:spPr>
        <p:txBody>
          <a:bodyPr rIns="0"/>
          <a:lstStyle/>
          <a:p>
            <a:pPr>
              <a:lnSpc>
                <a:spcPct val="130000"/>
              </a:lnSpc>
              <a:tabLst>
                <a:tab pos="1219200" algn="l"/>
                <a:tab pos="1219200" algn="l"/>
                <a:tab pos="1219200" algn="l"/>
                <a:tab pos="1219200" algn="l"/>
                <a:tab pos="1828800" algn="l"/>
                <a:tab pos="1219200" algn="l"/>
                <a:tab pos="1219200" algn="l"/>
                <a:tab pos="1219200" algn="l"/>
                <a:tab pos="1219200" algn="l"/>
                <a:tab pos="1828800" algn="l"/>
                <a:tab pos="1219200" algn="l"/>
                <a:tab pos="1219200" algn="l"/>
                <a:tab pos="1219200" algn="l"/>
                <a:tab pos="1219200" algn="l"/>
                <a:tab pos="1828800" algn="l"/>
                <a:tab pos="1219200" algn="l"/>
                <a:tab pos="1219200" algn="l"/>
                <a:tab pos="1219200" algn="l"/>
                <a:tab pos="1219200" algn="l"/>
                <a:tab pos="1828800" algn="l"/>
              </a:tabLst>
            </a:pPr>
            <a:r>
              <a:rPr lang="en-US" sz="4800" dirty="0" smtClean="0"/>
              <a:t>The </a:t>
            </a:r>
            <a:r>
              <a:rPr lang="en-US" sz="4800" dirty="0" smtClean="0">
                <a:latin typeface="Symbol" pitchFamily="18" charset="2"/>
                <a:sym typeface="Lucida Grande" charset="0"/>
              </a:rPr>
              <a:t>n</a:t>
            </a:r>
            <a:r>
              <a:rPr lang="en-US" sz="4800" baseline="-6000" dirty="0" smtClean="0">
                <a:latin typeface="Symbol" pitchFamily="18" charset="2"/>
                <a:sym typeface="Lucida Grande" charset="0"/>
              </a:rPr>
              <a:t>m</a:t>
            </a:r>
            <a:r>
              <a:rPr lang="en-US" sz="4800" dirty="0" smtClean="0"/>
              <a:t> disappearance analysis:</a:t>
            </a:r>
            <a:br>
              <a:rPr lang="en-US" sz="4800" dirty="0" smtClean="0"/>
            </a:br>
            <a:r>
              <a:rPr lang="en-US" sz="3200" dirty="0" smtClean="0"/>
              <a:t>- Run I+II (3.36 x 10</a:t>
            </a:r>
            <a:r>
              <a:rPr lang="en-US" sz="3200" baseline="32000" dirty="0" smtClean="0"/>
              <a:t>20</a:t>
            </a:r>
            <a:r>
              <a:rPr lang="en-US" sz="3200" dirty="0" smtClean="0"/>
              <a:t> POT)</a:t>
            </a:r>
            <a:br>
              <a:rPr lang="en-US" sz="3200" dirty="0" smtClean="0"/>
            </a:br>
            <a:r>
              <a:rPr lang="en-US" sz="2800" b="1" dirty="0" smtClean="0"/>
              <a:t>Phys.Rev.Lett.101:131802,2008</a:t>
            </a:r>
            <a:br>
              <a:rPr lang="en-US" sz="2800" b="1" dirty="0" smtClean="0"/>
            </a:br>
            <a:r>
              <a:rPr lang="en-US" sz="2800" dirty="0" smtClean="0"/>
              <a:t>-New analysis in </a:t>
            </a:r>
            <a:r>
              <a:rPr lang="en-US" sz="2800" dirty="0" smtClean="0"/>
              <a:t>preparation</a:t>
            </a:r>
            <a:br>
              <a:rPr lang="en-US" sz="2800" dirty="0" smtClean="0"/>
            </a:br>
            <a:r>
              <a:rPr lang="en-US" sz="2800" dirty="0" smtClean="0"/>
              <a:t>- See Evans talk for more detail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disappearance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44500" y="990601"/>
            <a:ext cx="3770884" cy="3553967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 both low and high energy beam</a:t>
            </a:r>
          </a:p>
          <a:p>
            <a:pPr lvl="1"/>
            <a:r>
              <a:rPr lang="en-US" sz="2000" dirty="0" smtClean="0"/>
              <a:t>Blind analysis</a:t>
            </a:r>
          </a:p>
          <a:p>
            <a:pPr lvl="1"/>
            <a:r>
              <a:rPr lang="en-US" sz="2000" dirty="0" smtClean="0"/>
              <a:t>Expected 1065 ± 60 with no </a:t>
            </a:r>
            <a:r>
              <a:rPr lang="en-US" sz="2000" dirty="0" err="1" smtClean="0"/>
              <a:t>osc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Observed 848 events.</a:t>
            </a:r>
          </a:p>
          <a:p>
            <a:endParaRPr lang="en-US" sz="2400" dirty="0"/>
          </a:p>
          <a:p>
            <a:r>
              <a:rPr lang="en-US" sz="2400" dirty="0" smtClean="0"/>
              <a:t>Energy spectrum fit with the oscillation hypothesis</a:t>
            </a:r>
          </a:p>
          <a:p>
            <a:endParaRPr lang="en-US" sz="2400" dirty="0"/>
          </a:p>
        </p:txBody>
      </p:sp>
      <p:graphicFrame>
        <p:nvGraphicFramePr>
          <p:cNvPr id="138248" name="Object 8"/>
          <p:cNvGraphicFramePr>
            <a:graphicFrameLocks noChangeAspect="1"/>
          </p:cNvGraphicFramePr>
          <p:nvPr/>
        </p:nvGraphicFramePr>
        <p:xfrm>
          <a:off x="576399" y="4850205"/>
          <a:ext cx="3682193" cy="1130873"/>
        </p:xfrm>
        <a:graphic>
          <a:graphicData uri="http://schemas.openxmlformats.org/presentationml/2006/ole">
            <p:oleObj spid="_x0000_s608258" name="Equation" r:id="rId3" imgW="2476440" imgH="761760" progId="Equation.3">
              <p:embed/>
            </p:oleObj>
          </a:graphicData>
        </a:graphic>
      </p:graphicFrame>
      <p:pic>
        <p:nvPicPr>
          <p:cNvPr id="138249" name="Picture 9" descr="ColourSpectrum-1.eps"/>
          <p:cNvPicPr>
            <a:picLocks noChangeAspect="1"/>
          </p:cNvPicPr>
          <p:nvPr/>
        </p:nvPicPr>
        <p:blipFill>
          <a:blip r:embed="rId4" cstate="print"/>
          <a:srcRect t="13411" r="3423" b="2715"/>
          <a:stretch>
            <a:fillRect/>
          </a:stretch>
        </p:blipFill>
        <p:spPr bwMode="auto">
          <a:xfrm>
            <a:off x="4405313" y="1066800"/>
            <a:ext cx="47386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1" name="Picture 6" descr="MINOSOtherContour.eps"/>
          <p:cNvPicPr>
            <a:picLocks noChangeAspect="1"/>
          </p:cNvPicPr>
          <p:nvPr/>
        </p:nvPicPr>
        <p:blipFill>
          <a:blip r:embed="rId2" cstate="print"/>
          <a:srcRect t="12987" r="11723"/>
          <a:stretch>
            <a:fillRect/>
          </a:stretch>
        </p:blipFill>
        <p:spPr bwMode="auto">
          <a:xfrm>
            <a:off x="228600" y="1066800"/>
            <a:ext cx="4175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33400" y="5176910"/>
            <a:ext cx="7010400" cy="168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CC"/>
              </a:buClr>
              <a:buFont typeface="Wingdings" pitchFamily="2" charset="2"/>
              <a:buNone/>
            </a:pPr>
            <a:r>
              <a:rPr lang="en-GB" sz="2500" i="1" u="sng" dirty="0">
                <a:solidFill>
                  <a:srgbClr val="C20101"/>
                </a:solidFill>
                <a:latin typeface="Helvetica Neue" charset="0"/>
                <a:ea typeface="ＭＳ Ｐゴシック"/>
                <a:cs typeface="ＭＳ Ｐゴシック"/>
              </a:rPr>
              <a:t>Best </a:t>
            </a:r>
            <a:r>
              <a:rPr lang="en-GB" sz="2500" i="1" u="sng" dirty="0" smtClean="0">
                <a:solidFill>
                  <a:srgbClr val="C20101"/>
                </a:solidFill>
                <a:latin typeface="Helvetica Neue" charset="0"/>
                <a:ea typeface="ＭＳ Ｐゴシック"/>
                <a:cs typeface="ＭＳ Ｐゴシック"/>
              </a:rPr>
              <a:t>fit </a:t>
            </a:r>
            <a:r>
              <a:rPr lang="en-GB" sz="2000" dirty="0" smtClean="0">
                <a:solidFill>
                  <a:schemeClr val="accent4"/>
                </a:solidFill>
                <a:latin typeface="Helvetica Neue" charset="0"/>
                <a:ea typeface="ＭＳ Ｐゴシック"/>
                <a:cs typeface="ＭＳ Ｐゴシック"/>
              </a:rPr>
              <a:t> ( 3.1e20 protons )</a:t>
            </a:r>
            <a:endParaRPr lang="en-GB" sz="2500" dirty="0">
              <a:solidFill>
                <a:schemeClr val="accent4"/>
              </a:solidFill>
              <a:latin typeface="Helvetica Neue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</a:rPr>
              <a:t>|</a:t>
            </a:r>
            <a:r>
              <a:rPr lang="en-US" sz="24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Δ</a:t>
            </a:r>
            <a:r>
              <a:rPr lang="en-US" sz="2400" i="1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m</a:t>
            </a:r>
            <a:r>
              <a:rPr lang="en-US" sz="2400" i="1" baseline="-250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32</a:t>
            </a:r>
            <a:r>
              <a:rPr lang="en-US" sz="2400" baseline="300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</a:rPr>
              <a:t>2</a:t>
            </a:r>
            <a:r>
              <a:rPr lang="en-US" sz="24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|</a:t>
            </a:r>
            <a:r>
              <a:rPr lang="en-US" sz="24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</a:rPr>
              <a:t> =(2.43±0.13)x10</a:t>
            </a:r>
            <a:r>
              <a:rPr lang="en-US" sz="2400" baseline="300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</a:rPr>
              <a:t>-3 </a:t>
            </a:r>
            <a:r>
              <a:rPr lang="en-US" sz="24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</a:rPr>
              <a:t>eV</a:t>
            </a:r>
            <a:r>
              <a:rPr lang="en-US" sz="2400" baseline="300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</a:rPr>
              <a:t>2</a:t>
            </a:r>
            <a:r>
              <a:rPr lang="en-US" sz="24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</a:rPr>
              <a:t> </a:t>
            </a:r>
            <a:r>
              <a:rPr lang="en-US" sz="2400" dirty="0">
                <a:latin typeface="Helvetica Neue" charset="0"/>
                <a:ea typeface="ＭＳ Ｐゴシック"/>
                <a:cs typeface="ＭＳ Ｐゴシック"/>
              </a:rPr>
              <a:t>(68% C.L.)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</a:rPr>
              <a:t>sin</a:t>
            </a:r>
            <a:r>
              <a:rPr lang="en-US" sz="2400" baseline="300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</a:rPr>
              <a:t>2</a:t>
            </a:r>
            <a:r>
              <a:rPr lang="en-US" sz="24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</a:rPr>
              <a:t>(2</a:t>
            </a:r>
            <a:r>
              <a:rPr lang="en-US" sz="2400" i="1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θ</a:t>
            </a:r>
            <a:r>
              <a:rPr lang="en-US" sz="2400" i="1" baseline="-250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23</a:t>
            </a:r>
            <a:r>
              <a:rPr lang="en-US" sz="24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) &gt; 0.95</a:t>
            </a:r>
            <a:r>
              <a:rPr lang="en-US" sz="2400" dirty="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 (68% C.L.),</a:t>
            </a:r>
            <a:r>
              <a:rPr lang="en-US" sz="24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 0.90 </a:t>
            </a:r>
            <a:r>
              <a:rPr lang="en-US" sz="2400" dirty="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(90% C.L.)</a:t>
            </a:r>
            <a:endParaRPr lang="en-GB" sz="2000" dirty="0">
              <a:latin typeface="Times" charset="0"/>
              <a:ea typeface="ＭＳ Ｐゴシック"/>
              <a:cs typeface="ＭＳ Ｐゴシック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4800600"/>
            <a:ext cx="3843338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/>
            <a:r>
              <a:rPr lang="en-GB" sz="2000" i="1">
                <a:latin typeface="Times" charset="0"/>
                <a:ea typeface="ＭＳ Ｐゴシック"/>
                <a:cs typeface="ＭＳ Ｐゴシック"/>
              </a:rPr>
              <a:t>Phys. Rev. Lett. </a:t>
            </a:r>
            <a:r>
              <a:rPr lang="en-GB" sz="2000" b="1" i="1">
                <a:latin typeface="Times" charset="0"/>
                <a:ea typeface="ＭＳ Ｐゴシック"/>
                <a:cs typeface="ＭＳ Ｐゴシック"/>
              </a:rPr>
              <a:t>101</a:t>
            </a:r>
            <a:r>
              <a:rPr lang="en-GB" sz="2000" i="1">
                <a:latin typeface="Times" charset="0"/>
                <a:ea typeface="ＭＳ Ｐゴシック"/>
                <a:cs typeface="ＭＳ Ｐゴシック"/>
              </a:rPr>
              <a:t>, 131802 (2008)</a:t>
            </a:r>
            <a:endParaRPr lang="en-US" sz="2000" i="1">
              <a:latin typeface="Times" charset="0"/>
              <a:ea typeface="ＭＳ Ｐゴシック"/>
              <a:cs typeface="ＭＳ Ｐゴシック"/>
            </a:endParaRP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457200" y="192088"/>
            <a:ext cx="8229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 anchor="ctr"/>
          <a:lstStyle/>
          <a:p>
            <a:pPr algn="ctr">
              <a:tabLst>
                <a:tab pos="1219200" algn="l"/>
                <a:tab pos="1828800" algn="l"/>
              </a:tabLst>
            </a:pPr>
            <a:r>
              <a:rPr lang="en-US" sz="4400">
                <a:solidFill>
                  <a:schemeClr val="accent2"/>
                </a:solidFill>
                <a:latin typeface="Times New Roman" pitchFamily="18" charset="0"/>
              </a:rPr>
              <a:t>Allowed Parameter Space</a:t>
            </a: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4876800" y="990600"/>
            <a:ext cx="37798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2738" indent="-312738" algn="l">
              <a:spcBef>
                <a:spcPct val="20000"/>
              </a:spcBef>
              <a:buFontTx/>
              <a:buChar char="•"/>
              <a:tabLst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</a:tabLst>
            </a:pPr>
            <a:r>
              <a:rPr lang="en-US" sz="2400" dirty="0" smtClean="0">
                <a:solidFill>
                  <a:srgbClr val="663300"/>
                </a:solidFill>
                <a:latin typeface="Times New Roman" pitchFamily="18" charset="0"/>
              </a:rPr>
              <a:t>Analysis of </a:t>
            </a:r>
            <a:r>
              <a:rPr lang="en-US" sz="2400" dirty="0">
                <a:solidFill>
                  <a:srgbClr val="663300"/>
                </a:solidFill>
                <a:latin typeface="Times New Roman" pitchFamily="18" charset="0"/>
              </a:rPr>
              <a:t>7e20 </a:t>
            </a:r>
            <a:r>
              <a:rPr lang="en-US" sz="2400" dirty="0" smtClean="0">
                <a:solidFill>
                  <a:srgbClr val="663300"/>
                </a:solidFill>
                <a:latin typeface="Times New Roman" pitchFamily="18" charset="0"/>
              </a:rPr>
              <a:t>is nearing completion</a:t>
            </a:r>
            <a:endParaRPr lang="en-US" sz="2400" dirty="0">
              <a:solidFill>
                <a:srgbClr val="663300"/>
              </a:solidFill>
              <a:latin typeface="Times New Roman" pitchFamily="18" charset="0"/>
            </a:endParaRPr>
          </a:p>
          <a:p>
            <a:pPr marL="312738" indent="-312738" algn="l">
              <a:spcBef>
                <a:spcPct val="20000"/>
              </a:spcBef>
              <a:buFontTx/>
              <a:buChar char="•"/>
              <a:tabLst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</a:tabLst>
            </a:pPr>
            <a:r>
              <a:rPr lang="en-US" sz="2400" dirty="0" smtClean="0">
                <a:solidFill>
                  <a:srgbClr val="663300"/>
                </a:solidFill>
                <a:latin typeface="Times New Roman" pitchFamily="18" charset="0"/>
              </a:rPr>
              <a:t>Improvements:</a:t>
            </a:r>
            <a:endParaRPr lang="en-US" sz="2400" dirty="0">
              <a:solidFill>
                <a:srgbClr val="663300"/>
              </a:solidFill>
              <a:latin typeface="Times New Roman" pitchFamily="18" charset="0"/>
            </a:endParaRPr>
          </a:p>
          <a:p>
            <a:pPr marL="706438" lvl="1" indent="-312738" algn="l">
              <a:spcBef>
                <a:spcPct val="20000"/>
              </a:spcBef>
              <a:buFont typeface="Wingdings" pitchFamily="2" charset="2"/>
              <a:buChar char="Ø"/>
              <a:tabLst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</a:tabLst>
            </a:pPr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Looser cuts as systematics are better understood</a:t>
            </a:r>
          </a:p>
          <a:p>
            <a:pPr marL="706438" lvl="1" indent="-312738" algn="l">
              <a:spcBef>
                <a:spcPct val="20000"/>
              </a:spcBef>
              <a:buFont typeface="Wingdings" pitchFamily="2" charset="2"/>
              <a:buChar char="Ø"/>
              <a:tabLst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</a:tabLst>
            </a:pPr>
            <a:r>
              <a:rPr lang="en-US" sz="2000" dirty="0" smtClean="0">
                <a:solidFill>
                  <a:srgbClr val="006600"/>
                </a:solidFill>
                <a:latin typeface="Times New Roman" pitchFamily="18" charset="0"/>
              </a:rPr>
              <a:t>Combine 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anti-neutrinos</a:t>
            </a:r>
          </a:p>
          <a:p>
            <a:pPr marL="706438" lvl="1" indent="-312738" algn="l">
              <a:spcBef>
                <a:spcPct val="20000"/>
              </a:spcBef>
              <a:buFont typeface="Wingdings" pitchFamily="2" charset="2"/>
              <a:buChar char="Ø"/>
              <a:tabLst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066800" algn="l"/>
                <a:tab pos="1828800" algn="l"/>
                <a:tab pos="673100" algn="l"/>
                <a:tab pos="673100" algn="l"/>
              </a:tabLst>
            </a:pPr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Add rock </a:t>
            </a:r>
            <a:r>
              <a:rPr lang="en-US" sz="2000" dirty="0" smtClean="0">
                <a:solidFill>
                  <a:srgbClr val="006600"/>
                </a:solidFill>
                <a:latin typeface="Times New Roman" pitchFamily="18" charset="0"/>
              </a:rPr>
              <a:t>muons and the edges of detector</a:t>
            </a:r>
            <a:endParaRPr lang="en-US" sz="2000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/>
          </p:cNvSpPr>
          <p:nvPr/>
        </p:nvSpPr>
        <p:spPr bwMode="auto">
          <a:xfrm>
            <a:off x="0" y="1752600"/>
            <a:ext cx="48006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9900CC"/>
              </a:buClr>
              <a:buFont typeface="Wingdings" pitchFamily="2" charset="2"/>
              <a:buNone/>
            </a:pPr>
            <a:r>
              <a:rPr lang="en-US" sz="2400" dirty="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[1] </a:t>
            </a:r>
            <a:r>
              <a:rPr lang="en-US" sz="2400" dirty="0">
                <a:solidFill>
                  <a:srgbClr val="FF0000"/>
                </a:solidFill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Decay without oscillations: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000"/>
              </a:spcBef>
              <a:buClr>
                <a:srgbClr val="9900CC"/>
              </a:buClr>
              <a:buFont typeface="Wingdings" pitchFamily="2" charset="2"/>
              <a:buNone/>
            </a:pPr>
            <a:r>
              <a:rPr lang="en-US" sz="2000" dirty="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       χ</a:t>
            </a:r>
            <a:r>
              <a:rPr lang="en-US" sz="2000" baseline="30000" dirty="0">
                <a:latin typeface="Helvetica Neue" charset="0"/>
                <a:ea typeface="ＭＳ Ｐゴシック"/>
                <a:cs typeface="ＭＳ Ｐゴシック"/>
              </a:rPr>
              <a:t>2</a:t>
            </a:r>
            <a:r>
              <a:rPr lang="en-US" sz="2000" dirty="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/</a:t>
            </a:r>
            <a:r>
              <a:rPr lang="en-US" sz="2000" dirty="0" err="1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ndof</a:t>
            </a:r>
            <a:r>
              <a:rPr lang="en-US" sz="2000" dirty="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 = 104/97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rgbClr val="9900CC"/>
              </a:buClr>
              <a:buFont typeface="Wingdings" pitchFamily="2" charset="2"/>
              <a:buNone/>
            </a:pPr>
            <a:r>
              <a:rPr lang="en-US" sz="2000" dirty="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Δχ</a:t>
            </a:r>
            <a:r>
              <a:rPr lang="en-US" sz="2000" baseline="30000" dirty="0">
                <a:latin typeface="Helvetica Neue" charset="0"/>
                <a:ea typeface="ＭＳ Ｐゴシック"/>
                <a:cs typeface="ＭＳ Ｐゴシック"/>
              </a:rPr>
              <a:t>2 </a:t>
            </a:r>
            <a:r>
              <a:rPr lang="en-US" sz="2000" dirty="0">
                <a:latin typeface="Helvetica Neue" charset="0"/>
                <a:ea typeface="ＭＳ Ｐゴシック"/>
                <a:cs typeface="ＭＳ Ｐゴシック"/>
              </a:rPr>
              <a:t>= 14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rgbClr val="9900CC"/>
              </a:buClr>
              <a:buFont typeface="Wingdings" pitchFamily="2" charset="2"/>
              <a:buNone/>
            </a:pPr>
            <a:r>
              <a:rPr lang="en-US" sz="2400" i="1" dirty="0">
                <a:latin typeface="Helvetica Neue Light" charset="0"/>
                <a:ea typeface="ＭＳ Ｐゴシック"/>
                <a:cs typeface="ＭＳ Ｐゴシック"/>
              </a:rPr>
              <a:t>disfavored </a:t>
            </a:r>
            <a:r>
              <a:rPr lang="en-US" sz="2400" i="1" dirty="0">
                <a:solidFill>
                  <a:srgbClr val="800000"/>
                </a:solidFill>
                <a:latin typeface="Helvetica Neue Light" charset="0"/>
                <a:ea typeface="ＭＳ Ｐゴシック"/>
                <a:cs typeface="ＭＳ Ｐゴシック"/>
              </a:rPr>
              <a:t>at 3.7σ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rgbClr val="9900CC"/>
              </a:buClr>
              <a:buFont typeface="Wingdings" pitchFamily="2" charset="2"/>
              <a:buNone/>
            </a:pPr>
            <a:r>
              <a:rPr lang="en-US" sz="2400" dirty="0">
                <a:latin typeface="Helvetica Neue Light" charset="0"/>
                <a:ea typeface="ＭＳ Ｐゴシック"/>
                <a:cs typeface="ＭＳ Ｐゴシック"/>
              </a:rPr>
              <a:t>(</a:t>
            </a:r>
            <a:r>
              <a:rPr lang="en-US" sz="2400" i="1" dirty="0">
                <a:solidFill>
                  <a:srgbClr val="800000"/>
                </a:solidFill>
                <a:latin typeface="Helvetica Neue Light" charset="0"/>
                <a:ea typeface="ＭＳ Ｐゴシック"/>
                <a:cs typeface="ＭＳ Ｐゴシック"/>
              </a:rPr>
              <a:t>5.4σ </a:t>
            </a:r>
            <a:r>
              <a:rPr lang="en-US" sz="2400" dirty="0">
                <a:solidFill>
                  <a:srgbClr val="000000"/>
                </a:solidFill>
                <a:latin typeface="Helvetica Neue Light" charset="0"/>
                <a:ea typeface="ＭＳ Ｐゴシック"/>
                <a:cs typeface="ＭＳ Ｐゴシック"/>
              </a:rPr>
              <a:t>if combine CC &amp; NC)</a:t>
            </a:r>
            <a:endParaRPr lang="en-US" sz="2400" dirty="0">
              <a:latin typeface="Helvetica Neue Light" charset="0"/>
              <a:ea typeface="ＭＳ Ｐゴシック"/>
              <a:cs typeface="ＭＳ Ｐゴシック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1225"/>
              </a:spcBef>
              <a:buClr>
                <a:srgbClr val="9900CC"/>
              </a:buClr>
              <a:buFont typeface="Wingdings" pitchFamily="2" charset="2"/>
              <a:buNone/>
            </a:pPr>
            <a:r>
              <a:rPr lang="en-US" sz="24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[2] </a:t>
            </a:r>
            <a:r>
              <a:rPr lang="en-US" sz="2400" dirty="0" err="1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Decoherence</a:t>
            </a:r>
            <a:r>
              <a:rPr lang="en-US" sz="2400" dirty="0">
                <a:solidFill>
                  <a:srgbClr val="000090"/>
                </a:solidFill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: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1000"/>
              </a:spcBef>
              <a:buClr>
                <a:srgbClr val="9900CC"/>
              </a:buClr>
              <a:buFont typeface="Wingdings" pitchFamily="2" charset="2"/>
              <a:buNone/>
            </a:pPr>
            <a:r>
              <a:rPr lang="en-US" sz="2000" dirty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        </a:t>
            </a:r>
            <a:r>
              <a:rPr lang="en-US" sz="2000" dirty="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χ</a:t>
            </a:r>
            <a:r>
              <a:rPr lang="en-US" sz="2000" baseline="30000" dirty="0">
                <a:latin typeface="Helvetica Neue" charset="0"/>
                <a:ea typeface="ＭＳ Ｐゴシック"/>
                <a:cs typeface="ＭＳ Ｐゴシック"/>
              </a:rPr>
              <a:t>2</a:t>
            </a:r>
            <a:r>
              <a:rPr lang="en-US" sz="2000" dirty="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/</a:t>
            </a:r>
            <a:r>
              <a:rPr lang="en-US" sz="2000" dirty="0" err="1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ndof</a:t>
            </a:r>
            <a:r>
              <a:rPr lang="en-US" sz="2000" dirty="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 = 123/97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rgbClr val="9900CC"/>
              </a:buClr>
              <a:buFont typeface="Wingdings" pitchFamily="2" charset="2"/>
              <a:buNone/>
            </a:pPr>
            <a:r>
              <a:rPr lang="en-US" sz="2000" dirty="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Δχ</a:t>
            </a:r>
            <a:r>
              <a:rPr lang="en-US" sz="2000" baseline="30000" dirty="0">
                <a:latin typeface="Helvetica Neue" charset="0"/>
                <a:ea typeface="ＭＳ Ｐゴシック"/>
                <a:cs typeface="ＭＳ Ｐゴシック"/>
              </a:rPr>
              <a:t>2 </a:t>
            </a:r>
            <a:r>
              <a:rPr lang="en-US" sz="2000" dirty="0">
                <a:latin typeface="Helvetica Neue" charset="0"/>
                <a:ea typeface="ＭＳ Ｐゴシック"/>
                <a:cs typeface="ＭＳ Ｐゴシック"/>
              </a:rPr>
              <a:t>= 33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rgbClr val="9900CC"/>
              </a:buClr>
              <a:buFont typeface="Wingdings" pitchFamily="2" charset="2"/>
              <a:buNone/>
            </a:pPr>
            <a:r>
              <a:rPr lang="en-US" sz="2400" i="1" dirty="0">
                <a:latin typeface="Helvetica Neue Light" charset="0"/>
                <a:ea typeface="ＭＳ Ｐゴシック"/>
                <a:cs typeface="ＭＳ Ｐゴシック"/>
              </a:rPr>
              <a:t>disfavored </a:t>
            </a:r>
            <a:r>
              <a:rPr lang="en-US" sz="2400" i="1" dirty="0">
                <a:solidFill>
                  <a:srgbClr val="800000"/>
                </a:solidFill>
                <a:latin typeface="Helvetica Neue Light" charset="0"/>
                <a:ea typeface="ＭＳ Ｐゴシック"/>
                <a:cs typeface="ＭＳ Ｐゴシック"/>
              </a:rPr>
              <a:t>at 5.7σ</a:t>
            </a:r>
          </a:p>
        </p:txBody>
      </p:sp>
      <p:sp>
        <p:nvSpPr>
          <p:cNvPr id="14029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467600" cy="838200"/>
          </a:xfrm>
        </p:spPr>
        <p:txBody>
          <a:bodyPr/>
          <a:lstStyle/>
          <a:p>
            <a:r>
              <a:rPr lang="en-US" sz="3600"/>
              <a:t>Alternative models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9906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CC"/>
              </a:buClr>
              <a:buFont typeface="Wingdings" pitchFamily="2" charset="2"/>
              <a:buNone/>
            </a:pPr>
            <a:r>
              <a:rPr lang="en-GB" sz="2200">
                <a:solidFill>
                  <a:srgbClr val="800000"/>
                </a:solidFill>
                <a:latin typeface="Helvetica Neue" charset="0"/>
                <a:ea typeface="ＭＳ Ｐゴシック"/>
                <a:cs typeface="ＭＳ Ｐゴシック"/>
              </a:rPr>
              <a:t>Two alternative disappearance models are disfavored:</a:t>
            </a:r>
          </a:p>
        </p:txBody>
      </p:sp>
      <p:pic>
        <p:nvPicPr>
          <p:cNvPr id="140296" name="Picture 5" descr="ColourRatio.eps"/>
          <p:cNvPicPr>
            <a:picLocks noChangeAspect="1"/>
          </p:cNvPicPr>
          <p:nvPr/>
        </p:nvPicPr>
        <p:blipFill>
          <a:blip r:embed="rId2" cstate="print"/>
          <a:srcRect t="13837" r="3848"/>
          <a:stretch>
            <a:fillRect/>
          </a:stretch>
        </p:blipFill>
        <p:spPr bwMode="auto">
          <a:xfrm>
            <a:off x="4724400" y="1828800"/>
            <a:ext cx="431641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7" name="TextBox 15"/>
          <p:cNvSpPr txBox="1">
            <a:spLocks noChangeArrowheads="1"/>
          </p:cNvSpPr>
          <p:nvPr/>
        </p:nvSpPr>
        <p:spPr bwMode="auto">
          <a:xfrm>
            <a:off x="152400" y="5638800"/>
            <a:ext cx="4081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Helvetica Neue" charset="0"/>
                <a:ea typeface="ＭＳ Ｐゴシック"/>
                <a:cs typeface="ＭＳ Ｐゴシック"/>
              </a:rPr>
              <a:t>[1] V. Barger </a:t>
            </a:r>
            <a:r>
              <a:rPr lang="en-US" sz="1600" i="1">
                <a:latin typeface="Helvetica Neue" charset="0"/>
                <a:ea typeface="ＭＳ Ｐゴシック"/>
                <a:cs typeface="ＭＳ Ｐゴシック"/>
              </a:rPr>
              <a:t>et al.</a:t>
            </a:r>
            <a:r>
              <a:rPr lang="en-US" sz="1600">
                <a:latin typeface="Helvetica Neue" charset="0"/>
                <a:ea typeface="ＭＳ Ｐゴシック"/>
                <a:cs typeface="ＭＳ Ｐゴシック"/>
              </a:rPr>
              <a:t>, PRL </a:t>
            </a:r>
            <a:r>
              <a:rPr lang="en-US" sz="1600" b="1">
                <a:latin typeface="Helvetica Neue" charset="0"/>
                <a:ea typeface="ＭＳ Ｐゴシック"/>
                <a:cs typeface="ＭＳ Ｐゴシック"/>
              </a:rPr>
              <a:t>82</a:t>
            </a:r>
            <a:r>
              <a:rPr lang="en-US" sz="1600">
                <a:latin typeface="Helvetica Neue" charset="0"/>
                <a:ea typeface="ＭＳ Ｐゴシック"/>
                <a:cs typeface="ＭＳ Ｐゴシック"/>
              </a:rPr>
              <a:t>, 2640 (1999)</a:t>
            </a:r>
          </a:p>
          <a:p>
            <a:pPr eaLnBrk="0" hangingPunct="0"/>
            <a:r>
              <a:rPr lang="en-US" sz="1600">
                <a:latin typeface="Helvetica Neue" charset="0"/>
                <a:ea typeface="ＭＳ Ｐゴシック"/>
                <a:cs typeface="ＭＳ Ｐゴシック"/>
              </a:rPr>
              <a:t>[2] </a:t>
            </a:r>
            <a:r>
              <a:rPr lang="en-US" sz="160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G.L. Fogli </a:t>
            </a:r>
            <a:r>
              <a:rPr lang="en-US" sz="1600" i="1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et al.</a:t>
            </a:r>
            <a:r>
              <a:rPr lang="en-US" sz="160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, PRD</a:t>
            </a:r>
            <a:r>
              <a:rPr lang="en-US" sz="1600" b="1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 67</a:t>
            </a:r>
            <a:r>
              <a:rPr lang="en-US" sz="1600">
                <a:latin typeface="Helvetica Neue" charset="0"/>
                <a:ea typeface="ＭＳ Ｐゴシック"/>
                <a:cs typeface="ＭＳ Ｐゴシック"/>
                <a:sym typeface="Symbol" pitchFamily="18" charset="2"/>
              </a:rPr>
              <a:t>, 093006 (2003)</a:t>
            </a:r>
            <a:endParaRPr lang="en-US" sz="1600">
              <a:latin typeface="Times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714500"/>
            <a:ext cx="8582025" cy="3429000"/>
          </a:xfrm>
          <a:ln/>
        </p:spPr>
        <p:txBody>
          <a:bodyPr rIns="0"/>
          <a:lstStyle/>
          <a:p>
            <a:pPr>
              <a:lnSpc>
                <a:spcPct val="140000"/>
              </a:lnSpc>
              <a:tabLst>
                <a:tab pos="1219200" algn="l"/>
                <a:tab pos="1219200" algn="l"/>
                <a:tab pos="1219200" algn="l"/>
                <a:tab pos="1219200" algn="l"/>
                <a:tab pos="1828800" algn="l"/>
                <a:tab pos="1219200" algn="l"/>
                <a:tab pos="1219200" algn="l"/>
                <a:tab pos="1219200" algn="l"/>
                <a:tab pos="1219200" algn="l"/>
                <a:tab pos="1828800" algn="l"/>
                <a:tab pos="1219200" algn="l"/>
                <a:tab pos="1219200" algn="l"/>
                <a:tab pos="1219200" algn="l"/>
                <a:tab pos="1219200" algn="l"/>
                <a:tab pos="1828800" algn="l"/>
              </a:tabLst>
            </a:pPr>
            <a:r>
              <a:rPr lang="en-US" sz="3600" dirty="0" smtClean="0"/>
              <a:t>Search for active-neutrino disappearance:</a:t>
            </a:r>
            <a:br>
              <a:rPr lang="en-US" sz="3600" dirty="0" smtClean="0"/>
            </a:br>
            <a:r>
              <a:rPr lang="en-US" sz="3000" dirty="0" smtClean="0"/>
              <a:t>- Directly test for </a:t>
            </a:r>
            <a:r>
              <a:rPr lang="en-US" sz="3000" dirty="0" smtClean="0">
                <a:latin typeface="Symbol" pitchFamily="18" charset="2"/>
                <a:cs typeface="Times" charset="0"/>
                <a:sym typeface="Times" charset="0"/>
              </a:rPr>
              <a:t>n</a:t>
            </a:r>
            <a:r>
              <a:rPr lang="en-US" sz="3000" baseline="-6000" dirty="0" smtClean="0">
                <a:latin typeface="Times" charset="0"/>
                <a:cs typeface="Times" charset="0"/>
                <a:sym typeface="Times" charset="0"/>
              </a:rPr>
              <a:t>s</a:t>
            </a:r>
            <a:r>
              <a:rPr lang="en-US" sz="3000" dirty="0" smtClean="0"/>
              <a:t> using Neutral Current Interactions</a:t>
            </a:r>
            <a:br>
              <a:rPr lang="en-US" sz="3000" dirty="0" smtClean="0"/>
            </a:br>
            <a:r>
              <a:rPr lang="en-US" sz="2400" dirty="0" smtClean="0"/>
              <a:t>   with Run I+II: 3.18 x 10</a:t>
            </a:r>
            <a:r>
              <a:rPr lang="en-US" sz="2400" baseline="30000" dirty="0" smtClean="0"/>
              <a:t>20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protons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b="1" dirty="0" smtClean="0"/>
              <a:t>Phys.Rev.D81:052004,2010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New analysis in preparation</a:t>
            </a: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Map_Fermi_Soud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2888" y="1219200"/>
            <a:ext cx="5091112" cy="5638800"/>
          </a:xfrm>
          <a:prstGeom prst="rect">
            <a:avLst/>
          </a:prstGeom>
          <a:noFill/>
        </p:spPr>
      </p:pic>
      <p:sp>
        <p:nvSpPr>
          <p:cNvPr id="361475" name="Rectangle 3"/>
          <p:cNvSpPr>
            <a:spLocks noChangeArrowheads="1"/>
          </p:cNvSpPr>
          <p:nvPr/>
        </p:nvSpPr>
        <p:spPr bwMode="auto">
          <a:xfrm rot="3649886">
            <a:off x="4083050" y="2195513"/>
            <a:ext cx="1766887" cy="382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4" tIns="44449" rIns="90484" bIns="44449"/>
          <a:lstStyle/>
          <a:p>
            <a:pPr marL="344488" indent="-344488" algn="l">
              <a:spcBef>
                <a:spcPct val="20000"/>
              </a:spcBef>
            </a:pP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Neutrino beam  </a:t>
            </a:r>
          </a:p>
        </p:txBody>
      </p:sp>
      <p:grpSp>
        <p:nvGrpSpPr>
          <p:cNvPr id="361476" name="Group 4"/>
          <p:cNvGrpSpPr>
            <a:grpSpLocks/>
          </p:cNvGrpSpPr>
          <p:nvPr/>
        </p:nvGrpSpPr>
        <p:grpSpPr bwMode="auto">
          <a:xfrm>
            <a:off x="4473575" y="1089025"/>
            <a:ext cx="892175" cy="1631950"/>
            <a:chOff x="2930" y="840"/>
            <a:chExt cx="484" cy="898"/>
          </a:xfrm>
        </p:grpSpPr>
        <p:sp>
          <p:nvSpPr>
            <p:cNvPr id="361477" name="Line 5"/>
            <p:cNvSpPr>
              <a:spLocks noChangeShapeType="1"/>
            </p:cNvSpPr>
            <p:nvPr/>
          </p:nvSpPr>
          <p:spPr bwMode="auto">
            <a:xfrm flipH="1" flipV="1">
              <a:off x="2930" y="842"/>
              <a:ext cx="480" cy="896"/>
            </a:xfrm>
            <a:prstGeom prst="line">
              <a:avLst/>
            </a:prstGeom>
            <a:noFill/>
            <a:ln w="11684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78" name="Line 6"/>
            <p:cNvSpPr>
              <a:spLocks noChangeShapeType="1"/>
            </p:cNvSpPr>
            <p:nvPr/>
          </p:nvSpPr>
          <p:spPr bwMode="auto">
            <a:xfrm flipH="1" flipV="1">
              <a:off x="2934" y="840"/>
              <a:ext cx="480" cy="896"/>
            </a:xfrm>
            <a:prstGeom prst="line">
              <a:avLst/>
            </a:prstGeom>
            <a:noFill/>
            <a:ln w="11684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479" name="Group 7"/>
          <p:cNvGrpSpPr>
            <a:grpSpLocks/>
          </p:cNvGrpSpPr>
          <p:nvPr/>
        </p:nvGrpSpPr>
        <p:grpSpPr bwMode="auto">
          <a:xfrm>
            <a:off x="4657725" y="1035050"/>
            <a:ext cx="727075" cy="1679575"/>
            <a:chOff x="2930" y="840"/>
            <a:chExt cx="484" cy="898"/>
          </a:xfrm>
        </p:grpSpPr>
        <p:sp>
          <p:nvSpPr>
            <p:cNvPr id="361480" name="Line 8"/>
            <p:cNvSpPr>
              <a:spLocks noChangeShapeType="1"/>
            </p:cNvSpPr>
            <p:nvPr/>
          </p:nvSpPr>
          <p:spPr bwMode="auto">
            <a:xfrm flipH="1" flipV="1">
              <a:off x="2930" y="842"/>
              <a:ext cx="480" cy="896"/>
            </a:xfrm>
            <a:prstGeom prst="line">
              <a:avLst/>
            </a:prstGeom>
            <a:noFill/>
            <a:ln w="11684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81" name="Line 9"/>
            <p:cNvSpPr>
              <a:spLocks noChangeShapeType="1"/>
            </p:cNvSpPr>
            <p:nvPr/>
          </p:nvSpPr>
          <p:spPr bwMode="auto">
            <a:xfrm flipH="1" flipV="1">
              <a:off x="2934" y="840"/>
              <a:ext cx="480" cy="896"/>
            </a:xfrm>
            <a:prstGeom prst="line">
              <a:avLst/>
            </a:prstGeom>
            <a:noFill/>
            <a:ln w="11684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482" name="Group 10"/>
          <p:cNvGrpSpPr>
            <a:grpSpLocks/>
          </p:cNvGrpSpPr>
          <p:nvPr/>
        </p:nvGrpSpPr>
        <p:grpSpPr bwMode="auto">
          <a:xfrm>
            <a:off x="4333875" y="1171575"/>
            <a:ext cx="1012825" cy="1565275"/>
            <a:chOff x="2930" y="840"/>
            <a:chExt cx="484" cy="898"/>
          </a:xfrm>
        </p:grpSpPr>
        <p:sp>
          <p:nvSpPr>
            <p:cNvPr id="361483" name="Line 11"/>
            <p:cNvSpPr>
              <a:spLocks noChangeShapeType="1"/>
            </p:cNvSpPr>
            <p:nvPr/>
          </p:nvSpPr>
          <p:spPr bwMode="auto">
            <a:xfrm flipH="1" flipV="1">
              <a:off x="2930" y="842"/>
              <a:ext cx="480" cy="896"/>
            </a:xfrm>
            <a:prstGeom prst="line">
              <a:avLst/>
            </a:prstGeom>
            <a:noFill/>
            <a:ln w="11684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84" name="Line 12"/>
            <p:cNvSpPr>
              <a:spLocks noChangeShapeType="1"/>
            </p:cNvSpPr>
            <p:nvPr/>
          </p:nvSpPr>
          <p:spPr bwMode="auto">
            <a:xfrm flipH="1" flipV="1">
              <a:off x="2934" y="840"/>
              <a:ext cx="480" cy="896"/>
            </a:xfrm>
            <a:prstGeom prst="line">
              <a:avLst/>
            </a:prstGeom>
            <a:noFill/>
            <a:ln w="11684">
              <a:solidFill>
                <a:srgbClr val="FF99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148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MINOS Experiment</a:t>
            </a:r>
            <a:endParaRPr lang="en-US" sz="3600"/>
          </a:p>
        </p:txBody>
      </p:sp>
      <p:sp>
        <p:nvSpPr>
          <p:cNvPr id="361496" name="Rectangle 24"/>
          <p:cNvSpPr>
            <a:spLocks noChangeArrowheads="1"/>
          </p:cNvSpPr>
          <p:nvPr/>
        </p:nvSpPr>
        <p:spPr bwMode="auto">
          <a:xfrm>
            <a:off x="-63500" y="1084263"/>
            <a:ext cx="417195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7013" indent="-171450"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663300"/>
                </a:solidFill>
                <a:latin typeface="Times New Roman" pitchFamily="18" charset="0"/>
              </a:rPr>
              <a:t>High-intensity neutrino beam for oscillation experiments</a:t>
            </a:r>
          </a:p>
          <a:p>
            <a:pPr marL="573088" lvl="1" indent="-231775" algn="l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6600"/>
                </a:solidFill>
                <a:latin typeface="Times New Roman" pitchFamily="18" charset="0"/>
              </a:rPr>
              <a:t>Predominantly </a:t>
            </a:r>
            <a:r>
              <a:rPr lang="en-US" dirty="0" smtClean="0">
                <a:solidFill>
                  <a:srgbClr val="006600"/>
                </a:solidFill>
                <a:latin typeface="Symbol" pitchFamily="18" charset="2"/>
              </a:rPr>
              <a:t>n</a:t>
            </a:r>
            <a:r>
              <a:rPr lang="en-US" baseline="-25000" dirty="0" smtClean="0">
                <a:solidFill>
                  <a:srgbClr val="006600"/>
                </a:solidFill>
                <a:latin typeface="Symbol" pitchFamily="18" charset="2"/>
              </a:rPr>
              <a:t>m </a:t>
            </a: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</a:rPr>
              <a:t>beam</a:t>
            </a:r>
          </a:p>
          <a:p>
            <a:pPr marL="573088" lvl="1" indent="-231775" algn="l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</a:rPr>
              <a:t>Explore and test the new standard model of neutrinos</a:t>
            </a:r>
            <a:endParaRPr lang="en-US" dirty="0">
              <a:solidFill>
                <a:srgbClr val="006600"/>
              </a:solidFill>
              <a:latin typeface="Symbol" pitchFamily="18" charset="2"/>
            </a:endParaRPr>
          </a:p>
          <a:p>
            <a:pPr marL="227013" indent="-171450"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3300"/>
                </a:solidFill>
                <a:latin typeface="Times New Roman" pitchFamily="18" charset="0"/>
              </a:rPr>
              <a:t>Operating since 2005</a:t>
            </a:r>
          </a:p>
          <a:p>
            <a:pPr marL="227013" indent="-171450"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3300"/>
                </a:solidFill>
                <a:latin typeface="Times New Roman" pitchFamily="18" charset="0"/>
              </a:rPr>
              <a:t>Neutrino </a:t>
            </a:r>
            <a:r>
              <a:rPr lang="en-US" sz="2000" dirty="0">
                <a:solidFill>
                  <a:srgbClr val="663300"/>
                </a:solidFill>
                <a:latin typeface="Times New Roman" pitchFamily="18" charset="0"/>
              </a:rPr>
              <a:t>beam travels to northern Minnesota</a:t>
            </a:r>
          </a:p>
          <a:p>
            <a:pPr marL="573088" lvl="1" indent="-231775" algn="l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6600"/>
                </a:solidFill>
                <a:latin typeface="Times New Roman" pitchFamily="18" charset="0"/>
              </a:rPr>
              <a:t>735 km baseline</a:t>
            </a:r>
          </a:p>
          <a:p>
            <a:pPr marL="573088" lvl="1" indent="-231775" algn="l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6600"/>
                </a:solidFill>
                <a:latin typeface="Times New Roman" pitchFamily="18" charset="0"/>
              </a:rPr>
              <a:t>Intense source at Fermilab</a:t>
            </a:r>
          </a:p>
          <a:p>
            <a:pPr marL="573088" lvl="1" indent="-231775" algn="l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6600"/>
                </a:solidFill>
                <a:latin typeface="Times New Roman" pitchFamily="18" charset="0"/>
              </a:rPr>
              <a:t>Oscillated source in </a:t>
            </a: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</a:rPr>
              <a:t>Minnesota</a:t>
            </a:r>
            <a:endParaRPr lang="en-US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grpSp>
        <p:nvGrpSpPr>
          <p:cNvPr id="361500" name="Group 28"/>
          <p:cNvGrpSpPr>
            <a:grpSpLocks/>
          </p:cNvGrpSpPr>
          <p:nvPr/>
        </p:nvGrpSpPr>
        <p:grpSpPr bwMode="auto">
          <a:xfrm>
            <a:off x="201613" y="5257800"/>
            <a:ext cx="5284787" cy="1600200"/>
            <a:chOff x="127" y="3312"/>
            <a:chExt cx="3329" cy="1008"/>
          </a:xfrm>
        </p:grpSpPr>
        <p:grpSp>
          <p:nvGrpSpPr>
            <p:cNvPr id="361488" name="Group 16"/>
            <p:cNvGrpSpPr>
              <a:grpSpLocks/>
            </p:cNvGrpSpPr>
            <p:nvPr/>
          </p:nvGrpSpPr>
          <p:grpSpPr bwMode="auto">
            <a:xfrm>
              <a:off x="127" y="3312"/>
              <a:ext cx="3329" cy="1008"/>
              <a:chOff x="127" y="3312"/>
              <a:chExt cx="3329" cy="1008"/>
            </a:xfrm>
          </p:grpSpPr>
          <p:sp>
            <p:nvSpPr>
              <p:cNvPr id="361489" name="Text Box 17"/>
              <p:cNvSpPr txBox="1">
                <a:spLocks noChangeArrowheads="1"/>
              </p:cNvSpPr>
              <p:nvPr/>
            </p:nvSpPr>
            <p:spPr bwMode="auto">
              <a:xfrm>
                <a:off x="240" y="3360"/>
                <a:ext cx="163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chemeClr val="accent2"/>
                    </a:solidFill>
                    <a:latin typeface="Times" charset="0"/>
                  </a:rPr>
                  <a:t>Near Detector: 980 tons</a:t>
                </a:r>
                <a:endParaRPr lang="en-US">
                  <a:latin typeface="Times" charset="0"/>
                </a:endParaRPr>
              </a:p>
            </p:txBody>
          </p:sp>
          <p:sp>
            <p:nvSpPr>
              <p:cNvPr id="361490" name="Text Box 18"/>
              <p:cNvSpPr txBox="1">
                <a:spLocks noChangeArrowheads="1"/>
              </p:cNvSpPr>
              <p:nvPr/>
            </p:nvSpPr>
            <p:spPr bwMode="auto">
              <a:xfrm>
                <a:off x="1776" y="3312"/>
                <a:ext cx="168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Far Detector: 5400 tons</a:t>
                </a:r>
              </a:p>
            </p:txBody>
          </p:sp>
          <p:pic>
            <p:nvPicPr>
              <p:cNvPr id="361491" name="Picture 1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7" y="3675"/>
                <a:ext cx="3089" cy="645"/>
              </a:xfrm>
              <a:prstGeom prst="rect">
                <a:avLst/>
              </a:prstGeom>
              <a:noFill/>
            </p:spPr>
          </p:pic>
          <p:sp>
            <p:nvSpPr>
              <p:cNvPr id="361492" name="Line 20"/>
              <p:cNvSpPr>
                <a:spLocks noChangeShapeType="1"/>
              </p:cNvSpPr>
              <p:nvPr/>
            </p:nvSpPr>
            <p:spPr bwMode="auto">
              <a:xfrm flipH="1">
                <a:off x="863" y="3598"/>
                <a:ext cx="98" cy="24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493" name="Line 21"/>
              <p:cNvSpPr>
                <a:spLocks noChangeShapeType="1"/>
              </p:cNvSpPr>
              <p:nvPr/>
            </p:nvSpPr>
            <p:spPr bwMode="auto">
              <a:xfrm flipH="1">
                <a:off x="2400" y="3552"/>
                <a:ext cx="96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494" name="Line 22"/>
              <p:cNvSpPr>
                <a:spLocks noChangeShapeType="1"/>
              </p:cNvSpPr>
              <p:nvPr/>
            </p:nvSpPr>
            <p:spPr bwMode="auto">
              <a:xfrm flipV="1">
                <a:off x="816" y="3744"/>
                <a:ext cx="230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495" name="Line 23"/>
              <p:cNvSpPr>
                <a:spLocks noChangeShapeType="1"/>
              </p:cNvSpPr>
              <p:nvPr/>
            </p:nvSpPr>
            <p:spPr bwMode="auto">
              <a:xfrm>
                <a:off x="816" y="3888"/>
                <a:ext cx="235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1499" name="Rectangle 27"/>
            <p:cNvSpPr>
              <a:spLocks noChangeArrowheads="1"/>
            </p:cNvSpPr>
            <p:nvPr/>
          </p:nvSpPr>
          <p:spPr bwMode="auto">
            <a:xfrm>
              <a:off x="1596" y="3957"/>
              <a:ext cx="72" cy="11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498" name="Text Box 26"/>
            <p:cNvSpPr txBox="1">
              <a:spLocks noChangeArrowheads="1"/>
            </p:cNvSpPr>
            <p:nvPr/>
          </p:nvSpPr>
          <p:spPr bwMode="auto">
            <a:xfrm>
              <a:off x="1553" y="3889"/>
              <a:ext cx="136" cy="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700" b="1" dirty="0">
                  <a:latin typeface="Century Schoolbook" pitchFamily="18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>
          <a:xfrm>
            <a:off x="476250" y="0"/>
            <a:ext cx="8229600" cy="792163"/>
          </a:xfrm>
          <a:noFill/>
          <a:ln/>
        </p:spPr>
        <p:txBody>
          <a:bodyPr lIns="198000"/>
          <a:lstStyle/>
          <a:p>
            <a:r>
              <a:rPr lang="en-US" sz="4000" smtClean="0"/>
              <a:t>Neutral Current Energy Spectra</a:t>
            </a:r>
            <a:endParaRPr lang="en-US" sz="4000"/>
          </a:p>
        </p:txBody>
      </p:sp>
      <p:sp>
        <p:nvSpPr>
          <p:cNvPr id="126979" name="Text Box 3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203200" y="3751263"/>
            <a:ext cx="4114800" cy="2306637"/>
          </a:xfrm>
          <a:solidFill>
            <a:schemeClr val="bg1"/>
          </a:solidFill>
          <a:ln/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sz="1800" dirty="0" smtClean="0"/>
              <a:t>NC selected Data and MC energy spectra for Near Detector</a:t>
            </a:r>
          </a:p>
          <a:p>
            <a:pPr marL="228600" indent="-228600">
              <a:lnSpc>
                <a:spcPct val="90000"/>
              </a:lnSpc>
            </a:pPr>
            <a:r>
              <a:rPr lang="en-US" sz="1800" dirty="0" smtClean="0"/>
              <a:t>Good agreement between Data and Monte Carlo</a:t>
            </a:r>
          </a:p>
          <a:p>
            <a:pPr marL="228600" indent="-228600">
              <a:lnSpc>
                <a:spcPct val="90000"/>
              </a:lnSpc>
            </a:pPr>
            <a:r>
              <a:rPr lang="en-US" sz="1800" dirty="0" smtClean="0"/>
              <a:t>Discrepancies smaller than systematic uncertainties</a:t>
            </a:r>
            <a:endParaRPr lang="en-US" sz="1800" b="1" dirty="0" smtClean="0"/>
          </a:p>
          <a:p>
            <a:pPr marL="228600" indent="-228600">
              <a:lnSpc>
                <a:spcPct val="90000"/>
              </a:lnSpc>
            </a:pPr>
            <a:r>
              <a:rPr lang="en-US" sz="1800" dirty="0" smtClean="0"/>
              <a:t>NC events are selected with 90%  efficiency and 60% purity</a:t>
            </a:r>
          </a:p>
          <a:p>
            <a:pPr marL="228600" indent="-228600"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611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87" y="831680"/>
            <a:ext cx="4038974" cy="278371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034" y="840545"/>
            <a:ext cx="4175549" cy="298586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84323" name="Rectangle 3"/>
          <p:cNvSpPr>
            <a:spLocks noGrp="1" noChangeArrowheads="1"/>
          </p:cNvSpPr>
          <p:nvPr>
            <p:ph type="title"/>
          </p:nvPr>
        </p:nvSpPr>
        <p:spPr>
          <a:xfrm>
            <a:off x="476250" y="0"/>
            <a:ext cx="8229600" cy="792163"/>
          </a:xfrm>
          <a:noFill/>
          <a:ln/>
        </p:spPr>
        <p:txBody>
          <a:bodyPr lIns="198000"/>
          <a:lstStyle/>
          <a:p>
            <a:r>
              <a:rPr lang="en-US" sz="4000" smtClean="0"/>
              <a:t>Neutral Current Energy Spectra</a:t>
            </a:r>
            <a:endParaRPr lang="en-US" sz="4000"/>
          </a:p>
        </p:txBody>
      </p:sp>
      <p:sp>
        <p:nvSpPr>
          <p:cNvPr id="184322" name="Text Box 2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203200" y="3751263"/>
            <a:ext cx="4114800" cy="2306637"/>
          </a:xfrm>
          <a:solidFill>
            <a:schemeClr val="bg1"/>
          </a:solidFill>
          <a:ln/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sz="1800" dirty="0" smtClean="0"/>
              <a:t>NC selected Data and MC energy spectra for Near Detector</a:t>
            </a:r>
          </a:p>
          <a:p>
            <a:pPr marL="228600" indent="-228600">
              <a:lnSpc>
                <a:spcPct val="90000"/>
              </a:lnSpc>
            </a:pPr>
            <a:r>
              <a:rPr lang="en-US" sz="1800" dirty="0" smtClean="0"/>
              <a:t>Good agreement between Data and Monte Carlo</a:t>
            </a:r>
          </a:p>
          <a:p>
            <a:pPr marL="228600" indent="-228600">
              <a:lnSpc>
                <a:spcPct val="90000"/>
              </a:lnSpc>
            </a:pPr>
            <a:r>
              <a:rPr lang="en-US" sz="1800" dirty="0" smtClean="0"/>
              <a:t>Discrepancies smaller than systematic uncertainties</a:t>
            </a:r>
            <a:endParaRPr lang="en-US" sz="1800" b="1" dirty="0" smtClean="0"/>
          </a:p>
          <a:p>
            <a:pPr marL="228600" indent="-228600">
              <a:lnSpc>
                <a:spcPct val="90000"/>
              </a:lnSpc>
            </a:pPr>
            <a:r>
              <a:rPr lang="en-US" sz="1800" dirty="0" smtClean="0"/>
              <a:t>NC events are selected with 90%  efficiency and 60% purity</a:t>
            </a:r>
          </a:p>
          <a:p>
            <a:pPr marL="228600" indent="-228600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4429125" y="3725863"/>
            <a:ext cx="471487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4625" indent="-174625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663300"/>
                </a:solidFill>
                <a:latin typeface="Times New Roman" pitchFamily="18" charset="0"/>
              </a:rPr>
              <a:t>Far Detector reconstructed energy spectra for NC-like events</a:t>
            </a:r>
          </a:p>
          <a:p>
            <a:pPr marL="174625" indent="-174625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663300"/>
                </a:solidFill>
                <a:latin typeface="Times New Roman" pitchFamily="18" charset="0"/>
              </a:rPr>
              <a:t>Oscillation parameters are fixed. MC predictions with </a:t>
            </a:r>
            <a:r>
              <a:rPr lang="en-US" dirty="0" smtClean="0">
                <a:solidFill>
                  <a:srgbClr val="663300"/>
                </a:solidFill>
                <a:latin typeface="Symbol" pitchFamily="18" charset="2"/>
              </a:rPr>
              <a:t>q</a:t>
            </a:r>
            <a:r>
              <a:rPr lang="en-GB" baseline="-25000" dirty="0" smtClean="0">
                <a:solidFill>
                  <a:srgbClr val="663300"/>
                </a:solidFill>
                <a:latin typeface="Times New Roman" pitchFamily="18" charset="0"/>
              </a:rPr>
              <a:t>13</a:t>
            </a:r>
            <a:r>
              <a:rPr lang="en-GB" dirty="0" smtClean="0">
                <a:solidFill>
                  <a:srgbClr val="663300"/>
                </a:solidFill>
                <a:latin typeface="Times New Roman" pitchFamily="18" charset="0"/>
              </a:rPr>
              <a:t>=0 </a:t>
            </a:r>
            <a:r>
              <a:rPr lang="en-GB" dirty="0">
                <a:solidFill>
                  <a:srgbClr val="663300"/>
                </a:solidFill>
                <a:latin typeface="Times New Roman" pitchFamily="18" charset="0"/>
              </a:rPr>
              <a:t>and </a:t>
            </a:r>
            <a:r>
              <a:rPr lang="en-US" dirty="0" smtClean="0">
                <a:solidFill>
                  <a:srgbClr val="663300"/>
                </a:solidFill>
                <a:latin typeface="Symbol" pitchFamily="18" charset="2"/>
              </a:rPr>
              <a:t>q </a:t>
            </a:r>
            <a:r>
              <a:rPr lang="en-GB" baseline="-25000" dirty="0" smtClean="0">
                <a:solidFill>
                  <a:srgbClr val="663300"/>
                </a:solidFill>
                <a:latin typeface="Times New Roman" pitchFamily="18" charset="0"/>
              </a:rPr>
              <a:t>13</a:t>
            </a:r>
            <a:r>
              <a:rPr lang="en-GB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GB" dirty="0">
                <a:solidFill>
                  <a:srgbClr val="663300"/>
                </a:solidFill>
                <a:latin typeface="Times New Roman" pitchFamily="18" charset="0"/>
              </a:rPr>
              <a:t>at the CHOOZ limit are shown</a:t>
            </a:r>
          </a:p>
          <a:p>
            <a:pPr marL="631825" lvl="1" indent="-174625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rgbClr val="006600"/>
                </a:solidFill>
                <a:latin typeface="Symbol" pitchFamily="18" charset="2"/>
              </a:rPr>
              <a:t>n</a:t>
            </a:r>
            <a:r>
              <a:rPr lang="en-US" sz="1600" baseline="-25000" dirty="0">
                <a:solidFill>
                  <a:srgbClr val="006600"/>
                </a:solidFill>
                <a:latin typeface="Times New Roman" pitchFamily="18" charset="0"/>
              </a:rPr>
              <a:t>e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</a:rPr>
              <a:t> charged current interactions selected as NC in this analysis</a:t>
            </a:r>
          </a:p>
          <a:p>
            <a:pPr marL="174625" indent="-174625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663300"/>
                </a:solidFill>
                <a:latin typeface="Times New Roman" pitchFamily="18" charset="0"/>
              </a:rPr>
              <a:t>Expect 377 ± 19.4(stat) ± 18.5(</a:t>
            </a:r>
            <a:r>
              <a:rPr lang="en-US" dirty="0" err="1">
                <a:solidFill>
                  <a:srgbClr val="663300"/>
                </a:solidFill>
                <a:latin typeface="Times New Roman" pitchFamily="18" charset="0"/>
              </a:rPr>
              <a:t>syst</a:t>
            </a:r>
            <a:r>
              <a:rPr lang="en-US" dirty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marL="631825" lvl="1" indent="-174625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>
                <a:solidFill>
                  <a:srgbClr val="006600"/>
                </a:solidFill>
                <a:latin typeface="Times New Roman" pitchFamily="18" charset="0"/>
              </a:rPr>
              <a:t>Observe 388 events</a:t>
            </a:r>
          </a:p>
          <a:p>
            <a:pPr marL="631825" lvl="1" indent="-174625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1600" dirty="0">
              <a:solidFill>
                <a:srgbClr val="006600"/>
              </a:solidFill>
              <a:latin typeface="Times New Roman" pitchFamily="18" charset="0"/>
            </a:endParaRPr>
          </a:p>
          <a:p>
            <a:pPr marL="174625" indent="-174625" algn="l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87" y="831680"/>
            <a:ext cx="4038974" cy="278371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714500"/>
            <a:ext cx="8582025" cy="3429000"/>
          </a:xfrm>
          <a:ln/>
        </p:spPr>
        <p:txBody>
          <a:bodyPr rIns="0"/>
          <a:lstStyle/>
          <a:p>
            <a:pPr>
              <a:tabLst>
                <a:tab pos="1219200" algn="l"/>
                <a:tab pos="1219200" algn="l"/>
                <a:tab pos="1219200" algn="l"/>
                <a:tab pos="1828800" algn="l"/>
                <a:tab pos="1219200" algn="l"/>
                <a:tab pos="1219200" algn="l"/>
                <a:tab pos="1219200" algn="l"/>
                <a:tab pos="1828800" algn="l"/>
                <a:tab pos="1219200" algn="l"/>
                <a:tab pos="1219200" algn="l"/>
                <a:tab pos="1219200" algn="l"/>
                <a:tab pos="1828800" algn="l"/>
              </a:tabLst>
            </a:pPr>
            <a:r>
              <a:rPr lang="en-US" dirty="0" smtClean="0"/>
              <a:t>Search</a:t>
            </a:r>
            <a:r>
              <a:rPr lang="en-US" sz="3800" dirty="0" smtClean="0"/>
              <a:t> for </a:t>
            </a:r>
            <a:r>
              <a:rPr lang="en-US" sz="3800" dirty="0" smtClean="0">
                <a:latin typeface="Symbol" pitchFamily="18" charset="2"/>
                <a:cs typeface="Times" charset="0"/>
                <a:sym typeface="Times" charset="0"/>
              </a:rPr>
              <a:t>n</a:t>
            </a:r>
            <a:r>
              <a:rPr lang="en-US" sz="3800" baseline="-6000" dirty="0" smtClean="0">
                <a:latin typeface="Times" charset="0"/>
                <a:cs typeface="Times" charset="0"/>
                <a:sym typeface="Times" charset="0"/>
              </a:rPr>
              <a:t>e</a:t>
            </a:r>
            <a:r>
              <a:rPr lang="en-US" sz="3800" dirty="0" smtClean="0"/>
              <a:t> appearance:</a:t>
            </a:r>
            <a:br>
              <a:rPr lang="en-US" sz="3800" dirty="0" smtClean="0"/>
            </a:br>
            <a:r>
              <a:rPr lang="en-US" sz="3300" dirty="0" smtClean="0"/>
              <a:t>   with Run I+II+III</a:t>
            </a:r>
            <a:r>
              <a:rPr lang="en-US" sz="3800" dirty="0" smtClean="0"/>
              <a:t> (</a:t>
            </a:r>
            <a:r>
              <a:rPr lang="en-US" sz="3300" dirty="0" smtClean="0"/>
              <a:t>7 x 10</a:t>
            </a:r>
            <a:r>
              <a:rPr lang="en-US" sz="3300" baseline="32000" dirty="0" smtClean="0"/>
              <a:t>20 </a:t>
            </a:r>
            <a:r>
              <a:rPr lang="en-US" sz="3300" dirty="0" smtClean="0"/>
              <a:t>POT)</a:t>
            </a:r>
            <a:br>
              <a:rPr lang="en-US" sz="3300" dirty="0" smtClean="0"/>
            </a:br>
            <a:r>
              <a:rPr lang="en-US" sz="2400" b="1" dirty="0" smtClean="0"/>
              <a:t>Phys.Rev.Lett.103:261802,2009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 See </a:t>
            </a:r>
            <a:r>
              <a:rPr lang="en-US" sz="3600" dirty="0" smtClean="0"/>
              <a:t>Yang talk </a:t>
            </a:r>
            <a:r>
              <a:rPr lang="en-US" sz="3600" dirty="0" smtClean="0"/>
              <a:t>for more detail</a:t>
            </a:r>
            <a:r>
              <a:rPr lang="en-US" sz="3300" dirty="0" smtClean="0"/>
              <a:t/>
            </a:r>
            <a:br>
              <a:rPr lang="en-US" sz="3300" dirty="0" smtClean="0"/>
            </a:br>
            <a:endParaRPr lang="en-US" sz="3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759" y="3246086"/>
            <a:ext cx="4587241" cy="36119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460"/>
            <a:ext cx="9144000" cy="792163"/>
          </a:xfrm>
          <a:ln/>
        </p:spPr>
        <p:txBody>
          <a:bodyPr tIns="24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dirty="0" smtClean="0"/>
              <a:t>Background - Near </a:t>
            </a:r>
            <a:r>
              <a:rPr lang="en-US" sz="3600" dirty="0"/>
              <a:t>Detector Decomposition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4500" y="990601"/>
            <a:ext cx="8382000" cy="23372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Use large Near Detector samples to measure backgrounds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3 different beams allow decomposition into background type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Different backgrounds extrapolate differently to far detector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4547317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821" y="228888"/>
            <a:ext cx="7998839" cy="489446"/>
          </a:xfrm>
          <a:ln/>
        </p:spPr>
        <p:txBody>
          <a:bodyPr tIns="24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v</a:t>
            </a:r>
            <a:r>
              <a:rPr lang="en-US" baseline="-33000" dirty="0" err="1"/>
              <a:t>e</a:t>
            </a:r>
            <a:r>
              <a:rPr lang="en-US" dirty="0"/>
              <a:t> Selected Far Detector Data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l="14633" t="7396" b="12334"/>
          <a:stretch>
            <a:fillRect/>
          </a:stretch>
        </p:blipFill>
        <p:spPr bwMode="auto">
          <a:xfrm>
            <a:off x="1856745" y="1366131"/>
            <a:ext cx="5375773" cy="35902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439804" y="1094055"/>
            <a:ext cx="2383951" cy="312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3715" rIns="0" bIns="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b="1" dirty="0">
                <a:solidFill>
                  <a:srgbClr val="000000"/>
                </a:solidFill>
                <a:ea typeface="方正明體" charset="0"/>
                <a:cs typeface="方正明體" charset="0"/>
              </a:rPr>
              <a:t>Far Detector Events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779426" y="1551831"/>
            <a:ext cx="2262953" cy="236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0287" rIns="0" bIns="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sz="1600" b="1" dirty="0">
                <a:solidFill>
                  <a:srgbClr val="000000"/>
                </a:solidFill>
                <a:ea typeface="方正明體" charset="0"/>
                <a:cs typeface="方正明體" charset="0"/>
              </a:rPr>
              <a:t>MINOS PRELIMINARY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202129" y="4790811"/>
            <a:ext cx="2829051" cy="3123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3715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b="1" dirty="0">
                <a:solidFill>
                  <a:srgbClr val="000000"/>
                </a:solidFill>
                <a:ea typeface="方正明體" charset="0"/>
                <a:cs typeface="方正明體" charset="0"/>
              </a:rPr>
              <a:t>ANN Selection Variable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 rot="16200000">
            <a:off x="1367243" y="2904907"/>
            <a:ext cx="798948" cy="3125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3715" rIns="0" bIns="0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000000"/>
                </a:solidFill>
                <a:ea typeface="方正明體" charset="0"/>
                <a:cs typeface="方正明體" charset="0"/>
              </a:rPr>
              <a:t>Events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738953" y="5247148"/>
            <a:ext cx="7893686" cy="1298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7144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700" b="1" dirty="0">
                <a:solidFill>
                  <a:srgbClr val="FF0000"/>
                </a:solidFill>
                <a:ea typeface="方正明體" charset="0"/>
                <a:cs typeface="方正明體" charset="0"/>
              </a:rPr>
              <a:t>Background Prediction:		49.1 </a:t>
            </a:r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±</a:t>
            </a:r>
            <a:r>
              <a:rPr lang="en-US" sz="2700" b="1" dirty="0">
                <a:solidFill>
                  <a:srgbClr val="FF0000"/>
                </a:solidFill>
                <a:ea typeface="方正明體" charset="0"/>
                <a:cs typeface="方正明體" charset="0"/>
              </a:rPr>
              <a:t> 7.0 (stat) </a:t>
            </a:r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±</a:t>
            </a:r>
            <a:r>
              <a:rPr lang="en-US" sz="2700" b="1" dirty="0">
                <a:solidFill>
                  <a:srgbClr val="FF0000"/>
                </a:solidFill>
                <a:ea typeface="方正明體" charset="0"/>
                <a:cs typeface="方正明體" charset="0"/>
              </a:rPr>
              <a:t> 2.7 (sys)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700" b="1" dirty="0">
                <a:solidFill>
                  <a:srgbClr val="000000"/>
                </a:solidFill>
                <a:ea typeface="方正明體" charset="0"/>
                <a:cs typeface="方正明體" charset="0"/>
              </a:rPr>
              <a:t>Observed Data:		</a:t>
            </a:r>
            <a:r>
              <a:rPr lang="en-US" sz="2700" b="1" dirty="0" smtClean="0">
                <a:solidFill>
                  <a:srgbClr val="000000"/>
                </a:solidFill>
                <a:ea typeface="方正明體" charset="0"/>
                <a:cs typeface="方正明體" charset="0"/>
              </a:rPr>
              <a:t>54</a:t>
            </a:r>
            <a:endParaRPr lang="en-US" sz="2700" b="1" dirty="0">
              <a:solidFill>
                <a:srgbClr val="000000"/>
              </a:solidFill>
              <a:ea typeface="方正明體" charset="0"/>
              <a:cs typeface="方正明體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900" b="1" dirty="0">
              <a:solidFill>
                <a:srgbClr val="000000"/>
              </a:solidFill>
              <a:ea typeface="方正明體" charset="0"/>
              <a:cs typeface="方正明體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700" b="1" dirty="0">
                <a:solidFill>
                  <a:srgbClr val="000080"/>
                </a:solidFill>
                <a:ea typeface="方正明體" charset="0"/>
                <a:cs typeface="方正明體" charset="0"/>
              </a:rPr>
              <a:t>0.7 sigma excess above background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3667"/>
            <a:ext cx="8000280" cy="489446"/>
          </a:xfrm>
          <a:ln/>
        </p:spPr>
        <p:txBody>
          <a:bodyPr tIns="240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Limits</a:t>
            </a:r>
            <a:endParaRPr lang="en-US" dirty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7951" y="1128605"/>
            <a:ext cx="8821338" cy="1451063"/>
          </a:xfrm>
          <a:ln/>
        </p:spPr>
        <p:txBody>
          <a:bodyPr tIns="24002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700" dirty="0"/>
              <a:t>Set limits based on total selected events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4110" y="1720259"/>
            <a:ext cx="5669626" cy="4033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47758" y="5314806"/>
            <a:ext cx="8631198" cy="15417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7144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2400" b="1" u="sng" dirty="0">
              <a:solidFill>
                <a:srgbClr val="000000"/>
              </a:solidFill>
              <a:latin typeface="+mn-lt"/>
              <a:ea typeface="方正明體" charset="0"/>
              <a:cs typeface="方正明體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000" dirty="0">
                <a:solidFill>
                  <a:srgbClr val="000080"/>
                </a:solidFill>
                <a:latin typeface="+mn-lt"/>
                <a:ea typeface="方正明體" charset="0"/>
                <a:cs typeface="方正明體" charset="0"/>
              </a:rPr>
              <a:t>MINOS sets the tightest limits on </a:t>
            </a:r>
            <a:r>
              <a:rPr lang="en-US" sz="2000" dirty="0" smtClean="0">
                <a:solidFill>
                  <a:srgbClr val="000080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000" baseline="-33000" dirty="0" smtClean="0">
                <a:solidFill>
                  <a:srgbClr val="000080"/>
                </a:solidFill>
                <a:latin typeface="+mn-lt"/>
                <a:ea typeface="方正明體" charset="0"/>
                <a:cs typeface="方正明體" charset="0"/>
              </a:rPr>
              <a:t>13</a:t>
            </a:r>
            <a:r>
              <a:rPr lang="en-US" sz="2000" dirty="0" smtClean="0">
                <a:solidFill>
                  <a:srgbClr val="000080"/>
                </a:solidFill>
                <a:latin typeface="+mn-lt"/>
                <a:ea typeface="方正明體" charset="0"/>
                <a:cs typeface="方正明體" charset="0"/>
              </a:rPr>
              <a:t> </a:t>
            </a:r>
            <a:r>
              <a:rPr lang="en-US" sz="2000" dirty="0">
                <a:solidFill>
                  <a:srgbClr val="000080"/>
                </a:solidFill>
                <a:latin typeface="+mn-lt"/>
                <a:ea typeface="方正明體" charset="0"/>
                <a:cs typeface="方正明體" charset="0"/>
              </a:rPr>
              <a:t>assuming a normal mass </a:t>
            </a:r>
            <a:r>
              <a:rPr lang="en-US" sz="2000" dirty="0" smtClean="0">
                <a:solidFill>
                  <a:srgbClr val="000080"/>
                </a:solidFill>
                <a:latin typeface="+mn-lt"/>
                <a:ea typeface="方正明體" charset="0"/>
                <a:cs typeface="方正明體" charset="0"/>
              </a:rPr>
              <a:t>hierarchy</a:t>
            </a:r>
            <a:endParaRPr lang="en-US" sz="2000" dirty="0">
              <a:solidFill>
                <a:srgbClr val="000080"/>
              </a:solidFill>
              <a:latin typeface="+mn-lt"/>
              <a:ea typeface="方正明體" charset="0"/>
              <a:cs typeface="方正明體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714500"/>
            <a:ext cx="8582025" cy="3429000"/>
          </a:xfrm>
          <a:ln/>
        </p:spPr>
        <p:txBody>
          <a:bodyPr rIns="0"/>
          <a:lstStyle/>
          <a:p>
            <a:pPr>
              <a:tabLst>
                <a:tab pos="1219200" algn="l"/>
                <a:tab pos="1219200" algn="l"/>
                <a:tab pos="1219200" algn="l"/>
                <a:tab pos="1828800" algn="l"/>
                <a:tab pos="1219200" algn="l"/>
                <a:tab pos="1219200" algn="l"/>
                <a:tab pos="1219200" algn="l"/>
                <a:tab pos="1828800" algn="l"/>
                <a:tab pos="1219200" algn="l"/>
                <a:tab pos="1219200" algn="l"/>
                <a:tab pos="1219200" algn="l"/>
                <a:tab pos="1828800" algn="l"/>
              </a:tabLst>
            </a:pPr>
            <a:r>
              <a:rPr lang="en-US" sz="3200" dirty="0" smtClean="0"/>
              <a:t>Antineutrino Disappearance in a Neutrino Beam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3300" dirty="0" smtClean="0"/>
              <a:t>   </a:t>
            </a:r>
            <a:r>
              <a:rPr lang="en-US" sz="2900" dirty="0" smtClean="0"/>
              <a:t>with Run I+II</a:t>
            </a:r>
            <a:r>
              <a:rPr lang="en-US" sz="3400" dirty="0" smtClean="0"/>
              <a:t> (</a:t>
            </a:r>
            <a:r>
              <a:rPr lang="en-US" sz="2900" dirty="0" smtClean="0"/>
              <a:t>3.2 x 10</a:t>
            </a:r>
            <a:r>
              <a:rPr lang="en-US" sz="2900" baseline="32000" dirty="0" smtClean="0"/>
              <a:t>20 </a:t>
            </a:r>
            <a:r>
              <a:rPr lang="en-US" sz="2900" dirty="0" smtClean="0"/>
              <a:t>POT)</a:t>
            </a:r>
            <a:br>
              <a:rPr lang="en-US" sz="2900" dirty="0" smtClean="0"/>
            </a:br>
            <a:r>
              <a:rPr lang="en-US" sz="2400" dirty="0" smtClean="0"/>
              <a:t>New analysis in </a:t>
            </a:r>
            <a:r>
              <a:rPr lang="en-US" sz="2400" dirty="0" smtClean="0"/>
              <a:t>preparation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See Evans talk for more detail</a:t>
            </a:r>
            <a:endParaRPr lang="en-US" sz="2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7" name="Picture 9" descr="NuMuBar_Result_Plot.png"/>
          <p:cNvPicPr>
            <a:picLocks noChangeAspect="1"/>
          </p:cNvPicPr>
          <p:nvPr/>
        </p:nvPicPr>
        <p:blipFill>
          <a:blip r:embed="rId2" cstate="print"/>
          <a:srcRect t="7060" r="4604" b="2940"/>
          <a:stretch>
            <a:fillRect/>
          </a:stretch>
        </p:blipFill>
        <p:spPr bwMode="auto">
          <a:xfrm>
            <a:off x="4203490" y="1066800"/>
            <a:ext cx="46275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685800" y="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rgbClr val="333399"/>
                </a:solidFill>
                <a:latin typeface="Helvetica Neue" charset="0"/>
                <a:ea typeface="ＭＳ Ｐゴシック"/>
                <a:cs typeface="ＭＳ Ｐゴシック"/>
              </a:rPr>
              <a:t>Antineutrinos at the Far Detector</a:t>
            </a:r>
          </a:p>
        </p:txBody>
      </p:sp>
      <p:pic>
        <p:nvPicPr>
          <p:cNvPr id="174090" name="Picture 17" descr="nubar_contour-PhotoShop-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60" y="3124200"/>
            <a:ext cx="2770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8" name="Content Placeholder 2"/>
          <p:cNvSpPr txBox="1">
            <a:spLocks/>
          </p:cNvSpPr>
          <p:nvPr/>
        </p:nvSpPr>
        <p:spPr bwMode="auto">
          <a:xfrm>
            <a:off x="152400" y="6096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5C00"/>
              </a:buClr>
              <a:buFont typeface="Arial" pitchFamily="34" charset="0"/>
              <a:buChar char="•"/>
            </a:pPr>
            <a:r>
              <a:rPr lang="en-US" sz="2000">
                <a:latin typeface="Helvetica Neue" charset="0"/>
                <a:ea typeface="ＭＳ Ｐゴシック"/>
                <a:cs typeface="ＭＳ Ｐゴシック"/>
              </a:rPr>
              <a:t> </a:t>
            </a:r>
            <a:r>
              <a:rPr lang="en-US" sz="2000" b="1" i="1">
                <a:solidFill>
                  <a:srgbClr val="005C00"/>
                </a:solidFill>
                <a:latin typeface="Helvetica Neue" charset="0"/>
                <a:ea typeface="ＭＳ Ｐゴシック"/>
                <a:cs typeface="ＭＳ Ｐゴシック"/>
              </a:rPr>
              <a:t>Predict</a:t>
            </a:r>
            <a:r>
              <a:rPr lang="en-US" sz="2000" b="1" i="1">
                <a:latin typeface="Helvetica Neue" charset="0"/>
                <a:ea typeface="ＭＳ Ｐゴシック"/>
                <a:cs typeface="ＭＳ Ｐゴシック"/>
              </a:rPr>
              <a:t>:</a:t>
            </a:r>
            <a:r>
              <a:rPr lang="en-US" sz="2000" b="1" i="1">
                <a:solidFill>
                  <a:srgbClr val="005C00"/>
                </a:solidFill>
                <a:latin typeface="Helvetica Neue" charset="0"/>
                <a:ea typeface="ＭＳ Ｐゴシック"/>
                <a:cs typeface="ＭＳ Ｐゴシック"/>
              </a:rPr>
              <a:t>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>
                <a:latin typeface="Helvetica Neue" charset="0"/>
                <a:ea typeface="ＭＳ Ｐゴシック"/>
                <a:cs typeface="ＭＳ Ｐゴシック"/>
              </a:rPr>
              <a:t>   - Null oscillations: 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>
                <a:solidFill>
                  <a:srgbClr val="0000FF"/>
                </a:solidFill>
                <a:latin typeface="Helvetica Neue" charset="0"/>
                <a:ea typeface="ＭＳ Ｐゴシック"/>
                <a:cs typeface="ＭＳ Ｐゴシック"/>
              </a:rPr>
              <a:t>     64.6 ± 8.0 (stat.) ± 3.9 (syst</a:t>
            </a:r>
            <a:r>
              <a:rPr lang="en-US" sz="2000">
                <a:solidFill>
                  <a:srgbClr val="0000FF"/>
                </a:solidFill>
                <a:latin typeface="Calibri" pitchFamily="34" charset="0"/>
                <a:ea typeface="ＭＳ Ｐゴシック"/>
                <a:cs typeface="ＭＳ Ｐゴシック"/>
              </a:rPr>
              <a:t>.)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>
                <a:latin typeface="Helvetica Neue" charset="0"/>
                <a:ea typeface="ＭＳ Ｐゴシック"/>
                <a:cs typeface="ＭＳ Ｐゴシック"/>
              </a:rPr>
              <a:t>   - CPT conserving oscillations: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>
                <a:latin typeface="Helvetica Neue" charset="0"/>
                <a:ea typeface="ＭＳ Ｐゴシック"/>
                <a:cs typeface="ＭＳ Ｐゴシック"/>
              </a:rPr>
              <a:t>    </a:t>
            </a:r>
            <a:r>
              <a:rPr lang="en-US" sz="2000">
                <a:solidFill>
                  <a:srgbClr val="0000FF"/>
                </a:solidFill>
                <a:latin typeface="Helvetica Neue" charset="0"/>
                <a:ea typeface="ＭＳ Ｐゴシック"/>
                <a:cs typeface="ＭＳ Ｐゴシック"/>
              </a:rPr>
              <a:t>  58.3 ± 7.6 (stat.) ± 3.6 (syst.)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i="1">
                <a:solidFill>
                  <a:srgbClr val="005C00"/>
                </a:solidFill>
                <a:latin typeface="Helvetica Neue" charset="0"/>
                <a:ea typeface="ＭＳ Ｐゴシック"/>
                <a:cs typeface="ＭＳ Ｐゴシック"/>
              </a:rPr>
              <a:t> Observe:</a:t>
            </a:r>
          </a:p>
          <a:p>
            <a:pPr eaLnBrk="0" hangingPunct="0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Helvetica Neue" charset="0"/>
                <a:ea typeface="ＭＳ Ｐゴシック"/>
                <a:cs typeface="ＭＳ Ｐゴシック"/>
              </a:rPr>
              <a:t>      42</a:t>
            </a:r>
            <a:r>
              <a:rPr lang="en-US" sz="2000" b="1">
                <a:solidFill>
                  <a:srgbClr val="FF0000"/>
                </a:solidFill>
                <a:latin typeface="Helvetica Neue" charset="0"/>
                <a:ea typeface="ＭＳ Ｐゴシック"/>
                <a:cs typeface="ＭＳ Ｐゴシック"/>
              </a:rPr>
              <a:t> </a:t>
            </a:r>
            <a:r>
              <a:rPr lang="en-US" sz="2000">
                <a:solidFill>
                  <a:srgbClr val="FF0000"/>
                </a:solidFill>
                <a:latin typeface="Helvetica Neue" charset="0"/>
                <a:ea typeface="ＭＳ Ｐゴシック"/>
                <a:cs typeface="ＭＳ Ｐゴシック"/>
              </a:rPr>
              <a:t>events</a:t>
            </a:r>
            <a:endParaRPr lang="en-US" sz="2000">
              <a:solidFill>
                <a:srgbClr val="0000FF"/>
              </a:solidFill>
              <a:latin typeface="Helvetica Neue" charset="0"/>
              <a:ea typeface="ＭＳ Ｐゴシック"/>
              <a:cs typeface="ＭＳ Ｐゴシック"/>
            </a:endParaRP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240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265944" y="5146622"/>
            <a:ext cx="4191000" cy="153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</a:rPr>
              <a:t>Examine 7% </a:t>
            </a:r>
            <a:r>
              <a:rPr lang="en-US" sz="2000" dirty="0" err="1" smtClean="0">
                <a:latin typeface="Times New Roman" pitchFamily="18" charset="0"/>
              </a:rPr>
              <a:t>antinuetrino</a:t>
            </a:r>
            <a:r>
              <a:rPr lang="en-US" sz="2000" dirty="0" smtClean="0">
                <a:latin typeface="Times New Roman" pitchFamily="18" charset="0"/>
              </a:rPr>
              <a:t> component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</a:rPr>
              <a:t>Detector magnetic field allows charge discrimination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Dedicated Antineutrino running</a:t>
            </a:r>
            <a:endParaRPr lang="en-US"/>
          </a:p>
        </p:txBody>
      </p:sp>
      <p:sp>
        <p:nvSpPr>
          <p:cNvPr id="176143" name="Rectangle 15"/>
          <p:cNvSpPr>
            <a:spLocks noGrp="1" noChangeArrowheads="1"/>
          </p:cNvSpPr>
          <p:nvPr>
            <p:ph idx="1"/>
          </p:nvPr>
        </p:nvSpPr>
        <p:spPr>
          <a:xfrm>
            <a:off x="4572000" y="990600"/>
            <a:ext cx="4191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Reverse current in the </a:t>
            </a:r>
            <a:r>
              <a:rPr lang="en-GB" sz="2000" dirty="0" err="1" smtClean="0">
                <a:solidFill>
                  <a:schemeClr val="tx1"/>
                </a:solidFill>
              </a:rPr>
              <a:t>NuMI</a:t>
            </a:r>
            <a:r>
              <a:rPr lang="en-GB" sz="2000" dirty="0" smtClean="0">
                <a:solidFill>
                  <a:schemeClr val="tx1"/>
                </a:solidFill>
              </a:rPr>
              <a:t> focusing horns.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Obtain a greatly enhanced antineutrino sample below 5  </a:t>
            </a:r>
            <a:r>
              <a:rPr lang="en-GB" sz="2000" dirty="0" err="1" smtClean="0">
                <a:solidFill>
                  <a:schemeClr val="tx1"/>
                </a:solidFill>
              </a:rPr>
              <a:t>GeV</a:t>
            </a:r>
            <a:r>
              <a:rPr lang="en-GB" sz="2000" dirty="0" smtClean="0">
                <a:solidFill>
                  <a:schemeClr val="tx1"/>
                </a:solidFill>
              </a:rPr>
              <a:t> (incl. the oscillation maximum).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chemeClr val="tx1"/>
                </a:solidFill>
              </a:rPr>
              <a:t>Have accumulated 1.76e20 in this mode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A2958-75B9-4F18-BDCC-E1E5554A0E8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76130" name="Picture 3" descr="contour_StanRob.gif"/>
          <p:cNvPicPr>
            <a:picLocks noChangeAspect="1"/>
          </p:cNvPicPr>
          <p:nvPr/>
        </p:nvPicPr>
        <p:blipFill>
          <a:blip r:embed="rId2" cstate="print"/>
          <a:srcRect t="4851" r="8345" b="1982"/>
          <a:stretch>
            <a:fillRect/>
          </a:stretch>
        </p:blipFill>
        <p:spPr bwMode="auto">
          <a:xfrm>
            <a:off x="5481638" y="3429000"/>
            <a:ext cx="33575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6" name="Rectangle 6"/>
          <p:cNvSpPr>
            <a:spLocks noChangeArrowheads="1"/>
          </p:cNvSpPr>
          <p:nvPr/>
        </p:nvSpPr>
        <p:spPr bwMode="auto">
          <a:xfrm>
            <a:off x="0" y="4267200"/>
            <a:ext cx="548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9900CC"/>
              </a:buClr>
              <a:buFont typeface="Wingdings" pitchFamily="2" charset="2"/>
              <a:buNone/>
            </a:pPr>
            <a:endParaRPr lang="en-GB" sz="2000">
              <a:latin typeface="Helvetica Neue" charset="0"/>
              <a:ea typeface="ＭＳ Ｐゴシック"/>
              <a:cs typeface="Times New Roman" pitchFamily="18" charset="0"/>
            </a:endParaRPr>
          </a:p>
        </p:txBody>
      </p:sp>
      <p:pic>
        <p:nvPicPr>
          <p:cNvPr id="176137" name="Picture 11" descr="RFHC.gif"/>
          <p:cNvPicPr>
            <a:picLocks noChangeAspect="1"/>
          </p:cNvPicPr>
          <p:nvPr/>
        </p:nvPicPr>
        <p:blipFill>
          <a:blip r:embed="rId3" cstate="print"/>
          <a:srcRect t="4237" r="6033" b="2966"/>
          <a:stretch>
            <a:fillRect/>
          </a:stretch>
        </p:blipFill>
        <p:spPr bwMode="auto">
          <a:xfrm>
            <a:off x="114300" y="1098550"/>
            <a:ext cx="4064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33400" y="3962400"/>
            <a:ext cx="419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Will enable a more precise measurement of the antineutrino oscillation parameters than possible with forward horn </a:t>
            </a:r>
            <a:r>
              <a:rPr lang="en-US" sz="2000" dirty="0" smtClean="0">
                <a:latin typeface="Times New Roman" pitchFamily="18" charset="0"/>
              </a:rPr>
              <a:t>current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</a:rPr>
              <a:t>Analysis is nearing completion</a:t>
            </a:r>
            <a:endParaRPr lang="en-US" sz="2000" dirty="0">
              <a:latin typeface="Times New Roman" pitchFamily="18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450"/>
            <a:ext cx="8229600" cy="792163"/>
          </a:xfrm>
          <a:ln/>
        </p:spPr>
        <p:txBody>
          <a:bodyPr rIns="0"/>
          <a:lstStyle/>
          <a:p>
            <a:pPr>
              <a:tabLst>
                <a:tab pos="1219200" algn="l"/>
                <a:tab pos="1219200" algn="l"/>
                <a:tab pos="1219200" algn="l"/>
                <a:tab pos="1828800" algn="l"/>
                <a:tab pos="1219200" algn="l"/>
                <a:tab pos="1219200" algn="l"/>
                <a:tab pos="1219200" algn="l"/>
                <a:tab pos="1828800" algn="l"/>
                <a:tab pos="1219200" algn="l"/>
                <a:tab pos="1219200" algn="l"/>
                <a:tab pos="1219200" algn="l"/>
                <a:tab pos="1828800" algn="l"/>
              </a:tabLst>
            </a:pPr>
            <a:r>
              <a:rPr lang="en-US" sz="3200" dirty="0" smtClean="0"/>
              <a:t>Selection of Additional Measurements</a:t>
            </a:r>
            <a:endParaRPr lang="en-US" sz="29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500" y="825710"/>
            <a:ext cx="8382000" cy="5867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Atmospheric neutrinos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Phys.Rev.D75:092003,2007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New analysis in preparation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Lorentz Invariance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Phys.Rev.Lett.101:151601,2008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New analysis in preparation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Neutrino cross sections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Inclusive charged current: </a:t>
            </a:r>
            <a:r>
              <a:rPr lang="en-US" b="1" dirty="0" smtClean="0"/>
              <a:t>Phys.Rev.D81:072002,2010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Several others under preparation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Sudden Stratospheric Warming (Climate Physics with cosmic rays)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Geophys.Res.Lett.36:L05809,2009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Cosmic ray variation with season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Phys.Rev.D81:012001,2010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Cosmic ray charge ratio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b="1" dirty="0" smtClean="0"/>
              <a:t>Phys.Rev.D76:052003,2007</a:t>
            </a: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000125"/>
            <a:ext cx="8305800" cy="54006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 smtClean="0"/>
              <a:t>Background of the experiment and its physics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Description of the experiment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Focus on the beam and our knowledge of it</a:t>
            </a:r>
            <a:endParaRPr lang="en-US" sz="2400" dirty="0"/>
          </a:p>
          <a:p>
            <a:pPr>
              <a:lnSpc>
                <a:spcPct val="130000"/>
              </a:lnSpc>
            </a:pPr>
            <a:r>
              <a:rPr lang="en-US" sz="2400" dirty="0" smtClean="0"/>
              <a:t>Selection of current results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Much more from Justin and </a:t>
            </a:r>
            <a:r>
              <a:rPr lang="en-US" sz="2400" dirty="0" err="1" smtClean="0"/>
              <a:t>Tingjun</a:t>
            </a:r>
            <a:endParaRPr lang="en-US" sz="2400" dirty="0" smtClean="0"/>
          </a:p>
          <a:p>
            <a:pPr>
              <a:lnSpc>
                <a:spcPct val="130000"/>
              </a:lnSpc>
              <a:buNone/>
            </a:pPr>
            <a:endParaRPr lang="en-US" sz="2400" dirty="0"/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Note: a series of new results are in preparation and will be presented on June 14 at a special </a:t>
            </a:r>
            <a:r>
              <a:rPr lang="en-US" sz="2000" dirty="0" smtClean="0"/>
              <a:t>W&amp;C and </a:t>
            </a:r>
            <a:r>
              <a:rPr lang="en-US" sz="2000" dirty="0" smtClean="0"/>
              <a:t>at the Neutrino 2010 conference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398780" y="999744"/>
            <a:ext cx="8382000" cy="5135563"/>
          </a:xfrm>
        </p:spPr>
        <p:txBody>
          <a:bodyPr>
            <a:normAutofit fontScale="92500" lnSpcReduction="20000"/>
          </a:bodyPr>
          <a:lstStyle/>
          <a:p>
            <a:pPr marL="171450" indent="-171450">
              <a:lnSpc>
                <a:spcPct val="110000"/>
              </a:lnSpc>
            </a:pPr>
            <a:r>
              <a:rPr lang="en-US" sz="2400" dirty="0" smtClean="0"/>
              <a:t>MINOS is a mature experiment</a:t>
            </a:r>
          </a:p>
          <a:p>
            <a:pPr marL="171450" indent="-171450">
              <a:lnSpc>
                <a:spcPct val="110000"/>
              </a:lnSpc>
            </a:pPr>
            <a:r>
              <a:rPr lang="en-US" sz="2400" dirty="0" smtClean="0"/>
              <a:t>Significant effort has resulted in a precisely understood beam</a:t>
            </a:r>
          </a:p>
          <a:p>
            <a:pPr marL="171450" indent="-171450">
              <a:lnSpc>
                <a:spcPct val="110000"/>
              </a:lnSpc>
            </a:pPr>
            <a:r>
              <a:rPr lang="en-US" sz="2400" dirty="0" smtClean="0"/>
              <a:t>Several of the major goals have been achieved</a:t>
            </a:r>
          </a:p>
          <a:p>
            <a:pPr marL="571500" lvl="1" indent="-171450">
              <a:lnSpc>
                <a:spcPct val="110000"/>
              </a:lnSpc>
            </a:pPr>
            <a:r>
              <a:rPr lang="en-US" sz="2000" dirty="0" smtClean="0"/>
              <a:t>Muon-neutrino disappearance verified as an oscillation phenomenon</a:t>
            </a:r>
          </a:p>
          <a:p>
            <a:pPr marL="971550" lvl="2" indent="-171450">
              <a:lnSpc>
                <a:spcPct val="110000"/>
              </a:lnSpc>
            </a:pPr>
            <a:r>
              <a:rPr lang="en-US" sz="1600" dirty="0" smtClean="0"/>
              <a:t>Parameters precisely </a:t>
            </a:r>
            <a:r>
              <a:rPr lang="en-US" sz="1600" dirty="0" smtClean="0"/>
              <a:t>measured, alternatives rules out</a:t>
            </a:r>
            <a:endParaRPr lang="en-US" sz="1600" dirty="0" smtClean="0"/>
          </a:p>
          <a:p>
            <a:pPr marL="571500" lvl="1" indent="-171450">
              <a:lnSpc>
                <a:spcPct val="110000"/>
              </a:lnSpc>
            </a:pPr>
            <a:r>
              <a:rPr lang="en-US" sz="2000" dirty="0" smtClean="0"/>
              <a:t>The neutrinos change into a type that interacts via the Neutral Current</a:t>
            </a:r>
          </a:p>
          <a:p>
            <a:pPr marL="971550" lvl="2" indent="-171450">
              <a:lnSpc>
                <a:spcPct val="110000"/>
              </a:lnSpc>
            </a:pPr>
            <a:r>
              <a:rPr lang="en-US" sz="1600" dirty="0" smtClean="0"/>
              <a:t>Predominantly not </a:t>
            </a:r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– so we presume </a:t>
            </a:r>
            <a:r>
              <a:rPr lang="en-US" sz="1600" dirty="0" err="1" smtClean="0">
                <a:latin typeface="Symbol" pitchFamily="18" charset="2"/>
              </a:rPr>
              <a:t>n</a:t>
            </a:r>
            <a:r>
              <a:rPr lang="en-US" sz="1600" baseline="-25000" dirty="0" err="1" smtClean="0">
                <a:latin typeface="Symbol" pitchFamily="18" charset="2"/>
              </a:rPr>
              <a:t>t</a:t>
            </a:r>
            <a:endParaRPr lang="en-US" sz="1600" baseline="-25000" dirty="0" smtClean="0">
              <a:latin typeface="Symbol" pitchFamily="18" charset="2"/>
            </a:endParaRPr>
          </a:p>
          <a:p>
            <a:pPr marL="571500" lvl="1" indent="-171450">
              <a:lnSpc>
                <a:spcPct val="110000"/>
              </a:lnSpc>
            </a:pPr>
            <a:r>
              <a:rPr lang="en-US" sz="2000" dirty="0" smtClean="0"/>
              <a:t>Limits on electron-neutrino appearance have been improved</a:t>
            </a:r>
          </a:p>
          <a:p>
            <a:pPr marL="171450" indent="-171450">
              <a:lnSpc>
                <a:spcPct val="110000"/>
              </a:lnSpc>
            </a:pPr>
            <a:r>
              <a:rPr lang="en-US" sz="2400" dirty="0" smtClean="0"/>
              <a:t>Improvement still to be made</a:t>
            </a:r>
          </a:p>
          <a:p>
            <a:pPr marL="571500" lvl="1" indent="-171450">
              <a:lnSpc>
                <a:spcPct val="110000"/>
              </a:lnSpc>
            </a:pPr>
            <a:r>
              <a:rPr lang="en-US" sz="2000" dirty="0" smtClean="0"/>
              <a:t>Better measurements / </a:t>
            </a:r>
            <a:r>
              <a:rPr lang="en-US" sz="2000" dirty="0" smtClean="0"/>
              <a:t>limits (evidence?)</a:t>
            </a:r>
            <a:endParaRPr lang="en-US" sz="2000" dirty="0" smtClean="0"/>
          </a:p>
          <a:p>
            <a:pPr marL="571500" lvl="1" indent="-171450">
              <a:lnSpc>
                <a:spcPct val="110000"/>
              </a:lnSpc>
            </a:pPr>
            <a:r>
              <a:rPr lang="en-US" sz="2000" dirty="0" smtClean="0"/>
              <a:t>Exploration of anti-neutrinos</a:t>
            </a:r>
          </a:p>
          <a:p>
            <a:pPr marL="171450" indent="-171450">
              <a:lnSpc>
                <a:spcPct val="110000"/>
              </a:lnSpc>
            </a:pPr>
            <a:r>
              <a:rPr lang="en-US" sz="2400" dirty="0" smtClean="0"/>
              <a:t>Wide range of additional measurements</a:t>
            </a:r>
          </a:p>
          <a:p>
            <a:pPr marL="571500" lvl="1" indent="-171450">
              <a:lnSpc>
                <a:spcPct val="110000"/>
              </a:lnSpc>
            </a:pPr>
            <a:r>
              <a:rPr lang="en-US" sz="2000" dirty="0" smtClean="0"/>
              <a:t>Neutrino fluxes / cross sections / interaction types</a:t>
            </a:r>
          </a:p>
          <a:p>
            <a:pPr marL="571500" lvl="1" indent="-171450">
              <a:lnSpc>
                <a:spcPct val="110000"/>
              </a:lnSpc>
            </a:pPr>
            <a:r>
              <a:rPr lang="en-US" sz="2000" dirty="0" smtClean="0"/>
              <a:t>Cosmic ray physics (and applied to atmospheric physics)</a:t>
            </a:r>
          </a:p>
          <a:p>
            <a:pPr marL="171450" indent="-171450">
              <a:lnSpc>
                <a:spcPct val="110000"/>
              </a:lnSpc>
            </a:pPr>
            <a:r>
              <a:rPr lang="en-US" sz="2400" dirty="0" smtClean="0"/>
              <a:t>Enjoy the next few talks, and come to the </a:t>
            </a:r>
            <a:r>
              <a:rPr lang="en-US" sz="2400" dirty="0" smtClean="0"/>
              <a:t>W&amp;C on </a:t>
            </a:r>
            <a:r>
              <a:rPr lang="en-US" sz="2400" dirty="0" smtClean="0"/>
              <a:t>June 14</a:t>
            </a:r>
          </a:p>
          <a:p>
            <a:pPr marL="573088" lvl="1" indent="-231775">
              <a:lnSpc>
                <a:spcPct val="110000"/>
              </a:lnSpc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MINOS Theses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44500" y="990600"/>
            <a:ext cx="8382000" cy="544018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0000"/>
              </a:lnSpc>
            </a:pPr>
            <a:r>
              <a:rPr lang="en-US" b="1" dirty="0" smtClean="0"/>
              <a:t>Bob Armstrong </a:t>
            </a:r>
            <a:r>
              <a:rPr lang="en-US" dirty="0" smtClean="0"/>
              <a:t>– Indiana university</a:t>
            </a:r>
          </a:p>
          <a:p>
            <a:pPr lvl="1">
              <a:lnSpc>
                <a:spcPct val="130000"/>
              </a:lnSpc>
            </a:pPr>
            <a:r>
              <a:rPr lang="it-IT" dirty="0" smtClean="0"/>
              <a:t>Muon neutrino disappearance at MINOS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b="1" dirty="0" smtClean="0"/>
              <a:t>Pedro Ochoa </a:t>
            </a:r>
            <a:r>
              <a:rPr lang="en-US" dirty="0" smtClean="0"/>
              <a:t>– California Institute of Technology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 search for </a:t>
            </a:r>
            <a:r>
              <a:rPr lang="en-US" dirty="0" err="1" smtClean="0"/>
              <a:t>muon</a:t>
            </a:r>
            <a:r>
              <a:rPr lang="en-US" dirty="0" smtClean="0"/>
              <a:t> neutrino to electron neutrino oscillations in the MINOS experiment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b="1" dirty="0" smtClean="0"/>
              <a:t>Steve Cavanaugh </a:t>
            </a:r>
            <a:r>
              <a:rPr lang="en-US" dirty="0" smtClean="0"/>
              <a:t>– Harvard University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 Measurement of Electron Neutrino Appearance in the MINOS Experiment After Four Years of Data 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b="1" dirty="0" smtClean="0"/>
              <a:t>Anna </a:t>
            </a:r>
            <a:r>
              <a:rPr lang="en-US" b="1" dirty="0" err="1" smtClean="0"/>
              <a:t>Holin</a:t>
            </a:r>
            <a:r>
              <a:rPr lang="en-US" b="1" dirty="0" smtClean="0"/>
              <a:t> </a:t>
            </a:r>
            <a:r>
              <a:rPr lang="en-US" dirty="0" smtClean="0"/>
              <a:t>– University College London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Electron neutrino appearance event selection optimization in the MINIS far detector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b="1" dirty="0" smtClean="0"/>
              <a:t>David </a:t>
            </a:r>
            <a:r>
              <a:rPr lang="en-US" b="1" dirty="0" err="1" smtClean="0"/>
              <a:t>Auty</a:t>
            </a:r>
            <a:r>
              <a:rPr lang="en-US" b="1" dirty="0" smtClean="0"/>
              <a:t> </a:t>
            </a:r>
            <a:r>
              <a:rPr lang="en-US" dirty="0" smtClean="0"/>
              <a:t>– University of Sussex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Analysis of </a:t>
            </a:r>
            <a:r>
              <a:rPr lang="en-US" dirty="0" err="1" smtClean="0"/>
              <a:t>numubar</a:t>
            </a:r>
            <a:r>
              <a:rPr lang="en-US" dirty="0" smtClean="0"/>
              <a:t> from the NuMI beam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b="1" dirty="0" smtClean="0"/>
              <a:t>Laura </a:t>
            </a:r>
            <a:r>
              <a:rPr lang="en-US" b="1" dirty="0" err="1" smtClean="0"/>
              <a:t>Loiacano</a:t>
            </a:r>
            <a:r>
              <a:rPr lang="en-US" b="1" dirty="0" smtClean="0"/>
              <a:t> </a:t>
            </a:r>
            <a:r>
              <a:rPr lang="en-US" dirty="0" smtClean="0"/>
              <a:t>– University of </a:t>
            </a:r>
            <a:r>
              <a:rPr lang="en-US" dirty="0"/>
              <a:t>T</a:t>
            </a:r>
            <a:r>
              <a:rPr lang="en-US" dirty="0" smtClean="0"/>
              <a:t>exas at Austin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Measurement of the Muon Neutrino Charged Current Inclusive Cross Section on Iron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b="1" dirty="0" smtClean="0"/>
              <a:t>Masaki </a:t>
            </a:r>
            <a:r>
              <a:rPr lang="en-US" b="1" dirty="0" err="1" smtClean="0"/>
              <a:t>Watabe</a:t>
            </a:r>
            <a:r>
              <a:rPr lang="en-US" b="1" dirty="0" smtClean="0"/>
              <a:t> </a:t>
            </a:r>
            <a:r>
              <a:rPr lang="en-US" dirty="0" smtClean="0"/>
              <a:t>– Texas A&amp;M University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Using Quasi Elastic Events to Measure Neutrino Oscillation with the MINOS detectors in the NuMI Neutrino Beam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990600"/>
            <a:ext cx="3985457" cy="5867400"/>
          </a:xfrm>
        </p:spPr>
        <p:txBody>
          <a:bodyPr/>
          <a:lstStyle/>
          <a:p>
            <a:pPr marL="284163" indent="-284163">
              <a:buFont typeface="+mj-lt"/>
              <a:buAutoNum type="arabicPeriod"/>
            </a:pPr>
            <a:r>
              <a:rPr lang="en-US" sz="2000" dirty="0" smtClean="0"/>
              <a:t>Measure oscillation parameters at high precision</a:t>
            </a:r>
          </a:p>
          <a:p>
            <a:pPr marL="630238" lvl="1" indent="-230188"/>
            <a:r>
              <a:rPr lang="en-US" sz="1600" dirty="0" err="1" smtClean="0"/>
              <a:t>Muon</a:t>
            </a:r>
            <a:r>
              <a:rPr lang="en-US" sz="1600" dirty="0" smtClean="0"/>
              <a:t>-neutrino disappearance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2000" dirty="0" smtClean="0"/>
              <a:t>Search for new, unobserved transitions and measure the associated parameters</a:t>
            </a:r>
          </a:p>
          <a:p>
            <a:pPr marL="630238" lvl="1" indent="-230188"/>
            <a:r>
              <a:rPr lang="en-US" sz="1600" dirty="0" smtClean="0"/>
              <a:t>Electron-neutrino appearance</a:t>
            </a:r>
          </a:p>
          <a:p>
            <a:pPr marL="630238" lvl="1" indent="-230188"/>
            <a:r>
              <a:rPr lang="en-US" sz="1600" dirty="0" smtClean="0"/>
              <a:t>Mass hierarchy &amp; CP violation</a:t>
            </a:r>
          </a:p>
          <a:p>
            <a:pPr marL="284163" indent="-284163">
              <a:buFont typeface="+mj-lt"/>
              <a:buAutoNum type="arabicPeriod"/>
            </a:pPr>
            <a:r>
              <a:rPr lang="en-US" sz="2000" dirty="0" smtClean="0"/>
              <a:t>Search for alternative transitions that come from other models and study standard neutrino interactions at high precision</a:t>
            </a:r>
            <a:endParaRPr lang="en-US" sz="1600" dirty="0" smtClean="0"/>
          </a:p>
          <a:p>
            <a:pPr marL="630238" lvl="1" indent="-230188"/>
            <a:r>
              <a:rPr lang="en-US" sz="1600" dirty="0" smtClean="0"/>
              <a:t>Sterile neutrino searches</a:t>
            </a:r>
          </a:p>
          <a:p>
            <a:pPr marL="630238" lvl="1" indent="-230188"/>
            <a:r>
              <a:rPr lang="en-US" sz="1600" dirty="0" smtClean="0"/>
              <a:t>Anti-neutrino oscillation measurements</a:t>
            </a:r>
          </a:p>
          <a:p>
            <a:pPr marL="630238" lvl="1" indent="-230188"/>
            <a:r>
              <a:rPr lang="en-US" sz="1600" dirty="0" smtClean="0"/>
              <a:t>Lorentz violation</a:t>
            </a:r>
          </a:p>
          <a:p>
            <a:pPr marL="630238" lvl="1" indent="-230188"/>
            <a:r>
              <a:rPr lang="en-US" sz="1600" dirty="0" smtClean="0"/>
              <a:t>Neutrino cross-sections</a:t>
            </a:r>
          </a:p>
          <a:p>
            <a:pPr marL="630238" lvl="1" indent="-230188"/>
            <a:r>
              <a:rPr lang="en-US" sz="1600" dirty="0" smtClean="0"/>
              <a:t>Rare(r) interactions</a:t>
            </a:r>
          </a:p>
          <a:p>
            <a:pPr marL="630238" lvl="1" indent="-230188"/>
            <a:endParaRPr lang="en-US" sz="1600" dirty="0" smtClean="0"/>
          </a:p>
          <a:p>
            <a:pPr marL="284163" indent="-284163">
              <a:buNone/>
            </a:pPr>
            <a:endParaRPr lang="en-US" sz="20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ltGray">
          <a:xfrm>
            <a:off x="4507929" y="3776282"/>
            <a:ext cx="4535487" cy="1152525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608513" y="1533462"/>
            <a:ext cx="4535487" cy="1439862"/>
            <a:chOff x="4500563" y="1341438"/>
            <a:chExt cx="4535487" cy="1439862"/>
          </a:xfrm>
        </p:grpSpPr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4500563" y="1341438"/>
              <a:ext cx="4535487" cy="1439862"/>
              <a:chOff x="2834" y="1071"/>
              <a:chExt cx="2858" cy="1225"/>
            </a:xfrm>
          </p:grpSpPr>
          <p:graphicFrame>
            <p:nvGraphicFramePr>
              <p:cNvPr id="14" name="Object 7"/>
              <p:cNvGraphicFramePr>
                <a:graphicFrameLocks noChangeAspect="1"/>
              </p:cNvGraphicFramePr>
              <p:nvPr/>
            </p:nvGraphicFramePr>
            <p:xfrm>
              <a:off x="2925" y="1182"/>
              <a:ext cx="2722" cy="1023"/>
            </p:xfrm>
            <a:graphic>
              <a:graphicData uri="http://schemas.openxmlformats.org/presentationml/2006/ole">
                <p:oleObj spid="_x0000_s614403" name="Microsoft Equation 3.0" r:id="rId3" imgW="1892160" imgH="711000" progId="Equation.3">
                  <p:embed/>
                </p:oleObj>
              </a:graphicData>
            </a:graphic>
          </p:graphicFrame>
          <p:sp>
            <p:nvSpPr>
              <p:cNvPr id="15" name="Rectangle 8"/>
              <p:cNvSpPr>
                <a:spLocks noChangeArrowheads="1"/>
              </p:cNvSpPr>
              <p:nvPr/>
            </p:nvSpPr>
            <p:spPr bwMode="ltGray">
              <a:xfrm>
                <a:off x="2834" y="1071"/>
                <a:ext cx="2858" cy="1225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Rectangle 9"/>
            <p:cNvSpPr>
              <a:spLocks noChangeArrowheads="1"/>
            </p:cNvSpPr>
            <p:nvPr/>
          </p:nvSpPr>
          <p:spPr bwMode="ltGray">
            <a:xfrm>
              <a:off x="7524750" y="1916113"/>
              <a:ext cx="576263" cy="360362"/>
            </a:xfrm>
            <a:prstGeom prst="rect">
              <a:avLst/>
            </a:prstGeom>
            <a:solidFill>
              <a:srgbClr val="FF9900">
                <a:alpha val="30000"/>
              </a:srgbClr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ltGray">
            <a:xfrm>
              <a:off x="7524750" y="1484313"/>
              <a:ext cx="576263" cy="361950"/>
            </a:xfrm>
            <a:prstGeom prst="rect">
              <a:avLst/>
            </a:prstGeom>
            <a:solidFill>
              <a:srgbClr val="00FF00">
                <a:alpha val="30000"/>
              </a:srgbClr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5050854" y="4673219"/>
            <a:ext cx="1392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5046091" y="4497007"/>
            <a:ext cx="1392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5055616" y="3947732"/>
            <a:ext cx="1392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739954" y="4136644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sz="2000" b="1" baseline="30000" dirty="0">
                <a:solidFill>
                  <a:schemeClr val="hlink"/>
                </a:solidFill>
                <a:latin typeface="Arial" pitchFamily="34" charset="0"/>
              </a:rPr>
              <a:t>2</a:t>
            </a:r>
            <a:r>
              <a:rPr lang="en-US" sz="2000" b="1" baseline="-25000" dirty="0">
                <a:solidFill>
                  <a:schemeClr val="hlink"/>
                </a:solidFill>
                <a:latin typeface="Arial" pitchFamily="34" charset="0"/>
              </a:rPr>
              <a:t>32 </a:t>
            </a: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= m</a:t>
            </a:r>
            <a:r>
              <a:rPr lang="en-US" sz="2000" b="1" baseline="-25000" dirty="0">
                <a:solidFill>
                  <a:schemeClr val="hlink"/>
                </a:solidFill>
                <a:latin typeface="Arial" pitchFamily="34" charset="0"/>
              </a:rPr>
              <a:t>3</a:t>
            </a:r>
            <a:r>
              <a:rPr lang="en-US" sz="2000" b="1" baseline="30000" dirty="0">
                <a:solidFill>
                  <a:schemeClr val="hlink"/>
                </a:solidFill>
                <a:latin typeface="Arial" pitchFamily="34" charset="0"/>
              </a:rPr>
              <a:t>2</a:t>
            </a: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 – m</a:t>
            </a:r>
            <a:r>
              <a:rPr lang="en-US" sz="2000" b="1" baseline="-25000" dirty="0">
                <a:solidFill>
                  <a:schemeClr val="hlink"/>
                </a:solidFill>
                <a:latin typeface="Arial" pitchFamily="34" charset="0"/>
              </a:rPr>
              <a:t>2</a:t>
            </a:r>
            <a:r>
              <a:rPr lang="en-US" sz="2000" b="1" baseline="30000" dirty="0">
                <a:solidFill>
                  <a:schemeClr val="hlink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587304" y="4460494"/>
            <a:ext cx="652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Symbol" pitchFamily="18" charset="2"/>
              </a:rPr>
              <a:t>n</a:t>
            </a:r>
            <a:r>
              <a:rPr lang="en-US" sz="2000" b="1" baseline="-25000">
                <a:latin typeface="Symbol" pitchFamily="18" charset="2"/>
              </a:rPr>
              <a:t>1</a:t>
            </a:r>
            <a:endParaRPr lang="en-US" sz="2000" b="1">
              <a:latin typeface="Symbol" pitchFamily="18" charset="2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580954" y="4209669"/>
            <a:ext cx="652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Symbol" pitchFamily="18" charset="2"/>
              </a:rPr>
              <a:t>n</a:t>
            </a:r>
            <a:r>
              <a:rPr lang="en-US" sz="2000" b="1" baseline="-25000">
                <a:latin typeface="Symbol" pitchFamily="18" charset="2"/>
              </a:rPr>
              <a:t>2</a:t>
            </a:r>
            <a:endParaRPr lang="en-US" sz="2000" b="1">
              <a:latin typeface="Symbol" pitchFamily="18" charset="2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579366" y="3739769"/>
            <a:ext cx="652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Symbol" pitchFamily="18" charset="2"/>
              </a:rPr>
              <a:t>n</a:t>
            </a:r>
            <a:r>
              <a:rPr lang="en-US" sz="2000" b="1" baseline="-25000">
                <a:latin typeface="Symbol" pitchFamily="18" charset="2"/>
              </a:rPr>
              <a:t>3</a:t>
            </a:r>
            <a:endParaRPr lang="en-US" sz="2000" b="1">
              <a:latin typeface="Symbol" pitchFamily="18" charset="2"/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6451029" y="3941382"/>
            <a:ext cx="0" cy="555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lg" len="med"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B048A-CB34-4669-B67F-8483ECB7B434}" type="slidenum">
              <a:rPr lang="en-US"/>
              <a:pPr/>
              <a:t>6</a:t>
            </a:fld>
            <a:endParaRPr lang="en-US"/>
          </a:p>
        </p:txBody>
      </p:sp>
      <p:pic>
        <p:nvPicPr>
          <p:cNvPr id="622594" name="Picture 2" descr="tk2klyout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4538663"/>
            <a:ext cx="4289425" cy="2193925"/>
          </a:xfrm>
          <a:prstGeom prst="rect">
            <a:avLst/>
          </a:prstGeom>
          <a:noFill/>
        </p:spPr>
      </p:pic>
      <p:sp>
        <p:nvSpPr>
          <p:cNvPr id="622595" name="Rectangle 3"/>
          <p:cNvSpPr>
            <a:spLocks noChangeAspect="1" noChangeArrowheads="1"/>
          </p:cNvSpPr>
          <p:nvPr/>
        </p:nvSpPr>
        <p:spPr bwMode="auto">
          <a:xfrm>
            <a:off x="885825" y="4114800"/>
            <a:ext cx="33702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K2K</a:t>
            </a:r>
            <a:r>
              <a:rPr lang="en-US" sz="1600" dirty="0">
                <a:solidFill>
                  <a:schemeClr val="accent2"/>
                </a:solidFill>
              </a:rPr>
              <a:t> (KEK to </a:t>
            </a:r>
            <a:r>
              <a:rPr lang="en-US" sz="1600" dirty="0" err="1">
                <a:solidFill>
                  <a:schemeClr val="accent2"/>
                </a:solidFill>
              </a:rPr>
              <a:t>SuperK</a:t>
            </a:r>
            <a:r>
              <a:rPr lang="en-US" sz="1600" dirty="0">
                <a:solidFill>
                  <a:schemeClr val="accent2"/>
                </a:solidFill>
              </a:rPr>
              <a:t>) 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 i="1" dirty="0">
                <a:solidFill>
                  <a:schemeClr val="accent2"/>
                </a:solidFill>
              </a:rPr>
              <a:t>L</a:t>
            </a:r>
            <a:r>
              <a:rPr lang="en-US" sz="1600" dirty="0">
                <a:solidFill>
                  <a:schemeClr val="accent2"/>
                </a:solidFill>
              </a:rPr>
              <a:t> = 250 km  </a:t>
            </a:r>
            <a:r>
              <a:rPr lang="en-US" sz="1600" dirty="0">
                <a:solidFill>
                  <a:srgbClr val="FF0000"/>
                </a:solidFill>
              </a:rPr>
              <a:t>Concluded </a:t>
            </a:r>
            <a:r>
              <a:rPr lang="en-US" sz="1600" dirty="0">
                <a:solidFill>
                  <a:srgbClr val="663300"/>
                </a:solidFill>
              </a:rPr>
              <a:t>(T2K </a:t>
            </a:r>
            <a:r>
              <a:rPr lang="en-US" sz="1600" dirty="0" smtClean="0">
                <a:solidFill>
                  <a:srgbClr val="663300"/>
                </a:solidFill>
              </a:rPr>
              <a:t>starting)</a:t>
            </a:r>
            <a:endParaRPr lang="en-US" sz="1600" dirty="0">
              <a:solidFill>
                <a:srgbClr val="663300"/>
              </a:solidFill>
            </a:endParaRPr>
          </a:p>
        </p:txBody>
      </p:sp>
      <p:pic>
        <p:nvPicPr>
          <p:cNvPr id="622596" name="Picture 4" descr="CNGS_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700" y="4724400"/>
            <a:ext cx="4006850" cy="1884363"/>
          </a:xfrm>
          <a:prstGeom prst="rect">
            <a:avLst/>
          </a:prstGeom>
          <a:noFill/>
        </p:spPr>
      </p:pic>
      <p:sp>
        <p:nvSpPr>
          <p:cNvPr id="622597" name="Rectangle 5"/>
          <p:cNvSpPr>
            <a:spLocks noChangeAspect="1" noChangeArrowheads="1"/>
          </p:cNvSpPr>
          <p:nvPr/>
        </p:nvSpPr>
        <p:spPr bwMode="auto">
          <a:xfrm>
            <a:off x="5041900" y="4114800"/>
            <a:ext cx="35687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CNGS</a:t>
            </a:r>
            <a:r>
              <a:rPr lang="en-US" sz="1600">
                <a:solidFill>
                  <a:schemeClr val="accent2"/>
                </a:solidFill>
              </a:rPr>
              <a:t> (CERN to Gran Sasso, Italy) 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600" i="1">
                <a:solidFill>
                  <a:schemeClr val="accent2"/>
                </a:solidFill>
              </a:rPr>
              <a:t>L</a:t>
            </a:r>
            <a:r>
              <a:rPr lang="en-US" sz="1600">
                <a:solidFill>
                  <a:schemeClr val="accent2"/>
                </a:solidFill>
              </a:rPr>
              <a:t> = 750 km  </a:t>
            </a:r>
            <a:r>
              <a:rPr lang="en-US" sz="1600">
                <a:solidFill>
                  <a:srgbClr val="FF0000"/>
                </a:solidFill>
              </a:rPr>
              <a:t>2006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6225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817563"/>
            <a:ext cx="2668588" cy="32972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225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5700" y="2438400"/>
            <a:ext cx="4903788" cy="1023938"/>
          </a:xfrm>
          <a:prstGeom prst="rect">
            <a:avLst/>
          </a:prstGeom>
          <a:noFill/>
        </p:spPr>
      </p:pic>
      <p:sp>
        <p:nvSpPr>
          <p:cNvPr id="622600" name="Text Box 8"/>
          <p:cNvSpPr txBox="1">
            <a:spLocks noChangeArrowheads="1"/>
          </p:cNvSpPr>
          <p:nvPr/>
        </p:nvSpPr>
        <p:spPr bwMode="auto">
          <a:xfrm>
            <a:off x="5608638" y="2803525"/>
            <a:ext cx="963612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/>
              <a:t>735 km</a:t>
            </a:r>
          </a:p>
        </p:txBody>
      </p:sp>
      <p:sp>
        <p:nvSpPr>
          <p:cNvPr id="622601" name="Text Box 9"/>
          <p:cNvSpPr txBox="1">
            <a:spLocks noChangeArrowheads="1"/>
          </p:cNvSpPr>
          <p:nvPr/>
        </p:nvSpPr>
        <p:spPr bwMode="auto">
          <a:xfrm>
            <a:off x="7162800" y="1929384"/>
            <a:ext cx="1661160" cy="4524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Far Detector: </a:t>
            </a:r>
          </a:p>
          <a:p>
            <a:pPr algn="l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5400 tons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22602" name="Line 10"/>
          <p:cNvSpPr>
            <a:spLocks noChangeShapeType="1"/>
          </p:cNvSpPr>
          <p:nvPr/>
        </p:nvSpPr>
        <p:spPr bwMode="auto">
          <a:xfrm flipH="1">
            <a:off x="4826000" y="2286000"/>
            <a:ext cx="355600" cy="29210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 type="none" w="sm" len="sm"/>
            <a:tailEnd type="triangle" w="sm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03" name="Line 11"/>
          <p:cNvSpPr>
            <a:spLocks noChangeShapeType="1"/>
          </p:cNvSpPr>
          <p:nvPr/>
        </p:nvSpPr>
        <p:spPr bwMode="auto">
          <a:xfrm>
            <a:off x="6705600" y="2209800"/>
            <a:ext cx="533400" cy="4445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triangle" w="sm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04" name="Line 12"/>
          <p:cNvSpPr>
            <a:spLocks noChangeShapeType="1"/>
          </p:cNvSpPr>
          <p:nvPr/>
        </p:nvSpPr>
        <p:spPr bwMode="auto">
          <a:xfrm flipH="1">
            <a:off x="4419600" y="2286000"/>
            <a:ext cx="7366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 type="none" w="sm" len="sm"/>
            <a:tailEnd type="none" w="sm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05" name="Line 13"/>
          <p:cNvSpPr>
            <a:spLocks noChangeShapeType="1"/>
          </p:cNvSpPr>
          <p:nvPr/>
        </p:nvSpPr>
        <p:spPr bwMode="auto">
          <a:xfrm>
            <a:off x="6705600" y="2209800"/>
            <a:ext cx="5334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none" w="sm" len="sm"/>
            <a:tailEnd type="none" w="sm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2606" name="Rectangle 14"/>
          <p:cNvSpPr>
            <a:spLocks noGrp="1" noChangeArrowheads="1"/>
          </p:cNvSpPr>
          <p:nvPr>
            <p:ph type="title"/>
          </p:nvPr>
        </p:nvSpPr>
        <p:spPr>
          <a:xfrm>
            <a:off x="590550" y="38100"/>
            <a:ext cx="8458200" cy="836613"/>
          </a:xfrm>
        </p:spPr>
        <p:txBody>
          <a:bodyPr/>
          <a:lstStyle/>
          <a:p>
            <a:r>
              <a:rPr lang="en-US"/>
              <a:t>Long Baseline </a:t>
            </a:r>
            <a:r>
              <a:rPr lang="en-US">
                <a:latin typeface="Symbol" pitchFamily="18" charset="2"/>
              </a:rPr>
              <a:t>n</a:t>
            </a:r>
            <a:r>
              <a:rPr lang="en-US"/>
              <a:t> Oscillation Exps.</a:t>
            </a:r>
          </a:p>
        </p:txBody>
      </p:sp>
      <p:sp>
        <p:nvSpPr>
          <p:cNvPr id="62260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514600" y="890016"/>
            <a:ext cx="6400800" cy="990600"/>
          </a:xfrm>
        </p:spPr>
        <p:txBody>
          <a:bodyPr/>
          <a:lstStyle/>
          <a:p>
            <a:r>
              <a:rPr lang="en-US" sz="2000" dirty="0"/>
              <a:t>Reproduce atmospheric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dirty="0"/>
              <a:t> effect using accelerator beams</a:t>
            </a:r>
          </a:p>
          <a:p>
            <a:r>
              <a:rPr lang="en-US" sz="2000" i="1" dirty="0"/>
              <a:t>L</a:t>
            </a:r>
            <a:r>
              <a:rPr lang="en-US" sz="2000" dirty="0"/>
              <a:t> ~ 100’s kilometers to match oscillation frequency</a:t>
            </a:r>
          </a:p>
        </p:txBody>
      </p:sp>
      <p:sp>
        <p:nvSpPr>
          <p:cNvPr id="622608" name="Text Box 16"/>
          <p:cNvSpPr txBox="1">
            <a:spLocks noChangeArrowheads="1"/>
          </p:cNvSpPr>
          <p:nvPr/>
        </p:nvSpPr>
        <p:spPr bwMode="auto">
          <a:xfrm>
            <a:off x="2743200" y="1989138"/>
            <a:ext cx="1752600" cy="449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Near Detector: </a:t>
            </a:r>
          </a:p>
          <a:p>
            <a:pPr algn="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" charset="0"/>
              </a:rPr>
              <a:t>980 tons</a:t>
            </a:r>
            <a:endParaRPr lang="en-US" sz="2000">
              <a:latin typeface="Times" charset="0"/>
            </a:endParaRPr>
          </a:p>
        </p:txBody>
      </p:sp>
      <p:sp>
        <p:nvSpPr>
          <p:cNvPr id="622609" name="Line 17"/>
          <p:cNvSpPr>
            <a:spLocks noChangeShapeType="1"/>
          </p:cNvSpPr>
          <p:nvPr/>
        </p:nvSpPr>
        <p:spPr bwMode="auto">
          <a:xfrm flipH="1">
            <a:off x="5418138" y="2986088"/>
            <a:ext cx="263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10" name="Line 18"/>
          <p:cNvSpPr>
            <a:spLocks noChangeShapeType="1"/>
          </p:cNvSpPr>
          <p:nvPr/>
        </p:nvSpPr>
        <p:spPr bwMode="auto">
          <a:xfrm>
            <a:off x="6446838" y="2973388"/>
            <a:ext cx="26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2611" name="Rectangle 19"/>
          <p:cNvSpPr>
            <a:spLocks noChangeAspect="1" noChangeArrowheads="1"/>
          </p:cNvSpPr>
          <p:nvPr/>
        </p:nvSpPr>
        <p:spPr bwMode="auto">
          <a:xfrm>
            <a:off x="1809750" y="3441700"/>
            <a:ext cx="21336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MINOS</a:t>
            </a:r>
            <a:r>
              <a:rPr lang="en-US" sz="1600">
                <a:solidFill>
                  <a:schemeClr val="accent2"/>
                </a:solidFill>
              </a:rPr>
              <a:t>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(Fermilab to Minnesota)  </a:t>
            </a:r>
          </a:p>
          <a:p>
            <a:pPr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1600" i="1">
                <a:solidFill>
                  <a:schemeClr val="accent2"/>
                </a:solidFill>
              </a:rPr>
              <a:t>L</a:t>
            </a:r>
            <a:r>
              <a:rPr lang="en-US" sz="1600">
                <a:solidFill>
                  <a:schemeClr val="accent2"/>
                </a:solidFill>
              </a:rPr>
              <a:t> = 735 km  </a:t>
            </a:r>
            <a:r>
              <a:rPr lang="en-US" sz="1600">
                <a:solidFill>
                  <a:srgbClr val="FF0000"/>
                </a:solidFill>
              </a:rPr>
              <a:t>2005</a:t>
            </a:r>
            <a:endParaRPr 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597407"/>
          </a:xfrm>
        </p:spPr>
        <p:txBody>
          <a:bodyPr/>
          <a:lstStyle/>
          <a:p>
            <a:r>
              <a:rPr lang="en-US" dirty="0" smtClean="0"/>
              <a:t>New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816864"/>
            <a:ext cx="4050792" cy="56662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Neutrino physics is getting busy</a:t>
            </a:r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T2K: first event in far detector</a:t>
            </a:r>
            <a:endParaRPr lang="en-US" dirty="0"/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OPERA: first tau-neutrino observed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Seminar on Friday</a:t>
            </a:r>
            <a:endParaRPr lang="en-US" dirty="0"/>
          </a:p>
          <a:p>
            <a:pPr>
              <a:lnSpc>
                <a:spcPct val="170000"/>
              </a:lnSpc>
              <a:buNone/>
            </a:pP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smtClean="0"/>
              <a:t>Online in the next few years: Double-CHOOZ, </a:t>
            </a:r>
            <a:r>
              <a:rPr lang="en-US" dirty="0" err="1" smtClean="0"/>
              <a:t>Daya</a:t>
            </a:r>
            <a:r>
              <a:rPr lang="en-US" dirty="0" smtClean="0"/>
              <a:t> Bay, RENO, </a:t>
            </a:r>
            <a:r>
              <a:rPr lang="en-US" dirty="0" err="1" smtClean="0"/>
              <a:t>NOvA</a:t>
            </a:r>
            <a:endParaRPr lang="en-US" dirty="0"/>
          </a:p>
        </p:txBody>
      </p:sp>
      <p:pic>
        <p:nvPicPr>
          <p:cNvPr id="615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5696" y="3756870"/>
            <a:ext cx="4535424" cy="291600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615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653" y="807531"/>
            <a:ext cx="4027037" cy="287750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57713" cy="792163"/>
          </a:xfrm>
        </p:spPr>
        <p:txBody>
          <a:bodyPr/>
          <a:lstStyle/>
          <a:p>
            <a:r>
              <a:rPr lang="en-US" sz="3600" smtClean="0"/>
              <a:t>The MINOS Detectors</a:t>
            </a:r>
            <a:endParaRPr lang="en-US" sz="360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65225"/>
            <a:ext cx="4632325" cy="509905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400" dirty="0" smtClean="0"/>
              <a:t>Steel / Scintillator sandwiches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Magnetized steel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Tracking calorimeters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Alternating planes of scintillator strips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PMT readout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Functionally identical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1 and 735 km from the neutrino production target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980 and 5400 tons</a:t>
            </a:r>
            <a:endParaRPr lang="en-US" sz="2400" dirty="0"/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4759325" y="458788"/>
          <a:ext cx="4384675" cy="3135312"/>
        </p:xfrm>
        <a:graphic>
          <a:graphicData uri="http://schemas.openxmlformats.org/presentationml/2006/ole">
            <p:oleObj spid="_x0000_s616450" r:id="rId3" imgW="0" imgH="0" progId="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29150" y="4003675"/>
            <a:ext cx="4514850" cy="2854325"/>
            <a:chOff x="4150" y="2471"/>
            <a:chExt cx="2130" cy="134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150" y="2471"/>
              <a:ext cx="2130" cy="1347"/>
              <a:chOff x="4150" y="2471"/>
              <a:chExt cx="2130" cy="1347"/>
            </a:xfrm>
          </p:grpSpPr>
          <p:pic>
            <p:nvPicPr>
              <p:cNvPr id="117767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50" y="2471"/>
                <a:ext cx="2131" cy="1348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</p:pic>
          <p:sp>
            <p:nvSpPr>
              <p:cNvPr id="117768" name="Text Box 8"/>
              <p:cNvSpPr txBox="1">
                <a:spLocks noChangeArrowheads="1"/>
              </p:cNvSpPr>
              <p:nvPr/>
            </p:nvSpPr>
            <p:spPr bwMode="auto">
              <a:xfrm>
                <a:off x="4150" y="2471"/>
                <a:ext cx="2131" cy="1348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7769" name="Text Box 9"/>
            <p:cNvSpPr txBox="1">
              <a:spLocks noChangeArrowheads="1"/>
            </p:cNvSpPr>
            <p:nvPr/>
          </p:nvSpPr>
          <p:spPr bwMode="auto">
            <a:xfrm>
              <a:off x="4807" y="3284"/>
              <a:ext cx="264" cy="149"/>
            </a:xfrm>
            <a:prstGeom prst="rect">
              <a:avLst/>
            </a:prstGeom>
            <a:noFill/>
            <a:ln w="6350">
              <a:noFill/>
              <a:round/>
              <a:headEnd/>
              <a:tailEnd/>
            </a:ln>
            <a:effectLst/>
          </p:spPr>
          <p:txBody>
            <a:bodyPr wrap="none" lIns="81639" tIns="42452" rIns="81639" bIns="42452">
              <a:spAutoFit/>
            </a:bodyPr>
            <a:lstStyle/>
            <a:p>
              <a:pPr defTabSz="828675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5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Lucida Sans Unicode" pitchFamily="34" charset="0"/>
                </a:rPr>
                <a:t>Coil</a:t>
              </a:r>
            </a:p>
          </p:txBody>
        </p:sp>
        <p:sp>
          <p:nvSpPr>
            <p:cNvPr id="117770" name="Line 10"/>
            <p:cNvSpPr>
              <a:spLocks noChangeShapeType="1"/>
            </p:cNvSpPr>
            <p:nvPr/>
          </p:nvSpPr>
          <p:spPr bwMode="auto">
            <a:xfrm>
              <a:off x="4979" y="3351"/>
              <a:ext cx="276" cy="150"/>
            </a:xfrm>
            <a:prstGeom prst="line">
              <a:avLst/>
            </a:prstGeom>
            <a:noFill/>
            <a:ln w="6350">
              <a:solidFill>
                <a:srgbClr val="99CC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71" name="Text Box 11"/>
            <p:cNvSpPr txBox="1">
              <a:spLocks noChangeArrowheads="1"/>
            </p:cNvSpPr>
            <p:nvPr/>
          </p:nvSpPr>
          <p:spPr bwMode="auto">
            <a:xfrm>
              <a:off x="4944" y="2527"/>
              <a:ext cx="650" cy="149"/>
            </a:xfrm>
            <a:prstGeom prst="rect">
              <a:avLst/>
            </a:prstGeom>
            <a:noFill/>
            <a:ln w="6350">
              <a:noFill/>
              <a:round/>
              <a:headEnd/>
              <a:tailEnd/>
            </a:ln>
            <a:effectLst/>
          </p:spPr>
          <p:txBody>
            <a:bodyPr wrap="none" lIns="81639" tIns="42452" rIns="81639" bIns="42452">
              <a:spAutoFit/>
            </a:bodyPr>
            <a:lstStyle/>
            <a:p>
              <a:pPr defTabSz="414338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</a:tabLst>
              </a:pPr>
              <a:r>
                <a:rPr lang="en-GB" sz="1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Lucida Sans Unicode" pitchFamily="34" charset="0"/>
                </a:rPr>
                <a:t>Veto Shield</a:t>
              </a:r>
            </a:p>
          </p:txBody>
        </p:sp>
        <p:sp>
          <p:nvSpPr>
            <p:cNvPr id="117772" name="Line 12"/>
            <p:cNvSpPr>
              <a:spLocks noChangeShapeType="1"/>
            </p:cNvSpPr>
            <p:nvPr/>
          </p:nvSpPr>
          <p:spPr bwMode="auto">
            <a:xfrm flipH="1">
              <a:off x="4761" y="2602"/>
              <a:ext cx="239" cy="11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73" name="Line 13"/>
            <p:cNvSpPr>
              <a:spLocks noChangeShapeType="1"/>
            </p:cNvSpPr>
            <p:nvPr/>
          </p:nvSpPr>
          <p:spPr bwMode="auto">
            <a:xfrm>
              <a:off x="5216" y="2602"/>
              <a:ext cx="20" cy="5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74" name="Line 14"/>
            <p:cNvSpPr>
              <a:spLocks noChangeShapeType="1"/>
            </p:cNvSpPr>
            <p:nvPr/>
          </p:nvSpPr>
          <p:spPr bwMode="auto">
            <a:xfrm>
              <a:off x="5315" y="2602"/>
              <a:ext cx="414" cy="11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75" name="Line 15"/>
            <p:cNvSpPr>
              <a:spLocks noChangeShapeType="1"/>
            </p:cNvSpPr>
            <p:nvPr/>
          </p:nvSpPr>
          <p:spPr bwMode="auto">
            <a:xfrm>
              <a:off x="5374" y="2564"/>
              <a:ext cx="414" cy="5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76" name="Line 16"/>
            <p:cNvSpPr>
              <a:spLocks noChangeShapeType="1"/>
            </p:cNvSpPr>
            <p:nvPr/>
          </p:nvSpPr>
          <p:spPr bwMode="auto">
            <a:xfrm flipH="1">
              <a:off x="4603" y="2583"/>
              <a:ext cx="338" cy="9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4754563" y="0"/>
            <a:ext cx="43894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hangingPunct="0">
              <a:lnSpc>
                <a:spcPct val="93000"/>
              </a:lnSpc>
              <a:spcBef>
                <a:spcPts val="45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b="1">
                <a:solidFill>
                  <a:schemeClr val="accent2"/>
                </a:solidFill>
                <a:latin typeface="Times New Roman" pitchFamily="18" charset="0"/>
              </a:rPr>
              <a:t>Near Detector</a:t>
            </a:r>
            <a:endParaRPr lang="en-US" sz="3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4678363" y="3579813"/>
            <a:ext cx="44656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hangingPunct="0">
              <a:lnSpc>
                <a:spcPct val="93000"/>
              </a:lnSpc>
              <a:spcBef>
                <a:spcPts val="45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b="1">
                <a:solidFill>
                  <a:schemeClr val="accent2"/>
                </a:solidFill>
                <a:latin typeface="Times New Roman" pitchFamily="18" charset="0"/>
              </a:rPr>
              <a:t>Far Detector</a:t>
            </a:r>
            <a:endParaRPr lang="en-US" sz="36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1" y="0"/>
            <a:ext cx="4350240" cy="6843598"/>
          </a:xfrm>
          <a:prstGeom prst="rect">
            <a:avLst/>
          </a:prstGeom>
          <a:noFill/>
          <a:ln w="22320">
            <a:noFill/>
            <a:miter lim="800000"/>
            <a:headEnd/>
            <a:tailEnd/>
          </a:ln>
          <a:effectLst/>
        </p:spPr>
      </p:pic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3816001" y="1342221"/>
            <a:ext cx="338400" cy="460848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5712480" y="1116118"/>
            <a:ext cx="712800" cy="28515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816000" y="720076"/>
            <a:ext cx="2033280" cy="709995"/>
          </a:xfrm>
          <a:prstGeom prst="roundRect">
            <a:avLst>
              <a:gd name="adj" fmla="val 199"/>
            </a:avLst>
          </a:prstGeom>
          <a:solidFill>
            <a:srgbClr val="F5F5F5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5965" dir="2700000" algn="ctr" rotWithShape="0">
              <a:srgbClr val="C0C0C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07360" y="720076"/>
            <a:ext cx="2073600" cy="829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en-US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Extruded plastic scintillator strips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281" y="1863556"/>
            <a:ext cx="4839840" cy="1625931"/>
          </a:xfrm>
          <a:prstGeom prst="rect">
            <a:avLst/>
          </a:prstGeom>
          <a:noFill/>
          <a:ln w="54720">
            <a:solidFill>
              <a:srgbClr val="000000"/>
            </a:solidFill>
            <a:round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280" y="4049705"/>
            <a:ext cx="3817440" cy="2454018"/>
          </a:xfrm>
          <a:prstGeom prst="rect">
            <a:avLst/>
          </a:prstGeom>
          <a:noFill/>
          <a:ln w="54720">
            <a:solidFill>
              <a:srgbClr val="000000"/>
            </a:solidFill>
            <a:round/>
            <a:headEnd/>
            <a:tailEnd/>
          </a:ln>
          <a:effectLst/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14720" y="4977162"/>
            <a:ext cx="1451520" cy="39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7714080" y="33124"/>
            <a:ext cx="995040" cy="414764"/>
          </a:xfrm>
          <a:prstGeom prst="roundRect">
            <a:avLst>
              <a:gd name="adj" fmla="val 347"/>
            </a:avLst>
          </a:prstGeom>
          <a:solidFill>
            <a:srgbClr val="F5F5F5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5965" dir="2700000" algn="ctr" rotWithShape="0">
              <a:srgbClr val="C0C0C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693921" y="33124"/>
            <a:ext cx="1015200" cy="396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</a:tabLst>
            </a:pPr>
            <a:r>
              <a:rPr lang="en-US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1” steel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6425280" y="2439617"/>
            <a:ext cx="444960" cy="465169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5394240" y="2829898"/>
            <a:ext cx="1422720" cy="417644"/>
          </a:xfrm>
          <a:prstGeom prst="roundRect">
            <a:avLst>
              <a:gd name="adj" fmla="val 343"/>
            </a:avLst>
          </a:prstGeom>
          <a:solidFill>
            <a:srgbClr val="F5F5F5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5965" dir="2700000" algn="ctr" rotWithShape="0">
              <a:srgbClr val="C0C0C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388480" y="2829897"/>
            <a:ext cx="1451520" cy="488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WLS fibers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4134240" y="4664651"/>
            <a:ext cx="447840" cy="151215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5302080" y="4781302"/>
            <a:ext cx="201600" cy="76328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4492800" y="4310373"/>
            <a:ext cx="1497600" cy="747438"/>
          </a:xfrm>
          <a:prstGeom prst="roundRect">
            <a:avLst>
              <a:gd name="adj" fmla="val 190"/>
            </a:avLst>
          </a:prstGeom>
          <a:solidFill>
            <a:srgbClr val="F5F5F5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25965" dir="2700000" algn="ctr" rotWithShape="0">
              <a:srgbClr val="C0C0C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485601" y="4310373"/>
            <a:ext cx="1527840" cy="874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Multi-anode PMT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207360" y="207382"/>
            <a:ext cx="3071520" cy="622145"/>
          </a:xfrm>
          <a:prstGeom prst="roundRect">
            <a:avLst>
              <a:gd name="adj" fmla="val 231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51930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65761" y="216023"/>
            <a:ext cx="2797920" cy="449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5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MINOS Detectors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20369</TotalTime>
  <Words>1977</Words>
  <Application>Microsoft Office PowerPoint</Application>
  <PresentationFormat>On-screen Show (4:3)</PresentationFormat>
  <Paragraphs>411</Paragraphs>
  <Slides>41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1_Default Design</vt:lpstr>
      <vt:lpstr>Microsoft Equation 3.0</vt:lpstr>
      <vt:lpstr>Photo Editor Photo</vt:lpstr>
      <vt:lpstr>Recent Results from MINOS  Bob Zwaska, Fermilab for the MINOS Collaboration  2010 Fermilab Users Meeting June 2, 2010 </vt:lpstr>
      <vt:lpstr>Slide 2</vt:lpstr>
      <vt:lpstr>The MINOS Experiment</vt:lpstr>
      <vt:lpstr>Overview</vt:lpstr>
      <vt:lpstr>Physics Approach</vt:lpstr>
      <vt:lpstr>Long Baseline n Oscillation Exps.</vt:lpstr>
      <vt:lpstr>New Players</vt:lpstr>
      <vt:lpstr>The MINOS Detectors</vt:lpstr>
      <vt:lpstr>Slide 9</vt:lpstr>
      <vt:lpstr>Interaction Types</vt:lpstr>
      <vt:lpstr>Event Topologies</vt:lpstr>
      <vt:lpstr>Event Topologies</vt:lpstr>
      <vt:lpstr>Event Topologies</vt:lpstr>
      <vt:lpstr>Protons as Raw Material</vt:lpstr>
      <vt:lpstr>The NuMI Beam “Neutrinos at the Main Injector”</vt:lpstr>
      <vt:lpstr>Neutrino Beam Design</vt:lpstr>
      <vt:lpstr>Neutrino Energy Spectrum</vt:lpstr>
      <vt:lpstr>Precision Neutrino Beam</vt:lpstr>
      <vt:lpstr>Achieving a Precision n Spectrum</vt:lpstr>
      <vt:lpstr>Tuning MC</vt:lpstr>
      <vt:lpstr>Far/Near Ratio</vt:lpstr>
      <vt:lpstr>Muon Monitor Tuning</vt:lpstr>
      <vt:lpstr>Muon Monitor Flux</vt:lpstr>
      <vt:lpstr>NuMI Target Degradation</vt:lpstr>
      <vt:lpstr>The nm disappearance analysis: - Run I+II (3.36 x 1020 POT) Phys.Rev.Lett.101:131802,2008 -New analysis in preparation - See Evans talk for more detail  </vt:lpstr>
      <vt:lpstr>nm disappearance</vt:lpstr>
      <vt:lpstr>Slide 27</vt:lpstr>
      <vt:lpstr>Alternative models</vt:lpstr>
      <vt:lpstr>Search for active-neutrino disappearance: - Directly test for ns using Neutral Current Interactions    with Run I+II: 3.18 x 1020 protons Phys.Rev.D81:052004,2010  New analysis in preparation</vt:lpstr>
      <vt:lpstr>Neutral Current Energy Spectra</vt:lpstr>
      <vt:lpstr>Neutral Current Energy Spectra</vt:lpstr>
      <vt:lpstr>Search for ne appearance:    with Run I+II+III (7 x 1020 POT) Phys.Rev.Lett.103:261802,2009 - See Yang talk for more detail </vt:lpstr>
      <vt:lpstr>Background - Near Detector Decomposition</vt:lpstr>
      <vt:lpstr>ve Selected Far Detector Data</vt:lpstr>
      <vt:lpstr>Limits</vt:lpstr>
      <vt:lpstr>Antineutrino Disappearance in a Neutrino Beam    with Run I+II (3.2 x 1020 POT) New analysis in preparation - See Evans talk for more detail</vt:lpstr>
      <vt:lpstr>Slide 37</vt:lpstr>
      <vt:lpstr>Dedicated Antineutrino running</vt:lpstr>
      <vt:lpstr>Selection of Additional Measurements</vt:lpstr>
      <vt:lpstr>Conclusion</vt:lpstr>
      <vt:lpstr>Recent MINOS Theses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MINOS</dc:title>
  <dc:creator>Robert Zwaska</dc:creator>
  <cp:lastModifiedBy>zwaska</cp:lastModifiedBy>
  <cp:revision>264</cp:revision>
  <dcterms:created xsi:type="dcterms:W3CDTF">2003-10-22T19:48:10Z</dcterms:created>
  <dcterms:modified xsi:type="dcterms:W3CDTF">2010-06-02T15:03:51Z</dcterms:modified>
</cp:coreProperties>
</file>