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theme/theme5.xml" ContentType="application/vnd.openxmlformats-officedocument.theme+xml"/>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Override PartName="/ppt/notesSlides/notesSlide10.xml" ContentType="application/vnd.openxmlformats-officedocument.presentationml.notesSlide+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62" r:id="rId1"/>
    <p:sldMasterId id="2147484607" r:id="rId2"/>
    <p:sldMasterId id="2147484074" r:id="rId3"/>
  </p:sldMasterIdLst>
  <p:notesMasterIdLst>
    <p:notesMasterId r:id="rId24"/>
  </p:notesMasterIdLst>
  <p:handoutMasterIdLst>
    <p:handoutMasterId r:id="rId25"/>
  </p:handoutMasterIdLst>
  <p:sldIdLst>
    <p:sldId id="270" r:id="rId4"/>
    <p:sldId id="263" r:id="rId5"/>
    <p:sldId id="300"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0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Jo Ann Apostol" initials="JAA"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2E8491"/>
    <a:srgbClr val="216773"/>
    <a:srgbClr val="4D6EA1"/>
    <a:srgbClr val="9C8679"/>
    <a:srgbClr val="0F75BC"/>
    <a:srgbClr val="854D4E"/>
    <a:srgbClr val="F1592A"/>
    <a:srgbClr val="FCBA63"/>
    <a:srgbClr val="2BB673"/>
    <a:srgbClr val="87986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4615" autoAdjust="0"/>
    <p:restoredTop sz="93226" autoAdjust="0"/>
  </p:normalViewPr>
  <p:slideViewPr>
    <p:cSldViewPr snapToGrid="0" showGuides="1">
      <p:cViewPr varScale="1">
        <p:scale>
          <a:sx n="154" d="100"/>
          <a:sy n="154" d="100"/>
        </p:scale>
        <p:origin x="-816" y="-96"/>
      </p:cViewPr>
      <p:guideLst>
        <p:guide orient="horz" pos="1408"/>
        <p:guide pos="44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4.xml"/><Relationship Id="rId1" Type="http://schemas.openxmlformats.org/officeDocument/2006/relationships/slideMaster" Target="slideMasters/slideMaster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8" Type="http://schemas.openxmlformats.org/officeDocument/2006/relationships/slide" Target="slides/slide5.xml"/><Relationship Id="rId13" Type="http://schemas.openxmlformats.org/officeDocument/2006/relationships/slide" Target="slides/slide10.xml"/><Relationship Id="rId10" Type="http://schemas.openxmlformats.org/officeDocument/2006/relationships/slide" Target="slides/slide7.xml"/><Relationship Id="rId12" Type="http://schemas.openxmlformats.org/officeDocument/2006/relationships/slide" Target="slides/slide9.xml"/><Relationship Id="rId17" Type="http://schemas.openxmlformats.org/officeDocument/2006/relationships/slide" Target="slides/slide14.xml"/><Relationship Id="rId9" Type="http://schemas.openxmlformats.org/officeDocument/2006/relationships/slide" Target="slides/slide6.xml"/><Relationship Id="rId18" Type="http://schemas.openxmlformats.org/officeDocument/2006/relationships/slide" Target="slides/slide15.xml"/><Relationship Id="rId3" Type="http://schemas.openxmlformats.org/officeDocument/2006/relationships/slideMaster" Target="slideMasters/slideMaster3.xml"/><Relationship Id="rId27" Type="http://schemas.openxmlformats.org/officeDocument/2006/relationships/commentAuthors" Target="commentAuthors.xml"/><Relationship Id="rId14" Type="http://schemas.openxmlformats.org/officeDocument/2006/relationships/slide" Target="slides/slide11.xml"/><Relationship Id="rId23" Type="http://schemas.openxmlformats.org/officeDocument/2006/relationships/slide" Target="slides/slide20.xml"/><Relationship Id="rId4" Type="http://schemas.openxmlformats.org/officeDocument/2006/relationships/slide" Target="slides/slide1.xml"/><Relationship Id="rId28" Type="http://schemas.openxmlformats.org/officeDocument/2006/relationships/presProps" Target="presProps.xml"/><Relationship Id="rId26" Type="http://schemas.openxmlformats.org/officeDocument/2006/relationships/printerSettings" Target="printerSettings/printerSettings1.bin"/><Relationship Id="rId30" Type="http://schemas.openxmlformats.org/officeDocument/2006/relationships/theme" Target="theme/theme1.xml"/><Relationship Id="rId11" Type="http://schemas.openxmlformats.org/officeDocument/2006/relationships/slide" Target="slides/slide8.xml"/><Relationship Id="rId29" Type="http://schemas.openxmlformats.org/officeDocument/2006/relationships/viewProps" Target="viewProps.xml"/><Relationship Id="rId6" Type="http://schemas.openxmlformats.org/officeDocument/2006/relationships/slide" Target="slides/slide3.xml"/><Relationship Id="rId16" Type="http://schemas.openxmlformats.org/officeDocument/2006/relationships/slide" Target="slides/slide13.xml"/><Relationship Id="rId5" Type="http://schemas.openxmlformats.org/officeDocument/2006/relationships/slide" Target="slides/slide2.xml"/><Relationship Id="rId15" Type="http://schemas.openxmlformats.org/officeDocument/2006/relationships/slide" Target="slides/slide12.xml"/><Relationship Id="rId19" Type="http://schemas.openxmlformats.org/officeDocument/2006/relationships/slide" Target="slides/slide16.xml"/><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DDA5E6-0336-6043-97BE-2667D5222006}" type="datetimeFigureOut">
              <a:rPr lang="en-US" smtClean="0"/>
              <a:pPr/>
              <a:t>8/13/10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E12B18-0379-EC43-9B57-C54D0D9C72D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EEF68-F202-4D68-8499-4DCDD1E544DE}" type="datetimeFigureOut">
              <a:rPr lang="en-US" smtClean="0"/>
              <a:pPr/>
              <a:t>8/13/10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4C13A-5EDB-4018-91C6-F8B752C11E7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shows CRaTER</a:t>
            </a:r>
            <a:r>
              <a:rPr lang="en-US" baseline="0" dirty="0" smtClean="0"/>
              <a:t> and its electronics box mounted on “diving board” off LRO deck; nominal nadir direction is to the right, bulk of spacecraft to lower left.  Diagram shows axisymmetric Geant4 model used (to date); red is TEP, blue aluminum, yellow silicon, green PCB, with nadir to the left.</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Comparing with</a:t>
            </a:r>
            <a:r>
              <a:rPr lang="en-US" baseline="0" dirty="0" smtClean="0"/>
              <a:t> observations, we see that the proton peak matches nicely (with some detector noise at lower channels), but that the simulated totals are systematically below the observations between the helium peak around 1.2 keV/micron and the heavier ions staring about 11 keV/micron.  (Spike at high-energy end is sum of particle events saturating these detectors’ </a:t>
            </a:r>
            <a:r>
              <a:rPr lang="en-US" baseline="0" dirty="0" err="1" smtClean="0"/>
              <a:t>PHAs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recast the spectra as integral dose-rate curves.  Because the simulations don’t include any GCR primaries heavier than alphas, we adjust the simulated spectra to match the observed totals just below the carbon minimum LET (about 11 keV/micron); still, it is apparent that a noticeable amount of dose is missing in the energy-deposit range between helium and carbon.  In terms of the main aim of CRaTER, to understand radiation dose to astronauts, it’s not a large deficit, only about 10%; however, it does reflect a deficit in our understanding.</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 remembered</a:t>
            </a:r>
            <a:r>
              <a:rPr lang="en-US" baseline="0" dirty="0" smtClean="0"/>
              <a:t> that lunar albedo pions would decay before reaching 50 km altitude, I simulated the response of CRaTER to these particles.  (Note scales are 4x smaller than in previous plots.)  This is a scatterplot of simulated energy deposits from negative pions with the same spectrum as at the lunar surface; it would mostly be invisible under the track of albedo protons.</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positive pions</a:t>
            </a:r>
            <a:r>
              <a:rPr lang="en-US" baseline="0" dirty="0" smtClean="0"/>
              <a:t> with the same spectrum as at the lunar surface give strong “wings” right where the simulations are missing them.  While lunar pions would not be observable at LRO, pions generated from GCR impacts on the spacecraft itself would be, so the next task was to simulate these.</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had questions as to how the varying</a:t>
            </a:r>
            <a:r>
              <a:rPr lang="en-US" baseline="0" dirty="0" smtClean="0"/>
              <a:t> amounts of hydrazine fuel during lunar orbit insertion and orbit adjustments would affect albedo spectra, so I ran simulations with a “fuel tank” either full or empty.  Effects were small, a full tank depressing albedo some tens of percent; most species of particles penetrating the spacecraft (i.e., exiting from the face opposite the GCR-illuminated face) were reduced, sometimes significantly (tenfold), except protons, which were moderately enhanced, presumably due to (</a:t>
            </a:r>
            <a:r>
              <a:rPr lang="en-US" baseline="0" dirty="0" err="1" smtClean="0"/>
              <a:t>n,p</a:t>
            </a:r>
            <a:r>
              <a:rPr lang="en-US" baseline="0" dirty="0" smtClean="0"/>
              <a:t>) reactions from lunar albedo neutrons.</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most of the illuminated/observed</a:t>
            </a:r>
            <a:r>
              <a:rPr lang="en-US" baseline="0" dirty="0" smtClean="0"/>
              <a:t> solid angle from the location of CRaTER would contain spacecraft albedo from GCR primaries, rather than spacecraft albedo from lunar albedo particles, we focused on that.  Also, mostly due to the softer proton spectrum in lunar albedo vs. GCR primaries, the “double albedo” spectra were much weaker than those of spacecraft albedo due to GCR primaries.  (A small solid angle as seen from CRaTER would contain relatively hard particles, including pions, blasting through the spacecraft due to GCRs striking the other side; this needs to be added.)  In any case, here are the albedo spectra; pions, unfortunately, are ten times weaker than at the lunar surface.</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Consequently,</a:t>
            </a:r>
            <a:r>
              <a:rPr lang="en-US" baseline="0" dirty="0" smtClean="0"/>
              <a:t> the contribution of all spacecraft albedo particles (represented as covering ¼ of the “sky” as seen from CRaTER) is minor, and lost under the events in a crossplot due to GCR primaries.</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qualitatively,</a:t>
            </a:r>
            <a:r>
              <a:rPr lang="en-US" baseline="0" dirty="0" smtClean="0"/>
              <a:t> we see that the spacecraft albedo contributions to the D2 LET spectrum are not significant in comparison with the contributions already modeled.</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an example of the complexity of the data returned by CRaTER.  This is a scatterplot with a logarithmic color scale showing all D4D6 doubles in the first five months of the mission, for times when the spacecraft was below 80 km and in its nominal attitude.  We identify tracks of downward-going protons and alphas (and “puffs” from heavier GCR nuclei along the diagonal, which I won’t address further) and of upward-going protons, but there are also substantial “wings” hugging the axes. </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represent GCR protons and alphas using the Usoskin et al. (JGR </a:t>
            </a:r>
            <a:r>
              <a:rPr lang="en-US" sz="1200" kern="1200" dirty="0" smtClean="0">
                <a:solidFill>
                  <a:schemeClr val="tx1"/>
                </a:solidFill>
                <a:latin typeface="+mn-lt"/>
                <a:ea typeface="+mn-ea"/>
                <a:cs typeface="+mn-cs"/>
              </a:rPr>
              <a:t>110, A12108, doi:10.1029/2005JA011250</a:t>
            </a:r>
            <a:r>
              <a:rPr lang="en-US" baseline="0" dirty="0" smtClean="0"/>
              <a:t>, 2005) spectra with a modulation parameter of 290 MV, appropriate to the present deep solar minimum.  Lunar albedo was simulated by tabulating particles that came back out when a 1-meter slab of </a:t>
            </a:r>
            <a:r>
              <a:rPr lang="en-US" baseline="0" dirty="0" err="1" smtClean="0"/>
              <a:t>anorthite</a:t>
            </a:r>
            <a:r>
              <a:rPr lang="en-US" baseline="0" dirty="0" smtClean="0"/>
              <a:t> representing the lunar surface was bombarded by GCR protons and alphas, then mapping the angular distribution to 50 km altitude.  This plot shows the energy and angular distribution of primary (band at right) and albedo protons; at 50 km altitude, the lunar limb is about 76 degrees off the nadir (at 0 km, it would be at 90 degrees).  In all work shown here, we used Geant4 9.1 and 9.2, with </a:t>
            </a:r>
            <a:r>
              <a:rPr lang="en-US" baseline="0" dirty="0" err="1" smtClean="0"/>
              <a:t>Tatsumi</a:t>
            </a:r>
            <a:r>
              <a:rPr lang="en-US" baseline="0" dirty="0" smtClean="0"/>
              <a:t> </a:t>
            </a:r>
            <a:r>
              <a:rPr lang="en-US" baseline="0" dirty="0" err="1" smtClean="0"/>
              <a:t>Koi’s</a:t>
            </a:r>
            <a:r>
              <a:rPr lang="en-US" baseline="0" dirty="0" smtClean="0"/>
              <a:t> space science physics list (http://www.slac.stanford.edu/comp/physics/geant4/slac_physics_lists/space/physlistdoc.html), modified to include low-energy EM processes.</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energy/angular</a:t>
            </a:r>
            <a:r>
              <a:rPr lang="en-US" baseline="0" dirty="0" smtClean="0"/>
              <a:t> distributions were pretty uniform for all albedo species out to an angle corresponding to 35 degrees off nadir at 50 km, we represent spectra by an average over these angles.  This subset encompasses the nominal field of view of the D4D6 coincidence measurements in slide 5.</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of course pions decay to</a:t>
            </a:r>
            <a:r>
              <a:rPr lang="en-US" baseline="0" dirty="0" smtClean="0"/>
              <a:t> energetic electrons and positrons on the flight up to 50 km, so we redid the simulation with particles tabulated at a spherical surface corresponding to a 50 km altitude orbit above the 1 meter target slab.  (An error in angular distribution of GCRs was also corrected, shifting spectra slightly relative to the previous plot.)</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a:t>
            </a:r>
            <a:r>
              <a:rPr lang="en-US" baseline="0" dirty="0" smtClean="0"/>
              <a:t> results of simulations of the D4D6 doubles crossplots with the Usoskin et al. GCR proton and alpha spectra illuminating the axisymmetric model of CRaTER down to the angle corresponding to the lunar limb.  Downgoing proton and alpha tracks are prominent, but also “wings” parallel to the axes due to interactions (electromagnetic and otherwise, i.e., delta rays as well as “shrapnel” from nuclear interactions) in the inert material in and around the stack.</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crossplot of simulated pulse heights of D4D6 events due to lunar albedo particles illuminating the sensor from the nadir to the lunar limb.  The backward-going proton track is the most prominent feature, with stubby “wings” due to electrons and positrons; photon response was weak and alpha and neutron response almost </a:t>
            </a:r>
            <a:r>
              <a:rPr lang="en-US" baseline="0" dirty="0" err="1" smtClean="0"/>
              <a:t>nonexistant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Adding these two sets,</a:t>
            </a:r>
            <a:r>
              <a:rPr lang="en-US" baseline="0" dirty="0" smtClean="0"/>
              <a:t> we see some qualitative similarities to the observations, but the “wings” along the axes are much too weak, with albedo electron/positron contributions lost under primary GCR “wings.”  We are missing events that, while they have low energy deposits in one detector, nonetheless have higher energy deposits in the other than even the extremes of the proton tracks.</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seen</a:t>
            </a:r>
            <a:r>
              <a:rPr lang="en-US" baseline="0" dirty="0" smtClean="0"/>
              <a:t> more quantitatively in this plot of simulated LET spectra for three-(thick-)detector triples events; the total is dominated by GCR proton and alpha contributions.</a:t>
            </a:r>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Subtitle, &quot;Bang Box&quo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581597"/>
          </a:xfrm>
          <a:prstGeom prst="rect">
            <a:avLst/>
          </a:prstGeom>
        </p:spPr>
        <p:txBody>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228600" y="685800"/>
            <a:ext cx="8229600" cy="609600"/>
          </a:xfrm>
          <a:prstGeom prst="rect">
            <a:avLst/>
          </a:prstGeom>
        </p:spPr>
        <p:txBody>
          <a:bodyPr vert="horz"/>
          <a:lstStyle>
            <a:lvl1pPr marL="3175" indent="-3175">
              <a:buNone/>
              <a:defRPr sz="2400" b="0" i="1">
                <a:solidFill>
                  <a:srgbClr val="8C8D8E"/>
                </a:solidFill>
                <a:latin typeface="+mn-lt"/>
              </a:defRPr>
            </a:lvl1pPr>
          </a:lstStyle>
          <a:p>
            <a:pPr lvl="0"/>
            <a:endParaRPr lang="en-US" dirty="0"/>
          </a:p>
        </p:txBody>
      </p:sp>
      <p:sp>
        <p:nvSpPr>
          <p:cNvPr id="9" name="Rectangle 43"/>
          <p:cNvSpPr>
            <a:spLocks noChangeArrowheads="1"/>
          </p:cNvSpPr>
          <p:nvPr userDrawn="1"/>
        </p:nvSpPr>
        <p:spPr bwMode="auto">
          <a:xfrm>
            <a:off x="0" y="5956300"/>
            <a:ext cx="6235700" cy="901699"/>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7" name="Content Placeholder 6"/>
          <p:cNvSpPr>
            <a:spLocks noGrp="1"/>
          </p:cNvSpPr>
          <p:nvPr>
            <p:ph sz="quarter" idx="15"/>
          </p:nvPr>
        </p:nvSpPr>
        <p:spPr>
          <a:xfrm>
            <a:off x="228600" y="1371600"/>
            <a:ext cx="8077200" cy="4114800"/>
          </a:xfrm>
          <a:prstGeom prst="rect">
            <a:avLst/>
          </a:prstGeom>
        </p:spPr>
        <p:txBody>
          <a:bodyPr vert="horz"/>
          <a:lstStyle>
            <a:lvl1pPr marL="282575" indent="-282575">
              <a:buSzPct val="130000"/>
              <a:defRPr/>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228600" y="6035675"/>
            <a:ext cx="6773863" cy="492125"/>
          </a:xfrm>
          <a:prstGeom prst="rect">
            <a:avLst/>
          </a:prstGeom>
        </p:spPr>
        <p:txBody>
          <a:bodyPr vert="horz"/>
          <a:lstStyle>
            <a:lvl1pPr marL="7938" indent="-7938">
              <a:spcBef>
                <a:spcPts val="0"/>
              </a:spcBef>
              <a:buNone/>
              <a:defRPr sz="1600" b="1" i="1">
                <a:latin typeface="+mn-lt"/>
              </a:defRPr>
            </a:lvl1pPr>
          </a:lstStyle>
          <a:p>
            <a:pPr lvl="0"/>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ubtitle, Key point">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
        <p:nvSpPr>
          <p:cNvPr id="4"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5" name="Text Placeholder 7"/>
          <p:cNvSpPr>
            <a:spLocks noGrp="1"/>
          </p:cNvSpPr>
          <p:nvPr>
            <p:ph type="body" sz="quarter" idx="13"/>
          </p:nvPr>
        </p:nvSpPr>
        <p:spPr>
          <a:xfrm>
            <a:off x="228600" y="6213475"/>
            <a:ext cx="6773863" cy="492125"/>
          </a:xfrm>
          <a:prstGeom prst="rect">
            <a:avLst/>
          </a:prstGeom>
        </p:spPr>
        <p:txBody>
          <a:bodyPr vert="horz"/>
          <a:lstStyle>
            <a:lvl1pPr marL="7938" indent="-7938">
              <a:spcBef>
                <a:spcPts val="0"/>
              </a:spcBef>
              <a:buNone/>
              <a:defRPr sz="1600" b="1" i="1">
                <a:latin typeface="+mn-lt"/>
              </a:defRPr>
            </a:lvl1pPr>
          </a:lstStyle>
          <a:p>
            <a:pPr lvl="0"/>
            <a:endParaRPr lang="en-US" dirty="0"/>
          </a:p>
        </p:txBody>
      </p:sp>
      <p:sp>
        <p:nvSpPr>
          <p:cNvPr id="6" name="Text Placeholder 9"/>
          <p:cNvSpPr>
            <a:spLocks noGrp="1"/>
          </p:cNvSpPr>
          <p:nvPr>
            <p:ph type="body" sz="quarter" idx="14"/>
          </p:nvPr>
        </p:nvSpPr>
        <p:spPr>
          <a:xfrm>
            <a:off x="228600" y="685800"/>
            <a:ext cx="8229600" cy="609600"/>
          </a:xfrm>
          <a:prstGeom prst="rect">
            <a:avLst/>
          </a:prstGeom>
        </p:spPr>
        <p:txBody>
          <a:bodyPr vert="horz"/>
          <a:lstStyle>
            <a:lvl1pPr marL="0" indent="0">
              <a:buNone/>
              <a:defRPr sz="2400" b="0" i="1">
                <a:solidFill>
                  <a:srgbClr val="8C8D8E"/>
                </a:solidFill>
                <a:latin typeface="+mn-lt"/>
              </a:defRPr>
            </a:lvl1pPr>
          </a:lstStyle>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608057"/>
          </a:xfrm>
          <a:prstGeom prst="rect">
            <a:avLst/>
          </a:prstGeom>
        </p:spPr>
        <p:txBody>
          <a:bodyPr/>
          <a:lstStyle/>
          <a:p>
            <a:r>
              <a:rPr lang="en-US" dirty="0" smtClean="0"/>
              <a:t>Click to edit Master title style</a:t>
            </a:r>
            <a:endParaRPr lang="en-US" dirty="0"/>
          </a:p>
        </p:txBody>
      </p:sp>
      <p:sp>
        <p:nvSpPr>
          <p:cNvPr id="5" name="Rectangle 43"/>
          <p:cNvSpPr>
            <a:spLocks noChangeArrowheads="1"/>
          </p:cNvSpPr>
          <p:nvPr/>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8" name="Text Placeholder 7"/>
          <p:cNvSpPr>
            <a:spLocks noGrp="1"/>
          </p:cNvSpPr>
          <p:nvPr>
            <p:ph type="body" sz="quarter" idx="13"/>
          </p:nvPr>
        </p:nvSpPr>
        <p:spPr>
          <a:xfrm>
            <a:off x="228600" y="6213475"/>
            <a:ext cx="6773863" cy="492125"/>
          </a:xfrm>
          <a:prstGeom prst="rect">
            <a:avLst/>
          </a:prstGeom>
        </p:spPr>
        <p:txBody>
          <a:bodyPr vert="horz"/>
          <a:lstStyle>
            <a:lvl1pPr marL="7938" indent="-7938">
              <a:spcBef>
                <a:spcPts val="0"/>
              </a:spcBef>
              <a:buNone/>
              <a:defRPr sz="1600" b="1" i="1">
                <a:latin typeface="+mn-lt"/>
              </a:defRPr>
            </a:lvl1pPr>
          </a:lstStyle>
          <a:p>
            <a:pPr lvl="0"/>
            <a:r>
              <a:rPr lang="en-US" dirty="0" smtClean="0"/>
              <a:t>Click to edit Master text styles</a:t>
            </a:r>
          </a:p>
        </p:txBody>
      </p:sp>
      <p:sp>
        <p:nvSpPr>
          <p:cNvPr id="7" name="Content Placeholder 6"/>
          <p:cNvSpPr>
            <a:spLocks noGrp="1"/>
          </p:cNvSpPr>
          <p:nvPr>
            <p:ph sz="quarter" idx="14"/>
          </p:nvPr>
        </p:nvSpPr>
        <p:spPr>
          <a:xfrm>
            <a:off x="228600" y="1371600"/>
            <a:ext cx="8077200" cy="4114800"/>
          </a:xfrm>
          <a:prstGeom prst="rect">
            <a:avLst/>
          </a:prstGeom>
        </p:spPr>
        <p:txBody>
          <a:bodyPr vert="horz"/>
          <a:lstStyle>
            <a:lvl1pPr marL="282575" indent="-282575">
              <a:buSzPct val="130000"/>
              <a:defRPr/>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9"/>
          <p:cNvSpPr>
            <a:spLocks noGrp="1"/>
          </p:cNvSpPr>
          <p:nvPr>
            <p:ph type="body" sz="quarter" idx="15"/>
          </p:nvPr>
        </p:nvSpPr>
        <p:spPr>
          <a:xfrm>
            <a:off x="228600" y="685800"/>
            <a:ext cx="8229600" cy="609600"/>
          </a:xfrm>
          <a:prstGeom prst="rect">
            <a:avLst/>
          </a:prstGeom>
        </p:spPr>
        <p:txBody>
          <a:bodyPr vert="horz"/>
          <a:lstStyle>
            <a:lvl1pPr marL="0" indent="0">
              <a:buNone/>
              <a:defRPr sz="2400" b="0" i="1">
                <a:solidFill>
                  <a:srgbClr val="8C8D8E"/>
                </a:solidFill>
                <a:latin typeface="+mn-lt"/>
              </a:defRPr>
            </a:lvl1pPr>
          </a:lstStyle>
          <a:p>
            <a:pPr lvl="0"/>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Organization Chart with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608057"/>
          </a:xfrm>
          <a:prstGeom prst="rect">
            <a:avLst/>
          </a:prstGeom>
        </p:spPr>
        <p:txBody>
          <a:bodyPr/>
          <a:lstStyle/>
          <a:p>
            <a:r>
              <a:rPr lang="en-US" dirty="0" smtClean="0"/>
              <a:t>Click to edit Master title style</a:t>
            </a:r>
            <a:endParaRPr lang="en-US" dirty="0"/>
          </a:p>
        </p:txBody>
      </p:sp>
      <p:sp>
        <p:nvSpPr>
          <p:cNvPr id="5" name="Rectangle 43"/>
          <p:cNvSpPr>
            <a:spLocks noChangeArrowheads="1"/>
          </p:cNvSpPr>
          <p:nvPr/>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8" name="Text Placeholder 7"/>
          <p:cNvSpPr>
            <a:spLocks noGrp="1"/>
          </p:cNvSpPr>
          <p:nvPr>
            <p:ph type="body" sz="quarter" idx="13"/>
          </p:nvPr>
        </p:nvSpPr>
        <p:spPr>
          <a:xfrm>
            <a:off x="228600" y="6213475"/>
            <a:ext cx="6773863" cy="492125"/>
          </a:xfrm>
          <a:prstGeom prst="rect">
            <a:avLst/>
          </a:prstGeom>
        </p:spPr>
        <p:txBody>
          <a:bodyPr vert="horz"/>
          <a:lstStyle>
            <a:lvl1pPr marL="7938" indent="-7938">
              <a:spcBef>
                <a:spcPts val="0"/>
              </a:spcBef>
              <a:buNone/>
              <a:defRPr sz="1600" b="1" i="1">
                <a:latin typeface="+mn-lt"/>
              </a:defRPr>
            </a:lvl1pPr>
          </a:lstStyle>
          <a:p>
            <a:pPr lvl="0"/>
            <a:r>
              <a:rPr lang="en-US" smtClean="0"/>
              <a:t>Click to edit Master text styles</a:t>
            </a:r>
          </a:p>
        </p:txBody>
      </p:sp>
      <p:sp>
        <p:nvSpPr>
          <p:cNvPr id="7" name="Content Placeholder 6"/>
          <p:cNvSpPr>
            <a:spLocks noGrp="1"/>
          </p:cNvSpPr>
          <p:nvPr>
            <p:ph sz="quarter" idx="14"/>
          </p:nvPr>
        </p:nvSpPr>
        <p:spPr>
          <a:xfrm>
            <a:off x="228600" y="1371600"/>
            <a:ext cx="8077200" cy="4114800"/>
          </a:xfrm>
          <a:prstGeom prst="rect">
            <a:avLst/>
          </a:prstGeom>
        </p:spPr>
        <p:txBody>
          <a:bodyPr vert="horz"/>
          <a:lstStyle>
            <a:lvl1pPr marL="282575" indent="-282575">
              <a:buSzPct val="130000"/>
              <a:defRPr/>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9"/>
          <p:cNvSpPr>
            <a:spLocks noGrp="1"/>
          </p:cNvSpPr>
          <p:nvPr>
            <p:ph type="body" sz="quarter" idx="15"/>
          </p:nvPr>
        </p:nvSpPr>
        <p:spPr>
          <a:xfrm>
            <a:off x="228600" y="685800"/>
            <a:ext cx="8229600" cy="609600"/>
          </a:xfrm>
          <a:prstGeom prst="rect">
            <a:avLst/>
          </a:prstGeom>
        </p:spPr>
        <p:txBody>
          <a:bodyPr vert="horz"/>
          <a:lstStyle>
            <a:lvl1pPr marL="0" indent="0">
              <a:buNone/>
              <a:defRPr sz="2400" b="0" i="1">
                <a:solidFill>
                  <a:srgbClr val="8C8D8E"/>
                </a:solidFill>
                <a:latin typeface="+mn-lt"/>
              </a:defRPr>
            </a:lvl1pPr>
          </a:lstStyle>
          <a:p>
            <a:pPr lvl="0"/>
            <a:endParaRPr lang="en-US" dirty="0"/>
          </a:p>
        </p:txBody>
      </p:sp>
      <p:sp>
        <p:nvSpPr>
          <p:cNvPr id="9" name="Content Placeholder 6"/>
          <p:cNvSpPr>
            <a:spLocks noGrp="1"/>
          </p:cNvSpPr>
          <p:nvPr>
            <p:ph sz="quarter" idx="16"/>
          </p:nvPr>
        </p:nvSpPr>
        <p:spPr>
          <a:xfrm>
            <a:off x="228600" y="5497286"/>
            <a:ext cx="8077200" cy="625928"/>
          </a:xfrm>
          <a:prstGeom prst="rect">
            <a:avLst/>
          </a:prstGeom>
        </p:spPr>
        <p:txBody>
          <a:bodyPr vert="horz"/>
          <a:lstStyle>
            <a:lvl1pPr marL="282575" indent="-282575">
              <a:buSzPct val="130000"/>
              <a:defRPr sz="1800"/>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with Picture, Key poi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555137"/>
          </a:xfrm>
          <a:prstGeom prst="rect">
            <a:avLst/>
          </a:prstGeom>
        </p:spPr>
        <p:txBody>
          <a:bodyPr/>
          <a:lstStyle/>
          <a:p>
            <a:r>
              <a:rPr lang="en-US" dirty="0" smtClean="0"/>
              <a:t>Click to edit Master title style</a:t>
            </a:r>
            <a:endParaRPr lang="en-US" dirty="0"/>
          </a:p>
        </p:txBody>
      </p:sp>
      <p:sp>
        <p:nvSpPr>
          <p:cNvPr id="11" name="Picture Placeholder 10"/>
          <p:cNvSpPr>
            <a:spLocks noGrp="1"/>
          </p:cNvSpPr>
          <p:nvPr>
            <p:ph type="pic" sz="quarter" idx="16"/>
          </p:nvPr>
        </p:nvSpPr>
        <p:spPr>
          <a:xfrm>
            <a:off x="1857375" y="1371600"/>
            <a:ext cx="5386388" cy="3467100"/>
          </a:xfrm>
          <a:prstGeom prst="rect">
            <a:avLst/>
          </a:prstGeom>
        </p:spPr>
        <p:txBody>
          <a:bodyPr vert="horz"/>
          <a:lstStyle>
            <a:lvl1pPr>
              <a:buNone/>
              <a:defRPr sz="2000"/>
            </a:lvl1pPr>
          </a:lstStyle>
          <a:p>
            <a:r>
              <a:rPr lang="en-US" smtClean="0"/>
              <a:t>Click icon to add picture</a:t>
            </a:r>
            <a:endParaRPr lang="en-US" dirty="0"/>
          </a:p>
        </p:txBody>
      </p:sp>
      <p:sp>
        <p:nvSpPr>
          <p:cNvPr id="13" name="Rectangle 43"/>
          <p:cNvSpPr>
            <a:spLocks noChangeArrowheads="1"/>
          </p:cNvSpPr>
          <p:nvPr/>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14" name="Text Placeholder 7"/>
          <p:cNvSpPr>
            <a:spLocks noGrp="1"/>
          </p:cNvSpPr>
          <p:nvPr>
            <p:ph type="body" sz="quarter" idx="13"/>
          </p:nvPr>
        </p:nvSpPr>
        <p:spPr>
          <a:xfrm>
            <a:off x="228600" y="6213475"/>
            <a:ext cx="6773863" cy="492125"/>
          </a:xfrm>
          <a:prstGeom prst="rect">
            <a:avLst/>
          </a:prstGeom>
        </p:spPr>
        <p:txBody>
          <a:bodyPr vert="horz"/>
          <a:lstStyle>
            <a:lvl1pPr marL="7938" indent="-7938">
              <a:buNone/>
              <a:defRPr sz="1600" b="1" i="1">
                <a:latin typeface="+mn-lt"/>
              </a:defRPr>
            </a:lvl1pPr>
          </a:lstStyle>
          <a:p>
            <a:pPr lvl="0"/>
            <a:r>
              <a:rPr lang="en-US" smtClean="0"/>
              <a:t>Click to edit Master text styles</a:t>
            </a:r>
          </a:p>
        </p:txBody>
      </p:sp>
      <p:sp>
        <p:nvSpPr>
          <p:cNvPr id="8" name="Content Placeholder 6"/>
          <p:cNvSpPr>
            <a:spLocks noGrp="1"/>
          </p:cNvSpPr>
          <p:nvPr>
            <p:ph sz="quarter" idx="17"/>
          </p:nvPr>
        </p:nvSpPr>
        <p:spPr>
          <a:xfrm>
            <a:off x="228600" y="5105400"/>
            <a:ext cx="8077200" cy="685800"/>
          </a:xfrm>
          <a:prstGeom prst="rect">
            <a:avLst/>
          </a:prstGeom>
        </p:spPr>
        <p:txBody>
          <a:bodyPr vert="horz"/>
          <a:lstStyle>
            <a:lvl1pPr marL="282575" indent="-282575">
              <a:buSzPct val="130000"/>
              <a:defRPr/>
            </a:lvl1pPr>
            <a:lvl2pPr marL="517525" indent="-227013">
              <a:defRPr sz="1800"/>
            </a:lvl2pPr>
            <a:lvl3pPr marL="800100" indent="-176213">
              <a:buSzPct val="125000"/>
              <a:buNone/>
              <a:defRPr sz="1800"/>
            </a:lvl3pPr>
            <a:lvl4pPr marL="1201738" indent="-228600">
              <a:defRPr sz="1800"/>
            </a:lvl4pPr>
            <a:lvl5pPr marL="1430338" indent="-176213">
              <a:buFont typeface="Arial"/>
              <a:buChar char="•"/>
              <a:defRPr sz="1800"/>
            </a:lvl5pPr>
          </a:lstStyle>
          <a:p>
            <a:pPr lvl="0"/>
            <a:r>
              <a:rPr lang="en-US" smtClean="0"/>
              <a:t>Click to edit Master text styles</a:t>
            </a:r>
          </a:p>
          <a:p>
            <a:pPr lvl="1"/>
            <a:r>
              <a:rPr lang="en-US" smtClean="0"/>
              <a:t>Second level</a:t>
            </a:r>
          </a:p>
        </p:txBody>
      </p:sp>
      <p:sp>
        <p:nvSpPr>
          <p:cNvPr id="7" name="Text Placeholder 9"/>
          <p:cNvSpPr>
            <a:spLocks noGrp="1"/>
          </p:cNvSpPr>
          <p:nvPr>
            <p:ph type="body" sz="quarter" idx="14"/>
          </p:nvPr>
        </p:nvSpPr>
        <p:spPr>
          <a:xfrm>
            <a:off x="228600" y="685800"/>
            <a:ext cx="8229600" cy="609600"/>
          </a:xfrm>
          <a:prstGeom prst="rect">
            <a:avLst/>
          </a:prstGeom>
        </p:spPr>
        <p:txBody>
          <a:bodyPr vert="horz"/>
          <a:lstStyle>
            <a:lvl1pPr marL="0" indent="0">
              <a:buNone/>
              <a:defRPr sz="2400" b="0" i="1">
                <a:solidFill>
                  <a:srgbClr val="8C8D8E"/>
                </a:solidFill>
                <a:latin typeface="+mn-lt"/>
              </a:defRPr>
            </a:lvl1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hart, Subtitle, Key Poin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228600" y="685800"/>
            <a:ext cx="8229600" cy="609600"/>
          </a:xfrm>
          <a:prstGeom prst="rect">
            <a:avLst/>
          </a:prstGeom>
        </p:spPr>
        <p:txBody>
          <a:bodyPr vert="horz"/>
          <a:lstStyle>
            <a:lvl1pPr marL="0" indent="0">
              <a:buNone/>
              <a:defRPr sz="2400" b="0" i="1">
                <a:solidFill>
                  <a:srgbClr val="8C8D8E"/>
                </a:solidFill>
                <a:latin typeface="+mn-lt"/>
              </a:defRPr>
            </a:lvl1pPr>
          </a:lstStyle>
          <a:p>
            <a:pPr lvl="0"/>
            <a:r>
              <a:rPr lang="en-US" dirty="0" smtClean="0"/>
              <a:t>Click to edit Master text styles</a:t>
            </a:r>
          </a:p>
        </p:txBody>
      </p:sp>
      <p:sp>
        <p:nvSpPr>
          <p:cNvPr id="12" name="Chart Placeholder 11"/>
          <p:cNvSpPr>
            <a:spLocks noGrp="1"/>
          </p:cNvSpPr>
          <p:nvPr>
            <p:ph type="chart" sz="quarter" idx="16"/>
          </p:nvPr>
        </p:nvSpPr>
        <p:spPr>
          <a:xfrm>
            <a:off x="228600" y="1371600"/>
            <a:ext cx="7810500" cy="4178300"/>
          </a:xfrm>
          <a:prstGeom prst="rect">
            <a:avLst/>
          </a:prstGeom>
        </p:spPr>
        <p:txBody>
          <a:bodyPr vert="horz"/>
          <a:lstStyle>
            <a:lvl1pPr>
              <a:buFontTx/>
              <a:buNone/>
              <a:defRPr/>
            </a:lvl1pPr>
          </a:lstStyle>
          <a:p>
            <a:r>
              <a:rPr lang="en-US" smtClean="0"/>
              <a:t>Click icon to add chart</a:t>
            </a:r>
            <a:endParaRPr lang="en-US"/>
          </a:p>
        </p:txBody>
      </p:sp>
      <p:sp>
        <p:nvSpPr>
          <p:cNvPr id="13" name="Rectangle 43"/>
          <p:cNvSpPr>
            <a:spLocks noChangeArrowheads="1"/>
          </p:cNvSpPr>
          <p:nvPr/>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14" name="Text Placeholder 7"/>
          <p:cNvSpPr>
            <a:spLocks noGrp="1"/>
          </p:cNvSpPr>
          <p:nvPr>
            <p:ph type="body" sz="quarter" idx="13"/>
          </p:nvPr>
        </p:nvSpPr>
        <p:spPr>
          <a:xfrm>
            <a:off x="228600" y="6213475"/>
            <a:ext cx="6773863" cy="492125"/>
          </a:xfrm>
          <a:prstGeom prst="rect">
            <a:avLst/>
          </a:prstGeom>
        </p:spPr>
        <p:txBody>
          <a:bodyPr vert="horz"/>
          <a:lstStyle>
            <a:lvl1pPr marL="7938" indent="-7938">
              <a:buNone/>
              <a:defRPr sz="1600" b="1" i="1">
                <a:latin typeface="+mn-lt"/>
              </a:defRPr>
            </a:lvl1pPr>
          </a:lstStyle>
          <a:p>
            <a:pPr lvl="0"/>
            <a:r>
              <a:rPr lang="en-US" smtClean="0"/>
              <a:t>Click to edit Master text styles</a:t>
            </a:r>
          </a:p>
        </p:txBody>
      </p:sp>
      <p:sp>
        <p:nvSpPr>
          <p:cNvPr id="6" name="Title 1"/>
          <p:cNvSpPr>
            <a:spLocks noGrp="1"/>
          </p:cNvSpPr>
          <p:nvPr>
            <p:ph type="title"/>
          </p:nvPr>
        </p:nvSpPr>
        <p:spPr>
          <a:xfrm>
            <a:off x="228600" y="304800"/>
            <a:ext cx="8229600" cy="594827"/>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ext with Graphics">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568367"/>
          </a:xfrm>
          <a:prstGeom prst="rect">
            <a:avLst/>
          </a:prstGeom>
        </p:spPr>
        <p:txBody>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228600" y="685800"/>
            <a:ext cx="8229600" cy="609600"/>
          </a:xfrm>
          <a:prstGeom prst="rect">
            <a:avLst/>
          </a:prstGeom>
        </p:spPr>
        <p:txBody>
          <a:bodyPr vert="horz"/>
          <a:lstStyle>
            <a:lvl1pPr marL="0" indent="0">
              <a:buNone/>
              <a:defRPr sz="2400" b="0" i="1">
                <a:solidFill>
                  <a:srgbClr val="8C8D8E"/>
                </a:solidFill>
                <a:latin typeface="+mn-lt"/>
              </a:defRPr>
            </a:lvl1pPr>
          </a:lstStyle>
          <a:p>
            <a:pPr lvl="0"/>
            <a:endParaRPr lang="en-US" dirty="0"/>
          </a:p>
        </p:txBody>
      </p:sp>
      <p:sp>
        <p:nvSpPr>
          <p:cNvPr id="11" name="Picture Placeholder 10"/>
          <p:cNvSpPr>
            <a:spLocks noGrp="1"/>
          </p:cNvSpPr>
          <p:nvPr>
            <p:ph type="pic" sz="quarter" idx="16"/>
          </p:nvPr>
        </p:nvSpPr>
        <p:spPr>
          <a:xfrm>
            <a:off x="4318000" y="1371600"/>
            <a:ext cx="4140200" cy="3827713"/>
          </a:xfrm>
          <a:prstGeom prst="rect">
            <a:avLst/>
          </a:prstGeom>
        </p:spPr>
        <p:txBody>
          <a:bodyPr vert="horz"/>
          <a:lstStyle>
            <a:lvl1pPr>
              <a:buNone/>
              <a:defRPr sz="2000"/>
            </a:lvl1pPr>
          </a:lstStyle>
          <a:p>
            <a:endParaRPr lang="en-US" dirty="0"/>
          </a:p>
        </p:txBody>
      </p:sp>
      <p:sp>
        <p:nvSpPr>
          <p:cNvPr id="13"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14" name="Text Placeholder 7"/>
          <p:cNvSpPr>
            <a:spLocks noGrp="1"/>
          </p:cNvSpPr>
          <p:nvPr>
            <p:ph type="body" sz="quarter" idx="13"/>
          </p:nvPr>
        </p:nvSpPr>
        <p:spPr>
          <a:xfrm>
            <a:off x="228600" y="6213475"/>
            <a:ext cx="6773863" cy="492125"/>
          </a:xfrm>
          <a:prstGeom prst="rect">
            <a:avLst/>
          </a:prstGeom>
        </p:spPr>
        <p:txBody>
          <a:bodyPr vert="horz"/>
          <a:lstStyle>
            <a:lvl1pPr marL="0" indent="0">
              <a:spcBef>
                <a:spcPts val="0"/>
              </a:spcBef>
              <a:buNone/>
              <a:defRPr sz="1600" b="1" i="1">
                <a:latin typeface="+mn-lt"/>
              </a:defRPr>
            </a:lvl1pPr>
          </a:lstStyle>
          <a:p>
            <a:pPr lvl="0"/>
            <a:endParaRPr lang="en-US" dirty="0"/>
          </a:p>
        </p:txBody>
      </p:sp>
      <p:sp>
        <p:nvSpPr>
          <p:cNvPr id="12" name="Content Placeholder 6"/>
          <p:cNvSpPr>
            <a:spLocks noGrp="1"/>
          </p:cNvSpPr>
          <p:nvPr>
            <p:ph sz="quarter" idx="17"/>
          </p:nvPr>
        </p:nvSpPr>
        <p:spPr>
          <a:xfrm>
            <a:off x="228600" y="1371600"/>
            <a:ext cx="3886200" cy="4114800"/>
          </a:xfrm>
          <a:prstGeom prst="rect">
            <a:avLst/>
          </a:prstGeom>
        </p:spPr>
        <p:txBody>
          <a:bodyPr vert="horz"/>
          <a:lstStyle>
            <a:lvl1pPr marL="282575" indent="-282575">
              <a:buSzPct val="130000"/>
              <a:defRPr/>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ransit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11897"/>
            <a:ext cx="7772400" cy="1063867"/>
          </a:xfrm>
          <a:prstGeom prst="rect">
            <a:avLst/>
          </a:prstGeom>
        </p:spPr>
        <p:txBody>
          <a:bodyPr/>
          <a:lstStyle>
            <a:lvl1pPr algn="l">
              <a:defRPr sz="2600">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3245325"/>
            <a:ext cx="6400800"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073898"/>
            <a:ext cx="8229600" cy="2286000"/>
          </a:xfrm>
          <a:prstGeom prst="rect">
            <a:avLst/>
          </a:prstGeom>
        </p:spPr>
        <p:txBody>
          <a:bodyPr vert="horz"/>
          <a:lstStyle>
            <a:lvl1pPr>
              <a:defRPr sz="2800"/>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ret with Graphics">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581597"/>
          </a:xfrm>
          <a:prstGeom prst="rect">
            <a:avLst/>
          </a:prstGeom>
        </p:spPr>
        <p:txBody>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228600" y="685800"/>
            <a:ext cx="8229600" cy="609600"/>
          </a:xfrm>
          <a:prstGeom prst="rect">
            <a:avLst/>
          </a:prstGeom>
        </p:spPr>
        <p:txBody>
          <a:bodyPr vert="horz"/>
          <a:lstStyle>
            <a:lvl1pPr marL="3175" indent="-3175">
              <a:buNone/>
              <a:defRPr sz="2400" b="0" i="1">
                <a:solidFill>
                  <a:srgbClr val="8C8D8E"/>
                </a:solidFill>
                <a:latin typeface="+mn-lt"/>
              </a:defRPr>
            </a:lvl1pPr>
          </a:lstStyle>
          <a:p>
            <a:pPr lvl="0"/>
            <a:endParaRPr lang="en-US" dirty="0"/>
          </a:p>
        </p:txBody>
      </p:sp>
      <p:sp>
        <p:nvSpPr>
          <p:cNvPr id="13"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8" name="Rectangle 7"/>
          <p:cNvSpPr/>
          <p:nvPr userDrawn="1"/>
        </p:nvSpPr>
        <p:spPr>
          <a:xfrm>
            <a:off x="3771900" y="6581001"/>
            <a:ext cx="1600200" cy="307777"/>
          </a:xfrm>
          <a:prstGeom prst="rect">
            <a:avLst/>
          </a:prstGeom>
        </p:spPr>
        <p:txBody>
          <a:bodyPr wrap="square">
            <a:spAutoFit/>
          </a:bodyPr>
          <a:lstStyle/>
          <a:p>
            <a:pPr algn="ctr"/>
            <a:r>
              <a:rPr lang="en-US" sz="1400" b="1" dirty="0" smtClean="0">
                <a:solidFill>
                  <a:srgbClr val="FF0000"/>
                </a:solidFill>
              </a:rPr>
              <a:t>SECRET</a:t>
            </a:r>
            <a:endParaRPr lang="en-US" sz="1400" b="1" dirty="0">
              <a:solidFill>
                <a:srgbClr val="FF0000"/>
              </a:solidFill>
            </a:endParaRPr>
          </a:p>
        </p:txBody>
      </p:sp>
      <p:sp>
        <p:nvSpPr>
          <p:cNvPr id="9" name="Rectangle 8"/>
          <p:cNvSpPr/>
          <p:nvPr userDrawn="1"/>
        </p:nvSpPr>
        <p:spPr>
          <a:xfrm>
            <a:off x="3771900" y="0"/>
            <a:ext cx="1600200" cy="307777"/>
          </a:xfrm>
          <a:prstGeom prst="rect">
            <a:avLst/>
          </a:prstGeom>
        </p:spPr>
        <p:txBody>
          <a:bodyPr wrap="square">
            <a:spAutoFit/>
          </a:bodyPr>
          <a:lstStyle/>
          <a:p>
            <a:pPr algn="ctr"/>
            <a:r>
              <a:rPr lang="en-US" sz="1400" b="1" dirty="0" smtClean="0">
                <a:solidFill>
                  <a:srgbClr val="FF0000"/>
                </a:solidFill>
              </a:rPr>
              <a:t>SECRET</a:t>
            </a:r>
            <a:endParaRPr lang="en-US" sz="1400" b="1" dirty="0">
              <a:solidFill>
                <a:srgbClr val="FF0000"/>
              </a:solidFill>
            </a:endParaRPr>
          </a:p>
        </p:txBody>
      </p:sp>
      <p:sp>
        <p:nvSpPr>
          <p:cNvPr id="12" name="Content Placeholder 6"/>
          <p:cNvSpPr>
            <a:spLocks noGrp="1"/>
          </p:cNvSpPr>
          <p:nvPr>
            <p:ph sz="quarter" idx="17"/>
          </p:nvPr>
        </p:nvSpPr>
        <p:spPr>
          <a:xfrm>
            <a:off x="228600" y="1371600"/>
            <a:ext cx="3810000" cy="4114800"/>
          </a:xfrm>
          <a:prstGeom prst="rect">
            <a:avLst/>
          </a:prstGeom>
        </p:spPr>
        <p:txBody>
          <a:bodyPr vert="horz"/>
          <a:lstStyle>
            <a:lvl1pPr marL="282575" indent="-282575">
              <a:buSzPct val="130000"/>
              <a:defRPr/>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20" hasCustomPrompt="1"/>
          </p:nvPr>
        </p:nvSpPr>
        <p:spPr>
          <a:xfrm>
            <a:off x="266700" y="6235700"/>
            <a:ext cx="7264400" cy="330200"/>
          </a:xfrm>
          <a:prstGeom prst="rect">
            <a:avLst/>
          </a:prstGeom>
        </p:spPr>
        <p:txBody>
          <a:bodyPr vert="horz"/>
          <a:lstStyle>
            <a:lvl1pPr>
              <a:buNone/>
              <a:defRPr sz="1600" b="1" i="1" baseline="0"/>
            </a:lvl1pPr>
            <a:lvl2pPr>
              <a:buNone/>
              <a:defRPr/>
            </a:lvl2pPr>
            <a:lvl3pPr>
              <a:buNone/>
              <a:defRPr/>
            </a:lvl3pPr>
            <a:lvl4pPr>
              <a:buNone/>
              <a:defRPr/>
            </a:lvl4pPr>
            <a:lvl5pPr>
              <a:buNone/>
              <a:defRPr/>
            </a:lvl5pPr>
          </a:lstStyle>
          <a:p>
            <a:pPr lvl="0"/>
            <a:r>
              <a:rPr lang="en-US" dirty="0" smtClean="0"/>
              <a:t>This is not a SECRET slide – “Click” text and “delete”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Subtitle, Gradient bar">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621286"/>
          </a:xfrm>
          <a:prstGeom prst="rect">
            <a:avLst/>
          </a:prstGeom>
        </p:spPr>
        <p:txBody>
          <a:bodyPr/>
          <a:lstStyle/>
          <a:p>
            <a:r>
              <a:rPr lang="en-US" dirty="0" smtClean="0"/>
              <a:t>Click to edit Master title style</a:t>
            </a:r>
            <a:endParaRPr lang="en-US" dirty="0"/>
          </a:p>
        </p:txBody>
      </p:sp>
      <p:sp>
        <p:nvSpPr>
          <p:cNvPr id="7" name="Rectangle 43"/>
          <p:cNvSpPr>
            <a:spLocks noChangeArrowheads="1"/>
          </p:cNvSpPr>
          <p:nvPr/>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6" name="Content Placeholder 6"/>
          <p:cNvSpPr>
            <a:spLocks noGrp="1"/>
          </p:cNvSpPr>
          <p:nvPr>
            <p:ph sz="quarter" idx="15"/>
          </p:nvPr>
        </p:nvSpPr>
        <p:spPr>
          <a:xfrm>
            <a:off x="228600" y="1371600"/>
            <a:ext cx="8077200" cy="4114800"/>
          </a:xfrm>
          <a:prstGeom prst="rect">
            <a:avLst/>
          </a:prstGeom>
        </p:spPr>
        <p:txBody>
          <a:bodyPr vert="horz"/>
          <a:lstStyle>
            <a:lvl1pPr marL="282575" indent="-282575">
              <a:buSzPct val="130000"/>
              <a:defRPr/>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9"/>
          <p:cNvSpPr>
            <a:spLocks noGrp="1"/>
          </p:cNvSpPr>
          <p:nvPr>
            <p:ph type="body" sz="quarter" idx="14"/>
          </p:nvPr>
        </p:nvSpPr>
        <p:spPr>
          <a:xfrm>
            <a:off x="228600" y="685800"/>
            <a:ext cx="8229600" cy="609600"/>
          </a:xfrm>
          <a:prstGeom prst="rect">
            <a:avLst/>
          </a:prstGeom>
        </p:spPr>
        <p:txBody>
          <a:bodyPr vert="horz"/>
          <a:lstStyle>
            <a:lvl1pPr marL="3175" indent="-3175">
              <a:buNone/>
              <a:tabLst/>
              <a:defRPr sz="2400" b="0" i="1">
                <a:solidFill>
                  <a:srgbClr val="8C8D8E"/>
                </a:solidFill>
                <a:latin typeface="+mn-lt"/>
              </a:defRPr>
            </a:lvl1pPr>
          </a:lstStyle>
          <a:p>
            <a:pPr lvl="0"/>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randed slide during walk-in">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28600" y="1676400"/>
            <a:ext cx="8229600" cy="1143000"/>
          </a:xfrm>
        </p:spPr>
        <p:txBody>
          <a:bodyPr>
            <a:normAutofit/>
          </a:bodyPr>
          <a:lstStyle>
            <a:lvl1pPr algn="l">
              <a:defRPr sz="4800">
                <a:solidFill>
                  <a:srgbClr val="FFFFFF"/>
                </a:solidFill>
              </a:defRPr>
            </a:lvl1pPr>
          </a:lstStyle>
          <a:p>
            <a:r>
              <a:rPr lang="en-US" dirty="0" smtClean="0"/>
              <a:t>Welcome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amp;A (branded walk-ou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177800" y="2476500"/>
            <a:ext cx="8229600" cy="1143000"/>
          </a:xfrm>
        </p:spPr>
        <p:txBody>
          <a:bodyPr>
            <a:normAutofit/>
          </a:bodyPr>
          <a:lstStyle>
            <a:lvl1pPr algn="l">
              <a:defRPr sz="4800">
                <a:solidFill>
                  <a:srgbClr val="FFFFFF"/>
                </a:solidFill>
              </a:defRPr>
            </a:lvl1pPr>
          </a:lstStyle>
          <a:p>
            <a:r>
              <a:rPr lang="en-US" dirty="0" smtClean="0"/>
              <a:t>Thank you</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Inform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68425"/>
            <a:ext cx="7772400" cy="1470025"/>
          </a:xfrm>
        </p:spPr>
        <p:txBody>
          <a:bodyPr/>
          <a:lstStyle>
            <a:lvl1pPr algn="l">
              <a:defRPr sz="260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124200"/>
            <a:ext cx="6400800" cy="1371600"/>
          </a:xfrm>
        </p:spPr>
        <p:txBody>
          <a:bodyPr wrap="none">
            <a:normAutofit/>
          </a:bodyPr>
          <a:lstStyle>
            <a:lvl1pPr marL="0" indent="0" algn="l">
              <a:spcBef>
                <a:spcPts val="0"/>
              </a:spcBef>
              <a:buNone/>
              <a:defRPr sz="20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3"/>
          </p:nvPr>
        </p:nvSpPr>
        <p:spPr>
          <a:xfrm>
            <a:off x="228600" y="5384528"/>
            <a:ext cx="5334000" cy="899627"/>
          </a:xfrm>
        </p:spPr>
        <p:txBody>
          <a:bodyPr>
            <a:noAutofit/>
          </a:bodyPr>
          <a:lstStyle>
            <a:lvl1pPr algn="l">
              <a:spcBef>
                <a:spcPts val="0"/>
              </a:spcBef>
              <a:buNone/>
              <a:defRPr sz="1800">
                <a:solidFill>
                  <a:schemeClr val="bg1"/>
                </a:solidFill>
              </a:defRPr>
            </a:lvl1pPr>
            <a:lvl2pPr algn="l">
              <a:buNone/>
              <a:defRPr sz="1800">
                <a:solidFill>
                  <a:schemeClr val="bg1"/>
                </a:solidFill>
              </a:defRPr>
            </a:lvl2pPr>
            <a:lvl3pPr algn="l">
              <a:buNone/>
              <a:defRPr sz="1800">
                <a:solidFill>
                  <a:schemeClr val="bg1"/>
                </a:solidFill>
              </a:defRPr>
            </a:lvl3pPr>
            <a:lvl4pPr algn="l">
              <a:buNone/>
              <a:defRPr sz="1800">
                <a:solidFill>
                  <a:schemeClr val="bg1"/>
                </a:solidFill>
              </a:defRPr>
            </a:lvl4pPr>
            <a:lvl5pPr algn="l">
              <a:buNone/>
              <a:defRPr sz="1800">
                <a:solidFill>
                  <a:schemeClr val="bg1"/>
                </a:solidFill>
              </a:defRPr>
            </a:lvl5pPr>
          </a:lstStyle>
          <a:p>
            <a:pPr lvl="0"/>
            <a:r>
              <a:rPr lang="en-US"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ransit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68425"/>
            <a:ext cx="7772400" cy="1470025"/>
          </a:xfrm>
        </p:spPr>
        <p:txBody>
          <a:bodyPr/>
          <a:lstStyle>
            <a:lvl1pPr algn="l">
              <a:defRPr sz="260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124200"/>
            <a:ext cx="6400800" cy="1600200"/>
          </a:xfrm>
        </p:spPr>
        <p:txBody>
          <a:bodyPr wrap="none">
            <a:normAutofit/>
          </a:bodyPr>
          <a:lstStyle>
            <a:lvl1pPr marL="0" indent="0" algn="l">
              <a:spcBef>
                <a:spcPts val="0"/>
              </a:spcBef>
              <a:buNone/>
              <a:defRPr sz="20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BU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68425"/>
            <a:ext cx="7772400" cy="1470025"/>
          </a:xfrm>
        </p:spPr>
        <p:txBody>
          <a:bodyPr/>
          <a:lstStyle>
            <a:lvl1pPr algn="l">
              <a:defRPr sz="260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124200"/>
            <a:ext cx="6400800" cy="1600200"/>
          </a:xfrm>
        </p:spPr>
        <p:txBody>
          <a:bodyPr wrap="none">
            <a:normAutofit/>
          </a:bodyPr>
          <a:lstStyle>
            <a:lvl1pPr marL="0" indent="0" algn="l">
              <a:spcBef>
                <a:spcPts val="0"/>
              </a:spcBef>
              <a:buNone/>
              <a:defRPr sz="20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Box 4"/>
          <p:cNvSpPr txBox="1">
            <a:spLocks noChangeArrowheads="1"/>
          </p:cNvSpPr>
          <p:nvPr userDrawn="1"/>
        </p:nvSpPr>
        <p:spPr bwMode="auto">
          <a:xfrm>
            <a:off x="249238" y="76200"/>
            <a:ext cx="4017962" cy="457200"/>
          </a:xfrm>
          <a:prstGeom prst="rect">
            <a:avLst/>
          </a:prstGeom>
          <a:noFill/>
          <a:ln w="9525">
            <a:noFill/>
            <a:miter lim="800000"/>
            <a:headEnd/>
            <a:tailEnd/>
          </a:ln>
          <a:effectLst/>
        </p:spPr>
        <p:txBody>
          <a:bodyPr wrap="none">
            <a:prstTxWarp prst="textNoShape">
              <a:avLst/>
            </a:prstTxWarp>
            <a:spAutoFit/>
          </a:bodyPr>
          <a:lstStyle/>
          <a:p>
            <a:pPr algn="ctr"/>
            <a:r>
              <a:rPr lang="en-US" sz="1200" b="1" dirty="0">
                <a:solidFill>
                  <a:schemeClr val="bg1"/>
                </a:solidFill>
                <a:latin typeface="Arial Narrow" pitchFamily="-112" charset="0"/>
              </a:rPr>
              <a:t>High Sensitivity</a:t>
            </a:r>
          </a:p>
          <a:p>
            <a:pPr algn="ctr"/>
            <a:r>
              <a:rPr lang="en-US" sz="1200" b="1" dirty="0">
                <a:solidFill>
                  <a:schemeClr val="bg1"/>
                </a:solidFill>
                <a:latin typeface="Arial Narrow" pitchFamily="-112" charset="0"/>
              </a:rPr>
              <a:t>Approved for Release to U.S. Government and Their </a:t>
            </a:r>
            <a:r>
              <a:rPr lang="en-US" sz="1200" b="1" dirty="0" smtClean="0">
                <a:solidFill>
                  <a:schemeClr val="bg1"/>
                </a:solidFill>
                <a:latin typeface="Arial Narrow" pitchFamily="-112" charset="0"/>
              </a:rPr>
              <a:t>Contractors</a:t>
            </a:r>
            <a:endParaRPr lang="en-US" sz="1200" b="1" dirty="0">
              <a:solidFill>
                <a:schemeClr val="bg1"/>
              </a:solidFill>
              <a:latin typeface="Arial Narrow" pitchFamily="-112" charset="0"/>
            </a:endParaRPr>
          </a:p>
        </p:txBody>
      </p:sp>
      <p:sp>
        <p:nvSpPr>
          <p:cNvPr id="9" name="Text Placeholder 7"/>
          <p:cNvSpPr>
            <a:spLocks noGrp="1"/>
          </p:cNvSpPr>
          <p:nvPr>
            <p:ph type="body" sz="quarter" idx="13"/>
          </p:nvPr>
        </p:nvSpPr>
        <p:spPr>
          <a:xfrm>
            <a:off x="228600" y="5463908"/>
            <a:ext cx="5334000" cy="936891"/>
          </a:xfrm>
        </p:spPr>
        <p:txBody>
          <a:bodyPr>
            <a:noAutofit/>
          </a:bodyPr>
          <a:lstStyle>
            <a:lvl1pPr algn="l">
              <a:spcBef>
                <a:spcPts val="0"/>
              </a:spcBef>
              <a:buNone/>
              <a:defRPr sz="1800">
                <a:solidFill>
                  <a:schemeClr val="bg1"/>
                </a:solidFill>
              </a:defRPr>
            </a:lvl1pPr>
            <a:lvl2pPr algn="l">
              <a:buNone/>
              <a:defRPr sz="1800">
                <a:solidFill>
                  <a:schemeClr val="bg1"/>
                </a:solidFill>
              </a:defRPr>
            </a:lvl2pPr>
            <a:lvl3pPr algn="l">
              <a:buNone/>
              <a:defRPr sz="1800">
                <a:solidFill>
                  <a:schemeClr val="bg1"/>
                </a:solidFill>
              </a:defRPr>
            </a:lvl3pPr>
            <a:lvl4pPr algn="l">
              <a:buNone/>
              <a:defRPr sz="1800">
                <a:solidFill>
                  <a:schemeClr val="bg1"/>
                </a:solidFill>
              </a:defRPr>
            </a:lvl4pPr>
            <a:lvl5pPr algn="l">
              <a:buNone/>
              <a:defRPr sz="1800">
                <a:solidFill>
                  <a:schemeClr val="bg1"/>
                </a:solidFill>
              </a:defRPr>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ext, Key poi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
        <p:nvSpPr>
          <p:cNvPr id="5" name="Rectangle 43"/>
          <p:cNvSpPr>
            <a:spLocks noChangeArrowheads="1"/>
          </p:cNvSpPr>
          <p:nvPr/>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8" name="Text Placeholder 7"/>
          <p:cNvSpPr>
            <a:spLocks noGrp="1"/>
          </p:cNvSpPr>
          <p:nvPr>
            <p:ph type="body" sz="quarter" idx="13"/>
          </p:nvPr>
        </p:nvSpPr>
        <p:spPr>
          <a:xfrm>
            <a:off x="228600" y="6213475"/>
            <a:ext cx="6773863" cy="492125"/>
          </a:xfrm>
          <a:prstGeom prst="rect">
            <a:avLst/>
          </a:prstGeom>
        </p:spPr>
        <p:txBody>
          <a:bodyPr vert="horz"/>
          <a:lstStyle>
            <a:lvl1pPr marL="7938" indent="-7938">
              <a:spcBef>
                <a:spcPts val="0"/>
              </a:spcBef>
              <a:buNone/>
              <a:defRPr sz="1600" b="1" i="1">
                <a:latin typeface="+mn-lt"/>
              </a:defRPr>
            </a:lvl1pPr>
          </a:lstStyle>
          <a:p>
            <a:pPr lvl="0"/>
            <a:r>
              <a:rPr lang="en-US" dirty="0" smtClean="0"/>
              <a:t>Click to edit Master text styles</a:t>
            </a:r>
          </a:p>
        </p:txBody>
      </p:sp>
      <p:sp>
        <p:nvSpPr>
          <p:cNvPr id="7" name="Content Placeholder 6"/>
          <p:cNvSpPr>
            <a:spLocks noGrp="1"/>
          </p:cNvSpPr>
          <p:nvPr>
            <p:ph sz="quarter" idx="14"/>
          </p:nvPr>
        </p:nvSpPr>
        <p:spPr>
          <a:xfrm>
            <a:off x="228600" y="1371600"/>
            <a:ext cx="8077200" cy="4114800"/>
          </a:xfrm>
          <a:prstGeom prst="rect">
            <a:avLst/>
          </a:prstGeom>
        </p:spPr>
        <p:txBody>
          <a:bodyPr vert="horz"/>
          <a:lstStyle>
            <a:lvl1pPr marL="282575" indent="-282575">
              <a:buSzPct val="130000"/>
              <a:defRPr/>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Subtitle, 2-Column, Key poi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555137"/>
          </a:xfrm>
          <a:prstGeom prst="rect">
            <a:avLst/>
          </a:prstGeom>
        </p:spPr>
        <p:txBody>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228600" y="685800"/>
            <a:ext cx="8229600" cy="609600"/>
          </a:xfrm>
          <a:prstGeom prst="rect">
            <a:avLst/>
          </a:prstGeom>
        </p:spPr>
        <p:txBody>
          <a:bodyPr vert="horz"/>
          <a:lstStyle>
            <a:lvl1pPr marL="0" indent="0">
              <a:buNone/>
              <a:defRPr sz="2400" b="0" i="1">
                <a:solidFill>
                  <a:srgbClr val="8C8D8E"/>
                </a:solidFill>
                <a:latin typeface="+mn-lt"/>
              </a:defRPr>
            </a:lvl1pPr>
          </a:lstStyle>
          <a:p>
            <a:pPr lvl="0"/>
            <a:endParaRPr lang="en-US" dirty="0"/>
          </a:p>
        </p:txBody>
      </p:sp>
      <p:sp>
        <p:nvSpPr>
          <p:cNvPr id="9"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7" name="Content Placeholder 6"/>
          <p:cNvSpPr>
            <a:spLocks noGrp="1"/>
          </p:cNvSpPr>
          <p:nvPr>
            <p:ph sz="quarter" idx="15"/>
          </p:nvPr>
        </p:nvSpPr>
        <p:spPr>
          <a:xfrm>
            <a:off x="228600" y="1371600"/>
            <a:ext cx="8077200" cy="4114800"/>
          </a:xfrm>
          <a:prstGeom prst="rect">
            <a:avLst/>
          </a:prstGeom>
        </p:spPr>
        <p:txBody>
          <a:bodyPr vert="horz" numCol="2"/>
          <a:lstStyle>
            <a:lvl1pPr marL="282575" indent="-282575">
              <a:buSzPct val="130000"/>
              <a:defRPr/>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228600" y="6213475"/>
            <a:ext cx="6773863" cy="492125"/>
          </a:xfrm>
          <a:prstGeom prst="rect">
            <a:avLst/>
          </a:prstGeom>
        </p:spPr>
        <p:txBody>
          <a:bodyPr vert="horz"/>
          <a:lstStyle>
            <a:lvl1pPr marL="7938" indent="-7938">
              <a:spcBef>
                <a:spcPts val="0"/>
              </a:spcBef>
              <a:buNone/>
              <a:defRPr sz="1600" b="1" i="1">
                <a:latin typeface="+mn-lt"/>
              </a:defRPr>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ubtitle Only">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
        <p:nvSpPr>
          <p:cNvPr id="4" name="Text Placeholder 9"/>
          <p:cNvSpPr>
            <a:spLocks noGrp="1"/>
          </p:cNvSpPr>
          <p:nvPr>
            <p:ph type="body" sz="quarter" idx="14"/>
          </p:nvPr>
        </p:nvSpPr>
        <p:spPr>
          <a:xfrm>
            <a:off x="228600" y="685800"/>
            <a:ext cx="8229600" cy="609600"/>
          </a:xfrm>
          <a:prstGeom prst="rect">
            <a:avLst/>
          </a:prstGeom>
        </p:spPr>
        <p:txBody>
          <a:bodyPr vert="horz"/>
          <a:lstStyle>
            <a:lvl1pPr marL="3175" indent="-3175">
              <a:buNone/>
              <a:defRPr sz="2400" b="0" i="1">
                <a:solidFill>
                  <a:srgbClr val="8C8D8E"/>
                </a:solidFill>
                <a:latin typeface="+mn-lt"/>
              </a:defRPr>
            </a:lvl1pPr>
          </a:lstStyle>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Gradient bar">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
        <p:nvSpPr>
          <p:cNvPr id="4"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ubtitle, Gradient bar">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
        <p:nvSpPr>
          <p:cNvPr id="4"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5" name="Text Placeholder 9"/>
          <p:cNvSpPr>
            <a:spLocks noGrp="1"/>
          </p:cNvSpPr>
          <p:nvPr>
            <p:ph type="body" sz="quarter" idx="14"/>
          </p:nvPr>
        </p:nvSpPr>
        <p:spPr>
          <a:xfrm>
            <a:off x="228600" y="685800"/>
            <a:ext cx="8229600" cy="609600"/>
          </a:xfrm>
          <a:prstGeom prst="rect">
            <a:avLst/>
          </a:prstGeom>
        </p:spPr>
        <p:txBody>
          <a:bodyPr vert="horz"/>
          <a:lstStyle>
            <a:lvl1pPr marL="0" indent="0">
              <a:buNone/>
              <a:defRPr sz="2400" b="0" i="1">
                <a:solidFill>
                  <a:srgbClr val="8C8D8E"/>
                </a:solidFill>
                <a:latin typeface="+mn-lt"/>
              </a:defRPr>
            </a:lvl1pPr>
          </a:lstStyle>
          <a:p>
            <a:pPr lvl="0"/>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Key point">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
        <p:nvSpPr>
          <p:cNvPr id="4"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5" name="Text Placeholder 7"/>
          <p:cNvSpPr>
            <a:spLocks noGrp="1"/>
          </p:cNvSpPr>
          <p:nvPr>
            <p:ph type="body" sz="quarter" idx="13"/>
          </p:nvPr>
        </p:nvSpPr>
        <p:spPr>
          <a:xfrm>
            <a:off x="228600" y="6213475"/>
            <a:ext cx="6773863" cy="492125"/>
          </a:xfrm>
          <a:prstGeom prst="rect">
            <a:avLst/>
          </a:prstGeom>
        </p:spPr>
        <p:txBody>
          <a:bodyPr vert="horz"/>
          <a:lstStyle>
            <a:lvl1pPr marL="7938" indent="-7938">
              <a:spcBef>
                <a:spcPts val="0"/>
              </a:spcBef>
              <a:buNone/>
              <a:defRPr sz="1600" b="1" i="1">
                <a:latin typeface="+mn-lt"/>
              </a:defRPr>
            </a:lvl1pPr>
          </a:lstStyle>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image" Target="../media/image1.png"/><Relationship Id="rId4" Type="http://schemas.openxmlformats.org/officeDocument/2006/relationships/slideLayout" Target="../slideLayouts/slideLayout4.xml"/><Relationship Id="rId21" Type="http://schemas.openxmlformats.org/officeDocument/2006/relationships/image" Target="../media/image2.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3" Type="http://schemas.openxmlformats.org/officeDocument/2006/relationships/image" Target="../media/image2.png"/><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4" Type="http://schemas.openxmlformats.org/officeDocument/2006/relationships/slideLayout" Target="../slideLayouts/slideLayout23.xml"/><Relationship Id="rId5" Type="http://schemas.openxmlformats.org/officeDocument/2006/relationships/slideLayout" Target="../slideLayouts/slideLayout24.xml"/><Relationship Id="rId7" Type="http://schemas.openxmlformats.org/officeDocument/2006/relationships/image" Target="../media/image3.jpe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7" name="Picture 16" descr="atomosphere_001"/>
          <p:cNvPicPr>
            <a:picLocks noChangeAspect="1" noChangeArrowheads="1"/>
          </p:cNvPicPr>
          <p:nvPr/>
        </p:nvPicPr>
        <p:blipFill>
          <a:blip r:embed="rId20"/>
          <a:srcRect/>
          <a:stretch>
            <a:fillRect/>
          </a:stretch>
        </p:blipFill>
        <p:spPr bwMode="auto">
          <a:xfrm>
            <a:off x="5824538" y="4689475"/>
            <a:ext cx="3319462" cy="2176463"/>
          </a:xfrm>
          <a:prstGeom prst="rect">
            <a:avLst/>
          </a:prstGeom>
          <a:noFill/>
        </p:spPr>
      </p:pic>
      <p:sp>
        <p:nvSpPr>
          <p:cNvPr id="4" name="TextBox 3"/>
          <p:cNvSpPr txBox="1"/>
          <p:nvPr/>
        </p:nvSpPr>
        <p:spPr>
          <a:xfrm>
            <a:off x="228600" y="6642556"/>
            <a:ext cx="762000"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6" name="Picture 5" descr="50year_emblem_GOOD.png"/>
          <p:cNvPicPr>
            <a:picLocks noChangeAspect="1"/>
          </p:cNvPicPr>
          <p:nvPr/>
        </p:nvPicPr>
        <p:blipFill>
          <a:blip r:embed="rId21"/>
          <a:stretch>
            <a:fillRect/>
          </a:stretch>
        </p:blipFill>
        <p:spPr>
          <a:xfrm>
            <a:off x="7746716" y="181157"/>
            <a:ext cx="1179323" cy="1033470"/>
          </a:xfrm>
          <a:prstGeom prst="rect">
            <a:avLst/>
          </a:prstGeom>
        </p:spPr>
      </p:pic>
    </p:spTree>
  </p:cSld>
  <p:clrMap bg1="lt1" tx1="dk1" bg2="lt2" tx2="dk2" accent1="accent1" accent2="accent2" accent3="accent3" accent4="accent4" accent5="accent5" accent6="accent6" hlink="hlink" folHlink="folHlink"/>
  <p:sldLayoutIdLst>
    <p:sldLayoutId id="2147484606" r:id="rId1"/>
    <p:sldLayoutId id="2147484064" r:id="rId2"/>
    <p:sldLayoutId id="2147484063" r:id="rId3"/>
    <p:sldLayoutId id="2147484593" r:id="rId4"/>
    <p:sldLayoutId id="2147484065" r:id="rId5"/>
    <p:sldLayoutId id="2147484597" r:id="rId6"/>
    <p:sldLayoutId id="2147484596" r:id="rId7"/>
    <p:sldLayoutId id="2147484598" r:id="rId8"/>
    <p:sldLayoutId id="2147484595" r:id="rId9"/>
    <p:sldLayoutId id="2147484599" r:id="rId10"/>
    <p:sldLayoutId id="2147484592" r:id="rId11"/>
    <p:sldLayoutId id="2147484604" r:id="rId12"/>
    <p:sldLayoutId id="2147484067" r:id="rId13"/>
    <p:sldLayoutId id="2147484068" r:id="rId14"/>
    <p:sldLayoutId id="2147484158" r:id="rId15"/>
    <p:sldLayoutId id="2147484069" r:id="rId16"/>
    <p:sldLayoutId id="2147484070" r:id="rId17"/>
    <p:sldLayoutId id="2147484594" r:id="rId18"/>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228600" y="6642556"/>
            <a:ext cx="762000"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5" name="Picture 4" descr="50year_emblem_GOOD.png"/>
          <p:cNvPicPr>
            <a:picLocks noChangeAspect="1"/>
          </p:cNvPicPr>
          <p:nvPr/>
        </p:nvPicPr>
        <p:blipFill>
          <a:blip r:embed="rId3"/>
          <a:stretch>
            <a:fillRect/>
          </a:stretch>
        </p:blipFill>
        <p:spPr>
          <a:xfrm>
            <a:off x="7746716" y="181157"/>
            <a:ext cx="1179323" cy="1033470"/>
          </a:xfrm>
          <a:prstGeom prst="rect">
            <a:avLst/>
          </a:prstGeom>
        </p:spPr>
      </p:pic>
    </p:spTree>
  </p:cSld>
  <p:clrMap bg1="lt1" tx1="dk1" bg2="lt2" tx2="dk2" accent1="accent1" accent2="accent2" accent3="accent3" accent4="accent4" accent5="accent5" accent6="accent6" hlink="hlink" folHlink="folHlink"/>
  <p:sldLayoutIdLst>
    <p:sldLayoutId id="2147484629" r:id="rId1"/>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5735F-7844-AC47-BD94-642662A72748}" type="datetime1">
              <a:rPr lang="en-US" smtClean="0"/>
              <a:pPr/>
              <a:t>8/13/10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35E64-ABA0-444E-943F-E449928CD48D}" type="slidenum">
              <a:rPr lang="en-US" smtClean="0"/>
              <a:pPr/>
              <a:t>‹#›</a:t>
            </a:fld>
            <a:endParaRPr lang="en-US"/>
          </a:p>
        </p:txBody>
      </p:sp>
      <p:pic>
        <p:nvPicPr>
          <p:cNvPr id="7" name="Picture 12"/>
          <p:cNvPicPr>
            <a:picLocks noChangeAspect="1" noChangeArrowheads="1"/>
          </p:cNvPicPr>
          <p:nvPr/>
        </p:nvPicPr>
        <p:blipFill>
          <a:blip r:embed="rId7"/>
          <a:srcRect/>
          <a:stretch>
            <a:fillRect/>
          </a:stretch>
        </p:blipFill>
        <p:spPr bwMode="auto">
          <a:xfrm>
            <a:off x="0" y="0"/>
            <a:ext cx="9145588" cy="6859588"/>
          </a:xfrm>
          <a:prstGeom prst="rect">
            <a:avLst/>
          </a:prstGeom>
          <a:noFill/>
          <a:ln w="9525">
            <a:noFill/>
            <a:miter lim="800000"/>
            <a:headEnd/>
            <a:tailEnd/>
          </a:ln>
        </p:spPr>
      </p:pic>
      <p:sp>
        <p:nvSpPr>
          <p:cNvPr id="10" name="Date Placeholder 3"/>
          <p:cNvSpPr txBox="1">
            <a:spLocks/>
          </p:cNvSpPr>
          <p:nvPr/>
        </p:nvSpPr>
        <p:spPr>
          <a:xfrm>
            <a:off x="228600" y="64928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bg1"/>
                </a:solidFill>
                <a:effectLst/>
                <a:uLnTx/>
                <a:uFillTx/>
                <a:latin typeface="+mn-lt"/>
                <a:ea typeface="+mn-ea"/>
                <a:cs typeface="+mn-cs"/>
              </a:rPr>
              <a:t>© The Aerospace Corporation 2010</a:t>
            </a:r>
            <a:endParaRPr kumimoji="0" lang="en-US" sz="900" b="0" i="1"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8" descr="50year_emblem_k_GOOD.png"/>
          <p:cNvPicPr>
            <a:picLocks noChangeAspect="1"/>
          </p:cNvPicPr>
          <p:nvPr/>
        </p:nvPicPr>
        <p:blipFill>
          <a:blip r:embed="rId8"/>
          <a:stretch>
            <a:fillRect/>
          </a:stretch>
        </p:blipFill>
        <p:spPr>
          <a:xfrm>
            <a:off x="7112000" y="5406387"/>
            <a:ext cx="1449426" cy="1270169"/>
          </a:xfrm>
          <a:prstGeom prst="rect">
            <a:avLst/>
          </a:prstGeom>
        </p:spPr>
      </p:pic>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 of Geant4 Simulations to Understand</a:t>
            </a:r>
            <a:br>
              <a:rPr lang="en-US" dirty="0" smtClean="0"/>
            </a:br>
            <a:r>
              <a:rPr lang="en-US" dirty="0" smtClean="0"/>
              <a:t>LRO/CRaTER Observations</a:t>
            </a:r>
            <a:endParaRPr lang="en-US" dirty="0"/>
          </a:p>
        </p:txBody>
      </p:sp>
      <p:sp>
        <p:nvSpPr>
          <p:cNvPr id="3" name="Subtitle 2"/>
          <p:cNvSpPr>
            <a:spLocks noGrp="1"/>
          </p:cNvSpPr>
          <p:nvPr>
            <p:ph type="subTitle" idx="1"/>
          </p:nvPr>
        </p:nvSpPr>
        <p:spPr>
          <a:prstGeom prst="rect">
            <a:avLst/>
          </a:prstGeom>
        </p:spPr>
        <p:txBody>
          <a:bodyPr>
            <a:normAutofit/>
          </a:bodyPr>
          <a:lstStyle/>
          <a:p>
            <a:r>
              <a:rPr lang="en-US" dirty="0" smtClean="0"/>
              <a:t>M. D. Looper, J. E. Mazur, J. B. Blake, The Aerospace Corporation</a:t>
            </a:r>
            <a:r>
              <a:rPr lang="en-US" sz="2000" dirty="0" smtClean="0"/>
              <a:t/>
            </a:r>
            <a:br>
              <a:rPr lang="en-US" sz="2000" dirty="0" smtClean="0"/>
            </a:br>
            <a:r>
              <a:rPr lang="en-US" dirty="0" smtClean="0"/>
              <a:t>H. E. Spence, M. J. Golightly, University of New Hampshire</a:t>
            </a:r>
            <a:r>
              <a:rPr lang="en-US" sz="2000" dirty="0" smtClean="0"/>
              <a:t/>
            </a:r>
            <a:br>
              <a:rPr lang="en-US" sz="2000" dirty="0" smtClean="0"/>
            </a:br>
            <a:r>
              <a:rPr lang="en-US" dirty="0" smtClean="0"/>
              <a:t>A. W. Case, Boston University</a:t>
            </a:r>
          </a:p>
        </p:txBody>
      </p:sp>
      <p:sp>
        <p:nvSpPr>
          <p:cNvPr id="5" name="Text Placeholder 4"/>
          <p:cNvSpPr>
            <a:spLocks noGrp="1"/>
          </p:cNvSpPr>
          <p:nvPr>
            <p:ph type="body" sz="quarter" idx="13"/>
          </p:nvPr>
        </p:nvSpPr>
        <p:spPr>
          <a:prstGeom prst="rect">
            <a:avLst/>
          </a:prstGeom>
        </p:spPr>
        <p:txBody>
          <a:bodyPr>
            <a:normAutofit/>
          </a:bodyPr>
          <a:lstStyle/>
          <a:p>
            <a:pPr>
              <a:spcBef>
                <a:spcPts val="0"/>
              </a:spcBef>
              <a:buNone/>
            </a:pPr>
            <a:r>
              <a:rPr lang="en-US" sz="1800" dirty="0" smtClean="0">
                <a:solidFill>
                  <a:schemeClr val="bg1"/>
                </a:solidFill>
              </a:rPr>
              <a:t>7</a:t>
            </a:r>
            <a:r>
              <a:rPr lang="en-US" sz="1800" baseline="30000" dirty="0" smtClean="0">
                <a:solidFill>
                  <a:schemeClr val="bg1"/>
                </a:solidFill>
              </a:rPr>
              <a:t>th</a:t>
            </a:r>
            <a:r>
              <a:rPr lang="en-US" sz="1800" dirty="0" smtClean="0">
                <a:solidFill>
                  <a:schemeClr val="bg1"/>
                </a:solidFill>
              </a:rPr>
              <a:t> Geant4 Space Users’ Workshop, Seattle, WA</a:t>
            </a:r>
          </a:p>
          <a:p>
            <a:pPr>
              <a:spcBef>
                <a:spcPts val="0"/>
              </a:spcBef>
              <a:buNone/>
            </a:pPr>
            <a:r>
              <a:rPr lang="en-US" sz="1800" dirty="0" smtClean="0">
                <a:solidFill>
                  <a:schemeClr val="bg1"/>
                </a:solidFill>
              </a:rPr>
              <a:t>18-20 August 2010</a:t>
            </a:r>
          </a:p>
        </p:txBody>
      </p:sp>
      <p:sp>
        <p:nvSpPr>
          <p:cNvPr id="4" name="Slide Number Placeholder 3"/>
          <p:cNvSpPr>
            <a:spLocks noGrp="1"/>
          </p:cNvSpPr>
          <p:nvPr>
            <p:ph type="sldNum" sz="quarter" idx="4294967295"/>
          </p:nvPr>
        </p:nvSpPr>
        <p:spPr>
          <a:xfrm>
            <a:off x="7010400" y="6356350"/>
            <a:ext cx="2133600" cy="365125"/>
          </a:xfrm>
        </p:spPr>
        <p:txBody>
          <a:bodyPr/>
          <a:lstStyle/>
          <a:p>
            <a:fld id="{1B835E64-ABA0-444E-943F-E449928CD48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ll64_011_3.png"/>
          <p:cNvPicPr>
            <a:picLocks noChangeAspect="1"/>
          </p:cNvPicPr>
          <p:nvPr/>
        </p:nvPicPr>
        <p:blipFill>
          <a:blip r:embed="rId3"/>
          <a:stretch>
            <a:fillRect/>
          </a:stretch>
        </p:blipFill>
        <p:spPr>
          <a:xfrm>
            <a:off x="0" y="349676"/>
            <a:ext cx="7691717" cy="5943600"/>
          </a:xfrm>
          <a:prstGeom prst="rect">
            <a:avLst/>
          </a:prstGeom>
        </p:spPr>
      </p:pic>
      <p:sp>
        <p:nvSpPr>
          <p:cNvPr id="2" name="Title 1"/>
          <p:cNvSpPr>
            <a:spLocks noGrp="1"/>
          </p:cNvSpPr>
          <p:nvPr>
            <p:ph type="title"/>
          </p:nvPr>
        </p:nvSpPr>
        <p:spPr/>
        <p:txBody>
          <a:bodyPr/>
          <a:lstStyle/>
          <a:p>
            <a:r>
              <a:rPr lang="en-US" dirty="0" smtClean="0"/>
              <a:t>CRaTER Simulated Energy Deposits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let_111_2a.png"/>
          <p:cNvPicPr>
            <a:picLocks noChangeAspect="1"/>
          </p:cNvPicPr>
          <p:nvPr/>
        </p:nvPicPr>
        <p:blipFill>
          <a:blip r:embed="rId3"/>
          <a:stretch>
            <a:fillRect/>
          </a:stretch>
        </p:blipFill>
        <p:spPr>
          <a:xfrm>
            <a:off x="0" y="791372"/>
            <a:ext cx="7282657" cy="5715000"/>
          </a:xfrm>
          <a:prstGeom prst="rect">
            <a:avLst/>
          </a:prstGeom>
        </p:spPr>
      </p:pic>
      <p:sp>
        <p:nvSpPr>
          <p:cNvPr id="2" name="Title 1"/>
          <p:cNvSpPr>
            <a:spLocks noGrp="1"/>
          </p:cNvSpPr>
          <p:nvPr>
            <p:ph type="title"/>
          </p:nvPr>
        </p:nvSpPr>
        <p:spPr/>
        <p:txBody>
          <a:bodyPr/>
          <a:lstStyle/>
          <a:p>
            <a:r>
              <a:rPr lang="en-US" dirty="0" smtClean="0"/>
              <a:t>Simulated LET Spectra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diff3comp.png"/>
          <p:cNvPicPr>
            <a:picLocks noChangeAspect="1"/>
          </p:cNvPicPr>
          <p:nvPr/>
        </p:nvPicPr>
        <p:blipFill>
          <a:blip r:embed="rId3"/>
          <a:stretch>
            <a:fillRect/>
          </a:stretch>
        </p:blipFill>
        <p:spPr>
          <a:xfrm>
            <a:off x="0" y="791372"/>
            <a:ext cx="7282657" cy="5715000"/>
          </a:xfrm>
          <a:prstGeom prst="rect">
            <a:avLst/>
          </a:prstGeom>
        </p:spPr>
      </p:pic>
      <p:sp>
        <p:nvSpPr>
          <p:cNvPr id="2" name="Title 1"/>
          <p:cNvSpPr>
            <a:spLocks noGrp="1"/>
          </p:cNvSpPr>
          <p:nvPr>
            <p:ph type="title"/>
          </p:nvPr>
        </p:nvSpPr>
        <p:spPr/>
        <p:txBody>
          <a:bodyPr/>
          <a:lstStyle/>
          <a:p>
            <a:r>
              <a:rPr lang="en-US" dirty="0" smtClean="0"/>
              <a:t>Observed vs. Simulated LET Spectra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ose3comp_1.png"/>
          <p:cNvPicPr>
            <a:picLocks noChangeAspect="1"/>
          </p:cNvPicPr>
          <p:nvPr/>
        </p:nvPicPr>
        <p:blipFill>
          <a:blip r:embed="rId3"/>
          <a:stretch>
            <a:fillRect/>
          </a:stretch>
        </p:blipFill>
        <p:spPr>
          <a:xfrm>
            <a:off x="0" y="791372"/>
            <a:ext cx="7282657" cy="5715000"/>
          </a:xfrm>
          <a:prstGeom prst="rect">
            <a:avLst/>
          </a:prstGeom>
        </p:spPr>
      </p:pic>
      <p:sp>
        <p:nvSpPr>
          <p:cNvPr id="2" name="Title 1"/>
          <p:cNvSpPr>
            <a:spLocks noGrp="1"/>
          </p:cNvSpPr>
          <p:nvPr>
            <p:ph type="title"/>
          </p:nvPr>
        </p:nvSpPr>
        <p:spPr/>
        <p:txBody>
          <a:bodyPr/>
          <a:lstStyle/>
          <a:p>
            <a:r>
              <a:rPr lang="en-US" dirty="0" smtClean="0"/>
              <a:t>Observed vs. Simulated LET Spectra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_m64_011_1.png"/>
          <p:cNvPicPr>
            <a:picLocks noChangeAspect="1"/>
          </p:cNvPicPr>
          <p:nvPr/>
        </p:nvPicPr>
        <p:blipFill>
          <a:blip r:embed="rId3"/>
          <a:stretch>
            <a:fillRect/>
          </a:stretch>
        </p:blipFill>
        <p:spPr>
          <a:xfrm>
            <a:off x="0" y="349676"/>
            <a:ext cx="7691717" cy="5943600"/>
          </a:xfrm>
          <a:prstGeom prst="rect">
            <a:avLst/>
          </a:prstGeom>
        </p:spPr>
      </p:pic>
      <p:sp>
        <p:nvSpPr>
          <p:cNvPr id="2" name="Title 1"/>
          <p:cNvSpPr>
            <a:spLocks noGrp="1"/>
          </p:cNvSpPr>
          <p:nvPr>
            <p:ph type="title"/>
          </p:nvPr>
        </p:nvSpPr>
        <p:spPr/>
        <p:txBody>
          <a:bodyPr/>
          <a:lstStyle/>
          <a:p>
            <a:r>
              <a:rPr lang="en-US" dirty="0" smtClean="0"/>
              <a:t>CRaTER Simulated Energy Deposits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i_p64_011_1.png"/>
          <p:cNvPicPr>
            <a:picLocks noChangeAspect="1"/>
          </p:cNvPicPr>
          <p:nvPr/>
        </p:nvPicPr>
        <p:blipFill>
          <a:blip r:embed="rId3"/>
          <a:stretch>
            <a:fillRect/>
          </a:stretch>
        </p:blipFill>
        <p:spPr>
          <a:xfrm>
            <a:off x="0" y="349676"/>
            <a:ext cx="7691717" cy="5943600"/>
          </a:xfrm>
          <a:prstGeom prst="rect">
            <a:avLst/>
          </a:prstGeom>
        </p:spPr>
      </p:pic>
      <p:sp>
        <p:nvSpPr>
          <p:cNvPr id="2" name="Title 1"/>
          <p:cNvSpPr>
            <a:spLocks noGrp="1"/>
          </p:cNvSpPr>
          <p:nvPr>
            <p:ph type="title"/>
          </p:nvPr>
        </p:nvSpPr>
        <p:spPr/>
        <p:txBody>
          <a:bodyPr/>
          <a:lstStyle/>
          <a:p>
            <a:r>
              <a:rPr lang="en-US" dirty="0" smtClean="0"/>
              <a:t>CRaTER Simulated Energy Deposits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Geometry for Spacecraft Albedo Simulation</a:t>
            </a:r>
            <a:endParaRPr lang="en-US" dirty="0"/>
          </a:p>
        </p:txBody>
      </p:sp>
      <p:sp>
        <p:nvSpPr>
          <p:cNvPr id="7" name="Text Placeholder 6"/>
          <p:cNvSpPr>
            <a:spLocks noGrp="1"/>
          </p:cNvSpPr>
          <p:nvPr>
            <p:ph type="body" sz="quarter" idx="14"/>
          </p:nvPr>
        </p:nvSpPr>
        <p:spPr/>
        <p:txBody>
          <a:bodyPr/>
          <a:lstStyle/>
          <a:p>
            <a:endParaRPr lang="en-US" dirty="0"/>
          </a:p>
        </p:txBody>
      </p:sp>
      <p:sp>
        <p:nvSpPr>
          <p:cNvPr id="6" name="Text Placeholder 5"/>
          <p:cNvSpPr>
            <a:spLocks noGrp="1"/>
          </p:cNvSpPr>
          <p:nvPr>
            <p:ph type="body" sz="quarter" idx="13"/>
          </p:nvPr>
        </p:nvSpPr>
        <p:spPr/>
        <p:txBody>
          <a:bodyPr/>
          <a:lstStyle/>
          <a:p>
            <a:endParaRPr lang="en-US" dirty="0" smtClean="0"/>
          </a:p>
        </p:txBody>
      </p:sp>
      <p:sp>
        <p:nvSpPr>
          <p:cNvPr id="9" name="Content Placeholder 8"/>
          <p:cNvSpPr>
            <a:spLocks noGrp="1"/>
          </p:cNvSpPr>
          <p:nvPr>
            <p:ph sz="quarter" idx="17"/>
          </p:nvPr>
        </p:nvSpPr>
        <p:spPr/>
        <p:txBody>
          <a:bodyPr/>
          <a:lstStyle/>
          <a:p>
            <a:r>
              <a:rPr lang="en-US" dirty="0" smtClean="0"/>
              <a:t>“Assume a spherical cow…”</a:t>
            </a:r>
          </a:p>
          <a:p>
            <a:r>
              <a:rPr lang="en-US" dirty="0" smtClean="0"/>
              <a:t>Cubical shell of aluminum 7 mm thick and 3 meters on a side, mass 1018 kg</a:t>
            </a:r>
          </a:p>
          <a:p>
            <a:r>
              <a:rPr lang="en-US" dirty="0" smtClean="0"/>
              <a:t>In center, a spherical fuel tank of 140 mil titanium, either empty or full of 898 kg of hydrazine (N</a:t>
            </a:r>
            <a:r>
              <a:rPr lang="en-US" baseline="-25000" dirty="0" smtClean="0"/>
              <a:t>2</a:t>
            </a:r>
            <a:r>
              <a:rPr lang="en-US" dirty="0" smtClean="0"/>
              <a:t>H</a:t>
            </a:r>
            <a:r>
              <a:rPr lang="en-US" baseline="-25000" dirty="0" smtClean="0"/>
              <a:t>4</a:t>
            </a:r>
            <a:r>
              <a:rPr lang="en-US" dirty="0" smtClean="0"/>
              <a:t>)</a:t>
            </a:r>
          </a:p>
          <a:p>
            <a:r>
              <a:rPr lang="en-US" dirty="0" smtClean="0"/>
              <a:t>GCRs illuminate one face isotropically; tabulate all particles exiting simulation volume through any face</a:t>
            </a:r>
          </a:p>
        </p:txBody>
      </p:sp>
      <p:pic>
        <p:nvPicPr>
          <p:cNvPr id="11" name="Picture Placeholder 10" descr="g4_00.png"/>
          <p:cNvPicPr>
            <a:picLocks noGrp="1" noChangeAspect="1"/>
          </p:cNvPicPr>
          <p:nvPr>
            <p:ph type="pic" sz="quarter" idx="16"/>
          </p:nvPr>
        </p:nvPicPr>
        <p:blipFill>
          <a:blip r:embed="rId3"/>
          <a:srcRect l="-15197" r="-15197"/>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gcr_back_empty.png"/>
          <p:cNvPicPr>
            <a:picLocks noChangeAspect="1"/>
          </p:cNvPicPr>
          <p:nvPr/>
        </p:nvPicPr>
        <p:blipFill>
          <a:blip r:embed="rId3"/>
          <a:stretch>
            <a:fillRect/>
          </a:stretch>
        </p:blipFill>
        <p:spPr>
          <a:xfrm>
            <a:off x="0" y="791372"/>
            <a:ext cx="7282657" cy="5715000"/>
          </a:xfrm>
          <a:prstGeom prst="rect">
            <a:avLst/>
          </a:prstGeom>
        </p:spPr>
      </p:pic>
      <p:sp>
        <p:nvSpPr>
          <p:cNvPr id="2" name="Title 1"/>
          <p:cNvSpPr>
            <a:spLocks noGrp="1"/>
          </p:cNvSpPr>
          <p:nvPr>
            <p:ph type="title"/>
          </p:nvPr>
        </p:nvSpPr>
        <p:spPr/>
        <p:txBody>
          <a:bodyPr/>
          <a:lstStyle/>
          <a:p>
            <a:r>
              <a:rPr lang="en-US" dirty="0" smtClean="0"/>
              <a:t>Albedo Spectra from Spacecraft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ll64_011_2.png"/>
          <p:cNvPicPr>
            <a:picLocks noChangeAspect="1"/>
          </p:cNvPicPr>
          <p:nvPr/>
        </p:nvPicPr>
        <p:blipFill>
          <a:blip r:embed="rId3"/>
          <a:stretch>
            <a:fillRect/>
          </a:stretch>
        </p:blipFill>
        <p:spPr>
          <a:xfrm>
            <a:off x="0" y="349676"/>
            <a:ext cx="7691717" cy="5943600"/>
          </a:xfrm>
          <a:prstGeom prst="rect">
            <a:avLst/>
          </a:prstGeom>
        </p:spPr>
      </p:pic>
      <p:sp>
        <p:nvSpPr>
          <p:cNvPr id="2" name="Title 1"/>
          <p:cNvSpPr>
            <a:spLocks noGrp="1"/>
          </p:cNvSpPr>
          <p:nvPr>
            <p:ph type="title"/>
          </p:nvPr>
        </p:nvSpPr>
        <p:spPr/>
        <p:txBody>
          <a:bodyPr/>
          <a:lstStyle/>
          <a:p>
            <a:r>
              <a:rPr lang="en-US" dirty="0" smtClean="0"/>
              <a:t>CRaTER Simulated Energy Deposits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et_111_2b.png"/>
          <p:cNvPicPr>
            <a:picLocks noChangeAspect="1"/>
          </p:cNvPicPr>
          <p:nvPr/>
        </p:nvPicPr>
        <p:blipFill>
          <a:blip r:embed="rId3"/>
          <a:stretch>
            <a:fillRect/>
          </a:stretch>
        </p:blipFill>
        <p:spPr>
          <a:xfrm>
            <a:off x="0" y="791372"/>
            <a:ext cx="7282657" cy="5715000"/>
          </a:xfrm>
          <a:prstGeom prst="rect">
            <a:avLst/>
          </a:prstGeom>
        </p:spPr>
      </p:pic>
      <p:sp>
        <p:nvSpPr>
          <p:cNvPr id="2" name="Title 1"/>
          <p:cNvSpPr>
            <a:spLocks noGrp="1"/>
          </p:cNvSpPr>
          <p:nvPr>
            <p:ph type="title"/>
          </p:nvPr>
        </p:nvSpPr>
        <p:spPr/>
        <p:txBody>
          <a:bodyPr/>
          <a:lstStyle/>
          <a:p>
            <a:r>
              <a:rPr lang="en-US" dirty="0" smtClean="0"/>
              <a:t>Simulated LET Spectra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Lunar Radiation Environment</a:t>
            </a:r>
            <a:endParaRPr lang="en-US" dirty="0"/>
          </a:p>
        </p:txBody>
      </p:sp>
      <p:sp>
        <p:nvSpPr>
          <p:cNvPr id="3" name="Content Placeholder 2"/>
          <p:cNvSpPr>
            <a:spLocks noGrp="1"/>
          </p:cNvSpPr>
          <p:nvPr>
            <p:ph sz="quarter" idx="14"/>
          </p:nvPr>
        </p:nvSpPr>
        <p:spPr/>
        <p:txBody>
          <a:bodyPr>
            <a:normAutofit/>
          </a:bodyPr>
          <a:lstStyle/>
          <a:p>
            <a:pPr marL="285750" indent="-285750"/>
            <a:r>
              <a:rPr lang="en-US" dirty="0" smtClean="0"/>
              <a:t>The Cosmic Ray Telescope for the Effects of Radiation (CRaTER) was launched in June 2009 aboard the Lunar Reconnaissance Orbiter (LRO)</a:t>
            </a:r>
          </a:p>
          <a:p>
            <a:pPr marL="285750" indent="-285750"/>
            <a:r>
              <a:rPr lang="en-US" dirty="0" smtClean="0"/>
              <a:t>Nominal lunar orbit is circular at 50 km altitude</a:t>
            </a:r>
          </a:p>
          <a:p>
            <a:pPr marL="285750" indent="-285750"/>
            <a:r>
              <a:rPr lang="en-US" dirty="0" smtClean="0"/>
              <a:t>Purpose of CRaTER is to characterize radiation environment experienced by astronauts on or near the lunar surface</a:t>
            </a:r>
          </a:p>
          <a:p>
            <a:pPr marL="285750" indent="-285750"/>
            <a:r>
              <a:rPr lang="en-US" dirty="0" smtClean="0"/>
              <a:t>Not a simple stack of silicon solid-state detectors; instead, two big slugs of Tissue-Equivalent Plastic (TEP) in stack to simulate flesh overlying “blood-forming organs” (BFO, </a:t>
            </a:r>
            <a:r>
              <a:rPr lang="en-US" i="1" dirty="0" smtClean="0"/>
              <a:t>i.e.</a:t>
            </a:r>
            <a:r>
              <a:rPr lang="en-US" dirty="0" smtClean="0"/>
              <a:t>, bone marrow)</a:t>
            </a:r>
          </a:p>
          <a:p>
            <a:pPr marL="285750" indent="-285750"/>
            <a:r>
              <a:rPr lang="en-US" dirty="0" smtClean="0"/>
              <a:t>Observations of GCRs during solar minimum activity show effects of inert material in stack, lunar and possibly spacecraft albedo</a:t>
            </a:r>
          </a:p>
        </p:txBody>
      </p:sp>
      <p:sp>
        <p:nvSpPr>
          <p:cNvPr id="5" name="Text Placeholder 4"/>
          <p:cNvSpPr>
            <a:spLocks noGrp="1"/>
          </p:cNvSpPr>
          <p:nvPr>
            <p:ph type="body" sz="quarter" idx="13"/>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a:t>
            </a:r>
            <a:endParaRPr lang="en-US" dirty="0"/>
          </a:p>
        </p:txBody>
      </p:sp>
      <p:sp>
        <p:nvSpPr>
          <p:cNvPr id="6" name="Text Placeholder 5"/>
          <p:cNvSpPr>
            <a:spLocks noGrp="1"/>
          </p:cNvSpPr>
          <p:nvPr>
            <p:ph type="body" sz="quarter" idx="13"/>
          </p:nvPr>
        </p:nvSpPr>
        <p:spPr/>
        <p:txBody>
          <a:bodyPr/>
          <a:lstStyle/>
          <a:p>
            <a:endParaRPr lang="en-US" dirty="0" smtClean="0"/>
          </a:p>
        </p:txBody>
      </p:sp>
      <p:sp>
        <p:nvSpPr>
          <p:cNvPr id="3" name="Content Placeholder 2"/>
          <p:cNvSpPr>
            <a:spLocks noGrp="1"/>
          </p:cNvSpPr>
          <p:nvPr>
            <p:ph sz="quarter" idx="14"/>
          </p:nvPr>
        </p:nvSpPr>
        <p:spPr/>
        <p:txBody>
          <a:bodyPr>
            <a:normAutofit/>
          </a:bodyPr>
          <a:lstStyle/>
          <a:p>
            <a:pPr marL="285750" indent="-285750"/>
            <a:r>
              <a:rPr lang="en-US" dirty="0" smtClean="0"/>
              <a:t>We’ve learned a lot about our data using simple geometric approximations of the sensor head and spacecraft, but clearly a realistic model of the inert mass around the sensor head is needed; this will soon start running on our thousand-core FreeBSD cluster</a:t>
            </a:r>
          </a:p>
          <a:p>
            <a:pPr marL="285750" indent="-285750"/>
            <a:r>
              <a:rPr lang="en-US" dirty="0" smtClean="0"/>
              <a:t>CRaTER also took data as LRO approached the moon, and on occasions when LRO tilts away from its nominal nadir/zenith orientation; preliminary modeling of these observations shows that a more realistic model is needed here too</a:t>
            </a:r>
          </a:p>
          <a:p>
            <a:pPr marL="285750" indent="-285750"/>
            <a:r>
              <a:rPr lang="en-US" dirty="0" smtClean="0"/>
              <a:t>We have seen one small SEP event so far, which gave nice proton and alpha tracks in D1 vs. D2 (</a:t>
            </a:r>
            <a:r>
              <a:rPr lang="en-US" i="1" dirty="0" smtClean="0"/>
              <a:t>ca</a:t>
            </a:r>
            <a:r>
              <a:rPr lang="en-US" dirty="0" smtClean="0"/>
              <a:t>. 10 MeV); we look forward </a:t>
            </a:r>
            <a:r>
              <a:rPr lang="en-US" smtClean="0"/>
              <a:t>to measuring more</a:t>
            </a:r>
            <a:r>
              <a:rPr lang="en-US" dirty="0" smtClean="0"/>
              <a:t>, and stronger, events as the solar activity cycle ramps up</a:t>
            </a:r>
          </a:p>
          <a:p>
            <a:pPr marL="285750" indent="-285750"/>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CRaTER Aboard LRO</a:t>
            </a:r>
            <a:endParaRPr lang="en-US" dirty="0"/>
          </a:p>
        </p:txBody>
      </p:sp>
      <p:sp>
        <p:nvSpPr>
          <p:cNvPr id="7" name="Text Placeholder 6"/>
          <p:cNvSpPr>
            <a:spLocks noGrp="1"/>
          </p:cNvSpPr>
          <p:nvPr>
            <p:ph type="body" sz="quarter" idx="14"/>
          </p:nvPr>
        </p:nvSpPr>
        <p:spPr/>
        <p:txBody>
          <a:bodyPr/>
          <a:lstStyle/>
          <a:p>
            <a:endParaRPr lang="en-US" dirty="0"/>
          </a:p>
        </p:txBody>
      </p:sp>
      <p:sp>
        <p:nvSpPr>
          <p:cNvPr id="6" name="Text Placeholder 5"/>
          <p:cNvSpPr>
            <a:spLocks noGrp="1"/>
          </p:cNvSpPr>
          <p:nvPr>
            <p:ph type="body" sz="quarter" idx="13"/>
          </p:nvPr>
        </p:nvSpPr>
        <p:spPr/>
        <p:txBody>
          <a:bodyPr/>
          <a:lstStyle/>
          <a:p>
            <a:endParaRPr lang="en-US" dirty="0" smtClean="0"/>
          </a:p>
        </p:txBody>
      </p:sp>
      <p:sp>
        <p:nvSpPr>
          <p:cNvPr id="9" name="Content Placeholder 8"/>
          <p:cNvSpPr>
            <a:spLocks noGrp="1"/>
          </p:cNvSpPr>
          <p:nvPr>
            <p:ph sz="quarter" idx="17"/>
          </p:nvPr>
        </p:nvSpPr>
        <p:spPr>
          <a:xfrm>
            <a:off x="228599" y="3938572"/>
            <a:ext cx="4253099" cy="1695060"/>
          </a:xfrm>
        </p:spPr>
        <p:txBody>
          <a:bodyPr/>
          <a:lstStyle/>
          <a:p>
            <a:r>
              <a:rPr lang="en-US" dirty="0" smtClean="0"/>
              <a:t>Six silicon solid-state detectors</a:t>
            </a:r>
          </a:p>
          <a:p>
            <a:r>
              <a:rPr lang="en-US" dirty="0" smtClean="0"/>
              <a:t>D1-D6 from zenith to nadir</a:t>
            </a:r>
          </a:p>
          <a:p>
            <a:r>
              <a:rPr lang="en-US" dirty="0" smtClean="0"/>
              <a:t>Odd numbers 140</a:t>
            </a:r>
            <a:r>
              <a:rPr lang="en-US" dirty="0" smtClean="0">
                <a:latin typeface="Symbol" charset="2"/>
                <a:cs typeface="Symbol" charset="2"/>
              </a:rPr>
              <a:t>m</a:t>
            </a:r>
            <a:r>
              <a:rPr lang="en-US" dirty="0" smtClean="0"/>
              <a:t>, evens 1mm</a:t>
            </a:r>
          </a:p>
          <a:p>
            <a:r>
              <a:rPr lang="en-US" dirty="0" smtClean="0"/>
              <a:t>Above is simplified Geant4 model</a:t>
            </a:r>
          </a:p>
        </p:txBody>
      </p:sp>
      <p:pic>
        <p:nvPicPr>
          <p:cNvPr id="14" name="Picture Placeholder 13" descr="DSC_0159R.JPG"/>
          <p:cNvPicPr>
            <a:picLocks noGrp="1" noChangeAspect="1"/>
          </p:cNvPicPr>
          <p:nvPr>
            <p:ph type="pic" sz="quarter" idx="16"/>
          </p:nvPr>
        </p:nvPicPr>
        <p:blipFill>
          <a:blip r:embed="rId3"/>
          <a:srcRect l="-30852" r="-30852"/>
          <a:stretch>
            <a:fillRect/>
          </a:stretch>
        </p:blipFill>
        <p:spPr/>
      </p:pic>
      <p:pic>
        <p:nvPicPr>
          <p:cNvPr id="15" name="Picture 14" descr="g4_00.png"/>
          <p:cNvPicPr>
            <a:picLocks noChangeAspect="1"/>
          </p:cNvPicPr>
          <p:nvPr/>
        </p:nvPicPr>
        <p:blipFill>
          <a:blip r:embed="rId4"/>
          <a:stretch>
            <a:fillRect/>
          </a:stretch>
        </p:blipFill>
        <p:spPr>
          <a:xfrm>
            <a:off x="1323878" y="1346690"/>
            <a:ext cx="2432304" cy="2453667"/>
          </a:xfrm>
          <a:prstGeom prst="rect">
            <a:avLst/>
          </a:prstGeom>
        </p:spPr>
      </p:pic>
      <p:sp>
        <p:nvSpPr>
          <p:cNvPr id="8" name="TextBox 7"/>
          <p:cNvSpPr txBox="1"/>
          <p:nvPr/>
        </p:nvSpPr>
        <p:spPr>
          <a:xfrm>
            <a:off x="5459596" y="5195298"/>
            <a:ext cx="1863851" cy="276999"/>
          </a:xfrm>
          <a:prstGeom prst="rect">
            <a:avLst/>
          </a:prstGeom>
          <a:noFill/>
        </p:spPr>
        <p:txBody>
          <a:bodyPr wrap="square" rtlCol="0">
            <a:spAutoFit/>
          </a:bodyPr>
          <a:lstStyle/>
          <a:p>
            <a:r>
              <a:rPr lang="en-US" sz="1200" dirty="0" smtClean="0"/>
              <a:t>Photo courtesy of NASA</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data64_011.png"/>
          <p:cNvPicPr>
            <a:picLocks noChangeAspect="1"/>
          </p:cNvPicPr>
          <p:nvPr/>
        </p:nvPicPr>
        <p:blipFill>
          <a:blip r:embed="rId3"/>
          <a:stretch>
            <a:fillRect/>
          </a:stretch>
        </p:blipFill>
        <p:spPr>
          <a:xfrm>
            <a:off x="0" y="349676"/>
            <a:ext cx="7691716" cy="5943600"/>
          </a:xfrm>
          <a:prstGeom prst="rect">
            <a:avLst/>
          </a:prstGeom>
        </p:spPr>
      </p:pic>
      <p:sp>
        <p:nvSpPr>
          <p:cNvPr id="2" name="Title 1"/>
          <p:cNvSpPr>
            <a:spLocks noGrp="1"/>
          </p:cNvSpPr>
          <p:nvPr>
            <p:ph type="title"/>
          </p:nvPr>
        </p:nvSpPr>
        <p:spPr/>
        <p:txBody>
          <a:bodyPr/>
          <a:lstStyle/>
          <a:p>
            <a:r>
              <a:rPr lang="en-US" dirty="0" smtClean="0"/>
              <a:t>Sample of Observations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rotons.png"/>
          <p:cNvPicPr>
            <a:picLocks noChangeAspect="1"/>
          </p:cNvPicPr>
          <p:nvPr/>
        </p:nvPicPr>
        <p:blipFill>
          <a:blip r:embed="rId3"/>
          <a:stretch>
            <a:fillRect/>
          </a:stretch>
        </p:blipFill>
        <p:spPr>
          <a:xfrm>
            <a:off x="0" y="349676"/>
            <a:ext cx="7691717" cy="5943600"/>
          </a:xfrm>
          <a:prstGeom prst="rect">
            <a:avLst/>
          </a:prstGeom>
        </p:spPr>
      </p:pic>
      <p:sp>
        <p:nvSpPr>
          <p:cNvPr id="2" name="Title 1"/>
          <p:cNvSpPr>
            <a:spLocks noGrp="1"/>
          </p:cNvSpPr>
          <p:nvPr>
            <p:ph type="title"/>
          </p:nvPr>
        </p:nvSpPr>
        <p:spPr/>
        <p:txBody>
          <a:bodyPr/>
          <a:lstStyle/>
          <a:p>
            <a:r>
              <a:rPr lang="en-US" dirty="0" smtClean="0"/>
              <a:t>Lunar Albedo Simulations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pec35up.png"/>
          <p:cNvPicPr>
            <a:picLocks noChangeAspect="1"/>
          </p:cNvPicPr>
          <p:nvPr/>
        </p:nvPicPr>
        <p:blipFill>
          <a:blip r:embed="rId3"/>
          <a:stretch>
            <a:fillRect/>
          </a:stretch>
        </p:blipFill>
        <p:spPr>
          <a:xfrm>
            <a:off x="0" y="791372"/>
            <a:ext cx="7282656" cy="5715000"/>
          </a:xfrm>
          <a:prstGeom prst="rect">
            <a:avLst/>
          </a:prstGeom>
        </p:spPr>
      </p:pic>
      <p:sp>
        <p:nvSpPr>
          <p:cNvPr id="2" name="Title 1"/>
          <p:cNvSpPr>
            <a:spLocks noGrp="1"/>
          </p:cNvSpPr>
          <p:nvPr>
            <p:ph type="title"/>
          </p:nvPr>
        </p:nvSpPr>
        <p:spPr/>
        <p:txBody>
          <a:bodyPr/>
          <a:lstStyle/>
          <a:p>
            <a:r>
              <a:rPr lang="en-US" dirty="0" smtClean="0"/>
              <a:t>Albedo Spectra at Lunar Surface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pec35up.png"/>
          <p:cNvPicPr>
            <a:picLocks noChangeAspect="1"/>
          </p:cNvPicPr>
          <p:nvPr/>
        </p:nvPicPr>
        <p:blipFill>
          <a:blip r:embed="rId3"/>
          <a:stretch>
            <a:fillRect/>
          </a:stretch>
        </p:blipFill>
        <p:spPr>
          <a:xfrm>
            <a:off x="0" y="791372"/>
            <a:ext cx="7282657" cy="5715000"/>
          </a:xfrm>
          <a:prstGeom prst="rect">
            <a:avLst/>
          </a:prstGeom>
        </p:spPr>
      </p:pic>
      <p:sp>
        <p:nvSpPr>
          <p:cNvPr id="2" name="Title 1"/>
          <p:cNvSpPr>
            <a:spLocks noGrp="1"/>
          </p:cNvSpPr>
          <p:nvPr>
            <p:ph type="title"/>
          </p:nvPr>
        </p:nvSpPr>
        <p:spPr/>
        <p:txBody>
          <a:bodyPr/>
          <a:lstStyle/>
          <a:p>
            <a:r>
              <a:rPr lang="en-US" dirty="0" smtClean="0"/>
              <a:t>Albedo Spectra at 50 km Altitude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ll64_011_0.png"/>
          <p:cNvPicPr>
            <a:picLocks noChangeAspect="1"/>
          </p:cNvPicPr>
          <p:nvPr/>
        </p:nvPicPr>
        <p:blipFill>
          <a:blip r:embed="rId3"/>
          <a:stretch>
            <a:fillRect/>
          </a:stretch>
        </p:blipFill>
        <p:spPr>
          <a:xfrm>
            <a:off x="0" y="349676"/>
            <a:ext cx="7691717" cy="5943600"/>
          </a:xfrm>
          <a:prstGeom prst="rect">
            <a:avLst/>
          </a:prstGeom>
        </p:spPr>
      </p:pic>
      <p:sp>
        <p:nvSpPr>
          <p:cNvPr id="2" name="Title 1"/>
          <p:cNvSpPr>
            <a:spLocks noGrp="1"/>
          </p:cNvSpPr>
          <p:nvPr>
            <p:ph type="title"/>
          </p:nvPr>
        </p:nvSpPr>
        <p:spPr/>
        <p:txBody>
          <a:bodyPr/>
          <a:lstStyle/>
          <a:p>
            <a:r>
              <a:rPr lang="en-US" dirty="0" smtClean="0"/>
              <a:t>CRaTER Simulated Energy Deposits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ll64_011_1.png"/>
          <p:cNvPicPr>
            <a:picLocks noChangeAspect="1"/>
          </p:cNvPicPr>
          <p:nvPr/>
        </p:nvPicPr>
        <p:blipFill>
          <a:blip r:embed="rId3"/>
          <a:stretch>
            <a:fillRect/>
          </a:stretch>
        </p:blipFill>
        <p:spPr>
          <a:xfrm>
            <a:off x="0" y="349676"/>
            <a:ext cx="7691717" cy="5943600"/>
          </a:xfrm>
          <a:prstGeom prst="rect">
            <a:avLst/>
          </a:prstGeom>
        </p:spPr>
      </p:pic>
      <p:sp>
        <p:nvSpPr>
          <p:cNvPr id="2" name="Title 1"/>
          <p:cNvSpPr>
            <a:spLocks noGrp="1"/>
          </p:cNvSpPr>
          <p:nvPr>
            <p:ph type="title"/>
          </p:nvPr>
        </p:nvSpPr>
        <p:spPr/>
        <p:txBody>
          <a:bodyPr/>
          <a:lstStyle/>
          <a:p>
            <a:r>
              <a:rPr lang="en-US" dirty="0" smtClean="0"/>
              <a:t>CRaTER Simulated Energy Deposits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0th%20Anniversary%20Branding%20Template">
  <a:themeElements>
    <a:clrScheme name="Extended Colors">
      <a:dk1>
        <a:sysClr val="windowText" lastClr="000000"/>
      </a:dk1>
      <a:lt1>
        <a:sysClr val="window" lastClr="FFFFFF"/>
      </a:lt1>
      <a:dk2>
        <a:srgbClr val="1F497D"/>
      </a:dk2>
      <a:lt2>
        <a:srgbClr val="EEECE1"/>
      </a:lt2>
      <a:accent1>
        <a:srgbClr val="2BB673"/>
      </a:accent1>
      <a:accent2>
        <a:srgbClr val="13A89E"/>
      </a:accent2>
      <a:accent3>
        <a:srgbClr val="0F75BC"/>
      </a:accent3>
      <a:accent4>
        <a:srgbClr val="9C8679"/>
      </a:accent4>
      <a:accent5>
        <a:srgbClr val="F1592A"/>
      </a:accent5>
      <a:accent6>
        <a:srgbClr val="FCBA63"/>
      </a:accent6>
      <a:hlink>
        <a:srgbClr val="0F75BC"/>
      </a:hlink>
      <a:folHlink>
        <a:srgbClr val="13A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slide with 50 logo">
  <a:themeElements>
    <a:clrScheme name="Extended Colors">
      <a:dk1>
        <a:sysClr val="windowText" lastClr="000000"/>
      </a:dk1>
      <a:lt1>
        <a:sysClr val="window" lastClr="FFFFFF"/>
      </a:lt1>
      <a:dk2>
        <a:srgbClr val="1F497D"/>
      </a:dk2>
      <a:lt2>
        <a:srgbClr val="EEECE1"/>
      </a:lt2>
      <a:accent1>
        <a:srgbClr val="2BB673"/>
      </a:accent1>
      <a:accent2>
        <a:srgbClr val="13A89E"/>
      </a:accent2>
      <a:accent3>
        <a:srgbClr val="0F75BC"/>
      </a:accent3>
      <a:accent4>
        <a:srgbClr val="9C8679"/>
      </a:accent4>
      <a:accent5>
        <a:srgbClr val="F1592A"/>
      </a:accent5>
      <a:accent6>
        <a:srgbClr val="FCBA63"/>
      </a:accent6>
      <a:hlink>
        <a:srgbClr val="0F75BC"/>
      </a:hlink>
      <a:folHlink>
        <a:srgbClr val="13A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rp Standard Title with Moon">
  <a:themeElements>
    <a:clrScheme name="Accent Colors">
      <a:dk1>
        <a:sysClr val="windowText" lastClr="000000"/>
      </a:dk1>
      <a:lt1>
        <a:sysClr val="window" lastClr="FFFFFF"/>
      </a:lt1>
      <a:dk2>
        <a:srgbClr val="1F497D"/>
      </a:dk2>
      <a:lt2>
        <a:srgbClr val="EEECE1"/>
      </a:lt2>
      <a:accent1>
        <a:srgbClr val="4D6E9F"/>
      </a:accent1>
      <a:accent2>
        <a:srgbClr val="7D797A"/>
      </a:accent2>
      <a:accent3>
        <a:srgbClr val="854D4E"/>
      </a:accent3>
      <a:accent4>
        <a:srgbClr val="8F6D50"/>
      </a:accent4>
      <a:accent5>
        <a:srgbClr val="2F8491"/>
      </a:accent5>
      <a:accent6>
        <a:srgbClr val="8B995E"/>
      </a:accent6>
      <a:hlink>
        <a:srgbClr val="0F75BC"/>
      </a:hlink>
      <a:folHlink>
        <a:srgbClr val="13A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50th%20Anniversary%20Branding%20Template.potx</Template>
  <TotalTime>218</TotalTime>
  <Words>1855</Words>
  <Application>Microsoft Macintosh PowerPoint</Application>
  <PresentationFormat>On-screen Show (4:3)</PresentationFormat>
  <Paragraphs>75</Paragraphs>
  <Slides>20</Slides>
  <Notes>17</Notes>
  <HiddenSlides>0</HiddenSlides>
  <MMClips>0</MMClips>
  <ScaleCrop>false</ScaleCrop>
  <HeadingPairs>
    <vt:vector size="4" baseType="variant">
      <vt:variant>
        <vt:lpstr>Design Template</vt:lpstr>
      </vt:variant>
      <vt:variant>
        <vt:i4>3</vt:i4>
      </vt:variant>
      <vt:variant>
        <vt:lpstr>Slide Titles</vt:lpstr>
      </vt:variant>
      <vt:variant>
        <vt:i4>20</vt:i4>
      </vt:variant>
    </vt:vector>
  </HeadingPairs>
  <TitlesOfParts>
    <vt:vector size="23" baseType="lpstr">
      <vt:lpstr>50th%20Anniversary%20Branding%20Template</vt:lpstr>
      <vt:lpstr>Blank slide with 50 logo</vt:lpstr>
      <vt:lpstr>Corp Standard Title with Moon</vt:lpstr>
      <vt:lpstr>Use of Geant4 Simulations to Understand LRO/CRaTER Observations</vt:lpstr>
      <vt:lpstr>Measuring the Lunar Radiation Environment</vt:lpstr>
      <vt:lpstr>CRaTER Aboard LRO</vt:lpstr>
      <vt:lpstr>Sample of Observations</vt:lpstr>
      <vt:lpstr>Lunar Albedo Simulations</vt:lpstr>
      <vt:lpstr>Albedo Spectra at Lunar Surface</vt:lpstr>
      <vt:lpstr>Albedo Spectra at 50 km Altitude</vt:lpstr>
      <vt:lpstr>CRaTER Simulated Energy Deposits</vt:lpstr>
      <vt:lpstr>CRaTER Simulated Energy Deposits</vt:lpstr>
      <vt:lpstr>CRaTER Simulated Energy Deposits</vt:lpstr>
      <vt:lpstr>Simulated LET Spectra</vt:lpstr>
      <vt:lpstr>Observed vs. Simulated LET Spectra</vt:lpstr>
      <vt:lpstr>Observed vs. Simulated LET Spectra</vt:lpstr>
      <vt:lpstr>CRaTER Simulated Energy Deposits</vt:lpstr>
      <vt:lpstr>CRaTER Simulated Energy Deposits</vt:lpstr>
      <vt:lpstr>Geometry for Spacecraft Albedo Simulation</vt:lpstr>
      <vt:lpstr>Albedo Spectra from Spacecraft</vt:lpstr>
      <vt:lpstr>CRaTER Simulated Energy Deposits</vt:lpstr>
      <vt:lpstr>Simulated LET Spectra</vt:lpstr>
      <vt:lpstr>Ongoing Work</vt:lpstr>
    </vt:vector>
  </TitlesOfParts>
  <Company>The Aerospace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Geant4 Simulations to Understand LRO/CRaTER Observations</dc:title>
  <dc:creator>Mark Looper</dc:creator>
  <cp:lastModifiedBy>Mark Looper</cp:lastModifiedBy>
  <cp:revision>16</cp:revision>
  <cp:lastPrinted>2009-06-01T19:05:51Z</cp:lastPrinted>
  <dcterms:created xsi:type="dcterms:W3CDTF">2010-08-13T15:27:06Z</dcterms:created>
  <dcterms:modified xsi:type="dcterms:W3CDTF">2010-08-13T15:29:09Z</dcterms:modified>
</cp:coreProperties>
</file>