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9"/>
  </p:notesMasterIdLst>
  <p:sldIdLst>
    <p:sldId id="256" r:id="rId2"/>
    <p:sldId id="274" r:id="rId3"/>
    <p:sldId id="260" r:id="rId4"/>
    <p:sldId id="261" r:id="rId5"/>
    <p:sldId id="275" r:id="rId6"/>
    <p:sldId id="284" r:id="rId7"/>
    <p:sldId id="276" r:id="rId8"/>
    <p:sldId id="285" r:id="rId9"/>
    <p:sldId id="286" r:id="rId10"/>
    <p:sldId id="277" r:id="rId11"/>
    <p:sldId id="283" r:id="rId12"/>
    <p:sldId id="282" r:id="rId13"/>
    <p:sldId id="281" r:id="rId14"/>
    <p:sldId id="280" r:id="rId15"/>
    <p:sldId id="278" r:id="rId16"/>
    <p:sldId id="27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47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1A997-1D7C-43C4-BDBB-96917759822C}" type="datetimeFigureOut">
              <a:rPr lang="en-US" smtClean="0"/>
              <a:pPr/>
              <a:t>8/18/2010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A3528-7628-4E6F-87A5-F2830233F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3528-7628-4E6F-87A5-F2830233F6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914400"/>
            <a:ext cx="4178300" cy="3133725"/>
          </a:xfrm>
          <a:prstGeom prst="rect">
            <a:avLst/>
          </a:prstGeom>
          <a:ln/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46714" y="4353394"/>
            <a:ext cx="4770783" cy="3478967"/>
          </a:xfrm>
          <a:noFill/>
          <a:ln/>
        </p:spPr>
        <p:txBody>
          <a:bodyPr wrap="none" lIns="82058" tIns="41029" rIns="82058" bIns="41029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A3528-7628-4E6F-87A5-F2830233F6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prstGeom prst="rect">
            <a:avLst/>
          </a:prstGeom>
        </p:spPr>
        <p:txBody>
          <a:bodyPr lIns="82936" tIns="41469" rIns="82936" bIns="4146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  <a:prstGeom prst="rect">
            <a:avLst/>
          </a:prstGeom>
        </p:spPr>
        <p:txBody>
          <a:bodyPr lIns="82936" tIns="41469" rIns="82936" bIns="41469"/>
          <a:lstStyle>
            <a:lvl1pPr marL="0" indent="0" algn="ctr">
              <a:buNone/>
              <a:defRPr/>
            </a:lvl1pPr>
            <a:lvl2pPr marL="414683" indent="0" algn="ctr">
              <a:buNone/>
              <a:defRPr/>
            </a:lvl2pPr>
            <a:lvl3pPr marL="829366" indent="0" algn="ctr">
              <a:buNone/>
              <a:defRPr/>
            </a:lvl3pPr>
            <a:lvl4pPr marL="1244049" indent="0" algn="ctr">
              <a:buNone/>
              <a:defRPr/>
            </a:lvl4pPr>
            <a:lvl5pPr marL="1658732" indent="0" algn="ctr">
              <a:buNone/>
              <a:defRPr/>
            </a:lvl5pPr>
            <a:lvl6pPr marL="2073416" indent="0" algn="ctr">
              <a:buNone/>
              <a:defRPr/>
            </a:lvl6pPr>
            <a:lvl7pPr marL="2488099" indent="0" algn="ctr">
              <a:buNone/>
              <a:defRPr/>
            </a:lvl7pPr>
            <a:lvl8pPr marL="2902782" indent="0" algn="ctr">
              <a:buNone/>
              <a:defRPr/>
            </a:lvl8pPr>
            <a:lvl9pPr marL="331746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  <a:prstGeom prst="rect">
            <a:avLst/>
          </a:prstGeom>
        </p:spPr>
        <p:txBody>
          <a:bodyPr lIns="82936" tIns="41469" rIns="82936" bIns="4146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1600008"/>
            <a:ext cx="8229600" cy="4526395"/>
          </a:xfrm>
          <a:prstGeom prst="rect">
            <a:avLst/>
          </a:prstGeom>
        </p:spPr>
        <p:txBody>
          <a:bodyPr vert="eaVert" lIns="82936" tIns="41469" rIns="82936" bIns="4146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  <a:prstGeom prst="rect">
            <a:avLst/>
          </a:prstGeom>
        </p:spPr>
        <p:txBody>
          <a:bodyPr vert="eaVert" lIns="82936" tIns="41469" rIns="82936" bIns="4146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  <a:prstGeom prst="rect">
            <a:avLst/>
          </a:prstGeom>
        </p:spPr>
        <p:txBody>
          <a:bodyPr vert="eaVert" lIns="82936" tIns="41469" rIns="82936" bIns="4146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922" y="275069"/>
            <a:ext cx="8229600" cy="5851334"/>
          </a:xfrm>
          <a:prstGeom prst="rect">
            <a:avLst/>
          </a:prstGeom>
        </p:spPr>
        <p:txBody>
          <a:bodyPr lIns="82936" tIns="41469" rIns="82936" bIns="41469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  <a:prstGeom prst="rect">
            <a:avLst/>
          </a:prstGeom>
        </p:spPr>
        <p:txBody>
          <a:bodyPr lIns="82936" tIns="41469" rIns="82936" bIns="4146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922" y="1600008"/>
            <a:ext cx="8229600" cy="4526395"/>
          </a:xfrm>
          <a:prstGeom prst="rect">
            <a:avLst/>
          </a:prstGeom>
        </p:spPr>
        <p:txBody>
          <a:bodyPr lIns="82936" tIns="41469" rIns="82936" bIns="41469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  <a:prstGeom prst="rect">
            <a:avLst/>
          </a:prstGeom>
        </p:spPr>
        <p:txBody>
          <a:bodyPr lIns="82936" tIns="41469" rIns="82936" bIns="41469"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  <a:prstGeom prst="rect">
            <a:avLst/>
          </a:prstGeom>
        </p:spPr>
        <p:txBody>
          <a:bodyPr lIns="82936" tIns="41469" rIns="82936" bIns="41469" anchor="b"/>
          <a:lstStyle>
            <a:lvl1pPr marL="0" indent="0">
              <a:buNone/>
              <a:defRPr sz="1800"/>
            </a:lvl1pPr>
            <a:lvl2pPr marL="414683" indent="0">
              <a:buNone/>
              <a:defRPr sz="1600"/>
            </a:lvl2pPr>
            <a:lvl3pPr marL="829366" indent="0">
              <a:buNone/>
              <a:defRPr sz="1500"/>
            </a:lvl3pPr>
            <a:lvl4pPr marL="1244049" indent="0">
              <a:buNone/>
              <a:defRPr sz="1300"/>
            </a:lvl4pPr>
            <a:lvl5pPr marL="1658732" indent="0">
              <a:buNone/>
              <a:defRPr sz="1300"/>
            </a:lvl5pPr>
            <a:lvl6pPr marL="2073416" indent="0">
              <a:buNone/>
              <a:defRPr sz="1300"/>
            </a:lvl6pPr>
            <a:lvl7pPr marL="2488099" indent="0">
              <a:buNone/>
              <a:defRPr sz="1300"/>
            </a:lvl7pPr>
            <a:lvl8pPr marL="2902782" indent="0">
              <a:buNone/>
              <a:defRPr sz="1300"/>
            </a:lvl8pPr>
            <a:lvl9pPr marL="331746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  <a:prstGeom prst="rect">
            <a:avLst/>
          </a:prstGeom>
        </p:spPr>
        <p:txBody>
          <a:bodyPr lIns="82936" tIns="41469" rIns="82936" bIns="4146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  <a:prstGeom prst="rect">
            <a:avLst/>
          </a:prstGeom>
        </p:spPr>
        <p:txBody>
          <a:bodyPr lIns="82936" tIns="41469" rIns="82936" bIns="41469"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  <a:prstGeom prst="rect">
            <a:avLst/>
          </a:prstGeom>
        </p:spPr>
        <p:txBody>
          <a:bodyPr lIns="82936" tIns="41469" rIns="82936" bIns="41469"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  <a:prstGeom prst="rect">
            <a:avLst/>
          </a:prstGeom>
        </p:spPr>
        <p:txBody>
          <a:bodyPr lIns="82936" tIns="41469" rIns="82936" bIns="41469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  <a:prstGeom prst="rect">
            <a:avLst/>
          </a:prstGeom>
        </p:spPr>
        <p:txBody>
          <a:bodyPr lIns="82936" tIns="41469" rIns="82936" bIns="41469"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  <a:prstGeom prst="rect">
            <a:avLst/>
          </a:prstGeom>
        </p:spPr>
        <p:txBody>
          <a:bodyPr lIns="82936" tIns="41469" rIns="82936" bIns="41469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  <a:prstGeom prst="rect">
            <a:avLst/>
          </a:prstGeom>
        </p:spPr>
        <p:txBody>
          <a:bodyPr lIns="82936" tIns="41469" rIns="82936" bIns="41469"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  <a:prstGeom prst="rect">
            <a:avLst/>
          </a:prstGeom>
        </p:spPr>
        <p:txBody>
          <a:bodyPr lIns="82936" tIns="41469" rIns="82936" bIns="41469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  <a:prstGeom prst="rect">
            <a:avLst/>
          </a:prstGeom>
        </p:spPr>
        <p:txBody>
          <a:bodyPr lIns="82936" tIns="41469" rIns="82936" bIns="4146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  <a:prstGeom prst="rect">
            <a:avLst/>
          </a:prstGeom>
        </p:spPr>
        <p:txBody>
          <a:bodyPr lIns="82936" tIns="41469" rIns="82936" bIns="41469"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  <a:prstGeom prst="rect">
            <a:avLst/>
          </a:prstGeom>
        </p:spPr>
        <p:txBody>
          <a:bodyPr lIns="82936" tIns="41469" rIns="82936" bIns="41469"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  <a:prstGeom prst="rect">
            <a:avLst/>
          </a:prstGeom>
        </p:spPr>
        <p:txBody>
          <a:bodyPr lIns="82936" tIns="41469" rIns="82936" bIns="41469"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  <a:prstGeom prst="rect">
            <a:avLst/>
          </a:prstGeom>
        </p:spPr>
        <p:txBody>
          <a:bodyPr lIns="82936" tIns="41469" rIns="82936" bIns="41469"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  <a:prstGeom prst="rect">
            <a:avLst/>
          </a:prstGeom>
        </p:spPr>
        <p:txBody>
          <a:bodyPr lIns="82936" tIns="41469" rIns="82936" bIns="41469"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  <a:prstGeom prst="rect">
            <a:avLst/>
          </a:prstGeom>
        </p:spPr>
        <p:txBody>
          <a:bodyPr lIns="82936" tIns="41469" rIns="82936" bIns="41469"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584280" y="6539726"/>
            <a:ext cx="7873920" cy="3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945" tIns="41473" rIns="82945" bIns="41473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en-US" sz="1500" i="0" kern="1200" baseline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August 18, 2010 		Geant4 Space Users’ Workshop		Seattle, WA</a:t>
            </a:r>
            <a:endParaRPr lang="en-GB" sz="1500" i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defTabSz="41472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1472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Nimbus Roman No9 L" pitchFamily="16" charset="0"/>
        </a:defRPr>
      </a:lvl2pPr>
      <a:lvl3pPr algn="ctr" defTabSz="41472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Nimbus Roman No9 L" pitchFamily="16" charset="0"/>
        </a:defRPr>
      </a:lvl3pPr>
      <a:lvl4pPr algn="ctr" defTabSz="41472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Nimbus Roman No9 L" pitchFamily="16" charset="0"/>
        </a:defRPr>
      </a:lvl4pPr>
      <a:lvl5pPr algn="ctr" defTabSz="41472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Nimbus Roman No9 L" pitchFamily="16" charset="0"/>
        </a:defRPr>
      </a:lvl5pPr>
      <a:lvl6pPr marL="1393941" indent="-195843" algn="l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pitchFamily="18" charset="0"/>
        </a:defRPr>
      </a:lvl6pPr>
      <a:lvl7pPr marL="1808667" indent="-195843" algn="l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pitchFamily="18" charset="0"/>
        </a:defRPr>
      </a:lvl7pPr>
      <a:lvl8pPr marL="2223393" indent="-195843" algn="l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pitchFamily="18" charset="0"/>
        </a:defRPr>
      </a:lvl8pPr>
      <a:lvl9pPr marL="2638119" indent="-195843" algn="l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>
          <a:solidFill>
            <a:srgbClr val="000000"/>
          </a:solidFill>
          <a:latin typeface="Times New Roman" pitchFamily="18" charset="0"/>
        </a:defRPr>
      </a:lvl9pPr>
    </p:titleStyle>
    <p:bodyStyle>
      <a:lvl1pPr marL="391686" indent="-293764" algn="l" defTabSz="414726" rtl="0" eaLnBrk="0" fontAlgn="base" hangingPunct="0">
        <a:lnSpc>
          <a:spcPct val="102000"/>
        </a:lnSpc>
        <a:spcBef>
          <a:spcPct val="0"/>
        </a:spcBef>
        <a:spcAft>
          <a:spcPts val="1293"/>
        </a:spcAft>
        <a:buClr>
          <a:srgbClr val="000000"/>
        </a:buClr>
        <a:buSzPct val="45000"/>
        <a:buFont typeface="StarSymbol" charset="0"/>
        <a:buChar char="●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783372" indent="-260644" algn="l" defTabSz="414726" rtl="0" eaLnBrk="0" fontAlgn="base" hangingPunct="0">
        <a:lnSpc>
          <a:spcPct val="102000"/>
        </a:lnSpc>
        <a:spcBef>
          <a:spcPct val="0"/>
        </a:spcBef>
        <a:spcAft>
          <a:spcPts val="1032"/>
        </a:spcAft>
        <a:buClr>
          <a:srgbClr val="000000"/>
        </a:buClr>
        <a:buSzPct val="75000"/>
        <a:buFont typeface="StarSymbol" charset="0"/>
        <a:buChar char="–"/>
        <a:defRPr sz="2500">
          <a:solidFill>
            <a:srgbClr val="000000"/>
          </a:solidFill>
          <a:latin typeface="+mn-lt"/>
        </a:defRPr>
      </a:lvl2pPr>
      <a:lvl3pPr marL="1175057" indent="-195843" algn="l" defTabSz="414726" rtl="0" eaLnBrk="0" fontAlgn="base" hangingPunct="0">
        <a:lnSpc>
          <a:spcPct val="102000"/>
        </a:lnSpc>
        <a:spcBef>
          <a:spcPct val="0"/>
        </a:spcBef>
        <a:spcAft>
          <a:spcPts val="771"/>
        </a:spcAft>
        <a:buClr>
          <a:srgbClr val="000000"/>
        </a:buClr>
        <a:buSzPct val="45000"/>
        <a:buFont typeface="StarSymbol" charset="0"/>
        <a:buChar char="●"/>
        <a:defRPr sz="2200">
          <a:solidFill>
            <a:srgbClr val="000000"/>
          </a:solidFill>
          <a:latin typeface="+mn-lt"/>
        </a:defRPr>
      </a:lvl3pPr>
      <a:lvl4pPr marL="1566743" indent="-195843" algn="l" defTabSz="414726" rtl="0" eaLnBrk="0" fontAlgn="base" hangingPunct="0">
        <a:lnSpc>
          <a:spcPct val="102000"/>
        </a:lnSpc>
        <a:spcBef>
          <a:spcPct val="0"/>
        </a:spcBef>
        <a:spcAft>
          <a:spcPts val="522"/>
        </a:spcAft>
        <a:buClr>
          <a:srgbClr val="000000"/>
        </a:buClr>
        <a:buSzPct val="75000"/>
        <a:buFont typeface="StarSymbol" charset="0"/>
        <a:buChar char="–"/>
        <a:defRPr sz="1800">
          <a:solidFill>
            <a:srgbClr val="000000"/>
          </a:solidFill>
          <a:latin typeface="+mn-lt"/>
        </a:defRPr>
      </a:lvl4pPr>
      <a:lvl5pPr marL="1958429" indent="-195843" algn="l" defTabSz="414726" rtl="0" eaLnBrk="0" fontAlgn="base" hangingPunct="0">
        <a:lnSpc>
          <a:spcPct val="102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StarSymbol" charset="0"/>
        <a:buChar char="●"/>
        <a:defRPr sz="1800">
          <a:solidFill>
            <a:srgbClr val="000000"/>
          </a:solidFill>
          <a:latin typeface="+mn-lt"/>
        </a:defRPr>
      </a:lvl5pPr>
      <a:lvl6pPr marL="2373155" indent="-195843" algn="l" defTabSz="414726" rtl="0" fontAlgn="base" hangingPunct="0">
        <a:lnSpc>
          <a:spcPct val="102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StarSymbol" charset="0"/>
        <a:buChar char="●"/>
        <a:defRPr sz="1800">
          <a:solidFill>
            <a:srgbClr val="000000"/>
          </a:solidFill>
          <a:latin typeface="+mn-lt"/>
        </a:defRPr>
      </a:lvl6pPr>
      <a:lvl7pPr marL="2787881" indent="-195843" algn="l" defTabSz="414726" rtl="0" fontAlgn="base" hangingPunct="0">
        <a:lnSpc>
          <a:spcPct val="102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StarSymbol" charset="0"/>
        <a:buChar char="●"/>
        <a:defRPr sz="1800">
          <a:solidFill>
            <a:srgbClr val="000000"/>
          </a:solidFill>
          <a:latin typeface="+mn-lt"/>
        </a:defRPr>
      </a:lvl7pPr>
      <a:lvl8pPr marL="3202607" indent="-195843" algn="l" defTabSz="414726" rtl="0" fontAlgn="base" hangingPunct="0">
        <a:lnSpc>
          <a:spcPct val="102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StarSymbol" charset="0"/>
        <a:buChar char="●"/>
        <a:defRPr sz="1800">
          <a:solidFill>
            <a:srgbClr val="000000"/>
          </a:solidFill>
          <a:latin typeface="+mn-lt"/>
        </a:defRPr>
      </a:lvl8pPr>
      <a:lvl9pPr marL="3617333" indent="-195843" algn="l" defTabSz="414726" rtl="0" fontAlgn="base" hangingPunct="0">
        <a:lnSpc>
          <a:spcPct val="102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StarSymbol" charset="0"/>
        <a:buChar char="●"/>
        <a:defRPr sz="1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1143000"/>
            <a:ext cx="79752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Radiation Environment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from Galactic Cosmic Rays in a Lunar Habitat</a:t>
            </a:r>
            <a:endPara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-Wei Lin</a:t>
            </a:r>
            <a:endParaRPr lang="en-US" sz="2400" i="1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with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Yingcui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Department of Physics,</a:t>
            </a:r>
            <a:r>
              <a:rPr kumimoji="0" lang="en-U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East Carolina University, Greenville, NC</a:t>
            </a:r>
            <a:endParaRPr lang="en-US" i="1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* Now at</a:t>
            </a:r>
            <a:r>
              <a:rPr kumimoji="0" lang="en-U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 St. Jude Children’s Research Hospital, Memphis, TN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pic>
        <p:nvPicPr>
          <p:cNvPr id="52225" name="Picture 1" descr="C:\Ziwei\Ecu\Misc\UnivInfo\ecu-logo-86-54pixel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3581400"/>
            <a:ext cx="5143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D:\Research\Postdoc\LunarNeutronAlbedo\AfterCorrectingGPSAng-Mar09\April9_April6_draftPlots\fig-radiusDep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914400"/>
            <a:ext cx="5051378" cy="4775200"/>
          </a:xfrm>
          <a:prstGeom prst="rect">
            <a:avLst/>
          </a:prstGeom>
          <a:noFill/>
        </p:spPr>
      </p:pic>
      <p:pic>
        <p:nvPicPr>
          <p:cNvPr id="3" name="Picture 2" descr="fig-geometry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423" y="2057890"/>
            <a:ext cx="3752777" cy="28145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00223" y="3048490"/>
            <a:ext cx="1676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14623" y="3886690"/>
            <a:ext cx="1219200" cy="1588"/>
          </a:xfrm>
          <a:prstGeom prst="straightConnector1">
            <a:avLst/>
          </a:prstGeom>
          <a:ln w="28575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33495" y="3886690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5105400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 flipV="1">
            <a:off x="8305800" y="1905000"/>
            <a:ext cx="76200" cy="3962400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prstDash val="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5943600"/>
            <a:ext cx="4166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Effect from edges is small for r&lt;16m</a:t>
            </a:r>
            <a:endParaRPr lang="en-US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3429001" y="2819400"/>
            <a:ext cx="3886200" cy="2743200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0" y="5562600"/>
            <a:ext cx="6596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Primary protons are uniformly distributed over the surface</a:t>
            </a:r>
            <a:endParaRPr lang="en-US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0" y="228600"/>
            <a:ext cx="7317737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Check whether geometry is big enough (edge effect)</a:t>
            </a:r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5" descr="fig-geometry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423" y="2062217"/>
            <a:ext cx="3752777" cy="2814583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1352623" y="3881873"/>
            <a:ext cx="1371600" cy="1588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0" y="685800"/>
            <a:ext cx="474200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Results shown in this talk are quantities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averaged over the surface inside habitat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(r&lt;7.5m),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should be free of edge effects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00400" y="3352800"/>
            <a:ext cx="36182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Isotropy is assumed in conversion </a:t>
            </a:r>
          </a:p>
          <a:p>
            <a:r>
              <a:rPr lang="en-US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from particle flow to </a:t>
            </a:r>
            <a:r>
              <a:rPr lang="en-US" sz="16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fluence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2578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conversion coefficients from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fluence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effective dose for isotropic irradiation</a:t>
            </a:r>
          </a:p>
          <a:p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from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Peliccioni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Radiat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Prot.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Dosim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88, 279–297 (2000),</a:t>
            </a:r>
          </a:p>
          <a:p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	         Sato et al.: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Radiat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Prot.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Dosim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106, 137–144 (2003).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6800" y="2659796"/>
            <a:ext cx="3200400" cy="70788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Energy spectrum flow rate across lunar surface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3953470"/>
            <a:ext cx="3840480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Effective dose rate spectrum (E)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1400" y="228600"/>
            <a:ext cx="1432280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Methods</a:t>
            </a:r>
            <a:endParaRPr lang="en-US" sz="2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3124200" y="3352800"/>
            <a:ext cx="0" cy="554736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3878996"/>
            <a:ext cx="3200400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Fluence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rate spectrum (E)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6324600" y="4347864"/>
            <a:ext cx="0" cy="3048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3962400" y="4089974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4101643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</a:t>
            </a:r>
            <a:endParaRPr lang="en-US" b="1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6858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We made 2 separate calculations for better heavy ion statistics: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 &amp; alpha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 primary GCR particles 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heavier ions (Z ≥ 3)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 primary GCR particles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2 results were then combined with proper weights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04800" y="2286000"/>
            <a:ext cx="3331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 each particle species: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10200" y="4659868"/>
            <a:ext cx="2300823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Effective dose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ril9_2_April6_neutron_KEeffDose_KE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94981" y="838200"/>
            <a:ext cx="5949019" cy="5705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" y="22860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Effective dose rate spectra of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neutrons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1723072"/>
            <a:ext cx="3095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Area under curve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effective dose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integral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60350" y="2135187"/>
          <a:ext cx="273050" cy="227013"/>
        </p:xfrm>
        <a:graphic>
          <a:graphicData uri="http://schemas.openxmlformats.org/presentationml/2006/ole">
            <p:oleObj spid="_x0000_s36866" name="Equation" r:id="rId4" imgW="152280" imgH="126720" progId="Equation.3">
              <p:embed/>
            </p:oleObj>
          </a:graphicData>
        </a:graphic>
      </p:graphicFrame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2286000" y="4572000"/>
            <a:ext cx="2819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4572000"/>
            <a:ext cx="335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Result w/o habitat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is consistent with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Adams et al.,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albedo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neutrons: ~0.1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  ~100’s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are important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7543800" y="990600"/>
            <a:ext cx="5334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6600" y="666690"/>
            <a:ext cx="5963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Energetic neutrons from fragmentation of primaries</a:t>
            </a:r>
            <a:endParaRPr lang="en-U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77000" y="1371600"/>
            <a:ext cx="1828800" cy="2514600"/>
          </a:xfrm>
          <a:prstGeom prst="round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3276600" y="2590800"/>
            <a:ext cx="3200400" cy="381000"/>
          </a:xfrm>
          <a:prstGeom prst="line">
            <a:avLst/>
          </a:prstGeom>
          <a:noFill/>
          <a:ln w="19050">
            <a:solidFill>
              <a:srgbClr val="002060"/>
            </a:solidFill>
            <a:prstDash val="solid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43790" y="12192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81000" y="2743200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neutrons from ~0.1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~1000’s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are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 animBg="1"/>
      <p:bldP spid="12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ril9_April6_neutron_effDose_thickness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8765" y="381000"/>
            <a:ext cx="5655235" cy="5715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" y="228600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Effective dose rate of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neutrons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800600" y="554126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09800"/>
            <a:ext cx="327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Both show peak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t~50cm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Downward neutrons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albedo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neutrons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for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 &gt; ~15cm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ril24_April9_April6_photonED_thickness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64859" y="914400"/>
            <a:ext cx="5602941" cy="56621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701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Effective dose rate of other particles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603504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209800"/>
            <a:ext cx="388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Upward &amp; downward particles are combined</a:t>
            </a:r>
          </a:p>
          <a:p>
            <a:endParaRPr lang="en-US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Similar shapes as 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Much lower rates than 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y13_April9_2_April6_effDose_nZ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7918" y="533400"/>
            <a:ext cx="6038482" cy="5791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" y="2286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Effective dose rate of different ions (Z=1 to 28)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1066800"/>
            <a:ext cx="3581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When there is no habitat:</a:t>
            </a:r>
            <a:endParaRPr lang="en-US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α &gt; p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Caution: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Absolute values of ion ED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have large uncertainties:</a:t>
            </a:r>
          </a:p>
          <a:p>
            <a:endParaRPr lang="en-US" sz="20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Radiation weighting factor </a:t>
            </a:r>
            <a:r>
              <a:rPr lang="en-US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i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US" sz="2000" i="1" baseline="-25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vs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quality factor Q-L relation</a:t>
            </a:r>
          </a:p>
          <a:p>
            <a:endParaRPr lang="en-US" sz="20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Revision of </a:t>
            </a:r>
            <a:r>
              <a:rPr lang="en-US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i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values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1143000" y="1066800"/>
            <a:ext cx="2971800" cy="609600"/>
          </a:xfrm>
          <a:prstGeom prst="line">
            <a:avLst/>
          </a:prstGeom>
          <a:noFill/>
          <a:ln w="19050">
            <a:solidFill>
              <a:srgbClr val="0070C0"/>
            </a:solidFill>
            <a:prstDash val="lg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ril9_April6_neutron_effDose_thickness-color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5504429" cy="5562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2286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Dependence of effective dose rate on habitat thickness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587959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7800" y="1905000"/>
            <a:ext cx="388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Dose of ions (Z≥2) decrease 	strongly with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→ total dose decrease </a:t>
            </a:r>
          </a:p>
          <a:p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strongly with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endParaRPr lang="en-US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Doses from secondary particles</a:t>
            </a:r>
          </a:p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(n, </a:t>
            </a:r>
            <a:r>
              <a:rPr lang="el-GR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2000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+-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, e</a:t>
            </a:r>
            <a:r>
              <a:rPr lang="en-US" sz="2000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+-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, including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increase with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reach maxima at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t~50cm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fraction in total effective dose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	grows strongly with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~5% at </a:t>
            </a:r>
            <a:r>
              <a:rPr lang="en-US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t=0cm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~47% at </a:t>
            </a:r>
            <a:r>
              <a:rPr lang="en-US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t=50cm</a:t>
            </a:r>
            <a:endParaRPr lang="en-US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 flipV="1">
            <a:off x="1905000" y="5105400"/>
            <a:ext cx="4191000" cy="762000"/>
          </a:xfrm>
          <a:prstGeom prst="line">
            <a:avLst/>
          </a:prstGeom>
          <a:noFill/>
          <a:ln w="19050">
            <a:solidFill>
              <a:srgbClr val="7030A0"/>
            </a:solidFill>
            <a:prstDash val="lg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293319" cy="516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Average effective doses inside a lunar habitat dome 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		of different thickness </a:t>
            </a:r>
            <a:r>
              <a:rPr lang="en-GB" sz="2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GB" sz="22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are calculated</a:t>
            </a:r>
          </a:p>
          <a:p>
            <a:pPr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We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find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GB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0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Effective dose of downward neutrons exceeds </a:t>
            </a:r>
          </a:p>
          <a:p>
            <a:pPr lvl="1"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that of </a:t>
            </a:r>
            <a:r>
              <a:rPr lang="en-GB" sz="2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neutrons for 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 &gt;15cm</a:t>
            </a:r>
            <a:endParaRPr lang="en-GB" sz="2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GB" sz="2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Effective doses of secondary particles (</a:t>
            </a: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n, </a:t>
            </a:r>
            <a:r>
              <a:rPr lang="el-GR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2200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+-</a:t>
            </a: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, e</a:t>
            </a:r>
            <a:r>
              <a:rPr lang="en-US" sz="2200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+-</a:t>
            </a: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lvl="1"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  first grow with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t, </a:t>
            </a:r>
          </a:p>
          <a:p>
            <a:pPr lvl="1"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reach maximum at 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 ~50cm </a:t>
            </a:r>
            <a:r>
              <a:rPr lang="en-US" sz="2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(or 100g/cm</a:t>
            </a:r>
            <a:r>
              <a:rPr lang="en-US" sz="2200" baseline="3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lvl="1"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then slowly decrease</a:t>
            </a:r>
          </a:p>
          <a:p>
            <a:pPr lvl="1"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→ they are more </a:t>
            </a:r>
            <a:r>
              <a:rPr lang="en-GB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important inside a habitat</a:t>
            </a:r>
          </a:p>
          <a:p>
            <a:pPr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GB" sz="2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Their fraction in the total effective dose increases strongly with 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lnSpc>
                <a:spcPct val="102000"/>
              </a:lnSpc>
              <a:buClr>
                <a:srgbClr val="000000"/>
              </a:buCl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	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because the total effective dose decrease strongly with</a:t>
            </a:r>
            <a:r>
              <a:rPr lang="en-GB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en-GB" sz="2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2559" y="249146"/>
            <a:ext cx="1571741" cy="453088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en-GB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Summary</a:t>
            </a:r>
            <a:endParaRPr lang="en-US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-m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00" y="-1066800"/>
            <a:ext cx="9220200" cy="9220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05000" y="295156"/>
            <a:ext cx="67056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Outline</a:t>
            </a:r>
          </a:p>
          <a:p>
            <a:pPr algn="ctr"/>
            <a:endParaRPr lang="en-US" sz="2800" b="1" i="1" dirty="0" smtClean="0">
              <a:solidFill>
                <a:srgbClr val="0070C0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en-US" sz="28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Introduction </a:t>
            </a:r>
          </a:p>
          <a:p>
            <a:endParaRPr lang="en-US" sz="28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en-US" sz="28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Earlier studies</a:t>
            </a:r>
          </a:p>
          <a:p>
            <a:endParaRPr lang="en-US" sz="28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en-US" sz="28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Simulation geometry &amp; Methods</a:t>
            </a:r>
          </a:p>
          <a:p>
            <a:endParaRPr lang="en-US" sz="28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en-US" sz="28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Results</a:t>
            </a:r>
          </a:p>
          <a:p>
            <a:endParaRPr lang="en-US" sz="28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en-US" sz="28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Summary</a:t>
            </a:r>
            <a:endParaRPr lang="en-US" sz="2400" i="1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</a:br>
            <a:r>
              <a:rPr lang="en-US" dirty="0" smtClean="0">
                <a:solidFill>
                  <a:srgbClr val="00206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		These results are published in</a:t>
            </a:r>
          </a:p>
          <a:p>
            <a:r>
              <a:rPr lang="en-US" b="1" i="1" dirty="0" smtClean="0">
                <a:solidFill>
                  <a:srgbClr val="00B05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		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Jia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 &amp; Lin,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Radiat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. Res. 173, 238 (2010)</a:t>
            </a:r>
            <a:endParaRPr lang="en-US" b="1" dirty="0">
              <a:solidFill>
                <a:srgbClr val="00B050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152400" y="594782"/>
            <a:ext cx="88392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400" b="1" dirty="0" smtClean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Introduction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GB" sz="2000" dirty="0" smtClean="0">
              <a:solidFill>
                <a:srgbClr val="00008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Galactic Cosmic Rays (</a:t>
            </a:r>
            <a:r>
              <a:rPr lang="en-GB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GCR</a:t>
            </a:r>
            <a:r>
              <a:rPr lang="en-GB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&amp; Solar Particle Events (</a:t>
            </a:r>
            <a:r>
              <a:rPr lang="en-GB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</a:t>
            </a:r>
            <a:r>
              <a:rPr lang="en-GB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are major risks for long-term human space explorations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Galactic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Cosmic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Rays: </a:t>
            </a:r>
            <a:endParaRPr lang="en-GB" sz="22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always present as background, high energy, p to Fe and heavier ions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Solar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Particle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Events: </a:t>
            </a:r>
            <a:endParaRPr lang="en-GB" sz="22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random, high </a:t>
            </a:r>
            <a:r>
              <a:rPr lang="en-GB" sz="2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fluence</a:t>
            </a:r>
            <a:r>
              <a:rPr lang="en-GB" sz="2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for a short time scale, low </a:t>
            </a:r>
            <a:r>
              <a:rPr lang="en-GB" sz="2200" dirty="0" smtClean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energy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GB" sz="2400" dirty="0" smtClean="0">
              <a:solidFill>
                <a:srgbClr val="00008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fraction of </a:t>
            </a:r>
            <a:r>
              <a:rPr lang="en-GB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neutrons in the total effective dose (</a:t>
            </a:r>
            <a:r>
              <a:rPr lang="en-GB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ED</a:t>
            </a: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in SPE  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&lt;&lt;   </a:t>
            </a: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GCR</a:t>
            </a:r>
          </a:p>
          <a:p>
            <a:pPr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→ we only consider GCR here (1977 solar minimum GCR)</a:t>
            </a:r>
          </a:p>
        </p:txBody>
      </p:sp>
      <p:sp>
        <p:nvSpPr>
          <p:cNvPr id="3" name="Rectangle 2"/>
          <p:cNvSpPr/>
          <p:nvPr/>
        </p:nvSpPr>
        <p:spPr>
          <a:xfrm>
            <a:off x="3886200" y="5562600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Adams et al., Adv. Space Res. 40, 338 (2007)</a:t>
            </a:r>
            <a:endParaRPr lang="en-GB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6" name="Picture 4" descr="simonsen-gcr-contour-nealy198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080" y="650212"/>
            <a:ext cx="5253120" cy="407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304800" y="4038600"/>
            <a:ext cx="3657600" cy="119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r>
              <a:rPr lang="en-GB" dirty="0" err="1">
                <a:solidFill>
                  <a:srgbClr val="008000"/>
                </a:solidFill>
              </a:rPr>
              <a:t>Nealy</a:t>
            </a:r>
            <a:r>
              <a:rPr lang="en-GB" dirty="0">
                <a:solidFill>
                  <a:srgbClr val="008000"/>
                </a:solidFill>
              </a:rPr>
              <a:t>, Wilson &amp; Townsend,  </a:t>
            </a:r>
            <a:endParaRPr lang="en-GB" dirty="0" smtClean="0">
              <a:solidFill>
                <a:srgbClr val="008000"/>
              </a:solidFill>
            </a:endParaRPr>
          </a:p>
          <a:p>
            <a:r>
              <a:rPr lang="en-GB" dirty="0" smtClean="0">
                <a:solidFill>
                  <a:srgbClr val="008000"/>
                </a:solidFill>
              </a:rPr>
              <a:t>SAE </a:t>
            </a:r>
            <a:r>
              <a:rPr lang="en-GB" dirty="0">
                <a:solidFill>
                  <a:srgbClr val="008000"/>
                </a:solidFill>
              </a:rPr>
              <a:t>TP Ser. 891487 (1989); </a:t>
            </a:r>
          </a:p>
          <a:p>
            <a:r>
              <a:rPr lang="en-GB" dirty="0" smtClean="0">
                <a:solidFill>
                  <a:srgbClr val="008000"/>
                </a:solidFill>
              </a:rPr>
              <a:t>       also </a:t>
            </a:r>
            <a:r>
              <a:rPr lang="en-GB" dirty="0">
                <a:solidFill>
                  <a:srgbClr val="008000"/>
                </a:solidFill>
              </a:rPr>
              <a:t>in </a:t>
            </a:r>
            <a:r>
              <a:rPr lang="en-GB" dirty="0" err="1">
                <a:solidFill>
                  <a:srgbClr val="008000"/>
                </a:solidFill>
              </a:rPr>
              <a:t>Simonsen</a:t>
            </a:r>
            <a:r>
              <a:rPr lang="en-GB" dirty="0">
                <a:solidFill>
                  <a:srgbClr val="008000"/>
                </a:solidFill>
              </a:rPr>
              <a:t> &amp; </a:t>
            </a:r>
            <a:r>
              <a:rPr lang="en-GB" dirty="0" err="1">
                <a:solidFill>
                  <a:srgbClr val="008000"/>
                </a:solidFill>
              </a:rPr>
              <a:t>Nealy</a:t>
            </a:r>
            <a:r>
              <a:rPr lang="en-GB" dirty="0">
                <a:solidFill>
                  <a:srgbClr val="008000"/>
                </a:solidFill>
              </a:rPr>
              <a:t>, NASA-TP 3079 (1991</a:t>
            </a:r>
            <a:r>
              <a:rPr lang="en-GB" dirty="0" smtClean="0">
                <a:solidFill>
                  <a:srgbClr val="008000"/>
                </a:solidFill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152400" y="1524000"/>
            <a:ext cx="3912125" cy="1930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hemispherical dome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made of lunar regolith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 the lunar surface</a:t>
            </a:r>
          </a:p>
          <a:p>
            <a:endPara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Calculated dose equivalent from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primary GCR ions and fragments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3466081" y="248845"/>
            <a:ext cx="2663386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Previous </a:t>
            </a:r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Studies</a:t>
            </a:r>
            <a:endParaRPr lang="en-US" sz="2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640" name="Line 8"/>
          <p:cNvSpPr>
            <a:spLocks noChangeShapeType="1"/>
          </p:cNvSpPr>
          <p:nvPr/>
        </p:nvSpPr>
        <p:spPr bwMode="auto">
          <a:xfrm flipV="1">
            <a:off x="2819400" y="1752600"/>
            <a:ext cx="18288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3673440" y="2788837"/>
            <a:ext cx="4907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5562600"/>
            <a:ext cx="3698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particles were not included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sr-albedo-n-ta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00200"/>
            <a:ext cx="7467600" cy="23526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495800" y="1219200"/>
            <a:ext cx="426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Adams et al., Adv Space Res 40 (2007)</a:t>
            </a:r>
            <a:endParaRPr lang="en-GB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04800" y="4592007"/>
            <a:ext cx="8839200" cy="156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neutrons contribute a larger fraction 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in GCR environments than in SPEs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GCR/SPE effective dose values: taken from other studies, after 1g/cm</a:t>
            </a:r>
            <a:r>
              <a:rPr lang="en-US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Al shielding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No habitat</a:t>
            </a: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 flipV="1">
            <a:off x="3429000" y="3848572"/>
            <a:ext cx="0" cy="1104428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lg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6705600" y="3810000"/>
            <a:ext cx="304800" cy="1066800"/>
          </a:xfrm>
          <a:prstGeom prst="line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lg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762000"/>
            <a:ext cx="7772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Effective dose of </a:t>
            </a:r>
            <a:r>
              <a:rPr lang="en-US" sz="2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US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neutrons on the lunar surface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00400" y="3010372"/>
            <a:ext cx="4191000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466081" y="248845"/>
            <a:ext cx="2663386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Previous </a:t>
            </a:r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Studies</a:t>
            </a:r>
            <a:endParaRPr lang="en-US" sz="2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914400"/>
            <a:ext cx="7772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Objectives of this study: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calculate effective dose from both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downward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GCR particles and from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upward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albedo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study more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albedo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particles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(n, p, </a:t>
            </a:r>
            <a:r>
              <a:rPr lang="el-G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28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+-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e</a:t>
            </a:r>
            <a:r>
              <a:rPr lang="en-US" sz="28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+-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)</a:t>
            </a:r>
          </a:p>
          <a:p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study dependence on the habitat thickness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g-geometry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066800"/>
            <a:ext cx="4824000" cy="361800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381000"/>
            <a:ext cx="7312095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Simulation Geometry </a:t>
            </a:r>
            <a:r>
              <a:rPr lang="en-US" sz="2400" b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400" b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Geant4.9.1 </a:t>
            </a:r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Calculations</a:t>
            </a:r>
            <a:endParaRPr lang="en-US" sz="2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86200" y="40386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10m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48128" y="3505200"/>
            <a:ext cx="2286000" cy="1588"/>
          </a:xfrm>
          <a:prstGeom prst="straightConnector1">
            <a:avLst/>
          </a:prstGeom>
          <a:ln w="285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76600" y="3505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20m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077097" y="4000103"/>
            <a:ext cx="1143000" cy="794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590800" y="2819400"/>
            <a:ext cx="609600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133600" y="274320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7.5m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 flipV="1">
            <a:off x="1447800" y="3886198"/>
            <a:ext cx="228600" cy="1219201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H="1" flipV="1">
            <a:off x="2057400" y="2666999"/>
            <a:ext cx="533400" cy="2438401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04800" y="5181600"/>
            <a:ext cx="73914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Lunar regolith (</a:t>
            </a:r>
            <a:r>
              <a:rPr lang="el-GR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=2g/cm</a:t>
            </a:r>
            <a:r>
              <a:rPr lang="en-US" sz="2400" b="1" baseline="30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composition from </a:t>
            </a:r>
          </a:p>
          <a:p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Gasnault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et al., J.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Geophys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Res. Planets 105, 4263 (2000)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91200" y="3352800"/>
            <a:ext cx="2563522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habitat thickness: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0 to 2.0 m</a:t>
            </a: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H="1" flipV="1">
            <a:off x="2895600" y="2590798"/>
            <a:ext cx="2819400" cy="990601"/>
          </a:xfrm>
          <a:prstGeom prst="line">
            <a:avLst/>
          </a:prstGeom>
          <a:noFill/>
          <a:ln w="28575">
            <a:solidFill>
              <a:srgbClr val="7030A0"/>
            </a:solidFill>
            <a:prstDash val="lgDashDotDot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31617" y="990600"/>
            <a:ext cx="4046301" cy="1785104"/>
          </a:xfrm>
          <a:prstGeom prst="rect">
            <a:avLst/>
          </a:prstGeom>
          <a:ln>
            <a:noFill/>
            <a:prstDash val="lgDashDot"/>
          </a:ln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Source surface: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isotropic GCR particles 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generated with GPS</a:t>
            </a:r>
          </a:p>
          <a:p>
            <a:r>
              <a:rPr lang="en-US" sz="2200" i="1" dirty="0" smtClean="0">
                <a:latin typeface="Arial" pitchFamily="34" charset="0"/>
                <a:cs typeface="Arial" pitchFamily="34" charset="0"/>
              </a:rPr>
              <a:t>Only downward-going particles</a:t>
            </a:r>
          </a:p>
          <a:p>
            <a:r>
              <a:rPr lang="en-US" sz="2200" i="1" dirty="0" smtClean="0">
                <a:latin typeface="Arial" pitchFamily="34" charset="0"/>
                <a:cs typeface="Arial" pitchFamily="34" charset="0"/>
              </a:rPr>
              <a:t>are allowed</a:t>
            </a: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 flipH="1" flipV="1">
            <a:off x="3614372" y="1447798"/>
            <a:ext cx="1262428" cy="1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Dot"/>
            <a:round/>
            <a:headEnd/>
            <a:tailEnd type="triangle" w="lg" len="lg"/>
          </a:ln>
        </p:spPr>
        <p:txBody>
          <a:bodyPr lIns="82945" tIns="41473" rIns="82945" bIns="41473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4" grpId="0"/>
      <p:bldP spid="15" grpId="0" animBg="1"/>
      <p:bldP spid="16" grpId="0" animBg="1"/>
      <p:bldP spid="17" grpId="0"/>
      <p:bldP spid="25" grpId="0"/>
      <p:bldP spid="28" grpId="0" animBg="1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odel_cs_fi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847725"/>
            <a:ext cx="5191125" cy="5400675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200" y="76200"/>
            <a:ext cx="8137641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Physics models &amp; cross sections selected: 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p, n, d, He4</a:t>
            </a:r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67755" y="4114800"/>
            <a:ext cx="33762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BLIR (Binary Light-Ion Reaction)</a:t>
            </a:r>
          </a:p>
          <a:p>
            <a:r>
              <a:rPr lang="en-US" sz="1600" dirty="0" smtClean="0"/>
              <a:t>model is pushed to higher energies</a:t>
            </a:r>
          </a:p>
          <a:p>
            <a:r>
              <a:rPr lang="en-US" sz="1600" dirty="0" smtClean="0"/>
              <a:t>to include reactions of high energy</a:t>
            </a:r>
          </a:p>
          <a:p>
            <a:r>
              <a:rPr lang="en-US" sz="1600" dirty="0" smtClean="0"/>
              <a:t>GCRs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(GCR primaries are generated 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from 0.01MeV/n up to 50GeV/n)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odel_cs_fi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552450"/>
            <a:ext cx="5572125" cy="546735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76200"/>
            <a:ext cx="9200432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Physics models &amp; cross sections selected: 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t, He3, generic ions</a:t>
            </a:r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600200" y="6096000"/>
            <a:ext cx="632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Liberation Mono"/>
                <a:cs typeface="Arial" pitchFamily="34" charset="0"/>
              </a:rPr>
              <a:t> 7)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Liberation Mono"/>
                <a:cs typeface="Arial" pitchFamily="34" charset="0"/>
              </a:rPr>
              <a:t>Anti-proton, anti-neutron,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Liberation Mono"/>
                <a:cs typeface="Arial" pitchFamily="34" charset="0"/>
              </a:rPr>
              <a:t>pions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Liberation Mono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Liberation Mono"/>
                <a:cs typeface="Arial" pitchFamily="34" charset="0"/>
              </a:rPr>
              <a:t>kaons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Liberation Mono"/>
                <a:cs typeface="Arial" pitchFamily="34" charset="0"/>
              </a:rPr>
              <a:t>, and other hadrons use the default LHEP model.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Nimbus Roman No9 L"/>
        <a:ea typeface=""/>
        <a:cs typeface=""/>
      </a:majorFont>
      <a:minorFont>
        <a:latin typeface="Nimbus Roman No9 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647</Words>
  <Application>Microsoft Office PowerPoint</Application>
  <PresentationFormat>On-screen Show (4:3)</PresentationFormat>
  <Paragraphs>190</Paragraphs>
  <Slides>17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East Carolina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ECU</dc:creator>
  <cp:lastModifiedBy>Ziwei Lin</cp:lastModifiedBy>
  <cp:revision>474</cp:revision>
  <dcterms:created xsi:type="dcterms:W3CDTF">2010-04-17T12:38:57Z</dcterms:created>
  <dcterms:modified xsi:type="dcterms:W3CDTF">2010-08-18T16:43:12Z</dcterms:modified>
</cp:coreProperties>
</file>