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4" r:id="rId4"/>
    <p:sldId id="265" r:id="rId5"/>
    <p:sldId id="266" r:id="rId6"/>
    <p:sldId id="267" r:id="rId7"/>
    <p:sldId id="261" r:id="rId8"/>
    <p:sldId id="269" r:id="rId9"/>
    <p:sldId id="270" r:id="rId10"/>
    <p:sldId id="273" r:id="rId11"/>
    <p:sldId id="27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888" autoAdjust="0"/>
  </p:normalViewPr>
  <p:slideViewPr>
    <p:cSldViewPr>
      <p:cViewPr varScale="1">
        <p:scale>
          <a:sx n="84" d="100"/>
          <a:sy n="84" d="100"/>
        </p:scale>
        <p:origin x="-9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074ED-619B-4E91-971E-09841D2D9B29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70E3-CE6D-40D4-8B15-B3257B6DC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D38B0-36A7-4D26-981D-70231C0303F3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FDF9F-CC7C-433C-990E-7ABA06BEB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DF9F-CC7C-433C-990E-7ABA06BEBCF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7A58B0-F6F4-40EA-852C-EB84F197A83E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eader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ooter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00850"/>
            <a:ext cx="9144000" cy="6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oe_blac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6400800" cy="18288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772400" cy="1828800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7"/>
            <a:ext cx="2057400" cy="5897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19800" cy="5897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lideFooter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lideHeader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576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576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49"/>
            <a:ext cx="5111750" cy="5897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099"/>
            <a:ext cx="3008313" cy="4736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199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310312"/>
            <a:ext cx="1371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FBFBF"/>
                </a:solidFill>
                <a:latin typeface="Calibri" pitchFamily="-112" charset="0"/>
              </a:defRPr>
            </a:lvl1pPr>
          </a:lstStyle>
          <a:p>
            <a:fld id="{F7FCC23B-7C14-48B7-9188-9E9FFE6D3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-112" charset="0"/>
              </a:defRPr>
            </a:lvl1pPr>
          </a:lstStyle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F497D"/>
          </a:solidFill>
          <a:latin typeface="Trebuchet MS"/>
          <a:ea typeface="ＭＳ Ｐゴシック" pitchFamily="-112" charset="-128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kern="1200">
          <a:solidFill>
            <a:srgbClr val="7F7F7F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1600" kern="1200">
          <a:solidFill>
            <a:srgbClr val="7F7F7F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1400" kern="1200">
          <a:solidFill>
            <a:srgbClr val="7F7F7F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1200" kern="1200">
          <a:solidFill>
            <a:srgbClr val="7F7F7F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100" kern="1200">
          <a:solidFill>
            <a:srgbClr val="7F7F7F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Mini-Workshop on multi-core joint project</a:t>
            </a:r>
          </a:p>
          <a:p>
            <a:r>
              <a:rPr lang="en-US" i="1" dirty="0" smtClean="0"/>
              <a:t>Peter van Gemmeren </a:t>
            </a:r>
            <a:r>
              <a:rPr lang="en-US" dirty="0" smtClean="0"/>
              <a:t>(ANL)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challenges for HEP applications on multi-core processors</a:t>
            </a:r>
            <a:br>
              <a:rPr lang="en-US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i="1" dirty="0" smtClean="0"/>
              <a:t>								An ATLAS Perspective</a:t>
            </a:r>
            <a:endParaRPr lang="en-US" sz="27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AthenaMP</a:t>
            </a:r>
            <a:r>
              <a:rPr lang="en-US" dirty="0" smtClean="0"/>
              <a:t> -&gt; ~</a:t>
            </a:r>
            <a:r>
              <a:rPr lang="en-US" dirty="0" err="1" smtClean="0"/>
              <a:t>GaudiParallel</a:t>
            </a:r>
            <a:r>
              <a:rPr lang="en-US" dirty="0" smtClean="0"/>
              <a:t>: The Scatter/Gather point of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57200" y="1600200"/>
            <a:ext cx="8229600" cy="4572000"/>
            <a:chOff x="457200" y="1600200"/>
            <a:chExt cx="8229600" cy="4572000"/>
          </a:xfrm>
        </p:grpSpPr>
        <p:sp>
          <p:nvSpPr>
            <p:cNvPr id="8" name="Rectangle 7"/>
            <p:cNvSpPr/>
            <p:nvPr/>
          </p:nvSpPr>
          <p:spPr>
            <a:xfrm>
              <a:off x="457200" y="2057400"/>
              <a:ext cx="29718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6200" y="16002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6200" y="22098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6200" y="28194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86200" y="38862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800600" y="3581400"/>
              <a:ext cx="457200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Magnetic Disk 13"/>
            <p:cNvSpPr/>
            <p:nvPr/>
          </p:nvSpPr>
          <p:spPr>
            <a:xfrm>
              <a:off x="457200" y="5257800"/>
              <a:ext cx="2057400" cy="9144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Flowchart: Magnetic Disk 14"/>
            <p:cNvSpPr/>
            <p:nvPr/>
          </p:nvSpPr>
          <p:spPr>
            <a:xfrm>
              <a:off x="7543800" y="4343400"/>
              <a:ext cx="1143000" cy="18288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Output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6" name="Straight Arrow Connector 43"/>
            <p:cNvCxnSpPr/>
            <p:nvPr/>
          </p:nvCxnSpPr>
          <p:spPr>
            <a:xfrm rot="5400000" flipH="1" flipV="1">
              <a:off x="118872" y="3886200"/>
              <a:ext cx="2743200" cy="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43"/>
            <p:cNvCxnSpPr>
              <a:stCxn id="9" idx="3"/>
              <a:endCxn id="27" idx="0"/>
            </p:cNvCxnSpPr>
            <p:nvPr/>
          </p:nvCxnSpPr>
          <p:spPr>
            <a:xfrm flipH="1">
              <a:off x="5638800" y="1828800"/>
              <a:ext cx="1447800" cy="35052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43"/>
            <p:cNvCxnSpPr>
              <a:stCxn id="10" idx="3"/>
              <a:endCxn id="27" idx="0"/>
            </p:cNvCxnSpPr>
            <p:nvPr/>
          </p:nvCxnSpPr>
          <p:spPr>
            <a:xfrm flipH="1">
              <a:off x="5638800" y="2438400"/>
              <a:ext cx="1447800" cy="28956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43"/>
            <p:cNvCxnSpPr>
              <a:stCxn id="27" idx="3"/>
              <a:endCxn id="15" idx="1"/>
            </p:cNvCxnSpPr>
            <p:nvPr/>
          </p:nvCxnSpPr>
          <p:spPr>
            <a:xfrm flipV="1">
              <a:off x="7391400" y="4343400"/>
              <a:ext cx="723900" cy="12192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43"/>
            <p:cNvCxnSpPr>
              <a:stCxn id="14" idx="1"/>
              <a:endCxn id="28" idx="1"/>
            </p:cNvCxnSpPr>
            <p:nvPr/>
          </p:nvCxnSpPr>
          <p:spPr>
            <a:xfrm rot="5400000" flipH="1" flipV="1">
              <a:off x="2381250" y="4057650"/>
              <a:ext cx="3048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43"/>
            <p:cNvCxnSpPr>
              <a:stCxn id="28" idx="1"/>
              <a:endCxn id="9" idx="2"/>
            </p:cNvCxnSpPr>
            <p:nvPr/>
          </p:nvCxnSpPr>
          <p:spPr>
            <a:xfrm rot="10800000" flipH="1">
              <a:off x="3581400" y="2057400"/>
              <a:ext cx="1905000" cy="28956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43"/>
            <p:cNvCxnSpPr>
              <a:stCxn id="28" idx="1"/>
              <a:endCxn id="10" idx="2"/>
            </p:cNvCxnSpPr>
            <p:nvPr/>
          </p:nvCxnSpPr>
          <p:spPr>
            <a:xfrm rot="10800000" flipH="1">
              <a:off x="3581400" y="2667000"/>
              <a:ext cx="1905000" cy="22860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43"/>
            <p:cNvCxnSpPr>
              <a:stCxn id="28" idx="1"/>
              <a:endCxn id="11" idx="2"/>
            </p:cNvCxnSpPr>
            <p:nvPr/>
          </p:nvCxnSpPr>
          <p:spPr>
            <a:xfrm rot="10800000" flipH="1">
              <a:off x="3581400" y="3276600"/>
              <a:ext cx="1905000" cy="16764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43"/>
            <p:cNvCxnSpPr>
              <a:stCxn id="28" idx="1"/>
              <a:endCxn id="12" idx="2"/>
            </p:cNvCxnSpPr>
            <p:nvPr/>
          </p:nvCxnSpPr>
          <p:spPr>
            <a:xfrm rot="10800000" flipH="1">
              <a:off x="3581400" y="4343400"/>
              <a:ext cx="1905000" cy="6096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43"/>
            <p:cNvCxnSpPr>
              <a:stCxn id="11" idx="3"/>
              <a:endCxn id="27" idx="0"/>
            </p:cNvCxnSpPr>
            <p:nvPr/>
          </p:nvCxnSpPr>
          <p:spPr>
            <a:xfrm flipH="1">
              <a:off x="5638800" y="3048000"/>
              <a:ext cx="1447800" cy="22860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43"/>
            <p:cNvCxnSpPr>
              <a:stCxn id="12" idx="3"/>
              <a:endCxn id="27" idx="0"/>
            </p:cNvCxnSpPr>
            <p:nvPr/>
          </p:nvCxnSpPr>
          <p:spPr>
            <a:xfrm flipH="1">
              <a:off x="5638800" y="4114800"/>
              <a:ext cx="1447800" cy="12192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886200" y="5334000"/>
              <a:ext cx="3505200" cy="4572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Output Daemon (Writer)</a:t>
              </a:r>
            </a:p>
            <a:p>
              <a:r>
                <a:rPr lang="en-US" sz="10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Receives pers. objects, streams, compresses </a:t>
              </a:r>
              <a:endParaRPr lang="en-US" sz="9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81400" y="4724400"/>
              <a:ext cx="3505200" cy="4572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Input Daemon (Reader)</a:t>
              </a:r>
            </a:p>
            <a:p>
              <a:r>
                <a:rPr lang="en-US" sz="10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Uncompress, stream, provide pers. objects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581400" y="4495800"/>
            <a:ext cx="3581400" cy="228600"/>
          </a:xfrm>
          <a:prstGeom prst="rect">
            <a:avLst/>
          </a:prstGeom>
          <a:noFill/>
          <a:ln w="38100">
            <a:solidFill>
              <a:schemeClr val="accent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MetaData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processor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43"/>
          <p:cNvCxnSpPr>
            <a:stCxn id="29" idx="3"/>
            <a:endCxn id="27" idx="0"/>
          </p:cNvCxnSpPr>
          <p:nvPr/>
        </p:nvCxnSpPr>
        <p:spPr>
          <a:xfrm flipH="1">
            <a:off x="5638800" y="4610100"/>
            <a:ext cx="1524000" cy="72390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33800" y="5791200"/>
            <a:ext cx="3657600" cy="228600"/>
          </a:xfrm>
          <a:prstGeom prst="rect">
            <a:avLst/>
          </a:prstGeom>
          <a:noFill/>
          <a:ln w="38100">
            <a:solidFill>
              <a:schemeClr val="accent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MetaData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processor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AthenaMP</a:t>
            </a:r>
            <a:r>
              <a:rPr lang="en-US" dirty="0" smtClean="0"/>
              <a:t> -&gt; ~</a:t>
            </a:r>
            <a:r>
              <a:rPr lang="en-US" dirty="0" err="1" smtClean="0"/>
              <a:t>GaudiParallel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GaudiParallel</a:t>
            </a:r>
            <a:r>
              <a:rPr lang="en-US" dirty="0" smtClean="0"/>
              <a:t> follows </a:t>
            </a:r>
            <a:r>
              <a:rPr lang="en-US" b="1" dirty="0" smtClean="0">
                <a:solidFill>
                  <a:schemeClr val="accent1"/>
                </a:solidFill>
              </a:rPr>
              <a:t>MPI Scatter / Gather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Reduces I/O, total memory, CPU &amp; Wall Clock time and even disk space</a:t>
            </a:r>
          </a:p>
          <a:p>
            <a:pPr lvl="1"/>
            <a:r>
              <a:rPr lang="en-US" dirty="0" smtClean="0"/>
              <a:t>I/O uses new Reader / Writer classes</a:t>
            </a:r>
          </a:p>
          <a:p>
            <a:pPr lvl="2"/>
            <a:r>
              <a:rPr lang="en-US" dirty="0" smtClean="0"/>
              <a:t>Serialize whole event from Transient Data Store and send it to worker process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Athena </a:t>
            </a:r>
          </a:p>
          <a:p>
            <a:pPr lvl="1"/>
            <a:r>
              <a:rPr lang="en-US" dirty="0" smtClean="0"/>
              <a:t>Uses </a:t>
            </a:r>
            <a:r>
              <a:rPr lang="en-US" dirty="0" smtClean="0">
                <a:solidFill>
                  <a:schemeClr val="tx2"/>
                </a:solidFill>
              </a:rPr>
              <a:t>StoreGate</a:t>
            </a:r>
            <a:r>
              <a:rPr lang="en-US" dirty="0" smtClean="0"/>
              <a:t> (flat data store) instead of </a:t>
            </a:r>
            <a:r>
              <a:rPr lang="en-US" dirty="0" smtClean="0">
                <a:solidFill>
                  <a:schemeClr val="tx2"/>
                </a:solidFill>
              </a:rPr>
              <a:t>Gaudi Transient Data Store </a:t>
            </a:r>
            <a:r>
              <a:rPr lang="en-US" dirty="0" smtClean="0"/>
              <a:t>(hierarchical).</a:t>
            </a:r>
          </a:p>
          <a:p>
            <a:pPr lvl="2"/>
            <a:r>
              <a:rPr lang="en-US" dirty="0" smtClean="0"/>
              <a:t>StoreGate (and ATLAS persistency) support C++ classes with all their capabilities / complexity</a:t>
            </a:r>
          </a:p>
          <a:p>
            <a:pPr lvl="1"/>
            <a:r>
              <a:rPr lang="en-US" dirty="0" smtClean="0"/>
              <a:t>Implements </a:t>
            </a:r>
            <a:r>
              <a:rPr lang="en-US" dirty="0" smtClean="0">
                <a:solidFill>
                  <a:schemeClr val="tx2"/>
                </a:solidFill>
              </a:rPr>
              <a:t>Transient / Persistent separation </a:t>
            </a:r>
            <a:r>
              <a:rPr lang="en-US" dirty="0" smtClean="0"/>
              <a:t>in persistency framework.</a:t>
            </a:r>
          </a:p>
          <a:p>
            <a:pPr lvl="2"/>
            <a:r>
              <a:rPr lang="en-US" dirty="0" smtClean="0"/>
              <a:t>Could use </a:t>
            </a:r>
            <a:r>
              <a:rPr lang="en-US" dirty="0" smtClean="0">
                <a:solidFill>
                  <a:schemeClr val="tx2"/>
                </a:solidFill>
              </a:rPr>
              <a:t>t-p conversion </a:t>
            </a:r>
            <a:r>
              <a:rPr lang="en-US" dirty="0" smtClean="0"/>
              <a:t>as locus for </a:t>
            </a:r>
            <a:r>
              <a:rPr lang="en-US" dirty="0" smtClean="0"/>
              <a:t>scatter </a:t>
            </a:r>
            <a:r>
              <a:rPr lang="en-US" dirty="0" smtClean="0"/>
              <a:t>/ gather to allow </a:t>
            </a:r>
            <a:r>
              <a:rPr lang="en-US" b="1" dirty="0" smtClean="0">
                <a:solidFill>
                  <a:schemeClr val="accent1"/>
                </a:solidFill>
              </a:rPr>
              <a:t>on demand retrieval  of objects</a:t>
            </a:r>
          </a:p>
          <a:p>
            <a:pPr lvl="3"/>
            <a:r>
              <a:rPr lang="en-US" dirty="0" smtClean="0"/>
              <a:t>Rather than sending complete events, the persistent state of objects can be send.</a:t>
            </a:r>
          </a:p>
          <a:p>
            <a:pPr lvl="3"/>
            <a:r>
              <a:rPr lang="en-US" dirty="0" smtClean="0"/>
              <a:t>Persistent state representations are </a:t>
            </a:r>
            <a:r>
              <a:rPr lang="en-US" b="1" dirty="0" smtClean="0">
                <a:solidFill>
                  <a:schemeClr val="accent1"/>
                </a:solidFill>
              </a:rPr>
              <a:t>much simpler </a:t>
            </a:r>
            <a:r>
              <a:rPr lang="en-US" dirty="0" smtClean="0"/>
              <a:t>than their transient counterparts.</a:t>
            </a:r>
          </a:p>
          <a:p>
            <a:pPr lvl="1"/>
            <a:r>
              <a:rPr lang="en-US" dirty="0" smtClean="0"/>
              <a:t>Have dedicated </a:t>
            </a:r>
            <a:r>
              <a:rPr lang="en-US" b="1" dirty="0" smtClean="0">
                <a:solidFill>
                  <a:schemeClr val="accent1"/>
                </a:solidFill>
              </a:rPr>
              <a:t>processing of in-file metadata </a:t>
            </a:r>
            <a:r>
              <a:rPr lang="en-US" dirty="0" smtClean="0"/>
              <a:t>attached to Reader and/or </a:t>
            </a:r>
            <a:r>
              <a:rPr lang="en-US" dirty="0" smtClean="0"/>
              <a:t>Writer</a:t>
            </a:r>
          </a:p>
          <a:p>
            <a:r>
              <a:rPr lang="en-US" dirty="0" smtClean="0"/>
              <a:t>To Be Addressed: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Event </a:t>
            </a:r>
            <a:r>
              <a:rPr lang="en-US" dirty="0" smtClean="0">
                <a:solidFill>
                  <a:schemeClr val="tx2"/>
                </a:solidFill>
              </a:rPr>
              <a:t>ordering</a:t>
            </a:r>
          </a:p>
          <a:p>
            <a:pPr lvl="2"/>
            <a:r>
              <a:rPr lang="en-US" dirty="0" smtClean="0"/>
              <a:t>Multi-core processed file may not preserve the event ordering of input </a:t>
            </a:r>
            <a:r>
              <a:rPr lang="en-US" dirty="0" smtClean="0"/>
              <a:t>files.</a:t>
            </a:r>
            <a:endParaRPr lang="en-US" dirty="0" smtClean="0"/>
          </a:p>
          <a:p>
            <a:pPr lvl="1"/>
            <a:r>
              <a:rPr lang="en-US" dirty="0" smtClean="0"/>
              <a:t>Removing any </a:t>
            </a:r>
            <a:r>
              <a:rPr lang="en-US" dirty="0" smtClean="0">
                <a:solidFill>
                  <a:schemeClr val="tx2"/>
                </a:solidFill>
              </a:rPr>
              <a:t>duplicate</a:t>
            </a:r>
            <a:r>
              <a:rPr lang="en-US" dirty="0" smtClean="0"/>
              <a:t> </a:t>
            </a:r>
            <a:r>
              <a:rPr lang="en-US" dirty="0" smtClean="0"/>
              <a:t>events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05/13/2010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ATLAS uses </a:t>
            </a:r>
            <a:r>
              <a:rPr lang="en-US" b="1" dirty="0" err="1" smtClean="0">
                <a:solidFill>
                  <a:schemeClr val="accent1"/>
                </a:solidFill>
              </a:rPr>
              <a:t>AthenaMP</a:t>
            </a:r>
            <a:r>
              <a:rPr lang="en-US" dirty="0" smtClean="0"/>
              <a:t> to utilize multi-core processors</a:t>
            </a:r>
          </a:p>
          <a:p>
            <a:pPr lvl="1"/>
            <a:r>
              <a:rPr lang="en-US" dirty="0" smtClean="0"/>
              <a:t>Works today</a:t>
            </a:r>
          </a:p>
          <a:p>
            <a:pPr lvl="1"/>
            <a:r>
              <a:rPr lang="en-US" dirty="0" smtClean="0"/>
              <a:t>Very process focused</a:t>
            </a:r>
          </a:p>
          <a:p>
            <a:pPr lvl="2"/>
            <a:r>
              <a:rPr lang="en-US" dirty="0" smtClean="0"/>
              <a:t>I/O more of an afterthought</a:t>
            </a:r>
          </a:p>
          <a:p>
            <a:pPr lvl="3"/>
            <a:r>
              <a:rPr lang="en-US" dirty="0" smtClean="0"/>
              <a:t>Currently limited to merging output files</a:t>
            </a:r>
          </a:p>
          <a:p>
            <a:pPr lvl="2"/>
            <a:r>
              <a:rPr lang="en-US" dirty="0" smtClean="0"/>
              <a:t>I/O becoming bottleneck:</a:t>
            </a:r>
          </a:p>
          <a:p>
            <a:pPr lvl="3"/>
            <a:r>
              <a:rPr lang="en-US" dirty="0" smtClean="0"/>
              <a:t>Even for reconstruction up to 20 – 30 % wall clock time in merge</a:t>
            </a:r>
          </a:p>
          <a:p>
            <a:pPr lvl="3"/>
            <a:r>
              <a:rPr lang="en-US" dirty="0" smtClean="0"/>
              <a:t>Increases memory foot print by several 100 MB per core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of work needed to parallelize I/O for multi-core processor</a:t>
            </a:r>
          </a:p>
          <a:p>
            <a:pPr lvl="1"/>
            <a:r>
              <a:rPr lang="en-US" dirty="0" smtClean="0"/>
              <a:t>Several design alternatives should be investigated</a:t>
            </a:r>
          </a:p>
          <a:p>
            <a:pPr lvl="1"/>
            <a:r>
              <a:rPr lang="en-US" dirty="0" smtClean="0"/>
              <a:t>Emerging I/O capabilities in </a:t>
            </a:r>
            <a:r>
              <a:rPr lang="en-US" dirty="0" err="1" smtClean="0"/>
              <a:t>GaudiParallel</a:t>
            </a:r>
            <a:r>
              <a:rPr lang="en-US" dirty="0" smtClean="0"/>
              <a:t> should be used for Athena (if it makes sense).</a:t>
            </a:r>
          </a:p>
          <a:p>
            <a:pPr lvl="2"/>
            <a:r>
              <a:rPr lang="en-US" dirty="0" smtClean="0"/>
              <a:t>Of course differences between Gaudi and Athena mean there is work to do on our end</a:t>
            </a:r>
          </a:p>
          <a:p>
            <a:r>
              <a:rPr lang="en-US" dirty="0" smtClean="0"/>
              <a:t>Design of multi-core I/O needs to be highly configurable to allow performance tuning.</a:t>
            </a:r>
          </a:p>
          <a:p>
            <a:pPr lvl="1"/>
            <a:r>
              <a:rPr lang="en-US" dirty="0" smtClean="0"/>
              <a:t>Expect multi-core I/O performance tuning to be a significant effort </a:t>
            </a:r>
          </a:p>
          <a:p>
            <a:pPr lvl="2"/>
            <a:r>
              <a:rPr lang="en-US" dirty="0" smtClean="0"/>
              <a:t>Similar to single core I/O tuning or (multi-core) memory/CPU optimization.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AthenaMP</a:t>
            </a:r>
            <a:r>
              <a:rPr lang="en-US" dirty="0" smtClean="0"/>
              <a:t>: The Process point of view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14300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AthenaMP</a:t>
            </a:r>
            <a:r>
              <a:rPr lang="en-US" dirty="0" smtClean="0"/>
              <a:t> is the ALTAS multi-core framework</a:t>
            </a:r>
          </a:p>
          <a:p>
            <a:r>
              <a:rPr lang="en-US" dirty="0" smtClean="0"/>
              <a:t>Diagram taken from Sebastien Binet (thanks).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van Gemmeren (ANL): I/O challenges for HEP applications on multi-core processors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2819400"/>
            <a:ext cx="8229600" cy="3355777"/>
            <a:chOff x="457200" y="1600200"/>
            <a:chExt cx="8229600" cy="3355777"/>
          </a:xfrm>
        </p:grpSpPr>
        <p:sp>
          <p:nvSpPr>
            <p:cNvPr id="16" name="Rectangle 15"/>
            <p:cNvSpPr/>
            <p:nvPr/>
          </p:nvSpPr>
          <p:spPr>
            <a:xfrm>
              <a:off x="457200" y="2057400"/>
              <a:ext cx="2057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init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67000" y="2057400"/>
              <a:ext cx="7620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fork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43800" y="2057400"/>
              <a:ext cx="1143000" cy="9144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Collect</a:t>
              </a:r>
            </a:p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merge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86200" y="1600200"/>
              <a:ext cx="1371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bootstrap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2209800"/>
              <a:ext cx="1371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bootstrap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86200" y="2819400"/>
              <a:ext cx="1371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bootstrap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86200" y="3886200"/>
              <a:ext cx="1371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bootstrap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1600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67400" y="1600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248400" y="1600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58000" y="1600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6400" y="22098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867400" y="22098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48400" y="22098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22098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86400" y="28194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67400" y="28194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48400" y="28194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58000" y="28194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86400" y="3886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3886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48400" y="3886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58000" y="3886200"/>
              <a:ext cx="2286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4800600" y="3581400"/>
              <a:ext cx="457200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553200" y="3048000"/>
              <a:ext cx="228600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553200" y="4114800"/>
              <a:ext cx="228600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553200" y="2438400"/>
              <a:ext cx="228600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553200" y="1828800"/>
              <a:ext cx="228600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3"/>
              <a:endCxn id="22" idx="1"/>
            </p:cNvCxnSpPr>
            <p:nvPr/>
          </p:nvCxnSpPr>
          <p:spPr>
            <a:xfrm>
              <a:off x="3429000" y="2286000"/>
              <a:ext cx="457200" cy="18288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3"/>
            <p:cNvCxnSpPr>
              <a:stCxn id="17" idx="3"/>
              <a:endCxn id="21" idx="1"/>
            </p:cNvCxnSpPr>
            <p:nvPr/>
          </p:nvCxnSpPr>
          <p:spPr>
            <a:xfrm>
              <a:off x="3429000" y="2286000"/>
              <a:ext cx="457200" cy="7620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3"/>
            <p:cNvCxnSpPr>
              <a:stCxn id="17" idx="3"/>
              <a:endCxn id="20" idx="1"/>
            </p:cNvCxnSpPr>
            <p:nvPr/>
          </p:nvCxnSpPr>
          <p:spPr>
            <a:xfrm>
              <a:off x="3429000" y="2286000"/>
              <a:ext cx="457200" cy="1524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3"/>
            <p:cNvCxnSpPr>
              <a:stCxn id="17" idx="3"/>
              <a:endCxn id="19" idx="1"/>
            </p:cNvCxnSpPr>
            <p:nvPr/>
          </p:nvCxnSpPr>
          <p:spPr>
            <a:xfrm flipV="1">
              <a:off x="3429000" y="1828800"/>
              <a:ext cx="457200" cy="4572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3"/>
            <p:cNvCxnSpPr>
              <a:stCxn id="26" idx="3"/>
              <a:endCxn id="18" idx="1"/>
            </p:cNvCxnSpPr>
            <p:nvPr/>
          </p:nvCxnSpPr>
          <p:spPr>
            <a:xfrm>
              <a:off x="7086600" y="1828800"/>
              <a:ext cx="457200" cy="6858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3"/>
            <p:cNvCxnSpPr>
              <a:stCxn id="38" idx="3"/>
              <a:endCxn id="18" idx="1"/>
            </p:cNvCxnSpPr>
            <p:nvPr/>
          </p:nvCxnSpPr>
          <p:spPr>
            <a:xfrm flipV="1">
              <a:off x="7086600" y="2514600"/>
              <a:ext cx="457200" cy="16002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  <a:lumOff val="5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3657600" y="4572000"/>
              <a:ext cx="365760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lg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657600" y="4648200"/>
              <a:ext cx="3657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400" b="1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arallel event processing</a:t>
              </a:r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72001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b="1" dirty="0" err="1" smtClean="0">
                <a:solidFill>
                  <a:schemeClr val="accent1"/>
                </a:solidFill>
              </a:rPr>
              <a:t>AthenaMP</a:t>
            </a:r>
            <a:r>
              <a:rPr lang="en-US" dirty="0" smtClean="0"/>
              <a:t> each worker node produces it </a:t>
            </a:r>
            <a:r>
              <a:rPr lang="en-US" b="1" dirty="0" smtClean="0">
                <a:solidFill>
                  <a:schemeClr val="accent1"/>
                </a:solidFill>
              </a:rPr>
              <a:t>own output file</a:t>
            </a:r>
            <a:r>
              <a:rPr lang="en-US" dirty="0" smtClean="0"/>
              <a:t>, which need to be </a:t>
            </a:r>
            <a:r>
              <a:rPr lang="en-US" b="1" dirty="0" smtClean="0">
                <a:solidFill>
                  <a:schemeClr val="accent1"/>
                </a:solidFill>
              </a:rPr>
              <a:t>merged</a:t>
            </a:r>
            <a:r>
              <a:rPr lang="en-US" dirty="0" smtClean="0"/>
              <a:t> after all worker are done.</a:t>
            </a:r>
          </a:p>
          <a:p>
            <a:pPr lvl="1"/>
            <a:r>
              <a:rPr lang="en-US" dirty="0" smtClean="0"/>
              <a:t>Done in </a:t>
            </a:r>
            <a:r>
              <a:rPr lang="en-US" b="1" dirty="0" smtClean="0">
                <a:solidFill>
                  <a:schemeClr val="tx2"/>
                </a:solidFill>
              </a:rPr>
              <a:t>serial</a:t>
            </a:r>
            <a:r>
              <a:rPr lang="en-US" dirty="0" smtClean="0"/>
              <a:t>, can take significant  amount of wall clock time.</a:t>
            </a:r>
          </a:p>
          <a:p>
            <a:pPr lvl="0"/>
            <a:r>
              <a:rPr lang="en-US" dirty="0" smtClean="0"/>
              <a:t>For ATLAS, which uses transient / persistent separation and data stored in POOL / ROOT there are 3 different merge level: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Athena merge </a:t>
            </a:r>
            <a:r>
              <a:rPr lang="en-US" dirty="0" smtClean="0"/>
              <a:t>(b -&gt; B -&gt; P -&gt; T -&gt; T -&gt; P -&gt; B -&gt; b)</a:t>
            </a:r>
          </a:p>
          <a:p>
            <a:pPr lvl="2"/>
            <a:r>
              <a:rPr lang="en-US" dirty="0" smtClean="0"/>
              <a:t>Currently used, slow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Direct persistent to persistent copy in Ath</a:t>
            </a:r>
            <a:r>
              <a:rPr lang="en-US" dirty="0" smtClean="0">
                <a:solidFill>
                  <a:schemeClr val="tx2"/>
                </a:solidFill>
              </a:rPr>
              <a:t>ena </a:t>
            </a:r>
            <a:r>
              <a:rPr lang="en-US" dirty="0" smtClean="0"/>
              <a:t>(b -&gt; B -&gt; P -&gt; P -&gt; B -&gt; b)</a:t>
            </a:r>
          </a:p>
          <a:p>
            <a:pPr lvl="2">
              <a:defRPr/>
            </a:pPr>
            <a:r>
              <a:rPr lang="en-US" dirty="0" smtClean="0"/>
              <a:t>Waiting for adoption, 20 – 30 % less slow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Fast POOL / ROOT merge </a:t>
            </a:r>
            <a:r>
              <a:rPr lang="en-US" dirty="0" smtClean="0"/>
              <a:t>(b -&gt; b)</a:t>
            </a:r>
          </a:p>
          <a:p>
            <a:pPr lvl="2">
              <a:defRPr/>
            </a:pPr>
            <a:r>
              <a:rPr lang="en-US" dirty="0" smtClean="0"/>
              <a:t>Outside Athena, does not yet work, 10 – 20 times faster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van Gemmeren (ANL): I/O challenges for HEP applications on multi-core processors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2286000" y="4114800"/>
            <a:ext cx="6400800" cy="2057400"/>
            <a:chOff x="1828800" y="2514600"/>
            <a:chExt cx="6400800" cy="2057400"/>
          </a:xfrm>
        </p:grpSpPr>
        <p:sp>
          <p:nvSpPr>
            <p:cNvPr id="91" name="Rectangle 90"/>
            <p:cNvSpPr/>
            <p:nvPr/>
          </p:nvSpPr>
          <p:spPr>
            <a:xfrm>
              <a:off x="2514600" y="3352800"/>
              <a:ext cx="228600" cy="152400"/>
            </a:xfrm>
            <a:prstGeom prst="rect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90800" y="3581400"/>
              <a:ext cx="152400" cy="152400"/>
            </a:xfrm>
            <a:prstGeom prst="rect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09800" y="3810000"/>
              <a:ext cx="533400" cy="152400"/>
            </a:xfrm>
            <a:prstGeom prst="rect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657600" y="3810000"/>
              <a:ext cx="914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657600" y="3352800"/>
              <a:ext cx="914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657600" y="3581400"/>
              <a:ext cx="914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657600" y="3352800"/>
              <a:ext cx="152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962400" y="3352800"/>
              <a:ext cx="3048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810000" y="3352800"/>
              <a:ext cx="152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67200" y="3352800"/>
              <a:ext cx="2286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95800" y="3352800"/>
              <a:ext cx="762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657600" y="3810000"/>
              <a:ext cx="533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57600" y="3581400"/>
              <a:ext cx="762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3581400"/>
              <a:ext cx="3810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810000" y="3581400"/>
              <a:ext cx="762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733800" y="3581400"/>
              <a:ext cx="762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419600" y="3581400"/>
              <a:ext cx="152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267200" y="3581400"/>
              <a:ext cx="152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191000" y="3810000"/>
              <a:ext cx="3810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486400" y="2971800"/>
              <a:ext cx="914400" cy="9906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 rot="10800000">
              <a:off x="5486400" y="3200400"/>
              <a:ext cx="91440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486400" y="3124200"/>
              <a:ext cx="91440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5562600" y="3276600"/>
              <a:ext cx="152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562600" y="3505200"/>
              <a:ext cx="762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562600" y="3733800"/>
              <a:ext cx="533400" cy="152400"/>
            </a:xfrm>
            <a:prstGeom prst="rect">
              <a:avLst/>
            </a:prstGeom>
            <a:noFill/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6" name="Straight Arrow Connector 43"/>
            <p:cNvCxnSpPr>
              <a:stCxn id="97" idx="2"/>
              <a:endCxn id="113" idx="1"/>
            </p:cNvCxnSpPr>
            <p:nvPr/>
          </p:nvCxnSpPr>
          <p:spPr>
            <a:xfrm rot="5400000" flipH="1" flipV="1">
              <a:off x="4572000" y="2514600"/>
              <a:ext cx="152400" cy="1828800"/>
            </a:xfrm>
            <a:prstGeom prst="curvedConnector4">
              <a:avLst>
                <a:gd name="adj1" fmla="val -150000"/>
                <a:gd name="adj2" fmla="val 52083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43"/>
            <p:cNvCxnSpPr>
              <a:stCxn id="106" idx="2"/>
              <a:endCxn id="114" idx="1"/>
            </p:cNvCxnSpPr>
            <p:nvPr/>
          </p:nvCxnSpPr>
          <p:spPr>
            <a:xfrm rot="5400000" flipH="1" flipV="1">
              <a:off x="4591050" y="2762250"/>
              <a:ext cx="152400" cy="1790700"/>
            </a:xfrm>
            <a:prstGeom prst="curvedConnector4">
              <a:avLst>
                <a:gd name="adj1" fmla="val -150000"/>
                <a:gd name="adj2" fmla="val 51064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43"/>
            <p:cNvCxnSpPr>
              <a:stCxn id="102" idx="2"/>
              <a:endCxn id="115" idx="1"/>
            </p:cNvCxnSpPr>
            <p:nvPr/>
          </p:nvCxnSpPr>
          <p:spPr>
            <a:xfrm rot="5400000" flipH="1" flipV="1">
              <a:off x="4667250" y="3067050"/>
              <a:ext cx="152400" cy="1638300"/>
            </a:xfrm>
            <a:prstGeom prst="curvedConnector4">
              <a:avLst>
                <a:gd name="adj1" fmla="val -150000"/>
                <a:gd name="adj2" fmla="val 58140"/>
              </a:avLst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oup 150"/>
            <p:cNvGrpSpPr/>
            <p:nvPr/>
          </p:nvGrpSpPr>
          <p:grpSpPr>
            <a:xfrm>
              <a:off x="7315200" y="2514600"/>
              <a:ext cx="304800" cy="457200"/>
              <a:chOff x="5486400" y="2057400"/>
              <a:chExt cx="914400" cy="99060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noFill/>
              <a:ln w="635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51"/>
            <p:cNvGrpSpPr/>
            <p:nvPr/>
          </p:nvGrpSpPr>
          <p:grpSpPr>
            <a:xfrm>
              <a:off x="7772400" y="2514600"/>
              <a:ext cx="457200" cy="457200"/>
              <a:chOff x="5486400" y="2057400"/>
              <a:chExt cx="914400" cy="990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noFill/>
              <a:ln w="635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55"/>
            <p:cNvGrpSpPr/>
            <p:nvPr/>
          </p:nvGrpSpPr>
          <p:grpSpPr>
            <a:xfrm>
              <a:off x="7315200" y="3505200"/>
              <a:ext cx="914400" cy="457200"/>
              <a:chOff x="5486400" y="2057400"/>
              <a:chExt cx="914400" cy="990600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486400" y="2057400"/>
                <a:ext cx="914400" cy="990600"/>
              </a:xfrm>
              <a:prstGeom prst="rect">
                <a:avLst/>
              </a:prstGeom>
              <a:noFill/>
              <a:ln w="635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>
                <a:off x="5486400" y="22098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5486400" y="2286000"/>
                <a:ext cx="9144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Rectangle 121"/>
            <p:cNvSpPr/>
            <p:nvPr/>
          </p:nvSpPr>
          <p:spPr>
            <a:xfrm>
              <a:off x="7391400" y="2743200"/>
              <a:ext cx="152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848600" y="2743200"/>
              <a:ext cx="762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91400" y="3733800"/>
              <a:ext cx="533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25400">
              <a:solidFill>
                <a:schemeClr val="accent1">
                  <a:lumMod val="90000"/>
                  <a:lumOff val="1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5" name="Straight Arrow Connector 43"/>
            <p:cNvCxnSpPr>
              <a:endCxn id="144" idx="2"/>
            </p:cNvCxnSpPr>
            <p:nvPr/>
          </p:nvCxnSpPr>
          <p:spPr>
            <a:xfrm rot="16200000" flipV="1">
              <a:off x="7334250" y="3105150"/>
              <a:ext cx="533400" cy="26670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oli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43"/>
            <p:cNvCxnSpPr/>
            <p:nvPr/>
          </p:nvCxnSpPr>
          <p:spPr>
            <a:xfrm rot="5400000" flipH="1" flipV="1">
              <a:off x="7600950" y="3105150"/>
              <a:ext cx="533400" cy="26670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oli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ight Arrow 126"/>
            <p:cNvSpPr/>
            <p:nvPr/>
          </p:nvSpPr>
          <p:spPr>
            <a:xfrm>
              <a:off x="2667000" y="4267200"/>
              <a:ext cx="1143000" cy="304800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B050"/>
                  </a:solidFill>
                </a:rPr>
                <a:t>decompress</a:t>
              </a:r>
              <a:endParaRPr lang="en-US" sz="1000" dirty="0">
                <a:solidFill>
                  <a:srgbClr val="00B050"/>
                </a:solidFill>
              </a:endParaRPr>
            </a:p>
          </p:txBody>
        </p:sp>
        <p:sp>
          <p:nvSpPr>
            <p:cNvPr id="128" name="Right Arrow 127"/>
            <p:cNvSpPr/>
            <p:nvPr/>
          </p:nvSpPr>
          <p:spPr>
            <a:xfrm>
              <a:off x="6324600" y="4267200"/>
              <a:ext cx="1143000" cy="304800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B050"/>
                  </a:solidFill>
                </a:rPr>
                <a:t>Pers. to Trans</a:t>
              </a:r>
              <a:endParaRPr lang="en-US" sz="1000" dirty="0">
                <a:solidFill>
                  <a:srgbClr val="00B05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828800" y="39624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Compressed baskets (b)</a:t>
              </a:r>
              <a:endPara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10200" y="39624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Persistent State (P)</a:t>
              </a:r>
              <a:endPara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315200" y="39624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Transient State (T)</a:t>
              </a:r>
              <a:endPara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657600" y="39624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Baskets (B)</a:t>
              </a:r>
              <a:endParaRPr lang="en-US" sz="1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3" name="Straight Arrow Connector 43"/>
            <p:cNvCxnSpPr>
              <a:stCxn id="91" idx="3"/>
              <a:endCxn id="95" idx="1"/>
            </p:cNvCxnSpPr>
            <p:nvPr/>
          </p:nvCxnSpPr>
          <p:spPr>
            <a:xfrm>
              <a:off x="2743200" y="3429000"/>
              <a:ext cx="914400" cy="1588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43"/>
            <p:cNvCxnSpPr>
              <a:stCxn id="92" idx="3"/>
              <a:endCxn id="96" idx="1"/>
            </p:cNvCxnSpPr>
            <p:nvPr/>
          </p:nvCxnSpPr>
          <p:spPr>
            <a:xfrm>
              <a:off x="2743200" y="3657600"/>
              <a:ext cx="914400" cy="1588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43"/>
            <p:cNvCxnSpPr>
              <a:stCxn id="93" idx="3"/>
              <a:endCxn id="94" idx="1"/>
            </p:cNvCxnSpPr>
            <p:nvPr/>
          </p:nvCxnSpPr>
          <p:spPr>
            <a:xfrm>
              <a:off x="2743200" y="3886200"/>
              <a:ext cx="914400" cy="1588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43"/>
            <p:cNvCxnSpPr>
              <a:stCxn id="110" idx="3"/>
              <a:endCxn id="138" idx="1"/>
            </p:cNvCxnSpPr>
            <p:nvPr/>
          </p:nvCxnSpPr>
          <p:spPr>
            <a:xfrm>
              <a:off x="6400800" y="3467100"/>
              <a:ext cx="914400" cy="26670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ight Arrow 136"/>
            <p:cNvSpPr/>
            <p:nvPr/>
          </p:nvSpPr>
          <p:spPr>
            <a:xfrm>
              <a:off x="4495800" y="4267200"/>
              <a:ext cx="1143000" cy="304800"/>
            </a:xfrm>
            <a:prstGeom prst="rightArrow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rgbClr val="00B050"/>
                  </a:solidFill>
                </a:rPr>
                <a:t>stream</a:t>
              </a:r>
              <a:endParaRPr lang="en-US" sz="10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Full Athena merge </a:t>
            </a:r>
            <a:br>
              <a:rPr lang="en-US" dirty="0" smtClean="0"/>
            </a:br>
            <a:r>
              <a:rPr lang="en-US" dirty="0" smtClean="0"/>
              <a:t>(b -&gt; B -&gt; P -&gt; T -&gt; T -&gt; P -&gt; B -&gt;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</a:t>
            </a:r>
            <a:r>
              <a:rPr lang="en-US" b="1" dirty="0" smtClean="0">
                <a:solidFill>
                  <a:schemeClr val="accent1"/>
                </a:solidFill>
              </a:rPr>
              <a:t>inside Athena Event Loop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Uncompress ROOT baskets, rebuild persistent objects.</a:t>
            </a:r>
          </a:p>
          <a:p>
            <a:pPr lvl="1"/>
            <a:r>
              <a:rPr lang="en-US" dirty="0" smtClean="0"/>
              <a:t>Convert persistent  to transient objects</a:t>
            </a:r>
          </a:p>
          <a:p>
            <a:pPr lvl="1"/>
            <a:r>
              <a:rPr lang="en-US" dirty="0" smtClean="0"/>
              <a:t>Do nothing with transient objects</a:t>
            </a:r>
          </a:p>
          <a:p>
            <a:pPr lvl="1"/>
            <a:r>
              <a:rPr lang="en-US" dirty="0" smtClean="0"/>
              <a:t>Convert transient to persistent objects</a:t>
            </a:r>
          </a:p>
          <a:p>
            <a:pPr lvl="1"/>
            <a:r>
              <a:rPr lang="en-US" dirty="0" smtClean="0"/>
              <a:t>Stream persistent objects into ROOT baskets and compress</a:t>
            </a:r>
          </a:p>
          <a:p>
            <a:r>
              <a:rPr lang="en-US" dirty="0" smtClean="0"/>
              <a:t>Produces Output File which is very similar to one produced by a single core processing all input events.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Handles Metadata propagation </a:t>
            </a:r>
            <a:r>
              <a:rPr lang="en-US" dirty="0" smtClean="0"/>
              <a:t>using full Athena framework.</a:t>
            </a:r>
          </a:p>
          <a:p>
            <a:pPr lvl="2"/>
            <a:r>
              <a:rPr lang="en-US" dirty="0" smtClean="0"/>
              <a:t>However, there may be metadata which is irreproducible from many incomplete jobs (e.g., </a:t>
            </a:r>
            <a:r>
              <a:rPr lang="en-US" dirty="0" err="1" smtClean="0"/>
              <a:t>lumiblock</a:t>
            </a:r>
            <a:r>
              <a:rPr lang="en-US" dirty="0" smtClean="0"/>
              <a:t> information)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Re-optimizes persistent Data Objects</a:t>
            </a:r>
          </a:p>
          <a:p>
            <a:pPr lvl="2"/>
            <a:r>
              <a:rPr lang="en-US" dirty="0" smtClean="0"/>
              <a:t>E.g.: The file has one GUID which is used in all the </a:t>
            </a:r>
            <a:r>
              <a:rPr lang="en-US" dirty="0" smtClean="0">
                <a:solidFill>
                  <a:schemeClr val="tx2"/>
                </a:solidFill>
              </a:rPr>
              <a:t>DataHeader</a:t>
            </a:r>
            <a:r>
              <a:rPr lang="en-US" dirty="0" smtClean="0"/>
              <a:t> (and read only once for all events)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Re-optimizes ROOT baskets</a:t>
            </a:r>
          </a:p>
          <a:p>
            <a:pPr lvl="2"/>
            <a:r>
              <a:rPr lang="en-US" dirty="0" smtClean="0"/>
              <a:t>Small baskets are combined and re-compressed.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Direct persistent to persistent copy in Athena</a:t>
            </a:r>
            <a:br>
              <a:rPr lang="en-US" dirty="0" smtClean="0"/>
            </a:br>
            <a:r>
              <a:rPr lang="en-US" dirty="0" smtClean="0"/>
              <a:t>(b -&gt; B -&gt; P -&gt; P -&gt; B -&gt;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Same as full Athena</a:t>
            </a:r>
            <a:r>
              <a:rPr lang="en-US" dirty="0" smtClean="0"/>
              <a:t>, but </a:t>
            </a:r>
            <a:r>
              <a:rPr lang="en-US" b="1" dirty="0" smtClean="0">
                <a:solidFill>
                  <a:schemeClr val="accent1"/>
                </a:solidFill>
              </a:rPr>
              <a:t>without</a:t>
            </a:r>
            <a:r>
              <a:rPr lang="en-US" dirty="0" smtClean="0"/>
              <a:t> P -&gt; T and T -&gt; P</a:t>
            </a:r>
          </a:p>
          <a:p>
            <a:pPr lvl="1"/>
            <a:r>
              <a:rPr lang="en-US" dirty="0" smtClean="0"/>
              <a:t>Uncompress ROOT baskets, rebuild persistent objects.</a:t>
            </a:r>
          </a:p>
          <a:p>
            <a:pPr lvl="1"/>
            <a:r>
              <a:rPr lang="en-US" dirty="0" smtClean="0"/>
              <a:t>Do nothing with persistent objects</a:t>
            </a:r>
          </a:p>
          <a:p>
            <a:pPr lvl="1"/>
            <a:r>
              <a:rPr lang="en-US" dirty="0" smtClean="0"/>
              <a:t>Stream persistent objects into ROOT baskets and compress</a:t>
            </a:r>
          </a:p>
          <a:p>
            <a:r>
              <a:rPr lang="en-US" dirty="0" smtClean="0"/>
              <a:t>Can do P -&gt; T and T -&gt; P for selected objects</a:t>
            </a:r>
          </a:p>
          <a:p>
            <a:r>
              <a:rPr lang="en-US" dirty="0" smtClean="0"/>
              <a:t>Creates </a:t>
            </a:r>
            <a:r>
              <a:rPr lang="en-US" b="1" dirty="0" smtClean="0">
                <a:solidFill>
                  <a:schemeClr val="accent1"/>
                </a:solidFill>
              </a:rPr>
              <a:t>new DataHeader </a:t>
            </a:r>
            <a:r>
              <a:rPr lang="en-US" dirty="0" smtClean="0"/>
              <a:t>and re-optimizes its persistent representation (as in full </a:t>
            </a:r>
            <a:r>
              <a:rPr lang="en-US" dirty="0" err="1" smtClean="0"/>
              <a:t>athena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Produces Output File which is very similar to one produced by a single core processing all input events.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Handles Metadata propagation </a:t>
            </a:r>
            <a:r>
              <a:rPr lang="en-US" dirty="0" smtClean="0"/>
              <a:t>using full Athena framework.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Re-optimizes </a:t>
            </a:r>
            <a:r>
              <a:rPr lang="en-US" b="1" dirty="0" smtClean="0">
                <a:solidFill>
                  <a:schemeClr val="accent1"/>
                </a:solidFill>
              </a:rPr>
              <a:t>selected</a:t>
            </a:r>
            <a:r>
              <a:rPr lang="en-US" dirty="0" smtClean="0">
                <a:solidFill>
                  <a:schemeClr val="accent1"/>
                </a:solidFill>
              </a:rPr>
              <a:t> persistent Data Objects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Re-optimizes ROOT baskets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Fast POOL / ROOT merge (b -&gt;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as </a:t>
            </a:r>
            <a:r>
              <a:rPr lang="en-US" b="1" dirty="0" smtClean="0">
                <a:solidFill>
                  <a:schemeClr val="accent1"/>
                </a:solidFill>
              </a:rPr>
              <a:t>separate POOL application</a:t>
            </a:r>
            <a:r>
              <a:rPr lang="en-US" dirty="0" smtClean="0"/>
              <a:t>, not using the Athena framework</a:t>
            </a:r>
          </a:p>
          <a:p>
            <a:r>
              <a:rPr lang="en-US" dirty="0" smtClean="0"/>
              <a:t>Does not </a:t>
            </a:r>
            <a:r>
              <a:rPr lang="en-US" b="1" dirty="0" smtClean="0">
                <a:solidFill>
                  <a:schemeClr val="accent1"/>
                </a:solidFill>
              </a:rPr>
              <a:t>currently</a:t>
            </a:r>
            <a:r>
              <a:rPr lang="en-US" dirty="0" smtClean="0"/>
              <a:t> work for ATLAS events, using </a:t>
            </a:r>
            <a:r>
              <a:rPr lang="en-US" dirty="0" smtClean="0">
                <a:solidFill>
                  <a:schemeClr val="tx2"/>
                </a:solidFill>
              </a:rPr>
              <a:t>external tokens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Recent (CVS head -&gt; POOL nightly)</a:t>
            </a:r>
            <a:r>
              <a:rPr lang="en-US" dirty="0" smtClean="0"/>
              <a:t> </a:t>
            </a:r>
            <a:r>
              <a:rPr lang="en-US" dirty="0" smtClean="0"/>
              <a:t>modifications  by Markus Frank and myself promise to enable POOL fast merge for ATLAS events</a:t>
            </a:r>
          </a:p>
          <a:p>
            <a:r>
              <a:rPr lang="en-US" dirty="0" smtClean="0"/>
              <a:t>Even when POOL fast merge works, there are </a:t>
            </a:r>
            <a:r>
              <a:rPr lang="en-US" b="1" dirty="0" smtClean="0">
                <a:solidFill>
                  <a:schemeClr val="accent1"/>
                </a:solidFill>
              </a:rPr>
              <a:t>inherent limitations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Can’t </a:t>
            </a:r>
            <a:r>
              <a:rPr lang="en-US" b="1" dirty="0" smtClean="0">
                <a:solidFill>
                  <a:schemeClr val="accent1"/>
                </a:solidFill>
              </a:rPr>
              <a:t>Summarize metadata </a:t>
            </a:r>
          </a:p>
          <a:p>
            <a:pPr lvl="2"/>
            <a:r>
              <a:rPr lang="en-US" dirty="0" smtClean="0"/>
              <a:t>Metadata records have to be summarized on every read.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Navigational references </a:t>
            </a:r>
            <a:r>
              <a:rPr lang="en-US" dirty="0" smtClean="0"/>
              <a:t>are not updated </a:t>
            </a:r>
          </a:p>
          <a:p>
            <a:pPr lvl="2"/>
            <a:r>
              <a:rPr lang="en-US" dirty="0" smtClean="0"/>
              <a:t>Utilize POOL redirection, which may cost time.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Re-optimize storage layout </a:t>
            </a:r>
            <a:r>
              <a:rPr lang="en-US" dirty="0" smtClean="0"/>
              <a:t>(-&gt; non-optimal compression, slower read speed for some objects)</a:t>
            </a:r>
          </a:p>
          <a:p>
            <a:pPr lvl="2"/>
            <a:r>
              <a:rPr lang="en-US" dirty="0" smtClean="0"/>
              <a:t>In principle this could be overcome, by having ROOT uncompress, combine and recompress the buffer (b -&gt; B -&gt; B -&gt; b). However this will slow down the merge significantly.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I/O challenges for HEP applications on multi-core processors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AthenaMP</a:t>
            </a:r>
            <a:r>
              <a:rPr lang="en-US" dirty="0" smtClean="0"/>
              <a:t>: The I/O point of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van Gemmeren (ANL): I/O challenges for HEP applications on multi-core processors</a:t>
            </a:r>
            <a:endParaRPr lang="en-US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457200" y="1600200"/>
            <a:ext cx="8229600" cy="4572000"/>
            <a:chOff x="457200" y="1600200"/>
            <a:chExt cx="8229600" cy="4572000"/>
          </a:xfrm>
        </p:grpSpPr>
        <p:grpSp>
          <p:nvGrpSpPr>
            <p:cNvPr id="176" name="Group 80"/>
            <p:cNvGrpSpPr/>
            <p:nvPr/>
          </p:nvGrpSpPr>
          <p:grpSpPr>
            <a:xfrm>
              <a:off x="457200" y="1600200"/>
              <a:ext cx="8229600" cy="3355777"/>
              <a:chOff x="457200" y="1600200"/>
              <a:chExt cx="8229600" cy="3355777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457200" y="2057400"/>
                <a:ext cx="20574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init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667000" y="2057400"/>
                <a:ext cx="7620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fork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2057400"/>
                <a:ext cx="1143000" cy="9144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Collect</a:t>
                </a:r>
              </a:p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&amp;</a:t>
                </a:r>
              </a:p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merge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3886200" y="1600200"/>
                <a:ext cx="1371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bootstrap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886200" y="2209800"/>
                <a:ext cx="1371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bootstrap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3886200" y="2819400"/>
                <a:ext cx="1371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bootstrap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3886200" y="3886200"/>
                <a:ext cx="1371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bootstrap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5486400" y="1600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5867400" y="1600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6248400" y="1600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6858000" y="1600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5486400" y="22098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5867400" y="22098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248400" y="22098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6858000" y="22098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5486400" y="28194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867400" y="28194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248400" y="28194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6858000" y="28194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5486400" y="3886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5867400" y="3886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6248400" y="3886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6858000" y="3886200"/>
                <a:ext cx="228600" cy="457200"/>
              </a:xfrm>
              <a:prstGeom prst="rect">
                <a:avLst/>
              </a:prstGeom>
              <a:noFill/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rot="5400000">
                <a:off x="4800600" y="3581400"/>
                <a:ext cx="457200" cy="0"/>
              </a:xfrm>
              <a:prstGeom prst="line">
                <a:avLst/>
              </a:prstGeom>
              <a:ln w="6350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553200" y="3048000"/>
                <a:ext cx="228600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553200" y="4114800"/>
                <a:ext cx="228600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553200" y="2438400"/>
                <a:ext cx="228600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6553200" y="1828800"/>
                <a:ext cx="228600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43"/>
              <p:cNvCxnSpPr>
                <a:stCxn id="178" idx="3"/>
                <a:endCxn id="183" idx="1"/>
              </p:cNvCxnSpPr>
              <p:nvPr/>
            </p:nvCxnSpPr>
            <p:spPr>
              <a:xfrm>
                <a:off x="3429000" y="2286000"/>
                <a:ext cx="457200" cy="18288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43"/>
              <p:cNvCxnSpPr>
                <a:stCxn id="178" idx="3"/>
                <a:endCxn id="182" idx="1"/>
              </p:cNvCxnSpPr>
              <p:nvPr/>
            </p:nvCxnSpPr>
            <p:spPr>
              <a:xfrm>
                <a:off x="3429000" y="2286000"/>
                <a:ext cx="457200" cy="7620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43"/>
              <p:cNvCxnSpPr>
                <a:stCxn id="178" idx="3"/>
                <a:endCxn id="181" idx="1"/>
              </p:cNvCxnSpPr>
              <p:nvPr/>
            </p:nvCxnSpPr>
            <p:spPr>
              <a:xfrm>
                <a:off x="3429000" y="2286000"/>
                <a:ext cx="457200" cy="1524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43"/>
              <p:cNvCxnSpPr>
                <a:stCxn id="178" idx="3"/>
                <a:endCxn id="180" idx="1"/>
              </p:cNvCxnSpPr>
              <p:nvPr/>
            </p:nvCxnSpPr>
            <p:spPr>
              <a:xfrm flipV="1">
                <a:off x="3429000" y="1828800"/>
                <a:ext cx="457200" cy="4572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43"/>
              <p:cNvCxnSpPr>
                <a:stCxn id="187" idx="3"/>
                <a:endCxn id="179" idx="1"/>
              </p:cNvCxnSpPr>
              <p:nvPr/>
            </p:nvCxnSpPr>
            <p:spPr>
              <a:xfrm>
                <a:off x="7086600" y="1828800"/>
                <a:ext cx="457200" cy="6858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43"/>
              <p:cNvCxnSpPr>
                <a:stCxn id="199" idx="3"/>
                <a:endCxn id="179" idx="1"/>
              </p:cNvCxnSpPr>
              <p:nvPr/>
            </p:nvCxnSpPr>
            <p:spPr>
              <a:xfrm flipV="1">
                <a:off x="7086600" y="2514600"/>
                <a:ext cx="457200" cy="16002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50000"/>
                    <a:lumOff val="50000"/>
                  </a:schemeClr>
                </a:solidFill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/>
              <p:nvPr/>
            </p:nvCxnSpPr>
            <p:spPr>
              <a:xfrm>
                <a:off x="3657600" y="4572000"/>
                <a:ext cx="3657600" cy="158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prstDash val="lgDash"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TextBox 211"/>
              <p:cNvSpPr txBox="1"/>
              <p:nvPr/>
            </p:nvSpPr>
            <p:spPr>
              <a:xfrm>
                <a:off x="3657600" y="4648200"/>
                <a:ext cx="3657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p</a:t>
                </a:r>
                <a:r>
                  <a:rPr lang="en-US" sz="1400" b="1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arallel event processing</a:t>
                </a:r>
                <a:endParaRPr lang="en-US" sz="1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4" name="Flowchart: Magnetic Disk 213"/>
            <p:cNvSpPr/>
            <p:nvPr/>
          </p:nvSpPr>
          <p:spPr>
            <a:xfrm>
              <a:off x="457200" y="5257800"/>
              <a:ext cx="2057400" cy="9144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5" name="Flowchart: Magnetic Disk 214"/>
            <p:cNvSpPr/>
            <p:nvPr/>
          </p:nvSpPr>
          <p:spPr>
            <a:xfrm>
              <a:off x="7543800" y="4343400"/>
              <a:ext cx="1143000" cy="18288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Output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2" name="Straight Arrow Connector 43"/>
            <p:cNvCxnSpPr>
              <a:stCxn id="214" idx="1"/>
              <a:endCxn id="177" idx="2"/>
            </p:cNvCxnSpPr>
            <p:nvPr/>
          </p:nvCxnSpPr>
          <p:spPr>
            <a:xfrm rot="5400000" flipH="1" flipV="1">
              <a:off x="114300" y="3886200"/>
              <a:ext cx="2743200" cy="1588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43"/>
            <p:cNvCxnSpPr>
              <a:stCxn id="224" idx="0"/>
              <a:endCxn id="180" idx="2"/>
            </p:cNvCxnSpPr>
            <p:nvPr/>
          </p:nvCxnSpPr>
          <p:spPr>
            <a:xfrm rot="5400000" flipH="1" flipV="1">
              <a:off x="3771900" y="1866900"/>
              <a:ext cx="609600" cy="9906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3505200" y="2667000"/>
              <a:ext cx="152400" cy="152400"/>
            </a:xfrm>
            <a:prstGeom prst="rect">
              <a:avLst/>
            </a:prstGeom>
            <a:noFill/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5" name="Straight Arrow Connector 43"/>
            <p:cNvCxnSpPr>
              <a:stCxn id="228" idx="0"/>
              <a:endCxn id="181" idx="2"/>
            </p:cNvCxnSpPr>
            <p:nvPr/>
          </p:nvCxnSpPr>
          <p:spPr>
            <a:xfrm rot="5400000" flipH="1" flipV="1">
              <a:off x="3771900" y="2476500"/>
              <a:ext cx="609600" cy="9906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43"/>
            <p:cNvCxnSpPr>
              <a:stCxn id="229" idx="0"/>
              <a:endCxn id="182" idx="2"/>
            </p:cNvCxnSpPr>
            <p:nvPr/>
          </p:nvCxnSpPr>
          <p:spPr>
            <a:xfrm rot="5400000" flipH="1" flipV="1">
              <a:off x="3771900" y="3086100"/>
              <a:ext cx="609600" cy="9906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43"/>
            <p:cNvCxnSpPr>
              <a:stCxn id="230" idx="0"/>
              <a:endCxn id="183" idx="2"/>
            </p:cNvCxnSpPr>
            <p:nvPr/>
          </p:nvCxnSpPr>
          <p:spPr>
            <a:xfrm rot="5400000" flipH="1" flipV="1">
              <a:off x="3771900" y="4152900"/>
              <a:ext cx="609600" cy="9906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3505200" y="3276600"/>
              <a:ext cx="152400" cy="152400"/>
            </a:xfrm>
            <a:prstGeom prst="rect">
              <a:avLst/>
            </a:prstGeom>
            <a:noFill/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505200" y="3886200"/>
              <a:ext cx="152400" cy="152400"/>
            </a:xfrm>
            <a:prstGeom prst="rect">
              <a:avLst/>
            </a:prstGeom>
            <a:noFill/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505200" y="4953000"/>
              <a:ext cx="152400" cy="152400"/>
            </a:xfrm>
            <a:prstGeom prst="rect">
              <a:avLst/>
            </a:prstGeom>
            <a:noFill/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1" name="Straight Arrow Connector 43"/>
            <p:cNvCxnSpPr>
              <a:stCxn id="224" idx="0"/>
              <a:endCxn id="184" idx="2"/>
            </p:cNvCxnSpPr>
            <p:nvPr/>
          </p:nvCxnSpPr>
          <p:spPr>
            <a:xfrm rot="5400000" flipH="1" flipV="1">
              <a:off x="4286250" y="1352550"/>
              <a:ext cx="609600" cy="2019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43"/>
            <p:cNvCxnSpPr>
              <a:stCxn id="224" idx="0"/>
              <a:endCxn id="185" idx="2"/>
            </p:cNvCxnSpPr>
            <p:nvPr/>
          </p:nvCxnSpPr>
          <p:spPr>
            <a:xfrm rot="5400000" flipH="1" flipV="1">
              <a:off x="4476750" y="1162050"/>
              <a:ext cx="609600" cy="2400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43"/>
            <p:cNvCxnSpPr>
              <a:stCxn id="224" idx="0"/>
              <a:endCxn id="186" idx="2"/>
            </p:cNvCxnSpPr>
            <p:nvPr/>
          </p:nvCxnSpPr>
          <p:spPr>
            <a:xfrm rot="5400000" flipH="1" flipV="1">
              <a:off x="4667250" y="971550"/>
              <a:ext cx="609600" cy="2781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43"/>
            <p:cNvCxnSpPr>
              <a:stCxn id="224" idx="0"/>
              <a:endCxn id="187" idx="2"/>
            </p:cNvCxnSpPr>
            <p:nvPr/>
          </p:nvCxnSpPr>
          <p:spPr>
            <a:xfrm rot="5400000" flipH="1" flipV="1">
              <a:off x="4972050" y="666750"/>
              <a:ext cx="609600" cy="33909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43"/>
            <p:cNvCxnSpPr>
              <a:stCxn id="228" idx="0"/>
              <a:endCxn id="188" idx="2"/>
            </p:cNvCxnSpPr>
            <p:nvPr/>
          </p:nvCxnSpPr>
          <p:spPr>
            <a:xfrm rot="5400000" flipH="1" flipV="1">
              <a:off x="4286250" y="1962150"/>
              <a:ext cx="609600" cy="2019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43"/>
            <p:cNvCxnSpPr>
              <a:stCxn id="228" idx="0"/>
              <a:endCxn id="189" idx="2"/>
            </p:cNvCxnSpPr>
            <p:nvPr/>
          </p:nvCxnSpPr>
          <p:spPr>
            <a:xfrm rot="5400000" flipH="1" flipV="1">
              <a:off x="4476750" y="1771650"/>
              <a:ext cx="609600" cy="2400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43"/>
            <p:cNvCxnSpPr>
              <a:stCxn id="228" idx="0"/>
              <a:endCxn id="190" idx="2"/>
            </p:cNvCxnSpPr>
            <p:nvPr/>
          </p:nvCxnSpPr>
          <p:spPr>
            <a:xfrm rot="5400000" flipH="1" flipV="1">
              <a:off x="4667250" y="1581150"/>
              <a:ext cx="609600" cy="2781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43"/>
            <p:cNvCxnSpPr>
              <a:stCxn id="228" idx="0"/>
              <a:endCxn id="191" idx="2"/>
            </p:cNvCxnSpPr>
            <p:nvPr/>
          </p:nvCxnSpPr>
          <p:spPr>
            <a:xfrm rot="5400000" flipH="1" flipV="1">
              <a:off x="4972050" y="1276350"/>
              <a:ext cx="609600" cy="33909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43"/>
            <p:cNvCxnSpPr>
              <a:stCxn id="229" idx="0"/>
              <a:endCxn id="192" idx="2"/>
            </p:cNvCxnSpPr>
            <p:nvPr/>
          </p:nvCxnSpPr>
          <p:spPr>
            <a:xfrm rot="5400000" flipH="1" flipV="1">
              <a:off x="4286250" y="2571750"/>
              <a:ext cx="609600" cy="2019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43"/>
            <p:cNvCxnSpPr>
              <a:stCxn id="229" idx="0"/>
              <a:endCxn id="193" idx="2"/>
            </p:cNvCxnSpPr>
            <p:nvPr/>
          </p:nvCxnSpPr>
          <p:spPr>
            <a:xfrm rot="5400000" flipH="1" flipV="1">
              <a:off x="4476750" y="2381250"/>
              <a:ext cx="609600" cy="2400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43"/>
            <p:cNvCxnSpPr>
              <a:stCxn id="229" idx="0"/>
              <a:endCxn id="194" idx="2"/>
            </p:cNvCxnSpPr>
            <p:nvPr/>
          </p:nvCxnSpPr>
          <p:spPr>
            <a:xfrm rot="5400000" flipH="1" flipV="1">
              <a:off x="4667250" y="2190750"/>
              <a:ext cx="609600" cy="2781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43"/>
            <p:cNvCxnSpPr>
              <a:stCxn id="229" idx="0"/>
              <a:endCxn id="195" idx="2"/>
            </p:cNvCxnSpPr>
            <p:nvPr/>
          </p:nvCxnSpPr>
          <p:spPr>
            <a:xfrm rot="5400000" flipH="1" flipV="1">
              <a:off x="4972050" y="1885950"/>
              <a:ext cx="609600" cy="33909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43"/>
            <p:cNvCxnSpPr>
              <a:stCxn id="230" idx="0"/>
              <a:endCxn id="196" idx="2"/>
            </p:cNvCxnSpPr>
            <p:nvPr/>
          </p:nvCxnSpPr>
          <p:spPr>
            <a:xfrm rot="5400000" flipH="1" flipV="1">
              <a:off x="4286250" y="3638550"/>
              <a:ext cx="609600" cy="2019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43"/>
            <p:cNvCxnSpPr>
              <a:stCxn id="230" idx="0"/>
              <a:endCxn id="197" idx="2"/>
            </p:cNvCxnSpPr>
            <p:nvPr/>
          </p:nvCxnSpPr>
          <p:spPr>
            <a:xfrm rot="5400000" flipH="1" flipV="1">
              <a:off x="4476750" y="3448050"/>
              <a:ext cx="609600" cy="2400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43"/>
            <p:cNvCxnSpPr>
              <a:stCxn id="230" idx="0"/>
              <a:endCxn id="198" idx="2"/>
            </p:cNvCxnSpPr>
            <p:nvPr/>
          </p:nvCxnSpPr>
          <p:spPr>
            <a:xfrm rot="5400000" flipH="1" flipV="1">
              <a:off x="4667250" y="3257550"/>
              <a:ext cx="609600" cy="2781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43"/>
            <p:cNvCxnSpPr>
              <a:stCxn id="230" idx="0"/>
              <a:endCxn id="199" idx="2"/>
            </p:cNvCxnSpPr>
            <p:nvPr/>
          </p:nvCxnSpPr>
          <p:spPr>
            <a:xfrm rot="5400000" flipH="1" flipV="1">
              <a:off x="4972050" y="2952750"/>
              <a:ext cx="609600" cy="33909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43"/>
            <p:cNvCxnSpPr>
              <a:stCxn id="214" idx="1"/>
              <a:endCxn id="224" idx="0"/>
            </p:cNvCxnSpPr>
            <p:nvPr/>
          </p:nvCxnSpPr>
          <p:spPr>
            <a:xfrm rot="5400000" flipH="1" flipV="1">
              <a:off x="1238250" y="2914650"/>
              <a:ext cx="25908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43"/>
            <p:cNvCxnSpPr>
              <a:stCxn id="214" idx="1"/>
              <a:endCxn id="230" idx="0"/>
            </p:cNvCxnSpPr>
            <p:nvPr/>
          </p:nvCxnSpPr>
          <p:spPr>
            <a:xfrm rot="5400000" flipH="1" flipV="1">
              <a:off x="2381250" y="4057650"/>
              <a:ext cx="3048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43"/>
            <p:cNvCxnSpPr>
              <a:stCxn id="214" idx="1"/>
              <a:endCxn id="228" idx="0"/>
            </p:cNvCxnSpPr>
            <p:nvPr/>
          </p:nvCxnSpPr>
          <p:spPr>
            <a:xfrm rot="5400000" flipH="1" flipV="1">
              <a:off x="1543050" y="3219450"/>
              <a:ext cx="19812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43"/>
            <p:cNvCxnSpPr>
              <a:stCxn id="214" idx="1"/>
              <a:endCxn id="229" idx="0"/>
            </p:cNvCxnSpPr>
            <p:nvPr/>
          </p:nvCxnSpPr>
          <p:spPr>
            <a:xfrm rot="5400000" flipH="1" flipV="1">
              <a:off x="1847850" y="3524250"/>
              <a:ext cx="13716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43"/>
            <p:cNvCxnSpPr>
              <a:stCxn id="187" idx="2"/>
              <a:endCxn id="90" idx="1"/>
            </p:cNvCxnSpPr>
            <p:nvPr/>
          </p:nvCxnSpPr>
          <p:spPr>
            <a:xfrm rot="5400000">
              <a:off x="3714750" y="2457450"/>
              <a:ext cx="3657600" cy="28575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43"/>
            <p:cNvCxnSpPr>
              <a:stCxn id="191" idx="2"/>
              <a:endCxn id="91" idx="1"/>
            </p:cNvCxnSpPr>
            <p:nvPr/>
          </p:nvCxnSpPr>
          <p:spPr>
            <a:xfrm rot="5400000">
              <a:off x="4400550" y="3143250"/>
              <a:ext cx="3048000" cy="20955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43"/>
            <p:cNvCxnSpPr>
              <a:stCxn id="195" idx="2"/>
              <a:endCxn id="92" idx="1"/>
            </p:cNvCxnSpPr>
            <p:nvPr/>
          </p:nvCxnSpPr>
          <p:spPr>
            <a:xfrm rot="5400000">
              <a:off x="5086350" y="3829050"/>
              <a:ext cx="2438400" cy="13335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43"/>
            <p:cNvCxnSpPr>
              <a:stCxn id="199" idx="2"/>
              <a:endCxn id="93" idx="1"/>
            </p:cNvCxnSpPr>
            <p:nvPr/>
          </p:nvCxnSpPr>
          <p:spPr>
            <a:xfrm rot="5400000">
              <a:off x="6229350" y="4972050"/>
              <a:ext cx="1371600" cy="1143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43"/>
            <p:cNvCxnSpPr>
              <a:stCxn id="90" idx="1"/>
              <a:endCxn id="179" idx="2"/>
            </p:cNvCxnSpPr>
            <p:nvPr/>
          </p:nvCxnSpPr>
          <p:spPr>
            <a:xfrm rot="5400000" flipH="1" flipV="1">
              <a:off x="4743450" y="2343150"/>
              <a:ext cx="2743200" cy="4000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43"/>
            <p:cNvCxnSpPr>
              <a:stCxn id="91" idx="1"/>
              <a:endCxn id="179" idx="2"/>
            </p:cNvCxnSpPr>
            <p:nvPr/>
          </p:nvCxnSpPr>
          <p:spPr>
            <a:xfrm rot="5400000" flipH="1" flipV="1">
              <a:off x="5124450" y="2724150"/>
              <a:ext cx="2743200" cy="3238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43"/>
            <p:cNvCxnSpPr>
              <a:stCxn id="92" idx="1"/>
              <a:endCxn id="179" idx="2"/>
            </p:cNvCxnSpPr>
            <p:nvPr/>
          </p:nvCxnSpPr>
          <p:spPr>
            <a:xfrm rot="5400000" flipH="1" flipV="1">
              <a:off x="5505450" y="3105150"/>
              <a:ext cx="2743200" cy="2476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43"/>
            <p:cNvCxnSpPr>
              <a:stCxn id="93" idx="1"/>
              <a:endCxn id="179" idx="2"/>
            </p:cNvCxnSpPr>
            <p:nvPr/>
          </p:nvCxnSpPr>
          <p:spPr>
            <a:xfrm rot="5400000" flipH="1" flipV="1">
              <a:off x="6115050" y="3714750"/>
              <a:ext cx="2743200" cy="12573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43"/>
            <p:cNvCxnSpPr>
              <a:stCxn id="179" idx="2"/>
              <a:endCxn id="215" idx="1"/>
            </p:cNvCxnSpPr>
            <p:nvPr/>
          </p:nvCxnSpPr>
          <p:spPr>
            <a:xfrm rot="5400000">
              <a:off x="7429500" y="3657600"/>
              <a:ext cx="1371600" cy="158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lowchart: Magnetic Disk 89"/>
            <p:cNvSpPr/>
            <p:nvPr/>
          </p:nvSpPr>
          <p:spPr>
            <a:xfrm>
              <a:off x="3886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Flowchart: Magnetic Disk 90"/>
            <p:cNvSpPr/>
            <p:nvPr/>
          </p:nvSpPr>
          <p:spPr>
            <a:xfrm>
              <a:off x="4648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2" name="Flowchart: Magnetic Disk 91"/>
            <p:cNvSpPr/>
            <p:nvPr/>
          </p:nvSpPr>
          <p:spPr>
            <a:xfrm>
              <a:off x="5410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Flowchart: Magnetic Disk 92"/>
            <p:cNvSpPr/>
            <p:nvPr/>
          </p:nvSpPr>
          <p:spPr>
            <a:xfrm>
              <a:off x="66294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6019800" y="5943600"/>
              <a:ext cx="457200" cy="0"/>
            </a:xfrm>
            <a:prstGeom prst="line">
              <a:avLst/>
            </a:prstGeom>
            <a:ln w="63500">
              <a:solidFill>
                <a:srgbClr val="7030A0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2743200" y="5410200"/>
              <a:ext cx="1143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temporary output files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AthenaMP</a:t>
            </a:r>
            <a:r>
              <a:rPr lang="en-US" dirty="0" smtClean="0"/>
              <a:t>: The I/O point of view, to be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van Gemmeren (ANL): I/O challenges for HEP applications on multi-core processors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457200" y="1600200"/>
            <a:ext cx="8229600" cy="4572000"/>
            <a:chOff x="457200" y="1600200"/>
            <a:chExt cx="8229600" cy="4572000"/>
          </a:xfrm>
        </p:grpSpPr>
        <p:sp>
          <p:nvSpPr>
            <p:cNvPr id="65" name="Rectangle 64"/>
            <p:cNvSpPr/>
            <p:nvPr/>
          </p:nvSpPr>
          <p:spPr>
            <a:xfrm>
              <a:off x="457200" y="2057400"/>
              <a:ext cx="29718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543800" y="2057400"/>
              <a:ext cx="1143000" cy="9144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86200" y="16002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86200" y="22098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86200" y="28194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886200" y="3886200"/>
              <a:ext cx="3200400" cy="457200"/>
            </a:xfrm>
            <a:prstGeom prst="rect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4800600" y="3581400"/>
              <a:ext cx="457200" cy="0"/>
            </a:xfrm>
            <a:prstGeom prst="line">
              <a:avLst/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lowchart: Magnetic Disk 71"/>
            <p:cNvSpPr/>
            <p:nvPr/>
          </p:nvSpPr>
          <p:spPr>
            <a:xfrm>
              <a:off x="457200" y="5257800"/>
              <a:ext cx="2057400" cy="9144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Flowchart: Magnetic Disk 72"/>
            <p:cNvSpPr/>
            <p:nvPr/>
          </p:nvSpPr>
          <p:spPr>
            <a:xfrm>
              <a:off x="7543800" y="4343400"/>
              <a:ext cx="1143000" cy="18288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Output File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Flowchart: Magnetic Disk 73"/>
            <p:cNvSpPr/>
            <p:nvPr/>
          </p:nvSpPr>
          <p:spPr>
            <a:xfrm>
              <a:off x="3886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5" name="Flowchart: Magnetic Disk 74"/>
            <p:cNvSpPr/>
            <p:nvPr/>
          </p:nvSpPr>
          <p:spPr>
            <a:xfrm>
              <a:off x="4648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Flowchart: Magnetic Disk 75"/>
            <p:cNvSpPr/>
            <p:nvPr/>
          </p:nvSpPr>
          <p:spPr>
            <a:xfrm>
              <a:off x="54102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Flowchart: Magnetic Disk 76"/>
            <p:cNvSpPr/>
            <p:nvPr/>
          </p:nvSpPr>
          <p:spPr>
            <a:xfrm>
              <a:off x="6629400" y="5715000"/>
              <a:ext cx="457200" cy="457200"/>
            </a:xfrm>
            <a:prstGeom prst="flowChartMagneticDisk">
              <a:avLst/>
            </a:prstGeom>
            <a:noFill/>
            <a:ln w="635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019800" y="5943600"/>
              <a:ext cx="457200" cy="0"/>
            </a:xfrm>
            <a:prstGeom prst="line">
              <a:avLst/>
            </a:prstGeom>
            <a:ln w="63500">
              <a:solidFill>
                <a:srgbClr val="7030A0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2743200" y="5410200"/>
              <a:ext cx="1143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temporary output files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0" name="Straight Arrow Connector 43"/>
            <p:cNvCxnSpPr/>
            <p:nvPr/>
          </p:nvCxnSpPr>
          <p:spPr>
            <a:xfrm rot="5400000" flipH="1" flipV="1">
              <a:off x="118872" y="3886200"/>
              <a:ext cx="2743200" cy="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43"/>
            <p:cNvCxnSpPr>
              <a:stCxn id="82" idx="0"/>
              <a:endCxn id="67" idx="2"/>
            </p:cNvCxnSpPr>
            <p:nvPr/>
          </p:nvCxnSpPr>
          <p:spPr>
            <a:xfrm rot="5400000" flipH="1" flipV="1">
              <a:off x="4229100" y="1409700"/>
              <a:ext cx="609600" cy="19050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3505200" y="2667000"/>
              <a:ext cx="152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3" name="Straight Arrow Connector 43"/>
            <p:cNvCxnSpPr>
              <a:stCxn id="86" idx="0"/>
              <a:endCxn id="68" idx="2"/>
            </p:cNvCxnSpPr>
            <p:nvPr/>
          </p:nvCxnSpPr>
          <p:spPr>
            <a:xfrm rot="5400000" flipH="1" flipV="1">
              <a:off x="4229100" y="2019300"/>
              <a:ext cx="609600" cy="19050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43"/>
            <p:cNvCxnSpPr>
              <a:stCxn id="87" idx="0"/>
              <a:endCxn id="69" idx="2"/>
            </p:cNvCxnSpPr>
            <p:nvPr/>
          </p:nvCxnSpPr>
          <p:spPr>
            <a:xfrm rot="5400000" flipH="1" flipV="1">
              <a:off x="4229100" y="2628900"/>
              <a:ext cx="609600" cy="19050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43"/>
            <p:cNvCxnSpPr>
              <a:stCxn id="88" idx="0"/>
              <a:endCxn id="70" idx="2"/>
            </p:cNvCxnSpPr>
            <p:nvPr/>
          </p:nvCxnSpPr>
          <p:spPr>
            <a:xfrm rot="5400000" flipH="1" flipV="1">
              <a:off x="4229100" y="3695700"/>
              <a:ext cx="609600" cy="19050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3505200" y="3276600"/>
              <a:ext cx="152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505200" y="3886200"/>
              <a:ext cx="152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505200" y="4953000"/>
              <a:ext cx="152400" cy="152400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9" name="Straight Arrow Connector 43"/>
            <p:cNvCxnSpPr>
              <a:stCxn id="82" idx="0"/>
            </p:cNvCxnSpPr>
            <p:nvPr/>
          </p:nvCxnSpPr>
          <p:spPr>
            <a:xfrm rot="5400000" flipH="1" flipV="1">
              <a:off x="4362450" y="1276350"/>
              <a:ext cx="609600" cy="2171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43"/>
            <p:cNvCxnSpPr>
              <a:stCxn id="82" idx="0"/>
            </p:cNvCxnSpPr>
            <p:nvPr/>
          </p:nvCxnSpPr>
          <p:spPr>
            <a:xfrm rot="5400000" flipH="1" flipV="1">
              <a:off x="4552950" y="1085850"/>
              <a:ext cx="609600" cy="2552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43"/>
            <p:cNvCxnSpPr>
              <a:stCxn id="82" idx="0"/>
            </p:cNvCxnSpPr>
            <p:nvPr/>
          </p:nvCxnSpPr>
          <p:spPr>
            <a:xfrm rot="5400000" flipH="1" flipV="1">
              <a:off x="4743450" y="895350"/>
              <a:ext cx="609600" cy="2933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43"/>
            <p:cNvCxnSpPr>
              <a:stCxn id="82" idx="0"/>
            </p:cNvCxnSpPr>
            <p:nvPr/>
          </p:nvCxnSpPr>
          <p:spPr>
            <a:xfrm rot="5400000" flipH="1" flipV="1">
              <a:off x="5048250" y="590550"/>
              <a:ext cx="609600" cy="3543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43"/>
            <p:cNvCxnSpPr>
              <a:stCxn id="86" idx="0"/>
            </p:cNvCxnSpPr>
            <p:nvPr/>
          </p:nvCxnSpPr>
          <p:spPr>
            <a:xfrm rot="5400000" flipH="1" flipV="1">
              <a:off x="4362450" y="1885950"/>
              <a:ext cx="609600" cy="2171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43"/>
            <p:cNvCxnSpPr>
              <a:stCxn id="86" idx="0"/>
            </p:cNvCxnSpPr>
            <p:nvPr/>
          </p:nvCxnSpPr>
          <p:spPr>
            <a:xfrm rot="5400000" flipH="1" flipV="1">
              <a:off x="4552950" y="1695450"/>
              <a:ext cx="609600" cy="2552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43"/>
            <p:cNvCxnSpPr>
              <a:stCxn id="86" idx="0"/>
            </p:cNvCxnSpPr>
            <p:nvPr/>
          </p:nvCxnSpPr>
          <p:spPr>
            <a:xfrm rot="5400000" flipH="1" flipV="1">
              <a:off x="4743450" y="1504950"/>
              <a:ext cx="609600" cy="2933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43"/>
            <p:cNvCxnSpPr>
              <a:stCxn id="86" idx="0"/>
            </p:cNvCxnSpPr>
            <p:nvPr/>
          </p:nvCxnSpPr>
          <p:spPr>
            <a:xfrm rot="5400000" flipH="1" flipV="1">
              <a:off x="5048250" y="1200150"/>
              <a:ext cx="609600" cy="3543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43"/>
            <p:cNvCxnSpPr>
              <a:stCxn id="87" idx="0"/>
            </p:cNvCxnSpPr>
            <p:nvPr/>
          </p:nvCxnSpPr>
          <p:spPr>
            <a:xfrm rot="5400000" flipH="1" flipV="1">
              <a:off x="4362450" y="2495550"/>
              <a:ext cx="609600" cy="2171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43"/>
            <p:cNvCxnSpPr>
              <a:stCxn id="87" idx="0"/>
            </p:cNvCxnSpPr>
            <p:nvPr/>
          </p:nvCxnSpPr>
          <p:spPr>
            <a:xfrm rot="5400000" flipH="1" flipV="1">
              <a:off x="4552950" y="2305050"/>
              <a:ext cx="609600" cy="2552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43"/>
            <p:cNvCxnSpPr>
              <a:stCxn id="87" idx="0"/>
            </p:cNvCxnSpPr>
            <p:nvPr/>
          </p:nvCxnSpPr>
          <p:spPr>
            <a:xfrm rot="5400000" flipH="1" flipV="1">
              <a:off x="4743450" y="2114550"/>
              <a:ext cx="609600" cy="29337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43"/>
            <p:cNvCxnSpPr>
              <a:stCxn id="87" idx="0"/>
            </p:cNvCxnSpPr>
            <p:nvPr/>
          </p:nvCxnSpPr>
          <p:spPr>
            <a:xfrm rot="5400000" flipH="1" flipV="1">
              <a:off x="5048250" y="1809750"/>
              <a:ext cx="609600" cy="35433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43"/>
            <p:cNvCxnSpPr>
              <a:stCxn id="88" idx="0"/>
            </p:cNvCxnSpPr>
            <p:nvPr/>
          </p:nvCxnSpPr>
          <p:spPr>
            <a:xfrm rot="5400000" flipH="1" flipV="1">
              <a:off x="4381500" y="3543300"/>
              <a:ext cx="609600" cy="22098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43"/>
            <p:cNvCxnSpPr>
              <a:stCxn id="88" idx="0"/>
            </p:cNvCxnSpPr>
            <p:nvPr/>
          </p:nvCxnSpPr>
          <p:spPr>
            <a:xfrm rot="5400000" flipH="1" flipV="1">
              <a:off x="4572000" y="3352800"/>
              <a:ext cx="609600" cy="25908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43"/>
            <p:cNvCxnSpPr>
              <a:stCxn id="88" idx="0"/>
            </p:cNvCxnSpPr>
            <p:nvPr/>
          </p:nvCxnSpPr>
          <p:spPr>
            <a:xfrm rot="5400000" flipH="1" flipV="1">
              <a:off x="4724400" y="3200400"/>
              <a:ext cx="609600" cy="28956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43"/>
            <p:cNvCxnSpPr>
              <a:stCxn id="88" idx="0"/>
            </p:cNvCxnSpPr>
            <p:nvPr/>
          </p:nvCxnSpPr>
          <p:spPr>
            <a:xfrm rot="5400000" flipH="1" flipV="1">
              <a:off x="5029200" y="2895600"/>
              <a:ext cx="609600" cy="3505200"/>
            </a:xfrm>
            <a:prstGeom prst="straightConnector1">
              <a:avLst/>
            </a:prstGeom>
            <a:ln w="254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43"/>
            <p:cNvCxnSpPr>
              <a:stCxn id="72" idx="1"/>
              <a:endCxn id="82" idx="0"/>
            </p:cNvCxnSpPr>
            <p:nvPr/>
          </p:nvCxnSpPr>
          <p:spPr>
            <a:xfrm rot="5400000" flipH="1" flipV="1">
              <a:off x="1238250" y="2914650"/>
              <a:ext cx="25908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43"/>
            <p:cNvCxnSpPr>
              <a:stCxn id="72" idx="1"/>
              <a:endCxn id="88" idx="0"/>
            </p:cNvCxnSpPr>
            <p:nvPr/>
          </p:nvCxnSpPr>
          <p:spPr>
            <a:xfrm rot="5400000" flipH="1" flipV="1">
              <a:off x="2381250" y="4057650"/>
              <a:ext cx="3048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43"/>
            <p:cNvCxnSpPr>
              <a:stCxn id="72" idx="1"/>
              <a:endCxn id="86" idx="0"/>
            </p:cNvCxnSpPr>
            <p:nvPr/>
          </p:nvCxnSpPr>
          <p:spPr>
            <a:xfrm rot="5400000" flipH="1" flipV="1">
              <a:off x="1543050" y="3219450"/>
              <a:ext cx="19812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43"/>
            <p:cNvCxnSpPr>
              <a:stCxn id="72" idx="1"/>
              <a:endCxn id="87" idx="0"/>
            </p:cNvCxnSpPr>
            <p:nvPr/>
          </p:nvCxnSpPr>
          <p:spPr>
            <a:xfrm rot="5400000" flipH="1" flipV="1">
              <a:off x="1847850" y="3524250"/>
              <a:ext cx="1371600" cy="2095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43"/>
            <p:cNvCxnSpPr>
              <a:stCxn id="67" idx="3"/>
              <a:endCxn id="118" idx="0"/>
            </p:cNvCxnSpPr>
            <p:nvPr/>
          </p:nvCxnSpPr>
          <p:spPr>
            <a:xfrm flipH="1">
              <a:off x="3962400" y="1828800"/>
              <a:ext cx="3124200" cy="35052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43"/>
            <p:cNvCxnSpPr>
              <a:stCxn id="68" idx="3"/>
              <a:endCxn id="119" idx="0"/>
            </p:cNvCxnSpPr>
            <p:nvPr/>
          </p:nvCxnSpPr>
          <p:spPr>
            <a:xfrm flipH="1">
              <a:off x="4724400" y="2438400"/>
              <a:ext cx="2362200" cy="28956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43"/>
            <p:cNvCxnSpPr>
              <a:stCxn id="69" idx="3"/>
              <a:endCxn id="120" idx="0"/>
            </p:cNvCxnSpPr>
            <p:nvPr/>
          </p:nvCxnSpPr>
          <p:spPr>
            <a:xfrm flipH="1">
              <a:off x="5486400" y="3048000"/>
              <a:ext cx="1600200" cy="22860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43"/>
            <p:cNvCxnSpPr>
              <a:stCxn id="70" idx="3"/>
              <a:endCxn id="121" idx="0"/>
            </p:cNvCxnSpPr>
            <p:nvPr/>
          </p:nvCxnSpPr>
          <p:spPr>
            <a:xfrm flipH="1">
              <a:off x="6705600" y="4114800"/>
              <a:ext cx="381000" cy="12192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43"/>
            <p:cNvCxnSpPr>
              <a:stCxn id="74" idx="1"/>
              <a:endCxn id="66" idx="2"/>
            </p:cNvCxnSpPr>
            <p:nvPr/>
          </p:nvCxnSpPr>
          <p:spPr>
            <a:xfrm rot="5400000" flipH="1" flipV="1">
              <a:off x="4743450" y="2343150"/>
              <a:ext cx="2743200" cy="4000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43"/>
            <p:cNvCxnSpPr>
              <a:stCxn id="75" idx="1"/>
              <a:endCxn id="66" idx="2"/>
            </p:cNvCxnSpPr>
            <p:nvPr/>
          </p:nvCxnSpPr>
          <p:spPr>
            <a:xfrm rot="5400000" flipH="1" flipV="1">
              <a:off x="5124450" y="2724150"/>
              <a:ext cx="2743200" cy="3238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43"/>
            <p:cNvCxnSpPr>
              <a:stCxn id="76" idx="1"/>
              <a:endCxn id="66" idx="2"/>
            </p:cNvCxnSpPr>
            <p:nvPr/>
          </p:nvCxnSpPr>
          <p:spPr>
            <a:xfrm rot="5400000" flipH="1" flipV="1">
              <a:off x="5505450" y="3105150"/>
              <a:ext cx="2743200" cy="24765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43"/>
            <p:cNvCxnSpPr>
              <a:stCxn id="77" idx="1"/>
              <a:endCxn id="66" idx="2"/>
            </p:cNvCxnSpPr>
            <p:nvPr/>
          </p:nvCxnSpPr>
          <p:spPr>
            <a:xfrm rot="5400000" flipH="1" flipV="1">
              <a:off x="6115050" y="3714750"/>
              <a:ext cx="2743200" cy="1257300"/>
            </a:xfrm>
            <a:prstGeom prst="straightConnector1">
              <a:avLst/>
            </a:prstGeom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43"/>
            <p:cNvCxnSpPr>
              <a:stCxn id="66" idx="2"/>
              <a:endCxn id="73" idx="1"/>
            </p:cNvCxnSpPr>
            <p:nvPr/>
          </p:nvCxnSpPr>
          <p:spPr>
            <a:xfrm rot="5400000">
              <a:off x="7429500" y="3657600"/>
              <a:ext cx="1371600" cy="158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3886200" y="5334000"/>
              <a:ext cx="152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648200" y="5334000"/>
              <a:ext cx="152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410200" y="5334000"/>
              <a:ext cx="152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629400" y="5334000"/>
              <a:ext cx="152400" cy="152400"/>
            </a:xfrm>
            <a:prstGeom prst="rect">
              <a:avLst/>
            </a:prstGeom>
            <a:noFill/>
            <a:ln w="63500">
              <a:solidFill>
                <a:schemeClr val="accent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2" name="Straight Arrow Connector 43"/>
            <p:cNvCxnSpPr>
              <a:stCxn id="121" idx="2"/>
              <a:endCxn id="77" idx="1"/>
            </p:cNvCxnSpPr>
            <p:nvPr/>
          </p:nvCxnSpPr>
          <p:spPr>
            <a:xfrm rot="16200000" flipH="1">
              <a:off x="6667500" y="5524500"/>
              <a:ext cx="228600" cy="1524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43"/>
            <p:cNvCxnSpPr>
              <a:stCxn id="120" idx="2"/>
              <a:endCxn id="76" idx="1"/>
            </p:cNvCxnSpPr>
            <p:nvPr/>
          </p:nvCxnSpPr>
          <p:spPr>
            <a:xfrm rot="16200000" flipH="1">
              <a:off x="5448300" y="5524500"/>
              <a:ext cx="228600" cy="1524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43"/>
            <p:cNvCxnSpPr>
              <a:stCxn id="119" idx="2"/>
              <a:endCxn id="75" idx="1"/>
            </p:cNvCxnSpPr>
            <p:nvPr/>
          </p:nvCxnSpPr>
          <p:spPr>
            <a:xfrm rot="16200000" flipH="1">
              <a:off x="4686300" y="5524500"/>
              <a:ext cx="228600" cy="1524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43"/>
            <p:cNvCxnSpPr>
              <a:stCxn id="118" idx="2"/>
              <a:endCxn id="74" idx="1"/>
            </p:cNvCxnSpPr>
            <p:nvPr/>
          </p:nvCxnSpPr>
          <p:spPr>
            <a:xfrm rot="16200000" flipH="1">
              <a:off x="3924300" y="5524500"/>
              <a:ext cx="228600" cy="152400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wrong with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data:				A process (initialization, event execute,…) reads part of the input file (e.g., to retrieve one event).</a:t>
            </a:r>
          </a:p>
          <a:p>
            <a:pPr lvl="2"/>
            <a:r>
              <a:rPr lang="en-US" dirty="0" smtClean="0"/>
              <a:t>All worker use the same input file, which in general is to large to be cached in memory.</a:t>
            </a:r>
          </a:p>
          <a:p>
            <a:pPr lvl="2"/>
            <a:r>
              <a:rPr lang="en-US" dirty="0" smtClean="0"/>
              <a:t>Multiple access may mean </a:t>
            </a:r>
            <a:r>
              <a:rPr lang="en-US" b="1" dirty="0" smtClean="0">
                <a:solidFill>
                  <a:schemeClr val="accent1"/>
                </a:solidFill>
              </a:rPr>
              <a:t>poor read performance</a:t>
            </a:r>
            <a:r>
              <a:rPr lang="en-US" dirty="0" smtClean="0"/>
              <a:t>, especially if events are not consecutive.</a:t>
            </a:r>
          </a:p>
          <a:p>
            <a:r>
              <a:rPr lang="en-US" dirty="0" smtClean="0"/>
              <a:t>Uncompress / Stream ROOT baskets:		Each reader (i.e. worker) will retrieve its event data, which means reading multiple ROOT baskets, uncompressing them and streaming them into persistent objects.</a:t>
            </a:r>
          </a:p>
          <a:p>
            <a:pPr lvl="1"/>
            <a:r>
              <a:rPr lang="en-US" dirty="0" smtClean="0"/>
              <a:t>ROOT baskets contain object member of several events, so multiple worker may use the same baskets and each of them will uncompress them independently:</a:t>
            </a:r>
          </a:p>
          <a:p>
            <a:pPr lvl="2"/>
            <a:r>
              <a:rPr lang="en-US" b="1" dirty="0" smtClean="0">
                <a:solidFill>
                  <a:schemeClr val="accent1"/>
                </a:solidFill>
              </a:rPr>
              <a:t>Wastes CPU time </a:t>
            </a:r>
            <a:r>
              <a:rPr lang="en-US" dirty="0" smtClean="0"/>
              <a:t>(multiple uncompress of the same data)</a:t>
            </a:r>
          </a:p>
          <a:p>
            <a:pPr lvl="2"/>
            <a:r>
              <a:rPr lang="en-US" b="1" dirty="0" smtClean="0">
                <a:solidFill>
                  <a:schemeClr val="accent1"/>
                </a:solidFill>
              </a:rPr>
              <a:t>Wastes memory </a:t>
            </a:r>
            <a:r>
              <a:rPr lang="en-US" dirty="0" smtClean="0"/>
              <a:t>(multiple copies of the same Basket, probably not shared)</a:t>
            </a:r>
          </a:p>
          <a:p>
            <a:r>
              <a:rPr lang="en-US" dirty="0" smtClean="0"/>
              <a:t>Write data:			Each process writes its own output file.</a:t>
            </a:r>
          </a:p>
          <a:p>
            <a:r>
              <a:rPr lang="en-US" dirty="0" smtClean="0"/>
              <a:t>Compress / Stream to ROOT baskets:		Writer compress data separately.</a:t>
            </a:r>
          </a:p>
          <a:p>
            <a:pPr lvl="2"/>
            <a:r>
              <a:rPr lang="en-US" dirty="0" smtClean="0"/>
              <a:t>Suboptimal compression factor (which will cost storage and CPU time at subsequent reads)</a:t>
            </a:r>
          </a:p>
          <a:p>
            <a:pPr lvl="3"/>
            <a:r>
              <a:rPr lang="en-US" dirty="0" smtClean="0"/>
              <a:t>This can be ‘healed’ later by using Athena merge.</a:t>
            </a:r>
          </a:p>
          <a:p>
            <a:pPr lvl="2"/>
            <a:r>
              <a:rPr lang="en-US" b="1" dirty="0" smtClean="0">
                <a:solidFill>
                  <a:schemeClr val="accent1"/>
                </a:solidFill>
              </a:rPr>
              <a:t>Wastes memory </a:t>
            </a:r>
            <a:r>
              <a:rPr lang="en-US" dirty="0" smtClean="0"/>
              <a:t>(each worker needs its own set of output buffer)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C23B-7C14-48B7-9188-9E9FFE6D3F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05/13/2010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Peter van Gemmeren (ANL): I/O challenges for HEP applications on multi-core processors</a:t>
            </a:r>
            <a:endParaRPr lang="en-US" dirty="0"/>
          </a:p>
        </p:txBody>
      </p:sp>
      <p:cxnSp>
        <p:nvCxnSpPr>
          <p:cNvPr id="7" name="Straight Arrow Connector 43"/>
          <p:cNvCxnSpPr/>
          <p:nvPr/>
        </p:nvCxnSpPr>
        <p:spPr>
          <a:xfrm>
            <a:off x="2057400" y="1752600"/>
            <a:ext cx="914400" cy="158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19600" y="2819400"/>
            <a:ext cx="152400" cy="1524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 w="63500">
            <a:solidFill>
              <a:schemeClr val="accent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5105400"/>
            <a:ext cx="152400" cy="152400"/>
          </a:xfrm>
          <a:prstGeom prst="rect">
            <a:avLst/>
          </a:prstGeom>
          <a:noFill/>
          <a:ln w="63500">
            <a:solidFill>
              <a:schemeClr val="accent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43"/>
          <p:cNvCxnSpPr/>
          <p:nvPr/>
        </p:nvCxnSpPr>
        <p:spPr>
          <a:xfrm>
            <a:off x="2057400" y="4800600"/>
            <a:ext cx="914400" cy="1588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ash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ANL_2009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5C0426"/>
      </a:accent1>
      <a:accent2>
        <a:srgbClr val="9D7D9E"/>
      </a:accent2>
      <a:accent3>
        <a:srgbClr val="BF5C28"/>
      </a:accent3>
      <a:accent4>
        <a:srgbClr val="3D203B"/>
      </a:accent4>
      <a:accent5>
        <a:srgbClr val="666B66"/>
      </a:accent5>
      <a:accent6>
        <a:srgbClr val="D6AC29"/>
      </a:accent6>
      <a:hlink>
        <a:srgbClr val="253D51"/>
      </a:hlink>
      <a:folHlink>
        <a:srgbClr val="1B15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  <a:effectLst/>
      </a:spPr>
      <a:bodyPr rtlCol="0" anchor="ctr"/>
      <a:lstStyle>
        <a:defPPr algn="ctr">
          <a:defRPr sz="1000" dirty="0" smtClean="0">
            <a:solidFill>
              <a:srgbClr val="00B05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ANL-blue</Template>
  <TotalTime>1613</TotalTime>
  <Words>1187</Words>
  <Application>Microsoft Office PowerPoint</Application>
  <PresentationFormat>On-screen Show (4:3)</PresentationFormat>
  <Paragraphs>179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blue</vt:lpstr>
      <vt:lpstr>I/O challenges for HEP applications on multi-core processors          An ATLAS Perspective</vt:lpstr>
      <vt:lpstr>AthenaMP: The Process point of view</vt:lpstr>
      <vt:lpstr>Merge</vt:lpstr>
      <vt:lpstr>Full Athena merge  (b -&gt; B -&gt; P -&gt; T -&gt; T -&gt; P -&gt; B -&gt; b)</vt:lpstr>
      <vt:lpstr>Direct persistent to persistent copy in Athena (b -&gt; B -&gt; P -&gt; P -&gt; B -&gt; b)</vt:lpstr>
      <vt:lpstr>Fast POOL / ROOT merge (b -&gt; b)</vt:lpstr>
      <vt:lpstr>AthenaMP: The I/O point of view</vt:lpstr>
      <vt:lpstr>AthenaMP: The I/O point of view, to be fair</vt:lpstr>
      <vt:lpstr>So what’s wrong with that?</vt:lpstr>
      <vt:lpstr>AthenaMP -&gt; ~GaudiParallel: The Scatter/Gather point of view</vt:lpstr>
      <vt:lpstr>AthenaMP -&gt; ~GaudiParallel: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I/O challenges for HEP applications on multi-core processors</dc:title>
  <dc:creator>Peter van Gemmeren</dc:creator>
  <cp:lastModifiedBy>Peter van Gemmeren</cp:lastModifiedBy>
  <cp:revision>130</cp:revision>
  <dcterms:created xsi:type="dcterms:W3CDTF">2010-05-06T16:14:31Z</dcterms:created>
  <dcterms:modified xsi:type="dcterms:W3CDTF">2010-05-12T14:05:29Z</dcterms:modified>
</cp:coreProperties>
</file>