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activeX/activeX1.xml" ContentType="application/vnd.ms-office.activeX+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68"/>
  </p:notesMasterIdLst>
  <p:sldIdLst>
    <p:sldId id="310" r:id="rId2"/>
    <p:sldId id="498" r:id="rId3"/>
    <p:sldId id="497" r:id="rId4"/>
    <p:sldId id="514" r:id="rId5"/>
    <p:sldId id="515" r:id="rId6"/>
    <p:sldId id="561" r:id="rId7"/>
    <p:sldId id="563" r:id="rId8"/>
    <p:sldId id="564" r:id="rId9"/>
    <p:sldId id="606" r:id="rId10"/>
    <p:sldId id="565" r:id="rId11"/>
    <p:sldId id="623" r:id="rId12"/>
    <p:sldId id="600" r:id="rId13"/>
    <p:sldId id="567" r:id="rId14"/>
    <p:sldId id="558" r:id="rId15"/>
    <p:sldId id="559" r:id="rId16"/>
    <p:sldId id="522" r:id="rId17"/>
    <p:sldId id="523" r:id="rId18"/>
    <p:sldId id="525" r:id="rId19"/>
    <p:sldId id="526" r:id="rId20"/>
    <p:sldId id="528" r:id="rId21"/>
    <p:sldId id="529" r:id="rId22"/>
    <p:sldId id="534" r:id="rId23"/>
    <p:sldId id="557" r:id="rId24"/>
    <p:sldId id="549" r:id="rId25"/>
    <p:sldId id="601" r:id="rId26"/>
    <p:sldId id="604" r:id="rId27"/>
    <p:sldId id="625" r:id="rId28"/>
    <p:sldId id="540" r:id="rId29"/>
    <p:sldId id="541" r:id="rId30"/>
    <p:sldId id="538" r:id="rId31"/>
    <p:sldId id="539" r:id="rId32"/>
    <p:sldId id="536" r:id="rId33"/>
    <p:sldId id="543" r:id="rId34"/>
    <p:sldId id="545" r:id="rId35"/>
    <p:sldId id="547" r:id="rId36"/>
    <p:sldId id="535" r:id="rId37"/>
    <p:sldId id="556" r:id="rId38"/>
    <p:sldId id="555" r:id="rId39"/>
    <p:sldId id="554" r:id="rId40"/>
    <p:sldId id="550" r:id="rId41"/>
    <p:sldId id="610" r:id="rId42"/>
    <p:sldId id="577" r:id="rId43"/>
    <p:sldId id="597" r:id="rId44"/>
    <p:sldId id="607" r:id="rId45"/>
    <p:sldId id="580" r:id="rId46"/>
    <p:sldId id="605" r:id="rId47"/>
    <p:sldId id="584" r:id="rId48"/>
    <p:sldId id="585" r:id="rId49"/>
    <p:sldId id="624" r:id="rId50"/>
    <p:sldId id="588" r:id="rId51"/>
    <p:sldId id="589" r:id="rId52"/>
    <p:sldId id="590" r:id="rId53"/>
    <p:sldId id="591" r:id="rId54"/>
    <p:sldId id="592" r:id="rId55"/>
    <p:sldId id="593" r:id="rId56"/>
    <p:sldId id="594" r:id="rId57"/>
    <p:sldId id="595" r:id="rId58"/>
    <p:sldId id="609" r:id="rId59"/>
    <p:sldId id="616" r:id="rId60"/>
    <p:sldId id="619" r:id="rId61"/>
    <p:sldId id="614" r:id="rId62"/>
    <p:sldId id="612" r:id="rId63"/>
    <p:sldId id="613" r:id="rId64"/>
    <p:sldId id="615" r:id="rId65"/>
    <p:sldId id="618" r:id="rId66"/>
    <p:sldId id="620" r:id="rId67"/>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0000"/>
    <a:srgbClr val="FFFFFF"/>
    <a:srgbClr val="000000"/>
    <a:srgbClr val="FFFF00"/>
    <a:srgbClr val="00FFFF"/>
    <a:srgbClr val="003399"/>
    <a:srgbClr val="99FF66"/>
    <a:srgbClr val="009799"/>
    <a:srgbClr val="009900"/>
    <a:srgbClr val="CC0000"/>
  </p:clrMru>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8" autoAdjust="0"/>
    <p:restoredTop sz="94518" autoAdjust="0"/>
  </p:normalViewPr>
  <p:slideViewPr>
    <p:cSldViewPr snapToGrid="0">
      <p:cViewPr>
        <p:scale>
          <a:sx n="80" d="100"/>
          <a:sy n="80" d="100"/>
        </p:scale>
        <p:origin x="-258" y="6"/>
      </p:cViewPr>
      <p:guideLst>
        <p:guide orient="horz" pos="2160"/>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40" d="100"/>
        <a:sy n="40" d="100"/>
      </p:scale>
      <p:origin x="0" y="2172"/>
    </p:cViewPr>
  </p:sorterViewPr>
  <p:notesViewPr>
    <p:cSldViewPr snapToGrid="0">
      <p:cViewPr varScale="1">
        <p:scale>
          <a:sx n="58" d="100"/>
          <a:sy n="58" d="100"/>
        </p:scale>
        <p:origin x="-1812" y="-72"/>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25396"/>
  <ax:ocxPr ax:name="_cy" ax:value="18979"/>
  <ax:ocxPr ax:name="FlashVars" ax:value=""/>
  <ax:ocxPr ax:name="Movie" ax:value="C:\Documents and Settings\pjoddone\Desktop\collider_animation.swf"/>
  <ax:ocxPr ax:name="Src" ax:value="C:\Documents and Settings\pjoddone\Desktop\collider_animation.swf"/>
  <ax:ocxPr ax:name="WMode" ax:value="Window"/>
  <ax:ocxPr ax:name="Play" ax:value="0"/>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5" Type="http://schemas.openxmlformats.org/officeDocument/2006/relationships/image" Target="../media/image63.wmf"/><Relationship Id="rId4"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4036" name="Slide Number Placeholder 3"/>
          <p:cNvSpPr>
            <a:spLocks noGrp="1"/>
          </p:cNvSpPr>
          <p:nvPr>
            <p:ph type="sldNum" sz="quarter" idx="5"/>
          </p:nvPr>
        </p:nvSpPr>
        <p:spPr>
          <a:noFill/>
        </p:spPr>
        <p:txBody>
          <a:bodyPr/>
          <a:lstStyle/>
          <a:p>
            <a:pPr>
              <a:buFont typeface="Wingdings" pitchFamily="-65" charset="2"/>
              <a:buNone/>
            </a:pPr>
            <a:fld id="{5F613E33-DD7C-40FA-B74C-BEDE83412DE2}" type="slidenum">
              <a:rPr lang="en-US" smtClean="0"/>
              <a:pPr>
                <a:buFont typeface="Wingdings" pitchFamily="-65" charset="2"/>
                <a:buNone/>
              </a:pPr>
              <a:t>10</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8132" name="Slide Number Placeholder 3"/>
          <p:cNvSpPr>
            <a:spLocks noGrp="1"/>
          </p:cNvSpPr>
          <p:nvPr>
            <p:ph type="sldNum" sz="quarter" idx="5"/>
          </p:nvPr>
        </p:nvSpPr>
        <p:spPr>
          <a:noFill/>
        </p:spPr>
        <p:txBody>
          <a:bodyPr/>
          <a:lstStyle/>
          <a:p>
            <a:pPr>
              <a:buFont typeface="Wingdings" pitchFamily="-65" charset="2"/>
              <a:buNone/>
            </a:pPr>
            <a:fld id="{CB50F7AB-89A1-4726-8A41-7945E70D4F75}" type="slidenum">
              <a:rPr lang="en-US" smtClean="0"/>
              <a:pPr>
                <a:buFont typeface="Wingdings" pitchFamily="-65" charset="2"/>
                <a:buNone/>
              </a:pPr>
              <a:t>56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9156" name="Slide Number Placeholder 3"/>
          <p:cNvSpPr>
            <a:spLocks noGrp="1"/>
          </p:cNvSpPr>
          <p:nvPr>
            <p:ph type="sldNum" sz="quarter" idx="5"/>
          </p:nvPr>
        </p:nvSpPr>
        <p:spPr>
          <a:noFill/>
        </p:spPr>
        <p:txBody>
          <a:bodyPr/>
          <a:lstStyle/>
          <a:p>
            <a:pPr>
              <a:buFont typeface="Wingdings" pitchFamily="-65" charset="2"/>
              <a:buNone/>
            </a:pPr>
            <a:fld id="{B82B9FCD-487C-4FCF-9114-756806F62B59}" type="slidenum">
              <a:rPr lang="en-US" smtClean="0"/>
              <a:pPr>
                <a:buFont typeface="Wingdings" pitchFamily="-65" charset="2"/>
                <a:buNone/>
              </a:pPr>
              <a:t>57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4036" name="Slide Number Placeholder 3"/>
          <p:cNvSpPr>
            <a:spLocks noGrp="1"/>
          </p:cNvSpPr>
          <p:nvPr>
            <p:ph type="sldNum" sz="quarter" idx="5"/>
          </p:nvPr>
        </p:nvSpPr>
        <p:spPr>
          <a:noFill/>
        </p:spPr>
        <p:txBody>
          <a:bodyPr/>
          <a:lstStyle/>
          <a:p>
            <a:pPr>
              <a:buFont typeface="Wingdings" pitchFamily="-65" charset="2"/>
              <a:buNone/>
            </a:pPr>
            <a:fld id="{5F613E33-DD7C-40FA-B74C-BEDE83412DE2}" type="slidenum">
              <a:rPr lang="en-US" smtClean="0"/>
              <a:pPr>
                <a:buFont typeface="Wingdings" pitchFamily="-65" charset="2"/>
                <a:buNone/>
              </a:pPr>
              <a:t>11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6449F47-6D31-4A21-82BC-BF819CE1DA74}" type="slidenum">
              <a:rPr lang="en-US" smtClean="0"/>
              <a:pPr/>
              <a:t>18</a:t>
            </a:fld>
            <a:endParaRPr lang="en-US" dirty="0" smtClean="0"/>
          </a:p>
        </p:txBody>
      </p:sp>
      <p:sp>
        <p:nvSpPr>
          <p:cNvPr id="47107" name="Rectangle 7"/>
          <p:cNvSpPr txBox="1">
            <a:spLocks noGrp="1" noChangeArrowheads="1"/>
          </p:cNvSpPr>
          <p:nvPr/>
        </p:nvSpPr>
        <p:spPr bwMode="auto">
          <a:xfrm>
            <a:off x="3964730" y="8819199"/>
            <a:ext cx="3032970" cy="464502"/>
          </a:xfrm>
          <a:prstGeom prst="rect">
            <a:avLst/>
          </a:prstGeom>
          <a:noFill/>
          <a:ln w="9525">
            <a:noFill/>
            <a:miter lim="800000"/>
            <a:headEnd/>
            <a:tailEnd/>
          </a:ln>
        </p:spPr>
        <p:txBody>
          <a:bodyPr lIns="93021" tIns="46511" rIns="93021" bIns="46511" anchor="b"/>
          <a:lstStyle/>
          <a:p>
            <a:fld id="{BD31A17E-1C7B-4D32-968E-989D3E61C9C8}" type="slidenum">
              <a:rPr lang="en-US" sz="1200"/>
              <a:pPr/>
              <a:t>18</a:t>
            </a:fld>
            <a:endParaRPr lang="en-US" sz="1200" dirty="0"/>
          </a:p>
        </p:txBody>
      </p:sp>
      <p:sp>
        <p:nvSpPr>
          <p:cNvPr id="47108" name="Rectangle 7"/>
          <p:cNvSpPr txBox="1">
            <a:spLocks noGrp="1" noChangeArrowheads="1"/>
          </p:cNvSpPr>
          <p:nvPr/>
        </p:nvSpPr>
        <p:spPr bwMode="auto">
          <a:xfrm>
            <a:off x="3963147" y="8817613"/>
            <a:ext cx="3032970" cy="464503"/>
          </a:xfrm>
          <a:prstGeom prst="rect">
            <a:avLst/>
          </a:prstGeom>
          <a:noFill/>
          <a:ln w="9525">
            <a:noFill/>
            <a:miter lim="800000"/>
            <a:headEnd/>
            <a:tailEnd/>
          </a:ln>
        </p:spPr>
        <p:txBody>
          <a:bodyPr lIns="93000" tIns="46499" rIns="93000" bIns="46499" anchor="b"/>
          <a:lstStyle/>
          <a:p>
            <a:pPr defTabSz="925593"/>
            <a:fld id="{FE7E0ACB-F940-4BE2-999C-10C04A4777CC}" type="slidenum">
              <a:rPr lang="en-US" sz="1200"/>
              <a:pPr defTabSz="925593"/>
              <a:t>18</a:t>
            </a:fld>
            <a:endParaRPr lang="en-US" sz="1200" dirty="0"/>
          </a:p>
        </p:txBody>
      </p:sp>
      <p:sp>
        <p:nvSpPr>
          <p:cNvPr id="47109" name="Rectangle 2"/>
          <p:cNvSpPr>
            <a:spLocks noGrp="1" noRot="1" noChangeAspect="1" noChangeArrowheads="1" noTextEdit="1"/>
          </p:cNvSpPr>
          <p:nvPr>
            <p:ph type="sldImg"/>
          </p:nvPr>
        </p:nvSpPr>
        <p:spPr>
          <a:xfrm>
            <a:off x="1179513" y="696913"/>
            <a:ext cx="4641850" cy="3481387"/>
          </a:xfrm>
          <a:ln/>
        </p:spPr>
      </p:sp>
      <p:sp>
        <p:nvSpPr>
          <p:cNvPr id="47110" name="Rectangle 3"/>
          <p:cNvSpPr>
            <a:spLocks noGrp="1" noChangeArrowheads="1"/>
          </p:cNvSpPr>
          <p:nvPr>
            <p:ph type="body" idx="1"/>
          </p:nvPr>
        </p:nvSpPr>
        <p:spPr>
          <a:xfrm>
            <a:off x="700404" y="4410392"/>
            <a:ext cx="5596893" cy="4177348"/>
          </a:xfrm>
          <a:noFill/>
          <a:ln/>
        </p:spPr>
        <p:txBody>
          <a:bodyPr lIns="93000" tIns="46499" rIns="93000" bIns="46499"/>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p:spPr>
        <p:txBody>
          <a:bodyPr/>
          <a:lstStyle/>
          <a:p>
            <a:endParaRPr lang="en-US" dirty="0" smtClean="0"/>
          </a:p>
        </p:txBody>
      </p:sp>
      <p:sp>
        <p:nvSpPr>
          <p:cNvPr id="8196" name="Slide Number Placeholder 3"/>
          <p:cNvSpPr>
            <a:spLocks noGrp="1"/>
          </p:cNvSpPr>
          <p:nvPr>
            <p:ph type="sldNum" sz="quarter" idx="5"/>
          </p:nvPr>
        </p:nvSpPr>
        <p:spPr>
          <a:noFill/>
        </p:spPr>
        <p:txBody>
          <a:bodyPr/>
          <a:lstStyle/>
          <a:p>
            <a:fld id="{BB36472F-25E9-430A-BD65-9C76616B9A68}" type="slidenum">
              <a:rPr lang="en-US" smtClean="0"/>
              <a:pPr/>
              <a:t>22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051BF7A-8F2B-423E-8DB6-77724A864BF6}" type="slidenum">
              <a:rPr lang="en-US" smtClean="0">
                <a:latin typeface="Arial" pitchFamily="34" charset="0"/>
              </a:rPr>
              <a:pPr/>
              <a:t>38</a:t>
            </a:fld>
            <a:endParaRPr lang="en-US" dirty="0" smtClean="0">
              <a:latin typeface="Arial" pitchFamily="34" charset="0"/>
            </a:endParaRPr>
          </a:p>
        </p:txBody>
      </p:sp>
      <p:sp>
        <p:nvSpPr>
          <p:cNvPr id="72707" name="Rectangle 2"/>
          <p:cNvSpPr>
            <a:spLocks noGrp="1" noRot="1" noChangeAspect="1" noChangeArrowheads="1" noTextEdit="1"/>
          </p:cNvSpPr>
          <p:nvPr>
            <p:ph type="sldImg"/>
          </p:nvPr>
        </p:nvSpPr>
        <p:spPr>
          <a:xfrm>
            <a:off x="1179513" y="696913"/>
            <a:ext cx="4643437" cy="3481387"/>
          </a:xfrm>
          <a:ln/>
        </p:spPr>
      </p:sp>
      <p:sp>
        <p:nvSpPr>
          <p:cNvPr id="72708" name="Rectangle 3"/>
          <p:cNvSpPr>
            <a:spLocks noGrp="1" noChangeArrowheads="1"/>
          </p:cNvSpPr>
          <p:nvPr>
            <p:ph type="body" idx="1"/>
          </p:nvPr>
        </p:nvSpPr>
        <p:spPr>
          <a:xfrm>
            <a:off x="933661" y="4409046"/>
            <a:ext cx="5130380" cy="4179407"/>
          </a:xfrm>
          <a:noFill/>
          <a:ln/>
        </p:spPr>
        <p:txBody>
          <a:bodyPr/>
          <a:lstStyle/>
          <a:p>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30C0645-8B58-415E-AA86-04BA66798A74}" type="slidenum">
              <a:rPr lang="en-US" smtClean="0">
                <a:latin typeface="Arial" pitchFamily="34" charset="0"/>
              </a:rPr>
              <a:pPr/>
              <a:t>39</a:t>
            </a:fld>
            <a:endParaRPr lang="en-US" dirty="0"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n-US" dirty="0" smtClean="0">
                <a:latin typeface="Arial" pitchFamily="34" charset="0"/>
              </a:rPr>
              <a:t>Spectra of thousands of Supernovae</a:t>
            </a:r>
          </a:p>
          <a:p>
            <a:r>
              <a:rPr lang="en-US" dirty="0" smtClean="0">
                <a:latin typeface="Arial" pitchFamily="34" charset="0"/>
              </a:rPr>
              <a:t>Map the Universe out to even higher redshift</a:t>
            </a:r>
          </a:p>
          <a:p>
            <a:r>
              <a:rPr lang="en-US" dirty="0" smtClean="0">
                <a:latin typeface="Arial" pitchFamily="34" charset="0"/>
              </a:rPr>
              <a:t>Weak Lensing from space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smtClean="0">
                <a:latin typeface="Times New Roman" pitchFamily="-65" charset="0"/>
              </a:rPr>
              <a:t>6%: 3</a:t>
            </a:r>
            <a:r>
              <a:rPr lang="en-US" baseline="30000" smtClean="0">
                <a:latin typeface="Times New Roman" pitchFamily="-65" charset="0"/>
              </a:rPr>
              <a:t>rd</a:t>
            </a:r>
            <a:r>
              <a:rPr lang="en-US" smtClean="0">
                <a:latin typeface="Times New Roman" pitchFamily="-65" charset="0"/>
              </a:rPr>
              <a:t> party financing</a:t>
            </a:r>
          </a:p>
          <a:p>
            <a:r>
              <a:rPr lang="en-US" smtClean="0">
                <a:latin typeface="Times New Roman" pitchFamily="-65" charset="0"/>
              </a:rPr>
              <a:t>1999 – 2003: utility company $16M – a lot of energy saving / improvement of infrastructure</a:t>
            </a:r>
          </a:p>
          <a:p>
            <a:r>
              <a:rPr lang="en-US" smtClean="0">
                <a:latin typeface="Times New Roman" pitchFamily="-65" charset="0"/>
              </a:rPr>
              <a:t>consolidation</a:t>
            </a:r>
          </a:p>
        </p:txBody>
      </p:sp>
      <p:sp>
        <p:nvSpPr>
          <p:cNvPr id="45060" name="Slide Number Placeholder 3"/>
          <p:cNvSpPr>
            <a:spLocks noGrp="1"/>
          </p:cNvSpPr>
          <p:nvPr>
            <p:ph type="sldNum" sz="quarter" idx="5"/>
          </p:nvPr>
        </p:nvSpPr>
        <p:spPr>
          <a:noFill/>
        </p:spPr>
        <p:txBody>
          <a:bodyPr/>
          <a:lstStyle/>
          <a:p>
            <a:pPr>
              <a:buFont typeface="Wingdings" pitchFamily="-65" charset="2"/>
              <a:buNone/>
            </a:pPr>
            <a:fld id="{E2D1673E-1DB2-4FC1-A00A-FED830449F9A}" type="slidenum">
              <a:rPr lang="en-US" smtClean="0"/>
              <a:pPr>
                <a:buFont typeface="Wingdings" pitchFamily="-65" charset="2"/>
                <a:buNone/>
              </a:pPr>
              <a:t>46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6084" name="Slide Number Placeholder 3"/>
          <p:cNvSpPr>
            <a:spLocks noGrp="1"/>
          </p:cNvSpPr>
          <p:nvPr>
            <p:ph type="sldNum" sz="quarter" idx="5"/>
          </p:nvPr>
        </p:nvSpPr>
        <p:spPr>
          <a:noFill/>
        </p:spPr>
        <p:txBody>
          <a:bodyPr/>
          <a:lstStyle/>
          <a:p>
            <a:pPr>
              <a:buFont typeface="Wingdings" pitchFamily="-65" charset="2"/>
              <a:buNone/>
            </a:pPr>
            <a:fld id="{1AD2022D-C0CB-4D81-AC61-CF14F7940DAC}" type="slidenum">
              <a:rPr lang="en-US" smtClean="0"/>
              <a:pPr>
                <a:buFont typeface="Wingdings" pitchFamily="-65" charset="2"/>
                <a:buNone/>
              </a:pPr>
              <a:t>54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lvl="1"/>
            <a:endParaRPr lang="en-US" sz="1600" dirty="0" smtClean="0"/>
          </a:p>
        </p:txBody>
      </p:sp>
      <p:sp>
        <p:nvSpPr>
          <p:cNvPr id="47108" name="Slide Number Placeholder 3"/>
          <p:cNvSpPr>
            <a:spLocks noGrp="1"/>
          </p:cNvSpPr>
          <p:nvPr>
            <p:ph type="sldNum" sz="quarter" idx="5"/>
          </p:nvPr>
        </p:nvSpPr>
        <p:spPr>
          <a:noFill/>
        </p:spPr>
        <p:txBody>
          <a:bodyPr/>
          <a:lstStyle/>
          <a:p>
            <a:pPr>
              <a:buFont typeface="Wingdings" pitchFamily="-65" charset="2"/>
              <a:buNone/>
            </a:pPr>
            <a:fld id="{65FE81A9-25B0-4D1F-8C60-7E60E9BDA92D}" type="slidenum">
              <a:rPr lang="en-US" smtClean="0"/>
              <a:pPr>
                <a:buFont typeface="Wingdings" pitchFamily="-65" charset="2"/>
                <a:buNone/>
              </a:pPr>
              <a:t>55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5800" y="1295400"/>
            <a:ext cx="7772400" cy="0"/>
          </a:xfrm>
          <a:prstGeom prst="line">
            <a:avLst/>
          </a:prstGeom>
          <a:noFill/>
          <a:ln w="25400">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sp>
        <p:nvSpPr>
          <p:cNvPr id="5" name="Line 8"/>
          <p:cNvSpPr>
            <a:spLocks noChangeShapeType="1"/>
          </p:cNvSpPr>
          <p:nvPr/>
        </p:nvSpPr>
        <p:spPr bwMode="auto">
          <a:xfrm>
            <a:off x="685800" y="6400800"/>
            <a:ext cx="7772400" cy="0"/>
          </a:xfrm>
          <a:prstGeom prst="line">
            <a:avLst/>
          </a:prstGeom>
          <a:noFill/>
          <a:ln w="9525">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pic>
        <p:nvPicPr>
          <p:cNvPr id="6" name="Picture 6" descr="fermilogo"/>
          <p:cNvPicPr>
            <a:picLocks noChangeAspect="1" noChangeArrowheads="1"/>
          </p:cNvPicPr>
          <p:nvPr userDrawn="1"/>
        </p:nvPicPr>
        <p:blipFill>
          <a:blip r:embed="rId2" cstate="print"/>
          <a:srcRect/>
          <a:stretch>
            <a:fillRect/>
          </a:stretch>
        </p:blipFill>
        <p:spPr bwMode="auto">
          <a:xfrm>
            <a:off x="7493000" y="304800"/>
            <a:ext cx="965200" cy="9652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dirty="0" smtClean="0"/>
              <a:t>P </a:t>
            </a:r>
            <a:r>
              <a:rPr lang="en-US" dirty="0" err="1" smtClean="0"/>
              <a:t>Oddone</a:t>
            </a:r>
            <a:r>
              <a:rPr lang="en-US" dirty="0" smtClean="0"/>
              <a:t>, DOE Planning Meeting, June 10, 2010</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P Oddone, DOE Planning Meeting, June 10, 2010</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mtClean="0"/>
              <a:t>P Oddone, DOE Planning Meeting, June 10, 2010</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image" Target="../media/image42.png"/><Relationship Id="rId16"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oleObject" Target="../embeddings/oleObject6.bin"/><Relationship Id="rId4" Type="http://schemas.openxmlformats.org/officeDocument/2006/relationships/image" Target="../media/image64.png"/><Relationship Id="rId9"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2.vml"/><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slideLayout" Target="../slideLayouts/slideLayout6.xml"/><Relationship Id="rId4" Type="http://schemas.openxmlformats.org/officeDocument/2006/relationships/image" Target="../media/image105.wmf"/></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4.wmf"/><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0.jpe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21.jpe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3" Type="http://schemas.openxmlformats.org/officeDocument/2006/relationships/hyperlink" Target="http://www.fnal.gov/pub/education/k-12_programs.html" TargetMode="External"/><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jpeg"/></Relationships>
</file>

<file path=ppt/slides/_rels/slide6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 Id="rId5" Type="http://schemas.openxmlformats.org/officeDocument/2006/relationships/image" Target="../media/image147.jpeg"/><Relationship Id="rId4" Type="http://schemas.openxmlformats.org/officeDocument/2006/relationships/image" Target="../media/image146.jpeg"/></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6.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gif"/><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wmf"/><Relationship Id="rId9" Type="http://schemas.openxmlformats.org/officeDocument/2006/relationships/image" Target="../media/image16.jpeg"/><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Broken Symmetry"/>
          <p:cNvPicPr>
            <a:picLocks noChangeAspect="1" noChangeArrowheads="1"/>
          </p:cNvPicPr>
          <p:nvPr/>
        </p:nvPicPr>
        <p:blipFill>
          <a:blip r:embed="rId2" cstate="print"/>
          <a:srcRect/>
          <a:stretch>
            <a:fillRect/>
          </a:stretch>
        </p:blipFill>
        <p:spPr bwMode="auto">
          <a:xfrm>
            <a:off x="0" y="12700"/>
            <a:ext cx="9144000" cy="6097588"/>
          </a:xfrm>
          <a:prstGeom prst="rect">
            <a:avLst/>
          </a:prstGeom>
          <a:noFill/>
          <a:ln w="9525">
            <a:noFill/>
            <a:miter lim="800000"/>
            <a:headEnd/>
            <a:tailEnd/>
          </a:ln>
        </p:spPr>
      </p:pic>
      <p:sp>
        <p:nvSpPr>
          <p:cNvPr id="6147" name="Rectangle 4"/>
          <p:cNvSpPr>
            <a:spLocks noGrp="1" noChangeArrowheads="1"/>
          </p:cNvSpPr>
          <p:nvPr>
            <p:ph type="ctrTitle"/>
          </p:nvPr>
        </p:nvSpPr>
        <p:spPr>
          <a:xfrm>
            <a:off x="26071" y="426953"/>
            <a:ext cx="4258177" cy="1200150"/>
          </a:xfrm>
        </p:spPr>
        <p:txBody>
          <a:bodyPr/>
          <a:lstStyle/>
          <a:p>
            <a:pPr algn="ctr" eaLnBrk="1" hangingPunct="1"/>
            <a:r>
              <a:rPr lang="en-US" sz="2800" dirty="0" smtClean="0"/>
              <a:t>DOE Office of Science Planning Meeting</a:t>
            </a:r>
            <a:r>
              <a:rPr lang="en-US" sz="4000" dirty="0" smtClean="0"/>
              <a:t/>
            </a:r>
            <a:br>
              <a:rPr lang="en-US" sz="4000" dirty="0" smtClean="0"/>
            </a:br>
            <a:r>
              <a:rPr lang="en-US" sz="1600" dirty="0" smtClean="0"/>
              <a:t>June 10, 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 Accelerator Science</a:t>
            </a:r>
            <a:endParaRPr lang="en-US" smtClean="0"/>
          </a:p>
        </p:txBody>
      </p:sp>
      <p:sp>
        <p:nvSpPr>
          <p:cNvPr id="11267"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1268" name="Slide Number Placeholder 4"/>
          <p:cNvSpPr>
            <a:spLocks noGrp="1"/>
          </p:cNvSpPr>
          <p:nvPr>
            <p:ph type="sldNum" sz="quarter" idx="11"/>
          </p:nvPr>
        </p:nvSpPr>
        <p:spPr>
          <a:noFill/>
        </p:spPr>
        <p:txBody>
          <a:bodyPr/>
          <a:lstStyle/>
          <a:p>
            <a:fld id="{87EDEFE3-A003-493C-A38C-4472F66AA564}" type="slidenum">
              <a:rPr lang="en-US" smtClean="0"/>
              <a:pPr/>
              <a:t>10</a:t>
            </a:fld>
            <a:endParaRPr lang="en-US" smtClean="0"/>
          </a:p>
        </p:txBody>
      </p:sp>
      <p:graphicFrame>
        <p:nvGraphicFramePr>
          <p:cNvPr id="6" name="Table 5"/>
          <p:cNvGraphicFramePr>
            <a:graphicFrameLocks noGrp="1"/>
          </p:cNvGraphicFramePr>
          <p:nvPr/>
        </p:nvGraphicFramePr>
        <p:xfrm>
          <a:off x="261938" y="1649413"/>
          <a:ext cx="8636000" cy="3905612"/>
        </p:xfrm>
        <a:graphic>
          <a:graphicData uri="http://schemas.openxmlformats.org/drawingml/2006/table">
            <a:tbl>
              <a:tblPr firstRow="1" bandRow="1">
                <a:tableStyleId>{073A0DAA-6AF3-43AB-8588-CEC1D06C72B9}</a:tableStyleId>
              </a:tblPr>
              <a:tblGrid>
                <a:gridCol w="2249714"/>
                <a:gridCol w="2351315"/>
                <a:gridCol w="2365828"/>
                <a:gridCol w="1669143"/>
              </a:tblGrid>
              <a:tr h="596446">
                <a:tc>
                  <a:txBody>
                    <a:bodyPr/>
                    <a:lstStyle/>
                    <a:p>
                      <a:pPr algn="ctr"/>
                      <a:r>
                        <a:rPr lang="en-US" sz="1600" dirty="0" smtClean="0"/>
                        <a:t>Accelerator Science: Skill</a:t>
                      </a:r>
                    </a:p>
                  </a:txBody>
                  <a:tcPr anchor="ctr"/>
                </a:tc>
                <a:tc>
                  <a:txBody>
                    <a:bodyPr/>
                    <a:lstStyle/>
                    <a:p>
                      <a:pPr algn="ctr"/>
                      <a:r>
                        <a:rPr lang="en-US" sz="1600" dirty="0" smtClean="0"/>
                        <a:t>Energy Frontier</a:t>
                      </a:r>
                      <a:endParaRPr lang="en-US" sz="1600" dirty="0"/>
                    </a:p>
                  </a:txBody>
                  <a:tcPr anchor="ctr"/>
                </a:tc>
                <a:tc>
                  <a:txBody>
                    <a:bodyPr/>
                    <a:lstStyle/>
                    <a:p>
                      <a:pPr algn="ctr"/>
                      <a:r>
                        <a:rPr lang="en-US" sz="1600" dirty="0" smtClean="0"/>
                        <a:t>Intensity Frontier</a:t>
                      </a:r>
                      <a:endParaRPr lang="en-US" sz="1600" dirty="0"/>
                    </a:p>
                  </a:txBody>
                  <a:tcPr anchor="ctr"/>
                </a:tc>
                <a:tc>
                  <a:txBody>
                    <a:bodyPr/>
                    <a:lstStyle/>
                    <a:p>
                      <a:pPr algn="ctr"/>
                      <a:r>
                        <a:rPr lang="en-US" sz="1600" dirty="0" smtClean="0"/>
                        <a:t>Cosmic Frontier</a:t>
                      </a:r>
                      <a:endParaRPr lang="en-US" sz="1600" dirty="0"/>
                    </a:p>
                  </a:txBody>
                  <a:tcPr anchor="ctr"/>
                </a:tc>
              </a:tr>
              <a:tr h="517979">
                <a:tc>
                  <a:txBody>
                    <a:bodyPr/>
                    <a:lstStyle/>
                    <a:p>
                      <a:pPr algn="ctr"/>
                      <a:r>
                        <a:rPr lang="en-US" sz="1400" dirty="0" smtClean="0"/>
                        <a:t>Theory</a:t>
                      </a:r>
                      <a:endParaRPr lang="en-US" sz="1400" dirty="0"/>
                    </a:p>
                  </a:txBody>
                  <a:tcPr anchor="ctr"/>
                </a:tc>
                <a:tc>
                  <a:txBody>
                    <a:bodyPr/>
                    <a:lstStyle/>
                    <a:p>
                      <a:pPr algn="ctr"/>
                      <a:r>
                        <a:rPr lang="en-US" sz="1400" dirty="0" smtClean="0"/>
                        <a:t>Collider</a:t>
                      </a:r>
                      <a:r>
                        <a:rPr lang="en-US" sz="1400" baseline="0" dirty="0" smtClean="0"/>
                        <a:t> beam dynamics (beam-beam, IBS, etc)</a:t>
                      </a:r>
                      <a:endParaRPr lang="en-US" sz="1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Instabilities, loss mitigation (energy deposition)</a:t>
                      </a:r>
                    </a:p>
                  </a:txBody>
                  <a:tcPr anchor="ctr"/>
                </a:tc>
                <a:tc>
                  <a:txBody>
                    <a:bodyPr/>
                    <a:lstStyle/>
                    <a:p>
                      <a:pPr algn="ctr"/>
                      <a:endParaRPr lang="en-US" sz="1400" dirty="0"/>
                    </a:p>
                  </a:txBody>
                  <a:tcPr anchor="ctr"/>
                </a:tc>
              </a:tr>
              <a:tr h="596446">
                <a:tc>
                  <a:txBody>
                    <a:bodyPr/>
                    <a:lstStyle/>
                    <a:p>
                      <a:pPr algn="ctr"/>
                      <a:r>
                        <a:rPr lang="en-US" sz="1400" dirty="0" smtClean="0"/>
                        <a:t>Accelerator</a:t>
                      </a:r>
                      <a:r>
                        <a:rPr lang="en-US" sz="1400" baseline="0" dirty="0" smtClean="0"/>
                        <a:t> Technologies</a:t>
                      </a:r>
                      <a:endParaRPr lang="en-US" sz="1400" dirty="0" smtClean="0"/>
                    </a:p>
                  </a:txBody>
                  <a:tcPr anchor="ctr"/>
                </a:tc>
                <a:tc>
                  <a:txBody>
                    <a:bodyPr/>
                    <a:lstStyle/>
                    <a:p>
                      <a:pPr algn="ctr"/>
                      <a:r>
                        <a:rPr lang="en-US" sz="1400" dirty="0" smtClean="0"/>
                        <a:t>SC Magnets (Nb</a:t>
                      </a:r>
                      <a:r>
                        <a:rPr lang="en-US" sz="1400" baseline="-25000" dirty="0" smtClean="0"/>
                        <a:t>3</a:t>
                      </a:r>
                      <a:r>
                        <a:rPr lang="en-US" sz="1400" dirty="0" smtClean="0"/>
                        <a:t>Sn, HTS),</a:t>
                      </a:r>
                    </a:p>
                    <a:p>
                      <a:pPr algn="ctr"/>
                      <a:r>
                        <a:rPr lang="en-US" sz="1400" dirty="0" smtClean="0"/>
                        <a:t>SC RF (</a:t>
                      </a:r>
                      <a:r>
                        <a:rPr lang="en-US" sz="1400" dirty="0" smtClean="0">
                          <a:latin typeface="Symbol" pitchFamily="18" charset="2"/>
                        </a:rPr>
                        <a:t>b</a:t>
                      </a:r>
                      <a:r>
                        <a:rPr lang="en-US" sz="1400" dirty="0" smtClean="0"/>
                        <a:t>=1),</a:t>
                      </a:r>
                    </a:p>
                    <a:p>
                      <a:pPr algn="ctr"/>
                      <a:r>
                        <a:rPr lang="en-US" sz="1400" dirty="0" smtClean="0"/>
                        <a:t>RF power</a:t>
                      </a:r>
                      <a:endParaRPr lang="en-US" sz="1400" dirty="0"/>
                    </a:p>
                  </a:txBody>
                  <a:tcPr anchor="ctr"/>
                </a:tc>
                <a:tc>
                  <a:txBody>
                    <a:bodyPr/>
                    <a:lstStyle/>
                    <a:p>
                      <a:pPr algn="ctr"/>
                      <a:r>
                        <a:rPr lang="en-US" sz="1400" dirty="0" smtClean="0"/>
                        <a:t>SC RF (</a:t>
                      </a:r>
                      <a:r>
                        <a:rPr lang="en-US" sz="1400" dirty="0" smtClean="0">
                          <a:latin typeface="Symbol" pitchFamily="18" charset="2"/>
                        </a:rPr>
                        <a:t>b</a:t>
                      </a:r>
                      <a:r>
                        <a:rPr lang="en-US" sz="1400" dirty="0" smtClean="0">
                          <a:latin typeface="+mn-lt"/>
                        </a:rPr>
                        <a:t>&lt;</a:t>
                      </a:r>
                      <a:r>
                        <a:rPr lang="en-US" sz="1400" dirty="0" smtClean="0"/>
                        <a:t>1),</a:t>
                      </a:r>
                    </a:p>
                    <a:p>
                      <a:pPr algn="ctr"/>
                      <a:r>
                        <a:rPr lang="en-US" sz="1400" dirty="0" smtClean="0"/>
                        <a:t>Particle Sources,</a:t>
                      </a:r>
                    </a:p>
                    <a:p>
                      <a:pPr algn="ctr"/>
                      <a:r>
                        <a:rPr lang="en-US" sz="1400" dirty="0" smtClean="0"/>
                        <a:t>RF power</a:t>
                      </a:r>
                      <a:endParaRPr lang="en-US" sz="1400" dirty="0"/>
                    </a:p>
                  </a:txBody>
                  <a:tcPr anchor="ctr"/>
                </a:tc>
                <a:tc>
                  <a:txBody>
                    <a:bodyPr/>
                    <a:lstStyle/>
                    <a:p>
                      <a:pPr algn="ctr"/>
                      <a:endParaRPr lang="en-US" sz="1400" dirty="0"/>
                    </a:p>
                  </a:txBody>
                  <a:tcPr anchor="ctr"/>
                </a:tc>
              </a:tr>
              <a:tr h="596446">
                <a:tc>
                  <a:txBody>
                    <a:bodyPr/>
                    <a:lstStyle/>
                    <a:p>
                      <a:pPr algn="ctr"/>
                      <a:r>
                        <a:rPr lang="en-US" sz="1400" dirty="0" smtClean="0"/>
                        <a:t>Advanced Instrumentation</a:t>
                      </a:r>
                      <a:endParaRPr lang="en-US" sz="1400" dirty="0"/>
                    </a:p>
                  </a:txBody>
                  <a:tcPr anchor="ctr"/>
                </a:tc>
                <a:tc>
                  <a:txBody>
                    <a:bodyPr/>
                    <a:lstStyle/>
                    <a:p>
                      <a:pPr algn="ctr"/>
                      <a:r>
                        <a:rPr lang="en-US" sz="1400" dirty="0" smtClean="0"/>
                        <a:t>Beam diagnostics and feedback</a:t>
                      </a:r>
                    </a:p>
                  </a:txBody>
                  <a:tcPr anchor="ctr"/>
                </a:tc>
                <a:tc>
                  <a:txBody>
                    <a:bodyPr/>
                    <a:lstStyle/>
                    <a:p>
                      <a:pPr algn="ctr"/>
                      <a:r>
                        <a:rPr lang="en-US" sz="1400" dirty="0" smtClean="0"/>
                        <a:t>Beam diagnostics and feedback</a:t>
                      </a:r>
                    </a:p>
                  </a:txBody>
                  <a:tcPr anchor="ctr"/>
                </a:tc>
                <a:tc>
                  <a:txBody>
                    <a:bodyPr/>
                    <a:lstStyle/>
                    <a:p>
                      <a:pPr algn="ctr"/>
                      <a:endParaRPr lang="en-US" sz="1400" dirty="0"/>
                    </a:p>
                  </a:txBody>
                  <a:tcPr anchor="ctr"/>
                </a:tc>
              </a:tr>
              <a:tr h="596446">
                <a:tc>
                  <a:txBody>
                    <a:bodyPr/>
                    <a:lstStyle/>
                    <a:p>
                      <a:pPr algn="ctr"/>
                      <a:r>
                        <a:rPr lang="en-US" sz="1400" dirty="0" smtClean="0"/>
                        <a:t>Simulation</a:t>
                      </a:r>
                      <a:endParaRPr lang="en-US" sz="1400" dirty="0"/>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endParaRPr lang="en-US" sz="1400" dirty="0"/>
                    </a:p>
                  </a:txBody>
                  <a:tcPr anchor="ctr"/>
                </a:tc>
              </a:tr>
              <a:tr h="503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Data Analysis &amp; Distributed Computing </a:t>
                      </a:r>
                    </a:p>
                  </a:txBody>
                  <a:tcPr anchor="ctr"/>
                </a:tc>
                <a:tc>
                  <a:txBody>
                    <a:bodyPr/>
                    <a:lstStyle/>
                    <a:p>
                      <a:pPr algn="ctr"/>
                      <a:r>
                        <a:rPr lang="en-US" sz="1400" dirty="0" smtClean="0"/>
                        <a:t>Shot Data Analysis</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r>
            </a:tbl>
          </a:graphicData>
        </a:graphic>
      </p:graphicFrame>
      <p:pic>
        <p:nvPicPr>
          <p:cNvPr id="12" name="Picture 6"/>
          <p:cNvPicPr>
            <a:picLocks noChangeAspect="1" noChangeArrowheads="1"/>
          </p:cNvPicPr>
          <p:nvPr/>
        </p:nvPicPr>
        <p:blipFill>
          <a:blip r:embed="rId3"/>
          <a:srcRect l="10436" t="24123" r="11504" b="19956"/>
          <a:stretch>
            <a:fillRect/>
          </a:stretch>
        </p:blipFill>
        <p:spPr bwMode="auto">
          <a:xfrm>
            <a:off x="2524124" y="2228850"/>
            <a:ext cx="1962151" cy="1053365"/>
          </a:xfrm>
          <a:prstGeom prst="rect">
            <a:avLst/>
          </a:prstGeom>
          <a:noFill/>
          <a:ln w="9525" cap="flat">
            <a:noFill/>
            <a:miter lim="800000"/>
            <a:headEnd/>
            <a:tailEnd/>
          </a:ln>
        </p:spPr>
      </p:pic>
      <p:pic>
        <p:nvPicPr>
          <p:cNvPr id="31" name="Picture 6" descr="phi_new"/>
          <p:cNvPicPr>
            <a:picLocks noChangeAspect="1" noChangeArrowheads="1"/>
          </p:cNvPicPr>
          <p:nvPr/>
        </p:nvPicPr>
        <p:blipFill>
          <a:blip r:embed="rId4" cstate="print"/>
          <a:srcRect l="15960" t="20095" r="5237" b="-2854"/>
          <a:stretch>
            <a:fillRect/>
          </a:stretch>
        </p:blipFill>
        <p:spPr bwMode="auto">
          <a:xfrm>
            <a:off x="4267200" y="2228850"/>
            <a:ext cx="1504950" cy="1104900"/>
          </a:xfrm>
          <a:prstGeom prst="rect">
            <a:avLst/>
          </a:prstGeom>
          <a:noFill/>
        </p:spPr>
      </p:pic>
      <p:pic>
        <p:nvPicPr>
          <p:cNvPr id="33" name="Picture 9" descr="LQS01"/>
          <p:cNvPicPr>
            <a:picLocks noChangeAspect="1" noChangeArrowheads="1"/>
          </p:cNvPicPr>
          <p:nvPr/>
        </p:nvPicPr>
        <p:blipFill>
          <a:blip r:embed="rId5" cstate="print"/>
          <a:srcRect t="4222"/>
          <a:stretch>
            <a:fillRect/>
          </a:stretch>
        </p:blipFill>
        <p:spPr bwMode="auto">
          <a:xfrm>
            <a:off x="2530257" y="3032578"/>
            <a:ext cx="1879818" cy="848530"/>
          </a:xfrm>
          <a:prstGeom prst="rect">
            <a:avLst/>
          </a:prstGeom>
          <a:noFill/>
          <a:ln w="9525">
            <a:noFill/>
            <a:miter lim="800000"/>
            <a:headEnd/>
            <a:tailEnd/>
          </a:ln>
        </p:spPr>
      </p:pic>
      <p:pic>
        <p:nvPicPr>
          <p:cNvPr id="41" name="Picture 2"/>
          <p:cNvPicPr>
            <a:picLocks noChangeAspect="1" noChangeArrowheads="1"/>
          </p:cNvPicPr>
          <p:nvPr/>
        </p:nvPicPr>
        <p:blipFill>
          <a:blip r:embed="rId6" cstate="print"/>
          <a:srcRect b="12271"/>
          <a:stretch>
            <a:fillRect/>
          </a:stretch>
        </p:blipFill>
        <p:spPr bwMode="auto">
          <a:xfrm>
            <a:off x="3903426" y="3029153"/>
            <a:ext cx="1563924" cy="919541"/>
          </a:xfrm>
          <a:prstGeom prst="rect">
            <a:avLst/>
          </a:prstGeom>
          <a:noFill/>
          <a:ln w="9525">
            <a:noFill/>
            <a:miter lim="800000"/>
            <a:headEnd/>
            <a:tailEnd/>
          </a:ln>
        </p:spPr>
      </p:pic>
      <p:grpSp>
        <p:nvGrpSpPr>
          <p:cNvPr id="45" name="Group 44"/>
          <p:cNvGrpSpPr>
            <a:grpSpLocks/>
          </p:cNvGrpSpPr>
          <p:nvPr/>
        </p:nvGrpSpPr>
        <p:grpSpPr bwMode="auto">
          <a:xfrm>
            <a:off x="2533651" y="3615313"/>
            <a:ext cx="3771899" cy="718562"/>
            <a:chOff x="192" y="2736"/>
            <a:chExt cx="5433" cy="1039"/>
          </a:xfrm>
        </p:grpSpPr>
        <p:pic>
          <p:nvPicPr>
            <p:cNvPr id="46" name="Picture 18"/>
            <p:cNvPicPr>
              <a:picLocks noChangeAspect="1" noChangeArrowheads="1"/>
            </p:cNvPicPr>
            <p:nvPr/>
          </p:nvPicPr>
          <p:blipFill>
            <a:blip r:embed="rId7" cstate="print"/>
            <a:srcRect l="7509" t="668" b="13054"/>
            <a:stretch>
              <a:fillRect/>
            </a:stretch>
          </p:blipFill>
          <p:spPr bwMode="auto">
            <a:xfrm>
              <a:off x="192" y="2739"/>
              <a:ext cx="1478" cy="1031"/>
            </a:xfrm>
            <a:prstGeom prst="rect">
              <a:avLst/>
            </a:prstGeom>
            <a:noFill/>
            <a:ln w="9525">
              <a:noFill/>
              <a:miter lim="800000"/>
              <a:headEnd/>
              <a:tailEnd/>
            </a:ln>
          </p:spPr>
        </p:pic>
        <p:pic>
          <p:nvPicPr>
            <p:cNvPr id="47" name="Picture 19"/>
            <p:cNvPicPr>
              <a:picLocks noChangeAspect="1" noChangeArrowheads="1"/>
            </p:cNvPicPr>
            <p:nvPr/>
          </p:nvPicPr>
          <p:blipFill>
            <a:blip r:embed="rId8" cstate="print"/>
            <a:srcRect l="3766" r="4144" b="13098"/>
            <a:stretch>
              <a:fillRect/>
            </a:stretch>
          </p:blipFill>
          <p:spPr bwMode="auto">
            <a:xfrm>
              <a:off x="1546" y="2740"/>
              <a:ext cx="1467" cy="1035"/>
            </a:xfrm>
            <a:prstGeom prst="rect">
              <a:avLst/>
            </a:prstGeom>
            <a:noFill/>
            <a:ln w="9525">
              <a:noFill/>
              <a:miter lim="800000"/>
              <a:headEnd/>
              <a:tailEnd/>
            </a:ln>
          </p:spPr>
        </p:pic>
        <p:pic>
          <p:nvPicPr>
            <p:cNvPr id="48" name="Picture 20"/>
            <p:cNvPicPr>
              <a:picLocks noChangeAspect="1" noChangeArrowheads="1"/>
            </p:cNvPicPr>
            <p:nvPr/>
          </p:nvPicPr>
          <p:blipFill>
            <a:blip r:embed="rId9" cstate="print"/>
            <a:srcRect l="7133" b="13054"/>
            <a:stretch>
              <a:fillRect/>
            </a:stretch>
          </p:blipFill>
          <p:spPr bwMode="auto">
            <a:xfrm>
              <a:off x="2922" y="2736"/>
              <a:ext cx="1484" cy="1039"/>
            </a:xfrm>
            <a:prstGeom prst="rect">
              <a:avLst/>
            </a:prstGeom>
            <a:noFill/>
            <a:ln w="9525">
              <a:noFill/>
              <a:miter lim="800000"/>
              <a:headEnd/>
              <a:tailEnd/>
            </a:ln>
          </p:spPr>
        </p:pic>
        <p:pic>
          <p:nvPicPr>
            <p:cNvPr id="49" name="Picture 21"/>
            <p:cNvPicPr>
              <a:picLocks noChangeAspect="1" noChangeArrowheads="1"/>
            </p:cNvPicPr>
            <p:nvPr/>
          </p:nvPicPr>
          <p:blipFill>
            <a:blip r:embed="rId10" cstate="print"/>
            <a:srcRect l="3755" r="3755" b="13054"/>
            <a:stretch>
              <a:fillRect/>
            </a:stretch>
          </p:blipFill>
          <p:spPr bwMode="auto">
            <a:xfrm>
              <a:off x="4147" y="2736"/>
              <a:ext cx="1478" cy="1039"/>
            </a:xfrm>
            <a:prstGeom prst="rect">
              <a:avLst/>
            </a:prstGeom>
            <a:noFill/>
            <a:ln w="9525">
              <a:noFill/>
              <a:miter lim="800000"/>
              <a:headEnd/>
              <a:tailEnd/>
            </a:ln>
          </p:spPr>
        </p:pic>
      </p:grpSp>
      <p:pic>
        <p:nvPicPr>
          <p:cNvPr id="24" name="Picture 2"/>
          <p:cNvPicPr>
            <a:picLocks noGrp="1" noChangeAspect="1" noChangeArrowheads="1"/>
          </p:cNvPicPr>
          <p:nvPr>
            <p:ph sz="quarter" idx="4294967295"/>
          </p:nvPr>
        </p:nvPicPr>
        <p:blipFill>
          <a:blip r:embed="rId11" cstate="print"/>
          <a:srcRect l="17446" t="24149" r="2702" b="12431"/>
          <a:stretch>
            <a:fillRect/>
          </a:stretch>
        </p:blipFill>
        <p:spPr bwMode="auto">
          <a:xfrm>
            <a:off x="5586103" y="2220693"/>
            <a:ext cx="1648197" cy="1108758"/>
          </a:xfrm>
          <a:prstGeom prst="rect">
            <a:avLst/>
          </a:prstGeom>
          <a:noFill/>
          <a:ln w="9525">
            <a:noFill/>
            <a:miter lim="800000"/>
            <a:headEnd/>
            <a:tailEnd/>
          </a:ln>
        </p:spPr>
      </p:pic>
      <p:pic>
        <p:nvPicPr>
          <p:cNvPr id="25" name="Picture 52" descr="U:\mydocs\holmes\Public\Pictures\ILC Cavity.jpg"/>
          <p:cNvPicPr>
            <a:picLocks noChangeAspect="1" noChangeArrowheads="1"/>
          </p:cNvPicPr>
          <p:nvPr/>
        </p:nvPicPr>
        <p:blipFill>
          <a:blip r:embed="rId12"/>
          <a:srcRect t="21352"/>
          <a:stretch>
            <a:fillRect/>
          </a:stretch>
        </p:blipFill>
        <p:spPr bwMode="auto">
          <a:xfrm>
            <a:off x="5067300" y="3162301"/>
            <a:ext cx="2173554" cy="861244"/>
          </a:xfrm>
          <a:prstGeom prst="rect">
            <a:avLst/>
          </a:prstGeom>
          <a:noFill/>
          <a:ln w="9525">
            <a:noFill/>
            <a:miter lim="800000"/>
            <a:headEnd/>
            <a:tailEnd/>
          </a:ln>
        </p:spPr>
      </p:pic>
      <p:pic>
        <p:nvPicPr>
          <p:cNvPr id="26" name="Picture 5"/>
          <p:cNvPicPr>
            <a:picLocks noChangeAspect="1" noChangeArrowheads="1"/>
          </p:cNvPicPr>
          <p:nvPr/>
        </p:nvPicPr>
        <p:blipFill>
          <a:blip r:embed="rId13" cstate="print"/>
          <a:srcRect l="11013" t="9598" r="24701" b="43905"/>
          <a:stretch>
            <a:fillRect/>
          </a:stretch>
        </p:blipFill>
        <p:spPr bwMode="auto">
          <a:xfrm>
            <a:off x="4134347" y="4731800"/>
            <a:ext cx="1513978" cy="821276"/>
          </a:xfrm>
          <a:prstGeom prst="rect">
            <a:avLst/>
          </a:prstGeom>
          <a:noFill/>
          <a:ln w="9525">
            <a:noFill/>
            <a:miter lim="800000"/>
            <a:headEnd/>
            <a:tailEnd/>
          </a:ln>
        </p:spPr>
      </p:pic>
      <p:pic>
        <p:nvPicPr>
          <p:cNvPr id="27" name="Picture 26" descr="Fig2"/>
          <p:cNvPicPr>
            <a:picLocks noChangeAspect="1" noChangeArrowheads="1"/>
          </p:cNvPicPr>
          <p:nvPr/>
        </p:nvPicPr>
        <p:blipFill>
          <a:blip r:embed="rId14"/>
          <a:srcRect l="2872" t="6509" b="4207"/>
          <a:stretch>
            <a:fillRect/>
          </a:stretch>
        </p:blipFill>
        <p:spPr bwMode="auto">
          <a:xfrm>
            <a:off x="5940067" y="3762375"/>
            <a:ext cx="1302870" cy="1057275"/>
          </a:xfrm>
          <a:prstGeom prst="rect">
            <a:avLst/>
          </a:prstGeom>
          <a:noFill/>
          <a:ln w="38100">
            <a:noFill/>
            <a:miter lim="800000"/>
            <a:headEnd/>
            <a:tailEnd/>
          </a:ln>
        </p:spPr>
      </p:pic>
      <p:pic>
        <p:nvPicPr>
          <p:cNvPr id="28" name="Picture 55" descr="C:\Documents and Settings\holmes\Desktop\Picture1.png"/>
          <p:cNvPicPr>
            <a:picLocks noChangeAspect="1" noChangeArrowheads="1"/>
          </p:cNvPicPr>
          <p:nvPr/>
        </p:nvPicPr>
        <p:blipFill>
          <a:blip r:embed="rId15" cstate="print"/>
          <a:srcRect/>
          <a:stretch>
            <a:fillRect/>
          </a:stretch>
        </p:blipFill>
        <p:spPr bwMode="auto">
          <a:xfrm>
            <a:off x="3781054" y="4020517"/>
            <a:ext cx="2400672" cy="858573"/>
          </a:xfrm>
          <a:prstGeom prst="rect">
            <a:avLst/>
          </a:prstGeom>
          <a:noFill/>
          <a:ln w="9525">
            <a:noFill/>
            <a:miter lim="800000"/>
            <a:headEnd/>
            <a:tailEnd/>
          </a:ln>
        </p:spPr>
      </p:pic>
      <p:pic>
        <p:nvPicPr>
          <p:cNvPr id="29" name="Picture 3"/>
          <p:cNvPicPr>
            <a:picLocks noGrp="1" noChangeAspect="1" noChangeArrowheads="1"/>
          </p:cNvPicPr>
          <p:nvPr>
            <p:ph sz="quarter" idx="4294967295"/>
          </p:nvPr>
        </p:nvPicPr>
        <p:blipFill>
          <a:blip r:embed="rId16"/>
          <a:srcRect l="4959" t="7182" r="6612"/>
          <a:stretch>
            <a:fillRect/>
          </a:stretch>
        </p:blipFill>
        <p:spPr bwMode="auto">
          <a:xfrm>
            <a:off x="2524125" y="4226875"/>
            <a:ext cx="1674359" cy="1314450"/>
          </a:xfrm>
          <a:prstGeom prst="rect">
            <a:avLst/>
          </a:prstGeom>
          <a:noFill/>
          <a:ln w="9525">
            <a:noFill/>
            <a:miter lim="800000"/>
            <a:headEnd/>
            <a:tailEnd/>
          </a:ln>
        </p:spPr>
      </p:pic>
      <p:pic>
        <p:nvPicPr>
          <p:cNvPr id="30" name="Picture 10" descr="Solenoid2_layeredhelix2_1"/>
          <p:cNvPicPr>
            <a:picLocks noChangeAspect="1" noChangeArrowheads="1"/>
          </p:cNvPicPr>
          <p:nvPr/>
        </p:nvPicPr>
        <p:blipFill>
          <a:blip r:embed="rId17" cstate="print"/>
          <a:srcRect r="20589" b="6425"/>
          <a:stretch>
            <a:fillRect/>
          </a:stretch>
        </p:blipFill>
        <p:spPr bwMode="auto">
          <a:xfrm>
            <a:off x="5661765" y="4514850"/>
            <a:ext cx="1582681" cy="1041198"/>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 Accelerator Science</a:t>
            </a:r>
            <a:endParaRPr lang="en-US" smtClean="0"/>
          </a:p>
        </p:txBody>
      </p:sp>
      <p:sp>
        <p:nvSpPr>
          <p:cNvPr id="11267"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1268" name="Slide Number Placeholder 4"/>
          <p:cNvSpPr>
            <a:spLocks noGrp="1"/>
          </p:cNvSpPr>
          <p:nvPr>
            <p:ph type="sldNum" sz="quarter" idx="11"/>
          </p:nvPr>
        </p:nvSpPr>
        <p:spPr>
          <a:noFill/>
        </p:spPr>
        <p:txBody>
          <a:bodyPr/>
          <a:lstStyle/>
          <a:p>
            <a:fld id="{87EDEFE3-A003-493C-A38C-4472F66AA564}" type="slidenum">
              <a:rPr lang="en-US" smtClean="0"/>
              <a:pPr/>
              <a:t>11</a:t>
            </a:fld>
            <a:endParaRPr lang="en-US" smtClean="0"/>
          </a:p>
        </p:txBody>
      </p:sp>
      <p:graphicFrame>
        <p:nvGraphicFramePr>
          <p:cNvPr id="6" name="Table 5"/>
          <p:cNvGraphicFramePr>
            <a:graphicFrameLocks noGrp="1"/>
          </p:cNvGraphicFramePr>
          <p:nvPr/>
        </p:nvGraphicFramePr>
        <p:xfrm>
          <a:off x="261938" y="1649413"/>
          <a:ext cx="8636000" cy="3905612"/>
        </p:xfrm>
        <a:graphic>
          <a:graphicData uri="http://schemas.openxmlformats.org/drawingml/2006/table">
            <a:tbl>
              <a:tblPr firstRow="1" bandRow="1">
                <a:tableStyleId>{073A0DAA-6AF3-43AB-8588-CEC1D06C72B9}</a:tableStyleId>
              </a:tblPr>
              <a:tblGrid>
                <a:gridCol w="2249714"/>
                <a:gridCol w="2351315"/>
                <a:gridCol w="2365828"/>
                <a:gridCol w="1669143"/>
              </a:tblGrid>
              <a:tr h="596446">
                <a:tc>
                  <a:txBody>
                    <a:bodyPr/>
                    <a:lstStyle/>
                    <a:p>
                      <a:pPr algn="ctr"/>
                      <a:r>
                        <a:rPr lang="en-US" sz="1600" dirty="0" smtClean="0"/>
                        <a:t>Accelerator Science: Skill</a:t>
                      </a:r>
                    </a:p>
                  </a:txBody>
                  <a:tcPr anchor="ctr"/>
                </a:tc>
                <a:tc>
                  <a:txBody>
                    <a:bodyPr/>
                    <a:lstStyle/>
                    <a:p>
                      <a:pPr algn="ctr"/>
                      <a:r>
                        <a:rPr lang="en-US" sz="1600" dirty="0" smtClean="0"/>
                        <a:t>Energy Frontier</a:t>
                      </a:r>
                      <a:endParaRPr lang="en-US" sz="1600" dirty="0"/>
                    </a:p>
                  </a:txBody>
                  <a:tcPr anchor="ctr"/>
                </a:tc>
                <a:tc>
                  <a:txBody>
                    <a:bodyPr/>
                    <a:lstStyle/>
                    <a:p>
                      <a:pPr algn="ctr"/>
                      <a:r>
                        <a:rPr lang="en-US" sz="1600" dirty="0" smtClean="0"/>
                        <a:t>Intensity Frontier</a:t>
                      </a:r>
                      <a:endParaRPr lang="en-US" sz="1600" dirty="0"/>
                    </a:p>
                  </a:txBody>
                  <a:tcPr anchor="ctr"/>
                </a:tc>
                <a:tc>
                  <a:txBody>
                    <a:bodyPr/>
                    <a:lstStyle/>
                    <a:p>
                      <a:pPr algn="ctr"/>
                      <a:r>
                        <a:rPr lang="en-US" sz="1600" dirty="0" smtClean="0"/>
                        <a:t>Cosmic Frontier</a:t>
                      </a:r>
                      <a:endParaRPr lang="en-US" sz="1600" dirty="0"/>
                    </a:p>
                  </a:txBody>
                  <a:tcPr anchor="ctr"/>
                </a:tc>
              </a:tr>
              <a:tr h="517979">
                <a:tc>
                  <a:txBody>
                    <a:bodyPr/>
                    <a:lstStyle/>
                    <a:p>
                      <a:pPr algn="ctr"/>
                      <a:r>
                        <a:rPr lang="en-US" sz="1400" dirty="0" smtClean="0"/>
                        <a:t>Theory</a:t>
                      </a:r>
                      <a:endParaRPr lang="en-US" sz="1400" dirty="0"/>
                    </a:p>
                  </a:txBody>
                  <a:tcPr anchor="ctr"/>
                </a:tc>
                <a:tc>
                  <a:txBody>
                    <a:bodyPr/>
                    <a:lstStyle/>
                    <a:p>
                      <a:pPr algn="ctr"/>
                      <a:r>
                        <a:rPr lang="en-US" sz="1400" dirty="0" smtClean="0"/>
                        <a:t>Collider</a:t>
                      </a:r>
                      <a:r>
                        <a:rPr lang="en-US" sz="1400" baseline="0" dirty="0" smtClean="0"/>
                        <a:t> beam dynamics (beam-beam, IBS, etc)</a:t>
                      </a:r>
                      <a:endParaRPr lang="en-US" sz="1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Instabilities, loss mitigation (energy deposition)</a:t>
                      </a:r>
                    </a:p>
                  </a:txBody>
                  <a:tcPr anchor="ctr"/>
                </a:tc>
                <a:tc>
                  <a:txBody>
                    <a:bodyPr/>
                    <a:lstStyle/>
                    <a:p>
                      <a:pPr algn="ctr"/>
                      <a:endParaRPr lang="en-US" sz="1400" dirty="0"/>
                    </a:p>
                  </a:txBody>
                  <a:tcPr anchor="ctr"/>
                </a:tc>
              </a:tr>
              <a:tr h="596446">
                <a:tc>
                  <a:txBody>
                    <a:bodyPr/>
                    <a:lstStyle/>
                    <a:p>
                      <a:pPr algn="ctr"/>
                      <a:r>
                        <a:rPr lang="en-US" sz="1400" dirty="0" smtClean="0"/>
                        <a:t>Accelerator</a:t>
                      </a:r>
                      <a:r>
                        <a:rPr lang="en-US" sz="1400" baseline="0" dirty="0" smtClean="0"/>
                        <a:t> Technologies</a:t>
                      </a:r>
                      <a:endParaRPr lang="en-US" sz="1400" dirty="0" smtClean="0"/>
                    </a:p>
                  </a:txBody>
                  <a:tcPr anchor="ctr"/>
                </a:tc>
                <a:tc>
                  <a:txBody>
                    <a:bodyPr/>
                    <a:lstStyle/>
                    <a:p>
                      <a:pPr algn="ctr"/>
                      <a:r>
                        <a:rPr lang="en-US" sz="1400" dirty="0" smtClean="0"/>
                        <a:t>SC Magnets (Nb</a:t>
                      </a:r>
                      <a:r>
                        <a:rPr lang="en-US" sz="1400" baseline="-25000" dirty="0" smtClean="0"/>
                        <a:t>3</a:t>
                      </a:r>
                      <a:r>
                        <a:rPr lang="en-US" sz="1400" dirty="0" smtClean="0"/>
                        <a:t>Sn, HTS),</a:t>
                      </a:r>
                    </a:p>
                    <a:p>
                      <a:pPr algn="ctr"/>
                      <a:r>
                        <a:rPr lang="en-US" sz="1400" dirty="0" smtClean="0"/>
                        <a:t>SC RF (</a:t>
                      </a:r>
                      <a:r>
                        <a:rPr lang="en-US" sz="1400" dirty="0" smtClean="0">
                          <a:latin typeface="Symbol" pitchFamily="18" charset="2"/>
                        </a:rPr>
                        <a:t>b</a:t>
                      </a:r>
                      <a:r>
                        <a:rPr lang="en-US" sz="1400" dirty="0" smtClean="0"/>
                        <a:t>=1),</a:t>
                      </a:r>
                    </a:p>
                    <a:p>
                      <a:pPr algn="ctr"/>
                      <a:r>
                        <a:rPr lang="en-US" sz="1400" dirty="0" smtClean="0"/>
                        <a:t>RF power</a:t>
                      </a:r>
                      <a:endParaRPr lang="en-US" sz="1400" dirty="0"/>
                    </a:p>
                  </a:txBody>
                  <a:tcPr anchor="ctr"/>
                </a:tc>
                <a:tc>
                  <a:txBody>
                    <a:bodyPr/>
                    <a:lstStyle/>
                    <a:p>
                      <a:pPr algn="ctr"/>
                      <a:r>
                        <a:rPr lang="en-US" sz="1400" dirty="0" smtClean="0"/>
                        <a:t>SC RF (</a:t>
                      </a:r>
                      <a:r>
                        <a:rPr lang="en-US" sz="1400" dirty="0" smtClean="0">
                          <a:latin typeface="Symbol" pitchFamily="18" charset="2"/>
                        </a:rPr>
                        <a:t>b</a:t>
                      </a:r>
                      <a:r>
                        <a:rPr lang="en-US" sz="1400" dirty="0" smtClean="0">
                          <a:latin typeface="+mn-lt"/>
                        </a:rPr>
                        <a:t>&lt;</a:t>
                      </a:r>
                      <a:r>
                        <a:rPr lang="en-US" sz="1400" dirty="0" smtClean="0"/>
                        <a:t>1),</a:t>
                      </a:r>
                    </a:p>
                    <a:p>
                      <a:pPr algn="ctr"/>
                      <a:r>
                        <a:rPr lang="en-US" sz="1400" dirty="0" smtClean="0"/>
                        <a:t>Particle Sources,</a:t>
                      </a:r>
                    </a:p>
                    <a:p>
                      <a:pPr algn="ctr"/>
                      <a:r>
                        <a:rPr lang="en-US" sz="1400" dirty="0" smtClean="0"/>
                        <a:t>RF power</a:t>
                      </a:r>
                      <a:endParaRPr lang="en-US" sz="1400" dirty="0"/>
                    </a:p>
                  </a:txBody>
                  <a:tcPr anchor="ctr"/>
                </a:tc>
                <a:tc>
                  <a:txBody>
                    <a:bodyPr/>
                    <a:lstStyle/>
                    <a:p>
                      <a:pPr algn="ctr"/>
                      <a:endParaRPr lang="en-US" sz="1400" dirty="0"/>
                    </a:p>
                  </a:txBody>
                  <a:tcPr anchor="ctr"/>
                </a:tc>
              </a:tr>
              <a:tr h="596446">
                <a:tc>
                  <a:txBody>
                    <a:bodyPr/>
                    <a:lstStyle/>
                    <a:p>
                      <a:pPr algn="ctr"/>
                      <a:r>
                        <a:rPr lang="en-US" sz="1400" dirty="0" smtClean="0"/>
                        <a:t>Advanced Instrumentation</a:t>
                      </a:r>
                      <a:endParaRPr lang="en-US" sz="1400" dirty="0"/>
                    </a:p>
                  </a:txBody>
                  <a:tcPr anchor="ctr"/>
                </a:tc>
                <a:tc>
                  <a:txBody>
                    <a:bodyPr/>
                    <a:lstStyle/>
                    <a:p>
                      <a:pPr algn="ctr"/>
                      <a:r>
                        <a:rPr lang="en-US" sz="1400" dirty="0" smtClean="0"/>
                        <a:t>Beam diagnostics and feedback</a:t>
                      </a:r>
                    </a:p>
                  </a:txBody>
                  <a:tcPr anchor="ctr"/>
                </a:tc>
                <a:tc>
                  <a:txBody>
                    <a:bodyPr/>
                    <a:lstStyle/>
                    <a:p>
                      <a:pPr algn="ctr"/>
                      <a:r>
                        <a:rPr lang="en-US" sz="1400" dirty="0" smtClean="0"/>
                        <a:t>Beam diagnostics and feedback</a:t>
                      </a:r>
                    </a:p>
                  </a:txBody>
                  <a:tcPr anchor="ctr"/>
                </a:tc>
                <a:tc>
                  <a:txBody>
                    <a:bodyPr/>
                    <a:lstStyle/>
                    <a:p>
                      <a:pPr algn="ctr"/>
                      <a:endParaRPr lang="en-US" sz="1400" dirty="0"/>
                    </a:p>
                  </a:txBody>
                  <a:tcPr anchor="ctr"/>
                </a:tc>
              </a:tr>
              <a:tr h="596446">
                <a:tc>
                  <a:txBody>
                    <a:bodyPr/>
                    <a:lstStyle/>
                    <a:p>
                      <a:pPr algn="ctr"/>
                      <a:r>
                        <a:rPr lang="en-US" sz="1400" dirty="0" smtClean="0"/>
                        <a:t>Simulation</a:t>
                      </a:r>
                      <a:endParaRPr lang="en-US" sz="1400" dirty="0"/>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endParaRPr lang="en-US" sz="1400" dirty="0"/>
                    </a:p>
                  </a:txBody>
                  <a:tcPr anchor="ctr"/>
                </a:tc>
              </a:tr>
              <a:tr h="503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Data Analysis &amp; Distributed Computing </a:t>
                      </a:r>
                    </a:p>
                  </a:txBody>
                  <a:tcPr anchor="ctr"/>
                </a:tc>
                <a:tc>
                  <a:txBody>
                    <a:bodyPr/>
                    <a:lstStyle/>
                    <a:p>
                      <a:pPr algn="ctr"/>
                      <a:r>
                        <a:rPr lang="en-US" sz="1400" dirty="0" smtClean="0"/>
                        <a:t>Shot Data Analysis</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03200"/>
            <a:ext cx="9144000" cy="1143000"/>
          </a:xfrm>
        </p:spPr>
        <p:txBody>
          <a:bodyPr/>
          <a:lstStyle/>
          <a:p>
            <a:pPr algn="ctr"/>
            <a:r>
              <a:rPr lang="en-US" smtClean="0"/>
              <a:t>World class skills </a:t>
            </a:r>
            <a:r>
              <a:rPr lang="en-US" smtClean="0">
                <a:sym typeface="Wingdings" pitchFamily="-65" charset="2"/>
              </a:rPr>
              <a:t> Large Scale User Facilities</a:t>
            </a:r>
            <a:endParaRPr lang="en-US" smtClean="0"/>
          </a:p>
        </p:txBody>
      </p:sp>
      <p:sp>
        <p:nvSpPr>
          <p:cNvPr id="13316"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lstStyle/>
          <a:p>
            <a:fld id="{670A7CCF-4FA6-4E65-BD45-7E48CE4D8510}" type="slidenum">
              <a:rPr lang="en-US" sz="1200">
                <a:solidFill>
                  <a:srgbClr val="FFFFFF"/>
                </a:solidFill>
              </a:rPr>
              <a:pPr/>
              <a:t>12</a:t>
            </a:fld>
            <a:endParaRPr lang="en-US" sz="1200">
              <a:solidFill>
                <a:srgbClr val="FFFFFF"/>
              </a:solidFill>
            </a:endParaRPr>
          </a:p>
        </p:txBody>
      </p:sp>
      <p:graphicFrame>
        <p:nvGraphicFramePr>
          <p:cNvPr id="24637" name="Group 1085"/>
          <p:cNvGraphicFramePr>
            <a:graphicFrameLocks noGrp="1"/>
          </p:cNvGraphicFramePr>
          <p:nvPr/>
        </p:nvGraphicFramePr>
        <p:xfrm>
          <a:off x="203200" y="1253839"/>
          <a:ext cx="8737599" cy="4986020"/>
        </p:xfrm>
        <a:graphic>
          <a:graphicData uri="http://schemas.openxmlformats.org/drawingml/2006/table">
            <a:tbl>
              <a:tblPr/>
              <a:tblGrid>
                <a:gridCol w="1973943"/>
                <a:gridCol w="2410623"/>
                <a:gridCol w="2317531"/>
                <a:gridCol w="2035502"/>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Large Scale User Facilities: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172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Cosmological Computing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Accelerator Technologies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MuCOOL</a:t>
                      </a:r>
                      <a:r>
                        <a:rPr kumimoji="0" lang="en-US" sz="1400" b="0" i="0" u="none" strike="noStrike" cap="none" normalizeH="0" baseline="0" dirty="0" smtClean="0">
                          <a:ln>
                            <a:noFill/>
                          </a:ln>
                          <a:solidFill>
                            <a:srgbClr val="000054"/>
                          </a:solidFill>
                          <a:effectLst/>
                          <a:latin typeface="Arial" charset="0"/>
                        </a:rPr>
                        <a:t> Test Area,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Collider, ILC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 </a:t>
                      </a: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LBNE, Mu2e, Project X, Neutrino Factory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Detector Facility Center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Extruded </a:t>
                      </a:r>
                      <a:r>
                        <a:rPr kumimoji="0" lang="en-US" sz="1400" b="0" i="0" u="none" strike="noStrike" cap="none" normalizeH="0" baseline="0" dirty="0" err="1" smtClean="0">
                          <a:ln>
                            <a:noFill/>
                          </a:ln>
                          <a:solidFill>
                            <a:srgbClr val="000054"/>
                          </a:solidFill>
                          <a:effectLst/>
                          <a:latin typeface="Arial" charset="0"/>
                        </a:rPr>
                        <a:t>Scintillator</a:t>
                      </a:r>
                      <a:r>
                        <a:rPr kumimoji="0" lang="en-US" sz="1400" b="0" i="0" u="none" strike="noStrike" cap="none" normalizeH="0" baseline="0" dirty="0" smtClean="0">
                          <a:ln>
                            <a:noFill/>
                          </a:ln>
                          <a:solidFill>
                            <a:srgbClr val="000054"/>
                          </a:solidFill>
                          <a:effectLst/>
                          <a:latin typeface="Arial" charset="0"/>
                        </a:rPr>
                        <a:t>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 Facility Center (DES CCD packaging)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2860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Physics Center, Open Science Grid, CMS Tier-1 Center, Advanced Network,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Massive Data Storage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Open Science Grid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Survey Data Archive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68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Systems Integration,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Project Management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Complex,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CDF/</a:t>
                      </a:r>
                      <a:r>
                        <a:rPr kumimoji="0" lang="en-US" sz="1400" b="0" i="0" u="none" strike="noStrike" cap="none" normalizeH="0" baseline="0" dirty="0" err="1" smtClean="0">
                          <a:ln>
                            <a:noFill/>
                          </a:ln>
                          <a:solidFill>
                            <a:srgbClr val="000054"/>
                          </a:solidFill>
                          <a:effectLst/>
                          <a:latin typeface="Arial" charset="0"/>
                        </a:rPr>
                        <a:t>DZero</a:t>
                      </a:r>
                      <a:r>
                        <a:rPr kumimoji="0" lang="en-US" sz="1400" b="0" i="0" u="none" strike="noStrike" cap="none" normalizeH="0" baseline="0" dirty="0" smtClean="0">
                          <a:ln>
                            <a:noFill/>
                          </a:ln>
                          <a:solidFill>
                            <a:srgbClr val="000054"/>
                          </a:solidFill>
                          <a:effectLst/>
                          <a:latin typeface="Arial" charset="0"/>
                        </a:rPr>
                        <a:t> detectors,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Remote </a:t>
                      </a:r>
                      <a:r>
                        <a:rPr kumimoji="0" lang="en-US" sz="1400" b="0" i="0" u="none" strike="noStrike" cap="none" normalizeH="0" baseline="0" dirty="0" err="1" smtClean="0">
                          <a:ln>
                            <a:noFill/>
                          </a:ln>
                          <a:solidFill>
                            <a:srgbClr val="000054"/>
                          </a:solidFill>
                          <a:effectLst/>
                          <a:latin typeface="Arial" charset="0"/>
                        </a:rPr>
                        <a:t>Oper</a:t>
                      </a:r>
                      <a:r>
                        <a:rPr kumimoji="0" lang="en-US" sz="1400" b="0" i="0" u="none" strike="noStrike" cap="none" normalizeH="0" baseline="0" dirty="0" smtClean="0">
                          <a:ln>
                            <a:noFill/>
                          </a:ln>
                          <a:solidFill>
                            <a:srgbClr val="000054"/>
                          </a:solidFill>
                          <a:effectLst/>
                          <a:latin typeface="Arial" charset="0"/>
                        </a:rPr>
                        <a:t>. Center,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&amp; BNB (</a:t>
                      </a:r>
                      <a:r>
                        <a:rPr kumimoji="0" lang="en-US" sz="1400" b="0" i="0" u="none" strike="noStrike" cap="none" normalizeH="0" baseline="0" dirty="0" smtClean="0">
                          <a:ln>
                            <a:noFill/>
                          </a:ln>
                          <a:solidFill>
                            <a:srgbClr val="000054"/>
                          </a:solidFill>
                          <a:effectLst/>
                          <a:latin typeface="Symbol" pitchFamily="18" charset="2"/>
                        </a:rPr>
                        <a:t>n</a:t>
                      </a:r>
                      <a:r>
                        <a:rPr kumimoji="0" lang="en-US" sz="1400" b="0" i="0" u="none" strike="noStrike" cap="none" normalizeH="0" baseline="0" dirty="0" smtClean="0">
                          <a:ln>
                            <a:noFill/>
                          </a:ln>
                          <a:solidFill>
                            <a:srgbClr val="000054"/>
                          </a:solidFill>
                          <a:effectLst/>
                          <a:latin typeface="Arial" charset="0"/>
                        </a:rPr>
                        <a:t> beams),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Soudan Underground Lab,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 small </a:t>
                      </a:r>
                      <a:r>
                        <a:rPr kumimoji="0" lang="en-US" sz="1400" b="0" i="0" u="none" strike="noStrike" cap="none" normalizeH="0" baseline="0" dirty="0" err="1" smtClean="0">
                          <a:ln>
                            <a:noFill/>
                          </a:ln>
                          <a:solidFill>
                            <a:srgbClr val="000054"/>
                          </a:solidFill>
                          <a:effectLst/>
                          <a:latin typeface="Arial" charset="0"/>
                        </a:rPr>
                        <a:t>expt.s</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Soudan Underground Lab.,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Silicon Detector Facility Center, Pierre Auger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bl>
          </a:graphicData>
        </a:graphic>
      </p:graphicFrame>
      <p:pic>
        <p:nvPicPr>
          <p:cNvPr id="8" name="Picture 4"/>
          <p:cNvPicPr>
            <a:picLocks noChangeAspect="1" noChangeArrowheads="1"/>
          </p:cNvPicPr>
          <p:nvPr/>
        </p:nvPicPr>
        <p:blipFill>
          <a:blip r:embed="rId2" cstate="print"/>
          <a:srcRect/>
          <a:stretch>
            <a:fillRect/>
          </a:stretch>
        </p:blipFill>
        <p:spPr bwMode="auto">
          <a:xfrm>
            <a:off x="3603090" y="1857054"/>
            <a:ext cx="1987467" cy="1324296"/>
          </a:xfrm>
          <a:prstGeom prst="rect">
            <a:avLst/>
          </a:prstGeom>
          <a:noFill/>
          <a:ln w="9525">
            <a:noFill/>
            <a:miter lim="800000"/>
            <a:headEnd/>
            <a:tailEnd/>
          </a:ln>
        </p:spPr>
      </p:pic>
      <p:pic>
        <p:nvPicPr>
          <p:cNvPr id="13" name="Picture 9" descr="Off-Site Traffic Levels"/>
          <p:cNvPicPr>
            <a:picLocks noChangeAspect="1" noChangeArrowheads="1"/>
          </p:cNvPicPr>
          <p:nvPr/>
        </p:nvPicPr>
        <p:blipFill>
          <a:blip r:embed="rId3" cstate="print"/>
          <a:srcRect/>
          <a:stretch>
            <a:fillRect/>
          </a:stretch>
        </p:blipFill>
        <p:spPr bwMode="auto">
          <a:xfrm>
            <a:off x="3636397" y="3677721"/>
            <a:ext cx="2023424" cy="1692242"/>
          </a:xfrm>
          <a:prstGeom prst="rect">
            <a:avLst/>
          </a:prstGeom>
          <a:noFill/>
          <a:ln w="9525">
            <a:noFill/>
            <a:miter lim="800000"/>
            <a:headEnd/>
            <a:tailEnd/>
          </a:ln>
        </p:spPr>
      </p:pic>
      <p:pic>
        <p:nvPicPr>
          <p:cNvPr id="15" name="Picture 14" descr="hornpicts.jpg"/>
          <p:cNvPicPr>
            <a:picLocks noChangeAspect="1"/>
          </p:cNvPicPr>
          <p:nvPr/>
        </p:nvPicPr>
        <p:blipFill>
          <a:blip r:embed="rId4" cstate="print"/>
          <a:srcRect t="17500" b="27587"/>
          <a:stretch>
            <a:fillRect/>
          </a:stretch>
        </p:blipFill>
        <p:spPr>
          <a:xfrm>
            <a:off x="5050946" y="2212079"/>
            <a:ext cx="1911075" cy="1414671"/>
          </a:xfrm>
          <a:prstGeom prst="rect">
            <a:avLst/>
          </a:prstGeom>
        </p:spPr>
      </p:pic>
      <p:sp>
        <p:nvSpPr>
          <p:cNvPr id="21" name="AutoShape 4"/>
          <p:cNvSpPr>
            <a:spLocks noChangeArrowheads="1"/>
          </p:cNvSpPr>
          <p:nvPr/>
        </p:nvSpPr>
        <p:spPr bwMode="auto">
          <a:xfrm>
            <a:off x="3135313" y="2413000"/>
            <a:ext cx="174625" cy="231775"/>
          </a:xfrm>
          <a:prstGeom prst="star5">
            <a:avLst/>
          </a:prstGeom>
          <a:solidFill>
            <a:srgbClr val="990000"/>
          </a:solidFill>
          <a:ln w="9525" algn="ctr">
            <a:noFill/>
            <a:miter lim="800000"/>
            <a:headEnd/>
            <a:tailEnd/>
          </a:ln>
          <a:effectLst/>
        </p:spPr>
        <p:txBody>
          <a:bodyPr wrap="none" anchor="ctr"/>
          <a:lstStyle/>
          <a:p>
            <a:pPr algn="ctr">
              <a:defRPr/>
            </a:pPr>
            <a:endParaRPr lang="en-US" sz="1600">
              <a:solidFill>
                <a:srgbClr val="990000"/>
              </a:solidFill>
              <a:latin typeface="Arial" charset="0"/>
            </a:endParaRPr>
          </a:p>
        </p:txBody>
      </p:sp>
      <p:pic>
        <p:nvPicPr>
          <p:cNvPr id="23" name="Picture 16" descr="01_Young-Kee_Aerial_01"/>
          <p:cNvPicPr>
            <a:picLocks noChangeAspect="1" noChangeArrowheads="1"/>
          </p:cNvPicPr>
          <p:nvPr/>
        </p:nvPicPr>
        <p:blipFill>
          <a:blip r:embed="rId5" cstate="print"/>
          <a:srcRect b="13725"/>
          <a:stretch>
            <a:fillRect/>
          </a:stretch>
        </p:blipFill>
        <p:spPr bwMode="auto">
          <a:xfrm>
            <a:off x="2178335" y="5145206"/>
            <a:ext cx="1714603" cy="1109449"/>
          </a:xfrm>
          <a:prstGeom prst="rect">
            <a:avLst/>
          </a:prstGeom>
          <a:noFill/>
          <a:ln w="9525">
            <a:noFill/>
            <a:miter lim="800000"/>
            <a:headEnd/>
            <a:tailEnd/>
          </a:ln>
        </p:spPr>
      </p:pic>
      <p:pic>
        <p:nvPicPr>
          <p:cNvPr id="26" name="Picture 2"/>
          <p:cNvPicPr>
            <a:picLocks noChangeAspect="1" noChangeArrowheads="1"/>
          </p:cNvPicPr>
          <p:nvPr/>
        </p:nvPicPr>
        <p:blipFill>
          <a:blip r:embed="rId6" cstate="print"/>
          <a:stretch>
            <a:fillRect/>
          </a:stretch>
        </p:blipFill>
        <p:spPr bwMode="auto">
          <a:xfrm>
            <a:off x="6893763" y="3981849"/>
            <a:ext cx="2047212" cy="1165515"/>
          </a:xfrm>
          <a:prstGeom prst="rect">
            <a:avLst/>
          </a:prstGeom>
          <a:noFill/>
          <a:ln w="9525">
            <a:noFill/>
            <a:miter lim="800000"/>
            <a:headEnd/>
            <a:tailEnd/>
          </a:ln>
        </p:spPr>
      </p:pic>
      <p:pic>
        <p:nvPicPr>
          <p:cNvPr id="28" name="Picture 3"/>
          <p:cNvPicPr>
            <a:picLocks noChangeAspect="1" noChangeArrowheads="1"/>
          </p:cNvPicPr>
          <p:nvPr/>
        </p:nvPicPr>
        <p:blipFill>
          <a:blip r:embed="rId7"/>
          <a:srcRect l="2187" t="3049" r="3918" b="2032"/>
          <a:stretch>
            <a:fillRect/>
          </a:stretch>
        </p:blipFill>
        <p:spPr bwMode="auto">
          <a:xfrm>
            <a:off x="6649285" y="5130095"/>
            <a:ext cx="2291068" cy="1117494"/>
          </a:xfrm>
          <a:prstGeom prst="rect">
            <a:avLst/>
          </a:prstGeom>
          <a:noFill/>
          <a:ln w="9525">
            <a:noFill/>
            <a:miter lim="800000"/>
            <a:headEnd/>
            <a:tailEnd/>
          </a:ln>
        </p:spPr>
      </p:pic>
      <p:pic>
        <p:nvPicPr>
          <p:cNvPr id="30" name="Picture 7" descr="IMG_2155"/>
          <p:cNvPicPr>
            <a:picLocks noChangeAspect="1" noChangeArrowheads="1"/>
          </p:cNvPicPr>
          <p:nvPr/>
        </p:nvPicPr>
        <p:blipFill>
          <a:blip r:embed="rId8"/>
          <a:srcRect t="13580"/>
          <a:stretch>
            <a:fillRect/>
          </a:stretch>
        </p:blipFill>
        <p:spPr bwMode="auto">
          <a:xfrm>
            <a:off x="2190500" y="2199515"/>
            <a:ext cx="2149287" cy="1393169"/>
          </a:xfrm>
          <a:prstGeom prst="rect">
            <a:avLst/>
          </a:prstGeom>
          <a:noFill/>
          <a:ln w="19050">
            <a:noFill/>
            <a:miter lim="800000"/>
            <a:headEnd/>
            <a:tailEnd/>
          </a:ln>
        </p:spPr>
      </p:pic>
      <p:pic>
        <p:nvPicPr>
          <p:cNvPr id="32" name="Picture 4"/>
          <p:cNvPicPr>
            <a:picLocks noChangeAspect="1" noChangeArrowheads="1"/>
          </p:cNvPicPr>
          <p:nvPr/>
        </p:nvPicPr>
        <p:blipFill>
          <a:blip r:embed="rId9" cstate="print"/>
          <a:srcRect/>
          <a:stretch>
            <a:fillRect/>
          </a:stretch>
        </p:blipFill>
        <p:spPr bwMode="auto">
          <a:xfrm>
            <a:off x="5570168" y="3631875"/>
            <a:ext cx="1554531" cy="1502926"/>
          </a:xfrm>
          <a:prstGeom prst="rect">
            <a:avLst/>
          </a:prstGeom>
          <a:noFill/>
          <a:ln w="9525">
            <a:noFill/>
            <a:miter lim="800000"/>
            <a:headEnd/>
            <a:tailEnd/>
          </a:ln>
        </p:spPr>
      </p:pic>
      <p:pic>
        <p:nvPicPr>
          <p:cNvPr id="33" name="Picture 9" descr="PastedGraphic-1.tiff"/>
          <p:cNvPicPr>
            <a:picLocks noChangeAspect="1"/>
          </p:cNvPicPr>
          <p:nvPr/>
        </p:nvPicPr>
        <p:blipFill>
          <a:blip r:embed="rId10" cstate="print"/>
          <a:srcRect l="36874" t="22845" b="27318"/>
          <a:stretch>
            <a:fillRect/>
          </a:stretch>
        </p:blipFill>
        <p:spPr bwMode="auto">
          <a:xfrm>
            <a:off x="4382840" y="3153103"/>
            <a:ext cx="2222912" cy="1144277"/>
          </a:xfrm>
          <a:prstGeom prst="rect">
            <a:avLst/>
          </a:prstGeom>
          <a:noFill/>
          <a:ln w="28575">
            <a:noFill/>
            <a:miter lim="800000"/>
            <a:headEnd/>
            <a:tailEnd/>
          </a:ln>
        </p:spPr>
      </p:pic>
      <p:sp>
        <p:nvSpPr>
          <p:cNvPr id="36" name="Slide Number Placeholder 35"/>
          <p:cNvSpPr>
            <a:spLocks noGrp="1"/>
          </p:cNvSpPr>
          <p:nvPr>
            <p:ph type="sldNum" sz="quarter" idx="11"/>
          </p:nvPr>
        </p:nvSpPr>
        <p:spPr/>
        <p:txBody>
          <a:bodyPr/>
          <a:lstStyle/>
          <a:p>
            <a:pPr>
              <a:defRPr/>
            </a:pPr>
            <a:fld id="{4EE63935-E45B-46A4-BFD3-287CB7A07C9F}" type="slidenum">
              <a:rPr lang="en-US" smtClean="0"/>
              <a:pPr>
                <a:defRPr/>
              </a:pPr>
              <a:t>12</a:t>
            </a:fld>
            <a:endParaRPr lang="en-US" dirty="0"/>
          </a:p>
        </p:txBody>
      </p:sp>
      <p:pic>
        <p:nvPicPr>
          <p:cNvPr id="25" name="Picture 4" descr="DES"/>
          <p:cNvPicPr>
            <a:picLocks noChangeAspect="1" noChangeArrowheads="1"/>
          </p:cNvPicPr>
          <p:nvPr/>
        </p:nvPicPr>
        <p:blipFill>
          <a:blip r:embed="rId11"/>
          <a:srcRect t="12115" r="31211"/>
          <a:stretch>
            <a:fillRect/>
          </a:stretch>
        </p:blipFill>
        <p:spPr bwMode="auto">
          <a:xfrm>
            <a:off x="6658736" y="5137608"/>
            <a:ext cx="934555" cy="1106419"/>
          </a:xfrm>
          <a:prstGeom prst="rect">
            <a:avLst/>
          </a:prstGeom>
          <a:noFill/>
          <a:ln w="9525">
            <a:noFill/>
            <a:miter lim="800000"/>
            <a:headEnd/>
            <a:tailEnd/>
          </a:ln>
        </p:spPr>
      </p:pic>
      <p:pic>
        <p:nvPicPr>
          <p:cNvPr id="27" name="Picture 14" descr="CDF in the pit 2001 Low Res"/>
          <p:cNvPicPr>
            <a:picLocks noChangeAspect="1" noChangeArrowheads="1"/>
          </p:cNvPicPr>
          <p:nvPr/>
        </p:nvPicPr>
        <p:blipFill>
          <a:blip r:embed="rId12" cstate="print"/>
          <a:srcRect/>
          <a:stretch>
            <a:fillRect/>
          </a:stretch>
        </p:blipFill>
        <p:spPr bwMode="auto">
          <a:xfrm>
            <a:off x="3382280" y="5127331"/>
            <a:ext cx="1539899" cy="1096049"/>
          </a:xfrm>
          <a:prstGeom prst="rect">
            <a:avLst/>
          </a:prstGeom>
          <a:noFill/>
          <a:ln w="9525">
            <a:solidFill>
              <a:schemeClr val="bg1"/>
            </a:solidFill>
            <a:miter lim="800000"/>
            <a:headEnd/>
            <a:tailEnd/>
          </a:ln>
        </p:spPr>
      </p:pic>
      <p:pic>
        <p:nvPicPr>
          <p:cNvPr id="29" name="Picture 5" descr="MiniBooNEPPT"/>
          <p:cNvPicPr>
            <a:picLocks noChangeAspect="1" noChangeArrowheads="1"/>
          </p:cNvPicPr>
          <p:nvPr/>
        </p:nvPicPr>
        <p:blipFill>
          <a:blip r:embed="rId13" cstate="print"/>
          <a:srcRect l="14999" t="11761" r="11874" b="12970"/>
          <a:stretch>
            <a:fillRect/>
          </a:stretch>
        </p:blipFill>
        <p:spPr bwMode="auto">
          <a:xfrm>
            <a:off x="4606825" y="5127335"/>
            <a:ext cx="1170987" cy="1090919"/>
          </a:xfrm>
          <a:prstGeom prst="rect">
            <a:avLst/>
          </a:prstGeom>
          <a:noFill/>
          <a:ln w="19050">
            <a:solidFill>
              <a:srgbClr val="FFFFFF"/>
            </a:solidFill>
            <a:miter lim="800000"/>
            <a:headEnd/>
            <a:tailEnd/>
          </a:ln>
        </p:spPr>
      </p:pic>
      <p:pic>
        <p:nvPicPr>
          <p:cNvPr id="31" name="Picture 12" descr="minos_03-0375_hr"/>
          <p:cNvPicPr>
            <a:picLocks noChangeAspect="1" noChangeArrowheads="1"/>
          </p:cNvPicPr>
          <p:nvPr/>
        </p:nvPicPr>
        <p:blipFill>
          <a:blip r:embed="rId14" cstate="print"/>
          <a:srcRect/>
          <a:stretch>
            <a:fillRect/>
          </a:stretch>
        </p:blipFill>
        <p:spPr bwMode="auto">
          <a:xfrm>
            <a:off x="5556334" y="5138583"/>
            <a:ext cx="1383542" cy="1106992"/>
          </a:xfrm>
          <a:prstGeom prst="rect">
            <a:avLst/>
          </a:prstGeom>
          <a:noFill/>
          <a:ln w="9525">
            <a:noFill/>
            <a:miter lim="800000"/>
            <a:headEnd/>
            <a:tailEnd/>
          </a:ln>
        </p:spPr>
      </p:pic>
      <p:pic>
        <p:nvPicPr>
          <p:cNvPr id="35" name="Picture 34" descr="dark_perspective-s.png"/>
          <p:cNvPicPr>
            <a:picLocks noChangeAspect="1"/>
          </p:cNvPicPr>
          <p:nvPr/>
        </p:nvPicPr>
        <p:blipFill>
          <a:blip r:embed="rId15"/>
          <a:srcRect l="17397" t="30543" r="10207" b="9362"/>
          <a:stretch>
            <a:fillRect/>
          </a:stretch>
        </p:blipFill>
        <p:spPr>
          <a:xfrm>
            <a:off x="6934201" y="1857375"/>
            <a:ext cx="2000250" cy="1542228"/>
          </a:xfrm>
          <a:prstGeom prst="rect">
            <a:avLst/>
          </a:prstGeom>
        </p:spPr>
      </p:pic>
      <p:pic>
        <p:nvPicPr>
          <p:cNvPr id="38" name="Picture 8" descr="C:\Users\ykkim\Pictures\dnal-dec071609_3.jpg"/>
          <p:cNvPicPr>
            <a:picLocks noChangeAspect="1" noChangeArrowheads="1"/>
          </p:cNvPicPr>
          <p:nvPr/>
        </p:nvPicPr>
        <p:blipFill>
          <a:blip r:embed="rId16" cstate="print"/>
          <a:srcRect t="8298" b="16305"/>
          <a:stretch>
            <a:fillRect/>
          </a:stretch>
        </p:blipFill>
        <p:spPr bwMode="auto">
          <a:xfrm>
            <a:off x="6960393" y="2853565"/>
            <a:ext cx="1978737" cy="1119352"/>
          </a:xfrm>
          <a:prstGeom prst="rect">
            <a:avLst/>
          </a:prstGeom>
          <a:noFill/>
          <a:ln w="9525">
            <a:noFill/>
            <a:miter lim="800000"/>
            <a:headEnd/>
            <a:tailEnd/>
          </a:ln>
        </p:spPr>
      </p:pic>
      <p:pic>
        <p:nvPicPr>
          <p:cNvPr id="40" name="Picture 5" descr="LHC@FNAL3"/>
          <p:cNvPicPr>
            <a:picLocks noChangeAspect="1" noChangeArrowheads="1"/>
          </p:cNvPicPr>
          <p:nvPr/>
        </p:nvPicPr>
        <p:blipFill>
          <a:blip r:embed="rId17" cstate="print"/>
          <a:srcRect t="14589" b="20424"/>
          <a:stretch>
            <a:fillRect/>
          </a:stretch>
        </p:blipFill>
        <p:spPr bwMode="auto">
          <a:xfrm>
            <a:off x="2188093" y="3551048"/>
            <a:ext cx="2194719" cy="1195086"/>
          </a:xfrm>
          <a:prstGeom prst="rect">
            <a:avLst/>
          </a:prstGeom>
          <a:noFill/>
          <a:ln w="9525">
            <a:noFill/>
            <a:miter lim="800000"/>
            <a:headEnd/>
            <a:tailEnd/>
          </a:ln>
        </p:spPr>
      </p:pic>
      <p:pic>
        <p:nvPicPr>
          <p:cNvPr id="41" name="Picture 2"/>
          <p:cNvPicPr>
            <a:picLocks noChangeAspect="1" noChangeArrowheads="1"/>
          </p:cNvPicPr>
          <p:nvPr/>
        </p:nvPicPr>
        <p:blipFill>
          <a:blip r:embed="rId18" cstate="print"/>
          <a:srcRect/>
          <a:stretch>
            <a:fillRect/>
          </a:stretch>
        </p:blipFill>
        <p:spPr bwMode="auto">
          <a:xfrm>
            <a:off x="2182794" y="4180079"/>
            <a:ext cx="1522101" cy="1273333"/>
          </a:xfrm>
          <a:prstGeom prst="rect">
            <a:avLst/>
          </a:prstGeom>
          <a:noFill/>
          <a:ln w="9525">
            <a:noFill/>
            <a:miter lim="800000"/>
            <a:headEnd/>
            <a:tailEnd/>
          </a:ln>
          <a:effectLst>
            <a:prstShdw prst="shdw17" dist="17961" dir="2700000">
              <a:srgbClr val="5C7A99"/>
            </a:prstShdw>
          </a:effectLst>
        </p:spPr>
      </p:pic>
      <p:sp>
        <p:nvSpPr>
          <p:cNvPr id="42" name="Footer Placeholder 3"/>
          <p:cNvSpPr>
            <a:spLocks noGrp="1"/>
          </p:cNvSpPr>
          <p:nvPr>
            <p:ph type="ftr" sz="quarter" idx="10"/>
          </p:nvPr>
        </p:nvSpPr>
        <p:spPr>
          <a:xfrm>
            <a:off x="2832433" y="6305550"/>
            <a:ext cx="4707355" cy="457200"/>
          </a:xfrm>
        </p:spPr>
        <p:txBody>
          <a:bodyPr/>
          <a:lstStyle/>
          <a:p>
            <a:pPr>
              <a:defRPr/>
            </a:pPr>
            <a:r>
              <a:rPr lang="en-US" dirty="0"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03200"/>
            <a:ext cx="9144000" cy="1143000"/>
          </a:xfrm>
        </p:spPr>
        <p:txBody>
          <a:bodyPr/>
          <a:lstStyle/>
          <a:p>
            <a:pPr algn="ctr"/>
            <a:r>
              <a:rPr lang="en-US" smtClean="0"/>
              <a:t>World class skills </a:t>
            </a:r>
            <a:r>
              <a:rPr lang="en-US" smtClean="0">
                <a:sym typeface="Wingdings" pitchFamily="-65" charset="2"/>
              </a:rPr>
              <a:t> Large Scale User Facilities</a:t>
            </a:r>
            <a:endParaRPr lang="en-US" smtClean="0"/>
          </a:p>
        </p:txBody>
      </p:sp>
      <p:sp>
        <p:nvSpPr>
          <p:cNvPr id="13316"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lstStyle/>
          <a:p>
            <a:fld id="{670A7CCF-4FA6-4E65-BD45-7E48CE4D8510}" type="slidenum">
              <a:rPr lang="en-US" sz="1200">
                <a:solidFill>
                  <a:srgbClr val="FFFFFF"/>
                </a:solidFill>
              </a:rPr>
              <a:pPr/>
              <a:t>13</a:t>
            </a:fld>
            <a:endParaRPr lang="en-US" sz="1200">
              <a:solidFill>
                <a:srgbClr val="FFFFFF"/>
              </a:solidFill>
            </a:endParaRPr>
          </a:p>
        </p:txBody>
      </p:sp>
      <p:graphicFrame>
        <p:nvGraphicFramePr>
          <p:cNvPr id="24637" name="Group 1085"/>
          <p:cNvGraphicFramePr>
            <a:graphicFrameLocks noGrp="1"/>
          </p:cNvGraphicFramePr>
          <p:nvPr/>
        </p:nvGraphicFramePr>
        <p:xfrm>
          <a:off x="203200" y="1253839"/>
          <a:ext cx="8737599" cy="4986020"/>
        </p:xfrm>
        <a:graphic>
          <a:graphicData uri="http://schemas.openxmlformats.org/drawingml/2006/table">
            <a:tbl>
              <a:tblPr/>
              <a:tblGrid>
                <a:gridCol w="1973943"/>
                <a:gridCol w="2410623"/>
                <a:gridCol w="2317531"/>
                <a:gridCol w="2035502"/>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Large Scale User Facilities: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172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Cosmological Computing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Accelerator Technologies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MuCOOL</a:t>
                      </a:r>
                      <a:r>
                        <a:rPr kumimoji="0" lang="en-US" sz="1400" b="0" i="0" u="none" strike="noStrike" cap="none" normalizeH="0" baseline="0" dirty="0" smtClean="0">
                          <a:ln>
                            <a:noFill/>
                          </a:ln>
                          <a:solidFill>
                            <a:srgbClr val="000054"/>
                          </a:solidFill>
                          <a:effectLst/>
                          <a:latin typeface="Arial" charset="0"/>
                        </a:rPr>
                        <a:t> Test Area,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Collider, ILC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 </a:t>
                      </a: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LBNE, Mu2e, Project X, Neutrino Factory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Detector Facility Center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Extruded </a:t>
                      </a:r>
                      <a:r>
                        <a:rPr kumimoji="0" lang="en-US" sz="1400" b="0" i="0" u="none" strike="noStrike" cap="none" normalizeH="0" baseline="0" dirty="0" err="1" smtClean="0">
                          <a:ln>
                            <a:noFill/>
                          </a:ln>
                          <a:solidFill>
                            <a:srgbClr val="000054"/>
                          </a:solidFill>
                          <a:effectLst/>
                          <a:latin typeface="Arial" charset="0"/>
                        </a:rPr>
                        <a:t>Scintillator</a:t>
                      </a:r>
                      <a:r>
                        <a:rPr kumimoji="0" lang="en-US" sz="1400" b="0" i="0" u="none" strike="noStrike" cap="none" normalizeH="0" baseline="0" dirty="0" smtClean="0">
                          <a:ln>
                            <a:noFill/>
                          </a:ln>
                          <a:solidFill>
                            <a:srgbClr val="000054"/>
                          </a:solidFill>
                          <a:effectLst/>
                          <a:latin typeface="Arial" charset="0"/>
                        </a:rPr>
                        <a:t>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Detector  Facility Center (DES CCD packaging)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2860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Physics Center, Open Science Grid, CMS Tier-1 Center, Advanced Network,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Massive Data Storage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Open Science Grid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Survey Data Archive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68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Systems Integration,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Project Management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Complex,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CDF/</a:t>
                      </a:r>
                      <a:r>
                        <a:rPr kumimoji="0" lang="en-US" sz="1400" b="0" i="0" u="none" strike="noStrike" cap="none" normalizeH="0" baseline="0" dirty="0" err="1" smtClean="0">
                          <a:ln>
                            <a:noFill/>
                          </a:ln>
                          <a:solidFill>
                            <a:srgbClr val="000054"/>
                          </a:solidFill>
                          <a:effectLst/>
                          <a:latin typeface="Arial" charset="0"/>
                        </a:rPr>
                        <a:t>DZero</a:t>
                      </a:r>
                      <a:r>
                        <a:rPr kumimoji="0" lang="en-US" sz="1400" b="0" i="0" u="none" strike="noStrike" cap="none" normalizeH="0" baseline="0" dirty="0" smtClean="0">
                          <a:ln>
                            <a:noFill/>
                          </a:ln>
                          <a:solidFill>
                            <a:srgbClr val="000054"/>
                          </a:solidFill>
                          <a:effectLst/>
                          <a:latin typeface="Arial" charset="0"/>
                        </a:rPr>
                        <a:t> detectors,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Remote </a:t>
                      </a:r>
                      <a:r>
                        <a:rPr kumimoji="0" lang="en-US" sz="1400" b="0" i="0" u="none" strike="noStrike" cap="none" normalizeH="0" baseline="0" dirty="0" err="1" smtClean="0">
                          <a:ln>
                            <a:noFill/>
                          </a:ln>
                          <a:solidFill>
                            <a:srgbClr val="000054"/>
                          </a:solidFill>
                          <a:effectLst/>
                          <a:latin typeface="Arial" charset="0"/>
                        </a:rPr>
                        <a:t>Oper</a:t>
                      </a:r>
                      <a:r>
                        <a:rPr kumimoji="0" lang="en-US" sz="1400" b="0" i="0" u="none" strike="noStrike" cap="none" normalizeH="0" baseline="0" dirty="0" smtClean="0">
                          <a:ln>
                            <a:noFill/>
                          </a:ln>
                          <a:solidFill>
                            <a:srgbClr val="000054"/>
                          </a:solidFill>
                          <a:effectLst/>
                          <a:latin typeface="Arial" charset="0"/>
                        </a:rPr>
                        <a:t>. Center,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&amp; BNB (</a:t>
                      </a:r>
                      <a:r>
                        <a:rPr kumimoji="0" lang="en-US" sz="1400" b="0" i="0" u="none" strike="noStrike" cap="none" normalizeH="0" baseline="0" dirty="0" smtClean="0">
                          <a:ln>
                            <a:noFill/>
                          </a:ln>
                          <a:solidFill>
                            <a:srgbClr val="000054"/>
                          </a:solidFill>
                          <a:effectLst/>
                          <a:latin typeface="Symbol" pitchFamily="18" charset="2"/>
                        </a:rPr>
                        <a:t>n</a:t>
                      </a:r>
                      <a:r>
                        <a:rPr kumimoji="0" lang="en-US" sz="1400" b="0" i="0" u="none" strike="noStrike" cap="none" normalizeH="0" baseline="0" dirty="0" smtClean="0">
                          <a:ln>
                            <a:noFill/>
                          </a:ln>
                          <a:solidFill>
                            <a:srgbClr val="000054"/>
                          </a:solidFill>
                          <a:effectLst/>
                          <a:latin typeface="Arial" charset="0"/>
                        </a:rPr>
                        <a:t> beams),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Soudan Underground Lab,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 small </a:t>
                      </a:r>
                      <a:r>
                        <a:rPr kumimoji="0" lang="en-US" sz="1400" b="0" i="0" u="none" strike="noStrike" cap="none" normalizeH="0" baseline="0" dirty="0" err="1" smtClean="0">
                          <a:ln>
                            <a:noFill/>
                          </a:ln>
                          <a:solidFill>
                            <a:srgbClr val="000054"/>
                          </a:solidFill>
                          <a:effectLst/>
                          <a:latin typeface="Arial" charset="0"/>
                        </a:rPr>
                        <a:t>expt.s</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Soudan Underground Lab.,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Silicon Detector Facility Center, Pierre Auger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bl>
          </a:graphicData>
        </a:graphic>
      </p:graphicFrame>
      <p:sp>
        <p:nvSpPr>
          <p:cNvPr id="6" name="Slide Number Placeholder 5"/>
          <p:cNvSpPr>
            <a:spLocks noGrp="1"/>
          </p:cNvSpPr>
          <p:nvPr>
            <p:ph type="sldNum" sz="quarter" idx="11"/>
          </p:nvPr>
        </p:nvSpPr>
        <p:spPr/>
        <p:txBody>
          <a:bodyPr/>
          <a:lstStyle/>
          <a:p>
            <a:pPr>
              <a:defRPr/>
            </a:pPr>
            <a:fld id="{4EE63935-E45B-46A4-BFD3-287CB7A07C9F}" type="slidenum">
              <a:rPr lang="en-US" smtClean="0"/>
              <a:pPr>
                <a:defRPr/>
              </a:pPr>
              <a:t>13</a:t>
            </a:fld>
            <a:endParaRPr lang="en-US" dirty="0"/>
          </a:p>
        </p:txBody>
      </p:sp>
      <p:sp>
        <p:nvSpPr>
          <p:cNvPr id="8" name="Footer Placeholder 3"/>
          <p:cNvSpPr>
            <a:spLocks noGrp="1"/>
          </p:cNvSpPr>
          <p:nvPr>
            <p:ph type="ftr" sz="quarter" idx="10"/>
          </p:nvPr>
        </p:nvSpPr>
        <p:spPr>
          <a:xfrm>
            <a:off x="2832433" y="6305550"/>
            <a:ext cx="4707355" cy="457200"/>
          </a:xfrm>
        </p:spPr>
        <p:txBody>
          <a:bodyPr/>
          <a:lstStyle/>
          <a:p>
            <a:pPr>
              <a:defRPr/>
            </a:pPr>
            <a:r>
              <a:rPr lang="en-US" dirty="0"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Frontier: achievements</a:t>
            </a:r>
            <a:endParaRPr lang="en-US" dirty="0"/>
          </a:p>
        </p:txBody>
      </p:sp>
      <p:sp>
        <p:nvSpPr>
          <p:cNvPr id="4" name="Footer Placeholder 3"/>
          <p:cNvSpPr>
            <a:spLocks noGrp="1"/>
          </p:cNvSpPr>
          <p:nvPr>
            <p:ph type="ftr" sz="quarter" idx="10"/>
          </p:nvPr>
        </p:nvSpPr>
        <p:spPr/>
        <p:txBody>
          <a:bodyPr/>
          <a:lstStyle/>
          <a:p>
            <a:pPr>
              <a:defRPr/>
            </a:pPr>
            <a:r>
              <a:rPr lang="en-US" dirty="0"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14</a:t>
            </a:fld>
            <a:endParaRPr lang="en-US" dirty="0"/>
          </a:p>
        </p:txBody>
      </p:sp>
      <p:graphicFrame>
        <p:nvGraphicFramePr>
          <p:cNvPr id="6" name="Object 4"/>
          <p:cNvGraphicFramePr>
            <a:graphicFrameLocks noChangeAspect="1"/>
          </p:cNvGraphicFramePr>
          <p:nvPr/>
        </p:nvGraphicFramePr>
        <p:xfrm>
          <a:off x="1266826" y="3972108"/>
          <a:ext cx="2757134" cy="748422"/>
        </p:xfrm>
        <a:graphic>
          <a:graphicData uri="http://schemas.openxmlformats.org/presentationml/2006/ole">
            <p:oleObj spid="_x0000_s91138" name="Equation" r:id="rId3" imgW="1117440" imgH="457200" progId="Equation.3">
              <p:embed/>
            </p:oleObj>
          </a:graphicData>
        </a:graphic>
      </p:graphicFrame>
      <p:grpSp>
        <p:nvGrpSpPr>
          <p:cNvPr id="7" name="Group 59"/>
          <p:cNvGrpSpPr/>
          <p:nvPr/>
        </p:nvGrpSpPr>
        <p:grpSpPr>
          <a:xfrm>
            <a:off x="1228725" y="4841545"/>
            <a:ext cx="7077076" cy="1378280"/>
            <a:chOff x="368490" y="2784144"/>
            <a:chExt cx="8461611" cy="1978926"/>
          </a:xfrm>
        </p:grpSpPr>
        <p:sp>
          <p:nvSpPr>
            <p:cNvPr id="8" name="Rectangle 7"/>
            <p:cNvSpPr/>
            <p:nvPr/>
          </p:nvSpPr>
          <p:spPr bwMode="auto">
            <a:xfrm>
              <a:off x="368490" y="2784144"/>
              <a:ext cx="8461611" cy="1978926"/>
            </a:xfrm>
            <a:prstGeom prst="rect">
              <a:avLst/>
            </a:prstGeom>
            <a:solidFill>
              <a:srgbClr val="BFD7BD"/>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nvGrpSpPr>
            <p:cNvPr id="9" name="Group 41"/>
            <p:cNvGrpSpPr/>
            <p:nvPr/>
          </p:nvGrpSpPr>
          <p:grpSpPr>
            <a:xfrm>
              <a:off x="602326" y="3020255"/>
              <a:ext cx="8008937" cy="1463675"/>
              <a:chOff x="684213" y="836613"/>
              <a:chExt cx="8008937" cy="1463675"/>
            </a:xfrm>
          </p:grpSpPr>
          <p:sp>
            <p:nvSpPr>
              <p:cNvPr id="10" name="Line 5"/>
              <p:cNvSpPr>
                <a:spLocks noChangeShapeType="1"/>
              </p:cNvSpPr>
              <p:nvPr/>
            </p:nvSpPr>
            <p:spPr bwMode="auto">
              <a:xfrm>
                <a:off x="1849438" y="1603376"/>
                <a:ext cx="2100262" cy="161925"/>
              </a:xfrm>
              <a:prstGeom prst="line">
                <a:avLst/>
              </a:prstGeom>
              <a:noFill/>
              <a:ln w="38100">
                <a:solidFill>
                  <a:srgbClr val="FF2712"/>
                </a:solidFill>
                <a:miter lim="800000"/>
                <a:headEnd type="triangle" w="med" len="med"/>
                <a:tailEnd/>
              </a:ln>
            </p:spPr>
            <p:txBody>
              <a:bodyPr lIns="0" tIns="0" rIns="0" bIns="0"/>
              <a:lstStyle/>
              <a:p>
                <a:endParaRPr lang="en-US" dirty="0"/>
              </a:p>
            </p:txBody>
          </p:sp>
          <p:sp>
            <p:nvSpPr>
              <p:cNvPr id="11" name="Line 6"/>
              <p:cNvSpPr>
                <a:spLocks noChangeShapeType="1"/>
              </p:cNvSpPr>
              <p:nvPr/>
            </p:nvSpPr>
            <p:spPr bwMode="auto">
              <a:xfrm rot="10800000" flipH="1">
                <a:off x="7504113" y="1020763"/>
                <a:ext cx="912812" cy="420688"/>
              </a:xfrm>
              <a:prstGeom prst="line">
                <a:avLst/>
              </a:prstGeom>
              <a:noFill/>
              <a:ln w="38100">
                <a:solidFill>
                  <a:schemeClr val="tx1"/>
                </a:solidFill>
                <a:miter lim="800000"/>
                <a:headEnd/>
                <a:tailEnd type="triangle" w="med" len="med"/>
              </a:ln>
            </p:spPr>
            <p:txBody>
              <a:bodyPr lIns="0" tIns="0" rIns="0" bIns="0"/>
              <a:lstStyle/>
              <a:p>
                <a:endParaRPr lang="en-US" dirty="0"/>
              </a:p>
            </p:txBody>
          </p:sp>
          <p:sp>
            <p:nvSpPr>
              <p:cNvPr id="12" name="Line 7"/>
              <p:cNvSpPr>
                <a:spLocks noChangeShapeType="1"/>
              </p:cNvSpPr>
              <p:nvPr/>
            </p:nvSpPr>
            <p:spPr bwMode="auto">
              <a:xfrm rot="10800000" flipH="1">
                <a:off x="4040188" y="1584326"/>
                <a:ext cx="1876425" cy="142875"/>
              </a:xfrm>
              <a:prstGeom prst="line">
                <a:avLst/>
              </a:prstGeom>
              <a:noFill/>
              <a:ln w="38100">
                <a:solidFill>
                  <a:srgbClr val="0044FE"/>
                </a:solidFill>
                <a:miter lim="800000"/>
                <a:headEnd/>
                <a:tailEnd/>
              </a:ln>
            </p:spPr>
            <p:txBody>
              <a:bodyPr lIns="0" tIns="0" rIns="0" bIns="0"/>
              <a:lstStyle/>
              <a:p>
                <a:endParaRPr lang="en-US" dirty="0"/>
              </a:p>
            </p:txBody>
          </p:sp>
          <p:sp>
            <p:nvSpPr>
              <p:cNvPr id="13" name="AutoShape 9"/>
              <p:cNvSpPr>
                <a:spLocks/>
              </p:cNvSpPr>
              <p:nvPr/>
            </p:nvSpPr>
            <p:spPr bwMode="auto">
              <a:xfrm>
                <a:off x="3727450" y="1393826"/>
                <a:ext cx="565150" cy="612775"/>
              </a:xfrm>
              <a:prstGeom prst="star5">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a:spcBef>
                    <a:spcPct val="0"/>
                  </a:spcBef>
                  <a:defRPr/>
                </a:pPr>
                <a:endParaRPr lang="en-GB" sz="4200" b="0" dirty="0">
                  <a:solidFill>
                    <a:srgbClr val="000000"/>
                  </a:solidFill>
                  <a:latin typeface="Gill Sans" charset="0"/>
                  <a:ea typeface="ヒラギノ角ゴ ProN W3" charset="-128"/>
                  <a:cs typeface="ヒラギノ角ゴ ProN W3" charset="-128"/>
                  <a:sym typeface="Gill Sans" charset="0"/>
                </a:endParaRPr>
              </a:p>
            </p:txBody>
          </p:sp>
          <p:sp>
            <p:nvSpPr>
              <p:cNvPr id="14" name="Line 10"/>
              <p:cNvSpPr>
                <a:spLocks noChangeShapeType="1"/>
              </p:cNvSpPr>
              <p:nvPr/>
            </p:nvSpPr>
            <p:spPr bwMode="auto">
              <a:xfrm rot="10800000" flipH="1">
                <a:off x="5659438" y="1460501"/>
                <a:ext cx="1876425" cy="144463"/>
              </a:xfrm>
              <a:prstGeom prst="line">
                <a:avLst/>
              </a:prstGeom>
              <a:noFill/>
              <a:ln w="38100">
                <a:solidFill>
                  <a:srgbClr val="FF2712"/>
                </a:solidFill>
                <a:miter lim="800000"/>
                <a:headEnd/>
                <a:tailEnd type="triangle" w="med" len="med"/>
              </a:ln>
            </p:spPr>
            <p:txBody>
              <a:bodyPr lIns="0" tIns="0" rIns="0" bIns="0"/>
              <a:lstStyle/>
              <a:p>
                <a:endParaRPr lang="en-US" dirty="0"/>
              </a:p>
            </p:txBody>
          </p:sp>
          <p:sp>
            <p:nvSpPr>
              <p:cNvPr id="15" name="Line 11"/>
              <p:cNvSpPr>
                <a:spLocks noChangeShapeType="1"/>
              </p:cNvSpPr>
              <p:nvPr/>
            </p:nvSpPr>
            <p:spPr bwMode="auto">
              <a:xfrm flipH="1">
                <a:off x="812800" y="1604963"/>
                <a:ext cx="1106487" cy="295275"/>
              </a:xfrm>
              <a:prstGeom prst="line">
                <a:avLst/>
              </a:prstGeom>
              <a:noFill/>
              <a:ln w="38100">
                <a:solidFill>
                  <a:schemeClr val="tx1"/>
                </a:solidFill>
                <a:miter lim="800000"/>
                <a:headEnd/>
                <a:tailEnd type="triangle" w="med" len="med"/>
              </a:ln>
            </p:spPr>
            <p:txBody>
              <a:bodyPr lIns="0" tIns="0" rIns="0" bIns="0"/>
              <a:lstStyle/>
              <a:p>
                <a:endParaRPr lang="en-US" dirty="0"/>
              </a:p>
            </p:txBody>
          </p:sp>
          <p:sp>
            <p:nvSpPr>
              <p:cNvPr id="16" name="Line 12"/>
              <p:cNvSpPr>
                <a:spLocks noChangeShapeType="1"/>
              </p:cNvSpPr>
              <p:nvPr/>
            </p:nvSpPr>
            <p:spPr bwMode="auto">
              <a:xfrm rot="10800000">
                <a:off x="700088" y="1298576"/>
                <a:ext cx="1209675" cy="306388"/>
              </a:xfrm>
              <a:prstGeom prst="line">
                <a:avLst/>
              </a:prstGeom>
              <a:noFill/>
              <a:ln w="38100">
                <a:solidFill>
                  <a:schemeClr val="tx1"/>
                </a:solidFill>
                <a:prstDash val="sysDot"/>
                <a:miter lim="800000"/>
                <a:headEnd/>
                <a:tailEnd type="triangle" w="med" len="med"/>
              </a:ln>
            </p:spPr>
            <p:txBody>
              <a:bodyPr lIns="0" tIns="0" rIns="0" bIns="0"/>
              <a:lstStyle/>
              <a:p>
                <a:endParaRPr lang="en-US" dirty="0"/>
              </a:p>
            </p:txBody>
          </p:sp>
          <p:sp>
            <p:nvSpPr>
              <p:cNvPr id="17" name="Line 13"/>
              <p:cNvSpPr>
                <a:spLocks noChangeShapeType="1"/>
              </p:cNvSpPr>
              <p:nvPr/>
            </p:nvSpPr>
            <p:spPr bwMode="auto">
              <a:xfrm>
                <a:off x="7504113" y="1441451"/>
                <a:ext cx="1179512" cy="527050"/>
              </a:xfrm>
              <a:prstGeom prst="line">
                <a:avLst/>
              </a:prstGeom>
              <a:noFill/>
              <a:ln w="38100">
                <a:solidFill>
                  <a:schemeClr val="tx1"/>
                </a:solidFill>
                <a:prstDash val="sysDot"/>
                <a:miter lim="800000"/>
                <a:headEnd/>
                <a:tailEnd type="triangle" w="med" len="med"/>
              </a:ln>
            </p:spPr>
            <p:txBody>
              <a:bodyPr lIns="0" tIns="0" rIns="0" bIns="0"/>
              <a:lstStyle/>
              <a:p>
                <a:endParaRPr lang="en-US" dirty="0"/>
              </a:p>
            </p:txBody>
          </p:sp>
          <p:pic>
            <p:nvPicPr>
              <p:cNvPr id="18" name="Picture 23" descr="muminus.pdf"/>
              <p:cNvPicPr>
                <a:picLocks noChangeAspect="1"/>
              </p:cNvPicPr>
              <p:nvPr/>
            </p:nvPicPr>
            <p:blipFill>
              <a:blip r:embed="rId4" cstate="print"/>
              <a:srcRect/>
              <a:stretch>
                <a:fillRect/>
              </a:stretch>
            </p:blipFill>
            <p:spPr bwMode="auto">
              <a:xfrm>
                <a:off x="1141413" y="1824038"/>
                <a:ext cx="419100" cy="296863"/>
              </a:xfrm>
              <a:prstGeom prst="rect">
                <a:avLst/>
              </a:prstGeom>
              <a:noFill/>
              <a:ln w="9525">
                <a:noFill/>
                <a:miter lim="800000"/>
                <a:headEnd/>
                <a:tailEnd/>
              </a:ln>
            </p:spPr>
          </p:pic>
          <p:pic>
            <p:nvPicPr>
              <p:cNvPr id="19" name="Picture 24" descr="muminus.pdf"/>
              <p:cNvPicPr>
                <a:picLocks noChangeAspect="1"/>
              </p:cNvPicPr>
              <p:nvPr/>
            </p:nvPicPr>
            <p:blipFill>
              <a:blip r:embed="rId5" cstate="print"/>
              <a:srcRect/>
              <a:stretch>
                <a:fillRect/>
              </a:stretch>
            </p:blipFill>
            <p:spPr bwMode="auto">
              <a:xfrm>
                <a:off x="8272463" y="1135063"/>
                <a:ext cx="420687" cy="296863"/>
              </a:xfrm>
              <a:prstGeom prst="rect">
                <a:avLst/>
              </a:prstGeom>
              <a:noFill/>
              <a:ln w="9525">
                <a:noFill/>
                <a:miter lim="800000"/>
                <a:headEnd/>
                <a:tailEnd/>
              </a:ln>
            </p:spPr>
          </p:pic>
          <p:graphicFrame>
            <p:nvGraphicFramePr>
              <p:cNvPr id="20" name="Object 20"/>
              <p:cNvGraphicFramePr>
                <a:graphicFrameLocks noChangeAspect="1"/>
              </p:cNvGraphicFramePr>
              <p:nvPr/>
            </p:nvGraphicFramePr>
            <p:xfrm>
              <a:off x="2916238" y="1125538"/>
              <a:ext cx="415925" cy="479425"/>
            </p:xfrm>
            <a:graphic>
              <a:graphicData uri="http://schemas.openxmlformats.org/presentationml/2006/ole">
                <p:oleObj spid="_x0000_s91139" name="Equation" r:id="rId6" imgW="164880" imgH="190440" progId="Equation.3">
                  <p:embed/>
                </p:oleObj>
              </a:graphicData>
            </a:graphic>
          </p:graphicFrame>
          <p:graphicFrame>
            <p:nvGraphicFramePr>
              <p:cNvPr id="21" name="Object 21"/>
              <p:cNvGraphicFramePr>
                <a:graphicFrameLocks noChangeAspect="1"/>
              </p:cNvGraphicFramePr>
              <p:nvPr/>
            </p:nvGraphicFramePr>
            <p:xfrm>
              <a:off x="684213" y="836613"/>
              <a:ext cx="447675" cy="415925"/>
            </p:xfrm>
            <a:graphic>
              <a:graphicData uri="http://schemas.openxmlformats.org/presentationml/2006/ole">
                <p:oleObj spid="_x0000_s91140" name="Equation" r:id="rId7" imgW="177480" imgH="164880" progId="Equation.3">
                  <p:embed/>
                </p:oleObj>
              </a:graphicData>
            </a:graphic>
          </p:graphicFrame>
          <p:graphicFrame>
            <p:nvGraphicFramePr>
              <p:cNvPr id="22" name="Object 22"/>
              <p:cNvGraphicFramePr>
                <a:graphicFrameLocks noChangeAspect="1"/>
              </p:cNvGraphicFramePr>
              <p:nvPr/>
            </p:nvGraphicFramePr>
            <p:xfrm>
              <a:off x="8043863" y="1884363"/>
              <a:ext cx="447675" cy="415925"/>
            </p:xfrm>
            <a:graphic>
              <a:graphicData uri="http://schemas.openxmlformats.org/presentationml/2006/ole">
                <p:oleObj spid="_x0000_s91141" name="Equation" r:id="rId8" imgW="177480" imgH="164880" progId="Equation.3">
                  <p:embed/>
                </p:oleObj>
              </a:graphicData>
            </a:graphic>
          </p:graphicFrame>
          <p:graphicFrame>
            <p:nvGraphicFramePr>
              <p:cNvPr id="23" name="Object 24"/>
              <p:cNvGraphicFramePr>
                <a:graphicFrameLocks noChangeAspect="1"/>
              </p:cNvGraphicFramePr>
              <p:nvPr/>
            </p:nvGraphicFramePr>
            <p:xfrm>
              <a:off x="4596416" y="1126279"/>
              <a:ext cx="510808" cy="478734"/>
            </p:xfrm>
            <a:graphic>
              <a:graphicData uri="http://schemas.openxmlformats.org/presentationml/2006/ole">
                <p:oleObj spid="_x0000_s91142" name="Equation" r:id="rId9" imgW="203040" imgH="190440" progId="Equation.3">
                  <p:embed/>
                </p:oleObj>
              </a:graphicData>
            </a:graphic>
          </p:graphicFrame>
          <p:graphicFrame>
            <p:nvGraphicFramePr>
              <p:cNvPr id="24" name="Object 25"/>
              <p:cNvGraphicFramePr>
                <a:graphicFrameLocks noChangeAspect="1"/>
              </p:cNvGraphicFramePr>
              <p:nvPr/>
            </p:nvGraphicFramePr>
            <p:xfrm>
              <a:off x="6292850" y="1557338"/>
              <a:ext cx="574675" cy="479425"/>
            </p:xfrm>
            <a:graphic>
              <a:graphicData uri="http://schemas.openxmlformats.org/presentationml/2006/ole">
                <p:oleObj spid="_x0000_s91143" name="Equation" r:id="rId10" imgW="228600" imgH="190440" progId="Equation.3">
                  <p:embed/>
                </p:oleObj>
              </a:graphicData>
            </a:graphic>
          </p:graphicFrame>
        </p:grpSp>
      </p:grpSp>
      <p:pic>
        <p:nvPicPr>
          <p:cNvPr id="25" name="Picture 8" descr="guennadi3"/>
          <p:cNvPicPr>
            <a:picLocks noChangeAspect="1" noChangeArrowheads="1"/>
          </p:cNvPicPr>
          <p:nvPr/>
        </p:nvPicPr>
        <p:blipFill>
          <a:blip r:embed="rId11" cstate="print"/>
          <a:srcRect t="7028" r="4956"/>
          <a:stretch>
            <a:fillRect/>
          </a:stretch>
        </p:blipFill>
        <p:spPr bwMode="auto">
          <a:xfrm>
            <a:off x="4410075" y="1323975"/>
            <a:ext cx="3895724" cy="3439923"/>
          </a:xfrm>
          <a:prstGeom prst="rect">
            <a:avLst/>
          </a:prstGeom>
          <a:noFill/>
          <a:ln w="9525">
            <a:noFill/>
            <a:miter lim="800000"/>
            <a:headEnd/>
            <a:tailEnd/>
          </a:ln>
        </p:spPr>
      </p:pic>
      <p:sp>
        <p:nvSpPr>
          <p:cNvPr id="26" name="TextBox 25"/>
          <p:cNvSpPr txBox="1"/>
          <p:nvPr/>
        </p:nvSpPr>
        <p:spPr>
          <a:xfrm>
            <a:off x="1181101" y="1514475"/>
            <a:ext cx="3209924" cy="2616101"/>
          </a:xfrm>
          <a:prstGeom prst="rect">
            <a:avLst/>
          </a:prstGeom>
          <a:noFill/>
        </p:spPr>
        <p:txBody>
          <a:bodyPr wrap="square" rtlCol="0">
            <a:spAutoFit/>
          </a:bodyPr>
          <a:lstStyle/>
          <a:p>
            <a:r>
              <a:rPr lang="en-US" sz="2000" dirty="0" err="1" smtClean="0"/>
              <a:t>Tevatron</a:t>
            </a:r>
            <a:r>
              <a:rPr lang="en-US" sz="2000" dirty="0" smtClean="0"/>
              <a:t> graduates 60 PhDs per year and produces about a 100 results per year; an example is the recent matter-antimatter asymmetry in DZERO</a:t>
            </a:r>
            <a:endParaRPr lang="en-US"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1333500" y="1243965"/>
            <a:ext cx="3228975" cy="5172075"/>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Title 6"/>
          <p:cNvSpPr>
            <a:spLocks noGrp="1"/>
          </p:cNvSpPr>
          <p:nvPr>
            <p:ph type="title"/>
          </p:nvPr>
        </p:nvSpPr>
        <p:spPr/>
        <p:txBody>
          <a:bodyPr/>
          <a:lstStyle/>
          <a:p>
            <a:r>
              <a:rPr lang="en-US" dirty="0" smtClean="0"/>
              <a:t>Is there more juice in the </a:t>
            </a:r>
            <a:r>
              <a:rPr lang="en-US" dirty="0" err="1" smtClean="0"/>
              <a:t>Tevatron</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grpSp>
        <p:nvGrpSpPr>
          <p:cNvPr id="28" name="Group 54"/>
          <p:cNvGrpSpPr>
            <a:grpSpLocks/>
          </p:cNvGrpSpPr>
          <p:nvPr/>
        </p:nvGrpSpPr>
        <p:grpSpPr bwMode="auto">
          <a:xfrm>
            <a:off x="1381125" y="1436958"/>
            <a:ext cx="3032276" cy="2378347"/>
            <a:chOff x="2639" y="817"/>
            <a:chExt cx="2777" cy="2461"/>
          </a:xfrm>
        </p:grpSpPr>
        <p:sp>
          <p:nvSpPr>
            <p:cNvPr id="29" name="Text Box 17"/>
            <p:cNvSpPr txBox="1">
              <a:spLocks noChangeArrowheads="1"/>
            </p:cNvSpPr>
            <p:nvPr/>
          </p:nvSpPr>
          <p:spPr bwMode="auto">
            <a:xfrm>
              <a:off x="3788" y="3024"/>
              <a:ext cx="837" cy="254"/>
            </a:xfrm>
            <a:prstGeom prst="rect">
              <a:avLst/>
            </a:prstGeom>
            <a:noFill/>
            <a:ln w="9525">
              <a:noFill/>
              <a:miter lim="800000"/>
              <a:headEnd/>
              <a:tailEnd/>
            </a:ln>
          </p:spPr>
          <p:txBody>
            <a:bodyPr wrap="none">
              <a:spAutoFit/>
            </a:bodyPr>
            <a:lstStyle/>
            <a:p>
              <a:r>
                <a:rPr lang="en-US" sz="1800" dirty="0">
                  <a:solidFill>
                    <a:srgbClr val="000000"/>
                  </a:solidFill>
                </a:rPr>
                <a:t>M</a:t>
              </a:r>
              <a:r>
                <a:rPr lang="en-US" sz="1800" baseline="-25000" dirty="0">
                  <a:solidFill>
                    <a:srgbClr val="000000"/>
                  </a:solidFill>
                </a:rPr>
                <a:t>top </a:t>
              </a:r>
              <a:r>
                <a:rPr lang="en-US" sz="1800" dirty="0">
                  <a:solidFill>
                    <a:srgbClr val="000000"/>
                  </a:solidFill>
                </a:rPr>
                <a:t>(GeV)</a:t>
              </a:r>
            </a:p>
          </p:txBody>
        </p:sp>
        <p:sp>
          <p:nvSpPr>
            <p:cNvPr id="30" name="Text Box 18"/>
            <p:cNvSpPr txBox="1">
              <a:spLocks noChangeArrowheads="1"/>
            </p:cNvSpPr>
            <p:nvPr/>
          </p:nvSpPr>
          <p:spPr bwMode="auto">
            <a:xfrm rot="16200000">
              <a:off x="2329" y="1902"/>
              <a:ext cx="887" cy="268"/>
            </a:xfrm>
            <a:prstGeom prst="rect">
              <a:avLst/>
            </a:prstGeom>
            <a:noFill/>
            <a:ln w="9525">
              <a:noFill/>
              <a:miter lim="800000"/>
              <a:headEnd/>
              <a:tailEnd/>
            </a:ln>
          </p:spPr>
          <p:txBody>
            <a:bodyPr wrap="none">
              <a:spAutoFit/>
            </a:bodyPr>
            <a:lstStyle/>
            <a:p>
              <a:r>
                <a:rPr lang="en-US" sz="2000" dirty="0">
                  <a:solidFill>
                    <a:srgbClr val="000000"/>
                  </a:solidFill>
                </a:rPr>
                <a:t>M</a:t>
              </a:r>
              <a:r>
                <a:rPr lang="en-US" sz="2000" baseline="-25000" dirty="0">
                  <a:solidFill>
                    <a:srgbClr val="000000"/>
                  </a:solidFill>
                </a:rPr>
                <a:t>W </a:t>
              </a:r>
              <a:r>
                <a:rPr lang="en-US" sz="2000" dirty="0">
                  <a:solidFill>
                    <a:srgbClr val="000000"/>
                  </a:solidFill>
                </a:rPr>
                <a:t>(GeV)</a:t>
              </a:r>
            </a:p>
          </p:txBody>
        </p:sp>
        <p:sp>
          <p:nvSpPr>
            <p:cNvPr id="31" name="Rectangle 19"/>
            <p:cNvSpPr>
              <a:spLocks noChangeArrowheads="1"/>
            </p:cNvSpPr>
            <p:nvPr/>
          </p:nvSpPr>
          <p:spPr bwMode="auto">
            <a:xfrm>
              <a:off x="3206" y="872"/>
              <a:ext cx="1962" cy="1952"/>
            </a:xfrm>
            <a:prstGeom prst="rect">
              <a:avLst/>
            </a:prstGeom>
            <a:noFill/>
            <a:ln w="9525">
              <a:solidFill>
                <a:srgbClr val="000000"/>
              </a:solidFill>
              <a:miter lim="800000"/>
              <a:headEnd/>
              <a:tailEnd/>
            </a:ln>
          </p:spPr>
          <p:txBody>
            <a:bodyPr wrap="none" anchor="ctr"/>
            <a:lstStyle/>
            <a:p>
              <a:endParaRPr lang="en-US" dirty="0">
                <a:solidFill>
                  <a:srgbClr val="000000"/>
                </a:solidFill>
              </a:endParaRPr>
            </a:p>
          </p:txBody>
        </p:sp>
        <p:sp>
          <p:nvSpPr>
            <p:cNvPr id="32" name="Text Box 20"/>
            <p:cNvSpPr txBox="1">
              <a:spLocks noChangeArrowheads="1"/>
            </p:cNvSpPr>
            <p:nvPr/>
          </p:nvSpPr>
          <p:spPr bwMode="auto">
            <a:xfrm>
              <a:off x="3062" y="2846"/>
              <a:ext cx="2354" cy="318"/>
            </a:xfrm>
            <a:prstGeom prst="rect">
              <a:avLst/>
            </a:prstGeom>
            <a:noFill/>
            <a:ln w="9525">
              <a:noFill/>
              <a:miter lim="800000"/>
              <a:headEnd/>
              <a:tailEnd/>
            </a:ln>
          </p:spPr>
          <p:txBody>
            <a:bodyPr wrap="none">
              <a:spAutoFit/>
            </a:bodyPr>
            <a:lstStyle/>
            <a:p>
              <a:r>
                <a:rPr lang="en-US" sz="1400" dirty="0">
                  <a:solidFill>
                    <a:srgbClr val="000000"/>
                  </a:solidFill>
                </a:rPr>
                <a:t>150             </a:t>
              </a:r>
              <a:r>
                <a:rPr lang="en-US" sz="1400" dirty="0" smtClean="0">
                  <a:solidFill>
                    <a:srgbClr val="000000"/>
                  </a:solidFill>
                </a:rPr>
                <a:t> </a:t>
              </a:r>
              <a:r>
                <a:rPr lang="en-US" sz="1400" dirty="0">
                  <a:solidFill>
                    <a:srgbClr val="000000"/>
                  </a:solidFill>
                </a:rPr>
                <a:t>175   </a:t>
              </a:r>
              <a:r>
                <a:rPr lang="en-US" sz="1400" dirty="0" smtClean="0">
                  <a:solidFill>
                    <a:srgbClr val="000000"/>
                  </a:solidFill>
                </a:rPr>
                <a:t>            200 </a:t>
              </a:r>
              <a:endParaRPr lang="en-US" sz="1400" dirty="0">
                <a:solidFill>
                  <a:srgbClr val="000000"/>
                </a:solidFill>
              </a:endParaRPr>
            </a:p>
          </p:txBody>
        </p:sp>
        <p:sp>
          <p:nvSpPr>
            <p:cNvPr id="34" name="Line 24"/>
            <p:cNvSpPr>
              <a:spLocks noChangeShapeType="1"/>
            </p:cNvSpPr>
            <p:nvPr/>
          </p:nvSpPr>
          <p:spPr bwMode="auto">
            <a:xfrm flipH="1">
              <a:off x="3205" y="872"/>
              <a:ext cx="1877" cy="1899"/>
            </a:xfrm>
            <a:prstGeom prst="line">
              <a:avLst/>
            </a:prstGeom>
            <a:noFill/>
            <a:ln w="9525">
              <a:solidFill>
                <a:srgbClr val="000000"/>
              </a:solidFill>
              <a:round/>
              <a:headEnd/>
              <a:tailEnd/>
            </a:ln>
          </p:spPr>
          <p:txBody>
            <a:bodyPr wrap="none" anchor="ctr"/>
            <a:lstStyle/>
            <a:p>
              <a:endParaRPr lang="en-US" dirty="0"/>
            </a:p>
          </p:txBody>
        </p:sp>
        <p:sp>
          <p:nvSpPr>
            <p:cNvPr id="35" name="Line 27"/>
            <p:cNvSpPr>
              <a:spLocks noChangeShapeType="1"/>
            </p:cNvSpPr>
            <p:nvPr/>
          </p:nvSpPr>
          <p:spPr bwMode="auto">
            <a:xfrm flipH="1">
              <a:off x="3532" y="1190"/>
              <a:ext cx="1632" cy="1633"/>
            </a:xfrm>
            <a:prstGeom prst="line">
              <a:avLst/>
            </a:prstGeom>
            <a:noFill/>
            <a:ln w="9525">
              <a:solidFill>
                <a:srgbClr val="000000"/>
              </a:solidFill>
              <a:round/>
              <a:headEnd/>
              <a:tailEnd/>
            </a:ln>
          </p:spPr>
          <p:txBody>
            <a:bodyPr wrap="none" anchor="ctr"/>
            <a:lstStyle/>
            <a:p>
              <a:endParaRPr lang="en-US" dirty="0"/>
            </a:p>
          </p:txBody>
        </p:sp>
        <p:sp>
          <p:nvSpPr>
            <p:cNvPr id="36" name="Text Box 28"/>
            <p:cNvSpPr txBox="1">
              <a:spLocks noChangeArrowheads="1"/>
            </p:cNvSpPr>
            <p:nvPr/>
          </p:nvSpPr>
          <p:spPr bwMode="auto">
            <a:xfrm rot="18883694">
              <a:off x="4316" y="1521"/>
              <a:ext cx="710" cy="225"/>
            </a:xfrm>
            <a:prstGeom prst="rect">
              <a:avLst/>
            </a:prstGeom>
            <a:noFill/>
            <a:ln w="9525">
              <a:noFill/>
              <a:miter lim="800000"/>
              <a:headEnd/>
              <a:tailEnd/>
            </a:ln>
          </p:spPr>
          <p:txBody>
            <a:bodyPr wrap="none">
              <a:spAutoFit/>
            </a:bodyPr>
            <a:lstStyle/>
            <a:p>
              <a:r>
                <a:rPr lang="en-US" sz="1000" dirty="0">
                  <a:solidFill>
                    <a:srgbClr val="000000"/>
                  </a:solidFill>
                </a:rPr>
                <a:t>200 GeV</a:t>
              </a:r>
            </a:p>
          </p:txBody>
        </p:sp>
        <p:sp>
          <p:nvSpPr>
            <p:cNvPr id="37" name="Line 31"/>
            <p:cNvSpPr>
              <a:spLocks noChangeShapeType="1"/>
            </p:cNvSpPr>
            <p:nvPr/>
          </p:nvSpPr>
          <p:spPr bwMode="auto">
            <a:xfrm flipH="1">
              <a:off x="3779" y="1404"/>
              <a:ext cx="1376" cy="1419"/>
            </a:xfrm>
            <a:prstGeom prst="line">
              <a:avLst/>
            </a:prstGeom>
            <a:noFill/>
            <a:ln w="9525">
              <a:solidFill>
                <a:srgbClr val="000000"/>
              </a:solidFill>
              <a:round/>
              <a:headEnd/>
              <a:tailEnd/>
            </a:ln>
          </p:spPr>
          <p:txBody>
            <a:bodyPr wrap="none" anchor="ctr"/>
            <a:lstStyle/>
            <a:p>
              <a:endParaRPr lang="en-US" dirty="0"/>
            </a:p>
          </p:txBody>
        </p:sp>
        <p:sp>
          <p:nvSpPr>
            <p:cNvPr id="38" name="Text Box 32"/>
            <p:cNvSpPr txBox="1">
              <a:spLocks noChangeArrowheads="1"/>
            </p:cNvSpPr>
            <p:nvPr/>
          </p:nvSpPr>
          <p:spPr bwMode="auto">
            <a:xfrm rot="18883694">
              <a:off x="4370" y="1620"/>
              <a:ext cx="767" cy="240"/>
            </a:xfrm>
            <a:prstGeom prst="rect">
              <a:avLst/>
            </a:prstGeom>
            <a:noFill/>
            <a:ln w="9525">
              <a:noFill/>
              <a:miter lim="800000"/>
              <a:headEnd/>
              <a:tailEnd/>
            </a:ln>
          </p:spPr>
          <p:txBody>
            <a:bodyPr wrap="none">
              <a:spAutoFit/>
            </a:bodyPr>
            <a:lstStyle/>
            <a:p>
              <a:r>
                <a:rPr lang="en-US" sz="1100" dirty="0">
                  <a:solidFill>
                    <a:srgbClr val="000000"/>
                  </a:solidFill>
                </a:rPr>
                <a:t>300 GeV</a:t>
              </a:r>
            </a:p>
          </p:txBody>
        </p:sp>
        <p:sp>
          <p:nvSpPr>
            <p:cNvPr id="39" name="Line 34"/>
            <p:cNvSpPr>
              <a:spLocks noChangeShapeType="1"/>
            </p:cNvSpPr>
            <p:nvPr/>
          </p:nvSpPr>
          <p:spPr bwMode="auto">
            <a:xfrm flipH="1">
              <a:off x="3996" y="1624"/>
              <a:ext cx="1174" cy="1196"/>
            </a:xfrm>
            <a:prstGeom prst="line">
              <a:avLst/>
            </a:prstGeom>
            <a:noFill/>
            <a:ln w="9525">
              <a:solidFill>
                <a:srgbClr val="000000"/>
              </a:solidFill>
              <a:round/>
              <a:headEnd/>
              <a:tailEnd/>
            </a:ln>
          </p:spPr>
          <p:txBody>
            <a:bodyPr wrap="none" anchor="ctr"/>
            <a:lstStyle/>
            <a:p>
              <a:endParaRPr lang="en-US" dirty="0"/>
            </a:p>
          </p:txBody>
        </p:sp>
        <p:sp>
          <p:nvSpPr>
            <p:cNvPr id="40" name="Text Box 35"/>
            <p:cNvSpPr txBox="1">
              <a:spLocks noChangeArrowheads="1"/>
            </p:cNvSpPr>
            <p:nvPr/>
          </p:nvSpPr>
          <p:spPr bwMode="auto">
            <a:xfrm rot="18817209">
              <a:off x="4529" y="1818"/>
              <a:ext cx="543" cy="186"/>
            </a:xfrm>
            <a:prstGeom prst="rect">
              <a:avLst/>
            </a:prstGeom>
            <a:noFill/>
            <a:ln w="9525">
              <a:noFill/>
              <a:miter lim="800000"/>
              <a:headEnd/>
              <a:tailEnd/>
            </a:ln>
          </p:spPr>
          <p:txBody>
            <a:bodyPr wrap="none">
              <a:spAutoFit/>
            </a:bodyPr>
            <a:lstStyle/>
            <a:p>
              <a:r>
                <a:rPr lang="en-US" sz="1200" dirty="0">
                  <a:solidFill>
                    <a:srgbClr val="000000"/>
                  </a:solidFill>
                </a:rPr>
                <a:t>500 GeV</a:t>
              </a:r>
            </a:p>
          </p:txBody>
        </p:sp>
        <p:sp>
          <p:nvSpPr>
            <p:cNvPr id="41" name="Line 37"/>
            <p:cNvSpPr>
              <a:spLocks noChangeShapeType="1"/>
            </p:cNvSpPr>
            <p:nvPr/>
          </p:nvSpPr>
          <p:spPr bwMode="auto">
            <a:xfrm flipH="1">
              <a:off x="4315" y="1945"/>
              <a:ext cx="843" cy="876"/>
            </a:xfrm>
            <a:prstGeom prst="line">
              <a:avLst/>
            </a:prstGeom>
            <a:noFill/>
            <a:ln w="9525">
              <a:solidFill>
                <a:srgbClr val="000000"/>
              </a:solidFill>
              <a:round/>
              <a:headEnd/>
              <a:tailEnd/>
            </a:ln>
          </p:spPr>
          <p:txBody>
            <a:bodyPr wrap="none" anchor="ctr"/>
            <a:lstStyle/>
            <a:p>
              <a:endParaRPr lang="en-US" dirty="0"/>
            </a:p>
          </p:txBody>
        </p:sp>
        <p:sp>
          <p:nvSpPr>
            <p:cNvPr id="42" name="Text Box 38"/>
            <p:cNvSpPr txBox="1">
              <a:spLocks noChangeArrowheads="1"/>
            </p:cNvSpPr>
            <p:nvPr/>
          </p:nvSpPr>
          <p:spPr bwMode="auto">
            <a:xfrm rot="-2797950">
              <a:off x="4516" y="2038"/>
              <a:ext cx="692" cy="212"/>
            </a:xfrm>
            <a:prstGeom prst="rect">
              <a:avLst/>
            </a:prstGeom>
            <a:noFill/>
            <a:ln w="9525">
              <a:noFill/>
              <a:miter lim="800000"/>
              <a:headEnd/>
              <a:tailEnd/>
            </a:ln>
          </p:spPr>
          <p:txBody>
            <a:bodyPr wrap="none">
              <a:spAutoFit/>
            </a:bodyPr>
            <a:lstStyle/>
            <a:p>
              <a:r>
                <a:rPr lang="en-US" sz="1400" dirty="0">
                  <a:solidFill>
                    <a:srgbClr val="000000"/>
                  </a:solidFill>
                </a:rPr>
                <a:t>1000 GeV</a:t>
              </a:r>
            </a:p>
          </p:txBody>
        </p:sp>
        <p:sp>
          <p:nvSpPr>
            <p:cNvPr id="43" name="Oval 40"/>
            <p:cNvSpPr>
              <a:spLocks noChangeArrowheads="1"/>
            </p:cNvSpPr>
            <p:nvPr/>
          </p:nvSpPr>
          <p:spPr bwMode="auto">
            <a:xfrm>
              <a:off x="4218" y="1422"/>
              <a:ext cx="168" cy="456"/>
            </a:xfrm>
            <a:prstGeom prst="ellipse">
              <a:avLst/>
            </a:prstGeom>
            <a:solidFill>
              <a:srgbClr val="C00000"/>
            </a:solidFill>
            <a:ln w="9525">
              <a:noFill/>
              <a:round/>
              <a:headEnd/>
              <a:tailEnd/>
            </a:ln>
          </p:spPr>
          <p:txBody>
            <a:bodyPr wrap="none" anchor="ctr"/>
            <a:lstStyle/>
            <a:p>
              <a:endParaRPr lang="en-US" dirty="0">
                <a:solidFill>
                  <a:srgbClr val="000000"/>
                </a:solidFill>
              </a:endParaRPr>
            </a:p>
          </p:txBody>
        </p:sp>
        <p:sp>
          <p:nvSpPr>
            <p:cNvPr id="44" name="Text Box 24"/>
            <p:cNvSpPr txBox="1">
              <a:spLocks noChangeArrowheads="1"/>
            </p:cNvSpPr>
            <p:nvPr/>
          </p:nvSpPr>
          <p:spPr bwMode="auto">
            <a:xfrm>
              <a:off x="3160" y="817"/>
              <a:ext cx="1684" cy="541"/>
            </a:xfrm>
            <a:prstGeom prst="rect">
              <a:avLst/>
            </a:prstGeom>
            <a:noFill/>
            <a:ln w="25400">
              <a:noFill/>
              <a:miter lim="800000"/>
              <a:headEnd/>
              <a:tailEnd/>
            </a:ln>
          </p:spPr>
          <p:txBody>
            <a:bodyPr wrap="none">
              <a:spAutoFit/>
            </a:bodyPr>
            <a:lstStyle/>
            <a:p>
              <a:pPr eaLnBrk="0" hangingPunct="0"/>
              <a:r>
                <a:rPr lang="en-US" sz="1400" dirty="0">
                  <a:solidFill>
                    <a:srgbClr val="C00000"/>
                  </a:solidFill>
                </a:rPr>
                <a:t>M</a:t>
              </a:r>
              <a:r>
                <a:rPr lang="en-US" sz="1400" baseline="-25000" dirty="0">
                  <a:solidFill>
                    <a:srgbClr val="C00000"/>
                  </a:solidFill>
                </a:rPr>
                <a:t>top</a:t>
              </a:r>
              <a:r>
                <a:rPr lang="en-US" sz="1400" dirty="0">
                  <a:solidFill>
                    <a:srgbClr val="C00000"/>
                  </a:solidFill>
                </a:rPr>
                <a:t>: Tevatron</a:t>
              </a:r>
            </a:p>
            <a:p>
              <a:pPr eaLnBrk="0" hangingPunct="0"/>
              <a:r>
                <a:rPr lang="en-US" sz="1400" dirty="0">
                  <a:solidFill>
                    <a:srgbClr val="C00000"/>
                  </a:solidFill>
                </a:rPr>
                <a:t>M</a:t>
              </a:r>
              <a:r>
                <a:rPr lang="en-US" sz="1400" baseline="-25000" dirty="0">
                  <a:solidFill>
                    <a:srgbClr val="C00000"/>
                  </a:solidFill>
                </a:rPr>
                <a:t>W  </a:t>
              </a:r>
              <a:r>
                <a:rPr lang="en-US" sz="1400" dirty="0">
                  <a:solidFill>
                    <a:srgbClr val="C00000"/>
                  </a:solidFill>
                </a:rPr>
                <a:t>: Tevatron+LEP2</a:t>
              </a:r>
              <a:endParaRPr lang="en-US" sz="1400" baseline="30000" dirty="0">
                <a:solidFill>
                  <a:srgbClr val="C00000"/>
                </a:solidFill>
              </a:endParaRPr>
            </a:p>
          </p:txBody>
        </p:sp>
        <p:sp>
          <p:nvSpPr>
            <p:cNvPr id="45" name="Text Box 47"/>
            <p:cNvSpPr txBox="1">
              <a:spLocks noChangeArrowheads="1"/>
            </p:cNvSpPr>
            <p:nvPr/>
          </p:nvSpPr>
          <p:spPr bwMode="auto">
            <a:xfrm rot="18826137">
              <a:off x="3539" y="2026"/>
              <a:ext cx="772" cy="338"/>
            </a:xfrm>
            <a:prstGeom prst="rect">
              <a:avLst/>
            </a:prstGeom>
            <a:noFill/>
            <a:ln w="9525">
              <a:noFill/>
              <a:miter lim="800000"/>
              <a:headEnd/>
              <a:tailEnd/>
            </a:ln>
          </p:spPr>
          <p:txBody>
            <a:bodyPr>
              <a:spAutoFit/>
            </a:bodyPr>
            <a:lstStyle/>
            <a:p>
              <a:r>
                <a:rPr lang="en-US" sz="1800" dirty="0" err="1">
                  <a:solidFill>
                    <a:srgbClr val="000000"/>
                  </a:solidFill>
                </a:rPr>
                <a:t>M</a:t>
              </a:r>
              <a:r>
                <a:rPr lang="en-US" sz="1800" baseline="-25000" dirty="0" err="1">
                  <a:solidFill>
                    <a:srgbClr val="000000"/>
                  </a:solidFill>
                </a:rPr>
                <a:t>higgs</a:t>
              </a:r>
              <a:r>
                <a:rPr lang="en-US" sz="1800" dirty="0">
                  <a:solidFill>
                    <a:srgbClr val="000000"/>
                  </a:solidFill>
                </a:rPr>
                <a:t> </a:t>
              </a:r>
            </a:p>
          </p:txBody>
        </p:sp>
        <p:sp>
          <p:nvSpPr>
            <p:cNvPr id="46" name="Line 49"/>
            <p:cNvSpPr>
              <a:spLocks noChangeShapeType="1"/>
            </p:cNvSpPr>
            <p:nvPr/>
          </p:nvSpPr>
          <p:spPr bwMode="auto">
            <a:xfrm>
              <a:off x="3814" y="1465"/>
              <a:ext cx="386" cy="128"/>
            </a:xfrm>
            <a:prstGeom prst="line">
              <a:avLst/>
            </a:prstGeom>
            <a:noFill/>
            <a:ln w="38100">
              <a:solidFill>
                <a:srgbClr val="C00000"/>
              </a:solidFill>
              <a:round/>
              <a:headEnd/>
              <a:tailEnd type="triangle" w="med" len="med"/>
            </a:ln>
          </p:spPr>
          <p:txBody>
            <a:bodyPr/>
            <a:lstStyle/>
            <a:p>
              <a:endParaRPr lang="en-US" dirty="0"/>
            </a:p>
          </p:txBody>
        </p:sp>
        <p:sp>
          <p:nvSpPr>
            <p:cNvPr id="47" name="Text Box 25"/>
            <p:cNvSpPr txBox="1">
              <a:spLocks noChangeArrowheads="1"/>
            </p:cNvSpPr>
            <p:nvPr/>
          </p:nvSpPr>
          <p:spPr bwMode="auto">
            <a:xfrm rot="18826137">
              <a:off x="4202" y="1342"/>
              <a:ext cx="746" cy="233"/>
            </a:xfrm>
            <a:prstGeom prst="rect">
              <a:avLst/>
            </a:prstGeom>
            <a:noFill/>
            <a:ln w="9525">
              <a:noFill/>
              <a:miter lim="800000"/>
              <a:headEnd/>
              <a:tailEnd/>
            </a:ln>
          </p:spPr>
          <p:txBody>
            <a:bodyPr>
              <a:spAutoFit/>
            </a:bodyPr>
            <a:lstStyle/>
            <a:p>
              <a:r>
                <a:rPr lang="en-US" sz="1050" dirty="0">
                  <a:solidFill>
                    <a:srgbClr val="000000"/>
                  </a:solidFill>
                </a:rPr>
                <a:t>100 GeV</a:t>
              </a:r>
            </a:p>
          </p:txBody>
        </p:sp>
      </p:grpSp>
      <p:grpSp>
        <p:nvGrpSpPr>
          <p:cNvPr id="48" name="Group 47"/>
          <p:cNvGrpSpPr/>
          <p:nvPr/>
        </p:nvGrpSpPr>
        <p:grpSpPr>
          <a:xfrm>
            <a:off x="4667250" y="1247775"/>
            <a:ext cx="3751929" cy="5160340"/>
            <a:chOff x="4724400" y="990600"/>
            <a:chExt cx="3657600" cy="5181600"/>
          </a:xfrm>
        </p:grpSpPr>
        <p:grpSp>
          <p:nvGrpSpPr>
            <p:cNvPr id="49" name="Group 16"/>
            <p:cNvGrpSpPr>
              <a:grpSpLocks/>
            </p:cNvGrpSpPr>
            <p:nvPr/>
          </p:nvGrpSpPr>
          <p:grpSpPr bwMode="auto">
            <a:xfrm>
              <a:off x="4724400" y="990600"/>
              <a:ext cx="3657600" cy="5181600"/>
              <a:chOff x="4953000" y="838200"/>
              <a:chExt cx="3657600" cy="5181600"/>
            </a:xfrm>
          </p:grpSpPr>
          <p:sp>
            <p:nvSpPr>
              <p:cNvPr id="51" name="Rectangle 22"/>
              <p:cNvSpPr>
                <a:spLocks noChangeArrowheads="1"/>
              </p:cNvSpPr>
              <p:nvPr/>
            </p:nvSpPr>
            <p:spPr bwMode="auto">
              <a:xfrm>
                <a:off x="4953000" y="838200"/>
                <a:ext cx="3657600" cy="5181600"/>
              </a:xfrm>
              <a:prstGeom prst="rect">
                <a:avLst/>
              </a:prstGeom>
              <a:solidFill>
                <a:srgbClr val="FFFFFF"/>
              </a:solidFill>
              <a:ln w="9525" algn="ctr">
                <a:solidFill>
                  <a:srgbClr val="FFFFFF"/>
                </a:solidFill>
                <a:round/>
                <a:headEnd/>
                <a:tailEnd/>
              </a:ln>
            </p:spPr>
            <p:txBody>
              <a:bodyPr/>
              <a:lstStyle/>
              <a:p>
                <a:endParaRPr lang="en-US" dirty="0"/>
              </a:p>
            </p:txBody>
          </p:sp>
          <p:pic>
            <p:nvPicPr>
              <p:cNvPr id="52" name="Picture 2"/>
              <p:cNvPicPr>
                <a:picLocks noChangeAspect="1" noChangeArrowheads="1"/>
              </p:cNvPicPr>
              <p:nvPr/>
            </p:nvPicPr>
            <p:blipFill>
              <a:blip r:embed="rId2" cstate="print"/>
              <a:srcRect l="2007" t="11533" r="5686"/>
              <a:stretch>
                <a:fillRect/>
              </a:stretch>
            </p:blipFill>
            <p:spPr bwMode="auto">
              <a:xfrm>
                <a:off x="5029200" y="990600"/>
                <a:ext cx="3505200" cy="2667000"/>
              </a:xfrm>
              <a:prstGeom prst="rect">
                <a:avLst/>
              </a:prstGeom>
              <a:noFill/>
              <a:ln w="25400">
                <a:noFill/>
                <a:miter lim="800000"/>
                <a:headEnd/>
                <a:tailEnd/>
              </a:ln>
              <a:effectLst>
                <a:outerShdw dist="76199" dir="2700000" algn="ctr" rotWithShape="0">
                  <a:srgbClr val="000000">
                    <a:alpha val="75000"/>
                  </a:srgbClr>
                </a:outerShdw>
              </a:effectLst>
            </p:spPr>
          </p:pic>
          <p:sp>
            <p:nvSpPr>
              <p:cNvPr id="53" name="Rectangle 9"/>
              <p:cNvSpPr>
                <a:spLocks/>
              </p:cNvSpPr>
              <p:nvPr/>
            </p:nvSpPr>
            <p:spPr bwMode="auto">
              <a:xfrm>
                <a:off x="7315200" y="1448002"/>
                <a:ext cx="1019510" cy="609398"/>
              </a:xfrm>
              <a:prstGeom prst="rect">
                <a:avLst/>
              </a:prstGeom>
              <a:noFill/>
              <a:ln w="12700">
                <a:noFill/>
                <a:miter lim="800000"/>
                <a:headEnd/>
                <a:tailEnd/>
              </a:ln>
            </p:spPr>
            <p:txBody>
              <a:bodyPr wrap="none" lIns="0" tIns="0" rIns="28575" bIns="0">
                <a:spAutoFit/>
              </a:bodyPr>
              <a:lstStyle/>
              <a:p>
                <a:pPr marL="28575" algn="ctr"/>
                <a:r>
                  <a:rPr lang="en-US" dirty="0">
                    <a:solidFill>
                      <a:srgbClr val="0033CC"/>
                    </a:solidFill>
                    <a:latin typeface="Helvetica" pitchFamily="34" charset="0"/>
                    <a:ea typeface="Helvetica" pitchFamily="34" charset="0"/>
                    <a:cs typeface="Helvetica" pitchFamily="34" charset="0"/>
                    <a:sym typeface="Helvetica" pitchFamily="34" charset="0"/>
                  </a:rPr>
                  <a:t>95%CL</a:t>
                </a:r>
              </a:p>
              <a:p>
                <a:pPr marL="28575" algn="ctr"/>
                <a:r>
                  <a:rPr lang="en-US" dirty="0">
                    <a:solidFill>
                      <a:srgbClr val="0033CC"/>
                    </a:solidFill>
                    <a:latin typeface="Helvetica" pitchFamily="34" charset="0"/>
                    <a:ea typeface="Helvetica" pitchFamily="34" charset="0"/>
                    <a:cs typeface="Helvetica" pitchFamily="34" charset="0"/>
                    <a:sym typeface="Helvetica" pitchFamily="34" charset="0"/>
                  </a:rPr>
                  <a:t>exclusion</a:t>
                </a:r>
                <a:endParaRPr lang="en-US" dirty="0">
                  <a:solidFill>
                    <a:srgbClr val="0033CC"/>
                  </a:solidFill>
                  <a:latin typeface="Symbol" pitchFamily="18" charset="2"/>
                  <a:ea typeface="Helvetica" pitchFamily="34" charset="0"/>
                  <a:cs typeface="Helvetica" pitchFamily="34" charset="0"/>
                  <a:sym typeface="Helvetica" pitchFamily="34" charset="0"/>
                </a:endParaRPr>
              </a:p>
            </p:txBody>
          </p:sp>
          <p:pic>
            <p:nvPicPr>
              <p:cNvPr id="54" name="Picture 1"/>
              <p:cNvPicPr>
                <a:picLocks noChangeAspect="1" noChangeArrowheads="1"/>
              </p:cNvPicPr>
              <p:nvPr/>
            </p:nvPicPr>
            <p:blipFill>
              <a:blip r:embed="rId3" cstate="print"/>
              <a:srcRect l="1333" t="10347" r="6000" b="6519"/>
              <a:stretch>
                <a:fillRect/>
              </a:stretch>
            </p:blipFill>
            <p:spPr bwMode="auto">
              <a:xfrm>
                <a:off x="5003800" y="3429000"/>
                <a:ext cx="3530600" cy="2514600"/>
              </a:xfrm>
              <a:prstGeom prst="rect">
                <a:avLst/>
              </a:prstGeom>
              <a:noFill/>
              <a:ln w="25400">
                <a:noFill/>
                <a:miter lim="800000"/>
                <a:headEnd/>
                <a:tailEnd/>
              </a:ln>
              <a:effectLst>
                <a:outerShdw dist="76199" dir="2700000" algn="ctr" rotWithShape="0">
                  <a:srgbClr val="000000">
                    <a:alpha val="75000"/>
                  </a:srgbClr>
                </a:outerShdw>
              </a:effectLst>
            </p:spPr>
          </p:pic>
          <p:sp>
            <p:nvSpPr>
              <p:cNvPr id="55" name="Rectangle 27"/>
              <p:cNvSpPr>
                <a:spLocks noChangeArrowheads="1"/>
              </p:cNvSpPr>
              <p:nvPr/>
            </p:nvSpPr>
            <p:spPr bwMode="auto">
              <a:xfrm flipH="1">
                <a:off x="8534397" y="990600"/>
                <a:ext cx="45719" cy="4953000"/>
              </a:xfrm>
              <a:prstGeom prst="rect">
                <a:avLst/>
              </a:prstGeom>
              <a:solidFill>
                <a:srgbClr val="FFFFFF"/>
              </a:solidFill>
              <a:ln w="38100" algn="ctr">
                <a:solidFill>
                  <a:srgbClr val="FFFFFF"/>
                </a:solidFill>
                <a:round/>
                <a:headEnd/>
                <a:tailEnd/>
              </a:ln>
            </p:spPr>
            <p:txBody>
              <a:bodyPr/>
              <a:lstStyle/>
              <a:p>
                <a:endParaRPr lang="en-US" dirty="0"/>
              </a:p>
            </p:txBody>
          </p:sp>
          <p:sp>
            <p:nvSpPr>
              <p:cNvPr id="56" name="Rectangle 28"/>
              <p:cNvSpPr>
                <a:spLocks noChangeArrowheads="1"/>
              </p:cNvSpPr>
              <p:nvPr/>
            </p:nvSpPr>
            <p:spPr bwMode="auto">
              <a:xfrm>
                <a:off x="5029200" y="5943600"/>
                <a:ext cx="3581400" cy="76200"/>
              </a:xfrm>
              <a:prstGeom prst="rect">
                <a:avLst/>
              </a:prstGeom>
              <a:solidFill>
                <a:srgbClr val="FFFFFF"/>
              </a:solidFill>
              <a:ln w="9525" algn="ctr">
                <a:noFill/>
                <a:round/>
                <a:headEnd/>
                <a:tailEnd/>
              </a:ln>
            </p:spPr>
            <p:txBody>
              <a:bodyPr/>
              <a:lstStyle/>
              <a:p>
                <a:endParaRPr lang="en-US" dirty="0"/>
              </a:p>
            </p:txBody>
          </p:sp>
          <p:sp>
            <p:nvSpPr>
              <p:cNvPr id="57" name="Rectangle 10"/>
              <p:cNvSpPr>
                <a:spLocks/>
              </p:cNvSpPr>
              <p:nvPr/>
            </p:nvSpPr>
            <p:spPr bwMode="auto">
              <a:xfrm>
                <a:off x="7391400" y="3733800"/>
                <a:ext cx="981075" cy="609600"/>
              </a:xfrm>
              <a:prstGeom prst="rect">
                <a:avLst/>
              </a:prstGeom>
              <a:noFill/>
              <a:ln w="12700">
                <a:noFill/>
                <a:miter lim="800000"/>
                <a:headEnd/>
                <a:tailEnd/>
              </a:ln>
            </p:spPr>
            <p:txBody>
              <a:bodyPr wrap="none" lIns="0" tIns="0" rIns="28575" bIns="0">
                <a:spAutoFit/>
              </a:bodyPr>
              <a:lstStyle/>
              <a:p>
                <a:pPr marL="28575" algn="ctr">
                  <a:defRPr/>
                </a:pPr>
                <a:r>
                  <a:rPr lang="en-US" dirty="0">
                    <a:solidFill>
                      <a:srgbClr val="0033CC"/>
                    </a:solidFill>
                    <a:latin typeface="Helvetica" charset="0"/>
                    <a:cs typeface="Helvetica" charset="0"/>
                    <a:sym typeface="Helvetica" charset="0"/>
                  </a:rPr>
                  <a:t>3</a:t>
                </a:r>
                <a:r>
                  <a:rPr lang="en-US" dirty="0">
                    <a:solidFill>
                      <a:srgbClr val="0033CC"/>
                    </a:solidFill>
                    <a:latin typeface="Symbol" pitchFamily="18" charset="2"/>
                    <a:cs typeface="Helvetica" charset="0"/>
                    <a:sym typeface="Helvetica" charset="0"/>
                  </a:rPr>
                  <a:t>s</a:t>
                </a:r>
              </a:p>
              <a:p>
                <a:pPr marL="28575" algn="ctr">
                  <a:defRPr/>
                </a:pPr>
                <a:r>
                  <a:rPr lang="en-US" dirty="0">
                    <a:solidFill>
                      <a:srgbClr val="0033CC"/>
                    </a:solidFill>
                    <a:latin typeface="+mn-lt"/>
                    <a:cs typeface="Helvetica" charset="0"/>
                    <a:sym typeface="Helvetica" charset="0"/>
                  </a:rPr>
                  <a:t>evidence</a:t>
                </a:r>
              </a:p>
            </p:txBody>
          </p:sp>
          <p:sp>
            <p:nvSpPr>
              <p:cNvPr id="58" name="TextBox 32"/>
              <p:cNvSpPr txBox="1">
                <a:spLocks noChangeArrowheads="1"/>
              </p:cNvSpPr>
              <p:nvPr/>
            </p:nvSpPr>
            <p:spPr bwMode="auto">
              <a:xfrm>
                <a:off x="5638800" y="1566446"/>
                <a:ext cx="1752600" cy="338554"/>
              </a:xfrm>
              <a:prstGeom prst="rect">
                <a:avLst/>
              </a:prstGeom>
              <a:noFill/>
              <a:ln w="9525">
                <a:noFill/>
                <a:miter lim="800000"/>
                <a:headEnd/>
                <a:tailEnd/>
              </a:ln>
            </p:spPr>
            <p:txBody>
              <a:bodyPr>
                <a:spAutoFit/>
              </a:bodyPr>
              <a:lstStyle/>
              <a:p>
                <a:pPr algn="ctr"/>
                <a:r>
                  <a:rPr lang="en-US" sz="1600" dirty="0">
                    <a:solidFill>
                      <a:srgbClr val="0033CC"/>
                    </a:solidFill>
                  </a:rPr>
                  <a:t>through FY11</a:t>
                </a:r>
              </a:p>
            </p:txBody>
          </p:sp>
          <p:sp>
            <p:nvSpPr>
              <p:cNvPr id="59" name="TextBox 33"/>
              <p:cNvSpPr txBox="1">
                <a:spLocks noChangeArrowheads="1"/>
              </p:cNvSpPr>
              <p:nvPr/>
            </p:nvSpPr>
            <p:spPr bwMode="auto">
              <a:xfrm>
                <a:off x="5638800" y="2099846"/>
                <a:ext cx="1752600" cy="338554"/>
              </a:xfrm>
              <a:prstGeom prst="rect">
                <a:avLst/>
              </a:prstGeom>
              <a:noFill/>
              <a:ln w="9525">
                <a:noFill/>
                <a:miter lim="800000"/>
                <a:headEnd/>
                <a:tailEnd/>
              </a:ln>
            </p:spPr>
            <p:txBody>
              <a:bodyPr>
                <a:spAutoFit/>
              </a:bodyPr>
              <a:lstStyle/>
              <a:p>
                <a:pPr algn="ctr"/>
                <a:r>
                  <a:rPr lang="en-US" sz="1600" dirty="0">
                    <a:solidFill>
                      <a:srgbClr val="C00000"/>
                    </a:solidFill>
                  </a:rPr>
                  <a:t>through FY09</a:t>
                </a:r>
              </a:p>
            </p:txBody>
          </p:sp>
        </p:grpSp>
        <p:sp>
          <p:nvSpPr>
            <p:cNvPr id="50" name="Rectangle 17"/>
            <p:cNvSpPr>
              <a:spLocks noChangeArrowheads="1"/>
            </p:cNvSpPr>
            <p:nvPr/>
          </p:nvSpPr>
          <p:spPr bwMode="auto">
            <a:xfrm>
              <a:off x="5715000" y="990600"/>
              <a:ext cx="1828800" cy="5181600"/>
            </a:xfrm>
            <a:prstGeom prst="rect">
              <a:avLst/>
            </a:prstGeom>
            <a:solidFill>
              <a:srgbClr val="008000">
                <a:alpha val="30196"/>
              </a:srgbClr>
            </a:solidFill>
            <a:ln w="9525" algn="ctr">
              <a:noFill/>
              <a:round/>
              <a:headEnd/>
              <a:tailEnd/>
            </a:ln>
          </p:spPr>
          <p:txBody>
            <a:bodyPr/>
            <a:lstStyle/>
            <a:p>
              <a:endParaRPr lang="en-US" dirty="0"/>
            </a:p>
          </p:txBody>
        </p:sp>
      </p:grpSp>
      <p:pic>
        <p:nvPicPr>
          <p:cNvPr id="62" name="Picture 4" descr="tevcomb_nov6.gif"/>
          <p:cNvPicPr>
            <a:picLocks noChangeAspect="1"/>
          </p:cNvPicPr>
          <p:nvPr/>
        </p:nvPicPr>
        <p:blipFill>
          <a:blip r:embed="rId4" cstate="print"/>
          <a:srcRect l="3333" t="18407" r="5000" b="8459"/>
          <a:stretch>
            <a:fillRect/>
          </a:stretch>
        </p:blipFill>
        <p:spPr bwMode="auto">
          <a:xfrm>
            <a:off x="1356360" y="3960792"/>
            <a:ext cx="3200400" cy="2380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ea typeface="ＭＳ Ｐゴシック" pitchFamily="34" charset="-128"/>
              </a:rPr>
              <a:t>Energy frontier will move to the LHC</a:t>
            </a:r>
          </a:p>
        </p:txBody>
      </p:sp>
      <p:sp>
        <p:nvSpPr>
          <p:cNvPr id="24580" name="Footer Placeholder 10"/>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24581" name="Slide Number Placeholder 9"/>
          <p:cNvSpPr>
            <a:spLocks noGrp="1"/>
          </p:cNvSpPr>
          <p:nvPr>
            <p:ph type="sldNum" sz="quarter" idx="11"/>
          </p:nvPr>
        </p:nvSpPr>
        <p:spPr>
          <a:noFill/>
        </p:spPr>
        <p:txBody>
          <a:bodyPr/>
          <a:lstStyle/>
          <a:p>
            <a:fld id="{AB82AC9A-F5BD-4C67-A373-45E1FE9DFA62}" type="slidenum">
              <a:rPr lang="en-US" smtClean="0"/>
              <a:pPr/>
              <a:t>16</a:t>
            </a:fld>
            <a:endParaRPr lang="en-US" dirty="0" smtClean="0"/>
          </a:p>
        </p:txBody>
      </p:sp>
      <p:pic>
        <p:nvPicPr>
          <p:cNvPr id="24582" name="Picture 3" descr="Cernv"/>
          <p:cNvPicPr>
            <a:picLocks noChangeAspect="1" noChangeArrowheads="1"/>
          </p:cNvPicPr>
          <p:nvPr/>
        </p:nvPicPr>
        <p:blipFill>
          <a:blip r:embed="rId2" cstate="print"/>
          <a:srcRect/>
          <a:stretch>
            <a:fillRect/>
          </a:stretch>
        </p:blipFill>
        <p:spPr bwMode="auto">
          <a:xfrm>
            <a:off x="547436" y="1719011"/>
            <a:ext cx="4024563" cy="3061535"/>
          </a:xfrm>
          <a:prstGeom prst="rect">
            <a:avLst/>
          </a:prstGeom>
          <a:noFill/>
          <a:ln w="9525">
            <a:noFill/>
            <a:miter lim="800000"/>
            <a:headEnd/>
            <a:tailEnd/>
          </a:ln>
        </p:spPr>
      </p:pic>
      <p:pic>
        <p:nvPicPr>
          <p:cNvPr id="8" name="Picture 4" descr="CMS"/>
          <p:cNvPicPr>
            <a:picLocks noChangeAspect="1" noChangeArrowheads="1"/>
          </p:cNvPicPr>
          <p:nvPr/>
        </p:nvPicPr>
        <p:blipFill>
          <a:blip r:embed="rId3" cstate="print"/>
          <a:srcRect/>
          <a:stretch>
            <a:fillRect/>
          </a:stretch>
        </p:blipFill>
        <p:spPr bwMode="auto">
          <a:xfrm>
            <a:off x="4860757" y="1693859"/>
            <a:ext cx="3808997" cy="3054604"/>
          </a:xfrm>
          <a:prstGeom prst="rect">
            <a:avLst/>
          </a:prstGeom>
          <a:noFill/>
          <a:ln w="9525">
            <a:noFill/>
            <a:miter lim="800000"/>
            <a:headEnd/>
            <a:tailEnd/>
          </a:ln>
        </p:spPr>
      </p:pic>
      <p:sp>
        <p:nvSpPr>
          <p:cNvPr id="9" name="TextBox 8"/>
          <p:cNvSpPr txBox="1"/>
          <p:nvPr/>
        </p:nvSpPr>
        <p:spPr>
          <a:xfrm>
            <a:off x="705853" y="5143050"/>
            <a:ext cx="7876673" cy="830997"/>
          </a:xfrm>
          <a:prstGeom prst="rect">
            <a:avLst/>
          </a:prstGeom>
          <a:noFill/>
        </p:spPr>
        <p:txBody>
          <a:bodyPr wrap="square" rtlCol="0">
            <a:spAutoFit/>
          </a:bodyPr>
          <a:lstStyle/>
          <a:p>
            <a:r>
              <a:rPr lang="en-US" dirty="0" smtClean="0"/>
              <a:t>Fermilab is the lead US lab on the accelerator and the only US lab in CMS supporting over 50 universities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ea typeface="ＭＳ Ｐゴシック" pitchFamily="34" charset="-128"/>
              </a:rPr>
              <a:t>LHC physics reach (3 years ago)</a:t>
            </a:r>
          </a:p>
        </p:txBody>
      </p:sp>
      <p:sp>
        <p:nvSpPr>
          <p:cNvPr id="26627" name="Content Placeholder 9"/>
          <p:cNvSpPr>
            <a:spLocks noGrp="1"/>
          </p:cNvSpPr>
          <p:nvPr>
            <p:ph idx="1"/>
          </p:nvPr>
        </p:nvSpPr>
        <p:spPr/>
        <p:txBody>
          <a:bodyPr/>
          <a:lstStyle/>
          <a:p>
            <a:endParaRPr lang="en-US" dirty="0" smtClean="0"/>
          </a:p>
        </p:txBody>
      </p:sp>
      <p:sp>
        <p:nvSpPr>
          <p:cNvPr id="26628" name="Footer Placeholder 10"/>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26629" name="Slide Number Placeholder 9"/>
          <p:cNvSpPr>
            <a:spLocks noGrp="1"/>
          </p:cNvSpPr>
          <p:nvPr>
            <p:ph type="sldNum" sz="quarter" idx="11"/>
          </p:nvPr>
        </p:nvSpPr>
        <p:spPr>
          <a:noFill/>
        </p:spPr>
        <p:txBody>
          <a:bodyPr/>
          <a:lstStyle/>
          <a:p>
            <a:fld id="{55AD8654-9EBF-4533-893C-8AABA8FA2CD2}" type="slidenum">
              <a:rPr lang="en-US" smtClean="0"/>
              <a:pPr/>
              <a:t>17</a:t>
            </a:fld>
            <a:endParaRPr lang="en-US" dirty="0" smtClean="0"/>
          </a:p>
        </p:txBody>
      </p:sp>
      <p:pic>
        <p:nvPicPr>
          <p:cNvPr id="26630" name="Picture 4" descr="gianotti-nessi07.JPG"/>
          <p:cNvPicPr>
            <a:picLocks noChangeAspect="1"/>
          </p:cNvPicPr>
          <p:nvPr/>
        </p:nvPicPr>
        <p:blipFill>
          <a:blip r:embed="rId2" cstate="print"/>
          <a:srcRect/>
          <a:stretch>
            <a:fillRect/>
          </a:stretch>
        </p:blipFill>
        <p:spPr bwMode="auto">
          <a:xfrm>
            <a:off x="463550" y="1058852"/>
            <a:ext cx="8229600" cy="5308600"/>
          </a:xfrm>
          <a:prstGeom prst="rect">
            <a:avLst/>
          </a:prstGeom>
          <a:noFill/>
          <a:ln w="9525">
            <a:noFill/>
            <a:miter lim="800000"/>
            <a:headEnd/>
            <a:tailEnd/>
          </a:ln>
        </p:spPr>
      </p:pic>
      <p:sp>
        <p:nvSpPr>
          <p:cNvPr id="26631" name="TextBox 5"/>
          <p:cNvSpPr txBox="1">
            <a:spLocks noChangeArrowheads="1"/>
          </p:cNvSpPr>
          <p:nvPr/>
        </p:nvSpPr>
        <p:spPr bwMode="auto">
          <a:xfrm>
            <a:off x="463550" y="6005513"/>
            <a:ext cx="2205038" cy="307975"/>
          </a:xfrm>
          <a:prstGeom prst="rect">
            <a:avLst/>
          </a:prstGeom>
          <a:noFill/>
          <a:ln w="9525">
            <a:noFill/>
            <a:miter lim="800000"/>
            <a:headEnd/>
            <a:tailEnd/>
          </a:ln>
        </p:spPr>
        <p:txBody>
          <a:bodyPr wrap="none">
            <a:spAutoFit/>
          </a:bodyPr>
          <a:lstStyle/>
          <a:p>
            <a:r>
              <a:rPr lang="en-US" sz="1400" dirty="0">
                <a:latin typeface="Calibri" pitchFamily="34" charset="0"/>
              </a:rPr>
              <a:t>Courtesy Fabiola Gianotti</a:t>
            </a:r>
          </a:p>
        </p:txBody>
      </p:sp>
      <p:sp>
        <p:nvSpPr>
          <p:cNvPr id="26632" name="TextBox 8"/>
          <p:cNvSpPr txBox="1">
            <a:spLocks noChangeArrowheads="1"/>
          </p:cNvSpPr>
          <p:nvPr/>
        </p:nvSpPr>
        <p:spPr bwMode="auto">
          <a:xfrm flipH="1">
            <a:off x="2103438" y="2133600"/>
            <a:ext cx="1477962" cy="461963"/>
          </a:xfrm>
          <a:prstGeom prst="rect">
            <a:avLst/>
          </a:prstGeom>
          <a:noFill/>
          <a:ln w="9525">
            <a:noFill/>
            <a:miter lim="800000"/>
            <a:headEnd/>
            <a:tailEnd/>
          </a:ln>
        </p:spPr>
        <p:txBody>
          <a:bodyPr>
            <a:spAutoFit/>
          </a:bodyPr>
          <a:lstStyle/>
          <a:p>
            <a:r>
              <a:rPr lang="en-US" b="1" dirty="0"/>
              <a:t>14 TeV </a:t>
            </a:r>
          </a:p>
        </p:txBody>
      </p:sp>
      <p:sp>
        <p:nvSpPr>
          <p:cNvPr id="26633" name="TextBox 8"/>
          <p:cNvSpPr txBox="1">
            <a:spLocks noChangeArrowheads="1"/>
          </p:cNvSpPr>
          <p:nvPr/>
        </p:nvSpPr>
        <p:spPr bwMode="auto">
          <a:xfrm>
            <a:off x="5029200" y="6019800"/>
            <a:ext cx="2108200" cy="276225"/>
          </a:xfrm>
          <a:prstGeom prst="rect">
            <a:avLst/>
          </a:prstGeom>
          <a:noFill/>
          <a:ln w="9525">
            <a:noFill/>
            <a:miter lim="800000"/>
            <a:headEnd/>
            <a:tailEnd/>
          </a:ln>
        </p:spPr>
        <p:txBody>
          <a:bodyPr wrap="none">
            <a:spAutoFit/>
          </a:bodyPr>
          <a:lstStyle/>
          <a:p>
            <a:r>
              <a:rPr lang="en-US" sz="1200" dirty="0"/>
              <a:t>[Now displaced by 2+ years]</a:t>
            </a:r>
          </a:p>
        </p:txBody>
      </p:sp>
      <p:sp>
        <p:nvSpPr>
          <p:cNvPr id="26634" name="Right Arrow 10"/>
          <p:cNvSpPr>
            <a:spLocks noChangeArrowheads="1"/>
          </p:cNvSpPr>
          <p:nvPr/>
        </p:nvSpPr>
        <p:spPr bwMode="auto">
          <a:xfrm>
            <a:off x="2636838" y="3392488"/>
            <a:ext cx="1063625" cy="392112"/>
          </a:xfrm>
          <a:prstGeom prst="rightArrow">
            <a:avLst>
              <a:gd name="adj1" fmla="val 50000"/>
              <a:gd name="adj2" fmla="val 50182"/>
            </a:avLst>
          </a:prstGeom>
          <a:solidFill>
            <a:srgbClr val="99FF66"/>
          </a:solidFill>
          <a:ln w="9525" algn="ctr">
            <a:solidFill>
              <a:srgbClr val="000000"/>
            </a:solidFill>
            <a:round/>
            <a:headEnd/>
            <a:tailEnd/>
          </a:ln>
        </p:spPr>
        <p:txBody>
          <a:bodyPr/>
          <a:lstStyle/>
          <a:p>
            <a:pPr algn="r">
              <a:spcBef>
                <a:spcPct val="20000"/>
              </a:spcBef>
              <a:buClr>
                <a:srgbClr val="FFFF00"/>
              </a:buClr>
              <a:buSzPct val="80000"/>
              <a:buFont typeface="Wingdings" pitchFamily="2" charset="2"/>
              <a:buNone/>
            </a:pPr>
            <a:endParaRPr lang="en-US" dirty="0"/>
          </a:p>
        </p:txBody>
      </p:sp>
      <p:sp>
        <p:nvSpPr>
          <p:cNvPr id="26635" name="TextBox 11"/>
          <p:cNvSpPr txBox="1">
            <a:spLocks noChangeArrowheads="1"/>
          </p:cNvSpPr>
          <p:nvPr/>
        </p:nvSpPr>
        <p:spPr bwMode="auto">
          <a:xfrm>
            <a:off x="3636963" y="3392488"/>
            <a:ext cx="2382837" cy="400050"/>
          </a:xfrm>
          <a:prstGeom prst="rect">
            <a:avLst/>
          </a:prstGeom>
          <a:noFill/>
          <a:ln w="9525">
            <a:noFill/>
            <a:miter lim="800000"/>
            <a:headEnd/>
            <a:tailEnd/>
          </a:ln>
        </p:spPr>
        <p:txBody>
          <a:bodyPr wrap="none">
            <a:spAutoFit/>
          </a:bodyPr>
          <a:lstStyle/>
          <a:p>
            <a:r>
              <a:rPr lang="en-US" sz="2000" dirty="0">
                <a:solidFill>
                  <a:srgbClr val="92D050"/>
                </a:solidFill>
              </a:rPr>
              <a:t>Shifted by &gt;2 years</a:t>
            </a:r>
          </a:p>
        </p:txBody>
      </p:sp>
      <p:cxnSp>
        <p:nvCxnSpPr>
          <p:cNvPr id="15" name="Straight Connector 14"/>
          <p:cNvCxnSpPr/>
          <p:nvPr/>
        </p:nvCxnSpPr>
        <p:spPr bwMode="auto">
          <a:xfrm flipV="1">
            <a:off x="3330054" y="4304805"/>
            <a:ext cx="565052" cy="3765"/>
          </a:xfrm>
          <a:prstGeom prst="line">
            <a:avLst/>
          </a:prstGeom>
          <a:noFill/>
          <a:ln w="9525" cap="flat" cmpd="sng" algn="ctr">
            <a:solidFill>
              <a:srgbClr val="000000"/>
            </a:solidFill>
            <a:prstDash val="solid"/>
            <a:round/>
            <a:headEnd type="none" w="med" len="med"/>
            <a:tailEnd type="none" w="med" len="med"/>
          </a:ln>
          <a:effectLst/>
        </p:spPr>
      </p:cxnSp>
      <p:cxnSp>
        <p:nvCxnSpPr>
          <p:cNvPr id="18" name="Straight Connector 17"/>
          <p:cNvCxnSpPr/>
          <p:nvPr/>
        </p:nvCxnSpPr>
        <p:spPr bwMode="auto">
          <a:xfrm rot="5400000" flipH="1" flipV="1">
            <a:off x="1467131" y="6339387"/>
            <a:ext cx="2593080" cy="95536"/>
          </a:xfrm>
          <a:prstGeom prst="line">
            <a:avLst/>
          </a:prstGeom>
          <a:noFill/>
          <a:ln w="9525"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flipV="1">
            <a:off x="3875964" y="3086100"/>
            <a:ext cx="1238961" cy="1226595"/>
          </a:xfrm>
          <a:prstGeom prst="line">
            <a:avLst/>
          </a:prstGeom>
          <a:noFill/>
          <a:ln w="9525" cap="flat" cmpd="sng" algn="ctr">
            <a:solidFill>
              <a:srgbClr val="000000"/>
            </a:solidFill>
            <a:prstDash val="solid"/>
            <a:round/>
            <a:headEnd type="none" w="med" len="med"/>
            <a:tailEnd type="none" w="med" len="med"/>
          </a:ln>
          <a:effectLst/>
        </p:spPr>
      </p:cxnSp>
      <p:cxnSp>
        <p:nvCxnSpPr>
          <p:cNvPr id="25" name="Straight Connector 24"/>
          <p:cNvCxnSpPr/>
          <p:nvPr/>
        </p:nvCxnSpPr>
        <p:spPr bwMode="auto">
          <a:xfrm flipV="1">
            <a:off x="5925787" y="2724720"/>
            <a:ext cx="705745" cy="6605"/>
          </a:xfrm>
          <a:prstGeom prst="line">
            <a:avLst/>
          </a:prstGeom>
          <a:noFill/>
          <a:ln w="9525"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flipV="1">
            <a:off x="6612482" y="2326090"/>
            <a:ext cx="1009935" cy="409433"/>
          </a:xfrm>
          <a:prstGeom prst="line">
            <a:avLst/>
          </a:prstGeom>
          <a:noFill/>
          <a:ln w="9525" cap="flat" cmpd="sng" algn="ctr">
            <a:solidFill>
              <a:srgbClr val="000000"/>
            </a:solidFill>
            <a:prstDash val="solid"/>
            <a:round/>
            <a:headEnd type="none" w="med" len="med"/>
            <a:tailEnd type="none" w="med" len="med"/>
          </a:ln>
          <a:effectLst/>
        </p:spPr>
      </p:cxnSp>
      <p:cxnSp>
        <p:nvCxnSpPr>
          <p:cNvPr id="23" name="Straight Connector 22"/>
          <p:cNvCxnSpPr/>
          <p:nvPr/>
        </p:nvCxnSpPr>
        <p:spPr bwMode="auto">
          <a:xfrm rot="5400000" flipH="1" flipV="1">
            <a:off x="2662301" y="4449168"/>
            <a:ext cx="791564" cy="534757"/>
          </a:xfrm>
          <a:prstGeom prst="line">
            <a:avLst/>
          </a:prstGeom>
          <a:noFill/>
          <a:ln w="9525" cap="flat" cmpd="sng" algn="ctr">
            <a:solidFill>
              <a:srgbClr val="000000"/>
            </a:solidFill>
            <a:prstDash val="solid"/>
            <a:round/>
            <a:headEnd type="none" w="med" len="med"/>
            <a:tailEnd type="none" w="med" len="med"/>
          </a:ln>
          <a:effectLst/>
        </p:spPr>
      </p:cxnSp>
      <p:cxnSp>
        <p:nvCxnSpPr>
          <p:cNvPr id="28" name="Straight Connector 27"/>
          <p:cNvCxnSpPr/>
          <p:nvPr/>
        </p:nvCxnSpPr>
        <p:spPr bwMode="auto">
          <a:xfrm flipV="1">
            <a:off x="5105400" y="2731325"/>
            <a:ext cx="820387" cy="372588"/>
          </a:xfrm>
          <a:prstGeom prst="line">
            <a:avLst/>
          </a:prstGeom>
          <a:noFill/>
          <a:ln w="9525" cap="flat" cmpd="sng" algn="ctr">
            <a:solidFill>
              <a:srgbClr val="00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32771" name="Slide Number Placeholder 3"/>
          <p:cNvSpPr>
            <a:spLocks noGrp="1"/>
          </p:cNvSpPr>
          <p:nvPr>
            <p:ph type="sldNum" sz="quarter" idx="11"/>
          </p:nvPr>
        </p:nvSpPr>
        <p:spPr>
          <a:noFill/>
        </p:spPr>
        <p:txBody>
          <a:bodyPr/>
          <a:lstStyle/>
          <a:p>
            <a:fld id="{110E232C-2BA4-45EC-9BFD-14EA44CE3B82}" type="slidenum">
              <a:rPr lang="en-US" smtClean="0"/>
              <a:pPr/>
              <a:t>18</a:t>
            </a:fld>
            <a:endParaRPr lang="en-US" dirty="0" smtClean="0"/>
          </a:p>
        </p:txBody>
      </p:sp>
      <p:sp>
        <p:nvSpPr>
          <p:cNvPr id="32772"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lstStyle/>
          <a:p>
            <a:fld id="{7302901B-D8C9-46A3-8B2D-8A49E5E9F83B}" type="slidenum">
              <a:rPr lang="en-US" sz="1200">
                <a:solidFill>
                  <a:srgbClr val="FFFFFF"/>
                </a:solidFill>
              </a:rPr>
              <a:pPr/>
              <a:t>18</a:t>
            </a:fld>
            <a:endParaRPr lang="en-US" sz="1200" dirty="0">
              <a:solidFill>
                <a:srgbClr val="FFFFFF"/>
              </a:solidFill>
            </a:endParaRPr>
          </a:p>
        </p:txBody>
      </p:sp>
      <p:sp>
        <p:nvSpPr>
          <p:cNvPr id="32773" name="Rectangle 2"/>
          <p:cNvSpPr>
            <a:spLocks noGrp="1" noChangeArrowheads="1"/>
          </p:cNvSpPr>
          <p:nvPr>
            <p:ph type="title"/>
          </p:nvPr>
        </p:nvSpPr>
        <p:spPr/>
        <p:txBody>
          <a:bodyPr/>
          <a:lstStyle/>
          <a:p>
            <a:pPr eaLnBrk="1" hangingPunct="1"/>
            <a:r>
              <a:rPr lang="en-US" dirty="0" smtClean="0"/>
              <a:t>Biggest decision of the decade !</a:t>
            </a:r>
          </a:p>
        </p:txBody>
      </p:sp>
      <p:sp>
        <p:nvSpPr>
          <p:cNvPr id="32774" name="TextBox 18"/>
          <p:cNvSpPr txBox="1">
            <a:spLocks noChangeArrowheads="1"/>
          </p:cNvSpPr>
          <p:nvPr/>
        </p:nvSpPr>
        <p:spPr bwMode="auto">
          <a:xfrm>
            <a:off x="5865813" y="1701800"/>
            <a:ext cx="2646878" cy="830997"/>
          </a:xfrm>
          <a:prstGeom prst="rect">
            <a:avLst/>
          </a:prstGeom>
          <a:noFill/>
          <a:ln w="9525">
            <a:noFill/>
            <a:miter lim="800000"/>
            <a:headEnd/>
            <a:tailEnd/>
          </a:ln>
        </p:spPr>
        <p:txBody>
          <a:bodyPr wrap="none">
            <a:spAutoFit/>
          </a:bodyPr>
          <a:lstStyle/>
          <a:p>
            <a:r>
              <a:rPr lang="en-US" dirty="0">
                <a:solidFill>
                  <a:srgbClr val="FFFF00"/>
                </a:solidFill>
              </a:rPr>
              <a:t>By far the easiest</a:t>
            </a:r>
            <a:r>
              <a:rPr lang="en-US" dirty="0" smtClean="0">
                <a:solidFill>
                  <a:srgbClr val="FFFF00"/>
                </a:solidFill>
              </a:rPr>
              <a:t>!</a:t>
            </a:r>
          </a:p>
          <a:p>
            <a:r>
              <a:rPr lang="en-US" dirty="0" smtClean="0">
                <a:solidFill>
                  <a:srgbClr val="FFFF00"/>
                </a:solidFill>
              </a:rPr>
              <a:t>A global program</a:t>
            </a:r>
            <a:endParaRPr lang="en-US" dirty="0">
              <a:solidFill>
                <a:srgbClr val="FFFF00"/>
              </a:solidFill>
            </a:endParaRPr>
          </a:p>
        </p:txBody>
      </p:sp>
      <p:sp>
        <p:nvSpPr>
          <p:cNvPr id="32775" name="Right Arrow 19"/>
          <p:cNvSpPr>
            <a:spLocks noChangeArrowheads="1"/>
          </p:cNvSpPr>
          <p:nvPr/>
        </p:nvSpPr>
        <p:spPr bwMode="auto">
          <a:xfrm>
            <a:off x="5304169" y="1873273"/>
            <a:ext cx="523424" cy="214833"/>
          </a:xfrm>
          <a:prstGeom prst="rightArrow">
            <a:avLst>
              <a:gd name="adj1" fmla="val 50000"/>
              <a:gd name="adj2" fmla="val 49698"/>
            </a:avLst>
          </a:prstGeom>
          <a:solidFill>
            <a:srgbClr val="FFFF00"/>
          </a:solidFill>
          <a:ln w="9525" algn="ctr">
            <a:solidFill>
              <a:srgbClr val="FFFF00"/>
            </a:solidFill>
            <a:round/>
            <a:headEnd/>
            <a:tailEnd/>
          </a:ln>
        </p:spPr>
        <p:txBody>
          <a:bodyPr/>
          <a:lstStyle/>
          <a:p>
            <a:endParaRPr lang="en-US" dirty="0"/>
          </a:p>
        </p:txBody>
      </p:sp>
      <p:grpSp>
        <p:nvGrpSpPr>
          <p:cNvPr id="2" name="Group 17"/>
          <p:cNvGrpSpPr>
            <a:grpSpLocks/>
          </p:cNvGrpSpPr>
          <p:nvPr/>
        </p:nvGrpSpPr>
        <p:grpSpPr bwMode="auto">
          <a:xfrm>
            <a:off x="547688" y="1744663"/>
            <a:ext cx="7780337" cy="4017962"/>
            <a:chOff x="1157288" y="1981200"/>
            <a:chExt cx="7780337" cy="4017963"/>
          </a:xfrm>
        </p:grpSpPr>
        <p:sp>
          <p:nvSpPr>
            <p:cNvPr id="32777" name="Text Box 6"/>
            <p:cNvSpPr txBox="1">
              <a:spLocks noChangeArrowheads="1"/>
            </p:cNvSpPr>
            <p:nvPr/>
          </p:nvSpPr>
          <p:spPr bwMode="auto">
            <a:xfrm>
              <a:off x="1481138" y="3182938"/>
              <a:ext cx="1957387" cy="466725"/>
            </a:xfrm>
            <a:prstGeom prst="rect">
              <a:avLst/>
            </a:prstGeom>
            <a:noFill/>
            <a:ln w="9525">
              <a:solidFill>
                <a:srgbClr val="FFFFFF"/>
              </a:solidFill>
              <a:miter lim="800000"/>
              <a:headEnd/>
              <a:tailEnd/>
            </a:ln>
          </p:spPr>
          <p:txBody>
            <a:bodyPr>
              <a:spAutoFit/>
            </a:bodyPr>
            <a:lstStyle/>
            <a:p>
              <a:pPr>
                <a:spcBef>
                  <a:spcPct val="50000"/>
                </a:spcBef>
              </a:pPr>
              <a:r>
                <a:rPr lang="en-US" dirty="0"/>
                <a:t>LHC Results</a:t>
              </a:r>
            </a:p>
          </p:txBody>
        </p:sp>
        <p:sp>
          <p:nvSpPr>
            <p:cNvPr id="32778" name="Line 7"/>
            <p:cNvSpPr>
              <a:spLocks noChangeShapeType="1"/>
            </p:cNvSpPr>
            <p:nvPr/>
          </p:nvSpPr>
          <p:spPr bwMode="auto">
            <a:xfrm flipV="1">
              <a:off x="1157288" y="3417888"/>
              <a:ext cx="319087" cy="6350"/>
            </a:xfrm>
            <a:prstGeom prst="line">
              <a:avLst/>
            </a:prstGeom>
            <a:noFill/>
            <a:ln w="9525">
              <a:solidFill>
                <a:srgbClr val="FFFFFF"/>
              </a:solidFill>
              <a:round/>
              <a:headEnd/>
              <a:tailEnd/>
            </a:ln>
          </p:spPr>
          <p:txBody>
            <a:bodyPr/>
            <a:lstStyle/>
            <a:p>
              <a:endParaRPr lang="en-US" dirty="0"/>
            </a:p>
          </p:txBody>
        </p:sp>
        <p:sp>
          <p:nvSpPr>
            <p:cNvPr id="32779" name="Text Box 8"/>
            <p:cNvSpPr txBox="1">
              <a:spLocks noChangeArrowheads="1"/>
            </p:cNvSpPr>
            <p:nvPr/>
          </p:nvSpPr>
          <p:spPr bwMode="auto">
            <a:xfrm>
              <a:off x="3833813" y="1981200"/>
              <a:ext cx="1957387" cy="466725"/>
            </a:xfrm>
            <a:prstGeom prst="rect">
              <a:avLst/>
            </a:prstGeom>
            <a:noFill/>
            <a:ln w="9525">
              <a:solidFill>
                <a:srgbClr val="FFFFFF"/>
              </a:solidFill>
              <a:miter lim="800000"/>
              <a:headEnd/>
              <a:tailEnd/>
            </a:ln>
          </p:spPr>
          <p:txBody>
            <a:bodyPr>
              <a:spAutoFit/>
            </a:bodyPr>
            <a:lstStyle/>
            <a:p>
              <a:pPr>
                <a:spcBef>
                  <a:spcPct val="50000"/>
                </a:spcBef>
              </a:pPr>
              <a:r>
                <a:rPr lang="en-US" dirty="0"/>
                <a:t>ILC Enough</a:t>
              </a:r>
            </a:p>
          </p:txBody>
        </p:sp>
        <p:sp>
          <p:nvSpPr>
            <p:cNvPr id="32780" name="Text Box 9"/>
            <p:cNvSpPr txBox="1">
              <a:spLocks noChangeArrowheads="1"/>
            </p:cNvSpPr>
            <p:nvPr/>
          </p:nvSpPr>
          <p:spPr bwMode="auto">
            <a:xfrm>
              <a:off x="3948113" y="4564063"/>
              <a:ext cx="2422525" cy="466725"/>
            </a:xfrm>
            <a:prstGeom prst="rect">
              <a:avLst/>
            </a:prstGeom>
            <a:noFill/>
            <a:ln w="9525">
              <a:solidFill>
                <a:srgbClr val="FFFFFF"/>
              </a:solidFill>
              <a:miter lim="800000"/>
              <a:headEnd/>
              <a:tailEnd/>
            </a:ln>
          </p:spPr>
          <p:txBody>
            <a:bodyPr>
              <a:spAutoFit/>
            </a:bodyPr>
            <a:lstStyle/>
            <a:p>
              <a:pPr>
                <a:spcBef>
                  <a:spcPct val="50000"/>
                </a:spcBef>
              </a:pPr>
              <a:r>
                <a:rPr lang="en-US" dirty="0"/>
                <a:t>ILC not enough</a:t>
              </a:r>
            </a:p>
          </p:txBody>
        </p:sp>
        <p:sp>
          <p:nvSpPr>
            <p:cNvPr id="32781" name="Line 10"/>
            <p:cNvSpPr>
              <a:spLocks noChangeShapeType="1"/>
            </p:cNvSpPr>
            <p:nvPr/>
          </p:nvSpPr>
          <p:spPr bwMode="auto">
            <a:xfrm flipV="1">
              <a:off x="3435350" y="2222500"/>
              <a:ext cx="393700" cy="1187450"/>
            </a:xfrm>
            <a:prstGeom prst="line">
              <a:avLst/>
            </a:prstGeom>
            <a:noFill/>
            <a:ln w="9525">
              <a:solidFill>
                <a:srgbClr val="FFFFFF"/>
              </a:solidFill>
              <a:round/>
              <a:headEnd/>
              <a:tailEnd/>
            </a:ln>
          </p:spPr>
          <p:txBody>
            <a:bodyPr/>
            <a:lstStyle/>
            <a:p>
              <a:endParaRPr lang="en-US" dirty="0"/>
            </a:p>
          </p:txBody>
        </p:sp>
        <p:sp>
          <p:nvSpPr>
            <p:cNvPr id="32782" name="Line 11"/>
            <p:cNvSpPr>
              <a:spLocks noChangeShapeType="1"/>
            </p:cNvSpPr>
            <p:nvPr/>
          </p:nvSpPr>
          <p:spPr bwMode="auto">
            <a:xfrm>
              <a:off x="3435350" y="3409950"/>
              <a:ext cx="508000" cy="1384300"/>
            </a:xfrm>
            <a:prstGeom prst="line">
              <a:avLst/>
            </a:prstGeom>
            <a:noFill/>
            <a:ln w="9525">
              <a:solidFill>
                <a:srgbClr val="FFFFFF"/>
              </a:solidFill>
              <a:round/>
              <a:headEnd/>
              <a:tailEnd/>
            </a:ln>
          </p:spPr>
          <p:txBody>
            <a:bodyPr/>
            <a:lstStyle/>
            <a:p>
              <a:endParaRPr lang="en-US" dirty="0"/>
            </a:p>
          </p:txBody>
        </p:sp>
        <p:sp>
          <p:nvSpPr>
            <p:cNvPr id="32783" name="Text Box 12"/>
            <p:cNvSpPr txBox="1">
              <a:spLocks noChangeArrowheads="1"/>
            </p:cNvSpPr>
            <p:nvPr/>
          </p:nvSpPr>
          <p:spPr bwMode="auto">
            <a:xfrm>
              <a:off x="6713538" y="3475038"/>
              <a:ext cx="1957387" cy="466725"/>
            </a:xfrm>
            <a:prstGeom prst="rect">
              <a:avLst/>
            </a:prstGeom>
            <a:noFill/>
            <a:ln w="9525">
              <a:solidFill>
                <a:srgbClr val="FFFFFF"/>
              </a:solidFill>
              <a:miter lim="800000"/>
              <a:headEnd/>
              <a:tailEnd/>
            </a:ln>
          </p:spPr>
          <p:txBody>
            <a:bodyPr>
              <a:spAutoFit/>
            </a:bodyPr>
            <a:lstStyle/>
            <a:p>
              <a:pPr>
                <a:spcBef>
                  <a:spcPct val="50000"/>
                </a:spcBef>
              </a:pPr>
              <a:r>
                <a:rPr lang="en-US" dirty="0"/>
                <a:t>CLIC</a:t>
              </a:r>
            </a:p>
          </p:txBody>
        </p:sp>
        <p:sp>
          <p:nvSpPr>
            <p:cNvPr id="32784" name="Text Box 13"/>
            <p:cNvSpPr txBox="1">
              <a:spLocks noChangeArrowheads="1"/>
            </p:cNvSpPr>
            <p:nvPr/>
          </p:nvSpPr>
          <p:spPr bwMode="auto">
            <a:xfrm>
              <a:off x="6777038" y="5532438"/>
              <a:ext cx="2160587" cy="466725"/>
            </a:xfrm>
            <a:prstGeom prst="rect">
              <a:avLst/>
            </a:prstGeom>
            <a:noFill/>
            <a:ln w="9525">
              <a:solidFill>
                <a:srgbClr val="FFFFFF"/>
              </a:solidFill>
              <a:miter lim="800000"/>
              <a:headEnd/>
              <a:tailEnd/>
            </a:ln>
          </p:spPr>
          <p:txBody>
            <a:bodyPr>
              <a:spAutoFit/>
            </a:bodyPr>
            <a:lstStyle/>
            <a:p>
              <a:pPr>
                <a:spcBef>
                  <a:spcPct val="50000"/>
                </a:spcBef>
              </a:pPr>
              <a:r>
                <a:rPr lang="en-US" dirty="0"/>
                <a:t>Muon collider</a:t>
              </a:r>
            </a:p>
          </p:txBody>
        </p:sp>
        <p:sp>
          <p:nvSpPr>
            <p:cNvPr id="32785" name="Line 14"/>
            <p:cNvSpPr>
              <a:spLocks noChangeShapeType="1"/>
            </p:cNvSpPr>
            <p:nvPr/>
          </p:nvSpPr>
          <p:spPr bwMode="auto">
            <a:xfrm flipV="1">
              <a:off x="6369050" y="3702050"/>
              <a:ext cx="342900" cy="1098550"/>
            </a:xfrm>
            <a:prstGeom prst="line">
              <a:avLst/>
            </a:prstGeom>
            <a:noFill/>
            <a:ln w="9525">
              <a:solidFill>
                <a:srgbClr val="FFFFFF"/>
              </a:solidFill>
              <a:round/>
              <a:headEnd/>
              <a:tailEnd/>
            </a:ln>
          </p:spPr>
          <p:txBody>
            <a:bodyPr/>
            <a:lstStyle/>
            <a:p>
              <a:endParaRPr lang="en-US" dirty="0"/>
            </a:p>
          </p:txBody>
        </p:sp>
        <p:sp>
          <p:nvSpPr>
            <p:cNvPr id="32786" name="Line 15"/>
            <p:cNvSpPr>
              <a:spLocks noChangeShapeType="1"/>
            </p:cNvSpPr>
            <p:nvPr/>
          </p:nvSpPr>
          <p:spPr bwMode="auto">
            <a:xfrm>
              <a:off x="6369050" y="4800600"/>
              <a:ext cx="406400" cy="965200"/>
            </a:xfrm>
            <a:prstGeom prst="line">
              <a:avLst/>
            </a:prstGeom>
            <a:noFill/>
            <a:ln w="9525">
              <a:solidFill>
                <a:srgbClr val="FFFFFF"/>
              </a:solidFill>
              <a:round/>
              <a:headEnd/>
              <a:tailEnd/>
            </a:ln>
          </p:spPr>
          <p:txBody>
            <a:bodyPr/>
            <a:lstStyle/>
            <a:p>
              <a:endParaRPr lang="en-US" dirty="0"/>
            </a:p>
          </p:txBody>
        </p:sp>
        <p:sp>
          <p:nvSpPr>
            <p:cNvPr id="32787" name="Text Box 18"/>
            <p:cNvSpPr txBox="1">
              <a:spLocks noChangeArrowheads="1"/>
            </p:cNvSpPr>
            <p:nvPr/>
          </p:nvSpPr>
          <p:spPr bwMode="auto">
            <a:xfrm>
              <a:off x="6577013" y="4522788"/>
              <a:ext cx="455612" cy="457200"/>
            </a:xfrm>
            <a:prstGeom prst="rect">
              <a:avLst/>
            </a:prstGeom>
            <a:noFill/>
            <a:ln w="9525">
              <a:noFill/>
              <a:miter lim="800000"/>
              <a:headEnd/>
              <a:tailEnd/>
            </a:ln>
          </p:spPr>
          <p:txBody>
            <a:bodyPr wrap="none">
              <a:spAutoFit/>
            </a:bodyPr>
            <a:lstStyle/>
            <a:p>
              <a:r>
                <a:rPr lang="en-US" dirty="0"/>
                <a:t>or</a:t>
              </a:r>
            </a:p>
          </p:txBody>
        </p:sp>
        <p:sp>
          <p:nvSpPr>
            <p:cNvPr id="32788" name="Text Box 19"/>
            <p:cNvSpPr txBox="1">
              <a:spLocks noChangeArrowheads="1"/>
            </p:cNvSpPr>
            <p:nvPr/>
          </p:nvSpPr>
          <p:spPr bwMode="auto">
            <a:xfrm>
              <a:off x="3592513" y="3163888"/>
              <a:ext cx="455612" cy="457200"/>
            </a:xfrm>
            <a:prstGeom prst="rect">
              <a:avLst/>
            </a:prstGeom>
            <a:noFill/>
            <a:ln w="9525">
              <a:noFill/>
              <a:miter lim="800000"/>
              <a:headEnd/>
              <a:tailEnd/>
            </a:ln>
          </p:spPr>
          <p:txBody>
            <a:bodyPr wrap="none">
              <a:spAutoFit/>
            </a:bodyPr>
            <a:lstStyle/>
            <a:p>
              <a:r>
                <a:rPr lang="en-US" dirty="0"/>
                <a:t>or</a:t>
              </a:r>
            </a:p>
          </p:txBody>
        </p:sp>
      </p:grpSp>
    </p:spTree>
  </p:cSld>
  <p:clrMapOvr>
    <a:masterClrMapping/>
  </p:clrMapOvr>
  <p:transition advTm="122625"/>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12"/>
          <p:cNvSpPr>
            <a:spLocks noGrp="1"/>
          </p:cNvSpPr>
          <p:nvPr>
            <p:ph type="ftr" sz="quarter" idx="10"/>
          </p:nvPr>
        </p:nvSpPr>
        <p:spPr>
          <a:noFill/>
        </p:spPr>
        <p:txBody>
          <a:bodyPr/>
          <a:lstStyle/>
          <a:p>
            <a:r>
              <a:rPr lang="en-US" smtClean="0"/>
              <a:t>P Oddone, DOE Planning Meeting, June 10, 2010</a:t>
            </a:r>
            <a:endParaRPr lang="en-US" sz="1200" dirty="0" smtClean="0"/>
          </a:p>
        </p:txBody>
      </p:sp>
      <p:sp>
        <p:nvSpPr>
          <p:cNvPr id="34819" name="Rectangle 2"/>
          <p:cNvSpPr>
            <a:spLocks noGrp="1" noChangeArrowheads="1"/>
          </p:cNvSpPr>
          <p:nvPr>
            <p:ph type="title"/>
          </p:nvPr>
        </p:nvSpPr>
        <p:spPr>
          <a:xfrm>
            <a:off x="1557338" y="203200"/>
            <a:ext cx="7256462" cy="1143000"/>
          </a:xfrm>
        </p:spPr>
        <p:txBody>
          <a:bodyPr/>
          <a:lstStyle/>
          <a:p>
            <a:r>
              <a:rPr lang="en-US" dirty="0" smtClean="0"/>
              <a:t>ILC/Project X/XFEL technology</a:t>
            </a:r>
          </a:p>
        </p:txBody>
      </p:sp>
      <p:grpSp>
        <p:nvGrpSpPr>
          <p:cNvPr id="2" name="Group 3"/>
          <p:cNvGrpSpPr>
            <a:grpSpLocks/>
          </p:cNvGrpSpPr>
          <p:nvPr/>
        </p:nvGrpSpPr>
        <p:grpSpPr bwMode="auto">
          <a:xfrm>
            <a:off x="465138" y="1185863"/>
            <a:ext cx="1952625" cy="5286375"/>
            <a:chOff x="192" y="528"/>
            <a:chExt cx="1230" cy="3330"/>
          </a:xfrm>
        </p:grpSpPr>
        <p:pic>
          <p:nvPicPr>
            <p:cNvPr id="34828" name="Picture 4"/>
            <p:cNvPicPr>
              <a:picLocks noChangeAspect="1" noChangeArrowheads="1"/>
            </p:cNvPicPr>
            <p:nvPr/>
          </p:nvPicPr>
          <p:blipFill>
            <a:blip r:embed="rId2" cstate="print">
              <a:lum bright="-4000" contrast="8000"/>
            </a:blip>
            <a:srcRect/>
            <a:stretch>
              <a:fillRect/>
            </a:stretch>
          </p:blipFill>
          <p:spPr bwMode="auto">
            <a:xfrm>
              <a:off x="192" y="1728"/>
              <a:ext cx="1230" cy="2130"/>
            </a:xfrm>
            <a:prstGeom prst="rect">
              <a:avLst/>
            </a:prstGeom>
            <a:noFill/>
            <a:ln w="19050">
              <a:solidFill>
                <a:srgbClr val="008000"/>
              </a:solidFill>
              <a:miter lim="800000"/>
              <a:headEnd/>
              <a:tailEnd/>
            </a:ln>
          </p:spPr>
        </p:pic>
        <p:pic>
          <p:nvPicPr>
            <p:cNvPr id="34829" name="Picture 5" descr="DSCN1460"/>
            <p:cNvPicPr>
              <a:picLocks noChangeAspect="1" noChangeArrowheads="1"/>
            </p:cNvPicPr>
            <p:nvPr/>
          </p:nvPicPr>
          <p:blipFill>
            <a:blip r:embed="rId3" cstate="print"/>
            <a:srcRect/>
            <a:stretch>
              <a:fillRect/>
            </a:stretch>
          </p:blipFill>
          <p:spPr bwMode="auto">
            <a:xfrm>
              <a:off x="192" y="528"/>
              <a:ext cx="1226" cy="1179"/>
            </a:xfrm>
            <a:prstGeom prst="rect">
              <a:avLst/>
            </a:prstGeom>
            <a:noFill/>
            <a:ln w="19050">
              <a:solidFill>
                <a:srgbClr val="008000"/>
              </a:solidFill>
              <a:miter lim="800000"/>
              <a:headEnd/>
              <a:tailEnd/>
            </a:ln>
          </p:spPr>
        </p:pic>
      </p:grpSp>
      <p:pic>
        <p:nvPicPr>
          <p:cNvPr id="34821" name="Picture 6" descr="07-0160-60D"/>
          <p:cNvPicPr>
            <a:picLocks noChangeAspect="1" noChangeArrowheads="1"/>
          </p:cNvPicPr>
          <p:nvPr/>
        </p:nvPicPr>
        <p:blipFill>
          <a:blip r:embed="rId4" cstate="print"/>
          <a:srcRect/>
          <a:stretch>
            <a:fillRect/>
          </a:stretch>
        </p:blipFill>
        <p:spPr bwMode="auto">
          <a:xfrm>
            <a:off x="4462463" y="1201738"/>
            <a:ext cx="4343400" cy="2894012"/>
          </a:xfrm>
          <a:prstGeom prst="rect">
            <a:avLst/>
          </a:prstGeom>
          <a:noFill/>
          <a:ln w="9525">
            <a:noFill/>
            <a:miter lim="800000"/>
            <a:headEnd/>
            <a:tailEnd/>
          </a:ln>
        </p:spPr>
      </p:pic>
      <p:pic>
        <p:nvPicPr>
          <p:cNvPr id="34822" name="Picture 7" descr="AES1_20060827"/>
          <p:cNvPicPr>
            <a:picLocks noChangeAspect="1" noChangeArrowheads="1"/>
          </p:cNvPicPr>
          <p:nvPr/>
        </p:nvPicPr>
        <p:blipFill>
          <a:blip r:embed="rId5" cstate="print"/>
          <a:srcRect/>
          <a:stretch>
            <a:fillRect/>
          </a:stretch>
        </p:blipFill>
        <p:spPr bwMode="auto">
          <a:xfrm>
            <a:off x="2546350" y="1200150"/>
            <a:ext cx="1784350" cy="5270500"/>
          </a:xfrm>
          <a:prstGeom prst="rect">
            <a:avLst/>
          </a:prstGeom>
          <a:noFill/>
          <a:ln w="19050">
            <a:solidFill>
              <a:srgbClr val="008000"/>
            </a:solidFill>
            <a:miter lim="800000"/>
            <a:headEnd/>
            <a:tailEnd/>
          </a:ln>
        </p:spPr>
      </p:pic>
      <p:sp>
        <p:nvSpPr>
          <p:cNvPr id="34823" name="Text Box 8"/>
          <p:cNvSpPr txBox="1">
            <a:spLocks noChangeArrowheads="1"/>
          </p:cNvSpPr>
          <p:nvPr/>
        </p:nvSpPr>
        <p:spPr bwMode="auto">
          <a:xfrm>
            <a:off x="947738" y="6084888"/>
            <a:ext cx="2727325" cy="461962"/>
          </a:xfrm>
          <a:prstGeom prst="rect">
            <a:avLst/>
          </a:prstGeom>
          <a:noFill/>
          <a:ln w="12700">
            <a:noFill/>
            <a:miter lim="800000"/>
            <a:headEnd/>
            <a:tailEnd/>
          </a:ln>
        </p:spPr>
        <p:txBody>
          <a:bodyPr wrap="none">
            <a:spAutoFit/>
          </a:bodyPr>
          <a:lstStyle/>
          <a:p>
            <a:r>
              <a:rPr lang="en-US" dirty="0">
                <a:solidFill>
                  <a:schemeClr val="bg1"/>
                </a:solidFill>
              </a:rPr>
              <a:t>Vertical Test Stand</a:t>
            </a:r>
          </a:p>
        </p:txBody>
      </p:sp>
      <p:sp>
        <p:nvSpPr>
          <p:cNvPr id="34824" name="Text Box 9"/>
          <p:cNvSpPr txBox="1">
            <a:spLocks noChangeArrowheads="1"/>
          </p:cNvSpPr>
          <p:nvPr/>
        </p:nvSpPr>
        <p:spPr bwMode="auto">
          <a:xfrm>
            <a:off x="5765800" y="1084263"/>
            <a:ext cx="2136775" cy="336550"/>
          </a:xfrm>
          <a:prstGeom prst="rect">
            <a:avLst/>
          </a:prstGeom>
          <a:noFill/>
          <a:ln w="12700">
            <a:noFill/>
            <a:miter lim="800000"/>
            <a:headEnd/>
            <a:tailEnd/>
          </a:ln>
        </p:spPr>
        <p:txBody>
          <a:bodyPr wrap="none">
            <a:spAutoFit/>
          </a:bodyPr>
          <a:lstStyle/>
          <a:p>
            <a:r>
              <a:rPr lang="en-US" dirty="0"/>
              <a:t>Horizontal Test Stand</a:t>
            </a:r>
          </a:p>
        </p:txBody>
      </p:sp>
      <p:pic>
        <p:nvPicPr>
          <p:cNvPr id="34825" name="Picture 10" descr="20070926_2160"/>
          <p:cNvPicPr>
            <a:picLocks noChangeAspect="1" noChangeArrowheads="1"/>
          </p:cNvPicPr>
          <p:nvPr/>
        </p:nvPicPr>
        <p:blipFill>
          <a:blip r:embed="rId6" cstate="print"/>
          <a:srcRect/>
          <a:stretch>
            <a:fillRect/>
          </a:stretch>
        </p:blipFill>
        <p:spPr bwMode="auto">
          <a:xfrm>
            <a:off x="4432300" y="3494088"/>
            <a:ext cx="4422775" cy="2978150"/>
          </a:xfrm>
          <a:prstGeom prst="rect">
            <a:avLst/>
          </a:prstGeom>
          <a:noFill/>
          <a:ln w="9525">
            <a:noFill/>
            <a:miter lim="800000"/>
            <a:headEnd/>
            <a:tailEnd/>
          </a:ln>
        </p:spPr>
      </p:pic>
      <p:sp>
        <p:nvSpPr>
          <p:cNvPr id="34826" name="Text Box 11"/>
          <p:cNvSpPr txBox="1">
            <a:spLocks noChangeArrowheads="1"/>
          </p:cNvSpPr>
          <p:nvPr/>
        </p:nvSpPr>
        <p:spPr bwMode="auto">
          <a:xfrm>
            <a:off x="6656388" y="3394075"/>
            <a:ext cx="2273300" cy="461963"/>
          </a:xfrm>
          <a:prstGeom prst="rect">
            <a:avLst/>
          </a:prstGeom>
          <a:noFill/>
          <a:ln w="12700">
            <a:noFill/>
            <a:miter lim="800000"/>
            <a:headEnd/>
            <a:tailEnd/>
          </a:ln>
        </p:spPr>
        <p:txBody>
          <a:bodyPr wrap="none">
            <a:spAutoFit/>
          </a:bodyPr>
          <a:lstStyle/>
          <a:p>
            <a:pPr algn="r"/>
            <a:r>
              <a:rPr lang="en-US" dirty="0"/>
              <a:t>1st cryomodule</a:t>
            </a:r>
          </a:p>
        </p:txBody>
      </p:sp>
      <p:sp>
        <p:nvSpPr>
          <p:cNvPr id="34827" name="Slide Number Placeholder 13"/>
          <p:cNvSpPr>
            <a:spLocks noGrp="1"/>
          </p:cNvSpPr>
          <p:nvPr>
            <p:ph type="sldNum" sz="quarter" idx="11"/>
          </p:nvPr>
        </p:nvSpPr>
        <p:spPr>
          <a:noFill/>
        </p:spPr>
        <p:txBody>
          <a:bodyPr/>
          <a:lstStyle/>
          <a:p>
            <a:fld id="{E41032AC-4A70-4451-A307-0B583179E398}" type="slidenum">
              <a:rPr lang="en-US" smtClean="0"/>
              <a:pPr/>
              <a:t>19</a:t>
            </a:fld>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err="1" smtClean="0"/>
              <a:t>Fermilab</a:t>
            </a:r>
            <a:r>
              <a:rPr lang="en-US" dirty="0" smtClean="0"/>
              <a:t> characteristics (FY2009)</a:t>
            </a:r>
          </a:p>
        </p:txBody>
      </p:sp>
      <p:sp>
        <p:nvSpPr>
          <p:cNvPr id="10243" name="Rectangle 3"/>
          <p:cNvSpPr>
            <a:spLocks noGrp="1" noChangeArrowheads="1"/>
          </p:cNvSpPr>
          <p:nvPr>
            <p:ph type="body" sz="half" idx="1"/>
          </p:nvPr>
        </p:nvSpPr>
        <p:spPr>
          <a:xfrm>
            <a:off x="439738" y="1516063"/>
            <a:ext cx="4572000" cy="4530725"/>
          </a:xfrm>
        </p:spPr>
        <p:txBody>
          <a:bodyPr/>
          <a:lstStyle/>
          <a:p>
            <a:r>
              <a:rPr lang="en-US" sz="2000" dirty="0" smtClean="0"/>
              <a:t>1912 employees; $ 374.7 M </a:t>
            </a:r>
          </a:p>
          <a:p>
            <a:r>
              <a:rPr lang="en-US" sz="2000" dirty="0" smtClean="0"/>
              <a:t>2300 users and visiting scientists </a:t>
            </a:r>
          </a:p>
          <a:p>
            <a:r>
              <a:rPr lang="en-US" sz="2000" dirty="0" smtClean="0"/>
              <a:t>6800 acres, park-like site</a:t>
            </a:r>
          </a:p>
          <a:p>
            <a:r>
              <a:rPr lang="en-US" sz="2000" dirty="0" smtClean="0"/>
              <a:t>Tevatron: most productive collider probably through 2011</a:t>
            </a:r>
          </a:p>
        </p:txBody>
      </p:sp>
      <p:sp>
        <p:nvSpPr>
          <p:cNvPr id="10244" name="Rectangle 4"/>
          <p:cNvSpPr>
            <a:spLocks noGrp="1" noChangeArrowheads="1"/>
          </p:cNvSpPr>
          <p:nvPr>
            <p:ph type="body" sz="half" idx="2"/>
          </p:nvPr>
        </p:nvSpPr>
        <p:spPr>
          <a:xfrm>
            <a:off x="4724400" y="1219200"/>
            <a:ext cx="4038600" cy="4530725"/>
          </a:xfrm>
        </p:spPr>
        <p:txBody>
          <a:bodyPr/>
          <a:lstStyle/>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buFontTx/>
              <a:buNone/>
            </a:pPr>
            <a:endParaRPr lang="en-US" sz="2400" dirty="0" smtClean="0"/>
          </a:p>
          <a:p>
            <a:pPr>
              <a:lnSpc>
                <a:spcPct val="80000"/>
              </a:lnSpc>
            </a:pPr>
            <a:r>
              <a:rPr lang="en-US" sz="2000" dirty="0" smtClean="0"/>
              <a:t>Highest intensity neutrino beams (low and high energy)</a:t>
            </a:r>
          </a:p>
          <a:p>
            <a:pPr>
              <a:lnSpc>
                <a:spcPct val="80000"/>
              </a:lnSpc>
            </a:pPr>
            <a:r>
              <a:rPr lang="en-US" sz="2000" dirty="0" smtClean="0"/>
              <a:t>A world class astrophysics , particle theory and computation programs</a:t>
            </a:r>
          </a:p>
          <a:p>
            <a:pPr>
              <a:lnSpc>
                <a:spcPct val="80000"/>
              </a:lnSpc>
            </a:pPr>
            <a:r>
              <a:rPr lang="en-US" sz="2000" dirty="0" smtClean="0"/>
              <a:t>Advanced detector and accelerator technology</a:t>
            </a:r>
          </a:p>
          <a:p>
            <a:pPr>
              <a:lnSpc>
                <a:spcPct val="80000"/>
              </a:lnSpc>
            </a:pPr>
            <a:endParaRPr lang="en-US" sz="2400" b="1"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p:txBody>
      </p:sp>
      <p:pic>
        <p:nvPicPr>
          <p:cNvPr id="10245" name="Picture 5" descr="Wilson Hall for ppt"/>
          <p:cNvPicPr>
            <a:picLocks noChangeAspect="1" noChangeArrowheads="1"/>
          </p:cNvPicPr>
          <p:nvPr/>
        </p:nvPicPr>
        <p:blipFill>
          <a:blip r:embed="rId2" cstate="print"/>
          <a:srcRect/>
          <a:stretch>
            <a:fillRect/>
          </a:stretch>
        </p:blipFill>
        <p:spPr bwMode="auto">
          <a:xfrm>
            <a:off x="4810125" y="1495425"/>
            <a:ext cx="3829050" cy="2524125"/>
          </a:xfrm>
          <a:prstGeom prst="rect">
            <a:avLst/>
          </a:prstGeom>
          <a:noFill/>
          <a:ln w="9525">
            <a:noFill/>
            <a:miter lim="800000"/>
            <a:headEnd/>
            <a:tailEnd/>
          </a:ln>
        </p:spPr>
      </p:pic>
      <p:pic>
        <p:nvPicPr>
          <p:cNvPr id="10246" name="Picture 6" descr="Prairie for ppt"/>
          <p:cNvPicPr>
            <a:picLocks noChangeAspect="1" noChangeArrowheads="1"/>
          </p:cNvPicPr>
          <p:nvPr/>
        </p:nvPicPr>
        <p:blipFill>
          <a:blip r:embed="rId3" cstate="print"/>
          <a:srcRect/>
          <a:stretch>
            <a:fillRect/>
          </a:stretch>
        </p:blipFill>
        <p:spPr bwMode="auto">
          <a:xfrm>
            <a:off x="414338" y="3538538"/>
            <a:ext cx="3952875" cy="2678112"/>
          </a:xfrm>
          <a:prstGeom prst="rect">
            <a:avLst/>
          </a:prstGeom>
          <a:noFill/>
          <a:ln w="9525">
            <a:noFill/>
            <a:miter lim="800000"/>
            <a:headEnd/>
            <a:tailEnd/>
          </a:ln>
        </p:spPr>
      </p:pic>
      <p:sp>
        <p:nvSpPr>
          <p:cNvPr id="10247" name="Slide Number Placeholder 6"/>
          <p:cNvSpPr>
            <a:spLocks noGrp="1"/>
          </p:cNvSpPr>
          <p:nvPr>
            <p:ph type="sldNum" sz="quarter" idx="11"/>
          </p:nvPr>
        </p:nvSpPr>
        <p:spPr>
          <a:noFill/>
        </p:spPr>
        <p:txBody>
          <a:bodyPr/>
          <a:lstStyle/>
          <a:p>
            <a:fld id="{822C29DC-5D26-4626-B199-0CE6864755CE}" type="slidenum">
              <a:rPr lang="en-US" smtClean="0"/>
              <a:pPr/>
              <a:t>2</a:t>
            </a:fld>
            <a:endParaRPr lang="en-US" dirty="0" smtClean="0"/>
          </a:p>
        </p:txBody>
      </p:sp>
      <p:sp>
        <p:nvSpPr>
          <p:cNvPr id="10248" name="Footer Placeholder 7"/>
          <p:cNvSpPr>
            <a:spLocks noGrp="1"/>
          </p:cNvSpPr>
          <p:nvPr>
            <p:ph type="ftr" sz="quarter" idx="10"/>
          </p:nvPr>
        </p:nvSpPr>
        <p:spPr>
          <a:noFill/>
        </p:spPr>
        <p:txBody>
          <a:bodyPr/>
          <a:lstStyle/>
          <a:p>
            <a:r>
              <a:rPr lang="en-US" smtClean="0"/>
              <a:t>P Oddone, DOE Planning Meeting, June 10, 2010</a:t>
            </a:r>
            <a:endParaRPr lang="en-US" sz="1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Muon Collider approach</a:t>
            </a:r>
          </a:p>
        </p:txBody>
      </p:sp>
      <p:sp>
        <p:nvSpPr>
          <p:cNvPr id="35843" name="Content Placeholder 2"/>
          <p:cNvSpPr>
            <a:spLocks noGrp="1"/>
          </p:cNvSpPr>
          <p:nvPr>
            <p:ph idx="1"/>
          </p:nvPr>
        </p:nvSpPr>
        <p:spPr/>
        <p:txBody>
          <a:bodyPr/>
          <a:lstStyle/>
          <a:p>
            <a:endParaRPr lang="en-US" sz="2000" dirty="0" smtClean="0"/>
          </a:p>
          <a:p>
            <a:r>
              <a:rPr lang="en-US" sz="2000" dirty="0" smtClean="0"/>
              <a:t>Collider based on a secondary beam: we have experience basing colliders on antiprotons.  For muons we must do it in 20 msec.</a:t>
            </a:r>
          </a:p>
          <a:p>
            <a:endParaRPr lang="en-US" sz="2000" dirty="0" smtClean="0"/>
          </a:p>
          <a:p>
            <a:r>
              <a:rPr lang="en-US" sz="2000" dirty="0" smtClean="0"/>
              <a:t>The biggest advantages are:  narrow energy spread (no beamstrahlung) and small physical footprint (no synchrotron radiation</a:t>
            </a:r>
          </a:p>
          <a:p>
            <a:endParaRPr lang="en-US" sz="2000" dirty="0" smtClean="0"/>
          </a:p>
          <a:p>
            <a:r>
              <a:rPr lang="en-US" sz="2000" dirty="0" smtClean="0"/>
              <a:t>DOE OHEP has asked Fermilab to organized the national R&amp;D program</a:t>
            </a:r>
          </a:p>
          <a:p>
            <a:endParaRPr lang="en-US" sz="2000" dirty="0" smtClean="0"/>
          </a:p>
        </p:txBody>
      </p:sp>
      <p:sp>
        <p:nvSpPr>
          <p:cNvPr id="35844" name="Footer Placeholder 3"/>
          <p:cNvSpPr>
            <a:spLocks noGrp="1"/>
          </p:cNvSpPr>
          <p:nvPr>
            <p:ph type="ftr" sz="quarter" idx="10"/>
          </p:nvPr>
        </p:nvSpPr>
        <p:spPr>
          <a:noFill/>
        </p:spPr>
        <p:txBody>
          <a:bodyPr/>
          <a:lstStyle/>
          <a:p>
            <a:r>
              <a:rPr lang="en-US" smtClean="0"/>
              <a:t>P Oddone, DOE Planning Meeting, June 10, 2010</a:t>
            </a:r>
            <a:endParaRPr lang="en-US" sz="1200" dirty="0" smtClean="0"/>
          </a:p>
        </p:txBody>
      </p:sp>
      <p:sp>
        <p:nvSpPr>
          <p:cNvPr id="35845" name="Slide Number Placeholder 4"/>
          <p:cNvSpPr>
            <a:spLocks noGrp="1"/>
          </p:cNvSpPr>
          <p:nvPr>
            <p:ph type="sldNum" sz="quarter" idx="11"/>
          </p:nvPr>
        </p:nvSpPr>
        <p:spPr>
          <a:noFill/>
        </p:spPr>
        <p:txBody>
          <a:bodyPr/>
          <a:lstStyle/>
          <a:p>
            <a:fld id="{995023A2-A32F-4542-8F3B-6C2673284404}" type="slidenum">
              <a:rPr lang="en-US" smtClean="0"/>
              <a:pPr/>
              <a:t>20</a:t>
            </a:fld>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dirty="0" smtClean="0"/>
          </a:p>
        </p:txBody>
      </p:sp>
      <p:sp>
        <p:nvSpPr>
          <p:cNvPr id="36867" name="Footer Placeholder 2"/>
          <p:cNvSpPr>
            <a:spLocks noGrp="1"/>
          </p:cNvSpPr>
          <p:nvPr>
            <p:ph type="ftr" sz="quarter" idx="10"/>
          </p:nvPr>
        </p:nvSpPr>
        <p:spPr>
          <a:noFill/>
        </p:spPr>
        <p:txBody>
          <a:bodyPr/>
          <a:lstStyle/>
          <a:p>
            <a:r>
              <a:rPr lang="en-US" smtClean="0"/>
              <a:t>P Oddone, DOE Planning Meeting, June 10, 2010</a:t>
            </a:r>
            <a:endParaRPr lang="en-US" sz="1200" dirty="0" smtClean="0"/>
          </a:p>
        </p:txBody>
      </p:sp>
      <p:sp>
        <p:nvSpPr>
          <p:cNvPr id="36868" name="Slide Number Placeholder 3"/>
          <p:cNvSpPr>
            <a:spLocks noGrp="1"/>
          </p:cNvSpPr>
          <p:nvPr>
            <p:ph type="sldNum" sz="quarter" idx="11"/>
          </p:nvPr>
        </p:nvSpPr>
        <p:spPr>
          <a:noFill/>
        </p:spPr>
        <p:txBody>
          <a:bodyPr/>
          <a:lstStyle/>
          <a:p>
            <a:fld id="{D8541532-BF11-4660-9B7F-753C96E65466}" type="slidenum">
              <a:rPr lang="en-US" smtClean="0"/>
              <a:pPr/>
              <a:t>21</a:t>
            </a:fld>
            <a:endParaRPr lang="en-US" dirty="0" smtClean="0"/>
          </a:p>
        </p:txBody>
      </p:sp>
      <p:pic>
        <p:nvPicPr>
          <p:cNvPr id="36869" name="Picture 4" descr="Collider_Comparision_Map_II 072809.jpg"/>
          <p:cNvPicPr>
            <a:picLocks noChangeAspect="1"/>
          </p:cNvPicPr>
          <p:nvPr/>
        </p:nvPicPr>
        <p:blipFill>
          <a:blip r:embed="rId2" cstate="print"/>
          <a:srcRect/>
          <a:stretch>
            <a:fillRect/>
          </a:stretch>
        </p:blipFill>
        <p:spPr bwMode="auto">
          <a:xfrm>
            <a:off x="528638" y="112713"/>
            <a:ext cx="8094662" cy="6288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1"/>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1028" name="Slide Number Placeholder 2"/>
          <p:cNvSpPr>
            <a:spLocks noGrp="1"/>
          </p:cNvSpPr>
          <p:nvPr>
            <p:ph type="sldNum" sz="quarter" idx="11"/>
          </p:nvPr>
        </p:nvSpPr>
        <p:spPr>
          <a:noFill/>
        </p:spPr>
        <p:txBody>
          <a:bodyPr/>
          <a:lstStyle/>
          <a:p>
            <a:fld id="{4D853E1A-6859-4F4D-A5BD-FAB62FA443E8}" type="slidenum">
              <a:rPr lang="en-US" smtClean="0"/>
              <a:pPr/>
              <a:t>22</a:t>
            </a:fld>
            <a:endParaRPr lang="en-US" dirty="0" smtClean="0"/>
          </a:p>
        </p:txBody>
      </p:sp>
    </p:spTree>
    <p:controls>
      <p:control spid="44034" name="ShockwaveFlash1" r:id="rId2" imgW="9142560" imgH="6832440"/>
    </p:controls>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2"/>
          <p:cNvSpPr>
            <a:spLocks noChangeArrowheads="1"/>
          </p:cNvSpPr>
          <p:nvPr/>
        </p:nvSpPr>
        <p:spPr bwMode="auto">
          <a:xfrm>
            <a:off x="906463" y="1604963"/>
            <a:ext cx="7323137" cy="1362075"/>
          </a:xfrm>
          <a:prstGeom prst="rect">
            <a:avLst/>
          </a:prstGeom>
          <a:solidFill>
            <a:srgbClr val="FFFF66">
              <a:alpha val="21176"/>
            </a:srgbClr>
          </a:solidFill>
          <a:ln w="9525" algn="ctr">
            <a:solidFill>
              <a:srgbClr val="000000"/>
            </a:solidFill>
            <a:round/>
            <a:headEnd/>
            <a:tailEnd/>
          </a:ln>
        </p:spPr>
        <p:txBody>
          <a:bodyPr/>
          <a:lstStyle/>
          <a:p>
            <a:endParaRPr lang="en-US" dirty="0"/>
          </a:p>
        </p:txBody>
      </p:sp>
      <p:sp>
        <p:nvSpPr>
          <p:cNvPr id="21509" name="Title 1"/>
          <p:cNvSpPr>
            <a:spLocks noGrp="1"/>
          </p:cNvSpPr>
          <p:nvPr>
            <p:ph type="title"/>
          </p:nvPr>
        </p:nvSpPr>
        <p:spPr/>
        <p:txBody>
          <a:bodyPr/>
          <a:lstStyle/>
          <a:p>
            <a:r>
              <a:rPr lang="en-US" dirty="0" smtClean="0"/>
              <a:t>Energy frontier summary</a:t>
            </a:r>
          </a:p>
        </p:txBody>
      </p:sp>
      <p:sp>
        <p:nvSpPr>
          <p:cNvPr id="21510" name="Footer Placeholder 2"/>
          <p:cNvSpPr>
            <a:spLocks noGrp="1"/>
          </p:cNvSpPr>
          <p:nvPr>
            <p:ph type="ftr" sz="quarter" idx="10"/>
          </p:nvPr>
        </p:nvSpPr>
        <p:spPr>
          <a:noFill/>
        </p:spPr>
        <p:txBody>
          <a:bodyPr/>
          <a:lstStyle/>
          <a:p>
            <a:r>
              <a:rPr lang="en-US" smtClean="0">
                <a:latin typeface="Arial" pitchFamily="34" charset="0"/>
              </a:rPr>
              <a:t>P Oddone, DOE Planning Meeting, June 10, 2010</a:t>
            </a:r>
            <a:endParaRPr lang="en-US" dirty="0" smtClean="0">
              <a:latin typeface="Arial" pitchFamily="34" charset="0"/>
            </a:endParaRPr>
          </a:p>
        </p:txBody>
      </p:sp>
      <p:sp>
        <p:nvSpPr>
          <p:cNvPr id="21511" name="Slide Number Placeholder 3"/>
          <p:cNvSpPr>
            <a:spLocks noGrp="1"/>
          </p:cNvSpPr>
          <p:nvPr>
            <p:ph type="sldNum" sz="quarter" idx="11"/>
          </p:nvPr>
        </p:nvSpPr>
        <p:spPr>
          <a:noFill/>
        </p:spPr>
        <p:txBody>
          <a:bodyPr/>
          <a:lstStyle/>
          <a:p>
            <a:fld id="{51FF3F57-D8BA-4D1D-9E2B-2A3E3F130B02}" type="slidenum">
              <a:rPr lang="en-US" smtClean="0">
                <a:latin typeface="Arial" pitchFamily="34" charset="0"/>
              </a:rPr>
              <a:pPr/>
              <a:t>23</a:t>
            </a:fld>
            <a:endParaRPr lang="en-US" dirty="0" smtClean="0">
              <a:latin typeface="Arial" pitchFamily="34" charset="0"/>
            </a:endParaRPr>
          </a:p>
        </p:txBody>
      </p:sp>
      <p:cxnSp>
        <p:nvCxnSpPr>
          <p:cNvPr id="21512" name="Straight Connector 5"/>
          <p:cNvCxnSpPr>
            <a:cxnSpLocks noChangeShapeType="1"/>
          </p:cNvCxnSpPr>
          <p:nvPr/>
        </p:nvCxnSpPr>
        <p:spPr bwMode="auto">
          <a:xfrm rot="16200000" flipH="1">
            <a:off x="220663" y="2268538"/>
            <a:ext cx="1382712" cy="23812"/>
          </a:xfrm>
          <a:prstGeom prst="line">
            <a:avLst/>
          </a:prstGeom>
          <a:noFill/>
          <a:ln w="9525" algn="ctr">
            <a:solidFill>
              <a:srgbClr val="FFFFFF"/>
            </a:solidFill>
            <a:round/>
            <a:headEnd/>
            <a:tailEnd/>
          </a:ln>
        </p:spPr>
      </p:cxnSp>
      <p:cxnSp>
        <p:nvCxnSpPr>
          <p:cNvPr id="21513" name="Straight Connector 8"/>
          <p:cNvCxnSpPr>
            <a:cxnSpLocks noChangeShapeType="1"/>
          </p:cNvCxnSpPr>
          <p:nvPr/>
        </p:nvCxnSpPr>
        <p:spPr bwMode="auto">
          <a:xfrm>
            <a:off x="900113" y="1589088"/>
            <a:ext cx="7315200" cy="14287"/>
          </a:xfrm>
          <a:prstGeom prst="line">
            <a:avLst/>
          </a:prstGeom>
          <a:noFill/>
          <a:ln w="9525" algn="ctr">
            <a:solidFill>
              <a:srgbClr val="FFFFFF"/>
            </a:solidFill>
            <a:round/>
            <a:headEnd/>
            <a:tailEnd/>
          </a:ln>
        </p:spPr>
      </p:cxnSp>
      <p:cxnSp>
        <p:nvCxnSpPr>
          <p:cNvPr id="21514" name="Straight Connector 9"/>
          <p:cNvCxnSpPr>
            <a:cxnSpLocks noChangeShapeType="1"/>
          </p:cNvCxnSpPr>
          <p:nvPr/>
        </p:nvCxnSpPr>
        <p:spPr bwMode="auto">
          <a:xfrm rot="16200000" flipH="1">
            <a:off x="7540625" y="2282824"/>
            <a:ext cx="1355725" cy="3175"/>
          </a:xfrm>
          <a:prstGeom prst="line">
            <a:avLst/>
          </a:prstGeom>
          <a:noFill/>
          <a:ln w="9525" algn="ctr">
            <a:solidFill>
              <a:srgbClr val="FFFFFF"/>
            </a:solidFill>
            <a:round/>
            <a:headEnd/>
            <a:tailEnd/>
          </a:ln>
        </p:spPr>
      </p:cxnSp>
      <p:cxnSp>
        <p:nvCxnSpPr>
          <p:cNvPr id="21516"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21518" name="Straight Connector 13"/>
          <p:cNvCxnSpPr>
            <a:cxnSpLocks noChangeShapeType="1"/>
          </p:cNvCxnSpPr>
          <p:nvPr/>
        </p:nvCxnSpPr>
        <p:spPr bwMode="auto">
          <a:xfrm rot="16200000" flipH="1">
            <a:off x="2061368" y="2289968"/>
            <a:ext cx="1341440" cy="3179"/>
          </a:xfrm>
          <a:prstGeom prst="line">
            <a:avLst/>
          </a:prstGeom>
          <a:noFill/>
          <a:ln w="9525" algn="ctr">
            <a:solidFill>
              <a:srgbClr val="FFFFFF"/>
            </a:solidFill>
            <a:round/>
            <a:headEnd/>
            <a:tailEnd/>
          </a:ln>
        </p:spPr>
      </p:cxnSp>
      <p:cxnSp>
        <p:nvCxnSpPr>
          <p:cNvPr id="21519" name="Straight Connector 14"/>
          <p:cNvCxnSpPr>
            <a:cxnSpLocks noChangeShapeType="1"/>
            <a:endCxn id="21508" idx="2"/>
          </p:cNvCxnSpPr>
          <p:nvPr/>
        </p:nvCxnSpPr>
        <p:spPr bwMode="auto">
          <a:xfrm rot="16200000" flipH="1">
            <a:off x="3890566" y="2289572"/>
            <a:ext cx="1346200" cy="8732"/>
          </a:xfrm>
          <a:prstGeom prst="line">
            <a:avLst/>
          </a:prstGeom>
          <a:noFill/>
          <a:ln w="9525" algn="ctr">
            <a:solidFill>
              <a:srgbClr val="FFFFFF"/>
            </a:solidFill>
            <a:round/>
            <a:headEnd/>
            <a:tailEnd/>
          </a:ln>
        </p:spPr>
      </p:cxnSp>
      <p:sp>
        <p:nvSpPr>
          <p:cNvPr id="21520" name="TextBox 15"/>
          <p:cNvSpPr txBox="1">
            <a:spLocks noChangeArrowheads="1"/>
          </p:cNvSpPr>
          <p:nvPr/>
        </p:nvSpPr>
        <p:spPr bwMode="auto">
          <a:xfrm>
            <a:off x="1289050" y="1903413"/>
            <a:ext cx="1069975" cy="701675"/>
          </a:xfrm>
          <a:prstGeom prst="rect">
            <a:avLst/>
          </a:prstGeom>
          <a:noFill/>
          <a:ln w="9525">
            <a:noFill/>
            <a:miter lim="800000"/>
            <a:headEnd/>
            <a:tailEnd/>
          </a:ln>
        </p:spPr>
        <p:txBody>
          <a:bodyPr wrap="none">
            <a:spAutoFit/>
          </a:bodyPr>
          <a:lstStyle/>
          <a:p>
            <a:r>
              <a:rPr lang="en-US" sz="1800" dirty="0"/>
              <a:t>Tevatron</a:t>
            </a:r>
          </a:p>
          <a:p>
            <a:r>
              <a:rPr lang="en-US" sz="1800" dirty="0"/>
              <a:t>LHC</a:t>
            </a:r>
          </a:p>
        </p:txBody>
      </p:sp>
      <p:sp>
        <p:nvSpPr>
          <p:cNvPr id="21521" name="TextBox 16"/>
          <p:cNvSpPr txBox="1">
            <a:spLocks noChangeArrowheads="1"/>
          </p:cNvSpPr>
          <p:nvPr/>
        </p:nvSpPr>
        <p:spPr bwMode="auto">
          <a:xfrm>
            <a:off x="2809875" y="1912938"/>
            <a:ext cx="646331" cy="369332"/>
          </a:xfrm>
          <a:prstGeom prst="rect">
            <a:avLst/>
          </a:prstGeom>
          <a:noFill/>
          <a:ln w="9525">
            <a:noFill/>
            <a:miter lim="800000"/>
            <a:headEnd/>
            <a:tailEnd/>
          </a:ln>
        </p:spPr>
        <p:txBody>
          <a:bodyPr wrap="none">
            <a:spAutoFit/>
          </a:bodyPr>
          <a:lstStyle/>
          <a:p>
            <a:r>
              <a:rPr lang="en-US" sz="1800" dirty="0" smtClean="0"/>
              <a:t>LHC</a:t>
            </a:r>
            <a:endParaRPr lang="en-US" sz="1800" dirty="0"/>
          </a:p>
        </p:txBody>
      </p:sp>
      <p:sp>
        <p:nvSpPr>
          <p:cNvPr id="21524" name="TextBox 19"/>
          <p:cNvSpPr txBox="1">
            <a:spLocks noChangeArrowheads="1"/>
          </p:cNvSpPr>
          <p:nvPr/>
        </p:nvSpPr>
        <p:spPr bwMode="auto">
          <a:xfrm>
            <a:off x="6594475" y="1890713"/>
            <a:ext cx="1608133" cy="923330"/>
          </a:xfrm>
          <a:prstGeom prst="rect">
            <a:avLst/>
          </a:prstGeom>
          <a:noFill/>
          <a:ln w="9525">
            <a:noFill/>
            <a:miter lim="800000"/>
            <a:headEnd/>
            <a:tailEnd/>
          </a:ln>
        </p:spPr>
        <p:txBody>
          <a:bodyPr wrap="none">
            <a:spAutoFit/>
          </a:bodyPr>
          <a:lstStyle/>
          <a:p>
            <a:r>
              <a:rPr lang="en-US" sz="1800" dirty="0"/>
              <a:t>LHC</a:t>
            </a:r>
          </a:p>
          <a:p>
            <a:r>
              <a:rPr lang="en-US" sz="1800" dirty="0" smtClean="0"/>
              <a:t>ILC, CLIC </a:t>
            </a:r>
            <a:r>
              <a:rPr lang="en-US" sz="1800" dirty="0"/>
              <a:t>or</a:t>
            </a:r>
          </a:p>
          <a:p>
            <a:r>
              <a:rPr lang="en-US" sz="1800" dirty="0"/>
              <a:t>Muon Collider</a:t>
            </a:r>
          </a:p>
        </p:txBody>
      </p:sp>
      <p:sp>
        <p:nvSpPr>
          <p:cNvPr id="21525" name="TextBox 20"/>
          <p:cNvSpPr txBox="1">
            <a:spLocks noChangeArrowheads="1"/>
          </p:cNvSpPr>
          <p:nvPr/>
        </p:nvSpPr>
        <p:spPr bwMode="auto">
          <a:xfrm>
            <a:off x="654050" y="3011488"/>
            <a:ext cx="711200" cy="369887"/>
          </a:xfrm>
          <a:prstGeom prst="rect">
            <a:avLst/>
          </a:prstGeom>
          <a:noFill/>
          <a:ln w="9525">
            <a:noFill/>
            <a:miter lim="800000"/>
            <a:headEnd/>
            <a:tailEnd/>
          </a:ln>
        </p:spPr>
        <p:txBody>
          <a:bodyPr wrap="none">
            <a:spAutoFit/>
          </a:bodyPr>
          <a:lstStyle/>
          <a:p>
            <a:r>
              <a:rPr lang="en-US" sz="1800" dirty="0"/>
              <a:t>Now </a:t>
            </a:r>
          </a:p>
        </p:txBody>
      </p:sp>
      <p:sp>
        <p:nvSpPr>
          <p:cNvPr id="21526" name="TextBox 21"/>
          <p:cNvSpPr txBox="1">
            <a:spLocks noChangeArrowheads="1"/>
          </p:cNvSpPr>
          <p:nvPr/>
        </p:nvSpPr>
        <p:spPr bwMode="auto">
          <a:xfrm>
            <a:off x="4192588" y="2989263"/>
            <a:ext cx="761747" cy="369332"/>
          </a:xfrm>
          <a:prstGeom prst="rect">
            <a:avLst/>
          </a:prstGeom>
          <a:noFill/>
          <a:ln w="9525">
            <a:noFill/>
            <a:miter lim="800000"/>
            <a:headEnd/>
            <a:tailEnd/>
          </a:ln>
        </p:spPr>
        <p:txBody>
          <a:bodyPr wrap="none">
            <a:spAutoFit/>
          </a:bodyPr>
          <a:lstStyle/>
          <a:p>
            <a:r>
              <a:rPr lang="en-US" sz="1800" dirty="0"/>
              <a:t> </a:t>
            </a:r>
            <a:r>
              <a:rPr lang="en-US" sz="1800" dirty="0" smtClean="0"/>
              <a:t>2016</a:t>
            </a:r>
            <a:endParaRPr lang="en-US" sz="1800" dirty="0"/>
          </a:p>
        </p:txBody>
      </p:sp>
      <p:cxnSp>
        <p:nvCxnSpPr>
          <p:cNvPr id="21527" name="Straight Connector 26"/>
          <p:cNvCxnSpPr>
            <a:cxnSpLocks noChangeShapeType="1"/>
          </p:cNvCxnSpPr>
          <p:nvPr/>
        </p:nvCxnSpPr>
        <p:spPr bwMode="auto">
          <a:xfrm rot="16200000" flipH="1">
            <a:off x="5724525" y="2276474"/>
            <a:ext cx="1343025" cy="9525"/>
          </a:xfrm>
          <a:prstGeom prst="line">
            <a:avLst/>
          </a:prstGeom>
          <a:noFill/>
          <a:ln w="9525" algn="ctr">
            <a:solidFill>
              <a:srgbClr val="FFFFFF"/>
            </a:solidFill>
            <a:round/>
            <a:headEnd/>
            <a:tailEnd/>
          </a:ln>
        </p:spPr>
      </p:cxnSp>
      <p:sp>
        <p:nvSpPr>
          <p:cNvPr id="21528" name="TextBox 27"/>
          <p:cNvSpPr txBox="1">
            <a:spLocks noChangeArrowheads="1"/>
          </p:cNvSpPr>
          <p:nvPr/>
        </p:nvSpPr>
        <p:spPr bwMode="auto">
          <a:xfrm>
            <a:off x="4683569" y="1903413"/>
            <a:ext cx="1710725" cy="646331"/>
          </a:xfrm>
          <a:prstGeom prst="rect">
            <a:avLst/>
          </a:prstGeom>
          <a:noFill/>
          <a:ln w="9525">
            <a:noFill/>
            <a:miter lim="800000"/>
            <a:headEnd/>
            <a:tailEnd/>
          </a:ln>
        </p:spPr>
        <p:txBody>
          <a:bodyPr wrap="none">
            <a:spAutoFit/>
          </a:bodyPr>
          <a:lstStyle/>
          <a:p>
            <a:r>
              <a:rPr lang="en-US" sz="1800" dirty="0" smtClean="0"/>
              <a:t>LHC Upgrades</a:t>
            </a:r>
            <a:endParaRPr lang="en-US" sz="1800" dirty="0"/>
          </a:p>
          <a:p>
            <a:r>
              <a:rPr lang="en-US" sz="1800" dirty="0"/>
              <a:t>ILC??</a:t>
            </a:r>
          </a:p>
        </p:txBody>
      </p:sp>
      <p:sp>
        <p:nvSpPr>
          <p:cNvPr id="21531" name="TextBox 30"/>
          <p:cNvSpPr txBox="1">
            <a:spLocks noChangeArrowheads="1"/>
          </p:cNvSpPr>
          <p:nvPr/>
        </p:nvSpPr>
        <p:spPr bwMode="auto">
          <a:xfrm>
            <a:off x="2416175" y="3024188"/>
            <a:ext cx="697627" cy="369332"/>
          </a:xfrm>
          <a:prstGeom prst="rect">
            <a:avLst/>
          </a:prstGeom>
          <a:noFill/>
          <a:ln w="9525">
            <a:noFill/>
            <a:miter lim="800000"/>
            <a:headEnd/>
            <a:tailEnd/>
          </a:ln>
        </p:spPr>
        <p:txBody>
          <a:bodyPr wrap="none">
            <a:spAutoFit/>
          </a:bodyPr>
          <a:lstStyle/>
          <a:p>
            <a:r>
              <a:rPr lang="en-US" sz="1800" dirty="0" smtClean="0"/>
              <a:t>2013</a:t>
            </a:r>
            <a:endParaRPr lang="en-US" sz="1800" dirty="0"/>
          </a:p>
        </p:txBody>
      </p:sp>
      <p:sp>
        <p:nvSpPr>
          <p:cNvPr id="21532" name="TextBox 31"/>
          <p:cNvSpPr txBox="1">
            <a:spLocks noChangeArrowheads="1"/>
          </p:cNvSpPr>
          <p:nvPr/>
        </p:nvSpPr>
        <p:spPr bwMode="auto">
          <a:xfrm>
            <a:off x="6062663" y="2960688"/>
            <a:ext cx="697627" cy="369332"/>
          </a:xfrm>
          <a:prstGeom prst="rect">
            <a:avLst/>
          </a:prstGeom>
          <a:noFill/>
          <a:ln w="9525">
            <a:noFill/>
            <a:miter lim="800000"/>
            <a:headEnd/>
            <a:tailEnd/>
          </a:ln>
        </p:spPr>
        <p:txBody>
          <a:bodyPr wrap="none">
            <a:spAutoFit/>
          </a:bodyPr>
          <a:lstStyle/>
          <a:p>
            <a:r>
              <a:rPr lang="en-US" sz="1800" dirty="0" smtClean="0"/>
              <a:t>2019</a:t>
            </a:r>
            <a:endParaRPr lang="en-US" sz="1800" dirty="0"/>
          </a:p>
        </p:txBody>
      </p:sp>
      <p:sp>
        <p:nvSpPr>
          <p:cNvPr id="21537" name="TextBox 29"/>
          <p:cNvSpPr txBox="1">
            <a:spLocks noChangeArrowheads="1"/>
          </p:cNvSpPr>
          <p:nvPr/>
        </p:nvSpPr>
        <p:spPr bwMode="auto">
          <a:xfrm rot="-5400000">
            <a:off x="101601" y="2019300"/>
            <a:ext cx="1162050" cy="460375"/>
          </a:xfrm>
          <a:prstGeom prst="rect">
            <a:avLst/>
          </a:prstGeom>
          <a:noFill/>
          <a:ln w="9525">
            <a:noFill/>
            <a:miter lim="800000"/>
            <a:headEnd/>
            <a:tailEnd/>
          </a:ln>
        </p:spPr>
        <p:txBody>
          <a:bodyPr wrap="none">
            <a:spAutoFit/>
          </a:bodyPr>
          <a:lstStyle/>
          <a:p>
            <a:r>
              <a:rPr lang="en-US" dirty="0"/>
              <a:t>Energy</a:t>
            </a:r>
          </a:p>
        </p:txBody>
      </p:sp>
      <p:pic>
        <p:nvPicPr>
          <p:cNvPr id="36866" name="Picture 2"/>
          <p:cNvPicPr>
            <a:picLocks noChangeAspect="1" noChangeArrowheads="1"/>
          </p:cNvPicPr>
          <p:nvPr/>
        </p:nvPicPr>
        <p:blipFill>
          <a:blip r:embed="rId2" cstate="print"/>
          <a:srcRect/>
          <a:stretch>
            <a:fillRect/>
          </a:stretch>
        </p:blipFill>
        <p:spPr bwMode="auto">
          <a:xfrm>
            <a:off x="614364" y="3657599"/>
            <a:ext cx="2205036" cy="2409825"/>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2909887" y="3733799"/>
            <a:ext cx="2706782" cy="2043113"/>
          </a:xfrm>
          <a:prstGeom prst="rect">
            <a:avLst/>
          </a:prstGeom>
          <a:noFill/>
          <a:ln w="9525">
            <a:noFill/>
            <a:miter lim="800000"/>
            <a:headEnd/>
            <a:tailEnd/>
          </a:ln>
          <a:effectLst/>
        </p:spPr>
      </p:pic>
      <p:pic>
        <p:nvPicPr>
          <p:cNvPr id="47" name="Picture 3" descr="ILC_layout_twin_tunnel"/>
          <p:cNvPicPr>
            <a:picLocks noChangeAspect="1" noChangeArrowheads="1"/>
          </p:cNvPicPr>
          <p:nvPr/>
        </p:nvPicPr>
        <p:blipFill>
          <a:blip r:embed="rId4" cstate="print"/>
          <a:srcRect/>
          <a:stretch>
            <a:fillRect/>
          </a:stretch>
        </p:blipFill>
        <p:spPr bwMode="auto">
          <a:xfrm>
            <a:off x="5813662" y="3739185"/>
            <a:ext cx="2558813" cy="2039661"/>
          </a:xfrm>
          <a:prstGeom prst="rect">
            <a:avLst/>
          </a:prstGeom>
          <a:noFill/>
          <a:ln w="9525">
            <a:noFill/>
            <a:miter lim="800000"/>
            <a:headEnd/>
            <a:tailEnd/>
          </a:ln>
        </p:spPr>
      </p:pic>
      <p:sp>
        <p:nvSpPr>
          <p:cNvPr id="25" name="5-Point Star 24"/>
          <p:cNvSpPr/>
          <p:nvPr/>
        </p:nvSpPr>
        <p:spPr bwMode="auto">
          <a:xfrm>
            <a:off x="2311053" y="4310591"/>
            <a:ext cx="115557" cy="110532"/>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26" name="Rectangle 25"/>
          <p:cNvSpPr/>
          <p:nvPr/>
        </p:nvSpPr>
        <p:spPr>
          <a:xfrm>
            <a:off x="7822799" y="2950518"/>
            <a:ext cx="697627" cy="369332"/>
          </a:xfrm>
          <a:prstGeom prst="rect">
            <a:avLst/>
          </a:prstGeom>
        </p:spPr>
        <p:txBody>
          <a:bodyPr wrap="none">
            <a:spAutoFit/>
          </a:bodyPr>
          <a:lstStyle/>
          <a:p>
            <a:r>
              <a:rPr lang="en-US" sz="1800" dirty="0" smtClean="0"/>
              <a:t>2022</a:t>
            </a:r>
            <a:endParaRPr lang="en-US"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frontier: achievements</a:t>
            </a:r>
            <a:endParaRPr lang="en-US" dirty="0"/>
          </a:p>
        </p:txBody>
      </p:sp>
      <p:sp>
        <p:nvSpPr>
          <p:cNvPr id="3" name="Content Placeholder 2"/>
          <p:cNvSpPr>
            <a:spLocks noGrp="1"/>
          </p:cNvSpPr>
          <p:nvPr>
            <p:ph sz="half" idx="1"/>
          </p:nvPr>
        </p:nvSpPr>
        <p:spPr/>
        <p:txBody>
          <a:bodyPr/>
          <a:lstStyle/>
          <a:p>
            <a:r>
              <a:rPr lang="en-US" dirty="0" smtClean="0"/>
              <a:t>MINOS:</a:t>
            </a:r>
          </a:p>
          <a:p>
            <a:pPr lvl="1"/>
            <a:endParaRPr lang="en-US" sz="1200" dirty="0" smtClean="0"/>
          </a:p>
          <a:p>
            <a:pPr lvl="1"/>
            <a:r>
              <a:rPr lang="en-US" sz="2400" dirty="0" smtClean="0"/>
              <a:t>Neutrino runs</a:t>
            </a:r>
          </a:p>
          <a:p>
            <a:pPr lvl="2"/>
            <a:r>
              <a:rPr lang="en-US" sz="2000" dirty="0" smtClean="0"/>
              <a:t>best </a:t>
            </a:r>
            <a:r>
              <a:rPr lang="en-US" sz="2000" dirty="0" smtClean="0">
                <a:latin typeface="Symbol" pitchFamily="18" charset="2"/>
              </a:rPr>
              <a:t>D</a:t>
            </a:r>
            <a:r>
              <a:rPr lang="en-US" sz="2000" dirty="0" smtClean="0"/>
              <a:t>m</a:t>
            </a:r>
            <a:r>
              <a:rPr lang="en-US" sz="2000" baseline="30000" dirty="0" smtClean="0"/>
              <a:t>2</a:t>
            </a:r>
            <a:r>
              <a:rPr lang="en-US" sz="2000" baseline="-25000" dirty="0" smtClean="0"/>
              <a:t>23</a:t>
            </a:r>
          </a:p>
          <a:p>
            <a:pPr lvl="2"/>
            <a:r>
              <a:rPr lang="en-US" sz="2000" dirty="0" smtClean="0"/>
              <a:t>sin</a:t>
            </a:r>
            <a:r>
              <a:rPr lang="en-US" sz="2000" baseline="30000" dirty="0" smtClean="0"/>
              <a:t>2</a:t>
            </a:r>
            <a:r>
              <a:rPr lang="en-US" sz="2000" dirty="0" smtClean="0"/>
              <a:t>(2</a:t>
            </a:r>
            <a:r>
              <a:rPr lang="en-US" sz="2000" dirty="0" smtClean="0">
                <a:latin typeface="Symbol" pitchFamily="18" charset="2"/>
              </a:rPr>
              <a:t>q</a:t>
            </a:r>
            <a:r>
              <a:rPr lang="en-US" sz="2000" baseline="-25000" dirty="0" smtClean="0"/>
              <a:t>13</a:t>
            </a:r>
            <a:r>
              <a:rPr lang="en-US" sz="2000" dirty="0" smtClean="0"/>
              <a:t>) limit</a:t>
            </a:r>
            <a:endParaRPr lang="en-US" sz="2400" dirty="0" smtClean="0"/>
          </a:p>
          <a:p>
            <a:pPr lvl="1"/>
            <a:endParaRPr lang="en-US" dirty="0" smtClean="0"/>
          </a:p>
          <a:p>
            <a:pPr lvl="1"/>
            <a:r>
              <a:rPr lang="en-US" sz="2400" dirty="0" smtClean="0"/>
              <a:t>Anti-neutrino runs</a:t>
            </a:r>
          </a:p>
          <a:p>
            <a:pPr lvl="2"/>
            <a:r>
              <a:rPr lang="en-US" sz="2000" dirty="0" smtClean="0"/>
              <a:t>CPT test</a:t>
            </a:r>
          </a:p>
          <a:p>
            <a:pPr lvl="2"/>
            <a:r>
              <a:rPr lang="en-US" sz="2000" dirty="0" smtClean="0"/>
              <a:t>“blind analysis” results next week</a:t>
            </a:r>
          </a:p>
        </p:txBody>
      </p:sp>
      <p:sp>
        <p:nvSpPr>
          <p:cNvPr id="11" name="Content Placeholder 10"/>
          <p:cNvSpPr>
            <a:spLocks noGrp="1"/>
          </p:cNvSpPr>
          <p:nvPr>
            <p:ph sz="half" idx="2"/>
          </p:nvPr>
        </p:nvSpPr>
        <p:spPr>
          <a:xfrm>
            <a:off x="5151120" y="1332230"/>
            <a:ext cx="3352800" cy="4114800"/>
          </a:xfrm>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24</a:t>
            </a:fld>
            <a:endParaRPr lang="en-US" dirty="0"/>
          </a:p>
        </p:txBody>
      </p:sp>
      <p:grpSp>
        <p:nvGrpSpPr>
          <p:cNvPr id="6" name="Group 15"/>
          <p:cNvGrpSpPr>
            <a:grpSpLocks/>
          </p:cNvGrpSpPr>
          <p:nvPr/>
        </p:nvGrpSpPr>
        <p:grpSpPr bwMode="auto">
          <a:xfrm>
            <a:off x="5248866" y="1463039"/>
            <a:ext cx="3261360" cy="4447454"/>
            <a:chOff x="2133600" y="929169"/>
            <a:chExt cx="5410200" cy="5471631"/>
          </a:xfrm>
        </p:grpSpPr>
        <p:sp>
          <p:nvSpPr>
            <p:cNvPr id="7" name="Line 6"/>
            <p:cNvSpPr>
              <a:spLocks noChangeShapeType="1"/>
            </p:cNvSpPr>
            <p:nvPr/>
          </p:nvSpPr>
          <p:spPr bwMode="auto">
            <a:xfrm flipH="1" flipV="1">
              <a:off x="2438400" y="1981200"/>
              <a:ext cx="76200" cy="3886200"/>
            </a:xfrm>
            <a:prstGeom prst="line">
              <a:avLst/>
            </a:prstGeom>
            <a:noFill/>
            <a:ln w="28575">
              <a:solidFill>
                <a:srgbClr val="FF0000"/>
              </a:solidFill>
              <a:round/>
              <a:headEnd/>
              <a:tailEnd/>
            </a:ln>
          </p:spPr>
          <p:txBody>
            <a:bodyPr/>
            <a:lstStyle/>
            <a:p>
              <a:endParaRPr lang="en-US"/>
            </a:p>
          </p:txBody>
        </p:sp>
        <p:sp>
          <p:nvSpPr>
            <p:cNvPr id="8" name="Rectangle 9"/>
            <p:cNvSpPr>
              <a:spLocks noChangeArrowheads="1"/>
            </p:cNvSpPr>
            <p:nvPr/>
          </p:nvSpPr>
          <p:spPr bwMode="auto">
            <a:xfrm>
              <a:off x="2133600" y="929169"/>
              <a:ext cx="5410200" cy="5471630"/>
            </a:xfrm>
            <a:prstGeom prst="rect">
              <a:avLst/>
            </a:prstGeom>
            <a:solidFill>
              <a:srgbClr val="FFFFFF"/>
            </a:solidFill>
            <a:ln w="9525" algn="ctr">
              <a:noFill/>
              <a:round/>
              <a:headEnd/>
              <a:tailEnd/>
            </a:ln>
          </p:spPr>
          <p:txBody>
            <a:bodyPr/>
            <a:lstStyle/>
            <a:p>
              <a:endParaRPr lang="en-US"/>
            </a:p>
          </p:txBody>
        </p:sp>
        <p:pic>
          <p:nvPicPr>
            <p:cNvPr id="9" name="Picture 13" descr="MinosOscParamContour.png"/>
            <p:cNvPicPr>
              <a:picLocks noChangeAspect="1"/>
            </p:cNvPicPr>
            <p:nvPr/>
          </p:nvPicPr>
          <p:blipFill>
            <a:blip r:embed="rId2"/>
            <a:srcRect l="1312" t="12384" r="13313" b="3406"/>
            <a:stretch>
              <a:fillRect/>
            </a:stretch>
          </p:blipFill>
          <p:spPr bwMode="auto">
            <a:xfrm>
              <a:off x="2133600" y="1097916"/>
              <a:ext cx="5257800" cy="2456188"/>
            </a:xfrm>
            <a:prstGeom prst="rect">
              <a:avLst/>
            </a:prstGeom>
            <a:noFill/>
            <a:ln w="9525">
              <a:noFill/>
              <a:miter lim="800000"/>
              <a:headEnd/>
              <a:tailEnd/>
            </a:ln>
          </p:spPr>
        </p:pic>
        <p:pic>
          <p:nvPicPr>
            <p:cNvPr id="10" name="Picture 14" descr="MinosFutureLin_spreaddm24.png"/>
            <p:cNvPicPr>
              <a:picLocks noChangeAspect="1"/>
            </p:cNvPicPr>
            <p:nvPr/>
          </p:nvPicPr>
          <p:blipFill>
            <a:blip r:embed="rId3" cstate="print"/>
            <a:srcRect l="4681" t="3008" b="2621"/>
            <a:stretch>
              <a:fillRect/>
            </a:stretch>
          </p:blipFill>
          <p:spPr bwMode="auto">
            <a:xfrm>
              <a:off x="2133600" y="3657600"/>
              <a:ext cx="5339533" cy="2743200"/>
            </a:xfrm>
            <a:prstGeom prst="rect">
              <a:avLst/>
            </a:prstGeom>
            <a:noFill/>
            <a:ln w="9525">
              <a:noFill/>
              <a:miter lim="800000"/>
              <a:headEnd/>
              <a:tailEnd/>
            </a:ln>
          </p:spPr>
        </p:pic>
      </p:grpSp>
      <p:sp>
        <p:nvSpPr>
          <p:cNvPr id="13" name="Rectangle 12"/>
          <p:cNvSpPr/>
          <p:nvPr/>
        </p:nvSpPr>
        <p:spPr bwMode="auto">
          <a:xfrm>
            <a:off x="8319135" y="2428874"/>
            <a:ext cx="49454" cy="204598"/>
          </a:xfrm>
          <a:prstGeom prst="rect">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Left Arrow 14"/>
          <p:cNvSpPr/>
          <p:nvPr/>
        </p:nvSpPr>
        <p:spPr bwMode="auto">
          <a:xfrm>
            <a:off x="8412486" y="2414019"/>
            <a:ext cx="380384" cy="219454"/>
          </a:xfrm>
          <a:prstGeom prst="lef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Intensity frontier: achievements (cont.)</a:t>
            </a:r>
            <a:endParaRPr lang="en-US" dirty="0"/>
          </a:p>
        </p:txBody>
      </p:sp>
      <p:sp>
        <p:nvSpPr>
          <p:cNvPr id="3" name="Content Placeholder 2"/>
          <p:cNvSpPr>
            <a:spLocks noGrp="1"/>
          </p:cNvSpPr>
          <p:nvPr>
            <p:ph sz="half" idx="1"/>
          </p:nvPr>
        </p:nvSpPr>
        <p:spPr/>
        <p:txBody>
          <a:bodyPr/>
          <a:lstStyle/>
          <a:p>
            <a:r>
              <a:rPr lang="en-US" dirty="0" err="1" smtClean="0"/>
              <a:t>MiniBooNE</a:t>
            </a:r>
            <a:endParaRPr lang="en-US" dirty="0" smtClean="0"/>
          </a:p>
          <a:p>
            <a:pPr lvl="1"/>
            <a:endParaRPr lang="en-US" dirty="0" smtClean="0"/>
          </a:p>
          <a:p>
            <a:pPr lvl="1"/>
            <a:r>
              <a:rPr lang="en-US" dirty="0" smtClean="0"/>
              <a:t>Neutrino runs</a:t>
            </a:r>
          </a:p>
          <a:p>
            <a:pPr lvl="2"/>
            <a:r>
              <a:rPr lang="en-US" dirty="0" smtClean="0"/>
              <a:t>Anomalous</a:t>
            </a:r>
          </a:p>
          <a:p>
            <a:endParaRPr lang="en-US" dirty="0" smtClean="0"/>
          </a:p>
          <a:p>
            <a:pPr lvl="1"/>
            <a:r>
              <a:rPr lang="en-US" dirty="0" smtClean="0"/>
              <a:t>Antineutrino runs</a:t>
            </a:r>
          </a:p>
          <a:p>
            <a:pPr lvl="2"/>
            <a:r>
              <a:rPr lang="en-US" dirty="0" smtClean="0"/>
              <a:t>New results next week (oscillation and low energy)</a:t>
            </a:r>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25</a:t>
            </a:fld>
            <a:endParaRPr lang="en-US" dirty="0"/>
          </a:p>
        </p:txBody>
      </p:sp>
      <p:grpSp>
        <p:nvGrpSpPr>
          <p:cNvPr id="12" name="Group 13"/>
          <p:cNvGrpSpPr>
            <a:grpSpLocks/>
          </p:cNvGrpSpPr>
          <p:nvPr/>
        </p:nvGrpSpPr>
        <p:grpSpPr bwMode="auto">
          <a:xfrm>
            <a:off x="5257800" y="1463040"/>
            <a:ext cx="3200400" cy="4404360"/>
            <a:chOff x="2133600" y="457200"/>
            <a:chExt cx="5410200" cy="5943600"/>
          </a:xfrm>
        </p:grpSpPr>
        <p:sp>
          <p:nvSpPr>
            <p:cNvPr id="13" name="Line 6"/>
            <p:cNvSpPr>
              <a:spLocks noChangeShapeType="1"/>
            </p:cNvSpPr>
            <p:nvPr/>
          </p:nvSpPr>
          <p:spPr bwMode="auto">
            <a:xfrm flipH="1" flipV="1">
              <a:off x="2438400" y="1981200"/>
              <a:ext cx="76200" cy="3886200"/>
            </a:xfrm>
            <a:prstGeom prst="line">
              <a:avLst/>
            </a:prstGeom>
            <a:noFill/>
            <a:ln w="28575">
              <a:solidFill>
                <a:srgbClr val="FF0000"/>
              </a:solidFill>
              <a:round/>
              <a:headEnd/>
              <a:tailEnd/>
            </a:ln>
          </p:spPr>
          <p:txBody>
            <a:bodyPr/>
            <a:lstStyle/>
            <a:p>
              <a:endParaRPr lang="en-US"/>
            </a:p>
          </p:txBody>
        </p:sp>
        <p:sp>
          <p:nvSpPr>
            <p:cNvPr id="14" name="Rectangle 9"/>
            <p:cNvSpPr>
              <a:spLocks noChangeArrowheads="1"/>
            </p:cNvSpPr>
            <p:nvPr/>
          </p:nvSpPr>
          <p:spPr bwMode="auto">
            <a:xfrm>
              <a:off x="2133600" y="457200"/>
              <a:ext cx="5410200" cy="5943600"/>
            </a:xfrm>
            <a:prstGeom prst="rect">
              <a:avLst/>
            </a:prstGeom>
            <a:solidFill>
              <a:srgbClr val="FFFFFF"/>
            </a:solidFill>
            <a:ln w="9525" algn="ctr">
              <a:noFill/>
              <a:round/>
              <a:headEnd/>
              <a:tailEnd/>
            </a:ln>
          </p:spPr>
          <p:txBody>
            <a:bodyPr/>
            <a:lstStyle/>
            <a:p>
              <a:endParaRPr lang="en-US"/>
            </a:p>
          </p:txBody>
        </p:sp>
        <p:pic>
          <p:nvPicPr>
            <p:cNvPr id="15" name="Picture 5" descr="fig1_enuqe"/>
            <p:cNvPicPr>
              <a:picLocks noChangeAspect="1" noChangeArrowheads="1"/>
            </p:cNvPicPr>
            <p:nvPr/>
          </p:nvPicPr>
          <p:blipFill>
            <a:blip r:embed="rId2"/>
            <a:srcRect t="7137" r="5556"/>
            <a:stretch>
              <a:fillRect/>
            </a:stretch>
          </p:blipFill>
          <p:spPr bwMode="auto">
            <a:xfrm>
              <a:off x="2209801" y="533400"/>
              <a:ext cx="5181599" cy="2974895"/>
            </a:xfrm>
            <a:prstGeom prst="rect">
              <a:avLst/>
            </a:prstGeom>
            <a:noFill/>
            <a:ln w="9525">
              <a:noFill/>
              <a:miter lim="800000"/>
              <a:headEnd/>
              <a:tailEnd/>
            </a:ln>
          </p:spPr>
        </p:pic>
        <p:pic>
          <p:nvPicPr>
            <p:cNvPr id="16" name="Picture 4" descr="stacked_constr_200fit_dirtcut"/>
            <p:cNvPicPr>
              <a:picLocks noChangeAspect="1" noChangeArrowheads="1"/>
            </p:cNvPicPr>
            <p:nvPr/>
          </p:nvPicPr>
          <p:blipFill>
            <a:blip r:embed="rId3">
              <a:clrChange>
                <a:clrFrom>
                  <a:srgbClr val="FFFFFF"/>
                </a:clrFrom>
                <a:clrTo>
                  <a:srgbClr val="FFFFFF">
                    <a:alpha val="0"/>
                  </a:srgbClr>
                </a:clrTo>
              </a:clrChange>
            </a:blip>
            <a:srcRect t="6677" r="5556"/>
            <a:stretch>
              <a:fillRect/>
            </a:stretch>
          </p:blipFill>
          <p:spPr bwMode="auto">
            <a:xfrm>
              <a:off x="2209800" y="3429000"/>
              <a:ext cx="5181600" cy="2971800"/>
            </a:xfrm>
            <a:prstGeom prst="rect">
              <a:avLst/>
            </a:prstGeom>
            <a:noFill/>
            <a:ln w="9525">
              <a:noFill/>
              <a:miter lim="800000"/>
              <a:headEnd/>
              <a:tailEnd/>
            </a:ln>
          </p:spPr>
        </p:pic>
      </p:grpSp>
      <p:cxnSp>
        <p:nvCxnSpPr>
          <p:cNvPr id="17" name="Straight Connector 15"/>
          <p:cNvCxnSpPr>
            <a:cxnSpLocks noChangeShapeType="1"/>
          </p:cNvCxnSpPr>
          <p:nvPr/>
        </p:nvCxnSpPr>
        <p:spPr bwMode="auto">
          <a:xfrm rot="5400000">
            <a:off x="3965115" y="3647856"/>
            <a:ext cx="4472352" cy="393"/>
          </a:xfrm>
          <a:prstGeom prst="line">
            <a:avLst/>
          </a:prstGeom>
          <a:noFill/>
          <a:ln w="19050" algn="ctr">
            <a:solidFill>
              <a:srgbClr val="C00000"/>
            </a:solidFill>
            <a:round/>
            <a:headEnd/>
            <a:tailEnd/>
          </a:ln>
        </p:spPr>
      </p:cxnSp>
      <p:sp>
        <p:nvSpPr>
          <p:cNvPr id="18" name="TextBox 17"/>
          <p:cNvSpPr txBox="1"/>
          <p:nvPr/>
        </p:nvSpPr>
        <p:spPr>
          <a:xfrm>
            <a:off x="5913120" y="1569720"/>
            <a:ext cx="1018227" cy="369332"/>
          </a:xfrm>
          <a:prstGeom prst="rect">
            <a:avLst/>
          </a:prstGeom>
          <a:noFill/>
        </p:spPr>
        <p:txBody>
          <a:bodyPr wrap="none" rtlCol="0">
            <a:spAutoFit/>
          </a:bodyPr>
          <a:lstStyle/>
          <a:p>
            <a:r>
              <a:rPr lang="en-US" sz="1800" dirty="0" smtClean="0">
                <a:solidFill>
                  <a:srgbClr val="000000"/>
                </a:solidFill>
              </a:rPr>
              <a:t>neutrino</a:t>
            </a:r>
            <a:endParaRPr lang="en-US" sz="1800" dirty="0">
              <a:solidFill>
                <a:srgbClr val="000000"/>
              </a:solidFill>
            </a:endParaRPr>
          </a:p>
        </p:txBody>
      </p:sp>
      <p:sp>
        <p:nvSpPr>
          <p:cNvPr id="19" name="TextBox 18"/>
          <p:cNvSpPr txBox="1"/>
          <p:nvPr/>
        </p:nvSpPr>
        <p:spPr>
          <a:xfrm>
            <a:off x="5715000" y="3749040"/>
            <a:ext cx="1467068" cy="369332"/>
          </a:xfrm>
          <a:prstGeom prst="rect">
            <a:avLst/>
          </a:prstGeom>
          <a:noFill/>
        </p:spPr>
        <p:txBody>
          <a:bodyPr wrap="none" rtlCol="0">
            <a:spAutoFit/>
          </a:bodyPr>
          <a:lstStyle/>
          <a:p>
            <a:r>
              <a:rPr lang="en-US" sz="1800" dirty="0" smtClean="0">
                <a:solidFill>
                  <a:srgbClr val="000000"/>
                </a:solidFill>
              </a:rPr>
              <a:t>anti-neutrino</a:t>
            </a:r>
            <a:endParaRPr lang="en-US" sz="1800"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Intensity frontier: achievements (cont.)</a:t>
            </a:r>
            <a:endParaRPr lang="en-US" dirty="0"/>
          </a:p>
        </p:txBody>
      </p:sp>
      <p:sp>
        <p:nvSpPr>
          <p:cNvPr id="3" name="Content Placeholder 2"/>
          <p:cNvSpPr>
            <a:spLocks noGrp="1"/>
          </p:cNvSpPr>
          <p:nvPr>
            <p:ph sz="half" idx="1"/>
          </p:nvPr>
        </p:nvSpPr>
        <p:spPr>
          <a:xfrm>
            <a:off x="1600200" y="1530350"/>
            <a:ext cx="3474720" cy="4114800"/>
          </a:xfrm>
        </p:spPr>
        <p:txBody>
          <a:bodyPr/>
          <a:lstStyle/>
          <a:p>
            <a:r>
              <a:rPr lang="en-US" dirty="0" err="1" smtClean="0"/>
              <a:t>MINERvA</a:t>
            </a:r>
            <a:endParaRPr lang="en-US" dirty="0" smtClean="0"/>
          </a:p>
          <a:p>
            <a:pPr lvl="1"/>
            <a:r>
              <a:rPr lang="en-US" dirty="0" smtClean="0"/>
              <a:t>CD-4 June 2010</a:t>
            </a:r>
          </a:p>
          <a:p>
            <a:pPr lvl="1"/>
            <a:r>
              <a:rPr lang="en-US" dirty="0" smtClean="0">
                <a:latin typeface="Symbol" pitchFamily="18" charset="2"/>
              </a:rPr>
              <a:t>n</a:t>
            </a:r>
            <a:r>
              <a:rPr lang="en-US" dirty="0" smtClean="0"/>
              <a:t> interactions with various targets</a:t>
            </a:r>
          </a:p>
          <a:p>
            <a:endParaRPr lang="en-US" dirty="0" smtClean="0"/>
          </a:p>
          <a:p>
            <a:r>
              <a:rPr lang="en-US" dirty="0" err="1" smtClean="0"/>
              <a:t>ArgoNeut</a:t>
            </a:r>
            <a:r>
              <a:rPr lang="en-US" dirty="0" smtClean="0"/>
              <a:t> </a:t>
            </a:r>
          </a:p>
          <a:p>
            <a:pPr lvl="1"/>
            <a:r>
              <a:rPr lang="en-US" dirty="0" smtClean="0"/>
              <a:t>0.3 ton </a:t>
            </a:r>
            <a:r>
              <a:rPr lang="en-US" dirty="0" err="1" smtClean="0"/>
              <a:t>LAr</a:t>
            </a:r>
            <a:r>
              <a:rPr lang="en-US" dirty="0" smtClean="0"/>
              <a:t> TPC</a:t>
            </a:r>
          </a:p>
          <a:p>
            <a:pPr lvl="1"/>
            <a:r>
              <a:rPr lang="en-US" dirty="0" smtClean="0"/>
              <a:t>New </a:t>
            </a:r>
            <a:r>
              <a:rPr lang="en-US" dirty="0" smtClean="0">
                <a:latin typeface="Symbol" pitchFamily="18" charset="2"/>
              </a:rPr>
              <a:t>n </a:t>
            </a:r>
            <a:r>
              <a:rPr lang="en-US" dirty="0" smtClean="0"/>
              <a:t>detector technology</a:t>
            </a:r>
          </a:p>
        </p:txBody>
      </p:sp>
      <p:sp>
        <p:nvSpPr>
          <p:cNvPr id="4" name="Footer Placeholder 3"/>
          <p:cNvSpPr>
            <a:spLocks noGrp="1"/>
          </p:cNvSpPr>
          <p:nvPr>
            <p:ph type="ftr" sz="quarter" idx="10"/>
          </p:nvPr>
        </p:nvSpPr>
        <p:spPr/>
        <p:txBody>
          <a:bodyPr/>
          <a:lstStyle/>
          <a:p>
            <a:pPr>
              <a:defRPr/>
            </a:pPr>
            <a:r>
              <a:rPr lang="en-US" dirty="0"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26</a:t>
            </a:fld>
            <a:endParaRPr lang="en-US" dirty="0"/>
          </a:p>
        </p:txBody>
      </p:sp>
      <p:grpSp>
        <p:nvGrpSpPr>
          <p:cNvPr id="21" name="Group 8"/>
          <p:cNvGrpSpPr>
            <a:grpSpLocks/>
          </p:cNvGrpSpPr>
          <p:nvPr/>
        </p:nvGrpSpPr>
        <p:grpSpPr bwMode="auto">
          <a:xfrm>
            <a:off x="5090160" y="4114800"/>
            <a:ext cx="3779520" cy="1447801"/>
            <a:chOff x="76200" y="1981200"/>
            <a:chExt cx="2743200" cy="914400"/>
          </a:xfrm>
        </p:grpSpPr>
        <p:pic>
          <p:nvPicPr>
            <p:cNvPr id="23" name="Picture 4" descr="ArgoNeuT_Event1.jpg"/>
            <p:cNvPicPr>
              <a:picLocks noChangeAspect="1"/>
            </p:cNvPicPr>
            <p:nvPr/>
          </p:nvPicPr>
          <p:blipFill>
            <a:blip r:embed="rId2"/>
            <a:srcRect l="44188" t="9091" r="15231" b="56818"/>
            <a:stretch>
              <a:fillRect/>
            </a:stretch>
          </p:blipFill>
          <p:spPr bwMode="auto">
            <a:xfrm>
              <a:off x="1447800" y="1981200"/>
              <a:ext cx="1371600" cy="914400"/>
            </a:xfrm>
            <a:prstGeom prst="rect">
              <a:avLst/>
            </a:prstGeom>
            <a:noFill/>
            <a:ln w="9525">
              <a:solidFill>
                <a:schemeClr val="bg1"/>
              </a:solidFill>
              <a:miter lim="800000"/>
              <a:headEnd/>
              <a:tailEnd/>
            </a:ln>
          </p:spPr>
        </p:pic>
        <p:pic>
          <p:nvPicPr>
            <p:cNvPr id="24" name="Picture 6" descr="ArgoNeuT_Event1.jpg"/>
            <p:cNvPicPr>
              <a:picLocks noChangeAspect="1"/>
            </p:cNvPicPr>
            <p:nvPr/>
          </p:nvPicPr>
          <p:blipFill>
            <a:blip r:embed="rId2"/>
            <a:srcRect l="41933" t="59091" r="15231" b="6818"/>
            <a:stretch>
              <a:fillRect/>
            </a:stretch>
          </p:blipFill>
          <p:spPr bwMode="auto">
            <a:xfrm>
              <a:off x="76200" y="1981200"/>
              <a:ext cx="1447800" cy="914400"/>
            </a:xfrm>
            <a:prstGeom prst="rect">
              <a:avLst/>
            </a:prstGeom>
            <a:noFill/>
            <a:ln w="9525">
              <a:solidFill>
                <a:schemeClr val="bg1"/>
              </a:solidFill>
              <a:miter lim="800000"/>
              <a:headEnd/>
              <a:tailEnd/>
            </a:ln>
          </p:spPr>
        </p:pic>
      </p:grpSp>
      <p:pic>
        <p:nvPicPr>
          <p:cNvPr id="25" name="Picture 3" descr="event_display_run2151_sub1_ev62_sl6_crop"/>
          <p:cNvPicPr>
            <a:picLocks noChangeAspect="1" noChangeArrowheads="1"/>
          </p:cNvPicPr>
          <p:nvPr/>
        </p:nvPicPr>
        <p:blipFill>
          <a:blip r:embed="rId3"/>
          <a:srcRect t="29747" r="74464" b="21054"/>
          <a:stretch>
            <a:fillRect/>
          </a:stretch>
        </p:blipFill>
        <p:spPr bwMode="auto">
          <a:xfrm>
            <a:off x="6812280" y="1691640"/>
            <a:ext cx="2055300" cy="2036444"/>
          </a:xfrm>
          <a:prstGeom prst="rect">
            <a:avLst/>
          </a:prstGeom>
          <a:noFill/>
          <a:ln w="9525">
            <a:noFill/>
            <a:miter lim="800000"/>
            <a:headEnd/>
            <a:tailEnd/>
          </a:ln>
        </p:spPr>
      </p:pic>
      <p:pic>
        <p:nvPicPr>
          <p:cNvPr id="26" name="Picture 2" descr="C:\Users\ykkim\Pictures\MINERvA.jpg"/>
          <p:cNvPicPr>
            <a:picLocks noChangeAspect="1" noChangeArrowheads="1"/>
          </p:cNvPicPr>
          <p:nvPr/>
        </p:nvPicPr>
        <p:blipFill>
          <a:blip r:embed="rId4" cstate="print"/>
          <a:srcRect b="13657"/>
          <a:stretch>
            <a:fillRect/>
          </a:stretch>
        </p:blipFill>
        <p:spPr bwMode="auto">
          <a:xfrm>
            <a:off x="5118100" y="1687616"/>
            <a:ext cx="2096624" cy="2058884"/>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dirty="0" smtClean="0"/>
              <a:t>Intensity is key for neutrinos</a:t>
            </a:r>
          </a:p>
        </p:txBody>
      </p:sp>
      <p:sp>
        <p:nvSpPr>
          <p:cNvPr id="13317" name="Rectangle 3"/>
          <p:cNvSpPr>
            <a:spLocks noGrp="1" noChangeArrowheads="1"/>
          </p:cNvSpPr>
          <p:nvPr>
            <p:ph idx="1"/>
          </p:nvPr>
        </p:nvSpPr>
        <p:spPr>
          <a:xfrm>
            <a:off x="1600200" y="1766840"/>
            <a:ext cx="7228490" cy="4114800"/>
          </a:xfrm>
        </p:spPr>
        <p:txBody>
          <a:bodyPr/>
          <a:lstStyle/>
          <a:p>
            <a:pPr eaLnBrk="1" hangingPunct="1">
              <a:lnSpc>
                <a:spcPct val="80000"/>
              </a:lnSpc>
            </a:pPr>
            <a:r>
              <a:rPr lang="en-US" sz="2000" dirty="0" smtClean="0">
                <a:solidFill>
                  <a:srgbClr val="FFFFFF"/>
                </a:solidFill>
              </a:rPr>
              <a:t>Recent Discoveries</a:t>
            </a:r>
          </a:p>
          <a:p>
            <a:pPr lvl="1" eaLnBrk="1" hangingPunct="1">
              <a:lnSpc>
                <a:spcPct val="80000"/>
              </a:lnSpc>
            </a:pPr>
            <a:r>
              <a:rPr lang="en-US" dirty="0" smtClean="0">
                <a:solidFill>
                  <a:srgbClr val="FFFFFF"/>
                </a:solidFill>
              </a:rPr>
              <a:t>produced much excitement.</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Behave so different from other particles</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Possibly key to understand the matter-dominate Universe</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Unification</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Cosmic Connection</a:t>
            </a:r>
          </a:p>
          <a:p>
            <a:pPr eaLnBrk="1" hangingPunct="1">
              <a:lnSpc>
                <a:spcPct val="80000"/>
              </a:lnSpc>
            </a:pPr>
            <a:endParaRPr lang="en-US" sz="2000" dirty="0" smtClean="0">
              <a:solidFill>
                <a:srgbClr val="FFFFFF"/>
              </a:solidFill>
            </a:endParaRPr>
          </a:p>
          <a:p>
            <a:pPr eaLnBrk="1" hangingPunct="1">
              <a:lnSpc>
                <a:spcPct val="80000"/>
              </a:lnSpc>
            </a:pPr>
            <a:r>
              <a:rPr lang="en-US" sz="2000" dirty="0" smtClean="0">
                <a:solidFill>
                  <a:srgbClr val="FFFFFF"/>
                </a:solidFill>
              </a:rPr>
              <a:t>This route like the energy path depends of what we find in the current generation of experiments</a:t>
            </a:r>
          </a:p>
        </p:txBody>
      </p:sp>
      <p:sp>
        <p:nvSpPr>
          <p:cNvPr id="13314" name="Footer Placeholder 3"/>
          <p:cNvSpPr>
            <a:spLocks noGrp="1"/>
          </p:cNvSpPr>
          <p:nvPr>
            <p:ph type="ftr" sz="quarter" idx="10"/>
          </p:nvPr>
        </p:nvSpPr>
        <p:spPr>
          <a:noFill/>
        </p:spPr>
        <p:txBody>
          <a:bodyPr/>
          <a:lstStyle/>
          <a:p>
            <a:r>
              <a:rPr lang="en-US" smtClean="0">
                <a:latin typeface="Arial" pitchFamily="34" charset="0"/>
              </a:rPr>
              <a:t>P Oddone, DOE Planning Meeting, June 10, 2010</a:t>
            </a:r>
            <a:endParaRPr lang="en-US">
              <a:latin typeface="Arial" pitchFamily="34" charset="0"/>
            </a:endParaRPr>
          </a:p>
        </p:txBody>
      </p:sp>
      <p:sp>
        <p:nvSpPr>
          <p:cNvPr id="13315" name="Slide Number Placeholder 4"/>
          <p:cNvSpPr>
            <a:spLocks noGrp="1"/>
          </p:cNvSpPr>
          <p:nvPr>
            <p:ph type="sldNum" sz="quarter" idx="11"/>
          </p:nvPr>
        </p:nvSpPr>
        <p:spPr>
          <a:noFill/>
        </p:spPr>
        <p:txBody>
          <a:bodyPr/>
          <a:lstStyle/>
          <a:p>
            <a:fld id="{8C20CF14-2161-4812-BF3C-0616DE7A5142}" type="slidenum">
              <a:rPr lang="en-US" smtClean="0">
                <a:latin typeface="Arial" pitchFamily="34" charset="0"/>
              </a:rPr>
              <a:pPr/>
              <a:t>27</a:t>
            </a:fld>
            <a:endParaRPr lang="en-US" dirty="0" smtClean="0">
              <a:latin typeface="Arial" pitchFamily="34" charset="0"/>
            </a:endParaRPr>
          </a:p>
        </p:txBody>
      </p:sp>
      <p:pic>
        <p:nvPicPr>
          <p:cNvPr id="13319" name="Picture 6" descr="05f29d10"/>
          <p:cNvPicPr>
            <a:picLocks noChangeAspect="1" noChangeArrowheads="1"/>
          </p:cNvPicPr>
          <p:nvPr/>
        </p:nvPicPr>
        <p:blipFill>
          <a:blip r:embed="rId2"/>
          <a:srcRect/>
          <a:stretch>
            <a:fillRect/>
          </a:stretch>
        </p:blipFill>
        <p:spPr bwMode="auto">
          <a:xfrm>
            <a:off x="6626772" y="1434662"/>
            <a:ext cx="2090625" cy="1469971"/>
          </a:xfrm>
          <a:prstGeom prst="rect">
            <a:avLst/>
          </a:prstGeom>
          <a:noFill/>
          <a:ln w="9525">
            <a:noFill/>
            <a:miter lim="800000"/>
            <a:headEnd/>
            <a:tailEnd/>
          </a:ln>
        </p:spPr>
      </p:pic>
    </p:spTree>
  </p:cSld>
  <p:clrMapOvr>
    <a:masterClrMapping/>
  </p:clrMapOvr>
  <p:transition advTm="129107"/>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0" y="457200"/>
            <a:ext cx="2667000" cy="2678113"/>
          </a:xfrm>
          <a:prstGeom prst="rect">
            <a:avLst/>
          </a:prstGeom>
          <a:noFill/>
          <a:ln w="9525">
            <a:noFill/>
            <a:miter lim="800000"/>
            <a:headEnd/>
            <a:tailEnd/>
          </a:ln>
        </p:spPr>
        <p:txBody>
          <a:bodyPr>
            <a:spAutoFit/>
          </a:bodyPr>
          <a:lstStyle/>
          <a:p>
            <a:pPr algn="ctr"/>
            <a:r>
              <a:rPr lang="en-US" dirty="0">
                <a:solidFill>
                  <a:srgbClr val="FFFFFF"/>
                </a:solidFill>
              </a:rPr>
              <a:t>Project X</a:t>
            </a:r>
          </a:p>
          <a:p>
            <a:pPr algn="ctr"/>
            <a:endParaRPr lang="en-US" dirty="0">
              <a:solidFill>
                <a:srgbClr val="FFFFFF"/>
              </a:solidFill>
            </a:endParaRPr>
          </a:p>
          <a:p>
            <a:pPr algn="ctr"/>
            <a:r>
              <a:rPr lang="en-US" dirty="0">
                <a:solidFill>
                  <a:srgbClr val="FFFFFF"/>
                </a:solidFill>
              </a:rPr>
              <a:t>Neutrino physics</a:t>
            </a:r>
          </a:p>
          <a:p>
            <a:pPr algn="ctr"/>
            <a:r>
              <a:rPr lang="en-US" dirty="0">
                <a:solidFill>
                  <a:srgbClr val="FFFFFF"/>
                </a:solidFill>
              </a:rPr>
              <a:t>Muon physics</a:t>
            </a:r>
          </a:p>
          <a:p>
            <a:pPr algn="ctr"/>
            <a:r>
              <a:rPr lang="en-US" dirty="0">
                <a:solidFill>
                  <a:srgbClr val="FFFFFF"/>
                </a:solidFill>
              </a:rPr>
              <a:t>Kaon physics</a:t>
            </a:r>
          </a:p>
          <a:p>
            <a:pPr algn="ctr"/>
            <a:r>
              <a:rPr lang="en-US" dirty="0">
                <a:solidFill>
                  <a:srgbClr val="FFFFFF"/>
                </a:solidFill>
              </a:rPr>
              <a:t>Nuclear physics</a:t>
            </a:r>
          </a:p>
        </p:txBody>
      </p:sp>
      <p:sp>
        <p:nvSpPr>
          <p:cNvPr id="20483" name="TextBox 4"/>
          <p:cNvSpPr txBox="1">
            <a:spLocks noChangeArrowheads="1"/>
          </p:cNvSpPr>
          <p:nvPr/>
        </p:nvSpPr>
        <p:spPr bwMode="auto">
          <a:xfrm>
            <a:off x="0" y="457200"/>
            <a:ext cx="2667000" cy="2678113"/>
          </a:xfrm>
          <a:prstGeom prst="rect">
            <a:avLst/>
          </a:prstGeom>
          <a:noFill/>
          <a:ln w="9525">
            <a:noFill/>
            <a:miter lim="800000"/>
            <a:headEnd/>
            <a:tailEnd/>
          </a:ln>
        </p:spPr>
        <p:txBody>
          <a:bodyPr>
            <a:spAutoFit/>
          </a:bodyPr>
          <a:lstStyle/>
          <a:p>
            <a:pPr algn="ctr"/>
            <a:r>
              <a:rPr lang="en-US" dirty="0">
                <a:solidFill>
                  <a:srgbClr val="FFFFFF"/>
                </a:solidFill>
              </a:rPr>
              <a:t>Project X</a:t>
            </a:r>
          </a:p>
          <a:p>
            <a:pPr algn="ctr"/>
            <a:endParaRPr lang="en-US" dirty="0">
              <a:solidFill>
                <a:srgbClr val="FFFFFF"/>
              </a:solidFill>
            </a:endParaRPr>
          </a:p>
          <a:p>
            <a:pPr algn="ctr"/>
            <a:r>
              <a:rPr lang="en-US" dirty="0">
                <a:solidFill>
                  <a:srgbClr val="FFFFFF"/>
                </a:solidFill>
              </a:rPr>
              <a:t>Neutrino physics</a:t>
            </a:r>
          </a:p>
          <a:p>
            <a:pPr algn="ctr"/>
            <a:r>
              <a:rPr lang="en-US" dirty="0">
                <a:solidFill>
                  <a:srgbClr val="FFFFFF"/>
                </a:solidFill>
              </a:rPr>
              <a:t>Muon physics</a:t>
            </a:r>
          </a:p>
          <a:p>
            <a:pPr algn="ctr"/>
            <a:r>
              <a:rPr lang="en-US" dirty="0">
                <a:solidFill>
                  <a:srgbClr val="FFFFFF"/>
                </a:solidFill>
              </a:rPr>
              <a:t>Kaon physics</a:t>
            </a:r>
          </a:p>
          <a:p>
            <a:pPr algn="ctr"/>
            <a:r>
              <a:rPr lang="en-US" dirty="0">
                <a:solidFill>
                  <a:srgbClr val="FFFFFF"/>
                </a:solidFill>
              </a:rPr>
              <a:t>Nuclear physics</a:t>
            </a:r>
          </a:p>
        </p:txBody>
      </p:sp>
      <p:sp>
        <p:nvSpPr>
          <p:cNvPr id="20484" name="TextBox 5"/>
          <p:cNvSpPr txBox="1">
            <a:spLocks noChangeArrowheads="1"/>
          </p:cNvSpPr>
          <p:nvPr/>
        </p:nvSpPr>
        <p:spPr bwMode="auto">
          <a:xfrm>
            <a:off x="3429000" y="228600"/>
            <a:ext cx="5303055" cy="2308324"/>
          </a:xfrm>
          <a:prstGeom prst="rect">
            <a:avLst/>
          </a:prstGeom>
          <a:solidFill>
            <a:schemeClr val="bg1"/>
          </a:solidFill>
          <a:ln w="9525">
            <a:noFill/>
            <a:miter lim="800000"/>
            <a:headEnd/>
            <a:tailEnd/>
          </a:ln>
        </p:spPr>
        <p:txBody>
          <a:bodyPr wrap="none">
            <a:spAutoFit/>
          </a:bodyPr>
          <a:lstStyle/>
          <a:p>
            <a:r>
              <a:rPr lang="en-US" dirty="0"/>
              <a:t>Remove</a:t>
            </a:r>
          </a:p>
          <a:p>
            <a:r>
              <a:rPr lang="en-US" dirty="0"/>
              <a:t>Accelerators from Cockroft-Walton </a:t>
            </a:r>
          </a:p>
          <a:p>
            <a:r>
              <a:rPr lang="en-US" dirty="0"/>
              <a:t>though Booster and Booster neutrino.</a:t>
            </a:r>
          </a:p>
          <a:p>
            <a:endParaRPr lang="en-US" dirty="0"/>
          </a:p>
          <a:p>
            <a:r>
              <a:rPr lang="en-US" dirty="0"/>
              <a:t>All the green ones</a:t>
            </a:r>
          </a:p>
          <a:p>
            <a:r>
              <a:rPr lang="en-US" dirty="0"/>
              <a:t>including MuCOOL stay</a:t>
            </a:r>
          </a:p>
        </p:txBody>
      </p:sp>
      <p:pic>
        <p:nvPicPr>
          <p:cNvPr id="20485" name="Picture 6" descr="17_Project X.jpg                                               004145A0Macintosh HD                   BCDA8BE4:"/>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TextBox 4"/>
          <p:cNvSpPr txBox="1">
            <a:spLocks noChangeArrowheads="1"/>
          </p:cNvSpPr>
          <p:nvPr/>
        </p:nvSpPr>
        <p:spPr bwMode="auto">
          <a:xfrm>
            <a:off x="0" y="274320"/>
            <a:ext cx="4617720" cy="1754326"/>
          </a:xfrm>
          <a:prstGeom prst="rect">
            <a:avLst/>
          </a:prstGeom>
          <a:noFill/>
          <a:ln w="9525">
            <a:noFill/>
            <a:miter lim="800000"/>
            <a:headEnd/>
            <a:tailEnd/>
          </a:ln>
        </p:spPr>
        <p:txBody>
          <a:bodyPr wrap="square">
            <a:spAutoFit/>
          </a:bodyPr>
          <a:lstStyle/>
          <a:p>
            <a:pPr algn="ctr">
              <a:defRPr/>
            </a:pPr>
            <a:r>
              <a:rPr lang="en-US" sz="3200" u="sng" dirty="0" smtClean="0">
                <a:solidFill>
                  <a:srgbClr val="FFFFFF"/>
                </a:solidFill>
                <a:effectLst>
                  <a:outerShdw blurRad="38100" dist="38100" dir="2700000" algn="tl">
                    <a:srgbClr val="000000">
                      <a:alpha val="43137"/>
                    </a:srgbClr>
                  </a:outerShdw>
                </a:effectLst>
              </a:rPr>
              <a:t>“Ultimate Goal”</a:t>
            </a:r>
          </a:p>
          <a:p>
            <a:pPr algn="ctr">
              <a:defRPr/>
            </a:pPr>
            <a:r>
              <a:rPr lang="en-US" sz="2800" dirty="0" smtClean="0">
                <a:solidFill>
                  <a:srgbClr val="FFFFFF"/>
                </a:solidFill>
              </a:rPr>
              <a:t> </a:t>
            </a:r>
            <a:r>
              <a:rPr lang="en-US" dirty="0" smtClean="0">
                <a:solidFill>
                  <a:srgbClr val="FFFFFF"/>
                </a:solidFill>
              </a:rPr>
              <a:t>multi MW beam</a:t>
            </a:r>
          </a:p>
          <a:p>
            <a:pPr algn="ctr">
              <a:defRPr/>
            </a:pPr>
            <a:r>
              <a:rPr lang="en-US" dirty="0" smtClean="0">
                <a:solidFill>
                  <a:srgbClr val="FFFFFF"/>
                </a:solidFill>
              </a:rPr>
              <a:t>larger detector (a few 100 </a:t>
            </a:r>
            <a:r>
              <a:rPr lang="en-US" dirty="0" err="1" smtClean="0">
                <a:solidFill>
                  <a:srgbClr val="FFFFFF"/>
                </a:solidFill>
              </a:rPr>
              <a:t>kton</a:t>
            </a:r>
            <a:r>
              <a:rPr lang="en-US" dirty="0" smtClean="0">
                <a:solidFill>
                  <a:srgbClr val="FFFFFF"/>
                </a:solidFill>
              </a:rPr>
              <a:t>)</a:t>
            </a:r>
          </a:p>
          <a:p>
            <a:pPr algn="ctr">
              <a:defRPr/>
            </a:pPr>
            <a:r>
              <a:rPr lang="en-US" dirty="0" smtClean="0">
                <a:solidFill>
                  <a:srgbClr val="FFFFFF"/>
                </a:solidFill>
              </a:rPr>
              <a:t>long distance (&gt; 1,200 km)  </a:t>
            </a:r>
            <a:endParaRPr lang="en-US" sz="1600" dirty="0">
              <a:solidFill>
                <a:srgbClr val="FFFFFF"/>
              </a:solidFill>
            </a:endParaRPr>
          </a:p>
        </p:txBody>
      </p:sp>
      <p:sp>
        <p:nvSpPr>
          <p:cNvPr id="10" name="Slide Number Placeholder 9"/>
          <p:cNvSpPr>
            <a:spLocks noGrp="1"/>
          </p:cNvSpPr>
          <p:nvPr>
            <p:ph type="sldNum" sz="quarter" idx="11"/>
          </p:nvPr>
        </p:nvSpPr>
        <p:spPr/>
        <p:txBody>
          <a:bodyPr/>
          <a:lstStyle/>
          <a:p>
            <a:pPr>
              <a:defRPr/>
            </a:pPr>
            <a:fld id="{17B09431-29B2-4CE9-A1DF-1DFEEE93768F}" type="slidenum">
              <a:rPr lang="en-US" smtClean="0"/>
              <a:pPr>
                <a:defRPr/>
              </a:pPr>
              <a:t>28</a:t>
            </a:fld>
            <a:endParaRPr lang="en-US" dirty="0"/>
          </a:p>
        </p:txBody>
      </p:sp>
      <p:sp>
        <p:nvSpPr>
          <p:cNvPr id="11" name="Footer Placeholder 10"/>
          <p:cNvSpPr>
            <a:spLocks noGrp="1"/>
          </p:cNvSpPr>
          <p:nvPr>
            <p:ph type="ftr" sz="quarter" idx="10"/>
          </p:nvPr>
        </p:nvSpPr>
        <p:spPr/>
        <p:txBody>
          <a:bodyPr/>
          <a:lstStyle/>
          <a:p>
            <a:pPr>
              <a:defRPr/>
            </a:pPr>
            <a:r>
              <a:rPr lang="en-US" smtClean="0"/>
              <a:t>P Oddone, DOE Planning Meeting, June 10, 2010</a:t>
            </a:r>
            <a:endParaRPr lang="en-US" sz="1200" dirty="0"/>
          </a:p>
        </p:txBody>
      </p:sp>
      <p:pic>
        <p:nvPicPr>
          <p:cNvPr id="13" name="Picture 8" descr="16_LBNE.jpg                                                    004145A0Macintosh HD                   BCDA8BE4:"/>
          <p:cNvPicPr>
            <a:picLocks noChangeAspect="1" noChangeArrowheads="1"/>
          </p:cNvPicPr>
          <p:nvPr/>
        </p:nvPicPr>
        <p:blipFill>
          <a:blip r:embed="rId3" cstate="print"/>
          <a:srcRect t="43101" r="69173"/>
          <a:stretch>
            <a:fillRect/>
          </a:stretch>
        </p:blipFill>
        <p:spPr bwMode="auto">
          <a:xfrm>
            <a:off x="0" y="2956560"/>
            <a:ext cx="2819400" cy="3903028"/>
          </a:xfrm>
          <a:prstGeom prst="rect">
            <a:avLst/>
          </a:prstGeom>
          <a:noFill/>
          <a:ln w="9525">
            <a:noFill/>
            <a:miter lim="800000"/>
            <a:headEnd/>
            <a:tailEnd/>
          </a:ln>
        </p:spPr>
      </p:pic>
      <p:grpSp>
        <p:nvGrpSpPr>
          <p:cNvPr id="16" name="Group 15"/>
          <p:cNvGrpSpPr/>
          <p:nvPr/>
        </p:nvGrpSpPr>
        <p:grpSpPr>
          <a:xfrm>
            <a:off x="5288280" y="2788920"/>
            <a:ext cx="2331720" cy="3477875"/>
            <a:chOff x="5288280" y="2788920"/>
            <a:chExt cx="2331720" cy="3477875"/>
          </a:xfrm>
        </p:grpSpPr>
        <p:sp>
          <p:nvSpPr>
            <p:cNvPr id="12" name="TextBox 4"/>
            <p:cNvSpPr txBox="1">
              <a:spLocks noChangeArrowheads="1"/>
            </p:cNvSpPr>
            <p:nvPr/>
          </p:nvSpPr>
          <p:spPr bwMode="auto">
            <a:xfrm>
              <a:off x="5288280" y="2788920"/>
              <a:ext cx="2331720" cy="3477875"/>
            </a:xfrm>
            <a:prstGeom prst="rect">
              <a:avLst/>
            </a:prstGeom>
            <a:solidFill>
              <a:srgbClr val="00FFFF"/>
            </a:solidFill>
            <a:ln w="9525">
              <a:noFill/>
              <a:miter lim="800000"/>
              <a:headEnd/>
              <a:tailEnd/>
            </a:ln>
          </p:spPr>
          <p:txBody>
            <a:bodyPr wrap="square">
              <a:spAutoFit/>
            </a:bodyPr>
            <a:lstStyle/>
            <a:p>
              <a:pPr algn="ctr">
                <a:defRPr/>
              </a:pPr>
              <a:r>
                <a:rPr lang="en-US" sz="2000" dirty="0" smtClean="0">
                  <a:solidFill>
                    <a:schemeClr val="bg2">
                      <a:lumMod val="75000"/>
                      <a:lumOff val="25000"/>
                    </a:schemeClr>
                  </a:solidFill>
                </a:rPr>
                <a:t>Project X provides:</a:t>
              </a:r>
            </a:p>
            <a:p>
              <a:pPr algn="ctr">
                <a:defRPr/>
              </a:pPr>
              <a:r>
                <a:rPr lang="en-US" sz="2000" dirty="0" smtClean="0">
                  <a:solidFill>
                    <a:schemeClr val="bg2">
                      <a:lumMod val="75000"/>
                      <a:lumOff val="25000"/>
                    </a:schemeClr>
                  </a:solidFill>
                </a:rPr>
                <a:t>neutrinos</a:t>
              </a:r>
              <a:endParaRPr lang="en-US" sz="2000" dirty="0">
                <a:solidFill>
                  <a:schemeClr val="bg2">
                    <a:lumMod val="75000"/>
                    <a:lumOff val="25000"/>
                  </a:schemeClr>
                </a:solidFill>
              </a:endParaRPr>
            </a:p>
            <a:p>
              <a:pPr algn="ctr">
                <a:defRPr/>
              </a:pPr>
              <a:r>
                <a:rPr lang="en-US" sz="2000" dirty="0" err="1">
                  <a:solidFill>
                    <a:schemeClr val="bg2">
                      <a:lumMod val="75000"/>
                      <a:lumOff val="25000"/>
                    </a:schemeClr>
                  </a:solidFill>
                </a:rPr>
                <a:t>m</a:t>
              </a:r>
              <a:r>
                <a:rPr lang="en-US" sz="2000" dirty="0" err="1" smtClean="0">
                  <a:solidFill>
                    <a:schemeClr val="bg2">
                      <a:lumMod val="75000"/>
                      <a:lumOff val="25000"/>
                    </a:schemeClr>
                  </a:solidFill>
                </a:rPr>
                <a:t>uons</a:t>
              </a:r>
              <a:endParaRPr lang="en-US" sz="2000" dirty="0">
                <a:solidFill>
                  <a:schemeClr val="bg2">
                    <a:lumMod val="75000"/>
                    <a:lumOff val="25000"/>
                  </a:schemeClr>
                </a:solidFill>
              </a:endParaRPr>
            </a:p>
            <a:p>
              <a:pPr algn="ctr">
                <a:defRPr/>
              </a:pPr>
              <a:r>
                <a:rPr lang="en-US" sz="2000" dirty="0" err="1">
                  <a:solidFill>
                    <a:schemeClr val="bg2">
                      <a:lumMod val="75000"/>
                      <a:lumOff val="25000"/>
                    </a:schemeClr>
                  </a:solidFill>
                </a:rPr>
                <a:t>k</a:t>
              </a:r>
              <a:r>
                <a:rPr lang="en-US" sz="2000" dirty="0" err="1" smtClean="0">
                  <a:solidFill>
                    <a:schemeClr val="bg2">
                      <a:lumMod val="75000"/>
                      <a:lumOff val="25000"/>
                    </a:schemeClr>
                  </a:solidFill>
                </a:rPr>
                <a:t>aons</a:t>
              </a:r>
              <a:r>
                <a:rPr lang="en-US" sz="2000" dirty="0" smtClean="0">
                  <a:solidFill>
                    <a:schemeClr val="bg2">
                      <a:lumMod val="75000"/>
                      <a:lumOff val="25000"/>
                    </a:schemeClr>
                  </a:solidFill>
                </a:rPr>
                <a:t> </a:t>
              </a:r>
              <a:endParaRPr lang="en-US" sz="2000" dirty="0">
                <a:solidFill>
                  <a:schemeClr val="bg2">
                    <a:lumMod val="75000"/>
                    <a:lumOff val="25000"/>
                  </a:schemeClr>
                </a:solidFill>
              </a:endParaRPr>
            </a:p>
            <a:p>
              <a:pPr algn="ctr">
                <a:defRPr/>
              </a:pPr>
              <a:r>
                <a:rPr lang="en-US" sz="2000" dirty="0" smtClean="0">
                  <a:solidFill>
                    <a:schemeClr val="bg2">
                      <a:lumMod val="75000"/>
                      <a:lumOff val="25000"/>
                    </a:schemeClr>
                  </a:solidFill>
                </a:rPr>
                <a:t>nuclei</a:t>
              </a:r>
              <a:endParaRPr lang="en-US" sz="1000" dirty="0">
                <a:solidFill>
                  <a:schemeClr val="bg2">
                    <a:lumMod val="75000"/>
                    <a:lumOff val="25000"/>
                  </a:schemeClr>
                </a:solidFill>
              </a:endParaRPr>
            </a:p>
            <a:p>
              <a:pPr algn="ctr">
                <a:defRPr/>
              </a:pPr>
              <a:r>
                <a:rPr lang="en-US" sz="2000" dirty="0" smtClean="0">
                  <a:solidFill>
                    <a:schemeClr val="bg2">
                      <a:lumMod val="75000"/>
                      <a:lumOff val="25000"/>
                    </a:schemeClr>
                  </a:solidFill>
                </a:rPr>
                <a:t>“simultaneously”</a:t>
              </a:r>
            </a:p>
            <a:p>
              <a:pPr algn="ctr">
                <a:defRPr/>
              </a:pPr>
              <a:endParaRPr lang="en-US" sz="2000" dirty="0" smtClean="0">
                <a:solidFill>
                  <a:schemeClr val="bg2">
                    <a:lumMod val="75000"/>
                    <a:lumOff val="25000"/>
                  </a:schemeClr>
                </a:solidFill>
              </a:endParaRPr>
            </a:p>
            <a:p>
              <a:pPr algn="ctr">
                <a:defRPr/>
              </a:pPr>
              <a:endParaRPr lang="en-US" sz="2000" dirty="0" smtClean="0">
                <a:solidFill>
                  <a:schemeClr val="bg2">
                    <a:lumMod val="75000"/>
                    <a:lumOff val="25000"/>
                  </a:schemeClr>
                </a:solidFill>
              </a:endParaRPr>
            </a:p>
            <a:p>
              <a:pPr algn="ctr">
                <a:defRPr/>
              </a:pPr>
              <a:endParaRPr lang="en-US" sz="2000" dirty="0" smtClean="0">
                <a:solidFill>
                  <a:schemeClr val="bg2">
                    <a:lumMod val="75000"/>
                    <a:lumOff val="25000"/>
                  </a:schemeClr>
                </a:solidFill>
              </a:endParaRPr>
            </a:p>
            <a:p>
              <a:pPr algn="ctr">
                <a:defRPr/>
              </a:pPr>
              <a:endParaRPr lang="en-US" sz="2000" dirty="0" smtClean="0">
                <a:solidFill>
                  <a:schemeClr val="bg2">
                    <a:lumMod val="75000"/>
                    <a:lumOff val="25000"/>
                  </a:schemeClr>
                </a:solidFill>
              </a:endParaRPr>
            </a:p>
            <a:p>
              <a:pPr algn="ctr">
                <a:defRPr/>
              </a:pPr>
              <a:endParaRPr lang="en-US" sz="2000" dirty="0">
                <a:solidFill>
                  <a:schemeClr val="bg2">
                    <a:lumMod val="75000"/>
                    <a:lumOff val="25000"/>
                  </a:schemeClr>
                </a:solidFill>
              </a:endParaRPr>
            </a:p>
          </p:txBody>
        </p:sp>
        <p:pic>
          <p:nvPicPr>
            <p:cNvPr id="14" name="Picture 6" descr="17_Project X.jpg                                               004145A0Macintosh HD                   BCDA8BE4:"/>
            <p:cNvPicPr>
              <a:picLocks noChangeAspect="1" noChangeArrowheads="1"/>
            </p:cNvPicPr>
            <p:nvPr/>
          </p:nvPicPr>
          <p:blipFill>
            <a:blip r:embed="rId2" cstate="print"/>
            <a:srcRect l="3000" t="49567" r="72838" b="29327"/>
            <a:stretch>
              <a:fillRect/>
            </a:stretch>
          </p:blipFill>
          <p:spPr bwMode="auto">
            <a:xfrm>
              <a:off x="5349240" y="4754880"/>
              <a:ext cx="2209800" cy="1447800"/>
            </a:xfrm>
            <a:prstGeom prst="rect">
              <a:avLst/>
            </a:prstGeom>
            <a:noFill/>
            <a:ln w="9525">
              <a:noFill/>
              <a:miter lim="800000"/>
              <a:headEnd/>
              <a:tailEnd/>
            </a:ln>
          </p:spPr>
        </p:pic>
      </p:grpSp>
      <p:sp>
        <p:nvSpPr>
          <p:cNvPr id="15" name="TextBox 14"/>
          <p:cNvSpPr txBox="1">
            <a:spLocks noChangeArrowheads="1"/>
          </p:cNvSpPr>
          <p:nvPr/>
        </p:nvSpPr>
        <p:spPr bwMode="auto">
          <a:xfrm rot="600000">
            <a:off x="1905000" y="4081463"/>
            <a:ext cx="2563813" cy="769937"/>
          </a:xfrm>
          <a:prstGeom prst="rect">
            <a:avLst/>
          </a:prstGeom>
          <a:noFill/>
          <a:ln w="9525">
            <a:noFill/>
            <a:miter lim="800000"/>
            <a:headEnd/>
            <a:tailEnd/>
          </a:ln>
        </p:spPr>
        <p:txBody>
          <a:bodyPr>
            <a:spAutoFit/>
          </a:bodyPr>
          <a:lstStyle/>
          <a:p>
            <a:pPr algn="ctr">
              <a:defRPr/>
            </a:pPr>
            <a:r>
              <a:rPr lang="en-US" sz="2000" dirty="0">
                <a:solidFill>
                  <a:srgbClr val="FF9900"/>
                </a:solidFill>
                <a:effectLst>
                  <a:outerShdw blurRad="38100" dist="38100" dir="2700000" algn="tl">
                    <a:srgbClr val="000000">
                      <a:alpha val="43137"/>
                    </a:srgbClr>
                  </a:outerShdw>
                </a:effectLst>
              </a:rPr>
              <a:t>2 MW (60-120 GeV)</a:t>
            </a:r>
          </a:p>
          <a:p>
            <a:pPr algn="ctr">
              <a:defRPr/>
            </a:pPr>
            <a:r>
              <a:rPr lang="en-US" sz="2000" dirty="0">
                <a:solidFill>
                  <a:srgbClr val="FF9900"/>
                </a:solidFill>
                <a:effectLst>
                  <a:outerShdw blurRad="38100" dist="38100" dir="2700000" algn="tl">
                    <a:srgbClr val="000000">
                      <a:alpha val="43137"/>
                    </a:srgbClr>
                  </a:outerShdw>
                </a:effectLst>
              </a:rPr>
              <a:t>1300 km</a:t>
            </a:r>
          </a:p>
        </p:txBody>
      </p:sp>
      <p:sp>
        <p:nvSpPr>
          <p:cNvPr id="17" name="Slide Number Placeholder 4"/>
          <p:cNvSpPr txBox="1">
            <a:spLocks/>
          </p:cNvSpPr>
          <p:nvPr/>
        </p:nvSpPr>
        <p:spPr bwMode="auto">
          <a:xfrm>
            <a:off x="462150" y="62917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C20CF14-2161-4812-BF3C-0616DE7A5142}"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smtClean="0">
              <a:ln>
                <a:noFill/>
              </a:ln>
              <a:solidFill>
                <a:srgbClr val="FFFFFF"/>
              </a:solidFill>
              <a:effectLst/>
              <a:uLnTx/>
              <a:uFillTx/>
              <a:latin typeface="Arial" pitchFamily="34" charset="0"/>
              <a:ea typeface="+mn-ea"/>
              <a:cs typeface="+mn-cs"/>
            </a:endParaRPr>
          </a:p>
        </p:txBody>
      </p:sp>
    </p:spTree>
  </p:cSld>
  <p:clrMapOvr>
    <a:masterClrMapping/>
  </p:clrMapOvr>
  <p:transition advTm="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dirty="0"/>
          </a:p>
        </p:txBody>
      </p:sp>
      <p:pic>
        <p:nvPicPr>
          <p:cNvPr id="19459" name="Picture 3" descr="dusel_h.jpg"/>
          <p:cNvPicPr>
            <a:picLocks noChangeAspect="1"/>
          </p:cNvPicPr>
          <p:nvPr/>
        </p:nvPicPr>
        <p:blipFill>
          <a:blip r:embed="rId2" cstate="print"/>
          <a:srcRect/>
          <a:stretch>
            <a:fillRect/>
          </a:stretch>
        </p:blipFill>
        <p:spPr bwMode="auto">
          <a:xfrm>
            <a:off x="0" y="554038"/>
            <a:ext cx="9144000" cy="5749925"/>
          </a:xfrm>
          <a:prstGeom prst="rect">
            <a:avLst/>
          </a:prstGeom>
          <a:noFill/>
          <a:ln w="9525">
            <a:noFill/>
            <a:miter lim="800000"/>
            <a:headEnd/>
            <a:tailEnd/>
          </a:ln>
        </p:spPr>
      </p:pic>
      <p:grpSp>
        <p:nvGrpSpPr>
          <p:cNvPr id="2" name="Group 11"/>
          <p:cNvGrpSpPr>
            <a:grpSpLocks/>
          </p:cNvGrpSpPr>
          <p:nvPr/>
        </p:nvGrpSpPr>
        <p:grpSpPr bwMode="auto">
          <a:xfrm>
            <a:off x="-304800" y="4038600"/>
            <a:ext cx="4572000" cy="2819400"/>
            <a:chOff x="-304800" y="4038600"/>
            <a:chExt cx="4572000" cy="2819400"/>
          </a:xfrm>
        </p:grpSpPr>
        <p:grpSp>
          <p:nvGrpSpPr>
            <p:cNvPr id="4" name="Group 2"/>
            <p:cNvGrpSpPr>
              <a:grpSpLocks/>
            </p:cNvGrpSpPr>
            <p:nvPr/>
          </p:nvGrpSpPr>
          <p:grpSpPr bwMode="auto">
            <a:xfrm>
              <a:off x="-304800" y="4495800"/>
              <a:ext cx="4572000" cy="2362200"/>
              <a:chOff x="418118" y="1687486"/>
              <a:chExt cx="7226493" cy="3925710"/>
            </a:xfrm>
          </p:grpSpPr>
          <p:sp>
            <p:nvSpPr>
              <p:cNvPr id="8" name="Rectangle 3"/>
              <p:cNvSpPr/>
              <p:nvPr/>
            </p:nvSpPr>
            <p:spPr>
              <a:xfrm>
                <a:off x="899884" y="1687486"/>
                <a:ext cx="6503844" cy="3899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9464" name="Picture 5" descr="davis.jpg"/>
              <p:cNvPicPr>
                <a:picLocks noChangeAspect="1"/>
              </p:cNvPicPr>
              <p:nvPr/>
            </p:nvPicPr>
            <p:blipFill>
              <a:blip r:embed="rId3" cstate="print"/>
              <a:srcRect b="11366"/>
              <a:stretch>
                <a:fillRect/>
              </a:stretch>
            </p:blipFill>
            <p:spPr bwMode="auto">
              <a:xfrm>
                <a:off x="1261209" y="1879146"/>
                <a:ext cx="2581276" cy="3082849"/>
              </a:xfrm>
              <a:prstGeom prst="rect">
                <a:avLst/>
              </a:prstGeom>
              <a:noFill/>
              <a:ln w="9525">
                <a:solidFill>
                  <a:schemeClr val="bg1"/>
                </a:solidFill>
                <a:miter lim="800000"/>
                <a:headEnd/>
                <a:tailEnd/>
              </a:ln>
            </p:spPr>
          </p:pic>
          <p:pic>
            <p:nvPicPr>
              <p:cNvPr id="19465" name="Picture 6" descr="homestake.jpg"/>
              <p:cNvPicPr>
                <a:picLocks noChangeAspect="1"/>
              </p:cNvPicPr>
              <p:nvPr/>
            </p:nvPicPr>
            <p:blipFill>
              <a:blip r:embed="rId4" cstate="print"/>
              <a:srcRect t="12918"/>
              <a:stretch>
                <a:fillRect/>
              </a:stretch>
            </p:blipFill>
            <p:spPr bwMode="auto">
              <a:xfrm>
                <a:off x="4272248" y="1876158"/>
                <a:ext cx="2728915" cy="3044085"/>
              </a:xfrm>
              <a:prstGeom prst="rect">
                <a:avLst/>
              </a:prstGeom>
              <a:noFill/>
              <a:ln w="9525">
                <a:solidFill>
                  <a:schemeClr val="bg1"/>
                </a:solidFill>
                <a:miter lim="800000"/>
                <a:headEnd/>
                <a:tailEnd/>
              </a:ln>
            </p:spPr>
          </p:pic>
          <p:sp>
            <p:nvSpPr>
              <p:cNvPr id="19466" name="TextBox 4"/>
              <p:cNvSpPr txBox="1">
                <a:spLocks noChangeArrowheads="1"/>
              </p:cNvSpPr>
              <p:nvPr/>
            </p:nvSpPr>
            <p:spPr bwMode="auto">
              <a:xfrm>
                <a:off x="418118" y="4948258"/>
                <a:ext cx="7226493" cy="664938"/>
              </a:xfrm>
              <a:prstGeom prst="rect">
                <a:avLst/>
              </a:prstGeom>
              <a:noFill/>
              <a:ln w="9525">
                <a:noFill/>
                <a:miter lim="800000"/>
                <a:headEnd/>
                <a:tailEnd/>
              </a:ln>
            </p:spPr>
            <p:txBody>
              <a:bodyPr>
                <a:spAutoFit/>
              </a:bodyPr>
              <a:lstStyle/>
              <a:p>
                <a:pPr algn="ctr"/>
                <a:r>
                  <a:rPr lang="en-US" sz="2000" dirty="0">
                    <a:solidFill>
                      <a:schemeClr val="bg1"/>
                    </a:solidFill>
                  </a:rPr>
                  <a:t>Ray Davis’s Experiment</a:t>
                </a:r>
              </a:p>
            </p:txBody>
          </p:sp>
        </p:grpSp>
        <p:cxnSp>
          <p:nvCxnSpPr>
            <p:cNvPr id="19462" name="Straight Arrow Connector 10"/>
            <p:cNvCxnSpPr>
              <a:cxnSpLocks noChangeShapeType="1"/>
            </p:cNvCxnSpPr>
            <p:nvPr/>
          </p:nvCxnSpPr>
          <p:spPr bwMode="auto">
            <a:xfrm flipV="1">
              <a:off x="3505200" y="4038600"/>
              <a:ext cx="685800" cy="609600"/>
            </a:xfrm>
            <a:prstGeom prst="straightConnector1">
              <a:avLst/>
            </a:prstGeom>
            <a:noFill/>
            <a:ln w="57150" algn="ctr">
              <a:solidFill>
                <a:srgbClr val="000000"/>
              </a:solidFill>
              <a:round/>
              <a:headEnd/>
              <a:tailEnd type="arrow" w="med" len="med"/>
            </a:ln>
          </p:spPr>
        </p:cxnSp>
      </p:grpSp>
      <p:sp>
        <p:nvSpPr>
          <p:cNvPr id="11" name="Slide Number Placeholder 10"/>
          <p:cNvSpPr>
            <a:spLocks noGrp="1"/>
          </p:cNvSpPr>
          <p:nvPr>
            <p:ph type="sldNum" sz="quarter" idx="11"/>
          </p:nvPr>
        </p:nvSpPr>
        <p:spPr/>
        <p:txBody>
          <a:bodyPr/>
          <a:lstStyle/>
          <a:p>
            <a:pPr>
              <a:defRPr/>
            </a:pPr>
            <a:fld id="{17B09431-29B2-4CE9-A1DF-1DFEEE93768F}" type="slidenum">
              <a:rPr lang="en-US" smtClean="0"/>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70730" y="203200"/>
            <a:ext cx="7586662" cy="1143000"/>
          </a:xfrm>
        </p:spPr>
        <p:txBody>
          <a:bodyPr/>
          <a:lstStyle/>
          <a:p>
            <a:r>
              <a:rPr lang="en-US" dirty="0" smtClean="0"/>
              <a:t>Mission: the national particle physics lab</a:t>
            </a:r>
          </a:p>
        </p:txBody>
      </p:sp>
      <p:sp>
        <p:nvSpPr>
          <p:cNvPr id="12291" name="Rectangle 3"/>
          <p:cNvSpPr>
            <a:spLocks noGrp="1" noChangeArrowheads="1"/>
          </p:cNvSpPr>
          <p:nvPr>
            <p:ph type="body" sz="half" idx="1"/>
          </p:nvPr>
        </p:nvSpPr>
        <p:spPr>
          <a:xfrm>
            <a:off x="1185863" y="1600200"/>
            <a:ext cx="3209674" cy="4530725"/>
          </a:xfrm>
        </p:spPr>
        <p:txBody>
          <a:bodyPr/>
          <a:lstStyle/>
          <a:p>
            <a:r>
              <a:rPr lang="en-US" sz="2000" dirty="0" smtClean="0"/>
              <a:t>Enable the US community to tackle the most fundamental physics questions of our era</a:t>
            </a:r>
          </a:p>
          <a:p>
            <a:endParaRPr lang="en-US" sz="2000" b="1" dirty="0" smtClean="0"/>
          </a:p>
          <a:p>
            <a:r>
              <a:rPr lang="en-US" sz="2000" dirty="0" smtClean="0"/>
              <a:t>Interdependence: integrate the universities and other laboratories fully into national and international programs</a:t>
            </a:r>
            <a:endParaRPr lang="en-US" sz="1800" dirty="0" smtClean="0"/>
          </a:p>
        </p:txBody>
      </p:sp>
      <p:sp>
        <p:nvSpPr>
          <p:cNvPr id="12292" name="Rectangle 4"/>
          <p:cNvSpPr>
            <a:spLocks noGrp="1" noChangeArrowheads="1"/>
          </p:cNvSpPr>
          <p:nvPr>
            <p:ph sz="half" idx="2"/>
          </p:nvPr>
        </p:nvSpPr>
        <p:spPr/>
        <p:txBody>
          <a:bodyPr/>
          <a:lstStyle/>
          <a:p>
            <a:endParaRPr lang="en-US" sz="2800" dirty="0" smtClean="0"/>
          </a:p>
        </p:txBody>
      </p:sp>
      <p:pic>
        <p:nvPicPr>
          <p:cNvPr id="12293" name="Picture 6" descr="DZero in the pit Low Res 2001"/>
          <p:cNvPicPr>
            <a:picLocks noChangeAspect="1" noChangeArrowheads="1"/>
          </p:cNvPicPr>
          <p:nvPr/>
        </p:nvPicPr>
        <p:blipFill>
          <a:blip r:embed="rId2" cstate="print"/>
          <a:srcRect/>
          <a:stretch>
            <a:fillRect/>
          </a:stretch>
        </p:blipFill>
        <p:spPr bwMode="auto">
          <a:xfrm>
            <a:off x="4438650" y="1543050"/>
            <a:ext cx="4381500" cy="4248150"/>
          </a:xfrm>
          <a:prstGeom prst="rect">
            <a:avLst/>
          </a:prstGeom>
          <a:noFill/>
          <a:ln w="9525">
            <a:noFill/>
            <a:miter lim="800000"/>
            <a:headEnd/>
            <a:tailEnd/>
          </a:ln>
        </p:spPr>
      </p:pic>
      <p:sp>
        <p:nvSpPr>
          <p:cNvPr id="12294" name="Slide Number Placeholder 6"/>
          <p:cNvSpPr>
            <a:spLocks noGrp="1"/>
          </p:cNvSpPr>
          <p:nvPr>
            <p:ph type="sldNum" sz="quarter" idx="11"/>
          </p:nvPr>
        </p:nvSpPr>
        <p:spPr>
          <a:noFill/>
        </p:spPr>
        <p:txBody>
          <a:bodyPr/>
          <a:lstStyle/>
          <a:p>
            <a:fld id="{95D51B0C-CD5E-463C-B4EE-B9B686AA6FB1}" type="slidenum">
              <a:rPr lang="en-US" smtClean="0"/>
              <a:pPr/>
              <a:t>3</a:t>
            </a:fld>
            <a:endParaRPr lang="en-US" dirty="0" smtClean="0"/>
          </a:p>
        </p:txBody>
      </p:sp>
      <p:sp>
        <p:nvSpPr>
          <p:cNvPr id="12295" name="Footer Placeholder 7"/>
          <p:cNvSpPr>
            <a:spLocks noGrp="1"/>
          </p:cNvSpPr>
          <p:nvPr>
            <p:ph type="ftr" sz="quarter" idx="10"/>
          </p:nvPr>
        </p:nvSpPr>
        <p:spPr>
          <a:noFill/>
        </p:spPr>
        <p:txBody>
          <a:bodyPr/>
          <a:lstStyle/>
          <a:p>
            <a:r>
              <a:rPr lang="en-US" smtClean="0"/>
              <a:t>P Oddone, DOE Planning Meeting, June 10, 2010</a:t>
            </a:r>
            <a:endParaRPr lang="en-US" sz="12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0" y="457200"/>
            <a:ext cx="2667000" cy="1569660"/>
          </a:xfrm>
          <a:prstGeom prst="rect">
            <a:avLst/>
          </a:prstGeom>
          <a:noFill/>
          <a:ln w="9525">
            <a:noFill/>
            <a:miter lim="800000"/>
            <a:headEnd/>
            <a:tailEnd/>
          </a:ln>
        </p:spPr>
        <p:txBody>
          <a:bodyPr>
            <a:spAutoFit/>
          </a:bodyPr>
          <a:lstStyle/>
          <a:p>
            <a:pPr algn="ctr"/>
            <a:r>
              <a:rPr lang="en-US" dirty="0">
                <a:solidFill>
                  <a:srgbClr val="FFFFFF"/>
                </a:solidFill>
              </a:rPr>
              <a:t>Neutrinos</a:t>
            </a:r>
          </a:p>
          <a:p>
            <a:pPr algn="ctr"/>
            <a:r>
              <a:rPr lang="en-US" dirty="0">
                <a:solidFill>
                  <a:srgbClr val="FFFFFF"/>
                </a:solidFill>
              </a:rPr>
              <a:t>since 2013:</a:t>
            </a:r>
          </a:p>
          <a:p>
            <a:pPr algn="ctr"/>
            <a:r>
              <a:rPr lang="en-US" dirty="0">
                <a:solidFill>
                  <a:srgbClr val="FFFFFF"/>
                </a:solidFill>
              </a:rPr>
              <a:t>NOvA, MINERvA</a:t>
            </a:r>
          </a:p>
          <a:p>
            <a:pPr algn="ctr"/>
            <a:r>
              <a:rPr lang="en-US" dirty="0">
                <a:solidFill>
                  <a:srgbClr val="FFFFFF"/>
                </a:solidFill>
              </a:rPr>
              <a:t>MicroBooNE</a:t>
            </a:r>
          </a:p>
        </p:txBody>
      </p:sp>
      <p:pic>
        <p:nvPicPr>
          <p:cNvPr id="16387" name="Picture 6" descr="14E_NOvA.jpg                                                   004145A0Macintosh HD                   BCDA8BE4:"/>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16392" name="TextBox 4"/>
          <p:cNvSpPr txBox="1">
            <a:spLocks noChangeArrowheads="1"/>
          </p:cNvSpPr>
          <p:nvPr/>
        </p:nvSpPr>
        <p:spPr bwMode="auto">
          <a:xfrm>
            <a:off x="3219450" y="2519363"/>
            <a:ext cx="1557338" cy="769937"/>
          </a:xfrm>
          <a:prstGeom prst="rect">
            <a:avLst/>
          </a:prstGeom>
          <a:noFill/>
          <a:ln w="9525">
            <a:noFill/>
            <a:miter lim="800000"/>
            <a:headEnd/>
            <a:tailEnd/>
          </a:ln>
        </p:spPr>
        <p:txBody>
          <a:bodyPr>
            <a:spAutoFit/>
          </a:bodyPr>
          <a:lstStyle/>
          <a:p>
            <a:pPr algn="l"/>
            <a:r>
              <a:rPr lang="en-US" sz="2000" dirty="0">
                <a:solidFill>
                  <a:srgbClr val="FF9900"/>
                </a:solidFill>
              </a:rPr>
              <a:t>810 km</a:t>
            </a:r>
          </a:p>
          <a:p>
            <a:pPr algn="l"/>
            <a:r>
              <a:rPr lang="en-US" sz="2000" dirty="0">
                <a:solidFill>
                  <a:srgbClr val="FF9900"/>
                </a:solidFill>
              </a:rPr>
              <a:t>  700 kW</a:t>
            </a:r>
          </a:p>
        </p:txBody>
      </p:sp>
      <p:sp>
        <p:nvSpPr>
          <p:cNvPr id="9" name="Slide Number Placeholder 8"/>
          <p:cNvSpPr>
            <a:spLocks noGrp="1"/>
          </p:cNvSpPr>
          <p:nvPr>
            <p:ph type="sldNum" sz="quarter" idx="11"/>
          </p:nvPr>
        </p:nvSpPr>
        <p:spPr/>
        <p:txBody>
          <a:bodyPr/>
          <a:lstStyle/>
          <a:p>
            <a:pPr>
              <a:defRPr/>
            </a:pPr>
            <a:fld id="{17B09431-29B2-4CE9-A1DF-1DFEEE93768F}" type="slidenum">
              <a:rPr lang="en-US" smtClean="0"/>
              <a:pPr>
                <a:defRPr/>
              </a:pPr>
              <a:t>30</a:t>
            </a:fld>
            <a:endParaRPr lang="en-US" dirty="0"/>
          </a:p>
        </p:txBody>
      </p:sp>
      <p:sp>
        <p:nvSpPr>
          <p:cNvPr id="10" name="Footer Placeholder 9"/>
          <p:cNvSpPr>
            <a:spLocks noGrp="1"/>
          </p:cNvSpPr>
          <p:nvPr>
            <p:ph type="ftr" sz="quarter" idx="10"/>
          </p:nvPr>
        </p:nvSpPr>
        <p:spPr/>
        <p:txBody>
          <a:bodyPr/>
          <a:lstStyle/>
          <a:p>
            <a:pPr>
              <a:defRPr/>
            </a:pPr>
            <a:r>
              <a:rPr lang="en-US" smtClean="0"/>
              <a:t>P Oddone, DOE Planning Meeting, June 10, 2010</a:t>
            </a:r>
            <a:endParaRPr lang="en-US" sz="1200" dirty="0"/>
          </a:p>
        </p:txBody>
      </p:sp>
      <p:pic>
        <p:nvPicPr>
          <p:cNvPr id="16" name="Picture 3" descr="14C_All_Accelerators.jpg                                       004145A0Macintosh HD                   BCDA8BE4:"/>
          <p:cNvPicPr>
            <a:picLocks noChangeAspect="1" noChangeArrowheads="1"/>
          </p:cNvPicPr>
          <p:nvPr/>
        </p:nvPicPr>
        <p:blipFill>
          <a:blip r:embed="rId3"/>
          <a:srcRect r="69775"/>
          <a:stretch>
            <a:fillRect/>
          </a:stretch>
        </p:blipFill>
        <p:spPr bwMode="auto">
          <a:xfrm>
            <a:off x="0" y="-1588"/>
            <a:ext cx="2764221" cy="6859588"/>
          </a:xfrm>
          <a:prstGeom prst="rect">
            <a:avLst/>
          </a:prstGeom>
          <a:noFill/>
          <a:ln w="9525">
            <a:noFill/>
            <a:miter lim="800000"/>
            <a:headEnd/>
            <a:tailEnd/>
          </a:ln>
        </p:spPr>
      </p:pic>
      <p:sp>
        <p:nvSpPr>
          <p:cNvPr id="17" name="TextBox 4"/>
          <p:cNvSpPr txBox="1">
            <a:spLocks noChangeArrowheads="1"/>
          </p:cNvSpPr>
          <p:nvPr/>
        </p:nvSpPr>
        <p:spPr bwMode="auto">
          <a:xfrm>
            <a:off x="1" y="157163"/>
            <a:ext cx="3688079" cy="1785104"/>
          </a:xfrm>
          <a:prstGeom prst="rect">
            <a:avLst/>
          </a:prstGeom>
          <a:noFill/>
          <a:ln w="9525">
            <a:noFill/>
            <a:miter lim="800000"/>
            <a:headEnd/>
            <a:tailEnd/>
          </a:ln>
        </p:spPr>
        <p:txBody>
          <a:bodyPr wrap="square">
            <a:spAutoFit/>
          </a:bodyPr>
          <a:lstStyle/>
          <a:p>
            <a:pPr algn="ctr">
              <a:defRPr/>
            </a:pPr>
            <a:r>
              <a:rPr lang="en-US" sz="2800" u="sng" dirty="0" smtClean="0">
                <a:solidFill>
                  <a:srgbClr val="FFFFFF"/>
                </a:solidFill>
                <a:effectLst>
                  <a:outerShdw blurRad="38100" dist="38100" dir="2700000" algn="tl">
                    <a:srgbClr val="000000">
                      <a:alpha val="43137"/>
                    </a:srgbClr>
                  </a:outerShdw>
                </a:effectLst>
              </a:rPr>
              <a:t>Intermediate Steps</a:t>
            </a:r>
          </a:p>
          <a:p>
            <a:pPr algn="ctr">
              <a:defRPr/>
            </a:pPr>
            <a:endParaRPr lang="en-US" sz="1000" dirty="0">
              <a:solidFill>
                <a:srgbClr val="FFFFFF"/>
              </a:solidFill>
            </a:endParaRPr>
          </a:p>
          <a:p>
            <a:pPr algn="ctr">
              <a:defRPr/>
            </a:pPr>
            <a:r>
              <a:rPr lang="en-US" dirty="0">
                <a:solidFill>
                  <a:srgbClr val="FFFFFF"/>
                </a:solidFill>
              </a:rPr>
              <a:t>NOvA (off-axis</a:t>
            </a:r>
            <a:r>
              <a:rPr lang="en-US" dirty="0" smtClean="0">
                <a:solidFill>
                  <a:srgbClr val="FFFFFF"/>
                </a:solidFill>
              </a:rPr>
              <a:t>)</a:t>
            </a:r>
            <a:endParaRPr lang="en-US" dirty="0">
              <a:solidFill>
                <a:srgbClr val="FFFFFF"/>
              </a:solidFill>
            </a:endParaRPr>
          </a:p>
          <a:p>
            <a:pPr algn="ctr">
              <a:defRPr/>
            </a:pPr>
            <a:r>
              <a:rPr lang="en-US" dirty="0">
                <a:solidFill>
                  <a:srgbClr val="FFFFFF"/>
                </a:solidFill>
              </a:rPr>
              <a:t>MINERvA </a:t>
            </a:r>
          </a:p>
          <a:p>
            <a:pPr algn="ctr">
              <a:defRPr/>
            </a:pPr>
            <a:r>
              <a:rPr lang="en-US" dirty="0">
                <a:solidFill>
                  <a:srgbClr val="FFFFFF"/>
                </a:solidFill>
              </a:rPr>
              <a:t>MicroBooNE (LAr TPC)</a:t>
            </a:r>
          </a:p>
        </p:txBody>
      </p:sp>
      <p:pic>
        <p:nvPicPr>
          <p:cNvPr id="18" name="Picture 17" descr="neutrinodata.png"/>
          <p:cNvPicPr>
            <a:picLocks noChangeAspect="1"/>
          </p:cNvPicPr>
          <p:nvPr/>
        </p:nvPicPr>
        <p:blipFill>
          <a:blip r:embed="rId4"/>
          <a:stretch>
            <a:fillRect/>
          </a:stretch>
        </p:blipFill>
        <p:spPr>
          <a:xfrm>
            <a:off x="-2" y="3725390"/>
            <a:ext cx="3641835" cy="2549285"/>
          </a:xfrm>
          <a:prstGeom prst="rect">
            <a:avLst/>
          </a:prstGeom>
        </p:spPr>
      </p:pic>
      <p:sp>
        <p:nvSpPr>
          <p:cNvPr id="19" name="TextBox 18"/>
          <p:cNvSpPr txBox="1"/>
          <p:nvPr/>
        </p:nvSpPr>
        <p:spPr bwMode="auto">
          <a:xfrm>
            <a:off x="0" y="3723810"/>
            <a:ext cx="914400" cy="400050"/>
          </a:xfrm>
          <a:prstGeom prst="rect">
            <a:avLst/>
          </a:prstGeom>
          <a:noFill/>
        </p:spPr>
        <p:txBody>
          <a:bodyPr>
            <a:spAutoFit/>
          </a:bodyPr>
          <a:lstStyle/>
          <a:p>
            <a:pPr>
              <a:defRPr/>
            </a:pPr>
            <a:r>
              <a:rPr lang="en-US" sz="2000" dirty="0">
                <a:solidFill>
                  <a:schemeClr val="bg2">
                    <a:lumMod val="75000"/>
                    <a:lumOff val="25000"/>
                  </a:schemeClr>
                </a:solidFill>
                <a:latin typeface="+mn-lt"/>
              </a:rPr>
              <a:t>NOvA</a:t>
            </a:r>
          </a:p>
        </p:txBody>
      </p:sp>
      <p:pic>
        <p:nvPicPr>
          <p:cNvPr id="21" name="4f6be294-cd26-4415-b6b8-957a45088770" descr="06948141-071A-4029-8B6D-0F48169B557D"/>
          <p:cNvPicPr>
            <a:picLocks noChangeAspect="1" noChangeArrowheads="1"/>
          </p:cNvPicPr>
          <p:nvPr/>
        </p:nvPicPr>
        <p:blipFill>
          <a:blip r:embed="rId5" cstate="print"/>
          <a:srcRect/>
          <a:stretch>
            <a:fillRect/>
          </a:stretch>
        </p:blipFill>
        <p:spPr bwMode="auto">
          <a:xfrm>
            <a:off x="5692073" y="3705228"/>
            <a:ext cx="3467757" cy="2564187"/>
          </a:xfrm>
          <a:prstGeom prst="rect">
            <a:avLst/>
          </a:prstGeom>
          <a:noFill/>
          <a:ln w="9525">
            <a:noFill/>
            <a:miter lim="800000"/>
            <a:headEnd/>
            <a:tailEnd/>
          </a:ln>
        </p:spPr>
      </p:pic>
      <p:sp>
        <p:nvSpPr>
          <p:cNvPr id="22" name="TextBox 21"/>
          <p:cNvSpPr txBox="1"/>
          <p:nvPr/>
        </p:nvSpPr>
        <p:spPr bwMode="auto">
          <a:xfrm>
            <a:off x="5675587" y="3718555"/>
            <a:ext cx="3468414" cy="369332"/>
          </a:xfrm>
          <a:prstGeom prst="rect">
            <a:avLst/>
          </a:prstGeom>
          <a:noFill/>
        </p:spPr>
        <p:txBody>
          <a:bodyPr wrap="square">
            <a:spAutoFit/>
          </a:bodyPr>
          <a:lstStyle/>
          <a:p>
            <a:pPr algn="r">
              <a:defRPr/>
            </a:pPr>
            <a:r>
              <a:rPr lang="en-US" sz="1800" dirty="0" err="1" smtClean="0">
                <a:solidFill>
                  <a:schemeClr val="bg2">
                    <a:lumMod val="75000"/>
                    <a:lumOff val="25000"/>
                  </a:schemeClr>
                </a:solidFill>
                <a:latin typeface="+mn-lt"/>
              </a:rPr>
              <a:t>NOvA</a:t>
            </a:r>
            <a:r>
              <a:rPr lang="en-US" sz="1800" dirty="0" smtClean="0">
                <a:solidFill>
                  <a:schemeClr val="bg2">
                    <a:lumMod val="75000"/>
                    <a:lumOff val="25000"/>
                  </a:schemeClr>
                </a:solidFill>
                <a:latin typeface="+mn-lt"/>
              </a:rPr>
              <a:t> Construction (ARRA)</a:t>
            </a:r>
            <a:endParaRPr lang="en-US" sz="1800" dirty="0">
              <a:solidFill>
                <a:schemeClr val="bg2">
                  <a:lumMod val="75000"/>
                  <a:lumOff val="25000"/>
                </a:schemeClr>
              </a:solidFill>
              <a:latin typeface="+mn-lt"/>
            </a:endParaRPr>
          </a:p>
        </p:txBody>
      </p:sp>
      <p:sp>
        <p:nvSpPr>
          <p:cNvPr id="13" name="Slide Number Placeholder 4"/>
          <p:cNvSpPr txBox="1">
            <a:spLocks/>
          </p:cNvSpPr>
          <p:nvPr/>
        </p:nvSpPr>
        <p:spPr bwMode="auto">
          <a:xfrm>
            <a:off x="414650" y="63035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C20CF14-2161-4812-BF3C-0616DE7A5142}"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smtClean="0">
              <a:ln>
                <a:noFill/>
              </a:ln>
              <a:solidFill>
                <a:srgbClr val="FFFFFF"/>
              </a:solidFill>
              <a:effectLst/>
              <a:uLnTx/>
              <a:uFillTx/>
              <a:latin typeface="Arial" pitchFamily="34" charset="0"/>
              <a:ea typeface="+mn-ea"/>
              <a:cs typeface="+mn-cs"/>
            </a:endParaRPr>
          </a:p>
        </p:txBody>
      </p:sp>
      <p:cxnSp>
        <p:nvCxnSpPr>
          <p:cNvPr id="15" name="Straight Connector 14"/>
          <p:cNvCxnSpPr/>
          <p:nvPr/>
        </p:nvCxnSpPr>
        <p:spPr bwMode="auto">
          <a:xfrm rot="5400000" flipH="1" flipV="1">
            <a:off x="4643252" y="2612572"/>
            <a:ext cx="1187532" cy="926275"/>
          </a:xfrm>
          <a:prstGeom prst="line">
            <a:avLst/>
          </a:prstGeom>
          <a:noFill/>
          <a:ln w="38100" cap="flat" cmpd="sng" algn="ctr">
            <a:solidFill>
              <a:srgbClr val="FFFF00"/>
            </a:solidFill>
            <a:prstDash val="solid"/>
            <a:round/>
            <a:headEnd type="none" w="med" len="med"/>
            <a:tailEnd type="none" w="med" len="med"/>
          </a:ln>
          <a:effectLst/>
        </p:spPr>
      </p:cxnSp>
      <p:sp>
        <p:nvSpPr>
          <p:cNvPr id="20" name="TextBox 19"/>
          <p:cNvSpPr txBox="1"/>
          <p:nvPr/>
        </p:nvSpPr>
        <p:spPr bwMode="auto">
          <a:xfrm>
            <a:off x="5712031" y="2196534"/>
            <a:ext cx="1128156" cy="338554"/>
          </a:xfrm>
          <a:prstGeom prst="rect">
            <a:avLst/>
          </a:prstGeom>
          <a:solidFill>
            <a:schemeClr val="bg2">
              <a:lumMod val="75000"/>
              <a:lumOff val="25000"/>
            </a:schemeClr>
          </a:solidFill>
        </p:spPr>
        <p:txBody>
          <a:bodyPr wrap="square">
            <a:spAutoFit/>
          </a:bodyPr>
          <a:lstStyle/>
          <a:p>
            <a:pPr algn="ctr">
              <a:defRPr/>
            </a:pPr>
            <a:r>
              <a:rPr lang="en-US" sz="1600" dirty="0" err="1" smtClean="0">
                <a:solidFill>
                  <a:srgbClr val="FFFF00"/>
                </a:solidFill>
                <a:latin typeface="+mn-lt"/>
              </a:rPr>
              <a:t>SeaQuest</a:t>
            </a:r>
            <a:endParaRPr lang="en-US" sz="1600" dirty="0">
              <a:solidFill>
                <a:srgbClr val="FFFF00"/>
              </a:solidFill>
              <a:latin typeface="+mn-lt"/>
            </a:endParaRPr>
          </a:p>
        </p:txBody>
      </p:sp>
    </p:spTree>
  </p:cSld>
  <p:clrMapOvr>
    <a:masterClrMapping/>
  </p:clrMapOvr>
  <p:transition advTm="14695"/>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4"/>
          <p:cNvSpPr txBox="1">
            <a:spLocks noChangeArrowheads="1"/>
          </p:cNvSpPr>
          <p:nvPr/>
        </p:nvSpPr>
        <p:spPr bwMode="auto">
          <a:xfrm>
            <a:off x="0" y="566738"/>
            <a:ext cx="2667000" cy="1347787"/>
          </a:xfrm>
          <a:prstGeom prst="rect">
            <a:avLst/>
          </a:prstGeom>
          <a:noFill/>
          <a:ln w="9525">
            <a:noFill/>
            <a:miter lim="800000"/>
            <a:headEnd/>
            <a:tailEnd/>
          </a:ln>
        </p:spPr>
        <p:txBody>
          <a:bodyPr>
            <a:spAutoFit/>
          </a:bodyPr>
          <a:lstStyle/>
          <a:p>
            <a:pPr algn="ctr"/>
            <a:r>
              <a:rPr lang="en-US" dirty="0">
                <a:solidFill>
                  <a:srgbClr val="FFFFFF"/>
                </a:solidFill>
              </a:rPr>
              <a:t>Neutrinos</a:t>
            </a:r>
          </a:p>
          <a:p>
            <a:pPr algn="ctr"/>
            <a:r>
              <a:rPr lang="en-US" dirty="0">
                <a:solidFill>
                  <a:srgbClr val="FFFFFF"/>
                </a:solidFill>
              </a:rPr>
              <a:t> to</a:t>
            </a:r>
          </a:p>
          <a:p>
            <a:pPr algn="ctr"/>
            <a:r>
              <a:rPr lang="en-US" dirty="0">
                <a:solidFill>
                  <a:srgbClr val="FFFFFF"/>
                </a:solidFill>
              </a:rPr>
              <a:t>DUSEL</a:t>
            </a:r>
          </a:p>
        </p:txBody>
      </p:sp>
      <p:pic>
        <p:nvPicPr>
          <p:cNvPr id="17411" name="Picture 8" descr="16_LBNE.jpg                                                    004145A0Macintosh HD                   BCDA8BE4:"/>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21508" name="TextBox 4"/>
          <p:cNvSpPr txBox="1">
            <a:spLocks noChangeArrowheads="1"/>
          </p:cNvSpPr>
          <p:nvPr/>
        </p:nvSpPr>
        <p:spPr bwMode="auto">
          <a:xfrm>
            <a:off x="0" y="457200"/>
            <a:ext cx="2667000" cy="2678113"/>
          </a:xfrm>
          <a:prstGeom prst="rect">
            <a:avLst/>
          </a:prstGeom>
          <a:noFill/>
          <a:ln w="9525">
            <a:noFill/>
            <a:miter lim="800000"/>
            <a:headEnd/>
            <a:tailEnd/>
          </a:ln>
        </p:spPr>
        <p:txBody>
          <a:bodyPr>
            <a:spAutoFit/>
          </a:bodyPr>
          <a:lstStyle/>
          <a:p>
            <a:pPr algn="ctr">
              <a:defRPr/>
            </a:pPr>
            <a:r>
              <a:rPr lang="en-US" u="sng" dirty="0">
                <a:solidFill>
                  <a:srgbClr val="FFFFFF"/>
                </a:solidFill>
                <a:effectLst>
                  <a:outerShdw blurRad="38100" dist="38100" dir="2700000" algn="tl">
                    <a:srgbClr val="000000">
                      <a:alpha val="43137"/>
                    </a:srgbClr>
                  </a:outerShdw>
                </a:effectLst>
              </a:rPr>
              <a:t>Neutrinos</a:t>
            </a:r>
            <a:endParaRPr lang="en-US" sz="800" dirty="0">
              <a:solidFill>
                <a:srgbClr val="FFFFFF"/>
              </a:solidFill>
            </a:endParaRPr>
          </a:p>
          <a:p>
            <a:pPr algn="ctr">
              <a:defRPr/>
            </a:pPr>
            <a:r>
              <a:rPr lang="en-US" dirty="0">
                <a:solidFill>
                  <a:srgbClr val="FFFFFF"/>
                </a:solidFill>
              </a:rPr>
              <a:t>LBNE(to DUSEL)</a:t>
            </a:r>
          </a:p>
          <a:p>
            <a:pPr algn="ctr">
              <a:defRPr/>
            </a:pPr>
            <a:endParaRPr lang="en-US" dirty="0">
              <a:solidFill>
                <a:srgbClr val="FFFFFF"/>
              </a:solidFill>
            </a:endParaRPr>
          </a:p>
          <a:p>
            <a:pPr algn="ctr">
              <a:defRPr/>
            </a:pPr>
            <a:r>
              <a:rPr lang="en-US" u="sng" dirty="0">
                <a:solidFill>
                  <a:srgbClr val="FFFFFF"/>
                </a:solidFill>
                <a:effectLst>
                  <a:outerShdw blurRad="38100" dist="38100" dir="2700000" algn="tl">
                    <a:srgbClr val="000000">
                      <a:alpha val="43137"/>
                    </a:srgbClr>
                  </a:outerShdw>
                </a:effectLst>
              </a:rPr>
              <a:t>Muons</a:t>
            </a:r>
            <a:endParaRPr lang="en-US" sz="800" u="sng" dirty="0">
              <a:solidFill>
                <a:srgbClr val="FFFFFF"/>
              </a:solidFill>
              <a:effectLst>
                <a:outerShdw blurRad="38100" dist="38100" dir="2700000" algn="tl">
                  <a:srgbClr val="000000">
                    <a:alpha val="43137"/>
                  </a:srgbClr>
                </a:outerShdw>
              </a:effectLst>
            </a:endParaRPr>
          </a:p>
          <a:p>
            <a:pPr algn="ctr">
              <a:defRPr/>
            </a:pPr>
            <a:r>
              <a:rPr lang="en-US" dirty="0">
                <a:solidFill>
                  <a:srgbClr val="FFFFFF"/>
                </a:solidFill>
              </a:rPr>
              <a:t>Mu2e</a:t>
            </a:r>
          </a:p>
          <a:p>
            <a:pPr algn="ctr">
              <a:defRPr/>
            </a:pPr>
            <a:endParaRPr lang="en-US" dirty="0">
              <a:solidFill>
                <a:srgbClr val="FFFFFF"/>
              </a:solidFill>
            </a:endParaRPr>
          </a:p>
        </p:txBody>
      </p:sp>
      <p:pic>
        <p:nvPicPr>
          <p:cNvPr id="17413" name="Picture 2" descr="15_MU2E.jpg                                                    004145A0Macintosh HD                   BCDA8BE4:"/>
          <p:cNvPicPr>
            <a:picLocks noChangeAspect="1" noChangeArrowheads="1"/>
          </p:cNvPicPr>
          <p:nvPr/>
        </p:nvPicPr>
        <p:blipFill>
          <a:blip r:embed="rId4" cstate="print"/>
          <a:srcRect r="70837"/>
          <a:stretch>
            <a:fillRect/>
          </a:stretch>
        </p:blipFill>
        <p:spPr bwMode="auto">
          <a:xfrm>
            <a:off x="0" y="0"/>
            <a:ext cx="2667000" cy="6859588"/>
          </a:xfrm>
          <a:prstGeom prst="rect">
            <a:avLst/>
          </a:prstGeom>
          <a:noFill/>
          <a:ln w="9525">
            <a:noFill/>
            <a:miter lim="800000"/>
            <a:headEnd/>
            <a:tailEnd/>
          </a:ln>
        </p:spPr>
      </p:pic>
      <p:pic>
        <p:nvPicPr>
          <p:cNvPr id="17414" name="Picture 8" descr="16_LBNE.jpg                                                    004145A0Macintosh HD                   BCDA8BE4:"/>
          <p:cNvPicPr>
            <a:picLocks noChangeAspect="1" noChangeArrowheads="1"/>
          </p:cNvPicPr>
          <p:nvPr/>
        </p:nvPicPr>
        <p:blipFill>
          <a:blip r:embed="rId3" cstate="print"/>
          <a:srcRect r="69173"/>
          <a:stretch>
            <a:fillRect/>
          </a:stretch>
        </p:blipFill>
        <p:spPr bwMode="auto">
          <a:xfrm>
            <a:off x="0" y="0"/>
            <a:ext cx="2819400" cy="6859588"/>
          </a:xfrm>
          <a:prstGeom prst="rect">
            <a:avLst/>
          </a:prstGeom>
          <a:noFill/>
          <a:ln w="9525">
            <a:noFill/>
            <a:miter lim="800000"/>
            <a:headEnd/>
            <a:tailEnd/>
          </a:ln>
        </p:spPr>
      </p:pic>
      <p:sp>
        <p:nvSpPr>
          <p:cNvPr id="12" name="TextBox 4"/>
          <p:cNvSpPr txBox="1">
            <a:spLocks noChangeArrowheads="1"/>
          </p:cNvSpPr>
          <p:nvPr/>
        </p:nvSpPr>
        <p:spPr bwMode="auto">
          <a:xfrm>
            <a:off x="60960" y="763270"/>
            <a:ext cx="3642360" cy="1077218"/>
          </a:xfrm>
          <a:prstGeom prst="rect">
            <a:avLst/>
          </a:prstGeom>
          <a:noFill/>
          <a:ln w="9525">
            <a:noFill/>
            <a:miter lim="800000"/>
            <a:headEnd/>
            <a:tailEnd/>
          </a:ln>
        </p:spPr>
        <p:txBody>
          <a:bodyPr wrap="square">
            <a:spAutoFit/>
          </a:bodyPr>
          <a:lstStyle/>
          <a:p>
            <a:pPr algn="ctr">
              <a:defRPr/>
            </a:pPr>
            <a:r>
              <a:rPr lang="en-US" dirty="0" smtClean="0">
                <a:solidFill>
                  <a:srgbClr val="FFFFFF"/>
                </a:solidFill>
                <a:effectLst>
                  <a:outerShdw blurRad="38100" dist="38100" dir="2700000" algn="tl">
                    <a:srgbClr val="000000">
                      <a:alpha val="43137"/>
                    </a:srgbClr>
                  </a:outerShdw>
                </a:effectLst>
              </a:rPr>
              <a:t>Neutrinos:</a:t>
            </a:r>
            <a:endParaRPr lang="en-US" sz="800" dirty="0">
              <a:solidFill>
                <a:srgbClr val="FFFFFF"/>
              </a:solidFill>
            </a:endParaRPr>
          </a:p>
          <a:p>
            <a:pPr algn="ctr">
              <a:defRPr/>
            </a:pPr>
            <a:r>
              <a:rPr lang="en-US" sz="2000" dirty="0" smtClean="0">
                <a:solidFill>
                  <a:srgbClr val="FFFFFF"/>
                </a:solidFill>
              </a:rPr>
              <a:t>LBNE (</a:t>
            </a:r>
            <a:r>
              <a:rPr lang="en-US" sz="2000" dirty="0" smtClean="0">
                <a:solidFill>
                  <a:srgbClr val="FFFFFF"/>
                </a:solidFill>
                <a:latin typeface="Symbol" pitchFamily="18" charset="2"/>
              </a:rPr>
              <a:t>n</a:t>
            </a:r>
            <a:r>
              <a:rPr lang="en-US" sz="2000" dirty="0" smtClean="0">
                <a:solidFill>
                  <a:srgbClr val="FFFFFF"/>
                </a:solidFill>
              </a:rPr>
              <a:t>, proton decay, …)</a:t>
            </a:r>
            <a:endParaRPr lang="en-US" sz="2000" dirty="0">
              <a:solidFill>
                <a:srgbClr val="FFFFFF"/>
              </a:solidFill>
            </a:endParaRPr>
          </a:p>
          <a:p>
            <a:pPr algn="ctr">
              <a:defRPr/>
            </a:pPr>
            <a:r>
              <a:rPr lang="en-US" sz="2000" dirty="0" smtClean="0">
                <a:solidFill>
                  <a:srgbClr val="FFFFFF"/>
                </a:solidFill>
              </a:rPr>
              <a:t>(CD-0 approval</a:t>
            </a:r>
            <a:r>
              <a:rPr lang="en-US" sz="2000" dirty="0">
                <a:solidFill>
                  <a:srgbClr val="FFFFFF"/>
                </a:solidFill>
              </a:rPr>
              <a:t>)</a:t>
            </a:r>
          </a:p>
        </p:txBody>
      </p:sp>
      <p:grpSp>
        <p:nvGrpSpPr>
          <p:cNvPr id="2" name="Group 12"/>
          <p:cNvGrpSpPr>
            <a:grpSpLocks/>
          </p:cNvGrpSpPr>
          <p:nvPr/>
        </p:nvGrpSpPr>
        <p:grpSpPr bwMode="auto">
          <a:xfrm>
            <a:off x="0" y="1881185"/>
            <a:ext cx="3703320" cy="4962521"/>
            <a:chOff x="0" y="1882157"/>
            <a:chExt cx="3702749" cy="4961666"/>
          </a:xfrm>
        </p:grpSpPr>
        <p:pic>
          <p:nvPicPr>
            <p:cNvPr id="17419" name="Picture 2" descr="15_MU2E.jpg                                                    004145A0Macintosh HD                   BCDA8BE4:"/>
            <p:cNvPicPr>
              <a:picLocks noChangeAspect="1" noChangeArrowheads="1"/>
            </p:cNvPicPr>
            <p:nvPr/>
          </p:nvPicPr>
          <p:blipFill>
            <a:blip r:embed="rId4" cstate="print"/>
            <a:srcRect t="75539" r="70837"/>
            <a:stretch>
              <a:fillRect/>
            </a:stretch>
          </p:blipFill>
          <p:spPr bwMode="auto">
            <a:xfrm>
              <a:off x="0" y="5165835"/>
              <a:ext cx="2667001" cy="1677988"/>
            </a:xfrm>
            <a:prstGeom prst="rect">
              <a:avLst/>
            </a:prstGeom>
            <a:noFill/>
            <a:ln w="9525">
              <a:noFill/>
              <a:miter lim="800000"/>
              <a:headEnd/>
              <a:tailEnd/>
            </a:ln>
          </p:spPr>
        </p:pic>
        <p:sp>
          <p:nvSpPr>
            <p:cNvPr id="15" name="TextBox 4"/>
            <p:cNvSpPr txBox="1">
              <a:spLocks noChangeArrowheads="1"/>
            </p:cNvSpPr>
            <p:nvPr/>
          </p:nvSpPr>
          <p:spPr bwMode="auto">
            <a:xfrm>
              <a:off x="0" y="1882157"/>
              <a:ext cx="3702749" cy="1077032"/>
            </a:xfrm>
            <a:prstGeom prst="rect">
              <a:avLst/>
            </a:prstGeom>
            <a:noFill/>
            <a:ln w="9525">
              <a:noFill/>
              <a:miter lim="800000"/>
              <a:headEnd/>
              <a:tailEnd/>
            </a:ln>
          </p:spPr>
          <p:txBody>
            <a:bodyPr wrap="square">
              <a:spAutoFit/>
            </a:bodyPr>
            <a:lstStyle/>
            <a:p>
              <a:pPr algn="ctr">
                <a:defRPr/>
              </a:pPr>
              <a:r>
                <a:rPr lang="en-US" dirty="0" err="1" smtClean="0">
                  <a:solidFill>
                    <a:srgbClr val="FFFFFF"/>
                  </a:solidFill>
                  <a:effectLst>
                    <a:outerShdw blurRad="38100" dist="38100" dir="2700000" algn="tl">
                      <a:srgbClr val="000000">
                        <a:alpha val="43137"/>
                      </a:srgbClr>
                    </a:outerShdw>
                  </a:effectLst>
                </a:rPr>
                <a:t>Muons</a:t>
              </a:r>
              <a:r>
                <a:rPr lang="en-US" dirty="0" smtClean="0">
                  <a:solidFill>
                    <a:srgbClr val="FFFFFF"/>
                  </a:solidFill>
                  <a:effectLst>
                    <a:outerShdw blurRad="38100" dist="38100" dir="2700000" algn="tl">
                      <a:srgbClr val="000000">
                        <a:alpha val="43137"/>
                      </a:srgbClr>
                    </a:outerShdw>
                  </a:effectLst>
                </a:rPr>
                <a:t>:</a:t>
              </a:r>
              <a:endParaRPr lang="en-US" sz="800" dirty="0">
                <a:solidFill>
                  <a:srgbClr val="FFFFFF"/>
                </a:solidFill>
                <a:effectLst>
                  <a:outerShdw blurRad="38100" dist="38100" dir="2700000" algn="tl">
                    <a:srgbClr val="000000">
                      <a:alpha val="43137"/>
                    </a:srgbClr>
                  </a:outerShdw>
                </a:effectLst>
              </a:endParaRPr>
            </a:p>
            <a:p>
              <a:pPr algn="ctr">
                <a:defRPr/>
              </a:pPr>
              <a:r>
                <a:rPr lang="en-US" sz="2000" dirty="0">
                  <a:solidFill>
                    <a:srgbClr val="FFFFFF"/>
                  </a:solidFill>
                </a:rPr>
                <a:t>Mu2e </a:t>
              </a:r>
              <a:r>
                <a:rPr lang="en-US" sz="2000" dirty="0" smtClean="0">
                  <a:solidFill>
                    <a:srgbClr val="FFFFFF"/>
                  </a:solidFill>
                </a:rPr>
                <a:t>(CD-0 approval</a:t>
              </a:r>
              <a:r>
                <a:rPr lang="en-US" sz="2000" dirty="0">
                  <a:solidFill>
                    <a:srgbClr val="FFFFFF"/>
                  </a:solidFill>
                </a:rPr>
                <a:t>)</a:t>
              </a:r>
            </a:p>
            <a:p>
              <a:pPr algn="ctr">
                <a:defRPr/>
              </a:pPr>
              <a:r>
                <a:rPr lang="en-US" sz="2000" dirty="0" smtClean="0">
                  <a:solidFill>
                    <a:srgbClr val="FFFFFF"/>
                  </a:solidFill>
                  <a:latin typeface="Symbol" pitchFamily="18" charset="2"/>
                </a:rPr>
                <a:t>m</a:t>
              </a:r>
              <a:r>
                <a:rPr lang="en-US" sz="2000" dirty="0" smtClean="0">
                  <a:solidFill>
                    <a:srgbClr val="FFFFFF"/>
                  </a:solidFill>
                </a:rPr>
                <a:t> g-2/EDM(DOE review in Aug)</a:t>
              </a:r>
              <a:endParaRPr lang="en-US" sz="1600" dirty="0">
                <a:solidFill>
                  <a:srgbClr val="FFFFFF"/>
                </a:solidFill>
              </a:endParaRPr>
            </a:p>
          </p:txBody>
        </p:sp>
      </p:grpSp>
      <p:sp>
        <p:nvSpPr>
          <p:cNvPr id="17" name="TextBox 16"/>
          <p:cNvSpPr txBox="1">
            <a:spLocks noChangeArrowheads="1"/>
          </p:cNvSpPr>
          <p:nvPr/>
        </p:nvSpPr>
        <p:spPr bwMode="auto">
          <a:xfrm rot="600000">
            <a:off x="2098675" y="4111218"/>
            <a:ext cx="1871663" cy="707886"/>
          </a:xfrm>
          <a:prstGeom prst="rect">
            <a:avLst/>
          </a:prstGeom>
          <a:noFill/>
          <a:ln w="9525">
            <a:noFill/>
            <a:miter lim="800000"/>
            <a:headEnd/>
            <a:tailEnd/>
          </a:ln>
        </p:spPr>
        <p:txBody>
          <a:bodyPr>
            <a:spAutoFit/>
          </a:bodyPr>
          <a:lstStyle/>
          <a:p>
            <a:pPr algn="ctr">
              <a:defRPr/>
            </a:pPr>
            <a:r>
              <a:rPr lang="en-US" sz="2000" dirty="0">
                <a:solidFill>
                  <a:srgbClr val="FF9900"/>
                </a:solidFill>
                <a:effectLst>
                  <a:outerShdw blurRad="38100" dist="38100" dir="2700000" algn="tl">
                    <a:srgbClr val="000000">
                      <a:alpha val="43137"/>
                    </a:srgbClr>
                  </a:outerShdw>
                </a:effectLst>
              </a:rPr>
              <a:t>700 kW</a:t>
            </a:r>
          </a:p>
          <a:p>
            <a:pPr algn="ctr">
              <a:defRPr/>
            </a:pPr>
            <a:r>
              <a:rPr lang="en-US" sz="2000" dirty="0">
                <a:solidFill>
                  <a:srgbClr val="FF9900"/>
                </a:solidFill>
                <a:effectLst>
                  <a:outerShdw blurRad="38100" dist="38100" dir="2700000" algn="tl">
                    <a:srgbClr val="000000">
                      <a:alpha val="43137"/>
                    </a:srgbClr>
                  </a:outerShdw>
                </a:effectLst>
              </a:rPr>
              <a:t>1300 km</a:t>
            </a:r>
          </a:p>
        </p:txBody>
      </p:sp>
      <p:sp>
        <p:nvSpPr>
          <p:cNvPr id="18" name="TextBox 4"/>
          <p:cNvSpPr txBox="1">
            <a:spLocks noChangeArrowheads="1"/>
          </p:cNvSpPr>
          <p:nvPr/>
        </p:nvSpPr>
        <p:spPr bwMode="auto">
          <a:xfrm>
            <a:off x="4800600" y="4114800"/>
            <a:ext cx="2971800" cy="1243013"/>
          </a:xfrm>
          <a:prstGeom prst="rect">
            <a:avLst/>
          </a:prstGeom>
          <a:noFill/>
          <a:ln w="9525">
            <a:noFill/>
            <a:miter lim="800000"/>
            <a:headEnd/>
            <a:tailEnd/>
          </a:ln>
        </p:spPr>
        <p:txBody>
          <a:bodyPr>
            <a:spAutoFit/>
          </a:bodyPr>
          <a:lstStyle/>
          <a:p>
            <a:pPr algn="ctr">
              <a:defRPr/>
            </a:pPr>
            <a:r>
              <a:rPr lang="en-US" dirty="0" err="1" smtClean="0">
                <a:solidFill>
                  <a:srgbClr val="FFFFFF"/>
                </a:solidFill>
                <a:effectLst>
                  <a:outerShdw blurRad="38100" dist="38100" dir="2700000" algn="tl">
                    <a:srgbClr val="000000">
                      <a:alpha val="43137"/>
                    </a:srgbClr>
                  </a:outerShdw>
                </a:effectLst>
              </a:rPr>
              <a:t>Kaons</a:t>
            </a:r>
            <a:r>
              <a:rPr lang="en-US" dirty="0" smtClean="0">
                <a:solidFill>
                  <a:srgbClr val="FFFFFF"/>
                </a:solidFill>
                <a:effectLst>
                  <a:outerShdw blurRad="38100" dist="38100" dir="2700000" algn="tl">
                    <a:srgbClr val="000000">
                      <a:alpha val="43137"/>
                    </a:srgbClr>
                  </a:outerShdw>
                </a:effectLst>
              </a:rPr>
              <a:t>:</a:t>
            </a:r>
            <a:endParaRPr lang="en-US" sz="800" dirty="0">
              <a:solidFill>
                <a:srgbClr val="FFFFFF"/>
              </a:solidFill>
              <a:effectLst>
                <a:outerShdw blurRad="38100" dist="38100" dir="2700000" algn="tl">
                  <a:srgbClr val="000000">
                    <a:alpha val="43137"/>
                  </a:srgbClr>
                </a:outerShdw>
              </a:effectLst>
            </a:endParaRPr>
          </a:p>
          <a:p>
            <a:pPr algn="ctr">
              <a:defRPr/>
            </a:pPr>
            <a:r>
              <a:rPr lang="en-US" dirty="0">
                <a:solidFill>
                  <a:srgbClr val="FFFFFF"/>
                </a:solidFill>
              </a:rPr>
              <a:t>K</a:t>
            </a:r>
            <a:r>
              <a:rPr lang="en-US" baseline="30000" dirty="0">
                <a:solidFill>
                  <a:srgbClr val="FFFFFF"/>
                </a:solidFill>
              </a:rPr>
              <a:t>+</a:t>
            </a:r>
            <a:r>
              <a:rPr lang="en-US" dirty="0">
                <a:solidFill>
                  <a:srgbClr val="FFFFFF"/>
                </a:solidFill>
              </a:rPr>
              <a:t> </a:t>
            </a:r>
            <a:r>
              <a:rPr lang="en-US" dirty="0">
                <a:solidFill>
                  <a:srgbClr val="FFFFFF"/>
                </a:solidFill>
                <a:sym typeface="Wingdings" pitchFamily="2" charset="2"/>
              </a:rPr>
              <a:t> </a:t>
            </a:r>
            <a:r>
              <a:rPr lang="en-US" dirty="0">
                <a:solidFill>
                  <a:srgbClr val="FFFFFF"/>
                </a:solidFill>
                <a:latin typeface="Symbol" pitchFamily="18" charset="2"/>
                <a:sym typeface="Wingdings" pitchFamily="2" charset="2"/>
              </a:rPr>
              <a:t>p</a:t>
            </a:r>
            <a:r>
              <a:rPr lang="en-US" baseline="30000" dirty="0">
                <a:solidFill>
                  <a:srgbClr val="FFFFFF"/>
                </a:solidFill>
                <a:latin typeface="Symbol" pitchFamily="18" charset="2"/>
                <a:sym typeface="Wingdings" pitchFamily="2" charset="2"/>
              </a:rPr>
              <a:t>+</a:t>
            </a:r>
            <a:r>
              <a:rPr lang="en-US" dirty="0">
                <a:solidFill>
                  <a:srgbClr val="FFFFFF"/>
                </a:solidFill>
                <a:latin typeface="Symbol" pitchFamily="18" charset="2"/>
                <a:sym typeface="Wingdings" pitchFamily="2" charset="2"/>
              </a:rPr>
              <a:t>nn</a:t>
            </a:r>
            <a:endParaRPr lang="en-US" dirty="0">
              <a:solidFill>
                <a:srgbClr val="FFFFFF"/>
              </a:solidFill>
              <a:sym typeface="Wingdings" pitchFamily="2" charset="2"/>
            </a:endParaRPr>
          </a:p>
          <a:p>
            <a:pPr algn="ctr">
              <a:defRPr/>
            </a:pPr>
            <a:r>
              <a:rPr lang="en-US" dirty="0">
                <a:solidFill>
                  <a:srgbClr val="FFFFFF"/>
                </a:solidFill>
              </a:rPr>
              <a:t>(proposed, but …)</a:t>
            </a:r>
          </a:p>
        </p:txBody>
      </p:sp>
      <p:sp>
        <p:nvSpPr>
          <p:cNvPr id="13" name="Slide Number Placeholder 12"/>
          <p:cNvSpPr>
            <a:spLocks noGrp="1"/>
          </p:cNvSpPr>
          <p:nvPr>
            <p:ph type="sldNum" sz="quarter" idx="11"/>
          </p:nvPr>
        </p:nvSpPr>
        <p:spPr/>
        <p:txBody>
          <a:bodyPr/>
          <a:lstStyle/>
          <a:p>
            <a:pPr>
              <a:defRPr/>
            </a:pPr>
            <a:fld id="{17B09431-29B2-4CE9-A1DF-1DFEEE93768F}" type="slidenum">
              <a:rPr lang="en-US" smtClean="0"/>
              <a:pPr>
                <a:defRPr/>
              </a:pPr>
              <a:t>31</a:t>
            </a:fld>
            <a:endParaRPr lang="en-US" dirty="0"/>
          </a:p>
        </p:txBody>
      </p:sp>
      <p:sp>
        <p:nvSpPr>
          <p:cNvPr id="14" name="Footer Placeholder 1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16" name="TextBox 4"/>
          <p:cNvSpPr txBox="1">
            <a:spLocks noChangeArrowheads="1"/>
          </p:cNvSpPr>
          <p:nvPr/>
        </p:nvSpPr>
        <p:spPr bwMode="auto">
          <a:xfrm>
            <a:off x="1" y="157163"/>
            <a:ext cx="3688079" cy="523220"/>
          </a:xfrm>
          <a:prstGeom prst="rect">
            <a:avLst/>
          </a:prstGeom>
          <a:noFill/>
          <a:ln w="9525">
            <a:noFill/>
            <a:miter lim="800000"/>
            <a:headEnd/>
            <a:tailEnd/>
          </a:ln>
        </p:spPr>
        <p:txBody>
          <a:bodyPr wrap="square">
            <a:spAutoFit/>
          </a:bodyPr>
          <a:lstStyle/>
          <a:p>
            <a:pPr algn="ctr">
              <a:defRPr/>
            </a:pPr>
            <a:r>
              <a:rPr lang="en-US" sz="2800" u="sng" dirty="0" smtClean="0">
                <a:solidFill>
                  <a:srgbClr val="FFFFFF"/>
                </a:solidFill>
                <a:effectLst>
                  <a:outerShdw blurRad="38100" dist="38100" dir="2700000" algn="tl">
                    <a:srgbClr val="000000">
                      <a:alpha val="43137"/>
                    </a:srgbClr>
                  </a:outerShdw>
                </a:effectLst>
              </a:rPr>
              <a:t>Intermediate Steps</a:t>
            </a:r>
          </a:p>
        </p:txBody>
      </p:sp>
    </p:spTree>
    <p:custDataLst>
      <p:tags r:id="rId1"/>
    </p:custDataLst>
  </p:cSld>
  <p:clrMapOvr>
    <a:masterClrMapping/>
  </p:clrMapOvr>
  <p:transition advTm="6229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Interplay:  LHC       Intensity Frontier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32</a:t>
            </a:fld>
            <a:endParaRPr lang="en-US" dirty="0"/>
          </a:p>
        </p:txBody>
      </p:sp>
      <p:sp>
        <p:nvSpPr>
          <p:cNvPr id="5" name="Left-Right Arrow 4"/>
          <p:cNvSpPr/>
          <p:nvPr/>
        </p:nvSpPr>
        <p:spPr bwMode="auto">
          <a:xfrm>
            <a:off x="4467225" y="647700"/>
            <a:ext cx="542925" cy="238125"/>
          </a:xfrm>
          <a:prstGeom prst="leftRightArrow">
            <a:avLst/>
          </a:prstGeom>
          <a:solidFill>
            <a:schemeClr val="accent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1838325" y="1428750"/>
            <a:ext cx="1609725" cy="4562475"/>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rgbClr val="000000"/>
            </a:solidFill>
            <a:prstDash val="solid"/>
            <a:round/>
            <a:headEnd type="none" w="med" len="med"/>
            <a:tailEnd type="none" w="med" len="med"/>
          </a:ln>
          <a:effectLst>
            <a:outerShdw blurRad="50800" dist="50800" dir="5400000" sx="1000" sy="1000" algn="ctr" rotWithShape="0">
              <a:srgbClr val="000000"/>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2247900" y="3514725"/>
            <a:ext cx="801823" cy="461665"/>
          </a:xfrm>
          <a:prstGeom prst="rect">
            <a:avLst/>
          </a:prstGeom>
          <a:noFill/>
        </p:spPr>
        <p:txBody>
          <a:bodyPr wrap="none" rtlCol="0">
            <a:spAutoFit/>
          </a:bodyPr>
          <a:lstStyle/>
          <a:p>
            <a:r>
              <a:rPr lang="en-US" dirty="0" smtClean="0"/>
              <a:t>LHC</a:t>
            </a:r>
            <a:endParaRPr lang="en-US" dirty="0"/>
          </a:p>
        </p:txBody>
      </p:sp>
      <p:sp>
        <p:nvSpPr>
          <p:cNvPr id="9" name="TextBox 8"/>
          <p:cNvSpPr txBox="1"/>
          <p:nvPr/>
        </p:nvSpPr>
        <p:spPr>
          <a:xfrm>
            <a:off x="2133600" y="1762125"/>
            <a:ext cx="1026243" cy="400110"/>
          </a:xfrm>
          <a:prstGeom prst="rect">
            <a:avLst/>
          </a:prstGeom>
          <a:noFill/>
        </p:spPr>
        <p:txBody>
          <a:bodyPr wrap="none" rtlCol="0">
            <a:spAutoFit/>
          </a:bodyPr>
          <a:lstStyle/>
          <a:p>
            <a:r>
              <a:rPr lang="en-US" sz="2000" dirty="0" smtClean="0"/>
              <a:t>nothing</a:t>
            </a:r>
            <a:endParaRPr lang="en-US" sz="2000" dirty="0"/>
          </a:p>
        </p:txBody>
      </p:sp>
      <p:sp>
        <p:nvSpPr>
          <p:cNvPr id="10" name="TextBox 9"/>
          <p:cNvSpPr txBox="1"/>
          <p:nvPr/>
        </p:nvSpPr>
        <p:spPr>
          <a:xfrm>
            <a:off x="2286000" y="5162550"/>
            <a:ext cx="668773" cy="400110"/>
          </a:xfrm>
          <a:prstGeom prst="rect">
            <a:avLst/>
          </a:prstGeom>
          <a:noFill/>
        </p:spPr>
        <p:txBody>
          <a:bodyPr wrap="none" rtlCol="0">
            <a:spAutoFit/>
          </a:bodyPr>
          <a:lstStyle/>
          <a:p>
            <a:r>
              <a:rPr lang="en-US" sz="2000" dirty="0" smtClean="0"/>
              <a:t>Lots</a:t>
            </a:r>
            <a:endParaRPr lang="en-US" sz="2000" dirty="0"/>
          </a:p>
        </p:txBody>
      </p:sp>
      <p:sp>
        <p:nvSpPr>
          <p:cNvPr id="11" name="Right Arrow 10"/>
          <p:cNvSpPr/>
          <p:nvPr/>
        </p:nvSpPr>
        <p:spPr bwMode="auto">
          <a:xfrm>
            <a:off x="3476626" y="1857375"/>
            <a:ext cx="2000250" cy="295275"/>
          </a:xfrm>
          <a:prstGeom prs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5486399" y="1447800"/>
            <a:ext cx="2486025" cy="4572000"/>
          </a:xfrm>
          <a:prstGeom prst="rect">
            <a:avLst/>
          </a:prstGeom>
          <a:solidFill>
            <a:srgbClr val="33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 name="TextBox 13"/>
          <p:cNvSpPr txBox="1"/>
          <p:nvPr/>
        </p:nvSpPr>
        <p:spPr>
          <a:xfrm>
            <a:off x="6057900" y="3257550"/>
            <a:ext cx="1415772" cy="830997"/>
          </a:xfrm>
          <a:prstGeom prst="rect">
            <a:avLst/>
          </a:prstGeom>
          <a:noFill/>
        </p:spPr>
        <p:txBody>
          <a:bodyPr wrap="none" rtlCol="0">
            <a:spAutoFit/>
          </a:bodyPr>
          <a:lstStyle/>
          <a:p>
            <a:r>
              <a:rPr lang="en-US" dirty="0" smtClean="0"/>
              <a:t>Intensity </a:t>
            </a:r>
          </a:p>
          <a:p>
            <a:r>
              <a:rPr lang="en-US" dirty="0" smtClean="0"/>
              <a:t>Frontier</a:t>
            </a:r>
            <a:endParaRPr lang="en-US" dirty="0"/>
          </a:p>
        </p:txBody>
      </p:sp>
      <p:sp>
        <p:nvSpPr>
          <p:cNvPr id="15" name="TextBox 14"/>
          <p:cNvSpPr txBox="1"/>
          <p:nvPr/>
        </p:nvSpPr>
        <p:spPr>
          <a:xfrm>
            <a:off x="5705475" y="1666875"/>
            <a:ext cx="2185214" cy="646331"/>
          </a:xfrm>
          <a:prstGeom prst="rect">
            <a:avLst/>
          </a:prstGeom>
          <a:noFill/>
        </p:spPr>
        <p:txBody>
          <a:bodyPr wrap="none" rtlCol="0">
            <a:spAutoFit/>
          </a:bodyPr>
          <a:lstStyle/>
          <a:p>
            <a:r>
              <a:rPr lang="en-US" sz="1800" dirty="0" smtClean="0"/>
              <a:t>Only handle on the </a:t>
            </a:r>
          </a:p>
          <a:p>
            <a:r>
              <a:rPr lang="en-US" sz="1800" dirty="0" smtClean="0"/>
              <a:t>next energy scale</a:t>
            </a:r>
            <a:endParaRPr lang="en-US" sz="1800" dirty="0"/>
          </a:p>
        </p:txBody>
      </p:sp>
      <p:sp>
        <p:nvSpPr>
          <p:cNvPr id="17" name="Left-Right Arrow 16"/>
          <p:cNvSpPr/>
          <p:nvPr/>
        </p:nvSpPr>
        <p:spPr bwMode="auto">
          <a:xfrm>
            <a:off x="3457575" y="5210175"/>
            <a:ext cx="2028825" cy="295275"/>
          </a:xfrm>
          <a:prstGeom prst="lef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5867400" y="4743450"/>
            <a:ext cx="2031390" cy="1200329"/>
          </a:xfrm>
          <a:prstGeom prst="rect">
            <a:avLst/>
          </a:prstGeom>
          <a:noFill/>
        </p:spPr>
        <p:txBody>
          <a:bodyPr wrap="none" rtlCol="0">
            <a:spAutoFit/>
          </a:bodyPr>
          <a:lstStyle/>
          <a:p>
            <a:r>
              <a:rPr lang="en-US" sz="1800" dirty="0" smtClean="0"/>
              <a:t>Determine/verify</a:t>
            </a:r>
          </a:p>
          <a:p>
            <a:r>
              <a:rPr lang="en-US" sz="1800" dirty="0" smtClean="0"/>
              <a:t>structure of new </a:t>
            </a:r>
          </a:p>
          <a:p>
            <a:r>
              <a:rPr lang="en-US" sz="1800" dirty="0" smtClean="0"/>
              <a:t>physics. Anything </a:t>
            </a:r>
          </a:p>
          <a:p>
            <a:r>
              <a:rPr lang="en-US" sz="1800" dirty="0" smtClean="0"/>
              <a:t>beyond?</a:t>
            </a:r>
            <a:endParaRPr lang="en-US" sz="1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effects in kaon decay rates</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33</a:t>
            </a:fld>
            <a:endParaRPr lang="en-US" dirty="0"/>
          </a:p>
        </p:txBody>
      </p:sp>
      <p:grpSp>
        <p:nvGrpSpPr>
          <p:cNvPr id="6" name="Group 71"/>
          <p:cNvGrpSpPr/>
          <p:nvPr/>
        </p:nvGrpSpPr>
        <p:grpSpPr>
          <a:xfrm>
            <a:off x="1197483" y="1479423"/>
            <a:ext cx="7415784" cy="2197227"/>
            <a:chOff x="1197483" y="1479423"/>
            <a:chExt cx="7415784" cy="2197227"/>
          </a:xfrm>
        </p:grpSpPr>
        <p:grpSp>
          <p:nvGrpSpPr>
            <p:cNvPr id="8" name="Group 38"/>
            <p:cNvGrpSpPr/>
            <p:nvPr/>
          </p:nvGrpSpPr>
          <p:grpSpPr>
            <a:xfrm>
              <a:off x="1197483" y="1479423"/>
              <a:ext cx="7415784" cy="2197227"/>
              <a:chOff x="1197483" y="1479423"/>
              <a:chExt cx="7415784" cy="2197227"/>
            </a:xfrm>
          </p:grpSpPr>
          <p:pic>
            <p:nvPicPr>
              <p:cNvPr id="5" name="Picture 4" descr="PAP-elliott_cheu 2 clean.jpg"/>
              <p:cNvPicPr>
                <a:picLocks noChangeAspect="1"/>
              </p:cNvPicPr>
              <p:nvPr/>
            </p:nvPicPr>
            <p:blipFill>
              <a:blip r:embed="rId2" cstate="print"/>
              <a:stretch>
                <a:fillRect/>
              </a:stretch>
            </p:blipFill>
            <p:spPr>
              <a:xfrm>
                <a:off x="1197483" y="1479423"/>
                <a:ext cx="7415784" cy="2197227"/>
              </a:xfrm>
              <a:prstGeom prst="rect">
                <a:avLst/>
              </a:prstGeom>
            </p:spPr>
          </p:pic>
          <p:sp>
            <p:nvSpPr>
              <p:cNvPr id="7" name="TextBox 6"/>
              <p:cNvSpPr txBox="1"/>
              <p:nvPr/>
            </p:nvSpPr>
            <p:spPr>
              <a:xfrm>
                <a:off x="1361539" y="1728268"/>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9" name="TextBox 8"/>
              <p:cNvSpPr txBox="1"/>
              <p:nvPr/>
            </p:nvSpPr>
            <p:spPr>
              <a:xfrm>
                <a:off x="5579424" y="1731815"/>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0" name="TextBox 9"/>
              <p:cNvSpPr txBox="1"/>
              <p:nvPr/>
            </p:nvSpPr>
            <p:spPr>
              <a:xfrm>
                <a:off x="2517569" y="197130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1" name="TextBox 10"/>
              <p:cNvSpPr txBox="1"/>
              <p:nvPr/>
            </p:nvSpPr>
            <p:spPr>
              <a:xfrm>
                <a:off x="2386936" y="2671948"/>
                <a:ext cx="309700" cy="338554"/>
              </a:xfrm>
              <a:prstGeom prst="rect">
                <a:avLst/>
              </a:prstGeom>
              <a:noFill/>
            </p:spPr>
            <p:txBody>
              <a:bodyPr wrap="none" rtlCol="0">
                <a:spAutoFit/>
              </a:bodyPr>
              <a:lstStyle/>
              <a:p>
                <a:r>
                  <a:rPr lang="en-US" sz="1600" dirty="0" smtClean="0">
                    <a:solidFill>
                      <a:schemeClr val="bg1">
                        <a:lumMod val="50000"/>
                      </a:schemeClr>
                    </a:solidFill>
                  </a:rPr>
                  <a:t>Z</a:t>
                </a:r>
                <a:endParaRPr lang="en-US" sz="1600" dirty="0">
                  <a:solidFill>
                    <a:schemeClr val="bg1">
                      <a:lumMod val="50000"/>
                    </a:schemeClr>
                  </a:solidFill>
                </a:endParaRPr>
              </a:p>
            </p:txBody>
          </p:sp>
          <p:sp>
            <p:nvSpPr>
              <p:cNvPr id="12" name="TextBox 11"/>
              <p:cNvSpPr txBox="1"/>
              <p:nvPr/>
            </p:nvSpPr>
            <p:spPr>
              <a:xfrm>
                <a:off x="2344964" y="2353787"/>
                <a:ext cx="644728" cy="276999"/>
              </a:xfrm>
              <a:prstGeom prst="rect">
                <a:avLst/>
              </a:prstGeom>
              <a:noFill/>
            </p:spPr>
            <p:txBody>
              <a:bodyPr wrap="none" rtlCol="0">
                <a:spAutoFit/>
              </a:bodyPr>
              <a:lstStyle/>
              <a:p>
                <a:r>
                  <a:rPr lang="en-US" sz="1200" dirty="0" smtClean="0">
                    <a:solidFill>
                      <a:schemeClr val="bg1">
                        <a:lumMod val="50000"/>
                      </a:schemeClr>
                    </a:solidFill>
                  </a:rPr>
                  <a:t>quarks</a:t>
                </a:r>
                <a:endParaRPr lang="en-US" sz="1200" dirty="0">
                  <a:solidFill>
                    <a:schemeClr val="bg1">
                      <a:lumMod val="50000"/>
                    </a:schemeClr>
                  </a:solidFill>
                </a:endParaRPr>
              </a:p>
            </p:txBody>
          </p:sp>
          <p:sp>
            <p:nvSpPr>
              <p:cNvPr id="13" name="Rectangle 12"/>
              <p:cNvSpPr/>
              <p:nvPr/>
            </p:nvSpPr>
            <p:spPr>
              <a:xfrm>
                <a:off x="7537561" y="174401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5" name="Rectangle 14"/>
              <p:cNvSpPr/>
              <p:nvPr/>
            </p:nvSpPr>
            <p:spPr>
              <a:xfrm>
                <a:off x="3638256" y="17249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7" name="TextBox 16"/>
              <p:cNvSpPr txBox="1"/>
              <p:nvPr/>
            </p:nvSpPr>
            <p:spPr>
              <a:xfrm>
                <a:off x="7019719" y="236500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8" name="TextBox 17"/>
              <p:cNvSpPr txBox="1"/>
              <p:nvPr/>
            </p:nvSpPr>
            <p:spPr>
              <a:xfrm>
                <a:off x="6003719" y="237135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9" name="TextBox 18"/>
              <p:cNvSpPr txBox="1"/>
              <p:nvPr/>
            </p:nvSpPr>
            <p:spPr>
              <a:xfrm>
                <a:off x="3905250" y="31940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0" name="TextBox 19"/>
              <p:cNvSpPr txBox="1"/>
              <p:nvPr/>
            </p:nvSpPr>
            <p:spPr>
              <a:xfrm>
                <a:off x="3898900" y="2736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1" name="TextBox 20"/>
              <p:cNvSpPr txBox="1"/>
              <p:nvPr/>
            </p:nvSpPr>
            <p:spPr>
              <a:xfrm>
                <a:off x="7727950" y="289560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2" name="TextBox 21"/>
              <p:cNvSpPr txBox="1"/>
              <p:nvPr/>
            </p:nvSpPr>
            <p:spPr>
              <a:xfrm>
                <a:off x="7715250" y="3244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3" name="TextBox 22"/>
              <p:cNvSpPr txBox="1"/>
              <p:nvPr/>
            </p:nvSpPr>
            <p:spPr>
              <a:xfrm>
                <a:off x="1365250" y="21653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24" name="Rectangle 23"/>
              <p:cNvSpPr/>
              <p:nvPr/>
            </p:nvSpPr>
            <p:spPr>
              <a:xfrm>
                <a:off x="3625556" y="21948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25" name="TextBox 24"/>
              <p:cNvSpPr txBox="1"/>
              <p:nvPr/>
            </p:nvSpPr>
            <p:spPr>
              <a:xfrm>
                <a:off x="6383564" y="2201387"/>
                <a:ext cx="644728" cy="276999"/>
              </a:xfrm>
              <a:prstGeom prst="rect">
                <a:avLst/>
              </a:prstGeom>
              <a:noFill/>
            </p:spPr>
            <p:txBody>
              <a:bodyPr wrap="none" rtlCol="0">
                <a:spAutoFit/>
              </a:bodyPr>
              <a:lstStyle/>
              <a:p>
                <a:r>
                  <a:rPr lang="en-US" sz="1200" dirty="0" smtClean="0">
                    <a:solidFill>
                      <a:schemeClr val="bg1">
                        <a:lumMod val="50000"/>
                      </a:schemeClr>
                    </a:solidFill>
                  </a:rPr>
                  <a:t>quarks</a:t>
                </a:r>
                <a:endParaRPr lang="en-US" sz="1200" dirty="0">
                  <a:solidFill>
                    <a:schemeClr val="bg1">
                      <a:lumMod val="50000"/>
                    </a:schemeClr>
                  </a:solidFill>
                </a:endParaRPr>
              </a:p>
            </p:txBody>
          </p:sp>
          <p:sp>
            <p:nvSpPr>
              <p:cNvPr id="26" name="TextBox 25"/>
              <p:cNvSpPr txBox="1"/>
              <p:nvPr/>
            </p:nvSpPr>
            <p:spPr>
              <a:xfrm>
                <a:off x="5600700" y="21780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27" name="TextBox 26"/>
              <p:cNvSpPr txBox="1"/>
              <p:nvPr/>
            </p:nvSpPr>
            <p:spPr>
              <a:xfrm>
                <a:off x="6459320" y="2596897"/>
                <a:ext cx="508473" cy="276999"/>
              </a:xfrm>
              <a:prstGeom prst="rect">
                <a:avLst/>
              </a:prstGeom>
              <a:noFill/>
            </p:spPr>
            <p:txBody>
              <a:bodyPr wrap="none" rtlCol="0">
                <a:spAutoFit/>
              </a:bodyPr>
              <a:lstStyle/>
              <a:p>
                <a:r>
                  <a:rPr lang="en-US" sz="1200" dirty="0" smtClean="0">
                    <a:solidFill>
                      <a:schemeClr val="bg1">
                        <a:lumMod val="50000"/>
                      </a:schemeClr>
                    </a:solidFill>
                  </a:rPr>
                  <a:t>lepts</a:t>
                </a:r>
                <a:endParaRPr lang="en-US" sz="1200" dirty="0">
                  <a:solidFill>
                    <a:schemeClr val="bg1">
                      <a:lumMod val="50000"/>
                    </a:schemeClr>
                  </a:solidFill>
                </a:endParaRPr>
              </a:p>
            </p:txBody>
          </p:sp>
          <p:sp>
            <p:nvSpPr>
              <p:cNvPr id="28" name="Rectangle 27"/>
              <p:cNvSpPr/>
              <p:nvPr/>
            </p:nvSpPr>
            <p:spPr>
              <a:xfrm>
                <a:off x="7539441" y="2210617"/>
                <a:ext cx="29848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cxnSp>
            <p:nvCxnSpPr>
              <p:cNvPr id="31" name="Straight Connector 30"/>
              <p:cNvCxnSpPr/>
              <p:nvPr/>
            </p:nvCxnSpPr>
            <p:spPr bwMode="auto">
              <a:xfrm>
                <a:off x="1477670" y="1792224"/>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4" name="Straight Connector 33"/>
              <p:cNvCxnSpPr/>
              <p:nvPr/>
            </p:nvCxnSpPr>
            <p:spPr bwMode="auto">
              <a:xfrm>
                <a:off x="5674157" y="1797102"/>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5" name="Straight Connector 34"/>
              <p:cNvCxnSpPr/>
              <p:nvPr/>
            </p:nvCxnSpPr>
            <p:spPr bwMode="auto">
              <a:xfrm>
                <a:off x="7838236" y="2988260"/>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6" name="Straight Connector 35"/>
              <p:cNvCxnSpPr/>
              <p:nvPr/>
            </p:nvCxnSpPr>
            <p:spPr bwMode="auto">
              <a:xfrm>
                <a:off x="4011167" y="2840736"/>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a:off x="3746601" y="1786129"/>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8" name="Straight Connector 37"/>
              <p:cNvCxnSpPr/>
              <p:nvPr/>
            </p:nvCxnSpPr>
            <p:spPr bwMode="auto">
              <a:xfrm>
                <a:off x="7637069" y="1806854"/>
                <a:ext cx="95098" cy="0"/>
              </a:xfrm>
              <a:prstGeom prst="line">
                <a:avLst/>
              </a:prstGeom>
              <a:noFill/>
              <a:ln w="12700" cap="flat" cmpd="sng" algn="ctr">
                <a:solidFill>
                  <a:srgbClr val="000000"/>
                </a:solidFill>
                <a:prstDash val="solid"/>
                <a:round/>
                <a:headEnd type="none" w="med" len="med"/>
                <a:tailEnd type="none" w="med" len="med"/>
              </a:ln>
              <a:effectLst/>
            </p:spPr>
          </p:cxnSp>
        </p:grpSp>
        <p:sp>
          <p:nvSpPr>
            <p:cNvPr id="68" name="Oval 67"/>
            <p:cNvSpPr/>
            <p:nvPr/>
          </p:nvSpPr>
          <p:spPr bwMode="auto">
            <a:xfrm>
              <a:off x="1375258" y="1682496"/>
              <a:ext cx="270662" cy="855878"/>
            </a:xfrm>
            <a:prstGeom prst="ellipse">
              <a:avLst/>
            </a:prstGeom>
            <a:solidFill>
              <a:srgbClr val="FFC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69" name="Oval 68"/>
            <p:cNvSpPr/>
            <p:nvPr/>
          </p:nvSpPr>
          <p:spPr bwMode="auto">
            <a:xfrm>
              <a:off x="5594909" y="1681277"/>
              <a:ext cx="270662" cy="855878"/>
            </a:xfrm>
            <a:prstGeom prst="ellipse">
              <a:avLst/>
            </a:prstGeom>
            <a:solidFill>
              <a:srgbClr val="FFC000">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0" name="Oval 69"/>
            <p:cNvSpPr/>
            <p:nvPr/>
          </p:nvSpPr>
          <p:spPr bwMode="auto">
            <a:xfrm>
              <a:off x="3647847" y="1709318"/>
              <a:ext cx="270662" cy="855878"/>
            </a:xfrm>
            <a:prstGeom prst="ellipse">
              <a:avLst/>
            </a:prstGeom>
            <a:solidFill>
              <a:srgbClr val="00FFFF">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1" name="Oval 70"/>
            <p:cNvSpPr/>
            <p:nvPr/>
          </p:nvSpPr>
          <p:spPr bwMode="auto">
            <a:xfrm>
              <a:off x="7552944" y="1715414"/>
              <a:ext cx="270662" cy="855878"/>
            </a:xfrm>
            <a:prstGeom prst="ellipse">
              <a:avLst/>
            </a:prstGeom>
            <a:solidFill>
              <a:srgbClr val="00FFFF">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grpSp>
        <p:nvGrpSpPr>
          <p:cNvPr id="14" name="Group 72"/>
          <p:cNvGrpSpPr/>
          <p:nvPr/>
        </p:nvGrpSpPr>
        <p:grpSpPr>
          <a:xfrm>
            <a:off x="1210895" y="4045839"/>
            <a:ext cx="7415784" cy="2197227"/>
            <a:chOff x="1197483" y="1479423"/>
            <a:chExt cx="7415784" cy="2197227"/>
          </a:xfrm>
        </p:grpSpPr>
        <p:grpSp>
          <p:nvGrpSpPr>
            <p:cNvPr id="16" name="Group 38"/>
            <p:cNvGrpSpPr/>
            <p:nvPr/>
          </p:nvGrpSpPr>
          <p:grpSpPr>
            <a:xfrm>
              <a:off x="1197483" y="1479423"/>
              <a:ext cx="7415784" cy="2197227"/>
              <a:chOff x="1197483" y="1479423"/>
              <a:chExt cx="7415784" cy="2197227"/>
            </a:xfrm>
          </p:grpSpPr>
          <p:pic>
            <p:nvPicPr>
              <p:cNvPr id="79" name="Picture 78" descr="PAP-elliott_cheu 2 clean.jpg"/>
              <p:cNvPicPr>
                <a:picLocks noChangeAspect="1"/>
              </p:cNvPicPr>
              <p:nvPr/>
            </p:nvPicPr>
            <p:blipFill>
              <a:blip r:embed="rId2" cstate="print"/>
              <a:stretch>
                <a:fillRect/>
              </a:stretch>
            </p:blipFill>
            <p:spPr>
              <a:xfrm>
                <a:off x="1197483" y="1479423"/>
                <a:ext cx="7415784" cy="2197227"/>
              </a:xfrm>
              <a:prstGeom prst="rect">
                <a:avLst/>
              </a:prstGeom>
            </p:spPr>
          </p:pic>
          <p:sp>
            <p:nvSpPr>
              <p:cNvPr id="80" name="TextBox 79"/>
              <p:cNvSpPr txBox="1"/>
              <p:nvPr/>
            </p:nvSpPr>
            <p:spPr>
              <a:xfrm>
                <a:off x="1361539" y="1728268"/>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1" name="TextBox 80"/>
              <p:cNvSpPr txBox="1"/>
              <p:nvPr/>
            </p:nvSpPr>
            <p:spPr>
              <a:xfrm>
                <a:off x="5579424" y="1731815"/>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2" name="TextBox 81"/>
              <p:cNvSpPr txBox="1"/>
              <p:nvPr/>
            </p:nvSpPr>
            <p:spPr>
              <a:xfrm>
                <a:off x="2517569" y="197130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3" name="TextBox 82"/>
              <p:cNvSpPr txBox="1"/>
              <p:nvPr/>
            </p:nvSpPr>
            <p:spPr>
              <a:xfrm>
                <a:off x="2386936" y="2671948"/>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4" name="TextBox 83"/>
              <p:cNvSpPr txBox="1"/>
              <p:nvPr/>
            </p:nvSpPr>
            <p:spPr>
              <a:xfrm>
                <a:off x="2279129" y="2317212"/>
                <a:ext cx="721672" cy="276999"/>
              </a:xfrm>
              <a:prstGeom prst="rect">
                <a:avLst/>
              </a:prstGeom>
              <a:noFill/>
            </p:spPr>
            <p:txBody>
              <a:bodyPr wrap="none" rtlCol="0">
                <a:spAutoFit/>
              </a:bodyPr>
              <a:lstStyle/>
              <a:p>
                <a:r>
                  <a:rPr lang="en-US" sz="1200" dirty="0" smtClean="0">
                    <a:solidFill>
                      <a:srgbClr val="FF0000"/>
                    </a:solidFill>
                  </a:rPr>
                  <a:t>squarks</a:t>
                </a:r>
                <a:endParaRPr lang="en-US" sz="1200" dirty="0">
                  <a:solidFill>
                    <a:srgbClr val="FF0000"/>
                  </a:solidFill>
                </a:endParaRPr>
              </a:p>
            </p:txBody>
          </p:sp>
          <p:sp>
            <p:nvSpPr>
              <p:cNvPr id="85" name="Rectangle 84"/>
              <p:cNvSpPr/>
              <p:nvPr/>
            </p:nvSpPr>
            <p:spPr>
              <a:xfrm>
                <a:off x="7537561" y="174401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6" name="Rectangle 85"/>
              <p:cNvSpPr/>
              <p:nvPr/>
            </p:nvSpPr>
            <p:spPr>
              <a:xfrm>
                <a:off x="3638256" y="17249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7" name="TextBox 86"/>
              <p:cNvSpPr txBox="1"/>
              <p:nvPr/>
            </p:nvSpPr>
            <p:spPr>
              <a:xfrm>
                <a:off x="7019719" y="236500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8" name="TextBox 87"/>
              <p:cNvSpPr txBox="1"/>
              <p:nvPr/>
            </p:nvSpPr>
            <p:spPr>
              <a:xfrm>
                <a:off x="6003719" y="237135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9" name="TextBox 88"/>
              <p:cNvSpPr txBox="1"/>
              <p:nvPr/>
            </p:nvSpPr>
            <p:spPr>
              <a:xfrm>
                <a:off x="3905250" y="31940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0" name="TextBox 89"/>
              <p:cNvSpPr txBox="1"/>
              <p:nvPr/>
            </p:nvSpPr>
            <p:spPr>
              <a:xfrm>
                <a:off x="3898900" y="2736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1" name="TextBox 90"/>
              <p:cNvSpPr txBox="1"/>
              <p:nvPr/>
            </p:nvSpPr>
            <p:spPr>
              <a:xfrm>
                <a:off x="7727950" y="289560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2" name="TextBox 91"/>
              <p:cNvSpPr txBox="1"/>
              <p:nvPr/>
            </p:nvSpPr>
            <p:spPr>
              <a:xfrm>
                <a:off x="7715250" y="3244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3" name="TextBox 92"/>
              <p:cNvSpPr txBox="1"/>
              <p:nvPr/>
            </p:nvSpPr>
            <p:spPr>
              <a:xfrm>
                <a:off x="1365250" y="21653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94" name="Rectangle 93"/>
              <p:cNvSpPr/>
              <p:nvPr/>
            </p:nvSpPr>
            <p:spPr>
              <a:xfrm>
                <a:off x="3625556" y="21948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95" name="TextBox 94"/>
              <p:cNvSpPr txBox="1"/>
              <p:nvPr/>
            </p:nvSpPr>
            <p:spPr>
              <a:xfrm>
                <a:off x="6325044" y="2201387"/>
                <a:ext cx="721672" cy="276999"/>
              </a:xfrm>
              <a:prstGeom prst="rect">
                <a:avLst/>
              </a:prstGeom>
              <a:noFill/>
            </p:spPr>
            <p:txBody>
              <a:bodyPr wrap="none" rtlCol="0">
                <a:spAutoFit/>
              </a:bodyPr>
              <a:lstStyle/>
              <a:p>
                <a:r>
                  <a:rPr lang="en-US" sz="1200" dirty="0" smtClean="0">
                    <a:solidFill>
                      <a:srgbClr val="FF0000"/>
                    </a:solidFill>
                  </a:rPr>
                  <a:t>squarks</a:t>
                </a:r>
                <a:endParaRPr lang="en-US" sz="1200" dirty="0">
                  <a:solidFill>
                    <a:srgbClr val="FF0000"/>
                  </a:solidFill>
                </a:endParaRPr>
              </a:p>
            </p:txBody>
          </p:sp>
          <p:sp>
            <p:nvSpPr>
              <p:cNvPr id="96" name="TextBox 95"/>
              <p:cNvSpPr txBox="1"/>
              <p:nvPr/>
            </p:nvSpPr>
            <p:spPr>
              <a:xfrm>
                <a:off x="5600700" y="21780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97" name="TextBox 96"/>
              <p:cNvSpPr txBox="1"/>
              <p:nvPr/>
            </p:nvSpPr>
            <p:spPr>
              <a:xfrm>
                <a:off x="6393485" y="2596897"/>
                <a:ext cx="585417" cy="276999"/>
              </a:xfrm>
              <a:prstGeom prst="rect">
                <a:avLst/>
              </a:prstGeom>
              <a:noFill/>
            </p:spPr>
            <p:txBody>
              <a:bodyPr wrap="none" rtlCol="0">
                <a:spAutoFit/>
              </a:bodyPr>
              <a:lstStyle/>
              <a:p>
                <a:r>
                  <a:rPr lang="en-US" sz="1200" dirty="0" smtClean="0">
                    <a:solidFill>
                      <a:srgbClr val="FF0000"/>
                    </a:solidFill>
                  </a:rPr>
                  <a:t>slepts</a:t>
                </a:r>
                <a:endParaRPr lang="en-US" sz="1200" dirty="0">
                  <a:solidFill>
                    <a:srgbClr val="FF0000"/>
                  </a:solidFill>
                </a:endParaRPr>
              </a:p>
            </p:txBody>
          </p:sp>
          <p:sp>
            <p:nvSpPr>
              <p:cNvPr id="98" name="Rectangle 97"/>
              <p:cNvSpPr/>
              <p:nvPr/>
            </p:nvSpPr>
            <p:spPr>
              <a:xfrm>
                <a:off x="7539441" y="2210617"/>
                <a:ext cx="29848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cxnSp>
            <p:nvCxnSpPr>
              <p:cNvPr id="99" name="Straight Connector 98"/>
              <p:cNvCxnSpPr/>
              <p:nvPr/>
            </p:nvCxnSpPr>
            <p:spPr bwMode="auto">
              <a:xfrm>
                <a:off x="1477670" y="1792224"/>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0" name="Straight Connector 99"/>
              <p:cNvCxnSpPr/>
              <p:nvPr/>
            </p:nvCxnSpPr>
            <p:spPr bwMode="auto">
              <a:xfrm>
                <a:off x="5674157" y="1797102"/>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1" name="Straight Connector 100"/>
              <p:cNvCxnSpPr/>
              <p:nvPr/>
            </p:nvCxnSpPr>
            <p:spPr bwMode="auto">
              <a:xfrm>
                <a:off x="7838236" y="2988260"/>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2" name="Straight Connector 101"/>
              <p:cNvCxnSpPr/>
              <p:nvPr/>
            </p:nvCxnSpPr>
            <p:spPr bwMode="auto">
              <a:xfrm>
                <a:off x="4011167" y="2840736"/>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3" name="Straight Connector 102"/>
              <p:cNvCxnSpPr/>
              <p:nvPr/>
            </p:nvCxnSpPr>
            <p:spPr bwMode="auto">
              <a:xfrm>
                <a:off x="3746601" y="1786129"/>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4" name="Straight Connector 103"/>
              <p:cNvCxnSpPr/>
              <p:nvPr/>
            </p:nvCxnSpPr>
            <p:spPr bwMode="auto">
              <a:xfrm>
                <a:off x="7637069" y="1806854"/>
                <a:ext cx="95098" cy="0"/>
              </a:xfrm>
              <a:prstGeom prst="line">
                <a:avLst/>
              </a:prstGeom>
              <a:noFill/>
              <a:ln w="12700" cap="flat" cmpd="sng" algn="ctr">
                <a:solidFill>
                  <a:srgbClr val="000000"/>
                </a:solidFill>
                <a:prstDash val="solid"/>
                <a:round/>
                <a:headEnd type="none" w="med" len="med"/>
                <a:tailEnd type="none" w="med" len="med"/>
              </a:ln>
              <a:effectLst/>
            </p:spPr>
          </p:cxnSp>
        </p:grpSp>
        <p:sp>
          <p:nvSpPr>
            <p:cNvPr id="75" name="Oval 74"/>
            <p:cNvSpPr/>
            <p:nvPr/>
          </p:nvSpPr>
          <p:spPr bwMode="auto">
            <a:xfrm>
              <a:off x="1375258" y="1682496"/>
              <a:ext cx="270662" cy="855878"/>
            </a:xfrm>
            <a:prstGeom prst="ellipse">
              <a:avLst/>
            </a:prstGeom>
            <a:solidFill>
              <a:srgbClr val="FFC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6" name="Oval 75"/>
            <p:cNvSpPr/>
            <p:nvPr/>
          </p:nvSpPr>
          <p:spPr bwMode="auto">
            <a:xfrm>
              <a:off x="5594909" y="1681277"/>
              <a:ext cx="270662" cy="855878"/>
            </a:xfrm>
            <a:prstGeom prst="ellipse">
              <a:avLst/>
            </a:prstGeom>
            <a:solidFill>
              <a:srgbClr val="FFC000">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7" name="Oval 76"/>
            <p:cNvSpPr/>
            <p:nvPr/>
          </p:nvSpPr>
          <p:spPr bwMode="auto">
            <a:xfrm>
              <a:off x="3647847" y="1709318"/>
              <a:ext cx="270662" cy="855878"/>
            </a:xfrm>
            <a:prstGeom prst="ellipse">
              <a:avLst/>
            </a:prstGeom>
            <a:solidFill>
              <a:srgbClr val="00FFFF">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8" name="Oval 77"/>
            <p:cNvSpPr/>
            <p:nvPr/>
          </p:nvSpPr>
          <p:spPr bwMode="auto">
            <a:xfrm>
              <a:off x="7552944" y="1715414"/>
              <a:ext cx="270662" cy="855878"/>
            </a:xfrm>
            <a:prstGeom prst="ellipse">
              <a:avLst/>
            </a:prstGeom>
            <a:solidFill>
              <a:srgbClr val="00FFFF">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sp>
        <p:nvSpPr>
          <p:cNvPr id="105" name="TextBox 104"/>
          <p:cNvSpPr txBox="1"/>
          <p:nvPr/>
        </p:nvSpPr>
        <p:spPr>
          <a:xfrm>
            <a:off x="6122822" y="5113325"/>
            <a:ext cx="160935" cy="461665"/>
          </a:xfrm>
          <a:prstGeom prst="rect">
            <a:avLst/>
          </a:prstGeom>
          <a:noFill/>
        </p:spPr>
        <p:txBody>
          <a:bodyPr wrap="square" rtlCol="0">
            <a:spAutoFit/>
          </a:bodyPr>
          <a:lstStyle/>
          <a:p>
            <a:endParaRPr lang="en-US" dirty="0"/>
          </a:p>
        </p:txBody>
      </p:sp>
      <p:sp>
        <p:nvSpPr>
          <p:cNvPr id="106" name="TextBox 105"/>
          <p:cNvSpPr txBox="1"/>
          <p:nvPr/>
        </p:nvSpPr>
        <p:spPr>
          <a:xfrm>
            <a:off x="2384755" y="5157213"/>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7" name="TextBox 106"/>
          <p:cNvSpPr txBox="1"/>
          <p:nvPr/>
        </p:nvSpPr>
        <p:spPr>
          <a:xfrm>
            <a:off x="2515210" y="4439106"/>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8" name="TextBox 107"/>
          <p:cNvSpPr txBox="1"/>
          <p:nvPr/>
        </p:nvSpPr>
        <p:spPr>
          <a:xfrm>
            <a:off x="7042100" y="4840225"/>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9" name="TextBox 108"/>
          <p:cNvSpPr txBox="1"/>
          <p:nvPr/>
        </p:nvSpPr>
        <p:spPr>
          <a:xfrm>
            <a:off x="6075275" y="4839005"/>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10" name="TextBox 109"/>
          <p:cNvSpPr txBox="1"/>
          <p:nvPr/>
        </p:nvSpPr>
        <p:spPr>
          <a:xfrm>
            <a:off x="4411065" y="3189427"/>
            <a:ext cx="2403030" cy="461665"/>
          </a:xfrm>
          <a:prstGeom prst="rect">
            <a:avLst/>
          </a:prstGeom>
          <a:noFill/>
        </p:spPr>
        <p:txBody>
          <a:bodyPr wrap="none" rtlCol="0">
            <a:spAutoFit/>
          </a:bodyPr>
          <a:lstStyle/>
          <a:p>
            <a:r>
              <a:rPr lang="en-US" dirty="0" smtClean="0">
                <a:solidFill>
                  <a:schemeClr val="bg1"/>
                </a:solidFill>
              </a:rPr>
              <a:t>SM:  </a:t>
            </a:r>
            <a:r>
              <a:rPr lang="en-US" dirty="0" smtClean="0">
                <a:solidFill>
                  <a:schemeClr val="bg1"/>
                </a:solidFill>
                <a:latin typeface="Symbol" pitchFamily="18" charset="2"/>
              </a:rPr>
              <a:t>K</a:t>
            </a:r>
            <a:r>
              <a:rPr lang="en-US" baseline="-25000" dirty="0" smtClean="0">
                <a:solidFill>
                  <a:schemeClr val="bg1"/>
                </a:solidFill>
              </a:rPr>
              <a:t>L</a:t>
            </a:r>
            <a:r>
              <a:rPr lang="en-US" dirty="0" smtClean="0">
                <a:solidFill>
                  <a:schemeClr val="bg1"/>
                </a:solidFill>
              </a:rPr>
              <a:t>    </a:t>
            </a:r>
            <a:r>
              <a:rPr lang="en-US" dirty="0" smtClean="0">
                <a:solidFill>
                  <a:schemeClr val="bg1"/>
                </a:solidFill>
                <a:latin typeface="Symbol" pitchFamily="18" charset="2"/>
              </a:rPr>
              <a:t>p</a:t>
            </a:r>
            <a:r>
              <a:rPr lang="en-US" baseline="30000" dirty="0" smtClean="0">
                <a:solidFill>
                  <a:schemeClr val="bg1"/>
                </a:solidFill>
                <a:latin typeface="Symbol" pitchFamily="18" charset="2"/>
              </a:rPr>
              <a:t>0</a:t>
            </a:r>
            <a:r>
              <a:rPr lang="en-US" dirty="0" smtClean="0">
                <a:solidFill>
                  <a:schemeClr val="bg1"/>
                </a:solidFill>
                <a:latin typeface="Symbol" pitchFamily="18" charset="2"/>
              </a:rPr>
              <a:t> n n</a:t>
            </a:r>
            <a:endParaRPr lang="en-US" dirty="0">
              <a:solidFill>
                <a:schemeClr val="bg1"/>
              </a:solidFill>
            </a:endParaRPr>
          </a:p>
        </p:txBody>
      </p:sp>
      <p:sp>
        <p:nvSpPr>
          <p:cNvPr id="111" name="TextBox 110"/>
          <p:cNvSpPr txBox="1"/>
          <p:nvPr/>
        </p:nvSpPr>
        <p:spPr>
          <a:xfrm>
            <a:off x="4468367" y="5770473"/>
            <a:ext cx="2520626" cy="461665"/>
          </a:xfrm>
          <a:prstGeom prst="rect">
            <a:avLst/>
          </a:prstGeom>
          <a:noFill/>
        </p:spPr>
        <p:txBody>
          <a:bodyPr wrap="none" rtlCol="0">
            <a:spAutoFit/>
          </a:bodyPr>
          <a:lstStyle/>
          <a:p>
            <a:r>
              <a:rPr lang="en-US" dirty="0" smtClean="0">
                <a:solidFill>
                  <a:srgbClr val="FF0000"/>
                </a:solidFill>
              </a:rPr>
              <a:t>BSM:  </a:t>
            </a:r>
            <a:r>
              <a:rPr lang="en-US" dirty="0" smtClean="0">
                <a:solidFill>
                  <a:schemeClr val="bg1"/>
                </a:solidFill>
                <a:latin typeface="Symbol" pitchFamily="18" charset="2"/>
              </a:rPr>
              <a:t>K</a:t>
            </a:r>
            <a:r>
              <a:rPr lang="en-US" baseline="-25000" dirty="0" smtClean="0">
                <a:solidFill>
                  <a:schemeClr val="bg1"/>
                </a:solidFill>
              </a:rPr>
              <a:t>L</a:t>
            </a:r>
            <a:r>
              <a:rPr lang="en-US" dirty="0" smtClean="0">
                <a:solidFill>
                  <a:schemeClr val="bg1"/>
                </a:solidFill>
              </a:rPr>
              <a:t>    </a:t>
            </a:r>
            <a:r>
              <a:rPr lang="en-US" dirty="0" smtClean="0">
                <a:solidFill>
                  <a:schemeClr val="bg1"/>
                </a:solidFill>
                <a:latin typeface="Symbol" pitchFamily="18" charset="2"/>
              </a:rPr>
              <a:t>p</a:t>
            </a:r>
            <a:r>
              <a:rPr lang="en-US" baseline="30000" dirty="0" smtClean="0">
                <a:solidFill>
                  <a:schemeClr val="bg1"/>
                </a:solidFill>
                <a:latin typeface="Symbol" pitchFamily="18" charset="2"/>
              </a:rPr>
              <a:t>0</a:t>
            </a:r>
            <a:r>
              <a:rPr lang="en-US" dirty="0" smtClean="0">
                <a:solidFill>
                  <a:schemeClr val="bg1"/>
                </a:solidFill>
                <a:latin typeface="Symbol" pitchFamily="18" charset="2"/>
              </a:rPr>
              <a:t> n n</a:t>
            </a:r>
            <a:endParaRPr lang="en-US" dirty="0">
              <a:solidFill>
                <a:schemeClr val="bg1"/>
              </a:solidFill>
            </a:endParaRPr>
          </a:p>
        </p:txBody>
      </p:sp>
      <p:cxnSp>
        <p:nvCxnSpPr>
          <p:cNvPr id="113" name="Straight Arrow Connector 112"/>
          <p:cNvCxnSpPr/>
          <p:nvPr/>
        </p:nvCxnSpPr>
        <p:spPr bwMode="auto">
          <a:xfrm>
            <a:off x="5552238" y="3438143"/>
            <a:ext cx="219456" cy="1588"/>
          </a:xfrm>
          <a:prstGeom prst="straightConnector1">
            <a:avLst/>
          </a:prstGeom>
          <a:noFill/>
          <a:ln w="12700" cap="flat" cmpd="sng" algn="ctr">
            <a:solidFill>
              <a:srgbClr val="000000"/>
            </a:solidFill>
            <a:prstDash val="solid"/>
            <a:round/>
            <a:headEnd type="none" w="med" len="med"/>
            <a:tailEnd type="arrow"/>
          </a:ln>
          <a:effectLst/>
        </p:spPr>
      </p:cxnSp>
      <p:cxnSp>
        <p:nvCxnSpPr>
          <p:cNvPr id="114" name="Straight Arrow Connector 113"/>
          <p:cNvCxnSpPr/>
          <p:nvPr/>
        </p:nvCxnSpPr>
        <p:spPr bwMode="auto">
          <a:xfrm>
            <a:off x="5814361" y="6033819"/>
            <a:ext cx="219456" cy="1588"/>
          </a:xfrm>
          <a:prstGeom prst="straightConnector1">
            <a:avLst/>
          </a:prstGeom>
          <a:noFill/>
          <a:ln w="12700" cap="flat" cmpd="sng" algn="ctr">
            <a:solidFill>
              <a:schemeClr val="bg1"/>
            </a:solidFill>
            <a:prstDash val="solid"/>
            <a:round/>
            <a:headEnd type="none" w="med" len="med"/>
            <a:tailEnd type="arrow"/>
          </a:ln>
          <a:effectLst/>
        </p:spPr>
      </p:cxnSp>
      <p:cxnSp>
        <p:nvCxnSpPr>
          <p:cNvPr id="116" name="Straight Connector 115"/>
          <p:cNvCxnSpPr/>
          <p:nvPr/>
        </p:nvCxnSpPr>
        <p:spPr bwMode="auto">
          <a:xfrm>
            <a:off x="6473952" y="3350361"/>
            <a:ext cx="117044" cy="0"/>
          </a:xfrm>
          <a:prstGeom prst="line">
            <a:avLst/>
          </a:prstGeom>
          <a:noFill/>
          <a:ln w="12700" cap="flat" cmpd="sng" algn="ctr">
            <a:solidFill>
              <a:srgbClr val="000000"/>
            </a:solidFill>
            <a:prstDash val="solid"/>
            <a:round/>
            <a:headEnd type="none" w="med" len="med"/>
            <a:tailEnd type="none" w="med" len="med"/>
          </a:ln>
          <a:effectLst/>
        </p:spPr>
      </p:cxnSp>
      <p:cxnSp>
        <p:nvCxnSpPr>
          <p:cNvPr id="117" name="Straight Connector 116"/>
          <p:cNvCxnSpPr/>
          <p:nvPr/>
        </p:nvCxnSpPr>
        <p:spPr bwMode="auto">
          <a:xfrm>
            <a:off x="6736075" y="5938722"/>
            <a:ext cx="117044" cy="0"/>
          </a:xfrm>
          <a:prstGeom prst="line">
            <a:avLst/>
          </a:prstGeom>
          <a:noFill/>
          <a:ln w="1270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(g-2)  to uncertainty 0.14</a:t>
            </a:r>
            <a:r>
              <a:rPr lang="en-US" baseline="-10000" dirty="0" smtClean="0"/>
              <a:t>*</a:t>
            </a:r>
            <a:r>
              <a:rPr lang="en-US" dirty="0" smtClean="0"/>
              <a:t>10</a:t>
            </a:r>
            <a:r>
              <a:rPr lang="en-US" baseline="30000" dirty="0" smtClean="0"/>
              <a:t>-11</a:t>
            </a:r>
            <a:endParaRPr lang="en-US" baseline="30000"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E5D5EDEB-6195-4871-A178-7D2EF4954DE8}" type="slidenum">
              <a:rPr lang="en-US" smtClean="0"/>
              <a:pPr>
                <a:defRPr/>
              </a:pPr>
              <a:t>34</a:t>
            </a:fld>
            <a:endParaRPr lang="en-US" dirty="0"/>
          </a:p>
        </p:txBody>
      </p:sp>
      <p:pic>
        <p:nvPicPr>
          <p:cNvPr id="5" name="Picture 2" descr="ExperimentsVsTime-BLR-v3"/>
          <p:cNvPicPr>
            <a:picLocks noChangeAspect="1" noChangeArrowheads="1"/>
          </p:cNvPicPr>
          <p:nvPr/>
        </p:nvPicPr>
        <p:blipFill>
          <a:blip r:embed="rId2" cstate="print"/>
          <a:srcRect l="33333" t="37122" r="20589" b="32576"/>
          <a:stretch>
            <a:fillRect/>
          </a:stretch>
        </p:blipFill>
        <p:spPr bwMode="auto">
          <a:xfrm>
            <a:off x="3169803" y="1087821"/>
            <a:ext cx="3719726" cy="2222937"/>
          </a:xfrm>
          <a:prstGeom prst="rect">
            <a:avLst/>
          </a:prstGeom>
          <a:noFill/>
        </p:spPr>
      </p:pic>
      <p:grpSp>
        <p:nvGrpSpPr>
          <p:cNvPr id="41" name="Group 40"/>
          <p:cNvGrpSpPr/>
          <p:nvPr/>
        </p:nvGrpSpPr>
        <p:grpSpPr>
          <a:xfrm>
            <a:off x="1781478" y="3405359"/>
            <a:ext cx="6786721" cy="2979683"/>
            <a:chOff x="2159862" y="3263465"/>
            <a:chExt cx="6786721" cy="2979683"/>
          </a:xfrm>
        </p:grpSpPr>
        <p:grpSp>
          <p:nvGrpSpPr>
            <p:cNvPr id="33" name="Group 32"/>
            <p:cNvGrpSpPr/>
            <p:nvPr/>
          </p:nvGrpSpPr>
          <p:grpSpPr>
            <a:xfrm>
              <a:off x="5465222" y="3263465"/>
              <a:ext cx="3481361" cy="2979683"/>
              <a:chOff x="5405693" y="2416124"/>
              <a:chExt cx="3481361" cy="2979683"/>
            </a:xfrm>
          </p:grpSpPr>
          <p:pic>
            <p:nvPicPr>
              <p:cNvPr id="21" name="Picture 20" descr="SPS"/>
              <p:cNvPicPr>
                <a:picLocks noChangeAspect="1" noChangeArrowheads="1"/>
              </p:cNvPicPr>
              <p:nvPr/>
            </p:nvPicPr>
            <p:blipFill>
              <a:blip r:embed="rId3" cstate="print"/>
              <a:srcRect l="3762" t="15679" r="12355" b="8825"/>
              <a:stretch>
                <a:fillRect/>
              </a:stretch>
            </p:blipFill>
            <p:spPr bwMode="auto">
              <a:xfrm>
                <a:off x="5405693" y="2416124"/>
                <a:ext cx="3430397" cy="2979683"/>
              </a:xfrm>
              <a:prstGeom prst="rect">
                <a:avLst/>
              </a:prstGeom>
              <a:noFill/>
              <a:ln w="9525">
                <a:noFill/>
                <a:miter lim="800000"/>
                <a:headEnd/>
                <a:tailEnd/>
              </a:ln>
            </p:spPr>
          </p:pic>
          <p:sp>
            <p:nvSpPr>
              <p:cNvPr id="22" name="Text Box 21"/>
              <p:cNvSpPr txBox="1">
                <a:spLocks noChangeArrowheads="1"/>
              </p:cNvSpPr>
              <p:nvPr/>
            </p:nvSpPr>
            <p:spPr bwMode="auto">
              <a:xfrm>
                <a:off x="6405346" y="2445883"/>
                <a:ext cx="2385553" cy="276999"/>
              </a:xfrm>
              <a:prstGeom prst="rect">
                <a:avLst/>
              </a:prstGeom>
              <a:noFill/>
              <a:ln w="12700">
                <a:noFill/>
                <a:miter lim="800000"/>
                <a:headEnd/>
                <a:tailEnd/>
              </a:ln>
            </p:spPr>
            <p:txBody>
              <a:bodyPr lIns="0" tIns="0" rIns="0" bIns="0">
                <a:spAutoFit/>
              </a:bodyPr>
              <a:lstStyle/>
              <a:p>
                <a:pPr algn="r" eaLnBrk="0" hangingPunct="0"/>
                <a:r>
                  <a:rPr lang="en-US" sz="1800" dirty="0">
                    <a:solidFill>
                      <a:srgbClr val="000000"/>
                    </a:solidFill>
                  </a:rPr>
                  <a:t>Model</a:t>
                </a:r>
              </a:p>
            </p:txBody>
          </p:sp>
          <p:sp>
            <p:nvSpPr>
              <p:cNvPr id="23" name="Line 22"/>
              <p:cNvSpPr>
                <a:spLocks noChangeShapeType="1"/>
              </p:cNvSpPr>
              <p:nvPr/>
            </p:nvSpPr>
            <p:spPr bwMode="auto">
              <a:xfrm flipH="1">
                <a:off x="5955047" y="3568375"/>
                <a:ext cx="2764213" cy="0"/>
              </a:xfrm>
              <a:prstGeom prst="line">
                <a:avLst/>
              </a:prstGeom>
              <a:noFill/>
              <a:ln w="12700">
                <a:solidFill>
                  <a:schemeClr val="tx1"/>
                </a:solidFill>
                <a:round/>
                <a:headEnd/>
                <a:tailEnd/>
              </a:ln>
            </p:spPr>
            <p:txBody>
              <a:bodyPr lIns="0" tIns="0" rIns="0" bIns="0"/>
              <a:lstStyle/>
              <a:p>
                <a:endParaRPr lang="en-US" dirty="0"/>
              </a:p>
            </p:txBody>
          </p:sp>
          <p:sp>
            <p:nvSpPr>
              <p:cNvPr id="24" name="Line 23"/>
              <p:cNvSpPr>
                <a:spLocks noChangeShapeType="1"/>
              </p:cNvSpPr>
              <p:nvPr/>
            </p:nvSpPr>
            <p:spPr bwMode="auto">
              <a:xfrm>
                <a:off x="5955047" y="4887543"/>
                <a:ext cx="2783146" cy="0"/>
              </a:xfrm>
              <a:prstGeom prst="line">
                <a:avLst/>
              </a:prstGeom>
              <a:noFill/>
              <a:ln w="12700">
                <a:solidFill>
                  <a:schemeClr val="tx1"/>
                </a:solidFill>
                <a:prstDash val="lgDash"/>
                <a:round/>
                <a:headEnd/>
                <a:tailEnd/>
              </a:ln>
            </p:spPr>
            <p:txBody>
              <a:bodyPr lIns="0" tIns="0" rIns="0" bIns="0"/>
              <a:lstStyle/>
              <a:p>
                <a:endParaRPr lang="en-US" dirty="0"/>
              </a:p>
            </p:txBody>
          </p:sp>
          <p:grpSp>
            <p:nvGrpSpPr>
              <p:cNvPr id="25" name="Group 25"/>
              <p:cNvGrpSpPr>
                <a:grpSpLocks/>
              </p:cNvGrpSpPr>
              <p:nvPr/>
            </p:nvGrpSpPr>
            <p:grpSpPr bwMode="auto">
              <a:xfrm>
                <a:off x="7470852" y="4855542"/>
                <a:ext cx="410604" cy="235132"/>
                <a:chOff x="1365" y="3251"/>
                <a:chExt cx="347" cy="154"/>
              </a:xfrm>
            </p:grpSpPr>
            <p:sp>
              <p:nvSpPr>
                <p:cNvPr id="31" name="Rectangle 26"/>
                <p:cNvSpPr>
                  <a:spLocks noChangeArrowheads="1"/>
                </p:cNvSpPr>
                <p:nvPr/>
              </p:nvSpPr>
              <p:spPr bwMode="auto">
                <a:xfrm flipH="1" flipV="1">
                  <a:off x="1365" y="3303"/>
                  <a:ext cx="47" cy="47"/>
                </a:xfrm>
                <a:prstGeom prst="rect">
                  <a:avLst/>
                </a:prstGeom>
                <a:solidFill>
                  <a:srgbClr val="FF0000"/>
                </a:solidFill>
                <a:ln w="9525">
                  <a:solidFill>
                    <a:srgbClr val="FF0000"/>
                  </a:solidFill>
                  <a:miter lim="800000"/>
                  <a:headEnd/>
                  <a:tailEnd/>
                </a:ln>
              </p:spPr>
              <p:txBody>
                <a:bodyPr anchor="ctr">
                  <a:spAutoFit/>
                </a:bodyPr>
                <a:lstStyle/>
                <a:p>
                  <a:pPr algn="ctr"/>
                  <a:endParaRPr lang="en-US" dirty="0">
                    <a:solidFill>
                      <a:srgbClr val="FF33CC"/>
                    </a:solidFill>
                  </a:endParaRPr>
                </a:p>
              </p:txBody>
            </p:sp>
            <p:sp>
              <p:nvSpPr>
                <p:cNvPr id="32" name="Text Box 27"/>
                <p:cNvSpPr txBox="1">
                  <a:spLocks noChangeArrowheads="1"/>
                </p:cNvSpPr>
                <p:nvPr/>
              </p:nvSpPr>
              <p:spPr bwMode="auto">
                <a:xfrm>
                  <a:off x="1414" y="3251"/>
                  <a:ext cx="298" cy="154"/>
                </a:xfrm>
                <a:prstGeom prst="rect">
                  <a:avLst/>
                </a:prstGeom>
                <a:noFill/>
                <a:ln w="9525">
                  <a:noFill/>
                  <a:miter lim="800000"/>
                  <a:headEnd/>
                  <a:tailEnd/>
                </a:ln>
              </p:spPr>
              <p:txBody>
                <a:bodyPr>
                  <a:spAutoFit/>
                </a:bodyPr>
                <a:lstStyle/>
                <a:p>
                  <a:pPr algn="ctr"/>
                  <a:r>
                    <a:rPr lang="en-US" sz="1000" dirty="0">
                      <a:solidFill>
                        <a:srgbClr val="FF0000"/>
                      </a:solidFill>
                    </a:rPr>
                    <a:t>UED</a:t>
                  </a:r>
                </a:p>
              </p:txBody>
            </p:sp>
          </p:grpSp>
          <p:grpSp>
            <p:nvGrpSpPr>
              <p:cNvPr id="26" name="Group 6"/>
              <p:cNvGrpSpPr>
                <a:grpSpLocks/>
              </p:cNvGrpSpPr>
              <p:nvPr/>
            </p:nvGrpSpPr>
            <p:grpSpPr bwMode="auto">
              <a:xfrm>
                <a:off x="6117159" y="3043152"/>
                <a:ext cx="2721614" cy="1084040"/>
                <a:chOff x="1317" y="1904"/>
                <a:chExt cx="2300" cy="760"/>
              </a:xfrm>
            </p:grpSpPr>
            <p:sp>
              <p:nvSpPr>
                <p:cNvPr id="29" name="Rectangle 7"/>
                <p:cNvSpPr>
                  <a:spLocks noChangeArrowheads="1"/>
                </p:cNvSpPr>
                <p:nvPr/>
              </p:nvSpPr>
              <p:spPr bwMode="auto">
                <a:xfrm>
                  <a:off x="1317" y="2148"/>
                  <a:ext cx="2300" cy="516"/>
                </a:xfrm>
                <a:prstGeom prst="rect">
                  <a:avLst/>
                </a:prstGeom>
                <a:solidFill>
                  <a:srgbClr val="FF00FF">
                    <a:alpha val="45097"/>
                  </a:srgbClr>
                </a:solidFill>
                <a:ln w="12700">
                  <a:noFill/>
                  <a:prstDash val="sysDot"/>
                  <a:miter lim="800000"/>
                  <a:headEnd/>
                  <a:tailEnd/>
                </a:ln>
              </p:spPr>
              <p:txBody>
                <a:bodyPr wrap="none" lIns="0" tIns="0" rIns="0" bIns="0" anchor="ctr"/>
                <a:lstStyle/>
                <a:p>
                  <a:pPr algn="ctr"/>
                  <a:endParaRPr lang="en-US" dirty="0">
                    <a:solidFill>
                      <a:srgbClr val="FF33CC"/>
                    </a:solidFill>
                  </a:endParaRPr>
                </a:p>
              </p:txBody>
            </p:sp>
            <p:sp>
              <p:nvSpPr>
                <p:cNvPr id="30" name="Text Box 8"/>
                <p:cNvSpPr txBox="1">
                  <a:spLocks noChangeArrowheads="1"/>
                </p:cNvSpPr>
                <p:nvPr/>
              </p:nvSpPr>
              <p:spPr bwMode="auto">
                <a:xfrm>
                  <a:off x="3372" y="1904"/>
                  <a:ext cx="1" cy="185"/>
                </a:xfrm>
                <a:prstGeom prst="rect">
                  <a:avLst/>
                </a:prstGeom>
                <a:noFill/>
                <a:ln w="12700">
                  <a:noFill/>
                  <a:miter lim="800000"/>
                  <a:headEnd/>
                  <a:tailEnd/>
                </a:ln>
              </p:spPr>
              <p:txBody>
                <a:bodyPr wrap="none" lIns="0" tIns="0" rIns="0" bIns="0">
                  <a:spAutoFit/>
                </a:bodyPr>
                <a:lstStyle/>
                <a:p>
                  <a:pPr eaLnBrk="0" hangingPunct="0">
                    <a:spcBef>
                      <a:spcPct val="0"/>
                    </a:spcBef>
                  </a:pPr>
                  <a:endParaRPr lang="en-US" sz="1800" dirty="0">
                    <a:solidFill>
                      <a:schemeClr val="tx1"/>
                    </a:solidFill>
                  </a:endParaRPr>
                </a:p>
              </p:txBody>
            </p:sp>
          </p:grpSp>
          <p:sp>
            <p:nvSpPr>
              <p:cNvPr id="27" name="Rectangle 9"/>
              <p:cNvSpPr>
                <a:spLocks noChangeArrowheads="1"/>
              </p:cNvSpPr>
              <p:nvPr/>
            </p:nvSpPr>
            <p:spPr bwMode="auto">
              <a:xfrm>
                <a:off x="6122208" y="3623340"/>
                <a:ext cx="2721614" cy="299256"/>
              </a:xfrm>
              <a:prstGeom prst="rect">
                <a:avLst/>
              </a:prstGeom>
              <a:solidFill>
                <a:srgbClr val="3366FF">
                  <a:alpha val="58823"/>
                </a:srgbClr>
              </a:solidFill>
              <a:ln w="12700">
                <a:noFill/>
                <a:prstDash val="sysDot"/>
                <a:miter lim="800000"/>
                <a:headEnd/>
                <a:tailEnd/>
              </a:ln>
            </p:spPr>
            <p:txBody>
              <a:bodyPr wrap="none" lIns="0" tIns="0" rIns="0" bIns="0" anchor="ctr"/>
              <a:lstStyle/>
              <a:p>
                <a:pPr algn="ctr"/>
                <a:endParaRPr lang="en-US" dirty="0">
                  <a:solidFill>
                    <a:srgbClr val="FF33CC"/>
                  </a:solidFill>
                </a:endParaRPr>
              </a:p>
            </p:txBody>
          </p:sp>
          <p:sp>
            <p:nvSpPr>
              <p:cNvPr id="28" name="Line 14"/>
              <p:cNvSpPr>
                <a:spLocks noChangeShapeType="1"/>
              </p:cNvSpPr>
              <p:nvPr/>
            </p:nvSpPr>
            <p:spPr bwMode="auto">
              <a:xfrm>
                <a:off x="6099175" y="4875329"/>
                <a:ext cx="2787879" cy="12215"/>
              </a:xfrm>
              <a:prstGeom prst="line">
                <a:avLst/>
              </a:prstGeom>
              <a:noFill/>
              <a:ln w="38100">
                <a:solidFill>
                  <a:schemeClr val="bg1"/>
                </a:solidFill>
                <a:prstDash val="lgDash"/>
                <a:round/>
                <a:headEnd/>
                <a:tailEnd/>
              </a:ln>
            </p:spPr>
            <p:txBody>
              <a:bodyPr lIns="0" tIns="0" rIns="0" bIns="0"/>
              <a:lstStyle/>
              <a:p>
                <a:endParaRPr lang="en-US" dirty="0"/>
              </a:p>
            </p:txBody>
          </p:sp>
        </p:grpSp>
        <p:grpSp>
          <p:nvGrpSpPr>
            <p:cNvPr id="37" name="Group 36"/>
            <p:cNvGrpSpPr/>
            <p:nvPr/>
          </p:nvGrpSpPr>
          <p:grpSpPr>
            <a:xfrm>
              <a:off x="2159862" y="3263465"/>
              <a:ext cx="3017274" cy="2976465"/>
              <a:chOff x="2996937" y="2797794"/>
              <a:chExt cx="3133688" cy="3394839"/>
            </a:xfrm>
          </p:grpSpPr>
          <p:pic>
            <p:nvPicPr>
              <p:cNvPr id="34" name="Picture 7"/>
              <p:cNvPicPr>
                <a:picLocks noChangeAspect="1" noChangeArrowheads="1"/>
              </p:cNvPicPr>
              <p:nvPr/>
            </p:nvPicPr>
            <p:blipFill>
              <a:blip r:embed="rId4" cstate="print"/>
              <a:srcRect l="1500" t="20912" r="53638" b="7657"/>
              <a:stretch>
                <a:fillRect/>
              </a:stretch>
            </p:blipFill>
            <p:spPr bwMode="auto">
              <a:xfrm>
                <a:off x="2996937" y="2797794"/>
                <a:ext cx="3133688" cy="3394839"/>
              </a:xfrm>
              <a:prstGeom prst="rect">
                <a:avLst/>
              </a:prstGeom>
              <a:noFill/>
              <a:ln w="12700">
                <a:noFill/>
                <a:miter lim="800000"/>
                <a:headEnd/>
                <a:tailEnd/>
              </a:ln>
              <a:effectLst/>
            </p:spPr>
          </p:pic>
          <p:sp>
            <p:nvSpPr>
              <p:cNvPr id="35" name="TextBox 34"/>
              <p:cNvSpPr txBox="1"/>
              <p:nvPr/>
            </p:nvSpPr>
            <p:spPr>
              <a:xfrm>
                <a:off x="5505543" y="5250701"/>
                <a:ext cx="564718" cy="351038"/>
              </a:xfrm>
              <a:prstGeom prst="rect">
                <a:avLst/>
              </a:prstGeom>
              <a:noFill/>
            </p:spPr>
            <p:txBody>
              <a:bodyPr wrap="none" rtlCol="0">
                <a:spAutoFit/>
              </a:bodyPr>
              <a:lstStyle/>
              <a:p>
                <a:r>
                  <a:rPr lang="en-US" sz="1400" dirty="0" smtClean="0">
                    <a:solidFill>
                      <a:srgbClr val="000000"/>
                    </a:solidFill>
                  </a:rPr>
                  <a:t>LHC</a:t>
                </a:r>
                <a:endParaRPr lang="en-US" sz="1400" dirty="0">
                  <a:solidFill>
                    <a:srgbClr val="000000"/>
                  </a:solidFill>
                </a:endParaRPr>
              </a:p>
            </p:txBody>
          </p:sp>
          <p:sp>
            <p:nvSpPr>
              <p:cNvPr id="36" name="Oval 35"/>
              <p:cNvSpPr/>
              <p:nvPr/>
            </p:nvSpPr>
            <p:spPr bwMode="auto">
              <a:xfrm>
                <a:off x="4940524" y="3998794"/>
                <a:ext cx="627796" cy="3138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92" name="Rectangle 18"/>
          <p:cNvSpPr>
            <a:spLocks noGrp="1" noChangeArrowheads="1"/>
          </p:cNvSpPr>
          <p:nvPr>
            <p:ph type="title"/>
          </p:nvPr>
        </p:nvSpPr>
        <p:spPr/>
        <p:txBody>
          <a:bodyPr/>
          <a:lstStyle/>
          <a:p>
            <a:pPr algn="ctr"/>
            <a:r>
              <a:rPr lang="en-US" dirty="0"/>
              <a:t>M</a:t>
            </a:r>
            <a:r>
              <a:rPr lang="en-US" dirty="0" smtClean="0"/>
              <a:t>u2e</a:t>
            </a:r>
            <a:r>
              <a:rPr lang="en-US" dirty="0" smtClean="0">
                <a:sym typeface="Wingdings" pitchFamily="2" charset="2"/>
              </a:rPr>
              <a:t> </a:t>
            </a:r>
            <a:r>
              <a:rPr lang="en-US" dirty="0">
                <a:sym typeface="Wingdings" pitchFamily="2" charset="2"/>
              </a:rPr>
              <a:t>can probe 10</a:t>
            </a:r>
            <a:r>
              <a:rPr lang="en-US" baseline="30000" dirty="0">
                <a:sym typeface="Wingdings" pitchFamily="2" charset="2"/>
              </a:rPr>
              <a:t>3</a:t>
            </a:r>
            <a:r>
              <a:rPr lang="en-US" dirty="0">
                <a:sym typeface="Wingdings" pitchFamily="2" charset="2"/>
              </a:rPr>
              <a:t> – 10</a:t>
            </a:r>
            <a:r>
              <a:rPr lang="en-US" baseline="30000" dirty="0">
                <a:sym typeface="Wingdings" pitchFamily="2" charset="2"/>
              </a:rPr>
              <a:t>4 </a:t>
            </a:r>
            <a:r>
              <a:rPr lang="en-US" dirty="0">
                <a:sym typeface="Wingdings" pitchFamily="2" charset="2"/>
              </a:rPr>
              <a:t>TeV</a:t>
            </a:r>
          </a:p>
        </p:txBody>
      </p:sp>
      <p:sp>
        <p:nvSpPr>
          <p:cNvPr id="16" name="Footer Placeholder 1"/>
          <p:cNvSpPr>
            <a:spLocks noGrp="1"/>
          </p:cNvSpPr>
          <p:nvPr>
            <p:ph type="ftr" sz="quarter" idx="10"/>
          </p:nvPr>
        </p:nvSpPr>
        <p:spPr/>
        <p:txBody>
          <a:bodyPr/>
          <a:lstStyle/>
          <a:p>
            <a:r>
              <a:rPr lang="en-US" smtClean="0"/>
              <a:t>P Oddone, DOE Planning Meeting, June 10, 2010</a:t>
            </a:r>
            <a:endParaRPr lang="en-US" sz="1200" dirty="0"/>
          </a:p>
        </p:txBody>
      </p:sp>
      <p:sp>
        <p:nvSpPr>
          <p:cNvPr id="17" name="Slide Number Placeholder 2"/>
          <p:cNvSpPr>
            <a:spLocks noGrp="1"/>
          </p:cNvSpPr>
          <p:nvPr>
            <p:ph type="sldNum" sz="quarter" idx="11"/>
          </p:nvPr>
        </p:nvSpPr>
        <p:spPr/>
        <p:txBody>
          <a:bodyPr/>
          <a:lstStyle/>
          <a:p>
            <a:fld id="{38E7651F-BBB2-41A8-A70F-4892620DE071}" type="slidenum">
              <a:rPr lang="en-US"/>
              <a:pPr/>
              <a:t>35</a:t>
            </a:fld>
            <a:endParaRPr lang="en-US" dirty="0"/>
          </a:p>
        </p:txBody>
      </p:sp>
      <p:sp>
        <p:nvSpPr>
          <p:cNvPr id="1099779" name="Slide Number Placeholder 3"/>
          <p:cNvSpPr txBox="1">
            <a:spLocks noGrp="1"/>
          </p:cNvSpPr>
          <p:nvPr/>
        </p:nvSpPr>
        <p:spPr bwMode="auto">
          <a:xfrm>
            <a:off x="381000" y="6305550"/>
            <a:ext cx="1905000" cy="457200"/>
          </a:xfrm>
          <a:prstGeom prst="rect">
            <a:avLst/>
          </a:prstGeom>
          <a:noFill/>
          <a:ln w="9525">
            <a:noFill/>
            <a:miter lim="800000"/>
            <a:headEnd/>
            <a:tailEnd/>
          </a:ln>
        </p:spPr>
        <p:txBody>
          <a:bodyPr anchor="b"/>
          <a:lstStyle/>
          <a:p>
            <a:pPr algn="l">
              <a:spcBef>
                <a:spcPct val="0"/>
              </a:spcBef>
              <a:buClrTx/>
              <a:buSzTx/>
              <a:buFontTx/>
              <a:buNone/>
            </a:pPr>
            <a:fld id="{9FB00622-17F2-4A4B-AB07-0367C8659FE4}" type="slidenum">
              <a:rPr lang="en-US" sz="1200">
                <a:solidFill>
                  <a:srgbClr val="FFFFFF"/>
                </a:solidFill>
              </a:rPr>
              <a:pPr algn="l">
                <a:spcBef>
                  <a:spcPct val="0"/>
                </a:spcBef>
                <a:buClrTx/>
                <a:buSzTx/>
                <a:buFontTx/>
                <a:buNone/>
              </a:pPr>
              <a:t>35</a:t>
            </a:fld>
            <a:endParaRPr lang="en-US" sz="1200" dirty="0">
              <a:solidFill>
                <a:srgbClr val="FFFFFF"/>
              </a:solidFill>
            </a:endParaRPr>
          </a:p>
        </p:txBody>
      </p:sp>
      <p:grpSp>
        <p:nvGrpSpPr>
          <p:cNvPr id="2" name="Group 18"/>
          <p:cNvGrpSpPr/>
          <p:nvPr/>
        </p:nvGrpSpPr>
        <p:grpSpPr>
          <a:xfrm>
            <a:off x="1008979" y="1277002"/>
            <a:ext cx="7601607" cy="4991756"/>
            <a:chOff x="190500" y="685800"/>
            <a:chExt cx="8877300" cy="5772150"/>
          </a:xfrm>
        </p:grpSpPr>
        <p:sp>
          <p:nvSpPr>
            <p:cNvPr id="1099783" name="Text Box 5"/>
            <p:cNvSpPr txBox="1">
              <a:spLocks noChangeArrowheads="1"/>
            </p:cNvSpPr>
            <p:nvPr/>
          </p:nvSpPr>
          <p:spPr bwMode="auto">
            <a:xfrm>
              <a:off x="7040563" y="5116513"/>
              <a:ext cx="2027237" cy="396875"/>
            </a:xfrm>
            <a:prstGeom prst="rect">
              <a:avLst/>
            </a:prstGeom>
            <a:noFill/>
            <a:ln w="25400" algn="ctr">
              <a:noFill/>
              <a:miter lim="800000"/>
              <a:headEnd/>
              <a:tailEnd/>
            </a:ln>
          </p:spPr>
          <p:txBody>
            <a:bodyPr>
              <a:spAutoFit/>
            </a:bodyPr>
            <a:lstStyle/>
            <a:p>
              <a:pPr algn="ctr" eaLnBrk="0" hangingPunct="0">
                <a:spcBef>
                  <a:spcPct val="0"/>
                </a:spcBef>
                <a:buClrTx/>
                <a:buSzTx/>
                <a:buFont typeface="Symbol" pitchFamily="18" charset="2"/>
                <a:buNone/>
              </a:pPr>
              <a:r>
                <a:rPr lang="en-US" sz="2000" dirty="0">
                  <a:solidFill>
                    <a:srgbClr val="000000"/>
                  </a:solidFill>
                </a:rPr>
                <a:t>Compositeness</a:t>
              </a:r>
            </a:p>
          </p:txBody>
        </p:sp>
        <p:sp>
          <p:nvSpPr>
            <p:cNvPr id="1099780" name="Rectangle 5"/>
            <p:cNvSpPr>
              <a:spLocks noChangeArrowheads="1"/>
            </p:cNvSpPr>
            <p:nvPr/>
          </p:nvSpPr>
          <p:spPr bwMode="auto">
            <a:xfrm>
              <a:off x="190500" y="685800"/>
              <a:ext cx="8763000" cy="5772150"/>
            </a:xfrm>
            <a:prstGeom prst="rect">
              <a:avLst/>
            </a:prstGeom>
            <a:solidFill>
              <a:srgbClr val="FFFFFF"/>
            </a:solidFill>
            <a:ln w="9525" algn="ctr">
              <a:noFill/>
              <a:miter lim="800000"/>
              <a:headEnd/>
              <a:tailEnd/>
            </a:ln>
          </p:spPr>
          <p:txBody>
            <a:bodyPr wrap="none" anchor="ctr"/>
            <a:lstStyle/>
            <a:p>
              <a:endParaRPr lang="en-US" sz="1000" dirty="0">
                <a:solidFill>
                  <a:srgbClr val="000000"/>
                </a:solidFill>
              </a:endParaRPr>
            </a:p>
          </p:txBody>
        </p:sp>
        <p:pic>
          <p:nvPicPr>
            <p:cNvPr id="1099781" name="Picture 3" descr="susyloop"/>
            <p:cNvPicPr>
              <a:picLocks noChangeAspect="1" noChangeArrowheads="1"/>
            </p:cNvPicPr>
            <p:nvPr/>
          </p:nvPicPr>
          <p:blipFill>
            <a:blip r:embed="rId2" cstate="print"/>
            <a:srcRect t="7680" b="5760"/>
            <a:stretch>
              <a:fillRect/>
            </a:stretch>
          </p:blipFill>
          <p:spPr bwMode="auto">
            <a:xfrm>
              <a:off x="241300" y="5454650"/>
              <a:ext cx="1752600" cy="952500"/>
            </a:xfrm>
            <a:prstGeom prst="rect">
              <a:avLst/>
            </a:prstGeom>
            <a:noFill/>
            <a:ln w="9525">
              <a:noFill/>
              <a:miter lim="800000"/>
              <a:headEnd/>
              <a:tailEnd/>
            </a:ln>
          </p:spPr>
        </p:pic>
        <p:pic>
          <p:nvPicPr>
            <p:cNvPr id="1099782" name="Picture 4" descr="pointlike"/>
            <p:cNvPicPr>
              <a:picLocks noChangeAspect="1" noChangeArrowheads="1"/>
            </p:cNvPicPr>
            <p:nvPr/>
          </p:nvPicPr>
          <p:blipFill>
            <a:blip r:embed="rId3" cstate="print"/>
            <a:srcRect t="19200" b="5280"/>
            <a:stretch>
              <a:fillRect/>
            </a:stretch>
          </p:blipFill>
          <p:spPr bwMode="auto">
            <a:xfrm>
              <a:off x="7240588" y="5605463"/>
              <a:ext cx="1600200" cy="757237"/>
            </a:xfrm>
            <a:prstGeom prst="rect">
              <a:avLst/>
            </a:prstGeom>
            <a:noFill/>
            <a:ln w="9525">
              <a:noFill/>
              <a:miter lim="800000"/>
              <a:headEnd/>
              <a:tailEnd/>
            </a:ln>
          </p:spPr>
        </p:pic>
        <p:sp>
          <p:nvSpPr>
            <p:cNvPr id="1099784" name="Text Box 6"/>
            <p:cNvSpPr txBox="1">
              <a:spLocks noChangeArrowheads="1"/>
            </p:cNvSpPr>
            <p:nvPr/>
          </p:nvSpPr>
          <p:spPr bwMode="auto">
            <a:xfrm>
              <a:off x="495300" y="5027613"/>
              <a:ext cx="1227138" cy="396875"/>
            </a:xfrm>
            <a:prstGeom prst="rect">
              <a:avLst/>
            </a:prstGeom>
            <a:noFill/>
            <a:ln w="25400" algn="ctr">
              <a:noFill/>
              <a:miter lim="800000"/>
              <a:headEnd/>
              <a:tailEnd/>
            </a:ln>
          </p:spPr>
          <p:txBody>
            <a:bodyPr>
              <a:spAutoFit/>
            </a:bodyPr>
            <a:lstStyle/>
            <a:p>
              <a:pPr algn="ctr" eaLnBrk="0" hangingPunct="0">
                <a:spcBef>
                  <a:spcPct val="0"/>
                </a:spcBef>
                <a:buClrTx/>
                <a:buSzTx/>
                <a:buFont typeface="Symbol" pitchFamily="18" charset="2"/>
                <a:buNone/>
              </a:pPr>
              <a:r>
                <a:rPr lang="en-US" sz="2000" dirty="0">
                  <a:solidFill>
                    <a:srgbClr val="000000"/>
                  </a:solidFill>
                </a:rPr>
                <a:t>SUSY</a:t>
              </a:r>
              <a:endParaRPr lang="en-US" sz="2000" baseline="30000" dirty="0">
                <a:solidFill>
                  <a:srgbClr val="000000"/>
                </a:solidFill>
              </a:endParaRPr>
            </a:p>
          </p:txBody>
        </p:sp>
        <p:sp>
          <p:nvSpPr>
            <p:cNvPr id="1099785" name="Text Box 7"/>
            <p:cNvSpPr txBox="1">
              <a:spLocks noChangeArrowheads="1"/>
            </p:cNvSpPr>
            <p:nvPr/>
          </p:nvSpPr>
          <p:spPr bwMode="auto">
            <a:xfrm>
              <a:off x="3592513" y="5840413"/>
              <a:ext cx="2130425" cy="396875"/>
            </a:xfrm>
            <a:prstGeom prst="rect">
              <a:avLst/>
            </a:prstGeom>
            <a:noFill/>
            <a:ln w="25400" algn="ctr">
              <a:noFill/>
              <a:miter lim="800000"/>
              <a:headEnd/>
              <a:tailEnd/>
            </a:ln>
          </p:spPr>
          <p:txBody>
            <a:bodyPr wrap="none">
              <a:spAutoFit/>
            </a:bodyPr>
            <a:lstStyle/>
            <a:p>
              <a:pPr algn="ctr" eaLnBrk="0" hangingPunct="0">
                <a:spcBef>
                  <a:spcPct val="0"/>
                </a:spcBef>
                <a:buClrTx/>
                <a:buSzTx/>
                <a:buFontTx/>
                <a:buNone/>
              </a:pPr>
              <a:r>
                <a:rPr lang="en-US" sz="2000" dirty="0">
                  <a:solidFill>
                    <a:srgbClr val="000000"/>
                  </a:solidFill>
                </a:rPr>
                <a:t>Model Parameter</a:t>
              </a:r>
            </a:p>
          </p:txBody>
        </p:sp>
        <p:sp>
          <p:nvSpPr>
            <p:cNvPr id="1099786" name="AutoShape 10"/>
            <p:cNvSpPr>
              <a:spLocks noChangeArrowheads="1"/>
            </p:cNvSpPr>
            <p:nvPr/>
          </p:nvSpPr>
          <p:spPr bwMode="auto">
            <a:xfrm>
              <a:off x="2209800" y="5791200"/>
              <a:ext cx="533400" cy="5143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25400" algn="ctr">
              <a:solidFill>
                <a:srgbClr val="990000"/>
              </a:solidFill>
              <a:miter lim="800000"/>
              <a:headEnd/>
              <a:tailEnd/>
            </a:ln>
          </p:spPr>
          <p:txBody>
            <a:bodyPr wrap="none" anchor="ctr"/>
            <a:lstStyle/>
            <a:p>
              <a:pPr algn="ctr" eaLnBrk="0" hangingPunct="0">
                <a:spcBef>
                  <a:spcPct val="0"/>
                </a:spcBef>
                <a:buClrTx/>
                <a:buSzTx/>
                <a:buFontTx/>
                <a:buNone/>
              </a:pPr>
              <a:endParaRPr lang="en-US" sz="1600" dirty="0"/>
            </a:p>
          </p:txBody>
        </p:sp>
        <p:sp>
          <p:nvSpPr>
            <p:cNvPr id="1099787" name="AutoShape 11"/>
            <p:cNvSpPr>
              <a:spLocks noChangeArrowheads="1"/>
            </p:cNvSpPr>
            <p:nvPr/>
          </p:nvSpPr>
          <p:spPr bwMode="auto">
            <a:xfrm flipH="1">
              <a:off x="6516688" y="5792788"/>
              <a:ext cx="533400" cy="5143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25400" algn="ctr">
              <a:solidFill>
                <a:srgbClr val="990000"/>
              </a:solidFill>
              <a:miter lim="800000"/>
              <a:headEnd/>
              <a:tailEnd/>
            </a:ln>
          </p:spPr>
          <p:txBody>
            <a:bodyPr wrap="none" anchor="ctr"/>
            <a:lstStyle/>
            <a:p>
              <a:pPr algn="ctr" eaLnBrk="0" hangingPunct="0">
                <a:spcBef>
                  <a:spcPct val="0"/>
                </a:spcBef>
                <a:buClrTx/>
                <a:buSzTx/>
                <a:buFontTx/>
                <a:buNone/>
              </a:pPr>
              <a:endParaRPr lang="en-US" sz="1600" dirty="0"/>
            </a:p>
          </p:txBody>
        </p:sp>
        <p:pic>
          <p:nvPicPr>
            <p:cNvPr id="1099788" name="Picture 19"/>
            <p:cNvPicPr>
              <a:picLocks noChangeAspect="1" noChangeArrowheads="1"/>
            </p:cNvPicPr>
            <p:nvPr/>
          </p:nvPicPr>
          <p:blipFill>
            <a:blip r:embed="rId4" cstate="print"/>
            <a:srcRect l="4713" b="4474"/>
            <a:stretch>
              <a:fillRect/>
            </a:stretch>
          </p:blipFill>
          <p:spPr bwMode="auto">
            <a:xfrm>
              <a:off x="1965325" y="866775"/>
              <a:ext cx="5006975" cy="4892675"/>
            </a:xfrm>
            <a:prstGeom prst="rect">
              <a:avLst/>
            </a:prstGeom>
            <a:noFill/>
            <a:ln w="0" algn="ctr">
              <a:noFill/>
              <a:miter lim="800000"/>
              <a:headEnd/>
              <a:tailEnd/>
            </a:ln>
          </p:spPr>
        </p:pic>
        <p:sp>
          <p:nvSpPr>
            <p:cNvPr id="1099789" name="Text Box 13"/>
            <p:cNvSpPr txBox="1">
              <a:spLocks noChangeArrowheads="1"/>
            </p:cNvSpPr>
            <p:nvPr/>
          </p:nvSpPr>
          <p:spPr bwMode="auto">
            <a:xfrm>
              <a:off x="630238" y="850900"/>
              <a:ext cx="2051050" cy="701675"/>
            </a:xfrm>
            <a:prstGeom prst="rect">
              <a:avLst/>
            </a:prstGeom>
            <a:noFill/>
            <a:ln w="25400" algn="ctr">
              <a:noFill/>
              <a:miter lim="800000"/>
              <a:headEnd/>
              <a:tailEnd/>
            </a:ln>
          </p:spPr>
          <p:txBody>
            <a:bodyPr>
              <a:spAutoFit/>
            </a:bodyPr>
            <a:lstStyle/>
            <a:p>
              <a:pPr algn="ctr" eaLnBrk="0" hangingPunct="0">
                <a:spcBef>
                  <a:spcPct val="0"/>
                </a:spcBef>
                <a:buClrTx/>
                <a:buSzTx/>
                <a:buFontTx/>
                <a:buNone/>
              </a:pPr>
              <a:r>
                <a:rPr lang="en-US" sz="2000" dirty="0">
                  <a:solidFill>
                    <a:srgbClr val="000000"/>
                  </a:solidFill>
                </a:rPr>
                <a:t>New Physics</a:t>
              </a:r>
            </a:p>
            <a:p>
              <a:pPr algn="ctr" eaLnBrk="0" hangingPunct="0">
                <a:spcBef>
                  <a:spcPct val="0"/>
                </a:spcBef>
                <a:buClrTx/>
                <a:buSzTx/>
                <a:buFontTx/>
                <a:buNone/>
              </a:pPr>
              <a:r>
                <a:rPr lang="en-US" sz="2000" dirty="0">
                  <a:solidFill>
                    <a:srgbClr val="000000"/>
                  </a:solidFill>
                </a:rPr>
                <a:t>Scale (TeV)</a:t>
              </a:r>
            </a:p>
          </p:txBody>
        </p:sp>
        <p:sp>
          <p:nvSpPr>
            <p:cNvPr id="1099790" name="Text Box 15"/>
            <p:cNvSpPr txBox="1">
              <a:spLocks noChangeArrowheads="1"/>
            </p:cNvSpPr>
            <p:nvPr/>
          </p:nvSpPr>
          <p:spPr bwMode="auto">
            <a:xfrm>
              <a:off x="2626522" y="4510647"/>
              <a:ext cx="1924050" cy="366712"/>
            </a:xfrm>
            <a:prstGeom prst="rect">
              <a:avLst/>
            </a:prstGeom>
            <a:noFill/>
            <a:ln w="25400" algn="ctr">
              <a:noFill/>
              <a:miter lim="800000"/>
              <a:headEnd/>
              <a:tailEnd/>
            </a:ln>
          </p:spPr>
          <p:txBody>
            <a:bodyPr wrap="none">
              <a:spAutoFit/>
            </a:bodyPr>
            <a:lstStyle/>
            <a:p>
              <a:pPr algn="ctr" eaLnBrk="0" hangingPunct="0">
                <a:spcBef>
                  <a:spcPct val="0"/>
                </a:spcBef>
                <a:buClrTx/>
                <a:buSzTx/>
                <a:buFontTx/>
                <a:buNone/>
              </a:pPr>
              <a:r>
                <a:rPr lang="en-US" sz="1800" dirty="0">
                  <a:solidFill>
                    <a:srgbClr val="0000FF"/>
                  </a:solidFill>
                </a:rPr>
                <a:t>MEG Experiment</a:t>
              </a:r>
            </a:p>
          </p:txBody>
        </p:sp>
        <p:sp>
          <p:nvSpPr>
            <p:cNvPr id="1099791" name="Text Box 17"/>
            <p:cNvSpPr txBox="1">
              <a:spLocks noChangeArrowheads="1"/>
            </p:cNvSpPr>
            <p:nvPr/>
          </p:nvSpPr>
          <p:spPr bwMode="auto">
            <a:xfrm>
              <a:off x="6769100" y="1868488"/>
              <a:ext cx="1860550" cy="1371600"/>
            </a:xfrm>
            <a:prstGeom prst="rect">
              <a:avLst/>
            </a:prstGeom>
            <a:noFill/>
            <a:ln w="25400" algn="ctr">
              <a:noFill/>
              <a:miter lim="800000"/>
              <a:headEnd/>
              <a:tailEnd/>
            </a:ln>
          </p:spPr>
          <p:txBody>
            <a:bodyPr wrap="none">
              <a:spAutoFit/>
            </a:bodyPr>
            <a:lstStyle/>
            <a:p>
              <a:pPr algn="ctr" eaLnBrk="0" hangingPunct="0">
                <a:spcBef>
                  <a:spcPct val="0"/>
                </a:spcBef>
                <a:buClrTx/>
                <a:buSzTx/>
                <a:buFontTx/>
                <a:buNone/>
              </a:pPr>
              <a:r>
                <a:rPr lang="en-US" sz="2000" b="1" dirty="0">
                  <a:solidFill>
                    <a:srgbClr val="CC3300"/>
                  </a:solidFill>
                </a:rPr>
                <a:t>with Project X</a:t>
              </a:r>
            </a:p>
            <a:p>
              <a:pPr algn="ctr" eaLnBrk="0" hangingPunct="0">
                <a:spcBef>
                  <a:spcPct val="0"/>
                </a:spcBef>
                <a:buClrTx/>
                <a:buSzTx/>
                <a:buFontTx/>
                <a:buNone/>
              </a:pPr>
              <a:endParaRPr lang="en-US" sz="2000" b="1" dirty="0">
                <a:solidFill>
                  <a:srgbClr val="CC3300"/>
                </a:solidFill>
              </a:endParaRPr>
            </a:p>
            <a:p>
              <a:pPr algn="ctr" eaLnBrk="0" hangingPunct="0">
                <a:spcBef>
                  <a:spcPct val="0"/>
                </a:spcBef>
                <a:buClrTx/>
                <a:buSzTx/>
                <a:buFontTx/>
                <a:buNone/>
              </a:pPr>
              <a:endParaRPr lang="en-US" b="1" dirty="0">
                <a:solidFill>
                  <a:srgbClr val="CC3300"/>
                </a:solidFill>
              </a:endParaRPr>
            </a:p>
            <a:p>
              <a:pPr algn="ctr" eaLnBrk="0" hangingPunct="0">
                <a:spcBef>
                  <a:spcPct val="0"/>
                </a:spcBef>
                <a:buClrTx/>
                <a:buSzTx/>
                <a:buFontTx/>
                <a:buNone/>
              </a:pPr>
              <a:r>
                <a:rPr lang="en-US" sz="2000" b="1" dirty="0">
                  <a:solidFill>
                    <a:srgbClr val="CC3300"/>
                  </a:solidFill>
                </a:rPr>
                <a:t>pre-Project X</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3"/>
          <p:cNvSpPr>
            <a:spLocks noChangeArrowheads="1"/>
          </p:cNvSpPr>
          <p:nvPr/>
        </p:nvSpPr>
        <p:spPr bwMode="auto">
          <a:xfrm>
            <a:off x="906463" y="2967038"/>
            <a:ext cx="7323137" cy="1363662"/>
          </a:xfrm>
          <a:prstGeom prst="rect">
            <a:avLst/>
          </a:prstGeom>
          <a:solidFill>
            <a:srgbClr val="FF0000">
              <a:alpha val="18823"/>
            </a:srgbClr>
          </a:solidFill>
          <a:ln w="9525" algn="ctr">
            <a:solidFill>
              <a:srgbClr val="000000"/>
            </a:solidFill>
            <a:round/>
            <a:headEnd/>
            <a:tailEnd/>
          </a:ln>
        </p:spPr>
        <p:txBody>
          <a:bodyPr/>
          <a:lstStyle/>
          <a:p>
            <a:endParaRPr lang="en-US" dirty="0"/>
          </a:p>
        </p:txBody>
      </p:sp>
      <p:sp>
        <p:nvSpPr>
          <p:cNvPr id="21509" name="Title 1"/>
          <p:cNvSpPr>
            <a:spLocks noGrp="1"/>
          </p:cNvSpPr>
          <p:nvPr>
            <p:ph type="title"/>
          </p:nvPr>
        </p:nvSpPr>
        <p:spPr/>
        <p:txBody>
          <a:bodyPr/>
          <a:lstStyle/>
          <a:p>
            <a:r>
              <a:rPr lang="en-US" dirty="0" smtClean="0"/>
              <a:t>Summary: intensity frontier strategy</a:t>
            </a:r>
          </a:p>
        </p:txBody>
      </p:sp>
      <p:sp>
        <p:nvSpPr>
          <p:cNvPr id="21510" name="Footer Placeholder 2"/>
          <p:cNvSpPr>
            <a:spLocks noGrp="1"/>
          </p:cNvSpPr>
          <p:nvPr>
            <p:ph type="ftr" sz="quarter" idx="10"/>
          </p:nvPr>
        </p:nvSpPr>
        <p:spPr>
          <a:noFill/>
        </p:spPr>
        <p:txBody>
          <a:bodyPr/>
          <a:lstStyle/>
          <a:p>
            <a:r>
              <a:rPr lang="en-US" smtClean="0">
                <a:latin typeface="Arial" pitchFamily="34" charset="0"/>
              </a:rPr>
              <a:t>P Oddone, DOE Planning Meeting, June 10, 2010</a:t>
            </a:r>
            <a:endParaRPr lang="en-US" dirty="0" smtClean="0">
              <a:latin typeface="Arial" pitchFamily="34" charset="0"/>
            </a:endParaRPr>
          </a:p>
        </p:txBody>
      </p:sp>
      <p:sp>
        <p:nvSpPr>
          <p:cNvPr id="21511" name="Slide Number Placeholder 3"/>
          <p:cNvSpPr>
            <a:spLocks noGrp="1"/>
          </p:cNvSpPr>
          <p:nvPr>
            <p:ph type="sldNum" sz="quarter" idx="11"/>
          </p:nvPr>
        </p:nvSpPr>
        <p:spPr>
          <a:noFill/>
        </p:spPr>
        <p:txBody>
          <a:bodyPr/>
          <a:lstStyle/>
          <a:p>
            <a:fld id="{51FF3F57-D8BA-4D1D-9E2B-2A3E3F130B02}" type="slidenum">
              <a:rPr lang="en-US" smtClean="0">
                <a:latin typeface="Arial" pitchFamily="34" charset="0"/>
              </a:rPr>
              <a:pPr/>
              <a:t>36</a:t>
            </a:fld>
            <a:endParaRPr lang="en-US" dirty="0" smtClean="0">
              <a:latin typeface="Arial" pitchFamily="34" charset="0"/>
            </a:endParaRPr>
          </a:p>
        </p:txBody>
      </p:sp>
      <p:cxnSp>
        <p:nvCxnSpPr>
          <p:cNvPr id="21512" name="Straight Connector 5"/>
          <p:cNvCxnSpPr>
            <a:cxnSpLocks noChangeShapeType="1"/>
          </p:cNvCxnSpPr>
          <p:nvPr/>
        </p:nvCxnSpPr>
        <p:spPr bwMode="auto">
          <a:xfrm rot="16200000" flipH="1">
            <a:off x="228598" y="3649718"/>
            <a:ext cx="1387370" cy="15765"/>
          </a:xfrm>
          <a:prstGeom prst="line">
            <a:avLst/>
          </a:prstGeom>
          <a:noFill/>
          <a:ln w="9525" algn="ctr">
            <a:solidFill>
              <a:srgbClr val="FFFFFF"/>
            </a:solidFill>
            <a:round/>
            <a:headEnd/>
            <a:tailEnd/>
          </a:ln>
        </p:spPr>
      </p:cxnSp>
      <p:cxnSp>
        <p:nvCxnSpPr>
          <p:cNvPr id="21514" name="Straight Connector 9"/>
          <p:cNvCxnSpPr>
            <a:cxnSpLocks noChangeShapeType="1"/>
          </p:cNvCxnSpPr>
          <p:nvPr/>
        </p:nvCxnSpPr>
        <p:spPr bwMode="auto">
          <a:xfrm rot="5400000">
            <a:off x="7512269" y="3649717"/>
            <a:ext cx="1403131" cy="0"/>
          </a:xfrm>
          <a:prstGeom prst="line">
            <a:avLst/>
          </a:prstGeom>
          <a:noFill/>
          <a:ln w="9525" algn="ctr">
            <a:solidFill>
              <a:srgbClr val="FFFFFF"/>
            </a:solidFill>
            <a:round/>
            <a:headEnd/>
            <a:tailEnd/>
          </a:ln>
        </p:spPr>
      </p:cxnSp>
      <p:cxnSp>
        <p:nvCxnSpPr>
          <p:cNvPr id="21516"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21517" name="Straight Connector 12"/>
          <p:cNvCxnSpPr>
            <a:cxnSpLocks noChangeShapeType="1"/>
          </p:cNvCxnSpPr>
          <p:nvPr/>
        </p:nvCxnSpPr>
        <p:spPr bwMode="auto">
          <a:xfrm>
            <a:off x="874713" y="4332288"/>
            <a:ext cx="7354887" cy="1587"/>
          </a:xfrm>
          <a:prstGeom prst="line">
            <a:avLst/>
          </a:prstGeom>
          <a:noFill/>
          <a:ln w="9525" algn="ctr">
            <a:solidFill>
              <a:srgbClr val="FFFFFF"/>
            </a:solidFill>
            <a:round/>
            <a:headEnd/>
            <a:tailEnd/>
          </a:ln>
        </p:spPr>
      </p:cxnSp>
      <p:cxnSp>
        <p:nvCxnSpPr>
          <p:cNvPr id="21518" name="Straight Connector 13"/>
          <p:cNvCxnSpPr>
            <a:cxnSpLocks noChangeShapeType="1"/>
          </p:cNvCxnSpPr>
          <p:nvPr/>
        </p:nvCxnSpPr>
        <p:spPr bwMode="auto">
          <a:xfrm rot="16200000" flipH="1">
            <a:off x="2065284" y="3673367"/>
            <a:ext cx="1324304" cy="2"/>
          </a:xfrm>
          <a:prstGeom prst="line">
            <a:avLst/>
          </a:prstGeom>
          <a:noFill/>
          <a:ln w="9525" algn="ctr">
            <a:solidFill>
              <a:srgbClr val="FFFFFF"/>
            </a:solidFill>
            <a:round/>
            <a:headEnd/>
            <a:tailEnd/>
          </a:ln>
        </p:spPr>
      </p:cxnSp>
      <p:cxnSp>
        <p:nvCxnSpPr>
          <p:cNvPr id="21519" name="Straight Connector 14"/>
          <p:cNvCxnSpPr>
            <a:cxnSpLocks noChangeShapeType="1"/>
            <a:stCxn id="21507" idx="0"/>
            <a:endCxn id="21507" idx="2"/>
          </p:cNvCxnSpPr>
          <p:nvPr/>
        </p:nvCxnSpPr>
        <p:spPr bwMode="auto">
          <a:xfrm rot="16200000" flipH="1">
            <a:off x="3886201" y="3648869"/>
            <a:ext cx="1363662" cy="0"/>
          </a:xfrm>
          <a:prstGeom prst="line">
            <a:avLst/>
          </a:prstGeom>
          <a:noFill/>
          <a:ln w="9525" algn="ctr">
            <a:solidFill>
              <a:srgbClr val="FFFFFF"/>
            </a:solidFill>
            <a:round/>
            <a:headEnd/>
            <a:tailEnd/>
          </a:ln>
        </p:spPr>
      </p:cxnSp>
      <p:sp>
        <p:nvSpPr>
          <p:cNvPr id="21522" name="TextBox 17"/>
          <p:cNvSpPr txBox="1">
            <a:spLocks noChangeArrowheads="1"/>
          </p:cNvSpPr>
          <p:nvPr/>
        </p:nvSpPr>
        <p:spPr bwMode="auto">
          <a:xfrm>
            <a:off x="1154113" y="3097018"/>
            <a:ext cx="1338828" cy="1200329"/>
          </a:xfrm>
          <a:prstGeom prst="rect">
            <a:avLst/>
          </a:prstGeom>
          <a:noFill/>
          <a:ln w="9525">
            <a:noFill/>
            <a:miter lim="800000"/>
            <a:headEnd/>
            <a:tailEnd/>
          </a:ln>
        </p:spPr>
        <p:txBody>
          <a:bodyPr wrap="none">
            <a:spAutoFit/>
          </a:bodyPr>
          <a:lstStyle/>
          <a:p>
            <a:r>
              <a:rPr lang="en-US" sz="1800" dirty="0" smtClean="0"/>
              <a:t>MINOS</a:t>
            </a:r>
          </a:p>
          <a:p>
            <a:r>
              <a:rPr lang="en-US" sz="1800" dirty="0" err="1" smtClean="0"/>
              <a:t>MiniBooNE</a:t>
            </a:r>
            <a:endParaRPr lang="en-US" sz="1800" dirty="0" smtClean="0"/>
          </a:p>
          <a:p>
            <a:r>
              <a:rPr lang="en-US" sz="1800" dirty="0" err="1" smtClean="0"/>
              <a:t>MINERvA</a:t>
            </a:r>
            <a:endParaRPr lang="en-US" sz="1800" dirty="0" smtClean="0"/>
          </a:p>
          <a:p>
            <a:r>
              <a:rPr lang="en-US" sz="1800" dirty="0" err="1" smtClean="0"/>
              <a:t>SeqQuest</a:t>
            </a:r>
            <a:endParaRPr lang="en-US" sz="1800" dirty="0"/>
          </a:p>
        </p:txBody>
      </p:sp>
      <p:sp>
        <p:nvSpPr>
          <p:cNvPr id="21523" name="TextBox 18"/>
          <p:cNvSpPr txBox="1">
            <a:spLocks noChangeArrowheads="1"/>
          </p:cNvSpPr>
          <p:nvPr/>
        </p:nvSpPr>
        <p:spPr bwMode="auto">
          <a:xfrm>
            <a:off x="2914650" y="3086014"/>
            <a:ext cx="1479892" cy="1200329"/>
          </a:xfrm>
          <a:prstGeom prst="rect">
            <a:avLst/>
          </a:prstGeom>
          <a:noFill/>
          <a:ln w="9525">
            <a:noFill/>
            <a:miter lim="800000"/>
            <a:headEnd/>
            <a:tailEnd/>
          </a:ln>
        </p:spPr>
        <p:txBody>
          <a:bodyPr wrap="none">
            <a:spAutoFit/>
          </a:bodyPr>
          <a:lstStyle/>
          <a:p>
            <a:r>
              <a:rPr lang="en-US" sz="1800" dirty="0"/>
              <a:t>NOvA</a:t>
            </a:r>
          </a:p>
          <a:p>
            <a:r>
              <a:rPr lang="en-US" sz="1800" dirty="0" err="1" smtClean="0"/>
              <a:t>MicroBooNE</a:t>
            </a:r>
            <a:endParaRPr lang="en-US" sz="1800" dirty="0" smtClean="0"/>
          </a:p>
          <a:p>
            <a:r>
              <a:rPr lang="en-US" sz="1800" dirty="0" smtClean="0"/>
              <a:t>g-2</a:t>
            </a:r>
            <a:r>
              <a:rPr lang="en-US" sz="1800" dirty="0" smtClean="0"/>
              <a:t>?</a:t>
            </a:r>
          </a:p>
          <a:p>
            <a:r>
              <a:rPr lang="en-US" sz="1800" dirty="0" err="1" smtClean="0"/>
              <a:t>SeaQuest</a:t>
            </a:r>
            <a:endParaRPr lang="en-US" sz="1800" dirty="0"/>
          </a:p>
        </p:txBody>
      </p:sp>
      <p:sp>
        <p:nvSpPr>
          <p:cNvPr id="21525" name="TextBox 20"/>
          <p:cNvSpPr txBox="1">
            <a:spLocks noChangeArrowheads="1"/>
          </p:cNvSpPr>
          <p:nvPr/>
        </p:nvSpPr>
        <p:spPr bwMode="auto">
          <a:xfrm>
            <a:off x="604454" y="4331936"/>
            <a:ext cx="711200" cy="369887"/>
          </a:xfrm>
          <a:prstGeom prst="rect">
            <a:avLst/>
          </a:prstGeom>
          <a:noFill/>
          <a:ln w="9525">
            <a:noFill/>
            <a:miter lim="800000"/>
            <a:headEnd/>
            <a:tailEnd/>
          </a:ln>
        </p:spPr>
        <p:txBody>
          <a:bodyPr wrap="none">
            <a:spAutoFit/>
          </a:bodyPr>
          <a:lstStyle/>
          <a:p>
            <a:r>
              <a:rPr lang="en-US" sz="1800" dirty="0"/>
              <a:t>Now </a:t>
            </a:r>
          </a:p>
        </p:txBody>
      </p:sp>
      <p:sp>
        <p:nvSpPr>
          <p:cNvPr id="21526" name="TextBox 21"/>
          <p:cNvSpPr txBox="1">
            <a:spLocks noChangeArrowheads="1"/>
          </p:cNvSpPr>
          <p:nvPr/>
        </p:nvSpPr>
        <p:spPr bwMode="auto">
          <a:xfrm>
            <a:off x="4144963" y="4310821"/>
            <a:ext cx="761747" cy="369332"/>
          </a:xfrm>
          <a:prstGeom prst="rect">
            <a:avLst/>
          </a:prstGeom>
          <a:noFill/>
          <a:ln w="9525">
            <a:noFill/>
            <a:miter lim="800000"/>
            <a:headEnd/>
            <a:tailEnd/>
          </a:ln>
        </p:spPr>
        <p:txBody>
          <a:bodyPr wrap="none">
            <a:spAutoFit/>
          </a:bodyPr>
          <a:lstStyle/>
          <a:p>
            <a:r>
              <a:rPr lang="en-US" sz="1800" dirty="0"/>
              <a:t> </a:t>
            </a:r>
            <a:r>
              <a:rPr lang="en-US" sz="1800" dirty="0" smtClean="0"/>
              <a:t>2016</a:t>
            </a:r>
            <a:endParaRPr lang="en-US" sz="1800" dirty="0"/>
          </a:p>
        </p:txBody>
      </p:sp>
      <p:cxnSp>
        <p:nvCxnSpPr>
          <p:cNvPr id="21527" name="Straight Connector 26"/>
          <p:cNvCxnSpPr>
            <a:cxnSpLocks noChangeShapeType="1"/>
          </p:cNvCxnSpPr>
          <p:nvPr/>
        </p:nvCxnSpPr>
        <p:spPr bwMode="auto">
          <a:xfrm rot="5400000">
            <a:off x="5714999" y="3633955"/>
            <a:ext cx="1355838" cy="15762"/>
          </a:xfrm>
          <a:prstGeom prst="line">
            <a:avLst/>
          </a:prstGeom>
          <a:noFill/>
          <a:ln w="9525" algn="ctr">
            <a:solidFill>
              <a:srgbClr val="FFFFFF"/>
            </a:solidFill>
            <a:round/>
            <a:headEnd/>
            <a:tailEnd/>
          </a:ln>
        </p:spPr>
      </p:cxnSp>
      <p:sp>
        <p:nvSpPr>
          <p:cNvPr id="21529" name="TextBox 28"/>
          <p:cNvSpPr txBox="1">
            <a:spLocks noChangeArrowheads="1"/>
          </p:cNvSpPr>
          <p:nvPr/>
        </p:nvSpPr>
        <p:spPr bwMode="auto">
          <a:xfrm>
            <a:off x="5064125" y="3300076"/>
            <a:ext cx="787400" cy="701675"/>
          </a:xfrm>
          <a:prstGeom prst="rect">
            <a:avLst/>
          </a:prstGeom>
          <a:noFill/>
          <a:ln w="9525">
            <a:noFill/>
            <a:miter lim="800000"/>
            <a:headEnd/>
            <a:tailEnd/>
          </a:ln>
        </p:spPr>
        <p:txBody>
          <a:bodyPr wrap="none">
            <a:spAutoFit/>
          </a:bodyPr>
          <a:lstStyle/>
          <a:p>
            <a:r>
              <a:rPr lang="en-US" sz="1800" dirty="0"/>
              <a:t>LBNE</a:t>
            </a:r>
          </a:p>
          <a:p>
            <a:r>
              <a:rPr lang="en-US" sz="1800" dirty="0"/>
              <a:t>Mu2e</a:t>
            </a:r>
          </a:p>
        </p:txBody>
      </p:sp>
      <p:sp>
        <p:nvSpPr>
          <p:cNvPr id="21530" name="TextBox 29"/>
          <p:cNvSpPr txBox="1">
            <a:spLocks noChangeArrowheads="1"/>
          </p:cNvSpPr>
          <p:nvPr/>
        </p:nvSpPr>
        <p:spPr bwMode="auto">
          <a:xfrm>
            <a:off x="6353175" y="3207068"/>
            <a:ext cx="1858201" cy="923330"/>
          </a:xfrm>
          <a:prstGeom prst="rect">
            <a:avLst/>
          </a:prstGeom>
          <a:noFill/>
          <a:ln w="9525">
            <a:noFill/>
            <a:miter lim="800000"/>
            <a:headEnd/>
            <a:tailEnd/>
          </a:ln>
        </p:spPr>
        <p:txBody>
          <a:bodyPr wrap="none">
            <a:spAutoFit/>
          </a:bodyPr>
          <a:lstStyle/>
          <a:p>
            <a:r>
              <a:rPr lang="en-US" sz="1800" dirty="0"/>
              <a:t>Project X+LBNE</a:t>
            </a:r>
          </a:p>
          <a:p>
            <a:r>
              <a:rPr lang="en-US" sz="1800" dirty="0" smtClean="0">
                <a:latin typeface="Symbol" pitchFamily="18" charset="2"/>
              </a:rPr>
              <a:t>m</a:t>
            </a:r>
            <a:r>
              <a:rPr lang="en-US" sz="1800" dirty="0" smtClean="0"/>
              <a:t>, K, nuclear, …</a:t>
            </a:r>
            <a:endParaRPr lang="en-US" sz="1800" dirty="0"/>
          </a:p>
          <a:p>
            <a:r>
              <a:rPr lang="en-US" sz="1800" dirty="0">
                <a:latin typeface="Symbol" pitchFamily="18" charset="2"/>
              </a:rPr>
              <a:t>n</a:t>
            </a:r>
            <a:r>
              <a:rPr lang="en-US" sz="1800" dirty="0"/>
              <a:t> </a:t>
            </a:r>
            <a:r>
              <a:rPr lang="en-US" sz="1800" dirty="0" smtClean="0"/>
              <a:t>Factory ??</a:t>
            </a:r>
            <a:endParaRPr lang="en-US" sz="1800" dirty="0"/>
          </a:p>
        </p:txBody>
      </p:sp>
      <p:sp>
        <p:nvSpPr>
          <p:cNvPr id="21531" name="TextBox 30"/>
          <p:cNvSpPr txBox="1">
            <a:spLocks noChangeArrowheads="1"/>
          </p:cNvSpPr>
          <p:nvPr/>
        </p:nvSpPr>
        <p:spPr bwMode="auto">
          <a:xfrm>
            <a:off x="2409934" y="4310929"/>
            <a:ext cx="697627" cy="369332"/>
          </a:xfrm>
          <a:prstGeom prst="rect">
            <a:avLst/>
          </a:prstGeom>
          <a:noFill/>
          <a:ln w="9525">
            <a:noFill/>
            <a:miter lim="800000"/>
            <a:headEnd/>
            <a:tailEnd/>
          </a:ln>
        </p:spPr>
        <p:txBody>
          <a:bodyPr wrap="none">
            <a:spAutoFit/>
          </a:bodyPr>
          <a:lstStyle/>
          <a:p>
            <a:r>
              <a:rPr lang="en-US" sz="1800" dirty="0" smtClean="0"/>
              <a:t>2013</a:t>
            </a:r>
            <a:endParaRPr lang="en-US" sz="1800" dirty="0"/>
          </a:p>
        </p:txBody>
      </p:sp>
      <p:sp>
        <p:nvSpPr>
          <p:cNvPr id="21532" name="TextBox 31"/>
          <p:cNvSpPr txBox="1">
            <a:spLocks noChangeArrowheads="1"/>
          </p:cNvSpPr>
          <p:nvPr/>
        </p:nvSpPr>
        <p:spPr bwMode="auto">
          <a:xfrm>
            <a:off x="6053138" y="4298011"/>
            <a:ext cx="697627" cy="369332"/>
          </a:xfrm>
          <a:prstGeom prst="rect">
            <a:avLst/>
          </a:prstGeom>
          <a:noFill/>
          <a:ln w="9525">
            <a:noFill/>
            <a:miter lim="800000"/>
            <a:headEnd/>
            <a:tailEnd/>
          </a:ln>
        </p:spPr>
        <p:txBody>
          <a:bodyPr wrap="none">
            <a:spAutoFit/>
          </a:bodyPr>
          <a:lstStyle/>
          <a:p>
            <a:r>
              <a:rPr lang="en-US" sz="1800" dirty="0" smtClean="0"/>
              <a:t>2019</a:t>
            </a:r>
            <a:endParaRPr lang="en-US" sz="1800" dirty="0"/>
          </a:p>
        </p:txBody>
      </p:sp>
      <p:sp>
        <p:nvSpPr>
          <p:cNvPr id="21538" name="TextBox 30"/>
          <p:cNvSpPr txBox="1">
            <a:spLocks noChangeArrowheads="1"/>
          </p:cNvSpPr>
          <p:nvPr/>
        </p:nvSpPr>
        <p:spPr bwMode="auto">
          <a:xfrm rot="-5400000">
            <a:off x="27781" y="3485357"/>
            <a:ext cx="1330325" cy="461962"/>
          </a:xfrm>
          <a:prstGeom prst="rect">
            <a:avLst/>
          </a:prstGeom>
          <a:noFill/>
          <a:ln w="9525">
            <a:noFill/>
            <a:miter lim="800000"/>
            <a:headEnd/>
            <a:tailEnd/>
          </a:ln>
        </p:spPr>
        <p:txBody>
          <a:bodyPr wrap="none">
            <a:spAutoFit/>
          </a:bodyPr>
          <a:lstStyle/>
          <a:p>
            <a:r>
              <a:rPr lang="en-US" dirty="0"/>
              <a:t>Intensity</a:t>
            </a:r>
          </a:p>
        </p:txBody>
      </p:sp>
      <p:pic>
        <p:nvPicPr>
          <p:cNvPr id="22" name="Picture 5" descr="MiniBooNEPPT"/>
          <p:cNvPicPr>
            <a:picLocks noChangeAspect="1" noChangeArrowheads="1"/>
          </p:cNvPicPr>
          <p:nvPr/>
        </p:nvPicPr>
        <p:blipFill>
          <a:blip r:embed="rId2" cstate="print"/>
          <a:srcRect l="17527" t="2295" r="16290"/>
          <a:stretch>
            <a:fillRect/>
          </a:stretch>
        </p:blipFill>
        <p:spPr bwMode="auto">
          <a:xfrm>
            <a:off x="928047" y="1265530"/>
            <a:ext cx="1160060" cy="1648127"/>
          </a:xfrm>
          <a:prstGeom prst="rect">
            <a:avLst/>
          </a:prstGeom>
          <a:noFill/>
          <a:ln w="9525">
            <a:noFill/>
            <a:miter lim="800000"/>
            <a:headEnd/>
            <a:tailEnd/>
          </a:ln>
        </p:spPr>
      </p:pic>
      <p:pic>
        <p:nvPicPr>
          <p:cNvPr id="23" name="Picture 3" descr="Minos detectorPPT"/>
          <p:cNvPicPr>
            <a:picLocks noChangeAspect="1" noChangeArrowheads="1"/>
          </p:cNvPicPr>
          <p:nvPr/>
        </p:nvPicPr>
        <p:blipFill>
          <a:blip r:embed="rId3" cstate="print"/>
          <a:srcRect/>
          <a:stretch>
            <a:fillRect/>
          </a:stretch>
        </p:blipFill>
        <p:spPr bwMode="auto">
          <a:xfrm>
            <a:off x="929919" y="4733808"/>
            <a:ext cx="1716049" cy="1353093"/>
          </a:xfrm>
          <a:prstGeom prst="rect">
            <a:avLst/>
          </a:prstGeom>
          <a:noFill/>
          <a:ln w="9525">
            <a:noFill/>
            <a:miter lim="800000"/>
            <a:headEnd/>
            <a:tailEnd/>
          </a:ln>
        </p:spPr>
      </p:pic>
      <p:pic>
        <p:nvPicPr>
          <p:cNvPr id="24" name="Picture 6"/>
          <p:cNvPicPr>
            <a:picLocks noChangeAspect="1" noChangeArrowheads="1"/>
          </p:cNvPicPr>
          <p:nvPr/>
        </p:nvPicPr>
        <p:blipFill>
          <a:blip r:embed="rId4" cstate="print"/>
          <a:srcRect/>
          <a:stretch>
            <a:fillRect/>
          </a:stretch>
        </p:blipFill>
        <p:spPr bwMode="auto">
          <a:xfrm>
            <a:off x="2149337" y="1247747"/>
            <a:ext cx="1798397" cy="1675487"/>
          </a:xfrm>
          <a:prstGeom prst="rect">
            <a:avLst/>
          </a:prstGeom>
          <a:noFill/>
          <a:ln w="9525">
            <a:noFill/>
            <a:miter lim="800000"/>
            <a:headEnd/>
            <a:tailEnd/>
          </a:ln>
        </p:spPr>
      </p:pic>
      <p:pic>
        <p:nvPicPr>
          <p:cNvPr id="25" name="Picture 11" descr="TP_in_wideband.jpg"/>
          <p:cNvPicPr>
            <a:picLocks noChangeAspect="1"/>
          </p:cNvPicPr>
          <p:nvPr/>
        </p:nvPicPr>
        <p:blipFill>
          <a:blip r:embed="rId5" cstate="print"/>
          <a:srcRect/>
          <a:stretch>
            <a:fillRect/>
          </a:stretch>
        </p:blipFill>
        <p:spPr bwMode="auto">
          <a:xfrm>
            <a:off x="2782703" y="4747442"/>
            <a:ext cx="1843889" cy="1332383"/>
          </a:xfrm>
          <a:prstGeom prst="rect">
            <a:avLst/>
          </a:prstGeom>
          <a:noFill/>
          <a:ln w="9525">
            <a:noFill/>
            <a:miter lim="800000"/>
            <a:headEnd/>
            <a:tailEnd/>
          </a:ln>
        </p:spPr>
      </p:pic>
      <p:pic>
        <p:nvPicPr>
          <p:cNvPr id="26" name="Picture 4" descr="full_meco_apparatus"/>
          <p:cNvPicPr>
            <a:picLocks noChangeAspect="1" noChangeArrowheads="1"/>
          </p:cNvPicPr>
          <p:nvPr/>
        </p:nvPicPr>
        <p:blipFill>
          <a:blip r:embed="rId6" cstate="print"/>
          <a:srcRect/>
          <a:stretch>
            <a:fillRect/>
          </a:stretch>
        </p:blipFill>
        <p:spPr bwMode="auto">
          <a:xfrm>
            <a:off x="4023213" y="1253248"/>
            <a:ext cx="2882693" cy="1650249"/>
          </a:xfrm>
          <a:prstGeom prst="rect">
            <a:avLst/>
          </a:prstGeom>
          <a:noFill/>
          <a:ln w="9525">
            <a:noFill/>
            <a:miter lim="800000"/>
            <a:headEnd/>
            <a:tailEnd/>
          </a:ln>
        </p:spPr>
      </p:pic>
      <p:pic>
        <p:nvPicPr>
          <p:cNvPr id="27" name="Picture 4" descr="ArgoNeuT_NCpi0.jpg"/>
          <p:cNvPicPr>
            <a:picLocks noChangeAspect="1"/>
          </p:cNvPicPr>
          <p:nvPr/>
        </p:nvPicPr>
        <p:blipFill>
          <a:blip r:embed="rId7" cstate="print"/>
          <a:srcRect t="9027"/>
          <a:stretch>
            <a:fillRect/>
          </a:stretch>
        </p:blipFill>
        <p:spPr bwMode="auto">
          <a:xfrm>
            <a:off x="4783383" y="4731534"/>
            <a:ext cx="2063740" cy="1409959"/>
          </a:xfrm>
          <a:prstGeom prst="rect">
            <a:avLst/>
          </a:prstGeom>
          <a:noFill/>
          <a:ln w="9525">
            <a:noFill/>
            <a:miter lim="800000"/>
            <a:headEnd/>
            <a:tailEnd/>
          </a:ln>
        </p:spPr>
      </p:pic>
      <p:sp>
        <p:nvSpPr>
          <p:cNvPr id="28" name="Rectangle 27"/>
          <p:cNvSpPr/>
          <p:nvPr/>
        </p:nvSpPr>
        <p:spPr>
          <a:xfrm>
            <a:off x="7870424" y="4293543"/>
            <a:ext cx="697627" cy="369332"/>
          </a:xfrm>
          <a:prstGeom prst="rect">
            <a:avLst/>
          </a:prstGeom>
        </p:spPr>
        <p:txBody>
          <a:bodyPr wrap="none">
            <a:spAutoFit/>
          </a:bodyPr>
          <a:lstStyle/>
          <a:p>
            <a:r>
              <a:rPr lang="en-US" sz="1800" dirty="0" smtClean="0"/>
              <a:t>2022</a:t>
            </a:r>
            <a:endParaRPr lang="en-US" sz="1800" dirty="0"/>
          </a:p>
        </p:txBody>
      </p:sp>
      <p:pic>
        <p:nvPicPr>
          <p:cNvPr id="30" name="Picture 9"/>
          <p:cNvPicPr>
            <a:picLocks noChangeAspect="1" noChangeArrowheads="1"/>
          </p:cNvPicPr>
          <p:nvPr/>
        </p:nvPicPr>
        <p:blipFill>
          <a:blip r:embed="rId8" cstate="print"/>
          <a:srcRect/>
          <a:stretch>
            <a:fillRect/>
          </a:stretch>
        </p:blipFill>
        <p:spPr bwMode="auto">
          <a:xfrm>
            <a:off x="6984559" y="4742657"/>
            <a:ext cx="1231396" cy="1412484"/>
          </a:xfrm>
          <a:prstGeom prst="rect">
            <a:avLst/>
          </a:prstGeom>
          <a:noFill/>
          <a:ln w="9525">
            <a:noFill/>
            <a:miter lim="800000"/>
            <a:headEnd/>
            <a:tailEnd/>
          </a:ln>
          <a:effectLst/>
        </p:spPr>
      </p:pic>
      <p:pic>
        <p:nvPicPr>
          <p:cNvPr id="31" name="Picture 2"/>
          <p:cNvPicPr>
            <a:picLocks noChangeAspect="1" noChangeArrowheads="1"/>
          </p:cNvPicPr>
          <p:nvPr/>
        </p:nvPicPr>
        <p:blipFill>
          <a:blip r:embed="rId9" cstate="print"/>
          <a:srcRect l="2682" t="3345" b="3348"/>
          <a:stretch>
            <a:fillRect/>
          </a:stretch>
        </p:blipFill>
        <p:spPr bwMode="auto">
          <a:xfrm>
            <a:off x="6949442" y="1148486"/>
            <a:ext cx="1271883" cy="17775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Frontier: achievements</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37</a:t>
            </a:fld>
            <a:endParaRPr lang="en-US" dirty="0"/>
          </a:p>
        </p:txBody>
      </p:sp>
      <p:pic>
        <p:nvPicPr>
          <p:cNvPr id="20" name="Picture 13"/>
          <p:cNvPicPr>
            <a:picLocks noChangeAspect="1" noChangeArrowheads="1"/>
          </p:cNvPicPr>
          <p:nvPr/>
        </p:nvPicPr>
        <p:blipFill>
          <a:blip r:embed="rId2" cstate="print"/>
          <a:srcRect l="1115" t="39320" b="13739"/>
          <a:stretch>
            <a:fillRect/>
          </a:stretch>
        </p:blipFill>
        <p:spPr bwMode="auto">
          <a:xfrm>
            <a:off x="1683028" y="1141654"/>
            <a:ext cx="3164843" cy="1921586"/>
          </a:xfrm>
          <a:prstGeom prst="rect">
            <a:avLst/>
          </a:prstGeom>
          <a:noFill/>
          <a:ln w="12700">
            <a:noFill/>
            <a:miter lim="800000"/>
            <a:headEnd/>
            <a:tailEnd/>
          </a:ln>
        </p:spPr>
      </p:pic>
      <p:pic>
        <p:nvPicPr>
          <p:cNvPr id="27" name="Picture 5"/>
          <p:cNvPicPr>
            <a:picLocks noChangeAspect="1"/>
          </p:cNvPicPr>
          <p:nvPr/>
        </p:nvPicPr>
        <p:blipFill>
          <a:blip r:embed="rId3" cstate="print"/>
          <a:srcRect t="17857" r="7998" b="14285"/>
          <a:stretch>
            <a:fillRect/>
          </a:stretch>
        </p:blipFill>
        <p:spPr bwMode="auto">
          <a:xfrm>
            <a:off x="5238551" y="1127760"/>
            <a:ext cx="3158689" cy="1935480"/>
          </a:xfrm>
          <a:prstGeom prst="rect">
            <a:avLst/>
          </a:prstGeom>
          <a:noFill/>
          <a:ln w="9525">
            <a:noFill/>
            <a:miter lim="800000"/>
            <a:headEnd/>
            <a:tailEnd/>
          </a:ln>
        </p:spPr>
      </p:pic>
      <p:grpSp>
        <p:nvGrpSpPr>
          <p:cNvPr id="34" name="Group 33"/>
          <p:cNvGrpSpPr/>
          <p:nvPr/>
        </p:nvGrpSpPr>
        <p:grpSpPr>
          <a:xfrm>
            <a:off x="5227320" y="3178944"/>
            <a:ext cx="3185160" cy="3059029"/>
            <a:chOff x="4859136" y="1352550"/>
            <a:chExt cx="3994897" cy="4648200"/>
          </a:xfrm>
        </p:grpSpPr>
        <p:pic>
          <p:nvPicPr>
            <p:cNvPr id="29" name="Picture 4" descr="COUPPWC_Page_42.jpg"/>
            <p:cNvPicPr>
              <a:picLocks noChangeAspect="1"/>
            </p:cNvPicPr>
            <p:nvPr/>
          </p:nvPicPr>
          <p:blipFill>
            <a:blip r:embed="rId4" cstate="print"/>
            <a:srcRect l="19023" t="26949" r="22564" b="13611"/>
            <a:stretch>
              <a:fillRect/>
            </a:stretch>
          </p:blipFill>
          <p:spPr bwMode="auto">
            <a:xfrm>
              <a:off x="4859136" y="1352550"/>
              <a:ext cx="3994897" cy="4648200"/>
            </a:xfrm>
            <a:prstGeom prst="rect">
              <a:avLst/>
            </a:prstGeom>
            <a:noFill/>
            <a:ln w="9525">
              <a:noFill/>
              <a:miter lim="800000"/>
              <a:headEnd/>
              <a:tailEnd/>
            </a:ln>
          </p:spPr>
        </p:pic>
        <p:sp>
          <p:nvSpPr>
            <p:cNvPr id="30" name="Rectangle 29"/>
            <p:cNvSpPr/>
            <p:nvPr/>
          </p:nvSpPr>
          <p:spPr bwMode="auto">
            <a:xfrm>
              <a:off x="6032500" y="2989263"/>
              <a:ext cx="2538413" cy="87312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bwMode="auto">
            <a:xfrm>
              <a:off x="7369175" y="2360613"/>
              <a:ext cx="1312863" cy="2743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TextBox 8"/>
            <p:cNvSpPr txBox="1">
              <a:spLocks noChangeArrowheads="1"/>
            </p:cNvSpPr>
            <p:nvPr/>
          </p:nvSpPr>
          <p:spPr bwMode="auto">
            <a:xfrm rot="19440000">
              <a:off x="6696931" y="2424252"/>
              <a:ext cx="1298497" cy="307777"/>
            </a:xfrm>
            <a:prstGeom prst="rect">
              <a:avLst/>
            </a:prstGeom>
            <a:solidFill>
              <a:srgbClr val="FFFFFF"/>
            </a:solidFill>
            <a:ln w="9525">
              <a:noFill/>
              <a:miter lim="800000"/>
              <a:headEnd/>
              <a:tailEnd/>
            </a:ln>
          </p:spPr>
          <p:txBody>
            <a:bodyPr wrap="none">
              <a:spAutoFit/>
            </a:bodyPr>
            <a:lstStyle/>
            <a:p>
              <a:r>
                <a:rPr lang="en-US" sz="1400" b="1" i="1" dirty="0">
                  <a:solidFill>
                    <a:srgbClr val="FF0000"/>
                  </a:solidFill>
                  <a:latin typeface="Times New Roman" pitchFamily="18" charset="0"/>
                  <a:cs typeface="Times New Roman" pitchFamily="18" charset="0"/>
                </a:rPr>
                <a:t>COUPP (2010)</a:t>
              </a:r>
            </a:p>
          </p:txBody>
        </p:sp>
        <p:sp>
          <p:nvSpPr>
            <p:cNvPr id="33" name="Rectangle 32"/>
            <p:cNvSpPr/>
            <p:nvPr/>
          </p:nvSpPr>
          <p:spPr bwMode="auto">
            <a:xfrm>
              <a:off x="7115175" y="4724400"/>
              <a:ext cx="841375" cy="39846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7" name="TextBox 36"/>
          <p:cNvSpPr txBox="1"/>
          <p:nvPr/>
        </p:nvSpPr>
        <p:spPr>
          <a:xfrm>
            <a:off x="7410287" y="1094874"/>
            <a:ext cx="1005403" cy="369332"/>
          </a:xfrm>
          <a:prstGeom prst="rect">
            <a:avLst/>
          </a:prstGeom>
          <a:noFill/>
        </p:spPr>
        <p:txBody>
          <a:bodyPr wrap="none" rtlCol="0">
            <a:spAutoFit/>
          </a:bodyPr>
          <a:lstStyle/>
          <a:p>
            <a:r>
              <a:rPr lang="en-US" sz="1800" dirty="0" smtClean="0"/>
              <a:t>COUPP</a:t>
            </a:r>
            <a:endParaRPr lang="en-US" sz="1800" dirty="0"/>
          </a:p>
        </p:txBody>
      </p:sp>
      <p:pic>
        <p:nvPicPr>
          <p:cNvPr id="19" name="Picture 16" descr="xe100_excl.gif"/>
          <p:cNvPicPr>
            <a:picLocks noChangeAspect="1"/>
          </p:cNvPicPr>
          <p:nvPr/>
        </p:nvPicPr>
        <p:blipFill>
          <a:blip r:embed="rId5"/>
          <a:srcRect l="1599"/>
          <a:stretch>
            <a:fillRect/>
          </a:stretch>
        </p:blipFill>
        <p:spPr bwMode="auto">
          <a:xfrm>
            <a:off x="1676400" y="3169920"/>
            <a:ext cx="3168717" cy="3063240"/>
          </a:xfrm>
          <a:prstGeom prst="rect">
            <a:avLst/>
          </a:prstGeom>
          <a:noFill/>
          <a:ln w="9525">
            <a:noFill/>
            <a:miter lim="800000"/>
            <a:headEnd/>
            <a:tailEnd/>
          </a:ln>
        </p:spPr>
      </p:pic>
      <p:sp>
        <p:nvSpPr>
          <p:cNvPr id="22" name="TextBox 21"/>
          <p:cNvSpPr txBox="1"/>
          <p:nvPr/>
        </p:nvSpPr>
        <p:spPr>
          <a:xfrm>
            <a:off x="3719363" y="3367238"/>
            <a:ext cx="864339" cy="369332"/>
          </a:xfrm>
          <a:prstGeom prst="rect">
            <a:avLst/>
          </a:prstGeom>
          <a:noFill/>
        </p:spPr>
        <p:txBody>
          <a:bodyPr wrap="none" rtlCol="0">
            <a:spAutoFit/>
          </a:bodyPr>
          <a:lstStyle/>
          <a:p>
            <a:r>
              <a:rPr lang="en-US" sz="1800" dirty="0" smtClean="0">
                <a:solidFill>
                  <a:srgbClr val="000000"/>
                </a:solidFill>
              </a:rPr>
              <a:t>CDMS</a:t>
            </a:r>
            <a:endParaRPr lang="en-US" sz="1800" dirty="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3"/>
          <p:cNvPicPr>
            <a:picLocks noChangeAspect="1" noChangeArrowheads="1"/>
          </p:cNvPicPr>
          <p:nvPr/>
        </p:nvPicPr>
        <p:blipFill>
          <a:blip r:embed="rId3" cstate="print"/>
          <a:srcRect l="2187" t="3049" r="3918" b="2032"/>
          <a:stretch>
            <a:fillRect/>
          </a:stretch>
        </p:blipFill>
        <p:spPr bwMode="auto">
          <a:xfrm>
            <a:off x="577516" y="1361669"/>
            <a:ext cx="4943642" cy="2411317"/>
          </a:xfrm>
          <a:prstGeom prst="rect">
            <a:avLst/>
          </a:prstGeom>
          <a:noFill/>
          <a:ln w="9525">
            <a:solidFill>
              <a:srgbClr val="FFFFFF"/>
            </a:solidFill>
            <a:miter lim="800000"/>
            <a:headEnd/>
            <a:tailEnd/>
          </a:ln>
        </p:spPr>
      </p:pic>
      <p:sp>
        <p:nvSpPr>
          <p:cNvPr id="55301" name="Text Box 6"/>
          <p:cNvSpPr txBox="1">
            <a:spLocks noChangeArrowheads="1"/>
          </p:cNvSpPr>
          <p:nvPr/>
        </p:nvSpPr>
        <p:spPr bwMode="auto">
          <a:xfrm>
            <a:off x="5484813" y="1582738"/>
            <a:ext cx="3697287" cy="4524375"/>
          </a:xfrm>
          <a:prstGeom prst="rect">
            <a:avLst/>
          </a:prstGeom>
          <a:noFill/>
          <a:ln w="25400">
            <a:noFill/>
            <a:miter lim="800000"/>
            <a:headEnd/>
            <a:tailEnd/>
          </a:ln>
        </p:spPr>
        <p:txBody>
          <a:bodyPr>
            <a:spAutoFit/>
          </a:bodyPr>
          <a:lstStyle/>
          <a:p>
            <a:pPr algn="ctr" eaLnBrk="0" hangingPunct="0"/>
            <a:r>
              <a:rPr lang="en-US" sz="2400" dirty="0">
                <a:solidFill>
                  <a:srgbClr val="FFFFFF"/>
                </a:solidFill>
              </a:rPr>
              <a:t>Auger Observatory </a:t>
            </a:r>
          </a:p>
          <a:p>
            <a:pPr algn="ctr" eaLnBrk="0" hangingPunct="0"/>
            <a:r>
              <a:rPr lang="en-US" sz="2400" dirty="0">
                <a:solidFill>
                  <a:srgbClr val="FFFFFF"/>
                </a:solidFill>
              </a:rPr>
              <a:t>studies ultra-high energy cosmic rays.</a:t>
            </a: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r>
              <a:rPr lang="en-US" sz="2400" b="1" dirty="0">
                <a:solidFill>
                  <a:srgbClr val="FFFFFF"/>
                </a:solidFill>
              </a:rPr>
              <a:t>o</a:t>
            </a:r>
            <a:r>
              <a:rPr lang="en-US" sz="2400" dirty="0">
                <a:solidFill>
                  <a:srgbClr val="FFFFFF"/>
                </a:solidFill>
              </a:rPr>
              <a:t> – Cosmic rays with</a:t>
            </a:r>
          </a:p>
          <a:p>
            <a:pPr algn="ctr" eaLnBrk="0" hangingPunct="0"/>
            <a:r>
              <a:rPr lang="en-US" sz="2400" dirty="0">
                <a:solidFill>
                  <a:srgbClr val="FFFFFF"/>
                </a:solidFill>
              </a:rPr>
              <a:t>E &gt; 57,000,000 TeV</a:t>
            </a: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r>
              <a:rPr lang="en-US" sz="2400" b="1" dirty="0">
                <a:solidFill>
                  <a:srgbClr val="FFFFFF"/>
                </a:solidFill>
              </a:rPr>
              <a:t>x</a:t>
            </a:r>
            <a:r>
              <a:rPr lang="en-US" sz="2400" dirty="0">
                <a:solidFill>
                  <a:srgbClr val="FFFFFF"/>
                </a:solidFill>
              </a:rPr>
              <a:t> – Active Galactic Nuclei </a:t>
            </a:r>
          </a:p>
        </p:txBody>
      </p:sp>
      <p:pic>
        <p:nvPicPr>
          <p:cNvPr id="55302" name="Picture 7" descr="skymap_0708_27ev_v4r6p1"/>
          <p:cNvPicPr>
            <a:picLocks noChangeAspect="1" noChangeArrowheads="1"/>
          </p:cNvPicPr>
          <p:nvPr/>
        </p:nvPicPr>
        <p:blipFill>
          <a:blip r:embed="rId4" cstate="print"/>
          <a:srcRect/>
          <a:stretch>
            <a:fillRect/>
          </a:stretch>
        </p:blipFill>
        <p:spPr bwMode="auto">
          <a:xfrm>
            <a:off x="609599" y="3796010"/>
            <a:ext cx="4926013" cy="2466677"/>
          </a:xfrm>
          <a:prstGeom prst="rect">
            <a:avLst/>
          </a:prstGeom>
          <a:noFill/>
          <a:ln w="9525">
            <a:solidFill>
              <a:srgbClr val="FFFFFF"/>
            </a:solidFill>
            <a:miter lim="800000"/>
            <a:headEnd/>
            <a:tailEnd/>
          </a:ln>
        </p:spPr>
      </p:pic>
      <p:sp>
        <p:nvSpPr>
          <p:cNvPr id="55303" name="Line 8"/>
          <p:cNvSpPr>
            <a:spLocks noChangeShapeType="1"/>
          </p:cNvSpPr>
          <p:nvPr/>
        </p:nvSpPr>
        <p:spPr bwMode="auto">
          <a:xfrm>
            <a:off x="7296150" y="4629150"/>
            <a:ext cx="0" cy="971550"/>
          </a:xfrm>
          <a:prstGeom prst="line">
            <a:avLst/>
          </a:prstGeom>
          <a:noFill/>
          <a:ln w="38100">
            <a:solidFill>
              <a:srgbClr val="FF0000"/>
            </a:solidFill>
            <a:round/>
            <a:headEnd type="triangle" w="med" len="med"/>
            <a:tailEnd type="triangle" w="med" len="med"/>
          </a:ln>
        </p:spPr>
        <p:txBody>
          <a:bodyPr wrap="none" anchor="ctr"/>
          <a:lstStyle/>
          <a:p>
            <a:endParaRPr lang="en-US" dirty="0"/>
          </a:p>
        </p:txBody>
      </p:sp>
      <p:sp>
        <p:nvSpPr>
          <p:cNvPr id="55304" name="Text Box 9"/>
          <p:cNvSpPr txBox="1">
            <a:spLocks noChangeArrowheads="1"/>
          </p:cNvSpPr>
          <p:nvPr/>
        </p:nvSpPr>
        <p:spPr bwMode="auto">
          <a:xfrm>
            <a:off x="6112042" y="4882757"/>
            <a:ext cx="2197769" cy="461665"/>
          </a:xfrm>
          <a:prstGeom prst="rect">
            <a:avLst/>
          </a:prstGeom>
          <a:solidFill>
            <a:srgbClr val="FFFF00"/>
          </a:solidFill>
          <a:ln w="25400">
            <a:noFill/>
            <a:miter lim="800000"/>
            <a:headEnd/>
            <a:tailEnd/>
          </a:ln>
        </p:spPr>
        <p:txBody>
          <a:bodyPr wrap="square" anchor="ctr">
            <a:spAutoFit/>
          </a:bodyPr>
          <a:lstStyle/>
          <a:p>
            <a:pPr algn="ctr" eaLnBrk="0" hangingPunct="0"/>
            <a:r>
              <a:rPr lang="en-US" dirty="0">
                <a:solidFill>
                  <a:srgbClr val="FF0000"/>
                </a:solidFill>
              </a:rPr>
              <a:t>Correlation</a:t>
            </a:r>
          </a:p>
        </p:txBody>
      </p:sp>
      <p:sp>
        <p:nvSpPr>
          <p:cNvPr id="9" name="Title 8"/>
          <p:cNvSpPr>
            <a:spLocks noGrp="1"/>
          </p:cNvSpPr>
          <p:nvPr>
            <p:ph type="title"/>
          </p:nvPr>
        </p:nvSpPr>
        <p:spPr/>
        <p:txBody>
          <a:bodyPr/>
          <a:lstStyle/>
          <a:p>
            <a:r>
              <a:rPr lang="en-US" dirty="0" smtClean="0"/>
              <a:t>Present results: UHE Cosmic Rays</a:t>
            </a:r>
            <a:endParaRPr lang="en-US" dirty="0"/>
          </a:p>
        </p:txBody>
      </p:sp>
      <p:sp>
        <p:nvSpPr>
          <p:cNvPr id="11" name="Slide Number Placeholder 10"/>
          <p:cNvSpPr>
            <a:spLocks noGrp="1"/>
          </p:cNvSpPr>
          <p:nvPr>
            <p:ph type="sldNum" sz="quarter" idx="11"/>
          </p:nvPr>
        </p:nvSpPr>
        <p:spPr/>
        <p:txBody>
          <a:bodyPr/>
          <a:lstStyle/>
          <a:p>
            <a:pPr>
              <a:defRPr/>
            </a:pPr>
            <a:fld id="{35B77CE8-6CCD-40BE-BE5B-35486880A513}" type="slidenum">
              <a:rPr lang="en-US" smtClean="0"/>
              <a:pPr>
                <a:defRPr/>
              </a:pPr>
              <a:t>38</a:t>
            </a:fld>
            <a:endParaRPr lang="en-US" dirty="0"/>
          </a:p>
        </p:txBody>
      </p:sp>
      <p:sp>
        <p:nvSpPr>
          <p:cNvPr id="12" name="Footer Placeholder 11"/>
          <p:cNvSpPr>
            <a:spLocks noGrp="1"/>
          </p:cNvSpPr>
          <p:nvPr>
            <p:ph type="ftr" sz="quarter" idx="10"/>
          </p:nvPr>
        </p:nvSpPr>
        <p:spPr/>
        <p:txBody>
          <a:bodyPr/>
          <a:lstStyle/>
          <a:p>
            <a:pPr>
              <a:defRPr/>
            </a:pPr>
            <a:r>
              <a:rPr lang="en-US" smtClean="0"/>
              <a:t>P Oddone, DOE Planning Meeting, June 10, 2010</a:t>
            </a:r>
            <a:endParaRPr lang="en-US" sz="1200" dirty="0"/>
          </a:p>
        </p:txBody>
      </p:sp>
    </p:spTree>
  </p:cSld>
  <p:clrMapOvr>
    <a:masterClrMapping/>
  </p:clrMapOvr>
  <p:transition advTm="3347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Dark Energy</a:t>
            </a:r>
            <a:endParaRPr lang="en-US" dirty="0"/>
          </a:p>
        </p:txBody>
      </p:sp>
      <p:sp>
        <p:nvSpPr>
          <p:cNvPr id="15" name="Footer Placeholder 14"/>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14" name="Slide Number Placeholder 13"/>
          <p:cNvSpPr>
            <a:spLocks noGrp="1"/>
          </p:cNvSpPr>
          <p:nvPr>
            <p:ph type="sldNum" sz="quarter" idx="11"/>
          </p:nvPr>
        </p:nvSpPr>
        <p:spPr/>
        <p:txBody>
          <a:bodyPr/>
          <a:lstStyle/>
          <a:p>
            <a:pPr>
              <a:defRPr/>
            </a:pPr>
            <a:fld id="{35B77CE8-6CCD-40BE-BE5B-35486880A513}" type="slidenum">
              <a:rPr lang="en-US" smtClean="0"/>
              <a:pPr>
                <a:defRPr/>
              </a:pPr>
              <a:t>39</a:t>
            </a:fld>
            <a:endParaRPr lang="en-US" dirty="0"/>
          </a:p>
        </p:txBody>
      </p:sp>
      <p:sp>
        <p:nvSpPr>
          <p:cNvPr id="54276" name="Rectangle 10"/>
          <p:cNvSpPr>
            <a:spLocks noGrp="1" noChangeArrowheads="1"/>
          </p:cNvSpPr>
          <p:nvPr>
            <p:ph type="body" sz="half" idx="4294967295"/>
          </p:nvPr>
        </p:nvSpPr>
        <p:spPr>
          <a:xfrm>
            <a:off x="928065" y="1402312"/>
            <a:ext cx="5158854" cy="5181600"/>
          </a:xfrm>
        </p:spPr>
        <p:txBody>
          <a:bodyPr/>
          <a:lstStyle/>
          <a:p>
            <a:pPr marL="381000" indent="-381000" eaLnBrk="1" hangingPunct="1">
              <a:buFontTx/>
              <a:buAutoNum type="arabicPeriod"/>
            </a:pPr>
            <a:r>
              <a:rPr lang="en-US" sz="1800" dirty="0" smtClean="0">
                <a:solidFill>
                  <a:srgbClr val="FFFF00"/>
                </a:solidFill>
              </a:rPr>
              <a:t>SDSS (Sloan Digital Sky Survey)</a:t>
            </a:r>
            <a:endParaRPr lang="en-US" sz="1800" dirty="0" smtClean="0">
              <a:solidFill>
                <a:srgbClr val="FFFFFF"/>
              </a:solidFill>
            </a:endParaRPr>
          </a:p>
          <a:p>
            <a:pPr marL="800100" lvl="1" indent="-342900" eaLnBrk="1" hangingPunct="1"/>
            <a:r>
              <a:rPr lang="en-US" sz="1800" dirty="0" smtClean="0">
                <a:solidFill>
                  <a:srgbClr val="FFFFFF"/>
                </a:solidFill>
              </a:rPr>
              <a:t>Ranks as highest impact facility in astronomy for the 4</a:t>
            </a:r>
            <a:r>
              <a:rPr lang="en-US" sz="1800" baseline="30000" dirty="0" smtClean="0">
                <a:solidFill>
                  <a:srgbClr val="FFFFFF"/>
                </a:solidFill>
              </a:rPr>
              <a:t>rd</a:t>
            </a:r>
            <a:r>
              <a:rPr lang="en-US" sz="1800" dirty="0" smtClean="0">
                <a:solidFill>
                  <a:srgbClr val="FFFFFF"/>
                </a:solidFill>
              </a:rPr>
              <a:t> year in a row.</a:t>
            </a:r>
          </a:p>
          <a:p>
            <a:pPr marL="800100" lvl="1" indent="-342900" eaLnBrk="1" hangingPunct="1"/>
            <a:r>
              <a:rPr lang="en-US" sz="1800" dirty="0" smtClean="0">
                <a:solidFill>
                  <a:srgbClr val="FFFFFF"/>
                </a:solidFill>
              </a:rPr>
              <a:t>Baryon acoustic oscillations</a:t>
            </a:r>
            <a:endParaRPr lang="en-US" sz="1800" dirty="0" smtClean="0">
              <a:solidFill>
                <a:schemeClr val="bg1"/>
              </a:solidFill>
            </a:endParaRPr>
          </a:p>
          <a:p>
            <a:pPr marL="800100" lvl="1" indent="-342900" eaLnBrk="1" hangingPunct="1"/>
            <a:endParaRPr lang="en-US" sz="1800" dirty="0" smtClean="0"/>
          </a:p>
          <a:p>
            <a:pPr marL="381000" indent="-381000" eaLnBrk="1" hangingPunct="1">
              <a:buFontTx/>
              <a:buAutoNum type="arabicPeriod"/>
            </a:pPr>
            <a:r>
              <a:rPr lang="en-US" sz="1800" dirty="0" smtClean="0">
                <a:solidFill>
                  <a:srgbClr val="FFFF00"/>
                </a:solidFill>
              </a:rPr>
              <a:t>DES (Dark Energy Survey)</a:t>
            </a:r>
          </a:p>
          <a:p>
            <a:pPr marL="800100" lvl="1" indent="-342900" eaLnBrk="1" hangingPunct="1"/>
            <a:r>
              <a:rPr lang="en-US" sz="1800" dirty="0" smtClean="0">
                <a:solidFill>
                  <a:srgbClr val="FFFFFF"/>
                </a:solidFill>
              </a:rPr>
              <a:t>4 meter telescope in Chile</a:t>
            </a:r>
          </a:p>
          <a:p>
            <a:pPr marL="800100" lvl="1" indent="-342900" eaLnBrk="1" hangingPunct="1"/>
            <a:r>
              <a:rPr lang="en-US" sz="1800" dirty="0" smtClean="0">
                <a:solidFill>
                  <a:srgbClr val="FFFFFF"/>
                </a:solidFill>
              </a:rPr>
              <a:t>DES Camera under construction</a:t>
            </a:r>
          </a:p>
          <a:p>
            <a:pPr marL="800100" lvl="1" indent="-342900" eaLnBrk="1" hangingPunct="1"/>
            <a:r>
              <a:rPr lang="en-US" sz="1800" dirty="0" smtClean="0">
                <a:solidFill>
                  <a:srgbClr val="FFFFFF"/>
                </a:solidFill>
              </a:rPr>
              <a:t>Operation: 2011 – 2016</a:t>
            </a:r>
          </a:p>
          <a:p>
            <a:pPr marL="381000" indent="-381000" eaLnBrk="1" hangingPunct="1">
              <a:buFontTx/>
              <a:buAutoNum type="arabicPeriod"/>
            </a:pPr>
            <a:endParaRPr lang="en-US" sz="1800" dirty="0" smtClean="0"/>
          </a:p>
          <a:p>
            <a:pPr marL="381000" indent="-381000" eaLnBrk="1" hangingPunct="1">
              <a:buFontTx/>
              <a:buAutoNum type="arabicPeriod"/>
            </a:pPr>
            <a:r>
              <a:rPr lang="en-US" sz="1800" dirty="0" smtClean="0">
                <a:solidFill>
                  <a:srgbClr val="FFFF00"/>
                </a:solidFill>
              </a:rPr>
              <a:t>JDEM (Joint Dark Energy Mission)</a:t>
            </a:r>
          </a:p>
          <a:p>
            <a:pPr marL="800100" lvl="1" indent="-342900" eaLnBrk="1" hangingPunct="1"/>
            <a:r>
              <a:rPr lang="en-US" sz="1800" dirty="0" smtClean="0">
                <a:solidFill>
                  <a:srgbClr val="FFFFFF"/>
                </a:solidFill>
              </a:rPr>
              <a:t>Space telescope</a:t>
            </a:r>
          </a:p>
          <a:p>
            <a:pPr marL="800100" lvl="1" indent="-342900" eaLnBrk="1" hangingPunct="1"/>
            <a:r>
              <a:rPr lang="en-US" sz="1800" dirty="0" err="1" smtClean="0">
                <a:solidFill>
                  <a:srgbClr val="FFFFFF"/>
                </a:solidFill>
              </a:rPr>
              <a:t>Fermilab</a:t>
            </a:r>
            <a:r>
              <a:rPr lang="en-US" sz="1800" dirty="0" smtClean="0">
                <a:solidFill>
                  <a:srgbClr val="FFFFFF"/>
                </a:solidFill>
              </a:rPr>
              <a:t>: Science Operation Center</a:t>
            </a:r>
          </a:p>
        </p:txBody>
      </p:sp>
      <p:grpSp>
        <p:nvGrpSpPr>
          <p:cNvPr id="2" name="Group 12"/>
          <p:cNvGrpSpPr>
            <a:grpSpLocks/>
          </p:cNvGrpSpPr>
          <p:nvPr/>
        </p:nvGrpSpPr>
        <p:grpSpPr bwMode="auto">
          <a:xfrm>
            <a:off x="5838825" y="1042988"/>
            <a:ext cx="2828925" cy="5110162"/>
            <a:chOff x="3678" y="657"/>
            <a:chExt cx="1782" cy="3219"/>
          </a:xfrm>
        </p:grpSpPr>
        <p:pic>
          <p:nvPicPr>
            <p:cNvPr id="54278" name="Picture 3" descr="supernovaacc"/>
            <p:cNvPicPr>
              <a:picLocks noChangeAspect="1" noChangeArrowheads="1"/>
            </p:cNvPicPr>
            <p:nvPr/>
          </p:nvPicPr>
          <p:blipFill>
            <a:blip r:embed="rId3" cstate="print"/>
            <a:srcRect l="447" b="16461"/>
            <a:stretch>
              <a:fillRect/>
            </a:stretch>
          </p:blipFill>
          <p:spPr bwMode="auto">
            <a:xfrm>
              <a:off x="3680" y="2515"/>
              <a:ext cx="1780" cy="1355"/>
            </a:xfrm>
            <a:prstGeom prst="rect">
              <a:avLst/>
            </a:prstGeom>
            <a:noFill/>
            <a:ln w="9525">
              <a:noFill/>
              <a:miter lim="800000"/>
              <a:headEnd/>
              <a:tailEnd/>
            </a:ln>
          </p:spPr>
        </p:pic>
        <p:pic>
          <p:nvPicPr>
            <p:cNvPr id="54279" name="Picture 10" descr="4mDome"/>
            <p:cNvPicPr>
              <a:picLocks noChangeAspect="1" noChangeArrowheads="1"/>
            </p:cNvPicPr>
            <p:nvPr/>
          </p:nvPicPr>
          <p:blipFill>
            <a:blip r:embed="rId4" cstate="print">
              <a:lum bright="14000"/>
            </a:blip>
            <a:srcRect t="7381" b="11520"/>
            <a:stretch>
              <a:fillRect/>
            </a:stretch>
          </p:blipFill>
          <p:spPr bwMode="auto">
            <a:xfrm>
              <a:off x="3681" y="1476"/>
              <a:ext cx="1773" cy="1371"/>
            </a:xfrm>
            <a:prstGeom prst="rect">
              <a:avLst/>
            </a:prstGeom>
            <a:noFill/>
            <a:ln w="9525">
              <a:noFill/>
              <a:miter lim="800000"/>
              <a:headEnd/>
              <a:tailEnd/>
            </a:ln>
          </p:spPr>
        </p:pic>
        <p:pic>
          <p:nvPicPr>
            <p:cNvPr id="54280" name="Picture 3" descr="galaxy_zoom"/>
            <p:cNvPicPr>
              <a:picLocks noChangeAspect="1" noChangeArrowheads="1"/>
            </p:cNvPicPr>
            <p:nvPr/>
          </p:nvPicPr>
          <p:blipFill>
            <a:blip r:embed="rId5" cstate="print"/>
            <a:srcRect l="8678" t="2856" b="1904"/>
            <a:stretch>
              <a:fillRect/>
            </a:stretch>
          </p:blipFill>
          <p:spPr bwMode="auto">
            <a:xfrm>
              <a:off x="3678" y="657"/>
              <a:ext cx="1768" cy="1200"/>
            </a:xfrm>
            <a:prstGeom prst="rect">
              <a:avLst/>
            </a:prstGeom>
            <a:noFill/>
            <a:ln w="9525">
              <a:noFill/>
              <a:miter lim="800000"/>
              <a:headEnd/>
              <a:tailEnd/>
            </a:ln>
          </p:spPr>
        </p:pic>
        <p:sp>
          <p:nvSpPr>
            <p:cNvPr id="54281" name="Text Box 6"/>
            <p:cNvSpPr txBox="1">
              <a:spLocks noChangeArrowheads="1"/>
            </p:cNvSpPr>
            <p:nvPr/>
          </p:nvSpPr>
          <p:spPr bwMode="auto">
            <a:xfrm>
              <a:off x="4922" y="673"/>
              <a:ext cx="512" cy="2443"/>
            </a:xfrm>
            <a:prstGeom prst="rect">
              <a:avLst/>
            </a:prstGeom>
            <a:noFill/>
            <a:ln w="9525">
              <a:noFill/>
              <a:miter lim="800000"/>
              <a:headEnd/>
              <a:tailEnd/>
            </a:ln>
          </p:spPr>
          <p:txBody>
            <a:bodyPr wrap="none">
              <a:spAutoFit/>
            </a:bodyPr>
            <a:lstStyle/>
            <a:p>
              <a:pPr algn="ctr"/>
              <a:r>
                <a:rPr lang="en-US" dirty="0">
                  <a:solidFill>
                    <a:srgbClr val="FFFF00"/>
                  </a:solidFill>
                </a:rPr>
                <a:t>SDSS</a:t>
              </a: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sz="2600" dirty="0">
                <a:solidFill>
                  <a:srgbClr val="FFFF00"/>
                </a:solidFill>
              </a:endParaRPr>
            </a:p>
            <a:p>
              <a:pPr algn="ctr"/>
              <a:endParaRPr lang="en-US" sz="2600" dirty="0">
                <a:solidFill>
                  <a:srgbClr val="FFFF00"/>
                </a:solidFill>
              </a:endParaRPr>
            </a:p>
            <a:p>
              <a:pPr algn="ctr"/>
              <a:r>
                <a:rPr lang="en-US" dirty="0">
                  <a:solidFill>
                    <a:srgbClr val="FFFF00"/>
                  </a:solidFill>
                </a:rPr>
                <a:t>DES</a:t>
              </a: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sz="1400" dirty="0">
                <a:solidFill>
                  <a:srgbClr val="FFFF00"/>
                </a:solidFill>
              </a:endParaRPr>
            </a:p>
            <a:p>
              <a:pPr algn="ctr"/>
              <a:r>
                <a:rPr lang="en-US" dirty="0">
                  <a:solidFill>
                    <a:srgbClr val="FFFF00"/>
                  </a:solidFill>
                </a:rPr>
                <a:t>JDEM</a:t>
              </a:r>
            </a:p>
          </p:txBody>
        </p:sp>
        <p:sp>
          <p:nvSpPr>
            <p:cNvPr id="54282" name="Rectangle 7"/>
            <p:cNvSpPr>
              <a:spLocks noChangeArrowheads="1"/>
            </p:cNvSpPr>
            <p:nvPr/>
          </p:nvSpPr>
          <p:spPr bwMode="auto">
            <a:xfrm>
              <a:off x="3684" y="660"/>
              <a:ext cx="1776" cy="3216"/>
            </a:xfrm>
            <a:prstGeom prst="rect">
              <a:avLst/>
            </a:prstGeom>
            <a:noFill/>
            <a:ln w="9525">
              <a:solidFill>
                <a:srgbClr val="FFFFFF"/>
              </a:solidFill>
              <a:miter lim="800000"/>
              <a:headEnd/>
              <a:tailEnd/>
            </a:ln>
          </p:spPr>
          <p:txBody>
            <a:bodyPr wrap="none" anchor="ctr"/>
            <a:lstStyle/>
            <a:p>
              <a:endParaRPr lang="en-US" dirty="0"/>
            </a:p>
          </p:txBody>
        </p:sp>
        <p:sp>
          <p:nvSpPr>
            <p:cNvPr id="54283" name="Line 8"/>
            <p:cNvSpPr>
              <a:spLocks noChangeShapeType="1"/>
            </p:cNvSpPr>
            <p:nvPr/>
          </p:nvSpPr>
          <p:spPr bwMode="auto">
            <a:xfrm>
              <a:off x="3684" y="1860"/>
              <a:ext cx="1776" cy="0"/>
            </a:xfrm>
            <a:prstGeom prst="line">
              <a:avLst/>
            </a:prstGeom>
            <a:noFill/>
            <a:ln w="9525">
              <a:solidFill>
                <a:srgbClr val="FFFFFF"/>
              </a:solidFill>
              <a:round/>
              <a:headEnd/>
              <a:tailEnd/>
            </a:ln>
          </p:spPr>
          <p:txBody>
            <a:bodyPr/>
            <a:lstStyle/>
            <a:p>
              <a:endParaRPr lang="en-US" dirty="0"/>
            </a:p>
          </p:txBody>
        </p:sp>
        <p:sp>
          <p:nvSpPr>
            <p:cNvPr id="54284" name="Line 9"/>
            <p:cNvSpPr>
              <a:spLocks noChangeShapeType="1"/>
            </p:cNvSpPr>
            <p:nvPr/>
          </p:nvSpPr>
          <p:spPr bwMode="auto">
            <a:xfrm>
              <a:off x="3684" y="2844"/>
              <a:ext cx="1776" cy="0"/>
            </a:xfrm>
            <a:prstGeom prst="line">
              <a:avLst/>
            </a:prstGeom>
            <a:noFill/>
            <a:ln w="9525">
              <a:solidFill>
                <a:srgbClr val="FFFFFF"/>
              </a:solidFill>
              <a:round/>
              <a:headEnd/>
              <a:tailEnd/>
            </a:ln>
          </p:spPr>
          <p:txBody>
            <a:bodyPr/>
            <a:lstStyle/>
            <a:p>
              <a:endParaRPr lang="en-US" dirty="0"/>
            </a:p>
          </p:txBody>
        </p:sp>
      </p:grpSp>
    </p:spTree>
  </p:cSld>
  <p:clrMapOvr>
    <a:masterClrMapping/>
  </p:clrMapOvr>
  <p:transition advTm="37955"/>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a:t>
            </a:fld>
            <a:endParaRPr lang="en-US" dirty="0"/>
          </a:p>
        </p:txBody>
      </p:sp>
      <p:sp>
        <p:nvSpPr>
          <p:cNvPr id="6" name="Content Placeholder 5"/>
          <p:cNvSpPr>
            <a:spLocks noGrp="1"/>
          </p:cNvSpPr>
          <p:nvPr>
            <p:ph idx="1"/>
          </p:nvPr>
        </p:nvSpPr>
        <p:spPr/>
        <p:txBody>
          <a:bodyPr/>
          <a:lstStyle/>
          <a:p>
            <a:r>
              <a:rPr lang="en-US" sz="2000" dirty="0" smtClean="0"/>
              <a:t>The sense of mystery has never been more acute and evident</a:t>
            </a:r>
          </a:p>
          <a:p>
            <a:endParaRPr lang="en-US" sz="2000" dirty="0" smtClean="0"/>
          </a:p>
          <a:p>
            <a:pPr lvl="1"/>
            <a:r>
              <a:rPr lang="en-US" sz="1800" dirty="0" smtClean="0"/>
              <a:t>Where does mass come from?</a:t>
            </a:r>
          </a:p>
          <a:p>
            <a:pPr lvl="1"/>
            <a:r>
              <a:rPr lang="en-US" sz="1800" dirty="0" smtClean="0"/>
              <a:t>Are there extra dimensions of space?</a:t>
            </a:r>
          </a:p>
          <a:p>
            <a:pPr lvl="1"/>
            <a:r>
              <a:rPr lang="en-US" sz="1800" dirty="0" smtClean="0"/>
              <a:t>Why only three families of quarks and lepton? </a:t>
            </a:r>
          </a:p>
          <a:p>
            <a:pPr lvl="1"/>
            <a:r>
              <a:rPr lang="en-US" sz="1800" dirty="0" smtClean="0"/>
              <a:t>Why is matter dominant?</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Does nature use </a:t>
            </a:r>
            <a:r>
              <a:rPr lang="en-US" sz="1800" dirty="0" err="1" smtClean="0"/>
              <a:t>supersymmetry</a:t>
            </a:r>
            <a:r>
              <a:rPr lang="en-US" sz="1800" dirty="0" smtClean="0"/>
              <a:t>?</a:t>
            </a:r>
          </a:p>
          <a:p>
            <a:pPr lvl="1"/>
            <a:r>
              <a:rPr lang="en-US" sz="1800" dirty="0" smtClean="0"/>
              <a:t>Do the forces unify?</a:t>
            </a:r>
          </a:p>
          <a:p>
            <a:pPr lvl="1"/>
            <a:r>
              <a:rPr lang="en-US" sz="1800" dirty="0" smtClean="0"/>
              <a:t>What is dark matter?</a:t>
            </a:r>
          </a:p>
          <a:p>
            <a:pPr lvl="1"/>
            <a:r>
              <a:rPr lang="en-US" sz="1800" dirty="0" smtClean="0"/>
              <a:t>What is dark energy?</a:t>
            </a:r>
          </a:p>
          <a:p>
            <a:pPr lvl="1"/>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4"/>
          <p:cNvSpPr>
            <a:spLocks noChangeArrowheads="1"/>
          </p:cNvSpPr>
          <p:nvPr/>
        </p:nvSpPr>
        <p:spPr bwMode="auto">
          <a:xfrm>
            <a:off x="906463" y="4338638"/>
            <a:ext cx="7323137" cy="1368425"/>
          </a:xfrm>
          <a:prstGeom prst="rect">
            <a:avLst/>
          </a:prstGeom>
          <a:solidFill>
            <a:srgbClr val="00B0F0">
              <a:alpha val="20000"/>
            </a:srgbClr>
          </a:solidFill>
          <a:ln w="9525" algn="ctr">
            <a:solidFill>
              <a:srgbClr val="000000"/>
            </a:solidFill>
            <a:round/>
            <a:headEnd/>
            <a:tailEnd/>
          </a:ln>
        </p:spPr>
        <p:txBody>
          <a:bodyPr/>
          <a:lstStyle/>
          <a:p>
            <a:endParaRPr lang="en-US" dirty="0"/>
          </a:p>
        </p:txBody>
      </p:sp>
      <p:sp>
        <p:nvSpPr>
          <p:cNvPr id="21509" name="Title 1"/>
          <p:cNvSpPr>
            <a:spLocks noGrp="1"/>
          </p:cNvSpPr>
          <p:nvPr>
            <p:ph type="title"/>
          </p:nvPr>
        </p:nvSpPr>
        <p:spPr/>
        <p:txBody>
          <a:bodyPr/>
          <a:lstStyle/>
          <a:p>
            <a:r>
              <a:rPr lang="en-US" dirty="0" smtClean="0"/>
              <a:t>Summary: cosmic frontier strategy</a:t>
            </a:r>
          </a:p>
        </p:txBody>
      </p:sp>
      <p:sp>
        <p:nvSpPr>
          <p:cNvPr id="21510" name="Footer Placeholder 2"/>
          <p:cNvSpPr>
            <a:spLocks noGrp="1"/>
          </p:cNvSpPr>
          <p:nvPr>
            <p:ph type="ftr" sz="quarter" idx="10"/>
          </p:nvPr>
        </p:nvSpPr>
        <p:spPr>
          <a:noFill/>
        </p:spPr>
        <p:txBody>
          <a:bodyPr/>
          <a:lstStyle/>
          <a:p>
            <a:r>
              <a:rPr lang="en-US" smtClean="0">
                <a:latin typeface="Arial" pitchFamily="34" charset="0"/>
              </a:rPr>
              <a:t>P Oddone, DOE Planning Meeting, June 10, 2010</a:t>
            </a:r>
            <a:endParaRPr lang="en-US" dirty="0" smtClean="0">
              <a:latin typeface="Arial" pitchFamily="34" charset="0"/>
            </a:endParaRPr>
          </a:p>
        </p:txBody>
      </p:sp>
      <p:sp>
        <p:nvSpPr>
          <p:cNvPr id="21511" name="Slide Number Placeholder 3"/>
          <p:cNvSpPr>
            <a:spLocks noGrp="1"/>
          </p:cNvSpPr>
          <p:nvPr>
            <p:ph type="sldNum" sz="quarter" idx="11"/>
          </p:nvPr>
        </p:nvSpPr>
        <p:spPr>
          <a:noFill/>
        </p:spPr>
        <p:txBody>
          <a:bodyPr/>
          <a:lstStyle/>
          <a:p>
            <a:fld id="{51FF3F57-D8BA-4D1D-9E2B-2A3E3F130B02}" type="slidenum">
              <a:rPr lang="en-US" smtClean="0">
                <a:latin typeface="Arial" pitchFamily="34" charset="0"/>
              </a:rPr>
              <a:pPr/>
              <a:t>40</a:t>
            </a:fld>
            <a:endParaRPr lang="en-US" dirty="0" smtClean="0">
              <a:latin typeface="Arial" pitchFamily="34" charset="0"/>
            </a:endParaRPr>
          </a:p>
        </p:txBody>
      </p:sp>
      <p:cxnSp>
        <p:nvCxnSpPr>
          <p:cNvPr id="21512" name="Straight Connector 5"/>
          <p:cNvCxnSpPr>
            <a:cxnSpLocks noChangeShapeType="1"/>
          </p:cNvCxnSpPr>
          <p:nvPr/>
        </p:nvCxnSpPr>
        <p:spPr bwMode="auto">
          <a:xfrm rot="5400000">
            <a:off x="245269" y="5003007"/>
            <a:ext cx="1347788" cy="9525"/>
          </a:xfrm>
          <a:prstGeom prst="line">
            <a:avLst/>
          </a:prstGeom>
          <a:noFill/>
          <a:ln w="9525" algn="ctr">
            <a:solidFill>
              <a:srgbClr val="FFFFFF"/>
            </a:solidFill>
            <a:round/>
            <a:headEnd/>
            <a:tailEnd/>
          </a:ln>
        </p:spPr>
      </p:cxnSp>
      <p:cxnSp>
        <p:nvCxnSpPr>
          <p:cNvPr id="21514" name="Straight Connector 9"/>
          <p:cNvCxnSpPr>
            <a:cxnSpLocks noChangeShapeType="1"/>
          </p:cNvCxnSpPr>
          <p:nvPr/>
        </p:nvCxnSpPr>
        <p:spPr bwMode="auto">
          <a:xfrm rot="16200000" flipH="1">
            <a:off x="7545789" y="5017273"/>
            <a:ext cx="1383527" cy="15907"/>
          </a:xfrm>
          <a:prstGeom prst="line">
            <a:avLst/>
          </a:prstGeom>
          <a:noFill/>
          <a:ln w="9525" algn="ctr">
            <a:solidFill>
              <a:srgbClr val="FFFFFF"/>
            </a:solidFill>
            <a:round/>
            <a:headEnd/>
            <a:tailEnd/>
          </a:ln>
        </p:spPr>
      </p:cxnSp>
      <p:cxnSp>
        <p:nvCxnSpPr>
          <p:cNvPr id="21515" name="Straight Connector 10"/>
          <p:cNvCxnSpPr>
            <a:cxnSpLocks noChangeShapeType="1"/>
          </p:cNvCxnSpPr>
          <p:nvPr/>
        </p:nvCxnSpPr>
        <p:spPr bwMode="auto">
          <a:xfrm>
            <a:off x="900113" y="5711825"/>
            <a:ext cx="7331075" cy="3175"/>
          </a:xfrm>
          <a:prstGeom prst="line">
            <a:avLst/>
          </a:prstGeom>
          <a:noFill/>
          <a:ln w="9525" algn="ctr">
            <a:solidFill>
              <a:srgbClr val="FFFFFF"/>
            </a:solidFill>
            <a:round/>
            <a:headEnd/>
            <a:tailEnd/>
          </a:ln>
        </p:spPr>
      </p:cxnSp>
      <p:cxnSp>
        <p:nvCxnSpPr>
          <p:cNvPr id="21517" name="Straight Connector 12"/>
          <p:cNvCxnSpPr>
            <a:cxnSpLocks noChangeShapeType="1"/>
          </p:cNvCxnSpPr>
          <p:nvPr/>
        </p:nvCxnSpPr>
        <p:spPr bwMode="auto">
          <a:xfrm>
            <a:off x="874713" y="4332288"/>
            <a:ext cx="7354887" cy="1587"/>
          </a:xfrm>
          <a:prstGeom prst="line">
            <a:avLst/>
          </a:prstGeom>
          <a:noFill/>
          <a:ln w="9525" algn="ctr">
            <a:solidFill>
              <a:srgbClr val="FFFFFF"/>
            </a:solidFill>
            <a:round/>
            <a:headEnd/>
            <a:tailEnd/>
          </a:ln>
        </p:spPr>
      </p:cxnSp>
      <p:cxnSp>
        <p:nvCxnSpPr>
          <p:cNvPr id="21518" name="Straight Connector 13"/>
          <p:cNvCxnSpPr>
            <a:cxnSpLocks noChangeShapeType="1"/>
          </p:cNvCxnSpPr>
          <p:nvPr/>
        </p:nvCxnSpPr>
        <p:spPr bwMode="auto">
          <a:xfrm rot="16200000" flipH="1">
            <a:off x="2050840" y="5017875"/>
            <a:ext cx="1387899" cy="3173"/>
          </a:xfrm>
          <a:prstGeom prst="line">
            <a:avLst/>
          </a:prstGeom>
          <a:noFill/>
          <a:ln w="9525" algn="ctr">
            <a:solidFill>
              <a:srgbClr val="FFFFFF"/>
            </a:solidFill>
            <a:round/>
            <a:headEnd/>
            <a:tailEnd/>
          </a:ln>
        </p:spPr>
      </p:cxnSp>
      <p:cxnSp>
        <p:nvCxnSpPr>
          <p:cNvPr id="21519" name="Straight Connector 14"/>
          <p:cNvCxnSpPr>
            <a:cxnSpLocks noChangeShapeType="1"/>
            <a:stCxn id="21506" idx="0"/>
          </p:cNvCxnSpPr>
          <p:nvPr/>
        </p:nvCxnSpPr>
        <p:spPr bwMode="auto">
          <a:xfrm rot="16200000" flipH="1">
            <a:off x="3884215" y="5022454"/>
            <a:ext cx="1374775" cy="7143"/>
          </a:xfrm>
          <a:prstGeom prst="line">
            <a:avLst/>
          </a:prstGeom>
          <a:noFill/>
          <a:ln w="9525" algn="ctr">
            <a:solidFill>
              <a:srgbClr val="FFFFFF"/>
            </a:solidFill>
            <a:round/>
            <a:headEnd/>
            <a:tailEnd/>
          </a:ln>
        </p:spPr>
      </p:cxnSp>
      <p:sp>
        <p:nvSpPr>
          <p:cNvPr id="21525" name="TextBox 20"/>
          <p:cNvSpPr txBox="1">
            <a:spLocks noChangeArrowheads="1"/>
          </p:cNvSpPr>
          <p:nvPr/>
        </p:nvSpPr>
        <p:spPr bwMode="auto">
          <a:xfrm>
            <a:off x="777875" y="5830888"/>
            <a:ext cx="711200" cy="369887"/>
          </a:xfrm>
          <a:prstGeom prst="rect">
            <a:avLst/>
          </a:prstGeom>
          <a:noFill/>
          <a:ln w="9525">
            <a:noFill/>
            <a:miter lim="800000"/>
            <a:headEnd/>
            <a:tailEnd/>
          </a:ln>
        </p:spPr>
        <p:txBody>
          <a:bodyPr wrap="none">
            <a:spAutoFit/>
          </a:bodyPr>
          <a:lstStyle/>
          <a:p>
            <a:r>
              <a:rPr lang="en-US" sz="1800" dirty="0"/>
              <a:t>Now </a:t>
            </a:r>
          </a:p>
        </p:txBody>
      </p:sp>
      <p:sp>
        <p:nvSpPr>
          <p:cNvPr id="21526" name="TextBox 21"/>
          <p:cNvSpPr txBox="1">
            <a:spLocks noChangeArrowheads="1"/>
          </p:cNvSpPr>
          <p:nvPr/>
        </p:nvSpPr>
        <p:spPr bwMode="auto">
          <a:xfrm>
            <a:off x="4144963" y="5770563"/>
            <a:ext cx="761747" cy="369332"/>
          </a:xfrm>
          <a:prstGeom prst="rect">
            <a:avLst/>
          </a:prstGeom>
          <a:noFill/>
          <a:ln w="9525">
            <a:noFill/>
            <a:miter lim="800000"/>
            <a:headEnd/>
            <a:tailEnd/>
          </a:ln>
        </p:spPr>
        <p:txBody>
          <a:bodyPr wrap="none">
            <a:spAutoFit/>
          </a:bodyPr>
          <a:lstStyle/>
          <a:p>
            <a:r>
              <a:rPr lang="en-US" sz="1800" dirty="0"/>
              <a:t> </a:t>
            </a:r>
            <a:r>
              <a:rPr lang="en-US" sz="1800" dirty="0" smtClean="0"/>
              <a:t>2016</a:t>
            </a:r>
            <a:endParaRPr lang="en-US" sz="1800" dirty="0"/>
          </a:p>
        </p:txBody>
      </p:sp>
      <p:cxnSp>
        <p:nvCxnSpPr>
          <p:cNvPr id="21527" name="Straight Connector 26"/>
          <p:cNvCxnSpPr>
            <a:cxnSpLocks noChangeShapeType="1"/>
          </p:cNvCxnSpPr>
          <p:nvPr/>
        </p:nvCxnSpPr>
        <p:spPr bwMode="auto">
          <a:xfrm rot="5400000">
            <a:off x="5713013" y="5021249"/>
            <a:ext cx="1383527" cy="7951"/>
          </a:xfrm>
          <a:prstGeom prst="line">
            <a:avLst/>
          </a:prstGeom>
          <a:noFill/>
          <a:ln w="9525" algn="ctr">
            <a:solidFill>
              <a:srgbClr val="FFFFFF"/>
            </a:solidFill>
            <a:round/>
            <a:headEnd/>
            <a:tailEnd/>
          </a:ln>
        </p:spPr>
      </p:cxnSp>
      <p:sp>
        <p:nvSpPr>
          <p:cNvPr id="21531" name="TextBox 30"/>
          <p:cNvSpPr txBox="1">
            <a:spLocks noChangeArrowheads="1"/>
          </p:cNvSpPr>
          <p:nvPr/>
        </p:nvSpPr>
        <p:spPr bwMode="auto">
          <a:xfrm>
            <a:off x="2425700" y="5786438"/>
            <a:ext cx="697627" cy="369332"/>
          </a:xfrm>
          <a:prstGeom prst="rect">
            <a:avLst/>
          </a:prstGeom>
          <a:noFill/>
          <a:ln w="9525">
            <a:noFill/>
            <a:miter lim="800000"/>
            <a:headEnd/>
            <a:tailEnd/>
          </a:ln>
        </p:spPr>
        <p:txBody>
          <a:bodyPr wrap="none">
            <a:spAutoFit/>
          </a:bodyPr>
          <a:lstStyle/>
          <a:p>
            <a:r>
              <a:rPr lang="en-US" sz="1800" dirty="0" smtClean="0"/>
              <a:t>2013</a:t>
            </a:r>
            <a:endParaRPr lang="en-US" sz="1800" dirty="0"/>
          </a:p>
        </p:txBody>
      </p:sp>
      <p:sp>
        <p:nvSpPr>
          <p:cNvPr id="21532" name="TextBox 31"/>
          <p:cNvSpPr txBox="1">
            <a:spLocks noChangeArrowheads="1"/>
          </p:cNvSpPr>
          <p:nvPr/>
        </p:nvSpPr>
        <p:spPr bwMode="auto">
          <a:xfrm>
            <a:off x="6053138" y="5741988"/>
            <a:ext cx="697627" cy="369332"/>
          </a:xfrm>
          <a:prstGeom prst="rect">
            <a:avLst/>
          </a:prstGeom>
          <a:noFill/>
          <a:ln w="9525">
            <a:noFill/>
            <a:miter lim="800000"/>
            <a:headEnd/>
            <a:tailEnd/>
          </a:ln>
        </p:spPr>
        <p:txBody>
          <a:bodyPr wrap="none">
            <a:spAutoFit/>
          </a:bodyPr>
          <a:lstStyle/>
          <a:p>
            <a:r>
              <a:rPr lang="en-US" sz="1800" dirty="0" smtClean="0"/>
              <a:t>2019</a:t>
            </a:r>
            <a:endParaRPr lang="en-US" sz="1800" dirty="0"/>
          </a:p>
        </p:txBody>
      </p:sp>
      <p:sp>
        <p:nvSpPr>
          <p:cNvPr id="21533" name="TextBox 32"/>
          <p:cNvSpPr txBox="1">
            <a:spLocks noChangeArrowheads="1"/>
          </p:cNvSpPr>
          <p:nvPr/>
        </p:nvSpPr>
        <p:spPr bwMode="auto">
          <a:xfrm>
            <a:off x="1041400" y="4575810"/>
            <a:ext cx="1370888" cy="923330"/>
          </a:xfrm>
          <a:prstGeom prst="rect">
            <a:avLst/>
          </a:prstGeom>
          <a:noFill/>
          <a:ln w="9525">
            <a:noFill/>
            <a:miter lim="800000"/>
            <a:headEnd/>
            <a:tailEnd/>
          </a:ln>
        </p:spPr>
        <p:txBody>
          <a:bodyPr wrap="none">
            <a:spAutoFit/>
          </a:bodyPr>
          <a:lstStyle/>
          <a:p>
            <a:r>
              <a:rPr lang="en-US" sz="1800" dirty="0" smtClean="0"/>
              <a:t>DM: ~10 kg</a:t>
            </a:r>
          </a:p>
          <a:p>
            <a:r>
              <a:rPr lang="en-US" sz="1800" dirty="0" smtClean="0"/>
              <a:t>DE: SDSS</a:t>
            </a:r>
          </a:p>
          <a:p>
            <a:r>
              <a:rPr lang="en-US" sz="1800" dirty="0" smtClean="0"/>
              <a:t>P. Auger</a:t>
            </a:r>
            <a:endParaRPr lang="en-US" sz="1800" dirty="0"/>
          </a:p>
        </p:txBody>
      </p:sp>
      <p:sp>
        <p:nvSpPr>
          <p:cNvPr id="21534" name="TextBox 33"/>
          <p:cNvSpPr txBox="1">
            <a:spLocks noChangeArrowheads="1"/>
          </p:cNvSpPr>
          <p:nvPr/>
        </p:nvSpPr>
        <p:spPr bwMode="auto">
          <a:xfrm>
            <a:off x="2843213" y="4566285"/>
            <a:ext cx="1796454" cy="923330"/>
          </a:xfrm>
          <a:prstGeom prst="rect">
            <a:avLst/>
          </a:prstGeom>
          <a:noFill/>
          <a:ln w="9525">
            <a:noFill/>
            <a:miter lim="800000"/>
            <a:headEnd/>
            <a:tailEnd/>
          </a:ln>
        </p:spPr>
        <p:txBody>
          <a:bodyPr wrap="none">
            <a:spAutoFit/>
          </a:bodyPr>
          <a:lstStyle/>
          <a:p>
            <a:r>
              <a:rPr lang="en-US" sz="1800" dirty="0" smtClean="0"/>
              <a:t>DM</a:t>
            </a:r>
            <a:r>
              <a:rPr lang="en-US" sz="1800" dirty="0"/>
              <a:t>: </a:t>
            </a:r>
            <a:r>
              <a:rPr lang="en-US" sz="1800" dirty="0" smtClean="0"/>
              <a:t>~100 kg</a:t>
            </a:r>
            <a:endParaRPr lang="en-US" sz="1800" dirty="0"/>
          </a:p>
          <a:p>
            <a:r>
              <a:rPr lang="en-US" sz="1800" dirty="0" smtClean="0"/>
              <a:t>DE: DES</a:t>
            </a:r>
          </a:p>
          <a:p>
            <a:r>
              <a:rPr lang="en-US" sz="1800" dirty="0" smtClean="0"/>
              <a:t>P. Auger North?</a:t>
            </a:r>
            <a:endParaRPr lang="en-US" sz="1800" dirty="0"/>
          </a:p>
        </p:txBody>
      </p:sp>
      <p:sp>
        <p:nvSpPr>
          <p:cNvPr id="21535" name="TextBox 34"/>
          <p:cNvSpPr txBox="1">
            <a:spLocks noChangeArrowheads="1"/>
          </p:cNvSpPr>
          <p:nvPr/>
        </p:nvSpPr>
        <p:spPr bwMode="auto">
          <a:xfrm>
            <a:off x="4660900" y="4280535"/>
            <a:ext cx="1518364" cy="1200329"/>
          </a:xfrm>
          <a:prstGeom prst="rect">
            <a:avLst/>
          </a:prstGeom>
          <a:noFill/>
          <a:ln w="9525">
            <a:noFill/>
            <a:miter lim="800000"/>
            <a:headEnd/>
            <a:tailEnd/>
          </a:ln>
        </p:spPr>
        <p:txBody>
          <a:bodyPr wrap="none">
            <a:spAutoFit/>
          </a:bodyPr>
          <a:lstStyle/>
          <a:p>
            <a:endParaRPr lang="en-US" sz="1800" dirty="0"/>
          </a:p>
          <a:p>
            <a:r>
              <a:rPr lang="en-US" sz="1800" dirty="0" smtClean="0"/>
              <a:t>DM: ~1 ton</a:t>
            </a:r>
          </a:p>
          <a:p>
            <a:r>
              <a:rPr lang="en-US" sz="1800" dirty="0" smtClean="0"/>
              <a:t>DE: JDEM, ..</a:t>
            </a:r>
            <a:endParaRPr lang="en-US" sz="1800" dirty="0"/>
          </a:p>
          <a:p>
            <a:r>
              <a:rPr lang="en-US" sz="1800" dirty="0" err="1" smtClean="0"/>
              <a:t>Holometer</a:t>
            </a:r>
            <a:r>
              <a:rPr lang="en-US" sz="1800" dirty="0" smtClean="0"/>
              <a:t>?</a:t>
            </a:r>
            <a:endParaRPr lang="en-US" sz="1800" dirty="0"/>
          </a:p>
        </p:txBody>
      </p:sp>
      <p:sp>
        <p:nvSpPr>
          <p:cNvPr id="21536" name="TextBox 35"/>
          <p:cNvSpPr txBox="1">
            <a:spLocks noChangeArrowheads="1"/>
          </p:cNvSpPr>
          <p:nvPr/>
        </p:nvSpPr>
        <p:spPr bwMode="auto">
          <a:xfrm>
            <a:off x="6525485" y="4821555"/>
            <a:ext cx="1620957" cy="369332"/>
          </a:xfrm>
          <a:prstGeom prst="rect">
            <a:avLst/>
          </a:prstGeom>
          <a:noFill/>
          <a:ln w="9525">
            <a:noFill/>
            <a:miter lim="800000"/>
            <a:headEnd/>
            <a:tailEnd/>
          </a:ln>
        </p:spPr>
        <p:txBody>
          <a:bodyPr wrap="none">
            <a:spAutoFit/>
          </a:bodyPr>
          <a:lstStyle/>
          <a:p>
            <a:pPr algn="just"/>
            <a:r>
              <a:rPr lang="en-US" sz="1800" dirty="0" smtClean="0"/>
              <a:t>DE: JDEM, …</a:t>
            </a:r>
            <a:endParaRPr lang="en-US" sz="1800" dirty="0"/>
          </a:p>
        </p:txBody>
      </p:sp>
      <p:sp>
        <p:nvSpPr>
          <p:cNvPr id="21539" name="TextBox 31"/>
          <p:cNvSpPr txBox="1">
            <a:spLocks noChangeArrowheads="1"/>
          </p:cNvSpPr>
          <p:nvPr/>
        </p:nvSpPr>
        <p:spPr bwMode="auto">
          <a:xfrm rot="-5400000">
            <a:off x="84932" y="4839493"/>
            <a:ext cx="1212850" cy="461963"/>
          </a:xfrm>
          <a:prstGeom prst="rect">
            <a:avLst/>
          </a:prstGeom>
          <a:noFill/>
          <a:ln w="9525">
            <a:noFill/>
            <a:miter lim="800000"/>
            <a:headEnd/>
            <a:tailEnd/>
          </a:ln>
        </p:spPr>
        <p:txBody>
          <a:bodyPr wrap="none">
            <a:spAutoFit/>
          </a:bodyPr>
          <a:lstStyle/>
          <a:p>
            <a:r>
              <a:rPr lang="en-US" dirty="0"/>
              <a:t>Cosmic</a:t>
            </a:r>
          </a:p>
        </p:txBody>
      </p:sp>
      <p:pic>
        <p:nvPicPr>
          <p:cNvPr id="47" name="Picture 4" descr="Fluorescence telescope"/>
          <p:cNvPicPr>
            <a:picLocks noChangeAspect="1" noChangeArrowheads="1"/>
          </p:cNvPicPr>
          <p:nvPr/>
        </p:nvPicPr>
        <p:blipFill>
          <a:blip r:embed="rId2" cstate="print"/>
          <a:srcRect/>
          <a:stretch>
            <a:fillRect/>
          </a:stretch>
        </p:blipFill>
        <p:spPr bwMode="auto">
          <a:xfrm>
            <a:off x="793806" y="2649162"/>
            <a:ext cx="2089136" cy="1422280"/>
          </a:xfrm>
          <a:prstGeom prst="rect">
            <a:avLst/>
          </a:prstGeom>
          <a:noFill/>
          <a:ln w="9525">
            <a:noFill/>
            <a:miter lim="800000"/>
            <a:headEnd/>
            <a:tailEnd/>
          </a:ln>
        </p:spPr>
      </p:pic>
      <p:pic>
        <p:nvPicPr>
          <p:cNvPr id="48" name="Picture 13"/>
          <p:cNvPicPr>
            <a:picLocks noChangeAspect="1" noChangeArrowheads="1"/>
          </p:cNvPicPr>
          <p:nvPr/>
        </p:nvPicPr>
        <p:blipFill>
          <a:blip r:embed="rId3" cstate="print"/>
          <a:srcRect l="1115" t="39320" b="13739"/>
          <a:stretch>
            <a:fillRect/>
          </a:stretch>
        </p:blipFill>
        <p:spPr bwMode="auto">
          <a:xfrm>
            <a:off x="784931" y="1254988"/>
            <a:ext cx="2115970" cy="1317604"/>
          </a:xfrm>
          <a:prstGeom prst="rect">
            <a:avLst/>
          </a:prstGeom>
          <a:noFill/>
          <a:ln w="12700">
            <a:noFill/>
            <a:miter lim="800000"/>
            <a:headEnd/>
            <a:tailEnd/>
          </a:ln>
        </p:spPr>
      </p:pic>
      <p:pic>
        <p:nvPicPr>
          <p:cNvPr id="49" name="Picture 10" descr="4mDome"/>
          <p:cNvPicPr>
            <a:picLocks noChangeAspect="1" noChangeArrowheads="1"/>
          </p:cNvPicPr>
          <p:nvPr/>
        </p:nvPicPr>
        <p:blipFill>
          <a:blip r:embed="rId4" cstate="print">
            <a:lum bright="14000"/>
          </a:blip>
          <a:srcRect t="7381" b="11520"/>
          <a:stretch>
            <a:fillRect/>
          </a:stretch>
        </p:blipFill>
        <p:spPr bwMode="auto">
          <a:xfrm>
            <a:off x="2993543" y="1702409"/>
            <a:ext cx="2672445" cy="2066510"/>
          </a:xfrm>
          <a:prstGeom prst="rect">
            <a:avLst/>
          </a:prstGeom>
          <a:noFill/>
          <a:ln w="9525">
            <a:noFill/>
            <a:miter lim="800000"/>
            <a:headEnd/>
            <a:tailEnd/>
          </a:ln>
        </p:spPr>
      </p:pic>
      <p:pic>
        <p:nvPicPr>
          <p:cNvPr id="50" name="Picture 3" descr="supernovaacc"/>
          <p:cNvPicPr>
            <a:picLocks noChangeAspect="1" noChangeArrowheads="1"/>
          </p:cNvPicPr>
          <p:nvPr/>
        </p:nvPicPr>
        <p:blipFill>
          <a:blip r:embed="rId5" cstate="print"/>
          <a:srcRect l="447" b="12762"/>
          <a:stretch>
            <a:fillRect/>
          </a:stretch>
        </p:blipFill>
        <p:spPr bwMode="auto">
          <a:xfrm>
            <a:off x="5727211" y="1705736"/>
            <a:ext cx="2605383" cy="2071134"/>
          </a:xfrm>
          <a:prstGeom prst="rect">
            <a:avLst/>
          </a:prstGeom>
          <a:noFill/>
          <a:ln w="9525">
            <a:noFill/>
            <a:miter lim="800000"/>
            <a:headEnd/>
            <a:tailEnd/>
          </a:ln>
        </p:spPr>
      </p:pic>
      <p:sp>
        <p:nvSpPr>
          <p:cNvPr id="26" name="Rectangle 25"/>
          <p:cNvSpPr/>
          <p:nvPr/>
        </p:nvSpPr>
        <p:spPr>
          <a:xfrm>
            <a:off x="7853601" y="5727613"/>
            <a:ext cx="697627" cy="369332"/>
          </a:xfrm>
          <a:prstGeom prst="rect">
            <a:avLst/>
          </a:prstGeom>
        </p:spPr>
        <p:txBody>
          <a:bodyPr wrap="none">
            <a:spAutoFit/>
          </a:bodyPr>
          <a:lstStyle/>
          <a:p>
            <a:r>
              <a:rPr lang="en-US" sz="1800" dirty="0" smtClean="0"/>
              <a:t>2022</a:t>
            </a:r>
            <a:endParaRPr lang="en-US" sz="1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Risks</a:t>
            </a:r>
            <a:endParaRPr lang="en-US" dirty="0"/>
          </a:p>
        </p:txBody>
      </p:sp>
      <p:sp>
        <p:nvSpPr>
          <p:cNvPr id="6" name="Content Placeholder 5"/>
          <p:cNvSpPr>
            <a:spLocks noGrp="1"/>
          </p:cNvSpPr>
          <p:nvPr>
            <p:ph idx="1"/>
          </p:nvPr>
        </p:nvSpPr>
        <p:spPr/>
        <p:txBody>
          <a:bodyPr/>
          <a:lstStyle/>
          <a:p>
            <a:r>
              <a:rPr lang="en-US" dirty="0" smtClean="0"/>
              <a:t>Energy Frontier</a:t>
            </a:r>
          </a:p>
          <a:p>
            <a:pPr lvl="1"/>
            <a:r>
              <a:rPr lang="en-US" dirty="0" smtClean="0"/>
              <a:t>Physics</a:t>
            </a:r>
          </a:p>
          <a:p>
            <a:pPr lvl="1"/>
            <a:r>
              <a:rPr lang="en-US" dirty="0" smtClean="0"/>
              <a:t>Timeliness in which physics will come</a:t>
            </a:r>
          </a:p>
          <a:p>
            <a:pPr lvl="1"/>
            <a:r>
              <a:rPr lang="en-US" dirty="0" smtClean="0"/>
              <a:t>Cost and feasibility of lepton colliders</a:t>
            </a:r>
          </a:p>
          <a:p>
            <a:endParaRPr lang="en-US" sz="1600" dirty="0" smtClean="0"/>
          </a:p>
          <a:p>
            <a:r>
              <a:rPr lang="en-US" dirty="0" smtClean="0"/>
              <a:t>Intensity Frontier</a:t>
            </a:r>
          </a:p>
          <a:p>
            <a:pPr lvl="1"/>
            <a:r>
              <a:rPr lang="en-US" dirty="0" smtClean="0"/>
              <a:t>Maintaining the momentum</a:t>
            </a:r>
          </a:p>
          <a:p>
            <a:pPr lvl="1"/>
            <a:r>
              <a:rPr lang="en-US" dirty="0" smtClean="0"/>
              <a:t>International participation</a:t>
            </a:r>
          </a:p>
          <a:p>
            <a:endParaRPr lang="en-US" sz="1600" dirty="0" smtClean="0"/>
          </a:p>
          <a:p>
            <a:r>
              <a:rPr lang="en-US" dirty="0" smtClean="0"/>
              <a:t>Cosmic Frontier</a:t>
            </a:r>
          </a:p>
          <a:p>
            <a:pPr lvl="1"/>
            <a:r>
              <a:rPr lang="en-US" dirty="0" smtClean="0"/>
              <a:t>Uncertainty on space-based telescope</a:t>
            </a:r>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Work for Others</a:t>
            </a:r>
          </a:p>
        </p:txBody>
      </p:sp>
      <p:sp>
        <p:nvSpPr>
          <p:cNvPr id="23555" name="Content Placeholder 12"/>
          <p:cNvSpPr>
            <a:spLocks noGrp="1"/>
          </p:cNvSpPr>
          <p:nvPr>
            <p:ph idx="1"/>
          </p:nvPr>
        </p:nvSpPr>
        <p:spPr/>
        <p:txBody>
          <a:bodyPr/>
          <a:lstStyle/>
          <a:p>
            <a:r>
              <a:rPr lang="en-US" dirty="0" smtClean="0"/>
              <a:t>Work for Others</a:t>
            </a:r>
          </a:p>
          <a:p>
            <a:pPr lvl="1"/>
            <a:endParaRPr lang="en-US" sz="1000" dirty="0" smtClean="0"/>
          </a:p>
          <a:p>
            <a:pPr lvl="1"/>
            <a:r>
              <a:rPr lang="en-US" dirty="0" smtClean="0"/>
              <a:t>Currently small &lt; 0.5%</a:t>
            </a:r>
          </a:p>
          <a:p>
            <a:pPr lvl="1"/>
            <a:endParaRPr lang="en-US" dirty="0" smtClean="0"/>
          </a:p>
          <a:p>
            <a:pPr lvl="1"/>
            <a:endParaRPr lang="en-US" dirty="0" smtClean="0"/>
          </a:p>
          <a:p>
            <a:pPr lvl="1"/>
            <a:endParaRPr lang="en-US" dirty="0" smtClean="0"/>
          </a:p>
          <a:p>
            <a:pPr lvl="1">
              <a:buFont typeface="Wingdings" pitchFamily="-65" charset="2"/>
              <a:buNone/>
            </a:pPr>
            <a:endParaRPr lang="en-US" dirty="0" smtClean="0"/>
          </a:p>
          <a:p>
            <a:pPr lvl="1"/>
            <a:endParaRPr lang="en-US" dirty="0" smtClean="0"/>
          </a:p>
          <a:p>
            <a:pPr lvl="1"/>
            <a:endParaRPr lang="en-US" dirty="0" smtClean="0"/>
          </a:p>
          <a:p>
            <a:pPr lvl="1"/>
            <a:endParaRPr lang="en-US" dirty="0" smtClean="0"/>
          </a:p>
          <a:p>
            <a:pPr lvl="1"/>
            <a:r>
              <a:rPr lang="en-US" dirty="0" smtClean="0"/>
              <a:t>Future: open to opportunities aligned with core capabilities and assets</a:t>
            </a:r>
          </a:p>
        </p:txBody>
      </p:sp>
      <p:sp>
        <p:nvSpPr>
          <p:cNvPr id="23556"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42</a:t>
            </a:fld>
            <a:endParaRPr lang="en-US" smtClean="0"/>
          </a:p>
        </p:txBody>
      </p:sp>
      <p:pic>
        <p:nvPicPr>
          <p:cNvPr id="23558" name="Picture 7" descr="neutron-therapy.jpg"/>
          <p:cNvPicPr>
            <a:picLocks noChangeAspect="1"/>
          </p:cNvPicPr>
          <p:nvPr/>
        </p:nvPicPr>
        <p:blipFill>
          <a:blip r:embed="rId2"/>
          <a:srcRect/>
          <a:stretch>
            <a:fillRect/>
          </a:stretch>
        </p:blipFill>
        <p:spPr bwMode="auto">
          <a:xfrm>
            <a:off x="2443271" y="2833954"/>
            <a:ext cx="1889803" cy="1382474"/>
          </a:xfrm>
          <a:prstGeom prst="rect">
            <a:avLst/>
          </a:prstGeom>
          <a:noFill/>
          <a:ln w="28575">
            <a:noFill/>
            <a:miter lim="800000"/>
            <a:headEnd/>
            <a:tailEnd/>
          </a:ln>
        </p:spPr>
      </p:pic>
      <p:pic>
        <p:nvPicPr>
          <p:cNvPr id="23559" name="Picture 9" descr="PastedGraphic-1.tiff"/>
          <p:cNvPicPr>
            <a:picLocks noChangeAspect="1"/>
          </p:cNvPicPr>
          <p:nvPr/>
        </p:nvPicPr>
        <p:blipFill>
          <a:blip r:embed="rId3"/>
          <a:srcRect l="36874" t="22845" b="27318"/>
          <a:stretch>
            <a:fillRect/>
          </a:stretch>
        </p:blipFill>
        <p:spPr bwMode="auto">
          <a:xfrm>
            <a:off x="4240213" y="3339945"/>
            <a:ext cx="2699718" cy="1389720"/>
          </a:xfrm>
          <a:prstGeom prst="rect">
            <a:avLst/>
          </a:prstGeom>
          <a:noFill/>
          <a:ln w="28575">
            <a:noFill/>
            <a:miter lim="800000"/>
            <a:headEnd/>
            <a:tailEnd/>
          </a:ln>
        </p:spPr>
      </p:pic>
      <p:pic>
        <p:nvPicPr>
          <p:cNvPr id="23560" name="Picture 10" descr="Solenoid2_layeredhelix2_1"/>
          <p:cNvPicPr>
            <a:picLocks noChangeAspect="1" noChangeArrowheads="1"/>
          </p:cNvPicPr>
          <p:nvPr/>
        </p:nvPicPr>
        <p:blipFill>
          <a:blip r:embed="rId4"/>
          <a:srcRect r="20589" b="6425"/>
          <a:stretch>
            <a:fillRect/>
          </a:stretch>
        </p:blipFill>
        <p:spPr bwMode="auto">
          <a:xfrm>
            <a:off x="6699990" y="2590598"/>
            <a:ext cx="1684338" cy="1108075"/>
          </a:xfrm>
          <a:prstGeom prst="rect">
            <a:avLst/>
          </a:prstGeom>
          <a:noFill/>
          <a:ln w="38100">
            <a:noFill/>
            <a:miter lim="800000"/>
            <a:headEnd/>
            <a:tailEnd/>
          </a:ln>
        </p:spPr>
      </p:pic>
      <p:pic>
        <p:nvPicPr>
          <p:cNvPr id="23561" name="Picture 11" descr="Fig2"/>
          <p:cNvPicPr>
            <a:picLocks noChangeAspect="1" noChangeArrowheads="1"/>
          </p:cNvPicPr>
          <p:nvPr/>
        </p:nvPicPr>
        <p:blipFill>
          <a:blip r:embed="rId5"/>
          <a:srcRect l="2872" t="6509" b="4207"/>
          <a:stretch>
            <a:fillRect/>
          </a:stretch>
        </p:blipFill>
        <p:spPr bwMode="auto">
          <a:xfrm>
            <a:off x="7225449" y="3754184"/>
            <a:ext cx="1187450" cy="963612"/>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Collaborative Efforts</a:t>
            </a:r>
          </a:p>
        </p:txBody>
      </p:sp>
      <p:sp>
        <p:nvSpPr>
          <p:cNvPr id="23555" name="Content Placeholder 12"/>
          <p:cNvSpPr>
            <a:spLocks noGrp="1"/>
          </p:cNvSpPr>
          <p:nvPr>
            <p:ph idx="1"/>
          </p:nvPr>
        </p:nvSpPr>
        <p:spPr>
          <a:xfrm>
            <a:off x="1600200" y="1213945"/>
            <a:ext cx="7228490" cy="4431205"/>
          </a:xfrm>
        </p:spPr>
        <p:txBody>
          <a:bodyPr/>
          <a:lstStyle/>
          <a:p>
            <a:r>
              <a:rPr lang="en-US" sz="2200" dirty="0" smtClean="0"/>
              <a:t>International </a:t>
            </a:r>
            <a:r>
              <a:rPr lang="en-US" sz="2200" dirty="0" err="1" smtClean="0"/>
              <a:t>Collab.s</a:t>
            </a:r>
            <a:endParaRPr lang="en-US" sz="2200" dirty="0" smtClean="0"/>
          </a:p>
          <a:p>
            <a:pPr>
              <a:buNone/>
            </a:pPr>
            <a:r>
              <a:rPr lang="en-US" sz="2200" dirty="0" smtClean="0"/>
              <a:t>	for our programs</a:t>
            </a:r>
          </a:p>
          <a:p>
            <a:endParaRPr lang="en-US" dirty="0" smtClean="0"/>
          </a:p>
          <a:p>
            <a:endParaRPr lang="en-US" dirty="0" smtClean="0"/>
          </a:p>
          <a:p>
            <a:pPr lvl="1">
              <a:buNone/>
            </a:pPr>
            <a:endParaRPr lang="en-US" dirty="0" smtClean="0"/>
          </a:p>
          <a:p>
            <a:pPr lvl="1">
              <a:buNone/>
            </a:pPr>
            <a:endParaRPr lang="en-US" sz="2400" dirty="0" smtClean="0"/>
          </a:p>
          <a:p>
            <a:pPr lvl="1">
              <a:buNone/>
            </a:pPr>
            <a:endParaRPr lang="en-US" sz="2400" dirty="0" smtClean="0"/>
          </a:p>
          <a:p>
            <a:pPr lvl="1">
              <a:buNone/>
            </a:pPr>
            <a:endParaRPr lang="en-US" sz="1200" dirty="0" smtClean="0"/>
          </a:p>
          <a:p>
            <a:r>
              <a:rPr lang="en-US" sz="2200" dirty="0" smtClean="0"/>
              <a:t>Collaboration among DOE laboratories</a:t>
            </a:r>
          </a:p>
          <a:p>
            <a:pPr lvl="1"/>
            <a:r>
              <a:rPr lang="en-US" sz="1800" dirty="0" smtClean="0"/>
              <a:t>Project X, ILC/SRF, </a:t>
            </a:r>
            <a:r>
              <a:rPr lang="en-US" sz="1800" dirty="0" err="1" smtClean="0"/>
              <a:t>Muon</a:t>
            </a:r>
            <a:r>
              <a:rPr lang="en-US" sz="1800" dirty="0" smtClean="0"/>
              <a:t> collider, neutrino factory, LHC Accelerator, many particle experiments, …</a:t>
            </a:r>
          </a:p>
          <a:p>
            <a:r>
              <a:rPr lang="en-US" sz="2200" dirty="0" smtClean="0"/>
              <a:t>Work for other DOE laboratories</a:t>
            </a:r>
          </a:p>
          <a:p>
            <a:r>
              <a:rPr lang="en-US" sz="2200" dirty="0" smtClean="0"/>
              <a:t>Argonne-</a:t>
            </a:r>
            <a:r>
              <a:rPr lang="en-US" sz="2200" dirty="0" err="1" smtClean="0"/>
              <a:t>UChicago</a:t>
            </a:r>
            <a:r>
              <a:rPr lang="en-US" sz="2200" dirty="0" smtClean="0"/>
              <a:t>-Fermilab Collaboration</a:t>
            </a:r>
          </a:p>
        </p:txBody>
      </p:sp>
      <p:sp>
        <p:nvSpPr>
          <p:cNvPr id="23556" name="Footer Placeholder 2"/>
          <p:cNvSpPr>
            <a:spLocks noGrp="1"/>
          </p:cNvSpPr>
          <p:nvPr>
            <p:ph type="ftr" sz="quarter" idx="10"/>
          </p:nvPr>
        </p:nvSpPr>
        <p:spPr>
          <a:noFill/>
        </p:spPr>
        <p:txBody>
          <a:bodyPr/>
          <a:lstStyle/>
          <a:p>
            <a:r>
              <a:rPr lang="nl-NL" dirty="0" smtClean="0"/>
              <a:t>P Oddone, DOE Planning Meeting, June 10, 2010</a:t>
            </a:r>
            <a:endParaRPr lang="en-US" sz="1200" dirty="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43</a:t>
            </a:fld>
            <a:endParaRPr lang="en-US" smtClean="0"/>
          </a:p>
        </p:txBody>
      </p:sp>
      <p:pic>
        <p:nvPicPr>
          <p:cNvPr id="150532" name="Picture 4"/>
          <p:cNvPicPr>
            <a:picLocks noChangeAspect="1" noChangeArrowheads="1"/>
          </p:cNvPicPr>
          <p:nvPr/>
        </p:nvPicPr>
        <p:blipFill>
          <a:blip r:embed="rId2" cstate="print"/>
          <a:srcRect/>
          <a:stretch>
            <a:fillRect/>
          </a:stretch>
        </p:blipFill>
        <p:spPr bwMode="auto">
          <a:xfrm>
            <a:off x="4813620" y="1160738"/>
            <a:ext cx="2641844" cy="1573057"/>
          </a:xfrm>
          <a:prstGeom prst="rect">
            <a:avLst/>
          </a:prstGeom>
          <a:noFill/>
          <a:ln w="9525">
            <a:noFill/>
            <a:miter lim="800000"/>
            <a:headEnd/>
            <a:tailEnd/>
          </a:ln>
          <a:effectLst/>
        </p:spPr>
      </p:pic>
      <p:sp>
        <p:nvSpPr>
          <p:cNvPr id="14" name="TextBox 8"/>
          <p:cNvSpPr txBox="1">
            <a:spLocks noChangeArrowheads="1"/>
          </p:cNvSpPr>
          <p:nvPr/>
        </p:nvSpPr>
        <p:spPr bwMode="auto">
          <a:xfrm>
            <a:off x="6261419" y="1092984"/>
            <a:ext cx="1521738" cy="338554"/>
          </a:xfrm>
          <a:prstGeom prst="rect">
            <a:avLst/>
          </a:prstGeom>
          <a:noFill/>
          <a:ln w="9525">
            <a:noFill/>
            <a:miter lim="800000"/>
            <a:headEnd/>
            <a:tailEnd/>
          </a:ln>
        </p:spPr>
        <p:txBody>
          <a:bodyPr wrap="square">
            <a:spAutoFit/>
          </a:bodyPr>
          <a:lstStyle/>
          <a:p>
            <a:r>
              <a:rPr lang="en-US" sz="1600" dirty="0" smtClean="0">
                <a:solidFill>
                  <a:srgbClr val="FFFFFF"/>
                </a:solidFill>
              </a:rPr>
              <a:t>27 countries</a:t>
            </a:r>
            <a:endParaRPr lang="en-US" sz="1600" dirty="0">
              <a:solidFill>
                <a:srgbClr val="FFFFFF"/>
              </a:solidFill>
            </a:endParaRPr>
          </a:p>
        </p:txBody>
      </p:sp>
      <p:pic>
        <p:nvPicPr>
          <p:cNvPr id="19" name="Picture 2"/>
          <p:cNvPicPr>
            <a:picLocks noChangeAspect="1" noChangeArrowheads="1"/>
          </p:cNvPicPr>
          <p:nvPr/>
        </p:nvPicPr>
        <p:blipFill>
          <a:blip r:embed="rId3" cstate="print"/>
          <a:srcRect/>
          <a:stretch>
            <a:fillRect/>
          </a:stretch>
        </p:blipFill>
        <p:spPr bwMode="auto">
          <a:xfrm>
            <a:off x="3430110" y="2807643"/>
            <a:ext cx="2641844" cy="1573057"/>
          </a:xfrm>
          <a:prstGeom prst="rect">
            <a:avLst/>
          </a:prstGeom>
          <a:noFill/>
          <a:ln w="9525">
            <a:noFill/>
            <a:miter lim="800000"/>
            <a:headEnd/>
            <a:tailEnd/>
          </a:ln>
          <a:effectLst/>
        </p:spPr>
      </p:pic>
      <p:pic>
        <p:nvPicPr>
          <p:cNvPr id="20" name="Picture 3"/>
          <p:cNvPicPr>
            <a:picLocks noChangeAspect="1" noChangeArrowheads="1"/>
          </p:cNvPicPr>
          <p:nvPr/>
        </p:nvPicPr>
        <p:blipFill>
          <a:blip r:embed="rId4" cstate="print"/>
          <a:srcRect/>
          <a:stretch>
            <a:fillRect/>
          </a:stretch>
        </p:blipFill>
        <p:spPr bwMode="auto">
          <a:xfrm>
            <a:off x="6198817" y="2793996"/>
            <a:ext cx="2641844" cy="1573057"/>
          </a:xfrm>
          <a:prstGeom prst="rect">
            <a:avLst/>
          </a:prstGeom>
          <a:noFill/>
          <a:ln w="9525">
            <a:noFill/>
            <a:miter lim="800000"/>
            <a:headEnd/>
            <a:tailEnd/>
          </a:ln>
          <a:effectLst/>
        </p:spPr>
      </p:pic>
      <p:sp>
        <p:nvSpPr>
          <p:cNvPr id="21" name="TextBox 8"/>
          <p:cNvSpPr txBox="1">
            <a:spLocks noChangeArrowheads="1"/>
          </p:cNvSpPr>
          <p:nvPr/>
        </p:nvSpPr>
        <p:spPr bwMode="auto">
          <a:xfrm>
            <a:off x="3326548" y="2529022"/>
            <a:ext cx="1616742" cy="338554"/>
          </a:xfrm>
          <a:prstGeom prst="rect">
            <a:avLst/>
          </a:prstGeom>
          <a:noFill/>
          <a:ln w="9525">
            <a:noFill/>
            <a:miter lim="800000"/>
            <a:headEnd/>
            <a:tailEnd/>
          </a:ln>
        </p:spPr>
        <p:txBody>
          <a:bodyPr wrap="square">
            <a:spAutoFit/>
          </a:bodyPr>
          <a:lstStyle/>
          <a:p>
            <a:r>
              <a:rPr lang="en-US" sz="1600" dirty="0" smtClean="0">
                <a:solidFill>
                  <a:srgbClr val="FFFFFF"/>
                </a:solidFill>
              </a:rPr>
              <a:t>16 countries</a:t>
            </a:r>
            <a:endParaRPr lang="en-US" sz="1600" dirty="0">
              <a:solidFill>
                <a:srgbClr val="FFFFFF"/>
              </a:solidFill>
            </a:endParaRPr>
          </a:p>
        </p:txBody>
      </p:sp>
      <p:sp>
        <p:nvSpPr>
          <p:cNvPr id="22" name="TextBox 8"/>
          <p:cNvSpPr txBox="1">
            <a:spLocks noChangeArrowheads="1"/>
          </p:cNvSpPr>
          <p:nvPr/>
        </p:nvSpPr>
        <p:spPr bwMode="auto">
          <a:xfrm>
            <a:off x="7374663" y="2515372"/>
            <a:ext cx="1555823" cy="338554"/>
          </a:xfrm>
          <a:prstGeom prst="rect">
            <a:avLst/>
          </a:prstGeom>
          <a:noFill/>
          <a:ln w="9525">
            <a:noFill/>
            <a:miter lim="800000"/>
            <a:headEnd/>
            <a:tailEnd/>
          </a:ln>
        </p:spPr>
        <p:txBody>
          <a:bodyPr wrap="square">
            <a:spAutoFit/>
          </a:bodyPr>
          <a:lstStyle/>
          <a:p>
            <a:pPr algn="r"/>
            <a:r>
              <a:rPr lang="en-US" sz="1600" dirty="0" smtClean="0">
                <a:solidFill>
                  <a:srgbClr val="FFFFFF"/>
                </a:solidFill>
              </a:rPr>
              <a:t>23 countries</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(K-12, undergrads, public)</a:t>
            </a:r>
            <a:endParaRPr lang="en-US" dirty="0"/>
          </a:p>
        </p:txBody>
      </p:sp>
      <p:sp>
        <p:nvSpPr>
          <p:cNvPr id="3" name="Content Placeholder 2"/>
          <p:cNvSpPr>
            <a:spLocks noGrp="1"/>
          </p:cNvSpPr>
          <p:nvPr>
            <p:ph idx="1"/>
          </p:nvPr>
        </p:nvSpPr>
        <p:spPr>
          <a:xfrm>
            <a:off x="1600199" y="1829904"/>
            <a:ext cx="7543801" cy="4114800"/>
          </a:xfrm>
        </p:spPr>
        <p:txBody>
          <a:bodyPr/>
          <a:lstStyle/>
          <a:p>
            <a:r>
              <a:rPr lang="en-US" sz="2200" dirty="0" smtClean="0"/>
              <a:t>NSF, DOE, Fermilab Friends, Fee-based cost recovery</a:t>
            </a:r>
          </a:p>
          <a:p>
            <a:r>
              <a:rPr lang="en-US" sz="2200" dirty="0" smtClean="0"/>
              <a:t>CY2009: 45,390 teachers, students, general public</a:t>
            </a:r>
          </a:p>
          <a:p>
            <a:pPr lvl="4"/>
            <a:r>
              <a:rPr lang="en-US" sz="1900" dirty="0" smtClean="0"/>
              <a:t>Regular teacher workshop: 98</a:t>
            </a:r>
          </a:p>
          <a:p>
            <a:pPr lvl="4"/>
            <a:r>
              <a:rPr lang="en-US" sz="1900" dirty="0" smtClean="0"/>
              <a:t>Summer interns: 55</a:t>
            </a:r>
          </a:p>
          <a:p>
            <a:pPr lvl="4"/>
            <a:r>
              <a:rPr lang="en-US" sz="1900" dirty="0" smtClean="0"/>
              <a:t>Summer teachers: 22</a:t>
            </a:r>
          </a:p>
          <a:p>
            <a:pPr lvl="4"/>
            <a:r>
              <a:rPr lang="en-US" sz="1900" dirty="0" smtClean="0"/>
              <a:t>Students field trip: 8,693</a:t>
            </a:r>
          </a:p>
          <a:p>
            <a:pPr lvl="4"/>
            <a:r>
              <a:rPr lang="en-US" sz="1900" dirty="0" smtClean="0"/>
              <a:t>Science adventure classes: 1,655</a:t>
            </a:r>
          </a:p>
          <a:p>
            <a:pPr lvl="4"/>
            <a:r>
              <a:rPr lang="en-US" sz="1900" dirty="0" smtClean="0"/>
              <a:t>Visitors to science center: 3,011</a:t>
            </a:r>
          </a:p>
          <a:p>
            <a:pPr lvl="4"/>
            <a:r>
              <a:rPr lang="en-US" sz="1900" dirty="0" smtClean="0"/>
              <a:t>Tours: 3,357 students;127 teachers;7,760 public</a:t>
            </a:r>
          </a:p>
          <a:p>
            <a:pPr lvl="4"/>
            <a:r>
              <a:rPr lang="en-US" sz="1900" dirty="0" smtClean="0"/>
              <a:t>Classroom presentation: 14,689</a:t>
            </a:r>
          </a:p>
          <a:p>
            <a:pPr lvl="4"/>
            <a:r>
              <a:rPr lang="en-US" sz="1900" dirty="0" smtClean="0"/>
              <a:t>Science Chicago Fest: 6,000</a:t>
            </a:r>
          </a:p>
          <a:p>
            <a:pPr lvl="4"/>
            <a:r>
              <a:rPr lang="en-US" sz="1900" dirty="0" smtClean="0"/>
              <a:t>…..</a:t>
            </a:r>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44</a:t>
            </a:fld>
            <a:endParaRPr lang="en-US" dirty="0"/>
          </a:p>
        </p:txBody>
      </p:sp>
      <p:pic>
        <p:nvPicPr>
          <p:cNvPr id="6" name="Picture 5" descr="10-0187-21D.jpg"/>
          <p:cNvPicPr>
            <a:picLocks noChangeAspect="1"/>
          </p:cNvPicPr>
          <p:nvPr/>
        </p:nvPicPr>
        <p:blipFill>
          <a:blip r:embed="rId2" cstate="print"/>
          <a:stretch>
            <a:fillRect/>
          </a:stretch>
        </p:blipFill>
        <p:spPr>
          <a:xfrm>
            <a:off x="252248" y="3389588"/>
            <a:ext cx="3121572" cy="2075846"/>
          </a:xfrm>
          <a:prstGeom prst="rect">
            <a:avLst/>
          </a:prstGeom>
        </p:spPr>
      </p:pic>
      <p:sp>
        <p:nvSpPr>
          <p:cNvPr id="7" name="TextBox 6"/>
          <p:cNvSpPr txBox="1"/>
          <p:nvPr/>
        </p:nvSpPr>
        <p:spPr>
          <a:xfrm>
            <a:off x="1072055" y="1008993"/>
            <a:ext cx="7613623" cy="461665"/>
          </a:xfrm>
          <a:prstGeom prst="rect">
            <a:avLst/>
          </a:prstGeom>
          <a:noFill/>
        </p:spPr>
        <p:txBody>
          <a:bodyPr wrap="none" rtlCol="0">
            <a:spAutoFit/>
          </a:bodyPr>
          <a:lstStyle/>
          <a:p>
            <a:r>
              <a:rPr lang="en-US" dirty="0" smtClean="0">
                <a:solidFill>
                  <a:srgbClr val="FFFF00"/>
                </a:solidFill>
                <a:hlinkClick r:id="rId3"/>
              </a:rPr>
              <a:t>http://www.fnal.gov/pub/education/k-12_programs.html</a:t>
            </a:r>
            <a:endParaRPr lang="en-US" dirty="0" smtClean="0">
              <a:solidFill>
                <a:srgbClr val="FFFF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Fermilab Mission Readiness</a:t>
            </a:r>
          </a:p>
        </p:txBody>
      </p:sp>
      <p:sp>
        <p:nvSpPr>
          <p:cNvPr id="26627" name="Content Placeholder 2"/>
          <p:cNvSpPr>
            <a:spLocks noGrp="1"/>
          </p:cNvSpPr>
          <p:nvPr>
            <p:ph idx="1"/>
          </p:nvPr>
        </p:nvSpPr>
        <p:spPr>
          <a:xfrm>
            <a:off x="1600200" y="1530350"/>
            <a:ext cx="7543800" cy="4114800"/>
          </a:xfrm>
        </p:spPr>
        <p:txBody>
          <a:bodyPr/>
          <a:lstStyle/>
          <a:p>
            <a:r>
              <a:rPr lang="en-US" sz="2200" dirty="0" smtClean="0"/>
              <a:t>Major Initiatives, related facilities / infrastructure</a:t>
            </a:r>
          </a:p>
          <a:p>
            <a:pPr lvl="1"/>
            <a:r>
              <a:rPr lang="en-US" dirty="0" smtClean="0"/>
              <a:t>Over five years, capable of performing the mission</a:t>
            </a:r>
          </a:p>
          <a:p>
            <a:pPr lvl="1"/>
            <a:r>
              <a:rPr lang="en-US" dirty="0" smtClean="0"/>
              <a:t>Power / cooling demands for computing remain an issue.</a:t>
            </a:r>
            <a:endParaRPr lang="en-US" sz="1000" dirty="0" smtClean="0"/>
          </a:p>
          <a:p>
            <a:r>
              <a:rPr lang="en-US" sz="2200" dirty="0" smtClean="0"/>
              <a:t>Mission readiness depends on </a:t>
            </a:r>
          </a:p>
          <a:p>
            <a:pPr lvl="1"/>
            <a:r>
              <a:rPr lang="en-US" dirty="0" smtClean="0"/>
              <a:t>SLI Utility Upgrade Project: CD-0 at $34.9M TPC</a:t>
            </a:r>
          </a:p>
          <a:p>
            <a:pPr lvl="1"/>
            <a:r>
              <a:rPr lang="en-US" dirty="0" smtClean="0"/>
              <a:t>$32.1M in ARRA GPP in support of science programs.</a:t>
            </a:r>
          </a:p>
          <a:p>
            <a:r>
              <a:rPr lang="en-US" dirty="0" smtClean="0"/>
              <a:t>FY11-FY15 GPP </a:t>
            </a:r>
          </a:p>
          <a:p>
            <a:pPr lvl="1"/>
            <a:r>
              <a:rPr lang="en-US" dirty="0" smtClean="0"/>
              <a:t>$19.5M total (based on overall lab budget levels)</a:t>
            </a:r>
          </a:p>
          <a:p>
            <a:pPr lvl="1"/>
            <a:r>
              <a:rPr lang="en-US" dirty="0" smtClean="0"/>
              <a:t>Partially addresses needs of comp./det. infrastructure</a:t>
            </a:r>
            <a:endParaRPr lang="en-US" sz="1800" dirty="0" smtClean="0"/>
          </a:p>
          <a:p>
            <a:r>
              <a:rPr lang="en-US" dirty="0" smtClean="0"/>
              <a:t>Great opportunity</a:t>
            </a:r>
          </a:p>
          <a:p>
            <a:pPr lvl="1"/>
            <a:r>
              <a:rPr lang="en-US" dirty="0" smtClean="0"/>
              <a:t>$20M Illinois Accelerator Research Center (IARC) grant: aligned with mission, education, technology transfer</a:t>
            </a:r>
          </a:p>
          <a:p>
            <a:endParaRPr lang="en-US" dirty="0" smtClean="0"/>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45</a:t>
            </a:fld>
            <a:endParaRPr lang="en-US" dirty="0"/>
          </a:p>
        </p:txBody>
      </p:sp>
      <p:sp>
        <p:nvSpPr>
          <p:cNvPr id="5" name="Footer Placeholder 4"/>
          <p:cNvSpPr>
            <a:spLocks noGrp="1"/>
          </p:cNvSpPr>
          <p:nvPr>
            <p:ph type="ftr" sz="quarter" idx="10"/>
          </p:nvPr>
        </p:nvSpPr>
        <p:spPr/>
        <p:txBody>
          <a:bodyPr/>
          <a:lstStyle/>
          <a:p>
            <a:pPr>
              <a:defRPr/>
            </a:pPr>
            <a:r>
              <a:rPr lang="en-US"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Fermilab Sustainability</a:t>
            </a:r>
          </a:p>
        </p:txBody>
      </p:sp>
      <p:sp>
        <p:nvSpPr>
          <p:cNvPr id="28675" name="Content Placeholder 2"/>
          <p:cNvSpPr>
            <a:spLocks noGrp="1"/>
          </p:cNvSpPr>
          <p:nvPr>
            <p:ph idx="1"/>
          </p:nvPr>
        </p:nvSpPr>
        <p:spPr/>
        <p:txBody>
          <a:bodyPr/>
          <a:lstStyle/>
          <a:p>
            <a:r>
              <a:rPr lang="en-US" sz="2200" dirty="0" smtClean="0"/>
              <a:t>Energy consumption reduction</a:t>
            </a:r>
          </a:p>
          <a:p>
            <a:pPr lvl="1"/>
            <a:r>
              <a:rPr lang="en-US" sz="1800" dirty="0" smtClean="0"/>
              <a:t>(excluding programs; 10% of total GHG) - 18.7% from the 2003 baseline; expecting to meet the 30% goal by 2015</a:t>
            </a:r>
          </a:p>
          <a:p>
            <a:r>
              <a:rPr lang="en-US" sz="2200" dirty="0" smtClean="0"/>
              <a:t>Water consumption reduction</a:t>
            </a:r>
          </a:p>
          <a:p>
            <a:pPr lvl="1"/>
            <a:r>
              <a:rPr lang="en-US" sz="1800" dirty="0" smtClean="0"/>
              <a:t>35.6% from the 2007 baseline; exceeds the 16% goal for 2015 – progress mostly from leak reduction pipe repairs</a:t>
            </a:r>
          </a:p>
          <a:p>
            <a:r>
              <a:rPr lang="en-US" sz="2200" dirty="0" smtClean="0"/>
              <a:t>Petroleum fuel reduction </a:t>
            </a:r>
          </a:p>
          <a:p>
            <a:pPr lvl="1"/>
            <a:r>
              <a:rPr lang="en-US" sz="1800" dirty="0" smtClean="0"/>
              <a:t>85% of fleet will be alternatively fueled vehicles by end of FY10; tracking to meet petroleum fuel reduction goal</a:t>
            </a:r>
          </a:p>
          <a:p>
            <a:r>
              <a:rPr lang="en-US" sz="2200" dirty="0" smtClean="0"/>
              <a:t>Green House Gas reduction</a:t>
            </a:r>
          </a:p>
          <a:p>
            <a:pPr lvl="1"/>
            <a:r>
              <a:rPr lang="en-US" sz="1800" dirty="0" smtClean="0"/>
              <a:t>90% of GHG - accelerator complex, detectors, computing</a:t>
            </a:r>
          </a:p>
          <a:p>
            <a:pPr lvl="1"/>
            <a:r>
              <a:rPr lang="en-US" sz="1800" dirty="0" smtClean="0"/>
              <a:t>Significant reduction right after the </a:t>
            </a:r>
            <a:r>
              <a:rPr lang="en-US" sz="1800" dirty="0" err="1" smtClean="0"/>
              <a:t>Tevatron</a:t>
            </a:r>
            <a:r>
              <a:rPr lang="en-US" sz="1800" dirty="0" smtClean="0"/>
              <a:t> shuts down + increase from new projects.  </a:t>
            </a:r>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46</a:t>
            </a:fld>
            <a:endParaRPr lang="en-US" dirty="0"/>
          </a:p>
        </p:txBody>
      </p:sp>
      <p:sp>
        <p:nvSpPr>
          <p:cNvPr id="5" name="Footer Placeholder 4"/>
          <p:cNvSpPr>
            <a:spLocks noGrp="1"/>
          </p:cNvSpPr>
          <p:nvPr>
            <p:ph type="ftr" sz="quarter" idx="10"/>
          </p:nvPr>
        </p:nvSpPr>
        <p:spPr/>
        <p:txBody>
          <a:bodyPr/>
          <a:lstStyle/>
          <a:p>
            <a:pPr>
              <a:defRPr/>
            </a:pPr>
            <a:r>
              <a:rPr lang="en-US"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Cost of Doing Business</a:t>
            </a:r>
          </a:p>
        </p:txBody>
      </p:sp>
      <p:sp>
        <p:nvSpPr>
          <p:cNvPr id="30723"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0724" name="Slide Number Placeholder 4"/>
          <p:cNvSpPr>
            <a:spLocks noGrp="1"/>
          </p:cNvSpPr>
          <p:nvPr>
            <p:ph type="sldNum" sz="quarter" idx="11"/>
          </p:nvPr>
        </p:nvSpPr>
        <p:spPr>
          <a:noFill/>
        </p:spPr>
        <p:txBody>
          <a:bodyPr/>
          <a:lstStyle/>
          <a:p>
            <a:fld id="{21ADAC2D-19E7-492E-9C54-3A28AADCFA20}" type="slidenum">
              <a:rPr lang="en-US" smtClean="0"/>
              <a:pPr/>
              <a:t>47</a:t>
            </a:fld>
            <a:endParaRPr lang="en-US" smtClean="0"/>
          </a:p>
        </p:txBody>
      </p:sp>
      <p:graphicFrame>
        <p:nvGraphicFramePr>
          <p:cNvPr id="8" name="Content Placeholder 7"/>
          <p:cNvGraphicFramePr>
            <a:graphicFrameLocks noGrp="1"/>
          </p:cNvGraphicFramePr>
          <p:nvPr>
            <p:ph idx="4294967295"/>
          </p:nvPr>
        </p:nvGraphicFramePr>
        <p:xfrm>
          <a:off x="2065338" y="2098675"/>
          <a:ext cx="6269447" cy="3655681"/>
        </p:xfrm>
        <a:graphic>
          <a:graphicData uri="http://schemas.openxmlformats.org/drawingml/2006/table">
            <a:tbl>
              <a:tblPr firstRow="1" bandRow="1">
                <a:tableStyleId>{073A0DAA-6AF3-43AB-8588-CEC1D06C72B9}</a:tableStyleId>
              </a:tblPr>
              <a:tblGrid>
                <a:gridCol w="1584749"/>
                <a:gridCol w="780783"/>
                <a:gridCol w="780783"/>
                <a:gridCol w="780783"/>
                <a:gridCol w="780783"/>
                <a:gridCol w="780783"/>
                <a:gridCol w="780783"/>
              </a:tblGrid>
              <a:tr h="370840">
                <a:tc>
                  <a:txBody>
                    <a:bodyPr/>
                    <a:lstStyle/>
                    <a:p>
                      <a:pPr algn="ctr"/>
                      <a:endParaRPr lang="en-US" dirty="0"/>
                    </a:p>
                  </a:txBody>
                  <a:tcPr anchor="ctr"/>
                </a:tc>
                <a:tc>
                  <a:txBody>
                    <a:bodyPr/>
                    <a:lstStyle/>
                    <a:p>
                      <a:pPr algn="ctr"/>
                      <a:r>
                        <a:rPr lang="en-US" dirty="0" smtClean="0"/>
                        <a:t>FY05</a:t>
                      </a:r>
                      <a:endParaRPr lang="en-US" dirty="0"/>
                    </a:p>
                  </a:txBody>
                  <a:tcPr anchor="ctr"/>
                </a:tc>
                <a:tc>
                  <a:txBody>
                    <a:bodyPr/>
                    <a:lstStyle/>
                    <a:p>
                      <a:pPr algn="ctr"/>
                      <a:r>
                        <a:rPr lang="en-US" dirty="0" smtClean="0"/>
                        <a:t>FY06</a:t>
                      </a:r>
                      <a:endParaRPr lang="en-US" dirty="0"/>
                    </a:p>
                  </a:txBody>
                  <a:tcPr anchor="ctr"/>
                </a:tc>
                <a:tc>
                  <a:txBody>
                    <a:bodyPr/>
                    <a:lstStyle/>
                    <a:p>
                      <a:pPr algn="ctr"/>
                      <a:r>
                        <a:rPr lang="en-US" dirty="0" smtClean="0"/>
                        <a:t>FY07</a:t>
                      </a:r>
                      <a:endParaRPr lang="en-US" dirty="0"/>
                    </a:p>
                  </a:txBody>
                  <a:tcPr anchor="ctr"/>
                </a:tc>
                <a:tc>
                  <a:txBody>
                    <a:bodyPr/>
                    <a:lstStyle/>
                    <a:p>
                      <a:pPr algn="ctr"/>
                      <a:r>
                        <a:rPr lang="en-US" dirty="0" smtClean="0"/>
                        <a:t>FY08</a:t>
                      </a:r>
                      <a:endParaRPr lang="en-US" dirty="0"/>
                    </a:p>
                  </a:txBody>
                  <a:tcPr anchor="ctr"/>
                </a:tc>
                <a:tc>
                  <a:txBody>
                    <a:bodyPr/>
                    <a:lstStyle/>
                    <a:p>
                      <a:pPr algn="ctr"/>
                      <a:r>
                        <a:rPr lang="en-US" dirty="0" smtClean="0"/>
                        <a:t>FY09</a:t>
                      </a:r>
                      <a:endParaRPr lang="en-US" dirty="0"/>
                    </a:p>
                  </a:txBody>
                  <a:tcPr anchor="ctr"/>
                </a:tc>
                <a:tc>
                  <a:txBody>
                    <a:bodyPr/>
                    <a:lstStyle/>
                    <a:p>
                      <a:pPr algn="ctr"/>
                      <a:r>
                        <a:rPr lang="en-US" dirty="0" smtClean="0"/>
                        <a:t>FY10</a:t>
                      </a:r>
                      <a:endParaRPr lang="en-US" dirty="0"/>
                    </a:p>
                  </a:txBody>
                  <a:tcPr anchor="ctr"/>
                </a:tc>
              </a:tr>
              <a:tr h="370840">
                <a:tc>
                  <a:txBody>
                    <a:bodyPr/>
                    <a:lstStyle/>
                    <a:p>
                      <a:pPr algn="ctr"/>
                      <a:r>
                        <a:rPr lang="en-US" dirty="0" smtClean="0"/>
                        <a:t>Electric</a:t>
                      </a:r>
                      <a:r>
                        <a:rPr lang="en-US" baseline="0" dirty="0" smtClean="0"/>
                        <a:t> Power</a:t>
                      </a:r>
                      <a:endParaRPr lang="en-US" dirty="0"/>
                    </a:p>
                  </a:txBody>
                  <a:tcPr anchor="ctr"/>
                </a:tc>
                <a:tc>
                  <a:txBody>
                    <a:bodyPr/>
                    <a:lstStyle/>
                    <a:p>
                      <a:pPr algn="r"/>
                      <a:r>
                        <a:rPr lang="en-US" dirty="0" smtClean="0"/>
                        <a:t>$18.3</a:t>
                      </a:r>
                      <a:endParaRPr lang="en-US" dirty="0"/>
                    </a:p>
                  </a:txBody>
                  <a:tcPr anchor="ctr"/>
                </a:tc>
                <a:tc>
                  <a:txBody>
                    <a:bodyPr/>
                    <a:lstStyle/>
                    <a:p>
                      <a:pPr algn="r"/>
                      <a:r>
                        <a:rPr lang="en-US" dirty="0" smtClean="0"/>
                        <a:t>$21.3</a:t>
                      </a:r>
                      <a:endParaRPr lang="en-US" dirty="0"/>
                    </a:p>
                  </a:txBody>
                  <a:tcPr anchor="ctr"/>
                </a:tc>
                <a:tc>
                  <a:txBody>
                    <a:bodyPr/>
                    <a:lstStyle/>
                    <a:p>
                      <a:pPr algn="r"/>
                      <a:r>
                        <a:rPr lang="en-US" dirty="0" smtClean="0"/>
                        <a:t>$25.0</a:t>
                      </a:r>
                      <a:endParaRPr lang="en-US" dirty="0"/>
                    </a:p>
                  </a:txBody>
                  <a:tcPr anchor="ctr"/>
                </a:tc>
                <a:tc>
                  <a:txBody>
                    <a:bodyPr/>
                    <a:lstStyle/>
                    <a:p>
                      <a:pPr algn="r"/>
                      <a:r>
                        <a:rPr lang="en-US" dirty="0" smtClean="0"/>
                        <a:t>$27.9</a:t>
                      </a:r>
                      <a:endParaRPr lang="en-US" dirty="0"/>
                    </a:p>
                  </a:txBody>
                  <a:tcPr anchor="ctr"/>
                </a:tc>
                <a:tc>
                  <a:txBody>
                    <a:bodyPr/>
                    <a:lstStyle/>
                    <a:p>
                      <a:pPr algn="r"/>
                      <a:r>
                        <a:rPr lang="en-US" dirty="0" smtClean="0"/>
                        <a:t>$27.7</a:t>
                      </a:r>
                      <a:endParaRPr lang="en-US" dirty="0"/>
                    </a:p>
                  </a:txBody>
                  <a:tcPr anchor="ctr"/>
                </a:tc>
                <a:tc>
                  <a:txBody>
                    <a:bodyPr/>
                    <a:lstStyle/>
                    <a:p>
                      <a:pPr algn="r"/>
                      <a:r>
                        <a:rPr lang="en-US" dirty="0" smtClean="0"/>
                        <a:t>$24.0</a:t>
                      </a:r>
                      <a:endParaRPr lang="en-US" dirty="0"/>
                    </a:p>
                  </a:txBody>
                  <a:tcPr anchor="ctr"/>
                </a:tc>
              </a:tr>
              <a:tr h="370840">
                <a:tc>
                  <a:txBody>
                    <a:bodyPr/>
                    <a:lstStyle/>
                    <a:p>
                      <a:pPr algn="ctr"/>
                      <a:r>
                        <a:rPr lang="en-US" dirty="0" smtClean="0"/>
                        <a:t>IT / Cyber Security</a:t>
                      </a:r>
                      <a:endParaRPr lang="en-US" dirty="0"/>
                    </a:p>
                  </a:txBody>
                  <a:tcPr anchor="ctr"/>
                </a:tc>
                <a:tc>
                  <a:txBody>
                    <a:bodyPr/>
                    <a:lstStyle/>
                    <a:p>
                      <a:pPr marL="0" marR="0" algn="r">
                        <a:spcBef>
                          <a:spcPts val="0"/>
                        </a:spcBef>
                        <a:spcAft>
                          <a:spcPts val="0"/>
                        </a:spcAft>
                      </a:pPr>
                      <a:r>
                        <a:rPr lang="en-US" sz="1800" dirty="0" smtClean="0">
                          <a:latin typeface="+mn-lt"/>
                          <a:ea typeface="Times New Roman"/>
                        </a:rPr>
                        <a:t>$14.4</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$13.7</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$14.7</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$16.5</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$22.4</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$23.9</a:t>
                      </a:r>
                      <a:endParaRPr lang="en-US" sz="1800" dirty="0">
                        <a:latin typeface="+mn-lt"/>
                        <a:ea typeface="Times New Roman"/>
                      </a:endParaRPr>
                    </a:p>
                  </a:txBody>
                  <a:tcPr marL="68580" marR="68580" marT="0" marB="0" anchor="ctr"/>
                </a:tc>
              </a:tr>
              <a:tr h="370840">
                <a:tc>
                  <a:txBody>
                    <a:bodyPr/>
                    <a:lstStyle/>
                    <a:p>
                      <a:pPr algn="ctr"/>
                      <a:r>
                        <a:rPr lang="en-US" dirty="0" smtClean="0"/>
                        <a:t>Facilities Maintenance</a:t>
                      </a:r>
                      <a:endParaRPr lang="en-US" dirty="0"/>
                    </a:p>
                  </a:txBody>
                  <a:tcPr anchor="ctr"/>
                </a:tc>
                <a:tc>
                  <a:txBody>
                    <a:bodyPr/>
                    <a:lstStyle/>
                    <a:p>
                      <a:pPr marL="0" marR="0" algn="r">
                        <a:spcBef>
                          <a:spcPts val="0"/>
                        </a:spcBef>
                        <a:spcAft>
                          <a:spcPts val="0"/>
                        </a:spcAft>
                      </a:pPr>
                      <a:r>
                        <a:rPr lang="en-US" sz="1800" dirty="0" smtClean="0">
                          <a:latin typeface="+mn-lt"/>
                          <a:ea typeface="Times New Roman"/>
                        </a:rPr>
                        <a:t>$9.1</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$9.4</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$11.8</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$12.6</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$15.1</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$13.9</a:t>
                      </a:r>
                      <a:endParaRPr lang="en-US" sz="1800" dirty="0">
                        <a:latin typeface="+mn-lt"/>
                        <a:ea typeface="Times New Roman"/>
                      </a:endParaRPr>
                    </a:p>
                  </a:txBody>
                  <a:tcPr marL="68580" marR="68580" marT="0" marB="0" anchor="ctr"/>
                </a:tc>
              </a:tr>
              <a:tr h="370840">
                <a:tc>
                  <a:txBody>
                    <a:bodyPr/>
                    <a:lstStyle/>
                    <a:p>
                      <a:pPr algn="ctr"/>
                      <a:r>
                        <a:rPr lang="en-US" dirty="0" smtClean="0"/>
                        <a:t>Health Care Benefit</a:t>
                      </a:r>
                      <a:endParaRPr lang="en-US" dirty="0"/>
                    </a:p>
                  </a:txBody>
                  <a:tcPr anchor="ctr"/>
                </a:tc>
                <a:tc>
                  <a:txBody>
                    <a:bodyPr/>
                    <a:lstStyle/>
                    <a:p>
                      <a:pPr marL="0" marR="0" algn="r">
                        <a:spcBef>
                          <a:spcPts val="0"/>
                        </a:spcBef>
                        <a:spcAft>
                          <a:spcPts val="0"/>
                        </a:spcAft>
                      </a:pPr>
                      <a:r>
                        <a:rPr lang="en-US" sz="1800" dirty="0" smtClean="0">
                          <a:latin typeface="+mn-lt"/>
                          <a:ea typeface="Times New Roman"/>
                        </a:rPr>
                        <a:t>$22.0</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$23.2</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$21.5</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$23.0</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$23.9</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$24.0</a:t>
                      </a:r>
                      <a:endParaRPr lang="en-US" sz="1800" dirty="0">
                        <a:latin typeface="+mn-lt"/>
                        <a:ea typeface="Times New Roman"/>
                      </a:endParaRPr>
                    </a:p>
                  </a:txBody>
                  <a:tcPr marL="68580" marR="68580" marT="0" marB="0" anchor="ctr"/>
                </a:tc>
              </a:tr>
              <a:tr h="724521">
                <a:tc>
                  <a:txBody>
                    <a:bodyPr/>
                    <a:lstStyle/>
                    <a:p>
                      <a:pPr algn="ctr"/>
                      <a:r>
                        <a:rPr lang="en-US" dirty="0" smtClean="0"/>
                        <a:t>TOTAL</a:t>
                      </a:r>
                      <a:endParaRPr lang="en-US" dirty="0"/>
                    </a:p>
                  </a:txBody>
                  <a:tcPr anchor="ctr"/>
                </a:tc>
                <a:tc>
                  <a:txBody>
                    <a:bodyPr/>
                    <a:lstStyle/>
                    <a:p>
                      <a:pPr algn="r"/>
                      <a:r>
                        <a:rPr lang="en-US" dirty="0" smtClean="0"/>
                        <a:t>$63.8</a:t>
                      </a:r>
                      <a:endParaRPr lang="en-US" dirty="0"/>
                    </a:p>
                  </a:txBody>
                  <a:tcPr anchor="ctr"/>
                </a:tc>
                <a:tc>
                  <a:txBody>
                    <a:bodyPr/>
                    <a:lstStyle/>
                    <a:p>
                      <a:pPr algn="r"/>
                      <a:r>
                        <a:rPr lang="en-US" dirty="0" smtClean="0"/>
                        <a:t>$67.6</a:t>
                      </a:r>
                      <a:endParaRPr lang="en-US" dirty="0"/>
                    </a:p>
                  </a:txBody>
                  <a:tcPr anchor="ctr"/>
                </a:tc>
                <a:tc>
                  <a:txBody>
                    <a:bodyPr/>
                    <a:lstStyle/>
                    <a:p>
                      <a:pPr algn="r"/>
                      <a:r>
                        <a:rPr lang="en-US" dirty="0" smtClean="0"/>
                        <a:t>$73.0</a:t>
                      </a:r>
                      <a:endParaRPr lang="en-US" dirty="0"/>
                    </a:p>
                  </a:txBody>
                  <a:tcPr anchor="ctr"/>
                </a:tc>
                <a:tc>
                  <a:txBody>
                    <a:bodyPr/>
                    <a:lstStyle/>
                    <a:p>
                      <a:pPr algn="r"/>
                      <a:r>
                        <a:rPr lang="en-US" dirty="0" smtClean="0"/>
                        <a:t>$80.0</a:t>
                      </a:r>
                      <a:endParaRPr lang="en-US" dirty="0"/>
                    </a:p>
                  </a:txBody>
                  <a:tcPr anchor="ctr"/>
                </a:tc>
                <a:tc>
                  <a:txBody>
                    <a:bodyPr/>
                    <a:lstStyle/>
                    <a:p>
                      <a:pPr algn="r"/>
                      <a:r>
                        <a:rPr lang="en-US" dirty="0" smtClean="0"/>
                        <a:t>$89.1</a:t>
                      </a:r>
                      <a:endParaRPr lang="en-US" dirty="0"/>
                    </a:p>
                  </a:txBody>
                  <a:tcPr anchor="ctr"/>
                </a:tc>
                <a:tc>
                  <a:txBody>
                    <a:bodyPr/>
                    <a:lstStyle/>
                    <a:p>
                      <a:pPr algn="r"/>
                      <a:r>
                        <a:rPr lang="en-US" dirty="0" smtClean="0"/>
                        <a:t>$85.8</a:t>
                      </a:r>
                      <a:endParaRPr lang="en-US" dirty="0"/>
                    </a:p>
                  </a:txBody>
                  <a:tcPr anchor="ctr"/>
                </a:tc>
              </a:tr>
            </a:tbl>
          </a:graphicData>
        </a:graphic>
      </p:graphicFrame>
      <p:sp>
        <p:nvSpPr>
          <p:cNvPr id="30783" name="TextBox 5"/>
          <p:cNvSpPr txBox="1">
            <a:spLocks noChangeArrowheads="1"/>
          </p:cNvSpPr>
          <p:nvPr/>
        </p:nvSpPr>
        <p:spPr bwMode="auto">
          <a:xfrm>
            <a:off x="3925888" y="1512888"/>
            <a:ext cx="2735262" cy="461962"/>
          </a:xfrm>
          <a:prstGeom prst="rect">
            <a:avLst/>
          </a:prstGeom>
          <a:noFill/>
          <a:ln w="9525">
            <a:noFill/>
            <a:miter lim="800000"/>
            <a:headEnd/>
            <a:tailEnd/>
          </a:ln>
        </p:spPr>
        <p:txBody>
          <a:bodyPr wrap="none">
            <a:spAutoFit/>
          </a:bodyPr>
          <a:lstStyle/>
          <a:p>
            <a:r>
              <a:rPr lang="en-US"/>
              <a:t>Major Drivers ($M)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t>Increase in Major Drivers</a:t>
            </a:r>
          </a:p>
        </p:txBody>
      </p:sp>
      <p:sp>
        <p:nvSpPr>
          <p:cNvPr id="8195" name="Content Placeholder 2"/>
          <p:cNvSpPr>
            <a:spLocks noGrp="1"/>
          </p:cNvSpPr>
          <p:nvPr>
            <p:ph idx="1"/>
          </p:nvPr>
        </p:nvSpPr>
        <p:spPr>
          <a:xfrm>
            <a:off x="1600199" y="1530350"/>
            <a:ext cx="7543801" cy="4756150"/>
          </a:xfrm>
        </p:spPr>
        <p:txBody>
          <a:bodyPr>
            <a:noAutofit/>
          </a:bodyPr>
          <a:lstStyle/>
          <a:p>
            <a:pPr>
              <a:buFont typeface="Wingdings" pitchFamily="2" charset="2"/>
              <a:buChar char="§"/>
              <a:defRPr/>
            </a:pPr>
            <a:r>
              <a:rPr lang="en-US" dirty="0" smtClean="0"/>
              <a:t>Electrical Power:</a:t>
            </a:r>
          </a:p>
          <a:p>
            <a:pPr lvl="1">
              <a:buFont typeface="Wingdings" pitchFamily="2" charset="2"/>
              <a:buChar char="®"/>
              <a:defRPr/>
            </a:pPr>
            <a:r>
              <a:rPr lang="en-US" sz="1600" dirty="0" smtClean="0"/>
              <a:t>Competitive procurements through DOD Defense Energy Supply Center </a:t>
            </a:r>
          </a:p>
          <a:p>
            <a:pPr lvl="1">
              <a:buFont typeface="Wingdings" pitchFamily="2" charset="2"/>
              <a:buChar char="®"/>
              <a:defRPr/>
            </a:pPr>
            <a:r>
              <a:rPr lang="en-US" sz="1600" dirty="0" smtClean="0"/>
              <a:t>Locked in FY10 at low rate due to economy</a:t>
            </a:r>
          </a:p>
          <a:p>
            <a:pPr>
              <a:buFont typeface="Wingdings" pitchFamily="2" charset="2"/>
              <a:buChar char="§"/>
              <a:defRPr/>
            </a:pPr>
            <a:r>
              <a:rPr lang="en-US" dirty="0" smtClean="0"/>
              <a:t>IT/Cyber Security:</a:t>
            </a:r>
          </a:p>
          <a:p>
            <a:pPr lvl="1">
              <a:defRPr/>
            </a:pPr>
            <a:r>
              <a:rPr lang="en-US" sz="1600" dirty="0" smtClean="0">
                <a:ea typeface="+mn-ea"/>
                <a:cs typeface="+mn-cs"/>
              </a:rPr>
              <a:t>IT consolidation </a:t>
            </a:r>
            <a:r>
              <a:rPr lang="en-US" sz="1600" dirty="0" smtClean="0"/>
              <a:t>reclassification of some direct costs</a:t>
            </a:r>
          </a:p>
          <a:p>
            <a:pPr lvl="1">
              <a:defRPr/>
            </a:pPr>
            <a:r>
              <a:rPr lang="en-US" sz="1600" dirty="0" smtClean="0">
                <a:ea typeface="+mn-ea"/>
                <a:cs typeface="+mn-cs"/>
              </a:rPr>
              <a:t>ISO20000 certification initiative</a:t>
            </a:r>
          </a:p>
          <a:p>
            <a:pPr>
              <a:buFont typeface="Wingdings" pitchFamily="2" charset="2"/>
              <a:buChar char="§"/>
              <a:defRPr/>
            </a:pPr>
            <a:r>
              <a:rPr lang="en-US" dirty="0" smtClean="0"/>
              <a:t>Facilities Maintenance:</a:t>
            </a:r>
          </a:p>
          <a:p>
            <a:pPr lvl="1">
              <a:buFont typeface="Wingdings" pitchFamily="2" charset="2"/>
              <a:buChar char="®"/>
              <a:defRPr/>
            </a:pPr>
            <a:r>
              <a:rPr lang="en-US" sz="1600" dirty="0" smtClean="0">
                <a:ea typeface="+mn-ea"/>
                <a:cs typeface="+mn-cs"/>
              </a:rPr>
              <a:t>Significant aging infrastructure (power/water)</a:t>
            </a:r>
          </a:p>
          <a:p>
            <a:pPr lvl="1">
              <a:buFont typeface="Wingdings" pitchFamily="2" charset="2"/>
              <a:buChar char="®"/>
              <a:defRPr/>
            </a:pPr>
            <a:r>
              <a:rPr lang="en-US" sz="1600" dirty="0" smtClean="0">
                <a:ea typeface="+mn-ea"/>
                <a:cs typeface="+mn-cs"/>
              </a:rPr>
              <a:t>SLI will be effective in reducing this line</a:t>
            </a:r>
          </a:p>
          <a:p>
            <a:pPr lvl="1">
              <a:buFont typeface="Wingdings" pitchFamily="2" charset="2"/>
              <a:buChar char="®"/>
              <a:defRPr/>
            </a:pPr>
            <a:r>
              <a:rPr lang="en-US" sz="1600" dirty="0" smtClean="0">
                <a:ea typeface="+mn-ea"/>
                <a:cs typeface="+mn-cs"/>
              </a:rPr>
              <a:t>Deal with Batavia on power lines saved $5M</a:t>
            </a:r>
          </a:p>
          <a:p>
            <a:r>
              <a:rPr lang="en-US" dirty="0" smtClean="0"/>
              <a:t>Employee Benefits/Health Care:</a:t>
            </a:r>
          </a:p>
          <a:p>
            <a:pPr lvl="1"/>
            <a:r>
              <a:rPr lang="en-US" sz="1600" dirty="0" smtClean="0"/>
              <a:t>Aging workforce (increase)</a:t>
            </a:r>
          </a:p>
          <a:p>
            <a:pPr lvl="1"/>
            <a:r>
              <a:rPr lang="en-US" sz="1600" dirty="0" smtClean="0"/>
              <a:t>Aggressive negotiation with insurance carriers (decrease)</a:t>
            </a:r>
          </a:p>
          <a:p>
            <a:pPr lvl="1"/>
            <a:r>
              <a:rPr lang="en-US" sz="1600" dirty="0" smtClean="0"/>
              <a:t>Increase cost burden by employees and retirees</a:t>
            </a:r>
          </a:p>
        </p:txBody>
      </p:sp>
      <p:sp>
        <p:nvSpPr>
          <p:cNvPr id="31748" name="Footer Placeholder 3"/>
          <p:cNvSpPr>
            <a:spLocks noGrp="1"/>
          </p:cNvSpPr>
          <p:nvPr>
            <p:ph type="ftr" sz="quarter" idx="10"/>
          </p:nvPr>
        </p:nvSpPr>
        <p:spPr>
          <a:noFill/>
        </p:spPr>
        <p:txBody>
          <a:bodyPr/>
          <a:lstStyle/>
          <a:p>
            <a:r>
              <a:rPr lang="nl-NL" dirty="0" smtClean="0"/>
              <a:t>P Oddone, DOE Planning Meeting, June 10, 2010</a:t>
            </a:r>
            <a:endParaRPr lang="en-US" sz="1200" dirty="0" smtClean="0"/>
          </a:p>
        </p:txBody>
      </p:sp>
      <p:sp>
        <p:nvSpPr>
          <p:cNvPr id="31749" name="Slide Number Placeholder 4"/>
          <p:cNvSpPr>
            <a:spLocks noGrp="1"/>
          </p:cNvSpPr>
          <p:nvPr>
            <p:ph type="sldNum" sz="quarter" idx="11"/>
          </p:nvPr>
        </p:nvSpPr>
        <p:spPr>
          <a:noFill/>
        </p:spPr>
        <p:txBody>
          <a:bodyPr/>
          <a:lstStyle/>
          <a:p>
            <a:fld id="{5E2D4CE6-FA48-4754-818D-A9FF7EFEBF9C}" type="slidenum">
              <a:rPr lang="en-US" smtClean="0"/>
              <a:pPr/>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271352" cy="1143000"/>
          </a:xfrm>
        </p:spPr>
        <p:txBody>
          <a:bodyPr/>
          <a:lstStyle/>
          <a:p>
            <a:r>
              <a:rPr lang="en-US" dirty="0" smtClean="0"/>
              <a:t>Top initiatives competing for overheads</a:t>
            </a:r>
            <a:endParaRPr lang="en-US" dirty="0"/>
          </a:p>
        </p:txBody>
      </p:sp>
      <p:sp>
        <p:nvSpPr>
          <p:cNvPr id="3" name="Content Placeholder 2"/>
          <p:cNvSpPr>
            <a:spLocks noGrp="1"/>
          </p:cNvSpPr>
          <p:nvPr>
            <p:ph idx="1"/>
          </p:nvPr>
        </p:nvSpPr>
        <p:spPr/>
        <p:txBody>
          <a:bodyPr/>
          <a:lstStyle/>
          <a:p>
            <a:pPr>
              <a:buClr>
                <a:srgbClr val="00B050"/>
              </a:buClr>
              <a:buSzPct val="120000"/>
            </a:pPr>
            <a:r>
              <a:rPr lang="en-US" dirty="0" smtClean="0"/>
              <a:t>IT Engineering Process Initiative</a:t>
            </a:r>
          </a:p>
          <a:p>
            <a:pPr>
              <a:buClr>
                <a:srgbClr val="00B050"/>
              </a:buClr>
              <a:buSzPct val="120000"/>
            </a:pPr>
            <a:r>
              <a:rPr lang="en-US" dirty="0" smtClean="0"/>
              <a:t>Consolidation and standardization (ISO20000)</a:t>
            </a:r>
          </a:p>
          <a:p>
            <a:pPr>
              <a:buClr>
                <a:srgbClr val="00B050"/>
              </a:buClr>
              <a:buSzPct val="120000"/>
            </a:pPr>
            <a:r>
              <a:rPr lang="en-US" dirty="0" smtClean="0"/>
              <a:t>Integrated Quality Assurance Program</a:t>
            </a:r>
          </a:p>
          <a:p>
            <a:pPr>
              <a:buClr>
                <a:srgbClr val="00B050"/>
              </a:buClr>
              <a:buSzPct val="120000"/>
            </a:pPr>
            <a:r>
              <a:rPr lang="en-US" dirty="0" smtClean="0"/>
              <a:t>Workforce planning</a:t>
            </a:r>
          </a:p>
          <a:p>
            <a:pPr>
              <a:buClr>
                <a:srgbClr val="00B050"/>
              </a:buClr>
              <a:buSzPct val="120000"/>
            </a:pPr>
            <a:r>
              <a:rPr lang="en-US" dirty="0" smtClean="0"/>
              <a:t>Lab-wide work breakdown structure initiative</a:t>
            </a:r>
          </a:p>
          <a:p>
            <a:pPr>
              <a:buClr>
                <a:srgbClr val="00B050"/>
              </a:buClr>
              <a:buSzPct val="120000"/>
            </a:pPr>
            <a:r>
              <a:rPr lang="en-US" dirty="0" smtClean="0"/>
              <a:t>ES&amp;H initiatives</a:t>
            </a:r>
          </a:p>
          <a:p>
            <a:pPr>
              <a:buClr>
                <a:srgbClr val="00B050"/>
              </a:buClr>
              <a:buSzPct val="120000"/>
            </a:pPr>
            <a:r>
              <a:rPr lang="en-US" dirty="0" smtClean="0"/>
              <a:t>Modernization of Information Systems and Business processes</a:t>
            </a:r>
          </a:p>
          <a:p>
            <a:pPr>
              <a:buClr>
                <a:srgbClr val="00B050"/>
              </a:buClr>
              <a:buSzPct val="120000"/>
            </a:pPr>
            <a:r>
              <a:rPr lang="en-US" dirty="0" smtClean="0"/>
              <a:t>EVMS</a:t>
            </a:r>
          </a:p>
          <a:p>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a:t>
            </a:fld>
            <a:endParaRPr lang="en-US" dirty="0"/>
          </a:p>
        </p:txBody>
      </p:sp>
      <p:sp>
        <p:nvSpPr>
          <p:cNvPr id="6" name="Content Placeholder 5"/>
          <p:cNvSpPr>
            <a:spLocks noGrp="1"/>
          </p:cNvSpPr>
          <p:nvPr>
            <p:ph idx="1"/>
          </p:nvPr>
        </p:nvSpPr>
        <p:spPr/>
        <p:txBody>
          <a:bodyPr/>
          <a:lstStyle/>
          <a:p>
            <a:r>
              <a:rPr lang="en-US" sz="2000" dirty="0" smtClean="0"/>
              <a:t>These questions fire the imagination of the public and the press</a:t>
            </a:r>
          </a:p>
          <a:p>
            <a:endParaRPr lang="en-US" sz="2000" dirty="0" smtClean="0"/>
          </a:p>
          <a:p>
            <a:r>
              <a:rPr lang="en-US" sz="2000" dirty="0" smtClean="0"/>
              <a:t>As the national laboratory for particle physics, we place the US in a leadership position in the world</a:t>
            </a:r>
          </a:p>
          <a:p>
            <a:endParaRPr lang="en-US" sz="2000" dirty="0" smtClean="0"/>
          </a:p>
          <a:p>
            <a:r>
              <a:rPr lang="en-US" sz="2000" dirty="0" smtClean="0"/>
              <a:t>Most elements are in place: exciting opportunities and national  strategic plan at each of the three frontiers of particle physics: energy, intensity and cosmic frontiers</a:t>
            </a:r>
          </a:p>
          <a:p>
            <a:endParaRPr lang="en-US" sz="2000" dirty="0" smtClean="0"/>
          </a:p>
          <a:p>
            <a:r>
              <a:rPr lang="en-US" sz="2000" dirty="0" smtClean="0"/>
              <a:t>Historically many applications in society through development of  accelerator, detector and computational technology</a:t>
            </a:r>
          </a:p>
          <a:p>
            <a:pPr>
              <a:buNone/>
            </a:pPr>
            <a:endParaRPr lang="en-US" dirty="0" smtClean="0"/>
          </a:p>
          <a:p>
            <a:endParaRPr lang="en-US" dirty="0"/>
          </a:p>
        </p:txBody>
      </p:sp>
      <p:pic>
        <p:nvPicPr>
          <p:cNvPr id="7" name="Picture 5" descr="ThreeFrontiersGraphic_RGB_060108.jpg"/>
          <p:cNvPicPr>
            <a:picLocks noChangeAspect="1"/>
          </p:cNvPicPr>
          <p:nvPr/>
        </p:nvPicPr>
        <p:blipFill>
          <a:blip r:embed="rId2"/>
          <a:srcRect l="5255" t="5296" r="4152" b="5083"/>
          <a:stretch>
            <a:fillRect/>
          </a:stretch>
        </p:blipFill>
        <p:spPr bwMode="auto">
          <a:xfrm>
            <a:off x="262573" y="3368040"/>
            <a:ext cx="1646237" cy="154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Performance To Date</a:t>
            </a:r>
          </a:p>
        </p:txBody>
      </p:sp>
      <p:sp>
        <p:nvSpPr>
          <p:cNvPr id="34819" name="Content Placeholder 2"/>
          <p:cNvSpPr>
            <a:spLocks noGrp="1"/>
          </p:cNvSpPr>
          <p:nvPr>
            <p:ph idx="1"/>
          </p:nvPr>
        </p:nvSpPr>
        <p:spPr>
          <a:xfrm>
            <a:off x="1600200" y="1530350"/>
            <a:ext cx="7212724" cy="4114800"/>
          </a:xfrm>
        </p:spPr>
        <p:txBody>
          <a:bodyPr/>
          <a:lstStyle/>
          <a:p>
            <a:r>
              <a:rPr lang="en-US" dirty="0" smtClean="0"/>
              <a:t>Expect to meet all “Notable Outcomes”</a:t>
            </a:r>
          </a:p>
          <a:p>
            <a:r>
              <a:rPr lang="en-US" dirty="0" smtClean="0"/>
              <a:t>“Beyond Notable Outcomes”</a:t>
            </a:r>
          </a:p>
          <a:p>
            <a:pPr lvl="1"/>
            <a:r>
              <a:rPr lang="en-US" dirty="0" smtClean="0"/>
              <a:t>Towards one laboratory system integration</a:t>
            </a:r>
          </a:p>
          <a:p>
            <a:pPr lvl="2"/>
            <a:r>
              <a:rPr lang="en-US" sz="1800" dirty="0" smtClean="0"/>
              <a:t>Lab’s strategic plan, workforce planning, 10 year facility plan, master plan, lab-wide work breakdown structure, time and labor system, human resources database, project management software, engineering manual</a:t>
            </a:r>
          </a:p>
          <a:p>
            <a:pPr lvl="1"/>
            <a:r>
              <a:rPr lang="en-US" dirty="0" smtClean="0"/>
              <a:t>Better working place</a:t>
            </a:r>
          </a:p>
          <a:p>
            <a:pPr lvl="2"/>
            <a:r>
              <a:rPr lang="en-US" sz="1800" dirty="0" smtClean="0"/>
              <a:t>Focus groups (10% staff + users) and recommendations</a:t>
            </a:r>
          </a:p>
          <a:p>
            <a:pPr lvl="2"/>
            <a:r>
              <a:rPr lang="en-US" sz="1800" dirty="0" smtClean="0">
                <a:sym typeface="Wingdings" pitchFamily="2" charset="2"/>
              </a:rPr>
              <a:t>Employee advisory group as a sounding board for proper implementation</a:t>
            </a:r>
          </a:p>
          <a:p>
            <a:pPr lvl="1"/>
            <a:r>
              <a:rPr lang="en-US" dirty="0" smtClean="0">
                <a:sym typeface="Wingdings" pitchFamily="2" charset="2"/>
              </a:rPr>
              <a:t>Certified</a:t>
            </a:r>
            <a:endParaRPr lang="en-US" sz="1400" dirty="0" smtClean="0">
              <a:sym typeface="Wingdings" pitchFamily="2" charset="2"/>
            </a:endParaRPr>
          </a:p>
          <a:p>
            <a:pPr lvl="2"/>
            <a:r>
              <a:rPr lang="en-US" sz="1800" dirty="0" smtClean="0">
                <a:sym typeface="Wingdings" pitchFamily="2" charset="2"/>
              </a:rPr>
              <a:t>EVMS, </a:t>
            </a:r>
            <a:r>
              <a:rPr lang="en-US" sz="1800" dirty="0" smtClean="0">
                <a:sym typeface="Wingdings" pitchFamily="2" charset="2"/>
              </a:rPr>
              <a:t>towards</a:t>
            </a:r>
            <a:r>
              <a:rPr lang="en-US" sz="1800" dirty="0" smtClean="0">
                <a:sym typeface="Wingdings" pitchFamily="2" charset="2"/>
              </a:rPr>
              <a:t> </a:t>
            </a:r>
            <a:r>
              <a:rPr lang="en-US" sz="1800" dirty="0" smtClean="0">
                <a:sym typeface="Wingdings" pitchFamily="2" charset="2"/>
              </a:rPr>
              <a:t>ISO20000</a:t>
            </a:r>
            <a:endParaRPr lang="en-US" sz="1800" dirty="0" smtClean="0"/>
          </a:p>
          <a:p>
            <a:pPr lvl="2"/>
            <a:endParaRPr lang="en-US" sz="1800" dirty="0" smtClean="0"/>
          </a:p>
        </p:txBody>
      </p:sp>
      <p:sp>
        <p:nvSpPr>
          <p:cNvPr id="34820" name="Footer Placeholder 3"/>
          <p:cNvSpPr>
            <a:spLocks noGrp="1"/>
          </p:cNvSpPr>
          <p:nvPr>
            <p:ph type="ftr" sz="quarter" idx="10"/>
          </p:nvPr>
        </p:nvSpPr>
        <p:spPr>
          <a:noFill/>
        </p:spPr>
        <p:txBody>
          <a:bodyPr/>
          <a:lstStyle/>
          <a:p>
            <a:r>
              <a:rPr lang="nl-NL" smtClean="0"/>
              <a:t>P Oddone, DOE Planning Meeting, June 10, 2010</a:t>
            </a:r>
            <a:endParaRPr lang="en-US" sz="1200" dirty="0" smtClean="0"/>
          </a:p>
        </p:txBody>
      </p:sp>
      <p:sp>
        <p:nvSpPr>
          <p:cNvPr id="34821" name="Slide Number Placeholder 4"/>
          <p:cNvSpPr>
            <a:spLocks noGrp="1"/>
          </p:cNvSpPr>
          <p:nvPr>
            <p:ph type="sldNum" sz="quarter" idx="11"/>
          </p:nvPr>
        </p:nvSpPr>
        <p:spPr>
          <a:noFill/>
        </p:spPr>
        <p:txBody>
          <a:bodyPr/>
          <a:lstStyle/>
          <a:p>
            <a:fld id="{1FCBDF44-7C33-4D58-8504-8D258E175644}" type="slidenum">
              <a:rPr lang="en-US" smtClean="0"/>
              <a:pPr/>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ctrTitle"/>
          </p:nvPr>
        </p:nvSpPr>
        <p:spPr>
          <a:xfrm>
            <a:off x="1219200" y="1600200"/>
            <a:ext cx="7772400" cy="1843644"/>
          </a:xfrm>
        </p:spPr>
        <p:txBody>
          <a:bodyPr/>
          <a:lstStyle/>
          <a:p>
            <a:r>
              <a:rPr lang="en-US" sz="4000" dirty="0" smtClean="0"/>
              <a:t>Appendix A: Performance to Date</a:t>
            </a:r>
            <a:br>
              <a:rPr lang="en-US" sz="4000" dirty="0" smtClean="0"/>
            </a:br>
            <a:r>
              <a:rPr lang="en-US" sz="4000" dirty="0" smtClean="0"/>
              <a:t>(Notable Outcomes) </a:t>
            </a:r>
          </a:p>
        </p:txBody>
      </p:sp>
      <p:sp>
        <p:nvSpPr>
          <p:cNvPr id="35844" name="Slide Number Placeholder 4"/>
          <p:cNvSpPr>
            <a:spLocks noGrp="1"/>
          </p:cNvSpPr>
          <p:nvPr>
            <p:ph type="sldNum" sz="quarter" idx="4294967295"/>
          </p:nvPr>
        </p:nvSpPr>
        <p:spPr>
          <a:xfrm>
            <a:off x="0" y="6305550"/>
            <a:ext cx="1905000" cy="457200"/>
          </a:xfrm>
          <a:noFill/>
        </p:spPr>
        <p:txBody>
          <a:bodyPr/>
          <a:lstStyle/>
          <a:p>
            <a:fld id="{08E44D00-DEB3-40F4-84E4-A2EF3B76129D}" type="slidenum">
              <a:rPr lang="en-US" smtClean="0"/>
              <a:pPr/>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Goal 1.0, 2.0, and 3.0</a:t>
            </a:r>
          </a:p>
        </p:txBody>
      </p:sp>
      <p:sp>
        <p:nvSpPr>
          <p:cNvPr id="36867"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6868" name="Slide Number Placeholder 3"/>
          <p:cNvSpPr>
            <a:spLocks noGrp="1"/>
          </p:cNvSpPr>
          <p:nvPr>
            <p:ph type="sldNum" sz="quarter" idx="11"/>
          </p:nvPr>
        </p:nvSpPr>
        <p:spPr>
          <a:noFill/>
        </p:spPr>
        <p:txBody>
          <a:bodyPr/>
          <a:lstStyle/>
          <a:p>
            <a:fld id="{2A1B5493-8B9A-40D6-A899-798E02528F93}" type="slidenum">
              <a:rPr lang="en-US" smtClean="0"/>
              <a:pPr/>
              <a:t>52</a:t>
            </a:fld>
            <a:endParaRPr lang="en-US" smtClean="0"/>
          </a:p>
        </p:txBody>
      </p:sp>
      <p:graphicFrame>
        <p:nvGraphicFramePr>
          <p:cNvPr id="5" name="Table 4"/>
          <p:cNvGraphicFramePr>
            <a:graphicFrameLocks noGrp="1"/>
          </p:cNvGraphicFramePr>
          <p:nvPr/>
        </p:nvGraphicFramePr>
        <p:xfrm>
          <a:off x="266700" y="1130300"/>
          <a:ext cx="8629650" cy="4241800"/>
        </p:xfrm>
        <a:graphic>
          <a:graphicData uri="http://schemas.openxmlformats.org/drawingml/2006/table">
            <a:tbl>
              <a:tblPr firstRow="1" bandRow="1">
                <a:tableStyleId>{073A0DAA-6AF3-43AB-8588-CEC1D06C72B9}</a:tableStyleId>
              </a:tblPr>
              <a:tblGrid>
                <a:gridCol w="890675"/>
                <a:gridCol w="3980283"/>
                <a:gridCol w="3758692"/>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1.1</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CDF and D-Zero will improve the exclusion limits on the allowed mass of a standard model Higgs Boson, and continue to study the most pressing Standard Model issues accessible at the </a:t>
                      </a:r>
                      <a:r>
                        <a:rPr lang="en-US" sz="1400" dirty="0" err="1" smtClean="0"/>
                        <a:t>Tevatron</a:t>
                      </a:r>
                      <a:endParaRPr lang="en-US" sz="1400" dirty="0" smtClean="0"/>
                    </a:p>
                  </a:txBody>
                  <a:tcPr anchor="ctr"/>
                </a:tc>
                <a:tc>
                  <a:txBody>
                    <a:bodyPr/>
                    <a:lstStyle/>
                    <a:p>
                      <a:pPr algn="l"/>
                      <a:r>
                        <a:rPr lang="en-US" sz="1400" dirty="0" smtClean="0"/>
                        <a:t>On track:</a:t>
                      </a:r>
                    </a:p>
                    <a:p>
                      <a:pPr algn="l"/>
                      <a:endParaRPr lang="en-US" sz="1400" dirty="0" smtClean="0"/>
                    </a:p>
                    <a:p>
                      <a:pPr algn="l"/>
                      <a:r>
                        <a:rPr lang="en-US" sz="1400" dirty="0" smtClean="0"/>
                        <a:t>in FY2010 so far</a:t>
                      </a:r>
                    </a:p>
                    <a:p>
                      <a:pPr algn="l">
                        <a:buFont typeface="Arial" pitchFamily="34" charset="0"/>
                        <a:buChar char="•"/>
                      </a:pPr>
                      <a:r>
                        <a:rPr lang="en-US" sz="1400" dirty="0" smtClean="0"/>
                        <a:t> New</a:t>
                      </a:r>
                      <a:r>
                        <a:rPr lang="en-US" sz="1400" baseline="0" dirty="0" smtClean="0"/>
                        <a:t> Higgs limits</a:t>
                      </a:r>
                    </a:p>
                    <a:p>
                      <a:pPr algn="l">
                        <a:buFont typeface="Arial" pitchFamily="34" charset="0"/>
                        <a:buChar char="•"/>
                      </a:pPr>
                      <a:r>
                        <a:rPr lang="en-US" sz="1400" baseline="0" dirty="0" smtClean="0"/>
                        <a:t> 80 new results</a:t>
                      </a:r>
                      <a:endParaRPr lang="en-US" sz="1400" dirty="0"/>
                    </a:p>
                  </a:txBody>
                  <a:tcPr anchor="ctr"/>
                </a:tc>
              </a:tr>
              <a:tr h="370840">
                <a:tc>
                  <a:txBody>
                    <a:bodyPr/>
                    <a:lstStyle/>
                    <a:p>
                      <a:pPr algn="ctr"/>
                      <a:r>
                        <a:rPr lang="en-US" dirty="0" smtClean="0"/>
                        <a:t>2.1</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Long Baseline Neutrino Experiment will make satisfactory progress toward CD-1 as determined by a peer review held in FY 2010</a:t>
                      </a:r>
                    </a:p>
                  </a:txBody>
                  <a:tcPr anchor="ctr"/>
                </a:tc>
                <a:tc>
                  <a:txBody>
                    <a:bodyPr/>
                    <a:lstStyle/>
                    <a:p>
                      <a:pPr algn="l"/>
                      <a:r>
                        <a:rPr lang="en-US" sz="1400" dirty="0" smtClean="0"/>
                        <a:t>Significant progress made;</a:t>
                      </a:r>
                      <a:r>
                        <a:rPr lang="en-US" sz="1400" baseline="0" dirty="0" smtClean="0"/>
                        <a:t> </a:t>
                      </a:r>
                      <a:r>
                        <a:rPr lang="en-US" sz="1400" dirty="0" smtClean="0"/>
                        <a:t>Director’s Review in July to evaluate CD-1 preparations</a:t>
                      </a:r>
                    </a:p>
                  </a:txBody>
                  <a:tcPr anchor="ctr"/>
                </a:tc>
              </a:tr>
              <a:tr h="370840">
                <a:tc>
                  <a:txBody>
                    <a:bodyPr/>
                    <a:lstStyle/>
                    <a:p>
                      <a:pPr algn="ctr"/>
                      <a:r>
                        <a:rPr lang="en-US" dirty="0" smtClean="0"/>
                        <a:t>2.2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a:t>
                      </a:r>
                      <a:r>
                        <a:rPr lang="en-US" sz="1400" dirty="0" err="1" smtClean="0"/>
                        <a:t>NOvA</a:t>
                      </a:r>
                      <a:r>
                        <a:rPr lang="en-US" sz="1400" dirty="0" smtClean="0"/>
                        <a:t> Project continue to progress towards completion on time and with budget.</a:t>
                      </a:r>
                      <a:endParaRPr lang="en-US" sz="1400" dirty="0" smtClean="0">
                        <a:solidFill>
                          <a:srgbClr val="FFFF00"/>
                        </a:solidFill>
                      </a:endParaRPr>
                    </a:p>
                  </a:txBody>
                  <a:tcPr anchor="ctr"/>
                </a:tc>
                <a:tc>
                  <a:txBody>
                    <a:bodyPr/>
                    <a:lstStyle/>
                    <a:p>
                      <a:r>
                        <a:rPr lang="en-US" sz="1400" dirty="0" smtClean="0"/>
                        <a:t>CD-3b in Oct</a:t>
                      </a:r>
                      <a:r>
                        <a:rPr lang="en-US" sz="1400" baseline="0" dirty="0" smtClean="0"/>
                        <a:t> </a:t>
                      </a:r>
                      <a:r>
                        <a:rPr lang="en-US" sz="1400" dirty="0" smtClean="0"/>
                        <a:t>2009; DOE OECM rating from yellow to green in Nov.</a:t>
                      </a:r>
                      <a:r>
                        <a:rPr lang="en-US" sz="1400" baseline="0" dirty="0" smtClean="0"/>
                        <a:t> 20</a:t>
                      </a:r>
                      <a:r>
                        <a:rPr lang="en-US" sz="1400" dirty="0" smtClean="0"/>
                        <a:t>09</a:t>
                      </a:r>
                      <a:r>
                        <a:rPr lang="en-US" sz="1400" baseline="0" dirty="0" smtClean="0"/>
                        <a:t>; Expect to be complete complete on time and with budget</a:t>
                      </a:r>
                      <a:endParaRPr lang="en-US" sz="1400" dirty="0" smtClean="0"/>
                    </a:p>
                  </a:txBody>
                  <a:tcPr anchor="ctr"/>
                </a:tc>
              </a:tr>
              <a:tr h="370840">
                <a:tc>
                  <a:txBody>
                    <a:bodyPr/>
                    <a:lstStyle/>
                    <a:p>
                      <a:pPr algn="ctr"/>
                      <a:r>
                        <a:rPr lang="en-US" dirty="0" smtClean="0"/>
                        <a:t>2.3</a:t>
                      </a:r>
                      <a:endParaRPr lang="en-US" dirty="0"/>
                    </a:p>
                  </a:txBody>
                  <a:tcPr anchor="ctr"/>
                </a:tc>
                <a:tc>
                  <a:txBody>
                    <a:bodyPr/>
                    <a:lstStyle/>
                    <a:p>
                      <a:r>
                        <a:rPr lang="en-US" sz="1400" dirty="0" smtClean="0"/>
                        <a:t>The </a:t>
                      </a:r>
                      <a:r>
                        <a:rPr lang="en-US" sz="1400" dirty="0" err="1" smtClean="0"/>
                        <a:t>Tevatron</a:t>
                      </a:r>
                      <a:r>
                        <a:rPr lang="en-US" sz="1400" dirty="0" smtClean="0"/>
                        <a:t> and </a:t>
                      </a:r>
                      <a:r>
                        <a:rPr lang="en-US" sz="1400" dirty="0" err="1" smtClean="0"/>
                        <a:t>NuMI</a:t>
                      </a:r>
                      <a:r>
                        <a:rPr lang="en-US" sz="1400" dirty="0" smtClean="0"/>
                        <a:t> will deliver at least as much data as in FY2009</a:t>
                      </a:r>
                      <a:endParaRPr lang="en-US" sz="1400" b="1" dirty="0" smtClean="0"/>
                    </a:p>
                  </a:txBody>
                  <a:tcPr anchor="ctr"/>
                </a:tc>
                <a:tc>
                  <a:txBody>
                    <a:bodyPr/>
                    <a:lstStyle/>
                    <a:p>
                      <a:pPr algn="l">
                        <a:buFont typeface="Arial" pitchFamily="34" charset="0"/>
                        <a:buChar char="•"/>
                      </a:pPr>
                      <a:r>
                        <a:rPr lang="en-US" sz="1400" dirty="0" smtClean="0"/>
                        <a:t> </a:t>
                      </a:r>
                      <a:r>
                        <a:rPr lang="en-US" sz="1400" dirty="0" err="1" smtClean="0"/>
                        <a:t>Tevatron</a:t>
                      </a:r>
                      <a:r>
                        <a:rPr lang="en-US" sz="1400" baseline="0" dirty="0" smtClean="0"/>
                        <a:t> – </a:t>
                      </a:r>
                      <a:r>
                        <a:rPr lang="en-US" sz="1400" dirty="0" smtClean="0"/>
                        <a:t>on track</a:t>
                      </a:r>
                      <a:endParaRPr lang="en-US" sz="1400" baseline="0" dirty="0" smtClean="0"/>
                    </a:p>
                    <a:p>
                      <a:pPr algn="l">
                        <a:buFont typeface="Arial" pitchFamily="34" charset="0"/>
                        <a:buChar char="•"/>
                      </a:pPr>
                      <a:r>
                        <a:rPr lang="en-US" sz="1400" dirty="0" smtClean="0"/>
                        <a:t> </a:t>
                      </a:r>
                      <a:r>
                        <a:rPr lang="en-US" sz="1400" dirty="0" err="1" smtClean="0"/>
                        <a:t>NuMI</a:t>
                      </a:r>
                      <a:r>
                        <a:rPr lang="en-US" sz="1400" baseline="0" dirty="0" smtClean="0"/>
                        <a:t> – already achieved</a:t>
                      </a:r>
                      <a:endParaRPr lang="en-US" sz="1400" dirty="0"/>
                    </a:p>
                  </a:txBody>
                  <a:tcPr anchor="ctr"/>
                </a:tc>
              </a:tr>
              <a:tr h="370840">
                <a:tc>
                  <a:txBody>
                    <a:bodyPr/>
                    <a:lstStyle/>
                    <a:p>
                      <a:pPr algn="ctr"/>
                      <a:r>
                        <a:rPr lang="en-US" dirty="0" smtClean="0"/>
                        <a:t>3.2</a:t>
                      </a:r>
                      <a:endParaRPr lang="en-US" dirty="0"/>
                    </a:p>
                  </a:txBody>
                  <a:tcPr anchor="ctr"/>
                </a:tc>
                <a:tc>
                  <a:txBody>
                    <a:bodyPr/>
                    <a:lstStyle/>
                    <a:p>
                      <a:r>
                        <a:rPr lang="en-US" sz="1400" dirty="0" smtClean="0"/>
                        <a:t>The Laboratory will make progress in matching their staffing to the needs of the planned program.</a:t>
                      </a:r>
                    </a:p>
                  </a:txBody>
                  <a:tcPr anchor="ctr"/>
                </a:tc>
                <a:tc>
                  <a:txBody>
                    <a:bodyPr/>
                    <a:lstStyle/>
                    <a:p>
                      <a:pPr>
                        <a:buClr>
                          <a:srgbClr val="F8981D"/>
                        </a:buClr>
                      </a:pPr>
                      <a:r>
                        <a:rPr lang="en-US" sz="1400" dirty="0" smtClean="0"/>
                        <a:t>On</a:t>
                      </a:r>
                      <a:r>
                        <a:rPr lang="en-US" sz="1400" baseline="0" dirty="0" smtClean="0"/>
                        <a:t> track: </a:t>
                      </a:r>
                      <a:r>
                        <a:rPr lang="en-US" sz="1400" dirty="0" smtClean="0"/>
                        <a:t>Lab-wide annual</a:t>
                      </a:r>
                      <a:r>
                        <a:rPr lang="en-US" sz="1400" baseline="0" dirty="0" smtClean="0"/>
                        <a:t> process “</a:t>
                      </a:r>
                      <a:r>
                        <a:rPr lang="en-US" sz="1400" dirty="0" smtClean="0"/>
                        <a:t>OHAP (Organization and Human Asset Plan)” as a tool</a:t>
                      </a:r>
                    </a:p>
                  </a:txBody>
                  <a:tcPr anchor="ct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Goal 4.0</a:t>
            </a:r>
          </a:p>
        </p:txBody>
      </p:sp>
      <p:sp>
        <p:nvSpPr>
          <p:cNvPr id="37891"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7892" name="Slide Number Placeholder 3"/>
          <p:cNvSpPr>
            <a:spLocks noGrp="1"/>
          </p:cNvSpPr>
          <p:nvPr>
            <p:ph type="sldNum" sz="quarter" idx="11"/>
          </p:nvPr>
        </p:nvSpPr>
        <p:spPr>
          <a:noFill/>
        </p:spPr>
        <p:txBody>
          <a:bodyPr/>
          <a:lstStyle/>
          <a:p>
            <a:fld id="{8B582B8C-A16D-4DAF-A991-1E5F9A078E7F}" type="slidenum">
              <a:rPr lang="en-US" smtClean="0"/>
              <a:pPr/>
              <a:t>53</a:t>
            </a:fld>
            <a:endParaRPr lang="en-US" smtClean="0"/>
          </a:p>
        </p:txBody>
      </p:sp>
      <p:graphicFrame>
        <p:nvGraphicFramePr>
          <p:cNvPr id="5" name="Table 4"/>
          <p:cNvGraphicFramePr>
            <a:graphicFrameLocks noGrp="1"/>
          </p:cNvGraphicFramePr>
          <p:nvPr/>
        </p:nvGraphicFramePr>
        <p:xfrm>
          <a:off x="228600" y="1149350"/>
          <a:ext cx="8667750" cy="4272280"/>
        </p:xfrm>
        <a:graphic>
          <a:graphicData uri="http://schemas.openxmlformats.org/drawingml/2006/table">
            <a:tbl>
              <a:tblPr firstRow="1" bandRow="1">
                <a:tableStyleId>{073A0DAA-6AF3-43AB-8588-CEC1D06C72B9}</a:tableStyleId>
              </a:tblPr>
              <a:tblGrid>
                <a:gridCol w="894608"/>
                <a:gridCol w="3515635"/>
                <a:gridCol w="4257507"/>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4.1</a:t>
                      </a:r>
                      <a:endParaRPr lang="en-US" dirty="0"/>
                    </a:p>
                  </a:txBody>
                  <a:tcPr anchor="ctr"/>
                </a:tc>
                <a:tc>
                  <a:txBody>
                    <a:bodyPr/>
                    <a:lstStyle/>
                    <a:p>
                      <a:r>
                        <a:rPr lang="en-US" sz="1400" dirty="0" smtClean="0"/>
                        <a:t>Lab leadership will develop a strategic plan for the future scientific </a:t>
                      </a:r>
                      <a:r>
                        <a:rPr lang="en-US" sz="1400" baseline="0" dirty="0" smtClean="0"/>
                        <a:t> &amp; </a:t>
                      </a:r>
                      <a:r>
                        <a:rPr lang="en-US" sz="1400" dirty="0" smtClean="0"/>
                        <a:t>technical activities of the Lab, which aligns with the</a:t>
                      </a:r>
                      <a:r>
                        <a:rPr lang="en-US" sz="1400" baseline="0" dirty="0" smtClean="0"/>
                        <a:t> </a:t>
                      </a:r>
                      <a:r>
                        <a:rPr lang="en-US" sz="1400" dirty="0" smtClean="0"/>
                        <a:t>Office of Science and Department goals, and a detailed strategy for executing the plan during the next 2-5 years.</a:t>
                      </a:r>
                    </a:p>
                  </a:txBody>
                  <a:tcPr anchor="ctr"/>
                </a:tc>
                <a:tc>
                  <a:txBody>
                    <a:bodyPr/>
                    <a:lstStyle/>
                    <a:p>
                      <a:pPr algn="l"/>
                      <a:r>
                        <a:rPr lang="en-US" sz="1400" dirty="0" smtClean="0"/>
                        <a:t>The strategic plan documented, made publicly available;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Implementing this plan together with DOE HEP;</a:t>
                      </a:r>
                      <a:r>
                        <a:rPr lang="en-US" sz="1400" baseline="0" dirty="0" smtClean="0"/>
                        <a:t> </a:t>
                      </a:r>
                      <a:r>
                        <a:rPr lang="en-US" sz="1400" dirty="0" smtClean="0"/>
                        <a:t>OHAP – staffing plan to support the strategic plan (Objective 3.2)</a:t>
                      </a:r>
                      <a:endParaRPr lang="en-US" sz="1400" dirty="0" smtClean="0">
                        <a:solidFill>
                          <a:srgbClr val="FFFFFF"/>
                        </a:solidFill>
                      </a:endParaRPr>
                    </a:p>
                  </a:txBody>
                  <a:tcPr anchor="ctr"/>
                </a:tc>
              </a:tr>
              <a:tr h="370840">
                <a:tc>
                  <a:txBody>
                    <a:bodyPr/>
                    <a:lstStyle/>
                    <a:p>
                      <a:pPr algn="ctr"/>
                      <a:r>
                        <a:rPr lang="en-US" sz="1400" dirty="0" smtClean="0"/>
                        <a:t>4.2</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Lab. leadership will make significant progress in defining and implementing its contractor assurance system. It is expected that a collaborative and uniform approach to this issue among all contractors will be evident.</a:t>
                      </a:r>
                      <a:endParaRPr lang="en-US" sz="1400" dirty="0" smtClean="0">
                        <a:solidFill>
                          <a:srgbClr val="FFFF00"/>
                        </a:solidFill>
                      </a:endParaRPr>
                    </a:p>
                  </a:txBody>
                  <a:tcPr anchor="ctr"/>
                </a:tc>
                <a:tc>
                  <a:txBody>
                    <a:bodyPr/>
                    <a:lstStyle/>
                    <a:p>
                      <a:r>
                        <a:rPr lang="en-US" sz="1400" dirty="0" smtClean="0"/>
                        <a:t>On</a:t>
                      </a:r>
                      <a:r>
                        <a:rPr lang="en-US" sz="1400" baseline="0" dirty="0" smtClean="0"/>
                        <a:t> track: </a:t>
                      </a:r>
                      <a:r>
                        <a:rPr lang="en-US" sz="1400" dirty="0" smtClean="0"/>
                        <a:t>Completed</a:t>
                      </a:r>
                      <a:endParaRPr lang="en-US" sz="1400" baseline="0" dirty="0" smtClean="0"/>
                    </a:p>
                    <a:p>
                      <a:pPr>
                        <a:buFont typeface="Arial" pitchFamily="34" charset="0"/>
                        <a:buChar char="•"/>
                      </a:pPr>
                      <a:r>
                        <a:rPr lang="en-US" sz="1400" dirty="0" smtClean="0"/>
                        <a:t> Root Cause Analysis</a:t>
                      </a:r>
                      <a:r>
                        <a:rPr lang="en-US" sz="1400" baseline="0" dirty="0" smtClean="0"/>
                        <a:t> </a:t>
                      </a:r>
                      <a:r>
                        <a:rPr lang="en-US" sz="1400" dirty="0" smtClean="0"/>
                        <a:t>Training</a:t>
                      </a:r>
                      <a:r>
                        <a:rPr lang="en-US" sz="1400" baseline="0" dirty="0" smtClean="0"/>
                        <a:t> &amp; </a:t>
                      </a:r>
                      <a:r>
                        <a:rPr lang="en-US" sz="1400" dirty="0" smtClean="0"/>
                        <a:t>Graded</a:t>
                      </a:r>
                      <a:r>
                        <a:rPr lang="en-US" sz="1400" baseline="0" dirty="0" smtClean="0"/>
                        <a:t> </a:t>
                      </a:r>
                      <a:r>
                        <a:rPr lang="en-US" sz="1400" dirty="0" smtClean="0"/>
                        <a:t>Approach</a:t>
                      </a:r>
                    </a:p>
                    <a:p>
                      <a:pPr>
                        <a:buFont typeface="Arial" pitchFamily="34" charset="0"/>
                        <a:buChar char="•"/>
                      </a:pPr>
                      <a:r>
                        <a:rPr lang="en-US" sz="1400" baseline="0" dirty="0" smtClean="0"/>
                        <a:t> </a:t>
                      </a:r>
                      <a:r>
                        <a:rPr lang="en-US" sz="1400" dirty="0" smtClean="0"/>
                        <a:t>Suspect/Counterfeit Program</a:t>
                      </a:r>
                    </a:p>
                    <a:p>
                      <a:pPr>
                        <a:buFont typeface="Arial" pitchFamily="34" charset="0"/>
                        <a:buChar char="•"/>
                      </a:pPr>
                      <a:r>
                        <a:rPr lang="en-US" sz="1400" dirty="0" smtClean="0"/>
                        <a:t> Lessons Learned Program</a:t>
                      </a:r>
                    </a:p>
                    <a:p>
                      <a:pPr>
                        <a:buFont typeface="Arial" pitchFamily="34" charset="0"/>
                        <a:buChar char="•"/>
                      </a:pPr>
                      <a:r>
                        <a:rPr lang="en-US" sz="1400" baseline="0" dirty="0" smtClean="0"/>
                        <a:t> </a:t>
                      </a:r>
                      <a:r>
                        <a:rPr lang="en-US" sz="1400" dirty="0" smtClean="0"/>
                        <a:t>Corrective Action / Preventive</a:t>
                      </a:r>
                      <a:r>
                        <a:rPr lang="en-US" sz="1400" baseline="0" dirty="0" smtClean="0"/>
                        <a:t> </a:t>
                      </a:r>
                      <a:r>
                        <a:rPr lang="en-US" sz="1400" dirty="0" smtClean="0"/>
                        <a:t>Action Procedure</a:t>
                      </a:r>
                    </a:p>
                    <a:p>
                      <a:pPr>
                        <a:buFont typeface="Arial" pitchFamily="34" charset="0"/>
                        <a:buChar char="•"/>
                      </a:pPr>
                      <a:r>
                        <a:rPr lang="en-US" sz="1400" dirty="0" smtClean="0"/>
                        <a:t> Management (Self)</a:t>
                      </a:r>
                      <a:r>
                        <a:rPr lang="en-US" sz="1400" baseline="0" dirty="0" smtClean="0"/>
                        <a:t> </a:t>
                      </a:r>
                      <a:r>
                        <a:rPr lang="en-US" sz="1400" dirty="0" smtClean="0"/>
                        <a:t>Assessment</a:t>
                      </a:r>
                      <a:r>
                        <a:rPr lang="en-US" sz="1400" baseline="0" dirty="0" smtClean="0"/>
                        <a:t> </a:t>
                      </a:r>
                      <a:r>
                        <a:rPr lang="en-US" sz="1400" dirty="0" smtClean="0"/>
                        <a:t>Procedure</a:t>
                      </a:r>
                    </a:p>
                    <a:p>
                      <a:pPr>
                        <a:buFont typeface="Arial" pitchFamily="34" charset="0"/>
                        <a:buChar char="•"/>
                      </a:pPr>
                      <a:r>
                        <a:rPr lang="en-US" sz="1400" dirty="0" smtClean="0"/>
                        <a:t> Science As-Is Assessment</a:t>
                      </a:r>
                    </a:p>
                  </a:txBody>
                  <a:tcPr anchor="ctr"/>
                </a:tc>
              </a:tr>
              <a:tr h="370840">
                <a:tc>
                  <a:txBody>
                    <a:bodyPr/>
                    <a:lstStyle/>
                    <a:p>
                      <a:pPr algn="ctr"/>
                      <a:r>
                        <a:rPr lang="en-US" sz="1400" dirty="0" smtClean="0"/>
                        <a:t>4.3</a:t>
                      </a:r>
                      <a:endParaRPr lang="en-US" sz="1400" dirty="0"/>
                    </a:p>
                  </a:txBody>
                  <a:tcPr anchor="ctr"/>
                </a:tc>
                <a:tc>
                  <a:txBody>
                    <a:bodyPr/>
                    <a:lstStyle/>
                    <a:p>
                      <a:r>
                        <a:rPr lang="en-US" sz="1400" dirty="0" smtClean="0"/>
                        <a:t>The contractor will fill all</a:t>
                      </a:r>
                      <a:r>
                        <a:rPr lang="en-US" sz="1400" baseline="0" dirty="0" smtClean="0"/>
                        <a:t> </a:t>
                      </a:r>
                      <a:r>
                        <a:rPr lang="en-US" sz="1400" dirty="0" smtClean="0"/>
                        <a:t>key leadership positions at the Lab in a timely manner.</a:t>
                      </a:r>
                    </a:p>
                  </a:txBody>
                  <a:tcPr anchor="ctr"/>
                </a:tc>
                <a:tc>
                  <a:txBody>
                    <a:bodyPr/>
                    <a:lstStyle/>
                    <a:p>
                      <a:r>
                        <a:rPr lang="en-US" sz="1400" dirty="0" smtClean="0">
                          <a:solidFill>
                            <a:schemeClr val="dk1"/>
                          </a:solidFill>
                        </a:rPr>
                        <a:t>Appointed:</a:t>
                      </a:r>
                      <a:r>
                        <a:rPr lang="en-US" sz="1400" baseline="0" dirty="0" smtClean="0">
                          <a:solidFill>
                            <a:schemeClr val="dk1"/>
                          </a:solidFill>
                        </a:rPr>
                        <a:t> </a:t>
                      </a:r>
                    </a:p>
                    <a:p>
                      <a:pPr>
                        <a:buFont typeface="Arial" pitchFamily="34" charset="0"/>
                        <a:buChar char="•"/>
                      </a:pPr>
                      <a:r>
                        <a:rPr lang="en-US" sz="1400" baseline="0" dirty="0" smtClean="0">
                          <a:solidFill>
                            <a:schemeClr val="dk1"/>
                          </a:solidFill>
                        </a:rPr>
                        <a:t> AD for Computing, Science &amp; Technology / CIO</a:t>
                      </a:r>
                    </a:p>
                    <a:p>
                      <a:pPr>
                        <a:buFont typeface="Arial" pitchFamily="34" charset="0"/>
                        <a:buChar char="•"/>
                      </a:pPr>
                      <a:r>
                        <a:rPr lang="en-US" sz="1400" baseline="0" dirty="0" smtClean="0">
                          <a:solidFill>
                            <a:schemeClr val="dk1"/>
                          </a:solidFill>
                        </a:rPr>
                        <a:t> AD for Accelerators</a:t>
                      </a:r>
                    </a:p>
                    <a:p>
                      <a:r>
                        <a:rPr lang="en-US" sz="1400" baseline="0" dirty="0" smtClean="0">
                          <a:solidFill>
                            <a:schemeClr val="dk1"/>
                          </a:solidFill>
                        </a:rPr>
                        <a:t>In search: Head of OPMO</a:t>
                      </a:r>
                      <a:endParaRPr lang="en-US" sz="1400" dirty="0" smtClean="0">
                        <a:solidFill>
                          <a:srgbClr val="FFFFFF"/>
                        </a:solidFill>
                      </a:endParaRPr>
                    </a:p>
                  </a:txBody>
                  <a:tcPr anchor="ct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Goal 5.0</a:t>
            </a:r>
          </a:p>
        </p:txBody>
      </p:sp>
      <p:sp>
        <p:nvSpPr>
          <p:cNvPr id="38915"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8916" name="Slide Number Placeholder 3"/>
          <p:cNvSpPr>
            <a:spLocks noGrp="1"/>
          </p:cNvSpPr>
          <p:nvPr>
            <p:ph type="sldNum" sz="quarter" idx="11"/>
          </p:nvPr>
        </p:nvSpPr>
        <p:spPr>
          <a:noFill/>
        </p:spPr>
        <p:txBody>
          <a:bodyPr/>
          <a:lstStyle/>
          <a:p>
            <a:fld id="{14B507D3-7C59-48F8-84C6-756E63B4F189}" type="slidenum">
              <a:rPr lang="en-US" smtClean="0"/>
              <a:pPr/>
              <a:t>54</a:t>
            </a:fld>
            <a:endParaRPr lang="en-US" smtClean="0"/>
          </a:p>
        </p:txBody>
      </p:sp>
      <p:graphicFrame>
        <p:nvGraphicFramePr>
          <p:cNvPr id="5" name="Table 4"/>
          <p:cNvGraphicFramePr>
            <a:graphicFrameLocks noGrp="1"/>
          </p:cNvGraphicFramePr>
          <p:nvPr/>
        </p:nvGraphicFramePr>
        <p:xfrm>
          <a:off x="247650" y="1149350"/>
          <a:ext cx="8667751" cy="4699000"/>
        </p:xfrm>
        <a:graphic>
          <a:graphicData uri="http://schemas.openxmlformats.org/drawingml/2006/table">
            <a:tbl>
              <a:tblPr firstRow="1" bandRow="1">
                <a:tableStyleId>{073A0DAA-6AF3-43AB-8588-CEC1D06C72B9}</a:tableStyleId>
              </a:tblPr>
              <a:tblGrid>
                <a:gridCol w="894608"/>
                <a:gridCol w="4443808"/>
                <a:gridCol w="3329335"/>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5.1</a:t>
                      </a:r>
                      <a:endParaRPr lang="en-US" dirty="0"/>
                    </a:p>
                  </a:txBody>
                  <a:tcPr anchor="ctr"/>
                </a:tc>
                <a:tc>
                  <a:txBody>
                    <a:bodyPr/>
                    <a:lstStyle/>
                    <a:p>
                      <a:r>
                        <a:rPr lang="en-US" sz="1400" dirty="0" smtClean="0"/>
                        <a:t>Maintain ISO 14001 &amp; OHSAS 18001 Registrations, as evidenced by successful completion of third-party surveillance audits conducted roughly every six months. </a:t>
                      </a:r>
                    </a:p>
                  </a:txBody>
                  <a:tcPr anchor="ctr"/>
                </a:tc>
                <a:tc>
                  <a:txBody>
                    <a:bodyPr/>
                    <a:lstStyle/>
                    <a:p>
                      <a:pPr>
                        <a:buFont typeface="Arial" pitchFamily="34" charset="0"/>
                        <a:buNone/>
                      </a:pPr>
                      <a:r>
                        <a:rPr lang="en-US" sz="1400" dirty="0" smtClean="0"/>
                        <a:t>Surveillance audit in Oct.</a:t>
                      </a:r>
                      <a:r>
                        <a:rPr lang="en-US" sz="1400" baseline="0" dirty="0" smtClean="0"/>
                        <a:t> </a:t>
                      </a:r>
                      <a:r>
                        <a:rPr lang="en-US" sz="1400" dirty="0" smtClean="0"/>
                        <a:t>09 Recertification audit in Jun. 10</a:t>
                      </a:r>
                    </a:p>
                    <a:p>
                      <a:pPr>
                        <a:buFont typeface="Arial" pitchFamily="34" charset="0"/>
                        <a:buNone/>
                      </a:pPr>
                      <a:r>
                        <a:rPr lang="en-US" sz="1400" dirty="0" smtClean="0"/>
                        <a:t>Many</a:t>
                      </a:r>
                      <a:r>
                        <a:rPr lang="en-US" sz="1400" baseline="0" dirty="0" smtClean="0"/>
                        <a:t> n</a:t>
                      </a:r>
                      <a:r>
                        <a:rPr lang="en-US" sz="1400" dirty="0" smtClean="0"/>
                        <a:t>ew</a:t>
                      </a:r>
                      <a:r>
                        <a:rPr lang="en-US" sz="1400" baseline="0" dirty="0" smtClean="0"/>
                        <a:t> Initiatives</a:t>
                      </a:r>
                      <a:endParaRPr lang="en-US" sz="1400" dirty="0" smtClean="0"/>
                    </a:p>
                  </a:txBody>
                  <a:tcPr anchor="ctr"/>
                </a:tc>
              </a:tr>
              <a:tr h="370840">
                <a:tc>
                  <a:txBody>
                    <a:bodyPr/>
                    <a:lstStyle/>
                    <a:p>
                      <a:pPr algn="ctr"/>
                      <a:r>
                        <a:rPr lang="en-US" dirty="0" smtClean="0"/>
                        <a:t>5.2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Meet planned FY2010 milestones contained in the Corrective Action Plan that is being developed in response to the Mar 2009 Accelerator Safety Review.</a:t>
                      </a:r>
                      <a:endParaRPr lang="en-US" sz="1400" dirty="0" smtClean="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 3</a:t>
                      </a:r>
                      <a:r>
                        <a:rPr lang="en-US" sz="1400" baseline="0" dirty="0" smtClean="0"/>
                        <a:t> </a:t>
                      </a:r>
                      <a:r>
                        <a:rPr lang="en-US" sz="1400" dirty="0" smtClean="0"/>
                        <a:t>of 4 corrective actions</a:t>
                      </a:r>
                      <a:r>
                        <a:rPr lang="en-US" sz="1400" baseline="0" dirty="0" smtClean="0"/>
                        <a:t> </a:t>
                      </a:r>
                      <a:r>
                        <a:rPr lang="en-US" sz="1400" dirty="0" smtClean="0"/>
                        <a:t>completed on</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t> </a:t>
                      </a:r>
                      <a:r>
                        <a:rPr lang="en-US" sz="1400" dirty="0" smtClean="0"/>
                        <a:t> or ahead of</a:t>
                      </a:r>
                      <a:r>
                        <a:rPr lang="en-US" sz="1400" baseline="0" dirty="0" smtClean="0"/>
                        <a:t> </a:t>
                      </a:r>
                      <a:r>
                        <a:rPr lang="en-US" sz="1400" dirty="0" smtClean="0"/>
                        <a:t>schedule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 The 4</a:t>
                      </a:r>
                      <a:r>
                        <a:rPr lang="en-US" sz="1400" baseline="30000" dirty="0" smtClean="0"/>
                        <a:t>th</a:t>
                      </a:r>
                      <a:r>
                        <a:rPr lang="en-US" sz="1400" dirty="0" smtClean="0"/>
                        <a:t>’s completion date is</a:t>
                      </a:r>
                      <a:r>
                        <a:rPr lang="en-US" sz="1400" baseline="0" dirty="0" smtClean="0"/>
                        <a:t> </a:t>
                      </a:r>
                      <a:r>
                        <a:rPr lang="en-US" sz="1400" dirty="0" smtClean="0"/>
                        <a:t>2014.</a:t>
                      </a:r>
                    </a:p>
                  </a:txBody>
                  <a:tcPr anchor="ctr"/>
                </a:tc>
              </a:tr>
              <a:tr h="370840">
                <a:tc>
                  <a:txBody>
                    <a:bodyPr/>
                    <a:lstStyle/>
                    <a:p>
                      <a:pPr algn="ctr"/>
                      <a:r>
                        <a:rPr lang="en-US" dirty="0" smtClean="0"/>
                        <a:t>5.3</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 support of the Federal Electronics Challenge and the requirements of Executive Order 13423, reduce the environmental impact of using personal computers (including laptops), monitors and printers.  During FY2010,</a:t>
                      </a:r>
                      <a:r>
                        <a:rPr lang="en-US" sz="1400" baseline="0" dirty="0" smtClean="0"/>
                        <a:t> </a:t>
                      </a:r>
                      <a:r>
                        <a:rPr lang="en-US" sz="1400" dirty="0" smtClean="0"/>
                        <a:t>establish formal policies &amp;</a:t>
                      </a:r>
                      <a:r>
                        <a:rPr lang="en-US" sz="1400" baseline="0" dirty="0" smtClean="0"/>
                        <a:t> </a:t>
                      </a:r>
                      <a:r>
                        <a:rPr lang="en-US" sz="1400" dirty="0" smtClean="0"/>
                        <a:t>procedures on energy efficient computing.  Procurements of computers for scientific programming will include energy efficiency in the evaluation criteria for the procurement.  A baseline assessment of the Lab’s EPEAT system performance will be conducted by the end of third quarter, FY 2010.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Oct. 2009 –</a:t>
                      </a:r>
                      <a:r>
                        <a:rPr lang="en-US" sz="1400" baseline="0" dirty="0" smtClean="0"/>
                        <a:t> </a:t>
                      </a:r>
                      <a:r>
                        <a:rPr lang="en-US" sz="1400" dirty="0" smtClean="0"/>
                        <a:t>Jan. 2010: 88% purchase EPEAT registered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Feb. 2010 –</a:t>
                      </a:r>
                      <a:r>
                        <a:rPr lang="en-US" sz="1400" baseline="0" dirty="0" smtClean="0"/>
                        <a:t> </a:t>
                      </a:r>
                      <a:r>
                        <a:rPr lang="en-US" sz="1400" dirty="0" smtClean="0"/>
                        <a:t>April 2010: 98%</a:t>
                      </a:r>
                      <a:r>
                        <a:rPr lang="en-US" sz="1400" baseline="0" dirty="0" smtClean="0"/>
                        <a:t> purchase EPEAT registered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For large procurements, scientific</a:t>
                      </a:r>
                      <a:r>
                        <a:rPr lang="en-US" sz="1400" baseline="0" dirty="0" smtClean="0"/>
                        <a:t> computing energy efficiency was included in RFP – an awarded point in the bid evaluation process</a:t>
                      </a:r>
                      <a:endParaRPr lang="en-US" sz="1400" dirty="0" smtClean="0"/>
                    </a:p>
                  </a:txBody>
                  <a:tcPr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Goal 6.0</a:t>
            </a:r>
          </a:p>
        </p:txBody>
      </p:sp>
      <p:sp>
        <p:nvSpPr>
          <p:cNvPr id="39939"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9940" name="Slide Number Placeholder 3"/>
          <p:cNvSpPr>
            <a:spLocks noGrp="1"/>
          </p:cNvSpPr>
          <p:nvPr>
            <p:ph type="sldNum" sz="quarter" idx="11"/>
          </p:nvPr>
        </p:nvSpPr>
        <p:spPr>
          <a:noFill/>
        </p:spPr>
        <p:txBody>
          <a:bodyPr/>
          <a:lstStyle/>
          <a:p>
            <a:fld id="{71CF8F56-E94E-404E-8DEC-BA31DCA34BC8}" type="slidenum">
              <a:rPr lang="en-US" smtClean="0"/>
              <a:pPr/>
              <a:t>55</a:t>
            </a:fld>
            <a:endParaRPr lang="en-US" smtClean="0"/>
          </a:p>
        </p:txBody>
      </p:sp>
      <p:graphicFrame>
        <p:nvGraphicFramePr>
          <p:cNvPr id="5" name="Table 4"/>
          <p:cNvGraphicFramePr>
            <a:graphicFrameLocks noGrp="1"/>
          </p:cNvGraphicFramePr>
          <p:nvPr/>
        </p:nvGraphicFramePr>
        <p:xfrm>
          <a:off x="247650" y="1149350"/>
          <a:ext cx="8648700" cy="5125720"/>
        </p:xfrm>
        <a:graphic>
          <a:graphicData uri="http://schemas.openxmlformats.org/drawingml/2006/table">
            <a:tbl>
              <a:tblPr firstRow="1" bandRow="1">
                <a:tableStyleId>{073A0DAA-6AF3-43AB-8588-CEC1D06C72B9}</a:tableStyleId>
              </a:tblPr>
              <a:tblGrid>
                <a:gridCol w="892641"/>
                <a:gridCol w="5181681"/>
                <a:gridCol w="2574378"/>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6.1</a:t>
                      </a:r>
                      <a:endParaRPr lang="en-US" dirty="0"/>
                    </a:p>
                  </a:txBody>
                  <a:tcPr anchor="ctr"/>
                </a:tc>
                <a:tc>
                  <a:txBody>
                    <a:bodyPr/>
                    <a:lstStyle/>
                    <a:p>
                      <a:r>
                        <a:rPr lang="en-US" sz="1200" dirty="0" smtClean="0"/>
                        <a:t>Complete full implementation of the electronic Time and</a:t>
                      </a:r>
                      <a:r>
                        <a:rPr lang="en-US" sz="1200" baseline="0" dirty="0" smtClean="0"/>
                        <a:t> </a:t>
                      </a:r>
                      <a:r>
                        <a:rPr lang="en-US" sz="1200" dirty="0" smtClean="0"/>
                        <a:t>Labor System by the end of 3</a:t>
                      </a:r>
                      <a:r>
                        <a:rPr lang="en-US" sz="1200" baseline="30000" dirty="0" smtClean="0"/>
                        <a:t>rd</a:t>
                      </a:r>
                      <a:r>
                        <a:rPr lang="en-US" sz="1200" baseline="0" dirty="0" smtClean="0"/>
                        <a:t> </a:t>
                      </a:r>
                      <a:r>
                        <a:rPr lang="en-US" sz="1200" dirty="0" smtClean="0"/>
                        <a:t>quarter, 2010. </a:t>
                      </a:r>
                      <a:endParaRPr lang="en-US" sz="1200" dirty="0" smtClean="0">
                        <a:solidFill>
                          <a:srgbClr val="FFFF00"/>
                        </a:solidFill>
                      </a:endParaRPr>
                    </a:p>
                  </a:txBody>
                  <a:tcPr anchor="ctr"/>
                </a:tc>
                <a:tc>
                  <a:txBody>
                    <a:bodyPr/>
                    <a:lstStyle/>
                    <a:p>
                      <a:r>
                        <a:rPr lang="en-US" sz="1200" dirty="0" smtClean="0"/>
                        <a:t>Adopted </a:t>
                      </a:r>
                      <a:r>
                        <a:rPr lang="en-US" sz="1200" dirty="0" err="1" smtClean="0"/>
                        <a:t>Kronos</a:t>
                      </a:r>
                      <a:r>
                        <a:rPr lang="en-US" sz="1200" dirty="0" smtClean="0"/>
                        <a:t> timecard</a:t>
                      </a:r>
                    </a:p>
                    <a:p>
                      <a:r>
                        <a:rPr lang="en-US" sz="1200" dirty="0" smtClean="0"/>
                        <a:t>Go-live late June</a:t>
                      </a:r>
                    </a:p>
                  </a:txBody>
                  <a:tcPr anchor="ctr"/>
                </a:tc>
              </a:tr>
              <a:tr h="370840">
                <a:tc>
                  <a:txBody>
                    <a:bodyPr/>
                    <a:lstStyle/>
                    <a:p>
                      <a:pPr algn="ctr"/>
                      <a:r>
                        <a:rPr lang="en-US" dirty="0" smtClean="0"/>
                        <a:t>6.1</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Efficiently and</a:t>
                      </a:r>
                      <a:r>
                        <a:rPr lang="en-US" sz="1200" baseline="0" dirty="0" smtClean="0"/>
                        <a:t> </a:t>
                      </a:r>
                      <a:r>
                        <a:rPr lang="en-US" sz="1200" dirty="0" smtClean="0"/>
                        <a:t>effectively manages all activities in conjunction with the ARRA funding in accordance with all rules and requirements. No significant OIG or FNAL Internal Audit findings will serve as the measurement of success in meeting this notable target.</a:t>
                      </a:r>
                      <a:endParaRPr lang="en-US" sz="1200" dirty="0" smtClean="0">
                        <a:solidFill>
                          <a:srgbClr val="FFFF00"/>
                        </a:solidFill>
                      </a:endParaRPr>
                    </a:p>
                  </a:txBody>
                  <a:tcPr anchor="ctr"/>
                </a:tc>
                <a:tc>
                  <a:txBody>
                    <a:bodyPr/>
                    <a:lstStyle/>
                    <a:p>
                      <a:r>
                        <a:rPr lang="en-US" sz="1200" dirty="0" smtClean="0"/>
                        <a:t>Milestones met;</a:t>
                      </a:r>
                      <a:r>
                        <a:rPr lang="en-US" sz="1200" baseline="0" dirty="0" smtClean="0"/>
                        <a:t> C</a:t>
                      </a:r>
                      <a:r>
                        <a:rPr lang="en-US" sz="1200" dirty="0" smtClean="0"/>
                        <a:t>osting rate accelerating;</a:t>
                      </a:r>
                      <a:r>
                        <a:rPr lang="en-US" sz="1200" baseline="0" dirty="0" smtClean="0"/>
                        <a:t> Procurement kept up.</a:t>
                      </a:r>
                    </a:p>
                    <a:p>
                      <a:r>
                        <a:rPr lang="en-US" sz="1200" baseline="0" dirty="0" smtClean="0"/>
                        <a:t>IG report, CH review </a:t>
                      </a:r>
                      <a:r>
                        <a:rPr lang="en-US" sz="1200" baseline="0" dirty="0" smtClean="0">
                          <a:sym typeface="Wingdings" pitchFamily="2" charset="2"/>
                        </a:rPr>
                        <a:t> no issues identified</a:t>
                      </a:r>
                      <a:endParaRPr lang="en-US" sz="1200" dirty="0" smtClean="0"/>
                    </a:p>
                  </a:txBody>
                  <a:tcPr anchor="ctr"/>
                </a:tc>
              </a:tr>
              <a:tr h="370840">
                <a:tc>
                  <a:txBody>
                    <a:bodyPr/>
                    <a:lstStyle/>
                    <a:p>
                      <a:pPr algn="ctr"/>
                      <a:r>
                        <a:rPr lang="en-US" dirty="0" smtClean="0"/>
                        <a:t>6.2</a:t>
                      </a:r>
                      <a:endParaRPr lang="en-US" dirty="0"/>
                    </a:p>
                  </a:txBody>
                  <a:tcPr anchor="ctr"/>
                </a:tc>
                <a:tc>
                  <a:txBody>
                    <a:bodyPr/>
                    <a:lstStyle/>
                    <a:p>
                      <a:r>
                        <a:rPr lang="en-US" sz="1200" dirty="0" smtClean="0"/>
                        <a:t>Demonstrates the effectiveness of its procurement systems as evidenced by achieving a comprehensive score of 90 out of 100 on the DOE approved Procurement Balanced Scorecard.</a:t>
                      </a:r>
                      <a:endParaRPr lang="en-US" sz="1200" dirty="0" smtClean="0">
                        <a:solidFill>
                          <a:srgbClr val="FFFF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Achieved</a:t>
                      </a:r>
                      <a:r>
                        <a:rPr lang="en-US" sz="1200" baseline="0" dirty="0" smtClean="0"/>
                        <a:t> so far (94/100);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Expect to be 94 or 95 by end FY2010</a:t>
                      </a:r>
                      <a:endParaRPr lang="en-US" sz="1200" dirty="0" smtClean="0"/>
                    </a:p>
                  </a:txBody>
                  <a:tcPr anchor="ctr"/>
                </a:tc>
              </a:tr>
              <a:tr h="370840">
                <a:tc>
                  <a:txBody>
                    <a:bodyPr/>
                    <a:lstStyle/>
                    <a:p>
                      <a:pPr algn="ctr"/>
                      <a:r>
                        <a:rPr lang="en-US" dirty="0" smtClean="0"/>
                        <a:t>6.3</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Upgrade its vehicle fleet maintenance software from the current FOCUS database to the Sunflower Maintenance module, thereby replacing an unsupported system with a more modern system that is integrated with other Property management(Sunflower) software.</a:t>
                      </a:r>
                      <a:r>
                        <a:rPr lang="en-US" sz="1200" baseline="0" dirty="0" smtClean="0"/>
                        <a:t> </a:t>
                      </a:r>
                      <a:r>
                        <a:rPr lang="en-US" sz="1200" dirty="0" smtClean="0"/>
                        <a:t> This will ensure the long term viability of the fleet management system</a:t>
                      </a:r>
                      <a:endParaRPr lang="en-US" sz="1200" dirty="0" smtClean="0">
                        <a:solidFill>
                          <a:srgbClr val="FFFF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Achieved</a:t>
                      </a:r>
                    </a:p>
                  </a:txBody>
                  <a:tcPr anchor="ctr"/>
                </a:tc>
              </a:tr>
              <a:tr h="370840">
                <a:tc>
                  <a:txBody>
                    <a:bodyPr/>
                    <a:lstStyle/>
                    <a:p>
                      <a:pPr algn="ctr"/>
                      <a:r>
                        <a:rPr lang="en-US" dirty="0" smtClean="0"/>
                        <a:t>6.4</a:t>
                      </a:r>
                      <a:endParaRPr lang="en-US" dirty="0"/>
                    </a:p>
                  </a:txBody>
                  <a:tcPr anchor="ctr"/>
                </a:tc>
                <a:tc>
                  <a:txBody>
                    <a:bodyPr/>
                    <a:lstStyle/>
                    <a:p>
                      <a:r>
                        <a:rPr lang="en-US" sz="1200" dirty="0" smtClean="0"/>
                        <a:t>Design</a:t>
                      </a:r>
                      <a:r>
                        <a:rPr lang="en-US" sz="1200" baseline="0" dirty="0" smtClean="0"/>
                        <a:t>/</a:t>
                      </a:r>
                      <a:r>
                        <a:rPr lang="en-US" sz="1200" dirty="0" smtClean="0"/>
                        <a:t>implement a Succession Plan and Executive Pay Grade Structure for senior management positions (Deputy Director, COO/Associate Director, CFO, and CIOO) by the end of 4</a:t>
                      </a:r>
                      <a:r>
                        <a:rPr lang="en-US" sz="1200" baseline="30000" dirty="0" smtClean="0"/>
                        <a:t>th</a:t>
                      </a:r>
                      <a:r>
                        <a:rPr lang="en-US" sz="1200" dirty="0" smtClean="0"/>
                        <a:t> quarter, FY 2010.</a:t>
                      </a:r>
                      <a:endParaRPr lang="en-US" sz="1200" dirty="0" smtClean="0">
                        <a:solidFill>
                          <a:srgbClr val="FFFF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Succession Plan</a:t>
                      </a:r>
                      <a:r>
                        <a:rPr lang="en-US" sz="1200" dirty="0" smtClean="0"/>
                        <a:t> expect to be done by June 2010.</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Pay Grade</a:t>
                      </a:r>
                      <a:r>
                        <a:rPr lang="en-US" sz="1200" u="sng" baseline="0" dirty="0" smtClean="0"/>
                        <a:t> </a:t>
                      </a:r>
                      <a:r>
                        <a:rPr lang="en-US" sz="1200" u="sng" dirty="0" smtClean="0"/>
                        <a:t>Structure</a:t>
                      </a:r>
                      <a:r>
                        <a:rPr lang="en-US" sz="1200" dirty="0" smtClean="0"/>
                        <a:t> implementation</a:t>
                      </a:r>
                      <a:r>
                        <a:rPr lang="en-US" sz="1200" baseline="0" dirty="0" smtClean="0"/>
                        <a:t> by July 2010</a:t>
                      </a:r>
                      <a:endParaRPr lang="en-US" sz="1200" dirty="0" smtClean="0"/>
                    </a:p>
                  </a:txBody>
                  <a:tcPr anchor="ctr"/>
                </a:tc>
              </a:tr>
              <a:tr h="370840">
                <a:tc>
                  <a:txBody>
                    <a:bodyPr/>
                    <a:lstStyle/>
                    <a:p>
                      <a:pPr algn="ctr"/>
                      <a:r>
                        <a:rPr lang="en-US" sz="1800" dirty="0" smtClean="0"/>
                        <a:t>6.5</a:t>
                      </a:r>
                      <a:endParaRPr lang="en-US" sz="1800" dirty="0"/>
                    </a:p>
                  </a:txBody>
                  <a:tcPr anchor="ctr"/>
                </a:tc>
                <a:tc>
                  <a:txBody>
                    <a:bodyPr/>
                    <a:lstStyle/>
                    <a:p>
                      <a:r>
                        <a:rPr lang="en-US" sz="1200" dirty="0" smtClean="0"/>
                        <a:t>Completes scheduled FY2010 milestones and key activities identified in the DOE approved Quality Implementation Plan for an Integrated Quality Assurance program. Complete the start up</a:t>
                      </a:r>
                      <a:r>
                        <a:rPr lang="en-US" sz="1200" baseline="0" dirty="0" smtClean="0"/>
                        <a:t> of the Assessment Program and have it fully operational by the end of 3</a:t>
                      </a:r>
                      <a:r>
                        <a:rPr lang="en-US" sz="1200" baseline="30000" dirty="0" smtClean="0"/>
                        <a:t>rd</a:t>
                      </a:r>
                      <a:r>
                        <a:rPr lang="en-US" sz="1200" baseline="0" dirty="0" smtClean="0"/>
                        <a:t> quarter, FY2010, in addition to implementing the Lessons Learned Program by 2</a:t>
                      </a:r>
                      <a:r>
                        <a:rPr lang="en-US" sz="1200" baseline="30000" dirty="0" smtClean="0"/>
                        <a:t>nd</a:t>
                      </a:r>
                      <a:r>
                        <a:rPr lang="en-US" sz="1200" baseline="0" dirty="0" smtClean="0"/>
                        <a:t> quarter, FY2010</a:t>
                      </a:r>
                      <a:endParaRPr lang="en-US" sz="12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On track</a:t>
                      </a:r>
                    </a:p>
                  </a:txBody>
                  <a:tcPr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Goal 7.0</a:t>
            </a:r>
          </a:p>
        </p:txBody>
      </p:sp>
      <p:sp>
        <p:nvSpPr>
          <p:cNvPr id="40963"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40964" name="Slide Number Placeholder 3"/>
          <p:cNvSpPr>
            <a:spLocks noGrp="1"/>
          </p:cNvSpPr>
          <p:nvPr>
            <p:ph type="sldNum" sz="quarter" idx="11"/>
          </p:nvPr>
        </p:nvSpPr>
        <p:spPr>
          <a:noFill/>
        </p:spPr>
        <p:txBody>
          <a:bodyPr/>
          <a:lstStyle/>
          <a:p>
            <a:fld id="{213F4F8D-2769-44E2-AB5A-EE639C285585}" type="slidenum">
              <a:rPr lang="en-US" smtClean="0"/>
              <a:pPr/>
              <a:t>56</a:t>
            </a:fld>
            <a:endParaRPr lang="en-US" smtClean="0"/>
          </a:p>
        </p:txBody>
      </p:sp>
      <p:graphicFrame>
        <p:nvGraphicFramePr>
          <p:cNvPr id="5" name="Table 4"/>
          <p:cNvGraphicFramePr>
            <a:graphicFrameLocks noGrp="1"/>
          </p:cNvGraphicFramePr>
          <p:nvPr/>
        </p:nvGraphicFramePr>
        <p:xfrm>
          <a:off x="266700" y="1149350"/>
          <a:ext cx="8629650" cy="4485640"/>
        </p:xfrm>
        <a:graphic>
          <a:graphicData uri="http://schemas.openxmlformats.org/drawingml/2006/table">
            <a:tbl>
              <a:tblPr firstRow="1" bandRow="1">
                <a:tableStyleId>{073A0DAA-6AF3-43AB-8588-CEC1D06C72B9}</a:tableStyleId>
              </a:tblPr>
              <a:tblGrid>
                <a:gridCol w="890675"/>
                <a:gridCol w="4707397"/>
                <a:gridCol w="3031578"/>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sz="1800" dirty="0" smtClean="0"/>
                        <a:t>7.1</a:t>
                      </a:r>
                      <a:endParaRPr lang="en-US" sz="1800" dirty="0"/>
                    </a:p>
                  </a:txBody>
                  <a:tcPr anchor="ctr"/>
                </a:tc>
                <a:tc>
                  <a:txBody>
                    <a:bodyPr/>
                    <a:lstStyle/>
                    <a:p>
                      <a:r>
                        <a:rPr lang="en-US" sz="1400" dirty="0" smtClean="0"/>
                        <a:t>Update the FNAL Transformational Energy Action Management (TEAM) Executable Plan (EP) for FSO approval by the date specified in the DOE Guidance.  FNAL will meet specific FY 2010 goals established in this EP.</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EP</a:t>
                      </a:r>
                      <a:r>
                        <a:rPr lang="en-US" sz="1400" baseline="0" dirty="0" smtClean="0"/>
                        <a:t> updated and approved by the date requested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All FY 2010 EP goals expected to be met</a:t>
                      </a:r>
                      <a:endParaRPr lang="en-US" sz="1400" dirty="0" smtClean="0"/>
                    </a:p>
                  </a:txBody>
                  <a:tcPr anchor="ctr"/>
                </a:tc>
              </a:tr>
              <a:tr h="370840">
                <a:tc>
                  <a:txBody>
                    <a:bodyPr/>
                    <a:lstStyle/>
                    <a:p>
                      <a:pPr algn="ctr"/>
                      <a:r>
                        <a:rPr lang="en-US" sz="1800" dirty="0" smtClean="0"/>
                        <a:t>7.2</a:t>
                      </a:r>
                      <a:endParaRPr lang="en-US" sz="1800" dirty="0"/>
                    </a:p>
                  </a:txBody>
                  <a:tcPr anchor="ctr"/>
                </a:tc>
                <a:tc>
                  <a:txBody>
                    <a:bodyPr/>
                    <a:lstStyle/>
                    <a:p>
                      <a:r>
                        <a:rPr lang="en-US" sz="1400" dirty="0" smtClean="0"/>
                        <a:t>Develop a Mission Readiness Plan for FY2010 which includes participation in two peer reviews and the development of FNAL Mission Readiness policies and procedures.  This plan will be implemented by the end of 3</a:t>
                      </a:r>
                      <a:r>
                        <a:rPr lang="en-US" sz="1400" baseline="30000" dirty="0" smtClean="0"/>
                        <a:t>rd</a:t>
                      </a:r>
                      <a:r>
                        <a:rPr lang="en-US" sz="1400" dirty="0" smtClean="0"/>
                        <a:t> quarter, FY2010.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Developed drafts of Director’s Policy</a:t>
                      </a:r>
                      <a:r>
                        <a:rPr lang="en-US" sz="1400" baseline="0" dirty="0" smtClean="0"/>
                        <a:t> on planning that includes mission readiness, and a draft process for the Annual Lab Plan including the Facility Mission Matrix</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3 Peer Reviews: ANL (Nov. 2009), PPPL(Jul.2010),</a:t>
                      </a:r>
                      <a:r>
                        <a:rPr lang="en-US" sz="1400" dirty="0" smtClean="0"/>
                        <a:t>TJNAF</a:t>
                      </a:r>
                      <a:r>
                        <a:rPr lang="en-US" sz="1400" baseline="0" dirty="0" smtClean="0"/>
                        <a:t> (Sep.2010)</a:t>
                      </a:r>
                      <a:endParaRPr lang="en-US" sz="1400" dirty="0" smtClean="0"/>
                    </a:p>
                  </a:txBody>
                  <a:tcPr anchor="ctr"/>
                </a:tc>
              </a:tr>
              <a:tr h="370840">
                <a:tc>
                  <a:txBody>
                    <a:bodyPr/>
                    <a:lstStyle/>
                    <a:p>
                      <a:pPr algn="ctr"/>
                      <a:r>
                        <a:rPr lang="en-US" dirty="0" smtClean="0"/>
                        <a:t>7.2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Complete final designs and start construction on ARRA General Plant Projects (GPP) Augmentation covered under Work Authorization Number KA/CH14/9/ARRA-1, consistent with established milestones in the approved Project Operating Plans.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Final designs</a:t>
                      </a:r>
                      <a:r>
                        <a:rPr lang="en-US" sz="1400" baseline="0" dirty="0" smtClean="0"/>
                        <a:t> were completed, and construction is underway on 6 ARRA GPP 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All milestones have been met</a:t>
                      </a:r>
                      <a:endParaRPr lang="en-US" sz="1400" dirty="0" smtClean="0"/>
                    </a:p>
                  </a:txBody>
                  <a:tcPr anchor="ct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Goal 8.0</a:t>
            </a:r>
          </a:p>
        </p:txBody>
      </p:sp>
      <p:sp>
        <p:nvSpPr>
          <p:cNvPr id="41987"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41988" name="Slide Number Placeholder 3"/>
          <p:cNvSpPr>
            <a:spLocks noGrp="1"/>
          </p:cNvSpPr>
          <p:nvPr>
            <p:ph type="sldNum" sz="quarter" idx="11"/>
          </p:nvPr>
        </p:nvSpPr>
        <p:spPr>
          <a:noFill/>
        </p:spPr>
        <p:txBody>
          <a:bodyPr/>
          <a:lstStyle/>
          <a:p>
            <a:fld id="{F1111E2F-885B-45B9-B34C-00D9671AACA5}" type="slidenum">
              <a:rPr lang="en-US" smtClean="0"/>
              <a:pPr/>
              <a:t>57</a:t>
            </a:fld>
            <a:endParaRPr lang="en-US" smtClean="0"/>
          </a:p>
        </p:txBody>
      </p:sp>
      <p:graphicFrame>
        <p:nvGraphicFramePr>
          <p:cNvPr id="5" name="Table 4"/>
          <p:cNvGraphicFramePr>
            <a:graphicFrameLocks noGrp="1"/>
          </p:cNvGraphicFramePr>
          <p:nvPr/>
        </p:nvGraphicFramePr>
        <p:xfrm>
          <a:off x="247650" y="1149350"/>
          <a:ext cx="8648699" cy="4912360"/>
        </p:xfrm>
        <a:graphic>
          <a:graphicData uri="http://schemas.openxmlformats.org/drawingml/2006/table">
            <a:tbl>
              <a:tblPr firstRow="1" bandRow="1">
                <a:tableStyleId>{073A0DAA-6AF3-43AB-8588-CEC1D06C72B9}</a:tableStyleId>
              </a:tblPr>
              <a:tblGrid>
                <a:gridCol w="892641"/>
                <a:gridCol w="4254483"/>
                <a:gridCol w="3501575"/>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8.1</a:t>
                      </a:r>
                      <a:endParaRPr lang="en-US" dirty="0"/>
                    </a:p>
                  </a:txBody>
                  <a:tcPr anchor="ctr"/>
                </a:tc>
                <a:tc>
                  <a:txBody>
                    <a:bodyPr/>
                    <a:lstStyle/>
                    <a:p>
                      <a:r>
                        <a:rPr lang="en-US" sz="1400" dirty="0" smtClean="0"/>
                        <a:t>A joint FNAL/FSO review of the Emergency Management Program will be performed no later than the end of third quarter, FY 2010.  Corrective actions and lessons learned will be developed as appropriate.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a:t>
                      </a:r>
                      <a:r>
                        <a:rPr lang="en-US" sz="1400" baseline="0" dirty="0" smtClean="0"/>
                        <a:t> complete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Revisited Continuity of Operations Plan, call lists, etc. Fall 2009 with H1N1</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Recent event with fatality in Wilson Hall clearly tested the emergency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Lessons learned are in progress</a:t>
                      </a:r>
                      <a:endParaRPr lang="en-US" sz="1400" dirty="0" smtClean="0"/>
                    </a:p>
                  </a:txBody>
                  <a:tcPr anchor="ctr"/>
                </a:tc>
              </a:tr>
              <a:tr h="370840">
                <a:tc>
                  <a:txBody>
                    <a:bodyPr/>
                    <a:lstStyle/>
                    <a:p>
                      <a:pPr algn="ctr"/>
                      <a:r>
                        <a:rPr lang="en-US" dirty="0" smtClean="0"/>
                        <a:t>8.2</a:t>
                      </a:r>
                      <a:endParaRPr lang="en-US" dirty="0"/>
                    </a:p>
                  </a:txBody>
                  <a:tcPr anchor="ctr"/>
                </a:tc>
                <a:tc>
                  <a:txBody>
                    <a:bodyPr/>
                    <a:lstStyle/>
                    <a:p>
                      <a:r>
                        <a:rPr lang="en-US" sz="1400" dirty="0" smtClean="0"/>
                        <a:t>In accordance with the FNAL Corrective Action Plan Addressing S&amp;S Cyber Security Findings, dated May 2009, all computers will be monitored using centrally managed tools to inspect the configuration for compliance with Microsoft Windows Workstation Class Baseline Security Configuration by the end of July 2010.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Tremendous progress made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All</a:t>
                      </a:r>
                      <a:r>
                        <a:rPr lang="en-US" sz="1400" baseline="0" dirty="0" smtClean="0"/>
                        <a:t> milestones e</a:t>
                      </a:r>
                      <a:r>
                        <a:rPr lang="en-US" sz="1400" dirty="0" smtClean="0"/>
                        <a:t>xpected</a:t>
                      </a:r>
                      <a:r>
                        <a:rPr lang="en-US" sz="1400" baseline="0" dirty="0" smtClean="0"/>
                        <a:t> to be met</a:t>
                      </a:r>
                      <a:endParaRPr lang="en-US" sz="1400" dirty="0" smtClean="0"/>
                    </a:p>
                  </a:txBody>
                  <a:tcPr anchor="ctr"/>
                </a:tc>
              </a:tr>
              <a:tr h="370840">
                <a:tc>
                  <a:txBody>
                    <a:bodyPr/>
                    <a:lstStyle/>
                    <a:p>
                      <a:pPr algn="ctr"/>
                      <a:r>
                        <a:rPr lang="en-US" dirty="0" smtClean="0"/>
                        <a:t>8.2</a:t>
                      </a:r>
                      <a:endParaRPr lang="en-US" dirty="0"/>
                    </a:p>
                  </a:txBody>
                  <a:tcPr anchor="ctr"/>
                </a:tc>
                <a:tc>
                  <a:txBody>
                    <a:bodyPr/>
                    <a:lstStyle/>
                    <a:p>
                      <a:r>
                        <a:rPr lang="en-US" sz="1400" dirty="0" smtClean="0"/>
                        <a:t>All FNAL employees responsible for handling PII will receive training by the end of first quarter, FY 2010, and a review will be conducted of all applications in the ES&amp;H area to clarify the need to maintain and handle PII.  A new set of security plans will be written and approved in response to this review by June 2010.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PII</a:t>
                      </a:r>
                      <a:r>
                        <a:rPr lang="en-US" sz="1400" baseline="0" dirty="0" smtClean="0"/>
                        <a:t> training – Achieved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Extensive survey of all ES&amp;H systems were carried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ctrTitle"/>
          </p:nvPr>
        </p:nvSpPr>
        <p:spPr/>
        <p:txBody>
          <a:bodyPr/>
          <a:lstStyle/>
          <a:p>
            <a:r>
              <a:rPr lang="en-US" sz="4000" dirty="0" smtClean="0"/>
              <a:t>Appendix B: ARRA Activities</a:t>
            </a:r>
          </a:p>
        </p:txBody>
      </p:sp>
      <p:sp>
        <p:nvSpPr>
          <p:cNvPr id="35844" name="Slide Number Placeholder 4"/>
          <p:cNvSpPr>
            <a:spLocks noGrp="1"/>
          </p:cNvSpPr>
          <p:nvPr>
            <p:ph type="sldNum" sz="quarter" idx="4294967295"/>
          </p:nvPr>
        </p:nvSpPr>
        <p:spPr>
          <a:xfrm>
            <a:off x="0" y="6305550"/>
            <a:ext cx="1905000" cy="457200"/>
          </a:xfrm>
          <a:noFill/>
        </p:spPr>
        <p:txBody>
          <a:bodyPr/>
          <a:lstStyle/>
          <a:p>
            <a:fld id="{08E44D00-DEB3-40F4-84E4-A2EF3B76129D}" type="slidenum">
              <a:rPr lang="en-US" smtClean="0"/>
              <a:pPr/>
              <a:t>58</a:t>
            </a:fld>
            <a:endParaRPr lang="en-US" smtClean="0"/>
          </a:p>
        </p:txBody>
      </p:sp>
      <p:sp>
        <p:nvSpPr>
          <p:cNvPr id="5" name="Rectangle 4"/>
          <p:cNvSpPr/>
          <p:nvPr/>
        </p:nvSpPr>
        <p:spPr>
          <a:xfrm>
            <a:off x="4814230" y="2977451"/>
            <a:ext cx="4119076" cy="461665"/>
          </a:xfrm>
          <a:prstGeom prst="rect">
            <a:avLst/>
          </a:prstGeom>
        </p:spPr>
        <p:txBody>
          <a:bodyPr wrap="none">
            <a:spAutoFit/>
          </a:bodyPr>
          <a:lstStyle/>
          <a:p>
            <a:r>
              <a:rPr lang="en-US" dirty="0" smtClean="0"/>
              <a:t>http://www.fnal.gov/recovery/</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a:t>
            </a:r>
            <a:r>
              <a:rPr lang="en-US" dirty="0" err="1" smtClean="0"/>
              <a:t>NOvA</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59</a:t>
            </a:fld>
            <a:endParaRPr lang="en-US" dirty="0"/>
          </a:p>
        </p:txBody>
      </p:sp>
      <p:pic>
        <p:nvPicPr>
          <p:cNvPr id="145412" name="Picture 4"/>
          <p:cNvPicPr>
            <a:picLocks noChangeAspect="1" noChangeArrowheads="1"/>
          </p:cNvPicPr>
          <p:nvPr/>
        </p:nvPicPr>
        <p:blipFill>
          <a:blip r:embed="rId2" cstate="print"/>
          <a:srcRect/>
          <a:stretch>
            <a:fillRect/>
          </a:stretch>
        </p:blipFill>
        <p:spPr bwMode="auto">
          <a:xfrm>
            <a:off x="5456124" y="678851"/>
            <a:ext cx="2773475" cy="2080107"/>
          </a:xfrm>
          <a:prstGeom prst="rect">
            <a:avLst/>
          </a:prstGeom>
          <a:noFill/>
          <a:ln w="9525">
            <a:noFill/>
            <a:miter lim="800000"/>
            <a:headEnd/>
            <a:tailEnd/>
          </a:ln>
          <a:effectLst/>
        </p:spPr>
      </p:pic>
      <p:pic>
        <p:nvPicPr>
          <p:cNvPr id="12" name="4f6be294-cd26-4415-b6b8-957a45088770" descr="06948141-071A-4029-8B6D-0F48169B557D"/>
          <p:cNvPicPr>
            <a:picLocks noChangeAspect="1" noChangeArrowheads="1"/>
          </p:cNvPicPr>
          <p:nvPr/>
        </p:nvPicPr>
        <p:blipFill>
          <a:blip r:embed="rId3" cstate="print"/>
          <a:srcRect/>
          <a:stretch>
            <a:fillRect/>
          </a:stretch>
        </p:blipFill>
        <p:spPr bwMode="auto">
          <a:xfrm>
            <a:off x="1640269" y="3705226"/>
            <a:ext cx="3467757" cy="2564187"/>
          </a:xfrm>
          <a:prstGeom prst="rect">
            <a:avLst/>
          </a:prstGeom>
          <a:noFill/>
          <a:ln w="9525">
            <a:noFill/>
            <a:miter lim="800000"/>
            <a:headEnd/>
            <a:tailEnd/>
          </a:ln>
        </p:spPr>
      </p:pic>
      <p:pic>
        <p:nvPicPr>
          <p:cNvPr id="13" name="57506b7d-82f7-45ab-a893-e1995d8159a0" descr="C558C2F3-A620-43E7-AD54-88C88340A606"/>
          <p:cNvPicPr>
            <a:picLocks noChangeAspect="1" noChangeArrowheads="1"/>
          </p:cNvPicPr>
          <p:nvPr/>
        </p:nvPicPr>
        <p:blipFill>
          <a:blip r:embed="rId4" cstate="print"/>
          <a:srcRect/>
          <a:stretch>
            <a:fillRect/>
          </a:stretch>
        </p:blipFill>
        <p:spPr bwMode="auto">
          <a:xfrm>
            <a:off x="5234809" y="3699966"/>
            <a:ext cx="3467757" cy="2564187"/>
          </a:xfrm>
          <a:prstGeom prst="rect">
            <a:avLst/>
          </a:prstGeom>
          <a:noFill/>
          <a:ln w="9525">
            <a:noFill/>
            <a:miter lim="800000"/>
            <a:headEnd/>
            <a:tailEnd/>
          </a:ln>
        </p:spPr>
      </p:pic>
      <p:pic>
        <p:nvPicPr>
          <p:cNvPr id="14" name="ebed9bb5-fbab-477f-bfc4-99298a97e737" descr="750190D3-3D31-4122-AB61-EADD83BDE5A1"/>
          <p:cNvPicPr>
            <a:picLocks noChangeAspect="1" noChangeArrowheads="1"/>
          </p:cNvPicPr>
          <p:nvPr/>
        </p:nvPicPr>
        <p:blipFill>
          <a:blip r:embed="rId5" cstate="print"/>
          <a:srcRect/>
          <a:stretch>
            <a:fillRect/>
          </a:stretch>
        </p:blipFill>
        <p:spPr bwMode="auto">
          <a:xfrm>
            <a:off x="1624505" y="1198179"/>
            <a:ext cx="3467757" cy="2279277"/>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srcRect/>
          <a:stretch>
            <a:fillRect/>
          </a:stretch>
        </p:blipFill>
        <p:spPr bwMode="auto">
          <a:xfrm>
            <a:off x="7285890" y="1552541"/>
            <a:ext cx="1400910" cy="18661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Laboratory Total Budget</a:t>
            </a:r>
          </a:p>
        </p:txBody>
      </p:sp>
      <p:sp>
        <p:nvSpPr>
          <p:cNvPr id="7171"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7172" name="Slide Number Placeholder 4"/>
          <p:cNvSpPr>
            <a:spLocks noGrp="1"/>
          </p:cNvSpPr>
          <p:nvPr>
            <p:ph type="sldNum" sz="quarter" idx="11"/>
          </p:nvPr>
        </p:nvSpPr>
        <p:spPr>
          <a:noFill/>
        </p:spPr>
        <p:txBody>
          <a:bodyPr/>
          <a:lstStyle/>
          <a:p>
            <a:fld id="{8AFB8C06-1FD8-41F0-B2F3-CA1B63A62A47}" type="slidenum">
              <a:rPr lang="en-US" smtClean="0"/>
              <a:pPr/>
              <a:t>6</a:t>
            </a:fld>
            <a:endParaRPr lang="en-US" smtClean="0"/>
          </a:p>
        </p:txBody>
      </p:sp>
      <p:graphicFrame>
        <p:nvGraphicFramePr>
          <p:cNvPr id="6" name="Table 5"/>
          <p:cNvGraphicFramePr>
            <a:graphicFrameLocks noGrp="1"/>
          </p:cNvGraphicFramePr>
          <p:nvPr/>
        </p:nvGraphicFramePr>
        <p:xfrm>
          <a:off x="1770063" y="1469869"/>
          <a:ext cx="6553582" cy="4268787"/>
        </p:xfrm>
        <a:graphic>
          <a:graphicData uri="http://schemas.openxmlformats.org/drawingml/2006/table">
            <a:tbl>
              <a:tblPr firstRow="1" bandRow="1">
                <a:tableStyleId>{073A0DAA-6AF3-43AB-8588-CEC1D06C72B9}</a:tableStyleId>
              </a:tblPr>
              <a:tblGrid>
                <a:gridCol w="1769872"/>
                <a:gridCol w="1572340"/>
                <a:gridCol w="1590426"/>
                <a:gridCol w="1620944"/>
              </a:tblGrid>
              <a:tr h="971296">
                <a:tc>
                  <a:txBody>
                    <a:bodyPr/>
                    <a:lstStyle/>
                    <a:p>
                      <a:pPr algn="ctr"/>
                      <a:endParaRPr lang="en-US" sz="2400" dirty="0"/>
                    </a:p>
                  </a:txBody>
                  <a:tcPr anchor="ctr"/>
                </a:tc>
                <a:tc>
                  <a:txBody>
                    <a:bodyPr/>
                    <a:lstStyle/>
                    <a:p>
                      <a:pPr algn="ctr"/>
                      <a:r>
                        <a:rPr lang="en-US" sz="2000" dirty="0" smtClean="0"/>
                        <a:t>Energy </a:t>
                      </a:r>
                    </a:p>
                    <a:p>
                      <a:pPr algn="ctr"/>
                      <a:r>
                        <a:rPr lang="en-US" sz="2000" dirty="0" smtClean="0"/>
                        <a:t>Frontier</a:t>
                      </a:r>
                      <a:endParaRPr lang="en-US" sz="2000" dirty="0"/>
                    </a:p>
                  </a:txBody>
                  <a:tcPr anchor="ctr"/>
                </a:tc>
                <a:tc>
                  <a:txBody>
                    <a:bodyPr/>
                    <a:lstStyle/>
                    <a:p>
                      <a:pPr algn="ctr"/>
                      <a:r>
                        <a:rPr lang="en-US" sz="2000" dirty="0" smtClean="0"/>
                        <a:t>Intensity Frontier</a:t>
                      </a:r>
                      <a:endParaRPr lang="en-US" sz="2000" dirty="0"/>
                    </a:p>
                  </a:txBody>
                  <a:tcPr anchor="ctr"/>
                </a:tc>
                <a:tc>
                  <a:txBody>
                    <a:bodyPr/>
                    <a:lstStyle/>
                    <a:p>
                      <a:pPr algn="ctr"/>
                      <a:r>
                        <a:rPr lang="en-US" sz="2000" dirty="0" smtClean="0"/>
                        <a:t>Cosmic Frontier</a:t>
                      </a:r>
                      <a:endParaRPr lang="en-US" sz="2000" dirty="0"/>
                    </a:p>
                  </a:txBody>
                  <a:tcPr anchor="ctr"/>
                </a:tc>
              </a:tr>
              <a:tr h="1033464">
                <a:tc>
                  <a:txBody>
                    <a:bodyPr/>
                    <a:lstStyle/>
                    <a:p>
                      <a:pPr algn="ctr"/>
                      <a:r>
                        <a:rPr lang="en-US" sz="2000" b="1" dirty="0" smtClean="0"/>
                        <a:t>Particle</a:t>
                      </a:r>
                      <a:r>
                        <a:rPr lang="en-US" sz="2000" b="1" baseline="0" dirty="0" smtClean="0"/>
                        <a:t> Physics</a:t>
                      </a:r>
                      <a:endParaRPr lang="en-US" sz="2000" b="1" dirty="0"/>
                    </a:p>
                  </a:txBody>
                  <a:tcPr anchor="ctr"/>
                </a:tc>
                <a:tc>
                  <a:txBody>
                    <a:bodyPr/>
                    <a:lstStyle/>
                    <a:p>
                      <a:pPr algn="ctr"/>
                      <a:r>
                        <a:rPr lang="en-US" sz="2400" dirty="0" smtClean="0"/>
                        <a:t>11%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6%</a:t>
                      </a:r>
                    </a:p>
                  </a:txBody>
                  <a:tcPr anchor="ctr"/>
                </a:tc>
                <a:tc>
                  <a:txBody>
                    <a:bodyPr/>
                    <a:lstStyle/>
                    <a:p>
                      <a:pPr algn="ctr"/>
                      <a:r>
                        <a:rPr lang="en-US" sz="2400" dirty="0" smtClean="0"/>
                        <a:t>4%</a:t>
                      </a:r>
                      <a:endParaRPr lang="en-US" sz="2400" dirty="0"/>
                    </a:p>
                  </a:txBody>
                  <a:tcPr anchor="ctr"/>
                </a:tc>
              </a:tr>
              <a:tr h="1072768">
                <a:tc>
                  <a:txBody>
                    <a:bodyPr/>
                    <a:lstStyle/>
                    <a:p>
                      <a:pPr algn="ctr"/>
                      <a:r>
                        <a:rPr lang="en-US" sz="2000" b="1" dirty="0" smtClean="0"/>
                        <a:t>Accelerator</a:t>
                      </a:r>
                      <a:r>
                        <a:rPr lang="en-US" sz="2000" b="1" baseline="0" dirty="0" smtClean="0"/>
                        <a:t> Science</a:t>
                      </a:r>
                      <a:endParaRPr lang="en-US" sz="2000" b="1" dirty="0" smtClean="0"/>
                    </a:p>
                  </a:txBody>
                  <a:tcPr anchor="ctr"/>
                </a:tc>
                <a:tc>
                  <a:txBody>
                    <a:bodyPr/>
                    <a:lstStyle/>
                    <a:p>
                      <a:pPr algn="ctr"/>
                      <a:r>
                        <a:rPr lang="en-US" sz="2400" dirty="0" smtClean="0"/>
                        <a:t>13%</a:t>
                      </a:r>
                      <a:endParaRPr lang="en-US" sz="2400" dirty="0"/>
                    </a:p>
                  </a:txBody>
                  <a:tcPr anchor="ctr"/>
                </a:tc>
                <a:tc>
                  <a:txBody>
                    <a:bodyPr/>
                    <a:lstStyle/>
                    <a:p>
                      <a:pPr algn="ctr"/>
                      <a:r>
                        <a:rPr lang="en-US" sz="2400" dirty="0" smtClean="0"/>
                        <a:t>6%</a:t>
                      </a:r>
                      <a:endParaRPr lang="en-US" sz="2400" dirty="0"/>
                    </a:p>
                  </a:txBody>
                  <a:tcPr anchor="ctr"/>
                </a:tc>
                <a:tc>
                  <a:txBody>
                    <a:bodyPr/>
                    <a:lstStyle/>
                    <a:p>
                      <a:pPr algn="ctr"/>
                      <a:r>
                        <a:rPr lang="en-US" sz="2400" dirty="0" smtClean="0"/>
                        <a:t>0%</a:t>
                      </a:r>
                      <a:endParaRPr lang="en-US" sz="2400" dirty="0"/>
                    </a:p>
                  </a:txBody>
                  <a:tcPr anchor="ctr"/>
                </a:tc>
              </a:tr>
              <a:tr h="1191259">
                <a:tc>
                  <a:txBody>
                    <a:bodyPr/>
                    <a:lstStyle/>
                    <a:p>
                      <a:pPr algn="ctr"/>
                      <a:r>
                        <a:rPr lang="en-US" sz="2000" b="1" dirty="0" smtClean="0"/>
                        <a:t>Large</a:t>
                      </a:r>
                      <a:r>
                        <a:rPr lang="en-US" sz="2000" b="1" baseline="0" dirty="0" smtClean="0"/>
                        <a:t> Scale User Facilities </a:t>
                      </a:r>
                      <a:endParaRPr lang="en-US" sz="2000" b="1" dirty="0"/>
                    </a:p>
                  </a:txBody>
                  <a:tcPr anchor="ctr"/>
                </a:tc>
                <a:tc>
                  <a:txBody>
                    <a:bodyPr/>
                    <a:lstStyle/>
                    <a:p>
                      <a:pPr algn="ctr"/>
                      <a:r>
                        <a:rPr lang="en-US" sz="2400" dirty="0" smtClean="0"/>
                        <a:t>33%</a:t>
                      </a:r>
                      <a:endParaRPr lang="en-US" sz="2400" dirty="0"/>
                    </a:p>
                  </a:txBody>
                  <a:tcPr anchor="ctr"/>
                </a:tc>
                <a:tc>
                  <a:txBody>
                    <a:bodyPr/>
                    <a:lstStyle/>
                    <a:p>
                      <a:pPr algn="ctr"/>
                      <a:r>
                        <a:rPr lang="en-US" sz="2400" dirty="0" smtClean="0"/>
                        <a:t>25%</a:t>
                      </a:r>
                      <a:endParaRPr lang="en-US" sz="2400" dirty="0"/>
                    </a:p>
                  </a:txBody>
                  <a:tcPr anchor="ctr"/>
                </a:tc>
                <a:tc>
                  <a:txBody>
                    <a:bodyPr/>
                    <a:lstStyle/>
                    <a:p>
                      <a:pPr algn="ctr"/>
                      <a:r>
                        <a:rPr lang="en-US" sz="2400" dirty="0" smtClean="0"/>
                        <a:t>2%</a:t>
                      </a:r>
                      <a:endParaRPr lang="en-US" sz="2400" dirty="0"/>
                    </a:p>
                  </a:txBody>
                  <a:tcPr anchor="ct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SCRF</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60</a:t>
            </a:fld>
            <a:endParaRPr lang="en-US" dirty="0"/>
          </a:p>
        </p:txBody>
      </p:sp>
      <p:pic>
        <p:nvPicPr>
          <p:cNvPr id="148483" name="Picture 3"/>
          <p:cNvPicPr>
            <a:picLocks noChangeAspect="1" noChangeArrowheads="1"/>
          </p:cNvPicPr>
          <p:nvPr/>
        </p:nvPicPr>
        <p:blipFill>
          <a:blip r:embed="rId2" cstate="print"/>
          <a:srcRect/>
          <a:stretch>
            <a:fillRect/>
          </a:stretch>
        </p:blipFill>
        <p:spPr bwMode="auto">
          <a:xfrm>
            <a:off x="6711399" y="1095802"/>
            <a:ext cx="1994152" cy="2656409"/>
          </a:xfrm>
          <a:prstGeom prst="rect">
            <a:avLst/>
          </a:prstGeom>
          <a:noFill/>
          <a:ln w="9525">
            <a:noFill/>
            <a:miter lim="800000"/>
            <a:headEnd/>
            <a:tailEnd/>
          </a:ln>
          <a:effectLst/>
        </p:spPr>
      </p:pic>
      <p:sp>
        <p:nvSpPr>
          <p:cNvPr id="8" name="TextBox 7"/>
          <p:cNvSpPr txBox="1"/>
          <p:nvPr/>
        </p:nvSpPr>
        <p:spPr>
          <a:xfrm>
            <a:off x="5108026" y="5707126"/>
            <a:ext cx="3681521" cy="369332"/>
          </a:xfrm>
          <a:prstGeom prst="rect">
            <a:avLst/>
          </a:prstGeom>
          <a:noFill/>
        </p:spPr>
        <p:txBody>
          <a:bodyPr wrap="none" rtlCol="0">
            <a:spAutoFit/>
          </a:bodyPr>
          <a:lstStyle/>
          <a:p>
            <a:r>
              <a:rPr lang="en-US" sz="1800" dirty="0" smtClean="0"/>
              <a:t>Cryostats for SCRF Cavity Testing</a:t>
            </a:r>
            <a:endParaRPr lang="en-US" sz="1800" dirty="0"/>
          </a:p>
        </p:txBody>
      </p:sp>
      <p:pic>
        <p:nvPicPr>
          <p:cNvPr id="9" name="Picture 8" descr="10-0104-09D_hr.jpg"/>
          <p:cNvPicPr>
            <a:picLocks noChangeAspect="1"/>
          </p:cNvPicPr>
          <p:nvPr/>
        </p:nvPicPr>
        <p:blipFill>
          <a:blip r:embed="rId3" cstate="print"/>
          <a:stretch>
            <a:fillRect/>
          </a:stretch>
        </p:blipFill>
        <p:spPr>
          <a:xfrm>
            <a:off x="1592318" y="2373727"/>
            <a:ext cx="4382814" cy="2916383"/>
          </a:xfrm>
          <a:prstGeom prst="rect">
            <a:avLst/>
          </a:prstGeom>
        </p:spPr>
      </p:pic>
      <p:sp>
        <p:nvSpPr>
          <p:cNvPr id="10" name="TextBox 9"/>
          <p:cNvSpPr txBox="1"/>
          <p:nvPr/>
        </p:nvSpPr>
        <p:spPr>
          <a:xfrm>
            <a:off x="1542194" y="1634368"/>
            <a:ext cx="4515981" cy="707886"/>
          </a:xfrm>
          <a:prstGeom prst="rect">
            <a:avLst/>
          </a:prstGeom>
          <a:noFill/>
        </p:spPr>
        <p:txBody>
          <a:bodyPr wrap="none" rtlCol="0">
            <a:spAutoFit/>
          </a:bodyPr>
          <a:lstStyle/>
          <a:p>
            <a:pPr algn="ctr"/>
            <a:r>
              <a:rPr lang="en-US" sz="2000" dirty="0" smtClean="0">
                <a:solidFill>
                  <a:srgbClr val="FFFFFF"/>
                </a:solidFill>
              </a:rPr>
              <a:t>cavity fabricated</a:t>
            </a:r>
          </a:p>
          <a:p>
            <a:pPr algn="ctr"/>
            <a:r>
              <a:rPr lang="en-US" sz="2000" dirty="0" smtClean="0">
                <a:solidFill>
                  <a:srgbClr val="FFFFFF"/>
                </a:solidFill>
              </a:rPr>
              <a:t>by joint venture of Roark and </a:t>
            </a:r>
            <a:r>
              <a:rPr lang="en-US" sz="2000" dirty="0" err="1" smtClean="0">
                <a:solidFill>
                  <a:srgbClr val="FFFFFF"/>
                </a:solidFill>
              </a:rPr>
              <a:t>Niowave</a:t>
            </a:r>
            <a:endParaRPr lang="en-US" sz="2000" dirty="0">
              <a:solidFill>
                <a:srgbClr val="FFFFFF"/>
              </a:solidFill>
            </a:endParaRPr>
          </a:p>
        </p:txBody>
      </p:sp>
      <p:pic>
        <p:nvPicPr>
          <p:cNvPr id="13" name="Picture 2"/>
          <p:cNvPicPr>
            <a:picLocks noChangeAspect="1" noChangeArrowheads="1"/>
          </p:cNvPicPr>
          <p:nvPr/>
        </p:nvPicPr>
        <p:blipFill>
          <a:blip r:embed="rId4" cstate="print"/>
          <a:srcRect/>
          <a:stretch>
            <a:fillRect/>
          </a:stretch>
        </p:blipFill>
        <p:spPr bwMode="auto">
          <a:xfrm>
            <a:off x="6323573" y="3862560"/>
            <a:ext cx="2410524" cy="1807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 (NML Extension)</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61</a:t>
            </a:fld>
            <a:endParaRPr lang="en-US" dirty="0"/>
          </a:p>
        </p:txBody>
      </p:sp>
      <p:pic>
        <p:nvPicPr>
          <p:cNvPr id="143363" name="Picture 3"/>
          <p:cNvPicPr>
            <a:picLocks noChangeAspect="1" noChangeArrowheads="1"/>
          </p:cNvPicPr>
          <p:nvPr/>
        </p:nvPicPr>
        <p:blipFill>
          <a:blip r:embed="rId2" cstate="print"/>
          <a:srcRect/>
          <a:stretch>
            <a:fillRect/>
          </a:stretch>
        </p:blipFill>
        <p:spPr bwMode="auto">
          <a:xfrm>
            <a:off x="1761831" y="3793208"/>
            <a:ext cx="3061711" cy="2296283"/>
          </a:xfrm>
          <a:prstGeom prst="rect">
            <a:avLst/>
          </a:prstGeom>
          <a:noFill/>
          <a:ln w="9525">
            <a:noFill/>
            <a:miter lim="800000"/>
            <a:headEnd/>
            <a:tailEnd/>
          </a:ln>
          <a:effectLst/>
        </p:spPr>
      </p:pic>
      <p:pic>
        <p:nvPicPr>
          <p:cNvPr id="143364" name="Picture 4"/>
          <p:cNvPicPr>
            <a:picLocks noChangeAspect="1" noChangeArrowheads="1"/>
          </p:cNvPicPr>
          <p:nvPr/>
        </p:nvPicPr>
        <p:blipFill>
          <a:blip r:embed="rId3" cstate="print"/>
          <a:srcRect/>
          <a:stretch>
            <a:fillRect/>
          </a:stretch>
        </p:blipFill>
        <p:spPr bwMode="auto">
          <a:xfrm>
            <a:off x="5233775" y="3802267"/>
            <a:ext cx="3061711" cy="2296283"/>
          </a:xfrm>
          <a:prstGeom prst="rect">
            <a:avLst/>
          </a:prstGeom>
          <a:noFill/>
          <a:ln w="9525">
            <a:noFill/>
            <a:miter lim="800000"/>
            <a:headEnd/>
            <a:tailEnd/>
          </a:ln>
          <a:effectLst/>
        </p:spPr>
      </p:pic>
      <p:pic>
        <p:nvPicPr>
          <p:cNvPr id="143365" name="Picture 5"/>
          <p:cNvPicPr>
            <a:picLocks noChangeAspect="1" noChangeArrowheads="1"/>
          </p:cNvPicPr>
          <p:nvPr/>
        </p:nvPicPr>
        <p:blipFill>
          <a:blip r:embed="rId4" cstate="print"/>
          <a:srcRect/>
          <a:stretch>
            <a:fillRect/>
          </a:stretch>
        </p:blipFill>
        <p:spPr bwMode="auto">
          <a:xfrm>
            <a:off x="5230481" y="1308557"/>
            <a:ext cx="3061711" cy="2296283"/>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1733972" y="1314823"/>
            <a:ext cx="3061711" cy="22962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 (IB-3)</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62</a:t>
            </a:fld>
            <a:endParaRPr lang="en-US" dirty="0"/>
          </a:p>
        </p:txBody>
      </p:sp>
      <p:pic>
        <p:nvPicPr>
          <p:cNvPr id="141315" name="Picture 3"/>
          <p:cNvPicPr>
            <a:picLocks noChangeAspect="1" noChangeArrowheads="1"/>
          </p:cNvPicPr>
          <p:nvPr/>
        </p:nvPicPr>
        <p:blipFill>
          <a:blip r:embed="rId2" cstate="print"/>
          <a:srcRect/>
          <a:stretch>
            <a:fillRect/>
          </a:stretch>
        </p:blipFill>
        <p:spPr bwMode="auto">
          <a:xfrm>
            <a:off x="4629109" y="3160167"/>
            <a:ext cx="3931574" cy="2948681"/>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1678675" y="1247898"/>
            <a:ext cx="3931574" cy="29486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 (MI-8)</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63</a:t>
            </a:fld>
            <a:endParaRPr lang="en-US" dirty="0"/>
          </a:p>
        </p:txBody>
      </p:sp>
      <p:pic>
        <p:nvPicPr>
          <p:cNvPr id="142339" name="Picture 3"/>
          <p:cNvPicPr>
            <a:picLocks noChangeAspect="1" noChangeArrowheads="1"/>
          </p:cNvPicPr>
          <p:nvPr/>
        </p:nvPicPr>
        <p:blipFill>
          <a:blip r:embed="rId2" cstate="print"/>
          <a:srcRect/>
          <a:stretch>
            <a:fillRect/>
          </a:stretch>
        </p:blipFill>
        <p:spPr bwMode="auto">
          <a:xfrm>
            <a:off x="4537122" y="3159456"/>
            <a:ext cx="4007655" cy="3005742"/>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1641969" y="1279899"/>
            <a:ext cx="4007655" cy="3005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ARRA: GPP (Feynman Comp. Center)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64</a:t>
            </a:fld>
            <a:endParaRPr lang="en-US" dirty="0"/>
          </a:p>
        </p:txBody>
      </p:sp>
      <p:pic>
        <p:nvPicPr>
          <p:cNvPr id="144387" name="Picture 3"/>
          <p:cNvPicPr>
            <a:picLocks noChangeAspect="1" noChangeArrowheads="1"/>
          </p:cNvPicPr>
          <p:nvPr/>
        </p:nvPicPr>
        <p:blipFill>
          <a:blip r:embed="rId2" cstate="print"/>
          <a:srcRect/>
          <a:stretch>
            <a:fillRect/>
          </a:stretch>
        </p:blipFill>
        <p:spPr bwMode="auto">
          <a:xfrm>
            <a:off x="1710522" y="3757131"/>
            <a:ext cx="3054377" cy="2290783"/>
          </a:xfrm>
          <a:prstGeom prst="rect">
            <a:avLst/>
          </a:prstGeom>
          <a:noFill/>
          <a:ln w="9525">
            <a:noFill/>
            <a:miter lim="800000"/>
            <a:headEnd/>
            <a:tailEnd/>
          </a:ln>
          <a:effectLst/>
        </p:spPr>
      </p:pic>
      <p:pic>
        <p:nvPicPr>
          <p:cNvPr id="144390" name="Picture 6"/>
          <p:cNvPicPr>
            <a:picLocks noChangeAspect="1" noChangeArrowheads="1"/>
          </p:cNvPicPr>
          <p:nvPr/>
        </p:nvPicPr>
        <p:blipFill>
          <a:blip r:embed="rId3" cstate="print"/>
          <a:srcRect/>
          <a:stretch>
            <a:fillRect/>
          </a:stretch>
        </p:blipFill>
        <p:spPr bwMode="auto">
          <a:xfrm>
            <a:off x="5120036" y="1302888"/>
            <a:ext cx="2971445" cy="2228584"/>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1698912" y="1288925"/>
            <a:ext cx="3030743" cy="2273058"/>
          </a:xfrm>
          <a:prstGeom prst="rect">
            <a:avLst/>
          </a:prstGeom>
          <a:noFill/>
          <a:ln w="9525">
            <a:no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a:off x="5145679" y="3779642"/>
            <a:ext cx="3011710" cy="22587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GPP(Wilson Hall Generator)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65</a:t>
            </a:fld>
            <a:endParaRPr lang="en-US" dirty="0"/>
          </a:p>
        </p:txBody>
      </p:sp>
      <p:pic>
        <p:nvPicPr>
          <p:cNvPr id="147458" name="Picture 2"/>
          <p:cNvPicPr>
            <a:picLocks noChangeAspect="1" noChangeArrowheads="1"/>
          </p:cNvPicPr>
          <p:nvPr/>
        </p:nvPicPr>
        <p:blipFill>
          <a:blip r:embed="rId2" cstate="print"/>
          <a:srcRect/>
          <a:stretch>
            <a:fillRect/>
          </a:stretch>
        </p:blipFill>
        <p:spPr bwMode="auto">
          <a:xfrm>
            <a:off x="4819776" y="3060158"/>
            <a:ext cx="3781529" cy="2836147"/>
          </a:xfrm>
          <a:prstGeom prst="rect">
            <a:avLst/>
          </a:prstGeom>
          <a:noFill/>
          <a:ln w="9525">
            <a:noFill/>
            <a:miter lim="800000"/>
            <a:headEnd/>
            <a:tailEnd/>
          </a:ln>
          <a:effectLst/>
        </p:spPr>
      </p:pic>
      <p:pic>
        <p:nvPicPr>
          <p:cNvPr id="147459" name="Picture 3"/>
          <p:cNvPicPr>
            <a:picLocks noChangeAspect="1" noChangeArrowheads="1"/>
          </p:cNvPicPr>
          <p:nvPr/>
        </p:nvPicPr>
        <p:blipFill>
          <a:blip r:embed="rId3" cstate="print"/>
          <a:srcRect/>
          <a:stretch>
            <a:fillRect/>
          </a:stretch>
        </p:blipFill>
        <p:spPr bwMode="auto">
          <a:xfrm>
            <a:off x="1670675" y="1329744"/>
            <a:ext cx="3049800" cy="4582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ARRA: LBNE (Seismic Testing &amp;Drilling)</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66</a:t>
            </a:fld>
            <a:endParaRPr lang="en-US" dirty="0"/>
          </a:p>
        </p:txBody>
      </p:sp>
      <p:pic>
        <p:nvPicPr>
          <p:cNvPr id="149506" name="Picture 2"/>
          <p:cNvPicPr>
            <a:picLocks noChangeAspect="1" noChangeArrowheads="1"/>
          </p:cNvPicPr>
          <p:nvPr/>
        </p:nvPicPr>
        <p:blipFill>
          <a:blip r:embed="rId2" cstate="print"/>
          <a:srcRect/>
          <a:stretch>
            <a:fillRect/>
          </a:stretch>
        </p:blipFill>
        <p:spPr bwMode="auto">
          <a:xfrm>
            <a:off x="1686910" y="1765848"/>
            <a:ext cx="2483946" cy="1862960"/>
          </a:xfrm>
          <a:prstGeom prst="rect">
            <a:avLst/>
          </a:prstGeom>
          <a:noFill/>
          <a:ln w="9525">
            <a:noFill/>
            <a:miter lim="800000"/>
            <a:headEnd/>
            <a:tailEnd/>
          </a:ln>
          <a:effectLst/>
        </p:spPr>
      </p:pic>
      <p:pic>
        <p:nvPicPr>
          <p:cNvPr id="149507" name="Picture 3"/>
          <p:cNvPicPr>
            <a:picLocks noChangeAspect="1" noChangeArrowheads="1"/>
          </p:cNvPicPr>
          <p:nvPr/>
        </p:nvPicPr>
        <p:blipFill>
          <a:blip r:embed="rId3" cstate="print"/>
          <a:srcRect/>
          <a:stretch>
            <a:fillRect/>
          </a:stretch>
        </p:blipFill>
        <p:spPr bwMode="auto">
          <a:xfrm>
            <a:off x="1692164" y="3946634"/>
            <a:ext cx="2483946" cy="1862960"/>
          </a:xfrm>
          <a:prstGeom prst="rect">
            <a:avLst/>
          </a:prstGeom>
          <a:noFill/>
          <a:ln w="9525">
            <a:noFill/>
            <a:miter lim="800000"/>
            <a:headEnd/>
            <a:tailEnd/>
          </a:ln>
          <a:effectLst/>
        </p:spPr>
      </p:pic>
      <p:pic>
        <p:nvPicPr>
          <p:cNvPr id="149508" name="Picture 4"/>
          <p:cNvPicPr>
            <a:picLocks noChangeAspect="1" noChangeArrowheads="1"/>
          </p:cNvPicPr>
          <p:nvPr/>
        </p:nvPicPr>
        <p:blipFill>
          <a:blip r:embed="rId4" cstate="print"/>
          <a:srcRect/>
          <a:stretch>
            <a:fillRect/>
          </a:stretch>
        </p:blipFill>
        <p:spPr bwMode="auto">
          <a:xfrm>
            <a:off x="4004441" y="2984939"/>
            <a:ext cx="2483946" cy="1862960"/>
          </a:xfrm>
          <a:prstGeom prst="rect">
            <a:avLst/>
          </a:prstGeom>
          <a:noFill/>
          <a:ln w="9525">
            <a:noFill/>
            <a:miter lim="800000"/>
            <a:headEnd/>
            <a:tailEnd/>
          </a:ln>
          <a:effectLst/>
        </p:spPr>
      </p:pic>
      <p:pic>
        <p:nvPicPr>
          <p:cNvPr id="149509" name="Picture 5"/>
          <p:cNvPicPr>
            <a:picLocks noChangeAspect="1" noChangeArrowheads="1"/>
          </p:cNvPicPr>
          <p:nvPr/>
        </p:nvPicPr>
        <p:blipFill>
          <a:blip r:embed="rId5" cstate="print"/>
          <a:srcRect/>
          <a:stretch>
            <a:fillRect/>
          </a:stretch>
        </p:blipFill>
        <p:spPr bwMode="auto">
          <a:xfrm>
            <a:off x="6253649" y="3983414"/>
            <a:ext cx="2483946" cy="1862960"/>
          </a:xfrm>
          <a:prstGeom prst="rect">
            <a:avLst/>
          </a:prstGeom>
          <a:noFill/>
          <a:ln w="9525">
            <a:noFill/>
            <a:miter lim="800000"/>
            <a:headEnd/>
            <a:tailEnd/>
          </a:ln>
          <a:effectLst/>
        </p:spPr>
      </p:pic>
      <p:pic>
        <p:nvPicPr>
          <p:cNvPr id="149510" name="Picture 6"/>
          <p:cNvPicPr>
            <a:picLocks noChangeAspect="1" noChangeArrowheads="1"/>
          </p:cNvPicPr>
          <p:nvPr/>
        </p:nvPicPr>
        <p:blipFill>
          <a:blip r:embed="rId6" cstate="print"/>
          <a:srcRect/>
          <a:stretch>
            <a:fillRect/>
          </a:stretch>
        </p:blipFill>
        <p:spPr bwMode="auto">
          <a:xfrm>
            <a:off x="6232633" y="1755226"/>
            <a:ext cx="2483946" cy="18629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World class skills </a:t>
            </a:r>
            <a:r>
              <a:rPr lang="en-US" smtClean="0">
                <a:sym typeface="Wingdings" pitchFamily="-65" charset="2"/>
              </a:rPr>
              <a:t></a:t>
            </a:r>
            <a:r>
              <a:rPr lang="en-US" smtClean="0"/>
              <a:t> core capabilities</a:t>
            </a:r>
          </a:p>
        </p:txBody>
      </p:sp>
      <p:sp>
        <p:nvSpPr>
          <p:cNvPr id="9219"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9220" name="Slide Number Placeholder 4"/>
          <p:cNvSpPr>
            <a:spLocks noGrp="1"/>
          </p:cNvSpPr>
          <p:nvPr>
            <p:ph type="sldNum" sz="quarter" idx="11"/>
          </p:nvPr>
        </p:nvSpPr>
        <p:spPr>
          <a:noFill/>
        </p:spPr>
        <p:txBody>
          <a:bodyPr/>
          <a:lstStyle/>
          <a:p>
            <a:fld id="{3F9BEDE8-34DF-47A0-A8C8-1D9CCE5D7272}" type="slidenum">
              <a:rPr lang="en-US" smtClean="0"/>
              <a:pPr/>
              <a:t>7</a:t>
            </a:fld>
            <a:endParaRPr lang="en-US" smtClean="0"/>
          </a:p>
        </p:txBody>
      </p:sp>
      <p:graphicFrame>
        <p:nvGraphicFramePr>
          <p:cNvPr id="6" name="Table 5"/>
          <p:cNvGraphicFramePr>
            <a:graphicFrameLocks noGrp="1"/>
          </p:cNvGraphicFramePr>
          <p:nvPr/>
        </p:nvGraphicFramePr>
        <p:xfrm>
          <a:off x="1604963" y="1517650"/>
          <a:ext cx="7176650" cy="4358640"/>
        </p:xfrm>
        <a:graphic>
          <a:graphicData uri="http://schemas.openxmlformats.org/drawingml/2006/table">
            <a:tbl>
              <a:tblPr firstRow="1" bandRow="1">
                <a:tableStyleId>{073A0DAA-6AF3-43AB-8588-CEC1D06C72B9}</a:tableStyleId>
              </a:tblPr>
              <a:tblGrid>
                <a:gridCol w="2665316"/>
                <a:gridCol w="1493407"/>
                <a:gridCol w="1503778"/>
                <a:gridCol w="1514149"/>
              </a:tblGrid>
              <a:tr h="749960">
                <a:tc>
                  <a:txBody>
                    <a:bodyPr/>
                    <a:lstStyle/>
                    <a:p>
                      <a:pPr algn="ctr"/>
                      <a:r>
                        <a:rPr lang="en-US" sz="1800" dirty="0" smtClean="0"/>
                        <a:t>Skill</a:t>
                      </a:r>
                      <a:endParaRPr lang="en-US" sz="1800" dirty="0"/>
                    </a:p>
                  </a:txBody>
                  <a:tcPr anchor="ctr">
                    <a:lnB w="12700" cap="flat" cmpd="sng" algn="ctr">
                      <a:solidFill>
                        <a:srgbClr val="003399"/>
                      </a:solidFill>
                      <a:prstDash val="solid"/>
                      <a:round/>
                      <a:headEnd type="none" w="med" len="med"/>
                      <a:tailEnd type="none" w="med" len="med"/>
                    </a:lnB>
                  </a:tcPr>
                </a:tc>
                <a:tc>
                  <a:txBody>
                    <a:bodyPr/>
                    <a:lstStyle/>
                    <a:p>
                      <a:pPr algn="ctr"/>
                      <a:r>
                        <a:rPr lang="en-US" sz="1800" dirty="0" smtClean="0"/>
                        <a:t>Particle</a:t>
                      </a:r>
                      <a:r>
                        <a:rPr lang="en-US" sz="1800" baseline="0" dirty="0" smtClean="0"/>
                        <a:t> Physics</a:t>
                      </a:r>
                      <a:endParaRPr lang="en-US" sz="1800" dirty="0"/>
                    </a:p>
                  </a:txBody>
                  <a:tcPr anchor="ctr">
                    <a:lnB w="12700" cap="flat" cmpd="sng" algn="ctr">
                      <a:solidFill>
                        <a:srgbClr val="003399"/>
                      </a:solidFill>
                      <a:prstDash val="solid"/>
                      <a:round/>
                      <a:headEnd type="none" w="med" len="med"/>
                      <a:tailEnd type="none" w="med" len="med"/>
                    </a:lnB>
                  </a:tcPr>
                </a:tc>
                <a:tc>
                  <a:txBody>
                    <a:bodyPr/>
                    <a:lstStyle/>
                    <a:p>
                      <a:pPr algn="ctr"/>
                      <a:r>
                        <a:rPr lang="en-US" sz="1800" dirty="0" smtClean="0"/>
                        <a:t>Accelerator</a:t>
                      </a:r>
                      <a:r>
                        <a:rPr lang="en-US" sz="1800" baseline="0" dirty="0" smtClean="0"/>
                        <a:t> Science</a:t>
                      </a:r>
                      <a:endParaRPr lang="en-US" sz="1800" dirty="0"/>
                    </a:p>
                  </a:txBody>
                  <a:tcPr anchor="ctr">
                    <a:lnB w="12700" cap="flat" cmpd="sng" algn="ctr">
                      <a:solidFill>
                        <a:srgbClr val="003399"/>
                      </a:solidFill>
                      <a:prstDash val="solid"/>
                      <a:round/>
                      <a:headEnd type="none" w="med" len="med"/>
                      <a:tailEnd type="none" w="med" len="med"/>
                    </a:lnB>
                  </a:tcPr>
                </a:tc>
                <a:tc>
                  <a:txBody>
                    <a:bodyPr/>
                    <a:lstStyle/>
                    <a:p>
                      <a:pPr algn="ctr"/>
                      <a:r>
                        <a:rPr lang="en-US" sz="1800" dirty="0" smtClean="0"/>
                        <a:t>Large</a:t>
                      </a:r>
                      <a:r>
                        <a:rPr lang="en-US" sz="1800" baseline="0" dirty="0" smtClean="0"/>
                        <a:t> Scale User Facilities</a:t>
                      </a:r>
                      <a:endParaRPr lang="en-US" sz="1800" dirty="0"/>
                    </a:p>
                  </a:txBody>
                  <a:tcPr anchor="ctr">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Theory</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r>
                        <a:rPr lang="en-US" sz="2400" dirty="0" smtClean="0">
                          <a:sym typeface="Marlett"/>
                        </a:rPr>
                        <a:t></a:t>
                      </a: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Accelerator</a:t>
                      </a:r>
                      <a:r>
                        <a:rPr lang="en-US" sz="1600" baseline="0" dirty="0" smtClean="0"/>
                        <a:t> Technologies</a:t>
                      </a:r>
                      <a:endParaRPr lang="en-US" sz="16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Advanced Instrumentation</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Simulation</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Data Analysis &amp; Distributed Computing </a:t>
                      </a:r>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514995">
                <a:tc>
                  <a:txBody>
                    <a:bodyPr/>
                    <a:lstStyle/>
                    <a:p>
                      <a:pPr algn="ctr"/>
                      <a:r>
                        <a:rPr lang="en-US" sz="1600" dirty="0" smtClean="0"/>
                        <a:t>Systems</a:t>
                      </a:r>
                    </a:p>
                    <a:p>
                      <a:pPr algn="ctr"/>
                      <a:r>
                        <a:rPr lang="en-US" sz="1600" baseline="0" dirty="0" smtClean="0"/>
                        <a:t>Integration &amp; Operations</a:t>
                      </a:r>
                      <a:endParaRPr lang="en-US" sz="16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Project Management</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a:t>
            </a:r>
            <a:r>
              <a:rPr lang="en-US" smtClean="0"/>
              <a:t> Particle Physics</a:t>
            </a:r>
          </a:p>
        </p:txBody>
      </p:sp>
      <p:sp>
        <p:nvSpPr>
          <p:cNvPr id="10243"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0244" name="Slide Number Placeholder 4"/>
          <p:cNvSpPr>
            <a:spLocks noGrp="1"/>
          </p:cNvSpPr>
          <p:nvPr>
            <p:ph type="sldNum" sz="quarter" idx="11"/>
          </p:nvPr>
        </p:nvSpPr>
        <p:spPr>
          <a:noFill/>
        </p:spPr>
        <p:txBody>
          <a:bodyPr/>
          <a:lstStyle/>
          <a:p>
            <a:fld id="{CEB42233-620F-423F-8752-881E5041060D}" type="slidenum">
              <a:rPr lang="en-US" smtClean="0"/>
              <a:pPr/>
              <a:t>8</a:t>
            </a:fld>
            <a:endParaRPr lang="en-US" smtClean="0"/>
          </a:p>
        </p:txBody>
      </p:sp>
      <p:graphicFrame>
        <p:nvGraphicFramePr>
          <p:cNvPr id="5186" name="Group 66"/>
          <p:cNvGraphicFramePr>
            <a:graphicFrameLocks noGrp="1"/>
          </p:cNvGraphicFramePr>
          <p:nvPr/>
        </p:nvGraphicFramePr>
        <p:xfrm>
          <a:off x="203200" y="1349375"/>
          <a:ext cx="8737599" cy="4376420"/>
        </p:xfrm>
        <a:graphic>
          <a:graphicData uri="http://schemas.openxmlformats.org/drawingml/2006/table">
            <a:tbl>
              <a:tblPr/>
              <a:tblGrid>
                <a:gridCol w="2019738"/>
                <a:gridCol w="2207172"/>
                <a:gridCol w="2222938"/>
                <a:gridCol w="2287751"/>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Particle Physics: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QCD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Beyond Standard Model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Monte Carlo Generator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Matter dominated universe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Mixing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Phenomenology and analysis of cosmic frontier experiments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4572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Vertex detectors, 3D ASIC Design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Liquid Argon TPC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Cryogenic detector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 Bubble chambers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CCD packaging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Laser Cavities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3600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Fast simulation for lepton and </a:t>
                      </a:r>
                      <a:r>
                        <a:rPr kumimoji="0" lang="en-US" sz="1400" b="0" i="0" u="none" strike="noStrike" cap="none" normalizeH="0" baseline="0" dirty="0" err="1" smtClean="0">
                          <a:ln>
                            <a:noFill/>
                          </a:ln>
                          <a:solidFill>
                            <a:srgbClr val="000054"/>
                          </a:solidFill>
                          <a:effectLst/>
                          <a:latin typeface="Arial" charset="0"/>
                        </a:rPr>
                        <a:t>hadron</a:t>
                      </a:r>
                      <a:r>
                        <a:rPr kumimoji="0" lang="en-US" sz="1400" b="0" i="0" u="none" strike="noStrike" cap="none" normalizeH="0" baseline="0" dirty="0" smtClean="0">
                          <a:ln>
                            <a:noFill/>
                          </a:ln>
                          <a:solidFill>
                            <a:srgbClr val="000054"/>
                          </a:solidFill>
                          <a:effectLst/>
                          <a:latin typeface="Arial" charset="0"/>
                        </a:rPr>
                        <a:t> colliders,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GEANT4 detector simulation,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Neutrino simulation (a various kinds of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Large scale cosmological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Analysis of large </a:t>
                      </a: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and LHC datasets,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Understanding low energy nuclear interactions and flux,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Management of data intensive cosmic surveys (SDSS, DES, JDEM,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bl>
          </a:graphicData>
        </a:graphic>
      </p:graphicFrame>
      <p:pic>
        <p:nvPicPr>
          <p:cNvPr id="6" name="Picture 2" descr="http://www.uslhc.us/images/questions/q03_image_03.gif"/>
          <p:cNvPicPr>
            <a:picLocks noChangeAspect="1" noChangeArrowheads="1"/>
          </p:cNvPicPr>
          <p:nvPr/>
        </p:nvPicPr>
        <p:blipFill>
          <a:blip r:embed="rId2"/>
          <a:srcRect/>
          <a:stretch>
            <a:fillRect/>
          </a:stretch>
        </p:blipFill>
        <p:spPr bwMode="auto">
          <a:xfrm>
            <a:off x="3342291" y="1932921"/>
            <a:ext cx="1103586" cy="772508"/>
          </a:xfrm>
          <a:prstGeom prst="rect">
            <a:avLst/>
          </a:prstGeom>
          <a:noFill/>
        </p:spPr>
      </p:pic>
      <p:pic>
        <p:nvPicPr>
          <p:cNvPr id="7" name="Picture 3"/>
          <p:cNvPicPr>
            <a:picLocks noChangeAspect="1" noChangeArrowheads="1"/>
          </p:cNvPicPr>
          <p:nvPr/>
        </p:nvPicPr>
        <p:blipFill>
          <a:blip r:embed="rId3"/>
          <a:srcRect/>
          <a:stretch>
            <a:fillRect/>
          </a:stretch>
        </p:blipFill>
        <p:spPr bwMode="auto">
          <a:xfrm>
            <a:off x="4446861" y="1942444"/>
            <a:ext cx="2211631" cy="762655"/>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2236699" y="1938649"/>
            <a:ext cx="1119352" cy="771741"/>
          </a:xfrm>
          <a:prstGeom prst="rect">
            <a:avLst/>
          </a:prstGeom>
          <a:noFill/>
          <a:ln w="9525">
            <a:noFill/>
            <a:miter lim="800000"/>
            <a:headEnd/>
            <a:tailEnd/>
          </a:ln>
          <a:effectLst/>
        </p:spPr>
      </p:pic>
      <p:pic>
        <p:nvPicPr>
          <p:cNvPr id="15" name="Picture 19" descr="shortnote-YKK-r2_Page_3.jpg"/>
          <p:cNvPicPr>
            <a:picLocks noChangeAspect="1"/>
          </p:cNvPicPr>
          <p:nvPr/>
        </p:nvPicPr>
        <p:blipFill>
          <a:blip r:embed="rId5" cstate="print"/>
          <a:srcRect l="18936" t="15203" r="50656" b="67867"/>
          <a:stretch>
            <a:fillRect/>
          </a:stretch>
        </p:blipFill>
        <p:spPr bwMode="auto">
          <a:xfrm>
            <a:off x="5079406" y="2711668"/>
            <a:ext cx="1581846" cy="1245477"/>
          </a:xfrm>
          <a:prstGeom prst="rect">
            <a:avLst/>
          </a:prstGeom>
          <a:noFill/>
          <a:ln w="9525">
            <a:noFill/>
            <a:miter lim="800000"/>
            <a:headEnd/>
            <a:tailEnd/>
          </a:ln>
        </p:spPr>
      </p:pic>
      <p:pic>
        <p:nvPicPr>
          <p:cNvPr id="16" name="Picture 5" descr="SOIPIXcross_C2.gif"/>
          <p:cNvPicPr>
            <a:picLocks noChangeAspect="1"/>
          </p:cNvPicPr>
          <p:nvPr/>
        </p:nvPicPr>
        <p:blipFill>
          <a:blip r:embed="rId6"/>
          <a:srcRect/>
          <a:stretch>
            <a:fillRect/>
          </a:stretch>
        </p:blipFill>
        <p:spPr bwMode="auto">
          <a:xfrm>
            <a:off x="2228706" y="2715906"/>
            <a:ext cx="2068861" cy="1130880"/>
          </a:xfrm>
          <a:prstGeom prst="rect">
            <a:avLst/>
          </a:prstGeom>
          <a:noFill/>
          <a:ln w="9525">
            <a:noFill/>
            <a:miter lim="800000"/>
            <a:headEnd/>
            <a:tailEnd/>
          </a:ln>
        </p:spPr>
      </p:pic>
      <p:pic>
        <p:nvPicPr>
          <p:cNvPr id="17" name="Content Placeholder 7" descr="PixelConnect3.jpg"/>
          <p:cNvPicPr>
            <a:picLocks noChangeAspect="1"/>
          </p:cNvPicPr>
          <p:nvPr/>
        </p:nvPicPr>
        <p:blipFill>
          <a:blip r:embed="rId7" cstate="print"/>
          <a:srcRect l="12852" t="8361" r="8212" b="6689"/>
          <a:stretch>
            <a:fillRect/>
          </a:stretch>
        </p:blipFill>
        <p:spPr bwMode="auto">
          <a:xfrm>
            <a:off x="3767959" y="2713198"/>
            <a:ext cx="1501200" cy="1212416"/>
          </a:xfrm>
          <a:prstGeom prst="rect">
            <a:avLst/>
          </a:prstGeom>
          <a:noFill/>
          <a:ln w="9525">
            <a:noFill/>
            <a:miter lim="800000"/>
            <a:headEnd/>
            <a:tailEnd/>
          </a:ln>
        </p:spPr>
      </p:pic>
      <p:pic>
        <p:nvPicPr>
          <p:cNvPr id="19" name="Picture 8" descr="FPIX"/>
          <p:cNvPicPr>
            <a:picLocks noChangeAspect="1" noChangeArrowheads="1"/>
          </p:cNvPicPr>
          <p:nvPr/>
        </p:nvPicPr>
        <p:blipFill>
          <a:blip r:embed="rId8" cstate="print"/>
          <a:srcRect t="12778" b="17070"/>
          <a:stretch>
            <a:fillRect/>
          </a:stretch>
        </p:blipFill>
        <p:spPr bwMode="auto">
          <a:xfrm>
            <a:off x="4810017" y="3227992"/>
            <a:ext cx="1323318" cy="1236101"/>
          </a:xfrm>
          <a:prstGeom prst="rect">
            <a:avLst/>
          </a:prstGeom>
          <a:noFill/>
          <a:ln w="9525">
            <a:noFill/>
            <a:miter lim="800000"/>
            <a:headEnd/>
            <a:tailEnd/>
          </a:ln>
        </p:spPr>
      </p:pic>
      <p:pic>
        <p:nvPicPr>
          <p:cNvPr id="30" name="Picture 29" descr="theoretical_02_small.jpg"/>
          <p:cNvPicPr>
            <a:picLocks noChangeAspect="1"/>
          </p:cNvPicPr>
          <p:nvPr/>
        </p:nvPicPr>
        <p:blipFill>
          <a:blip r:embed="rId9"/>
          <a:srcRect t="21573"/>
          <a:stretch>
            <a:fillRect/>
          </a:stretch>
        </p:blipFill>
        <p:spPr>
          <a:xfrm>
            <a:off x="6667500" y="1939156"/>
            <a:ext cx="2268514" cy="1111960"/>
          </a:xfrm>
          <a:prstGeom prst="rect">
            <a:avLst/>
          </a:prstGeom>
        </p:spPr>
      </p:pic>
      <p:pic>
        <p:nvPicPr>
          <p:cNvPr id="33" name="Picture 5"/>
          <p:cNvPicPr>
            <a:picLocks noChangeAspect="1"/>
          </p:cNvPicPr>
          <p:nvPr/>
        </p:nvPicPr>
        <p:blipFill>
          <a:blip r:embed="rId10"/>
          <a:srcRect t="17857" b="14285"/>
          <a:stretch>
            <a:fillRect/>
          </a:stretch>
        </p:blipFill>
        <p:spPr bwMode="auto">
          <a:xfrm>
            <a:off x="7235167" y="2777674"/>
            <a:ext cx="1700705" cy="958756"/>
          </a:xfrm>
          <a:prstGeom prst="rect">
            <a:avLst/>
          </a:prstGeom>
          <a:noFill/>
          <a:ln w="9525">
            <a:noFill/>
            <a:miter lim="800000"/>
            <a:headEnd/>
            <a:tailEnd/>
          </a:ln>
        </p:spPr>
      </p:pic>
      <p:pic>
        <p:nvPicPr>
          <p:cNvPr id="34" name="Picture 5"/>
          <p:cNvPicPr>
            <a:picLocks noChangeAspect="1"/>
          </p:cNvPicPr>
          <p:nvPr/>
        </p:nvPicPr>
        <p:blipFill>
          <a:blip r:embed="rId11" cstate="print"/>
          <a:srcRect l="11089" t="9721" r="7661" b="18056"/>
          <a:stretch>
            <a:fillRect/>
          </a:stretch>
        </p:blipFill>
        <p:spPr bwMode="auto">
          <a:xfrm>
            <a:off x="6669864" y="2781085"/>
            <a:ext cx="806275" cy="955345"/>
          </a:xfrm>
          <a:prstGeom prst="rect">
            <a:avLst/>
          </a:prstGeom>
          <a:noFill/>
          <a:ln w="9525">
            <a:noFill/>
            <a:miter lim="800000"/>
            <a:headEnd/>
            <a:tailEnd/>
          </a:ln>
        </p:spPr>
      </p:pic>
      <p:pic>
        <p:nvPicPr>
          <p:cNvPr id="35" name="Picture 34" descr="hpimages.jpg"/>
          <p:cNvPicPr>
            <a:picLocks noChangeAspect="1"/>
          </p:cNvPicPr>
          <p:nvPr/>
        </p:nvPicPr>
        <p:blipFill>
          <a:blip r:embed="rId12"/>
          <a:srcRect l="46121" t="56133" r="27047" b="4614"/>
          <a:stretch>
            <a:fillRect/>
          </a:stretch>
        </p:blipFill>
        <p:spPr>
          <a:xfrm rot="10800000">
            <a:off x="2238702" y="3455931"/>
            <a:ext cx="1182415" cy="1139677"/>
          </a:xfrm>
          <a:prstGeom prst="rect">
            <a:avLst/>
          </a:prstGeom>
        </p:spPr>
      </p:pic>
      <p:pic>
        <p:nvPicPr>
          <p:cNvPr id="37" name="Picture 8" descr="guennadi3"/>
          <p:cNvPicPr>
            <a:picLocks noChangeAspect="1" noChangeArrowheads="1"/>
          </p:cNvPicPr>
          <p:nvPr/>
        </p:nvPicPr>
        <p:blipFill>
          <a:blip r:embed="rId13" cstate="print"/>
          <a:srcRect t="7028" r="4956"/>
          <a:stretch>
            <a:fillRect/>
          </a:stretch>
        </p:blipFill>
        <p:spPr bwMode="auto">
          <a:xfrm>
            <a:off x="3972404" y="4370800"/>
            <a:ext cx="1542571" cy="1362089"/>
          </a:xfrm>
          <a:prstGeom prst="rect">
            <a:avLst/>
          </a:prstGeom>
          <a:noFill/>
          <a:ln w="9525">
            <a:noFill/>
            <a:miter lim="800000"/>
            <a:headEnd/>
            <a:tailEnd/>
          </a:ln>
        </p:spPr>
      </p:pic>
      <p:pic>
        <p:nvPicPr>
          <p:cNvPr id="22" name="Picture 3" descr="galaxy_zoom"/>
          <p:cNvPicPr>
            <a:picLocks noChangeAspect="1" noChangeArrowheads="1"/>
          </p:cNvPicPr>
          <p:nvPr/>
        </p:nvPicPr>
        <p:blipFill>
          <a:blip r:embed="rId14" cstate="print"/>
          <a:srcRect l="8678" t="2856" b="1904"/>
          <a:stretch>
            <a:fillRect/>
          </a:stretch>
        </p:blipFill>
        <p:spPr bwMode="auto">
          <a:xfrm>
            <a:off x="7092161" y="4476750"/>
            <a:ext cx="1842446" cy="1250529"/>
          </a:xfrm>
          <a:prstGeom prst="rect">
            <a:avLst/>
          </a:prstGeom>
          <a:noFill/>
          <a:ln w="9525">
            <a:noFill/>
            <a:miter lim="800000"/>
            <a:headEnd/>
            <a:tailEnd/>
          </a:ln>
        </p:spPr>
      </p:pic>
      <p:pic>
        <p:nvPicPr>
          <p:cNvPr id="21" name="Picture 20"/>
          <p:cNvPicPr>
            <a:picLocks noChangeAspect="1" noChangeArrowheads="1"/>
          </p:cNvPicPr>
          <p:nvPr/>
        </p:nvPicPr>
        <p:blipFill>
          <a:blip r:embed="rId15" cstate="print"/>
          <a:srcRect/>
          <a:stretch>
            <a:fillRect/>
          </a:stretch>
        </p:blipFill>
        <p:spPr bwMode="auto">
          <a:xfrm>
            <a:off x="7296150" y="3721395"/>
            <a:ext cx="1635198" cy="1128160"/>
          </a:xfrm>
          <a:prstGeom prst="rect">
            <a:avLst/>
          </a:prstGeom>
          <a:noFill/>
          <a:ln w="9525">
            <a:noFill/>
            <a:miter lim="800000"/>
            <a:headEnd/>
            <a:tailEnd/>
          </a:ln>
        </p:spPr>
      </p:pic>
      <p:pic>
        <p:nvPicPr>
          <p:cNvPr id="23" name="Picture 13" descr="MinosOscParamContour.png"/>
          <p:cNvPicPr>
            <a:picLocks noChangeAspect="1"/>
          </p:cNvPicPr>
          <p:nvPr/>
        </p:nvPicPr>
        <p:blipFill>
          <a:blip r:embed="rId16"/>
          <a:srcRect l="1312" t="12384" r="13313" b="3406"/>
          <a:stretch>
            <a:fillRect/>
          </a:stretch>
        </p:blipFill>
        <p:spPr bwMode="auto">
          <a:xfrm>
            <a:off x="5457825" y="4371974"/>
            <a:ext cx="1670532" cy="1359957"/>
          </a:xfrm>
          <a:prstGeom prst="rect">
            <a:avLst/>
          </a:prstGeom>
          <a:noFill/>
          <a:ln w="9525">
            <a:noFill/>
            <a:miter lim="800000"/>
            <a:headEnd/>
            <a:tailEnd/>
          </a:ln>
        </p:spPr>
      </p:pic>
      <p:pic>
        <p:nvPicPr>
          <p:cNvPr id="24" name="Picture 23" descr="sn_gallery.200567.x2.oname.jpg"/>
          <p:cNvPicPr>
            <a:picLocks noChangeAspect="1"/>
          </p:cNvPicPr>
          <p:nvPr/>
        </p:nvPicPr>
        <p:blipFill>
          <a:blip r:embed="rId17" cstate="print"/>
          <a:srcRect b="15148"/>
          <a:stretch>
            <a:fillRect/>
          </a:stretch>
        </p:blipFill>
        <p:spPr>
          <a:xfrm>
            <a:off x="6040238" y="3381734"/>
            <a:ext cx="1313061" cy="1390291"/>
          </a:xfrm>
          <a:prstGeom prst="rect">
            <a:avLst/>
          </a:prstGeom>
        </p:spPr>
      </p:pic>
      <p:pic>
        <p:nvPicPr>
          <p:cNvPr id="25" name="Picture 24" descr="image_top.jpg"/>
          <p:cNvPicPr>
            <a:picLocks noChangeAspect="1"/>
          </p:cNvPicPr>
          <p:nvPr/>
        </p:nvPicPr>
        <p:blipFill>
          <a:blip r:embed="rId18"/>
          <a:srcRect t="7336" b="4635"/>
          <a:stretch>
            <a:fillRect/>
          </a:stretch>
        </p:blipFill>
        <p:spPr>
          <a:xfrm>
            <a:off x="3395662" y="3543300"/>
            <a:ext cx="1462087" cy="1257300"/>
          </a:xfrm>
          <a:prstGeom prst="rect">
            <a:avLst/>
          </a:prstGeom>
        </p:spPr>
      </p:pic>
      <p:pic>
        <p:nvPicPr>
          <p:cNvPr id="26" name="Picture 4" descr="tevcomb_nov6.gif"/>
          <p:cNvPicPr>
            <a:picLocks noChangeAspect="1"/>
          </p:cNvPicPr>
          <p:nvPr/>
        </p:nvPicPr>
        <p:blipFill>
          <a:blip r:embed="rId19"/>
          <a:srcRect l="3333" t="11093" r="5000" b="5534"/>
          <a:stretch>
            <a:fillRect/>
          </a:stretch>
        </p:blipFill>
        <p:spPr bwMode="auto">
          <a:xfrm>
            <a:off x="2234977" y="4371975"/>
            <a:ext cx="1744444" cy="1363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a:t>
            </a:r>
            <a:r>
              <a:rPr lang="en-US" smtClean="0"/>
              <a:t> Particle Physics</a:t>
            </a:r>
          </a:p>
        </p:txBody>
      </p:sp>
      <p:sp>
        <p:nvSpPr>
          <p:cNvPr id="10243"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0244" name="Slide Number Placeholder 4"/>
          <p:cNvSpPr>
            <a:spLocks noGrp="1"/>
          </p:cNvSpPr>
          <p:nvPr>
            <p:ph type="sldNum" sz="quarter" idx="11"/>
          </p:nvPr>
        </p:nvSpPr>
        <p:spPr>
          <a:noFill/>
        </p:spPr>
        <p:txBody>
          <a:bodyPr/>
          <a:lstStyle/>
          <a:p>
            <a:fld id="{CEB42233-620F-423F-8752-881E5041060D}" type="slidenum">
              <a:rPr lang="en-US" smtClean="0"/>
              <a:pPr/>
              <a:t>9</a:t>
            </a:fld>
            <a:endParaRPr lang="en-US" smtClean="0"/>
          </a:p>
        </p:txBody>
      </p:sp>
      <p:graphicFrame>
        <p:nvGraphicFramePr>
          <p:cNvPr id="5186" name="Group 66"/>
          <p:cNvGraphicFramePr>
            <a:graphicFrameLocks noGrp="1"/>
          </p:cNvGraphicFramePr>
          <p:nvPr/>
        </p:nvGraphicFramePr>
        <p:xfrm>
          <a:off x="203200" y="1349375"/>
          <a:ext cx="8737599" cy="4376420"/>
        </p:xfrm>
        <a:graphic>
          <a:graphicData uri="http://schemas.openxmlformats.org/drawingml/2006/table">
            <a:tbl>
              <a:tblPr/>
              <a:tblGrid>
                <a:gridCol w="2019738"/>
                <a:gridCol w="2207172"/>
                <a:gridCol w="2222938"/>
                <a:gridCol w="2287751"/>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Particle Physics: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QCD,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Beyond Standard Model,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Monte Carlo Generator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Matter dominated universe, rare processes,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Mixing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Phenomenology and analysis of cosmic frontier experiments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4572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Vertex detectors, 3D ASIC Design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Liquid Argon TPC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Cryogenic detector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 Bubble chambers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CCD packaging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Laser Cavities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3600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 </a:t>
                      </a:r>
                      <a:r>
                        <a:rPr kumimoji="0" lang="en-US" sz="1400" b="0" i="0" u="none" strike="noStrike" cap="none" normalizeH="0" baseline="0" dirty="0" smtClean="0">
                          <a:ln>
                            <a:noFill/>
                          </a:ln>
                          <a:solidFill>
                            <a:srgbClr val="000054"/>
                          </a:solidFill>
                          <a:effectLst/>
                          <a:latin typeface="Arial" charset="0"/>
                        </a:rPr>
                        <a:t>for lepton and </a:t>
                      </a:r>
                      <a:r>
                        <a:rPr kumimoji="0" lang="en-US" sz="1400" b="0" i="0" u="none" strike="noStrike" cap="none" normalizeH="0" baseline="0" dirty="0" err="1" smtClean="0">
                          <a:ln>
                            <a:noFill/>
                          </a:ln>
                          <a:solidFill>
                            <a:srgbClr val="000054"/>
                          </a:solidFill>
                          <a:effectLst/>
                          <a:latin typeface="Arial" charset="0"/>
                        </a:rPr>
                        <a:t>hadron</a:t>
                      </a:r>
                      <a:r>
                        <a:rPr kumimoji="0" lang="en-US" sz="1400" b="0" i="0" u="none" strike="noStrike" cap="none" normalizeH="0" baseline="0" dirty="0" smtClean="0">
                          <a:ln>
                            <a:noFill/>
                          </a:ln>
                          <a:solidFill>
                            <a:srgbClr val="000054"/>
                          </a:solidFill>
                          <a:effectLst/>
                          <a:latin typeface="Arial" charset="0"/>
                        </a:rPr>
                        <a:t> colliders,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GEANT4 detector simulation,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Neutrino simulation (a various kinds of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Large scale cosmological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Analysis of large </a:t>
                      </a: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and LHC datasets,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Understanding low energy nuclear interactions and flux,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Management of data intensive cosmic surveys (SDSS, DES, JDEM,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2"/>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8285</TotalTime>
  <Words>4843</Words>
  <Application>Microsoft Office PowerPoint</Application>
  <PresentationFormat>On-screen Show (4:3)</PresentationFormat>
  <Paragraphs>1050</Paragraphs>
  <Slides>66</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Factory</vt:lpstr>
      <vt:lpstr>Equation</vt:lpstr>
      <vt:lpstr>DOE Office of Science Planning Meeting June 10, 2010</vt:lpstr>
      <vt:lpstr>Fermilab characteristics (FY2009)</vt:lpstr>
      <vt:lpstr>Mission: the national particle physics lab</vt:lpstr>
      <vt:lpstr>Program drivers: science</vt:lpstr>
      <vt:lpstr>Program drivers: science</vt:lpstr>
      <vt:lpstr>Laboratory Total Budget</vt:lpstr>
      <vt:lpstr>World class skills  core capabilities</vt:lpstr>
      <vt:lpstr>World class skills  Particle Physics</vt:lpstr>
      <vt:lpstr>World class skills  Particle Physics</vt:lpstr>
      <vt:lpstr>World class skills  Accelerator Science</vt:lpstr>
      <vt:lpstr>World class skills  Accelerator Science</vt:lpstr>
      <vt:lpstr>World class skills  Large Scale User Facilities</vt:lpstr>
      <vt:lpstr>World class skills  Large Scale User Facilities</vt:lpstr>
      <vt:lpstr>Energy Frontier: achievements</vt:lpstr>
      <vt:lpstr>Is there more juice in the Tevatron?</vt:lpstr>
      <vt:lpstr>Energy frontier will move to the LHC</vt:lpstr>
      <vt:lpstr>LHC physics reach (3 years ago)</vt:lpstr>
      <vt:lpstr>Biggest decision of the decade !</vt:lpstr>
      <vt:lpstr>ILC/Project X/XFEL technology</vt:lpstr>
      <vt:lpstr>Muon Collider approach</vt:lpstr>
      <vt:lpstr>Slide 21</vt:lpstr>
      <vt:lpstr>Slide 22</vt:lpstr>
      <vt:lpstr>Energy frontier summary</vt:lpstr>
      <vt:lpstr>Intensity frontier: achievements</vt:lpstr>
      <vt:lpstr>Intensity frontier: achievements (cont.)</vt:lpstr>
      <vt:lpstr>Intensity frontier: achievements (cont.)</vt:lpstr>
      <vt:lpstr>Intensity is key for neutrinos</vt:lpstr>
      <vt:lpstr>Slide 28</vt:lpstr>
      <vt:lpstr>Slide 29</vt:lpstr>
      <vt:lpstr>Slide 30</vt:lpstr>
      <vt:lpstr>Slide 31</vt:lpstr>
      <vt:lpstr>Interplay:  LHC       Intensity Frontier</vt:lpstr>
      <vt:lpstr>Large effects in kaon decay rates</vt:lpstr>
      <vt:lpstr>A new (g-2)  to uncertainty 0.14*10-11</vt:lpstr>
      <vt:lpstr>Mu2e can probe 103 – 104 TeV</vt:lpstr>
      <vt:lpstr>Summary: intensity frontier strategy</vt:lpstr>
      <vt:lpstr>Cosmic Frontier: achievements</vt:lpstr>
      <vt:lpstr>Present results: UHE Cosmic Rays</vt:lpstr>
      <vt:lpstr>Dark Energy</vt:lpstr>
      <vt:lpstr>Summary: cosmic frontier strategy</vt:lpstr>
      <vt:lpstr>Risks</vt:lpstr>
      <vt:lpstr>Work for Others</vt:lpstr>
      <vt:lpstr>Collaborative Efforts</vt:lpstr>
      <vt:lpstr>Education (K-12, undergrads, public)</vt:lpstr>
      <vt:lpstr>Fermilab Mission Readiness</vt:lpstr>
      <vt:lpstr>Fermilab Sustainability</vt:lpstr>
      <vt:lpstr>Cost of Doing Business</vt:lpstr>
      <vt:lpstr>Increase in Major Drivers</vt:lpstr>
      <vt:lpstr>Top initiatives competing for overheads</vt:lpstr>
      <vt:lpstr>Performance To Date</vt:lpstr>
      <vt:lpstr>Appendix A: Performance to Date (Notable Outcomes) </vt:lpstr>
      <vt:lpstr>Goal 1.0, 2.0, and 3.0</vt:lpstr>
      <vt:lpstr>Goal 4.0</vt:lpstr>
      <vt:lpstr>Goal 5.0</vt:lpstr>
      <vt:lpstr>Goal 6.0</vt:lpstr>
      <vt:lpstr>Goal 7.0</vt:lpstr>
      <vt:lpstr>Goal 8.0</vt:lpstr>
      <vt:lpstr>Appendix B: ARRA Activities</vt:lpstr>
      <vt:lpstr>ARRA: NOvA</vt:lpstr>
      <vt:lpstr>ARRA: SCRF</vt:lpstr>
      <vt:lpstr>ARRA: GPP (NML Extension)</vt:lpstr>
      <vt:lpstr>ARRA: GPP (IB-3)</vt:lpstr>
      <vt:lpstr>ARRA: GPP (MI-8)</vt:lpstr>
      <vt:lpstr>ARRA: GPP (Feynman Comp. Center)</vt:lpstr>
      <vt:lpstr>ARRA: GPP(Wilson Hall Generator)</vt:lpstr>
      <vt:lpstr>ARRA: LBNE (Seismic Testing &amp;Drilling)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Young-Kee Kim</cp:lastModifiedBy>
  <cp:revision>393</cp:revision>
  <cp:lastPrinted>1601-01-01T00:00:00Z</cp:lastPrinted>
  <dcterms:created xsi:type="dcterms:W3CDTF">2008-08-01T20:03:26Z</dcterms:created>
  <dcterms:modified xsi:type="dcterms:W3CDTF">2010-06-10T21:33:45Z</dcterms:modified>
</cp:coreProperties>
</file>