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7" r:id="rId3"/>
    <p:sldId id="258" r:id="rId4"/>
    <p:sldId id="338" r:id="rId5"/>
    <p:sldId id="339" r:id="rId6"/>
    <p:sldId id="354" r:id="rId7"/>
    <p:sldId id="340" r:id="rId8"/>
    <p:sldId id="345" r:id="rId9"/>
    <p:sldId id="346" r:id="rId10"/>
    <p:sldId id="351" r:id="rId11"/>
    <p:sldId id="288" r:id="rId12"/>
    <p:sldId id="276" r:id="rId13"/>
    <p:sldId id="355" r:id="rId14"/>
    <p:sldId id="356" r:id="rId15"/>
    <p:sldId id="358" r:id="rId16"/>
    <p:sldId id="380" r:id="rId17"/>
    <p:sldId id="368" r:id="rId18"/>
    <p:sldId id="360" r:id="rId19"/>
    <p:sldId id="348" r:id="rId20"/>
    <p:sldId id="349" r:id="rId21"/>
    <p:sldId id="273" r:id="rId22"/>
    <p:sldId id="361" r:id="rId23"/>
    <p:sldId id="362" r:id="rId24"/>
    <p:sldId id="364" r:id="rId25"/>
    <p:sldId id="284" r:id="rId26"/>
    <p:sldId id="365" r:id="rId27"/>
    <p:sldId id="316" r:id="rId28"/>
    <p:sldId id="366" r:id="rId29"/>
    <p:sldId id="367" r:id="rId30"/>
    <p:sldId id="321" r:id="rId31"/>
    <p:sldId id="264" r:id="rId32"/>
    <p:sldId id="331" r:id="rId33"/>
    <p:sldId id="266" r:id="rId34"/>
    <p:sldId id="271" r:id="rId35"/>
    <p:sldId id="272" r:id="rId36"/>
    <p:sldId id="373" r:id="rId37"/>
    <p:sldId id="374" r:id="rId38"/>
    <p:sldId id="371" r:id="rId39"/>
    <p:sldId id="324" r:id="rId40"/>
    <p:sldId id="278" r:id="rId41"/>
    <p:sldId id="279" r:id="rId42"/>
    <p:sldId id="326" r:id="rId43"/>
    <p:sldId id="325" r:id="rId44"/>
    <p:sldId id="376" r:id="rId45"/>
    <p:sldId id="377" r:id="rId46"/>
    <p:sldId id="378" r:id="rId47"/>
    <p:sldId id="381" r:id="rId48"/>
    <p:sldId id="379" r:id="rId49"/>
    <p:sldId id="335" r:id="rId50"/>
    <p:sldId id="370" r:id="rId51"/>
    <p:sldId id="265" r:id="rId52"/>
    <p:sldId id="372" r:id="rId53"/>
    <p:sldId id="263" r:id="rId54"/>
    <p:sldId id="286" r:id="rId55"/>
    <p:sldId id="285" r:id="rId56"/>
    <p:sldId id="375" r:id="rId57"/>
    <p:sldId id="341" r:id="rId58"/>
    <p:sldId id="344" r:id="rId59"/>
    <p:sldId id="336" r:id="rId60"/>
    <p:sldId id="260" r:id="rId61"/>
    <p:sldId id="25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6CA73-D570-4DBF-BD30-CD2017A8AA03}" type="datetimeFigureOut">
              <a:rPr lang="en-US" smtClean="0"/>
              <a:pPr/>
              <a:t>10/9/2010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967D7-E047-4AA1-BED0-8A5B11B53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67D7-E047-4AA1-BED0-8A5B11B53F3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A0A0-D5DE-4F7C-B920-1B85A50E871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967D7-E047-4AA1-BED0-8A5B11B53F3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48227C-8670-459F-A3EA-142537084C52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89F64A-E930-4EB5-95CC-9DDDE72F59DE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D3119-4874-48A5-AFC5-C2C160EEB7DF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52578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BB7C07-1E44-4DC6-949C-7B35CDBA1302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143000"/>
          </a:xfrm>
        </p:spPr>
        <p:txBody>
          <a:bodyPr rtlCol="0"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0"/>
            <a:ext cx="1447800" cy="10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6200"/>
            <a:ext cx="1295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94021-A91C-42F0-9B05-59DD4D9A3F6C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AFBEC0B-6D77-4CAD-AFFC-C19BC8619CDB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CE0200-6682-42A1-8646-FD24D5E3D523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A3BF99-F823-453D-B082-9429532A3832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452542-82E1-482E-89C4-39592E3B2FF3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3CF3318-B97F-4E56-8642-DDFFED52A005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9FCADC2-7EB9-4A17-8CA1-1BCF52AAAC07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1143000"/>
            <a:ext cx="91440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108731F-0BE0-40B8-989D-BA76A2BB2FCB}" type="datetime1">
              <a:rPr lang="en-US" smtClean="0"/>
              <a:pPr/>
              <a:t>10/9/2010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96200" y="0"/>
            <a:ext cx="1447800" cy="10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426200"/>
            <a:ext cx="1295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</a:t>
            </a:r>
            <a:br>
              <a:rPr lang="en-US" dirty="0" smtClean="0"/>
            </a:br>
            <a:r>
              <a:rPr lang="en-US" dirty="0" smtClean="0"/>
              <a:t>Workshop on Detector R&amp;D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600200"/>
            <a:ext cx="8839200" cy="4648200"/>
            <a:chOff x="1357313" y="1543050"/>
            <a:chExt cx="7610475" cy="3486150"/>
          </a:xfrm>
        </p:grpSpPr>
        <p:pic>
          <p:nvPicPr>
            <p:cNvPr id="4" name="Picture 5" descr="ThreeFrontiersGraphic_RGB_060108.jpg"/>
            <p:cNvPicPr>
              <a:picLocks noChangeAspect="1"/>
            </p:cNvPicPr>
            <p:nvPr/>
          </p:nvPicPr>
          <p:blipFill>
            <a:blip r:embed="rId2" cstate="print"/>
            <a:srcRect l="5255" t="5296" r="4152" b="5083"/>
            <a:stretch>
              <a:fillRect/>
            </a:stretch>
          </p:blipFill>
          <p:spPr bwMode="auto">
            <a:xfrm>
              <a:off x="3124200" y="1543050"/>
              <a:ext cx="3886200" cy="348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1357313" y="1738313"/>
              <a:ext cx="1766887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/>
                <a:t>Hadron</a:t>
              </a:r>
              <a:r>
                <a:rPr lang="en-US" sz="1600" dirty="0"/>
                <a:t> Colliders:</a:t>
              </a:r>
            </a:p>
            <a:p>
              <a:pPr algn="ctr"/>
              <a:r>
                <a:rPr lang="en-US" sz="1600" dirty="0" err="1"/>
                <a:t>Tevatron</a:t>
              </a:r>
              <a:endParaRPr lang="en-US" sz="1600" dirty="0"/>
            </a:p>
            <a:p>
              <a:pPr algn="ctr"/>
              <a:r>
                <a:rPr lang="en-US" sz="1600" dirty="0"/>
                <a:t>LHC</a:t>
              </a: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1600200" y="3733800"/>
              <a:ext cx="1309688" cy="63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Neutrinos</a:t>
              </a:r>
            </a:p>
            <a:p>
              <a:pPr algn="ctr"/>
              <a:r>
                <a:rPr lang="en-US" sz="1600"/>
                <a:t>Fixed Target</a:t>
              </a:r>
            </a:p>
          </p:txBody>
        </p:sp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4773613" y="3886200"/>
              <a:ext cx="560387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">
                  <a:solidFill>
                    <a:srgbClr val="333333"/>
                  </a:solidFill>
                </a:rPr>
                <a:t>Supernova</a:t>
              </a:r>
            </a:p>
            <a:p>
              <a:pPr algn="ctr"/>
              <a:r>
                <a:rPr lang="en-US" sz="600">
                  <a:solidFill>
                    <a:srgbClr val="333333"/>
                  </a:solidFill>
                </a:rPr>
                <a:t>Neutrinos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1881188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Dark Matter,</a:t>
              </a:r>
            </a:p>
            <a:p>
              <a:pPr algn="ctr"/>
              <a:r>
                <a:rPr lang="en-US" sz="1600" dirty="0"/>
                <a:t>Dark Energy,</a:t>
              </a:r>
            </a:p>
            <a:p>
              <a:pPr algn="ctr"/>
              <a:r>
                <a:rPr lang="en-US" sz="1600" dirty="0"/>
                <a:t>UHE Cosmic Rays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CMS Thermal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Pyrolytic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Graphite</a:t>
            </a:r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-152400" y="2057400"/>
            <a:ext cx="5080000" cy="28194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of the FPIX support</a:t>
            </a:r>
          </a:p>
          <a:p>
            <a:pPr marL="57150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ply of CFRP on TPG as facing sheet.</a:t>
            </a:r>
          </a:p>
          <a:p>
            <a:pPr marL="571500" marR="0" lvl="1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reinforce the structure, perforated holes are drilled on TPG</a:t>
            </a:r>
          </a:p>
          <a:p>
            <a:pPr marL="571500" marR="0" lvl="1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CF encapsulation on both sides of TPG, </a:t>
            </a:r>
          </a:p>
          <a:p>
            <a:pPr marL="57150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" descr="module2x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8227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946400" y="41402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7013" indent="-227013" defTabSz="912813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80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940300" y="2133600"/>
            <a:ext cx="42037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Heat sink</a:t>
            </a:r>
          </a:p>
          <a:p>
            <a:pPr marL="520700" lvl="1" indent="-1778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Arial" pitchFamily="34" charset="0"/>
                <a:cs typeface="Arial" pitchFamily="34" charset="0"/>
              </a:rPr>
              <a:t>Tiny tube for CO</a:t>
            </a:r>
            <a:r>
              <a:rPr lang="en-US" sz="1800" kern="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800" kern="0" dirty="0">
                <a:latin typeface="Arial" pitchFamily="34" charset="0"/>
                <a:cs typeface="Arial" pitchFamily="34" charset="0"/>
              </a:rPr>
              <a:t> cooling are embedded in Carbon-carbon (CC)</a:t>
            </a:r>
          </a:p>
          <a:p>
            <a:pPr marL="520700" lvl="1" indent="-1778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latin typeface="Arial" pitchFamily="34" charset="0"/>
                <a:cs typeface="Arial" pitchFamily="34" charset="0"/>
              </a:rPr>
              <a:t>CC is fragile since  it is made very thin and therefore there are some machining challenges.  </a:t>
            </a:r>
          </a:p>
          <a:p>
            <a:pPr marL="520700" lvl="1" indent="-1778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9" name="Picture 12" descr="allcomp_outerring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400" y="4330700"/>
            <a:ext cx="3352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tubingouter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3038" y="3975100"/>
            <a:ext cx="13509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892800"/>
            <a:ext cx="1028700" cy="36988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FNAL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1066800"/>
            <a:ext cx="8483600" cy="1028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7013" marR="0" lvl="0" indent="-227013" algn="l" defTabSz="912813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Pyrolytic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graphite has a High thermal conductivity (in-plane k = up to 1700 W/m-K) and low density (2.26 g/cc)</a:t>
            </a:r>
          </a:p>
          <a:p>
            <a:pPr marL="227013" marR="0" lvl="0" indent="-227013" algn="l" defTabSz="912813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 to stiffen TPG substrate since parts get damaged easily without adding a lot of material while keeping a reasonable thermal performance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 Integration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14800" y="762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GARCIA-SCIVERES </a:t>
            </a:r>
            <a:endParaRPr lang="en-US" dirty="0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8867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324600"/>
            <a:ext cx="7162800" cy="304800"/>
          </a:xfrm>
          <a:ln/>
        </p:spPr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architecture for radiation hardness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893763"/>
            <a:ext cx="2667000" cy="2382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31763" y="982663"/>
            <a:ext cx="5927725" cy="1987550"/>
            <a:chOff x="816" y="882"/>
            <a:chExt cx="4154" cy="1393"/>
          </a:xfrm>
        </p:grpSpPr>
        <p:sp>
          <p:nvSpPr>
            <p:cNvPr id="7" name="Text Box 5"/>
            <p:cNvSpPr txBox="1">
              <a:spLocks noChangeAspect="1" noChangeArrowheads="1"/>
            </p:cNvSpPr>
            <p:nvPr/>
          </p:nvSpPr>
          <p:spPr bwMode="auto">
            <a:xfrm>
              <a:off x="2561" y="882"/>
              <a:ext cx="4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particle</a:t>
              </a:r>
            </a:p>
          </p:txBody>
        </p:sp>
        <p:sp>
          <p:nvSpPr>
            <p:cNvPr id="8" name="Text Box 6"/>
            <p:cNvSpPr txBox="1">
              <a:spLocks noChangeAspect="1" noChangeArrowheads="1"/>
            </p:cNvSpPr>
            <p:nvPr/>
          </p:nvSpPr>
          <p:spPr bwMode="auto">
            <a:xfrm>
              <a:off x="3747" y="958"/>
              <a:ext cx="5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PLANAR</a:t>
              </a:r>
            </a:p>
          </p:txBody>
        </p:sp>
        <p:sp>
          <p:nvSpPr>
            <p:cNvPr id="9" name="Text Box 7"/>
            <p:cNvSpPr txBox="1">
              <a:spLocks noChangeAspect="1" noChangeArrowheads="1"/>
            </p:cNvSpPr>
            <p:nvPr/>
          </p:nvSpPr>
          <p:spPr bwMode="auto">
            <a:xfrm>
              <a:off x="4353" y="1037"/>
              <a:ext cx="6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</a:rPr>
                <a:t>~ 500 mm</a:t>
              </a:r>
            </a:p>
          </p:txBody>
        </p:sp>
        <p:sp>
          <p:nvSpPr>
            <p:cNvPr id="10" name="Text Box 8"/>
            <p:cNvSpPr txBox="1">
              <a:spLocks noChangeAspect="1" noChangeArrowheads="1"/>
            </p:cNvSpPr>
            <p:nvPr/>
          </p:nvSpPr>
          <p:spPr bwMode="auto">
            <a:xfrm>
              <a:off x="816" y="2082"/>
              <a:ext cx="98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Active edge</a:t>
              </a:r>
              <a:r>
                <a:rPr lang="en-GB" sz="1200" b="1">
                  <a:solidFill>
                    <a:srgbClr val="FF9966"/>
                  </a:solidFill>
                </a:rPr>
                <a:t> ~4</a:t>
              </a:r>
              <a:r>
                <a:rPr lang="en-GB" sz="1200" b="1">
                  <a:solidFill>
                    <a:srgbClr val="FF9966"/>
                  </a:solidFill>
                  <a:latin typeface="Symbol" pitchFamily="-16" charset="2"/>
                </a:rPr>
                <a:t>m</a:t>
              </a:r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m</a:t>
              </a:r>
              <a:endParaRPr lang="en-GB" sz="1200" b="1">
                <a:solidFill>
                  <a:srgbClr val="FF9966"/>
                </a:solidFill>
              </a:endParaRPr>
            </a:p>
          </p:txBody>
        </p:sp>
        <p:sp>
          <p:nvSpPr>
            <p:cNvPr id="11" name="Line 9"/>
            <p:cNvSpPr>
              <a:spLocks noChangeAspect="1" noChangeShapeType="1"/>
            </p:cNvSpPr>
            <p:nvPr/>
          </p:nvSpPr>
          <p:spPr bwMode="auto">
            <a:xfrm flipH="1" flipV="1">
              <a:off x="912" y="1935"/>
              <a:ext cx="200" cy="1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spect="1" noChangeArrowheads="1"/>
            </p:cNvSpPr>
            <p:nvPr/>
          </p:nvSpPr>
          <p:spPr bwMode="auto">
            <a:xfrm>
              <a:off x="3076" y="1238"/>
              <a:ext cx="1720" cy="70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CCE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800" b="1">
                <a:solidFill>
                  <a:srgbClr val="FF9966"/>
                </a:solidFill>
              </a:endParaRPr>
            </a:p>
          </p:txBody>
        </p:sp>
        <p:sp>
          <p:nvSpPr>
            <p:cNvPr id="13" name="Text Box 11"/>
            <p:cNvSpPr txBox="1">
              <a:spLocks noChangeAspect="1" noChangeArrowheads="1"/>
            </p:cNvSpPr>
            <p:nvPr/>
          </p:nvSpPr>
          <p:spPr bwMode="auto">
            <a:xfrm>
              <a:off x="3667" y="1057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</a:rPr>
                <a:t>p</a:t>
              </a:r>
              <a:r>
                <a:rPr lang="en-GB" sz="1200" b="1" baseline="30000">
                  <a:solidFill>
                    <a:srgbClr val="FF9966"/>
                  </a:solidFill>
                </a:rPr>
                <a:t>+</a:t>
              </a:r>
              <a:endParaRPr lang="en-GB" sz="1200" b="1">
                <a:solidFill>
                  <a:srgbClr val="FF9966"/>
                </a:solidFill>
              </a:endParaRPr>
            </a:p>
          </p:txBody>
        </p:sp>
        <p:sp>
          <p:nvSpPr>
            <p:cNvPr id="14" name="Line 12"/>
            <p:cNvSpPr>
              <a:spLocks noChangeAspect="1" noChangeShapeType="1"/>
            </p:cNvSpPr>
            <p:nvPr/>
          </p:nvSpPr>
          <p:spPr bwMode="auto">
            <a:xfrm flipV="1">
              <a:off x="3453" y="1377"/>
              <a:ext cx="0" cy="12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Aspect="1" noChangeShapeType="1"/>
            </p:cNvSpPr>
            <p:nvPr/>
          </p:nvSpPr>
          <p:spPr bwMode="auto">
            <a:xfrm>
              <a:off x="3528" y="1783"/>
              <a:ext cx="0" cy="85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spect="1" noChangeArrowheads="1"/>
            </p:cNvSpPr>
            <p:nvPr/>
          </p:nvSpPr>
          <p:spPr bwMode="auto">
            <a:xfrm>
              <a:off x="4146" y="1939"/>
              <a:ext cx="2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17" name="Oval 15"/>
            <p:cNvSpPr>
              <a:spLocks noChangeAspect="1" noChangeArrowheads="1"/>
            </p:cNvSpPr>
            <p:nvPr/>
          </p:nvSpPr>
          <p:spPr bwMode="auto">
            <a:xfrm rot="-10760086">
              <a:off x="3485" y="1564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spect="1" noChangeArrowheads="1"/>
            </p:cNvSpPr>
            <p:nvPr/>
          </p:nvSpPr>
          <p:spPr bwMode="auto">
            <a:xfrm>
              <a:off x="3440" y="1519"/>
              <a:ext cx="1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9" name="Oval 17"/>
            <p:cNvSpPr>
              <a:spLocks noChangeAspect="1" noChangeArrowheads="1"/>
            </p:cNvSpPr>
            <p:nvPr/>
          </p:nvSpPr>
          <p:spPr bwMode="auto">
            <a:xfrm rot="-10760086">
              <a:off x="3404" y="1555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8"/>
            <p:cNvSpPr txBox="1">
              <a:spLocks noChangeAspect="1" noChangeArrowheads="1"/>
            </p:cNvSpPr>
            <p:nvPr/>
          </p:nvSpPr>
          <p:spPr bwMode="auto">
            <a:xfrm>
              <a:off x="3361" y="1511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1" name="Oval 19"/>
            <p:cNvSpPr>
              <a:spLocks noChangeAspect="1" noChangeArrowheads="1"/>
            </p:cNvSpPr>
            <p:nvPr/>
          </p:nvSpPr>
          <p:spPr bwMode="auto">
            <a:xfrm rot="-10760086">
              <a:off x="3462" y="1601"/>
              <a:ext cx="49" cy="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spect="1" noChangeArrowheads="1"/>
            </p:cNvSpPr>
            <p:nvPr/>
          </p:nvSpPr>
          <p:spPr bwMode="auto">
            <a:xfrm>
              <a:off x="3417" y="1553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3" name="Oval 21"/>
            <p:cNvSpPr>
              <a:spLocks noChangeAspect="1" noChangeArrowheads="1"/>
            </p:cNvSpPr>
            <p:nvPr/>
          </p:nvSpPr>
          <p:spPr bwMode="auto">
            <a:xfrm rot="-10760086">
              <a:off x="3563" y="1692"/>
              <a:ext cx="48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2"/>
            <p:cNvSpPr txBox="1">
              <a:spLocks noChangeAspect="1" noChangeArrowheads="1"/>
            </p:cNvSpPr>
            <p:nvPr/>
          </p:nvSpPr>
          <p:spPr bwMode="auto">
            <a:xfrm>
              <a:off x="3519" y="1646"/>
              <a:ext cx="170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5" name="Oval 23"/>
            <p:cNvSpPr>
              <a:spLocks noChangeAspect="1" noChangeArrowheads="1"/>
            </p:cNvSpPr>
            <p:nvPr/>
          </p:nvSpPr>
          <p:spPr bwMode="auto">
            <a:xfrm rot="-10760086">
              <a:off x="3618" y="1751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4"/>
            <p:cNvSpPr txBox="1">
              <a:spLocks noChangeAspect="1" noChangeArrowheads="1"/>
            </p:cNvSpPr>
            <p:nvPr/>
          </p:nvSpPr>
          <p:spPr bwMode="auto">
            <a:xfrm>
              <a:off x="3571" y="1705"/>
              <a:ext cx="16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7" name="Oval 25"/>
            <p:cNvSpPr>
              <a:spLocks noChangeAspect="1" noChangeArrowheads="1"/>
            </p:cNvSpPr>
            <p:nvPr/>
          </p:nvSpPr>
          <p:spPr bwMode="auto">
            <a:xfrm rot="-10760086">
              <a:off x="3507" y="1683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6"/>
            <p:cNvSpPr txBox="1">
              <a:spLocks noChangeAspect="1" noChangeArrowheads="1"/>
            </p:cNvSpPr>
            <p:nvPr/>
          </p:nvSpPr>
          <p:spPr bwMode="auto">
            <a:xfrm>
              <a:off x="3462" y="1636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29" name="Oval 27"/>
            <p:cNvSpPr>
              <a:spLocks noChangeAspect="1" noChangeArrowheads="1"/>
            </p:cNvSpPr>
            <p:nvPr/>
          </p:nvSpPr>
          <p:spPr bwMode="auto">
            <a:xfrm rot="-10760086">
              <a:off x="3495" y="1726"/>
              <a:ext cx="48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28"/>
            <p:cNvSpPr txBox="1">
              <a:spLocks noChangeAspect="1" noChangeArrowheads="1"/>
            </p:cNvSpPr>
            <p:nvPr/>
          </p:nvSpPr>
          <p:spPr bwMode="auto">
            <a:xfrm>
              <a:off x="3454" y="1684"/>
              <a:ext cx="1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1" name="Oval 29"/>
            <p:cNvSpPr>
              <a:spLocks noChangeAspect="1" noChangeArrowheads="1"/>
            </p:cNvSpPr>
            <p:nvPr/>
          </p:nvSpPr>
          <p:spPr bwMode="auto">
            <a:xfrm rot="-10760086">
              <a:off x="3454" y="1520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30"/>
            <p:cNvSpPr txBox="1">
              <a:spLocks noChangeAspect="1" noChangeArrowheads="1"/>
            </p:cNvSpPr>
            <p:nvPr/>
          </p:nvSpPr>
          <p:spPr bwMode="auto">
            <a:xfrm>
              <a:off x="3413" y="1475"/>
              <a:ext cx="15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3" name="Oval 31"/>
            <p:cNvSpPr>
              <a:spLocks noChangeAspect="1" noChangeArrowheads="1"/>
            </p:cNvSpPr>
            <p:nvPr/>
          </p:nvSpPr>
          <p:spPr bwMode="auto">
            <a:xfrm rot="-10760086">
              <a:off x="3533" y="1631"/>
              <a:ext cx="48" cy="3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32"/>
            <p:cNvSpPr txBox="1">
              <a:spLocks noChangeAspect="1" noChangeArrowheads="1"/>
            </p:cNvSpPr>
            <p:nvPr/>
          </p:nvSpPr>
          <p:spPr bwMode="auto">
            <a:xfrm>
              <a:off x="3489" y="1585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5" name="Oval 33"/>
            <p:cNvSpPr>
              <a:spLocks noChangeAspect="1" noChangeArrowheads="1"/>
            </p:cNvSpPr>
            <p:nvPr/>
          </p:nvSpPr>
          <p:spPr bwMode="auto">
            <a:xfrm rot="-10760086">
              <a:off x="3548" y="1768"/>
              <a:ext cx="48" cy="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4"/>
            <p:cNvSpPr txBox="1">
              <a:spLocks noChangeAspect="1" noChangeArrowheads="1"/>
            </p:cNvSpPr>
            <p:nvPr/>
          </p:nvSpPr>
          <p:spPr bwMode="auto">
            <a:xfrm>
              <a:off x="3505" y="1725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37" name="Text Box 35"/>
            <p:cNvSpPr txBox="1">
              <a:spLocks noChangeAspect="1" noChangeArrowheads="1"/>
            </p:cNvSpPr>
            <p:nvPr/>
          </p:nvSpPr>
          <p:spPr bwMode="auto">
            <a:xfrm rot="-5400000">
              <a:off x="2566" y="1434"/>
              <a:ext cx="5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300 </a:t>
              </a:r>
              <a:r>
                <a:rPr lang="en-US" sz="1200" b="1">
                  <a:solidFill>
                    <a:srgbClr val="FF9966"/>
                  </a:solidFill>
                  <a:latin typeface="Symbol" pitchFamily="-16" charset="2"/>
                </a:rPr>
                <a:t>m</a:t>
              </a:r>
              <a:r>
                <a:rPr lang="en-US" sz="1200" b="1">
                  <a:solidFill>
                    <a:srgbClr val="FF9966"/>
                  </a:solidFill>
                </a:rPr>
                <a:t>m</a:t>
              </a:r>
              <a:r>
                <a:rPr lang="en-US" sz="1200">
                  <a:solidFill>
                    <a:srgbClr val="FF9966"/>
                  </a:solidFill>
                </a:rPr>
                <a:t> </a:t>
              </a:r>
            </a:p>
          </p:txBody>
        </p:sp>
        <p:sp>
          <p:nvSpPr>
            <p:cNvPr id="38" name="Line 36"/>
            <p:cNvSpPr>
              <a:spLocks noChangeAspect="1" noChangeShapeType="1"/>
            </p:cNvSpPr>
            <p:nvPr/>
          </p:nvSpPr>
          <p:spPr bwMode="auto">
            <a:xfrm flipH="1">
              <a:off x="2876" y="1241"/>
              <a:ext cx="2" cy="6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37"/>
            <p:cNvSpPr txBox="1">
              <a:spLocks noChangeAspect="1" noChangeArrowheads="1"/>
            </p:cNvSpPr>
            <p:nvPr/>
          </p:nvSpPr>
          <p:spPr bwMode="auto">
            <a:xfrm>
              <a:off x="1905" y="1983"/>
              <a:ext cx="45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  <a:latin typeface="Arial Unicode MS" pitchFamily="34" charset="-128"/>
                </a:rPr>
                <a:t>50</a:t>
              </a:r>
              <a:r>
                <a:rPr lang="en-US" sz="1200" b="1">
                  <a:solidFill>
                    <a:srgbClr val="FF9966"/>
                  </a:solidFill>
                </a:rPr>
                <a:t> </a:t>
              </a:r>
              <a:r>
                <a:rPr lang="en-US" sz="1200" b="1">
                  <a:solidFill>
                    <a:srgbClr val="FF9966"/>
                  </a:solidFill>
                  <a:latin typeface="Symbol" pitchFamily="-16" charset="2"/>
                </a:rPr>
                <a:t>m</a:t>
              </a:r>
              <a:r>
                <a:rPr lang="en-US" sz="1200" b="1">
                  <a:solidFill>
                    <a:srgbClr val="FF9966"/>
                  </a:solidFill>
                  <a:latin typeface="Arial Unicode MS" pitchFamily="34" charset="-128"/>
                </a:rPr>
                <a:t>m</a:t>
              </a:r>
              <a:r>
                <a:rPr lang="en-US" sz="1200">
                  <a:solidFill>
                    <a:srgbClr val="FF9966"/>
                  </a:solidFill>
                  <a:latin typeface="Arial Unicode MS" pitchFamily="34" charset="-128"/>
                </a:rPr>
                <a:t> </a:t>
              </a:r>
            </a:p>
          </p:txBody>
        </p:sp>
        <p:sp>
          <p:nvSpPr>
            <p:cNvPr id="40" name="Line 38"/>
            <p:cNvSpPr>
              <a:spLocks noChangeAspect="1" noChangeShapeType="1"/>
            </p:cNvSpPr>
            <p:nvPr/>
          </p:nvSpPr>
          <p:spPr bwMode="auto">
            <a:xfrm>
              <a:off x="4212" y="1267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 noChangeAspect="1"/>
            </p:cNvSpPr>
            <p:nvPr/>
          </p:nvSpPr>
          <p:spPr bwMode="auto">
            <a:xfrm>
              <a:off x="4772" y="1771"/>
              <a:ext cx="36" cy="53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4" y="6"/>
                </a:cxn>
                <a:cxn ang="0">
                  <a:pos x="8" y="22"/>
                </a:cxn>
                <a:cxn ang="0">
                  <a:pos x="24" y="62"/>
                </a:cxn>
                <a:cxn ang="0">
                  <a:pos x="32" y="58"/>
                </a:cxn>
              </a:cxnLst>
              <a:rect l="0" t="0" r="r" b="b"/>
              <a:pathLst>
                <a:path w="40" h="62">
                  <a:moveTo>
                    <a:pt x="28" y="2"/>
                  </a:moveTo>
                  <a:cubicBezTo>
                    <a:pt x="20" y="3"/>
                    <a:pt x="10" y="0"/>
                    <a:pt x="4" y="6"/>
                  </a:cubicBezTo>
                  <a:cubicBezTo>
                    <a:pt x="0" y="10"/>
                    <a:pt x="7" y="17"/>
                    <a:pt x="8" y="22"/>
                  </a:cubicBezTo>
                  <a:cubicBezTo>
                    <a:pt x="14" y="60"/>
                    <a:pt x="2" y="48"/>
                    <a:pt x="24" y="62"/>
                  </a:cubicBezTo>
                  <a:cubicBezTo>
                    <a:pt x="37" y="58"/>
                    <a:pt x="40" y="58"/>
                    <a:pt x="32" y="58"/>
                  </a:cubicBezTo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0"/>
            <p:cNvSpPr>
              <a:spLocks noChangeAspect="1"/>
            </p:cNvSpPr>
            <p:nvPr/>
          </p:nvSpPr>
          <p:spPr bwMode="auto">
            <a:xfrm>
              <a:off x="4782" y="1325"/>
              <a:ext cx="14" cy="6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8"/>
                </a:cxn>
                <a:cxn ang="0">
                  <a:pos x="12" y="76"/>
                </a:cxn>
              </a:cxnLst>
              <a:rect l="0" t="0" r="r" b="b"/>
              <a:pathLst>
                <a:path w="16" h="76">
                  <a:moveTo>
                    <a:pt x="16" y="0"/>
                  </a:moveTo>
                  <a:cubicBezTo>
                    <a:pt x="13" y="16"/>
                    <a:pt x="12" y="36"/>
                    <a:pt x="0" y="48"/>
                  </a:cubicBezTo>
                  <a:cubicBezTo>
                    <a:pt x="3" y="57"/>
                    <a:pt x="12" y="67"/>
                    <a:pt x="12" y="76"/>
                  </a:cubicBezTo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1"/>
            <p:cNvSpPr>
              <a:spLocks noChangeAspect="1" noChangeShapeType="1"/>
            </p:cNvSpPr>
            <p:nvPr/>
          </p:nvSpPr>
          <p:spPr bwMode="auto">
            <a:xfrm flipV="1">
              <a:off x="4848" y="1207"/>
              <a:ext cx="0" cy="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2"/>
            <p:cNvSpPr>
              <a:spLocks noChangeAspect="1" noChangeShapeType="1"/>
            </p:cNvSpPr>
            <p:nvPr/>
          </p:nvSpPr>
          <p:spPr bwMode="auto">
            <a:xfrm flipH="1">
              <a:off x="4514" y="1207"/>
              <a:ext cx="27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3"/>
            <p:cNvSpPr>
              <a:spLocks noChangeAspect="1" noChangeArrowheads="1"/>
            </p:cNvSpPr>
            <p:nvPr/>
          </p:nvSpPr>
          <p:spPr bwMode="auto">
            <a:xfrm>
              <a:off x="4090" y="1214"/>
              <a:ext cx="261" cy="53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4"/>
            <p:cNvSpPr>
              <a:spLocks noChangeAspect="1" noChangeShapeType="1"/>
            </p:cNvSpPr>
            <p:nvPr/>
          </p:nvSpPr>
          <p:spPr bwMode="auto">
            <a:xfrm>
              <a:off x="4379" y="1204"/>
              <a:ext cx="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5"/>
            <p:cNvSpPr>
              <a:spLocks noChangeAspect="1"/>
            </p:cNvSpPr>
            <p:nvPr/>
          </p:nvSpPr>
          <p:spPr bwMode="auto">
            <a:xfrm>
              <a:off x="4056" y="1266"/>
              <a:ext cx="65" cy="67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6"/>
            <p:cNvSpPr>
              <a:spLocks noChangeAspect="1"/>
            </p:cNvSpPr>
            <p:nvPr/>
          </p:nvSpPr>
          <p:spPr bwMode="auto">
            <a:xfrm>
              <a:off x="3581" y="1266"/>
              <a:ext cx="65" cy="67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7"/>
            <p:cNvSpPr>
              <a:spLocks noChangeAspect="1" noChangeShapeType="1"/>
            </p:cNvSpPr>
            <p:nvPr/>
          </p:nvSpPr>
          <p:spPr bwMode="auto">
            <a:xfrm>
              <a:off x="3723" y="1267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8"/>
            <p:cNvSpPr>
              <a:spLocks noChangeAspect="1"/>
            </p:cNvSpPr>
            <p:nvPr/>
          </p:nvSpPr>
          <p:spPr bwMode="auto">
            <a:xfrm flipH="1">
              <a:off x="3826" y="1260"/>
              <a:ext cx="65" cy="67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49"/>
            <p:cNvSpPr>
              <a:spLocks noChangeAspect="1" noChangeArrowheads="1"/>
            </p:cNvSpPr>
            <p:nvPr/>
          </p:nvSpPr>
          <p:spPr bwMode="auto">
            <a:xfrm>
              <a:off x="3592" y="1214"/>
              <a:ext cx="266" cy="53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50"/>
            <p:cNvSpPr>
              <a:spLocks noChangeAspect="1"/>
            </p:cNvSpPr>
            <p:nvPr/>
          </p:nvSpPr>
          <p:spPr bwMode="auto">
            <a:xfrm flipH="1">
              <a:off x="4322" y="1265"/>
              <a:ext cx="83" cy="665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2" y="264"/>
                </a:cxn>
                <a:cxn ang="0">
                  <a:pos x="4" y="784"/>
                </a:cxn>
              </a:cxnLst>
              <a:rect l="0" t="0" r="r" b="b"/>
              <a:pathLst>
                <a:path w="76" h="784">
                  <a:moveTo>
                    <a:pt x="76" y="0"/>
                  </a:moveTo>
                  <a:cubicBezTo>
                    <a:pt x="50" y="66"/>
                    <a:pt x="24" y="133"/>
                    <a:pt x="12" y="264"/>
                  </a:cubicBezTo>
                  <a:cubicBezTo>
                    <a:pt x="0" y="395"/>
                    <a:pt x="5" y="703"/>
                    <a:pt x="4" y="7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1"/>
            <p:cNvSpPr>
              <a:spLocks noChangeAspect="1"/>
            </p:cNvSpPr>
            <p:nvPr/>
          </p:nvSpPr>
          <p:spPr bwMode="auto">
            <a:xfrm>
              <a:off x="4353" y="1266"/>
              <a:ext cx="222" cy="6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30"/>
                </a:cxn>
                <a:cxn ang="0">
                  <a:pos x="210" y="162"/>
                </a:cxn>
                <a:cxn ang="0">
                  <a:pos x="222" y="714"/>
                </a:cxn>
              </a:cxnLst>
              <a:rect l="0" t="0" r="r" b="b"/>
              <a:pathLst>
                <a:path w="222" h="714">
                  <a:moveTo>
                    <a:pt x="0" y="0"/>
                  </a:moveTo>
                  <a:cubicBezTo>
                    <a:pt x="57" y="1"/>
                    <a:pt x="115" y="3"/>
                    <a:pt x="150" y="30"/>
                  </a:cubicBezTo>
                  <a:cubicBezTo>
                    <a:pt x="185" y="57"/>
                    <a:pt x="198" y="48"/>
                    <a:pt x="210" y="162"/>
                  </a:cubicBezTo>
                  <a:cubicBezTo>
                    <a:pt x="222" y="276"/>
                    <a:pt x="220" y="622"/>
                    <a:pt x="222" y="7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2"/>
            <p:cNvSpPr>
              <a:spLocks noChangeAspect="1"/>
            </p:cNvSpPr>
            <p:nvPr/>
          </p:nvSpPr>
          <p:spPr bwMode="auto">
            <a:xfrm>
              <a:off x="4353" y="1261"/>
              <a:ext cx="370" cy="63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12" y="20"/>
                </a:cxn>
                <a:cxn ang="0">
                  <a:pos x="378" y="122"/>
                </a:cxn>
                <a:cxn ang="0">
                  <a:pos x="390" y="734"/>
                </a:cxn>
              </a:cxnLst>
              <a:rect l="0" t="0" r="r" b="b"/>
              <a:pathLst>
                <a:path w="391" h="734">
                  <a:moveTo>
                    <a:pt x="0" y="2"/>
                  </a:moveTo>
                  <a:cubicBezTo>
                    <a:pt x="124" y="1"/>
                    <a:pt x="249" y="0"/>
                    <a:pt x="312" y="20"/>
                  </a:cubicBezTo>
                  <a:cubicBezTo>
                    <a:pt x="375" y="40"/>
                    <a:pt x="365" y="3"/>
                    <a:pt x="378" y="122"/>
                  </a:cubicBezTo>
                  <a:cubicBezTo>
                    <a:pt x="391" y="241"/>
                    <a:pt x="390" y="487"/>
                    <a:pt x="390" y="73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53"/>
            <p:cNvGrpSpPr>
              <a:grpSpLocks noChangeAspect="1"/>
            </p:cNvGrpSpPr>
            <p:nvPr/>
          </p:nvGrpSpPr>
          <p:grpSpPr bwMode="auto">
            <a:xfrm>
              <a:off x="3138" y="1265"/>
              <a:ext cx="315" cy="677"/>
              <a:chOff x="3684" y="1280"/>
              <a:chExt cx="356" cy="792"/>
            </a:xfrm>
          </p:grpSpPr>
          <p:sp>
            <p:nvSpPr>
              <p:cNvPr id="107" name="Freeform 54"/>
              <p:cNvSpPr>
                <a:spLocks noChangeAspect="1"/>
              </p:cNvSpPr>
              <p:nvPr/>
            </p:nvSpPr>
            <p:spPr bwMode="auto">
              <a:xfrm>
                <a:off x="3684" y="1288"/>
                <a:ext cx="76" cy="784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12" y="264"/>
                  </a:cxn>
                  <a:cxn ang="0">
                    <a:pos x="4" y="784"/>
                  </a:cxn>
                </a:cxnLst>
                <a:rect l="0" t="0" r="r" b="b"/>
                <a:pathLst>
                  <a:path w="76" h="784">
                    <a:moveTo>
                      <a:pt x="76" y="0"/>
                    </a:moveTo>
                    <a:cubicBezTo>
                      <a:pt x="50" y="66"/>
                      <a:pt x="24" y="133"/>
                      <a:pt x="12" y="264"/>
                    </a:cubicBezTo>
                    <a:cubicBezTo>
                      <a:pt x="0" y="395"/>
                      <a:pt x="5" y="703"/>
                      <a:pt x="4" y="7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55"/>
              <p:cNvSpPr>
                <a:spLocks noChangeAspect="1" noChangeShapeType="1"/>
              </p:cNvSpPr>
              <p:nvPr/>
            </p:nvSpPr>
            <p:spPr bwMode="auto">
              <a:xfrm>
                <a:off x="3848" y="1289"/>
                <a:ext cx="0" cy="7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56"/>
              <p:cNvSpPr>
                <a:spLocks noChangeAspect="1"/>
              </p:cNvSpPr>
              <p:nvPr/>
            </p:nvSpPr>
            <p:spPr bwMode="auto">
              <a:xfrm flipH="1">
                <a:off x="3964" y="1280"/>
                <a:ext cx="76" cy="784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12" y="264"/>
                  </a:cxn>
                  <a:cxn ang="0">
                    <a:pos x="4" y="784"/>
                  </a:cxn>
                </a:cxnLst>
                <a:rect l="0" t="0" r="r" b="b"/>
                <a:pathLst>
                  <a:path w="76" h="784">
                    <a:moveTo>
                      <a:pt x="76" y="0"/>
                    </a:moveTo>
                    <a:cubicBezTo>
                      <a:pt x="50" y="66"/>
                      <a:pt x="24" y="133"/>
                      <a:pt x="12" y="264"/>
                    </a:cubicBezTo>
                    <a:cubicBezTo>
                      <a:pt x="0" y="395"/>
                      <a:pt x="5" y="703"/>
                      <a:pt x="4" y="7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" name="Rectangle 57"/>
            <p:cNvSpPr>
              <a:spLocks noChangeAspect="1" noChangeArrowheads="1"/>
            </p:cNvSpPr>
            <p:nvPr/>
          </p:nvSpPr>
          <p:spPr bwMode="auto">
            <a:xfrm>
              <a:off x="3148" y="1214"/>
              <a:ext cx="262" cy="53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58"/>
            <p:cNvSpPr>
              <a:spLocks noChangeAspect="1" noChangeArrowheads="1"/>
            </p:cNvSpPr>
            <p:nvPr/>
          </p:nvSpPr>
          <p:spPr bwMode="auto">
            <a:xfrm>
              <a:off x="3079" y="1886"/>
              <a:ext cx="1717" cy="54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0000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59"/>
            <p:cNvSpPr txBox="1">
              <a:spLocks noChangeAspect="1" noChangeArrowheads="1"/>
            </p:cNvSpPr>
            <p:nvPr/>
          </p:nvSpPr>
          <p:spPr bwMode="auto">
            <a:xfrm>
              <a:off x="1440" y="949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9966"/>
                  </a:solidFill>
                  <a:latin typeface="Arial Unicode MS" pitchFamily="34" charset="-128"/>
                </a:rPr>
                <a:t>3D</a:t>
              </a:r>
            </a:p>
          </p:txBody>
        </p:sp>
        <p:sp>
          <p:nvSpPr>
            <p:cNvPr id="59" name="Rectangle 60"/>
            <p:cNvSpPr>
              <a:spLocks noChangeAspect="1" noChangeArrowheads="1"/>
            </p:cNvSpPr>
            <p:nvPr/>
          </p:nvSpPr>
          <p:spPr bwMode="auto">
            <a:xfrm>
              <a:off x="899" y="1230"/>
              <a:ext cx="1786" cy="70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CCE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61"/>
            <p:cNvSpPr>
              <a:spLocks noChangeAspect="1" noChangeArrowheads="1"/>
            </p:cNvSpPr>
            <p:nvPr/>
          </p:nvSpPr>
          <p:spPr bwMode="auto">
            <a:xfrm>
              <a:off x="2141" y="1232"/>
              <a:ext cx="34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62"/>
            <p:cNvSpPr>
              <a:spLocks noChangeAspect="1" noChangeArrowheads="1"/>
            </p:cNvSpPr>
            <p:nvPr/>
          </p:nvSpPr>
          <p:spPr bwMode="auto">
            <a:xfrm>
              <a:off x="2337" y="1232"/>
              <a:ext cx="33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63"/>
            <p:cNvSpPr>
              <a:spLocks noChangeAspect="1" noChangeArrowheads="1"/>
            </p:cNvSpPr>
            <p:nvPr/>
          </p:nvSpPr>
          <p:spPr bwMode="auto">
            <a:xfrm>
              <a:off x="1952" y="1232"/>
              <a:ext cx="34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64"/>
            <p:cNvSpPr>
              <a:spLocks noChangeAspect="1" noChangeArrowheads="1"/>
            </p:cNvSpPr>
            <p:nvPr/>
          </p:nvSpPr>
          <p:spPr bwMode="auto">
            <a:xfrm>
              <a:off x="1763" y="1232"/>
              <a:ext cx="32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Text Box 65"/>
            <p:cNvSpPr txBox="1">
              <a:spLocks noChangeAspect="1" noChangeArrowheads="1"/>
            </p:cNvSpPr>
            <p:nvPr/>
          </p:nvSpPr>
          <p:spPr bwMode="auto">
            <a:xfrm>
              <a:off x="2466" y="1065"/>
              <a:ext cx="26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65" name="Text Box 66"/>
            <p:cNvSpPr txBox="1">
              <a:spLocks noChangeAspect="1" noChangeArrowheads="1"/>
            </p:cNvSpPr>
            <p:nvPr/>
          </p:nvSpPr>
          <p:spPr bwMode="auto">
            <a:xfrm>
              <a:off x="1045" y="1065"/>
              <a:ext cx="23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66" name="Line 67"/>
            <p:cNvSpPr>
              <a:spLocks noChangeAspect="1" noChangeShapeType="1"/>
            </p:cNvSpPr>
            <p:nvPr/>
          </p:nvSpPr>
          <p:spPr bwMode="auto">
            <a:xfrm flipV="1">
              <a:off x="1969" y="1964"/>
              <a:ext cx="18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8"/>
            <p:cNvSpPr>
              <a:spLocks noChangeAspect="1" noChangeArrowheads="1"/>
            </p:cNvSpPr>
            <p:nvPr/>
          </p:nvSpPr>
          <p:spPr bwMode="auto">
            <a:xfrm>
              <a:off x="2535" y="1232"/>
              <a:ext cx="33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9"/>
            <p:cNvSpPr>
              <a:spLocks noChangeAspect="1" noChangeArrowheads="1"/>
            </p:cNvSpPr>
            <p:nvPr/>
          </p:nvSpPr>
          <p:spPr bwMode="auto">
            <a:xfrm>
              <a:off x="1338" y="1232"/>
              <a:ext cx="34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70"/>
            <p:cNvSpPr>
              <a:spLocks noChangeAspect="1" noChangeArrowheads="1"/>
            </p:cNvSpPr>
            <p:nvPr/>
          </p:nvSpPr>
          <p:spPr bwMode="auto">
            <a:xfrm>
              <a:off x="1550" y="1232"/>
              <a:ext cx="33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71"/>
            <p:cNvSpPr>
              <a:spLocks noChangeAspect="1" noChangeArrowheads="1"/>
            </p:cNvSpPr>
            <p:nvPr/>
          </p:nvSpPr>
          <p:spPr bwMode="auto">
            <a:xfrm>
              <a:off x="1113" y="1232"/>
              <a:ext cx="33" cy="700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tint val="30196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72"/>
            <p:cNvSpPr>
              <a:spLocks noChangeAspect="1" noChangeArrowheads="1"/>
            </p:cNvSpPr>
            <p:nvPr/>
          </p:nvSpPr>
          <p:spPr bwMode="auto">
            <a:xfrm>
              <a:off x="902" y="1232"/>
              <a:ext cx="32" cy="698"/>
            </a:xfrm>
            <a:prstGeom prst="rect">
              <a:avLst/>
            </a:prstGeom>
            <a:gradFill rotWithShape="0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Text Box 73"/>
            <p:cNvSpPr txBox="1">
              <a:spLocks noChangeAspect="1" noChangeArrowheads="1"/>
            </p:cNvSpPr>
            <p:nvPr/>
          </p:nvSpPr>
          <p:spPr bwMode="auto">
            <a:xfrm>
              <a:off x="1705" y="1065"/>
              <a:ext cx="26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3" name="Text Box 74"/>
            <p:cNvSpPr txBox="1">
              <a:spLocks noChangeAspect="1" noChangeArrowheads="1"/>
            </p:cNvSpPr>
            <p:nvPr/>
          </p:nvSpPr>
          <p:spPr bwMode="auto">
            <a:xfrm>
              <a:off x="1277" y="1065"/>
              <a:ext cx="25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4" name="Text Box 75"/>
            <p:cNvSpPr txBox="1">
              <a:spLocks noChangeAspect="1" noChangeArrowheads="1"/>
            </p:cNvSpPr>
            <p:nvPr/>
          </p:nvSpPr>
          <p:spPr bwMode="auto">
            <a:xfrm>
              <a:off x="840" y="1065"/>
              <a:ext cx="26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5" name="Text Box 76"/>
            <p:cNvSpPr txBox="1">
              <a:spLocks noChangeAspect="1" noChangeArrowheads="1"/>
            </p:cNvSpPr>
            <p:nvPr/>
          </p:nvSpPr>
          <p:spPr bwMode="auto">
            <a:xfrm>
              <a:off x="1484" y="1059"/>
              <a:ext cx="2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6" name="Text Box 77"/>
            <p:cNvSpPr txBox="1">
              <a:spLocks noChangeAspect="1" noChangeArrowheads="1"/>
            </p:cNvSpPr>
            <p:nvPr/>
          </p:nvSpPr>
          <p:spPr bwMode="auto">
            <a:xfrm>
              <a:off x="2258" y="1065"/>
              <a:ext cx="23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7" name="Text Box 78"/>
            <p:cNvSpPr txBox="1">
              <a:spLocks noChangeAspect="1" noChangeArrowheads="1"/>
            </p:cNvSpPr>
            <p:nvPr/>
          </p:nvSpPr>
          <p:spPr bwMode="auto">
            <a:xfrm>
              <a:off x="1903" y="1065"/>
              <a:ext cx="23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p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8" name="Text Box 79"/>
            <p:cNvSpPr txBox="1">
              <a:spLocks noChangeAspect="1" noChangeArrowheads="1"/>
            </p:cNvSpPr>
            <p:nvPr/>
          </p:nvSpPr>
          <p:spPr bwMode="auto">
            <a:xfrm>
              <a:off x="2084" y="1065"/>
              <a:ext cx="25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9966"/>
                  </a:solidFill>
                </a:rPr>
                <a:t>n</a:t>
              </a:r>
              <a:r>
                <a:rPr lang="en-US" sz="1200" b="1" baseline="30000">
                  <a:solidFill>
                    <a:srgbClr val="FF9966"/>
                  </a:solidFill>
                </a:rPr>
                <a:t>+</a:t>
              </a:r>
              <a:endParaRPr lang="en-US" sz="1200" b="1">
                <a:solidFill>
                  <a:srgbClr val="FF9966"/>
                </a:solidFill>
              </a:endParaRPr>
            </a:p>
          </p:txBody>
        </p:sp>
        <p:sp>
          <p:nvSpPr>
            <p:cNvPr id="79" name="Oval 80"/>
            <p:cNvSpPr>
              <a:spLocks noChangeAspect="1" noChangeArrowheads="1"/>
            </p:cNvSpPr>
            <p:nvPr/>
          </p:nvSpPr>
          <p:spPr bwMode="auto">
            <a:xfrm rot="-10760086">
              <a:off x="2186" y="1498"/>
              <a:ext cx="49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81"/>
            <p:cNvSpPr>
              <a:spLocks noChangeAspect="1" noChangeShapeType="1"/>
            </p:cNvSpPr>
            <p:nvPr/>
          </p:nvSpPr>
          <p:spPr bwMode="auto">
            <a:xfrm>
              <a:off x="2997" y="1008"/>
              <a:ext cx="802" cy="1128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2"/>
            <p:cNvSpPr>
              <a:spLocks noChangeAspect="1" noChangeShapeType="1"/>
            </p:cNvSpPr>
            <p:nvPr/>
          </p:nvSpPr>
          <p:spPr bwMode="auto">
            <a:xfrm flipH="1">
              <a:off x="1898" y="960"/>
              <a:ext cx="649" cy="10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Oval 83"/>
            <p:cNvSpPr>
              <a:spLocks noChangeAspect="1" noChangeArrowheads="1"/>
            </p:cNvSpPr>
            <p:nvPr/>
          </p:nvSpPr>
          <p:spPr bwMode="auto">
            <a:xfrm rot="-10760086">
              <a:off x="2248" y="1458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4"/>
            <p:cNvSpPr>
              <a:spLocks noChangeAspect="1" noChangeArrowheads="1"/>
            </p:cNvSpPr>
            <p:nvPr/>
          </p:nvSpPr>
          <p:spPr bwMode="auto">
            <a:xfrm rot="-10760086">
              <a:off x="2184" y="1574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5"/>
            <p:cNvSpPr>
              <a:spLocks noChangeAspect="1" noChangeArrowheads="1"/>
            </p:cNvSpPr>
            <p:nvPr/>
          </p:nvSpPr>
          <p:spPr bwMode="auto">
            <a:xfrm rot="-10760086">
              <a:off x="2084" y="1617"/>
              <a:ext cx="49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6"/>
            <p:cNvSpPr>
              <a:spLocks noChangeAspect="1" noChangeArrowheads="1"/>
            </p:cNvSpPr>
            <p:nvPr/>
          </p:nvSpPr>
          <p:spPr bwMode="auto">
            <a:xfrm rot="-10760086">
              <a:off x="2096" y="1707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7"/>
            <p:cNvSpPr>
              <a:spLocks noChangeAspect="1" noChangeArrowheads="1"/>
            </p:cNvSpPr>
            <p:nvPr/>
          </p:nvSpPr>
          <p:spPr bwMode="auto">
            <a:xfrm rot="-10760086">
              <a:off x="2213" y="1414"/>
              <a:ext cx="49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8"/>
            <p:cNvSpPr>
              <a:spLocks noChangeAspect="1" noChangeArrowheads="1"/>
            </p:cNvSpPr>
            <p:nvPr/>
          </p:nvSpPr>
          <p:spPr bwMode="auto">
            <a:xfrm rot="-10760086">
              <a:off x="2036" y="1671"/>
              <a:ext cx="48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9"/>
            <p:cNvSpPr>
              <a:spLocks noChangeAspect="1" noChangeArrowheads="1"/>
            </p:cNvSpPr>
            <p:nvPr/>
          </p:nvSpPr>
          <p:spPr bwMode="auto">
            <a:xfrm rot="-10760086">
              <a:off x="2250" y="1347"/>
              <a:ext cx="47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90"/>
            <p:cNvSpPr>
              <a:spLocks noChangeAspect="1" noChangeArrowheads="1"/>
            </p:cNvSpPr>
            <p:nvPr/>
          </p:nvSpPr>
          <p:spPr bwMode="auto">
            <a:xfrm rot="-10760086">
              <a:off x="2064" y="1759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91"/>
            <p:cNvSpPr>
              <a:spLocks noChangeAspect="1" noChangeArrowheads="1"/>
            </p:cNvSpPr>
            <p:nvPr/>
          </p:nvSpPr>
          <p:spPr bwMode="auto">
            <a:xfrm rot="-10760086">
              <a:off x="2005" y="1739"/>
              <a:ext cx="49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92"/>
            <p:cNvSpPr>
              <a:spLocks noChangeAspect="1" noChangeArrowheads="1"/>
            </p:cNvSpPr>
            <p:nvPr/>
          </p:nvSpPr>
          <p:spPr bwMode="auto">
            <a:xfrm rot="-10760086">
              <a:off x="2033" y="1825"/>
              <a:ext cx="4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Text Box 93"/>
            <p:cNvSpPr txBox="1">
              <a:spLocks noChangeAspect="1" noChangeArrowheads="1"/>
            </p:cNvSpPr>
            <p:nvPr/>
          </p:nvSpPr>
          <p:spPr bwMode="auto">
            <a:xfrm>
              <a:off x="2061" y="1667"/>
              <a:ext cx="15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3" name="Text Box 94"/>
            <p:cNvSpPr txBox="1">
              <a:spLocks noChangeAspect="1" noChangeArrowheads="1"/>
            </p:cNvSpPr>
            <p:nvPr/>
          </p:nvSpPr>
          <p:spPr bwMode="auto">
            <a:xfrm>
              <a:off x="2145" y="1456"/>
              <a:ext cx="153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4" name="Text Box 95"/>
            <p:cNvSpPr txBox="1">
              <a:spLocks noChangeAspect="1" noChangeArrowheads="1"/>
            </p:cNvSpPr>
            <p:nvPr/>
          </p:nvSpPr>
          <p:spPr bwMode="auto">
            <a:xfrm>
              <a:off x="2031" y="1717"/>
              <a:ext cx="15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5" name="Text Box 96"/>
            <p:cNvSpPr txBox="1">
              <a:spLocks noChangeAspect="1" noChangeArrowheads="1"/>
            </p:cNvSpPr>
            <p:nvPr/>
          </p:nvSpPr>
          <p:spPr bwMode="auto">
            <a:xfrm>
              <a:off x="2176" y="1371"/>
              <a:ext cx="152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6" name="Text Box 97"/>
            <p:cNvSpPr txBox="1">
              <a:spLocks noChangeAspect="1" noChangeArrowheads="1"/>
            </p:cNvSpPr>
            <p:nvPr/>
          </p:nvSpPr>
          <p:spPr bwMode="auto">
            <a:xfrm>
              <a:off x="1995" y="1785"/>
              <a:ext cx="1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7" name="Text Box 98"/>
            <p:cNvSpPr txBox="1">
              <a:spLocks noChangeAspect="1" noChangeArrowheads="1"/>
            </p:cNvSpPr>
            <p:nvPr/>
          </p:nvSpPr>
          <p:spPr bwMode="auto">
            <a:xfrm>
              <a:off x="2216" y="1309"/>
              <a:ext cx="152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8" name="Text Box 99"/>
            <p:cNvSpPr txBox="1">
              <a:spLocks noChangeAspect="1" noChangeArrowheads="1"/>
            </p:cNvSpPr>
            <p:nvPr/>
          </p:nvSpPr>
          <p:spPr bwMode="auto">
            <a:xfrm>
              <a:off x="1965" y="1701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99" name="Text Box 100"/>
            <p:cNvSpPr txBox="1">
              <a:spLocks noChangeAspect="1" noChangeArrowheads="1"/>
            </p:cNvSpPr>
            <p:nvPr/>
          </p:nvSpPr>
          <p:spPr bwMode="auto">
            <a:xfrm>
              <a:off x="1991" y="1632"/>
              <a:ext cx="16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0" name="Text Box 101"/>
            <p:cNvSpPr txBox="1">
              <a:spLocks noChangeAspect="1" noChangeArrowheads="1"/>
            </p:cNvSpPr>
            <p:nvPr/>
          </p:nvSpPr>
          <p:spPr bwMode="auto">
            <a:xfrm>
              <a:off x="2042" y="1580"/>
              <a:ext cx="16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1" name="Text Box 102"/>
            <p:cNvSpPr txBox="1">
              <a:spLocks noChangeAspect="1" noChangeArrowheads="1"/>
            </p:cNvSpPr>
            <p:nvPr/>
          </p:nvSpPr>
          <p:spPr bwMode="auto">
            <a:xfrm>
              <a:off x="2141" y="1533"/>
              <a:ext cx="1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2" name="Text Box 103"/>
            <p:cNvSpPr txBox="1">
              <a:spLocks noChangeAspect="1" noChangeArrowheads="1"/>
            </p:cNvSpPr>
            <p:nvPr/>
          </p:nvSpPr>
          <p:spPr bwMode="auto">
            <a:xfrm>
              <a:off x="2204" y="1419"/>
              <a:ext cx="167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endParaRPr lang="en-US" sz="800">
                <a:solidFill>
                  <a:srgbClr val="FF9966"/>
                </a:solidFill>
              </a:endParaRPr>
            </a:p>
          </p:txBody>
        </p:sp>
        <p:sp>
          <p:nvSpPr>
            <p:cNvPr id="103" name="Line 104"/>
            <p:cNvSpPr>
              <a:spLocks noChangeAspect="1" noChangeShapeType="1"/>
            </p:cNvSpPr>
            <p:nvPr/>
          </p:nvSpPr>
          <p:spPr bwMode="auto">
            <a:xfrm>
              <a:off x="2269" y="1551"/>
              <a:ext cx="57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05"/>
            <p:cNvSpPr>
              <a:spLocks noChangeAspect="1" noChangeShapeType="1"/>
            </p:cNvSpPr>
            <p:nvPr/>
          </p:nvSpPr>
          <p:spPr bwMode="auto">
            <a:xfrm flipH="1">
              <a:off x="1994" y="1629"/>
              <a:ext cx="76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6"/>
            <p:cNvSpPr>
              <a:spLocks noChangeAspect="1" noChangeShapeType="1"/>
            </p:cNvSpPr>
            <p:nvPr/>
          </p:nvSpPr>
          <p:spPr bwMode="auto">
            <a:xfrm flipH="1">
              <a:off x="2185" y="1361"/>
              <a:ext cx="55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7"/>
            <p:cNvSpPr>
              <a:spLocks noChangeAspect="1" noChangeShapeType="1"/>
            </p:cNvSpPr>
            <p:nvPr/>
          </p:nvSpPr>
          <p:spPr bwMode="auto">
            <a:xfrm>
              <a:off x="2082" y="1843"/>
              <a:ext cx="51" cy="0"/>
            </a:xfrm>
            <a:prstGeom prst="line">
              <a:avLst/>
            </a:prstGeom>
            <a:noFill/>
            <a:ln w="9525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" name="Text Box 108"/>
          <p:cNvSpPr txBox="1">
            <a:spLocks noChangeArrowheads="1"/>
          </p:cNvSpPr>
          <p:nvPr/>
        </p:nvSpPr>
        <p:spPr bwMode="auto">
          <a:xfrm>
            <a:off x="6096000" y="320040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Expected width = 3195 +/-5 </a:t>
            </a:r>
            <a:r>
              <a:rPr lang="en-US" sz="1400" dirty="0">
                <a:latin typeface="Symbol" pitchFamily="-16" charset="2"/>
              </a:rPr>
              <a:t>m</a:t>
            </a:r>
            <a:r>
              <a:rPr lang="en-US" sz="1400" dirty="0"/>
              <a:t>m</a:t>
            </a:r>
          </a:p>
          <a:p>
            <a:r>
              <a:rPr lang="en-US" sz="1400" dirty="0"/>
              <a:t>Measured width =3203 +/-4 </a:t>
            </a:r>
            <a:r>
              <a:rPr lang="en-US" sz="1400" dirty="0">
                <a:latin typeface="Symbol" pitchFamily="-16" charset="2"/>
              </a:rPr>
              <a:t>m</a:t>
            </a:r>
            <a:r>
              <a:rPr lang="en-US" sz="1400" dirty="0"/>
              <a:t>m</a:t>
            </a:r>
          </a:p>
        </p:txBody>
      </p:sp>
      <p:graphicFrame>
        <p:nvGraphicFramePr>
          <p:cNvPr id="111" name="Object 109"/>
          <p:cNvGraphicFramePr>
            <a:graphicFrameLocks noChangeAspect="1"/>
          </p:cNvGraphicFramePr>
          <p:nvPr/>
        </p:nvGraphicFramePr>
        <p:xfrm>
          <a:off x="76200" y="2362200"/>
          <a:ext cx="4191000" cy="3987800"/>
        </p:xfrm>
        <a:graphic>
          <a:graphicData uri="http://schemas.openxmlformats.org/presentationml/2006/ole">
            <p:oleObj spid="_x0000_s33794" name="KGPlot" r:id="rId4" imgW="7010280" imgH="6667200" progId="">
              <p:embed/>
            </p:oleObj>
          </a:graphicData>
        </a:graphic>
      </p:graphicFrame>
      <p:sp>
        <p:nvSpPr>
          <p:cNvPr id="113" name="Text Box 112"/>
          <p:cNvSpPr txBox="1">
            <a:spLocks noChangeArrowheads="1"/>
          </p:cNvSpPr>
          <p:nvPr/>
        </p:nvSpPr>
        <p:spPr bwMode="auto">
          <a:xfrm>
            <a:off x="4038600" y="2971800"/>
            <a:ext cx="2159000" cy="6651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 Unicode MS" pitchFamily="34" charset="-128"/>
              </a:rPr>
              <a:t>S. Parker, C. Kenney, J. Segal, NIM A395 (1997) 328-343.</a:t>
            </a:r>
            <a:endParaRPr lang="en-US" sz="1200" dirty="0">
              <a:latin typeface="Arial Unicode MS" pitchFamily="34" charset="-128"/>
            </a:endParaRPr>
          </a:p>
        </p:txBody>
      </p:sp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4814888" y="3810000"/>
          <a:ext cx="4176712" cy="2254250"/>
        </p:xfrm>
        <a:graphic>
          <a:graphicData uri="http://schemas.openxmlformats.org/presentationml/2006/ole">
            <p:oleObj spid="_x0000_s33793" r:id="rId5" imgW="5494020" imgH="2964180" progId="Excel.Sheet.8">
              <p:embed/>
            </p:oleObj>
          </a:graphicData>
        </a:graphic>
      </p:graphicFrame>
      <p:sp>
        <p:nvSpPr>
          <p:cNvPr id="115" name="Slide Number Placeholder 1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6" name="Text Box 110"/>
          <p:cNvSpPr txBox="1">
            <a:spLocks noChangeArrowheads="1"/>
          </p:cNvSpPr>
          <p:nvPr/>
        </p:nvSpPr>
        <p:spPr bwMode="auto">
          <a:xfrm>
            <a:off x="1447800" y="6396335"/>
            <a:ext cx="5867400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 Unicode MS" pitchFamily="34" charset="-128"/>
              </a:rPr>
              <a:t>SLAC With</a:t>
            </a:r>
            <a:r>
              <a:rPr lang="en-US" sz="1200" dirty="0">
                <a:solidFill>
                  <a:srgbClr val="0000FF"/>
                </a:solidFill>
                <a:latin typeface="Arial Unicode MS" pitchFamily="34" charset="-128"/>
              </a:rPr>
              <a:t>:</a:t>
            </a:r>
            <a:r>
              <a:rPr lang="en-US" sz="1200" dirty="0">
                <a:latin typeface="Arial Unicode MS" pitchFamily="34" charset="-128"/>
              </a:rPr>
              <a:t> Manchester; New Mexico; Hawaii; Czech Tech. U. Prague; Nuclear Physics Inst. Czech Academy of Sciences; Los Alamos; </a:t>
            </a:r>
            <a:r>
              <a:rPr lang="en-US" sz="1200" dirty="0" smtClean="0">
                <a:latin typeface="Arial Unicode MS" pitchFamily="34" charset="-128"/>
              </a:rPr>
              <a:t>CERN for ATLAS</a:t>
            </a:r>
            <a:endParaRPr lang="en-US" sz="1200" dirty="0">
              <a:latin typeface="Arial Unicode MS" pitchFamily="34" charset="-128"/>
            </a:endParaRPr>
          </a:p>
        </p:txBody>
      </p:sp>
      <p:sp>
        <p:nvSpPr>
          <p:cNvPr id="117" name="Text Box 110"/>
          <p:cNvSpPr txBox="1">
            <a:spLocks noChangeArrowheads="1"/>
          </p:cNvSpPr>
          <p:nvPr/>
        </p:nvSpPr>
        <p:spPr bwMode="auto">
          <a:xfrm>
            <a:off x="2286000" y="6172200"/>
            <a:ext cx="3657600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 Unicode MS" pitchFamily="34" charset="-128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 Unicode MS" pitchFamily="34" charset="-128"/>
              </a:rPr>
              <a:t>FNALWith</a:t>
            </a:r>
            <a:r>
              <a:rPr lang="en-US" sz="1200" dirty="0">
                <a:solidFill>
                  <a:srgbClr val="0000FF"/>
                </a:solidFill>
                <a:latin typeface="Arial Unicode MS" pitchFamily="34" charset="-128"/>
              </a:rPr>
              <a:t>:</a:t>
            </a:r>
            <a:r>
              <a:rPr lang="en-US" sz="1200" dirty="0">
                <a:latin typeface="Arial Unicode MS" pitchFamily="34" charset="-128"/>
              </a:rPr>
              <a:t> </a:t>
            </a:r>
            <a:r>
              <a:rPr lang="en-US" sz="1200" dirty="0" smtClean="0">
                <a:latin typeface="Arial Unicode MS" pitchFamily="34" charset="-128"/>
              </a:rPr>
              <a:t>Purdue + others for CMS</a:t>
            </a:r>
            <a:endParaRPr lang="en-US" sz="1200" dirty="0">
              <a:latin typeface="Arial Unicode MS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400800" y="6172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Macfarlane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and DAQ R&amp;D</a:t>
            </a:r>
            <a:endParaRPr lang="en-US" dirty="0"/>
          </a:p>
        </p:txBody>
      </p:sp>
      <p:pic>
        <p:nvPicPr>
          <p:cNvPr id="6" name="Picture 5" descr="uTCAcard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38800" y="5299075"/>
            <a:ext cx="3200400" cy="1558925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5029200" y="762000"/>
            <a:ext cx="4114800" cy="6858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Arial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CMS: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μTCA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Derived from AMC std.</a:t>
            </a:r>
          </a:p>
        </p:txBody>
      </p:sp>
      <p:pic>
        <p:nvPicPr>
          <p:cNvPr id="8" name="Picture 7" descr="uTCA_crate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476036"/>
            <a:ext cx="3810000" cy="2714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8213" y="4572000"/>
            <a:ext cx="4105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ea typeface="AppleGothic"/>
                <a:cs typeface="AppleGothic"/>
              </a:rPr>
              <a:t>Single Module (shown): 75 </a:t>
            </a:r>
            <a:r>
              <a:rPr lang="en-US" dirty="0" err="1" smtClean="0">
                <a:ea typeface="AppleGothic"/>
                <a:cs typeface="AppleGothic"/>
              </a:rPr>
              <a:t>x</a:t>
            </a:r>
            <a:r>
              <a:rPr lang="en-US" dirty="0" smtClean="0">
                <a:ea typeface="AppleGothic"/>
                <a:cs typeface="AppleGothic"/>
              </a:rPr>
              <a:t> 180 mm</a:t>
            </a:r>
          </a:p>
          <a:p>
            <a:pPr algn="r"/>
            <a:r>
              <a:rPr lang="en-US" dirty="0" smtClean="0">
                <a:ea typeface="AppleGothic"/>
                <a:cs typeface="AppleGothic"/>
              </a:rPr>
              <a:t>Double Module: 150 </a:t>
            </a:r>
            <a:r>
              <a:rPr lang="en-US" dirty="0" err="1" smtClean="0">
                <a:ea typeface="AppleGothic"/>
                <a:cs typeface="AppleGothic"/>
              </a:rPr>
              <a:t>x</a:t>
            </a:r>
            <a:r>
              <a:rPr lang="en-US" dirty="0" smtClean="0">
                <a:ea typeface="AppleGothic"/>
                <a:cs typeface="AppleGothic"/>
              </a:rPr>
              <a:t> 180mm</a:t>
            </a:r>
            <a:endParaRPr lang="en-US" dirty="0">
              <a:ea typeface="AppleGothic"/>
              <a:cs typeface="Apple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64886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Smith, Macfarlane</a:t>
            </a: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447800"/>
            <a:ext cx="4343400" cy="122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46800"/>
          <a:lstStyle/>
          <a:p>
            <a:pPr marL="339725" indent="-339725" defTabSz="457200" eaLnBrk="0" hangingPunct="0">
              <a:spcBef>
                <a:spcPts val="400"/>
              </a:spcBef>
              <a:buClr>
                <a:srgbClr val="000000"/>
              </a:buClr>
              <a:buSzPct val="100000"/>
              <a:buFont typeface="Arial Unicode MS" pitchFamily="34" charset="-128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 smtClean="0">
                <a:solidFill>
                  <a:srgbClr val="000000"/>
                </a:solidFill>
                <a:ea typeface="ＭＳ Ｐゴシック" pitchFamily="-16" charset="-128"/>
              </a:rPr>
              <a:t>ATLAS: ATCA </a:t>
            </a:r>
            <a:endParaRPr lang="en-US" b="1" dirty="0">
              <a:solidFill>
                <a:srgbClr val="000000"/>
              </a:solidFill>
              <a:ea typeface="ＭＳ Ｐゴシック" pitchFamily="-16" charset="-128"/>
            </a:endParaRPr>
          </a:p>
          <a:p>
            <a:pPr marL="739775" lvl="1" indent="-282575" defTabSz="457200" eaLnBrk="0" hangingPunct="0">
              <a:spcBef>
                <a:spcPts val="400"/>
              </a:spcBef>
              <a:buClr>
                <a:srgbClr val="0033CC"/>
              </a:buClr>
              <a:buSzPct val="100000"/>
              <a:buFont typeface="Arial Unicode MS" pitchFamily="34" charset="-128"/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>
                <a:ea typeface="ＭＳ Ｐゴシック" pitchFamily="-16" charset="-128"/>
              </a:rPr>
              <a:t>Advanced Telecommunication Computing Architecture</a:t>
            </a:r>
          </a:p>
          <a:p>
            <a:pPr marL="739775" lvl="1" indent="-282575" defTabSz="457200" eaLnBrk="0" hangingPunct="0">
              <a:spcBef>
                <a:spcPts val="400"/>
              </a:spcBef>
              <a:buClr>
                <a:srgbClr val="0033CC"/>
              </a:buClr>
              <a:buSzPct val="100000"/>
              <a:buFont typeface="Arial Unicode MS" pitchFamily="34" charset="-128"/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b="1" dirty="0">
                <a:ea typeface="ＭＳ Ｐゴシック" pitchFamily="-16" charset="-128"/>
              </a:rPr>
              <a:t>Crate based, serial backplane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838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experiments are looking at industry standards</a:t>
            </a:r>
            <a:endParaRPr lang="en-US" dirty="0"/>
          </a:p>
        </p:txBody>
      </p:sp>
      <p:pic>
        <p:nvPicPr>
          <p:cNvPr id="13" name="Picture 12" descr="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43200"/>
            <a:ext cx="4433454" cy="27432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4419600" cy="838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Large modern FPGAs for versatile generic DAQ with its core effort named as Reconfigurable Cluster Element (RCEs), implemented on ATCA platform.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 LOGIC CELLS</a:t>
            </a:r>
            <a:endParaRPr lang="en-US" dirty="0"/>
          </a:p>
        </p:txBody>
      </p:sp>
      <p:pic>
        <p:nvPicPr>
          <p:cNvPr id="6" name="Picture 5" descr="xilinx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950" y="1034766"/>
            <a:ext cx="7758050" cy="5518434"/>
          </a:xfrm>
          <a:prstGeom prst="rect">
            <a:avLst/>
          </a:prstGeom>
        </p:spPr>
      </p:pic>
      <p:pic>
        <p:nvPicPr>
          <p:cNvPr id="7" name="Picture 6" descr="timeli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14977"/>
            <a:ext cx="5791201" cy="2261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3581400"/>
            <a:ext cx="2971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ea typeface="AppleGothic"/>
                <a:cs typeface="AppleGothic"/>
              </a:rPr>
              <a:t>Next generation 28 nm:</a:t>
            </a:r>
            <a:endParaRPr lang="en-US" dirty="0">
              <a:latin typeface="+mj-lt"/>
              <a:ea typeface="AppleGothic"/>
              <a:cs typeface="AppleGothic"/>
            </a:endParaRPr>
          </a:p>
        </p:txBody>
      </p:sp>
      <p:pic>
        <p:nvPicPr>
          <p:cNvPr id="9" name="Picture 8" descr="xilinx-t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688" y="5951538"/>
            <a:ext cx="1006475" cy="358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Wesley Smith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029200" cy="990600"/>
          </a:xfrm>
        </p:spPr>
        <p:txBody>
          <a:bodyPr/>
          <a:lstStyle/>
          <a:p>
            <a:r>
              <a:rPr lang="en-US" dirty="0" smtClean="0"/>
              <a:t>Track triggers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0600" y="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μ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e and jet rates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exceed 100kHz at SLHC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5400675" y="609601"/>
            <a:ext cx="3438525" cy="3505200"/>
            <a:chOff x="5400675" y="609600"/>
            <a:chExt cx="3743325" cy="3514235"/>
          </a:xfrm>
        </p:grpSpPr>
        <p:pic>
          <p:nvPicPr>
            <p:cNvPr id="2150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00675" y="609600"/>
              <a:ext cx="3743325" cy="3514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825817" y="3054284"/>
              <a:ext cx="2453809" cy="647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L= 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cm</a:t>
              </a:r>
              <a:r>
                <a:rPr lang="en-US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s</a:t>
              </a:r>
              <a:r>
                <a:rPr lang="en-US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-1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Muon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L1 trigger rate</a:t>
              </a:r>
              <a:endPara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791200" y="2590800"/>
              <a:ext cx="3352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4800600" cy="331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2400" y="1066800"/>
            <a:ext cx="5105400" cy="2209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Online trigger CMS (L1) must  operate with a maximum 100 kHz rate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Higher L1 thresholds degrade physics sensitivity 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Opportunity to use new tracker to provide input to the trigger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ugment future trigger with tracking information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53000" y="4191000"/>
            <a:ext cx="4038600" cy="2286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Planning new trigger platform based 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μTCA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 in parallel with the current trigger until it retires.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 will use 3.2Gbps links, standard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μTCA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processing cards using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Virtex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5 FPGAs and large signal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crosspoint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switches.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80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r>
              <a:rPr lang="en-US" dirty="0" smtClean="0"/>
              <a:t>, Smith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module with vertical integration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5595938" y="0"/>
          <a:ext cx="3384550" cy="4432300"/>
        </p:xfrm>
        <a:graphic>
          <a:graphicData uri="http://schemas.openxmlformats.org/presentationml/2006/ole">
            <p:oleObj spid="_x0000_s82946" name="Document" r:id="rId3" imgW="16461498" imgH="20996031" progId="Word.Document.12">
              <p:link updateAutomatic="1"/>
            </p:oleObj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130300"/>
            <a:ext cx="5626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A single chip on the bottom tier can 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connect to both top and bottom 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sensors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sym typeface="Symbol"/>
              </a:rPr>
              <a:t>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locally correlate information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Enabled by “vertical interconnected” (3D) technology.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Analog information from the top 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sensor is passed to ROIC through the</a:t>
            </a:r>
            <a:br>
              <a:rPr lang="en-US" sz="1800" b="1" kern="0" dirty="0">
                <a:solidFill>
                  <a:schemeClr val="accent2"/>
                </a:solidFill>
                <a:latin typeface="+mn-lt"/>
              </a:rPr>
            </a:b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interposer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VICTR Chip </a:t>
            </a:r>
            <a:r>
              <a:rPr lang="en-US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intended to demonstrate the ingredients of a 3D-based track trigger</a:t>
            </a:r>
          </a:p>
          <a:p>
            <a:pPr marL="228600" lvl="2" indent="-228600">
              <a:spcBef>
                <a:spcPct val="20000"/>
              </a:spcBef>
              <a:buFont typeface="Symbol" pitchFamily="18" charset="2"/>
              <a:buChar char="·"/>
              <a:defRPr/>
            </a:pPr>
            <a:endParaRPr lang="en-US" sz="1800" b="1" kern="0" dirty="0">
              <a:solidFill>
                <a:schemeClr val="accent2"/>
              </a:solidFill>
              <a:latin typeface="+mn-lt"/>
            </a:endParaRPr>
          </a:p>
          <a:p>
            <a:pPr marL="628650" lvl="1" indent="-228600">
              <a:spcBef>
                <a:spcPct val="20000"/>
              </a:spcBef>
              <a:buSzPct val="60000"/>
              <a:buFont typeface="ZapfDingbats" pitchFamily="82" charset="2"/>
              <a:buChar char="u"/>
              <a:defRPr/>
            </a:pPr>
            <a:endParaRPr lang="en-US" sz="1800" b="1" kern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35500" y="4457700"/>
            <a:ext cx="450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1450" lvl="1" indent="-228600">
              <a:spcBef>
                <a:spcPct val="20000"/>
              </a:spcBef>
              <a:buSzPct val="60000"/>
              <a:buFont typeface="ZapfDingbats" pitchFamily="82" charset="2"/>
              <a:buChar char="s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One layer of chips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sym typeface="Symbol"/>
              </a:rPr>
              <a:t>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No “horizontal” data transfer 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sym typeface="Symbol"/>
              </a:rPr>
              <a:t>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 lower noise and power</a:t>
            </a:r>
          </a:p>
          <a:p>
            <a:pPr marL="171450" lvl="1" indent="-228600">
              <a:spcBef>
                <a:spcPct val="20000"/>
              </a:spcBef>
              <a:buSzPct val="60000"/>
              <a:buFont typeface="ZapfDingbats" pitchFamily="82" charset="2"/>
              <a:buChar char="s"/>
              <a:defRPr/>
            </a:pP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Fine Z information is not necessary on the top sensor (~1 cm </a:t>
            </a:r>
            <a:r>
              <a:rPr lang="en-US" sz="1800" b="1" kern="0" dirty="0" err="1">
                <a:solidFill>
                  <a:schemeClr val="accent2"/>
                </a:solidFill>
                <a:latin typeface="+mn-lt"/>
              </a:rPr>
              <a:t>vs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</a:rPr>
              <a:t> ~1-2 mm) strips can be used to minimize via density in the interposer</a:t>
            </a:r>
          </a:p>
          <a:p>
            <a:pPr marL="628650" lvl="1" indent="-228600">
              <a:spcBef>
                <a:spcPct val="20000"/>
              </a:spcBef>
              <a:buSzPct val="60000"/>
              <a:buFont typeface="ZapfDingbats" pitchFamily="82" charset="2"/>
              <a:buChar char="u"/>
              <a:defRPr/>
            </a:pPr>
            <a:endParaRPr lang="en-US" sz="1800" b="1" kern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3402013"/>
            <a:ext cx="40386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ct val="20000"/>
              </a:spcBef>
              <a:buFont typeface="Arial" pitchFamily="34" charset="0"/>
              <a:buChar char="•"/>
            </a:pPr>
            <a:endParaRPr lang="en-US" sz="1800" b="1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5" descr="VICTR_zTier_Layout.jpg"/>
          <p:cNvPicPr>
            <a:picLocks noChangeAspect="1"/>
          </p:cNvPicPr>
          <p:nvPr/>
        </p:nvPicPr>
        <p:blipFill>
          <a:blip r:embed="rId4" cstate="print"/>
          <a:srcRect t="2335" b="778"/>
          <a:stretch>
            <a:fillRect/>
          </a:stretch>
        </p:blipFill>
        <p:spPr bwMode="auto">
          <a:xfrm>
            <a:off x="293688" y="4292600"/>
            <a:ext cx="172561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4" descr="VICTR_phiTier_Layou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3325" y="4191000"/>
            <a:ext cx="17303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43000" y="6488668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Ramberger</a:t>
            </a:r>
            <a:r>
              <a:rPr lang="en-US" dirty="0" smtClean="0"/>
              <a:t>, </a:t>
            </a:r>
            <a:r>
              <a:rPr lang="en-US" dirty="0" err="1" smtClean="0"/>
              <a:t>Seiden</a:t>
            </a:r>
            <a:r>
              <a:rPr lang="en-US" dirty="0" smtClean="0"/>
              <a:t>, Smith, Lipton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75773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908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Pattern Matching at L2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343400" cy="34290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Each charged particle generates a </a:t>
            </a:r>
            <a:r>
              <a:rPr lang="en-US" sz="1800" b="1" dirty="0" smtClean="0"/>
              <a:t>hit pattern in a tracker</a:t>
            </a:r>
          </a:p>
          <a:p>
            <a:r>
              <a:rPr lang="en-US" sz="1800" dirty="0" smtClean="0"/>
              <a:t>All possible hit patterns stored in memory </a:t>
            </a:r>
            <a:r>
              <a:rPr lang="en-US" sz="1800" b="1" dirty="0" smtClean="0"/>
              <a:t>(pattern bank)</a:t>
            </a:r>
          </a:p>
          <a:p>
            <a:r>
              <a:rPr lang="en-US" sz="1800" dirty="0" smtClean="0"/>
              <a:t>Hit pattern matching a pre-computed pattern = </a:t>
            </a:r>
            <a:r>
              <a:rPr lang="en-US" sz="1800" b="1" dirty="0" smtClean="0"/>
              <a:t>Candidate Track </a:t>
            </a:r>
            <a:r>
              <a:rPr lang="en-US" sz="1800" dirty="0" smtClean="0"/>
              <a:t>High degree of parallelism (Associative Memory to provide track info</a:t>
            </a:r>
          </a:p>
          <a:p>
            <a:pPr marL="166688" indent="-166688"/>
            <a:r>
              <a:rPr lang="en-US" sz="1800" dirty="0" smtClean="0"/>
              <a:t>Implementer in</a:t>
            </a:r>
          </a:p>
          <a:p>
            <a:pPr marL="532448" lvl="1" indent="-166688"/>
            <a:r>
              <a:rPr lang="en-US" sz="1600" dirty="0" smtClean="0"/>
              <a:t>Silicon Vertex Tracker at CDF</a:t>
            </a:r>
          </a:p>
          <a:p>
            <a:pPr marL="532448" lvl="1" indent="-166688">
              <a:buFont typeface="Arial" pitchFamily="34" charset="0"/>
              <a:buChar char="•"/>
            </a:pPr>
            <a:r>
              <a:rPr lang="en-US" sz="1600" dirty="0" smtClean="0"/>
              <a:t>Fast Track trigger at H1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76800" y="914400"/>
            <a:ext cx="3962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Fast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TracKer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(FTK) in ATLAS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Goal: reconstruct offline-like tracks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time for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L2 decision @ 100 kHz (L1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rate).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Adapt SVT (+GF) experience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Atlas</a:t>
            </a:r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43400"/>
            <a:ext cx="466736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500" y="3048000"/>
            <a:ext cx="269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895600"/>
            <a:ext cx="2059418" cy="114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343400" y="2667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pattern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Pattern Bank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621166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Smith, </a:t>
            </a:r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8915400" cy="3505200"/>
          </a:xfrm>
        </p:spPr>
        <p:txBody>
          <a:bodyPr>
            <a:normAutofit/>
          </a:bodyPr>
          <a:lstStyle/>
          <a:p>
            <a:pPr marL="341313" indent="-341313" defTabSz="455613">
              <a:lnSpc>
                <a:spcPct val="80000"/>
              </a:lnSpc>
            </a:pPr>
            <a:endParaRPr lang="en-US" sz="1900" dirty="0" smtClean="0">
              <a:solidFill>
                <a:srgbClr val="3333FF"/>
              </a:solidFill>
            </a:endParaRPr>
          </a:p>
          <a:p>
            <a:pPr marL="341313" indent="-341313" defTabSz="455613">
              <a:lnSpc>
                <a:spcPct val="80000"/>
              </a:lnSpc>
            </a:pPr>
            <a:r>
              <a:rPr lang="en-US" sz="1800" b="1" dirty="0" smtClean="0">
                <a:solidFill>
                  <a:srgbClr val="3333FF"/>
                </a:solidFill>
              </a:rPr>
              <a:t>ATLAS program makes use of three VLSI technologies: </a:t>
            </a:r>
            <a:r>
              <a:rPr lang="en-US" sz="1800" b="1" dirty="0" err="1" smtClean="0">
                <a:solidFill>
                  <a:srgbClr val="3333FF"/>
                </a:solidFill>
              </a:rPr>
              <a:t>SiGe</a:t>
            </a:r>
            <a:r>
              <a:rPr lang="en-US" sz="1800" b="1" dirty="0" smtClean="0">
                <a:solidFill>
                  <a:srgbClr val="3333FF"/>
                </a:solidFill>
              </a:rPr>
              <a:t> bipolar,  130 nm CMOS, and silicon-on-sapphire.  </a:t>
            </a:r>
          </a:p>
          <a:p>
            <a:pPr marL="798513" lvl="1" indent="-341313" algn="just" defTabSz="455613">
              <a:lnSpc>
                <a:spcPct val="80000"/>
              </a:lnSpc>
            </a:pPr>
            <a:r>
              <a:rPr lang="en-US" sz="1800" dirty="0" smtClean="0">
                <a:solidFill>
                  <a:srgbClr val="3333FF"/>
                </a:solidFill>
              </a:rPr>
              <a:t>Allows an evolution of the calorimeter readout architecture and of the level-1 calorimeter trigger toward a much more powerful trigger with more flexibility.</a:t>
            </a:r>
          </a:p>
          <a:p>
            <a:pPr marL="798513" lvl="1" indent="-341313" algn="just" defTabSz="455613">
              <a:lnSpc>
                <a:spcPct val="80000"/>
              </a:lnSpc>
            </a:pPr>
            <a:r>
              <a:rPr lang="en-US" sz="1800" dirty="0" smtClean="0">
                <a:solidFill>
                  <a:srgbClr val="3333FF"/>
                </a:solidFill>
              </a:rPr>
              <a:t>R&amp;D activities in the US to date: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Front-End electronics: ASIC development in </a:t>
            </a:r>
            <a:r>
              <a:rPr lang="en-US" sz="1800" dirty="0" err="1" smtClean="0">
                <a:solidFill>
                  <a:srgbClr val="3333FF"/>
                </a:solidFill>
              </a:rPr>
              <a:t>SiGe</a:t>
            </a:r>
            <a:r>
              <a:rPr lang="en-US" sz="1800" dirty="0" smtClean="0">
                <a:solidFill>
                  <a:srgbClr val="3333FF"/>
                </a:solidFill>
              </a:rPr>
              <a:t> process for analog front-end (BNL and Penn).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Digitization and multiplexing, ADC under development (Columbia).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High speed optical links (SMU).</a:t>
            </a:r>
          </a:p>
          <a:p>
            <a:pPr marL="1255713" lvl="2" indent="-341313" algn="just" defTabSz="45561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3333FF"/>
                </a:solidFill>
              </a:rPr>
              <a:t>Radiation hard power supply systems required (BNL).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LAR calorimeter upgrade</a:t>
            </a:r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3581400" y="1066800"/>
            <a:ext cx="55626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1313" indent="-341313" defTabSz="455613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Develop system architecture capable of maintaining detector performance with a very high pileup rate from minimum bias.</a:t>
            </a:r>
          </a:p>
          <a:p>
            <a:pPr marL="341313" indent="-341313" defTabSz="455613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Improve trigger selectivity – which may boost discovery capabilities in physics searches.</a:t>
            </a:r>
          </a:p>
          <a:p>
            <a:pPr marL="798513" lvl="1" indent="-341313" defTabSz="455613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For both lepton and jet trigger thresholds and turn-on curve.</a:t>
            </a:r>
          </a:p>
          <a:p>
            <a:pPr marL="341313" indent="-341313" defTabSz="455613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Helvetica" pitchFamily="34" charset="0"/>
              </a:rPr>
              <a:t>Using a completely digital readout architecture</a:t>
            </a:r>
            <a:endParaRPr lang="en-US" dirty="0">
              <a:solidFill>
                <a:schemeClr val="tx1"/>
              </a:solidFill>
              <a:latin typeface="Helvetica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8130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6324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this workshop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2000" b="1" dirty="0" smtClean="0"/>
              <a:t>To survey the detector research and development currently being carried out at national laboratories and universities</a:t>
            </a:r>
          </a:p>
          <a:p>
            <a:pPr marL="347663" indent="-347663">
              <a:buFont typeface="Arial" pitchFamily="34" charset="0"/>
              <a:buChar char="•"/>
            </a:pPr>
            <a:r>
              <a:rPr lang="en-US" sz="2000" b="1" dirty="0" smtClean="0"/>
              <a:t>To identify the areas of detector R&amp;D that hold greatest promise</a:t>
            </a:r>
          </a:p>
          <a:p>
            <a:pPr marL="347663" indent="-347663">
              <a:buFont typeface="Arial" pitchFamily="34" charset="0"/>
              <a:buChar char="•"/>
            </a:pPr>
            <a:r>
              <a:rPr lang="en-US" sz="2000" b="1" dirty="0" smtClean="0"/>
              <a:t>To identify current challenges and future needs of all stakeholders and discuss the future of detector R&amp;D in the U.S.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752600" y="44958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“Is there sufficient interest in a national program to</a:t>
            </a:r>
          </a:p>
          <a:p>
            <a:r>
              <a:rPr lang="en-US" b="1" dirty="0" smtClean="0"/>
              <a:t>form a group to create a proposal?”</a:t>
            </a:r>
          </a:p>
          <a:p>
            <a:r>
              <a:rPr lang="en-US" i="1" dirty="0" smtClean="0"/>
              <a:t>For discussion at the DPF meeting next summer?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594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Chip Brock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SiPM</a:t>
            </a:r>
            <a:r>
              <a:rPr lang="en-US" dirty="0" smtClean="0"/>
              <a:t> R&amp;D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85800"/>
            <a:ext cx="7061200" cy="529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 the potential to create a revolution in photo-detection applications from HEP research to PET scanners to Innovative new applications</a:t>
            </a: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devices enhance the performance of existing LHC tile-fiber calorimeters in important ways:</a:t>
            </a:r>
          </a:p>
          <a:p>
            <a:pPr marL="742950" marR="0" lvl="1" indent="-28575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photodetection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efficiency (20-35%) + high pixel gain (x10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in a compact package: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Signal/Noise for High Granularity Longitudinally Segmented Readout and In situ MIP Calibration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leakage noise and high PDE for “quiet” Lepton ID vetoes and isolation variables (e/pi separation,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/jet separation, tau/jet separation)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Eliminates orientation sensitivity to magnetic field</a:t>
            </a:r>
          </a:p>
          <a:p>
            <a:pPr marL="1143000" marR="0" lvl="2" indent="-2286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fast analog signals for precision timing/TDC</a:t>
            </a:r>
          </a:p>
          <a:p>
            <a:pPr marL="342900" marR="0" lvl="0" indent="-34290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Collaboration with Industry 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Development</a:t>
            </a:r>
          </a:p>
          <a:p>
            <a:pPr marL="742950" marR="0" lvl="1" indent="-28575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Evaluated devices from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Zecotek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HPK, CPTA and FBK for PDE, response time, neutron sensitivity and radiation hardness</a:t>
            </a:r>
          </a:p>
          <a:p>
            <a:pPr marL="742950" marR="0" lvl="1" indent="-285750" algn="l" defTabSz="9128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Boston University, FNAL, Iowa, Northeastern, Notre Dame, Maryland, Minnesota, Princeton </a:t>
            </a:r>
          </a:p>
        </p:txBody>
      </p:sp>
      <p:pic>
        <p:nvPicPr>
          <p:cNvPr id="5" name="Content Placeholder 5" descr="LHC37.png"/>
          <p:cNvPicPr>
            <a:picLocks noChangeAspect="1"/>
          </p:cNvPicPr>
          <p:nvPr/>
        </p:nvPicPr>
        <p:blipFill>
          <a:blip r:embed="rId2" cstate="print"/>
          <a:srcRect l="46127" t="62381" r="34351" b="1407"/>
          <a:stretch>
            <a:fillRect/>
          </a:stretch>
        </p:blipFill>
        <p:spPr bwMode="auto">
          <a:xfrm>
            <a:off x="7085013" y="1130300"/>
            <a:ext cx="20716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PK15micron.png"/>
          <p:cNvPicPr>
            <a:picLocks noChangeAspect="1"/>
          </p:cNvPicPr>
          <p:nvPr/>
        </p:nvPicPr>
        <p:blipFill>
          <a:blip r:embed="rId3" cstate="print"/>
          <a:srcRect b="49564"/>
          <a:stretch>
            <a:fillRect/>
          </a:stretch>
        </p:blipFill>
        <p:spPr bwMode="auto">
          <a:xfrm>
            <a:off x="7185025" y="4276725"/>
            <a:ext cx="17018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670675" y="4713288"/>
            <a:ext cx="1192213" cy="5048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</a:rPr>
              <a:t>HPK 2010</a:t>
            </a:r>
          </a:p>
        </p:txBody>
      </p:sp>
      <p:pic>
        <p:nvPicPr>
          <p:cNvPr id="8" name="Picture 6" descr="IMG_2523.jpg"/>
          <p:cNvPicPr>
            <a:picLocks noChangeAspect="1"/>
          </p:cNvPicPr>
          <p:nvPr/>
        </p:nvPicPr>
        <p:blipFill>
          <a:blip r:embed="rId4" cstate="print"/>
          <a:srcRect t="29578" b="31689"/>
          <a:stretch>
            <a:fillRect/>
          </a:stretch>
        </p:blipFill>
        <p:spPr bwMode="auto">
          <a:xfrm>
            <a:off x="6835775" y="5635625"/>
            <a:ext cx="23082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835775" y="6189663"/>
            <a:ext cx="1927225" cy="46513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rgbClr val="000000"/>
                </a:solidFill>
              </a:rPr>
              <a:t>Zecotek</a:t>
            </a:r>
            <a:r>
              <a:rPr lang="en-US" sz="1800" dirty="0">
                <a:solidFill>
                  <a:srgbClr val="000000"/>
                </a:solidFill>
              </a:rPr>
              <a:t> 2009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6600" y="621166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r>
              <a:rPr lang="en-US" dirty="0" smtClean="0"/>
              <a:t>, </a:t>
            </a:r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0" y="0"/>
            <a:ext cx="7358062" cy="901700"/>
          </a:xfrm>
          <a:prstGeom prst="rect">
            <a:avLst/>
          </a:prstGeom>
        </p:spPr>
        <p:txBody>
          <a:bodyPr vert="horz" lIns="35717" tIns="35717" rIns="35717" bIns="35717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Micromegas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MPGD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3088" y="1731963"/>
            <a:ext cx="4760912" cy="3090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 defTabSz="642938"/>
            <a:fld id="{1409D166-D94E-4E9B-9A14-E5DCFEB28097}" type="slidenum">
              <a:rPr lang="en-US" sz="1300">
                <a:solidFill>
                  <a:srgbClr val="98B7FE"/>
                </a:solidFill>
                <a:latin typeface="Gill Sans" pitchFamily="-16" charset="0"/>
                <a:sym typeface="Gill Sans" pitchFamily="-16" charset="0"/>
              </a:rPr>
              <a:pPr algn="ctr" defTabSz="642938"/>
              <a:t>21</a:t>
            </a:fld>
            <a:endParaRPr lang="en-US" sz="1300">
              <a:solidFill>
                <a:srgbClr val="98B7FE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990600"/>
            <a:ext cx="4143375" cy="5410200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64291" tIns="64291" rIns="64291" bIns="64291" numCol="1" anchor="ctr" anchorCtr="0" compatLnSpc="1">
            <a:prstTxWarp prst="textNoShape">
              <a:avLst/>
            </a:prstTxWarp>
          </a:bodyPr>
          <a:lstStyle/>
          <a:p>
            <a:pPr marL="231775" marR="0" lvl="0" indent="-17303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6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Advantages of (Bulk) </a:t>
            </a:r>
            <a:r>
              <a:rPr kumimoji="0" lang="en-US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Micromegas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charset="-128"/>
            </a:endParaRP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Large active areas achievable (~m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)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Standard Industrial PCB processing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Excellent spatial resolution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Capable of operating in high rate environments</a:t>
            </a:r>
          </a:p>
          <a:p>
            <a:pPr marL="231775" marR="0" lvl="1" indent="-173038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Well suited for upgrade of ATLAS forward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  <a:sym typeface="Symbol" pitchFamily="-16" charset="2"/>
              </a:rPr>
              <a:t>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 chambers or other future large area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522"/>
                </a:solidFill>
                <a:effectLst/>
                <a:uLnTx/>
                <a:uFillTx/>
                <a:latin typeface="+mn-lt"/>
                <a:ea typeface="+mn-ea"/>
              </a:rPr>
              <a:t> spectrometers</a:t>
            </a:r>
          </a:p>
          <a:p>
            <a:pPr marL="347663" marR="0" lvl="0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6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R&amp;D Program</a:t>
            </a:r>
          </a:p>
          <a:p>
            <a:pPr marL="347663" marR="0" lvl="1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Signal formation calculation; readout anode optimization; studies through test beams at CERN (RD51)</a:t>
            </a:r>
          </a:p>
          <a:p>
            <a:pPr marL="347663" marR="0" lvl="1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Development of front-end ASIC optimized for both position and time resolution</a:t>
            </a:r>
          </a:p>
          <a:p>
            <a:pPr marL="347663" marR="0" lvl="1" indent="-347663" algn="l" defTabSz="914400" rtl="0" eaLnBrk="1" fontAlgn="base" latinLnBrk="0" hangingPunct="1">
              <a:lnSpc>
                <a:spcPct val="80000"/>
              </a:lnSpc>
              <a:spcBef>
                <a:spcPts val="1663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Times" pitchFamily="-16" charset="0"/>
              <a:buChar char="•"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Partnership with industries for large area (&gt;1m</a:t>
            </a:r>
            <a:r>
              <a:rPr kumimoji="0" lang="en-US" sz="1400" b="0" i="1" u="none" strike="noStrike" kern="0" cap="none" spc="0" normalizeH="0" baseline="32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</a:rPr>
              <a:t>) detector structures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ヒラギノ角ゴ ProN W6" pitchFamily="-16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800600" y="4876800"/>
            <a:ext cx="3789363" cy="1231900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lIns="128583" tIns="128583" rIns="128583" bIns="128583" anchor="ctr"/>
          <a:lstStyle/>
          <a:p>
            <a:pPr marL="0" lvl="1" defTabSz="642938">
              <a:spcBef>
                <a:spcPts val="1263"/>
              </a:spcBef>
              <a:buClr>
                <a:srgbClr val="C00000"/>
              </a:buClr>
              <a:buSzPct val="110000"/>
            </a:pPr>
            <a:r>
              <a:rPr lang="en-US" sz="1600">
                <a:solidFill>
                  <a:srgbClr val="040522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Precise control of amplification gap is achieved by insulating pillars fabricated with standard PCB laminating, masking, and etching techniques.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00600" y="6172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Littenberg</a:t>
            </a:r>
            <a:r>
              <a:rPr lang="en-US" dirty="0" smtClean="0"/>
              <a:t>, Yu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1219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eta </a:t>
            </a:r>
            <a:r>
              <a:rPr lang="en-US" dirty="0" err="1" smtClean="0"/>
              <a:t>Muon</a:t>
            </a:r>
            <a:r>
              <a:rPr lang="en-US" dirty="0" smtClean="0"/>
              <a:t> detection at the LHC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Energy Frontier:                    lepton colliders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524000"/>
            <a:ext cx="6248400" cy="4876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ILC    0.5-1.0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e+e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linear collider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Superconducting RF accelerating cavities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Technology demonstrated, ready to propose ~2012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Physics/Detectors well studied, R&amp;D ready ~2012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   3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e+e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linear collider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beam acceleration with warm RF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R&amp;D underway, but technical demonstrations needed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Machine and Detector CDR in 2011, TDR in 2018-20?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Collider 3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µ+µ- storage ring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Fermilab’s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Accelerator Proposal will study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technical feasibility and cost of the machine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Conceptual design ~2016-17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Technical design and demonstrations 20??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ILC_layout_twin_tun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295400"/>
            <a:ext cx="2273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Picture 27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9718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Muon_collider_site_map_072409.jpg"/>
          <p:cNvPicPr>
            <a:picLocks noChangeAspect="1"/>
          </p:cNvPicPr>
          <p:nvPr/>
        </p:nvPicPr>
        <p:blipFill>
          <a:blip r:embed="rId4" cstate="print"/>
          <a:srcRect l="30710" t="4247"/>
          <a:stretch>
            <a:fillRect/>
          </a:stretch>
        </p:blipFill>
        <p:spPr bwMode="auto">
          <a:xfrm>
            <a:off x="6705600" y="4876800"/>
            <a:ext cx="22860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7"/>
          <p:cNvSpPr txBox="1">
            <a:spLocks/>
          </p:cNvSpPr>
          <p:nvPr/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E8228-F355-4DF9-B2E1-18D6228964E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6172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top with d tubes"/>
          <p:cNvPicPr>
            <a:picLocks noChangeAspect="1" noChangeArrowheads="1"/>
          </p:cNvPicPr>
          <p:nvPr/>
        </p:nvPicPr>
        <p:blipFill>
          <a:blip r:embed="rId2" cstate="print"/>
          <a:srcRect b="32501"/>
          <a:stretch>
            <a:fillRect/>
          </a:stretch>
        </p:blipFill>
        <p:spPr bwMode="auto">
          <a:xfrm>
            <a:off x="5791200" y="4191000"/>
            <a:ext cx="3352800" cy="19812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305800" cy="9144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Monolithic Pixels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33800"/>
            <a:ext cx="5791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R&amp;D (for ILC)  ongoing for &gt;10 years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DEPFET 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recently (2008): baseline for a 2 layer detector for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SuperBelle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6350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Monolithic Active Pixels (MAPS-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epi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 (or 3) pixel layer detector for STAR@RHIC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EUDET</a:t>
            </a:r>
          </a:p>
          <a:p>
            <a:pPr marL="1092200" lvl="2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Layer 0 of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SuperB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SVT 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Monolithic Active Pixels (MAPS-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71600"/>
            <a:ext cx="26384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334000" y="5715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STAR Pixel upgrade (MIMOSTAR) total area: 0.16m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4400" y="7620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ILC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838200"/>
          <a:ext cx="6096000" cy="2926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057400"/>
                <a:gridCol w="2133600"/>
              </a:tblGrid>
              <a:tr h="54887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LHC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ILC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24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rates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1GHz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1KHz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109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Beam Structure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 ns,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cont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340ns, 0.5% Duty Factor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9109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Triggering  L1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L3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 MHz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100Hz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no hardware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15kHz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100Hz 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24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Radiation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10..50Mrad/year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10..50Krad/year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245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Resolution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m</a:t>
                      </a:r>
                      <a:endParaRPr lang="en-US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m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15000" y="838200"/>
            <a:ext cx="342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Belle New central pixel double-layer using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DEPFET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300EE7A6-88EC-4EEB-82E4-6E909AD14CC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Challenges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990600"/>
            <a:ext cx="66294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Vertex Detector Challenges (above and beyond ILC)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Multi-hit capability with 10 ns time-stamping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 out full bunch train (300 bunches)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DAQ between bunch trains (20 ms)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Calorimetry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Challenges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Good resolution at highest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energies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 7.5 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Hcal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  <a:sym typeface="Symbol" pitchFamily="18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Excellent segmentation to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separate particles in HE jets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Symbol" pitchFamily="18" charset="2"/>
              </a:rPr>
              <a:t>Time stamping ~5-10 ns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124200"/>
            <a:ext cx="481519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2743200"/>
            <a:ext cx="434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Pandora PFA used for </a:t>
            </a:r>
            <a:r>
              <a:rPr lang="en-US" dirty="0" err="1">
                <a:latin typeface="+mj-lt"/>
              </a:rPr>
              <a:t>Hcal</a:t>
            </a:r>
            <a:r>
              <a:rPr lang="en-US" dirty="0">
                <a:latin typeface="+mj-lt"/>
              </a:rPr>
              <a:t> Studies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5562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Developing A Particle Flow EM Calorimeter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43400"/>
            <a:ext cx="533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2819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4038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05400" y="10668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Kapton Cables (with UC Davis)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6525" y="1066800"/>
            <a:ext cx="48164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Pixel Sensor with KPiX (with U Oregon</a:t>
            </a:r>
            <a:r>
              <a:rPr lang="en-US"/>
              <a:t>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7800" y="3733800"/>
            <a:ext cx="3429000" cy="92551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ym typeface="Symbol" pitchFamily="-16" charset="2"/>
              </a:rPr>
              <a:t>1 mm readout gap   </a:t>
            </a:r>
            <a:br>
              <a:rPr lang="en-US" dirty="0">
                <a:sym typeface="Symbol" pitchFamily="-16" charset="2"/>
              </a:rPr>
            </a:br>
            <a:r>
              <a:rPr lang="en-US" dirty="0">
                <a:sym typeface="Symbol" pitchFamily="-16" charset="2"/>
              </a:rPr>
              <a:t>13 mm effective Moliere radius.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Very compact showers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8600" y="39624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Mechanical Design (SLAC/Oregon/UC Davis)</a:t>
            </a:r>
          </a:p>
        </p:txBody>
      </p:sp>
      <p:pic>
        <p:nvPicPr>
          <p:cNvPr id="11" name="Picture 4" descr="kpix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791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256-channel KPiX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MUC Challenges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54864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4495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    Total Absorbed Dose ~ LHC</a:t>
            </a:r>
            <a:br>
              <a:rPr lang="en-US" b="1" dirty="0">
                <a:latin typeface="+mj-lt"/>
              </a:rPr>
            </a:br>
            <a:r>
              <a:rPr lang="en-US" dirty="0">
                <a:latin typeface="+mn-lt"/>
              </a:rPr>
              <a:t>Total absorbed dose in Si at r = 4cm</a:t>
            </a:r>
          </a:p>
          <a:p>
            <a:pPr lvl="1">
              <a:defRPr/>
            </a:pPr>
            <a:r>
              <a:rPr lang="en-US" dirty="0" err="1">
                <a:latin typeface="+mn-lt"/>
              </a:rPr>
              <a:t>Muon</a:t>
            </a:r>
            <a:r>
              <a:rPr lang="en-US" dirty="0">
                <a:latin typeface="+mn-lt"/>
              </a:rPr>
              <a:t> Collider: 0.1 </a:t>
            </a:r>
            <a:r>
              <a:rPr lang="en-US" dirty="0" err="1">
                <a:latin typeface="+mn-lt"/>
              </a:rPr>
              <a:t>MGy</a:t>
            </a:r>
            <a:r>
              <a:rPr lang="en-US" dirty="0">
                <a:latin typeface="+mn-lt"/>
              </a:rPr>
              <a:t>/yr </a:t>
            </a:r>
          </a:p>
          <a:p>
            <a:pPr>
              <a:defRPr/>
            </a:pPr>
            <a:endParaRPr lang="en-US" b="1" dirty="0">
              <a:latin typeface="+mj-lt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124200"/>
            <a:ext cx="4038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1143000"/>
            <a:ext cx="3505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Vertex Radius </a:t>
            </a:r>
          </a:p>
          <a:p>
            <a:pPr>
              <a:defRPr/>
            </a:pPr>
            <a:r>
              <a:rPr lang="en-US" b="1" dirty="0">
                <a:latin typeface="+mj-lt"/>
              </a:rPr>
              <a:t>    </a:t>
            </a:r>
            <a:r>
              <a:rPr lang="en-US" dirty="0">
                <a:latin typeface="+mj-lt"/>
              </a:rPr>
              <a:t>Backgrounds limit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  min radius to ≥ 5 cm</a:t>
            </a:r>
          </a:p>
          <a:p>
            <a:pPr>
              <a:defRPr/>
            </a:pPr>
            <a:r>
              <a:rPr lang="en-US" b="1" dirty="0">
                <a:latin typeface="+mj-lt"/>
              </a:rPr>
              <a:t>Vertex Occupancy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    </a:t>
            </a:r>
            <a:r>
              <a:rPr lang="en-US" dirty="0">
                <a:latin typeface="+mn-lt"/>
              </a:rPr>
              <a:t>1.3% occupancy in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    inner layer with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    300 x 300 </a:t>
            </a:r>
            <a:r>
              <a:rPr lang="en-US" dirty="0">
                <a:latin typeface="+mn-lt"/>
                <a:sym typeface="Symbol"/>
              </a:rPr>
              <a:t>m</a:t>
            </a:r>
            <a:r>
              <a:rPr lang="en-US" baseline="30000" dirty="0">
                <a:latin typeface="+mn-lt"/>
                <a:sym typeface="Symbol"/>
              </a:rPr>
              <a:t>2 </a:t>
            </a:r>
            <a:r>
              <a:rPr lang="en-US" dirty="0">
                <a:latin typeface="+mn-lt"/>
                <a:sym typeface="Symbol"/>
              </a:rPr>
              <a:t>pixels.</a:t>
            </a:r>
            <a:r>
              <a:rPr lang="en-US" b="1" dirty="0">
                <a:latin typeface="+mj-lt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4048" y="1481138"/>
            <a:ext cx="6735904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of 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144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Neutrinos Experiments – </a:t>
            </a:r>
            <a:r>
              <a:rPr lang="en-US" dirty="0" err="1" smtClean="0"/>
              <a:t>Rameika</a:t>
            </a:r>
            <a:endParaRPr lang="en-US" dirty="0" smtClean="0"/>
          </a:p>
          <a:p>
            <a:r>
              <a:rPr lang="en-US" dirty="0" smtClean="0"/>
              <a:t>Intensity frontier experiments – </a:t>
            </a:r>
            <a:r>
              <a:rPr lang="en-US" dirty="0" err="1" smtClean="0"/>
              <a:t>Molzon</a:t>
            </a:r>
            <a:endParaRPr lang="en-US" dirty="0" smtClean="0"/>
          </a:p>
          <a:p>
            <a:r>
              <a:rPr lang="en-US" dirty="0" err="1" smtClean="0"/>
              <a:t>ArgoNeut</a:t>
            </a:r>
            <a:r>
              <a:rPr lang="en-US" dirty="0" smtClean="0"/>
              <a:t> – </a:t>
            </a:r>
            <a:r>
              <a:rPr lang="en-US" dirty="0" err="1" smtClean="0"/>
              <a:t>Soderberg</a:t>
            </a: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scintillator</a:t>
            </a:r>
            <a:r>
              <a:rPr lang="en-US" dirty="0" smtClean="0"/>
              <a:t> - </a:t>
            </a:r>
            <a:r>
              <a:rPr lang="en-US" dirty="0" err="1" smtClean="0"/>
              <a:t>Yeh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intensity frontier</a:t>
            </a:r>
            <a:endParaRPr lang="en-US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86434"/>
            <a:ext cx="4229100" cy="377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2743200"/>
            <a:ext cx="4116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Long Baseline Neutrino Experiment</a:t>
            </a:r>
            <a:endParaRPr lang="en-US" dirty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651325"/>
            <a:ext cx="4200525" cy="22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detector options for LBNE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295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722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Rameika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is Important </a:t>
            </a:r>
            <a:endParaRPr lang="en-US" dirty="0"/>
          </a:p>
        </p:txBody>
      </p:sp>
      <p:pic>
        <p:nvPicPr>
          <p:cNvPr id="4" name="Picture 2" descr="C:\Users\Howard\Documents\My Documents\DOE\Budget\BudgetRetreat10\Turner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90600"/>
            <a:ext cx="8229600" cy="2554288"/>
          </a:xfrm>
          <a:prstGeom prst="rect">
            <a:avLst/>
          </a:prstGeom>
        </p:spPr>
      </p:pic>
      <p:pic>
        <p:nvPicPr>
          <p:cNvPr id="5" name="Picture 3" descr="C:\Users\Howard\Documents\My Documents\DOE\Budget\BudgetRetreat10\Turner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30956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Howard\Documents\My Documents\DOE\Budget\BudgetRetreat10\Turner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657600"/>
            <a:ext cx="30003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819400" y="3352800"/>
            <a:ext cx="41148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657600" y="1143000"/>
            <a:ext cx="363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(Physics Today  September 2009)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pic>
        <p:nvPicPr>
          <p:cNvPr id="11" name="Picture 2" descr="The ATLAS control r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267200"/>
            <a:ext cx="3048000" cy="23899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81800" y="3810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Nobel Prize 1992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 Nicholson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73056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400251"/>
            <a:ext cx="3429000" cy="23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4038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50,000 PMT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43000" y="5334000"/>
            <a:ext cx="6858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6200" y="4611231"/>
            <a:ext cx="525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Schedule pressure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Difficult to demonstrate capability and feasibility of </a:t>
            </a:r>
            <a:r>
              <a:rPr lang="en-US" dirty="0" err="1" smtClean="0"/>
              <a:t>Lar</a:t>
            </a: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 Long lead procurement (6‐8 yr delivery schedules)  we would need to place orders for PMT’s shortly after CD‐2 which might happen in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Working Liquid Argon TPC in a neutrino beam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2469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6172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r>
              <a:rPr lang="en-US" dirty="0" smtClean="0"/>
              <a:t>, </a:t>
            </a:r>
            <a:r>
              <a:rPr lang="en-US" dirty="0" err="1" smtClean="0"/>
              <a:t>Soderberg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  Neutrino Events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9043521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Liquid Argon </a:t>
            </a:r>
            <a:r>
              <a:rPr lang="en-US" dirty="0" smtClean="0"/>
              <a:t>Purification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79873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6172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r>
              <a:rPr lang="en-US" dirty="0" smtClean="0"/>
              <a:t>, </a:t>
            </a:r>
            <a:r>
              <a:rPr lang="en-US" dirty="0" err="1" smtClean="0"/>
              <a:t>Soderberg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 defTabSz="642938"/>
            <a:fld id="{AF346E64-CDAA-4158-9AD1-92FAA12FEFA6}" type="slidenum">
              <a:rPr lang="en-US" sz="1300">
                <a:solidFill>
                  <a:srgbClr val="98B7FE"/>
                </a:solidFill>
                <a:latin typeface="Gill Sans" pitchFamily="-16" charset="0"/>
                <a:sym typeface="Gill Sans" pitchFamily="-16" charset="0"/>
              </a:rPr>
              <a:pPr algn="ctr" defTabSz="642938"/>
              <a:t>34</a:t>
            </a:fld>
            <a:endParaRPr lang="en-US" sz="1300">
              <a:solidFill>
                <a:srgbClr val="98B7FE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914400" y="4419600"/>
            <a:ext cx="5357813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defTabSz="642938">
              <a:spcBef>
                <a:spcPts val="425"/>
              </a:spcBef>
            </a:pPr>
            <a:r>
              <a:rPr lang="en-US" sz="1700" b="1" i="1">
                <a:solidFill>
                  <a:srgbClr val="002D99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Cold electronics allows: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Best SNR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Few cables in LAr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Few cryogenic feedthroughs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Few interconnects &amp; simple cabling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r>
              <a:rPr lang="en-US" sz="1400" b="1">
                <a:solidFill>
                  <a:srgbClr val="C00000"/>
                </a:solidFill>
                <a:ea typeface="ヒラギノ角ゴ ProN W3" pitchFamily="-16" charset="-128"/>
                <a:sym typeface="Gill Sans" pitchFamily="-16" charset="0"/>
              </a:rPr>
              <a:t>Scalability: since the electrode and cryostat design are decoupled from the readout design, </a:t>
            </a:r>
            <a:r>
              <a:rPr lang="en-US" sz="1400" b="1" i="1">
                <a:solidFill>
                  <a:srgbClr val="C00000"/>
                </a:solidFill>
                <a:ea typeface="ヒラギノ角ゴ ProN W3" pitchFamily="-16" charset="-128"/>
                <a:sym typeface="Gill Sans" pitchFamily="-16" charset="0"/>
              </a:rPr>
              <a:t>noise is independent of the detector volume (cable lengths).</a:t>
            </a:r>
          </a:p>
          <a:p>
            <a:pPr marL="546100" lvl="1" indent="-322263" defTabSz="642938">
              <a:spcBef>
                <a:spcPts val="425"/>
              </a:spcBef>
              <a:buClr>
                <a:srgbClr val="C00000"/>
              </a:buClr>
              <a:buFont typeface="Wingdings" pitchFamily="-16" charset="2"/>
              <a:buChar char="ü"/>
            </a:pPr>
            <a:endParaRPr lang="en-US" sz="1400">
              <a:solidFill>
                <a:srgbClr val="000000"/>
              </a:solidFill>
              <a:latin typeface="Gill Sans" pitchFamily="-16" charset="0"/>
              <a:ea typeface="ヒラギノ角ゴ ProN W3" pitchFamily="-16" charset="-128"/>
              <a:sym typeface="Gill Sans" pitchFamily="-1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152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81600" y="4495800"/>
            <a:ext cx="30003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defTabSz="642938"/>
            <a:r>
              <a:rPr lang="en-US" sz="1600">
                <a:solidFill>
                  <a:srgbClr val="C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High degree of multiplexing (1/128-1/1024) with redundant links for reliability</a:t>
            </a: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3810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Cold readout electronics for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TPCs             - functional outline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6200000" flipV="1">
            <a:off x="5143500" y="3162300"/>
            <a:ext cx="1600200" cy="1066800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019800" y="3733800"/>
            <a:ext cx="1219200" cy="304800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5867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Littenberg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7391400" cy="152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  <a:cs typeface="Arial" charset="0"/>
              </a:rPr>
              <a:t>Cold CMOS: Results from New FE ASIC (1</a:t>
            </a:r>
            <a:r>
              <a:rPr lang="en-US" baseline="30000" dirty="0" smtClean="0">
                <a:solidFill>
                  <a:srgbClr val="000090"/>
                </a:solidFill>
                <a:cs typeface="Arial" charset="0"/>
              </a:rPr>
              <a:t>st</a:t>
            </a:r>
            <a:r>
              <a:rPr lang="en-US" dirty="0" smtClean="0">
                <a:solidFill>
                  <a:srgbClr val="000090"/>
                </a:solidFill>
                <a:cs typeface="Arial" charset="0"/>
              </a:rPr>
              <a:t> prototype cycle)</a:t>
            </a:r>
            <a:br>
              <a:rPr lang="en-US" dirty="0" smtClean="0">
                <a:solidFill>
                  <a:srgbClr val="000090"/>
                </a:solidFill>
                <a:cs typeface="Arial" charset="0"/>
              </a:rPr>
            </a:br>
            <a:endParaRPr lang="en-US" dirty="0"/>
          </a:p>
        </p:txBody>
      </p:sp>
      <p:sp>
        <p:nvSpPr>
          <p:cNvPr id="4" name="Footer Placeholder 6"/>
          <p:cNvSpPr txBox="1">
            <a:spLocks/>
          </p:cNvSpPr>
          <p:nvPr/>
        </p:nvSpPr>
        <p:spPr bwMode="auto">
          <a:xfrm>
            <a:off x="6705600" y="6694488"/>
            <a:ext cx="238601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 b="1" i="1">
                <a:solidFill>
                  <a:srgbClr val="000000"/>
                </a:solidFill>
                <a:cs typeface="Arial" charset="0"/>
              </a:rPr>
              <a:t>LAr Meeting - 09/2010 - De Geronimo - </a:t>
            </a:r>
            <a:fld id="{2805B0E9-53D9-4646-8066-36C2F5F21A69}" type="slidenum">
              <a:rPr lang="en-US" sz="800" b="1" i="1">
                <a:solidFill>
                  <a:srgbClr val="000000"/>
                </a:solidFill>
                <a:cs typeface="Arial" charset="0"/>
              </a:rPr>
              <a:pPr algn="r"/>
              <a:t>35</a:t>
            </a:fld>
            <a:r>
              <a:rPr lang="en-US" sz="800" b="1" i="1">
                <a:solidFill>
                  <a:srgbClr val="000000"/>
                </a:solidFill>
                <a:cs typeface="Arial" charset="0"/>
              </a:rPr>
              <a:t>/24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77" t="8961" r="7468" b="5974"/>
          <a:stretch>
            <a:fillRect/>
          </a:stretch>
        </p:blipFill>
        <p:spPr bwMode="auto">
          <a:xfrm>
            <a:off x="152400" y="1676400"/>
            <a:ext cx="45180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381000" y="5257800"/>
            <a:ext cx="47244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cs typeface="Arial" charset="0"/>
              </a:rPr>
              <a:t>3) Integrated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cs typeface="Arial" charset="0"/>
              </a:rPr>
              <a:t>charge calibration </a:t>
            </a:r>
            <a:r>
              <a:rPr lang="en-US" sz="1600" dirty="0">
                <a:cs typeface="Arial" charset="0"/>
              </a:rPr>
              <a:t>capacitance  - </a:t>
            </a:r>
            <a:r>
              <a:rPr lang="en-US" sz="1600" u="sng" dirty="0">
                <a:cs typeface="Arial" charset="0"/>
              </a:rPr>
              <a:t>little change  with temperature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cs typeface="Arial" charset="0"/>
              </a:rPr>
              <a:t>Measured with high-precision external capacitance   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5715000" y="5334000"/>
          <a:ext cx="2736850" cy="771525"/>
        </p:xfrm>
        <a:graphic>
          <a:graphicData uri="http://schemas.openxmlformats.org/presentationml/2006/ole">
            <p:oleObj spid="_x0000_s2049" name="Equation" r:id="rId4" imgW="1625400" imgH="457200" progId="Equation.3">
              <p:embed/>
            </p:oleObj>
          </a:graphicData>
        </a:graphic>
      </p:graphicFrame>
      <p:sp>
        <p:nvSpPr>
          <p:cNvPr id="9" name="Right Arrow 32"/>
          <p:cNvSpPr>
            <a:spLocks noChangeArrowheads="1"/>
          </p:cNvSpPr>
          <p:nvPr/>
        </p:nvSpPr>
        <p:spPr bwMode="auto">
          <a:xfrm rot="421982" flipV="1">
            <a:off x="4755649" y="5589211"/>
            <a:ext cx="794534" cy="251635"/>
          </a:xfrm>
          <a:prstGeom prst="rightArrow">
            <a:avLst>
              <a:gd name="adj1" fmla="val 50000"/>
              <a:gd name="adj2" fmla="val 50009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1" i="1"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7031" t="9184" r="9375" b="3061"/>
          <a:stretch>
            <a:fillRect/>
          </a:stretch>
        </p:blipFill>
        <p:spPr bwMode="auto">
          <a:xfrm>
            <a:off x="4648200" y="1828800"/>
            <a:ext cx="44958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4"/>
          <p:cNvSpPr txBox="1">
            <a:spLocks noChangeArrowheads="1"/>
          </p:cNvSpPr>
          <p:nvPr/>
        </p:nvSpPr>
        <p:spPr bwMode="auto">
          <a:xfrm>
            <a:off x="5105400" y="1295400"/>
            <a:ext cx="403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cs typeface="Arial" charset="0"/>
              </a:rPr>
              <a:t>2) </a:t>
            </a:r>
            <a:r>
              <a:rPr lang="en-US" sz="1800" b="1" i="1" dirty="0">
                <a:solidFill>
                  <a:srgbClr val="C00000"/>
                </a:solidFill>
                <a:cs typeface="Arial" charset="0"/>
              </a:rPr>
              <a:t>Signal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smtClean="0">
                <a:cs typeface="Arial" charset="0"/>
              </a:rPr>
              <a:t> after </a:t>
            </a:r>
            <a:r>
              <a:rPr lang="en-US" sz="1800" dirty="0" err="1">
                <a:cs typeface="Arial" charset="0"/>
              </a:rPr>
              <a:t>preamp+shaper</a:t>
            </a:r>
            <a:r>
              <a:rPr lang="en-US" sz="1800" dirty="0">
                <a:cs typeface="Arial" charset="0"/>
              </a:rPr>
              <a:t> changes little with temperature: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Littenberg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791200"/>
            <a:ext cx="8763000" cy="1066800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 of new experiment is to detect μ-</a:t>
            </a:r>
            <a:r>
              <a:rPr lang="en-US" dirty="0" err="1" smtClean="0">
                <a:solidFill>
                  <a:schemeClr val="bg1"/>
                </a:solidFill>
              </a:rPr>
              <a:t>N→e</a:t>
            </a:r>
            <a:r>
              <a:rPr lang="en-US" dirty="0" smtClean="0">
                <a:solidFill>
                  <a:schemeClr val="bg1"/>
                </a:solidFill>
              </a:rPr>
              <a:t>-N if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μe</a:t>
            </a:r>
            <a:r>
              <a:rPr lang="en-US" dirty="0" smtClean="0">
                <a:solidFill>
                  <a:schemeClr val="bg1"/>
                </a:solidFill>
              </a:rPr>
              <a:t> is at least 2 X 10</a:t>
            </a:r>
            <a:r>
              <a:rPr lang="en-US" baseline="30000" dirty="0" smtClean="0">
                <a:solidFill>
                  <a:schemeClr val="bg1"/>
                </a:solidFill>
              </a:rPr>
              <a:t>-17</a:t>
            </a:r>
            <a:r>
              <a:rPr lang="en-US" dirty="0" smtClean="0">
                <a:solidFill>
                  <a:schemeClr val="bg1"/>
                </a:solidFill>
              </a:rPr>
              <a:t> with one event providing compelling evidence of a discovery.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749195" cy="503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938442"/>
            <a:ext cx="6629400" cy="165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5105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Molzon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298" y="0"/>
            <a:ext cx="931859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Accelerator experiments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6101"/>
            <a:ext cx="6871141" cy="57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90600"/>
            <a:ext cx="279218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267200"/>
            <a:ext cx="1760164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762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Carter, Collar, Macfarlane, </a:t>
            </a:r>
            <a:r>
              <a:rPr lang="en-US" dirty="0" err="1" smtClean="0"/>
              <a:t>Ramberg</a:t>
            </a:r>
            <a:r>
              <a:rPr lang="en-US" dirty="0" smtClean="0"/>
              <a:t>, Klein, Varner, </a:t>
            </a:r>
            <a:r>
              <a:rPr lang="en-US" dirty="0" err="1" smtClean="0"/>
              <a:t>Siegrist</a:t>
            </a:r>
            <a:r>
              <a:rPr lang="en-US" dirty="0" smtClean="0"/>
              <a:t>, </a:t>
            </a:r>
            <a:r>
              <a:rPr lang="en-US" dirty="0" err="1" smtClean="0"/>
              <a:t>Littenberg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rejection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39002"/>
            <a:ext cx="8124825" cy="581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Why are we doing R&amp;D???</a:t>
            </a:r>
            <a:endParaRPr lang="es-ES" sz="40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3048000" cy="838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s-ES" sz="1800"/>
              <a:t>MARK-I detector (SLAC)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s-ES" sz="1600"/>
              <a:t>     e+e- @ 3 GeV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>
                <a:latin typeface="Symbol" pitchFamily="18" charset="2"/>
              </a:rPr>
              <a:t>Y</a:t>
            </a:r>
            <a:r>
              <a:rPr lang="en-US" sz="1600"/>
              <a:t>´ (excited state of J/</a:t>
            </a:r>
            <a:r>
              <a:rPr lang="en-US" sz="1600">
                <a:latin typeface="Symbol" pitchFamily="18" charset="2"/>
              </a:rPr>
              <a:t>Y</a:t>
            </a:r>
            <a:r>
              <a:rPr lang="en-US" sz="1600"/>
              <a:t>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36258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648200" y="14478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/>
              <a:t>Top quark discovery at CDF and D0 	  pbarp @ 1,8 TeV </a:t>
            </a:r>
          </a:p>
        </p:txBody>
      </p:sp>
      <p:pic>
        <p:nvPicPr>
          <p:cNvPr id="9222" name="Picture 6" descr="top_c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229100" cy="3360738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1066800"/>
            <a:ext cx="6096000" cy="5610225"/>
            <a:chOff x="960" y="672"/>
            <a:chExt cx="3840" cy="3534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0" y="672"/>
              <a:ext cx="3840" cy="3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3264" y="3719"/>
              <a:ext cx="14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CCFFFF"/>
                  </a:solidFill>
                </a:rPr>
                <a:t>Simulation: </a:t>
              </a:r>
            </a:p>
            <a:p>
              <a:r>
                <a:rPr lang="en-US" b="1">
                  <a:solidFill>
                    <a:srgbClr val="CCFFFF"/>
                  </a:solidFill>
                </a:rPr>
                <a:t>Higgs boson at LHC</a:t>
              </a:r>
            </a:p>
          </p:txBody>
        </p:sp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9144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04800" y="609600"/>
            <a:ext cx="499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Discoveries are getting harder to do!!!!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324600"/>
            <a:ext cx="7162800" cy="304800"/>
          </a:xfrm>
          <a:ln/>
        </p:spPr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</a:t>
            </a:r>
            <a:r>
              <a:rPr lang="en-US" dirty="0" err="1" smtClean="0"/>
              <a:t>Ge</a:t>
            </a:r>
            <a:r>
              <a:rPr lang="en-US" dirty="0" smtClean="0"/>
              <a:t> Detector Fabrication</a:t>
            </a:r>
            <a:endParaRPr lang="en-US" dirty="0"/>
          </a:p>
        </p:txBody>
      </p:sp>
      <p:pic>
        <p:nvPicPr>
          <p:cNvPr id="4" name="Picture 5" descr="3and4inch.JPG"/>
          <p:cNvPicPr>
            <a:picLocks noChangeAspect="1"/>
          </p:cNvPicPr>
          <p:nvPr/>
        </p:nvPicPr>
        <p:blipFill>
          <a:blip r:embed="rId3" cstate="print"/>
          <a:srcRect t="34184" b="33673"/>
          <a:stretch>
            <a:fillRect/>
          </a:stretch>
        </p:blipFill>
        <p:spPr bwMode="auto">
          <a:xfrm>
            <a:off x="0" y="3265091"/>
            <a:ext cx="8686800" cy="359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0" y="1066800"/>
            <a:ext cx="8991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Germanium has been successfully used in CDMS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SNOLAB requires 100 kg sensitive mass;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GeODM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proposes a 1.5 tons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Requires scaling from 25mm thick x 76mm diameter to 33mm thick x 100 (150)mm diameter germanium wafers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 of such thick wafers is 90 times that of standard silicon wafers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Must develop and automate new procedures and tools to meet this challenge (e.g. resist coaters run ~3000 rpm)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with manufactures to grow such heavy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boules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Maintain low-radioactivity cleanliness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429000"/>
            <a:ext cx="2743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100 kg ~ 80 crystals of large diameter and thickness</a:t>
            </a:r>
          </a:p>
          <a:p>
            <a:pPr algn="ctr"/>
            <a:r>
              <a:rPr lang="en-US" sz="1600" dirty="0"/>
              <a:t>(100 mm by 33 mm)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88113" y="4191000"/>
            <a:ext cx="2655887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100 kg ~ 180 crystals of small diameter and thickness</a:t>
            </a:r>
          </a:p>
          <a:p>
            <a:pPr algn="ctr"/>
            <a:r>
              <a:rPr lang="en-US" sz="1400" dirty="0"/>
              <a:t>(76 mm by 25 mm)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9800" y="5334000"/>
            <a:ext cx="2209800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SuperCDMS Soudan detectors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09600" y="6096000"/>
            <a:ext cx="2209800" cy="641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/>
              <a:t>SuperCDMS</a:t>
            </a:r>
            <a:r>
              <a:rPr lang="en-US" dirty="0"/>
              <a:t> SNOLAB detectors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72200" y="6488668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Macfarlane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324600"/>
            <a:ext cx="7162800" cy="304800"/>
          </a:xfrm>
          <a:ln/>
        </p:spPr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Radioactive “free” Optical FE Module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33700" y="3636963"/>
            <a:ext cx="4953000" cy="40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457200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>
                <a:cs typeface="Arial" charset="0"/>
              </a:rPr>
              <a:t>Bulk silicon and some CMOS technologies have been proven to be radioactive “free” (ex. TSMC 0.25um)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3705225"/>
            <a:ext cx="2667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lnSpc>
                <a:spcPct val="86000"/>
              </a:lnSpc>
              <a:spcBef>
                <a:spcPct val="40000"/>
              </a:spcBef>
              <a:buClr>
                <a:srgbClr val="CC0000"/>
              </a:buClr>
            </a:pPr>
            <a:r>
              <a:rPr lang="en-GB" sz="1400" b="1" u="sng">
                <a:solidFill>
                  <a:srgbClr val="990000"/>
                </a:solidFill>
              </a:rPr>
              <a:t>Advantages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Minimize interconnection   length between sensors and front-end electronics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Minimize input capacitance and thus electronics noise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Reduce space required for data interconnections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Minimize impact on the chamber architecture</a:t>
            </a:r>
          </a:p>
          <a:p>
            <a:pPr marL="171450" indent="-171450">
              <a:lnSpc>
                <a:spcPct val="86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r>
              <a:rPr lang="en-GB" sz="1400" b="1">
                <a:solidFill>
                  <a:schemeClr val="accent2"/>
                </a:solidFill>
              </a:rPr>
              <a:t>No need for AC coupling</a:t>
            </a:r>
            <a:endParaRPr lang="en-US" sz="140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3200" y="4170363"/>
            <a:ext cx="5334000" cy="173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457200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solidFill>
                  <a:srgbClr val="990000"/>
                </a:solidFill>
                <a:cs typeface="Arial" charset="0"/>
              </a:rPr>
              <a:t>“free” = negligible radioactivity levels </a:t>
            </a:r>
            <a:r>
              <a:rPr lang="en-US" sz="1200" b="1">
                <a:solidFill>
                  <a:srgbClr val="990000"/>
                </a:solidFill>
                <a:cs typeface="Arial" charset="0"/>
              </a:rPr>
              <a:t>~ 10</a:t>
            </a:r>
            <a:r>
              <a:rPr lang="en-US" sz="1200" b="1" baseline="30000">
                <a:solidFill>
                  <a:srgbClr val="990000"/>
                </a:solidFill>
                <a:cs typeface="Arial" charset="0"/>
              </a:rPr>
              <a:t>-12</a:t>
            </a:r>
            <a:r>
              <a:rPr lang="en-US" sz="1200" b="1">
                <a:solidFill>
                  <a:srgbClr val="990000"/>
                </a:solidFill>
                <a:cs typeface="Arial" charset="0"/>
              </a:rPr>
              <a:t> levels of U, Th, and K40</a:t>
            </a:r>
            <a:endParaRPr lang="en-GB" sz="1200" b="1">
              <a:solidFill>
                <a:srgbClr val="99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16175" y="5943600"/>
            <a:ext cx="4343400" cy="492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82975" y="5651500"/>
            <a:ext cx="2057400" cy="49213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530975" y="56515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607175" y="56022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6683375" y="55530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759575" y="550545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835775" y="545623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6911975" y="540702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6988175" y="5359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 flipV="1">
            <a:off x="6302375" y="5359400"/>
            <a:ext cx="381000" cy="47625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 flipV="1">
            <a:off x="5845175" y="5651500"/>
            <a:ext cx="381000" cy="49213"/>
          </a:xfrm>
          <a:prstGeom prst="rect">
            <a:avLst/>
          </a:prstGeom>
          <a:solidFill>
            <a:srgbClr val="99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3446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Tx/>
              <a:buChar char="*"/>
            </a:pPr>
            <a:endParaRPr lang="en-US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473575" y="51816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</a:rPr>
              <a:t>ASIC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921375" y="560228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997575" y="55530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6073775" y="5505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149975" y="54562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226175" y="54070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6302375" y="5359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6149975" y="5553075"/>
            <a:ext cx="838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683375" y="5553075"/>
            <a:ext cx="1828800" cy="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5540375" y="55530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5616575" y="5505450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>
            <a:off x="5692775" y="545623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5768975" y="540702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5845175" y="5359400"/>
            <a:ext cx="457200" cy="55563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1"/>
          <p:cNvSpPr>
            <a:spLocks/>
          </p:cNvSpPr>
          <p:nvPr/>
        </p:nvSpPr>
        <p:spPr bwMode="auto">
          <a:xfrm>
            <a:off x="5921375" y="531018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2"/>
          <p:cNvSpPr>
            <a:spLocks/>
          </p:cNvSpPr>
          <p:nvPr/>
        </p:nvSpPr>
        <p:spPr bwMode="auto">
          <a:xfrm>
            <a:off x="5997575" y="52609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6302375" y="5018088"/>
            <a:ext cx="76200" cy="388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6683375" y="4968875"/>
            <a:ext cx="457200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H="1">
            <a:off x="7445375" y="5181600"/>
            <a:ext cx="392113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7385050" y="5651500"/>
            <a:ext cx="105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/>
              <a:t>Optic Fiber</a:t>
            </a: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V="1">
            <a:off x="7445375" y="5602288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3871913" y="5748338"/>
            <a:ext cx="1123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Silicon PCB</a:t>
            </a: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7064375" y="53101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rot="10800000" flipV="1">
            <a:off x="3178175" y="55530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 flipH="1">
            <a:off x="3254375" y="5505450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 flipH="1">
            <a:off x="3330575" y="545623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 flipH="1">
            <a:off x="3406775" y="540702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flipH="1">
            <a:off x="3482975" y="5359400"/>
            <a:ext cx="457200" cy="55563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 flipH="1">
            <a:off x="3559175" y="5310188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 flipH="1">
            <a:off x="3635375" y="5260975"/>
            <a:ext cx="457200" cy="57150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flipH="1">
            <a:off x="3711575" y="5213350"/>
            <a:ext cx="457200" cy="55563"/>
          </a:xfrm>
          <a:custGeom>
            <a:avLst/>
            <a:gdLst>
              <a:gd name="T0" fmla="*/ 0 w 288"/>
              <a:gd name="T1" fmla="*/ 48 h 56"/>
              <a:gd name="T2" fmla="*/ 144 w 288"/>
              <a:gd name="T3" fmla="*/ 0 h 56"/>
              <a:gd name="T4" fmla="*/ 240 w 288"/>
              <a:gd name="T5" fmla="*/ 48 h 56"/>
              <a:gd name="T6" fmla="*/ 288 w 288"/>
              <a:gd name="T7" fmla="*/ 48 h 56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56"/>
              <a:gd name="T14" fmla="*/ 288 w 288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56">
                <a:moveTo>
                  <a:pt x="0" y="48"/>
                </a:moveTo>
                <a:cubicBezTo>
                  <a:pt x="52" y="24"/>
                  <a:pt x="104" y="0"/>
                  <a:pt x="144" y="0"/>
                </a:cubicBezTo>
                <a:cubicBezTo>
                  <a:pt x="184" y="0"/>
                  <a:pt x="216" y="40"/>
                  <a:pt x="240" y="48"/>
                </a:cubicBezTo>
                <a:cubicBezTo>
                  <a:pt x="264" y="56"/>
                  <a:pt x="276" y="52"/>
                  <a:pt x="288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3657600" y="4648200"/>
            <a:ext cx="292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Optical Components: VCSEL - PIN</a:t>
            </a:r>
          </a:p>
        </p:txBody>
      </p: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6477000" y="4648200"/>
            <a:ext cx="146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Photovoltaic cell</a:t>
            </a:r>
          </a:p>
        </p:txBody>
      </p:sp>
      <p:sp>
        <p:nvSpPr>
          <p:cNvPr id="52" name="Rectangle 56"/>
          <p:cNvSpPr txBox="1">
            <a:spLocks noChangeArrowheads="1"/>
          </p:cNvSpPr>
          <p:nvPr/>
        </p:nvSpPr>
        <p:spPr>
          <a:xfrm>
            <a:off x="292100" y="1219200"/>
            <a:ext cx="8610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SLAC has designed, implemented and is currently testing electronics and DAQ for EXO-200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of system design effort with electronics is external to chamber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 with electronics inside chamber for underground experiments due to radioactive contamination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R&amp;D towards radioactive free integrated front-end module inside the detector would provide substantial benefit</a:t>
            </a: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9624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Macfarlane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Analytical technique for Xenon Purity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143000"/>
            <a:ext cx="8582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685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</a:t>
            </a:r>
          </a:p>
          <a:p>
            <a:r>
              <a:rPr lang="en-US" dirty="0" smtClean="0"/>
              <a:t>Prototype at Maryland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radiactive</a:t>
            </a:r>
            <a:r>
              <a:rPr lang="en-US" dirty="0" smtClean="0"/>
              <a:t> photon detectors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83343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6172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10200" cy="1143000"/>
          </a:xfrm>
        </p:spPr>
        <p:txBody>
          <a:bodyPr/>
          <a:lstStyle/>
          <a:p>
            <a:r>
              <a:rPr lang="en-US" b="1" dirty="0" smtClean="0"/>
              <a:t>LBNL CCDs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8376" y="0"/>
            <a:ext cx="3655624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0"/>
            <a:ext cx="4419600" cy="298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35147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0600" y="6248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Deployed at many telescopes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290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791200" cy="2057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Thick, fully-depleted CCDs were invented and first fabricated at the LBNL </a:t>
            </a:r>
            <a:r>
              <a:rPr lang="en-US" sz="1800" dirty="0" err="1" smtClean="0"/>
              <a:t>MicroSystems</a:t>
            </a:r>
            <a:r>
              <a:rPr lang="en-US" sz="1800" dirty="0" smtClean="0"/>
              <a:t> Lab (MSL) in the mid 1990’s</a:t>
            </a:r>
          </a:p>
          <a:p>
            <a:pPr lvl="1"/>
            <a:r>
              <a:rPr lang="en-US" sz="1800" dirty="0" smtClean="0"/>
              <a:t>More sensitive at red wavelengths (=high </a:t>
            </a:r>
            <a:r>
              <a:rPr lang="en-US" sz="1800" dirty="0" err="1" smtClean="0"/>
              <a:t>redshifts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Very radiation tolerant for space</a:t>
            </a:r>
          </a:p>
          <a:p>
            <a:pPr lvl="1"/>
            <a:r>
              <a:rPr lang="en-US" sz="1800" dirty="0" smtClean="0"/>
              <a:t>HV-compatible design has very good point resolution</a:t>
            </a:r>
          </a:p>
          <a:p>
            <a:r>
              <a:rPr lang="en-US" sz="1800" dirty="0" smtClean="0"/>
              <a:t>Partnership with DALSA semi.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61337"/>
            <a:ext cx="8229600" cy="545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382000" cy="23621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Thinner CCDs using </a:t>
            </a:r>
            <a:r>
              <a:rPr lang="en-US" dirty="0" err="1" smtClean="0"/>
              <a:t>TiN</a:t>
            </a:r>
            <a:r>
              <a:rPr lang="en-US" dirty="0" smtClean="0"/>
              <a:t> metal for reduced diffusion, improved yields</a:t>
            </a:r>
          </a:p>
          <a:p>
            <a:r>
              <a:rPr lang="en-US" dirty="0" smtClean="0"/>
              <a:t>Charge multiplying CCD for single photon sensitivity</a:t>
            </a:r>
          </a:p>
          <a:p>
            <a:r>
              <a:rPr lang="en-US" dirty="0" smtClean="0"/>
              <a:t>Lower noise output transistors</a:t>
            </a:r>
          </a:p>
          <a:p>
            <a:r>
              <a:rPr lang="en-US" dirty="0" smtClean="0"/>
              <a:t>Higher speed output transistors</a:t>
            </a:r>
          </a:p>
          <a:p>
            <a:r>
              <a:rPr lang="en-US" dirty="0" smtClean="0"/>
              <a:t>Combination of the above in a single device, e.g. an LSST</a:t>
            </a:r>
          </a:p>
          <a:p>
            <a:r>
              <a:rPr lang="en-US" dirty="0" smtClean="0"/>
              <a:t>prototype with multiple readouts, low noise and thin substrate using </a:t>
            </a:r>
            <a:r>
              <a:rPr lang="en-US" dirty="0" err="1" smtClean="0"/>
              <a:t>TiN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Fast CCD with multiple outputs for soft x-ray detection at ALS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 R&amp;D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95600"/>
            <a:ext cx="312575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28194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JDEM / WFIRST heterogeneous focal</a:t>
            </a:r>
          </a:p>
          <a:p>
            <a:r>
              <a:rPr lang="en-US" b="1" dirty="0" smtClean="0"/>
              <a:t>plane prototype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32-detector silicon carbide focal plane prototype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 Space qualified Near Infrared (NIR) detectors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Space qualified fully-depleted CCDs from MSL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dirty="0" smtClean="0"/>
              <a:t>Instrument now assembled and undergoing electrical tests.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Laboratories </a:t>
            </a:r>
          </a:p>
          <a:p>
            <a:r>
              <a:rPr lang="en-US" dirty="0" smtClean="0"/>
              <a:t>Universities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R&amp;D in the US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2362200" y="0"/>
            <a:ext cx="6781800" cy="9144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-76200"/>
            <a:ext cx="6705600" cy="914400"/>
          </a:xfrm>
        </p:spPr>
        <p:txBody>
          <a:bodyPr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Arial" charset="0"/>
              </a:rPr>
              <a:t>Facilities: 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P3MD      </a:t>
            </a:r>
            <a:endParaRPr lang="en-US" sz="18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61157" name="Picture 5" descr="PU_signature_goldu_prin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2895600" cy="914400"/>
          </a:xfrm>
          <a:noFill/>
          <a:ln/>
        </p:spPr>
      </p:pic>
      <p:pic>
        <p:nvPicPr>
          <p:cNvPr id="561162" name="Picture 10" descr="IMG_12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087438"/>
            <a:ext cx="3733800" cy="2798762"/>
          </a:xfrm>
          <a:prstGeom prst="rect">
            <a:avLst/>
          </a:prstGeom>
          <a:noFill/>
        </p:spPr>
      </p:pic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gradFill rotWithShape="1">
            <a:gsLst>
              <a:gs pos="0">
                <a:srgbClr val="3333CC"/>
              </a:gs>
              <a:gs pos="100000">
                <a:srgbClr val="3333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0" y="91440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Purdue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Particle Physics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Microstructure  Detector Facility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(P3MD)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“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A national resource” –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2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itchFamily="66" charset="0"/>
              </a:rPr>
              <a:t>DoE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panels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3000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sq ft clean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space design/test/assembly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of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MPGD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CLEO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III SVX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CDF Run II SVX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CMS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itchFamily="66" charset="0"/>
              </a:rPr>
              <a:t>Fpix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CMS upgrade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itchFamily="66" charset="0"/>
              </a:rPr>
              <a:t>Fpix</a:t>
            </a:r>
            <a:endParaRPr lang="en-US" sz="16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SLHC/ILC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R&amp;D</a:t>
            </a:r>
          </a:p>
          <a:p>
            <a:pPr marL="741363" lvl="2" indent="-277813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LSST corner rafts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Constructed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with university &amp;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matching  funds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for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Bortoletto NSF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CAREER and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Shipsey NSF NYI,) mid 90’s</a:t>
            </a:r>
          </a:p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Annual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support DoE </a:t>
            </a: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&amp;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Projects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3 dozen undergrads + many grad. students contributed to P3MD projects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Training in instrumentation, electronics,  DAQ, CAD, lithography, VLSI design 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0" y="4572000"/>
            <a:ext cx="518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endParaRPr lang="en-US" sz="20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61160" name="Picture 8" descr="bonders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787400"/>
            <a:ext cx="47244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116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819400" y="609600"/>
            <a:ext cx="4800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DoE/NSF/University Partnership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6334780"/>
            <a:ext cx="434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PSL at Wisconsin (</a:t>
            </a:r>
            <a:r>
              <a:rPr lang="en-US" sz="1400" dirty="0" err="1" smtClean="0"/>
              <a:t>Feyzi</a:t>
            </a:r>
            <a:r>
              <a:rPr lang="en-US" sz="1400" dirty="0" smtClean="0"/>
              <a:t>), </a:t>
            </a:r>
            <a:r>
              <a:rPr lang="en-US" sz="1400" dirty="0" err="1" smtClean="0"/>
              <a:t>Argoneut</a:t>
            </a:r>
            <a:r>
              <a:rPr lang="en-US" sz="1400" dirty="0" smtClean="0"/>
              <a:t> (</a:t>
            </a:r>
            <a:r>
              <a:rPr lang="en-US" sz="1400" dirty="0" err="1" smtClean="0"/>
              <a:t>Soderberg</a:t>
            </a:r>
            <a:r>
              <a:rPr lang="en-US" sz="1400" dirty="0" smtClean="0"/>
              <a:t>), Large Area Photo Detector (Frisch)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610600" y="6489700"/>
            <a:ext cx="384175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6A135-2127-4864-B96C-7573815BF22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0"/>
            <a:ext cx="8229600" cy="396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Facilities ( within Argonne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03FD1-C4C0-442A-8856-5997F735669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 descr="IMG00263-20101005-16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75586" y="4256689"/>
            <a:ext cx="3468414" cy="2601311"/>
          </a:xfrm>
          <a:prstGeom prst="rect">
            <a:avLst/>
          </a:prstGeom>
        </p:spPr>
      </p:pic>
      <p:pic>
        <p:nvPicPr>
          <p:cNvPr id="10" name="Picture 9" descr="CNM_3404663327_b315ac7f98_b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910959"/>
            <a:ext cx="4540469" cy="1947041"/>
          </a:xfrm>
          <a:prstGeom prst="rect">
            <a:avLst/>
          </a:prstGeom>
        </p:spPr>
      </p:pic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941389" y="499092"/>
            <a:ext cx="37083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Unique capabilities in new materials, SC materials, sensor development, micro fabrication.</a:t>
            </a: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CNM, MSD, APS</a:t>
            </a:r>
          </a:p>
          <a:p>
            <a:pP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ES ALD machines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6117021" y="326279"/>
            <a:ext cx="289297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0070C0"/>
                </a:solidFill>
              </a:rPr>
              <a:t>Atomic Layer Deposition(ALD)  systems in MSD, owned by HEP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51282" y="759075"/>
            <a:ext cx="1697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hlink"/>
                </a:solidFill>
              </a:rPr>
              <a:t>Argonne wide:</a:t>
            </a:r>
            <a:endParaRPr lang="en-US" dirty="0">
              <a:solidFill>
                <a:schemeClr val="hlink"/>
              </a:solidFill>
            </a:endParaRPr>
          </a:p>
        </p:txBody>
      </p:sp>
      <p:pic>
        <p:nvPicPr>
          <p:cNvPr id="16" name="Picture 15" descr="IMG00266-20101005-160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01255" y="882869"/>
            <a:ext cx="3042745" cy="228205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92413" y="1683985"/>
            <a:ext cx="4608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E3192"/>
                </a:solidFill>
              </a:rPr>
              <a:t>Unique &amp; Strong collaborations with HEP.</a:t>
            </a:r>
            <a:endParaRPr lang="en-US" dirty="0">
              <a:solidFill>
                <a:srgbClr val="2E3192"/>
              </a:solidFill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444359" y="3939209"/>
            <a:ext cx="3699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0070C0"/>
                </a:solidFill>
              </a:rPr>
              <a:t>New unique plasma enhanced ALD system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9" name="Picture 18" descr="APS_4865518455_fdd686c26f_b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38028"/>
            <a:ext cx="3121152" cy="2560320"/>
          </a:xfrm>
          <a:prstGeom prst="rect">
            <a:avLst/>
          </a:prstGeom>
        </p:spPr>
      </p:pic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0" y="2333754"/>
            <a:ext cx="1718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Advanced Photon Source (APS)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0" y="4874629"/>
            <a:ext cx="2233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Center for </a:t>
            </a:r>
            <a:r>
              <a:rPr lang="en-US" sz="1200" dirty="0" err="1" smtClean="0">
                <a:solidFill>
                  <a:srgbClr val="002060"/>
                </a:solidFill>
              </a:rPr>
              <a:t>Nanoscale</a:t>
            </a:r>
            <a:r>
              <a:rPr lang="en-US" sz="1200" dirty="0" smtClean="0">
                <a:solidFill>
                  <a:srgbClr val="002060"/>
                </a:solidFill>
              </a:rPr>
              <a:t> Materials (CNM)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2" name="Picture 21" descr="HEP_29438D74 copy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421118" y="2798380"/>
            <a:ext cx="2341178" cy="116281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rot="5400000">
            <a:off x="3255580" y="4256689"/>
            <a:ext cx="819807" cy="3941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10800000">
            <a:off x="3074278" y="2688024"/>
            <a:ext cx="472967" cy="19706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5347141" y="2546131"/>
            <a:ext cx="683169" cy="59383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5178972" y="3980793"/>
            <a:ext cx="512383" cy="46508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231923" y="2766551"/>
            <a:ext cx="47641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2E3192"/>
                </a:solidFill>
              </a:rPr>
              <a:t>HEP.</a:t>
            </a:r>
            <a:endParaRPr lang="en-US" sz="1050" dirty="0">
              <a:solidFill>
                <a:srgbClr val="2E319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4800" y="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Weerts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Diverse R&amp;D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518478"/>
            <a:ext cx="8386551" cy="633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640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Erik </a:t>
            </a:r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7087" y="20672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LAPPD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Weerts</a:t>
            </a:r>
            <a:r>
              <a:rPr lang="en-US" dirty="0" smtClean="0"/>
              <a:t>, Frisch, Wagner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09600"/>
            <a:ext cx="604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Three Goals of a New (~1 yr-old) Collaborative Effort: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14400"/>
            <a:ext cx="76431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Large-Area Low-Cost </a:t>
            </a:r>
            <a:r>
              <a:rPr lang="en-US" dirty="0" err="1" smtClean="0">
                <a:solidFill>
                  <a:srgbClr val="C00000"/>
                </a:solidFill>
              </a:rPr>
              <a:t>Photodetectors</a:t>
            </a:r>
            <a:r>
              <a:rPr lang="en-US" dirty="0" smtClean="0">
                <a:solidFill>
                  <a:srgbClr val="C00000"/>
                </a:solidFill>
              </a:rPr>
              <a:t> with good correlated time and space resolution (target 10 $/sq-in incremental areal cost)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Large-Area TOF particle/photon detectors with </a:t>
            </a:r>
            <a:r>
              <a:rPr lang="en-US" dirty="0" err="1" smtClean="0">
                <a:solidFill>
                  <a:srgbClr val="C00000"/>
                </a:solidFill>
              </a:rPr>
              <a:t>psec</a:t>
            </a:r>
            <a:r>
              <a:rPr lang="en-US" dirty="0" smtClean="0">
                <a:solidFill>
                  <a:srgbClr val="C00000"/>
                </a:solidFill>
              </a:rPr>
              <a:t> time resolution ( &lt; 1psec at 100 </a:t>
            </a:r>
            <a:r>
              <a:rPr lang="en-US" dirty="0" err="1" smtClean="0">
                <a:solidFill>
                  <a:srgbClr val="C00000"/>
                </a:solidFill>
              </a:rPr>
              <a:t>p.e</a:t>
            </a:r>
            <a:r>
              <a:rPr lang="en-US" dirty="0" smtClean="0">
                <a:solidFill>
                  <a:srgbClr val="C00000"/>
                </a:solidFill>
              </a:rPr>
              <a:t>.)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Understanding photo-cathodes so that we can reliably make high QE, tailor the spectral response, and develop new materials and geometries (QE &gt; 50%, public formula)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Produce </a:t>
            </a:r>
            <a:r>
              <a:rPr lang="en-US" dirty="0" err="1" smtClean="0">
                <a:solidFill>
                  <a:srgbClr val="C00000"/>
                </a:solidFill>
              </a:rPr>
              <a:t>commercializable</a:t>
            </a:r>
            <a:r>
              <a:rPr lang="en-US" dirty="0" smtClean="0">
                <a:solidFill>
                  <a:srgbClr val="C00000"/>
                </a:solidFill>
              </a:rPr>
              <a:t> modules in 3 year R&amp;D program.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1" y="41148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3 National Labs, 6 Divisions at Argonne, 3 US small companies, 3 universities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114800"/>
            <a:ext cx="1719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Collaboration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(unique)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105400"/>
            <a:ext cx="1719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Possible future Applications</a:t>
            </a:r>
            <a:endParaRPr lang="en-US" sz="1400" dirty="0" smtClean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51054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PID at colliders, (LBNE) water Cherenkov --- HEP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Security, Medical Imaging, X-ray science --- non-HEP</a:t>
            </a:r>
          </a:p>
        </p:txBody>
      </p:sp>
      <p:pic>
        <p:nvPicPr>
          <p:cNvPr id="14" name="Picture 14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91200" y="3581400"/>
            <a:ext cx="3352800" cy="32766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5410200" cy="1143000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facilities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812" y="0"/>
            <a:ext cx="34051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362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486400"/>
            <a:ext cx="579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ever the user wants!!!!</a:t>
            </a:r>
            <a:endParaRPr lang="en-US" sz="2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236" y="4114800"/>
            <a:ext cx="272476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0" y="624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75726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336717"/>
            <a:ext cx="5791200" cy="352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594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04" y="381000"/>
            <a:ext cx="9092496" cy="628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Ramberg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 design at Labs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86487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914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Siegriest</a:t>
            </a:r>
            <a:r>
              <a:rPr lang="en-US" dirty="0" smtClean="0"/>
              <a:t>, Macfarlane, </a:t>
            </a:r>
            <a:r>
              <a:rPr lang="en-US" dirty="0" err="1" smtClean="0"/>
              <a:t>Ramberger</a:t>
            </a:r>
            <a:r>
              <a:rPr lang="en-US" dirty="0" smtClean="0"/>
              <a:t>, </a:t>
            </a:r>
            <a:r>
              <a:rPr lang="en-US" dirty="0" err="1" smtClean="0"/>
              <a:t>Littenberg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49231"/>
            <a:ext cx="3188450" cy="33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819400"/>
            <a:ext cx="2914650" cy="7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 Station A Test Beam (ESTB)</a:t>
            </a:r>
            <a:endParaRPr lang="en-US" dirty="0"/>
          </a:p>
        </p:txBody>
      </p:sp>
      <p:pic>
        <p:nvPicPr>
          <p:cNvPr id="4" name="Picture 3" descr="beam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5257800" cy="3111500"/>
          </a:xfrm>
          <a:prstGeom prst="rect">
            <a:avLst/>
          </a:prstGeom>
          <a:noFill/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33600" y="1371600"/>
            <a:ext cx="6584950" cy="4405313"/>
            <a:chOff x="1248" y="912"/>
            <a:chExt cx="4148" cy="277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2880" y="912"/>
              <a:ext cx="2516" cy="2775"/>
              <a:chOff x="1872" y="1104"/>
              <a:chExt cx="2516" cy="2775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72" y="1104"/>
                <a:ext cx="2494" cy="2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7"/>
              <p:cNvSpPr txBox="1">
                <a:spLocks noChangeArrowheads="1"/>
              </p:cNvSpPr>
              <p:nvPr/>
            </p:nvSpPr>
            <p:spPr bwMode="auto">
              <a:xfrm>
                <a:off x="1872" y="3648"/>
                <a:ext cx="25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Kicker Magnet Coils and Connections</a:t>
                </a:r>
              </a:p>
            </p:txBody>
          </p:sp>
        </p:grp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1248" y="2160"/>
              <a:ext cx="1632" cy="12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1248" y="912"/>
              <a:ext cx="1632" cy="12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4495800"/>
            <a:ext cx="4648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ESTB will be a unique HEP resource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World’s only high-energy primary electron beam for large scale Linear Collider MDI and beam instrumentation studies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Bortoletto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43400" y="6096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Macfarlane, Hast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 defTabSz="642938"/>
            <a:fld id="{6D5B219D-E6CC-460D-9B1D-4D22B233DE1C}" type="slidenum">
              <a:rPr lang="en-US" sz="1300">
                <a:solidFill>
                  <a:srgbClr val="98B7FE"/>
                </a:solidFill>
                <a:latin typeface="Gill Sans" pitchFamily="-16" charset="0"/>
                <a:sym typeface="Gill Sans" pitchFamily="-16" charset="0"/>
              </a:rPr>
              <a:pPr algn="ctr" defTabSz="642938"/>
              <a:t>56</a:t>
            </a:fld>
            <a:endParaRPr lang="en-US" sz="1300">
              <a:solidFill>
                <a:srgbClr val="98B7FE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179388" y="165100"/>
            <a:ext cx="7440612" cy="901700"/>
          </a:xfrm>
          <a:prstGeom prst="rect">
            <a:avLst/>
          </a:prstGeom>
        </p:spPr>
        <p:txBody>
          <a:bodyPr vert="horz" lIns="35717" tIns="35717" rIns="35717" bIns="35717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BNL Silicon Detector Development Capabilities for HEP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5750" y="1219200"/>
            <a:ext cx="8572500" cy="893763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vert="horz" lIns="64291" tIns="64291" rIns="64291" bIns="64291" anchor="ctr">
            <a:normAutofit/>
          </a:bodyPr>
          <a:lstStyle/>
          <a:p>
            <a:pPr marL="760413" marR="0" lvl="0" indent="-493713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Instrumentation Division’s Semiconductor Detector Development and Processing Lab (SDDPL) is a unique US R&amp;D center for development and production of silicon sensors for HEP applications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11425"/>
            <a:ext cx="3733800" cy="300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/>
          </p:cNvSpPr>
          <p:nvPr/>
        </p:nvSpPr>
        <p:spPr bwMode="auto">
          <a:xfrm>
            <a:off x="114300" y="2438400"/>
            <a:ext cx="4303713" cy="4205288"/>
          </a:xfrm>
          <a:prstGeom prst="rect">
            <a:avLst/>
          </a:prstGeom>
          <a:gradFill rotWithShape="0">
            <a:gsLst>
              <a:gs pos="0">
                <a:srgbClr val="AFB0F8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6999" dir="2700000" algn="ctr" rotWithShape="0">
              <a:schemeClr val="bg2">
                <a:alpha val="75000"/>
              </a:schemeClr>
            </a:outerShdw>
          </a:effectLst>
        </p:spPr>
        <p:txBody>
          <a:bodyPr lIns="64291" tIns="64291" rIns="64291" bIns="64291"/>
          <a:lstStyle/>
          <a:p>
            <a:pPr defTabSz="642938">
              <a:spcBef>
                <a:spcPts val="200"/>
              </a:spcBef>
            </a:pPr>
            <a:r>
              <a:rPr lang="en-US" sz="2000" b="1" i="1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Focus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New detector concepts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Radiation hard materials 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Defect analysis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New defect analysis techniques</a:t>
            </a:r>
          </a:p>
          <a:p>
            <a:pPr defTabSz="642938">
              <a:spcBef>
                <a:spcPts val="200"/>
              </a:spcBef>
            </a:pPr>
            <a:r>
              <a:rPr lang="en-US" sz="2000" b="1" i="1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Infrastructure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600 square feet fully qualified class 100 cleanroom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Design and process simulation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All detector processing steps (with exception of ion implantation) 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2D and 3D detector simulation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" pitchFamily="-16" charset="0"/>
                <a:ea typeface="ヒラギノ角ゴ ProN W3" pitchFamily="-16" charset="-128"/>
                <a:sym typeface="Gill Sans" pitchFamily="-16" charset="0"/>
              </a:rPr>
              <a:t>History of design and development of detectors for HEP experiments</a:t>
            </a: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endParaRPr lang="en-US" sz="1700">
              <a:solidFill>
                <a:srgbClr val="000000"/>
              </a:solidFill>
              <a:latin typeface="Gill Sans" pitchFamily="-16" charset="0"/>
              <a:ea typeface="ヒラギノ角ゴ ProN W3" pitchFamily="-16" charset="-128"/>
              <a:sym typeface="Gill Sans" pitchFamily="-16" charset="0"/>
            </a:endParaRPr>
          </a:p>
          <a:p>
            <a:pPr defTabSz="642938">
              <a:spcBef>
                <a:spcPts val="200"/>
              </a:spcBef>
              <a:buFont typeface="Arial" charset="0"/>
              <a:buChar char="•"/>
            </a:pPr>
            <a:endParaRPr lang="en-US" sz="1500" b="1">
              <a:solidFill>
                <a:srgbClr val="040522"/>
              </a:solidFill>
              <a:latin typeface="Gill Sans" pitchFamily="-16" charset="0"/>
              <a:sym typeface="Gill Sans" pitchFamily="-16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00600" y="5535613"/>
            <a:ext cx="3886200" cy="1244600"/>
          </a:xfrm>
          <a:prstGeom prst="rect">
            <a:avLst/>
          </a:prstGeom>
          <a:gradFill rotWithShape="1">
            <a:gsLst>
              <a:gs pos="0">
                <a:srgbClr val="C7C8F9"/>
              </a:gs>
              <a:gs pos="100000">
                <a:schemeClr val="bg1"/>
              </a:gs>
            </a:gsLst>
            <a:lin ang="5400000"/>
          </a:gradFill>
          <a:ln w="9525">
            <a:solidFill>
              <a:srgbClr val="474346"/>
            </a:solidFill>
            <a:miter lim="800000"/>
            <a:headEnd/>
            <a:tailEnd/>
          </a:ln>
          <a:effectLst>
            <a:outerShdw dist="127001" dir="2700000" algn="tl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1500">
                <a:solidFill>
                  <a:srgbClr val="FF3300"/>
                </a:solidFill>
                <a:latin typeface="Arial Narrow" pitchFamily="-16" charset="0"/>
              </a:rPr>
              <a:t>This facility for detectors on high resistivity Si (~5-10 kohm-cm) is unique in the U.S. for university and Lab researchers to have prototype and test devices designed and fabricated.  </a:t>
            </a:r>
            <a:r>
              <a:rPr lang="en-US" sz="1500">
                <a:solidFill>
                  <a:srgbClr val="000090"/>
                </a:solidFill>
                <a:latin typeface="Arial Narrow" pitchFamily="-16" charset="0"/>
              </a:rPr>
              <a:t>No commercial source exists in the U.S.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Recent development</a:t>
            </a:r>
          </a:p>
          <a:p>
            <a:r>
              <a:rPr lang="en-US" sz="2000" dirty="0" smtClean="0"/>
              <a:t>Emergence of “global” projects without a central  host laboratory where the project taking place, </a:t>
            </a:r>
            <a:r>
              <a:rPr lang="pt-BR" sz="2000" dirty="0" smtClean="0"/>
              <a:t>e.g. ILC, Neutrino factories, etc.</a:t>
            </a:r>
            <a:endParaRPr lang="en-US" sz="2000" dirty="0" smtClean="0"/>
          </a:p>
          <a:p>
            <a:r>
              <a:rPr lang="en-US" sz="2000" dirty="0" smtClean="0"/>
              <a:t> Scale of the detector R&amp;D is becoming large, e.g. </a:t>
            </a:r>
            <a:r>
              <a:rPr lang="pt-BR" sz="2000" dirty="0" smtClean="0"/>
              <a:t>CALICE: Calorimeter R&amp;D for ILC </a:t>
            </a:r>
            <a:r>
              <a:rPr lang="en-US" sz="2000" dirty="0" smtClean="0"/>
              <a:t>336 physicists/engineers from 57 institutes and 17 countries from the 4 regions (Africa, America, Asia and Europe)</a:t>
            </a:r>
          </a:p>
          <a:p>
            <a:r>
              <a:rPr lang="en-US" sz="2000" dirty="0" smtClean="0"/>
              <a:t>Funding starts to be an issue</a:t>
            </a:r>
          </a:p>
          <a:p>
            <a:r>
              <a:rPr lang="en-US" sz="2000" dirty="0" smtClean="0"/>
              <a:t>Concerns by some national funding authorities on the review processes</a:t>
            </a:r>
          </a:p>
          <a:p>
            <a:r>
              <a:rPr lang="en-US" sz="2000" dirty="0" smtClean="0"/>
              <a:t>ECFA R&amp;D panel to review R&amp;D efforts for orphan accelerator based particle physics projects such as LC’s, neutrino, B factories, etc.-</a:t>
            </a:r>
          </a:p>
          <a:p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In Europe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Nakada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257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EU funding for the detector R&amp;D</a:t>
            </a:r>
          </a:p>
          <a:p>
            <a:pPr lvl="1"/>
            <a:r>
              <a:rPr lang="en-US" sz="1800" dirty="0" smtClean="0"/>
              <a:t>EUDET: “Detector R&amp;D Towards the International Linear Collider”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21.5 MEUR total</a:t>
            </a:r>
            <a:r>
              <a:rPr lang="en-US" sz="1800" dirty="0" smtClean="0"/>
              <a:t>, of which 7 MEUR from EU(30 institutes)</a:t>
            </a:r>
          </a:p>
          <a:p>
            <a:pPr lvl="1"/>
            <a:r>
              <a:rPr lang="en-US" sz="1800" dirty="0" smtClean="0"/>
              <a:t>AIDA: “Development of Detectors” submitted in 2009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27 M€ total</a:t>
            </a:r>
            <a:r>
              <a:rPr lang="en-US" sz="1800" dirty="0" smtClean="0"/>
              <a:t>, of which 8 M€ from EU (70 institutes)</a:t>
            </a:r>
          </a:p>
          <a:p>
            <a:pPr lvl="2"/>
            <a:r>
              <a:rPr lang="en-US" sz="1800" dirty="0" smtClean="0"/>
              <a:t>Targeting a wider area; i.e. CLIC, ILC, neutrinos, SLHC, </a:t>
            </a:r>
            <a:r>
              <a:rPr lang="en-US" sz="1800" dirty="0" err="1" smtClean="0"/>
              <a:t>flavour</a:t>
            </a:r>
            <a:r>
              <a:rPr lang="en-US" sz="1800" dirty="0" smtClean="0"/>
              <a:t> factories</a:t>
            </a:r>
          </a:p>
          <a:p>
            <a:pPr lvl="1"/>
            <a:r>
              <a:rPr lang="en-US" sz="1800" dirty="0" smtClean="0"/>
              <a:t>What are the pro and contra? </a:t>
            </a:r>
          </a:p>
          <a:p>
            <a:pPr lvl="1"/>
            <a:r>
              <a:rPr lang="en-US" sz="1800" dirty="0" smtClean="0">
                <a:solidFill>
                  <a:srgbClr val="00B050"/>
                </a:solidFill>
              </a:rPr>
              <a:t> Extra funding outside of usual particle physics funding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Selection is somewhat unpredictable for our community  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1800" dirty="0" smtClean="0">
                <a:solidFill>
                  <a:srgbClr val="FF0000"/>
                </a:solidFill>
              </a:rPr>
              <a:t>professional advice for the proposal?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Heavy administrative work before and after 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1800" dirty="0" smtClean="0">
                <a:solidFill>
                  <a:srgbClr val="FF0000"/>
                </a:solidFill>
              </a:rPr>
              <a:t>after can be included in the funding request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 It is meant to be for infrastructure and not for the actual R&amp;D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EU review process, decoupled to the rest of the particle physics community</a:t>
            </a:r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for R&amp;D in Europe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Nakada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8229600" cy="4525963"/>
          </a:xfrm>
        </p:spPr>
        <p:txBody>
          <a:bodyPr/>
          <a:lstStyle/>
          <a:p>
            <a:r>
              <a:rPr lang="en-US" dirty="0" smtClean="0"/>
              <a:t>See the example below of the ILC R&amp;D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R&amp;D is poorly funded in the US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8915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5240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ILC Detector Research and Development</a:t>
            </a:r>
          </a:p>
          <a:p>
            <a:r>
              <a:rPr lang="en-US" b="1" dirty="0" smtClean="0"/>
              <a:t>Status Report and Urgent Requirements for Funding (2006)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0" y="56388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EURO</a:t>
                      </a:r>
                      <a:r>
                        <a:rPr lang="en-US" baseline="0" dirty="0" smtClean="0"/>
                        <a:t> ZONE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GPD</a:t>
                      </a:r>
                      <a:r>
                        <a:rPr lang="en-US" baseline="0" dirty="0" smtClean="0"/>
                        <a:t> in T$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learn from industry </a:t>
            </a:r>
          </a:p>
          <a:p>
            <a:r>
              <a:rPr lang="en-US" dirty="0" smtClean="0"/>
              <a:t>We need to interact with other fields (material science, chemistry, ….)</a:t>
            </a:r>
          </a:p>
          <a:p>
            <a:r>
              <a:rPr lang="en-US" dirty="0" smtClean="0"/>
              <a:t>We need to interact with other countries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R&amp;D must be global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/>
              <a:t>University Program ($3.66M/year)             Lab Program  ($21.7M/year)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ADR Program  ($0.75M)	   	            LDRD programs (except </a:t>
            </a:r>
            <a:r>
              <a:rPr lang="en-US" sz="3600" dirty="0" err="1" smtClean="0"/>
              <a:t>Fermilab</a:t>
            </a:r>
            <a:r>
              <a:rPr lang="en-US" sz="3600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 </a:t>
            </a:r>
            <a:r>
              <a:rPr lang="en-US" sz="2900" dirty="0" smtClean="0"/>
              <a:t>Short term support for new ideas.		Short term support for new ideas.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Base funding  ($1.55M)		            Base funding  ($18.6M)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 </a:t>
            </a:r>
            <a:r>
              <a:rPr lang="en-US" sz="2900" dirty="0" smtClean="0"/>
              <a:t>Support for longer term Detector R&amp;D		Support for infrastructure and Detector R&amp;D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One shot funding ($0.31M)	            One shot funding  ($0.15M)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 </a:t>
            </a:r>
            <a:r>
              <a:rPr lang="en-US" sz="2900" dirty="0" smtClean="0"/>
              <a:t>Opportunistic funding based on availability	Opportunistic funding based on availability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Special Projects			            Special Projects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900" dirty="0" smtClean="0"/>
              <a:t>    </a:t>
            </a:r>
            <a:r>
              <a:rPr lang="en-US" sz="3600" dirty="0" smtClean="0"/>
              <a:t>ILC Detector R&amp;D  (Some Lab – $0.9M)       Large Area Photodetectors</a:t>
            </a:r>
            <a:r>
              <a:rPr lang="en-US" sz="3600" baseline="30000" dirty="0" smtClean="0"/>
              <a:t>1</a:t>
            </a:r>
            <a:r>
              <a:rPr lang="en-US" sz="3600" dirty="0" smtClean="0"/>
              <a:t>  ($2.24M)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Compensated </a:t>
            </a:r>
            <a:r>
              <a:rPr lang="en-US" sz="3600" dirty="0" err="1" smtClean="0"/>
              <a:t>calorimetry</a:t>
            </a:r>
            <a:r>
              <a:rPr lang="en-US" sz="3600" dirty="0" smtClean="0"/>
              <a:t>  ($0.15M)           Water Base Liquid </a:t>
            </a:r>
            <a:r>
              <a:rPr lang="en-US" sz="3600" dirty="0" err="1" smtClean="0"/>
              <a:t>Scintillator</a:t>
            </a:r>
            <a:r>
              <a:rPr lang="en-US" sz="3600" dirty="0" smtClean="0"/>
              <a:t>  ($0.20M)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   </a:t>
            </a:r>
            <a:r>
              <a:rPr lang="en-US" sz="3600" dirty="0" smtClean="0">
                <a:solidFill>
                  <a:srgbClr val="FF0000"/>
                </a:solidFill>
              </a:rPr>
              <a:t>LHC Detector Development</a:t>
            </a:r>
            <a:r>
              <a:rPr lang="en-US" sz="3600" baseline="30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 ($2.0M)</a:t>
            </a:r>
            <a:r>
              <a:rPr lang="en-US" sz="3600" dirty="0" smtClean="0"/>
              <a:t>         Wireless Detector Readout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 ($0.23M)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				                                Test Beam – SLAC  ($1.5M)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baseline="30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aseline="30000" dirty="0" smtClean="0"/>
              <a:t>1</a:t>
            </a:r>
            <a:r>
              <a:rPr lang="en-US" sz="2400" dirty="0" smtClean="0"/>
              <a:t>Includes $1M of FY09 ARRA funding.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aseline="30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Planned for 2011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aseline="30000" dirty="0" smtClean="0"/>
              <a:t>3</a:t>
            </a:r>
            <a:r>
              <a:rPr lang="en-US" sz="2400" dirty="0" smtClean="0"/>
              <a:t>FY09 funding released in FY10.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aseline="30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R&amp;D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 Nicholson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5257800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 smtClean="0"/>
              <a:t>Reviewers were asked for suggestions for a future national detector R&amp;D program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Establish an annual conference/workshop in generic detector R&amp;D which would be useful </a:t>
            </a:r>
            <a:r>
              <a:rPr lang="en-US" sz="3800" b="1" i="1" dirty="0" smtClean="0">
                <a:solidFill>
                  <a:srgbClr val="FF0000"/>
                </a:solidFill>
              </a:rPr>
              <a:t>to increase communication and encourage collaboration between laboratories and universities</a:t>
            </a:r>
            <a:r>
              <a:rPr lang="en-US" sz="3800" dirty="0" smtClean="0">
                <a:solidFill>
                  <a:srgbClr val="FF0000"/>
                </a:solidFill>
              </a:rPr>
              <a:t>, both in the U.S. and abroad.  It should also serve to identify future physics detector needs which are not currently being addressed and help to coordinate the lab R&amp;D efforts.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Develop a mechanism to provide overall coordination of the R&amp;D activities in the laboratories to increase efficiency and optimize the use of the ~$20M spent on laboratory generic R&amp;D</a:t>
            </a:r>
            <a:r>
              <a:rPr lang="en-US" sz="3800" dirty="0" smtClean="0"/>
              <a:t>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Create a National Instrumentation Advisory Board which meets on a yearly basis and advises DOE and Labs on their instrumentation program from a national and international perspective.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Allocate funding for “Grand Challenges” to encourage the formation of multi-lab and multi-disciplinary approaches to new and important problems (such as the large-area photo-detector project).</a:t>
            </a:r>
          </a:p>
          <a:p>
            <a:pPr marL="798513" lvl="1" indent="-333375">
              <a:buFont typeface="+mj-lt"/>
              <a:buAutoNum type="arabicPeriod"/>
            </a:pPr>
            <a:r>
              <a:rPr lang="en-US" sz="3800" dirty="0" smtClean="0">
                <a:solidFill>
                  <a:srgbClr val="FF0000"/>
                </a:solidFill>
              </a:rPr>
              <a:t>Create a National Instrumentation Fellowship directed at Ph.D. students and </a:t>
            </a:r>
            <a:r>
              <a:rPr lang="en-US" sz="3800" dirty="0" err="1" smtClean="0">
                <a:solidFill>
                  <a:srgbClr val="FF0000"/>
                </a:solidFill>
              </a:rPr>
              <a:t>postdocs</a:t>
            </a:r>
            <a:r>
              <a:rPr lang="en-US" sz="3800" dirty="0" smtClean="0">
                <a:solidFill>
                  <a:srgbClr val="FF0000"/>
                </a:solidFill>
              </a:rPr>
              <a:t> to encourage them to pursue research in instrumentation.</a:t>
            </a:r>
            <a:endParaRPr lang="en-US" sz="3800" dirty="0" smtClean="0"/>
          </a:p>
          <a:p>
            <a:pPr marL="798513" lvl="1" indent="-333375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798513" lvl="1" indent="-333375">
              <a:buFont typeface="+mj-lt"/>
              <a:buAutoNum type="arabicPeriod"/>
            </a:pPr>
            <a:endParaRPr lang="en-US" dirty="0" smtClean="0"/>
          </a:p>
          <a:p>
            <a:pPr marL="798513" indent="-333375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798513" indent="-333375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2009 Review of the Lab Detector R&amp;D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36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Howard Nicholson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energy frontier: SLHC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-1829594" y="3505200"/>
            <a:ext cx="5334794" cy="79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8200" y="6172200"/>
            <a:ext cx="79248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0" y="5391090"/>
            <a:ext cx="121920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0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495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=1fb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5791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32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200" y="5943600"/>
            <a:ext cx="685800" cy="180945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91000" y="3962400"/>
            <a:ext cx="1219200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1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4267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L=1-2×10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34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2286000"/>
            <a:ext cx="1219200" cy="70788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2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LHC-HL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3124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5×10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34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7429500" y="800100"/>
            <a:ext cx="1524000" cy="1295400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1023550" y="3538150"/>
            <a:ext cx="311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Integrated luminosity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4114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=10-30fb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3048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300 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1066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=3000 fb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-1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By 2030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334000" y="3581400"/>
            <a:ext cx="533400" cy="381000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0600" y="990600"/>
            <a:ext cx="541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Phase-0 : 15 months: </a:t>
            </a:r>
            <a:r>
              <a:rPr lang="en-US" sz="2000" b="1" i="1" dirty="0" smtClean="0"/>
              <a:t>2012 to spring 2013</a:t>
            </a:r>
          </a:p>
          <a:p>
            <a:r>
              <a:rPr lang="en-US" sz="2000" i="1" dirty="0" smtClean="0"/>
              <a:t>Phase-1 : 12 months: </a:t>
            </a:r>
            <a:r>
              <a:rPr lang="en-US" sz="2000" b="1" i="1" dirty="0" smtClean="0"/>
              <a:t>entire 2016</a:t>
            </a:r>
          </a:p>
          <a:p>
            <a:r>
              <a:rPr lang="en-US" sz="2000" i="1" dirty="0" smtClean="0"/>
              <a:t>Phase-2 : 18 months: </a:t>
            </a:r>
            <a:r>
              <a:rPr lang="en-US" sz="2000" b="1" i="1" dirty="0" smtClean="0"/>
              <a:t>end of 2019-early 2021</a:t>
            </a:r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943600" y="3124200"/>
            <a:ext cx="457200" cy="3333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477000" y="2743200"/>
            <a:ext cx="457200" cy="3333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00400" y="5029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CMS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14TeV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4953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CMS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=7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TeV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743200" y="5105400"/>
            <a:ext cx="457200" cy="1809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76600" y="4800600"/>
            <a:ext cx="457200" cy="2571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810000" y="4495800"/>
            <a:ext cx="457200" cy="257146"/>
          </a:xfrm>
          <a:prstGeom prst="line">
            <a:avLst/>
          </a:prstGeom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1295400"/>
            <a:ext cx="67818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Very </a:t>
            </a:r>
            <a:r>
              <a:rPr lang="en-US" sz="2000" dirty="0">
                <a:solidFill>
                  <a:srgbClr val="3333FF"/>
                </a:solidFill>
              </a:rPr>
              <a:t>high rates;  have to devise a sufficiently restrictive </a:t>
            </a:r>
            <a:r>
              <a:rPr lang="en-US" sz="2000" dirty="0" smtClean="0">
                <a:solidFill>
                  <a:srgbClr val="3333FF"/>
                </a:solidFill>
              </a:rPr>
              <a:t>trigger that </a:t>
            </a:r>
            <a:r>
              <a:rPr lang="en-US" sz="2000" dirty="0">
                <a:solidFill>
                  <a:srgbClr val="3333FF"/>
                </a:solidFill>
              </a:rPr>
              <a:t>doesn’t lose the physics</a:t>
            </a:r>
            <a:r>
              <a:rPr lang="en-US" sz="2000" dirty="0" smtClean="0">
                <a:solidFill>
                  <a:srgbClr val="3333FF"/>
                </a:solidFill>
              </a:rPr>
              <a:t>.</a:t>
            </a:r>
            <a:endParaRPr lang="en-US" sz="2000" dirty="0">
              <a:solidFill>
                <a:srgbClr val="3333FF"/>
              </a:solidFill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 </a:t>
            </a:r>
            <a:r>
              <a:rPr lang="en-US" sz="2000" dirty="0">
                <a:solidFill>
                  <a:srgbClr val="3333FF"/>
                </a:solidFill>
              </a:rPr>
              <a:t>High mass physics is unknown so requires measurement of many quantities for both trigger and final analysis: leptons, photons, jets, missing energy, charged particle tracking, </a:t>
            </a:r>
            <a:r>
              <a:rPr lang="en-US" sz="2000" dirty="0" err="1">
                <a:solidFill>
                  <a:srgbClr val="3333FF"/>
                </a:solidFill>
              </a:rPr>
              <a:t>vertexing</a:t>
            </a:r>
            <a:r>
              <a:rPr lang="en-US" sz="2000" dirty="0">
                <a:solidFill>
                  <a:srgbClr val="3333FF"/>
                </a:solidFill>
              </a:rPr>
              <a:t> and heavy flavor tagging, particle isolation.  Strive for very good resolution and high granularity in detection elements</a:t>
            </a:r>
            <a:r>
              <a:rPr lang="en-US" sz="2000" dirty="0" smtClean="0">
                <a:solidFill>
                  <a:srgbClr val="3333FF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 </a:t>
            </a:r>
            <a:r>
              <a:rPr lang="en-US" sz="2000" dirty="0">
                <a:solidFill>
                  <a:srgbClr val="3333FF"/>
                </a:solidFill>
              </a:rPr>
              <a:t>Radiation damage as well as rates present serious challenges; these provide major constraints on technologies that can be used</a:t>
            </a:r>
            <a:r>
              <a:rPr lang="en-US" sz="2000" dirty="0" smtClean="0">
                <a:solidFill>
                  <a:srgbClr val="3333FF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Size and complexity (cables, power, cooling, and integration)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upgrade challenges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99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Seiden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1600200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Smith,</a:t>
            </a:r>
          </a:p>
          <a:p>
            <a:r>
              <a:rPr lang="en-US" dirty="0" err="1" smtClean="0"/>
              <a:t>Sciveres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Lipton,</a:t>
            </a:r>
          </a:p>
          <a:p>
            <a:r>
              <a:rPr lang="en-US" dirty="0" smtClean="0"/>
              <a:t>Li,</a:t>
            </a:r>
          </a:p>
          <a:p>
            <a:r>
              <a:rPr lang="en-US" dirty="0" smtClean="0"/>
              <a:t>Ma+</a:t>
            </a:r>
          </a:p>
          <a:p>
            <a:r>
              <a:rPr lang="en-US" dirty="0" smtClean="0"/>
              <a:t>Labs Talks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5657671"/>
            <a:ext cx="70866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“Ultimate goal remains a </a:t>
            </a:r>
            <a:r>
              <a:rPr lang="en-US" dirty="0" err="1" smtClean="0"/>
              <a:t>massless</a:t>
            </a:r>
            <a:r>
              <a:rPr lang="en-US" dirty="0" smtClean="0"/>
              <a:t>, cheap, infinite granularity, 100% hermetic and efficient, infinite bandwidth, long lifetime detector”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ATLAS IBL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143000"/>
            <a:ext cx="2235200" cy="204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1866900" cy="2481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1701800" cy="88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defTabSz="912813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3333FF"/>
                </a:solidFill>
              </a:rPr>
              <a:t>How it looks </a:t>
            </a:r>
          </a:p>
          <a:p>
            <a:pPr defTabSz="912813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b="1" dirty="0">
                <a:solidFill>
                  <a:srgbClr val="3333FF"/>
                </a:solidFill>
              </a:rPr>
              <a:t>today.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419600" y="1295400"/>
            <a:ext cx="12065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b="1" dirty="0">
                <a:solidFill>
                  <a:srgbClr val="3333FF"/>
                </a:solidFill>
              </a:rPr>
              <a:t>IBL inside existing B-layer.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52400" y="3733800"/>
            <a:ext cx="82677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2813"/>
            <a:r>
              <a:rPr lang="en-GB" sz="1800" dirty="0">
                <a:solidFill>
                  <a:srgbClr val="3333FF"/>
                </a:solidFill>
              </a:rPr>
              <a:t> </a:t>
            </a:r>
            <a:r>
              <a:rPr lang="en-GB" sz="2000" b="1" dirty="0">
                <a:solidFill>
                  <a:srgbClr val="3333FF"/>
                </a:solidFill>
              </a:rPr>
              <a:t>Project Goals:</a:t>
            </a:r>
          </a:p>
          <a:p>
            <a:pPr algn="just" defTabSz="912813"/>
            <a:r>
              <a:rPr lang="en-GB" sz="1800" dirty="0">
                <a:solidFill>
                  <a:srgbClr val="3333FF"/>
                </a:solidFill>
              </a:rPr>
              <a:t>Improve Physics performance of the present Pixel Detector:</a:t>
            </a:r>
          </a:p>
          <a:p>
            <a:pPr marL="800100" lvl="1" indent="-342900" algn="just" defTabSz="912813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Reduce material budget to an “aggressive” 50% of the present inner most pixel layer, i.e. &lt;1.5% X/X</a:t>
            </a:r>
            <a:r>
              <a:rPr lang="en-GB" sz="1800" baseline="-25000" dirty="0">
                <a:solidFill>
                  <a:srgbClr val="FF0000"/>
                </a:solidFill>
                <a:latin typeface="Arial" pitchFamily="34" charset="0"/>
              </a:rPr>
              <a:t>0</a:t>
            </a: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 at η=0.</a:t>
            </a:r>
          </a:p>
          <a:p>
            <a:pPr marL="800100" lvl="1" indent="-342900" algn="just" defTabSz="912813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Have low R/O inefficiencies at LHC ultimate luminosity.</a:t>
            </a:r>
          </a:p>
          <a:p>
            <a:pPr marL="800100" lvl="1" indent="-342900" algn="just" defTabSz="912813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Increase radiation hardness by a factor of five to 5x10</a:t>
            </a:r>
            <a:r>
              <a:rPr lang="en-GB" sz="1800" baseline="30000" dirty="0">
                <a:solidFill>
                  <a:srgbClr val="FF0000"/>
                </a:solidFill>
                <a:latin typeface="Arial" pitchFamily="34" charset="0"/>
              </a:rPr>
              <a:t>15</a:t>
            </a:r>
            <a:r>
              <a:rPr lang="en-GB" sz="1800" dirty="0">
                <a:solidFill>
                  <a:srgbClr val="FF0000"/>
                </a:solidFill>
                <a:latin typeface="Arial" pitchFamily="34" charset="0"/>
              </a:rPr>
              <a:t> 1MeV neutrons/cm</a:t>
            </a:r>
            <a:r>
              <a:rPr lang="en-GB" sz="1800" baseline="30000" dirty="0">
                <a:solidFill>
                  <a:srgbClr val="FF0000"/>
                </a:solidFill>
                <a:latin typeface="Arial" pitchFamily="34" charset="0"/>
              </a:rPr>
              <a:t>2</a:t>
            </a:r>
          </a:p>
          <a:p>
            <a:pPr algn="just" defTabSz="912813"/>
            <a:r>
              <a:rPr lang="en-GB" sz="1800" dirty="0">
                <a:solidFill>
                  <a:srgbClr val="3333FF"/>
                </a:solidFill>
              </a:rPr>
              <a:t> Installation schedule, 2016.  13 U.S. institutions involved</a:t>
            </a:r>
            <a:r>
              <a:rPr lang="en-GB" sz="1800" dirty="0" smtClean="0">
                <a:solidFill>
                  <a:srgbClr val="3333FF"/>
                </a:solidFill>
              </a:rPr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6019800"/>
            <a:ext cx="586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roc and new material development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Bortoletto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0" y="33528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Partnership between national laboratories and university is essential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685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Seiden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825</TotalTime>
  <Words>3714</Words>
  <Application>Microsoft Office PowerPoint</Application>
  <PresentationFormat>On-screen Show (4:3)</PresentationFormat>
  <Paragraphs>654</Paragraphs>
  <Slides>61</Slides>
  <Notes>3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Concourse</vt:lpstr>
      <vt:lpstr>???</vt:lpstr>
      <vt:lpstr>KGPlot</vt:lpstr>
      <vt:lpstr>Microsoft Office Excel 97-2003 Worksheet</vt:lpstr>
      <vt:lpstr>Equation</vt:lpstr>
      <vt:lpstr>Summary  Workshop on Detector R&amp;D</vt:lpstr>
      <vt:lpstr>Goals of this workshop</vt:lpstr>
      <vt:lpstr>R&amp;D is Important </vt:lpstr>
      <vt:lpstr>Why are we doing R&amp;D???</vt:lpstr>
      <vt:lpstr>Very Diverse R&amp;D</vt:lpstr>
      <vt:lpstr>HEP R&amp;D must be global</vt:lpstr>
      <vt:lpstr>The energy frontier: SLHC</vt:lpstr>
      <vt:lpstr>LHC upgrade challenges</vt:lpstr>
      <vt:lpstr>ATLAS IBL</vt:lpstr>
      <vt:lpstr>CMS Thermal Pyrolytic Graphite</vt:lpstr>
      <vt:lpstr>Mechanics Integration</vt:lpstr>
      <vt:lpstr>3D architecture for radiation hardness</vt:lpstr>
      <vt:lpstr>Trigger and DAQ R&amp;D</vt:lpstr>
      <vt:lpstr>FPGA LOGIC CELLS</vt:lpstr>
      <vt:lpstr>Track triggers</vt:lpstr>
      <vt:lpstr>PT module with vertical integration</vt:lpstr>
      <vt:lpstr>Slide 17</vt:lpstr>
      <vt:lpstr>Pattern Matching at L2</vt:lpstr>
      <vt:lpstr>LAR calorimeter upgrade</vt:lpstr>
      <vt:lpstr>CMS SiPM R&amp;D</vt:lpstr>
      <vt:lpstr>Slide 21</vt:lpstr>
      <vt:lpstr>The Energy Frontier:                    lepton colliders</vt:lpstr>
      <vt:lpstr>Slide 23</vt:lpstr>
      <vt:lpstr>CLIC Challenges</vt:lpstr>
      <vt:lpstr>Developing A Particle Flow EM Calorimeter </vt:lpstr>
      <vt:lpstr>MUC Challenges</vt:lpstr>
      <vt:lpstr>Diversity of neutrino physics</vt:lpstr>
      <vt:lpstr>The intensity frontier</vt:lpstr>
      <vt:lpstr>Two detector options for LBNE</vt:lpstr>
      <vt:lpstr>Challenges</vt:lpstr>
      <vt:lpstr>A Working Liquid Argon TPC in a neutrino beam</vt:lpstr>
      <vt:lpstr>ArgoNeuT  Neutrino Events</vt:lpstr>
      <vt:lpstr>Liquid Argon Purification</vt:lpstr>
      <vt:lpstr>Slide 34</vt:lpstr>
      <vt:lpstr>Cold CMOS: Results from New FE ASIC (1st prototype cycle) </vt:lpstr>
      <vt:lpstr>Slide 36</vt:lpstr>
      <vt:lpstr>Slide 37</vt:lpstr>
      <vt:lpstr>Non Accelerator experiments</vt:lpstr>
      <vt:lpstr>Background rejection</vt:lpstr>
      <vt:lpstr>Improving Ge Detector Fabrication</vt:lpstr>
      <vt:lpstr>Radioactive “free” Optical FE Module</vt:lpstr>
      <vt:lpstr>Analytical technique for Xenon Purity</vt:lpstr>
      <vt:lpstr>Low radiactive photon detectors</vt:lpstr>
      <vt:lpstr>LBNL CCDs</vt:lpstr>
      <vt:lpstr>CCD</vt:lpstr>
      <vt:lpstr>CCD R&amp;D</vt:lpstr>
      <vt:lpstr>R&amp;D in the US</vt:lpstr>
      <vt:lpstr>Facilities: P3MD      </vt:lpstr>
      <vt:lpstr>Slide 49</vt:lpstr>
      <vt:lpstr>Slide 50</vt:lpstr>
      <vt:lpstr>Fermilab facilities</vt:lpstr>
      <vt:lpstr>Slide 52</vt:lpstr>
      <vt:lpstr>Slide 53</vt:lpstr>
      <vt:lpstr>IC design at Labs</vt:lpstr>
      <vt:lpstr>End Station A Test Beam (ESTB)</vt:lpstr>
      <vt:lpstr>Slide 56</vt:lpstr>
      <vt:lpstr>R&amp;D In Europe</vt:lpstr>
      <vt:lpstr>Funding for R&amp;D in Europe</vt:lpstr>
      <vt:lpstr>R&amp;D is poorly funded in the US</vt:lpstr>
      <vt:lpstr>US R&amp;D</vt:lpstr>
      <vt:lpstr>2009 Review of the Lab Detector R&amp;D Program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Daniela Bortoletto</dc:creator>
  <cp:lastModifiedBy>dbortole</cp:lastModifiedBy>
  <cp:revision>164</cp:revision>
  <dcterms:created xsi:type="dcterms:W3CDTF">2006-08-16T00:00:00Z</dcterms:created>
  <dcterms:modified xsi:type="dcterms:W3CDTF">2010-10-09T15:09:59Z</dcterms:modified>
</cp:coreProperties>
</file>