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85" r:id="rId2"/>
    <p:sldId id="686" r:id="rId3"/>
    <p:sldId id="694" r:id="rId4"/>
    <p:sldId id="695" r:id="rId5"/>
    <p:sldId id="679" r:id="rId6"/>
    <p:sldId id="696" r:id="rId7"/>
    <p:sldId id="703" r:id="rId8"/>
    <p:sldId id="688" r:id="rId9"/>
    <p:sldId id="698" r:id="rId10"/>
    <p:sldId id="689" r:id="rId11"/>
    <p:sldId id="701" r:id="rId12"/>
    <p:sldId id="700" r:id="rId13"/>
    <p:sldId id="704" r:id="rId14"/>
    <p:sldId id="693" r:id="rId15"/>
    <p:sldId id="697" r:id="rId16"/>
    <p:sldId id="691" r:id="rId17"/>
    <p:sldId id="702" r:id="rId18"/>
    <p:sldId id="687" r:id="rId19"/>
    <p:sldId id="705" r:id="rId20"/>
  </p:sldIdLst>
  <p:sldSz cx="9144000" cy="6858000" type="screen4x3"/>
  <p:notesSz cx="9855200" cy="6718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</p:showPr>
  <p:clrMru>
    <a:srgbClr val="00FF99"/>
    <a:srgbClr val="00FFCC"/>
    <a:srgbClr val="66FF99"/>
    <a:srgbClr val="66FFFF"/>
    <a:srgbClr val="FF9933"/>
    <a:srgbClr val="0000FF"/>
    <a:srgbClr val="6666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04" autoAdjust="0"/>
    <p:restoredTop sz="94660"/>
  </p:normalViewPr>
  <p:slideViewPr>
    <p:cSldViewPr>
      <p:cViewPr varScale="1">
        <p:scale>
          <a:sx n="63" d="100"/>
          <a:sy n="63" d="100"/>
        </p:scale>
        <p:origin x="-12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810" y="-90"/>
      </p:cViewPr>
      <p:guideLst>
        <p:guide orient="horz" pos="2117"/>
        <p:guide pos="31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defTabSz="919163">
              <a:defRPr sz="12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4825" y="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8175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defTabSz="919163">
              <a:defRPr sz="12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Arnaud Devred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4825" y="638175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0C64395-ACA8-C543-BF19-D3720FD68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defTabSz="919163">
              <a:defRPr sz="1200" b="0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4825" y="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0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59150" cy="251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4450" y="3192463"/>
            <a:ext cx="72263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175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defTabSz="919163">
              <a:defRPr sz="1200" b="0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Arnaud Devred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4825" y="638175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76DF5FD-AE8A-0C46-AB00-C25769AF4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3F92-25B9-CF40-B2C9-6AB931FE8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1F04-785E-FA48-99DB-2A91239E9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19075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41985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1FDA-9085-C54B-9846-C00F4EA32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3B0BC-D191-DD45-BDF5-187558C1A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CDD0-D0C9-4A42-A158-309916473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7160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3C6D-2319-5843-8EBE-18D064CA0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2D004-EB6F-7B4F-9B0C-961CB010C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07C9-D683-1145-AC2F-60E335A1C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DA40D-FFE3-0C4A-A839-8F106E166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2B32D-DA02-A442-8A4C-ADB4D095E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6A8F-E440-4045-AAF2-571927D07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841D1BE-70B2-F14B-9C64-710690DDE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16200000">
            <a:off x="-2590800" y="38862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b="0" dirty="0" smtClean="0">
                <a:solidFill>
                  <a:schemeClr val="bg2"/>
                </a:solidFill>
              </a:rPr>
              <a:t>LARP review,</a:t>
            </a:r>
            <a:r>
              <a:rPr lang="en-US" sz="1400" b="0" baseline="0" dirty="0" smtClean="0">
                <a:solidFill>
                  <a:schemeClr val="bg2"/>
                </a:solidFill>
              </a:rPr>
              <a:t> </a:t>
            </a:r>
            <a:r>
              <a:rPr lang="en-US" sz="1400" b="0" dirty="0" smtClean="0">
                <a:solidFill>
                  <a:schemeClr val="bg2"/>
                </a:solidFill>
              </a:rPr>
              <a:t>15July 2010</a:t>
            </a:r>
            <a:r>
              <a:rPr lang="en-US" sz="1400" b="0" dirty="0">
                <a:solidFill>
                  <a:schemeClr val="bg2"/>
                </a:solidFill>
              </a:rPr>
              <a:t>:</a:t>
            </a:r>
            <a:r>
              <a:rPr lang="en-US" sz="1400" b="0" dirty="0" smtClean="0">
                <a:solidFill>
                  <a:schemeClr val="bg2"/>
                </a:solidFill>
              </a:rPr>
              <a:t> CERN HFM </a:t>
            </a:r>
            <a:r>
              <a:rPr lang="en-US" sz="1400" b="0" dirty="0">
                <a:solidFill>
                  <a:schemeClr val="bg2"/>
                </a:solidFill>
              </a:rPr>
              <a:t>program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762000"/>
            <a:ext cx="91440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6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6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6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6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-10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-10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-10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algn="ctr"/>
            <a:r>
              <a:rPr lang="en-GB" dirty="0" smtClean="0">
                <a:latin typeface="Arial" charset="0"/>
                <a:ea typeface="ＭＳ Ｐゴシック" charset="-128"/>
              </a:rPr>
              <a:t/>
            </a:r>
            <a:br>
              <a:rPr lang="en-GB" dirty="0" smtClean="0">
                <a:latin typeface="Arial" charset="0"/>
                <a:ea typeface="ＭＳ Ｐゴシック" charset="-128"/>
              </a:rPr>
            </a:br>
            <a:r>
              <a:rPr lang="en-GB" dirty="0" smtClean="0">
                <a:latin typeface="Arial" charset="0"/>
                <a:ea typeface="ＭＳ Ｐゴシック" charset="-128"/>
              </a:rPr>
              <a:t>The CERN High Field magnet program</a:t>
            </a:r>
            <a:br>
              <a:rPr lang="en-GB" dirty="0" smtClean="0">
                <a:latin typeface="Arial" charset="0"/>
                <a:ea typeface="ＭＳ Ｐゴシック" charset="-128"/>
              </a:rPr>
            </a:br>
            <a:r>
              <a:rPr lang="en-GB" dirty="0" smtClean="0">
                <a:latin typeface="Arial" charset="0"/>
                <a:ea typeface="ＭＳ Ｐゴシック" charset="-128"/>
              </a:rPr>
              <a:t/>
            </a:r>
            <a:br>
              <a:rPr lang="en-GB" dirty="0" smtClean="0">
                <a:latin typeface="Arial" charset="0"/>
                <a:ea typeface="ＭＳ Ｐゴシック" charset="-128"/>
              </a:rPr>
            </a:br>
            <a:r>
              <a:rPr lang="en-GB" sz="2000" dirty="0" err="1" smtClean="0">
                <a:latin typeface="Arial" charset="0"/>
                <a:ea typeface="ＭＳ Ｐゴシック" charset="-128"/>
              </a:rPr>
              <a:t>Gijs</a:t>
            </a:r>
            <a:r>
              <a:rPr lang="en-GB" sz="2000" dirty="0" smtClean="0">
                <a:latin typeface="Arial" charset="0"/>
                <a:ea typeface="ＭＳ Ｐゴシック" charset="-128"/>
              </a:rPr>
              <a:t> de Rijk</a:t>
            </a:r>
            <a:br>
              <a:rPr lang="en-GB" sz="2000" dirty="0" smtClean="0">
                <a:latin typeface="Arial" charset="0"/>
                <a:ea typeface="ＭＳ Ｐゴシック" charset="-128"/>
              </a:rPr>
            </a:br>
            <a:r>
              <a:rPr lang="en-GB" dirty="0" smtClean="0">
                <a:latin typeface="Arial" charset="0"/>
                <a:ea typeface="ＭＳ Ｐゴシック" charset="-128"/>
              </a:rPr>
              <a:t>	</a:t>
            </a:r>
            <a:endParaRPr lang="en-GB" sz="20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D305D49-D145-D149-AD64-CD50704BB7C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HFM R&amp;D for an LHC luminosity upgrade: DS dipole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Feasibility study recently started for a twin aperture </a:t>
            </a:r>
            <a:r>
              <a:rPr lang="en-GB">
                <a:latin typeface="Symbol" charset="2"/>
                <a:ea typeface="ＭＳ Ｐゴシック" charset="-128"/>
              </a:rPr>
              <a:t>Æ</a:t>
            </a:r>
            <a:r>
              <a:rPr lang="en-GB">
                <a:latin typeface="Arial" charset="0"/>
                <a:ea typeface="ＭＳ Ｐゴシック" charset="-128"/>
              </a:rPr>
              <a:t> = 60 mm, B = 11 T, L = 10.8 m dipole magnet.</a:t>
            </a:r>
          </a:p>
          <a:p>
            <a:pPr marL="342900" lvl="1" indent="-342900"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First estimates: 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47 strands of 0.65 mm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2 layers 17.5 mm width cable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B=11.0 T at 80% I</a:t>
            </a:r>
            <a:r>
              <a:rPr lang="en-GB" baseline="-25000">
                <a:latin typeface="Arial" charset="0"/>
                <a:ea typeface="ＭＳ Ｐゴシック" charset="-128"/>
              </a:rPr>
              <a:t>ss</a:t>
            </a:r>
            <a:r>
              <a:rPr lang="en-GB">
                <a:latin typeface="Arial" charset="0"/>
                <a:ea typeface="ＭＳ Ｐゴシック" charset="-128"/>
              </a:rPr>
              <a:t>, T=1.9 K, I=11850 A</a:t>
            </a:r>
          </a:p>
          <a:p>
            <a:pPr marL="342900" lvl="1" indent="-342900">
              <a:buFontTx/>
              <a:buNone/>
            </a:pPr>
            <a:endParaRPr lang="en-GB">
              <a:latin typeface="Arial" charset="0"/>
              <a:ea typeface="ＭＳ Ｐゴシック" charset="-128"/>
            </a:endParaRPr>
          </a:p>
          <a:p>
            <a:pPr marL="342900" lvl="1" indent="-342900"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Open issues:</a:t>
            </a:r>
          </a:p>
          <a:p>
            <a:pPr marL="342900" lvl="1" indent="-342900"/>
            <a:r>
              <a:rPr lang="en-GB" sz="1800">
                <a:latin typeface="Arial" charset="0"/>
                <a:ea typeface="ＭＳ Ｐゴシック" charset="-128"/>
              </a:rPr>
              <a:t>Coil length 10.8 m</a:t>
            </a:r>
          </a:p>
          <a:p>
            <a:pPr marL="342900" lvl="1" indent="-342900"/>
            <a:r>
              <a:rPr lang="en-GB" sz="1800">
                <a:latin typeface="Arial" charset="0"/>
                <a:ea typeface="ＭＳ Ｐゴシック" charset="-128"/>
              </a:rPr>
              <a:t>Stability of the strand at 1.9 K</a:t>
            </a:r>
          </a:p>
          <a:p>
            <a:pPr marL="342900" lvl="1" indent="-342900"/>
            <a:r>
              <a:rPr lang="en-GB" sz="1800">
                <a:latin typeface="Arial" charset="0"/>
                <a:ea typeface="ＭＳ Ｐゴシック" charset="-128"/>
              </a:rPr>
              <a:t>LHC dipole like collar structure</a:t>
            </a:r>
          </a:p>
          <a:p>
            <a:pPr marL="342900" lvl="1" indent="-342900"/>
            <a:r>
              <a:rPr lang="en-GB" sz="1800">
                <a:latin typeface="Arial" charset="0"/>
                <a:ea typeface="ＭＳ Ｐゴシック" charset="-128"/>
              </a:rPr>
              <a:t>Radiation hard insulation</a:t>
            </a:r>
          </a:p>
          <a:p>
            <a:pPr marL="342900" lvl="1" indent="-342900"/>
            <a:r>
              <a:rPr lang="en-GB" sz="1800">
                <a:latin typeface="Arial" charset="0"/>
                <a:ea typeface="ＭＳ Ｐゴシック" charset="-128"/>
              </a:rPr>
              <a:t>Heat removal from the coil</a:t>
            </a:r>
          </a:p>
          <a:p>
            <a:pPr marL="342900" lvl="1" indent="-342900"/>
            <a:r>
              <a:rPr lang="en-GB" sz="1800">
                <a:latin typeface="Arial" charset="0"/>
                <a:ea typeface="ＭＳ Ｐゴシック" charset="-128"/>
              </a:rPr>
              <a:t>Inter-strand resistance in the cable : field quality</a:t>
            </a:r>
          </a:p>
          <a:p>
            <a:pPr marL="342900" lvl="1" indent="-342900"/>
            <a:r>
              <a:rPr lang="en-GB" sz="1800">
                <a:latin typeface="Arial" charset="0"/>
                <a:ea typeface="ＭＳ Ｐゴシック" charset="-128"/>
              </a:rPr>
              <a:t>Is sub-element diameter 50 </a:t>
            </a:r>
            <a:r>
              <a:rPr lang="en-GB" sz="1800">
                <a:latin typeface="Symbol" charset="2"/>
                <a:ea typeface="ＭＳ Ｐゴシック" charset="-128"/>
              </a:rPr>
              <a:t>m</a:t>
            </a:r>
            <a:r>
              <a:rPr lang="en-GB" sz="1800">
                <a:latin typeface="Arial" charset="0"/>
                <a:ea typeface="ＭＳ Ｐゴシック" charset="-128"/>
              </a:rPr>
              <a:t>m small enough ?</a:t>
            </a:r>
          </a:p>
          <a:p>
            <a:pPr marL="342900" lvl="1" indent="-342900"/>
            <a:endParaRPr lang="en-GB">
              <a:latin typeface="Arial" charset="0"/>
              <a:ea typeface="ＭＳ Ｐゴシック" charset="-128"/>
            </a:endParaRPr>
          </a:p>
          <a:p>
            <a:pPr marL="342900" lvl="1" indent="-342900"/>
            <a:endParaRPr lang="en-GB">
              <a:latin typeface="Arial" charset="0"/>
              <a:ea typeface="ＭＳ Ｐゴシック" charset="-128"/>
            </a:endParaRPr>
          </a:p>
          <a:p>
            <a:pPr marL="342900" lvl="1" indent="-342900"/>
            <a:endParaRPr lang="en-GB">
              <a:latin typeface="Arial" charset="0"/>
              <a:ea typeface="ＭＳ Ｐゴシック" charset="-128"/>
            </a:endParaRPr>
          </a:p>
          <a:p>
            <a:pPr marL="342900" lvl="1" indent="-342900">
              <a:buFontTx/>
              <a:buNone/>
            </a:pPr>
            <a:endParaRPr lang="en-GB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 </a:t>
            </a:r>
          </a:p>
          <a:p>
            <a:pPr>
              <a:buFontTx/>
              <a:buNone/>
            </a:pPr>
            <a:endParaRPr lang="en-GB">
              <a:latin typeface="Arial" charset="0"/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0C0326-899A-F045-A961-6DD18EC391F7}" type="slidenum">
              <a:rPr lang="en-US"/>
              <a:pPr/>
              <a:t>10</a:t>
            </a:fld>
            <a:endParaRPr lang="en-US"/>
          </a:p>
        </p:txBody>
      </p:sp>
      <p:pic>
        <p:nvPicPr>
          <p:cNvPr id="31749" name="Picture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4550" y="1600200"/>
            <a:ext cx="3219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R1-065_47_1b.pd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3" y="3357563"/>
            <a:ext cx="16462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38" y="4500563"/>
            <a:ext cx="32019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Oval 7"/>
          <p:cNvSpPr>
            <a:spLocks noChangeArrowheads="1"/>
          </p:cNvSpPr>
          <p:nvPr/>
        </p:nvSpPr>
        <p:spPr bwMode="auto">
          <a:xfrm>
            <a:off x="7215188" y="5072063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HFM R&amp;D for an LHC luminosity upgrade: D1 dipole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Feasibility study recently started for </a:t>
            </a:r>
            <a:r>
              <a:rPr lang="en-GB">
                <a:latin typeface="Symbol" charset="2"/>
                <a:ea typeface="ＭＳ Ｐゴシック" charset="-128"/>
              </a:rPr>
              <a:t>Æ</a:t>
            </a:r>
            <a:r>
              <a:rPr lang="en-GB">
                <a:latin typeface="Arial" charset="0"/>
                <a:ea typeface="ＭＳ Ｐゴシック" charset="-128"/>
              </a:rPr>
              <a:t> = 180 mm, B = 10 T, L = 5 m dipole magnet.</a:t>
            </a:r>
          </a:p>
          <a:p>
            <a:pPr marL="342900" lvl="1" indent="-342900"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First estimates: 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~30 mm coil width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4.2 K operational temperature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20% operational margin</a:t>
            </a:r>
          </a:p>
          <a:p>
            <a:pPr marL="342900" lvl="1" indent="-342900">
              <a:buFontTx/>
              <a:buNone/>
            </a:pPr>
            <a:endParaRPr lang="en-GB">
              <a:latin typeface="Arial" charset="0"/>
              <a:ea typeface="ＭＳ Ｐゴシック" charset="-128"/>
            </a:endParaRPr>
          </a:p>
          <a:p>
            <a:pPr marL="342900" lvl="1" indent="-342900"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Open issues: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Coil length 5 m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Stability of the strand at 1.9 K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Inter-strand resistance in the cable : field quality 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Is sub-element diameter 50 </a:t>
            </a:r>
            <a:r>
              <a:rPr lang="en-GB">
                <a:latin typeface="Symbol" charset="2"/>
                <a:ea typeface="ＭＳ Ｐゴシック" charset="-128"/>
              </a:rPr>
              <a:t>m</a:t>
            </a:r>
            <a:r>
              <a:rPr lang="en-GB">
                <a:latin typeface="Arial" charset="0"/>
                <a:ea typeface="ＭＳ Ｐゴシック" charset="-128"/>
              </a:rPr>
              <a:t>m small enough ?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LHC dipole like collar structure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Radiation hard insulation</a:t>
            </a:r>
          </a:p>
          <a:p>
            <a:pPr marL="342900" lvl="1" indent="-342900"/>
            <a:r>
              <a:rPr lang="en-GB">
                <a:latin typeface="Arial" charset="0"/>
                <a:ea typeface="ＭＳ Ｐゴシック" charset="-128"/>
              </a:rPr>
              <a:t>Heat removal from the coil</a:t>
            </a:r>
          </a:p>
          <a:p>
            <a:pPr>
              <a:buFontTx/>
              <a:buNone/>
            </a:pPr>
            <a:endParaRPr lang="en-GB">
              <a:latin typeface="Arial" charset="0"/>
              <a:ea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1C8396-4D71-A045-B2BE-529535489107}" type="slidenum">
              <a:rPr lang="en-US"/>
              <a:pPr/>
              <a:t>11</a:t>
            </a:fld>
            <a:endParaRPr lang="en-US"/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62463" y="1785938"/>
            <a:ext cx="42687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Oval 8"/>
          <p:cNvSpPr>
            <a:spLocks noChangeArrowheads="1"/>
          </p:cNvSpPr>
          <p:nvPr/>
        </p:nvSpPr>
        <p:spPr bwMode="auto">
          <a:xfrm>
            <a:off x="6357938" y="3000375"/>
            <a:ext cx="142875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EuCARD HFMs: Fresca2 dipole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3C7CCCC-D0C8-AC40-B406-CA54B7B3B7D1}" type="slidenum">
              <a:rPr lang="en-US"/>
              <a:pPr/>
              <a:t>12</a:t>
            </a:fld>
            <a:endParaRPr lang="en-US"/>
          </a:p>
        </p:txBody>
      </p:sp>
      <p:pic>
        <p:nvPicPr>
          <p:cNvPr id="35844" name="Picture 1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6600" y="4699000"/>
            <a:ext cx="321553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4770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err="1">
                <a:latin typeface="Arial" charset="0"/>
                <a:ea typeface="ＭＳ Ｐゴシック" charset="-128"/>
              </a:rPr>
              <a:t>EuCARD</a:t>
            </a:r>
            <a:r>
              <a:rPr lang="en-GB" dirty="0">
                <a:latin typeface="Arial" charset="0"/>
                <a:ea typeface="ＭＳ Ｐゴシック" charset="-128"/>
              </a:rPr>
              <a:t> WP7 on High Field Magnets, 13 partners, 6 tasks: 13 T dipole, HTS insert, HTS link, helical </a:t>
            </a:r>
            <a:r>
              <a:rPr lang="en-GB" dirty="0" err="1">
                <a:latin typeface="Arial" charset="0"/>
                <a:ea typeface="ＭＳ Ｐゴシック" charset="-128"/>
              </a:rPr>
              <a:t>undulator</a:t>
            </a:r>
            <a:r>
              <a:rPr lang="en-GB" dirty="0">
                <a:latin typeface="Arial" charset="0"/>
                <a:ea typeface="ＭＳ Ｐゴシック" charset="-128"/>
              </a:rPr>
              <a:t>;  April 2009 – April 2013</a:t>
            </a: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Dipole for cable test station aperture 100 mm, 13 T</a:t>
            </a:r>
          </a:p>
          <a:p>
            <a:r>
              <a:rPr lang="en-GB" dirty="0">
                <a:latin typeface="Arial" charset="0"/>
                <a:ea typeface="ＭＳ Ｐゴシック" charset="-128"/>
              </a:rPr>
              <a:t>Nb</a:t>
            </a:r>
            <a:r>
              <a:rPr lang="en-GB" baseline="-25000" dirty="0">
                <a:latin typeface="Arial" charset="0"/>
                <a:ea typeface="ＭＳ Ｐゴシック" charset="-128"/>
              </a:rPr>
              <a:t>3</a:t>
            </a:r>
            <a:r>
              <a:rPr lang="en-GB" dirty="0">
                <a:latin typeface="Arial" charset="0"/>
                <a:ea typeface="ＭＳ Ｐゴシック" charset="-128"/>
              </a:rPr>
              <a:t>Sn 1 mm strand, 40 strand cable (RRP or PIT)</a:t>
            </a:r>
          </a:p>
          <a:p>
            <a:r>
              <a:rPr lang="en-GB" dirty="0">
                <a:latin typeface="Arial" charset="0"/>
                <a:ea typeface="ＭＳ Ｐゴシック" charset="-128"/>
              </a:rPr>
              <a:t>Preparation: Short Model Coil: test in</a:t>
            </a:r>
            <a:r>
              <a:rPr lang="en-GB" dirty="0" smtClean="0">
                <a:latin typeface="Arial" charset="0"/>
                <a:ea typeface="ＭＳ Ｐゴシック" charset="-128"/>
              </a:rPr>
              <a:t> August</a:t>
            </a:r>
          </a:p>
          <a:p>
            <a:r>
              <a:rPr lang="en-GB" dirty="0">
                <a:latin typeface="Arial" charset="0"/>
                <a:ea typeface="ＭＳ Ｐゴシック" charset="-128"/>
              </a:rPr>
              <a:t>Design: 9/2009-12/2010 ; coil winding start 05/2011;</a:t>
            </a: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	first assembly 05/2012; </a:t>
            </a: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	first cold test 2</a:t>
            </a:r>
            <a:r>
              <a:rPr lang="en-GB" baseline="30000" dirty="0">
                <a:latin typeface="Arial" charset="0"/>
                <a:ea typeface="ＭＳ Ｐゴシック" charset="-128"/>
              </a:rPr>
              <a:t>nd</a:t>
            </a:r>
            <a:r>
              <a:rPr lang="en-GB" dirty="0">
                <a:latin typeface="Arial" charset="0"/>
                <a:ea typeface="ＭＳ Ｐゴシック" charset="-128"/>
              </a:rPr>
              <a:t> half 2012</a:t>
            </a:r>
          </a:p>
        </p:txBody>
      </p:sp>
      <p:pic>
        <p:nvPicPr>
          <p:cNvPr id="35847" name="Picture 21" descr="IMG_067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429895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2" descr="IMG_034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5638800"/>
            <a:ext cx="27733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133600" y="43434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000" b="0" kern="0" dirty="0">
                <a:latin typeface="Arial"/>
                <a:ea typeface="ＭＳ Ｐゴシック" pitchFamily="-106" charset="-128"/>
                <a:cs typeface="Arial"/>
              </a:rPr>
              <a:t>.</a:t>
            </a:r>
          </a:p>
        </p:txBody>
      </p:sp>
      <p:pic>
        <p:nvPicPr>
          <p:cNvPr id="10" name="Picture 9" descr="2010_07_07_fresca2_simple_blocks-2.pd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5400000">
            <a:off x="7043932" y="847988"/>
            <a:ext cx="1728855" cy="2471280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506420" y="4648200"/>
            <a:ext cx="2367411" cy="2016320"/>
            <a:chOff x="5074929" y="3429000"/>
            <a:chExt cx="3798905" cy="3235520"/>
          </a:xfrm>
        </p:grpSpPr>
        <p:pic>
          <p:nvPicPr>
            <p:cNvPr id="11" name="Picture 10" descr="2010_07_07_fresca2_simple_blocks.pdf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 rot="5400000">
              <a:off x="5359818" y="3150503"/>
              <a:ext cx="3229128" cy="379890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5105402" y="5867401"/>
              <a:ext cx="1905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A. </a:t>
              </a:r>
              <a:r>
                <a:rPr kumimoji="0" lang="en-GB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Milanse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239000" y="3429000"/>
              <a:ext cx="1600200" cy="990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6" charset="0"/>
              </a:endParaRPr>
            </a:p>
          </p:txBody>
        </p:sp>
      </p:grpSp>
      <p:pic>
        <p:nvPicPr>
          <p:cNvPr id="17" name="Picture 16" descr="Pierre Manil-1.pd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477000" y="3200400"/>
            <a:ext cx="2143623" cy="1587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6677810" y="6320169"/>
            <a:ext cx="1187163" cy="3798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A.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Milanse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261637" y="3124200"/>
            <a:ext cx="882363" cy="3798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P.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Manil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ym typeface="Symbol" charset="2"/>
              </a:rPr>
              <a:t>The </a:t>
            </a:r>
            <a:r>
              <a:rPr lang="en-GB" dirty="0" smtClean="0">
                <a:solidFill>
                  <a:srgbClr val="C00000"/>
                </a:solidFill>
                <a:sym typeface="Symbol" charset="2"/>
              </a:rPr>
              <a:t>radiation resistance </a:t>
            </a:r>
            <a:r>
              <a:rPr lang="en-GB" dirty="0" smtClean="0">
                <a:sym typeface="Symbol" charset="2"/>
              </a:rPr>
              <a:t>of the Nb</a:t>
            </a:r>
            <a:r>
              <a:rPr lang="en-GB" baseline="-25000" dirty="0" smtClean="0">
                <a:sym typeface="Symbol" charset="2"/>
              </a:rPr>
              <a:t>3</a:t>
            </a:r>
            <a:r>
              <a:rPr lang="en-GB" dirty="0" smtClean="0">
                <a:sym typeface="Symbol" charset="2"/>
              </a:rPr>
              <a:t>Sn magnets has to be fully proven</a:t>
            </a:r>
          </a:p>
          <a:p>
            <a:pPr eaLnBrk="1" hangingPunct="1"/>
            <a:r>
              <a:rPr lang="en-GB" dirty="0" smtClean="0">
                <a:sym typeface="Symbol" charset="2"/>
              </a:rPr>
              <a:t>In the EUCARD program we have a task of the High Field Magnets work package dedicated to these issues</a:t>
            </a:r>
          </a:p>
          <a:p>
            <a:pPr lvl="1" eaLnBrk="1" hangingPunct="1"/>
            <a:r>
              <a:rPr lang="en-GB" dirty="0" smtClean="0">
                <a:sym typeface="Symbol" charset="2"/>
              </a:rPr>
              <a:t>Radiation tests on Nb</a:t>
            </a:r>
            <a:r>
              <a:rPr lang="en-GB" baseline="-25000" dirty="0" smtClean="0">
                <a:sym typeface="Symbol" charset="2"/>
              </a:rPr>
              <a:t>3</a:t>
            </a:r>
            <a:r>
              <a:rPr lang="en-GB" dirty="0" smtClean="0">
                <a:sym typeface="Symbol" charset="2"/>
              </a:rPr>
              <a:t>Sn conductor carried out in Vienna, Russia   </a:t>
            </a:r>
            <a:r>
              <a:rPr lang="en-GB" sz="1400" dirty="0" smtClean="0">
                <a:solidFill>
                  <a:srgbClr val="009900"/>
                </a:solidFill>
                <a:sym typeface="Symbol" charset="2"/>
              </a:rPr>
              <a:t>[L. </a:t>
            </a:r>
            <a:r>
              <a:rPr lang="en-GB" sz="1400" dirty="0" err="1" smtClean="0">
                <a:solidFill>
                  <a:srgbClr val="009900"/>
                </a:solidFill>
                <a:sym typeface="Symbol" charset="2"/>
              </a:rPr>
              <a:t>Oberli</a:t>
            </a:r>
            <a:r>
              <a:rPr lang="en-GB" sz="1400" dirty="0" smtClean="0">
                <a:solidFill>
                  <a:srgbClr val="009900"/>
                </a:solidFill>
                <a:sym typeface="Symbol" charset="2"/>
              </a:rPr>
              <a:t>, R. </a:t>
            </a:r>
            <a:r>
              <a:rPr lang="en-GB" sz="1400" dirty="0" err="1" smtClean="0">
                <a:solidFill>
                  <a:srgbClr val="009900"/>
                </a:solidFill>
                <a:sym typeface="Symbol" charset="2"/>
              </a:rPr>
              <a:t>Fluckiger</a:t>
            </a:r>
            <a:r>
              <a:rPr lang="en-GB" sz="1400" dirty="0" smtClean="0">
                <a:solidFill>
                  <a:srgbClr val="009900"/>
                </a:solidFill>
                <a:sym typeface="Symbol" charset="2"/>
              </a:rPr>
              <a:t>, et al.]</a:t>
            </a:r>
          </a:p>
          <a:p>
            <a:pPr lvl="1" eaLnBrk="1" hangingPunct="1"/>
            <a:r>
              <a:rPr lang="en-GB" dirty="0" smtClean="0">
                <a:sym typeface="Symbol" charset="2"/>
              </a:rPr>
              <a:t>Radiation tests on Nb</a:t>
            </a:r>
            <a:r>
              <a:rPr lang="en-GB" baseline="-25000" dirty="0" smtClean="0">
                <a:sym typeface="Symbol" charset="2"/>
              </a:rPr>
              <a:t>3</a:t>
            </a:r>
            <a:r>
              <a:rPr lang="en-GB" dirty="0" smtClean="0">
                <a:sym typeface="Symbol" charset="2"/>
              </a:rPr>
              <a:t>Sn insulation carried out in Poland                 </a:t>
            </a:r>
            <a:r>
              <a:rPr lang="en-GB" sz="1400" dirty="0" smtClean="0">
                <a:solidFill>
                  <a:srgbClr val="009900"/>
                </a:solidFill>
                <a:sym typeface="Symbol" charset="2"/>
              </a:rPr>
              <a:t>[J. </a:t>
            </a:r>
            <a:r>
              <a:rPr lang="en-GB" sz="1400" dirty="0" err="1" smtClean="0">
                <a:solidFill>
                  <a:srgbClr val="009900"/>
                </a:solidFill>
                <a:sym typeface="Symbol" charset="2"/>
              </a:rPr>
              <a:t>Polinski</a:t>
            </a:r>
            <a:r>
              <a:rPr lang="en-GB" sz="1400" dirty="0" smtClean="0">
                <a:solidFill>
                  <a:srgbClr val="009900"/>
                </a:solidFill>
                <a:sym typeface="Symbol" charset="2"/>
              </a:rPr>
              <a:t>, R. </a:t>
            </a:r>
            <a:r>
              <a:rPr lang="en-GB" sz="1400" dirty="0" err="1" smtClean="0">
                <a:solidFill>
                  <a:srgbClr val="009900"/>
                </a:solidFill>
                <a:sym typeface="Symbol" charset="2"/>
              </a:rPr>
              <a:t>Fluckiger</a:t>
            </a:r>
            <a:r>
              <a:rPr lang="en-GB" sz="1400" dirty="0" smtClean="0">
                <a:solidFill>
                  <a:srgbClr val="009900"/>
                </a:solidFill>
                <a:sym typeface="Symbol" charset="2"/>
              </a:rPr>
              <a:t>, et al.]</a:t>
            </a:r>
          </a:p>
          <a:p>
            <a:pPr lvl="1" eaLnBrk="1" hangingPunct="1"/>
            <a:r>
              <a:rPr lang="en-GB" dirty="0" smtClean="0">
                <a:sym typeface="Symbol" charset="2"/>
              </a:rPr>
              <a:t>Possible synergy with LARP</a:t>
            </a:r>
          </a:p>
          <a:p>
            <a:pPr eaLnBrk="1" hangingPunct="1"/>
            <a:r>
              <a:rPr lang="en-GB" dirty="0" smtClean="0">
                <a:sym typeface="Symbol" charset="2"/>
              </a:rPr>
              <a:t>The validation of the radiation resistance of all material used in LARP Nb</a:t>
            </a:r>
            <a:r>
              <a:rPr lang="en-GB" baseline="-25000" dirty="0" smtClean="0">
                <a:sym typeface="Symbol" charset="2"/>
              </a:rPr>
              <a:t>3</a:t>
            </a:r>
            <a:r>
              <a:rPr lang="en-GB" dirty="0" smtClean="0">
                <a:sym typeface="Symbol" charset="2"/>
              </a:rPr>
              <a:t>Sn magnet should be </a:t>
            </a:r>
            <a:r>
              <a:rPr lang="en-GB" dirty="0" smtClean="0">
                <a:solidFill>
                  <a:srgbClr val="C00000"/>
                </a:solidFill>
                <a:sym typeface="Symbol" charset="2"/>
              </a:rPr>
              <a:t>assessed as soon as possible </a:t>
            </a:r>
            <a:r>
              <a:rPr lang="en-GB" dirty="0" smtClean="0">
                <a:sym typeface="Symbol" charset="2"/>
              </a:rPr>
              <a:t>to avoid surprises and delays</a:t>
            </a:r>
          </a:p>
          <a:p>
            <a:pPr lvl="1" eaLnBrk="1" hangingPunct="1"/>
            <a:r>
              <a:rPr lang="en-GB" dirty="0" smtClean="0">
                <a:sym typeface="Symbol" charset="2"/>
              </a:rPr>
              <a:t>If a material has to be replaced this can have an impact on magnet design and performance</a:t>
            </a:r>
          </a:p>
          <a:p>
            <a:pPr lvl="1" eaLnBrk="1" hangingPunct="1"/>
            <a:r>
              <a:rPr lang="en-GB" dirty="0" smtClean="0">
                <a:sym typeface="Symbol" charset="2"/>
              </a:rPr>
              <a:t>This can considerably delay the project</a:t>
            </a:r>
          </a:p>
          <a:p>
            <a:pPr lvl="1" eaLnBrk="1" hangingPunct="1"/>
            <a:r>
              <a:rPr lang="en-GB" dirty="0" smtClean="0">
                <a:sym typeface="Symbol" charset="2"/>
              </a:rPr>
              <a:t>Time is a relevant variable … our goal is integrated luminosity</a:t>
            </a:r>
          </a:p>
          <a:p>
            <a:pPr lvl="1" eaLnBrk="1" hangingPunct="1"/>
            <a:r>
              <a:rPr lang="en-GB" dirty="0" smtClean="0">
                <a:sym typeface="Symbol" charset="2"/>
              </a:rPr>
              <a:t>For instance: </a:t>
            </a:r>
            <a:r>
              <a:rPr lang="en-GB" dirty="0" err="1" smtClean="0">
                <a:sym typeface="Symbol" charset="2"/>
              </a:rPr>
              <a:t>e</a:t>
            </a:r>
            <a:r>
              <a:rPr lang="en-GB" dirty="0" smtClean="0">
                <a:sym typeface="Symbol" charset="2"/>
              </a:rPr>
              <a:t>-glass not acceptable (large remnant radioactivity), </a:t>
            </a:r>
            <a:r>
              <a:rPr lang="en-GB" dirty="0" err="1" smtClean="0">
                <a:sym typeface="Symbol" charset="2"/>
              </a:rPr>
              <a:t>s</a:t>
            </a:r>
            <a:r>
              <a:rPr lang="en-GB" dirty="0" smtClean="0">
                <a:sym typeface="Symbol" charset="2"/>
              </a:rPr>
              <a:t>-glass ok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B0BC-D191-DD45-BDF5-187558C1A4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HFM R&amp;D items: Dynamic effects in conductors (1)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For both the IR quad and the dipole, there are questions on the conductor performance :</a:t>
            </a:r>
          </a:p>
          <a:p>
            <a:pPr>
              <a:buFontTx/>
              <a:buChar char="-"/>
            </a:pPr>
            <a:r>
              <a:rPr lang="en-GB" dirty="0">
                <a:latin typeface="Arial" charset="0"/>
                <a:ea typeface="ＭＳ Ｐゴシック" charset="-128"/>
              </a:rPr>
              <a:t>Inter-strand resistance in the cable</a:t>
            </a:r>
          </a:p>
          <a:p>
            <a:pPr>
              <a:buFontTx/>
              <a:buChar char="-"/>
            </a:pPr>
            <a:r>
              <a:rPr lang="en-GB" dirty="0">
                <a:latin typeface="Arial" charset="0"/>
                <a:ea typeface="ＭＳ Ｐゴシック" charset="-128"/>
              </a:rPr>
              <a:t>Stability of the strand at 1.9 K</a:t>
            </a:r>
            <a:r>
              <a:rPr lang="en-GB" dirty="0" smtClean="0">
                <a:latin typeface="Arial" charset="0"/>
                <a:ea typeface="ＭＳ Ｐゴシック" charset="-128"/>
              </a:rPr>
              <a:t> </a:t>
            </a:r>
            <a:r>
              <a:rPr lang="en-GB" sz="1800" dirty="0" smtClean="0">
                <a:latin typeface="Arial" charset="0"/>
                <a:ea typeface="ＭＳ Ｐゴシック" charset="-128"/>
              </a:rPr>
              <a:t>(10 % performance increase is not </a:t>
            </a:r>
            <a:r>
              <a:rPr lang="en-GB" sz="1800" dirty="0" smtClean="0">
                <a:sym typeface="Symbol" charset="2"/>
              </a:rPr>
              <a:t>negligible)</a:t>
            </a:r>
            <a:endParaRPr lang="en-GB" sz="1800" dirty="0" smtClean="0">
              <a:latin typeface="Arial" charset="0"/>
              <a:ea typeface="ＭＳ Ｐゴシック" charset="-128"/>
            </a:endParaRPr>
          </a:p>
          <a:p>
            <a:pPr>
              <a:buFontTx/>
              <a:buChar char="-"/>
            </a:pPr>
            <a:r>
              <a:rPr lang="en-GB" dirty="0">
                <a:latin typeface="Arial" charset="0"/>
                <a:ea typeface="ＭＳ Ｐゴシック" charset="-128"/>
              </a:rPr>
              <a:t>In the sub-element diameter of 50 </a:t>
            </a:r>
            <a:r>
              <a:rPr lang="en-GB" dirty="0">
                <a:latin typeface="Symbol" charset="2"/>
                <a:ea typeface="ＭＳ Ｐゴシック" charset="-128"/>
              </a:rPr>
              <a:t>m</a:t>
            </a:r>
            <a:r>
              <a:rPr lang="en-GB" dirty="0">
                <a:latin typeface="Arial" charset="0"/>
                <a:ea typeface="ＭＳ Ｐゴシック" charset="-128"/>
              </a:rPr>
              <a:t>m small enough </a:t>
            </a:r>
            <a:r>
              <a:rPr lang="en-GB" dirty="0" smtClean="0">
                <a:latin typeface="Arial" charset="0"/>
                <a:ea typeface="ＭＳ Ｐゴシック" charset="-128"/>
              </a:rPr>
              <a:t>?			</a:t>
            </a:r>
          </a:p>
          <a:p>
            <a:pPr>
              <a:buFontTx/>
              <a:buNone/>
            </a:pPr>
            <a:r>
              <a:rPr lang="en-GB" dirty="0" smtClean="0">
                <a:latin typeface="Arial" charset="0"/>
                <a:ea typeface="ＭＳ Ｐゴシック" charset="-128"/>
              </a:rPr>
              <a:t>We do not yet know what the present 0.6 – 1.0 mm conductors will do.</a:t>
            </a:r>
          </a:p>
          <a:p>
            <a:pPr>
              <a:buFontTx/>
              <a:buNone/>
            </a:pPr>
            <a:r>
              <a:rPr lang="en-GB" dirty="0" smtClean="0">
                <a:latin typeface="Arial" charset="0"/>
                <a:ea typeface="ＭＳ Ｐゴシック" charset="-128"/>
              </a:rPr>
              <a:t>3 </a:t>
            </a:r>
            <a:r>
              <a:rPr lang="en-GB" dirty="0">
                <a:latin typeface="Arial" charset="0"/>
                <a:ea typeface="ＭＳ Ｐゴシック" charset="-128"/>
              </a:rPr>
              <a:t>options to measure these effects:</a:t>
            </a:r>
          </a:p>
          <a:p>
            <a:pPr>
              <a:buFontTx/>
              <a:buChar char="-"/>
            </a:pPr>
            <a:r>
              <a:rPr lang="en-GB" dirty="0">
                <a:latin typeface="Arial" charset="0"/>
                <a:ea typeface="ＭＳ Ｐゴシック" charset="-128"/>
              </a:rPr>
              <a:t>On the Strand: characterization:  stability and magnetization  </a:t>
            </a:r>
          </a:p>
          <a:p>
            <a:pPr lvl="2">
              <a:buFont typeface="Wingdings" charset="2"/>
              <a:buChar char="§"/>
            </a:pPr>
            <a:r>
              <a:rPr lang="en-GB" dirty="0">
                <a:latin typeface="Arial" charset="0"/>
                <a:ea typeface="ＭＳ Ｐゴシック" charset="-128"/>
              </a:rPr>
              <a:t>Program at the test stations at CERN up to 15 T (ongoing)</a:t>
            </a:r>
          </a:p>
          <a:p>
            <a:pPr>
              <a:buFontTx/>
              <a:buChar char="-"/>
            </a:pPr>
            <a:r>
              <a:rPr lang="en-GB" dirty="0">
                <a:latin typeface="Arial" charset="0"/>
                <a:ea typeface="ＭＳ Ｐゴシック" charset="-128"/>
              </a:rPr>
              <a:t>On the cable: stability and loss measurements </a:t>
            </a:r>
          </a:p>
          <a:p>
            <a:pPr lvl="2">
              <a:buFont typeface="Wingdings" charset="2"/>
              <a:buChar char="§"/>
            </a:pPr>
            <a:r>
              <a:rPr lang="en-GB" dirty="0">
                <a:latin typeface="Arial" charset="0"/>
                <a:ea typeface="ＭＳ Ｐゴシック" charset="-128"/>
              </a:rPr>
              <a:t>Program at CERN in </a:t>
            </a:r>
            <a:r>
              <a:rPr lang="en-GB" dirty="0" err="1">
                <a:latin typeface="Arial" charset="0"/>
                <a:ea typeface="ＭＳ Ｐゴシック" charset="-128"/>
              </a:rPr>
              <a:t>Fresca</a:t>
            </a:r>
            <a:r>
              <a:rPr lang="en-GB" dirty="0">
                <a:latin typeface="Arial" charset="0"/>
                <a:ea typeface="ＭＳ Ｐゴシック" charset="-128"/>
              </a:rPr>
              <a:t> up to 10 T (ongoing)</a:t>
            </a:r>
          </a:p>
          <a:p>
            <a:pPr>
              <a:buFontTx/>
              <a:buChar char="-"/>
            </a:pPr>
            <a:r>
              <a:rPr lang="en-GB" dirty="0">
                <a:latin typeface="Arial" charset="0"/>
                <a:ea typeface="ＭＳ Ｐゴシック" charset="-128"/>
              </a:rPr>
              <a:t>On magnets: loss measurements and fast magnetic measurements</a:t>
            </a:r>
          </a:p>
          <a:p>
            <a:pPr lvl="2">
              <a:buFont typeface="Wingdings" charset="2"/>
              <a:buChar char="§"/>
            </a:pPr>
            <a:r>
              <a:rPr lang="en-GB" dirty="0">
                <a:latin typeface="Arial" charset="0"/>
                <a:ea typeface="ＭＳ Ｐゴシック" charset="-128"/>
              </a:rPr>
              <a:t>On TQS at CERN (ongoing)</a:t>
            </a:r>
          </a:p>
          <a:p>
            <a:pPr lvl="2">
              <a:buFont typeface="Wingdings" charset="2"/>
              <a:buChar char="§"/>
            </a:pPr>
            <a:r>
              <a:rPr lang="en-GB" dirty="0">
                <a:latin typeface="Arial" charset="0"/>
                <a:ea typeface="ＭＳ Ｐゴシック" charset="-128"/>
              </a:rPr>
              <a:t>On HQ at CERN (summer 2010)</a:t>
            </a: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endParaRPr lang="en-GB" dirty="0">
              <a:latin typeface="Arial" charset="0"/>
              <a:ea typeface="ＭＳ Ｐゴシック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6F151D-F6BB-0942-8AA8-E3EDFE637DF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HFM R&amp;D items: Dynamic effects in conductors (2)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Based on measured losses and field decay effects in 2010 on the strand, cable and magnet level by the second half of 2010 we should be able to launch:</a:t>
            </a: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	- R&amp;D on cable inter-strand resistance control, 2 options</a:t>
            </a:r>
          </a:p>
          <a:p>
            <a:pPr lvl="2"/>
            <a:r>
              <a:rPr lang="en-GB" dirty="0">
                <a:latin typeface="Arial" charset="0"/>
                <a:ea typeface="ＭＳ Ｐゴシック" charset="-128"/>
              </a:rPr>
              <a:t>Cored cable</a:t>
            </a:r>
          </a:p>
          <a:p>
            <a:pPr lvl="2"/>
            <a:r>
              <a:rPr lang="en-GB" dirty="0">
                <a:latin typeface="Arial" charset="0"/>
                <a:ea typeface="ＭＳ Ｐゴシック" charset="-128"/>
              </a:rPr>
              <a:t>Coated strands</a:t>
            </a: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Based on the fast magnetic measurements to see persistent current effects on the magnets by the second half of 2010 we should be able to launch:</a:t>
            </a: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	- R&amp;D contracts on strand with smaller sub-elements (towards 20 </a:t>
            </a:r>
            <a:r>
              <a:rPr lang="en-GB" dirty="0">
                <a:latin typeface="Symbol" charset="2"/>
                <a:ea typeface="ＭＳ Ｐゴシック" charset="-128"/>
              </a:rPr>
              <a:t>m</a:t>
            </a:r>
            <a:r>
              <a:rPr lang="en-GB" dirty="0">
                <a:latin typeface="Arial" charset="0"/>
                <a:ea typeface="ＭＳ Ｐゴシック" charset="-128"/>
              </a:rPr>
              <a:t>m)</a:t>
            </a: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endParaRPr lang="en-GB" dirty="0">
              <a:latin typeface="Arial" charset="0"/>
              <a:ea typeface="ＭＳ Ｐゴシック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3A16F2-89A1-C04D-B94E-AD1D0707717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3621088"/>
            <a:ext cx="44196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Conductor R&amp;D - NED and post-NED strands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CD898E-1E4E-0442-8931-8842D62FF42A}" type="slidenum">
              <a:rPr lang="en-US"/>
              <a:pPr/>
              <a:t>16</a:t>
            </a:fld>
            <a:endParaRPr lang="en-US"/>
          </a:p>
        </p:txBody>
      </p:sp>
      <p:sp>
        <p:nvSpPr>
          <p:cNvPr id="41989" name="Content Placeholder 2"/>
          <p:cNvSpPr>
            <a:spLocks/>
          </p:cNvSpPr>
          <p:nvPr/>
        </p:nvSpPr>
        <p:spPr bwMode="auto">
          <a:xfrm>
            <a:off x="152400" y="1219200"/>
            <a:ext cx="670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GB" sz="2000" b="0" dirty="0">
                <a:latin typeface="Arial" charset="0"/>
              </a:rPr>
              <a:t>The NED program achieved Nb3Sn 1.25 mm strands with J</a:t>
            </a:r>
            <a:r>
              <a:rPr lang="en-GB" sz="2000" b="0" baseline="-25000" dirty="0">
                <a:latin typeface="Arial" charset="0"/>
              </a:rPr>
              <a:t>C</a:t>
            </a:r>
            <a:r>
              <a:rPr lang="en-GB" sz="2000" b="0" dirty="0">
                <a:latin typeface="Arial" charset="0"/>
              </a:rPr>
              <a:t> of 1500 A/mm</a:t>
            </a:r>
            <a:r>
              <a:rPr lang="en-GB" sz="2000" b="0" baseline="30000" dirty="0">
                <a:latin typeface="Arial" charset="0"/>
              </a:rPr>
              <a:t>2</a:t>
            </a:r>
            <a:r>
              <a:rPr lang="en-GB" sz="2000" b="0" dirty="0">
                <a:latin typeface="Arial" charset="0"/>
              </a:rPr>
              <a:t> at 15 T and 4.2 K, filament diameter of 50 </a:t>
            </a:r>
            <a:r>
              <a:rPr lang="en-GB" sz="2000" b="0" dirty="0" err="1">
                <a:latin typeface="Symbol" charset="2"/>
                <a:sym typeface="Symbol" charset="2"/>
              </a:rPr>
              <a:t></a:t>
            </a:r>
            <a:r>
              <a:rPr lang="en-GB" sz="2000" b="0" dirty="0" err="1">
                <a:latin typeface="Arial" charset="0"/>
              </a:rPr>
              <a:t>m</a:t>
            </a:r>
            <a:r>
              <a:rPr lang="en-GB" sz="2000" b="0" dirty="0">
                <a:latin typeface="Arial" charset="0"/>
              </a:rPr>
              <a:t>, and RRR regularly in excess of 150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GB" sz="2000" b="0" dirty="0">
                <a:latin typeface="Arial" charset="0"/>
              </a:rPr>
              <a:t>The HFM program has since focussed on issues of cable production and degradation, and thermo-magnetic stability</a:t>
            </a:r>
          </a:p>
        </p:txBody>
      </p:sp>
      <p:pic>
        <p:nvPicPr>
          <p:cNvPr id="41990" name="Picture 6" descr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0" y="1219200"/>
            <a:ext cx="19812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Content Placeholder 2"/>
          <p:cNvSpPr>
            <a:spLocks/>
          </p:cNvSpPr>
          <p:nvPr/>
        </p:nvSpPr>
        <p:spPr bwMode="auto">
          <a:xfrm>
            <a:off x="4419600" y="36576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b="0">
                <a:latin typeface="Arial" charset="0"/>
              </a:rPr>
              <a:t>An improved understanding of the thermo-magnetic stability has led to the decision to: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 b="0">
                <a:latin typeface="Arial" charset="0"/>
              </a:rPr>
              <a:t>Reduce strand diameter (1 mm)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 b="0">
                <a:latin typeface="Arial" charset="0"/>
              </a:rPr>
              <a:t>Limit strand critical current density (1250 A/mm</a:t>
            </a:r>
            <a:r>
              <a:rPr lang="en-GB" sz="2000" b="0" baseline="30000">
                <a:latin typeface="Arial" charset="0"/>
              </a:rPr>
              <a:t>2</a:t>
            </a:r>
            <a:r>
              <a:rPr lang="en-GB" sz="2000" b="0">
                <a:latin typeface="Arial" charset="0"/>
              </a:rPr>
              <a:t> at 15 T and 4.2 K)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 b="0">
                <a:latin typeface="Arial" charset="0"/>
              </a:rPr>
              <a:t>Maintain a strict requirement on RRR and filament diameter</a:t>
            </a:r>
            <a:endParaRPr lang="en-US"/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6553200" y="3124200"/>
            <a:ext cx="2465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/>
              <a:t>Bruker-EAS PIT, 288 subelements, (Nb-Ta)</a:t>
            </a:r>
            <a:r>
              <a:rPr lang="en-US" sz="1400" b="0" baseline="-25000"/>
              <a:t>3</a:t>
            </a:r>
            <a:r>
              <a:rPr lang="en-US" sz="1400" b="0"/>
              <a:t>Sn</a:t>
            </a:r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304800" y="6400800"/>
            <a:ext cx="2244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200" b="0"/>
              <a:t>Courtesy L. Bottura, B. Bordini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Conductor R&amp;D - Cable variants</a:t>
            </a: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B2F6D4D-1C9B-A147-972E-3D0AE0227DC0}" type="slidenum">
              <a:rPr lang="en-US" sz="1200" b="0">
                <a:latin typeface="Times New Roman" charset="0"/>
              </a:rPr>
              <a:pPr algn="r"/>
              <a:t>17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4036" name="Content Placeholder 2"/>
          <p:cNvSpPr>
            <a:spLocks/>
          </p:cNvSpPr>
          <p:nvPr/>
        </p:nvSpPr>
        <p:spPr bwMode="auto">
          <a:xfrm>
            <a:off x="152400" y="1219200"/>
            <a:ext cx="861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GB" sz="2000" b="0" dirty="0">
                <a:latin typeface="Arial" charset="0"/>
              </a:rPr>
              <a:t>Cabling tests were performed on several variants of strands/cable sizes to explore the space of parameters, and among others: dimensions, compaction, twist pitch, cabling angle and cabling force, …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GB" sz="2000" b="0" dirty="0">
                <a:latin typeface="Arial" charset="0"/>
              </a:rPr>
              <a:t>Cabling degradation was reduced from 45 % (worst case) to </a:t>
            </a:r>
            <a:r>
              <a:rPr lang="en-GB" sz="2000" b="0" i="1" dirty="0">
                <a:latin typeface="Arial" charset="0"/>
              </a:rPr>
              <a:t>negligible</a:t>
            </a:r>
            <a:r>
              <a:rPr lang="en-GB" sz="2000" b="0" dirty="0">
                <a:latin typeface="Arial" charset="0"/>
              </a:rPr>
              <a:t> (within the scatter of measurements of extracted strands)</a:t>
            </a:r>
          </a:p>
        </p:txBody>
      </p:sp>
      <p:sp>
        <p:nvSpPr>
          <p:cNvPr id="44037" name="Content Placeholder 2"/>
          <p:cNvSpPr>
            <a:spLocks/>
          </p:cNvSpPr>
          <p:nvPr/>
        </p:nvSpPr>
        <p:spPr bwMode="auto">
          <a:xfrm>
            <a:off x="5105400" y="28956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GB" sz="2000" b="0">
                <a:latin typeface="Arial" charset="0"/>
              </a:rPr>
              <a:t>SMC-class cables</a:t>
            </a:r>
          </a:p>
          <a:p>
            <a:pPr marL="838200" lvl="1" indent="-381000">
              <a:spcBef>
                <a:spcPct val="20000"/>
              </a:spcBef>
              <a:buFontTx/>
              <a:buChar char="–"/>
            </a:pPr>
            <a:r>
              <a:rPr lang="en-GB" sz="2000" b="0">
                <a:latin typeface="Arial" charset="0"/>
              </a:rPr>
              <a:t>Cu dummies</a:t>
            </a:r>
          </a:p>
          <a:p>
            <a:pPr marL="838200" lvl="1" indent="-381000">
              <a:spcBef>
                <a:spcPct val="20000"/>
              </a:spcBef>
              <a:buFontTx/>
              <a:buChar char="–"/>
            </a:pPr>
            <a:r>
              <a:rPr lang="en-GB" sz="2000" b="0">
                <a:latin typeface="Arial" charset="0"/>
              </a:rPr>
              <a:t>14 strands, 1.25 mm</a:t>
            </a:r>
          </a:p>
          <a:p>
            <a:pPr marL="1295400" lvl="2" indent="-381000">
              <a:spcBef>
                <a:spcPct val="20000"/>
              </a:spcBef>
              <a:buFontTx/>
              <a:buChar char="•"/>
            </a:pPr>
            <a:r>
              <a:rPr lang="en-GB" sz="1800" b="0">
                <a:latin typeface="Arial" charset="0"/>
              </a:rPr>
              <a:t>PIT (EAS), IT (Alstom)</a:t>
            </a:r>
          </a:p>
          <a:p>
            <a:pPr marL="838200" lvl="1" indent="-381000">
              <a:spcBef>
                <a:spcPct val="20000"/>
              </a:spcBef>
              <a:buFontTx/>
              <a:buChar char="–"/>
            </a:pPr>
            <a:r>
              <a:rPr lang="en-GB" sz="2000" b="0">
                <a:latin typeface="Arial" charset="0"/>
              </a:rPr>
              <a:t>18 strands, 1 mm</a:t>
            </a:r>
          </a:p>
          <a:p>
            <a:pPr marL="1295400" lvl="2" indent="-381000">
              <a:spcBef>
                <a:spcPct val="20000"/>
              </a:spcBef>
              <a:buFontTx/>
              <a:buChar char="•"/>
            </a:pPr>
            <a:r>
              <a:rPr lang="en-GB" sz="1800" b="0">
                <a:latin typeface="Arial" charset="0"/>
              </a:rPr>
              <a:t>IT (OST-RRP)</a:t>
            </a:r>
          </a:p>
        </p:txBody>
      </p:sp>
      <p:sp>
        <p:nvSpPr>
          <p:cNvPr id="44038" name="Content Placeholder 2"/>
          <p:cNvSpPr>
            <a:spLocks/>
          </p:cNvSpPr>
          <p:nvPr/>
        </p:nvSpPr>
        <p:spPr bwMode="auto">
          <a:xfrm>
            <a:off x="5105400" y="51816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GB" sz="2000" b="0">
                <a:latin typeface="Arial" charset="0"/>
              </a:rPr>
              <a:t>Fresca2-class cables</a:t>
            </a:r>
          </a:p>
          <a:p>
            <a:pPr marL="838200" lvl="1" indent="-381000">
              <a:spcBef>
                <a:spcPct val="20000"/>
              </a:spcBef>
              <a:buFontTx/>
              <a:buChar char="–"/>
            </a:pPr>
            <a:r>
              <a:rPr lang="en-GB" sz="2000" b="0">
                <a:latin typeface="Arial" charset="0"/>
              </a:rPr>
              <a:t>Cu dummies</a:t>
            </a:r>
          </a:p>
          <a:p>
            <a:pPr marL="838200" lvl="1" indent="-381000">
              <a:spcBef>
                <a:spcPct val="20000"/>
              </a:spcBef>
              <a:buFontTx/>
              <a:buChar char="–"/>
            </a:pPr>
            <a:r>
              <a:rPr lang="en-GB" sz="2000" b="0">
                <a:latin typeface="Arial" charset="0"/>
              </a:rPr>
              <a:t>40 strands, 1 mm</a:t>
            </a:r>
          </a:p>
          <a:p>
            <a:pPr marL="1295400" lvl="2" indent="-381000">
              <a:spcBef>
                <a:spcPct val="20000"/>
              </a:spcBef>
              <a:buFontTx/>
              <a:buChar char="•"/>
            </a:pPr>
            <a:r>
              <a:rPr lang="en-GB" sz="1800" b="0">
                <a:latin typeface="Arial" charset="0"/>
              </a:rPr>
              <a:t>PIT (EAS)</a:t>
            </a:r>
          </a:p>
        </p:txBody>
      </p:sp>
      <p:pic>
        <p:nvPicPr>
          <p:cNvPr id="44039" name="Picture 12" descr="IMG_04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09600" y="3048000"/>
            <a:ext cx="441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3" descr="Screen shot 2010-03-25 at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4513" y="5359400"/>
            <a:ext cx="44846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A glimpse on the future: HFM for a ~17.5 TeV LHC?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Any possible increase in the LHC energy would be a</a:t>
            </a:r>
            <a:r>
              <a:rPr lang="en-GB" dirty="0" smtClean="0">
                <a:latin typeface="Arial" charset="0"/>
                <a:ea typeface="ＭＳ Ｐゴシック" charset="-128"/>
              </a:rPr>
              <a:t> mostly new </a:t>
            </a:r>
            <a:r>
              <a:rPr lang="en-GB" dirty="0">
                <a:latin typeface="Arial" charset="0"/>
                <a:ea typeface="ＭＳ Ｐゴシック" charset="-128"/>
              </a:rPr>
              <a:t>machine</a:t>
            </a:r>
            <a:r>
              <a:rPr lang="en-GB" dirty="0" smtClean="0">
                <a:latin typeface="Arial" charset="0"/>
                <a:ea typeface="ＭＳ Ｐゴシック" charset="-128"/>
              </a:rPr>
              <a:t> HE-LHC </a:t>
            </a:r>
            <a:r>
              <a:rPr lang="en-GB" dirty="0">
                <a:latin typeface="Arial" charset="0"/>
                <a:ea typeface="ＭＳ Ｐゴシック" charset="-128"/>
              </a:rPr>
              <a:t>in ~ 25 years:</a:t>
            </a:r>
          </a:p>
          <a:p>
            <a:r>
              <a:rPr lang="en-GB" dirty="0">
                <a:latin typeface="Arial" charset="0"/>
                <a:ea typeface="ＭＳ Ｐゴシック" charset="-128"/>
              </a:rPr>
              <a:t>To have at least a factor two increase, one</a:t>
            </a:r>
            <a:r>
              <a:rPr lang="en-GB" dirty="0" smtClean="0">
                <a:latin typeface="Arial" charset="0"/>
                <a:ea typeface="ＭＳ Ｐゴシック" charset="-128"/>
              </a:rPr>
              <a:t> probably needs </a:t>
            </a:r>
            <a:r>
              <a:rPr lang="en-GB" dirty="0">
                <a:latin typeface="Arial" charset="0"/>
                <a:ea typeface="ＭＳ Ｐゴシック" charset="-128"/>
              </a:rPr>
              <a:t>HTS conductors</a:t>
            </a:r>
            <a:endParaRPr lang="en-GB" dirty="0" smtClean="0">
              <a:latin typeface="Arial" charset="0"/>
              <a:ea typeface="ＭＳ Ｐゴシック" charset="-128"/>
            </a:endParaRPr>
          </a:p>
          <a:p>
            <a:r>
              <a:rPr lang="en-GB" dirty="0" smtClean="0">
                <a:latin typeface="Arial" charset="0"/>
                <a:ea typeface="ＭＳ Ｐゴシック" charset="-128"/>
              </a:rPr>
              <a:t>Example</a:t>
            </a:r>
            <a:r>
              <a:rPr lang="en-GB" dirty="0">
                <a:latin typeface="Arial" charset="0"/>
                <a:ea typeface="ＭＳ Ｐゴシック" charset="-128"/>
              </a:rPr>
              <a:t>: twin aperture dipole </a:t>
            </a:r>
            <a:r>
              <a:rPr lang="en-GB" dirty="0">
                <a:latin typeface="Symbol" charset="2"/>
                <a:ea typeface="ＭＳ Ｐゴシック" charset="-128"/>
              </a:rPr>
              <a:t>Æ</a:t>
            </a:r>
            <a:r>
              <a:rPr lang="en-GB" dirty="0">
                <a:latin typeface="Arial" charset="0"/>
                <a:ea typeface="ＭＳ Ｐゴシック" charset="-128"/>
              </a:rPr>
              <a:t> = ~50 mm, B ~ 20 T (17.5+17.5 </a:t>
            </a:r>
            <a:r>
              <a:rPr lang="en-GB" dirty="0" err="1">
                <a:latin typeface="Arial" charset="0"/>
                <a:ea typeface="ＭＳ Ｐゴシック" charset="-128"/>
              </a:rPr>
              <a:t>TeV</a:t>
            </a:r>
            <a:r>
              <a:rPr lang="en-GB" dirty="0">
                <a:latin typeface="Arial" charset="0"/>
                <a:ea typeface="ＭＳ Ｐゴシック" charset="-128"/>
              </a:rPr>
              <a:t>) </a:t>
            </a:r>
          </a:p>
          <a:p>
            <a:r>
              <a:rPr lang="en-GB" dirty="0">
                <a:latin typeface="Arial" charset="0"/>
                <a:ea typeface="ＭＳ Ｐゴシック" charset="-128"/>
              </a:rPr>
              <a:t>All other magnets at ~2.5 field, but lower field could be obtained with longer lengths</a:t>
            </a:r>
            <a:endParaRPr lang="en-GB" dirty="0" smtClean="0">
              <a:latin typeface="Arial" charset="0"/>
              <a:ea typeface="ＭＳ Ｐゴシック" charset="-128"/>
            </a:endParaRPr>
          </a:p>
          <a:p>
            <a:r>
              <a:rPr lang="en-GB" dirty="0" smtClean="0">
                <a:latin typeface="Arial" charset="0"/>
                <a:ea typeface="ＭＳ Ｐゴシック" charset="-128"/>
              </a:rPr>
              <a:t>New study effort at CERN (</a:t>
            </a:r>
            <a:r>
              <a:rPr lang="en-GB" dirty="0" err="1" smtClean="0">
                <a:latin typeface="Arial" charset="0"/>
                <a:ea typeface="ＭＳ Ｐゴシック" charset="-128"/>
              </a:rPr>
              <a:t>EuCARD</a:t>
            </a:r>
            <a:r>
              <a:rPr lang="en-GB" dirty="0" smtClean="0">
                <a:latin typeface="Arial" charset="0"/>
                <a:ea typeface="ＭＳ Ｐゴシック" charset="-128"/>
              </a:rPr>
              <a:t> Workshop in Oct in Malta)</a:t>
            </a: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ACB3B4-8DED-0E4F-8C71-9B35B0AEAE74}" type="slidenum">
              <a:rPr lang="en-US"/>
              <a:pPr/>
              <a:t>18</a:t>
            </a:fld>
            <a:endParaRPr lang="en-US"/>
          </a:p>
        </p:txBody>
      </p:sp>
      <p:pic>
        <p:nvPicPr>
          <p:cNvPr id="46085" name="Picture 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4437062"/>
            <a:ext cx="26431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3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72200" y="4427537"/>
            <a:ext cx="265112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4038600" y="6324600"/>
            <a:ext cx="178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/>
              <a:t>Courtesy E. Todesco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CERN HFM program is preparing for HL-LHC and later HE-LHC </a:t>
            </a:r>
          </a:p>
          <a:p>
            <a:r>
              <a:rPr lang="en-GB" dirty="0" smtClean="0"/>
              <a:t>Collaboration oriented</a:t>
            </a:r>
          </a:p>
          <a:p>
            <a:pPr lvl="1"/>
            <a:r>
              <a:rPr lang="en-GB" dirty="0" smtClean="0"/>
              <a:t>LARP</a:t>
            </a:r>
          </a:p>
          <a:p>
            <a:pPr lvl="1"/>
            <a:r>
              <a:rPr lang="en-GB" dirty="0" err="1" smtClean="0"/>
              <a:t>EuCARD</a:t>
            </a:r>
            <a:endParaRPr lang="en-GB" dirty="0" smtClean="0"/>
          </a:p>
          <a:p>
            <a:pPr lvl="1"/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B0BC-D191-DD45-BDF5-187558C1A4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HFM options for an LHC luminosity upgrade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An LHC luminosity upgrade envisages in ~ 10 years:</a:t>
            </a: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r>
              <a:rPr lang="en-GB" dirty="0">
                <a:latin typeface="Arial" charset="0"/>
                <a:ea typeface="ＭＳ Ｐゴシック" charset="-128"/>
              </a:rPr>
              <a:t>Inner Triplet </a:t>
            </a:r>
            <a:r>
              <a:rPr lang="en-GB" dirty="0" err="1">
                <a:latin typeface="Arial" charset="0"/>
                <a:ea typeface="ＭＳ Ｐゴシック" charset="-128"/>
              </a:rPr>
              <a:t>quadrupoles</a:t>
            </a:r>
            <a:r>
              <a:rPr lang="en-GB" dirty="0">
                <a:latin typeface="Arial" charset="0"/>
                <a:ea typeface="ＭＳ Ｐゴシック" charset="-128"/>
              </a:rPr>
              <a:t>  </a:t>
            </a:r>
          </a:p>
          <a:p>
            <a:pPr lvl="1"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Aperture </a:t>
            </a:r>
            <a:r>
              <a:rPr lang="en-GB" dirty="0">
                <a:latin typeface="Symbol" charset="2"/>
                <a:ea typeface="ＭＳ Ｐゴシック" charset="-128"/>
              </a:rPr>
              <a:t>Æ</a:t>
            </a:r>
            <a:r>
              <a:rPr lang="en-GB" dirty="0">
                <a:latin typeface="Arial" charset="0"/>
                <a:ea typeface="ＭＳ Ｐゴシック" charset="-128"/>
              </a:rPr>
              <a:t> ~ 120 </a:t>
            </a:r>
            <a:r>
              <a:rPr lang="en-GB" dirty="0" smtClean="0">
                <a:latin typeface="Arial" charset="0"/>
                <a:ea typeface="ＭＳ Ｐゴシック" charset="-128"/>
              </a:rPr>
              <a:t>mm </a:t>
            </a:r>
            <a:r>
              <a:rPr lang="en-GB" sz="1600" dirty="0" smtClean="0">
                <a:latin typeface="Arial" charset="0"/>
                <a:ea typeface="ＭＳ Ｐゴシック" charset="-128"/>
              </a:rPr>
              <a:t>(150 mm)</a:t>
            </a:r>
            <a:r>
              <a:rPr lang="en-GB" dirty="0" smtClean="0">
                <a:latin typeface="Arial" charset="0"/>
                <a:ea typeface="ＭＳ Ｐゴシック" charset="-128"/>
              </a:rPr>
              <a:t>, </a:t>
            </a:r>
            <a:r>
              <a:rPr lang="en-GB" dirty="0">
                <a:latin typeface="Arial" charset="0"/>
                <a:ea typeface="ＭＳ Ｐゴシック" charset="-128"/>
              </a:rPr>
              <a:t>G ~ </a:t>
            </a:r>
            <a:r>
              <a:rPr lang="en-GB" dirty="0" smtClean="0">
                <a:latin typeface="Arial" charset="0"/>
                <a:ea typeface="ＭＳ Ｐゴシック" charset="-128"/>
              </a:rPr>
              <a:t>175 </a:t>
            </a:r>
            <a:r>
              <a:rPr lang="en-GB" dirty="0">
                <a:latin typeface="Arial" charset="0"/>
                <a:ea typeface="ＭＳ Ｐゴシック" charset="-128"/>
              </a:rPr>
              <a:t>T/</a:t>
            </a:r>
            <a:r>
              <a:rPr lang="en-GB" dirty="0" err="1" smtClean="0">
                <a:latin typeface="Arial" charset="0"/>
                <a:ea typeface="ＭＳ Ｐゴシック" charset="-128"/>
              </a:rPr>
              <a:t>m</a:t>
            </a:r>
            <a:r>
              <a:rPr lang="en-GB" dirty="0" smtClean="0">
                <a:latin typeface="Arial" charset="0"/>
                <a:ea typeface="ＭＳ Ｐゴシック" charset="-128"/>
              </a:rPr>
              <a:t> </a:t>
            </a:r>
            <a:r>
              <a:rPr lang="en-GB" sz="1400" dirty="0" smtClean="0">
                <a:latin typeface="Arial" charset="0"/>
                <a:ea typeface="ＭＳ Ｐゴシック" charset="-128"/>
              </a:rPr>
              <a:t>(140 T/</a:t>
            </a:r>
            <a:r>
              <a:rPr lang="en-GB" sz="1400" dirty="0" err="1" smtClean="0">
                <a:latin typeface="Arial" charset="0"/>
                <a:ea typeface="ＭＳ Ｐゴシック" charset="-128"/>
              </a:rPr>
              <a:t>m</a:t>
            </a:r>
            <a:r>
              <a:rPr lang="en-GB" sz="1400" dirty="0" smtClean="0">
                <a:latin typeface="Arial" charset="0"/>
                <a:ea typeface="ＭＳ Ｐゴシック" charset="-128"/>
              </a:rPr>
              <a:t>) </a:t>
            </a:r>
            <a:r>
              <a:rPr lang="en-GB" dirty="0" smtClean="0">
                <a:latin typeface="Arial" charset="0"/>
                <a:ea typeface="ＭＳ Ｐゴシック" charset="-128"/>
              </a:rPr>
              <a:t>, </a:t>
            </a:r>
            <a:r>
              <a:rPr lang="en-GB" dirty="0">
                <a:latin typeface="Arial" charset="0"/>
                <a:ea typeface="ＭＳ Ｐゴシック" charset="-128"/>
              </a:rPr>
              <a:t>L =</a:t>
            </a:r>
            <a:r>
              <a:rPr lang="en-GB" dirty="0" smtClean="0">
                <a:latin typeface="Arial" charset="0"/>
                <a:ea typeface="ＭＳ Ｐゴシック" charset="-128"/>
              </a:rPr>
              <a:t> 8 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r>
              <a:rPr lang="en-GB" dirty="0">
                <a:latin typeface="Arial" charset="0"/>
                <a:ea typeface="ＭＳ Ｐゴシック" charset="-128"/>
              </a:rPr>
              <a:t> - 10 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endParaRPr lang="en-GB" dirty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r>
              <a:rPr lang="en-GB" dirty="0">
                <a:latin typeface="Arial" charset="0"/>
                <a:ea typeface="ＭＳ Ｐゴシック" charset="-128"/>
              </a:rPr>
              <a:t>Dispersion Suppressor twin aperture dipoles </a:t>
            </a:r>
          </a:p>
          <a:p>
            <a:pPr lvl="1"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Aperture </a:t>
            </a:r>
            <a:r>
              <a:rPr lang="en-GB" dirty="0">
                <a:latin typeface="Symbol" charset="2"/>
                <a:ea typeface="ＭＳ Ｐゴシック" charset="-128"/>
              </a:rPr>
              <a:t>Æ </a:t>
            </a:r>
            <a:r>
              <a:rPr lang="en-GB" dirty="0">
                <a:latin typeface="Arial" charset="0"/>
                <a:ea typeface="ＭＳ Ｐゴシック" charset="-128"/>
              </a:rPr>
              <a:t>= 60 mm, B = 11 T, L = 11 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endParaRPr lang="en-GB" dirty="0">
              <a:latin typeface="Arial" charset="0"/>
              <a:ea typeface="ＭＳ Ｐゴシック" charset="-128"/>
            </a:endParaRPr>
          </a:p>
          <a:p>
            <a:pPr lvl="1"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r>
              <a:rPr lang="en-GB" dirty="0">
                <a:latin typeface="Arial" charset="0"/>
                <a:ea typeface="ＭＳ Ｐゴシック" charset="-128"/>
              </a:rPr>
              <a:t>D1 separation dipole </a:t>
            </a:r>
          </a:p>
          <a:p>
            <a:pPr lvl="1"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Aperture </a:t>
            </a:r>
            <a:r>
              <a:rPr lang="en-GB" dirty="0">
                <a:latin typeface="Symbol" charset="2"/>
                <a:ea typeface="ＭＳ Ｐゴシック" charset="-128"/>
              </a:rPr>
              <a:t>Æ </a:t>
            </a:r>
            <a:r>
              <a:rPr lang="en-GB" dirty="0">
                <a:latin typeface="Arial" charset="0"/>
                <a:ea typeface="ＭＳ Ｐゴシック" charset="-128"/>
              </a:rPr>
              <a:t>= </a:t>
            </a:r>
            <a:r>
              <a:rPr lang="en-GB" dirty="0" smtClean="0">
                <a:latin typeface="Arial" charset="0"/>
                <a:ea typeface="ＭＳ Ｐゴシック" charset="-128"/>
              </a:rPr>
              <a:t>150 </a:t>
            </a:r>
            <a:r>
              <a:rPr lang="en-GB" dirty="0">
                <a:latin typeface="Arial" charset="0"/>
                <a:ea typeface="ＭＳ Ｐゴシック" charset="-128"/>
              </a:rPr>
              <a:t>mm, B =</a:t>
            </a:r>
            <a:r>
              <a:rPr lang="en-GB" dirty="0" smtClean="0">
                <a:latin typeface="Arial" charset="0"/>
                <a:ea typeface="ＭＳ Ｐゴシック" charset="-128"/>
              </a:rPr>
              <a:t> 8 </a:t>
            </a:r>
            <a:r>
              <a:rPr lang="en-GB" dirty="0">
                <a:latin typeface="Arial" charset="0"/>
                <a:ea typeface="ＭＳ Ｐゴシック" charset="-128"/>
              </a:rPr>
              <a:t>T, L =</a:t>
            </a:r>
            <a:r>
              <a:rPr lang="en-GB" dirty="0" smtClean="0">
                <a:latin typeface="Arial" charset="0"/>
                <a:ea typeface="ＭＳ Ｐゴシック" charset="-128"/>
              </a:rPr>
              <a:t> 3.5 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endParaRPr lang="en-GB" dirty="0">
              <a:latin typeface="Arial" charset="0"/>
              <a:ea typeface="ＭＳ Ｐゴシック" charset="-128"/>
            </a:endParaRPr>
          </a:p>
          <a:p>
            <a:pPr lvl="1"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pPr lvl="1">
              <a:buFontTx/>
              <a:buNone/>
            </a:pPr>
            <a:r>
              <a:rPr lang="en-GB" sz="1600" dirty="0">
                <a:latin typeface="Arial" charset="0"/>
                <a:ea typeface="ＭＳ Ｐゴシック" charset="-128"/>
              </a:rPr>
              <a:t>Note all fields and gradient are operational values (20% margin usually taken)</a:t>
            </a:r>
          </a:p>
          <a:p>
            <a:pPr lvl="1">
              <a:buFont typeface="Webdings" charset="2"/>
              <a:buChar char="x"/>
            </a:pPr>
            <a:endParaRPr lang="en-GB" dirty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endParaRPr lang="en-GB" dirty="0">
              <a:latin typeface="Arial" charset="0"/>
              <a:ea typeface="ＭＳ Ｐゴシック" charset="-128"/>
            </a:endParaRPr>
          </a:p>
          <a:p>
            <a:endParaRPr lang="en-GB" dirty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76ADDD-BAB7-E04E-81B5-7D1D0E1AC32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Conductors for HFMs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To meet these requirements one has to switch from Nb-Ti to Nb</a:t>
            </a:r>
            <a:r>
              <a:rPr lang="en-GB" baseline="-25000">
                <a:latin typeface="Arial" charset="0"/>
                <a:ea typeface="ＭＳ Ｐゴシック" charset="-128"/>
              </a:rPr>
              <a:t>3</a:t>
            </a:r>
            <a:r>
              <a:rPr lang="en-GB">
                <a:latin typeface="Arial" charset="0"/>
                <a:ea typeface="ＭＳ Ｐゴシック" charset="-128"/>
              </a:rPr>
              <a:t>Sn conductors</a:t>
            </a:r>
          </a:p>
          <a:p>
            <a:pPr marL="0" indent="0"/>
            <a:endParaRPr lang="en-GB">
              <a:latin typeface="Arial" charset="0"/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5EF96F-51DD-9B4E-9099-7E8788AA1551}" type="slidenum">
              <a:rPr lang="en-US"/>
              <a:pPr/>
              <a:t>3</a:t>
            </a:fld>
            <a:endParaRPr lang="en-US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38" y="2286000"/>
            <a:ext cx="6858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2571750" y="6000750"/>
            <a:ext cx="478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H" sz="1400" b="0">
                <a:latin typeface="Arial" charset="0"/>
                <a:ea typeface="Arial" charset="0"/>
                <a:cs typeface="Arial" charset="0"/>
              </a:rPr>
              <a:t>Engineering current density in practical superconductors</a:t>
            </a:r>
            <a:endParaRPr lang="en-US" sz="1400" b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6858000" y="5638800"/>
            <a:ext cx="178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/>
              <a:t>Courtesy E. Todesco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</a:rPr>
              <a:t>CERN program on High Field Magnets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-128"/>
              </a:rPr>
              <a:t>HFM program 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charset="2"/>
              </a:rPr>
              <a:t>aim:	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High field magnets technology (dipoles and 			             quads) for LHC upgrades and future accelerators 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charset="2"/>
              </a:rPr>
              <a:t>Priorities:</a:t>
            </a:r>
            <a:r>
              <a:rPr lang="en-US">
                <a:latin typeface="Arial" charset="0"/>
                <a:ea typeface="ＭＳ Ｐゴシック" charset="-128"/>
                <a:sym typeface="Wingdings" charset="2"/>
              </a:rPr>
              <a:t>    		- Conductor is the heart of the magnet</a:t>
            </a:r>
          </a:p>
          <a:p>
            <a:pPr lvl="4">
              <a:buFontTx/>
              <a:buNone/>
            </a:pPr>
            <a:r>
              <a:rPr lang="en-US">
                <a:latin typeface="Arial" charset="0"/>
                <a:ea typeface="ＭＳ Ｐゴシック" charset="-128"/>
                <a:sym typeface="Wingdings" charset="2"/>
              </a:rPr>
              <a:t> 		- Magnet design and tests</a:t>
            </a: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  <a:sym typeface="Wingdings" charset="2"/>
              </a:rPr>
              <a:t>	First step (2004 – 2012):</a:t>
            </a:r>
          </a:p>
          <a:p>
            <a:pPr lvl="2"/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Conductor technology development</a:t>
            </a:r>
          </a:p>
          <a:p>
            <a:pPr lvl="2"/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Magnet technology development</a:t>
            </a:r>
          </a:p>
          <a:p>
            <a:pPr lvl="2"/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Personnel training on existing technologies</a:t>
            </a:r>
            <a:endParaRPr lang="en-US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	Second step (2009 – 2014):</a:t>
            </a:r>
          </a:p>
          <a:p>
            <a:pPr lvl="2"/>
            <a:r>
              <a:rPr lang="en-US">
                <a:latin typeface="Arial" charset="0"/>
                <a:ea typeface="ＭＳ Ｐゴシック" charset="-128"/>
              </a:rPr>
              <a:t>Conductor test facilities upgrade to 15 T</a:t>
            </a:r>
          </a:p>
          <a:p>
            <a:pPr lvl="2"/>
            <a:r>
              <a:rPr lang="en-US">
                <a:latin typeface="Arial" charset="0"/>
                <a:ea typeface="ＭＳ Ｐゴシック" charset="-128"/>
              </a:rPr>
              <a:t>Magnet models (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IR quad and DS dipole models)</a:t>
            </a:r>
            <a:endParaRPr lang="en-US">
              <a:latin typeface="Arial" charset="0"/>
              <a:ea typeface="ＭＳ Ｐゴシック" charset="-128"/>
            </a:endParaRPr>
          </a:p>
          <a:p>
            <a:pPr lvl="2"/>
            <a:r>
              <a:rPr lang="en-US">
                <a:latin typeface="Arial" charset="0"/>
                <a:ea typeface="ＭＳ Ｐゴシック" charset="-128"/>
              </a:rPr>
              <a:t>Magnet concepts from 15 T to 20 T</a:t>
            </a: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-128"/>
              </a:rPr>
              <a:t>	Third step (2014 – 2016):</a:t>
            </a:r>
          </a:p>
          <a:p>
            <a:pPr lvl="2"/>
            <a:r>
              <a:rPr lang="en-US">
                <a:latin typeface="Arial" charset="0"/>
                <a:ea typeface="ＭＳ Ｐゴシック" charset="-128"/>
              </a:rPr>
              <a:t>LHC Inner triplet quadrupole prototype</a:t>
            </a:r>
          </a:p>
          <a:p>
            <a:pPr lvl="2"/>
            <a:r>
              <a:rPr lang="en-US">
                <a:latin typeface="Arial" charset="0"/>
                <a:ea typeface="ＭＳ Ｐゴシック" charset="-128"/>
              </a:rPr>
              <a:t>LHC Dispersion Suppressor dipole prototype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D42567-99EB-9C48-998F-F4B3D4FD6D3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</a:rPr>
              <a:t>CERN program on High Field Magnets: implementation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HFM program medium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charset="2"/>
              </a:rPr>
              <a:t> term aim: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-128"/>
                <a:sym typeface="Wingdings" charset="2"/>
              </a:rPr>
              <a:t>Technology readiness by 2016 for: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Large aperture high gradient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quadrupole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 magnets for the LHC inner triplets upgrade (</a:t>
            </a:r>
            <a:r>
              <a:rPr lang="en-GB" dirty="0">
                <a:latin typeface="Symbol" charset="2"/>
                <a:ea typeface="ＭＳ Ｐゴシック" charset="-128"/>
              </a:rPr>
              <a:t>Æ </a:t>
            </a:r>
            <a:r>
              <a:rPr lang="en-GB" dirty="0">
                <a:latin typeface="Arial" charset="0"/>
                <a:ea typeface="ＭＳ Ｐゴシック" charset="-128"/>
              </a:rPr>
              <a:t>~ 120 mm, G ~ 190 T/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)   (~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2018)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sym typeface="Wingdings" charset="2"/>
            </a:endParaRPr>
          </a:p>
          <a:p>
            <a:pPr lvl="1"/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sym typeface="Wingdings" charset="2"/>
            </a:endParaRPr>
          </a:p>
          <a:p>
            <a:pPr lvl="1"/>
            <a:r>
              <a:rPr lang="en-US" dirty="0">
                <a:latin typeface="Arial" charset="0"/>
                <a:ea typeface="ＭＳ Ｐゴシック" charset="-128"/>
              </a:rPr>
              <a:t>Twin aperture Dispersion Suppressor dipole (</a:t>
            </a:r>
            <a:r>
              <a:rPr lang="en-GB" dirty="0">
                <a:latin typeface="Symbol" charset="2"/>
                <a:ea typeface="ＭＳ Ｐゴシック" charset="-128"/>
              </a:rPr>
              <a:t>Æ</a:t>
            </a:r>
            <a:r>
              <a:rPr lang="en-GB" dirty="0">
                <a:latin typeface="Arial" charset="0"/>
                <a:ea typeface="ＭＳ Ｐゴシック" charset="-128"/>
              </a:rPr>
              <a:t> = 60 mm, B = 11 T, L = 10.8 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r>
              <a:rPr lang="en-GB" dirty="0">
                <a:latin typeface="Arial" charset="0"/>
                <a:ea typeface="ＭＳ Ｐゴシック" charset="-128"/>
              </a:rPr>
              <a:t>)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(~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2018)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sym typeface="Wingdings" charset="2"/>
            </a:endParaRPr>
          </a:p>
          <a:p>
            <a:pPr lvl="1"/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sym typeface="Wingdings" charset="2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Separation Dipole D1 (</a:t>
            </a:r>
            <a:r>
              <a:rPr lang="en-GB" dirty="0">
                <a:latin typeface="Symbol" charset="2"/>
                <a:ea typeface="ＭＳ Ｐゴシック" charset="-128"/>
              </a:rPr>
              <a:t>Æ </a:t>
            </a:r>
            <a:r>
              <a:rPr lang="en-GB" dirty="0">
                <a:latin typeface="Arial" charset="0"/>
                <a:ea typeface="ＭＳ Ｐゴシック" charset="-128"/>
              </a:rPr>
              <a:t>= 180 mm, B = 10 T, L = 5 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) (~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2018)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sym typeface="Wingdings" charset="2"/>
            </a:endParaRPr>
          </a:p>
          <a:p>
            <a:pPr lvl="1"/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sym typeface="Wingdings" charset="2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  <a:sym typeface="Wingdings" charset="2"/>
              </a:rPr>
              <a:t>First step (2004 – 2012):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Conductor development base program (CERN + Fr in-kind contr.)</a:t>
            </a:r>
          </a:p>
          <a:p>
            <a:pPr lvl="1"/>
            <a:r>
              <a:rPr lang="en-US" dirty="0">
                <a:latin typeface="Arial" charset="0"/>
                <a:ea typeface="ＭＳ Ｐゴシック" charset="-128"/>
              </a:rPr>
              <a:t>Short Model Coil  (collaboration CEA, RAL, CERN, LBNL)</a:t>
            </a:r>
          </a:p>
          <a:p>
            <a:pPr lvl="1"/>
            <a:r>
              <a:rPr lang="en-US" dirty="0">
                <a:latin typeface="Arial" charset="0"/>
                <a:ea typeface="ＭＳ Ｐゴシック" charset="-128"/>
              </a:rPr>
              <a:t>test of TQS &amp; HQ at CERN (Collaboration CERN- LARP-LBNL)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2DF53A-73F9-CD4C-A771-E6FB6685C6C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</a:rPr>
              <a:t>CERN program on High Field Magnets: implementation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sym typeface="Wingdings" charset="2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Second step (2009 – 2014):</a:t>
            </a:r>
          </a:p>
          <a:p>
            <a:pPr lvl="1"/>
            <a:r>
              <a:rPr lang="en-US" dirty="0" err="1">
                <a:latin typeface="Arial" charset="0"/>
                <a:ea typeface="ＭＳ Ｐゴシック" charset="-128"/>
              </a:rPr>
              <a:t>EuCARD</a:t>
            </a:r>
            <a:r>
              <a:rPr lang="en-US" dirty="0">
                <a:latin typeface="Arial" charset="0"/>
                <a:ea typeface="ＭＳ Ｐゴシック" charset="-128"/>
              </a:rPr>
              <a:t> WP7-HFM project (collaboration with 13 partners)</a:t>
            </a:r>
          </a:p>
          <a:p>
            <a:pPr lvl="2"/>
            <a:r>
              <a:rPr lang="en-US" dirty="0">
                <a:latin typeface="Arial" charset="0"/>
                <a:ea typeface="ＭＳ Ｐゴシック" charset="-128"/>
              </a:rPr>
              <a:t>High field model to upgrade the cable test facility </a:t>
            </a:r>
            <a:r>
              <a:rPr lang="en-US" dirty="0" err="1">
                <a:latin typeface="Arial" charset="0"/>
                <a:ea typeface="ＭＳ Ｐゴシック" charset="-128"/>
              </a:rPr>
              <a:t>Fresca</a:t>
            </a:r>
            <a:r>
              <a:rPr lang="en-US" dirty="0">
                <a:latin typeface="Arial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(</a:t>
            </a:r>
            <a:r>
              <a:rPr lang="en-GB" dirty="0">
                <a:latin typeface="Symbol" charset="2"/>
                <a:ea typeface="ＭＳ Ｐゴシック" charset="-128"/>
              </a:rPr>
              <a:t>Æ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charset="2"/>
              </a:rPr>
              <a:t>100 mm, B=13-15 T) </a:t>
            </a:r>
            <a:endParaRPr lang="en-US" dirty="0">
              <a:latin typeface="Arial" charset="0"/>
              <a:ea typeface="ＭＳ Ｐゴシック" charset="-128"/>
            </a:endParaRPr>
          </a:p>
          <a:p>
            <a:pPr lvl="2"/>
            <a:r>
              <a:rPr lang="en-US" dirty="0">
                <a:latin typeface="Arial" charset="0"/>
                <a:ea typeface="ＭＳ Ｐゴシック" charset="-128"/>
              </a:rPr>
              <a:t>Very high field HTS insert to approach 20 T domain</a:t>
            </a:r>
          </a:p>
          <a:p>
            <a:pPr lvl="1"/>
            <a:r>
              <a:rPr lang="en-US" dirty="0">
                <a:latin typeface="Arial" charset="0"/>
                <a:ea typeface="ＭＳ Ｐゴシック" charset="-128"/>
              </a:rPr>
              <a:t>Models for IR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quadrupole</a:t>
            </a:r>
            <a:r>
              <a:rPr lang="en-US" dirty="0" smtClean="0">
                <a:latin typeface="Arial" charset="0"/>
                <a:ea typeface="ＭＳ Ｐゴシック" charset="-128"/>
              </a:rPr>
              <a:t>:</a:t>
            </a:r>
          </a:p>
          <a:p>
            <a:pPr lvl="2"/>
            <a:r>
              <a:rPr lang="en-US" sz="1800" dirty="0" smtClean="0">
                <a:latin typeface="Arial" charset="0"/>
                <a:ea typeface="ＭＳ Ｐゴシック" charset="-128"/>
              </a:rPr>
              <a:t>LARP </a:t>
            </a:r>
            <a:r>
              <a:rPr lang="en-US" sz="1800" dirty="0">
                <a:latin typeface="Arial" charset="0"/>
                <a:ea typeface="ＭＳ Ｐゴシック" charset="-128"/>
              </a:rPr>
              <a:t>program in </a:t>
            </a:r>
            <a:r>
              <a:rPr lang="en-US" sz="1800" dirty="0" smtClean="0">
                <a:latin typeface="Arial" charset="0"/>
                <a:ea typeface="ＭＳ Ｐゴシック" charset="-128"/>
              </a:rPr>
              <a:t>US </a:t>
            </a:r>
          </a:p>
          <a:p>
            <a:pPr lvl="2"/>
            <a:r>
              <a:rPr lang="en-US" sz="1800" dirty="0" smtClean="0">
                <a:latin typeface="Arial" charset="0"/>
                <a:ea typeface="ＭＳ Ｐゴシック" charset="-128"/>
              </a:rPr>
              <a:t>CERN program: model 2012-2013</a:t>
            </a:r>
          </a:p>
          <a:p>
            <a:pPr lvl="1"/>
            <a:r>
              <a:rPr lang="en-US" dirty="0">
                <a:latin typeface="Arial" charset="0"/>
                <a:ea typeface="ＭＳ Ｐゴシック" charset="-128"/>
              </a:rPr>
              <a:t>Models for DS dipole: CERN </a:t>
            </a:r>
            <a:r>
              <a:rPr lang="en-US" dirty="0" smtClean="0">
                <a:latin typeface="Arial" charset="0"/>
                <a:ea typeface="ＭＳ Ｐゴシック" charset="-128"/>
              </a:rPr>
              <a:t>program and/or collaboration</a:t>
            </a:r>
          </a:p>
          <a:p>
            <a:pPr lvl="1"/>
            <a:r>
              <a:rPr lang="en-US" dirty="0">
                <a:latin typeface="Arial" charset="0"/>
                <a:ea typeface="ＭＳ Ｐゴシック" charset="-128"/>
              </a:rPr>
              <a:t>Models for D1 dipole: CERN</a:t>
            </a:r>
            <a:r>
              <a:rPr lang="en-US" dirty="0" smtClean="0">
                <a:latin typeface="Arial" charset="0"/>
                <a:ea typeface="ＭＳ Ｐゴシック" charset="-128"/>
              </a:rPr>
              <a:t> and/or </a:t>
            </a:r>
            <a:r>
              <a:rPr lang="en-US" dirty="0">
                <a:latin typeface="Arial" charset="0"/>
                <a:ea typeface="ＭＳ Ｐゴシック" charset="-128"/>
              </a:rPr>
              <a:t>collaboration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Third step (2014 – 2016):</a:t>
            </a:r>
          </a:p>
          <a:p>
            <a:pPr lvl="1"/>
            <a:r>
              <a:rPr lang="en-US" dirty="0">
                <a:latin typeface="Arial" charset="0"/>
                <a:ea typeface="ＭＳ Ｐゴシック" charset="-128"/>
              </a:rPr>
              <a:t>Inner triplet </a:t>
            </a:r>
            <a:r>
              <a:rPr lang="en-US" dirty="0" err="1">
                <a:latin typeface="Arial" charset="0"/>
                <a:ea typeface="ＭＳ Ｐゴシック" charset="-128"/>
              </a:rPr>
              <a:t>quadrupole</a:t>
            </a:r>
            <a:r>
              <a:rPr lang="en-US" dirty="0">
                <a:latin typeface="Arial" charset="0"/>
                <a:ea typeface="ＭＳ Ｐゴシック" charset="-128"/>
              </a:rPr>
              <a:t> </a:t>
            </a:r>
            <a:r>
              <a:rPr lang="en-US" dirty="0" smtClean="0">
                <a:latin typeface="Arial" charset="0"/>
                <a:ea typeface="ＭＳ Ｐゴシック" charset="-128"/>
              </a:rPr>
              <a:t>prototype (LARP)</a:t>
            </a:r>
          </a:p>
          <a:p>
            <a:pPr lvl="1"/>
            <a:r>
              <a:rPr lang="en-US" dirty="0">
                <a:latin typeface="Arial" charset="0"/>
                <a:ea typeface="ＭＳ Ｐゴシック" charset="-128"/>
              </a:rPr>
              <a:t>DS twin aperture dipole prototype</a:t>
            </a:r>
          </a:p>
          <a:p>
            <a:pPr lvl="1"/>
            <a:r>
              <a:rPr lang="en-US" dirty="0">
                <a:latin typeface="Arial" charset="0"/>
                <a:ea typeface="ＭＳ Ｐゴシック" charset="-128"/>
              </a:rPr>
              <a:t>D1 prototype</a:t>
            </a:r>
          </a:p>
          <a:p>
            <a:pPr lvl="1"/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5B32E8-F5AD-7742-8216-6AAF463C44A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HFM program planning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B0BC-D191-DD45-BDF5-187558C1A4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 descr="HFM-5yr-plan-08-07-10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243413"/>
            <a:ext cx="9067041" cy="56145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HFM R&amp;D for an LHC luminosity upgrade: IT Quad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R&amp;D in the US (LARP):</a:t>
            </a: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Up to now achieved (LQ):    Aperture </a:t>
            </a:r>
            <a:r>
              <a:rPr lang="en-GB" dirty="0">
                <a:latin typeface="Symbol" charset="2"/>
                <a:ea typeface="ＭＳ Ｐゴシック" charset="-128"/>
              </a:rPr>
              <a:t>Æ</a:t>
            </a:r>
            <a:r>
              <a:rPr lang="en-GB" dirty="0">
                <a:latin typeface="Arial" charset="0"/>
                <a:ea typeface="ＭＳ Ｐゴシック" charset="-128"/>
              </a:rPr>
              <a:t> = 90 mm,   G = 200 T/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r>
              <a:rPr lang="en-GB" dirty="0">
                <a:latin typeface="Arial" charset="0"/>
                <a:ea typeface="ＭＳ Ｐゴシック" charset="-128"/>
              </a:rPr>
              <a:t>, L = 3.4 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endParaRPr lang="en-GB" dirty="0" smtClean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 dirty="0" smtClean="0">
                <a:latin typeface="Arial" charset="0"/>
                <a:ea typeface="ＭＳ Ｐゴシック" charset="-128"/>
              </a:rPr>
              <a:t>Now testing </a:t>
            </a:r>
            <a:r>
              <a:rPr lang="en-GB" dirty="0">
                <a:latin typeface="Arial" charset="0"/>
                <a:ea typeface="ＭＳ Ｐゴシック" charset="-128"/>
              </a:rPr>
              <a:t>(HQ):    	      Aperture </a:t>
            </a:r>
            <a:r>
              <a:rPr lang="en-GB" dirty="0">
                <a:latin typeface="Symbol" charset="2"/>
                <a:ea typeface="ＭＳ Ｐゴシック" charset="-128"/>
              </a:rPr>
              <a:t>Æ = </a:t>
            </a:r>
            <a:r>
              <a:rPr lang="en-GB" dirty="0">
                <a:latin typeface="Arial" charset="0"/>
                <a:ea typeface="ＭＳ Ｐゴシック" charset="-128"/>
              </a:rPr>
              <a:t>120 mm,  G = 190 T/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r>
              <a:rPr lang="en-GB" dirty="0">
                <a:latin typeface="Arial" charset="0"/>
                <a:ea typeface="ＭＳ Ｐゴシック" charset="-128"/>
              </a:rPr>
              <a:t>, L = 1 </a:t>
            </a:r>
            <a:r>
              <a:rPr lang="en-GB" dirty="0" err="1">
                <a:latin typeface="Arial" charset="0"/>
                <a:ea typeface="ＭＳ Ｐゴシック" charset="-128"/>
              </a:rPr>
              <a:t>m</a:t>
            </a:r>
            <a:endParaRPr lang="en-GB" dirty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Conductors used:</a:t>
            </a: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OST-RRP-54/61 and OST-RRP-108/127</a:t>
            </a: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Cable 27 strands, </a:t>
            </a:r>
            <a:r>
              <a:rPr lang="en-GB" dirty="0">
                <a:latin typeface="Symbol" charset="2"/>
                <a:ea typeface="ＭＳ Ｐゴシック" charset="-128"/>
              </a:rPr>
              <a:t>Æ  = </a:t>
            </a:r>
            <a:r>
              <a:rPr lang="en-GB" dirty="0">
                <a:latin typeface="Arial" charset="0"/>
                <a:ea typeface="ＭＳ Ｐゴシック" charset="-128"/>
              </a:rPr>
              <a:t>0.7 mm , sub-elements </a:t>
            </a:r>
            <a:r>
              <a:rPr lang="en-GB" dirty="0">
                <a:latin typeface="Symbol" charset="2"/>
                <a:ea typeface="ＭＳ Ｐゴシック" charset="-128"/>
              </a:rPr>
              <a:t>Æ = </a:t>
            </a:r>
            <a:r>
              <a:rPr lang="en-GB" dirty="0">
                <a:latin typeface="Arial" charset="0"/>
                <a:ea typeface="ＭＳ Ｐゴシック" charset="-128"/>
              </a:rPr>
              <a:t>50 </a:t>
            </a:r>
            <a:r>
              <a:rPr lang="en-GB" dirty="0">
                <a:latin typeface="Symbol" charset="2"/>
                <a:ea typeface="ＭＳ Ｐゴシック" charset="-128"/>
              </a:rPr>
              <a:t>m</a:t>
            </a:r>
            <a:r>
              <a:rPr lang="en-GB" dirty="0">
                <a:latin typeface="Arial" charset="0"/>
                <a:ea typeface="ＭＳ Ｐゴシック" charset="-128"/>
              </a:rPr>
              <a:t>m</a:t>
            </a: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Open issues:</a:t>
            </a:r>
          </a:p>
          <a:p>
            <a:pPr>
              <a:buFontTx/>
              <a:buChar char="-"/>
            </a:pPr>
            <a:r>
              <a:rPr lang="en-GB" sz="1800" dirty="0">
                <a:latin typeface="Arial" charset="0"/>
                <a:ea typeface="ＭＳ Ｐゴシック" charset="-128"/>
              </a:rPr>
              <a:t>Inter-strand resistance in the cable is low and variable : field quality</a:t>
            </a:r>
          </a:p>
          <a:p>
            <a:pPr>
              <a:buFontTx/>
              <a:buChar char="-"/>
            </a:pPr>
            <a:r>
              <a:rPr lang="en-GB" sz="1800" dirty="0">
                <a:latin typeface="Arial" charset="0"/>
                <a:ea typeface="ＭＳ Ｐゴシック" charset="-128"/>
              </a:rPr>
              <a:t>Stability of the strand at 1.9 K to be confirmed</a:t>
            </a:r>
          </a:p>
          <a:p>
            <a:pPr>
              <a:buFontTx/>
              <a:buChar char="-"/>
            </a:pPr>
            <a:r>
              <a:rPr lang="en-GB" sz="1800" dirty="0">
                <a:latin typeface="Arial" charset="0"/>
                <a:ea typeface="ＭＳ Ｐゴシック" charset="-128"/>
              </a:rPr>
              <a:t>In the sub-element diameter of 50 </a:t>
            </a:r>
            <a:r>
              <a:rPr lang="en-GB" sz="1800" dirty="0">
                <a:latin typeface="Symbol" charset="2"/>
                <a:ea typeface="ＭＳ Ｐゴシック" charset="-128"/>
              </a:rPr>
              <a:t>m</a:t>
            </a:r>
            <a:r>
              <a:rPr lang="en-GB" sz="1800" dirty="0">
                <a:latin typeface="Arial" charset="0"/>
                <a:ea typeface="ＭＳ Ｐゴシック" charset="-128"/>
              </a:rPr>
              <a:t>m small enough ?</a:t>
            </a:r>
          </a:p>
          <a:p>
            <a:pPr>
              <a:buFontTx/>
              <a:buChar char="-"/>
            </a:pPr>
            <a:r>
              <a:rPr lang="en-GB" sz="1800" dirty="0">
                <a:latin typeface="Arial" charset="0"/>
                <a:ea typeface="ＭＳ Ｐゴシック" charset="-128"/>
              </a:rPr>
              <a:t>Length limit at 3.4 </a:t>
            </a:r>
            <a:r>
              <a:rPr lang="en-GB" sz="1800" dirty="0" err="1">
                <a:latin typeface="Arial" charset="0"/>
                <a:ea typeface="ＭＳ Ｐゴシック" charset="-128"/>
              </a:rPr>
              <a:t>m</a:t>
            </a:r>
            <a:r>
              <a:rPr lang="en-GB" sz="1800" dirty="0">
                <a:latin typeface="Arial" charset="0"/>
                <a:ea typeface="ＭＳ Ｐゴシック" charset="-128"/>
              </a:rPr>
              <a:t>, should be 8-10 </a:t>
            </a:r>
            <a:r>
              <a:rPr lang="en-GB" sz="1800" dirty="0" err="1">
                <a:latin typeface="Arial" charset="0"/>
                <a:ea typeface="ＭＳ Ｐゴシック" charset="-128"/>
              </a:rPr>
              <a:t>m</a:t>
            </a:r>
            <a:endParaRPr lang="en-GB" sz="1800" dirty="0">
              <a:latin typeface="Arial" charset="0"/>
              <a:ea typeface="ＭＳ Ｐゴシック" charset="-128"/>
            </a:endParaRPr>
          </a:p>
          <a:p>
            <a:pPr marL="342900" lvl="1" indent="-342900"/>
            <a:r>
              <a:rPr lang="en-GB" sz="1800" dirty="0">
                <a:latin typeface="Arial" charset="0"/>
                <a:ea typeface="ＭＳ Ｐゴシック" charset="-128"/>
              </a:rPr>
              <a:t>Radiation hard insulation</a:t>
            </a:r>
          </a:p>
          <a:p>
            <a:pPr marL="342900" lvl="1" indent="-342900"/>
            <a:r>
              <a:rPr lang="en-GB" sz="1800" dirty="0">
                <a:latin typeface="Arial" charset="0"/>
                <a:ea typeface="ＭＳ Ｐゴシック" charset="-128"/>
              </a:rPr>
              <a:t>Heat removal from the coil</a:t>
            </a:r>
          </a:p>
          <a:p>
            <a:pPr>
              <a:buFontTx/>
              <a:buChar char="-"/>
            </a:pPr>
            <a:endParaRPr lang="en-GB" dirty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 dirty="0">
                <a:latin typeface="Arial" charset="0"/>
                <a:ea typeface="ＭＳ Ｐゴシック" charset="-128"/>
              </a:rPr>
              <a:t>	</a:t>
            </a: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  <a:p>
            <a:pPr>
              <a:buFontTx/>
              <a:buNone/>
            </a:pPr>
            <a:endParaRPr lang="en-GB" dirty="0">
              <a:latin typeface="Arial" charset="0"/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328F7B-0F03-5047-93AA-573CC1C3CC3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-128"/>
              </a:rPr>
              <a:t>LARP IT quad development program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191000" y="1143000"/>
            <a:ext cx="4953000" cy="3276600"/>
          </a:xfrm>
        </p:spPr>
        <p:txBody>
          <a:bodyPr/>
          <a:lstStyle/>
          <a:p>
            <a:pPr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Achieved with Nb</a:t>
            </a:r>
            <a:r>
              <a:rPr lang="en-GB" baseline="-25000">
                <a:latin typeface="Arial" charset="0"/>
                <a:ea typeface="ＭＳ Ｐゴシック" charset="-128"/>
              </a:rPr>
              <a:t>3</a:t>
            </a:r>
            <a:r>
              <a:rPr lang="en-GB">
                <a:latin typeface="Arial" charset="0"/>
                <a:ea typeface="ＭＳ Ｐゴシック" charset="-128"/>
              </a:rPr>
              <a:t>Sn: </a:t>
            </a:r>
          </a:p>
          <a:p>
            <a:r>
              <a:rPr lang="en-GB">
                <a:latin typeface="Arial" charset="0"/>
                <a:ea typeface="ＭＳ Ｐゴシック" charset="-128"/>
              </a:rPr>
              <a:t>TQ: 1 m, 220 T/m, 90 mm aperture</a:t>
            </a:r>
          </a:p>
          <a:p>
            <a:r>
              <a:rPr lang="en-GB">
                <a:latin typeface="Arial" charset="0"/>
                <a:ea typeface="ＭＳ Ｐゴシック" charset="-128"/>
              </a:rPr>
              <a:t>LQ: 3.8 m, 200 T/m, 90 mm aperture</a:t>
            </a:r>
          </a:p>
          <a:p>
            <a:pPr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To be tested in May 2010:</a:t>
            </a:r>
          </a:p>
          <a:p>
            <a:r>
              <a:rPr lang="en-GB">
                <a:latin typeface="Arial" charset="0"/>
                <a:ea typeface="ＭＳ Ｐゴシック" charset="-128"/>
              </a:rPr>
              <a:t>HQ: 1 m, 190 T/m, 120 mm aperture</a:t>
            </a:r>
          </a:p>
          <a:p>
            <a:pPr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	with alignment features</a:t>
            </a:r>
          </a:p>
          <a:p>
            <a:pPr>
              <a:buFontTx/>
              <a:buNone/>
            </a:pPr>
            <a:r>
              <a:rPr lang="en-GB">
                <a:latin typeface="Arial" charset="0"/>
                <a:ea typeface="ＭＳ Ｐゴシック" charset="-128"/>
              </a:rPr>
              <a:t>Plan:</a:t>
            </a:r>
          </a:p>
          <a:p>
            <a:r>
              <a:rPr lang="en-GB">
                <a:latin typeface="Arial" charset="0"/>
                <a:ea typeface="ＭＳ Ｐゴシック" charset="-128"/>
              </a:rPr>
              <a:t>4 m prototypes for LHC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0390EC-8558-B34B-96F3-974228E2D63D}" type="slidenum">
              <a:rPr lang="en-US"/>
              <a:pPr/>
              <a:t>9</a:t>
            </a:fld>
            <a:endParaRPr lang="en-US"/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3000"/>
            <a:ext cx="42672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46400" y="3581400"/>
            <a:ext cx="11366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4429125"/>
            <a:ext cx="3810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91400" y="2971800"/>
            <a:ext cx="1528763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67200" y="4495800"/>
            <a:ext cx="28622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9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91000" y="5791200"/>
            <a:ext cx="31416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20480</TotalTime>
  <Words>1365</Words>
  <Application>Microsoft Office PowerPoint</Application>
  <PresentationFormat>On-screen Show (4:3)</PresentationFormat>
  <Paragraphs>227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Modèle par défaut</vt:lpstr>
      <vt:lpstr> The CERN High Field magnet program  Gijs de Rijk  </vt:lpstr>
      <vt:lpstr>HFM options for an LHC luminosity upgrade</vt:lpstr>
      <vt:lpstr>Conductors for HFMs</vt:lpstr>
      <vt:lpstr>CERN program on High Field Magnets</vt:lpstr>
      <vt:lpstr>CERN program on High Field Magnets: implementation</vt:lpstr>
      <vt:lpstr>CERN program on High Field Magnets: implementation</vt:lpstr>
      <vt:lpstr>CERN HFM program planning</vt:lpstr>
      <vt:lpstr>HFM R&amp;D for an LHC luminosity upgrade: IT Quad</vt:lpstr>
      <vt:lpstr>LARP IT quad development program</vt:lpstr>
      <vt:lpstr>HFM R&amp;D for an LHC luminosity upgrade: DS dipole</vt:lpstr>
      <vt:lpstr>HFM R&amp;D for an LHC luminosity upgrade: D1 dipole</vt:lpstr>
      <vt:lpstr>EuCARD HFMs: Fresca2 dipole</vt:lpstr>
      <vt:lpstr>Radiation resistance</vt:lpstr>
      <vt:lpstr>HFM R&amp;D items: Dynamic effects in conductors (1)</vt:lpstr>
      <vt:lpstr>HFM R&amp;D items: Dynamic effects in conductors (2)</vt:lpstr>
      <vt:lpstr>Conductor R&amp;D - NED and post-NED strands</vt:lpstr>
      <vt:lpstr>Conductor R&amp;D - Cable variants</vt:lpstr>
      <vt:lpstr>A glimpse on the future: HFM for a ~17.5 TeV LHC?</vt:lpstr>
      <vt:lpstr>Conclusions</vt:lpstr>
    </vt:vector>
  </TitlesOfParts>
  <Company>DSM/DAPNIA/STCM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Pré-étude Mécanique du quadripôle Nb3Sn</dc:title>
  <dc:creator>Cédric GOURDIN</dc:creator>
  <cp:lastModifiedBy>NICE</cp:lastModifiedBy>
  <cp:revision>1810</cp:revision>
  <cp:lastPrinted>2010-05-27T09:44:40Z</cp:lastPrinted>
  <dcterms:created xsi:type="dcterms:W3CDTF">2010-07-13T09:42:56Z</dcterms:created>
  <dcterms:modified xsi:type="dcterms:W3CDTF">2010-07-13T12:21:01Z</dcterms:modified>
</cp:coreProperties>
</file>