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Default Extension="pdf" ContentType="application/pd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embeddings/Microsoft_Equation1.bin" ContentType="application/vnd.openxmlformats-officedocument.oleObje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embeddings/Microsoft_Equation2.bin" ContentType="application/vnd.openxmlformats-officedocument.oleObject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685" r:id="rId2"/>
    <p:sldId id="687" r:id="rId3"/>
    <p:sldId id="719" r:id="rId4"/>
    <p:sldId id="690" r:id="rId5"/>
    <p:sldId id="693" r:id="rId6"/>
    <p:sldId id="692" r:id="rId7"/>
    <p:sldId id="721" r:id="rId8"/>
    <p:sldId id="722" r:id="rId9"/>
    <p:sldId id="724" r:id="rId10"/>
    <p:sldId id="702" r:id="rId11"/>
    <p:sldId id="725" r:id="rId12"/>
    <p:sldId id="726" r:id="rId13"/>
    <p:sldId id="727" r:id="rId14"/>
    <p:sldId id="733" r:id="rId15"/>
    <p:sldId id="728" r:id="rId16"/>
    <p:sldId id="707" r:id="rId17"/>
    <p:sldId id="729" r:id="rId18"/>
    <p:sldId id="734" r:id="rId19"/>
    <p:sldId id="708" r:id="rId20"/>
    <p:sldId id="709" r:id="rId21"/>
    <p:sldId id="710" r:id="rId22"/>
    <p:sldId id="730" r:id="rId23"/>
    <p:sldId id="731" r:id="rId24"/>
    <p:sldId id="732" r:id="rId25"/>
    <p:sldId id="714" r:id="rId26"/>
    <p:sldId id="711" r:id="rId27"/>
    <p:sldId id="712" r:id="rId28"/>
    <p:sldId id="715" r:id="rId29"/>
    <p:sldId id="716" r:id="rId30"/>
    <p:sldId id="717" r:id="rId31"/>
  </p:sldIdLst>
  <p:sldSz cx="9144000" cy="6858000" type="screen4x3"/>
  <p:notesSz cx="9855200" cy="67183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Tahoma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Tahoma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Tahoma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Tahoma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 useTimings="0">
    <p:present/>
    <p:sldAll/>
    <p:penClr>
      <a:srgbClr val="FF0000"/>
    </p:penClr>
  </p:showPr>
  <p:clrMru>
    <a:srgbClr val="00FF99"/>
    <a:srgbClr val="00FFCC"/>
    <a:srgbClr val="66FF99"/>
    <a:srgbClr val="66FFFF"/>
    <a:srgbClr val="FF9933"/>
    <a:srgbClr val="0000FF"/>
    <a:srgbClr val="666600"/>
    <a:srgbClr val="CC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vertBarState="maximized" horzBarState="maximized">
    <p:restoredLeft sz="22116" autoAdjust="0"/>
    <p:restoredTop sz="94660" autoAdjust="0"/>
  </p:normalViewPr>
  <p:slideViewPr>
    <p:cSldViewPr>
      <p:cViewPr varScale="1">
        <p:scale>
          <a:sx n="74" d="100"/>
          <a:sy n="74" d="100"/>
        </p:scale>
        <p:origin x="-104" y="-1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680" y="-104"/>
      </p:cViewPr>
      <p:guideLst>
        <p:guide orient="horz" pos="2117"/>
        <p:guide pos="310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amontm:Documents:lhc:upgrade:lumi-planning-v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152318710161231"/>
          <c:y val="0.0577082368380427"/>
          <c:w val="0.7631873856677"/>
          <c:h val="0.755106095892941"/>
        </c:manualLayout>
      </c:layout>
      <c:scatterChart>
        <c:scatterStyle val="lineMarker"/>
        <c:ser>
          <c:idx val="2"/>
          <c:order val="2"/>
          <c:tx>
            <c:v>to nominal - lumi</c:v>
          </c:tx>
          <c:spPr>
            <a:ln w="31750">
              <a:solidFill>
                <a:srgbClr val="008000"/>
              </a:solidFill>
              <a:prstDash val="sysDash"/>
            </a:ln>
          </c:spPr>
          <c:xVal>
            <c:numRef>
              <c:f>'by year'!$A$3:$A$13</c:f>
              <c:numCache>
                <c:formatCode>General</c:formatCode>
                <c:ptCount val="11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  <c:pt idx="7">
                  <c:v>2017.0</c:v>
                </c:pt>
                <c:pt idx="8">
                  <c:v>2018.0</c:v>
                </c:pt>
                <c:pt idx="9">
                  <c:v>2019.0</c:v>
                </c:pt>
                <c:pt idx="10">
                  <c:v>2020.0</c:v>
                </c:pt>
              </c:numCache>
            </c:numRef>
          </c:xVal>
          <c:yVal>
            <c:numRef>
              <c:f>'by year'!$G$3:$G$13</c:f>
              <c:numCache>
                <c:formatCode>0.0E+00</c:formatCode>
                <c:ptCount val="11"/>
                <c:pt idx="0">
                  <c:v>1.0E32</c:v>
                </c:pt>
                <c:pt idx="1">
                  <c:v>1.2E32</c:v>
                </c:pt>
                <c:pt idx="2">
                  <c:v>0.0</c:v>
                </c:pt>
                <c:pt idx="3">
                  <c:v>1.2E33</c:v>
                </c:pt>
                <c:pt idx="4">
                  <c:v>2.3E33</c:v>
                </c:pt>
                <c:pt idx="5">
                  <c:v>6.0E33</c:v>
                </c:pt>
                <c:pt idx="6">
                  <c:v>1.0E34</c:v>
                </c:pt>
                <c:pt idx="7">
                  <c:v>1.0E34</c:v>
                </c:pt>
                <c:pt idx="8">
                  <c:v>1.0E34</c:v>
                </c:pt>
                <c:pt idx="9">
                  <c:v>1.0E34</c:v>
                </c:pt>
                <c:pt idx="10">
                  <c:v>1.0E34</c:v>
                </c:pt>
              </c:numCache>
            </c:numRef>
          </c:yVal>
        </c:ser>
        <c:ser>
          <c:idx val="3"/>
          <c:order val="3"/>
          <c:tx>
            <c:v>to ultimate - lumi</c:v>
          </c:tx>
          <c:spPr>
            <a:ln w="31750">
              <a:solidFill>
                <a:srgbClr val="0000FF"/>
              </a:solidFill>
              <a:prstDash val="sysDash"/>
            </a:ln>
          </c:spPr>
          <c:xVal>
            <c:numRef>
              <c:f>'by year'!$A$15:$A$25</c:f>
              <c:numCache>
                <c:formatCode>General</c:formatCode>
                <c:ptCount val="11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  <c:pt idx="7">
                  <c:v>2017.0</c:v>
                </c:pt>
                <c:pt idx="8">
                  <c:v>2018.0</c:v>
                </c:pt>
                <c:pt idx="9">
                  <c:v>2019.0</c:v>
                </c:pt>
                <c:pt idx="10">
                  <c:v>2020.0</c:v>
                </c:pt>
              </c:numCache>
            </c:numRef>
          </c:xVal>
          <c:yVal>
            <c:numRef>
              <c:f>'by year'!$G$15:$G$25</c:f>
              <c:numCache>
                <c:formatCode>0.0E+00</c:formatCode>
                <c:ptCount val="11"/>
                <c:pt idx="0">
                  <c:v>1.0E32</c:v>
                </c:pt>
                <c:pt idx="1">
                  <c:v>1.2E32</c:v>
                </c:pt>
                <c:pt idx="2">
                  <c:v>0.0</c:v>
                </c:pt>
                <c:pt idx="3">
                  <c:v>1.2E33</c:v>
                </c:pt>
                <c:pt idx="4">
                  <c:v>2.3E33</c:v>
                </c:pt>
                <c:pt idx="5">
                  <c:v>6.0E33</c:v>
                </c:pt>
                <c:pt idx="6">
                  <c:v>1.0E34</c:v>
                </c:pt>
                <c:pt idx="7">
                  <c:v>1.2E34</c:v>
                </c:pt>
                <c:pt idx="8">
                  <c:v>1.39999999999999E34</c:v>
                </c:pt>
                <c:pt idx="9">
                  <c:v>1.59999999999999E34</c:v>
                </c:pt>
                <c:pt idx="10">
                  <c:v>2.0E34</c:v>
                </c:pt>
              </c:numCache>
            </c:numRef>
          </c:yVal>
        </c:ser>
        <c:ser>
          <c:idx val="4"/>
          <c:order val="4"/>
          <c:tx>
            <c:v>hf.2 - lumi</c:v>
          </c:tx>
          <c:spPr>
            <a:ln>
              <a:prstDash val="dash"/>
            </a:ln>
          </c:spPr>
          <c:xVal>
            <c:numRef>
              <c:f>'by year'!$A$45:$A$55</c:f>
              <c:numCache>
                <c:formatCode>General</c:formatCode>
                <c:ptCount val="11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  <c:pt idx="7">
                  <c:v>2017.0</c:v>
                </c:pt>
                <c:pt idx="8">
                  <c:v>2018.0</c:v>
                </c:pt>
                <c:pt idx="9">
                  <c:v>2019.0</c:v>
                </c:pt>
                <c:pt idx="10">
                  <c:v>2020.0</c:v>
                </c:pt>
              </c:numCache>
            </c:numRef>
          </c:xVal>
          <c:yVal>
            <c:numRef>
              <c:f>'by year'!$G$45:$G$55</c:f>
              <c:numCache>
                <c:formatCode>0.0E+00</c:formatCode>
                <c:ptCount val="11"/>
                <c:pt idx="0">
                  <c:v>1.0E32</c:v>
                </c:pt>
                <c:pt idx="1">
                  <c:v>1.99999999999999E32</c:v>
                </c:pt>
                <c:pt idx="2">
                  <c:v>0.0</c:v>
                </c:pt>
                <c:pt idx="3">
                  <c:v>9.0E32</c:v>
                </c:pt>
                <c:pt idx="4">
                  <c:v>1.7E33</c:v>
                </c:pt>
                <c:pt idx="5">
                  <c:v>3.6E33</c:v>
                </c:pt>
                <c:pt idx="6">
                  <c:v>6.2E33</c:v>
                </c:pt>
                <c:pt idx="7">
                  <c:v>1.0E34</c:v>
                </c:pt>
                <c:pt idx="8">
                  <c:v>1.0E34</c:v>
                </c:pt>
                <c:pt idx="9">
                  <c:v>1.0E34</c:v>
                </c:pt>
                <c:pt idx="10">
                  <c:v>1.0E34</c:v>
                </c:pt>
              </c:numCache>
            </c:numRef>
          </c:yVal>
        </c:ser>
        <c:axId val="489446536"/>
        <c:axId val="488975240"/>
      </c:scatterChart>
      <c:scatterChart>
        <c:scatterStyle val="lineMarker"/>
        <c:ser>
          <c:idx val="0"/>
          <c:order val="0"/>
          <c:tx>
            <c:v>to ultimate</c:v>
          </c:tx>
          <c:spPr>
            <a:ln w="38100">
              <a:solidFill>
                <a:srgbClr val="0000FF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0000FF"/>
                </a:solidFill>
              </a:ln>
            </c:spPr>
          </c:marker>
          <c:xVal>
            <c:numRef>
              <c:f>'by year'!$A$15:$A$25</c:f>
              <c:numCache>
                <c:formatCode>General</c:formatCode>
                <c:ptCount val="11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  <c:pt idx="7">
                  <c:v>2017.0</c:v>
                </c:pt>
                <c:pt idx="8">
                  <c:v>2018.0</c:v>
                </c:pt>
                <c:pt idx="9">
                  <c:v>2019.0</c:v>
                </c:pt>
                <c:pt idx="10">
                  <c:v>2020.0</c:v>
                </c:pt>
              </c:numCache>
            </c:numRef>
          </c:xVal>
          <c:yVal>
            <c:numRef>
              <c:f>'by year'!$J$15:$J$25</c:f>
              <c:numCache>
                <c:formatCode>General</c:formatCode>
                <c:ptCount val="11"/>
                <c:pt idx="0">
                  <c:v>0.1</c:v>
                </c:pt>
                <c:pt idx="1">
                  <c:v>1.0</c:v>
                </c:pt>
                <c:pt idx="2">
                  <c:v>1.0</c:v>
                </c:pt>
                <c:pt idx="3">
                  <c:v>6.4</c:v>
                </c:pt>
                <c:pt idx="4">
                  <c:v>19.0</c:v>
                </c:pt>
                <c:pt idx="5">
                  <c:v>37.4</c:v>
                </c:pt>
                <c:pt idx="6">
                  <c:v>89.4</c:v>
                </c:pt>
                <c:pt idx="7">
                  <c:v>149.4</c:v>
                </c:pt>
                <c:pt idx="8">
                  <c:v>219.4</c:v>
                </c:pt>
                <c:pt idx="9">
                  <c:v>299.3999999999995</c:v>
                </c:pt>
                <c:pt idx="10">
                  <c:v>399.4</c:v>
                </c:pt>
              </c:numCache>
            </c:numRef>
          </c:yVal>
        </c:ser>
        <c:ser>
          <c:idx val="1"/>
          <c:order val="1"/>
          <c:tx>
            <c:v>to nominal</c:v>
          </c:tx>
          <c:spPr>
            <a:ln w="38100">
              <a:solidFill>
                <a:srgbClr val="008000"/>
              </a:solidFill>
            </a:ln>
          </c:spPr>
          <c:marker>
            <c:symbol val="diamond"/>
            <c:size val="7"/>
            <c:spPr>
              <a:solidFill>
                <a:srgbClr val="FF6600"/>
              </a:solidFill>
            </c:spPr>
          </c:marker>
          <c:xVal>
            <c:numRef>
              <c:f>'by year'!$A$3:$A$13</c:f>
              <c:numCache>
                <c:formatCode>General</c:formatCode>
                <c:ptCount val="11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  <c:pt idx="7">
                  <c:v>2017.0</c:v>
                </c:pt>
                <c:pt idx="8">
                  <c:v>2018.0</c:v>
                </c:pt>
                <c:pt idx="9">
                  <c:v>2019.0</c:v>
                </c:pt>
                <c:pt idx="10">
                  <c:v>2020.0</c:v>
                </c:pt>
              </c:numCache>
            </c:numRef>
          </c:xVal>
          <c:yVal>
            <c:numRef>
              <c:f>'by year'!$J$3:$J$13</c:f>
              <c:numCache>
                <c:formatCode>General</c:formatCode>
                <c:ptCount val="11"/>
                <c:pt idx="0">
                  <c:v>0.1</c:v>
                </c:pt>
                <c:pt idx="1">
                  <c:v>1.0</c:v>
                </c:pt>
                <c:pt idx="2">
                  <c:v>1.0</c:v>
                </c:pt>
                <c:pt idx="3">
                  <c:v>6.4</c:v>
                </c:pt>
                <c:pt idx="4">
                  <c:v>19.0</c:v>
                </c:pt>
                <c:pt idx="5">
                  <c:v>37.4</c:v>
                </c:pt>
                <c:pt idx="6">
                  <c:v>89.4</c:v>
                </c:pt>
                <c:pt idx="7">
                  <c:v>141.4</c:v>
                </c:pt>
                <c:pt idx="8">
                  <c:v>193.4</c:v>
                </c:pt>
                <c:pt idx="9">
                  <c:v>245.4</c:v>
                </c:pt>
                <c:pt idx="10">
                  <c:v>297.3999999999995</c:v>
                </c:pt>
              </c:numCache>
            </c:numRef>
          </c:yVal>
        </c:ser>
        <c:ser>
          <c:idx val="5"/>
          <c:order val="5"/>
          <c:tx>
            <c:v>hf.2 - int</c:v>
          </c:tx>
          <c:xVal>
            <c:numRef>
              <c:f>'by year'!$A$45:$A$55</c:f>
              <c:numCache>
                <c:formatCode>General</c:formatCode>
                <c:ptCount val="11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  <c:pt idx="7">
                  <c:v>2017.0</c:v>
                </c:pt>
                <c:pt idx="8">
                  <c:v>2018.0</c:v>
                </c:pt>
                <c:pt idx="9">
                  <c:v>2019.0</c:v>
                </c:pt>
                <c:pt idx="10">
                  <c:v>2020.0</c:v>
                </c:pt>
              </c:numCache>
            </c:numRef>
          </c:xVal>
          <c:yVal>
            <c:numRef>
              <c:f>'by year'!$J$45:$J$55</c:f>
              <c:numCache>
                <c:formatCode>General</c:formatCode>
                <c:ptCount val="11"/>
                <c:pt idx="0">
                  <c:v>0.1</c:v>
                </c:pt>
                <c:pt idx="1">
                  <c:v>1.1</c:v>
                </c:pt>
                <c:pt idx="2">
                  <c:v>1.1</c:v>
                </c:pt>
                <c:pt idx="3">
                  <c:v>3.8</c:v>
                </c:pt>
                <c:pt idx="4">
                  <c:v>9.1</c:v>
                </c:pt>
                <c:pt idx="5">
                  <c:v>17.1</c:v>
                </c:pt>
                <c:pt idx="6">
                  <c:v>46.1</c:v>
                </c:pt>
                <c:pt idx="7">
                  <c:v>88.1</c:v>
                </c:pt>
                <c:pt idx="8">
                  <c:v>130.1</c:v>
                </c:pt>
                <c:pt idx="9">
                  <c:v>172.1</c:v>
                </c:pt>
                <c:pt idx="10">
                  <c:v>214.1</c:v>
                </c:pt>
              </c:numCache>
            </c:numRef>
          </c:yVal>
        </c:ser>
        <c:axId val="522698376"/>
        <c:axId val="489348648"/>
      </c:scatterChart>
      <c:valAx>
        <c:axId val="489446536"/>
        <c:scaling>
          <c:orientation val="minMax"/>
          <c:max val="2020.0"/>
          <c:min val="2010.0"/>
        </c:scaling>
        <c:axPos val="b"/>
        <c:majorGridlines>
          <c:spPr>
            <a:ln>
              <a:prstDash val="dash"/>
            </a:ln>
          </c:spPr>
        </c:majorGridlines>
        <c:numFmt formatCode="General" sourceLinked="1"/>
        <c:tickLblPos val="nextTo"/>
        <c:txPr>
          <a:bodyPr rot="-5400000" vert="horz"/>
          <a:lstStyle/>
          <a:p>
            <a:pPr>
              <a:defRPr sz="1400" baseline="0"/>
            </a:pPr>
            <a:endParaRPr lang="en-US"/>
          </a:p>
        </c:txPr>
        <c:crossAx val="488975240"/>
        <c:crosses val="autoZero"/>
        <c:crossBetween val="midCat"/>
      </c:valAx>
      <c:valAx>
        <c:axId val="488975240"/>
        <c:scaling>
          <c:orientation val="minMax"/>
          <c:max val="2.0E34"/>
        </c:scaling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Luminosity [cm</a:t>
                </a:r>
                <a:r>
                  <a:rPr lang="en-US" sz="1400" baseline="30000"/>
                  <a:t>-2</a:t>
                </a:r>
                <a:r>
                  <a:rPr lang="en-US" sz="1400"/>
                  <a:t>s</a:t>
                </a:r>
                <a:r>
                  <a:rPr lang="en-US" sz="1400" baseline="30000"/>
                  <a:t>-1</a:t>
                </a:r>
                <a:r>
                  <a:rPr lang="en-US" sz="1400"/>
                  <a:t>]</a:t>
                </a:r>
              </a:p>
            </c:rich>
          </c:tx>
        </c:title>
        <c:numFmt formatCode="0.0E+00" sourceLinked="1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489446536"/>
        <c:crosses val="autoZero"/>
        <c:crossBetween val="midCat"/>
      </c:valAx>
      <c:valAx>
        <c:axId val="489348648"/>
        <c:scaling>
          <c:orientation val="minMax"/>
          <c:max val="1000.0"/>
        </c:scaling>
        <c:axPos val="r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Integrated luminosity [fb</a:t>
                </a:r>
                <a:r>
                  <a:rPr lang="en-US" sz="1400" baseline="30000"/>
                  <a:t>-1</a:t>
                </a:r>
                <a:r>
                  <a:rPr lang="en-US" sz="1400"/>
                  <a:t>]</a:t>
                </a:r>
              </a:p>
            </c:rich>
          </c:tx>
        </c:title>
        <c:numFmt formatCode="General" sourceLinked="1"/>
        <c:tickLblPos val="nextTo"/>
        <c:crossAx val="522698376"/>
        <c:crosses val="max"/>
        <c:crossBetween val="midCat"/>
      </c:valAx>
      <c:valAx>
        <c:axId val="522698376"/>
        <c:scaling>
          <c:orientation val="minMax"/>
        </c:scaling>
        <c:delete val="1"/>
        <c:axPos val="b"/>
        <c:numFmt formatCode="General" sourceLinked="1"/>
        <c:tickLblPos val="none"/>
        <c:crossAx val="489348648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0556384735615913"/>
          <c:y val="0.909374145133265"/>
          <c:w val="0.877487097820637"/>
          <c:h val="0.0765413478244797"/>
        </c:manualLayout>
      </c:layout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0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70" tIns="45935" rIns="91870" bIns="45935" numCol="1" anchor="t" anchorCtr="0" compatLnSpc="1">
            <a:prstTxWarp prst="textNoShape">
              <a:avLst/>
            </a:prstTxWarp>
          </a:bodyPr>
          <a:lstStyle>
            <a:lvl1pPr defTabSz="919163">
              <a:defRPr sz="1200" b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84825" y="0"/>
            <a:ext cx="4270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70" tIns="45935" rIns="91870" bIns="45935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 b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381750"/>
            <a:ext cx="4270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70" tIns="45935" rIns="91870" bIns="45935" numCol="1" anchor="b" anchorCtr="0" compatLnSpc="1">
            <a:prstTxWarp prst="textNoShape">
              <a:avLst/>
            </a:prstTxWarp>
          </a:bodyPr>
          <a:lstStyle>
            <a:lvl1pPr defTabSz="919163">
              <a:defRPr sz="1200" b="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r>
              <a:rPr lang="en-US" dirty="0"/>
              <a:t>Arnaud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84825" y="6381750"/>
            <a:ext cx="4270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70" tIns="45935" rIns="91870" bIns="45935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044FCCF1-4E2F-3943-89A2-4CA66881DD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0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70" tIns="45935" rIns="91870" bIns="45935" numCol="1" anchor="t" anchorCtr="0" compatLnSpc="1">
            <a:prstTxWarp prst="textNoShape">
              <a:avLst/>
            </a:prstTxWarp>
          </a:bodyPr>
          <a:lstStyle>
            <a:lvl1pPr defTabSz="919163">
              <a:defRPr sz="1200" b="0"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84825" y="0"/>
            <a:ext cx="4270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70" tIns="45935" rIns="91870" bIns="45935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 b="0"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49613" y="504825"/>
            <a:ext cx="3359150" cy="25193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14450" y="3192463"/>
            <a:ext cx="7226300" cy="302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70" tIns="45935" rIns="91870" bIns="459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381750"/>
            <a:ext cx="4270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70" tIns="45935" rIns="91870" bIns="45935" numCol="1" anchor="b" anchorCtr="0" compatLnSpc="1">
            <a:prstTxWarp prst="textNoShape">
              <a:avLst/>
            </a:prstTxWarp>
          </a:bodyPr>
          <a:lstStyle>
            <a:lvl1pPr defTabSz="919163">
              <a:defRPr sz="1200" b="0">
                <a:latin typeface="Times New Roman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r>
              <a:rPr lang="en-US" dirty="0"/>
              <a:t>Arnaud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84825" y="6381750"/>
            <a:ext cx="4270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870" tIns="45935" rIns="91870" bIns="45935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 b="0">
                <a:latin typeface="Times New Roman" charset="0"/>
              </a:defRPr>
            </a:lvl1pPr>
          </a:lstStyle>
          <a:p>
            <a:pPr>
              <a:defRPr/>
            </a:pPr>
            <a:fld id="{B4FF53B3-5CE5-4E44-92B9-C584C82AA4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ＭＳ Ｐゴシック" pitchFamily="-106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6" charset="0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24742-B83F-5943-B629-7A2DEBF210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B3AB1-B05B-574E-9A67-095D3FFFFA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0"/>
            <a:ext cx="2190750" cy="6705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0"/>
            <a:ext cx="6419850" cy="6705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4E2D6-F1BF-8540-B44A-73D2DC8CEB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EE7C4-606D-2D40-A955-0835C28065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8FA24-26FE-6044-A046-CE819CFF40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2291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371600"/>
            <a:ext cx="42291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81C5D-D4B6-4D48-A3D6-F3680D32A1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1728C-CDE4-CC4F-94DB-07C785A13A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C5C0C-1F2F-BD40-8E0C-C9FFE1816E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CC17C-D2DB-0F44-AD78-F773224F07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55ACC-64B6-1D47-A5FA-8941875E36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E1C5F-B1AA-CD47-AF5D-F4D1D531E1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0"/>
            <a:ext cx="853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43000"/>
            <a:ext cx="8610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5532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charset="0"/>
              </a:defRPr>
            </a:lvl1pPr>
          </a:lstStyle>
          <a:p>
            <a:pPr>
              <a:defRPr/>
            </a:pPr>
            <a:fld id="{34542FFF-6B0D-3544-8BDC-A9E2AA51C6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 rot="16200000">
            <a:off x="-2590800" y="3886200"/>
            <a:ext cx="556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1400" b="0" dirty="0">
                <a:solidFill>
                  <a:schemeClr val="bg2"/>
                </a:solidFill>
              </a:rPr>
              <a:t>LARP review, July 15</a:t>
            </a:r>
            <a:r>
              <a:rPr lang="en-US" sz="1400" b="0" baseline="30000" dirty="0">
                <a:solidFill>
                  <a:schemeClr val="bg2"/>
                </a:solidFill>
              </a:rPr>
              <a:t>th </a:t>
            </a:r>
            <a:r>
              <a:rPr lang="en-US" sz="1400" b="0" dirty="0">
                <a:solidFill>
                  <a:schemeClr val="bg2"/>
                </a:solidFill>
              </a:rPr>
              <a:t>2010:</a:t>
            </a:r>
            <a:r>
              <a:rPr lang="en-US" sz="1400" b="0" dirty="0" smtClean="0">
                <a:solidFill>
                  <a:schemeClr val="bg2"/>
                </a:solidFill>
              </a:rPr>
              <a:t> View from CERN</a:t>
            </a:r>
            <a:endParaRPr lang="en-US" sz="1400" b="0" dirty="0">
              <a:solidFill>
                <a:schemeClr val="bg2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762000"/>
            <a:ext cx="9144000" cy="3810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Tahoma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/>
          <a:ea typeface="ＭＳ Ｐゴシック" pitchFamily="-106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-106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-106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-106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pitchFamily="-106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-10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-10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-10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ahoma" pitchFamily="-106" charset="0"/>
        </a:defRPr>
      </a:lvl9pPr>
    </p:titleStyle>
    <p:bodyStyle>
      <a:lvl1pPr marL="288000" indent="-2880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/>
          <a:ea typeface="ＭＳ Ｐゴシック" pitchFamily="-106" charset="-128"/>
          <a:cs typeface="ＭＳ Ｐゴシック" charset="-128"/>
        </a:defRPr>
      </a:lvl1pPr>
      <a:lvl2pPr marL="576000" indent="-2880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ＭＳ Ｐゴシック" pitchFamily="-106" charset="-128"/>
          <a:cs typeface="ＭＳ Ｐゴシック" charset="-128"/>
        </a:defRPr>
      </a:lvl2pPr>
      <a:lvl3pPr marL="864000" indent="-2880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/>
          <a:ea typeface="ＭＳ Ｐゴシック" pitchFamily="-106" charset="-128"/>
          <a:cs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ＭＳ Ｐゴシック" pitchFamily="-106" charset="-128"/>
          <a:cs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ＭＳ Ｐゴシック" pitchFamily="-106" charset="-128"/>
          <a:cs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wmf"/><Relationship Id="rId3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.bin"/><Relationship Id="rId4" Type="http://schemas.openxmlformats.org/officeDocument/2006/relationships/image" Target="../media/image25.pdf"/><Relationship Id="rId5" Type="http://schemas.openxmlformats.org/officeDocument/2006/relationships/image" Target="../media/image26.png"/><Relationship Id="rId6" Type="http://schemas.openxmlformats.org/officeDocument/2006/relationships/image" Target="../media/image27.pdf"/><Relationship Id="rId7" Type="http://schemas.openxmlformats.org/officeDocument/2006/relationships/image" Target="../media/image28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jpeg"/><Relationship Id="rId3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4" Type="http://schemas.openxmlformats.org/officeDocument/2006/relationships/image" Target="../media/image40.emf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emf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emf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eg"/><Relationship Id="rId3" Type="http://schemas.openxmlformats.org/officeDocument/2006/relationships/image" Target="../media/image5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png"/><Relationship Id="rId6" Type="http://schemas.openxmlformats.org/officeDocument/2006/relationships/image" Target="../media/image14.jpeg"/><Relationship Id="rId7" Type="http://schemas.openxmlformats.org/officeDocument/2006/relationships/image" Target="../media/image15.w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4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517775"/>
          </a:xfrm>
        </p:spPr>
        <p:txBody>
          <a:bodyPr/>
          <a:lstStyle/>
          <a:p>
            <a:pPr algn="ctr"/>
            <a:r>
              <a:rPr lang="en-GB" dirty="0" smtClean="0">
                <a:latin typeface="Arial" charset="0"/>
                <a:ea typeface="ＭＳ Ｐゴシック" charset="-128"/>
              </a:rPr>
              <a:t/>
            </a:r>
            <a:br>
              <a:rPr lang="en-GB" dirty="0" smtClean="0">
                <a:latin typeface="Arial" charset="0"/>
                <a:ea typeface="ＭＳ Ｐゴシック" charset="-128"/>
              </a:rPr>
            </a:br>
            <a:r>
              <a:rPr lang="en-US" dirty="0" smtClean="0"/>
              <a:t>View from CERN/CERN Schedule</a:t>
            </a:r>
            <a:r>
              <a:rPr lang="en-GB" dirty="0" smtClean="0">
                <a:latin typeface="Arial" charset="0"/>
                <a:ea typeface="ＭＳ Ｐゴシック" charset="-128"/>
              </a:rPr>
              <a:t/>
            </a:r>
            <a:br>
              <a:rPr lang="en-GB" dirty="0" smtClean="0">
                <a:latin typeface="Arial" charset="0"/>
                <a:ea typeface="ＭＳ Ｐゴシック" charset="-128"/>
              </a:rPr>
            </a:br>
            <a:r>
              <a:rPr lang="en-GB" dirty="0" smtClean="0">
                <a:latin typeface="Arial" charset="0"/>
                <a:ea typeface="ＭＳ Ｐゴシック" charset="-128"/>
              </a:rPr>
              <a:t/>
            </a:r>
            <a:br>
              <a:rPr lang="en-GB" dirty="0" smtClean="0">
                <a:latin typeface="Arial" charset="0"/>
                <a:ea typeface="ＭＳ Ｐゴシック" charset="-128"/>
              </a:rPr>
            </a:br>
            <a:r>
              <a:rPr lang="en-GB" sz="2000" dirty="0" err="1" smtClean="0">
                <a:latin typeface="Arial" charset="0"/>
                <a:ea typeface="ＭＳ Ｐゴシック" charset="-128"/>
              </a:rPr>
              <a:t>Gijs</a:t>
            </a:r>
            <a:r>
              <a:rPr lang="en-GB" sz="2000" dirty="0" smtClean="0">
                <a:latin typeface="Arial" charset="0"/>
                <a:ea typeface="ＭＳ Ｐゴシック" charset="-128"/>
              </a:rPr>
              <a:t> de Rijk</a:t>
            </a:r>
            <a:br>
              <a:rPr lang="en-GB" sz="2000" dirty="0" smtClean="0">
                <a:latin typeface="Arial" charset="0"/>
                <a:ea typeface="ＭＳ Ｐゴシック" charset="-128"/>
              </a:rPr>
            </a:br>
            <a:r>
              <a:rPr lang="en-GB" sz="2000" dirty="0" smtClean="0">
                <a:latin typeface="Arial" charset="0"/>
                <a:ea typeface="ＭＳ Ｐゴシック" charset="-128"/>
              </a:rPr>
              <a:t/>
            </a:r>
            <a:br>
              <a:rPr lang="en-GB" sz="2000" dirty="0" smtClean="0">
                <a:latin typeface="Arial" charset="0"/>
                <a:ea typeface="ＭＳ Ｐゴシック" charset="-128"/>
              </a:rPr>
            </a:br>
            <a:r>
              <a:rPr lang="en-GB" sz="2000" b="0" dirty="0" smtClean="0">
                <a:latin typeface="Arial" charset="0"/>
                <a:ea typeface="ＭＳ Ｐゴシック" charset="-128"/>
              </a:rPr>
              <a:t>on behalf of </a:t>
            </a:r>
            <a:r>
              <a:rPr lang="en-GB" sz="2000" b="0" dirty="0" err="1" smtClean="0">
                <a:latin typeface="Arial" charset="0"/>
                <a:ea typeface="ＭＳ Ｐゴシック" charset="-128"/>
              </a:rPr>
              <a:t>Lucio</a:t>
            </a:r>
            <a:r>
              <a:rPr lang="en-GB" sz="2000" b="0" dirty="0" smtClean="0">
                <a:latin typeface="Arial" charset="0"/>
                <a:ea typeface="ＭＳ Ｐゴシック" charset="-128"/>
              </a:rPr>
              <a:t> Rossi and the Upgrade study working group</a:t>
            </a:r>
            <a:br>
              <a:rPr lang="en-GB" sz="2000" b="0" dirty="0" smtClean="0">
                <a:latin typeface="Arial" charset="0"/>
                <a:ea typeface="ＭＳ Ｐゴシック" charset="-128"/>
              </a:rPr>
            </a:br>
            <a:r>
              <a:rPr lang="en-GB" sz="2000" dirty="0" smtClean="0">
                <a:latin typeface="Arial" charset="0"/>
                <a:ea typeface="ＭＳ Ｐゴシック" charset="-128"/>
              </a:rPr>
              <a:t/>
            </a:r>
            <a:br>
              <a:rPr lang="en-GB" sz="2000" dirty="0" smtClean="0">
                <a:latin typeface="Arial" charset="0"/>
                <a:ea typeface="ＭＳ Ｐゴシック" charset="-128"/>
              </a:rPr>
            </a:br>
            <a:r>
              <a:rPr lang="en-GB" dirty="0" smtClean="0">
                <a:latin typeface="Arial" charset="0"/>
                <a:ea typeface="ＭＳ Ｐゴシック" charset="-128"/>
              </a:rPr>
              <a:t/>
            </a:r>
            <a:br>
              <a:rPr lang="en-GB" dirty="0" smtClean="0">
                <a:latin typeface="Arial" charset="0"/>
                <a:ea typeface="ＭＳ Ｐゴシック" charset="-128"/>
              </a:rPr>
            </a:br>
            <a:r>
              <a:rPr lang="en-GB" dirty="0" smtClean="0">
                <a:latin typeface="Arial" charset="0"/>
                <a:ea typeface="ＭＳ Ｐゴシック" charset="-128"/>
              </a:rPr>
              <a:t>	</a:t>
            </a:r>
            <a:endParaRPr lang="en-GB" sz="2000" dirty="0" smtClean="0">
              <a:latin typeface="Arial" charset="0"/>
              <a:ea typeface="ＭＳ Ｐゴシック" charset="-128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7AD0A70-758E-D14F-9338-42D1A123ACBD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>
                <a:latin typeface="Arial" charset="0"/>
                <a:ea typeface="ＭＳ Ｐゴシック" charset="-128"/>
              </a:rPr>
              <a:t>Luminosity increase : plan Spring 2010  (BC) </a:t>
            </a:r>
            <a:endParaRPr lang="en-US" dirty="0" smtClean="0">
              <a:latin typeface="Arial" charset="0"/>
              <a:ea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C5C0C-1F2F-BD40-8E0C-C9FFE1816E5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381000" y="1143000"/>
          <a:ext cx="8001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Phase I and schedule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CH" dirty="0" smtClean="0"/>
              <a:t>Before 2018 2 long shutdown periods needed for collimation and splices(to go to 7 TeV) : no time for anything else</a:t>
            </a:r>
          </a:p>
          <a:p>
            <a:pPr>
              <a:defRPr/>
            </a:pPr>
            <a:endParaRPr lang="fr-CH" dirty="0" smtClean="0"/>
          </a:p>
          <a:p>
            <a:pPr>
              <a:defRPr/>
            </a:pPr>
            <a:r>
              <a:rPr lang="fr-CH" dirty="0" smtClean="0"/>
              <a:t>Because of new schedule radiation damage is not an issue until 2020</a:t>
            </a:r>
          </a:p>
          <a:p>
            <a:pPr>
              <a:defRPr/>
            </a:pPr>
            <a:endParaRPr lang="fr-CH" dirty="0" smtClean="0"/>
          </a:p>
          <a:p>
            <a:pPr>
              <a:defRPr/>
            </a:pPr>
            <a:r>
              <a:rPr lang="fr-CH" dirty="0" smtClean="0"/>
              <a:t>In the new schedule the Triplet cannot be built before 2016 at best.</a:t>
            </a:r>
          </a:p>
          <a:p>
            <a:pPr>
              <a:defRPr/>
            </a:pPr>
            <a:endParaRPr lang="fr-CH" dirty="0" smtClean="0"/>
          </a:p>
          <a:p>
            <a:pPr>
              <a:defRPr/>
            </a:pPr>
            <a:r>
              <a:rPr lang="fr-CH" dirty="0" smtClean="0"/>
              <a:t>A year long shutdown is needed to install the new triplets</a:t>
            </a:r>
          </a:p>
          <a:p>
            <a:pPr>
              <a:defRPr/>
            </a:pPr>
            <a:endParaRPr lang="fr-CH" dirty="0" smtClean="0"/>
          </a:p>
          <a:p>
            <a:pPr>
              <a:defRPr/>
            </a:pPr>
            <a:r>
              <a:rPr lang="fr-CH" dirty="0" smtClean="0"/>
              <a:t>Phase I might only give at maximum a yearly integrated Lumi +35%</a:t>
            </a:r>
            <a:endParaRPr lang="en-US" dirty="0" smtClean="0"/>
          </a:p>
          <a:p>
            <a:endParaRPr lang="en-GB" dirty="0" smtClean="0"/>
          </a:p>
          <a:p>
            <a:pPr>
              <a:buNone/>
            </a:pPr>
            <a:r>
              <a:rPr lang="en-GB" dirty="0" smtClean="0"/>
              <a:t>Conclusions:  no integrated Luminosity gain with Phase I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C5C0C-1F2F-BD40-8E0C-C9FFE1816E5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new upgrade plan, HL-LHC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ym typeface="Wingdings"/>
              </a:rPr>
              <a:t>Task force recommendation (L. Rossi et al): 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Stop the phase 1 project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Keep going with the R&amp;D of Phase 1 which is necessary because of long lead time development;</a:t>
            </a:r>
          </a:p>
          <a:p>
            <a:pPr lvl="1">
              <a:buFont typeface="Arial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Decision in 2013/2014</a:t>
            </a:r>
            <a:r>
              <a:rPr lang="en-US" dirty="0" smtClean="0"/>
              <a:t>, after LHC </a:t>
            </a:r>
            <a:r>
              <a:rPr lang="en-US" dirty="0" err="1" smtClean="0"/>
              <a:t>behaviour</a:t>
            </a:r>
            <a:r>
              <a:rPr lang="en-US" dirty="0" smtClean="0"/>
              <a:t> near nominal will be known, the best technology for upgrade. Decision in 2013/2014 to have it by 2018-2020.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Put the IT upgrade in a global pictures, preceded by all consolidation or improvement needed to make it most effective and compatible with other equipment.  Aim for </a:t>
            </a:r>
            <a:r>
              <a:rPr lang="en-US" dirty="0" err="1" smtClean="0"/>
              <a:t>L</a:t>
            </a:r>
            <a:r>
              <a:rPr lang="en-US" baseline="-25000" dirty="0" err="1" smtClean="0"/>
              <a:t>peak</a:t>
            </a:r>
            <a:r>
              <a:rPr lang="en-US" dirty="0" smtClean="0"/>
              <a:t>= 5 </a:t>
            </a:r>
            <a:r>
              <a:rPr lang="en-US" baseline="30000" dirty="0" smtClean="0"/>
              <a:t>.</a:t>
            </a:r>
            <a:r>
              <a:rPr lang="en-US" dirty="0" smtClean="0"/>
              <a:t>10</a:t>
            </a:r>
            <a:r>
              <a:rPr lang="en-US" baseline="30000" dirty="0" smtClean="0"/>
              <a:t>34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</a:p>
          <a:p>
            <a:pPr lvl="1"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APUL D1: hibernation of the project is the correct choice, if we need the fallback solution of </a:t>
            </a:r>
            <a:r>
              <a:rPr lang="en-US" dirty="0" err="1" smtClean="0"/>
              <a:t>Nb</a:t>
            </a:r>
            <a:r>
              <a:rPr lang="en-US" dirty="0" smtClean="0"/>
              <a:t>-Ti we probably need them again</a:t>
            </a:r>
          </a:p>
          <a:p>
            <a:pPr>
              <a:buFont typeface="Arial"/>
              <a:buChar char="•"/>
            </a:pPr>
            <a:endParaRPr lang="en-US" dirty="0" smtClean="0">
              <a:sym typeface="Wingding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5EE7C4-606D-2D40-A955-0835C280656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could be needed for L= 5 </a:t>
            </a:r>
            <a:r>
              <a:rPr lang="en-US" baseline="30000" dirty="0" smtClean="0"/>
              <a:t>.</a:t>
            </a:r>
            <a:r>
              <a:rPr lang="en-US" dirty="0" smtClean="0"/>
              <a:t>10</a:t>
            </a:r>
            <a:r>
              <a:rPr lang="en-US" baseline="30000" dirty="0" smtClean="0"/>
              <a:t>34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  </a:t>
            </a:r>
            <a:r>
              <a:rPr lang="en-US" dirty="0" smtClean="0"/>
              <a:t>?	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>
                <a:solidFill>
                  <a:srgbClr val="FF0000"/>
                </a:solidFill>
              </a:rPr>
              <a:t>High Gradient/Large Aperture Quads</a:t>
            </a:r>
            <a:r>
              <a:rPr lang="en-US" dirty="0" smtClean="0"/>
              <a:t>, with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peak</a:t>
            </a:r>
            <a:r>
              <a:rPr lang="en-US" baseline="-25000" dirty="0" smtClean="0"/>
              <a:t> </a:t>
            </a:r>
            <a:r>
              <a:rPr lang="en-US" dirty="0" smtClean="0"/>
              <a:t>13-15 T. </a:t>
            </a:r>
          </a:p>
          <a:p>
            <a:pPr lvl="2"/>
            <a:r>
              <a:rPr lang="en-US" dirty="0" smtClean="0"/>
              <a:t>Higher field </a:t>
            </a:r>
            <a:r>
              <a:rPr lang="en-US" dirty="0" err="1" smtClean="0"/>
              <a:t>quadrupoles</a:t>
            </a:r>
            <a:r>
              <a:rPr lang="en-US" dirty="0" smtClean="0"/>
              <a:t> translate in higher gradient/shorter length or larger aperture/same length or a mix. </a:t>
            </a:r>
          </a:p>
          <a:p>
            <a:pPr lvl="2"/>
            <a:r>
              <a:rPr lang="en-US" dirty="0" err="1" smtClean="0"/>
              <a:t></a:t>
            </a:r>
            <a:r>
              <a:rPr lang="en-US" dirty="0" smtClean="0"/>
              <a:t> as small as 22 cm are possible  with a factor 2.5 in luminosity by itself, </a:t>
            </a:r>
          </a:p>
          <a:p>
            <a:pPr lvl="2"/>
            <a:r>
              <a:rPr lang="en-US" dirty="0" smtClean="0"/>
              <a:t>Necessarily coupled with a mechanism to compensate the geometrical reduction. </a:t>
            </a:r>
          </a:p>
          <a:p>
            <a:pPr lvl="2"/>
            <a:r>
              <a:rPr lang="en-US" dirty="0" smtClean="0"/>
              <a:t>If a new way of correcting chromatic aberration could be found, </a:t>
            </a:r>
            <a:r>
              <a:rPr lang="en-US" dirty="0" err="1" smtClean="0"/>
              <a:t></a:t>
            </a:r>
            <a:r>
              <a:rPr lang="en-US" dirty="0" smtClean="0"/>
              <a:t> as small as 10-12 cm can be eventually envisaged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5EE7C4-606D-2D40-A955-0835C280656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could be needed for L= 5 </a:t>
            </a:r>
            <a:r>
              <a:rPr lang="en-US" baseline="30000" dirty="0" smtClean="0"/>
              <a:t>.</a:t>
            </a:r>
            <a:r>
              <a:rPr lang="en-US" dirty="0" smtClean="0"/>
              <a:t>10</a:t>
            </a:r>
            <a:r>
              <a:rPr lang="en-US" baseline="30000" dirty="0" smtClean="0"/>
              <a:t>34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 </a:t>
            </a:r>
            <a:r>
              <a:rPr lang="en-US" dirty="0" smtClean="0"/>
              <a:t>?	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Crab Cavities: </a:t>
            </a:r>
          </a:p>
          <a:p>
            <a:pPr lvl="2"/>
            <a:r>
              <a:rPr lang="en-US" dirty="0" smtClean="0"/>
              <a:t>best candidate for exploiting small </a:t>
            </a:r>
            <a:r>
              <a:rPr lang="en-US" dirty="0" err="1" smtClean="0"/>
              <a:t></a:t>
            </a:r>
            <a:r>
              <a:rPr lang="en-US" dirty="0" smtClean="0"/>
              <a:t>  (for </a:t>
            </a:r>
            <a:r>
              <a:rPr lang="en-US" dirty="0" err="1" smtClean="0"/>
              <a:t></a:t>
            </a:r>
            <a:r>
              <a:rPr lang="en-US" dirty="0" smtClean="0"/>
              <a:t>  around nominal only +15%). </a:t>
            </a:r>
          </a:p>
          <a:p>
            <a:pPr lvl="2"/>
            <a:r>
              <a:rPr lang="en-US" dirty="0" smtClean="0"/>
              <a:t>However today Crab Cavities are not validated for LHC , not even conceptually: the issue of machine protection should be addressed with priority. </a:t>
            </a:r>
          </a:p>
          <a:p>
            <a:pPr lvl="2"/>
            <a:r>
              <a:rPr lang="en-US" dirty="0" smtClean="0"/>
              <a:t>Global Scheme. 1 cavity in IP4, Proof on LHC, good for 1 X-</a:t>
            </a:r>
            <a:r>
              <a:rPr lang="en-US" dirty="0" err="1" smtClean="0"/>
              <a:t>ing</a:t>
            </a:r>
            <a:r>
              <a:rPr lang="en-US" dirty="0" smtClean="0"/>
              <a:t>. Semi-global; it may work! (JP </a:t>
            </a:r>
            <a:r>
              <a:rPr lang="en-US" dirty="0" err="1" smtClean="0"/>
              <a:t>Koutchouk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Local scheme; 1 cavity per IP side. Maybe local doglegs needed. </a:t>
            </a:r>
          </a:p>
          <a:p>
            <a:pPr lvl="1"/>
            <a:r>
              <a:rPr lang="en-US" dirty="0" smtClean="0"/>
              <a:t>D1: 8 T  , 3.5 </a:t>
            </a:r>
            <a:r>
              <a:rPr lang="en-US" dirty="0" err="1" smtClean="0"/>
              <a:t>m</a:t>
            </a:r>
            <a:r>
              <a:rPr lang="en-US" dirty="0" smtClean="0"/>
              <a:t> long , 150 mm aperture</a:t>
            </a:r>
          </a:p>
          <a:p>
            <a:pPr lvl="1"/>
            <a:r>
              <a:rPr lang="en-US" dirty="0" smtClean="0"/>
              <a:t>Early Separation Scheme could be an alternative (or a complement)</a:t>
            </a:r>
          </a:p>
          <a:p>
            <a:pPr lvl="1"/>
            <a:r>
              <a:rPr lang="en-US" dirty="0" smtClean="0"/>
              <a:t>SC links to replace at the surface electronic equipment today in the tunnel and exposed to high radiation</a:t>
            </a:r>
          </a:p>
          <a:p>
            <a:pPr lvl="1"/>
            <a:r>
              <a:rPr lang="en-US" dirty="0" smtClean="0"/>
              <a:t>New </a:t>
            </a:r>
            <a:r>
              <a:rPr lang="en-US" dirty="0" err="1" smtClean="0"/>
              <a:t>Cryoplants</a:t>
            </a:r>
            <a:r>
              <a:rPr lang="en-US" dirty="0" smtClean="0"/>
              <a:t> in IP1 &amp; IP5: for power AND to make independent Arc- IR: 2.8 kW @ 1.8 K scales as 5.2 kW @ 2 K (for 1 set of cold compressor)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5EE7C4-606D-2D40-A955-0835C280656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could be needed for L= 5 </a:t>
            </a:r>
            <a:r>
              <a:rPr lang="en-US" baseline="30000" dirty="0" smtClean="0"/>
              <a:t>.</a:t>
            </a:r>
            <a:r>
              <a:rPr lang="en-US" dirty="0" smtClean="0"/>
              <a:t>10</a:t>
            </a:r>
            <a:r>
              <a:rPr lang="en-US" baseline="30000" dirty="0" smtClean="0"/>
              <a:t>34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 </a:t>
            </a:r>
            <a:r>
              <a:rPr lang="en-US" dirty="0" smtClean="0"/>
              <a:t>?     (3)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Improve some correctors</a:t>
            </a:r>
          </a:p>
          <a:p>
            <a:pPr lvl="1"/>
            <a:r>
              <a:rPr lang="en-US" dirty="0" smtClean="0"/>
              <a:t>Commissioning the lattice </a:t>
            </a:r>
            <a:r>
              <a:rPr lang="en-US" dirty="0" err="1" smtClean="0"/>
              <a:t>sextupoles</a:t>
            </a:r>
            <a:r>
              <a:rPr lang="en-US" dirty="0" smtClean="0"/>
              <a:t> @ 600-650 A</a:t>
            </a:r>
          </a:p>
          <a:p>
            <a:pPr lvl="1"/>
            <a:r>
              <a:rPr lang="en-US" dirty="0" smtClean="0"/>
              <a:t>New MQT corrector scheme using existing spare 600 A bus bars</a:t>
            </a:r>
          </a:p>
          <a:p>
            <a:pPr lvl="1"/>
            <a:r>
              <a:rPr lang="en-US" dirty="0" smtClean="0"/>
              <a:t>Re-commissioning DS quads at higher gradient</a:t>
            </a:r>
          </a:p>
          <a:p>
            <a:pPr lvl="1"/>
            <a:r>
              <a:rPr lang="en-US" dirty="0" smtClean="0"/>
              <a:t>Review </a:t>
            </a:r>
            <a:r>
              <a:rPr lang="en-US" dirty="0" err="1" smtClean="0"/>
              <a:t>MSs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Change of New Q5/Q4 (today 2x70 mm : we need larger aperture!), with new stronger corrector orbit, displacements of few magnets</a:t>
            </a:r>
          </a:p>
          <a:p>
            <a:pPr lvl="1"/>
            <a:r>
              <a:rPr lang="en-US" dirty="0" smtClean="0"/>
              <a:t>Larger aperture D2</a:t>
            </a:r>
          </a:p>
          <a:p>
            <a:pPr lvl="1"/>
            <a:r>
              <a:rPr lang="en-US" dirty="0" smtClean="0"/>
              <a:t>(may be other actions, more quads in points 6 and 7)</a:t>
            </a:r>
          </a:p>
          <a:p>
            <a:pPr lvl="1"/>
            <a:r>
              <a:rPr lang="en-US" dirty="0" smtClean="0"/>
              <a:t>Displacement of Power Converters &amp; </a:t>
            </a:r>
            <a:r>
              <a:rPr lang="en-US" dirty="0" err="1" smtClean="0"/>
              <a:t>DFBs</a:t>
            </a:r>
            <a:r>
              <a:rPr lang="en-US" dirty="0" smtClean="0"/>
              <a:t> at least of Inner Triplets but also of OTHER equipment on surface by means of SC links. </a:t>
            </a:r>
          </a:p>
          <a:p>
            <a:pPr lvl="1"/>
            <a:r>
              <a:rPr lang="en-US" dirty="0" err="1" smtClean="0"/>
              <a:t>Cryo</a:t>
            </a:r>
            <a:r>
              <a:rPr lang="en-US" dirty="0" smtClean="0"/>
              <a:t>-plant for RF in point 4 : 5-7 kW @ 4.5 K</a:t>
            </a:r>
          </a:p>
          <a:p>
            <a:pPr lvl="1"/>
            <a:r>
              <a:rPr lang="en-US" dirty="0" smtClean="0"/>
              <a:t>For extra collimators: 11 </a:t>
            </a:r>
            <a:r>
              <a:rPr lang="en-US" dirty="0" err="1" smtClean="0"/>
              <a:t>m</a:t>
            </a:r>
            <a:r>
              <a:rPr lang="en-US" dirty="0" smtClean="0"/>
              <a:t>, 11T DS dipoles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5EE7C4-606D-2D40-A955-0835C280656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fr-CH" dirty="0" smtClean="0"/>
              <a:t>« </a:t>
            </a:r>
            <a:r>
              <a:rPr lang="fr-CH" dirty="0" err="1" smtClean="0"/>
              <a:t>Coupling</a:t>
            </a:r>
            <a:r>
              <a:rPr lang="fr-CH" dirty="0" smtClean="0"/>
              <a:t> » </a:t>
            </a:r>
            <a:r>
              <a:rPr lang="fr-CH" dirty="0" err="1" smtClean="0"/>
              <a:t>between</a:t>
            </a:r>
            <a:r>
              <a:rPr lang="fr-CH" dirty="0" smtClean="0"/>
              <a:t> HG Quad </a:t>
            </a:r>
            <a:r>
              <a:rPr lang="fr-CH" dirty="0" err="1" smtClean="0"/>
              <a:t>magnets</a:t>
            </a:r>
            <a:r>
              <a:rPr lang="fr-CH" dirty="0" smtClean="0"/>
              <a:t> and </a:t>
            </a:r>
            <a:r>
              <a:rPr lang="fr-CH" dirty="0" err="1" smtClean="0"/>
              <a:t>Crab</a:t>
            </a:r>
            <a:r>
              <a:rPr lang="fr-CH" dirty="0" smtClean="0"/>
              <a:t> </a:t>
            </a:r>
            <a:r>
              <a:rPr lang="fr-CH" dirty="0" err="1" smtClean="0"/>
              <a:t>Cavities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C5C0C-1F2F-BD40-8E0C-C9FFE1816E5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37891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03350" y="1557338"/>
            <a:ext cx="6613525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Hardware shopping list for the upgrade. 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143000"/>
            <a:ext cx="8610600" cy="5715000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A selection of the most important items. (with an eye on collaborations...)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IT </a:t>
            </a:r>
            <a:r>
              <a:rPr lang="en-GB" dirty="0" err="1" smtClean="0"/>
              <a:t>Quadrupoles</a:t>
            </a:r>
            <a:endParaRPr lang="en-GB" dirty="0" smtClean="0"/>
          </a:p>
          <a:p>
            <a:pPr lvl="1">
              <a:buNone/>
            </a:pPr>
            <a:r>
              <a:rPr lang="en-GB" dirty="0" smtClean="0"/>
              <a:t>	</a:t>
            </a:r>
            <a:r>
              <a:rPr lang="en-GB" sz="1800" dirty="0" smtClean="0"/>
              <a:t>IR 1 and 5 </a:t>
            </a:r>
          </a:p>
          <a:p>
            <a:r>
              <a:rPr lang="en-US" dirty="0" smtClean="0"/>
              <a:t>11 T – 11 </a:t>
            </a:r>
            <a:r>
              <a:rPr lang="en-US" dirty="0" err="1" smtClean="0"/>
              <a:t>m</a:t>
            </a:r>
            <a:r>
              <a:rPr lang="en-US" dirty="0" smtClean="0"/>
              <a:t> Twin Dipole for Dispersion suppressor	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sz="1800" dirty="0" smtClean="0"/>
              <a:t>IR 3, 7 and 2   To make space for additional (</a:t>
            </a:r>
            <a:r>
              <a:rPr lang="en-US" sz="1800" dirty="0" err="1" smtClean="0"/>
              <a:t>cryo</a:t>
            </a:r>
            <a:r>
              <a:rPr lang="en-US" sz="1800" dirty="0" smtClean="0"/>
              <a:t>) collimators</a:t>
            </a:r>
          </a:p>
          <a:p>
            <a:r>
              <a:rPr lang="en-US" dirty="0" smtClean="0"/>
              <a:t>Crab Cavities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sz="1800" dirty="0" smtClean="0"/>
              <a:t>Local (</a:t>
            </a:r>
            <a:r>
              <a:rPr lang="en-GB" sz="1800" dirty="0" smtClean="0"/>
              <a:t>IR 1 and 50  </a:t>
            </a:r>
            <a:r>
              <a:rPr lang="en-US" sz="1800" dirty="0" smtClean="0"/>
              <a:t>or global</a:t>
            </a:r>
          </a:p>
          <a:p>
            <a:r>
              <a:rPr lang="en-US" dirty="0" smtClean="0"/>
              <a:t>Early separation dipole</a:t>
            </a:r>
          </a:p>
          <a:p>
            <a:pPr lvl="1">
              <a:buNone/>
            </a:pPr>
            <a:r>
              <a:rPr lang="en-GB" sz="1800" dirty="0" smtClean="0"/>
              <a:t>	IR 1 and 5 </a:t>
            </a:r>
          </a:p>
          <a:p>
            <a:r>
              <a:rPr lang="en-US" dirty="0" smtClean="0"/>
              <a:t>Superconducting current links</a:t>
            </a:r>
          </a:p>
          <a:p>
            <a:pPr lvl="1">
              <a:buNone/>
            </a:pPr>
            <a:r>
              <a:rPr lang="en-GB" dirty="0" smtClean="0"/>
              <a:t>	</a:t>
            </a:r>
            <a:r>
              <a:rPr lang="en-GB" sz="1800" dirty="0" smtClean="0"/>
              <a:t>IR 1 and 5 (3 &amp; 7)</a:t>
            </a:r>
          </a:p>
          <a:p>
            <a:r>
              <a:rPr lang="en-GB" sz="1800" dirty="0" smtClean="0"/>
              <a:t>Q4/Q5 twin aperture </a:t>
            </a:r>
            <a:r>
              <a:rPr lang="en-GB" sz="1800" dirty="0" err="1" smtClean="0"/>
              <a:t>Quadrupoles</a:t>
            </a:r>
            <a:endParaRPr lang="en-GB" sz="1800" dirty="0" smtClean="0"/>
          </a:p>
          <a:p>
            <a:pPr lvl="1">
              <a:buNone/>
            </a:pPr>
            <a:r>
              <a:rPr lang="en-GB" sz="1800" dirty="0" smtClean="0"/>
              <a:t>	IR 1 and 5 </a:t>
            </a:r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C5C0C-1F2F-BD40-8E0C-C9FFE1816E5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IT </a:t>
            </a:r>
            <a:r>
              <a:rPr lang="en-GB" dirty="0" err="1" smtClean="0"/>
              <a:t>Quadrupoles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Ongoing LARP development. Crucial for Nb</a:t>
            </a:r>
            <a:r>
              <a:rPr lang="en-GB" baseline="-25000" dirty="0" smtClean="0"/>
              <a:t>3</a:t>
            </a:r>
            <a:r>
              <a:rPr lang="en-GB" dirty="0" smtClean="0"/>
              <a:t>Sn option for the upgrade &lt;&lt; the LARP </a:t>
            </a:r>
            <a:r>
              <a:rPr lang="en-GB" dirty="0" err="1" smtClean="0"/>
              <a:t>quadrupole</a:t>
            </a:r>
            <a:r>
              <a:rPr lang="en-GB" dirty="0" smtClean="0"/>
              <a:t> program has to succeed for the upgrade&gt;&gt;</a:t>
            </a:r>
          </a:p>
          <a:p>
            <a:pPr>
              <a:buNone/>
            </a:pPr>
            <a:r>
              <a:rPr lang="en-GB" dirty="0" smtClean="0"/>
              <a:t>	We (CERN) count on this</a:t>
            </a:r>
          </a:p>
          <a:p>
            <a:endParaRPr lang="en-GB" dirty="0" smtClean="0"/>
          </a:p>
          <a:p>
            <a:r>
              <a:rPr lang="en-GB" dirty="0" smtClean="0"/>
              <a:t>The final parameters for the IT quad can only be stated when we have experience with 2808 Nominal bunches per beam at 7 </a:t>
            </a:r>
            <a:r>
              <a:rPr lang="en-GB" dirty="0" err="1" smtClean="0"/>
              <a:t>TeV</a:t>
            </a:r>
            <a:r>
              <a:rPr lang="en-GB" dirty="0" smtClean="0"/>
              <a:t> (after the </a:t>
            </a:r>
            <a:r>
              <a:rPr lang="en-GB" dirty="0" err="1" smtClean="0"/>
              <a:t>startup</a:t>
            </a:r>
            <a:r>
              <a:rPr lang="en-GB" dirty="0" smtClean="0"/>
              <a:t> in 2013) </a:t>
            </a:r>
          </a:p>
          <a:p>
            <a:endParaRPr lang="en-GB" dirty="0" smtClean="0"/>
          </a:p>
          <a:p>
            <a:r>
              <a:rPr lang="en-GB" dirty="0" smtClean="0"/>
              <a:t>A preliminary specification can be given keeping some parameters open</a:t>
            </a:r>
          </a:p>
          <a:p>
            <a:endParaRPr lang="en-GB" dirty="0" smtClean="0"/>
          </a:p>
          <a:p>
            <a:r>
              <a:rPr lang="en-GB" dirty="0" smtClean="0"/>
              <a:t>Assumptions:</a:t>
            </a:r>
          </a:p>
          <a:p>
            <a:pPr lvl="1"/>
            <a:r>
              <a:rPr lang="en-GB" dirty="0" smtClean="0"/>
              <a:t>The experiments expect a final integrated Luminosity for the full LHC lifetime of 3000 fb</a:t>
            </a:r>
            <a:r>
              <a:rPr lang="en-GB" baseline="30000" dirty="0" smtClean="0"/>
              <a:t>-1</a:t>
            </a:r>
          </a:p>
          <a:p>
            <a:pPr lvl="1"/>
            <a:r>
              <a:rPr lang="en-GB" dirty="0" smtClean="0"/>
              <a:t>Similar magnet lengths and positions as for </a:t>
            </a:r>
            <a:r>
              <a:rPr lang="en-GB" dirty="0" err="1" smtClean="0"/>
              <a:t>PhaseI</a:t>
            </a:r>
            <a:endParaRPr lang="en-GB" dirty="0" smtClean="0"/>
          </a:p>
          <a:p>
            <a:pPr lvl="1"/>
            <a:r>
              <a:rPr lang="en-GB" dirty="0" smtClean="0"/>
              <a:t>Radiation and heat load studies scaled up from </a:t>
            </a:r>
            <a:r>
              <a:rPr lang="en-GB" dirty="0" err="1" smtClean="0"/>
              <a:t>PhaseI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C5C0C-1F2F-BD40-8E0C-C9FFE1816E5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-128"/>
              </a:rPr>
              <a:t>HF Nb</a:t>
            </a:r>
            <a:r>
              <a:rPr lang="en-US" baseline="-25000" dirty="0" smtClean="0">
                <a:latin typeface="Arial" charset="0"/>
                <a:ea typeface="ＭＳ Ｐゴシック" charset="-128"/>
              </a:rPr>
              <a:t>3</a:t>
            </a:r>
            <a:r>
              <a:rPr lang="en-US" dirty="0" smtClean="0">
                <a:latin typeface="Arial" charset="0"/>
                <a:ea typeface="ＭＳ Ｐゴシック" charset="-128"/>
              </a:rPr>
              <a:t>Sn Quad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9144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-128"/>
              </a:rPr>
              <a:t>Nb</a:t>
            </a:r>
            <a:r>
              <a:rPr lang="en-US" baseline="-25000" dirty="0" smtClean="0">
                <a:latin typeface="Arial" charset="0"/>
                <a:ea typeface="ＭＳ Ｐゴシック" charset="-128"/>
              </a:rPr>
              <a:t>3</a:t>
            </a:r>
            <a:r>
              <a:rPr lang="en-US" dirty="0" smtClean="0">
                <a:latin typeface="Arial" charset="0"/>
                <a:ea typeface="ＭＳ Ｐゴシック" charset="-128"/>
              </a:rPr>
              <a:t>Sn is becoming a reality (first LQ long -3.6 m – quad 90 mm)</a:t>
            </a:r>
          </a:p>
          <a:p>
            <a:r>
              <a:rPr lang="en-US" dirty="0" smtClean="0">
                <a:latin typeface="Arial" charset="0"/>
                <a:ea typeface="ＭＳ Ｐゴシック" charset="-128"/>
              </a:rPr>
              <a:t>This year we expect a second test of LQ-1 and test of LQ-2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5EE7C4-606D-2D40-A955-0835C280656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grpSp>
        <p:nvGrpSpPr>
          <p:cNvPr id="38916" name="Group 35"/>
          <p:cNvGrpSpPr>
            <a:grpSpLocks/>
          </p:cNvGrpSpPr>
          <p:nvPr/>
        </p:nvGrpSpPr>
        <p:grpSpPr bwMode="auto">
          <a:xfrm>
            <a:off x="0" y="2362200"/>
            <a:ext cx="6858000" cy="4022725"/>
            <a:chOff x="192" y="819"/>
            <a:chExt cx="5245" cy="3254"/>
          </a:xfrm>
        </p:grpSpPr>
        <p:pic>
          <p:nvPicPr>
            <p:cNvPr id="38918" name="Picture 13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192" y="819"/>
              <a:ext cx="5245" cy="32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grpSp>
          <p:nvGrpSpPr>
            <p:cNvPr id="38919" name="Group 34"/>
            <p:cNvGrpSpPr>
              <a:grpSpLocks/>
            </p:cNvGrpSpPr>
            <p:nvPr/>
          </p:nvGrpSpPr>
          <p:grpSpPr bwMode="auto">
            <a:xfrm>
              <a:off x="864" y="1392"/>
              <a:ext cx="4430" cy="2112"/>
              <a:chOff x="864" y="1392"/>
              <a:chExt cx="4430" cy="2112"/>
            </a:xfrm>
          </p:grpSpPr>
          <p:sp>
            <p:nvSpPr>
              <p:cNvPr id="38920" name="Line 16"/>
              <p:cNvSpPr>
                <a:spLocks noChangeShapeType="1"/>
              </p:cNvSpPr>
              <p:nvPr/>
            </p:nvSpPr>
            <p:spPr bwMode="auto">
              <a:xfrm>
                <a:off x="3970" y="1392"/>
                <a:ext cx="0" cy="21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921" name="Line 17"/>
              <p:cNvSpPr>
                <a:spLocks noChangeShapeType="1"/>
              </p:cNvSpPr>
              <p:nvPr/>
            </p:nvSpPr>
            <p:spPr bwMode="auto">
              <a:xfrm>
                <a:off x="3168" y="1392"/>
                <a:ext cx="0" cy="21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922" name="Line 21"/>
              <p:cNvSpPr>
                <a:spLocks noChangeShapeType="1"/>
              </p:cNvSpPr>
              <p:nvPr/>
            </p:nvSpPr>
            <p:spPr bwMode="auto">
              <a:xfrm>
                <a:off x="885" y="3312"/>
                <a:ext cx="225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923" name="Text Box 18"/>
              <p:cNvSpPr txBox="1">
                <a:spLocks noChangeArrowheads="1"/>
              </p:cNvSpPr>
              <p:nvPr/>
            </p:nvSpPr>
            <p:spPr bwMode="auto">
              <a:xfrm>
                <a:off x="1728" y="3177"/>
                <a:ext cx="480" cy="25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dirty="0"/>
                  <a:t>4.5 K</a:t>
                </a:r>
              </a:p>
            </p:txBody>
          </p:sp>
          <p:sp>
            <p:nvSpPr>
              <p:cNvPr id="38924" name="Line 22"/>
              <p:cNvSpPr>
                <a:spLocks noChangeShapeType="1"/>
              </p:cNvSpPr>
              <p:nvPr/>
            </p:nvSpPr>
            <p:spPr bwMode="auto">
              <a:xfrm>
                <a:off x="3175" y="3312"/>
                <a:ext cx="77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925" name="Text Box 19"/>
              <p:cNvSpPr txBox="1">
                <a:spLocks noChangeArrowheads="1"/>
              </p:cNvSpPr>
              <p:nvPr/>
            </p:nvSpPr>
            <p:spPr bwMode="auto">
              <a:xfrm>
                <a:off x="3340" y="3177"/>
                <a:ext cx="447" cy="25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dirty="0"/>
                  <a:t>~3 K</a:t>
                </a:r>
              </a:p>
            </p:txBody>
          </p:sp>
          <p:sp>
            <p:nvSpPr>
              <p:cNvPr id="38926" name="Line 23"/>
              <p:cNvSpPr>
                <a:spLocks noChangeShapeType="1"/>
              </p:cNvSpPr>
              <p:nvPr/>
            </p:nvSpPr>
            <p:spPr bwMode="auto">
              <a:xfrm>
                <a:off x="3998" y="3312"/>
                <a:ext cx="12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927" name="Text Box 20"/>
              <p:cNvSpPr txBox="1">
                <a:spLocks noChangeArrowheads="1"/>
              </p:cNvSpPr>
              <p:nvPr/>
            </p:nvSpPr>
            <p:spPr bwMode="auto">
              <a:xfrm>
                <a:off x="4429" y="3177"/>
                <a:ext cx="480" cy="25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dirty="0"/>
                  <a:t>1.9 K</a:t>
                </a:r>
              </a:p>
            </p:txBody>
          </p:sp>
          <p:sp>
            <p:nvSpPr>
              <p:cNvPr id="38928" name="Text Box 27"/>
              <p:cNvSpPr txBox="1">
                <a:spLocks noChangeArrowheads="1"/>
              </p:cNvSpPr>
              <p:nvPr/>
            </p:nvSpPr>
            <p:spPr bwMode="auto">
              <a:xfrm>
                <a:off x="3980" y="2422"/>
                <a:ext cx="1258" cy="82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rIns="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200" i="1" u="sng" dirty="0"/>
                  <a:t>Note</a:t>
                </a:r>
                <a:r>
                  <a:rPr lang="en-US" sz="1200" i="1" dirty="0"/>
                  <a:t>: LQS01 &amp; TQS02 </a:t>
                </a:r>
              </a:p>
              <a:p>
                <a:pPr algn="ctr"/>
                <a:r>
                  <a:rPr lang="en-US" sz="1200" i="1" dirty="0"/>
                  <a:t>use same strand design </a:t>
                </a:r>
              </a:p>
              <a:p>
                <a:pPr algn="ctr"/>
                <a:r>
                  <a:rPr lang="en-US" sz="1200" i="1" dirty="0"/>
                  <a:t>(RRP 54/61)</a:t>
                </a:r>
              </a:p>
            </p:txBody>
          </p:sp>
          <p:sp>
            <p:nvSpPr>
              <p:cNvPr id="38929" name="Oval 28"/>
              <p:cNvSpPr>
                <a:spLocks noChangeArrowheads="1"/>
              </p:cNvSpPr>
              <p:nvPr/>
            </p:nvSpPr>
            <p:spPr bwMode="auto">
              <a:xfrm>
                <a:off x="878" y="2619"/>
                <a:ext cx="144" cy="24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930" name="Line 30"/>
              <p:cNvSpPr>
                <a:spLocks noChangeShapeType="1"/>
              </p:cNvSpPr>
              <p:nvPr/>
            </p:nvSpPr>
            <p:spPr bwMode="auto">
              <a:xfrm>
                <a:off x="864" y="2160"/>
                <a:ext cx="4416" cy="0"/>
              </a:xfrm>
              <a:prstGeom prst="line">
                <a:avLst/>
              </a:prstGeom>
              <a:noFill/>
              <a:ln w="25400">
                <a:solidFill>
                  <a:srgbClr val="000080"/>
                </a:solidFill>
                <a:prstDash val="dash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931" name="Text Box 31"/>
              <p:cNvSpPr txBox="1">
                <a:spLocks noChangeArrowheads="1"/>
              </p:cNvSpPr>
              <p:nvPr/>
            </p:nvSpPr>
            <p:spPr bwMode="auto">
              <a:xfrm>
                <a:off x="3984" y="2180"/>
                <a:ext cx="1296" cy="1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18288" tIns="0" rIns="18288" bIns="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rgbClr val="003399"/>
                    </a:solidFill>
                  </a:rPr>
                  <a:t>200 T/m</a:t>
                </a:r>
              </a:p>
            </p:txBody>
          </p:sp>
        </p:grpSp>
      </p:grpSp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58000" y="1981200"/>
            <a:ext cx="193516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>
                <a:latin typeface="Arial" charset="0"/>
                <a:ea typeface="ＭＳ Ｐゴシック" charset="-128"/>
              </a:rPr>
              <a:t>Content</a:t>
            </a:r>
            <a:endParaRPr lang="en-US" smtClean="0">
              <a:latin typeface="Arial" charset="0"/>
              <a:ea typeface="ＭＳ Ｐゴシック" charset="-128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Arial" charset="0"/>
                <a:ea typeface="ＭＳ Ｐゴシック" charset="-128"/>
              </a:rPr>
              <a:t>Luminosity...</a:t>
            </a:r>
          </a:p>
          <a:p>
            <a:endParaRPr lang="en-US" sz="2400" dirty="0" smtClean="0">
              <a:latin typeface="Arial" charset="0"/>
              <a:ea typeface="ＭＳ Ｐゴシック" charset="-128"/>
            </a:endParaRPr>
          </a:p>
          <a:p>
            <a:r>
              <a:rPr lang="en-US" sz="2400" dirty="0" err="1" smtClean="0">
                <a:latin typeface="Arial" charset="0"/>
                <a:ea typeface="ＭＳ Ｐゴシック" charset="-128"/>
              </a:rPr>
              <a:t>PhaseI</a:t>
            </a:r>
            <a:r>
              <a:rPr lang="en-US" sz="2400" dirty="0" smtClean="0">
                <a:latin typeface="Arial" charset="0"/>
                <a:ea typeface="ＭＳ Ｐゴシック" charset="-128"/>
              </a:rPr>
              <a:t> project</a:t>
            </a:r>
          </a:p>
          <a:p>
            <a:endParaRPr lang="en-US" sz="2400" dirty="0" smtClean="0">
              <a:latin typeface="Arial" charset="0"/>
              <a:ea typeface="ＭＳ Ｐゴシック" charset="-128"/>
            </a:endParaRPr>
          </a:p>
          <a:p>
            <a:r>
              <a:rPr lang="en-US" sz="2400" dirty="0" smtClean="0">
                <a:latin typeface="Arial" charset="0"/>
                <a:ea typeface="ＭＳ Ｐゴシック" charset="-128"/>
              </a:rPr>
              <a:t>The new upgrade plan HL-LHC</a:t>
            </a:r>
          </a:p>
          <a:p>
            <a:endParaRPr lang="en-US" sz="2400" dirty="0" smtClean="0">
              <a:latin typeface="Arial" charset="0"/>
              <a:ea typeface="ＭＳ Ｐゴシック" charset="-128"/>
            </a:endParaRPr>
          </a:p>
          <a:p>
            <a:r>
              <a:rPr lang="en-US" sz="2400" dirty="0" smtClean="0">
                <a:latin typeface="Arial" charset="0"/>
                <a:ea typeface="ＭＳ Ｐゴシック" charset="-128"/>
              </a:rPr>
              <a:t>Hardware needed for the upgrade</a:t>
            </a:r>
          </a:p>
          <a:p>
            <a:endParaRPr lang="en-US" sz="2400" dirty="0" smtClean="0">
              <a:latin typeface="Arial" charset="0"/>
              <a:ea typeface="ＭＳ Ｐゴシック" charset="-128"/>
            </a:endParaRPr>
          </a:p>
          <a:p>
            <a:r>
              <a:rPr lang="en-US" sz="2400" dirty="0" smtClean="0">
                <a:latin typeface="Arial" charset="0"/>
                <a:ea typeface="ＭＳ Ｐゴシック" charset="-128"/>
              </a:rPr>
              <a:t>HE-LHC</a:t>
            </a:r>
          </a:p>
        </p:txBody>
      </p:sp>
      <p:sp>
        <p:nvSpPr>
          <p:cNvPr id="17412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9E11BB3-DBB4-0748-B35A-ABF0B49328D1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>
                <a:latin typeface="Arial" charset="0"/>
                <a:ea typeface="ＭＳ Ｐゴシック" charset="-128"/>
              </a:rPr>
              <a:t>NB</a:t>
            </a:r>
            <a:r>
              <a:rPr lang="fr-CH" baseline="-25000" smtClean="0">
                <a:latin typeface="Arial" charset="0"/>
                <a:ea typeface="ＭＳ Ｐゴシック" charset="-128"/>
              </a:rPr>
              <a:t>3</a:t>
            </a:r>
            <a:r>
              <a:rPr lang="fr-CH" smtClean="0">
                <a:latin typeface="Arial" charset="0"/>
                <a:ea typeface="ＭＳ Ｐゴシック" charset="-128"/>
              </a:rPr>
              <a:t>Sn : HQ</a:t>
            </a:r>
            <a:endParaRPr lang="en-US" dirty="0" smtClean="0">
              <a:latin typeface="Arial" charset="0"/>
              <a:ea typeface="ＭＳ Ｐゴシック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C5C0C-1F2F-BD40-8E0C-C9FFE1816E5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825" y="2492375"/>
            <a:ext cx="4392613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19200"/>
            <a:ext cx="4259263" cy="9144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HQ: a 1 m long - 120 mm</a:t>
            </a:r>
            <a:r>
              <a:rPr lang="en-US" sz="2000" b="0" dirty="0">
                <a:latin typeface="+mn-lt"/>
                <a:ea typeface="+mn-ea"/>
                <a:cs typeface="+mn-cs"/>
              </a:rPr>
              <a:t> aperture model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0" dirty="0">
                <a:latin typeface="+mn-lt"/>
                <a:ea typeface="+mn-ea"/>
                <a:cs typeface="+mn-cs"/>
              </a:rPr>
              <a:t>whose second test is under way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b="0" dirty="0">
              <a:latin typeface="+mn-lt"/>
              <a:ea typeface="+mn-ea"/>
              <a:cs typeface="+mn-cs"/>
            </a:endParaRPr>
          </a:p>
        </p:txBody>
      </p:sp>
      <p:pic>
        <p:nvPicPr>
          <p:cNvPr id="39941" name="Picture 6" descr="C:\Documents and Settings\caspi\Desktop\Reviews-Talks-conference\LARP-meetings\CM-12-April-NAPA_2009\hq_struct_assembly_expld1-wht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24525" y="1125538"/>
            <a:ext cx="3095625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5" descr="D:\Reviews-Talks-conference\LARP-meetings\CM-14-April-FNAL_2010\DSC0164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34290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CH" dirty="0" smtClean="0"/>
              <a:t>First HQ test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381000" y="1143000"/>
            <a:ext cx="8610600" cy="609600"/>
          </a:xfrm>
        </p:spPr>
        <p:txBody>
          <a:bodyPr/>
          <a:lstStyle/>
          <a:p>
            <a:pPr>
              <a:buNone/>
            </a:pPr>
            <a:r>
              <a:rPr lang="fr-CH" dirty="0" smtClean="0"/>
              <a:t> already above the minimum goal (Phase-1)</a:t>
            </a:r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C5C0C-1F2F-BD40-8E0C-C9FFE1816E5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grpSp>
        <p:nvGrpSpPr>
          <p:cNvPr id="40963" name="Group 15"/>
          <p:cNvGrpSpPr>
            <a:grpSpLocks/>
          </p:cNvGrpSpPr>
          <p:nvPr/>
        </p:nvGrpSpPr>
        <p:grpSpPr bwMode="auto">
          <a:xfrm>
            <a:off x="1066800" y="1981200"/>
            <a:ext cx="7129462" cy="4681537"/>
            <a:chOff x="2411760" y="2652712"/>
            <a:chExt cx="6400800" cy="4205288"/>
          </a:xfrm>
        </p:grpSpPr>
        <p:pic>
          <p:nvPicPr>
            <p:cNvPr id="40964" name="Picture 2" descr="HQ01a_training"/>
            <p:cNvPicPr>
              <a:picLocks noChangeAspect="1" noChangeArrowheads="1"/>
            </p:cNvPicPr>
            <p:nvPr/>
          </p:nvPicPr>
          <p:blipFill>
            <a:blip r:embed="rId2" cstate="screen"/>
            <a:srcRect b="2380"/>
            <a:stretch>
              <a:fillRect/>
            </a:stretch>
          </p:blipFill>
          <p:spPr bwMode="auto">
            <a:xfrm>
              <a:off x="2411760" y="2652712"/>
              <a:ext cx="6400800" cy="4205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>
              <a:off x="3419412" y="2996379"/>
              <a:ext cx="4392622" cy="0"/>
            </a:xfrm>
            <a:prstGeom prst="line">
              <a:avLst/>
            </a:prstGeom>
            <a:ln w="317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931603" y="2708326"/>
              <a:ext cx="2809168" cy="3317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fr-CH" sz="1800" dirty="0">
                  <a:solidFill>
                    <a:schemeClr val="accent1">
                      <a:lumMod val="75000"/>
                    </a:schemeClr>
                  </a:solidFill>
                </a:rPr>
                <a:t>Max </a:t>
              </a:r>
              <a:r>
                <a:rPr lang="fr-CH" sz="1800" dirty="0" err="1">
                  <a:solidFill>
                    <a:schemeClr val="accent1">
                      <a:lumMod val="75000"/>
                    </a:schemeClr>
                  </a:solidFill>
                </a:rPr>
                <a:t>critical</a:t>
              </a:r>
              <a:r>
                <a:rPr lang="fr-CH" sz="18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fr-CH" sz="1800" dirty="0" err="1">
                  <a:solidFill>
                    <a:schemeClr val="accent1">
                      <a:lumMod val="75000"/>
                    </a:schemeClr>
                  </a:solidFill>
                </a:rPr>
                <a:t>current</a:t>
              </a:r>
              <a:endParaRPr lang="en-US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3419412" y="4436644"/>
              <a:ext cx="4392622" cy="0"/>
            </a:xfrm>
            <a:prstGeom prst="line">
              <a:avLst/>
            </a:prstGeom>
            <a:ln w="317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968" name="TextBox 12"/>
            <p:cNvSpPr txBox="1">
              <a:spLocks noChangeArrowheads="1"/>
            </p:cNvSpPr>
            <p:nvPr/>
          </p:nvSpPr>
          <p:spPr bwMode="auto">
            <a:xfrm>
              <a:off x="4932039" y="4149080"/>
              <a:ext cx="3042472" cy="331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fr-CH" sz="1800" dirty="0">
                  <a:solidFill>
                    <a:srgbClr val="FF0000"/>
                  </a:solidFill>
                </a:rPr>
                <a:t>Goal Phase 1 (G=127 T/m)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3348149" y="3501184"/>
              <a:ext cx="4392622" cy="0"/>
            </a:xfrm>
            <a:prstGeom prst="line">
              <a:avLst/>
            </a:prstGeom>
            <a:ln w="3175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970" name="TextBox 14"/>
            <p:cNvSpPr txBox="1">
              <a:spLocks noChangeArrowheads="1"/>
            </p:cNvSpPr>
            <p:nvPr/>
          </p:nvSpPr>
          <p:spPr bwMode="auto">
            <a:xfrm>
              <a:off x="5004048" y="3212976"/>
              <a:ext cx="2970465" cy="331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fr-CH" sz="1800" dirty="0">
                  <a:solidFill>
                    <a:srgbClr val="00B050"/>
                  </a:solidFill>
                </a:rPr>
                <a:t>Goal HL-LHC (G=180 T/m)</a:t>
              </a:r>
              <a:endParaRPr lang="en-US" sz="1800" dirty="0">
                <a:solidFill>
                  <a:srgbClr val="00B05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IT </a:t>
            </a:r>
            <a:r>
              <a:rPr lang="en-GB" dirty="0" err="1" smtClean="0"/>
              <a:t>quadrupole</a:t>
            </a:r>
            <a:r>
              <a:rPr lang="en-GB" dirty="0" smtClean="0"/>
              <a:t> preliminary specification	(1)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143000"/>
            <a:ext cx="8610600" cy="5715000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dirty="0" smtClean="0"/>
              <a:t>Aperture  A = 120 mm – 150 mm (</a:t>
            </a:r>
            <a:r>
              <a:rPr lang="en-GB" dirty="0" err="1" smtClean="0"/>
              <a:t>t</a:t>
            </a:r>
            <a:r>
              <a:rPr lang="en-GB" dirty="0" smtClean="0"/>
              <a:t>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dirty="0" smtClean="0"/>
              <a:t>Gradient  G = 175 T/</a:t>
            </a:r>
            <a:r>
              <a:rPr lang="en-GB" dirty="0" err="1" smtClean="0"/>
              <a:t>m</a:t>
            </a:r>
            <a:r>
              <a:rPr lang="en-GB" dirty="0" smtClean="0"/>
              <a:t> – 140 T/</a:t>
            </a:r>
            <a:r>
              <a:rPr lang="en-GB" dirty="0" err="1" smtClean="0"/>
              <a:t>m</a:t>
            </a:r>
            <a:r>
              <a:rPr lang="en-GB" dirty="0" smtClean="0"/>
              <a:t> (</a:t>
            </a:r>
            <a:r>
              <a:rPr lang="en-GB" dirty="0" err="1" smtClean="0"/>
              <a:t>t</a:t>
            </a:r>
            <a:r>
              <a:rPr lang="en-GB" dirty="0" smtClean="0"/>
              <a:t>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dirty="0" smtClean="0"/>
              <a:t>Cold mass length 8 </a:t>
            </a:r>
            <a:r>
              <a:rPr lang="en-GB" dirty="0" err="1" smtClean="0"/>
              <a:t>m</a:t>
            </a:r>
            <a:r>
              <a:rPr lang="en-GB" dirty="0" smtClean="0"/>
              <a:t> – 10 </a:t>
            </a:r>
            <a:r>
              <a:rPr lang="en-GB" dirty="0" err="1" smtClean="0"/>
              <a:t>m</a:t>
            </a:r>
            <a:r>
              <a:rPr lang="en-GB" dirty="0" smtClean="0"/>
              <a:t> (</a:t>
            </a:r>
            <a:r>
              <a:rPr lang="en-GB" dirty="0" err="1" smtClean="0"/>
              <a:t>t</a:t>
            </a:r>
            <a:r>
              <a:rPr lang="en-GB" dirty="0" smtClean="0"/>
              <a:t>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dirty="0" smtClean="0"/>
              <a:t>Maximum cold mass outer diameter        = 600 mm  (</a:t>
            </a:r>
            <a:r>
              <a:rPr lang="en-GB" dirty="0" err="1" smtClean="0"/>
              <a:t>s</a:t>
            </a:r>
            <a:r>
              <a:rPr lang="en-GB" dirty="0" smtClean="0"/>
              <a:t>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dirty="0" smtClean="0"/>
              <a:t>Operation temperature 1.9 K  (option 4.4 K) (</a:t>
            </a:r>
            <a:r>
              <a:rPr lang="en-GB" dirty="0" err="1" smtClean="0"/>
              <a:t>t</a:t>
            </a:r>
            <a:r>
              <a:rPr lang="en-GB" dirty="0" smtClean="0"/>
              <a:t>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dirty="0" smtClean="0"/>
              <a:t>Operational current ≤ 13 kA  (</a:t>
            </a:r>
            <a:r>
              <a:rPr lang="en-GB" dirty="0" err="1" smtClean="0"/>
              <a:t>s</a:t>
            </a:r>
            <a:r>
              <a:rPr lang="en-GB" dirty="0" smtClean="0"/>
              <a:t>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dirty="0" smtClean="0"/>
              <a:t>Angular straightness (tilt) 1 </a:t>
            </a:r>
            <a:r>
              <a:rPr lang="en-GB" dirty="0" err="1" smtClean="0"/>
              <a:t>mrad</a:t>
            </a:r>
            <a:r>
              <a:rPr lang="en-GB" dirty="0" smtClean="0"/>
              <a:t> </a:t>
            </a:r>
            <a:r>
              <a:rPr lang="en-GB" dirty="0" err="1" smtClean="0"/>
              <a:t>rms</a:t>
            </a:r>
            <a:endParaRPr lang="en-GB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dirty="0" smtClean="0"/>
              <a:t>Radiation hardness for  (</a:t>
            </a:r>
            <a:r>
              <a:rPr lang="en-GB" dirty="0" err="1" smtClean="0"/>
              <a:t>e</a:t>
            </a:r>
            <a:r>
              <a:rPr lang="en-GB" dirty="0" smtClean="0"/>
              <a:t>) (with shielding):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dirty="0" smtClean="0"/>
              <a:t>50 </a:t>
            </a:r>
            <a:r>
              <a:rPr lang="en-GB" dirty="0" err="1" smtClean="0"/>
              <a:t>MGy</a:t>
            </a:r>
            <a:endParaRPr lang="en-GB" dirty="0" smtClean="0"/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dirty="0" smtClean="0"/>
              <a:t>2</a:t>
            </a:r>
            <a:r>
              <a:rPr lang="en-GB" sz="2400" b="1" baseline="30000" dirty="0" smtClean="0"/>
              <a:t>.</a:t>
            </a:r>
            <a:r>
              <a:rPr lang="en-GB" dirty="0" smtClean="0"/>
              <a:t>10</a:t>
            </a:r>
            <a:r>
              <a:rPr lang="en-GB" baseline="30000" dirty="0" smtClean="0"/>
              <a:t>16</a:t>
            </a:r>
            <a:r>
              <a:rPr lang="en-GB" dirty="0" smtClean="0"/>
              <a:t> protons/cm</a:t>
            </a:r>
            <a:r>
              <a:rPr lang="en-GB" baseline="30000" dirty="0" smtClean="0"/>
              <a:t>2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dirty="0" smtClean="0"/>
              <a:t>3</a:t>
            </a:r>
            <a:r>
              <a:rPr lang="en-GB" sz="2400" b="1" baseline="30000" dirty="0" smtClean="0"/>
              <a:t>.</a:t>
            </a:r>
            <a:r>
              <a:rPr lang="en-GB" dirty="0" smtClean="0"/>
              <a:t>10</a:t>
            </a:r>
            <a:r>
              <a:rPr lang="en-GB" baseline="30000" dirty="0" smtClean="0"/>
              <a:t>18</a:t>
            </a:r>
            <a:r>
              <a:rPr lang="en-GB" dirty="0" smtClean="0"/>
              <a:t> neutrons/cm</a:t>
            </a:r>
            <a:r>
              <a:rPr lang="en-GB" baseline="30000" dirty="0" smtClean="0"/>
              <a:t>2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dirty="0" smtClean="0"/>
              <a:t>Maximum heat load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dirty="0" smtClean="0"/>
              <a:t>Local 15 mW/cm</a:t>
            </a:r>
            <a:r>
              <a:rPr lang="en-GB" baseline="30000" dirty="0" smtClean="0"/>
              <a:t>3</a:t>
            </a:r>
            <a:r>
              <a:rPr lang="en-GB" dirty="0" smtClean="0"/>
              <a:t> in 10 cm length parts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GB" dirty="0" smtClean="0"/>
              <a:t>Global 50 W/</a:t>
            </a:r>
            <a:r>
              <a:rPr lang="en-GB" dirty="0" err="1" smtClean="0"/>
              <a:t>m</a:t>
            </a:r>
            <a:endParaRPr lang="en-GB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dirty="0" smtClean="0"/>
              <a:t>Cold mass pressure tested at 26 bars          </a:t>
            </a:r>
            <a:r>
              <a:rPr lang="en-GB" sz="1400" dirty="0" smtClean="0"/>
              <a:t>(NB: </a:t>
            </a:r>
            <a:r>
              <a:rPr lang="en-GB" sz="1400" dirty="0" err="1" smtClean="0"/>
              <a:t>t</a:t>
            </a:r>
            <a:r>
              <a:rPr lang="en-GB" sz="1400" dirty="0" smtClean="0"/>
              <a:t> = </a:t>
            </a:r>
            <a:r>
              <a:rPr lang="en-GB" sz="1400" dirty="0" err="1" smtClean="0"/>
              <a:t>tbd</a:t>
            </a:r>
            <a:r>
              <a:rPr lang="en-GB" sz="1400" dirty="0" smtClean="0"/>
              <a:t> later, </a:t>
            </a:r>
            <a:r>
              <a:rPr lang="en-GB" sz="1400" dirty="0" err="1" smtClean="0"/>
              <a:t>s</a:t>
            </a:r>
            <a:r>
              <a:rPr lang="en-GB" sz="1400" dirty="0" smtClean="0"/>
              <a:t> = soft, </a:t>
            </a:r>
            <a:r>
              <a:rPr lang="en-GB" sz="1400" dirty="0" err="1" smtClean="0"/>
              <a:t>e</a:t>
            </a:r>
            <a:r>
              <a:rPr lang="en-GB" sz="1400" dirty="0" smtClean="0"/>
              <a:t> = estimate)</a:t>
            </a:r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endParaRPr lang="en-GB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C5C0C-1F2F-BD40-8E0C-C9FFE1816E5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graphicFrame>
        <p:nvGraphicFramePr>
          <p:cNvPr id="48134" name="Object 6"/>
          <p:cNvGraphicFramePr>
            <a:graphicFrameLocks noChangeAspect="1"/>
          </p:cNvGraphicFramePr>
          <p:nvPr/>
        </p:nvGraphicFramePr>
        <p:xfrm>
          <a:off x="5029200" y="2362200"/>
          <a:ext cx="266700" cy="254000"/>
        </p:xfrm>
        <a:graphic>
          <a:graphicData uri="http://schemas.openxmlformats.org/presentationml/2006/ole">
            <p:oleObj spid="_x0000_s48134" name="Equation" r:id="rId3" imgW="266700" imgH="254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IT </a:t>
            </a:r>
            <a:r>
              <a:rPr lang="en-GB" dirty="0" err="1" smtClean="0"/>
              <a:t>quadrupole</a:t>
            </a:r>
            <a:r>
              <a:rPr lang="en-GB" dirty="0" smtClean="0"/>
              <a:t> preliminary specification	(2)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143000"/>
            <a:ext cx="8763000" cy="54864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Integrated gradient spread between magnets                = ±20 units  (</a:t>
            </a:r>
            <a:r>
              <a:rPr lang="en-GB" dirty="0" err="1" smtClean="0"/>
              <a:t>e</a:t>
            </a:r>
            <a:r>
              <a:rPr lang="en-GB" dirty="0" smtClean="0"/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 smtClean="0"/>
              <a:t>Gradient delay during ramp @15 A/</a:t>
            </a:r>
            <a:r>
              <a:rPr lang="en-GB" dirty="0" err="1" smtClean="0"/>
              <a:t>s</a:t>
            </a:r>
            <a:r>
              <a:rPr lang="en-GB" dirty="0" smtClean="0"/>
              <a:t>    </a:t>
            </a:r>
            <a:r>
              <a:rPr lang="en-GB" dirty="0" smtClean="0">
                <a:latin typeface="Symbol" charset="2"/>
                <a:cs typeface="Symbol" charset="2"/>
              </a:rPr>
              <a:t>D</a:t>
            </a:r>
            <a:r>
              <a:rPr lang="en-GB" dirty="0" smtClean="0"/>
              <a:t>G = 10 units (</a:t>
            </a:r>
            <a:r>
              <a:rPr lang="en-GB" dirty="0" err="1" smtClean="0"/>
              <a:t>e</a:t>
            </a:r>
            <a:r>
              <a:rPr lang="en-GB" dirty="0" smtClean="0"/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 err="1" smtClean="0"/>
              <a:t>Multipoles</a:t>
            </a:r>
            <a:r>
              <a:rPr lang="en-GB" dirty="0" smtClean="0"/>
              <a:t> (</a:t>
            </a:r>
            <a:r>
              <a:rPr lang="en-GB" dirty="0" err="1" smtClean="0"/>
              <a:t>s</a:t>
            </a:r>
            <a:r>
              <a:rPr lang="en-GB" dirty="0" smtClean="0"/>
              <a:t>) (see ref)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GB" dirty="0" smtClean="0"/>
          </a:p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GB" dirty="0" smtClean="0"/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C5C0C-1F2F-BD40-8E0C-C9FFE1816E5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graphicFrame>
        <p:nvGraphicFramePr>
          <p:cNvPr id="48133" name="Object 5"/>
          <p:cNvGraphicFramePr>
            <a:graphicFrameLocks noChangeAspect="1"/>
          </p:cNvGraphicFramePr>
          <p:nvPr/>
        </p:nvGraphicFramePr>
        <p:xfrm>
          <a:off x="5943600" y="1219200"/>
          <a:ext cx="965200" cy="330200"/>
        </p:xfrm>
        <a:graphic>
          <a:graphicData uri="http://schemas.openxmlformats.org/presentationml/2006/ole">
            <p:oleObj spid="_x0000_s49154" name="Equation" r:id="rId3" imgW="965200" imgH="33020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09600" y="6172200"/>
            <a:ext cx="6950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latin typeface="Arial"/>
                <a:cs typeface="Arial"/>
              </a:rPr>
              <a:t>Ref: Electromagnetic </a:t>
            </a:r>
            <a:r>
              <a:rPr lang="en-US" sz="1200" b="0" dirty="0" smtClean="0">
                <a:latin typeface="Arial"/>
                <a:cs typeface="Arial"/>
              </a:rPr>
              <a:t>Design of the 120 mm Aperture </a:t>
            </a:r>
            <a:r>
              <a:rPr lang="en-US" sz="1200" b="0" dirty="0" err="1" smtClean="0">
                <a:latin typeface="Arial"/>
                <a:cs typeface="Arial"/>
              </a:rPr>
              <a:t>Quadrupole</a:t>
            </a:r>
            <a:r>
              <a:rPr lang="en-US" sz="1200" b="0" dirty="0" smtClean="0">
                <a:latin typeface="Arial"/>
                <a:cs typeface="Arial"/>
              </a:rPr>
              <a:t> for </a:t>
            </a:r>
            <a:r>
              <a:rPr lang="en-US" sz="1200" b="0" dirty="0" smtClean="0">
                <a:latin typeface="Arial"/>
                <a:cs typeface="Arial"/>
              </a:rPr>
              <a:t>the LHC Phase One </a:t>
            </a:r>
            <a:r>
              <a:rPr lang="en-US" sz="1200" b="0" dirty="0" smtClean="0">
                <a:latin typeface="Arial"/>
                <a:cs typeface="Arial"/>
              </a:rPr>
              <a:t>Upgrade, </a:t>
            </a:r>
          </a:p>
          <a:p>
            <a:r>
              <a:rPr lang="en-US" sz="1200" b="0" dirty="0" smtClean="0"/>
              <a:t>F</a:t>
            </a:r>
            <a:r>
              <a:rPr lang="en-US" sz="1200" b="0" dirty="0" smtClean="0"/>
              <a:t>. </a:t>
            </a:r>
            <a:r>
              <a:rPr lang="en-US" sz="1200" b="0" dirty="0" err="1" smtClean="0"/>
              <a:t>Borgnolutti</a:t>
            </a:r>
            <a:r>
              <a:rPr lang="en-US" sz="1200" b="0" dirty="0" smtClean="0"/>
              <a:t>, P. </a:t>
            </a:r>
            <a:r>
              <a:rPr lang="en-US" sz="1200" b="0" dirty="0" err="1" smtClean="0"/>
              <a:t>Fessia</a:t>
            </a:r>
            <a:r>
              <a:rPr lang="en-US" sz="1200" b="0" dirty="0" smtClean="0"/>
              <a:t> and E. </a:t>
            </a:r>
            <a:r>
              <a:rPr lang="en-US" sz="1200" b="0" dirty="0" err="1" smtClean="0"/>
              <a:t>Todesco</a:t>
            </a:r>
            <a:r>
              <a:rPr lang="en-US" sz="1200" b="0" dirty="0" smtClean="0"/>
              <a:t>, </a:t>
            </a:r>
            <a:r>
              <a:rPr lang="en-US" sz="1200" b="0" dirty="0" err="1" smtClean="0"/>
              <a:t>sLHC</a:t>
            </a:r>
            <a:r>
              <a:rPr lang="en-US" sz="1200" b="0" dirty="0" smtClean="0"/>
              <a:t> Project Report </a:t>
            </a:r>
            <a:r>
              <a:rPr lang="en-US" sz="1200" b="0" dirty="0" smtClean="0"/>
              <a:t>0001, </a:t>
            </a:r>
            <a:r>
              <a:rPr lang="en-US" sz="1200" b="0" dirty="0" smtClean="0"/>
              <a:t>18 May 2009</a:t>
            </a:r>
            <a:endParaRPr lang="en-GB" sz="1200" b="0" dirty="0">
              <a:latin typeface="Arial"/>
              <a:cs typeface="Arial"/>
            </a:endParaRPr>
          </a:p>
        </p:txBody>
      </p:sp>
      <p:pic>
        <p:nvPicPr>
          <p:cNvPr id="10" name="Picture 9" descr="table21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905000" y="2362200"/>
            <a:ext cx="4114800" cy="3487782"/>
          </a:xfrm>
          <a:prstGeom prst="rect">
            <a:avLst/>
          </a:prstGeom>
        </p:spPr>
      </p:pic>
      <p:pic>
        <p:nvPicPr>
          <p:cNvPr id="11" name="Picture 10" descr="table21-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638800" y="2743199"/>
            <a:ext cx="3235472" cy="32932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IT </a:t>
            </a:r>
            <a:r>
              <a:rPr lang="en-GB" dirty="0" err="1" smtClean="0"/>
              <a:t>quadrupole</a:t>
            </a:r>
            <a:r>
              <a:rPr lang="en-GB" dirty="0" smtClean="0"/>
              <a:t>: acceptance criteria and scenarios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Acceptance criteria: (what do we call success ?)  (</a:t>
            </a:r>
            <a:r>
              <a:rPr lang="en-GB" dirty="0" err="1" smtClean="0"/>
              <a:t>t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&lt; 3 quenches to reach nominal gradient</a:t>
            </a:r>
          </a:p>
          <a:p>
            <a:pPr lvl="1"/>
            <a:r>
              <a:rPr lang="en-GB" dirty="0" smtClean="0"/>
              <a:t>&lt; 10 quenches to reach 110% of nominal gradient</a:t>
            </a:r>
          </a:p>
          <a:p>
            <a:pPr lvl="1"/>
            <a:r>
              <a:rPr lang="en-GB" dirty="0" smtClean="0"/>
              <a:t>Maximum 1 quench after thermal cycle to reach nominal gradient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Scenario for IT Quad</a:t>
            </a:r>
          </a:p>
          <a:p>
            <a:pPr lvl="1"/>
            <a:r>
              <a:rPr lang="en-GB" dirty="0" smtClean="0"/>
              <a:t>HQ 1 </a:t>
            </a:r>
            <a:r>
              <a:rPr lang="en-GB" dirty="0" err="1" smtClean="0"/>
              <a:t>m</a:t>
            </a:r>
            <a:r>
              <a:rPr lang="en-GB" dirty="0" smtClean="0"/>
              <a:t> short models (ongoing)</a:t>
            </a:r>
          </a:p>
          <a:p>
            <a:pPr lvl="1"/>
            <a:r>
              <a:rPr lang="en-GB" dirty="0" smtClean="0"/>
              <a:t>(3.4 </a:t>
            </a:r>
            <a:r>
              <a:rPr lang="en-GB" dirty="0" err="1" smtClean="0"/>
              <a:t>m</a:t>
            </a:r>
            <a:r>
              <a:rPr lang="en-GB" dirty="0" smtClean="0"/>
              <a:t> or) 6 </a:t>
            </a:r>
            <a:r>
              <a:rPr lang="en-GB" dirty="0" err="1" smtClean="0"/>
              <a:t>m</a:t>
            </a:r>
            <a:r>
              <a:rPr lang="en-GB" dirty="0" smtClean="0"/>
              <a:t> long models by mid 2013</a:t>
            </a:r>
          </a:p>
          <a:p>
            <a:pPr lvl="1"/>
            <a:r>
              <a:rPr lang="en-GB" dirty="0" smtClean="0"/>
              <a:t>8 </a:t>
            </a:r>
            <a:r>
              <a:rPr lang="en-GB" dirty="0" err="1" smtClean="0"/>
              <a:t>m</a:t>
            </a:r>
            <a:r>
              <a:rPr lang="en-GB" dirty="0" smtClean="0"/>
              <a:t> or 10 </a:t>
            </a:r>
            <a:r>
              <a:rPr lang="en-GB" dirty="0" err="1" smtClean="0"/>
              <a:t>m</a:t>
            </a:r>
            <a:r>
              <a:rPr lang="en-GB" dirty="0" smtClean="0"/>
              <a:t> production readiness by end 2014 (1+ working magnet)</a:t>
            </a:r>
          </a:p>
          <a:p>
            <a:pPr lvl="1"/>
            <a:r>
              <a:rPr lang="en-GB" dirty="0" smtClean="0"/>
              <a:t>Production between ½ US , ½ CERN or 100% US (</a:t>
            </a:r>
            <a:r>
              <a:rPr lang="en-GB" dirty="0" err="1" smtClean="0"/>
              <a:t>t</a:t>
            </a:r>
            <a:r>
              <a:rPr lang="en-GB" dirty="0" smtClean="0"/>
              <a:t>) </a:t>
            </a:r>
          </a:p>
          <a:p>
            <a:pPr lvl="2">
              <a:buNone/>
            </a:pPr>
            <a:r>
              <a:rPr lang="en-GB" sz="1800" smtClean="0"/>
              <a:t>	CERN </a:t>
            </a:r>
            <a:r>
              <a:rPr lang="en-GB" sz="1800" dirty="0" smtClean="0"/>
              <a:t>wants to master the technology in any case</a:t>
            </a:r>
          </a:p>
          <a:p>
            <a:pPr lvl="1"/>
            <a:r>
              <a:rPr lang="en-GB" dirty="0" smtClean="0"/>
              <a:t>String test at CERN needed (preferably all CM tested at CERN) (</a:t>
            </a:r>
            <a:r>
              <a:rPr lang="en-GB" dirty="0" err="1" smtClean="0"/>
              <a:t>t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HW ready for installation by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5EE7C4-606D-2D40-A955-0835C2806562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-128"/>
              </a:rPr>
              <a:t>11 T – 11 m Twin Dipole for DS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C5C0C-1F2F-BD40-8E0C-C9FFE1816E50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371600"/>
            <a:ext cx="6858000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3" descr="untitled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971800"/>
            <a:ext cx="6705600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TextBox 10"/>
          <p:cNvSpPr txBox="1">
            <a:spLocks noChangeArrowheads="1"/>
          </p:cNvSpPr>
          <p:nvPr/>
        </p:nvSpPr>
        <p:spPr bwMode="auto">
          <a:xfrm>
            <a:off x="6858000" y="1295400"/>
            <a:ext cx="2286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Shift in the magnet position requires to make room for collimators (red squares).</a:t>
            </a:r>
          </a:p>
        </p:txBody>
      </p:sp>
      <p:sp>
        <p:nvSpPr>
          <p:cNvPr id="45063" name="TextBox 11"/>
          <p:cNvSpPr txBox="1">
            <a:spLocks noChangeArrowheads="1"/>
          </p:cNvSpPr>
          <p:nvPr/>
        </p:nvSpPr>
        <p:spPr bwMode="auto">
          <a:xfrm>
            <a:off x="6553200" y="3048000"/>
            <a:ext cx="2590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1800" dirty="0"/>
              <a:t>Alternative option based on stronger and shorter magnets (blue rectangles).</a:t>
            </a:r>
            <a:endParaRPr lang="en-US" sz="1800" dirty="0"/>
          </a:p>
        </p:txBody>
      </p:sp>
      <p:pic>
        <p:nvPicPr>
          <p:cNvPr id="45064" name="Picture 6" descr="MB-Xsection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4114800"/>
            <a:ext cx="39020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5" name="Picture 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191000" y="4191000"/>
            <a:ext cx="430053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14"/>
          <p:cNvSpPr>
            <a:spLocks noChangeAspect="1"/>
          </p:cNvSpPr>
          <p:nvPr/>
        </p:nvSpPr>
        <p:spPr>
          <a:xfrm>
            <a:off x="7205663" y="5638800"/>
            <a:ext cx="109537" cy="1095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-128"/>
              </a:rPr>
              <a:t>Crab Cavities</a:t>
            </a:r>
          </a:p>
        </p:txBody>
      </p:sp>
      <p:grpSp>
        <p:nvGrpSpPr>
          <p:cNvPr id="41988" name="Group 5"/>
          <p:cNvGrpSpPr>
            <a:grpSpLocks/>
          </p:cNvGrpSpPr>
          <p:nvPr/>
        </p:nvGrpSpPr>
        <p:grpSpPr bwMode="auto">
          <a:xfrm>
            <a:off x="5257800" y="1828800"/>
            <a:ext cx="2994025" cy="1752600"/>
            <a:chOff x="1371600" y="914400"/>
            <a:chExt cx="6422360" cy="3733800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1371600" y="914400"/>
              <a:ext cx="5029601" cy="3733800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981146" y="1066594"/>
              <a:ext cx="5639145" cy="3581606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5103788" y="1523172"/>
              <a:ext cx="990938" cy="764347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10800000">
              <a:off x="2665607" y="1218786"/>
              <a:ext cx="1144174" cy="686560"/>
            </a:xfrm>
            <a:prstGeom prst="straightConnector1">
              <a:avLst/>
            </a:prstGeom>
            <a:ln w="34925">
              <a:solidFill>
                <a:srgbClr val="0000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6237748" y="1178201"/>
              <a:ext cx="755972" cy="2638011"/>
            </a:xfrm>
            <a:custGeom>
              <a:avLst/>
              <a:gdLst>
                <a:gd name="connsiteX0" fmla="*/ 36945 w 755072"/>
                <a:gd name="connsiteY0" fmla="*/ 0 h 2639291"/>
                <a:gd name="connsiteX1" fmla="*/ 743527 w 755072"/>
                <a:gd name="connsiteY1" fmla="*/ 928255 h 2639291"/>
                <a:gd name="connsiteX2" fmla="*/ 106218 w 755072"/>
                <a:gd name="connsiteY2" fmla="*/ 2396837 h 2639291"/>
                <a:gd name="connsiteX3" fmla="*/ 106218 w 755072"/>
                <a:gd name="connsiteY3" fmla="*/ 2382982 h 2639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5072" h="2639291">
                  <a:moveTo>
                    <a:pt x="36945" y="0"/>
                  </a:moveTo>
                  <a:cubicBezTo>
                    <a:pt x="384463" y="264391"/>
                    <a:pt x="731982" y="528782"/>
                    <a:pt x="743527" y="928255"/>
                  </a:cubicBezTo>
                  <a:cubicBezTo>
                    <a:pt x="755072" y="1327728"/>
                    <a:pt x="212436" y="2154383"/>
                    <a:pt x="106218" y="2396837"/>
                  </a:cubicBezTo>
                  <a:cubicBezTo>
                    <a:pt x="0" y="2639291"/>
                    <a:pt x="106218" y="2382982"/>
                    <a:pt x="106218" y="2382982"/>
                  </a:cubicBezTo>
                </a:path>
              </a:pathLst>
            </a:custGeom>
            <a:ln w="34925">
              <a:solidFill>
                <a:schemeClr val="bg1">
                  <a:lumMod val="50000"/>
                </a:schemeClr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1997" name="TextBox 11"/>
            <p:cNvSpPr txBox="1">
              <a:spLocks noChangeArrowheads="1"/>
            </p:cNvSpPr>
            <p:nvPr/>
          </p:nvSpPr>
          <p:spPr bwMode="auto">
            <a:xfrm>
              <a:off x="7239000" y="2209800"/>
              <a:ext cx="55496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i="1" dirty="0">
                  <a:solidFill>
                    <a:srgbClr val="7F7F7F"/>
                  </a:solidFill>
                  <a:latin typeface="Symbol" charset="2"/>
                </a:rPr>
                <a:t>q</a:t>
              </a:r>
              <a:r>
                <a:rPr lang="en-US" sz="3600" i="1" baseline="-25000" dirty="0">
                  <a:solidFill>
                    <a:srgbClr val="7F7F7F"/>
                  </a:solidFill>
                  <a:latin typeface="Calibri" charset="0"/>
                </a:rPr>
                <a:t>c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3734865" y="2591904"/>
              <a:ext cx="1447246" cy="304386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353474" y="2591904"/>
              <a:ext cx="1447246" cy="304386"/>
            </a:xfrm>
            <a:prstGeom prst="ellipse">
              <a:avLst/>
            </a:prstGeom>
            <a:solidFill>
              <a:srgbClr val="FF0000">
                <a:alpha val="7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 rot="19422144">
              <a:off x="1626997" y="3751954"/>
              <a:ext cx="1447243" cy="30438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 rot="1983671">
              <a:off x="5829114" y="3806067"/>
              <a:ext cx="1447243" cy="307767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rot="5400000">
              <a:off x="2780995" y="4000535"/>
              <a:ext cx="382174" cy="0"/>
            </a:xfrm>
            <a:prstGeom prst="straightConnector1">
              <a:avLst/>
            </a:prstGeom>
            <a:ln w="34925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16200000" flipV="1">
              <a:off x="1486988" y="3926130"/>
              <a:ext cx="382174" cy="0"/>
            </a:xfrm>
            <a:prstGeom prst="straightConnector1">
              <a:avLst/>
            </a:prstGeom>
            <a:ln w="34925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5400000" flipH="1" flipV="1">
              <a:off x="6976292" y="3922735"/>
              <a:ext cx="378791" cy="3404"/>
            </a:xfrm>
            <a:prstGeom prst="straightConnector1">
              <a:avLst/>
            </a:prstGeom>
            <a:ln w="34925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5400000">
              <a:off x="5677187" y="3998832"/>
              <a:ext cx="382174" cy="3406"/>
            </a:xfrm>
            <a:prstGeom prst="straightConnector1">
              <a:avLst/>
            </a:prstGeom>
            <a:ln w="34925">
              <a:solidFill>
                <a:schemeClr val="tx1">
                  <a:lumMod val="85000"/>
                  <a:lumOff val="1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989" name="Picture 20" descr="cavitydesigns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03650" y="3873600"/>
            <a:ext cx="53403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2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066800"/>
            <a:ext cx="4483100" cy="320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1" name="TextBox 22"/>
          <p:cNvSpPr txBox="1">
            <a:spLocks noChangeArrowheads="1"/>
          </p:cNvSpPr>
          <p:nvPr/>
        </p:nvSpPr>
        <p:spPr bwMode="auto">
          <a:xfrm>
            <a:off x="304800" y="4191000"/>
            <a:ext cx="37338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Elliptical 800 MHz  not far from being designed. Require 400 mm beam-beam</a:t>
            </a:r>
          </a:p>
          <a:p>
            <a:endParaRPr lang="en-US" sz="1600" dirty="0"/>
          </a:p>
          <a:p>
            <a:r>
              <a:rPr lang="en-US" sz="1600" dirty="0"/>
              <a:t>400 MHz small cavity  under conceptual study, they can (?) fit in 194 mm beam-beam. Required for final solution</a:t>
            </a:r>
          </a:p>
          <a:p>
            <a:endParaRPr lang="en-US" sz="1600" dirty="0"/>
          </a:p>
          <a:p>
            <a:r>
              <a:rPr lang="en-US" sz="1600" dirty="0"/>
              <a:t>Ref. : F. Zimmermann, Ed Ciapala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C5C0C-1F2F-BD40-8E0C-C9FFE1816E50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Early separation scheme</a:t>
            </a:r>
            <a:br>
              <a:rPr lang="en-US" dirty="0" smtClean="0"/>
            </a:br>
            <a:r>
              <a:rPr lang="en-US" dirty="0" smtClean="0"/>
              <a:t>possible alternative/complement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C5C0C-1F2F-BD40-8E0C-C9FFE1816E50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524000"/>
            <a:ext cx="52768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200" y="2876550"/>
            <a:ext cx="51625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4267200"/>
            <a:ext cx="67373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550025" y="4876800"/>
            <a:ext cx="25939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5" name="TextBox 10"/>
          <p:cNvSpPr txBox="1">
            <a:spLocks noChangeArrowheads="1"/>
          </p:cNvSpPr>
          <p:nvPr/>
        </p:nvSpPr>
        <p:spPr bwMode="auto">
          <a:xfrm>
            <a:off x="5334000" y="1295400"/>
            <a:ext cx="3810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Nb3Sn at 8.5 T to have margin for heat deposition</a:t>
            </a:r>
          </a:p>
          <a:p>
            <a:r>
              <a:rPr lang="en-US" sz="1800" dirty="0"/>
              <a:t>13 m from IP</a:t>
            </a:r>
          </a:p>
          <a:p>
            <a:endParaRPr lang="en-US" sz="1800" dirty="0"/>
          </a:p>
          <a:p>
            <a:r>
              <a:rPr lang="en-US" sz="1800" dirty="0"/>
              <a:t>Integration difficult but not impossible </a:t>
            </a:r>
          </a:p>
          <a:p>
            <a:r>
              <a:rPr lang="en-US" sz="1800" dirty="0"/>
              <a:t>Leveling very easy…</a:t>
            </a:r>
          </a:p>
          <a:p>
            <a:endParaRPr lang="en-US" sz="1800" dirty="0"/>
          </a:p>
          <a:p>
            <a:r>
              <a:rPr lang="en-US" sz="1800" dirty="0"/>
              <a:t>Ref. : </a:t>
            </a:r>
          </a:p>
          <a:p>
            <a:r>
              <a:rPr lang="en-US" sz="1800" dirty="0"/>
              <a:t>JP Koutchouk and G. Sterbini</a:t>
            </a:r>
          </a:p>
          <a:p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>
                <a:latin typeface="Arial" charset="0"/>
                <a:ea typeface="ＭＳ Ｐゴシック" charset="-128"/>
              </a:rPr>
              <a:t>SC link to remove Po.Conv. from H.Rad.</a:t>
            </a:r>
            <a:endParaRPr lang="en-US" dirty="0" smtClean="0">
              <a:latin typeface="Arial" charset="0"/>
              <a:ea typeface="ＭＳ Ｐゴシック" charset="-128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C5C0C-1F2F-BD40-8E0C-C9FFE1816E50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46083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750" y="1773238"/>
            <a:ext cx="3211513" cy="451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6825" y="4221163"/>
            <a:ext cx="3557588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TextBox 4"/>
          <p:cNvSpPr txBox="1">
            <a:spLocks noChangeArrowheads="1"/>
          </p:cNvSpPr>
          <p:nvPr/>
        </p:nvSpPr>
        <p:spPr bwMode="auto">
          <a:xfrm>
            <a:off x="5410200" y="3581400"/>
            <a:ext cx="3594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Semi-horizontal link (100-700 m) </a:t>
            </a:r>
          </a:p>
        </p:txBody>
      </p:sp>
      <p:sp>
        <p:nvSpPr>
          <p:cNvPr id="46086" name="TextBox 5"/>
          <p:cNvSpPr txBox="1">
            <a:spLocks noChangeArrowheads="1"/>
          </p:cNvSpPr>
          <p:nvPr/>
        </p:nvSpPr>
        <p:spPr bwMode="auto">
          <a:xfrm>
            <a:off x="3779838" y="3284538"/>
            <a:ext cx="1539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Vertical link</a:t>
            </a:r>
          </a:p>
          <a:p>
            <a:r>
              <a:rPr lang="fr-CH" sz="1800"/>
              <a:t>H = 100 m</a:t>
            </a:r>
            <a:endParaRPr lang="en-US" sz="1800" dirty="0"/>
          </a:p>
        </p:txBody>
      </p:sp>
      <p:pic>
        <p:nvPicPr>
          <p:cNvPr id="46087" name="Picture 1"/>
          <p:cNvPicPr>
            <a:picLocks noChangeAspect="1" noChangeArrowheads="1"/>
          </p:cNvPicPr>
          <p:nvPr/>
        </p:nvPicPr>
        <p:blipFill>
          <a:blip r:embed="rId4" cstate="screen"/>
          <a:srcRect b="31760"/>
          <a:stretch>
            <a:fillRect/>
          </a:stretch>
        </p:blipFill>
        <p:spPr bwMode="auto">
          <a:xfrm>
            <a:off x="7283450" y="1412875"/>
            <a:ext cx="18605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580063" y="3068638"/>
            <a:ext cx="1465262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9" name="Picture 8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364163" y="1341438"/>
            <a:ext cx="1731962" cy="17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6090" name="Group 9"/>
          <p:cNvGrpSpPr>
            <a:grpSpLocks/>
          </p:cNvGrpSpPr>
          <p:nvPr/>
        </p:nvGrpSpPr>
        <p:grpSpPr bwMode="auto">
          <a:xfrm>
            <a:off x="4114800" y="1557338"/>
            <a:ext cx="1371600" cy="1603375"/>
            <a:chOff x="783188" y="1524000"/>
            <a:chExt cx="1682451" cy="1889039"/>
          </a:xfrm>
        </p:grpSpPr>
        <p:pic>
          <p:nvPicPr>
            <p:cNvPr id="46091" name="Picture 10"/>
            <p:cNvPicPr>
              <a:picLocks noChangeAspect="1" noChangeArrowheads="1"/>
            </p:cNvPicPr>
            <p:nvPr/>
          </p:nvPicPr>
          <p:blipFill>
            <a:blip r:embed="rId7" cstate="screen"/>
            <a:srcRect t="3960"/>
            <a:stretch>
              <a:fillRect/>
            </a:stretch>
          </p:blipFill>
          <p:spPr bwMode="auto">
            <a:xfrm>
              <a:off x="1066800" y="1524000"/>
              <a:ext cx="1095375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92" name="TextBox 11"/>
            <p:cNvSpPr txBox="1">
              <a:spLocks noChangeArrowheads="1"/>
            </p:cNvSpPr>
            <p:nvPr/>
          </p:nvSpPr>
          <p:spPr bwMode="auto">
            <a:xfrm>
              <a:off x="783188" y="2651917"/>
              <a:ext cx="1682451" cy="761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/>
                <a:t>1.1 mm  </a:t>
              </a:r>
            </a:p>
            <a:p>
              <a:r>
                <a:rPr lang="en-US" sz="1800" dirty="0"/>
                <a:t>MgB</a:t>
              </a:r>
              <a:r>
                <a:rPr lang="en-US" sz="1800" baseline="-25000" dirty="0"/>
                <a:t>2</a:t>
              </a:r>
              <a:r>
                <a:rPr lang="en-US" sz="1800" dirty="0"/>
                <a:t> wire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>
                <a:latin typeface="Arial" charset="0"/>
                <a:ea typeface="ＭＳ Ｐゴシック" charset="-128"/>
              </a:rPr>
              <a:t>SC link scheme</a:t>
            </a:r>
            <a:endParaRPr lang="en-US" dirty="0" smtClean="0">
              <a:latin typeface="Arial" charset="0"/>
              <a:ea typeface="ＭＳ Ｐゴシック" charset="-128"/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C5C0C-1F2F-BD40-8E0C-C9FFE1816E50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grpSp>
        <p:nvGrpSpPr>
          <p:cNvPr id="47107" name="Group 2"/>
          <p:cNvGrpSpPr>
            <a:grpSpLocks/>
          </p:cNvGrpSpPr>
          <p:nvPr/>
        </p:nvGrpSpPr>
        <p:grpSpPr bwMode="auto">
          <a:xfrm>
            <a:off x="192088" y="1196975"/>
            <a:ext cx="7845425" cy="5407025"/>
            <a:chOff x="228600" y="1371600"/>
            <a:chExt cx="7845064" cy="5407823"/>
          </a:xfrm>
        </p:grpSpPr>
        <p:pic>
          <p:nvPicPr>
            <p:cNvPr id="47112" name="Picture 3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5791200" y="1752600"/>
              <a:ext cx="2253615" cy="3620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7113" name="Group 28"/>
            <p:cNvGrpSpPr>
              <a:grpSpLocks/>
            </p:cNvGrpSpPr>
            <p:nvPr/>
          </p:nvGrpSpPr>
          <p:grpSpPr bwMode="auto">
            <a:xfrm>
              <a:off x="1524000" y="1371600"/>
              <a:ext cx="3429000" cy="3989070"/>
              <a:chOff x="1524000" y="1676400"/>
              <a:chExt cx="3429000" cy="3989070"/>
            </a:xfrm>
          </p:grpSpPr>
          <p:grpSp>
            <p:nvGrpSpPr>
              <p:cNvPr id="47123" name="Group 23"/>
              <p:cNvGrpSpPr>
                <a:grpSpLocks/>
              </p:cNvGrpSpPr>
              <p:nvPr/>
            </p:nvGrpSpPr>
            <p:grpSpPr bwMode="auto">
              <a:xfrm>
                <a:off x="1524000" y="2438400"/>
                <a:ext cx="3380423" cy="3227070"/>
                <a:chOff x="1524000" y="2438400"/>
                <a:chExt cx="3380423" cy="3227070"/>
              </a:xfrm>
            </p:grpSpPr>
            <p:pic>
              <p:nvPicPr>
                <p:cNvPr id="47126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screen"/>
                <a:srcRect/>
                <a:stretch>
                  <a:fillRect/>
                </a:stretch>
              </p:blipFill>
              <p:spPr bwMode="auto">
                <a:xfrm>
                  <a:off x="1524000" y="2438400"/>
                  <a:ext cx="3380423" cy="32270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7127" name="Picture 3"/>
                <p:cNvPicPr>
                  <a:picLocks noChangeAspect="1" noChangeArrowheads="1"/>
                </p:cNvPicPr>
                <p:nvPr/>
              </p:nvPicPr>
              <p:blipFill>
                <a:blip r:embed="rId4" cstate="screen"/>
                <a:srcRect/>
                <a:stretch>
                  <a:fillRect/>
                </a:stretch>
              </p:blipFill>
              <p:spPr bwMode="auto">
                <a:xfrm>
                  <a:off x="2590800" y="3886200"/>
                  <a:ext cx="1305176" cy="12972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cxnSp>
            <p:nvCxnSpPr>
              <p:cNvPr id="16" name="Straight Arrow Connector 15"/>
              <p:cNvCxnSpPr/>
              <p:nvPr/>
            </p:nvCxnSpPr>
            <p:spPr>
              <a:xfrm>
                <a:off x="1523940" y="2057456"/>
                <a:ext cx="3428842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125" name="TextBox 16"/>
              <p:cNvSpPr txBox="1">
                <a:spLocks noChangeArrowheads="1"/>
              </p:cNvSpPr>
              <p:nvPr/>
            </p:nvSpPr>
            <p:spPr bwMode="auto">
              <a:xfrm>
                <a:off x="2514600" y="1676400"/>
                <a:ext cx="126028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dirty="0">
                    <a:sym typeface="Symbol" charset="2"/>
                  </a:rPr>
                  <a:t>220 mm</a:t>
                </a:r>
                <a:endParaRPr lang="en-US" dirty="0"/>
              </a:p>
            </p:txBody>
          </p:sp>
        </p:grpSp>
        <p:sp>
          <p:nvSpPr>
            <p:cNvPr id="47114" name="TextBox 5"/>
            <p:cNvSpPr txBox="1">
              <a:spLocks noChangeArrowheads="1"/>
            </p:cNvSpPr>
            <p:nvPr/>
          </p:nvSpPr>
          <p:spPr bwMode="auto">
            <a:xfrm>
              <a:off x="2971800" y="3048000"/>
              <a:ext cx="4972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/>
                <a:t>He 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rot="5400000" flipH="1" flipV="1">
              <a:off x="2057235" y="5182214"/>
              <a:ext cx="838324" cy="53337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116" name="TextBox 7"/>
            <p:cNvSpPr txBox="1">
              <a:spLocks noChangeArrowheads="1"/>
            </p:cNvSpPr>
            <p:nvPr/>
          </p:nvSpPr>
          <p:spPr bwMode="auto">
            <a:xfrm>
              <a:off x="2133600" y="5791200"/>
              <a:ext cx="141096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/>
                <a:t>Thermal shield</a:t>
              </a:r>
            </a:p>
          </p:txBody>
        </p:sp>
        <p:sp>
          <p:nvSpPr>
            <p:cNvPr id="47117" name="TextBox 8"/>
            <p:cNvSpPr txBox="1">
              <a:spLocks noChangeArrowheads="1"/>
            </p:cNvSpPr>
            <p:nvPr/>
          </p:nvSpPr>
          <p:spPr bwMode="auto">
            <a:xfrm>
              <a:off x="2971800" y="4953000"/>
              <a:ext cx="4972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/>
                <a:t>He 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rot="5400000" flipH="1" flipV="1">
              <a:off x="1180990" y="4229551"/>
              <a:ext cx="685901" cy="30478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1371547" y="4267627"/>
              <a:ext cx="761965" cy="45726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120" name="TextBox 11"/>
            <p:cNvSpPr txBox="1">
              <a:spLocks noChangeArrowheads="1"/>
            </p:cNvSpPr>
            <p:nvPr/>
          </p:nvSpPr>
          <p:spPr bwMode="auto">
            <a:xfrm>
              <a:off x="228600" y="4800600"/>
              <a:ext cx="171502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/>
                <a:t>Vacuum insulation</a:t>
              </a:r>
            </a:p>
            <a:p>
              <a:r>
                <a:rPr lang="en-US" sz="1600" dirty="0"/>
                <a:t>plus MLI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16200000" flipV="1">
              <a:off x="3543000" y="4839322"/>
              <a:ext cx="1524225" cy="114294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122" name="TextBox 13"/>
            <p:cNvSpPr txBox="1">
              <a:spLocks noChangeArrowheads="1"/>
            </p:cNvSpPr>
            <p:nvPr/>
          </p:nvSpPr>
          <p:spPr bwMode="auto">
            <a:xfrm>
              <a:off x="2169932" y="6194648"/>
              <a:ext cx="590373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/>
                <a:t>Superconducting 200 kA MgB</a:t>
              </a:r>
              <a:r>
                <a:rPr lang="en-US" sz="1600" baseline="-25000" dirty="0"/>
                <a:t>2</a:t>
              </a:r>
              <a:r>
                <a:rPr lang="en-US" sz="1600" dirty="0"/>
                <a:t> multi-circuit assembly (</a:t>
              </a:r>
              <a:r>
                <a:rPr lang="en-US" sz="1600" dirty="0">
                  <a:sym typeface="Symbol" charset="2"/>
                </a:rPr>
                <a:t>est60 mm)</a:t>
              </a:r>
              <a:r>
                <a:rPr lang="en-US" sz="1600" dirty="0"/>
                <a:t> </a:t>
              </a:r>
            </a:p>
            <a:p>
              <a:r>
                <a:rPr lang="en-US" sz="1600" dirty="0"/>
                <a:t>100 electrically insulated cables 120 A, 600 A and 7000 A </a:t>
              </a:r>
            </a:p>
          </p:txBody>
        </p:sp>
      </p:grp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5" cstate="screen"/>
          <a:srcRect l="-16840" b="-23373"/>
          <a:stretch>
            <a:fillRect/>
          </a:stretch>
        </p:blipFill>
        <p:spPr bwMode="auto">
          <a:xfrm>
            <a:off x="152400" y="5761038"/>
            <a:ext cx="1825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52400" y="6172200"/>
            <a:ext cx="14605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TextBox 21"/>
          <p:cNvSpPr txBox="1">
            <a:spLocks noChangeArrowheads="1"/>
          </p:cNvSpPr>
          <p:nvPr/>
        </p:nvSpPr>
        <p:spPr bwMode="auto">
          <a:xfrm>
            <a:off x="457200" y="5638800"/>
            <a:ext cx="12176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MgB</a:t>
            </a:r>
            <a:r>
              <a:rPr lang="en-US" sz="1600" baseline="-25000" dirty="0"/>
              <a:t>2 </a:t>
            </a:r>
            <a:r>
              <a:rPr lang="en-US" sz="1600" dirty="0"/>
              <a:t>strand</a:t>
            </a:r>
          </a:p>
        </p:txBody>
      </p:sp>
      <p:sp>
        <p:nvSpPr>
          <p:cNvPr id="47111" name="TextBox 22"/>
          <p:cNvSpPr txBox="1">
            <a:spLocks noChangeArrowheads="1"/>
          </p:cNvSpPr>
          <p:nvPr/>
        </p:nvSpPr>
        <p:spPr bwMode="auto">
          <a:xfrm>
            <a:off x="457200" y="6062663"/>
            <a:ext cx="12144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Cu stabilizer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Luminosity...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C5C0C-1F2F-BD40-8E0C-C9FFE1816E5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66725" y="1143000"/>
            <a:ext cx="8677275" cy="358140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indent="-28575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Constants               Beam intensity              Beam focusing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Beam intensity</a:t>
            </a:r>
          </a:p>
          <a:p>
            <a:pPr marL="1143000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</a:t>
            </a:r>
            <a:r>
              <a:rPr kumimoji="0" lang="en-US" sz="1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 number of particle per bunch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[1.15 10</a:t>
            </a:r>
            <a:r>
              <a:rPr kumimoji="0" lang="en-US" sz="14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11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]</a:t>
            </a:r>
            <a:endParaRPr kumimoji="0" lang="en-US" sz="16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</a:t>
            </a:r>
            <a:r>
              <a:rPr kumimoji="0" lang="en-US" sz="16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 number of bunches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[2808]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Beam focusing</a:t>
            </a:r>
          </a:p>
          <a:p>
            <a:pPr marL="1143000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b</a:t>
            </a:r>
            <a:r>
              <a:rPr kumimoji="0" lang="en-US" sz="16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beta function in the IP (transverse size of the beam)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[55 cm]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geometrical loss reduction factor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[0.86]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38200" y="1371600"/>
            <a:ext cx="4138612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762000" y="2209800"/>
            <a:ext cx="717550" cy="6223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V="1">
            <a:off x="2895600" y="2362200"/>
            <a:ext cx="171450" cy="5095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H="1" flipV="1">
            <a:off x="4724400" y="2438400"/>
            <a:ext cx="204788" cy="3698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1449388" y="1363663"/>
            <a:ext cx="941387" cy="1273175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20"/>
          <p:cNvSpPr>
            <a:spLocks noChangeArrowheads="1"/>
          </p:cNvSpPr>
          <p:nvPr/>
        </p:nvSpPr>
        <p:spPr bwMode="auto">
          <a:xfrm>
            <a:off x="2401888" y="1544638"/>
            <a:ext cx="1327150" cy="838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21"/>
          <p:cNvSpPr>
            <a:spLocks noChangeArrowheads="1"/>
          </p:cNvSpPr>
          <p:nvPr/>
        </p:nvSpPr>
        <p:spPr bwMode="auto">
          <a:xfrm>
            <a:off x="3676650" y="1158875"/>
            <a:ext cx="1327150" cy="1366838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3400" y="4648200"/>
            <a:ext cx="4523518" cy="19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6400800" y="1600200"/>
            <a:ext cx="1981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fr-CH" sz="2000" dirty="0">
                <a:latin typeface="Arial"/>
                <a:cs typeface="Arial"/>
              </a:rPr>
              <a:t>Nominal Luminosity  </a:t>
            </a:r>
          </a:p>
          <a:p>
            <a:r>
              <a:rPr lang="fr-CH" sz="2000" dirty="0">
                <a:latin typeface="Arial"/>
                <a:cs typeface="Arial"/>
              </a:rPr>
              <a:t>1· 10</a:t>
            </a:r>
            <a:r>
              <a:rPr lang="fr-CH" sz="2000" baseline="30000" dirty="0">
                <a:latin typeface="Arial"/>
                <a:cs typeface="Arial"/>
              </a:rPr>
              <a:t>34</a:t>
            </a:r>
            <a:r>
              <a:rPr lang="fr-CH" sz="2000" dirty="0">
                <a:latin typeface="Arial"/>
                <a:cs typeface="Arial"/>
              </a:rPr>
              <a:t> cm</a:t>
            </a:r>
            <a:r>
              <a:rPr lang="fr-CH" sz="2000" baseline="30000" dirty="0">
                <a:latin typeface="Arial"/>
                <a:cs typeface="Arial"/>
              </a:rPr>
              <a:t>-2</a:t>
            </a:r>
            <a:r>
              <a:rPr lang="fr-CH" sz="2000" dirty="0">
                <a:latin typeface="Arial"/>
                <a:cs typeface="Arial"/>
              </a:rPr>
              <a:t>s</a:t>
            </a:r>
            <a:r>
              <a:rPr lang="fr-CH" sz="2000" baseline="30000" dirty="0">
                <a:latin typeface="Arial"/>
                <a:cs typeface="Arial"/>
              </a:rPr>
              <a:t>-1</a:t>
            </a:r>
            <a:endParaRPr lang="en-US" sz="2000" baseline="30000" dirty="0">
              <a:latin typeface="Arial"/>
              <a:cs typeface="Arial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5181600" y="4482000"/>
            <a:ext cx="3810000" cy="2133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The experiments are though only interested in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Integrated Luminosity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b="0" kern="0" dirty="0" smtClean="0">
                <a:latin typeface="Arial" charset="0"/>
              </a:rPr>
              <a:t>Peak luminosity is posing problems when very high (pileup)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288000" marR="0" lvl="0" indent="-2880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-128"/>
              </a:rPr>
              <a:t>HE-LHC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5EE7C4-606D-2D40-A955-0835C2806562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7" name="Picture 3" descr="FEF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18113" y="2781300"/>
            <a:ext cx="3925887" cy="369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8027988" y="3716338"/>
            <a:ext cx="9159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Calibri" charset="0"/>
              </a:rPr>
              <a:t>Nb</a:t>
            </a:r>
            <a:r>
              <a:rPr lang="en-US" sz="1600" baseline="-25000" dirty="0">
                <a:solidFill>
                  <a:schemeClr val="bg1"/>
                </a:solidFill>
                <a:latin typeface="Calibri" charset="0"/>
              </a:rPr>
              <a:t>3</a:t>
            </a:r>
            <a:r>
              <a:rPr lang="en-US" sz="1600" dirty="0">
                <a:solidFill>
                  <a:schemeClr val="bg1"/>
                </a:solidFill>
                <a:latin typeface="Calibri" charset="0"/>
              </a:rPr>
              <a:t>Sn + HTS </a:t>
            </a:r>
          </a:p>
          <a:p>
            <a:pPr algn="r"/>
            <a:r>
              <a:rPr lang="en-US" sz="1600" dirty="0">
                <a:solidFill>
                  <a:schemeClr val="bg1"/>
                </a:solidFill>
                <a:latin typeface="Calibri" charset="0"/>
              </a:rPr>
              <a:t>magnets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7667625" y="5013325"/>
            <a:ext cx="14763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Calibri" charset="0"/>
              </a:rPr>
              <a:t>transmission</a:t>
            </a:r>
          </a:p>
          <a:p>
            <a:pPr algn="r"/>
            <a:r>
              <a:rPr lang="en-US" sz="1600" dirty="0">
                <a:solidFill>
                  <a:schemeClr val="bg1"/>
                </a:solidFill>
                <a:latin typeface="Calibri" charset="0"/>
              </a:rPr>
              <a:t>line magnets</a:t>
            </a:r>
          </a:p>
          <a:p>
            <a:pPr algn="r"/>
            <a:r>
              <a:rPr lang="en-US" sz="1600" dirty="0">
                <a:solidFill>
                  <a:schemeClr val="bg1"/>
                </a:solidFill>
                <a:latin typeface="Calibri" charset="0"/>
              </a:rPr>
              <a:t>of new injector</a:t>
            </a:r>
          </a:p>
        </p:txBody>
      </p:sp>
      <p:pic>
        <p:nvPicPr>
          <p:cNvPr id="11" name="Picture 25" descr="New24TPotFull color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43000" y="4038600"/>
            <a:ext cx="24257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62000" y="6324600"/>
            <a:ext cx="3744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CH" sz="1800"/>
              <a:t>P. McIntyre, Texas A&amp;M, 2005</a:t>
            </a:r>
            <a:endParaRPr lang="en-US" sz="18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81000" y="1143000"/>
            <a:ext cx="8610600" cy="1676400"/>
          </a:xfrm>
        </p:spPr>
        <p:txBody>
          <a:bodyPr/>
          <a:lstStyle/>
          <a:p>
            <a:r>
              <a:rPr lang="fr-CH" dirty="0" smtClean="0"/>
              <a:t>The High Luminosity LHC or HL-LHC is the route that will enable the way to the Farthest Energy Frontier : an HE-LHC based on 20 T magnets for a 33 TeV c.o.m. collider</a:t>
            </a:r>
          </a:p>
          <a:p>
            <a:r>
              <a:rPr lang="fr-CH" dirty="0" smtClean="0"/>
              <a:t>HE-LHC Workshop 14-16 October in Malta </a:t>
            </a:r>
            <a:endParaRPr lang="en-US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0419" y="1"/>
            <a:ext cx="8634981" cy="64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5CC17C-D2DB-0F44-AD78-F773224F078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762000"/>
            <a:ext cx="9144000" cy="3810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8964613" cy="672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5CC17C-D2DB-0F44-AD78-F773224F078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>
                <a:latin typeface="Arial" charset="0"/>
                <a:ea typeface="ＭＳ Ｐゴシック" charset="-128"/>
              </a:rPr>
              <a:t>Main Magnets : MQXC</a:t>
            </a:r>
            <a:endParaRPr lang="en-US" smtClean="0">
              <a:latin typeface="Arial" charset="0"/>
              <a:ea typeface="ＭＳ Ｐゴシック" charset="-128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57200" y="1919288"/>
            <a:ext cx="4038600" cy="3887787"/>
          </a:xfrm>
        </p:spPr>
      </p:pic>
      <p:sp>
        <p:nvSpPr>
          <p:cNvPr id="22532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 lIns="102305" tIns="51153" rIns="102305" bIns="51153"/>
          <a:lstStyle/>
          <a:p>
            <a:pPr>
              <a:lnSpc>
                <a:spcPct val="80000"/>
              </a:lnSpc>
            </a:pPr>
            <a:r>
              <a:rPr lang="en-US" sz="1600" dirty="0">
                <a:latin typeface="Arial" charset="0"/>
                <a:ea typeface="ＭＳ Ｐゴシック" charset="-128"/>
              </a:rPr>
              <a:t>Coil aperture		120 mm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latin typeface="Arial" charset="0"/>
                <a:ea typeface="ＭＳ Ｐゴシック" charset="-128"/>
              </a:rPr>
              <a:t>Gradient		127 T/m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latin typeface="Arial" charset="0"/>
                <a:ea typeface="ＭＳ Ｐゴシック" charset="-128"/>
              </a:rPr>
              <a:t>Operating temp		1.9 K</a:t>
            </a:r>
            <a:endParaRPr lang="en-US" sz="1600" dirty="0">
              <a:solidFill>
                <a:srgbClr val="FF0000"/>
              </a:solidFill>
              <a:latin typeface="Arial" charset="0"/>
              <a:ea typeface="ＭＳ Ｐゴシック" charset="-128"/>
            </a:endParaRPr>
          </a:p>
          <a:p>
            <a:pPr>
              <a:lnSpc>
                <a:spcPct val="80000"/>
              </a:lnSpc>
            </a:pPr>
            <a:r>
              <a:rPr lang="en-US" sz="1600" dirty="0">
                <a:latin typeface="Arial" charset="0"/>
                <a:ea typeface="ＭＳ Ｐゴシック" charset="-128"/>
              </a:rPr>
              <a:t>Current		13.8 kA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latin typeface="Arial" charset="0"/>
                <a:ea typeface="ＭＳ Ｐゴシック" charset="-128"/>
              </a:rPr>
              <a:t>WP on load-line              	85%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latin typeface="Arial" charset="0"/>
                <a:ea typeface="ＭＳ Ｐゴシック" charset="-128"/>
              </a:rPr>
              <a:t>Inductance		5.2 </a:t>
            </a:r>
            <a:r>
              <a:rPr lang="en-US" sz="1600" dirty="0" err="1">
                <a:latin typeface="Arial" charset="0"/>
                <a:ea typeface="ＭＳ Ｐゴシック" charset="-128"/>
              </a:rPr>
              <a:t>mH</a:t>
            </a:r>
            <a:r>
              <a:rPr lang="en-US" sz="1600" dirty="0">
                <a:latin typeface="Arial" charset="0"/>
                <a:ea typeface="ＭＳ Ｐゴシック" charset="-128"/>
              </a:rPr>
              <a:t>/m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latin typeface="Arial" charset="0"/>
                <a:ea typeface="ＭＳ Ｐゴシック" charset="-128"/>
              </a:rPr>
              <a:t>Yoke ID		260 mm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latin typeface="Arial" charset="0"/>
                <a:ea typeface="ＭＳ Ｐゴシック" charset="-128"/>
              </a:rPr>
              <a:t>Yoke OD		550 mm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latin typeface="Arial" charset="0"/>
                <a:ea typeface="ＭＳ Ｐゴシック" charset="-128"/>
              </a:rPr>
              <a:t>Magnetic length      	9160 mm (Q1,Q3) </a:t>
            </a:r>
          </a:p>
          <a:p>
            <a:pPr>
              <a:lnSpc>
                <a:spcPct val="80000"/>
              </a:lnSpc>
              <a:buFont typeface="Wingdings" charset="2"/>
              <a:buNone/>
            </a:pPr>
            <a:r>
              <a:rPr lang="en-US" sz="1600" dirty="0">
                <a:latin typeface="Arial" charset="0"/>
                <a:ea typeface="ＭＳ Ｐゴシック" charset="-128"/>
              </a:rPr>
              <a:t>                                       </a:t>
            </a:r>
            <a:r>
              <a:rPr lang="en-US" sz="1600" dirty="0" smtClean="0">
                <a:latin typeface="Arial" charset="0"/>
                <a:ea typeface="ＭＳ Ｐゴシック" charset="-128"/>
              </a:rPr>
              <a:t>	</a:t>
            </a:r>
            <a:r>
              <a:rPr lang="en-US" sz="1600" dirty="0">
                <a:latin typeface="Arial" charset="0"/>
                <a:ea typeface="ＭＳ Ｐゴシック" charset="-128"/>
              </a:rPr>
              <a:t>	</a:t>
            </a:r>
            <a:r>
              <a:rPr lang="en-US" sz="1600" dirty="0" smtClean="0">
                <a:latin typeface="Arial" charset="0"/>
                <a:ea typeface="ＭＳ Ｐゴシック" charset="-128"/>
              </a:rPr>
              <a:t>7760 </a:t>
            </a:r>
            <a:r>
              <a:rPr lang="en-US" sz="1600" dirty="0">
                <a:latin typeface="Arial" charset="0"/>
                <a:ea typeface="ＭＳ Ｐゴシック" charset="-128"/>
              </a:rPr>
              <a:t>mm (Q2</a:t>
            </a:r>
            <a:r>
              <a:rPr lang="en-US" sz="1600" dirty="0" smtClean="0">
                <a:latin typeface="Arial" charset="0"/>
                <a:ea typeface="ＭＳ Ｐゴシック" charset="-128"/>
              </a:rPr>
              <a:t>)</a:t>
            </a:r>
            <a:endParaRPr lang="en-US" sz="1600" dirty="0">
              <a:latin typeface="Arial" charset="0"/>
              <a:ea typeface="ＭＳ Ｐゴシック" charset="-128"/>
            </a:endParaRPr>
          </a:p>
          <a:p>
            <a:pPr>
              <a:lnSpc>
                <a:spcPct val="80000"/>
              </a:lnSpc>
            </a:pPr>
            <a:r>
              <a:rPr lang="en-US" sz="1600" dirty="0">
                <a:latin typeface="Arial" charset="0"/>
                <a:ea typeface="ＭＳ Ｐゴシック" charset="-128"/>
              </a:rPr>
              <a:t>LHC cables 01 and 02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latin typeface="Arial" charset="0"/>
                <a:ea typeface="ＭＳ Ｐゴシック" charset="-128"/>
              </a:rPr>
              <a:t>Porous cable polyimide insulation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latin typeface="Arial" charset="0"/>
                <a:ea typeface="ＭＳ Ｐゴシック" charset="-128"/>
              </a:rPr>
              <a:t>Yoke OD identical to MB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latin typeface="Arial" charset="0"/>
                <a:ea typeface="ＭＳ Ｐゴシック" charset="-128"/>
              </a:rPr>
              <a:t>Self-supporting collars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latin typeface="Arial" charset="0"/>
                <a:ea typeface="ＭＳ Ｐゴシック" charset="-128"/>
              </a:rPr>
              <a:t>Single piece yoke</a:t>
            </a:r>
          </a:p>
          <a:p>
            <a:pPr>
              <a:lnSpc>
                <a:spcPct val="80000"/>
              </a:lnSpc>
            </a:pPr>
            <a:r>
              <a:rPr lang="en-US" sz="1600" dirty="0">
                <a:latin typeface="Arial" charset="0"/>
                <a:ea typeface="ＭＳ Ｐゴシック" charset="-128"/>
              </a:rPr>
              <a:t>Welded-shell cold mass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281C5D-D4B6-4D48-A3D6-F3680D32A1E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875463" y="1557338"/>
            <a:ext cx="1873250" cy="7921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New </a:t>
            </a:r>
            <a:r>
              <a:rPr lang="fr-CH" dirty="0" err="1" smtClean="0"/>
              <a:t>features</a:t>
            </a:r>
            <a:r>
              <a:rPr lang="fr-CH" dirty="0" smtClean="0"/>
              <a:t> : </a:t>
            </a:r>
            <a:r>
              <a:rPr lang="fr-CH" dirty="0" err="1" smtClean="0"/>
              <a:t>porous</a:t>
            </a:r>
            <a:r>
              <a:rPr lang="fr-CH" dirty="0" smtClean="0"/>
              <a:t> </a:t>
            </a:r>
            <a:r>
              <a:rPr lang="fr-CH" dirty="0" err="1" smtClean="0"/>
              <a:t>cable</a:t>
            </a:r>
            <a:r>
              <a:rPr lang="fr-CH" dirty="0" smtClean="0"/>
              <a:t> </a:t>
            </a:r>
            <a:r>
              <a:rPr lang="fr-CH" dirty="0" err="1" smtClean="0"/>
              <a:t>insulation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C5C0C-1F2F-BD40-8E0C-C9FFE1816E5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4149080"/>
            <a:ext cx="4762128" cy="2395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1384275"/>
            <a:ext cx="3600400" cy="2360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536" y="4077072"/>
            <a:ext cx="3396274" cy="2495873"/>
          </a:xfrm>
          <a:prstGeom prst="rect">
            <a:avLst/>
          </a:prstGeom>
          <a:noFill/>
        </p:spPr>
      </p:pic>
      <p:pic>
        <p:nvPicPr>
          <p:cNvPr id="6" name="Picture 2" descr="C:\building 180\DSCN010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60032" y="1310152"/>
            <a:ext cx="3600400" cy="2699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screen"/>
          <a:srcRect t="16376" b="12582"/>
          <a:stretch>
            <a:fillRect/>
          </a:stretch>
        </p:blipFill>
        <p:spPr bwMode="auto">
          <a:xfrm>
            <a:off x="3635896" y="1340768"/>
            <a:ext cx="2808312" cy="203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076056" y="3573016"/>
            <a:ext cx="3481388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599" tIns="50799" rIns="101599" bIns="50799">
            <a:spAutoFit/>
          </a:bodyPr>
          <a:lstStyle/>
          <a:p>
            <a:pPr defTabSz="1016000">
              <a:spcBef>
                <a:spcPct val="50000"/>
              </a:spcBef>
            </a:pPr>
            <a:r>
              <a:rPr lang="en-US" sz="1600" dirty="0">
                <a:solidFill>
                  <a:schemeClr val="tx1"/>
                </a:solidFill>
              </a:rPr>
              <a:t>Conventional ground insulation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810000" y="6381329"/>
            <a:ext cx="4514776" cy="348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1599" tIns="50799" rIns="101599" bIns="50799">
            <a:spAutoFit/>
          </a:bodyPr>
          <a:lstStyle/>
          <a:p>
            <a:pPr defTabSz="1016000">
              <a:spcBef>
                <a:spcPct val="50000"/>
              </a:spcBef>
            </a:pPr>
            <a:r>
              <a:rPr lang="en-US" sz="1600" dirty="0">
                <a:solidFill>
                  <a:schemeClr val="tx1"/>
                </a:solidFill>
              </a:rPr>
              <a:t>Open KCS ground insulation</a:t>
            </a:r>
          </a:p>
        </p:txBody>
      </p:sp>
      <p:pic>
        <p:nvPicPr>
          <p:cNvPr id="5" name="Picture 6" descr="axo_view_A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48400" y="4293096"/>
            <a:ext cx="2895600" cy="2014538"/>
          </a:xfrm>
          <a:prstGeom prst="rect">
            <a:avLst/>
          </a:prstGeom>
          <a:noFill/>
        </p:spPr>
      </p:pic>
      <p:pic>
        <p:nvPicPr>
          <p:cNvPr id="6" name="Picture 7" descr="CIMG5490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72200" y="1484784"/>
            <a:ext cx="2362200" cy="1771650"/>
          </a:xfrm>
          <a:prstGeom prst="rect">
            <a:avLst/>
          </a:prstGeom>
          <a:noFill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03200" y="1219200"/>
            <a:ext cx="3518806" cy="30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9" descr="total_section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323528" y="4149080"/>
            <a:ext cx="2784540" cy="2508502"/>
          </a:xfrm>
          <a:prstGeom prst="rect">
            <a:avLst/>
          </a:prstGeom>
          <a:noFill/>
          <a:ln/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7" cstate="screen"/>
          <a:srcRect t="15654" b="13928"/>
          <a:stretch>
            <a:fillRect/>
          </a:stretch>
        </p:blipFill>
        <p:spPr bwMode="auto">
          <a:xfrm>
            <a:off x="3203848" y="4077072"/>
            <a:ext cx="31242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Porous</a:t>
            </a:r>
            <a:r>
              <a:rPr lang="fr-CH" dirty="0" smtClean="0"/>
              <a:t> inter-layer </a:t>
            </a:r>
            <a:r>
              <a:rPr lang="fr-CH" dirty="0" err="1" smtClean="0"/>
              <a:t>insulation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C5C0C-1F2F-BD40-8E0C-C9FFE1816E5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Phase I : performance possibilities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More aperture to reach Nominal Luminosity </a:t>
            </a:r>
          </a:p>
          <a:p>
            <a:pPr lvl="1">
              <a:buNone/>
            </a:pPr>
            <a:r>
              <a:rPr lang="en-GB" dirty="0" smtClean="0"/>
              <a:t>or</a:t>
            </a:r>
          </a:p>
          <a:p>
            <a:r>
              <a:rPr lang="en-GB" dirty="0" smtClean="0"/>
              <a:t>Lower </a:t>
            </a:r>
            <a:r>
              <a:rPr lang="en-GB" dirty="0" err="1" smtClean="0">
                <a:latin typeface="Symbol" charset="2"/>
                <a:cs typeface="Symbol" charset="2"/>
              </a:rPr>
              <a:t>b</a:t>
            </a:r>
            <a:r>
              <a:rPr lang="en-GB" dirty="0" smtClean="0"/>
              <a:t>* (&gt; 30 cm) for twice peak nominal Luminosity (2</a:t>
            </a:r>
            <a:r>
              <a:rPr lang="en-GB" sz="2400" b="1" baseline="30000" dirty="0" smtClean="0"/>
              <a:t>.</a:t>
            </a:r>
            <a:r>
              <a:rPr lang="en-GB" dirty="0" smtClean="0"/>
              <a:t>10</a:t>
            </a:r>
            <a:r>
              <a:rPr lang="en-GB" baseline="30000" dirty="0" smtClean="0"/>
              <a:t>34 </a:t>
            </a:r>
            <a:r>
              <a:rPr lang="en-GB" dirty="0" smtClean="0"/>
              <a:t>cm</a:t>
            </a:r>
            <a:r>
              <a:rPr lang="en-GB" baseline="30000" dirty="0" smtClean="0"/>
              <a:t>-2</a:t>
            </a:r>
            <a:r>
              <a:rPr lang="en-GB" dirty="0" smtClean="0"/>
              <a:t>s</a:t>
            </a:r>
            <a:r>
              <a:rPr lang="en-GB" baseline="30000" dirty="0" smtClean="0"/>
              <a:t>-1</a:t>
            </a:r>
            <a:r>
              <a:rPr lang="en-GB" dirty="0" smtClean="0"/>
              <a:t>)</a:t>
            </a:r>
          </a:p>
          <a:p>
            <a:pPr>
              <a:buNone/>
            </a:pPr>
            <a:r>
              <a:rPr lang="en-GB" dirty="0" smtClean="0"/>
              <a:t>	and</a:t>
            </a:r>
          </a:p>
          <a:p>
            <a:r>
              <a:rPr lang="en-GB" dirty="0" smtClean="0"/>
              <a:t>New IR quads to replace old ones which reach radiation limits (correctors most affected)</a:t>
            </a:r>
          </a:p>
          <a:p>
            <a:endParaRPr lang="en-GB" dirty="0" smtClean="0"/>
          </a:p>
          <a:p>
            <a:pPr>
              <a:buNone/>
            </a:pPr>
            <a:r>
              <a:rPr lang="en-GB" dirty="0" smtClean="0"/>
              <a:t>But</a:t>
            </a:r>
          </a:p>
          <a:p>
            <a:r>
              <a:rPr lang="en-GB" dirty="0" smtClean="0"/>
              <a:t>Optically a completely new machine</a:t>
            </a:r>
          </a:p>
          <a:p>
            <a:r>
              <a:rPr lang="en-GB" dirty="0" smtClean="0"/>
              <a:t>Chromaticity correction is limited</a:t>
            </a:r>
          </a:p>
          <a:p>
            <a:r>
              <a:rPr lang="en-GB" dirty="0" smtClean="0"/>
              <a:t>Matching section the next aperture limit</a:t>
            </a:r>
          </a:p>
          <a:p>
            <a:r>
              <a:rPr lang="en-GB" dirty="0" smtClean="0"/>
              <a:t>Integrated Luminosity per year gain risks to be limited (20% - 35% ?)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C5C0C-1F2F-BD40-8E0C-C9FFE1816E5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ahom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106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20925</TotalTime>
  <Words>2065</Words>
  <Application>Microsoft Macintosh PowerPoint</Application>
  <PresentationFormat>On-screen Show (4:3)</PresentationFormat>
  <Paragraphs>278</Paragraphs>
  <Slides>30</Slides>
  <Notes>1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Modèle par défaut</vt:lpstr>
      <vt:lpstr>Equation</vt:lpstr>
      <vt:lpstr> View from CERN/CERN Schedule  Gijs de Rijk  on behalf of Lucio Rossi and the Upgrade study working group    </vt:lpstr>
      <vt:lpstr>Content</vt:lpstr>
      <vt:lpstr>Luminosity...</vt:lpstr>
      <vt:lpstr>Slide 4</vt:lpstr>
      <vt:lpstr>Slide 5</vt:lpstr>
      <vt:lpstr>Main Magnets : MQXC</vt:lpstr>
      <vt:lpstr>New features : porous cable insulation</vt:lpstr>
      <vt:lpstr>Porous inter-layer insulation</vt:lpstr>
      <vt:lpstr>Phase I : performance possibilities</vt:lpstr>
      <vt:lpstr>Luminosity increase : plan Spring 2010  (BC) </vt:lpstr>
      <vt:lpstr>Phase I and schedule</vt:lpstr>
      <vt:lpstr>The new upgrade plan, HL-LHC</vt:lpstr>
      <vt:lpstr>What could be needed for L= 5 .1034 cm-2s-1  ? (1)</vt:lpstr>
      <vt:lpstr>What could be needed for L= 5 .1034 cm-2s-1 ? (2)</vt:lpstr>
      <vt:lpstr>What could be needed for L= 5 .1034 cm-2s-1 ?     (3)</vt:lpstr>
      <vt:lpstr>« Coupling » between HG Quad magnets and Crab Cavities</vt:lpstr>
      <vt:lpstr>Hardware shopping list for the upgrade.  </vt:lpstr>
      <vt:lpstr>IT Quadrupoles</vt:lpstr>
      <vt:lpstr>HF Nb3Sn Quad</vt:lpstr>
      <vt:lpstr>NB3Sn : HQ</vt:lpstr>
      <vt:lpstr>First HQ test</vt:lpstr>
      <vt:lpstr>IT quadrupole preliminary specification (1)</vt:lpstr>
      <vt:lpstr>IT quadrupole preliminary specification (2)</vt:lpstr>
      <vt:lpstr>IT quadrupole: acceptance criteria and scenarios</vt:lpstr>
      <vt:lpstr>11 T – 11 m Twin Dipole for DS</vt:lpstr>
      <vt:lpstr>Crab Cavities</vt:lpstr>
      <vt:lpstr>Early separation scheme possible alternative/complement</vt:lpstr>
      <vt:lpstr>SC link to remove Po.Conv. from H.Rad.</vt:lpstr>
      <vt:lpstr>SC link scheme</vt:lpstr>
      <vt:lpstr>HE-LHC</vt:lpstr>
    </vt:vector>
  </TitlesOfParts>
  <Company>DSM/DAPNIA/STCM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Pré-étude Mécanique du quadripôle Nb3Sn</dc:title>
  <dc:creator>Cédric GOURDIN</dc:creator>
  <cp:lastModifiedBy>Gijsbert de Rijk</cp:lastModifiedBy>
  <cp:revision>1863</cp:revision>
  <cp:lastPrinted>2010-07-09T11:20:14Z</cp:lastPrinted>
  <dcterms:created xsi:type="dcterms:W3CDTF">2010-07-13T11:22:21Z</dcterms:created>
  <dcterms:modified xsi:type="dcterms:W3CDTF">2010-07-13T11:29:32Z</dcterms:modified>
</cp:coreProperties>
</file>