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9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FABBD-C73D-5E4A-8D6D-6262C3515AFE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1E2D2-67B1-E542-8051-DEBBED08D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D415-BB28-2440-9088-D61E3F9424FF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61AC-E085-E743-9E06-C25E1536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Open Science Grid Storage Forum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76DB-D73E-1344-83DE-EDFF4C23E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476" y="1172400"/>
            <a:ext cx="82172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Multi-Tier </a:t>
            </a:r>
            <a:r>
              <a:rPr lang="en-US" sz="3200" b="1" dirty="0" err="1" smtClean="0"/>
              <a:t>Xrootd</a:t>
            </a:r>
            <a:r>
              <a:rPr lang="en-US" sz="3200" b="1" dirty="0" smtClean="0"/>
              <a:t> Disk Storage</a:t>
            </a:r>
          </a:p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/>
              <a:t>@</a:t>
            </a:r>
            <a:r>
              <a:rPr lang="en-US" sz="3200" b="1" dirty="0" smtClean="0"/>
              <a:t> ATLAS Western Tier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2400" dirty="0" smtClean="0"/>
              <a:t>Wei Yang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SLAC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82248"/>
            <a:ext cx="8005817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Disk Storage with Multiple Tiers</a:t>
            </a:r>
          </a:p>
          <a:p>
            <a:endParaRPr lang="en-US" sz="1000" dirty="0" smtClean="0"/>
          </a:p>
          <a:p>
            <a:pPr lvl="1" algn="ctr"/>
            <a:r>
              <a:rPr lang="en-US" sz="2400" b="1" i="1" dirty="0" smtClean="0">
                <a:solidFill>
                  <a:srgbClr val="FF0000"/>
                </a:solidFill>
              </a:rPr>
              <a:t>Save Money (or try to)</a:t>
            </a:r>
            <a:endParaRPr lang="en-US" sz="2000" i="1" dirty="0" smtClean="0"/>
          </a:p>
          <a:p>
            <a:pPr lvl="1"/>
            <a:endParaRPr lang="en-US" sz="1000" dirty="0" smtClean="0"/>
          </a:p>
          <a:p>
            <a:r>
              <a:rPr lang="en-US" sz="2000" dirty="0" smtClean="0"/>
              <a:t>Target Analysis jobs</a:t>
            </a:r>
          </a:p>
          <a:p>
            <a:endParaRPr lang="en-US" sz="8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Assuming that analysis jobs from different users will access same </a:t>
            </a:r>
          </a:p>
          <a:p>
            <a:pPr lvl="1"/>
            <a:r>
              <a:rPr lang="en-US" sz="2000" dirty="0" smtClean="0"/>
              <a:t>    (popular) data multiple times.</a:t>
            </a:r>
          </a:p>
          <a:p>
            <a:endParaRPr lang="en-US" sz="1000" dirty="0" smtClean="0"/>
          </a:p>
          <a:p>
            <a:r>
              <a:rPr lang="en-US" sz="2000" dirty="0" smtClean="0"/>
              <a:t>Already </a:t>
            </a:r>
            <a:r>
              <a:rPr lang="en-US" sz="2000" dirty="0" smtClean="0"/>
              <a:t>deployed large # of 7200 RPM spindles for Frontend, in small boxes</a:t>
            </a:r>
          </a:p>
          <a:p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Relatively good in handling random </a:t>
            </a:r>
            <a:r>
              <a:rPr lang="en-US" sz="2000" dirty="0" err="1" smtClean="0"/>
              <a:t>IOs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Host recently accessed data</a:t>
            </a:r>
          </a:p>
          <a:p>
            <a:endParaRPr lang="en-US" sz="1000" dirty="0" smtClean="0"/>
          </a:p>
          <a:p>
            <a:r>
              <a:rPr lang="en-US" sz="2000" dirty="0" smtClean="0"/>
              <a:t>Backend storage only deal with whole file transfers</a:t>
            </a:r>
          </a:p>
          <a:p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Host recently untouched data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Require less random IO performance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Use 5400 RPM hard drives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Use less head nodes</a:t>
            </a:r>
            <a:endParaRPr lang="en-US" sz="2000" dirty="0" smtClean="0"/>
          </a:p>
          <a:p>
            <a:endParaRPr lang="en-US" sz="1000" dirty="0" smtClean="0"/>
          </a:p>
          <a:p>
            <a:r>
              <a:rPr lang="en-US" sz="2000" dirty="0" smtClean="0"/>
              <a:t>Hope will not sacrifice performance by too much</a:t>
            </a:r>
          </a:p>
          <a:p>
            <a:endParaRPr lang="en-US" sz="1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311917"/>
            <a:ext cx="8447294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Difference between Multi-Tier Disk Storage and (Conventional) </a:t>
            </a:r>
          </a:p>
          <a:p>
            <a:r>
              <a:rPr lang="en-US" sz="2400" b="1" dirty="0" smtClean="0"/>
              <a:t>Tape backed storage</a:t>
            </a:r>
          </a:p>
          <a:p>
            <a:endParaRPr lang="en-US" sz="800" dirty="0" smtClean="0"/>
          </a:p>
          <a:p>
            <a:r>
              <a:rPr lang="en-US" sz="2400" dirty="0" smtClean="0"/>
              <a:t>Multi-tier disk storage places data on either frontend or backend</a:t>
            </a:r>
          </a:p>
          <a:p>
            <a:endParaRPr lang="en-US" sz="8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</a:t>
            </a:r>
            <a:r>
              <a:rPr lang="en-US" sz="2000" dirty="0"/>
              <a:t>B</a:t>
            </a:r>
            <a:r>
              <a:rPr lang="en-US" sz="2000" dirty="0" smtClean="0"/>
              <a:t>ut not both, data are </a:t>
            </a:r>
            <a:r>
              <a:rPr lang="en-US" sz="2000" b="1" dirty="0" smtClean="0">
                <a:solidFill>
                  <a:srgbClr val="FF0000"/>
                </a:solidFill>
              </a:rPr>
              <a:t>moved</a:t>
            </a:r>
            <a:r>
              <a:rPr lang="en-US" sz="2000" dirty="0" smtClean="0"/>
              <a:t> between tiers automatically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Users can access both frontend and backend, or frontend only, depend </a:t>
            </a:r>
          </a:p>
          <a:p>
            <a:pPr lvl="1"/>
            <a:r>
              <a:rPr lang="en-US" sz="2000" dirty="0" smtClean="0"/>
              <a:t>     on needs and accessing pattern</a:t>
            </a:r>
          </a:p>
          <a:p>
            <a:endParaRPr lang="en-US" sz="800" dirty="0" smtClean="0"/>
          </a:p>
          <a:p>
            <a:r>
              <a:rPr lang="en-US" sz="2400" dirty="0" smtClean="0"/>
              <a:t>Tape backed storage systems store all data on tapes</a:t>
            </a:r>
          </a:p>
          <a:p>
            <a:endParaRPr lang="en-US" sz="8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Frontend is a disk cache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New data on frontend are copied to backend ASAP.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Frontend is cleaned when free disk space is needed</a:t>
            </a:r>
          </a:p>
          <a:p>
            <a:endParaRPr lang="en-US" sz="8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Users only see frontend (tapes are too slow to be exposed to users, file</a:t>
            </a:r>
          </a:p>
          <a:p>
            <a:pPr lvl="1"/>
            <a:r>
              <a:rPr lang="en-US" sz="2000" dirty="0" smtClean="0"/>
              <a:t>     catalog may be needed)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Deletion from tape is very expensive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The backend doesn’t have to be tape, it can be disk</a:t>
            </a:r>
          </a:p>
          <a:p>
            <a:pPr lvl="2">
              <a:buFont typeface="Wingdings" charset="2"/>
              <a:buChar char="Ø"/>
            </a:pPr>
            <a:r>
              <a:rPr lang="en-US" sz="2000" dirty="0" smtClean="0"/>
              <a:t>  Similar to (and better than) multi-tier disk storage, but cost more</a:t>
            </a:r>
          </a:p>
          <a:p>
            <a:endParaRPr lang="en-US" sz="800" dirty="0" smtClean="0"/>
          </a:p>
          <a:p>
            <a:r>
              <a:rPr lang="en-US" sz="2400" dirty="0" err="1" smtClean="0"/>
              <a:t>Xrootd’s</a:t>
            </a:r>
            <a:r>
              <a:rPr lang="en-US" sz="2400" dirty="0" smtClean="0"/>
              <a:t> File Residency Manager (FRM) can be used for both types</a:t>
            </a:r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073" y="246008"/>
            <a:ext cx="7627509" cy="461665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Multi-Tier </a:t>
            </a:r>
            <a:r>
              <a:rPr lang="en-US" sz="2400" b="1" dirty="0" err="1" smtClean="0"/>
              <a:t>Xrootd</a:t>
            </a:r>
            <a:r>
              <a:rPr lang="en-US" sz="2400" b="1" dirty="0" smtClean="0"/>
              <a:t> Disk </a:t>
            </a:r>
            <a:r>
              <a:rPr lang="en-US" sz="2400" b="1" dirty="0"/>
              <a:t>S</a:t>
            </a:r>
            <a:r>
              <a:rPr lang="en-US" sz="2400" b="1" dirty="0" smtClean="0"/>
              <a:t>torage Architecture (one of many)</a:t>
            </a:r>
            <a:endParaRPr lang="en-US" sz="2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118920" y="1080124"/>
            <a:ext cx="1803400" cy="330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Top (meta) </a:t>
            </a:r>
            <a:r>
              <a:rPr lang="en-US" sz="2000" dirty="0" err="1" smtClean="0"/>
              <a:t>rdr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480620" y="1918324"/>
            <a:ext cx="1460500" cy="2921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Front </a:t>
            </a:r>
            <a:r>
              <a:rPr lang="en-US" sz="2000" dirty="0" err="1" smtClean="0"/>
              <a:t>rdr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243510" y="1853188"/>
            <a:ext cx="1460500" cy="292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</a:t>
            </a:r>
            <a:r>
              <a:rPr lang="en-US" sz="2000" dirty="0" smtClean="0"/>
              <a:t>ack </a:t>
            </a:r>
            <a:r>
              <a:rPr lang="en-US" sz="2000" dirty="0" err="1" smtClean="0"/>
              <a:t>rdr</a:t>
            </a:r>
            <a:endParaRPr lang="en-US" sz="2000" dirty="0"/>
          </a:p>
        </p:txBody>
      </p:sp>
      <p:sp>
        <p:nvSpPr>
          <p:cNvPr id="6" name="Decagon 5"/>
          <p:cNvSpPr/>
          <p:nvPr/>
        </p:nvSpPr>
        <p:spPr>
          <a:xfrm>
            <a:off x="1896420" y="2439232"/>
            <a:ext cx="2616200" cy="419100"/>
          </a:xfrm>
          <a:prstGeom prst="dec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server </a:t>
            </a:r>
            <a:r>
              <a:rPr lang="en-US" dirty="0" err="1" smtClean="0"/>
              <a:t>w</a:t>
            </a:r>
            <a:r>
              <a:rPr lang="en-US" dirty="0" smtClean="0"/>
              <a:t>/ FRM</a:t>
            </a:r>
            <a:endParaRPr lang="en-US" dirty="0"/>
          </a:p>
        </p:txBody>
      </p:sp>
      <p:sp>
        <p:nvSpPr>
          <p:cNvPr id="7" name="Decagon 6"/>
          <p:cNvSpPr/>
          <p:nvPr/>
        </p:nvSpPr>
        <p:spPr>
          <a:xfrm>
            <a:off x="1896420" y="2985332"/>
            <a:ext cx="2616200" cy="419100"/>
          </a:xfrm>
          <a:prstGeom prst="dec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server </a:t>
            </a:r>
            <a:r>
              <a:rPr lang="en-US" dirty="0" err="1" smtClean="0"/>
              <a:t>w</a:t>
            </a:r>
            <a:r>
              <a:rPr lang="en-US" dirty="0" smtClean="0"/>
              <a:t>/ FRM</a:t>
            </a:r>
            <a:endParaRPr lang="en-US" dirty="0"/>
          </a:p>
        </p:txBody>
      </p:sp>
      <p:sp>
        <p:nvSpPr>
          <p:cNvPr id="9" name="Decagon 8"/>
          <p:cNvSpPr/>
          <p:nvPr/>
        </p:nvSpPr>
        <p:spPr>
          <a:xfrm>
            <a:off x="6180010" y="2896640"/>
            <a:ext cx="1638300" cy="419100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server</a:t>
            </a:r>
            <a:endParaRPr lang="en-US" dirty="0"/>
          </a:p>
        </p:txBody>
      </p:sp>
      <p:sp>
        <p:nvSpPr>
          <p:cNvPr id="10" name="Decagon 9"/>
          <p:cNvSpPr/>
          <p:nvPr/>
        </p:nvSpPr>
        <p:spPr>
          <a:xfrm>
            <a:off x="6167310" y="2310596"/>
            <a:ext cx="1638300" cy="419100"/>
          </a:xfrm>
          <a:prstGeom prst="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server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5" idx="1"/>
          </p:cNvCxnSpPr>
          <p:nvPr/>
        </p:nvCxnSpPr>
        <p:spPr>
          <a:xfrm flipV="1">
            <a:off x="4503610" y="1999238"/>
            <a:ext cx="1739900" cy="66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 flipV="1">
            <a:off x="4503610" y="1999238"/>
            <a:ext cx="1739900" cy="1206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0394841">
            <a:off x="4792392" y="201082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opy-in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opy-out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397820" y="1410324"/>
            <a:ext cx="3721100" cy="1588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397820" y="2210424"/>
            <a:ext cx="2082800" cy="1588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6244" y="765582"/>
            <a:ext cx="37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500"/>
                </a:solidFill>
              </a:rPr>
              <a:t>Production (no repeated data access)</a:t>
            </a:r>
          </a:p>
          <a:p>
            <a:r>
              <a:rPr lang="en-US" dirty="0" smtClean="0">
                <a:solidFill>
                  <a:srgbClr val="009500"/>
                </a:solidFill>
              </a:rPr>
              <a:t>DDM (SRM/</a:t>
            </a:r>
            <a:r>
              <a:rPr lang="en-US" dirty="0" err="1" smtClean="0">
                <a:solidFill>
                  <a:srgbClr val="009500"/>
                </a:solidFill>
              </a:rPr>
              <a:t>GridFTP/xrootdfs</a:t>
            </a:r>
            <a:r>
              <a:rPr lang="en-US" dirty="0" smtClean="0">
                <a:solidFill>
                  <a:srgbClr val="009500"/>
                </a:solidFill>
              </a:rPr>
              <a:t>)</a:t>
            </a:r>
            <a:endParaRPr lang="en-US" dirty="0">
              <a:solidFill>
                <a:srgbClr val="0095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718" y="1564093"/>
            <a:ext cx="32205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Analysis (repeated data access)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GridFTP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(write)</a:t>
            </a:r>
          </a:p>
          <a:p>
            <a:endParaRPr lang="en-US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ob outputs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218" y="3484619"/>
            <a:ext cx="790472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/>
              <a:buChar char="o"/>
            </a:pPr>
            <a:r>
              <a:rPr lang="en-US" sz="2000" dirty="0" smtClean="0"/>
              <a:t>  Data movement (FRM copy-in and copy-out) driven by frontend</a:t>
            </a:r>
          </a:p>
          <a:p>
            <a:pPr>
              <a:buFont typeface="Courier New"/>
              <a:buChar char="o"/>
            </a:pPr>
            <a:endParaRPr lang="en-US" sz="8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 FRM calls simple shell scripts using </a:t>
            </a:r>
            <a:r>
              <a:rPr lang="en-US" sz="2000" dirty="0" err="1" smtClean="0"/>
              <a:t>xrd</a:t>
            </a:r>
            <a:r>
              <a:rPr lang="en-US" sz="2000" dirty="0" smtClean="0"/>
              <a:t>, </a:t>
            </a:r>
            <a:r>
              <a:rPr lang="en-US" sz="2000" dirty="0" err="1" smtClean="0"/>
              <a:t>xrdcp</a:t>
            </a:r>
            <a:r>
              <a:rPr lang="en-US" sz="2000" dirty="0" smtClean="0"/>
              <a:t>, xrdadler32</a:t>
            </a:r>
          </a:p>
          <a:p>
            <a:pPr>
              <a:buFont typeface="Courier New"/>
              <a:buChar char="o"/>
            </a:pPr>
            <a:endParaRPr lang="en-US" sz="8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 Backend does not have to be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system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  in this case, something able to joint top (meta) redirector will work</a:t>
            </a:r>
          </a:p>
          <a:p>
            <a:pPr>
              <a:buFont typeface="Courier New"/>
              <a:buChar char="o"/>
            </a:pPr>
            <a:endParaRPr lang="en-US" sz="8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 Can have multiple </a:t>
            </a:r>
            <a:r>
              <a:rPr lang="en-US" sz="2000" dirty="0" err="1" smtClean="0"/>
              <a:t>backends</a:t>
            </a:r>
            <a:r>
              <a:rPr lang="en-US" sz="2000" dirty="0" smtClean="0"/>
              <a:t> in parallel. E.g.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  put ATLASLOCALGROUPDISK path on tape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  Stage-in over WAN</a:t>
            </a:r>
          </a:p>
          <a:p>
            <a:pPr>
              <a:buFont typeface="Courier New"/>
              <a:buChar char="o"/>
            </a:pPr>
            <a:endParaRPr lang="en-US" sz="800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  </a:t>
            </a:r>
            <a:r>
              <a:rPr lang="en-US" sz="2000" dirty="0" smtClean="0"/>
              <a:t>Back-back-end … </a:t>
            </a:r>
          </a:p>
        </p:txBody>
      </p:sp>
      <p:cxnSp>
        <p:nvCxnSpPr>
          <p:cNvPr id="37" name="Elbow Connector 36"/>
          <p:cNvCxnSpPr/>
          <p:nvPr/>
        </p:nvCxnSpPr>
        <p:spPr>
          <a:xfrm>
            <a:off x="6103810" y="1535689"/>
            <a:ext cx="1752600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0"/>
          </p:cNvCxnSpPr>
          <p:nvPr/>
        </p:nvCxnSpPr>
        <p:spPr>
          <a:xfrm rot="16200000" flipV="1">
            <a:off x="6381624" y="1261052"/>
            <a:ext cx="315117" cy="86915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44761" y="893822"/>
            <a:ext cx="197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</a:t>
            </a:r>
            <a:r>
              <a:rPr lang="en-US" dirty="0" err="1"/>
              <a:t>x</a:t>
            </a:r>
            <a:r>
              <a:rPr lang="en-US" dirty="0" err="1" smtClean="0"/>
              <a:t>rootd/cmsd</a:t>
            </a:r>
            <a:r>
              <a:rPr lang="en-US" dirty="0" smtClean="0"/>
              <a:t> </a:t>
            </a:r>
          </a:p>
          <a:p>
            <a:r>
              <a:rPr lang="en-US" dirty="0"/>
              <a:t>i</a:t>
            </a:r>
            <a:r>
              <a:rPr lang="en-US" dirty="0" smtClean="0"/>
              <a:t>nterface is needed</a:t>
            </a:r>
            <a:endParaRPr lang="en-US" dirty="0"/>
          </a:p>
        </p:txBody>
      </p:sp>
      <p:sp>
        <p:nvSpPr>
          <p:cNvPr id="21" name="Right Brace 20"/>
          <p:cNvSpPr/>
          <p:nvPr/>
        </p:nvSpPr>
        <p:spPr>
          <a:xfrm>
            <a:off x="5452388" y="5221525"/>
            <a:ext cx="375403" cy="114354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10725" y="5568886"/>
            <a:ext cx="303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redirector sees all of them</a:t>
            </a:r>
            <a:endParaRPr lang="en-US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>
          <a:xfrm>
            <a:off x="457200" y="6388918"/>
            <a:ext cx="2133600" cy="365125"/>
          </a:xfrm>
        </p:spPr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6553200" y="6388918"/>
            <a:ext cx="2133600" cy="365125"/>
          </a:xfrm>
        </p:spPr>
        <p:txBody>
          <a:bodyPr/>
          <a:lstStyle/>
          <a:p>
            <a:fld id="{49F376DB-D73E-1344-83DE-EDFF4C23E10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>
          <a:xfrm>
            <a:off x="3124200" y="6388918"/>
            <a:ext cx="2895600" cy="365125"/>
          </a:xfrm>
        </p:spPr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141642"/>
            <a:ext cx="5003800" cy="1841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100" y="2200136"/>
            <a:ext cx="5003800" cy="4216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066" y="369093"/>
            <a:ext cx="83410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Details and Issues:</a:t>
            </a:r>
          </a:p>
          <a:p>
            <a:endParaRPr lang="en-US" sz="1000" dirty="0" smtClean="0"/>
          </a:p>
          <a:p>
            <a:r>
              <a:rPr lang="en-US" sz="2000" dirty="0" smtClean="0"/>
              <a:t>Run Adler32 for all data movements</a:t>
            </a:r>
          </a:p>
          <a:p>
            <a:endParaRPr lang="en-US" sz="1000" dirty="0" smtClean="0"/>
          </a:p>
          <a:p>
            <a:r>
              <a:rPr lang="en-US" sz="2000" dirty="0" smtClean="0"/>
              <a:t>Frontend (20 Thumpers / </a:t>
            </a:r>
            <a:r>
              <a:rPr lang="en-US" sz="2000" dirty="0" err="1" smtClean="0"/>
              <a:t>Thors</a:t>
            </a:r>
            <a:r>
              <a:rPr lang="en-US" sz="2000" dirty="0" smtClean="0"/>
              <a:t>) runs ZFS to guard against silent data corruptions</a:t>
            </a:r>
          </a:p>
          <a:p>
            <a:endParaRPr lang="en-US" sz="1000" dirty="0" smtClean="0"/>
          </a:p>
          <a:p>
            <a:r>
              <a:rPr lang="en-US" sz="2000" dirty="0" smtClean="0"/>
              <a:t>Run all three redirectors on one machine</a:t>
            </a:r>
          </a:p>
          <a:p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Separated by instance name and port #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Frontend and backend use same namespace (to make life easier)</a:t>
            </a:r>
          </a:p>
          <a:p>
            <a:pPr lvl="1">
              <a:buFont typeface="Courier New"/>
              <a:buChar char="o"/>
            </a:pPr>
            <a:endParaRPr lang="en-US" sz="1000" dirty="0" smtClean="0"/>
          </a:p>
          <a:p>
            <a:r>
              <a:rPr lang="en-US" sz="2000" dirty="0" smtClean="0"/>
              <a:t>A single, simple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configuration file shared by all machines</a:t>
            </a:r>
          </a:p>
          <a:p>
            <a:endParaRPr lang="en-US" sz="1000" dirty="0" smtClean="0"/>
          </a:p>
          <a:p>
            <a:r>
              <a:rPr lang="en-US" sz="2000" dirty="0" smtClean="0"/>
              <a:t>T</a:t>
            </a:r>
            <a:r>
              <a:rPr lang="en-US" sz="2000" dirty="0" smtClean="0"/>
              <a:t>o </a:t>
            </a:r>
            <a:r>
              <a:rPr lang="en-US" sz="2000" dirty="0" smtClean="0"/>
              <a:t>access all storage:  root://top-redirector:port4top//</a:t>
            </a:r>
            <a:r>
              <a:rPr lang="en-US" sz="2000" dirty="0" smtClean="0"/>
              <a:t>path</a:t>
            </a:r>
          </a:p>
          <a:p>
            <a:endParaRPr lang="en-US" sz="1000" dirty="0" smtClean="0"/>
          </a:p>
          <a:p>
            <a:r>
              <a:rPr lang="en-US" sz="2000" dirty="0" smtClean="0"/>
              <a:t>T</a:t>
            </a:r>
            <a:r>
              <a:rPr lang="en-US" sz="2000" dirty="0" smtClean="0"/>
              <a:t>o </a:t>
            </a:r>
            <a:r>
              <a:rPr lang="en-US" sz="2000" dirty="0" smtClean="0"/>
              <a:t>access front storage: root://front-redirector:port4front//path  </a:t>
            </a:r>
            <a:r>
              <a:rPr lang="en-US" sz="2000" dirty="0" smtClean="0"/>
              <a:t>or</a:t>
            </a:r>
          </a:p>
          <a:p>
            <a:endParaRPr lang="en-US" sz="1000" dirty="0" smtClean="0"/>
          </a:p>
          <a:p>
            <a:pPr lvl="1"/>
            <a:r>
              <a:rPr lang="en-US" sz="2000" dirty="0" smtClean="0"/>
              <a:t>     root://top-redirector:por4top//path?</a:t>
            </a:r>
          </a:p>
          <a:p>
            <a:pPr lvl="1"/>
            <a:r>
              <a:rPr lang="en-US" sz="2000" dirty="0" smtClean="0"/>
              <a:t>                           </a:t>
            </a:r>
            <a:r>
              <a:rPr lang="en-US" sz="2000" dirty="0" smtClean="0">
                <a:solidFill>
                  <a:srgbClr val="0000FF"/>
                </a:solidFill>
              </a:rPr>
              <a:t>tried=+backend_cluster_id</a:t>
            </a:r>
            <a:r>
              <a:rPr lang="en-US" sz="2000" dirty="0" smtClean="0"/>
              <a:t>&amp;oss.cgroup=SPACE_TOKEN</a:t>
            </a:r>
            <a:endParaRPr lang="en-US" sz="2000" dirty="0" smtClean="0"/>
          </a:p>
          <a:p>
            <a:endParaRPr lang="en-US" sz="1000" dirty="0" smtClean="0"/>
          </a:p>
          <a:p>
            <a:r>
              <a:rPr lang="en-US" sz="2000" dirty="0" smtClean="0"/>
              <a:t>T</a:t>
            </a:r>
            <a:r>
              <a:rPr lang="en-US" sz="2000" dirty="0" smtClean="0"/>
              <a:t>o </a:t>
            </a:r>
            <a:r>
              <a:rPr lang="en-US" sz="2000" dirty="0" smtClean="0"/>
              <a:t>access backend storage: …</a:t>
            </a:r>
          </a:p>
          <a:p>
            <a:pPr>
              <a:buFont typeface="Courier New"/>
              <a:buChar char="o"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60533"/>
            <a:ext cx="8229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Details and Issues, cont’d </a:t>
            </a:r>
          </a:p>
          <a:p>
            <a:endParaRPr lang="en-US" dirty="0" smtClean="0"/>
          </a:p>
          <a:p>
            <a:r>
              <a:rPr lang="en-US" sz="2000" dirty="0" smtClean="0"/>
              <a:t>Top redirector doesn’t know internal data movement</a:t>
            </a:r>
          </a:p>
          <a:p>
            <a:endParaRPr lang="en-US" sz="10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Think of accessing sequence </a:t>
            </a:r>
            <a:r>
              <a:rPr lang="en-US" sz="2000" dirty="0" err="1" smtClean="0">
                <a:solidFill>
                  <a:srgbClr val="0000FF"/>
                </a:solidFill>
              </a:rPr>
              <a:t>stat(top</a:t>
            </a:r>
            <a:r>
              <a:rPr lang="en-US" sz="2000" dirty="0" smtClean="0">
                <a:solidFill>
                  <a:srgbClr val="0000FF"/>
                </a:solidFill>
              </a:rPr>
              <a:t>), </a:t>
            </a:r>
            <a:r>
              <a:rPr lang="en-US" sz="2000" dirty="0" err="1" smtClean="0">
                <a:solidFill>
                  <a:srgbClr val="0000FF"/>
                </a:solidFill>
              </a:rPr>
              <a:t>read(front</a:t>
            </a:r>
            <a:r>
              <a:rPr lang="en-US" sz="2000" dirty="0" smtClean="0">
                <a:solidFill>
                  <a:srgbClr val="0000FF"/>
                </a:solidFill>
              </a:rPr>
              <a:t>),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  </a:t>
            </a:r>
            <a:r>
              <a:rPr lang="en-US" sz="2000" dirty="0" err="1" smtClean="0">
                <a:solidFill>
                  <a:srgbClr val="0000FF"/>
                </a:solidFill>
              </a:rPr>
              <a:t>stat(top</a:t>
            </a:r>
            <a:r>
              <a:rPr lang="en-US" sz="2000" dirty="0" smtClean="0">
                <a:solidFill>
                  <a:srgbClr val="0000FF"/>
                </a:solidFill>
              </a:rPr>
              <a:t>, by the next jobs)</a:t>
            </a:r>
          </a:p>
          <a:p>
            <a:pPr lvl="1"/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Second stat() may get “No server has the data file” error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It is a just bug, not an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limitation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Work around by shorten top redirector caching time to minimum</a:t>
            </a:r>
          </a:p>
          <a:p>
            <a:pPr>
              <a:buFont typeface="Courier New"/>
              <a:buChar char="o"/>
            </a:pPr>
            <a:endParaRPr lang="en-US" sz="2000" dirty="0" smtClean="0"/>
          </a:p>
          <a:p>
            <a:r>
              <a:rPr lang="en-US" sz="2000" dirty="0" smtClean="0"/>
              <a:t>FRM operations create .lock files</a:t>
            </a:r>
          </a:p>
          <a:p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internal file</a:t>
            </a:r>
          </a:p>
          <a:p>
            <a:pPr lvl="2"/>
            <a:r>
              <a:rPr lang="en-US" sz="2000" dirty="0" smtClean="0"/>
              <a:t>.lock file’s timestamps are used by FRM to mark copy-out status</a:t>
            </a:r>
          </a:p>
          <a:p>
            <a:pPr lvl="2"/>
            <a:endParaRPr lang="en-US" sz="8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 Interactive users mess up with .lock files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New </a:t>
            </a:r>
            <a:r>
              <a:rPr lang="en-US" sz="2000" dirty="0" err="1" smtClean="0"/>
              <a:t>XrootdFS</a:t>
            </a:r>
            <a:r>
              <a:rPr lang="en-US" sz="2000" dirty="0" smtClean="0"/>
              <a:t> will hide .lock files 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 Future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releases will use different name scheme for internal files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r>
              <a:rPr lang="en-US" sz="2000" dirty="0" smtClean="0"/>
              <a:t>With both issues addressed, the WT2 operation has been smoothly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76DB-D73E-1344-83DE-EDFF4C23E10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Science Grid Storage Forum 2010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790</Words>
  <Application>Microsoft Macintosh PowerPoint</Application>
  <PresentationFormat>On-screen Show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SLAC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 Yang</dc:creator>
  <cp:lastModifiedBy>Wei Yang</cp:lastModifiedBy>
  <cp:revision>19</cp:revision>
  <dcterms:created xsi:type="dcterms:W3CDTF">2010-09-22T14:09:17Z</dcterms:created>
  <dcterms:modified xsi:type="dcterms:W3CDTF">2010-09-22T14:35:31Z</dcterms:modified>
</cp:coreProperties>
</file>