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6" r:id="rId2"/>
    <p:sldId id="281" r:id="rId3"/>
    <p:sldId id="284" r:id="rId4"/>
    <p:sldId id="283" r:id="rId5"/>
    <p:sldId id="258" r:id="rId6"/>
    <p:sldId id="276" r:id="rId7"/>
    <p:sldId id="257" r:id="rId8"/>
    <p:sldId id="261" r:id="rId9"/>
    <p:sldId id="282" r:id="rId10"/>
    <p:sldId id="259" r:id="rId11"/>
    <p:sldId id="260" r:id="rId12"/>
    <p:sldId id="262" r:id="rId13"/>
    <p:sldId id="263" r:id="rId14"/>
    <p:sldId id="264" r:id="rId15"/>
    <p:sldId id="277" r:id="rId16"/>
    <p:sldId id="266" r:id="rId17"/>
    <p:sldId id="267" r:id="rId18"/>
    <p:sldId id="268" r:id="rId19"/>
    <p:sldId id="273" r:id="rId20"/>
    <p:sldId id="269" r:id="rId21"/>
    <p:sldId id="285" r:id="rId22"/>
    <p:sldId id="270" r:id="rId23"/>
    <p:sldId id="272" r:id="rId24"/>
    <p:sldId id="278" r:id="rId25"/>
    <p:sldId id="286" r:id="rId26"/>
    <p:sldId id="287" r:id="rId27"/>
    <p:sldId id="275" r:id="rId28"/>
    <p:sldId id="271" r:id="rId29"/>
    <p:sldId id="279" r:id="rId30"/>
    <p:sldId id="280" r:id="rId31"/>
    <p:sldId id="290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00"/>
    <a:srgbClr val="FFFFFF"/>
    <a:srgbClr val="CC3300"/>
    <a:srgbClr val="663300"/>
    <a:srgbClr val="009900"/>
    <a:srgbClr val="0099FF"/>
    <a:srgbClr val="66FF66"/>
    <a:srgbClr val="CC6600"/>
    <a:srgbClr val="FFF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September 21-22, 2010</a:t>
            </a: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September 21-22, 2010 OSG Storage Forum ‹#›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September 21-22, 2010</a:t>
              </a:r>
              <a:endParaRPr lang="en-US" sz="1000" dirty="0"/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3657600" y="6477000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OSG Storage Forum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September 21-22, 2010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3657600" y="6477000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OSG Storage Forum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alphaModFix amt="65000"/>
            <a:lum/>
          </a:blip>
          <a:srcRect/>
          <a:tile tx="0" ty="0" sx="35000" sy="35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21-22,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21-22, 2010 OSG Storage Forum ‹#›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001000" y="6309360"/>
            <a:ext cx="1143000" cy="9144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7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File Residency Manager</a:t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xrootd/FRM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OSG Storage Forum</a:t>
            </a:r>
          </a:p>
          <a:p>
            <a:r>
              <a:rPr lang="en-US" sz="2400" dirty="0" smtClean="0"/>
              <a:t>University of Chicago</a:t>
            </a:r>
          </a:p>
          <a:p>
            <a:r>
              <a:rPr lang="en-US" sz="2400" dirty="0" smtClean="0"/>
              <a:t>September 21-22, 2010</a:t>
            </a:r>
          </a:p>
          <a:p>
            <a:r>
              <a:rPr lang="en-US" sz="1800" dirty="0" smtClean="0"/>
              <a:t>Andrew Hanushevsky, SLAC</a:t>
            </a:r>
          </a:p>
          <a:p>
            <a:endParaRPr lang="en-US" sz="1800" dirty="0" smtClean="0"/>
          </a:p>
          <a:p>
            <a:r>
              <a:rPr lang="en-US" sz="1800" dirty="0" smtClean="0"/>
              <a:t>http://xrootd.org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4265612" y="4038601"/>
            <a:ext cx="2020888" cy="1676399"/>
            <a:chOff x="4265612" y="4038601"/>
            <a:chExt cx="2020888" cy="1676399"/>
          </a:xfrm>
        </p:grpSpPr>
        <p:cxnSp>
          <p:nvCxnSpPr>
            <p:cNvPr id="60" name="Straight Arrow Connector 59"/>
            <p:cNvCxnSpPr/>
            <p:nvPr/>
          </p:nvCxnSpPr>
          <p:spPr bwMode="auto">
            <a:xfrm rot="5400000" flipH="1" flipV="1">
              <a:off x="3656806" y="4647407"/>
              <a:ext cx="1219200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endCxn id="9" idx="2"/>
            </p:cNvCxnSpPr>
            <p:nvPr/>
          </p:nvCxnSpPr>
          <p:spPr>
            <a:xfrm flipV="1">
              <a:off x="4267200" y="4953001"/>
              <a:ext cx="2019300" cy="380999"/>
            </a:xfrm>
            <a:prstGeom prst="straightConnector1">
              <a:avLst/>
            </a:prstGeom>
            <a:ln w="28575">
              <a:solidFill>
                <a:srgbClr val="CC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endCxn id="27" idx="0"/>
            </p:cNvCxnSpPr>
            <p:nvPr/>
          </p:nvCxnSpPr>
          <p:spPr>
            <a:xfrm>
              <a:off x="4267200" y="5334000"/>
              <a:ext cx="723900" cy="381000"/>
            </a:xfrm>
            <a:prstGeom prst="straightConnector1">
              <a:avLst/>
            </a:prstGeom>
            <a:ln w="28575">
              <a:solidFill>
                <a:srgbClr val="CC66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/>
          <p:nvPr/>
        </p:nvCxnSpPr>
        <p:spPr bwMode="auto">
          <a:xfrm rot="5400000" flipH="1" flipV="1">
            <a:off x="2513806" y="4648201"/>
            <a:ext cx="12192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C66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FRM Component Relationships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447366"/>
            <a:ext cx="762000" cy="609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3447366"/>
            <a:ext cx="1143000" cy="609600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xrootd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886200" y="3447366"/>
            <a:ext cx="1143000" cy="609600"/>
            <a:chOff x="3886200" y="3675965"/>
            <a:chExt cx="1143000" cy="609600"/>
          </a:xfrm>
        </p:grpSpPr>
        <p:sp>
          <p:nvSpPr>
            <p:cNvPr id="7" name="Rectangle 6"/>
            <p:cNvSpPr/>
            <p:nvPr/>
          </p:nvSpPr>
          <p:spPr>
            <a:xfrm>
              <a:off x="3886200" y="3675965"/>
              <a:ext cx="1143000" cy="609600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86200" y="37960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frm_xfrd</a:t>
              </a:r>
              <a:endParaRPr lang="en-US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38800" y="4343401"/>
            <a:ext cx="1295400" cy="609600"/>
            <a:chOff x="5638800" y="4572000"/>
            <a:chExt cx="1295400" cy="609600"/>
          </a:xfrm>
        </p:grpSpPr>
        <p:sp>
          <p:nvSpPr>
            <p:cNvPr id="9" name="Rectangle 8"/>
            <p:cNvSpPr/>
            <p:nvPr/>
          </p:nvSpPr>
          <p:spPr>
            <a:xfrm>
              <a:off x="5715000" y="4572000"/>
              <a:ext cx="1143000" cy="609600"/>
            </a:xfrm>
            <a:prstGeom prst="rect">
              <a:avLst/>
            </a:prstGeom>
            <a:solidFill>
              <a:srgbClr val="CC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4722912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</a:rPr>
                <a:t>frm_purged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321377" y="2286001"/>
            <a:ext cx="717223" cy="685800"/>
            <a:chOff x="3321377" y="2514600"/>
            <a:chExt cx="717223" cy="685800"/>
          </a:xfrm>
        </p:grpSpPr>
        <p:sp>
          <p:nvSpPr>
            <p:cNvPr id="8" name="Can 7"/>
            <p:cNvSpPr/>
            <p:nvPr/>
          </p:nvSpPr>
          <p:spPr>
            <a:xfrm>
              <a:off x="3337088" y="2514600"/>
              <a:ext cx="685800" cy="685800"/>
            </a:xfrm>
            <a:prstGeom prst="ca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1377" y="2677180"/>
              <a:ext cx="7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/>
                <a:t>Transfer</a:t>
              </a:r>
            </a:p>
            <a:p>
              <a:pPr algn="ctr"/>
              <a:r>
                <a:rPr lang="en-US" sz="1200" b="1" i="1" dirty="0" smtClean="0"/>
                <a:t>Queue</a:t>
              </a:r>
              <a:endParaRPr lang="en-US" sz="1200" b="1" i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62000" y="3567500"/>
            <a:ext cx="73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Client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524000" y="3745216"/>
            <a:ext cx="838200" cy="139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905000" y="2057400"/>
            <a:ext cx="5410200" cy="4114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05000" y="5879068"/>
            <a:ext cx="1984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</a:rPr>
              <a:t>xrootd Data Server</a:t>
            </a:r>
            <a:endParaRPr lang="en-US" b="1" i="1" dirty="0">
              <a:solidFill>
                <a:srgbClr val="000099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029200" y="3429001"/>
            <a:ext cx="3455741" cy="646331"/>
            <a:chOff x="5029200" y="3657600"/>
            <a:chExt cx="3455741" cy="646331"/>
          </a:xfrm>
        </p:grpSpPr>
        <p:sp>
          <p:nvSpPr>
            <p:cNvPr id="17" name="Rectangle 16"/>
            <p:cNvSpPr/>
            <p:nvPr/>
          </p:nvSpPr>
          <p:spPr>
            <a:xfrm>
              <a:off x="5715000" y="3675965"/>
              <a:ext cx="1143000" cy="6096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15000" y="3657600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Transfer</a:t>
              </a:r>
            </a:p>
            <a:p>
              <a:pPr algn="ctr"/>
              <a:r>
                <a:rPr lang="en-US" b="1" i="1" dirty="0" smtClean="0"/>
                <a:t>Agent</a:t>
              </a:r>
              <a:endParaRPr lang="en-US" b="1" i="1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029200" y="3980765"/>
              <a:ext cx="68580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858000" y="3962400"/>
              <a:ext cx="838200" cy="139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7682992" y="3657600"/>
              <a:ext cx="762000" cy="609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43044" y="3657600"/>
              <a:ext cx="8418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i="1" dirty="0" smtClean="0"/>
                <a:t>Remote</a:t>
              </a:r>
            </a:p>
            <a:p>
              <a:pPr algn="ctr"/>
              <a:r>
                <a:rPr lang="en-US" sz="1600" b="1" i="1" dirty="0" smtClean="0"/>
                <a:t>Storage</a:t>
              </a:r>
              <a:endParaRPr lang="en-US" sz="1600" b="1" i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343400" y="5715000"/>
            <a:ext cx="1295400" cy="338554"/>
            <a:chOff x="5638800" y="5410200"/>
            <a:chExt cx="1295400" cy="338554"/>
          </a:xfrm>
          <a:noFill/>
        </p:grpSpPr>
        <p:sp>
          <p:nvSpPr>
            <p:cNvPr id="3" name="Rectangle 2"/>
            <p:cNvSpPr/>
            <p:nvPr/>
          </p:nvSpPr>
          <p:spPr>
            <a:xfrm>
              <a:off x="5715000" y="5427077"/>
              <a:ext cx="1143000" cy="304800"/>
            </a:xfrm>
            <a:prstGeom prst="rect">
              <a:avLst/>
            </a:prstGeom>
            <a:solidFill>
              <a:srgbClr val="00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38800" y="5410200"/>
              <a:ext cx="12954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rgbClr val="FFFFFF"/>
                  </a:solidFill>
                </a:rPr>
                <a:t>frm_admin</a:t>
              </a:r>
              <a:endParaRPr lang="en-US" sz="16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3276600" y="4343401"/>
            <a:ext cx="838200" cy="457200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6FF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76600" y="4343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cmsd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201194" y="3200401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3733005" y="3199607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993791" y="3657998"/>
            <a:ext cx="13723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3520838" y="4975463"/>
            <a:ext cx="350520" cy="795"/>
          </a:xfrm>
          <a:prstGeom prst="straightConnector1">
            <a:avLst/>
          </a:prstGeom>
          <a:ln w="28575">
            <a:solidFill>
              <a:srgbClr val="CC66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48018" y="2120205"/>
            <a:ext cx="14823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</a:rPr>
              <a:t>xrdcp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dq2get</a:t>
            </a:r>
          </a:p>
          <a:p>
            <a:pPr algn="ctr"/>
            <a:r>
              <a:rPr lang="en-US" sz="1400" b="1" dirty="0" err="1" smtClean="0">
                <a:solidFill>
                  <a:srgbClr val="000000"/>
                </a:solidFill>
              </a:rPr>
              <a:t>globus</a:t>
            </a:r>
            <a:r>
              <a:rPr lang="en-US" sz="1400" b="1" dirty="0" smtClean="0">
                <a:solidFill>
                  <a:srgbClr val="000000"/>
                </a:solidFill>
              </a:rPr>
              <a:t>-</a:t>
            </a:r>
            <a:r>
              <a:rPr lang="en-US" sz="1400" b="1" dirty="0" err="1" smtClean="0">
                <a:solidFill>
                  <a:srgbClr val="000000"/>
                </a:solidFill>
              </a:rPr>
              <a:t>url</a:t>
            </a:r>
            <a:r>
              <a:rPr lang="en-US" sz="1400" b="1" dirty="0" smtClean="0">
                <a:solidFill>
                  <a:srgbClr val="000000"/>
                </a:solidFill>
              </a:rPr>
              <a:t>-copy</a:t>
            </a:r>
          </a:p>
          <a:p>
            <a:pPr algn="ctr"/>
            <a:r>
              <a:rPr lang="en-US" sz="1400" b="1" dirty="0" err="1" smtClean="0">
                <a:solidFill>
                  <a:srgbClr val="000000"/>
                </a:solidFill>
              </a:rPr>
              <a:t>scp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b="1" dirty="0" err="1" smtClean="0">
                <a:solidFill>
                  <a:srgbClr val="000000"/>
                </a:solidFill>
              </a:rPr>
              <a:t>wget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b="1" i="1" dirty="0" smtClean="0">
                <a:solidFill>
                  <a:srgbClr val="000000"/>
                </a:solidFill>
              </a:rPr>
              <a:t>Any kind of script</a:t>
            </a:r>
            <a:endParaRPr lang="en-US" sz="1400" b="1" i="1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12257" y="2598004"/>
            <a:ext cx="1459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MSS</a:t>
            </a:r>
          </a:p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NAS</a:t>
            </a:r>
          </a:p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Foreign Cluster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3009901" y="5105400"/>
            <a:ext cx="1295400" cy="457200"/>
          </a:xfrm>
          <a:prstGeom prst="flowChartPunchedTape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294967295"/>
          </p:nvPr>
        </p:nvSpPr>
        <p:spPr>
          <a:xfrm>
            <a:off x="7162800" y="6477000"/>
            <a:ext cx="838200" cy="244475"/>
          </a:xfrm>
        </p:spPr>
        <p:txBody>
          <a:bodyPr/>
          <a:lstStyle/>
          <a:p>
            <a:fld id="{7A479C8D-CD85-45F2-9265-67F289693FB4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4191000" y="2209801"/>
            <a:ext cx="1447800" cy="1066800"/>
            <a:chOff x="609600" y="2438400"/>
            <a:chExt cx="1447800" cy="1066800"/>
          </a:xfrm>
        </p:grpSpPr>
        <p:sp>
          <p:nvSpPr>
            <p:cNvPr id="49" name="Oval Callout 48"/>
            <p:cNvSpPr/>
            <p:nvPr/>
          </p:nvSpPr>
          <p:spPr bwMode="auto">
            <a:xfrm>
              <a:off x="609600" y="2438400"/>
              <a:ext cx="1447800" cy="1066800"/>
            </a:xfrm>
            <a:prstGeom prst="wedgeEllipseCallou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800" y="2514600"/>
              <a:ext cx="13134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Coordinates</a:t>
              </a:r>
            </a:p>
            <a:p>
              <a:pPr algn="ctr"/>
              <a:r>
                <a:rPr lang="en-US" dirty="0" smtClean="0">
                  <a:solidFill>
                    <a:srgbClr val="006600"/>
                  </a:solidFill>
                </a:rPr>
                <a:t>Staging</a:t>
              </a:r>
              <a:r>
                <a:rPr lang="en-US" dirty="0" smtClean="0"/>
                <a:t> &amp; </a:t>
              </a:r>
            </a:p>
            <a:p>
              <a:pPr algn="ctr"/>
              <a:r>
                <a:rPr lang="en-US" dirty="0" smtClean="0">
                  <a:solidFill>
                    <a:schemeClr val="bg1">
                      <a:lumMod val="25000"/>
                    </a:schemeClr>
                  </a:solidFill>
                </a:rPr>
                <a:t>Migration</a:t>
              </a:r>
              <a:endParaRPr lang="en-US" dirty="0">
                <a:solidFill>
                  <a:schemeClr val="bg1">
                    <a:lumMod val="2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688147" y="5257800"/>
            <a:ext cx="1152880" cy="780366"/>
            <a:chOff x="5688147" y="5257800"/>
            <a:chExt cx="1152880" cy="780366"/>
          </a:xfrm>
        </p:grpSpPr>
        <p:sp>
          <p:nvSpPr>
            <p:cNvPr id="55" name="Oval Callout 54"/>
            <p:cNvSpPr/>
            <p:nvPr/>
          </p:nvSpPr>
          <p:spPr bwMode="auto">
            <a:xfrm rot="16200000" flipV="1">
              <a:off x="5874404" y="5076483"/>
              <a:ext cx="780366" cy="1143000"/>
            </a:xfrm>
            <a:prstGeom prst="wedgeEllipseCallou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688147" y="5324817"/>
              <a:ext cx="1152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Displays &amp;</a:t>
              </a:r>
            </a:p>
            <a:p>
              <a:pPr algn="ctr"/>
              <a:r>
                <a:rPr lang="en-US" dirty="0" smtClean="0"/>
                <a:t>Manages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057400" y="2209801"/>
            <a:ext cx="1066800" cy="990600"/>
            <a:chOff x="2057400" y="2209801"/>
            <a:chExt cx="1066800" cy="990600"/>
          </a:xfrm>
        </p:grpSpPr>
        <p:sp>
          <p:nvSpPr>
            <p:cNvPr id="57" name="Oval Callout 56"/>
            <p:cNvSpPr/>
            <p:nvPr/>
          </p:nvSpPr>
          <p:spPr bwMode="auto">
            <a:xfrm rot="16200000" flipH="1">
              <a:off x="2095500" y="2171701"/>
              <a:ext cx="990600" cy="1066800"/>
            </a:xfrm>
            <a:prstGeom prst="wedgeEllipseCallou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095697" y="2209801"/>
              <a:ext cx="9902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Holds</a:t>
              </a:r>
            </a:p>
            <a:p>
              <a:pPr algn="ctr"/>
              <a:r>
                <a:rPr lang="en-US" dirty="0" smtClean="0"/>
                <a:t>Transfer</a:t>
              </a:r>
            </a:p>
            <a:p>
              <a:pPr algn="ctr"/>
              <a:r>
                <a:rPr lang="en-US" dirty="0" smtClean="0"/>
                <a:t>requests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491140" y="4114800"/>
            <a:ext cx="1071460" cy="1028700"/>
            <a:chOff x="4491140" y="4114800"/>
            <a:chExt cx="1071460" cy="1028700"/>
          </a:xfrm>
        </p:grpSpPr>
        <p:sp>
          <p:nvSpPr>
            <p:cNvPr id="71" name="Oval Callout 70"/>
            <p:cNvSpPr/>
            <p:nvPr/>
          </p:nvSpPr>
          <p:spPr bwMode="auto">
            <a:xfrm rot="16200000" flipH="1">
              <a:off x="4533900" y="4076700"/>
              <a:ext cx="990600" cy="1066800"/>
            </a:xfrm>
            <a:prstGeom prst="wedgeEllipseCallou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91140" y="4220170"/>
              <a:ext cx="10333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Removes</a:t>
              </a:r>
            </a:p>
            <a:p>
              <a:pPr algn="ctr"/>
              <a:r>
                <a:rPr lang="en-US" dirty="0" smtClean="0"/>
                <a:t>unused</a:t>
              </a:r>
            </a:p>
            <a:p>
              <a:pPr algn="ctr"/>
              <a:r>
                <a:rPr lang="en-US" dirty="0" smtClean="0"/>
                <a:t>files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71801" y="51955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Configuration File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850"/>
                            </p:stCondLst>
                            <p:childTnLst>
                              <p:par>
                                <p:cTn id="4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001000" cy="1143000"/>
          </a:xfrm>
        </p:spPr>
        <p:txBody>
          <a:bodyPr/>
          <a:lstStyle/>
          <a:p>
            <a:r>
              <a:rPr lang="en-US" dirty="0" smtClean="0"/>
              <a:t>FRM Data Transfer (</a:t>
            </a:r>
            <a:r>
              <a:rPr lang="en-US" sz="2800" dirty="0" smtClean="0">
                <a:ln>
                  <a:solidFill>
                    <a:srgbClr val="000000"/>
                  </a:solidFill>
                </a:ln>
                <a:solidFill>
                  <a:srgbClr val="00B050"/>
                </a:solidFill>
              </a:rPr>
              <a:t>Staging</a:t>
            </a:r>
            <a:r>
              <a:rPr lang="en-US" sz="2800" dirty="0" smtClean="0">
                <a:ln>
                  <a:solidFill>
                    <a:srgbClr val="000000"/>
                  </a:solidFill>
                </a:ln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&amp; </a:t>
            </a:r>
            <a:r>
              <a:rPr lang="en-US" sz="2800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rPr>
              <a:t>Migration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frm_xfrd</a:t>
            </a:r>
            <a:endParaRPr lang="en-US" dirty="0" smtClean="0"/>
          </a:p>
          <a:p>
            <a:pPr lvl="1"/>
            <a:r>
              <a:rPr lang="en-US" dirty="0" smtClean="0"/>
              <a:t>Daemon that coordinates data transfers</a:t>
            </a:r>
          </a:p>
          <a:p>
            <a:pPr lvl="2"/>
            <a:r>
              <a:rPr lang="en-US" dirty="0" smtClean="0"/>
              <a:t>Part of the base package</a:t>
            </a:r>
          </a:p>
          <a:p>
            <a:r>
              <a:rPr lang="en-US" i="1" dirty="0" smtClean="0"/>
              <a:t>Transfer Agent</a:t>
            </a:r>
          </a:p>
          <a:p>
            <a:pPr lvl="1"/>
            <a:r>
              <a:rPr lang="en-US" dirty="0" smtClean="0"/>
              <a:t>Any program that can transfer a file</a:t>
            </a:r>
          </a:p>
          <a:p>
            <a:pPr lvl="2"/>
            <a:r>
              <a:rPr lang="en-US" dirty="0" smtClean="0"/>
              <a:t>You specify the program to be used</a:t>
            </a:r>
          </a:p>
          <a:p>
            <a:r>
              <a:rPr lang="en-US" i="1" dirty="0" smtClean="0"/>
              <a:t>Transfer Queue</a:t>
            </a:r>
          </a:p>
          <a:p>
            <a:pPr lvl="1"/>
            <a:r>
              <a:rPr lang="en-US" dirty="0" smtClean="0"/>
              <a:t>Disk file holding transfer requests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077200" y="5955268"/>
            <a:ext cx="990600" cy="369332"/>
            <a:chOff x="8077200" y="5879068"/>
            <a:chExt cx="990600" cy="369332"/>
          </a:xfrm>
        </p:grpSpPr>
        <p:sp>
          <p:nvSpPr>
            <p:cNvPr id="8" name="Pentagon 7"/>
            <p:cNvSpPr/>
            <p:nvPr/>
          </p:nvSpPr>
          <p:spPr bwMode="auto">
            <a:xfrm>
              <a:off x="8077200" y="5937766"/>
              <a:ext cx="990600" cy="228600"/>
            </a:xfrm>
            <a:prstGeom prst="homePlate">
              <a:avLst/>
            </a:prstGeom>
            <a:solidFill>
              <a:srgbClr val="00CC00">
                <a:alpha val="3098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>
              <a:hlinkClick r:id="rId2" action="ppaction://hlinksldjump"/>
            </p:cNvPr>
            <p:cNvSpPr txBox="1"/>
            <p:nvPr/>
          </p:nvSpPr>
          <p:spPr>
            <a:xfrm>
              <a:off x="8093572" y="5879068"/>
              <a:ext cx="898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Details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Staging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r>
              <a:rPr lang="en-US" dirty="0" smtClean="0"/>
              <a:t>Decide which file paths allow staging</a:t>
            </a:r>
          </a:p>
          <a:p>
            <a:pPr lvl="1"/>
            <a:r>
              <a:rPr lang="en-US" dirty="0" err="1" smtClean="0"/>
              <a:t>all.export</a:t>
            </a:r>
            <a:r>
              <a:rPr lang="en-US" dirty="0" smtClean="0"/>
              <a:t> </a:t>
            </a:r>
            <a:r>
              <a:rPr lang="en-US" i="1" dirty="0" smtClean="0"/>
              <a:t>path</a:t>
            </a:r>
            <a:r>
              <a:rPr lang="en-US" dirty="0" smtClean="0"/>
              <a:t> stage</a:t>
            </a:r>
          </a:p>
          <a:p>
            <a:pPr lvl="2"/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all.export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 /xrootd/</a:t>
            </a:r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atlasproddisk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 stage</a:t>
            </a:r>
          </a:p>
          <a:p>
            <a:r>
              <a:rPr lang="en-US" dirty="0" smtClean="0"/>
              <a:t>Opening a non-existent file will trigger a fetch</a:t>
            </a:r>
          </a:p>
          <a:p>
            <a:pPr lvl="1"/>
            <a:r>
              <a:rPr lang="en-US" dirty="0" smtClean="0"/>
              <a:t>xrootd places a stage request in the transfer queue</a:t>
            </a:r>
          </a:p>
          <a:p>
            <a:pPr lvl="1"/>
            <a:r>
              <a:rPr lang="en-US" dirty="0" smtClean="0"/>
              <a:t>Tells client to wait until file arrives</a:t>
            </a:r>
          </a:p>
          <a:p>
            <a:pPr lvl="2"/>
            <a:r>
              <a:rPr lang="en-US" dirty="0" smtClean="0"/>
              <a:t>Client gets a wake-up call then</a:t>
            </a:r>
          </a:p>
          <a:p>
            <a:r>
              <a:rPr lang="en-US" dirty="0" smtClean="0"/>
              <a:t>Reading directory will only read online contents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Staging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r>
              <a:rPr lang="en-US" dirty="0" smtClean="0"/>
              <a:t>Specify the transfer program</a:t>
            </a:r>
          </a:p>
          <a:p>
            <a:pPr lvl="1"/>
            <a:r>
              <a:rPr lang="en-US" dirty="0" err="1" smtClean="0"/>
              <a:t>frm.xfr.copycmd</a:t>
            </a:r>
            <a:r>
              <a:rPr lang="en-US" dirty="0" smtClean="0"/>
              <a:t> in </a:t>
            </a:r>
            <a:r>
              <a:rPr lang="en-US" i="1" dirty="0" err="1" smtClean="0"/>
              <a:t>cmd</a:t>
            </a:r>
            <a:r>
              <a:rPr lang="en-US" dirty="0" smtClean="0"/>
              <a:t> </a:t>
            </a:r>
            <a:r>
              <a:rPr lang="en-US" i="1" dirty="0" smtClean="0"/>
              <a:t>opts</a:t>
            </a:r>
            <a:r>
              <a:rPr lang="en-US" dirty="0" smtClean="0"/>
              <a:t> </a:t>
            </a:r>
            <a:r>
              <a:rPr lang="en-US" i="1" dirty="0" smtClean="0"/>
              <a:t>args</a:t>
            </a:r>
          </a:p>
          <a:p>
            <a:pPr lvl="2"/>
            <a:r>
              <a:rPr lang="en-US" sz="1800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frm.xfr.copycmd</a:t>
            </a: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 in /opt/xrootd/bin/</a:t>
            </a:r>
            <a:r>
              <a:rPr lang="en-US" sz="1800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xrdcp</a:t>
            </a: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 –f –</a:t>
            </a:r>
            <a:r>
              <a:rPr lang="en-US" sz="1800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np</a:t>
            </a: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 root://archive/$SRC $DST</a:t>
            </a:r>
          </a:p>
          <a:p>
            <a:r>
              <a:rPr lang="en-US" dirty="0" smtClean="0"/>
              <a:t>Optionally, specify max number of || transfers</a:t>
            </a:r>
          </a:p>
          <a:p>
            <a:pPr lvl="1"/>
            <a:r>
              <a:rPr lang="en-US" dirty="0" smtClean="0"/>
              <a:t>The default is 2</a:t>
            </a:r>
          </a:p>
          <a:p>
            <a:pPr lvl="1"/>
            <a:r>
              <a:rPr lang="en-US" dirty="0" err="1" smtClean="0"/>
              <a:t>frm.xfr.copymax</a:t>
            </a:r>
            <a:r>
              <a:rPr lang="en-US" dirty="0" smtClean="0"/>
              <a:t> </a:t>
            </a:r>
            <a:r>
              <a:rPr lang="en-US" i="1" dirty="0" smtClean="0"/>
              <a:t>number</a:t>
            </a:r>
          </a:p>
          <a:p>
            <a:pPr lvl="2"/>
            <a:r>
              <a:rPr lang="en-US" sz="1800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frm.xfr.copymax</a:t>
            </a: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 3</a:t>
            </a:r>
            <a:endParaRPr lang="en-US" sz="1800" i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lvl="1"/>
            <a:endParaRPr lang="en-US" sz="1600" dirty="0"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905000" y="2057400"/>
            <a:ext cx="5410200" cy="4114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FRM 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B050"/>
                </a:solidFill>
              </a:rPr>
              <a:t>Staging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8000"/>
                </a:solidFill>
              </a:rPr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3009901" y="5334000"/>
            <a:ext cx="1295400" cy="457200"/>
          </a:xfrm>
          <a:prstGeom prst="flowChartPunchedTape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675965"/>
            <a:ext cx="762000" cy="60960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3675965"/>
            <a:ext cx="1143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62200" y="379609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xrootd</a:t>
            </a:r>
            <a:endParaRPr lang="en-US" b="1" dirty="0"/>
          </a:p>
        </p:txBody>
      </p:sp>
      <p:grpSp>
        <p:nvGrpSpPr>
          <p:cNvPr id="36" name="Group 37"/>
          <p:cNvGrpSpPr/>
          <p:nvPr/>
        </p:nvGrpSpPr>
        <p:grpSpPr>
          <a:xfrm>
            <a:off x="3886200" y="3675965"/>
            <a:ext cx="1143000" cy="609600"/>
            <a:chOff x="3886200" y="3675965"/>
            <a:chExt cx="1143000" cy="609600"/>
          </a:xfrm>
        </p:grpSpPr>
        <p:sp>
          <p:nvSpPr>
            <p:cNvPr id="7" name="Rectangle 6"/>
            <p:cNvSpPr/>
            <p:nvPr/>
          </p:nvSpPr>
          <p:spPr>
            <a:xfrm>
              <a:off x="3886200" y="3675965"/>
              <a:ext cx="1143000" cy="609600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86200" y="37960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frm_xfrd</a:t>
              </a:r>
              <a:endParaRPr lang="en-US" b="1" dirty="0"/>
            </a:p>
          </p:txBody>
        </p:sp>
      </p:grpSp>
      <p:grpSp>
        <p:nvGrpSpPr>
          <p:cNvPr id="38" name="Group 36"/>
          <p:cNvGrpSpPr/>
          <p:nvPr/>
        </p:nvGrpSpPr>
        <p:grpSpPr>
          <a:xfrm>
            <a:off x="3321377" y="2514600"/>
            <a:ext cx="717223" cy="685800"/>
            <a:chOff x="3321377" y="2514600"/>
            <a:chExt cx="717223" cy="685800"/>
          </a:xfrm>
        </p:grpSpPr>
        <p:sp>
          <p:nvSpPr>
            <p:cNvPr id="8" name="Can 7"/>
            <p:cNvSpPr/>
            <p:nvPr/>
          </p:nvSpPr>
          <p:spPr>
            <a:xfrm>
              <a:off x="3337088" y="2514600"/>
              <a:ext cx="685800" cy="685800"/>
            </a:xfrm>
            <a:prstGeom prst="ca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1377" y="2677180"/>
              <a:ext cx="7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/>
                <a:t>Transfer</a:t>
              </a:r>
            </a:p>
            <a:p>
              <a:pPr algn="ctr"/>
              <a:r>
                <a:rPr lang="en-US" sz="1200" b="1" i="1" dirty="0" smtClean="0"/>
                <a:t>Queue</a:t>
              </a:r>
              <a:endParaRPr lang="en-US" sz="1200" b="1" i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71801" y="5410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Configuration File</a:t>
            </a:r>
            <a:endParaRPr lang="en-US" sz="12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3796099"/>
            <a:ext cx="73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Client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524000" y="3973815"/>
            <a:ext cx="838200" cy="139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30554" y="2057400"/>
            <a:ext cx="1984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</a:rPr>
              <a:t>xrootd Data Server</a:t>
            </a:r>
            <a:endParaRPr lang="en-US" b="1" i="1" dirty="0">
              <a:solidFill>
                <a:srgbClr val="0000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82992" y="3657600"/>
            <a:ext cx="7620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43044" y="3657600"/>
            <a:ext cx="841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 smtClean="0"/>
              <a:t>Remote</a:t>
            </a:r>
          </a:p>
          <a:p>
            <a:pPr algn="ctr"/>
            <a:r>
              <a:rPr lang="en-US" sz="1600" b="1" i="1" dirty="0" smtClean="0"/>
              <a:t>Storage</a:t>
            </a:r>
            <a:endParaRPr lang="en-US" sz="1600" b="1" i="1" dirty="0"/>
          </a:p>
        </p:txBody>
      </p:sp>
      <p:cxnSp>
        <p:nvCxnSpPr>
          <p:cNvPr id="30" name="Shape 29"/>
          <p:cNvCxnSpPr/>
          <p:nvPr/>
        </p:nvCxnSpPr>
        <p:spPr>
          <a:xfrm rot="16200000" flipH="1">
            <a:off x="2140550" y="4731348"/>
            <a:ext cx="1281500" cy="381001"/>
          </a:xfrm>
          <a:prstGeom prst="bentConnector2">
            <a:avLst/>
          </a:prstGeom>
          <a:ln w="28575">
            <a:solidFill>
              <a:srgbClr val="CC66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201194" y="34290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3733005" y="3428206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/>
          <p:nvPr/>
        </p:nvCxnSpPr>
        <p:spPr>
          <a:xfrm rot="5400000">
            <a:off x="3893149" y="4717450"/>
            <a:ext cx="1281500" cy="381001"/>
          </a:xfrm>
          <a:prstGeom prst="bentConnector2">
            <a:avLst/>
          </a:prstGeom>
          <a:ln w="28575">
            <a:solidFill>
              <a:srgbClr val="CC66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04210" y="5572036"/>
            <a:ext cx="270619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000000"/>
                </a:solidFill>
              </a:rPr>
              <a:t>all.export</a:t>
            </a:r>
            <a:r>
              <a:rPr lang="en-US" sz="1100" dirty="0" smtClean="0">
                <a:solidFill>
                  <a:srgbClr val="000000"/>
                </a:solidFill>
              </a:rPr>
              <a:t> /atlas/</a:t>
            </a:r>
            <a:r>
              <a:rPr lang="en-US" sz="1100" dirty="0" err="1" smtClean="0">
                <a:solidFill>
                  <a:srgbClr val="000000"/>
                </a:solidFill>
              </a:rPr>
              <a:t>atlasproddisk</a:t>
            </a:r>
            <a:r>
              <a:rPr lang="en-US" sz="1100" dirty="0" smtClean="0">
                <a:solidFill>
                  <a:srgbClr val="000000"/>
                </a:solidFill>
              </a:rPr>
              <a:t> stage</a:t>
            </a:r>
          </a:p>
          <a:p>
            <a:r>
              <a:rPr lang="en-US" sz="1100" dirty="0" err="1" smtClean="0">
                <a:solidFill>
                  <a:srgbClr val="000000"/>
                </a:solidFill>
              </a:rPr>
              <a:t>frm.xfr.copycmd</a:t>
            </a:r>
            <a:r>
              <a:rPr lang="en-US" sz="1100" dirty="0" smtClean="0">
                <a:solidFill>
                  <a:srgbClr val="000000"/>
                </a:solidFill>
              </a:rPr>
              <a:t> in /opt/xrootd/bin/</a:t>
            </a:r>
            <a:r>
              <a:rPr lang="en-US" sz="1100" dirty="0" err="1" smtClean="0">
                <a:solidFill>
                  <a:srgbClr val="000000"/>
                </a:solidFill>
              </a:rPr>
              <a:t>xrdcp</a:t>
            </a:r>
            <a:r>
              <a:rPr lang="en-US" sz="1100" dirty="0" smtClean="0">
                <a:solidFill>
                  <a:srgbClr val="000000"/>
                </a:solidFill>
              </a:rPr>
              <a:t>  \</a:t>
            </a:r>
          </a:p>
          <a:p>
            <a:r>
              <a:rPr lang="en-US" sz="1100" dirty="0" smtClean="0">
                <a:solidFill>
                  <a:srgbClr val="000000"/>
                </a:solidFill>
              </a:rPr>
              <a:t>                  –f –</a:t>
            </a:r>
            <a:r>
              <a:rPr lang="en-US" sz="1100" dirty="0" err="1" smtClean="0">
                <a:solidFill>
                  <a:srgbClr val="000000"/>
                </a:solidFill>
              </a:rPr>
              <a:t>np</a:t>
            </a:r>
            <a:r>
              <a:rPr lang="en-US" sz="1100" dirty="0" smtClean="0">
                <a:solidFill>
                  <a:srgbClr val="000000"/>
                </a:solidFill>
              </a:rPr>
              <a:t> root://archive/$SRC $DST</a:t>
            </a:r>
            <a:endParaRPr lang="en-US" sz="1100" dirty="0">
              <a:solidFill>
                <a:srgbClr val="00000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381000" y="3048000"/>
            <a:ext cx="1531188" cy="597932"/>
            <a:chOff x="381000" y="3048000"/>
            <a:chExt cx="1531188" cy="597932"/>
          </a:xfrm>
        </p:grpSpPr>
        <p:grpSp>
          <p:nvGrpSpPr>
            <p:cNvPr id="50" name="Group 49"/>
            <p:cNvGrpSpPr/>
            <p:nvPr/>
          </p:nvGrpSpPr>
          <p:grpSpPr>
            <a:xfrm>
              <a:off x="990600" y="3276600"/>
              <a:ext cx="304800" cy="369332"/>
              <a:chOff x="7848600" y="1987034"/>
              <a:chExt cx="304800" cy="369332"/>
            </a:xfrm>
          </p:grpSpPr>
          <p:sp>
            <p:nvSpPr>
              <p:cNvPr id="48" name="Oval 47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381000" y="3048000"/>
              <a:ext cx="1531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open(</a:t>
              </a:r>
              <a:r>
                <a:rPr lang="en-US" sz="1400" i="1" dirty="0" err="1" smtClean="0">
                  <a:solidFill>
                    <a:srgbClr val="000000"/>
                  </a:solidFill>
                </a:rPr>
                <a:t>missing_file</a:t>
              </a:r>
              <a:r>
                <a:rPr lang="en-US" sz="1400" dirty="0" smtClean="0">
                  <a:solidFill>
                    <a:srgbClr val="000000"/>
                  </a:solidFill>
                </a:rPr>
                <a:t>)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514600" y="2296180"/>
            <a:ext cx="843501" cy="828020"/>
            <a:chOff x="2514600" y="2296180"/>
            <a:chExt cx="843501" cy="828020"/>
          </a:xfrm>
        </p:grpSpPr>
        <p:grpSp>
          <p:nvGrpSpPr>
            <p:cNvPr id="57" name="Group 56"/>
            <p:cNvGrpSpPr/>
            <p:nvPr/>
          </p:nvGrpSpPr>
          <p:grpSpPr>
            <a:xfrm>
              <a:off x="2783950" y="2754868"/>
              <a:ext cx="304800" cy="369332"/>
              <a:chOff x="7848600" y="1987034"/>
              <a:chExt cx="304800" cy="369332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2514600" y="2296180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Insert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endParaRPr lang="en-US" sz="14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request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286763" y="3364468"/>
            <a:ext cx="1227837" cy="597932"/>
            <a:chOff x="1286763" y="3364468"/>
            <a:chExt cx="1227837" cy="597932"/>
          </a:xfrm>
        </p:grpSpPr>
        <p:grpSp>
          <p:nvGrpSpPr>
            <p:cNvPr id="54" name="Group 53"/>
            <p:cNvGrpSpPr/>
            <p:nvPr/>
          </p:nvGrpSpPr>
          <p:grpSpPr>
            <a:xfrm>
              <a:off x="1752600" y="3593068"/>
              <a:ext cx="304800" cy="369332"/>
              <a:chOff x="7848600" y="1987034"/>
              <a:chExt cx="304800" cy="369332"/>
            </a:xfrm>
          </p:grpSpPr>
          <p:sp>
            <p:nvSpPr>
              <p:cNvPr id="55" name="Oval 54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1286763" y="3364468"/>
              <a:ext cx="1227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Tell client wait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962400" y="2286000"/>
            <a:ext cx="785856" cy="826532"/>
            <a:chOff x="3962400" y="2286000"/>
            <a:chExt cx="785856" cy="826532"/>
          </a:xfrm>
        </p:grpSpPr>
        <p:grpSp>
          <p:nvGrpSpPr>
            <p:cNvPr id="51" name="Group 50"/>
            <p:cNvGrpSpPr/>
            <p:nvPr/>
          </p:nvGrpSpPr>
          <p:grpSpPr>
            <a:xfrm>
              <a:off x="4202928" y="2743200"/>
              <a:ext cx="304800" cy="369332"/>
              <a:chOff x="7848600" y="1987034"/>
              <a:chExt cx="304800" cy="369332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3962400" y="2286000"/>
              <a:ext cx="7858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Read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endParaRPr lang="en-US" sz="14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request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029200" y="3657600"/>
            <a:ext cx="2667000" cy="646331"/>
            <a:chOff x="5029200" y="3657600"/>
            <a:chExt cx="2667000" cy="646331"/>
          </a:xfrm>
        </p:grpSpPr>
        <p:sp>
          <p:nvSpPr>
            <p:cNvPr id="17" name="Rectangle 16"/>
            <p:cNvSpPr/>
            <p:nvPr/>
          </p:nvSpPr>
          <p:spPr>
            <a:xfrm>
              <a:off x="5715000" y="3684656"/>
              <a:ext cx="1143000" cy="6096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029200" y="3657600"/>
              <a:ext cx="2667000" cy="646331"/>
              <a:chOff x="5029200" y="3648909"/>
              <a:chExt cx="2667000" cy="646331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5029200" y="3980765"/>
                <a:ext cx="685800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715000" y="3648909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 smtClean="0"/>
                  <a:t>Transfer</a:t>
                </a:r>
              </a:p>
              <a:p>
                <a:pPr algn="ctr"/>
                <a:r>
                  <a:rPr lang="en-US" b="1" i="1" dirty="0" smtClean="0"/>
                  <a:t>Agent</a:t>
                </a:r>
                <a:endParaRPr lang="en-US" b="1" i="1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V="1">
                <a:off x="6858000" y="3953709"/>
                <a:ext cx="838200" cy="139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/>
          <p:cNvGrpSpPr/>
          <p:nvPr/>
        </p:nvGrpSpPr>
        <p:grpSpPr>
          <a:xfrm>
            <a:off x="4648200" y="3352800"/>
            <a:ext cx="1394997" cy="600909"/>
            <a:chOff x="4648200" y="3361491"/>
            <a:chExt cx="1394997" cy="600909"/>
          </a:xfrm>
        </p:grpSpPr>
        <p:grpSp>
          <p:nvGrpSpPr>
            <p:cNvPr id="60" name="Group 59"/>
            <p:cNvGrpSpPr/>
            <p:nvPr/>
          </p:nvGrpSpPr>
          <p:grpSpPr>
            <a:xfrm>
              <a:off x="5181600" y="3593068"/>
              <a:ext cx="304800" cy="369332"/>
              <a:chOff x="7848600" y="1987034"/>
              <a:chExt cx="304800" cy="369332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4648200" y="3361491"/>
              <a:ext cx="13949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Launch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r>
                <a:rPr lang="en-US" sz="1400" dirty="0" smtClean="0">
                  <a:solidFill>
                    <a:srgbClr val="000000"/>
                  </a:solidFill>
                </a:rPr>
                <a:t> agent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971800" y="4278868"/>
            <a:ext cx="1406988" cy="597932"/>
            <a:chOff x="2971800" y="4278868"/>
            <a:chExt cx="1406988" cy="597932"/>
          </a:xfrm>
        </p:grpSpPr>
        <p:grpSp>
          <p:nvGrpSpPr>
            <p:cNvPr id="66" name="Group 65"/>
            <p:cNvGrpSpPr/>
            <p:nvPr/>
          </p:nvGrpSpPr>
          <p:grpSpPr>
            <a:xfrm>
              <a:off x="3505200" y="4278868"/>
              <a:ext cx="304800" cy="369332"/>
              <a:chOff x="7848600" y="1987034"/>
              <a:chExt cx="304800" cy="369332"/>
            </a:xfrm>
          </p:grpSpPr>
          <p:sp>
            <p:nvSpPr>
              <p:cNvPr id="67" name="Oval 66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US" dirty="0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2971800" y="4569023"/>
              <a:ext cx="14069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Notify xrootd OK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853712" y="3352800"/>
            <a:ext cx="994888" cy="597932"/>
            <a:chOff x="6853712" y="3352800"/>
            <a:chExt cx="994888" cy="597932"/>
          </a:xfrm>
        </p:grpSpPr>
        <p:grpSp>
          <p:nvGrpSpPr>
            <p:cNvPr id="63" name="Group 62"/>
            <p:cNvGrpSpPr/>
            <p:nvPr/>
          </p:nvGrpSpPr>
          <p:grpSpPr>
            <a:xfrm>
              <a:off x="7162800" y="3581400"/>
              <a:ext cx="304800" cy="369332"/>
              <a:chOff x="7848600" y="1987034"/>
              <a:chExt cx="304800" cy="369332"/>
            </a:xfrm>
          </p:grpSpPr>
          <p:sp>
            <p:nvSpPr>
              <p:cNvPr id="64" name="Oval 63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6853712" y="3352800"/>
              <a:ext cx="9948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Copy in file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295400" y="4038600"/>
            <a:ext cx="1222579" cy="609600"/>
            <a:chOff x="1295400" y="4038600"/>
            <a:chExt cx="1222579" cy="609600"/>
          </a:xfrm>
        </p:grpSpPr>
        <p:sp>
          <p:nvSpPr>
            <p:cNvPr id="75" name="TextBox 74"/>
            <p:cNvSpPr txBox="1"/>
            <p:nvPr/>
          </p:nvSpPr>
          <p:spPr>
            <a:xfrm>
              <a:off x="1295400" y="4340423"/>
              <a:ext cx="12225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Wakeup client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752600" y="4038600"/>
              <a:ext cx="304800" cy="369332"/>
              <a:chOff x="7848600" y="1987034"/>
              <a:chExt cx="304800" cy="369332"/>
            </a:xfrm>
          </p:grpSpPr>
          <p:sp>
            <p:nvSpPr>
              <p:cNvPr id="78" name="Oval 77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US" dirty="0"/>
              </a:p>
            </p:txBody>
          </p:sp>
        </p:grpSp>
      </p:grpSp>
      <p:sp>
        <p:nvSpPr>
          <p:cNvPr id="91" name="Lightning Bolt 90"/>
          <p:cNvSpPr/>
          <p:nvPr/>
        </p:nvSpPr>
        <p:spPr bwMode="auto">
          <a:xfrm flipH="1">
            <a:off x="3505200" y="3962400"/>
            <a:ext cx="381000" cy="304800"/>
          </a:xfrm>
          <a:prstGeom prst="lightningBol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Are Rarely So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There are usually two big issues</a:t>
            </a:r>
          </a:p>
          <a:p>
            <a:pPr lvl="1"/>
            <a:r>
              <a:rPr lang="en-US" dirty="0" smtClean="0"/>
              <a:t>Naïve programs</a:t>
            </a:r>
          </a:p>
          <a:p>
            <a:pPr lvl="2"/>
            <a:r>
              <a:rPr lang="en-US" dirty="0" smtClean="0"/>
              <a:t>Ones that effectively do “if (!stat(</a:t>
            </a:r>
            <a:r>
              <a:rPr lang="en-US" i="1" dirty="0" smtClean="0"/>
              <a:t>fn</a:t>
            </a:r>
            <a:r>
              <a:rPr lang="en-US" dirty="0" smtClean="0"/>
              <a:t>)) open(</a:t>
            </a:r>
            <a:r>
              <a:rPr lang="en-US" i="1" dirty="0" smtClean="0"/>
              <a:t>fn</a:t>
            </a:r>
            <a:r>
              <a:rPr lang="en-US" dirty="0" smtClean="0"/>
              <a:t>);”</a:t>
            </a:r>
          </a:p>
          <a:p>
            <a:pPr lvl="3"/>
            <a:r>
              <a:rPr lang="en-US" dirty="0" smtClean="0"/>
              <a:t>Addressed via the </a:t>
            </a:r>
            <a:r>
              <a:rPr lang="en-US" dirty="0" err="1" smtClean="0"/>
              <a:t>rsscmd</a:t>
            </a:r>
            <a:r>
              <a:rPr lang="en-US" dirty="0" smtClean="0"/>
              <a:t> configuration directive</a:t>
            </a:r>
          </a:p>
          <a:p>
            <a:pPr lvl="1"/>
            <a:r>
              <a:rPr lang="en-US" dirty="0" smtClean="0"/>
              <a:t>Firewalls</a:t>
            </a:r>
          </a:p>
          <a:p>
            <a:pPr lvl="2"/>
            <a:r>
              <a:rPr lang="en-US" dirty="0" smtClean="0"/>
              <a:t>This makes it difficult to fetch from the outside</a:t>
            </a:r>
          </a:p>
          <a:p>
            <a:pPr lvl="2"/>
            <a:r>
              <a:rPr lang="en-US" dirty="0" smtClean="0"/>
              <a:t>Try convincing security to allow outgoing port access</a:t>
            </a:r>
          </a:p>
          <a:p>
            <a:pPr lvl="3"/>
            <a:r>
              <a:rPr lang="en-US" dirty="0" smtClean="0"/>
              <a:t>xrootd port 1094 and </a:t>
            </a:r>
            <a:r>
              <a:rPr lang="en-US" dirty="0" err="1" smtClean="0"/>
              <a:t>cmsd</a:t>
            </a:r>
            <a:r>
              <a:rPr lang="en-US" dirty="0" smtClean="0"/>
              <a:t> port 1213</a:t>
            </a:r>
          </a:p>
          <a:p>
            <a:pPr lvl="2"/>
            <a:r>
              <a:rPr lang="en-US" dirty="0" smtClean="0"/>
              <a:t>Allowing internet access vastly simplifies everything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3244334"/>
            <a:ext cx="990600" cy="369332"/>
            <a:chOff x="8077200" y="5879068"/>
            <a:chExt cx="990600" cy="369332"/>
          </a:xfrm>
        </p:grpSpPr>
        <p:sp>
          <p:nvSpPr>
            <p:cNvPr id="5" name="Pentagon 4"/>
            <p:cNvSpPr/>
            <p:nvPr/>
          </p:nvSpPr>
          <p:spPr bwMode="auto">
            <a:xfrm>
              <a:off x="8077200" y="5937766"/>
              <a:ext cx="990600" cy="228600"/>
            </a:xfrm>
            <a:prstGeom prst="homePlate">
              <a:avLst/>
            </a:prstGeom>
            <a:solidFill>
              <a:srgbClr val="00CC00">
                <a:alpha val="3098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8093572" y="5879068"/>
              <a:ext cx="898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Details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stat()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You will need to provide an </a:t>
            </a:r>
            <a:r>
              <a:rPr lang="en-US" dirty="0" err="1" smtClean="0"/>
              <a:t>rsscmd</a:t>
            </a:r>
            <a:endParaRPr lang="en-US" dirty="0" smtClean="0"/>
          </a:p>
          <a:p>
            <a:pPr lvl="1"/>
            <a:r>
              <a:rPr lang="en-US" dirty="0" smtClean="0"/>
              <a:t>Script that xrootd should use to get stat info</a:t>
            </a:r>
          </a:p>
          <a:p>
            <a:pPr lvl="1"/>
            <a:r>
              <a:rPr lang="en-US" dirty="0" smtClean="0"/>
              <a:t>Invoked when file is not present on disk </a:t>
            </a:r>
            <a:r>
              <a:rPr lang="en-US" i="1" dirty="0" smtClean="0"/>
              <a:t>and</a:t>
            </a:r>
          </a:p>
          <a:p>
            <a:pPr lvl="1"/>
            <a:r>
              <a:rPr lang="en-US" dirty="0" smtClean="0"/>
              <a:t>Path is marked with stage attribute</a:t>
            </a:r>
          </a:p>
          <a:p>
            <a:r>
              <a:rPr lang="en-US" dirty="0" smtClean="0"/>
              <a:t>Use the “</a:t>
            </a:r>
            <a:r>
              <a:rPr lang="en-US" dirty="0" err="1" smtClean="0"/>
              <a:t>oss.rsscmd</a:t>
            </a:r>
            <a:r>
              <a:rPr lang="en-US" dirty="0" smtClean="0"/>
              <a:t> </a:t>
            </a:r>
            <a:r>
              <a:rPr lang="en-US" i="1" dirty="0" smtClean="0"/>
              <a:t>program</a:t>
            </a:r>
            <a:r>
              <a:rPr lang="en-US" dirty="0" smtClean="0"/>
              <a:t>” directive</a:t>
            </a:r>
          </a:p>
          <a:p>
            <a:pPr lvl="1"/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oss.rsscmd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 /opt/xrootd/etc/</a:t>
            </a:r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myRssCmd</a:t>
            </a:r>
            <a:endParaRPr lang="en-US" dirty="0" smtClean="0">
              <a:solidFill>
                <a:schemeClr val="tx1">
                  <a:lumMod val="90000"/>
                  <a:lumOff val="10000"/>
                </a:schemeClr>
              </a:solidFill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See the ofs/oss manual for implementation details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</a:t>
            </a:r>
            <a:r>
              <a:rPr lang="en-US" dirty="0" err="1" smtClean="0"/>
              <a:t>rsscmd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In response to client stat() requests return ok</a:t>
            </a:r>
          </a:p>
          <a:p>
            <a:pPr lvl="1"/>
            <a:r>
              <a:rPr lang="en-US" dirty="0" smtClean="0"/>
              <a:t>Along with bogus but valid file attributes</a:t>
            </a:r>
          </a:p>
          <a:p>
            <a:r>
              <a:rPr lang="en-US" dirty="0" smtClean="0"/>
              <a:t>This defers failures to open() time</a:t>
            </a:r>
          </a:p>
          <a:p>
            <a:pPr lvl="1"/>
            <a:r>
              <a:rPr lang="en-US" dirty="0" smtClean="0"/>
              <a:t>We will likely provide a built-in option to do this</a:t>
            </a:r>
          </a:p>
          <a:p>
            <a:r>
              <a:rPr lang="en-US" dirty="0" smtClean="0">
                <a:cs typeface="Courier New" pitchFamily="49" charset="0"/>
              </a:rPr>
              <a:t>But </a:t>
            </a:r>
            <a:r>
              <a:rPr lang="en-US" dirty="0" err="1" smtClean="0">
                <a:cs typeface="Courier New" pitchFamily="49" charset="0"/>
              </a:rPr>
              <a:t>rsscmd</a:t>
            </a:r>
            <a:r>
              <a:rPr lang="en-US" dirty="0" smtClean="0">
                <a:cs typeface="Courier New" pitchFamily="49" charset="0"/>
              </a:rPr>
              <a:t> enables remote directory reading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You likely now want the use the </a:t>
            </a:r>
            <a:r>
              <a:rPr lang="en-US" dirty="0" err="1" smtClean="0">
                <a:cs typeface="Courier New" pitchFamily="49" charset="0"/>
              </a:rPr>
              <a:t>nodread</a:t>
            </a:r>
            <a:r>
              <a:rPr lang="en-US" dirty="0" smtClean="0">
                <a:cs typeface="Courier New" pitchFamily="49" charset="0"/>
              </a:rPr>
              <a:t> attribute</a:t>
            </a:r>
          </a:p>
          <a:p>
            <a:pPr lvl="2"/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all.export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 /xrootd/</a:t>
            </a:r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atlasproddisk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 stage </a:t>
            </a:r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  <a:cs typeface="Courier New" pitchFamily="49" charset="0"/>
              </a:rPr>
              <a:t>nodread</a:t>
            </a:r>
            <a:endParaRPr lang="en-US" dirty="0" smtClean="0">
              <a:solidFill>
                <a:schemeClr val="tx1">
                  <a:lumMod val="90000"/>
                  <a:lumOff val="10000"/>
                </a:schemeClr>
              </a:solidFill>
              <a:cs typeface="Courier New" pitchFamily="49" charset="0"/>
            </a:endParaRPr>
          </a:p>
          <a:p>
            <a:pPr lvl="2"/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triped Right Arrow 31"/>
          <p:cNvSpPr/>
          <p:nvPr/>
        </p:nvSpPr>
        <p:spPr bwMode="auto">
          <a:xfrm rot="5400000">
            <a:off x="2419350" y="3448049"/>
            <a:ext cx="914400" cy="7239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Striped Right Arrow 32"/>
          <p:cNvSpPr/>
          <p:nvPr/>
        </p:nvSpPr>
        <p:spPr bwMode="auto">
          <a:xfrm rot="16200000" flipV="1">
            <a:off x="5391150" y="3448049"/>
            <a:ext cx="914400" cy="7239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229600" cy="1143000"/>
          </a:xfrm>
        </p:spPr>
        <p:txBody>
          <a:bodyPr/>
          <a:lstStyle/>
          <a:p>
            <a:r>
              <a:rPr lang="en-US" sz="4000" dirty="0" smtClean="0"/>
              <a:t>Firewalls Require A Border Machine</a:t>
            </a:r>
            <a:endParaRPr lang="en-US" sz="4000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032250" y="3224212"/>
            <a:ext cx="381000" cy="2286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509838" y="2576512"/>
            <a:ext cx="304800" cy="1905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454400" y="2576512"/>
            <a:ext cx="304800" cy="1905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98963" y="2576512"/>
            <a:ext cx="304800" cy="1905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403850" y="2614612"/>
            <a:ext cx="304800" cy="1905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400300" y="2119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1800">
                <a:solidFill>
                  <a:schemeClr val="tx1"/>
                </a:solidFill>
              </a:rPr>
              <a:t>data01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3373438" y="2119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1800">
                <a:solidFill>
                  <a:schemeClr val="tx1"/>
                </a:solidFill>
              </a:rPr>
              <a:t>data02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346575" y="2119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1800">
                <a:solidFill>
                  <a:schemeClr val="tx1"/>
                </a:solidFill>
              </a:rPr>
              <a:t>data03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319713" y="2119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1800">
                <a:solidFill>
                  <a:schemeClr val="tx1"/>
                </a:solidFill>
              </a:rPr>
              <a:t>data04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2813050" y="2767012"/>
            <a:ext cx="1219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3727450" y="2767012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4413250" y="2767012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 flipH="1">
            <a:off x="4565650" y="2767012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4260850" y="3452812"/>
            <a:ext cx="6350" cy="685800"/>
          </a:xfrm>
          <a:prstGeom prst="line">
            <a:avLst/>
          </a:prstGeom>
          <a:noFill/>
          <a:ln w="12700">
            <a:solidFill>
              <a:srgbClr val="ED1BC5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3421862" y="4431268"/>
            <a:ext cx="168353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dirty="0" smtClean="0"/>
              <a:t>Border machine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4419600" y="2843212"/>
            <a:ext cx="1219200" cy="127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1905000" y="3833812"/>
            <a:ext cx="6400800" cy="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457200" y="3505200"/>
            <a:ext cx="15843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32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Firewall</a:t>
            </a: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3305175" y="3300412"/>
            <a:ext cx="962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r>
              <a:rPr lang="en-US" dirty="0" err="1" smtClean="0"/>
              <a:t>cmsd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 bwMode="auto">
          <a:xfrm>
            <a:off x="2133600" y="4724400"/>
            <a:ext cx="4038600" cy="1295400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0" y="5181600"/>
            <a:ext cx="174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Big Bad Internet</a:t>
            </a:r>
            <a:endParaRPr lang="en-US" b="1" i="1" dirty="0"/>
          </a:p>
        </p:txBody>
      </p:sp>
      <p:sp>
        <p:nvSpPr>
          <p:cNvPr id="30" name="Right Brace 29"/>
          <p:cNvSpPr/>
          <p:nvPr/>
        </p:nvSpPr>
        <p:spPr bwMode="auto">
          <a:xfrm>
            <a:off x="6248400" y="2057400"/>
            <a:ext cx="609600" cy="1600200"/>
          </a:xfrm>
          <a:prstGeom prst="rightBrace">
            <a:avLst/>
          </a:prstGeom>
          <a:noFill/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4200" y="2429470"/>
            <a:ext cx="1954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Your xrootd cluster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Internal or private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network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58000" y="4114800"/>
            <a:ext cx="18538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Fetching data and</a:t>
            </a:r>
          </a:p>
          <a:p>
            <a:pPr algn="ctr"/>
            <a:r>
              <a:rPr lang="en-US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data</a:t>
            </a:r>
          </a:p>
          <a:p>
            <a:pPr algn="ctr"/>
            <a:r>
              <a:rPr lang="en-US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 different</a:t>
            </a:r>
          </a:p>
          <a:p>
            <a:pPr algn="ctr"/>
            <a:r>
              <a:rPr lang="en-US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obstacles</a:t>
            </a:r>
          </a:p>
        </p:txBody>
      </p:sp>
      <p:sp>
        <p:nvSpPr>
          <p:cNvPr id="38" name="Cube 37"/>
          <p:cNvSpPr/>
          <p:nvPr/>
        </p:nvSpPr>
        <p:spPr bwMode="auto">
          <a:xfrm>
            <a:off x="4038600" y="4114800"/>
            <a:ext cx="457200" cy="381000"/>
          </a:xfrm>
          <a:prstGeom prst="cube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  <p:bldP spid="3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153400" cy="1143000"/>
          </a:xfrm>
        </p:spPr>
        <p:txBody>
          <a:bodyPr/>
          <a:lstStyle/>
          <a:p>
            <a:r>
              <a:rPr lang="en-US" dirty="0" smtClean="0"/>
              <a:t>Fetching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2209800"/>
          </a:xfrm>
        </p:spPr>
        <p:txBody>
          <a:bodyPr/>
          <a:lstStyle/>
          <a:p>
            <a:r>
              <a:rPr lang="en-US" dirty="0" smtClean="0"/>
              <a:t>Simple launch of a border transfer agent</a:t>
            </a:r>
          </a:p>
          <a:p>
            <a:pPr lvl="1"/>
            <a:r>
              <a:rPr lang="en-US" dirty="0" smtClean="0"/>
              <a:t>dq2get, </a:t>
            </a:r>
            <a:r>
              <a:rPr lang="en-US" dirty="0" err="1" smtClean="0"/>
              <a:t>globus</a:t>
            </a:r>
            <a:r>
              <a:rPr lang="en-US" dirty="0" smtClean="0"/>
              <a:t>-</a:t>
            </a:r>
            <a:r>
              <a:rPr lang="en-US" dirty="0" err="1" smtClean="0"/>
              <a:t>url</a:t>
            </a:r>
            <a:r>
              <a:rPr lang="en-US" dirty="0" smtClean="0"/>
              <a:t>-copy, </a:t>
            </a:r>
            <a:r>
              <a:rPr lang="en-US" dirty="0" err="1" smtClean="0"/>
              <a:t>scp</a:t>
            </a:r>
            <a:r>
              <a:rPr lang="en-US" dirty="0" smtClean="0"/>
              <a:t>, </a:t>
            </a:r>
            <a:r>
              <a:rPr lang="en-US" dirty="0" err="1" smtClean="0"/>
              <a:t>wget</a:t>
            </a:r>
            <a:r>
              <a:rPr lang="en-US" dirty="0" smtClean="0"/>
              <a:t>, </a:t>
            </a:r>
            <a:r>
              <a:rPr lang="en-US" dirty="0" err="1" smtClean="0"/>
              <a:t>xrdcp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The simplest to deploy for xrootd is </a:t>
            </a:r>
            <a:r>
              <a:rPr lang="en-US" dirty="0" err="1" smtClean="0"/>
              <a:t>xrdcp</a:t>
            </a:r>
            <a:endParaRPr lang="en-US" dirty="0" smtClean="0"/>
          </a:p>
          <a:p>
            <a:r>
              <a:rPr lang="en-US" dirty="0" smtClean="0"/>
              <a:t>The FRM provides an open framework to do it</a:t>
            </a:r>
          </a:p>
          <a:p>
            <a:pPr lvl="1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410200" y="4583668"/>
            <a:ext cx="762000" cy="381000"/>
            <a:chOff x="6437051" y="3733800"/>
            <a:chExt cx="762000" cy="381000"/>
          </a:xfrm>
        </p:grpSpPr>
        <p:sp>
          <p:nvSpPr>
            <p:cNvPr id="12" name="Rectangle 11"/>
            <p:cNvSpPr/>
            <p:nvPr/>
          </p:nvSpPr>
          <p:spPr>
            <a:xfrm>
              <a:off x="6437051" y="3733800"/>
              <a:ext cx="762000" cy="381000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90878" y="3755023"/>
              <a:ext cx="6543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 smtClean="0"/>
                <a:t>xrdcp</a:t>
              </a:r>
              <a:endParaRPr lang="en-US" sz="1600" b="1" dirty="0" smtClean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38200" y="4275891"/>
            <a:ext cx="1676400" cy="460177"/>
            <a:chOff x="838200" y="4264223"/>
            <a:chExt cx="1676400" cy="460177"/>
          </a:xfrm>
        </p:grpSpPr>
        <p:grpSp>
          <p:nvGrpSpPr>
            <p:cNvPr id="15" name="Group 50"/>
            <p:cNvGrpSpPr/>
            <p:nvPr/>
          </p:nvGrpSpPr>
          <p:grpSpPr>
            <a:xfrm>
              <a:off x="838200" y="4355068"/>
              <a:ext cx="304800" cy="369332"/>
              <a:chOff x="7848600" y="1987034"/>
              <a:chExt cx="304800" cy="369332"/>
            </a:xfrm>
          </p:grpSpPr>
          <p:sp>
            <p:nvSpPr>
              <p:cNvPr id="16" name="Oval 15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130375" y="4264223"/>
              <a:ext cx="13842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Read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r>
                <a:rPr lang="en-US" sz="1400" dirty="0" smtClean="0">
                  <a:solidFill>
                    <a:srgbClr val="000000"/>
                  </a:solidFill>
                </a:rPr>
                <a:t> request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810000" y="4290536"/>
            <a:ext cx="1600200" cy="600909"/>
            <a:chOff x="3810000" y="4278868"/>
            <a:chExt cx="1600200" cy="600909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3810000" y="4727377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59"/>
            <p:cNvGrpSpPr/>
            <p:nvPr/>
          </p:nvGrpSpPr>
          <p:grpSpPr>
            <a:xfrm>
              <a:off x="4321968" y="4510445"/>
              <a:ext cx="304800" cy="369332"/>
              <a:chOff x="7848600" y="1987034"/>
              <a:chExt cx="304800" cy="369332"/>
            </a:xfrm>
          </p:grpSpPr>
          <p:sp>
            <p:nvSpPr>
              <p:cNvPr id="23" name="Oval 22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919537" y="4278868"/>
              <a:ext cx="1109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</a:rPr>
                <a:t>ssh</a:t>
              </a:r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r>
                <a:rPr lang="en-US" sz="1400" dirty="0" smtClean="0">
                  <a:solidFill>
                    <a:srgbClr val="000000"/>
                  </a:solidFill>
                </a:rPr>
                <a:t> agent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362200" y="4953000"/>
            <a:ext cx="2616663" cy="392668"/>
            <a:chOff x="2362200" y="4941332"/>
            <a:chExt cx="2616663" cy="392668"/>
          </a:xfrm>
        </p:grpSpPr>
        <p:sp>
          <p:nvSpPr>
            <p:cNvPr id="19" name="Lightning Bolt 18"/>
            <p:cNvSpPr/>
            <p:nvPr/>
          </p:nvSpPr>
          <p:spPr bwMode="auto">
            <a:xfrm>
              <a:off x="2631612" y="4944309"/>
              <a:ext cx="381000" cy="304800"/>
            </a:xfrm>
            <a:prstGeom prst="lightningBol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0" name="Group 65"/>
            <p:cNvGrpSpPr/>
            <p:nvPr/>
          </p:nvGrpSpPr>
          <p:grpSpPr>
            <a:xfrm>
              <a:off x="2362200" y="4964668"/>
              <a:ext cx="304800" cy="369332"/>
              <a:chOff x="7848600" y="1987034"/>
              <a:chExt cx="304800" cy="369332"/>
            </a:xfrm>
          </p:grpSpPr>
          <p:sp>
            <p:nvSpPr>
              <p:cNvPr id="32" name="Oval 31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895600" y="4941332"/>
              <a:ext cx="20832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Notify xrootd to run client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4" name="Bent Arrow 33"/>
          <p:cNvSpPr/>
          <p:nvPr/>
        </p:nvSpPr>
        <p:spPr bwMode="auto">
          <a:xfrm flipH="1" flipV="1">
            <a:off x="3810000" y="4967644"/>
            <a:ext cx="2133600" cy="60662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6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59059" y="4281845"/>
            <a:ext cx="7799141" cy="1890355"/>
            <a:chOff x="659059" y="4044554"/>
            <a:chExt cx="7799141" cy="1890355"/>
          </a:xfrm>
        </p:grpSpPr>
        <p:grpSp>
          <p:nvGrpSpPr>
            <p:cNvPr id="63" name="Group 62"/>
            <p:cNvGrpSpPr/>
            <p:nvPr/>
          </p:nvGrpSpPr>
          <p:grpSpPr>
            <a:xfrm>
              <a:off x="2640259" y="4273154"/>
              <a:ext cx="1143000" cy="457200"/>
              <a:chOff x="2640259" y="4273154"/>
              <a:chExt cx="1143000" cy="4572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640259" y="4273154"/>
                <a:ext cx="1143000" cy="457200"/>
              </a:xfrm>
              <a:prstGeom prst="rect">
                <a:avLst/>
              </a:prstGeom>
              <a:solidFill>
                <a:schemeClr val="accent3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640259" y="4317088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/>
                  <a:t>frm_xfrd</a:t>
                </a:r>
                <a:endParaRPr lang="en-US" b="1" dirty="0"/>
              </a:p>
            </p:txBody>
          </p:sp>
        </p:grpSp>
        <p:grpSp>
          <p:nvGrpSpPr>
            <p:cNvPr id="7" name="Group 36"/>
            <p:cNvGrpSpPr/>
            <p:nvPr/>
          </p:nvGrpSpPr>
          <p:grpSpPr>
            <a:xfrm>
              <a:off x="838200" y="4498777"/>
              <a:ext cx="717223" cy="533400"/>
              <a:chOff x="3321377" y="2514600"/>
              <a:chExt cx="717223" cy="685800"/>
            </a:xfrm>
          </p:grpSpPr>
          <p:sp>
            <p:nvSpPr>
              <p:cNvPr id="8" name="Can 7"/>
              <p:cNvSpPr/>
              <p:nvPr/>
            </p:nvSpPr>
            <p:spPr>
              <a:xfrm>
                <a:off x="3337088" y="2514600"/>
                <a:ext cx="685800" cy="685800"/>
              </a:xfrm>
              <a:prstGeom prst="can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321377" y="2677180"/>
                <a:ext cx="7172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/>
                  <a:t>Transfer</a:t>
                </a:r>
              </a:p>
              <a:p>
                <a:pPr algn="ctr"/>
                <a:r>
                  <a:rPr lang="en-US" sz="1200" b="1" i="1" dirty="0" smtClean="0"/>
                  <a:t>Queue</a:t>
                </a:r>
                <a:endParaRPr lang="en-US" sz="1200" b="1" i="1" dirty="0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659059" y="4044554"/>
              <a:ext cx="4370141" cy="1524000"/>
            </a:xfrm>
            <a:prstGeom prst="rect">
              <a:avLst/>
            </a:prstGeom>
            <a:noFill/>
            <a:ln>
              <a:solidFill>
                <a:srgbClr val="00CC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1806" y="5565577"/>
              <a:ext cx="1984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0099"/>
                  </a:solidFill>
                </a:rPr>
                <a:t>xrootd Data Server</a:t>
              </a:r>
              <a:endParaRPr lang="en-US" b="1" i="1" dirty="0">
                <a:solidFill>
                  <a:srgbClr val="000099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29200" y="4044554"/>
              <a:ext cx="1371600" cy="15240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667000" y="5035154"/>
              <a:ext cx="1143000" cy="381000"/>
              <a:chOff x="1371600" y="4724400"/>
              <a:chExt cx="1143000" cy="381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371600" y="4724400"/>
                <a:ext cx="1143000" cy="38100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371600" y="47244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xrootd</a:t>
                </a:r>
                <a:endParaRPr lang="en-US" b="1" dirty="0"/>
              </a:p>
            </p:txBody>
          </p:sp>
        </p:grpSp>
        <p:sp>
          <p:nvSpPr>
            <p:cNvPr id="36" name="Cloud 35"/>
            <p:cNvSpPr/>
            <p:nvPr/>
          </p:nvSpPr>
          <p:spPr bwMode="auto">
            <a:xfrm>
              <a:off x="6858000" y="4882754"/>
              <a:ext cx="1600200" cy="914400"/>
            </a:xfrm>
            <a:prstGeom prst="cloud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62800" y="5035154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Big Bad Internet</a:t>
              </a:r>
              <a:endParaRPr lang="en-US" b="1" i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29200" y="5565577"/>
              <a:ext cx="1497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</a:rPr>
                <a:t>Border Server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172200" y="4358045"/>
            <a:ext cx="1676400" cy="838200"/>
            <a:chOff x="6172200" y="4346377"/>
            <a:chExt cx="1676400" cy="838200"/>
          </a:xfrm>
        </p:grpSpPr>
        <p:sp>
          <p:nvSpPr>
            <p:cNvPr id="35" name="Bent Arrow 34"/>
            <p:cNvSpPr/>
            <p:nvPr/>
          </p:nvSpPr>
          <p:spPr bwMode="auto">
            <a:xfrm flipH="1">
              <a:off x="6172200" y="4574977"/>
              <a:ext cx="1676400" cy="6096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chemeClr val="accent6">
                <a:lumMod val="50000"/>
                <a:lumOff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9" name="Group 84"/>
            <p:cNvGrpSpPr/>
            <p:nvPr/>
          </p:nvGrpSpPr>
          <p:grpSpPr>
            <a:xfrm>
              <a:off x="6477000" y="4346377"/>
              <a:ext cx="994888" cy="597932"/>
              <a:chOff x="6853712" y="3352800"/>
              <a:chExt cx="994888" cy="597932"/>
            </a:xfrm>
          </p:grpSpPr>
          <p:grpSp>
            <p:nvGrpSpPr>
              <p:cNvPr id="40" name="Group 62"/>
              <p:cNvGrpSpPr/>
              <p:nvPr/>
            </p:nvGrpSpPr>
            <p:grpSpPr>
              <a:xfrm>
                <a:off x="7162800" y="3581400"/>
                <a:ext cx="304800" cy="369332"/>
                <a:chOff x="7848600" y="1987034"/>
                <a:chExt cx="304800" cy="369332"/>
              </a:xfrm>
            </p:grpSpPr>
            <p:sp>
              <p:nvSpPr>
                <p:cNvPr id="42" name="Oval 41"/>
                <p:cNvSpPr/>
                <p:nvPr/>
              </p:nvSpPr>
              <p:spPr bwMode="auto">
                <a:xfrm>
                  <a:off x="7848600" y="20193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7850157" y="1987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853712" y="3352800"/>
                <a:ext cx="9948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0000"/>
                    </a:solidFill>
                  </a:rPr>
                  <a:t>Copy in file</a:t>
                </a:r>
                <a:endParaRPr lang="en-US" sz="14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1219200" y="4583668"/>
            <a:ext cx="1371600" cy="381000"/>
            <a:chOff x="1219200" y="4572000"/>
            <a:chExt cx="1371600" cy="5334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524000" y="4574977"/>
              <a:ext cx="1066800" cy="1588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 bwMode="auto">
            <a:xfrm rot="16200000">
              <a:off x="1257300" y="4533900"/>
              <a:ext cx="533400" cy="609600"/>
            </a:xfrm>
            <a:prstGeom prst="arc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5117068"/>
            <a:ext cx="1524000" cy="381000"/>
            <a:chOff x="1143000" y="5105400"/>
            <a:chExt cx="1524000" cy="381000"/>
          </a:xfrm>
        </p:grpSpPr>
        <p:cxnSp>
          <p:nvCxnSpPr>
            <p:cNvPr id="47" name="Straight Arrow Connector 46"/>
            <p:cNvCxnSpPr/>
            <p:nvPr/>
          </p:nvCxnSpPr>
          <p:spPr>
            <a:xfrm flipV="1">
              <a:off x="1481667" y="5483139"/>
              <a:ext cx="1185333" cy="1134"/>
            </a:xfrm>
            <a:prstGeom prst="straightConnector1">
              <a:avLst/>
            </a:prstGeom>
            <a:ln w="38100">
              <a:solidFill>
                <a:srgbClr val="0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/>
            <p:cNvSpPr/>
            <p:nvPr/>
          </p:nvSpPr>
          <p:spPr bwMode="auto">
            <a:xfrm rot="5400000" flipV="1">
              <a:off x="1291167" y="4957233"/>
              <a:ext cx="381000" cy="677333"/>
            </a:xfrm>
            <a:prstGeom prst="arc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38200" y="5257800"/>
            <a:ext cx="1697626" cy="545068"/>
            <a:chOff x="838200" y="5257800"/>
            <a:chExt cx="1697626" cy="545068"/>
          </a:xfrm>
        </p:grpSpPr>
        <p:grpSp>
          <p:nvGrpSpPr>
            <p:cNvPr id="52" name="Group 50"/>
            <p:cNvGrpSpPr/>
            <p:nvPr/>
          </p:nvGrpSpPr>
          <p:grpSpPr>
            <a:xfrm>
              <a:off x="838200" y="5257800"/>
              <a:ext cx="304800" cy="369332"/>
              <a:chOff x="7848600" y="1987034"/>
              <a:chExt cx="304800" cy="369332"/>
            </a:xfrm>
          </p:grpSpPr>
          <p:sp>
            <p:nvSpPr>
              <p:cNvPr id="53" name="Oval 52"/>
              <p:cNvSpPr/>
              <p:nvPr/>
            </p:nvSpPr>
            <p:spPr bwMode="auto">
              <a:xfrm>
                <a:off x="7848600" y="20193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850157" y="1987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1109152" y="5495091"/>
              <a:ext cx="1426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Write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xfr</a:t>
              </a:r>
              <a:r>
                <a:rPr lang="en-US" sz="1400" dirty="0" smtClean="0">
                  <a:solidFill>
                    <a:srgbClr val="000000"/>
                  </a:solidFill>
                </a:rPr>
                <a:t> request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077200" y="5955268"/>
            <a:ext cx="990600" cy="369332"/>
            <a:chOff x="8077200" y="5867400"/>
            <a:chExt cx="990600" cy="369332"/>
          </a:xfrm>
        </p:grpSpPr>
        <p:sp>
          <p:nvSpPr>
            <p:cNvPr id="62" name="Pentagon 61"/>
            <p:cNvSpPr/>
            <p:nvPr/>
          </p:nvSpPr>
          <p:spPr bwMode="auto">
            <a:xfrm>
              <a:off x="8077200" y="5937766"/>
              <a:ext cx="990600" cy="228600"/>
            </a:xfrm>
            <a:prstGeom prst="homePlate">
              <a:avLst/>
            </a:prstGeom>
            <a:solidFill>
              <a:srgbClr val="00CC00">
                <a:alpha val="3098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TextBox 64">
              <a:hlinkClick r:id="rId2" action="ppaction://hlinksldjump"/>
            </p:cNvPr>
            <p:cNvSpPr txBox="1"/>
            <p:nvPr/>
          </p:nvSpPr>
          <p:spPr>
            <a:xfrm>
              <a:off x="8093572" y="5867400"/>
              <a:ext cx="898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Details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505200" y="3886200"/>
            <a:ext cx="2209800" cy="276999"/>
            <a:chOff x="3505200" y="3886200"/>
            <a:chExt cx="2209800" cy="276999"/>
          </a:xfrm>
        </p:grpSpPr>
        <p:sp>
          <p:nvSpPr>
            <p:cNvPr id="73" name="Line Callout 3 (Accent Bar) 72"/>
            <p:cNvSpPr/>
            <p:nvPr/>
          </p:nvSpPr>
          <p:spPr bwMode="auto">
            <a:xfrm>
              <a:off x="3505200" y="3886200"/>
              <a:ext cx="2209800" cy="264858"/>
            </a:xfrm>
            <a:prstGeom prst="accentCallout3">
              <a:avLst>
                <a:gd name="adj1" fmla="val 52585"/>
                <a:gd name="adj2" fmla="val -1453"/>
                <a:gd name="adj3" fmla="val 50329"/>
                <a:gd name="adj4" fmla="val -33701"/>
                <a:gd name="adj5" fmla="val 135526"/>
                <a:gd name="adj6" fmla="val -34036"/>
                <a:gd name="adj7" fmla="val 214467"/>
                <a:gd name="adj8" fmla="val 21811"/>
              </a:avLst>
            </a:prstGeom>
            <a:solidFill>
              <a:srgbClr val="FFFFFF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505200" y="3886200"/>
              <a:ext cx="21698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Need to setup </a:t>
              </a:r>
              <a:r>
                <a:rPr lang="en-US" sz="1200" b="1" dirty="0" err="1" smtClean="0"/>
                <a:t>ssh</a:t>
              </a:r>
              <a:r>
                <a:rPr lang="en-US" sz="1200" b="1" dirty="0" smtClean="0"/>
                <a:t> identity keys</a:t>
              </a:r>
              <a:endParaRPr lang="en-US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cross-site data sharing</a:t>
            </a:r>
          </a:p>
          <a:p>
            <a:r>
              <a:rPr lang="en-US" dirty="0" smtClean="0"/>
              <a:t>How xrootd and the FRM facilitate it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F</a:t>
            </a:r>
            <a:r>
              <a:rPr lang="en-US" dirty="0" smtClean="0"/>
              <a:t>ile </a:t>
            </a:r>
            <a:r>
              <a:rPr lang="en-US" u="sng" dirty="0" smtClean="0"/>
              <a:t>R</a:t>
            </a:r>
            <a:r>
              <a:rPr lang="en-US" dirty="0" smtClean="0"/>
              <a:t>esidency </a:t>
            </a:r>
            <a:r>
              <a:rPr lang="en-US" u="sng" dirty="0" smtClean="0"/>
              <a:t>M</a:t>
            </a:r>
            <a:r>
              <a:rPr lang="en-US" dirty="0" smtClean="0"/>
              <a:t>anager that is</a:t>
            </a:r>
          </a:p>
          <a:p>
            <a:r>
              <a:rPr lang="en-US" dirty="0" smtClean="0"/>
              <a:t>Considerations for deployment</a:t>
            </a:r>
            <a:endParaRPr lang="en-US" dirty="0" smtClean="0"/>
          </a:p>
          <a:p>
            <a:pPr lvl="1"/>
            <a:r>
              <a:rPr lang="en-US" dirty="0" smtClean="0"/>
              <a:t>Understanding the architecture</a:t>
            </a:r>
          </a:p>
          <a:p>
            <a:pPr lvl="1"/>
            <a:r>
              <a:rPr lang="en-US" dirty="0" smtClean="0"/>
              <a:t>Security considerations</a:t>
            </a:r>
          </a:p>
          <a:p>
            <a:pPr lvl="1"/>
            <a:r>
              <a:rPr lang="en-US" dirty="0" smtClean="0"/>
              <a:t>Scaling</a:t>
            </a:r>
          </a:p>
          <a:p>
            <a:pPr lvl="1"/>
            <a:r>
              <a:rPr lang="en-US" dirty="0" smtClean="0"/>
              <a:t>Other obstacles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FRM With </a:t>
            </a:r>
            <a:r>
              <a:rPr lang="en-US" dirty="0" err="1" smtClean="0"/>
              <a:t>xrdcp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r>
              <a:rPr lang="en-US" dirty="0" smtClean="0"/>
              <a:t>The following will copy data into a server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i="1" dirty="0" smtClean="0"/>
              <a:t>border</a:t>
            </a:r>
            <a:r>
              <a:rPr lang="en-US" dirty="0" smtClean="0"/>
              <a:t> root://</a:t>
            </a:r>
            <a:r>
              <a:rPr lang="en-US" i="1" dirty="0" smtClean="0"/>
              <a:t>outside</a:t>
            </a:r>
            <a:r>
              <a:rPr lang="en-US" dirty="0" smtClean="0"/>
              <a:t>/</a:t>
            </a:r>
            <a:r>
              <a:rPr lang="en-US" i="1" dirty="0" smtClean="0"/>
              <a:t>lfn</a:t>
            </a:r>
            <a:r>
              <a:rPr lang="en-US" dirty="0" smtClean="0"/>
              <a:t> root://</a:t>
            </a:r>
            <a:r>
              <a:rPr lang="en-US" i="1" dirty="0" smtClean="0"/>
              <a:t>inside</a:t>
            </a:r>
            <a:r>
              <a:rPr lang="en-US" dirty="0" smtClean="0"/>
              <a:t>/</a:t>
            </a:r>
            <a:r>
              <a:rPr lang="en-US" i="1" dirty="0" smtClean="0"/>
              <a:t>lfn</a:t>
            </a:r>
          </a:p>
          <a:p>
            <a:pPr lvl="1"/>
            <a:r>
              <a:rPr lang="en-US" dirty="0" smtClean="0"/>
              <a:t>This can then be your </a:t>
            </a:r>
            <a:r>
              <a:rPr lang="en-US" dirty="0" err="1" smtClean="0"/>
              <a:t>frm.xfr.copycmd</a:t>
            </a:r>
            <a:endParaRPr lang="en-US" dirty="0" smtClean="0"/>
          </a:p>
          <a:p>
            <a:pPr lvl="2"/>
            <a:r>
              <a:rPr lang="en-US" dirty="0" err="1" smtClean="0"/>
              <a:t>frm.xfr.copycmd</a:t>
            </a:r>
            <a:r>
              <a:rPr lang="en-US" dirty="0" smtClean="0"/>
              <a:t> in </a:t>
            </a:r>
            <a:r>
              <a:rPr lang="en-US" dirty="0" err="1" smtClean="0"/>
              <a:t>noalloc</a:t>
            </a:r>
            <a:r>
              <a:rPr lang="en-US" dirty="0" smtClean="0"/>
              <a:t> 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i="1" dirty="0" smtClean="0"/>
              <a:t>border</a:t>
            </a:r>
            <a:r>
              <a:rPr lang="en-US" dirty="0" smtClean="0"/>
              <a:t> \ /opt/xrootd/bin/</a:t>
            </a:r>
            <a:r>
              <a:rPr lang="en-US" dirty="0" err="1" smtClean="0"/>
              <a:t>xrdcp</a:t>
            </a:r>
            <a:r>
              <a:rPr lang="en-US" dirty="0" smtClean="0"/>
              <a:t> –f  \</a:t>
            </a:r>
          </a:p>
          <a:p>
            <a:pPr lvl="2">
              <a:buNone/>
            </a:pPr>
            <a:r>
              <a:rPr lang="en-US" dirty="0" smtClean="0"/>
              <a:t>	root://</a:t>
            </a:r>
            <a:r>
              <a:rPr lang="en-US" i="1" dirty="0" smtClean="0"/>
              <a:t>glblrdr</a:t>
            </a:r>
            <a:r>
              <a:rPr lang="en-US" dirty="0" smtClean="0"/>
              <a:t>/$LFN root://</a:t>
            </a:r>
            <a:r>
              <a:rPr lang="en-US" i="1" dirty="0" smtClean="0"/>
              <a:t>mynode</a:t>
            </a:r>
            <a:r>
              <a:rPr lang="en-US" dirty="0" smtClean="0"/>
              <a:t>/$LFN?ofs.posc=1</a:t>
            </a:r>
          </a:p>
          <a:p>
            <a:pPr lvl="3"/>
            <a:r>
              <a:rPr lang="en-US" dirty="0" smtClean="0"/>
              <a:t>Tough you’ll likely want to write a wrapper script</a:t>
            </a:r>
          </a:p>
          <a:p>
            <a:pPr lvl="1"/>
            <a:r>
              <a:rPr lang="en-US" dirty="0" smtClean="0"/>
              <a:t>This works only in a uniform </a:t>
            </a:r>
            <a:r>
              <a:rPr lang="en-US" dirty="0" err="1" smtClean="0"/>
              <a:t>lfn</a:t>
            </a:r>
            <a:r>
              <a:rPr lang="en-US" dirty="0" smtClean="0"/>
              <a:t> name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</a:t>
            </a:r>
            <a:r>
              <a:rPr lang="en-US" dirty="0" err="1" smtClean="0"/>
              <a:t>xrdcp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aware of federated clusters</a:t>
            </a:r>
          </a:p>
          <a:p>
            <a:pPr lvl="1"/>
            <a:r>
              <a:rPr lang="en-US" dirty="0" smtClean="0"/>
              <a:t>Optimized for the xrootd protocol</a:t>
            </a:r>
          </a:p>
          <a:p>
            <a:r>
              <a:rPr lang="en-US" dirty="0" smtClean="0"/>
              <a:t>Allows multi-source copying</a:t>
            </a:r>
          </a:p>
          <a:p>
            <a:pPr lvl="1"/>
            <a:r>
              <a:rPr lang="en-US" dirty="0" smtClean="0"/>
              <a:t>Uses bit-torrent-like protocol</a:t>
            </a:r>
          </a:p>
          <a:p>
            <a:pPr lvl="2"/>
            <a:r>
              <a:rPr lang="en-US" dirty="0" smtClean="0"/>
              <a:t>This elegantly solves the best source problem</a:t>
            </a:r>
          </a:p>
          <a:p>
            <a:pPr lvl="1"/>
            <a:r>
              <a:rPr lang="en-US" dirty="0" smtClean="0"/>
              <a:t>Dramatically improves transfer speed</a:t>
            </a:r>
          </a:p>
          <a:p>
            <a:pPr lvl="2"/>
            <a:r>
              <a:rPr lang="en-US" dirty="0" smtClean="0"/>
              <a:t>Depending on how many sources available</a:t>
            </a:r>
          </a:p>
          <a:p>
            <a:r>
              <a:rPr lang="en-US" dirty="0" smtClean="0"/>
              <a:t>That said . . 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7924800" cy="1143000"/>
          </a:xfrm>
        </p:spPr>
        <p:txBody>
          <a:bodyPr/>
          <a:lstStyle/>
          <a:p>
            <a:r>
              <a:rPr lang="en-US" dirty="0" smtClean="0"/>
              <a:t>Using Other Transfer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r>
              <a:rPr lang="en-US" dirty="0" smtClean="0"/>
              <a:t>You can use other transfer commands but…</a:t>
            </a:r>
          </a:p>
          <a:p>
            <a:r>
              <a:rPr lang="en-US" dirty="0" smtClean="0"/>
              <a:t>Need to use xrootd POSIX pre-load library </a:t>
            </a:r>
          </a:p>
          <a:p>
            <a:pPr lvl="1"/>
            <a:r>
              <a:rPr lang="en-US" dirty="0" smtClean="0"/>
              <a:t>dq2get, </a:t>
            </a:r>
            <a:r>
              <a:rPr lang="en-US" dirty="0" err="1" smtClean="0"/>
              <a:t>globus</a:t>
            </a:r>
            <a:r>
              <a:rPr lang="en-US" dirty="0" smtClean="0"/>
              <a:t>-</a:t>
            </a:r>
            <a:r>
              <a:rPr lang="en-US" dirty="0" err="1" smtClean="0"/>
              <a:t>url</a:t>
            </a:r>
            <a:r>
              <a:rPr lang="en-US" dirty="0" smtClean="0"/>
              <a:t>-copy, </a:t>
            </a:r>
            <a:r>
              <a:rPr lang="en-US" dirty="0" err="1" smtClean="0"/>
              <a:t>scp</a:t>
            </a:r>
            <a:r>
              <a:rPr lang="en-US" dirty="0" smtClean="0"/>
              <a:t>, </a:t>
            </a:r>
            <a:r>
              <a:rPr lang="en-US" dirty="0" err="1" smtClean="0"/>
              <a:t>wget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These can be used without any changes</a:t>
            </a:r>
          </a:p>
          <a:p>
            <a:pPr lvl="3"/>
            <a:r>
              <a:rPr lang="en-US" dirty="0" smtClean="0"/>
              <a:t>Export LD_PRELOAD set to </a:t>
            </a:r>
            <a:r>
              <a:rPr lang="en-US" dirty="0" err="1" smtClean="0"/>
              <a:t>libXrdPosixPreload.so</a:t>
            </a:r>
            <a:endParaRPr lang="en-US" dirty="0" smtClean="0"/>
          </a:p>
          <a:p>
            <a:pPr lvl="3"/>
            <a:r>
              <a:rPr lang="en-US" dirty="0" smtClean="0"/>
              <a:t>And set correct xrootd virtual mount-point at run-time</a:t>
            </a:r>
          </a:p>
          <a:p>
            <a:pPr lvl="4"/>
            <a:r>
              <a:rPr lang="en-US" dirty="0" err="1" smtClean="0"/>
              <a:t>Envar</a:t>
            </a:r>
            <a:r>
              <a:rPr lang="en-US" dirty="0" smtClean="0"/>
              <a:t> XROOTD_VMP=</a:t>
            </a:r>
            <a:r>
              <a:rPr lang="en-US" i="1" dirty="0" err="1" smtClean="0"/>
              <a:t>host</a:t>
            </a:r>
            <a:r>
              <a:rPr lang="en-US" dirty="0" err="1" smtClean="0"/>
              <a:t>:</a:t>
            </a:r>
            <a:r>
              <a:rPr lang="en-US" i="1" dirty="0" err="1" smtClean="0"/>
              <a:t>port</a:t>
            </a:r>
            <a:r>
              <a:rPr lang="en-US" dirty="0" smtClean="0"/>
              <a:t>:/</a:t>
            </a:r>
            <a:r>
              <a:rPr lang="en-US" i="1" dirty="0" err="1" smtClean="0"/>
              <a:t>vpath</a:t>
            </a:r>
            <a:endParaRPr lang="en-US" i="1" dirty="0" smtClean="0"/>
          </a:p>
          <a:p>
            <a:r>
              <a:rPr lang="en-US" dirty="0" smtClean="0"/>
              <a:t>Need a way to send request to the border</a:t>
            </a:r>
          </a:p>
          <a:p>
            <a:pPr lvl="1"/>
            <a:r>
              <a:rPr lang="en-US" dirty="0" smtClean="0"/>
              <a:t>You can use </a:t>
            </a:r>
            <a:r>
              <a:rPr lang="en-US" dirty="0" err="1" smtClean="0"/>
              <a:t>ssh</a:t>
            </a:r>
            <a:r>
              <a:rPr lang="en-US" dirty="0" smtClean="0"/>
              <a:t> here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Fetching Data With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Border machine must have r/w access</a:t>
            </a:r>
          </a:p>
          <a:p>
            <a:pPr lvl="1"/>
            <a:r>
              <a:rPr lang="en-US" dirty="0" smtClean="0"/>
              <a:t>Everyone else has r/o access</a:t>
            </a:r>
          </a:p>
          <a:p>
            <a:r>
              <a:rPr lang="en-US" dirty="0" smtClean="0"/>
              <a:t>Many ways to do this</a:t>
            </a:r>
          </a:p>
          <a:p>
            <a:pPr lvl="1"/>
            <a:r>
              <a:rPr lang="en-US" dirty="0" smtClean="0"/>
              <a:t>The simplest ways are least secure</a:t>
            </a:r>
          </a:p>
          <a:p>
            <a:pPr lvl="1"/>
            <a:r>
              <a:rPr lang="en-US" dirty="0" smtClean="0"/>
              <a:t>The most secure are relatively complicated</a:t>
            </a:r>
          </a:p>
          <a:p>
            <a:pPr lvl="1"/>
            <a:r>
              <a:rPr lang="en-US" dirty="0" smtClean="0"/>
              <a:t>There is no free lunch on security</a:t>
            </a:r>
          </a:p>
          <a:p>
            <a:r>
              <a:rPr lang="en-US" dirty="0" smtClean="0"/>
              <a:t>Choice depends on your level of paranoia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Options For 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/>
          <a:lstStyle/>
          <a:p>
            <a:r>
              <a:rPr lang="en-US" dirty="0" smtClean="0"/>
              <a:t>Several ways to provide selective r/w access</a:t>
            </a:r>
          </a:p>
          <a:p>
            <a:pPr lvl="1"/>
            <a:r>
              <a:rPr lang="en-US" dirty="0" smtClean="0"/>
              <a:t>Host based (border hosts have r/w access)</a:t>
            </a:r>
          </a:p>
          <a:p>
            <a:pPr lvl="2"/>
            <a:r>
              <a:rPr lang="en-US" dirty="0" smtClean="0"/>
              <a:t>Host must have restricted login</a:t>
            </a:r>
          </a:p>
          <a:p>
            <a:pPr lvl="1"/>
            <a:r>
              <a:rPr lang="en-US" dirty="0" smtClean="0"/>
              <a:t>Simple shared secret (</a:t>
            </a:r>
            <a:r>
              <a:rPr lang="en-US" dirty="0" err="1" smtClean="0"/>
              <a:t>sss</a:t>
            </a:r>
            <a:r>
              <a:rPr lang="en-US" dirty="0" smtClean="0"/>
              <a:t> protocol)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ssh</a:t>
            </a:r>
            <a:r>
              <a:rPr lang="en-US" dirty="0" smtClean="0"/>
              <a:t> keys but simple to setup and maintain</a:t>
            </a:r>
          </a:p>
          <a:p>
            <a:pPr lvl="2"/>
            <a:r>
              <a:rPr lang="en-US" dirty="0" smtClean="0"/>
              <a:t>Application that knows the secret has write access</a:t>
            </a:r>
          </a:p>
          <a:p>
            <a:pPr lvl="1"/>
            <a:r>
              <a:rPr lang="en-US" dirty="0" smtClean="0"/>
              <a:t>Certificates (with </a:t>
            </a:r>
            <a:r>
              <a:rPr lang="en-US" dirty="0" err="1" smtClean="0"/>
              <a:t>gsi</a:t>
            </a:r>
            <a:r>
              <a:rPr lang="en-US" dirty="0" smtClean="0"/>
              <a:t> or </a:t>
            </a:r>
            <a:r>
              <a:rPr lang="en-US" dirty="0" err="1" smtClean="0"/>
              <a:t>ssl</a:t>
            </a:r>
            <a:r>
              <a:rPr lang="en-US" dirty="0" smtClean="0"/>
              <a:t> protocol)</a:t>
            </a:r>
          </a:p>
          <a:p>
            <a:pPr lvl="2"/>
            <a:r>
              <a:rPr lang="en-US" dirty="0" smtClean="0"/>
              <a:t>Complicated and not for the faint of heart</a:t>
            </a:r>
          </a:p>
          <a:p>
            <a:r>
              <a:rPr lang="en-US" dirty="0" smtClean="0"/>
              <a:t>R/O</a:t>
            </a:r>
            <a:r>
              <a:rPr lang="en-US" dirty="0" smtClean="0"/>
              <a:t> </a:t>
            </a:r>
            <a:r>
              <a:rPr lang="en-US" dirty="0" smtClean="0"/>
              <a:t>access </a:t>
            </a:r>
            <a:r>
              <a:rPr lang="en-US" dirty="0" smtClean="0"/>
              <a:t>set as the default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077200" y="2362200"/>
            <a:ext cx="990600" cy="369332"/>
            <a:chOff x="8077200" y="5867400"/>
            <a:chExt cx="990600" cy="369332"/>
          </a:xfrm>
        </p:grpSpPr>
        <p:sp>
          <p:nvSpPr>
            <p:cNvPr id="5" name="Pentagon 4"/>
            <p:cNvSpPr/>
            <p:nvPr/>
          </p:nvSpPr>
          <p:spPr bwMode="auto">
            <a:xfrm>
              <a:off x="8077200" y="5937766"/>
              <a:ext cx="990600" cy="228600"/>
            </a:xfrm>
            <a:prstGeom prst="homePlate">
              <a:avLst/>
            </a:prstGeom>
            <a:solidFill>
              <a:srgbClr val="00CC00">
                <a:alpha val="3098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8093572" y="5867400"/>
              <a:ext cx="898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Details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077200" y="3352800"/>
            <a:ext cx="990600" cy="369332"/>
            <a:chOff x="8077200" y="5867400"/>
            <a:chExt cx="990600" cy="369332"/>
          </a:xfrm>
        </p:grpSpPr>
        <p:sp>
          <p:nvSpPr>
            <p:cNvPr id="8" name="Pentagon 7"/>
            <p:cNvSpPr/>
            <p:nvPr/>
          </p:nvSpPr>
          <p:spPr bwMode="auto">
            <a:xfrm>
              <a:off x="8077200" y="5937766"/>
              <a:ext cx="990600" cy="228600"/>
            </a:xfrm>
            <a:prstGeom prst="homePlate">
              <a:avLst/>
            </a:prstGeom>
            <a:solidFill>
              <a:srgbClr val="00CC00">
                <a:alpha val="3098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>
              <a:hlinkClick r:id="rId3" action="ppaction://hlinksldjump"/>
            </p:cNvPr>
            <p:cNvSpPr txBox="1"/>
            <p:nvPr/>
          </p:nvSpPr>
          <p:spPr>
            <a:xfrm>
              <a:off x="8093572" y="5867400"/>
              <a:ext cx="898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Details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Host-Based r/w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xrootd configuration file</a:t>
            </a:r>
          </a:p>
          <a:p>
            <a:pPr lvl="1"/>
            <a:r>
              <a:rPr lang="en-US" dirty="0" err="1" smtClean="0"/>
              <a:t>sec.protocol</a:t>
            </a:r>
            <a:r>
              <a:rPr lang="en-US" dirty="0" smtClean="0"/>
              <a:t> host</a:t>
            </a:r>
          </a:p>
          <a:p>
            <a:pPr lvl="1"/>
            <a:r>
              <a:rPr lang="en-US" dirty="0" err="1" smtClean="0"/>
              <a:t>sec.protbind</a:t>
            </a:r>
            <a:r>
              <a:rPr lang="en-US" dirty="0" smtClean="0"/>
              <a:t> </a:t>
            </a:r>
            <a:r>
              <a:rPr lang="en-US" i="1" dirty="0" smtClean="0"/>
              <a:t>border</a:t>
            </a:r>
            <a:r>
              <a:rPr lang="en-US" dirty="0" smtClean="0"/>
              <a:t> host</a:t>
            </a:r>
          </a:p>
          <a:p>
            <a:pPr lvl="2"/>
            <a:r>
              <a:rPr lang="en-US" dirty="0" smtClean="0"/>
              <a:t>Note: This avoids lax security warning message</a:t>
            </a:r>
          </a:p>
          <a:p>
            <a:r>
              <a:rPr lang="en-US" dirty="0" smtClean="0"/>
              <a:t>In authorization file</a:t>
            </a:r>
          </a:p>
          <a:p>
            <a:pPr lvl="1"/>
            <a:r>
              <a:rPr lang="en-US" dirty="0" smtClean="0"/>
              <a:t>u * / </a:t>
            </a:r>
            <a:r>
              <a:rPr lang="en-US" dirty="0" err="1" smtClean="0"/>
              <a:t>rl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n-US" i="1" dirty="0" smtClean="0"/>
              <a:t>border</a:t>
            </a:r>
            <a:r>
              <a:rPr lang="en-US" dirty="0" smtClean="0"/>
              <a:t> / </a:t>
            </a:r>
            <a:r>
              <a:rPr lang="en-US" dirty="0" err="1" smtClean="0"/>
              <a:t>rlw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 flipH="1">
            <a:off x="8077200" y="5955268"/>
            <a:ext cx="990600" cy="369332"/>
            <a:chOff x="8077200" y="5867400"/>
            <a:chExt cx="990600" cy="369332"/>
          </a:xfrm>
        </p:grpSpPr>
        <p:sp>
          <p:nvSpPr>
            <p:cNvPr id="5" name="Pentagon 4"/>
            <p:cNvSpPr/>
            <p:nvPr/>
          </p:nvSpPr>
          <p:spPr bwMode="auto">
            <a:xfrm>
              <a:off x="8077200" y="5937766"/>
              <a:ext cx="990600" cy="228600"/>
            </a:xfrm>
            <a:prstGeom prst="homePlate">
              <a:avLst/>
            </a:prstGeom>
            <a:solidFill>
              <a:srgbClr val="00CC00">
                <a:alpha val="3098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>
              <a:hlinkClick r:id="rId2" action="ppaction://hlinksldjump"/>
            </p:cNvPr>
            <p:cNvSpPr txBox="1"/>
            <p:nvPr/>
          </p:nvSpPr>
          <p:spPr>
            <a:xfrm>
              <a:off x="8093572" y="5867400"/>
              <a:ext cx="898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Back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 Based r/w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In xrootd configuration file</a:t>
            </a:r>
          </a:p>
          <a:p>
            <a:pPr lvl="1">
              <a:spcBef>
                <a:spcPts val="300"/>
              </a:spcBef>
            </a:pPr>
            <a:r>
              <a:rPr lang="en-US" dirty="0" err="1" smtClean="0"/>
              <a:t>sec.protocol</a:t>
            </a:r>
            <a:r>
              <a:rPr lang="en-US" dirty="0" smtClean="0"/>
              <a:t> </a:t>
            </a:r>
            <a:r>
              <a:rPr lang="en-US" i="1" dirty="0" err="1" smtClean="0"/>
              <a:t>libpath</a:t>
            </a:r>
            <a:r>
              <a:rPr lang="en-US" dirty="0" smtClean="0"/>
              <a:t> </a:t>
            </a:r>
            <a:r>
              <a:rPr lang="en-US" dirty="0" err="1" smtClean="0"/>
              <a:t>sss</a:t>
            </a:r>
            <a:r>
              <a:rPr lang="en-US" dirty="0" smtClean="0"/>
              <a:t> –c </a:t>
            </a:r>
            <a:r>
              <a:rPr lang="en-US" i="1" dirty="0" err="1" smtClean="0"/>
              <a:t>cpath</a:t>
            </a:r>
            <a:r>
              <a:rPr lang="en-US" dirty="0" smtClean="0"/>
              <a:t> –s </a:t>
            </a:r>
            <a:r>
              <a:rPr lang="en-US" i="1" dirty="0" err="1" smtClean="0"/>
              <a:t>spath</a:t>
            </a:r>
            <a:r>
              <a:rPr lang="en-US" i="1" dirty="0" smtClean="0"/>
              <a:t> </a:t>
            </a:r>
            <a:r>
              <a:rPr lang="en-US" dirty="0" smtClean="0"/>
              <a:t>–u </a:t>
            </a:r>
            <a:r>
              <a:rPr lang="en-US" i="1" dirty="0" err="1" smtClean="0"/>
              <a:t>buser</a:t>
            </a:r>
            <a:endParaRPr lang="en-US" i="1" dirty="0" smtClean="0"/>
          </a:p>
          <a:p>
            <a:pPr lvl="1">
              <a:spcBef>
                <a:spcPts val="300"/>
              </a:spcBef>
            </a:pPr>
            <a:r>
              <a:rPr lang="en-US" dirty="0" err="1" smtClean="0"/>
              <a:t>sec.protbind</a:t>
            </a:r>
            <a:r>
              <a:rPr lang="en-US" dirty="0" smtClean="0"/>
              <a:t> </a:t>
            </a:r>
            <a:r>
              <a:rPr lang="en-US" i="1" dirty="0" smtClean="0"/>
              <a:t>border</a:t>
            </a:r>
            <a:r>
              <a:rPr lang="en-US" dirty="0" smtClean="0"/>
              <a:t> only </a:t>
            </a:r>
            <a:r>
              <a:rPr lang="en-US" dirty="0" err="1" smtClean="0"/>
              <a:t>sss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err="1" smtClean="0"/>
              <a:t>sec.protbind</a:t>
            </a:r>
            <a:r>
              <a:rPr lang="en-US" dirty="0" smtClean="0"/>
              <a:t> *</a:t>
            </a:r>
            <a:r>
              <a:rPr lang="en-US" dirty="0" err="1" smtClean="0"/>
              <a:t>edu</a:t>
            </a:r>
            <a:r>
              <a:rPr lang="en-US" dirty="0" smtClean="0"/>
              <a:t> none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Generate a </a:t>
            </a:r>
            <a:r>
              <a:rPr lang="en-US" dirty="0" err="1" smtClean="0"/>
              <a:t>keytab</a:t>
            </a:r>
            <a:r>
              <a:rPr lang="en-US" dirty="0" smtClean="0"/>
              <a:t> file using </a:t>
            </a:r>
            <a:r>
              <a:rPr lang="en-US" dirty="0" err="1" smtClean="0"/>
              <a:t>xrdsssadmin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Install </a:t>
            </a:r>
            <a:r>
              <a:rPr lang="en-US" dirty="0" err="1" smtClean="0"/>
              <a:t>keytab</a:t>
            </a:r>
            <a:r>
              <a:rPr lang="en-US" dirty="0" smtClean="0"/>
              <a:t> on </a:t>
            </a:r>
            <a:r>
              <a:rPr lang="en-US" i="1" dirty="0" smtClean="0"/>
              <a:t>border</a:t>
            </a:r>
            <a:r>
              <a:rPr lang="en-US" dirty="0" smtClean="0"/>
              <a:t> at </a:t>
            </a:r>
            <a:r>
              <a:rPr lang="en-US" i="1" dirty="0" err="1" smtClean="0"/>
              <a:t>cpath</a:t>
            </a:r>
            <a:r>
              <a:rPr lang="en-US" i="1" dirty="0" smtClean="0"/>
              <a:t> </a:t>
            </a:r>
            <a:r>
              <a:rPr lang="en-US" dirty="0" smtClean="0"/>
              <a:t>on servers at </a:t>
            </a:r>
            <a:r>
              <a:rPr lang="en-US" i="1" dirty="0" err="1" smtClean="0"/>
              <a:t>spath</a:t>
            </a:r>
            <a:endParaRPr lang="en-US" i="1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In authorization file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u * / </a:t>
            </a:r>
            <a:r>
              <a:rPr lang="en-US" dirty="0" err="1" smtClean="0"/>
              <a:t>rl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u </a:t>
            </a:r>
            <a:r>
              <a:rPr lang="en-US" i="1" dirty="0" err="1" smtClean="0"/>
              <a:t>buser</a:t>
            </a:r>
            <a:r>
              <a:rPr lang="en-US" i="1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rlw</a:t>
            </a:r>
            <a:endParaRPr lang="en-US" i="1" dirty="0" smtClean="0"/>
          </a:p>
        </p:txBody>
      </p:sp>
      <p:grpSp>
        <p:nvGrpSpPr>
          <p:cNvPr id="5" name="Group 4"/>
          <p:cNvGrpSpPr/>
          <p:nvPr/>
        </p:nvGrpSpPr>
        <p:grpSpPr>
          <a:xfrm flipH="1">
            <a:off x="8077200" y="5955268"/>
            <a:ext cx="990600" cy="369332"/>
            <a:chOff x="8077200" y="5867400"/>
            <a:chExt cx="990600" cy="369332"/>
          </a:xfrm>
        </p:grpSpPr>
        <p:sp>
          <p:nvSpPr>
            <p:cNvPr id="6" name="Pentagon 5"/>
            <p:cNvSpPr/>
            <p:nvPr/>
          </p:nvSpPr>
          <p:spPr bwMode="auto">
            <a:xfrm>
              <a:off x="8077200" y="5937766"/>
              <a:ext cx="990600" cy="228600"/>
            </a:xfrm>
            <a:prstGeom prst="homePlate">
              <a:avLst/>
            </a:prstGeom>
            <a:solidFill>
              <a:srgbClr val="00CC00">
                <a:alpha val="3098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8093572" y="5867400"/>
              <a:ext cx="898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Back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153400" cy="1143000"/>
          </a:xfrm>
        </p:spPr>
        <p:txBody>
          <a:bodyPr/>
          <a:lstStyle/>
          <a:p>
            <a:r>
              <a:rPr lang="en-US" dirty="0" smtClean="0"/>
              <a:t>Supplying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3733800"/>
          </a:xfrm>
        </p:spPr>
        <p:txBody>
          <a:bodyPr/>
          <a:lstStyle/>
          <a:p>
            <a:r>
              <a:rPr lang="en-US" dirty="0" smtClean="0"/>
              <a:t>Unfortunately, you need a border proxy</a:t>
            </a:r>
          </a:p>
          <a:p>
            <a:pPr lvl="1"/>
            <a:r>
              <a:rPr lang="en-US" dirty="0" smtClean="0"/>
              <a:t>Unless port 1094 is open which avoids a proxy</a:t>
            </a:r>
          </a:p>
          <a:p>
            <a:r>
              <a:rPr lang="en-US" dirty="0" smtClean="0"/>
              <a:t>Currently, we recommend running </a:t>
            </a:r>
            <a:r>
              <a:rPr lang="en-US" dirty="0" err="1" smtClean="0"/>
              <a:t>xrootdFS</a:t>
            </a:r>
            <a:endParaRPr lang="en-US" dirty="0" smtClean="0"/>
          </a:p>
          <a:p>
            <a:pPr lvl="1"/>
            <a:r>
              <a:rPr lang="en-US" dirty="0" smtClean="0"/>
              <a:t>This runs on the border machines</a:t>
            </a:r>
          </a:p>
          <a:p>
            <a:r>
              <a:rPr lang="en-US" dirty="0" smtClean="0"/>
              <a:t>You don’t need </a:t>
            </a:r>
            <a:r>
              <a:rPr lang="en-US" dirty="0" err="1" smtClean="0"/>
              <a:t>xrootdFS</a:t>
            </a:r>
            <a:r>
              <a:rPr lang="en-US" dirty="0" smtClean="0"/>
              <a:t> if you just want </a:t>
            </a:r>
            <a:r>
              <a:rPr lang="en-US" dirty="0" err="1" smtClean="0"/>
              <a:t>ftpd</a:t>
            </a:r>
            <a:endParaRPr lang="en-US" dirty="0" smtClean="0"/>
          </a:p>
          <a:p>
            <a:pPr lvl="1"/>
            <a:r>
              <a:rPr lang="en-US" dirty="0" smtClean="0"/>
              <a:t>Use an ftp server with the xrootd pre-load library</a:t>
            </a:r>
          </a:p>
          <a:p>
            <a:pPr lvl="2"/>
            <a:r>
              <a:rPr lang="en-US" dirty="0" smtClean="0"/>
              <a:t>You do give up flexibility and potential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229600" cy="1143000"/>
          </a:xfrm>
        </p:spPr>
        <p:txBody>
          <a:bodyPr/>
          <a:lstStyle/>
          <a:p>
            <a:r>
              <a:rPr lang="en-US" sz="4000" dirty="0" smtClean="0"/>
              <a:t>Border Machine With </a:t>
            </a:r>
            <a:r>
              <a:rPr lang="en-US" sz="4000" dirty="0" err="1" smtClean="0"/>
              <a:t>xrootdFS</a:t>
            </a:r>
            <a:endParaRPr lang="en-US" sz="4000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032250" y="3224212"/>
            <a:ext cx="381000" cy="2286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509838" y="2576512"/>
            <a:ext cx="304800" cy="1905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454400" y="2576512"/>
            <a:ext cx="304800" cy="1905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98963" y="2576512"/>
            <a:ext cx="304800" cy="1905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403850" y="2614612"/>
            <a:ext cx="304800" cy="1905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400300" y="2119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1800">
                <a:solidFill>
                  <a:schemeClr val="tx1"/>
                </a:solidFill>
              </a:rPr>
              <a:t>data01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3373438" y="2119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1800">
                <a:solidFill>
                  <a:schemeClr val="tx1"/>
                </a:solidFill>
              </a:rPr>
              <a:t>data02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346575" y="2119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1800">
                <a:solidFill>
                  <a:schemeClr val="tx1"/>
                </a:solidFill>
              </a:rPr>
              <a:t>data03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319713" y="2119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1800">
                <a:solidFill>
                  <a:schemeClr val="tx1"/>
                </a:solidFill>
              </a:rPr>
              <a:t>data04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2813050" y="2767012"/>
            <a:ext cx="1219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3727450" y="2767012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4413250" y="2767012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 flipH="1">
            <a:off x="4565650" y="2767012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4260850" y="3452812"/>
            <a:ext cx="6350" cy="685800"/>
          </a:xfrm>
          <a:prstGeom prst="line">
            <a:avLst/>
          </a:prstGeom>
          <a:noFill/>
          <a:ln w="12700">
            <a:solidFill>
              <a:srgbClr val="ED1BC5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Isosceles Triangle 42"/>
          <p:cNvSpPr/>
          <p:nvPr/>
        </p:nvSpPr>
        <p:spPr bwMode="auto">
          <a:xfrm rot="17034395">
            <a:off x="5207922" y="2703548"/>
            <a:ext cx="1954780" cy="3625068"/>
          </a:xfrm>
          <a:prstGeom prst="triangle">
            <a:avLst>
              <a:gd name="adj" fmla="val 48543"/>
            </a:avLst>
          </a:prstGeom>
          <a:solidFill>
            <a:srgbClr val="00CC00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4495800" y="2843212"/>
            <a:ext cx="11430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1905000" y="3833812"/>
            <a:ext cx="6400800" cy="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457200" y="3505200"/>
            <a:ext cx="15843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32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Firewall</a:t>
            </a: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3305175" y="3300412"/>
            <a:ext cx="962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r>
              <a:rPr lang="en-US" dirty="0" err="1" smtClean="0"/>
              <a:t>cmsd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 bwMode="auto">
          <a:xfrm>
            <a:off x="2133600" y="4724400"/>
            <a:ext cx="4038600" cy="1295400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0" y="5181600"/>
            <a:ext cx="174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Big Bad Internet</a:t>
            </a:r>
            <a:endParaRPr lang="en-US" b="1" i="1" dirty="0"/>
          </a:p>
        </p:txBody>
      </p:sp>
      <p:sp>
        <p:nvSpPr>
          <p:cNvPr id="30" name="Right Brace 29"/>
          <p:cNvSpPr/>
          <p:nvPr/>
        </p:nvSpPr>
        <p:spPr bwMode="auto">
          <a:xfrm>
            <a:off x="6248400" y="2057400"/>
            <a:ext cx="609600" cy="1600200"/>
          </a:xfrm>
          <a:prstGeom prst="rightBrace">
            <a:avLst/>
          </a:prstGeom>
          <a:noFill/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4200" y="2429470"/>
            <a:ext cx="1954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Your xrootd cluster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Internal or private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network 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858000" y="4191000"/>
            <a:ext cx="915036" cy="1266822"/>
            <a:chOff x="6858000" y="4191000"/>
            <a:chExt cx="915036" cy="1266822"/>
          </a:xfrm>
        </p:grpSpPr>
        <p:sp>
          <p:nvSpPr>
            <p:cNvPr id="33" name="Rectangle 205"/>
            <p:cNvSpPr>
              <a:spLocks noChangeArrowheads="1"/>
            </p:cNvSpPr>
            <p:nvPr/>
          </p:nvSpPr>
          <p:spPr bwMode="auto">
            <a:xfrm>
              <a:off x="6858000" y="4992469"/>
              <a:ext cx="823533" cy="465353"/>
            </a:xfrm>
            <a:prstGeom prst="rect">
              <a:avLst/>
            </a:prstGeom>
            <a:gradFill rotWithShape="1">
              <a:gsLst>
                <a:gs pos="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4" name="Text Box 206"/>
            <p:cNvSpPr txBox="1">
              <a:spLocks noChangeArrowheads="1"/>
            </p:cNvSpPr>
            <p:nvPr/>
          </p:nvSpPr>
          <p:spPr bwMode="auto">
            <a:xfrm>
              <a:off x="6858000" y="4992469"/>
              <a:ext cx="90359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Border</a:t>
              </a:r>
            </a:p>
            <a:p>
              <a:pPr algn="ctr"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Machine</a:t>
              </a:r>
              <a:endParaRPr lang="en-US" sz="1200" b="1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6" name="Rectangle 207"/>
            <p:cNvSpPr>
              <a:spLocks noChangeArrowheads="1"/>
            </p:cNvSpPr>
            <p:nvPr/>
          </p:nvSpPr>
          <p:spPr bwMode="auto">
            <a:xfrm>
              <a:off x="6858000" y="4535269"/>
              <a:ext cx="823533" cy="475711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en-US"/>
            </a:p>
          </p:txBody>
        </p:sp>
        <p:sp>
          <p:nvSpPr>
            <p:cNvPr id="37" name="Text Box 208"/>
            <p:cNvSpPr txBox="1">
              <a:spLocks noChangeArrowheads="1"/>
            </p:cNvSpPr>
            <p:nvPr/>
          </p:nvSpPr>
          <p:spPr bwMode="auto">
            <a:xfrm>
              <a:off x="6858000" y="4535270"/>
              <a:ext cx="9150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FFFF"/>
                  </a:solidFill>
                  <a:latin typeface="Times New Roman" pitchFamily="18" charset="0"/>
                </a:rPr>
                <a:t>FUSE</a:t>
              </a:r>
            </a:p>
            <a:p>
              <a:pPr algn="ctr"/>
              <a:r>
                <a:rPr lang="en-US" sz="1200" b="1" dirty="0" err="1" smtClean="0">
                  <a:solidFill>
                    <a:srgbClr val="FFFFFF"/>
                  </a:solidFill>
                  <a:latin typeface="Times New Roman" pitchFamily="18" charset="0"/>
                </a:rPr>
                <a:t>xrootdFS</a:t>
              </a:r>
              <a:endParaRPr lang="en-US" sz="1200" b="1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9" name="Rectangle 209"/>
            <p:cNvSpPr>
              <a:spLocks noChangeArrowheads="1"/>
            </p:cNvSpPr>
            <p:nvPr/>
          </p:nvSpPr>
          <p:spPr bwMode="auto">
            <a:xfrm>
              <a:off x="6858000" y="4251428"/>
              <a:ext cx="823533" cy="310237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en-US"/>
            </a:p>
          </p:txBody>
        </p:sp>
        <p:sp>
          <p:nvSpPr>
            <p:cNvPr id="40" name="Text Box 210"/>
            <p:cNvSpPr txBox="1">
              <a:spLocks noChangeArrowheads="1"/>
            </p:cNvSpPr>
            <p:nvPr/>
          </p:nvSpPr>
          <p:spPr bwMode="auto">
            <a:xfrm>
              <a:off x="6858001" y="4191000"/>
              <a:ext cx="8388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xrootd</a:t>
              </a:r>
              <a:endParaRPr lang="en-US" sz="1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1" name="Line 26"/>
          <p:cNvSpPr>
            <a:spLocks noChangeShapeType="1"/>
          </p:cNvSpPr>
          <p:nvPr/>
        </p:nvSpPr>
        <p:spPr bwMode="auto">
          <a:xfrm flipH="1" flipV="1">
            <a:off x="5715000" y="2819400"/>
            <a:ext cx="11430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Cube 37"/>
          <p:cNvSpPr/>
          <p:nvPr/>
        </p:nvSpPr>
        <p:spPr bwMode="auto">
          <a:xfrm>
            <a:off x="4038600" y="4038600"/>
            <a:ext cx="457200" cy="381000"/>
          </a:xfrm>
          <a:prstGeom prst="cube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3421862" y="4431268"/>
            <a:ext cx="168353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dirty="0" smtClean="0"/>
              <a:t>Border machine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Supplying Data With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r>
              <a:rPr lang="en-US" dirty="0" smtClean="0"/>
              <a:t>Controversially, why do you need high security?</a:t>
            </a:r>
          </a:p>
          <a:p>
            <a:pPr lvl="1"/>
            <a:r>
              <a:rPr lang="en-US" dirty="0" smtClean="0"/>
              <a:t>HEP </a:t>
            </a:r>
            <a:r>
              <a:rPr lang="en-US" i="1" dirty="0" smtClean="0"/>
              <a:t>event</a:t>
            </a:r>
            <a:r>
              <a:rPr lang="en-US" dirty="0" smtClean="0"/>
              <a:t> data can be world readable</a:t>
            </a:r>
          </a:p>
          <a:p>
            <a:pPr lvl="2"/>
            <a:r>
              <a:rPr lang="en-US" dirty="0" smtClean="0"/>
              <a:t>It has no personally identifiable information (PII)</a:t>
            </a:r>
          </a:p>
          <a:p>
            <a:pPr lvl="2"/>
            <a:r>
              <a:rPr lang="en-US" dirty="0" smtClean="0"/>
              <a:t>You need enormous amounts of it to be useful</a:t>
            </a:r>
          </a:p>
          <a:p>
            <a:pPr lvl="2"/>
            <a:r>
              <a:rPr lang="en-US" dirty="0" smtClean="0"/>
              <a:t>You need to know the framework to make it useful</a:t>
            </a:r>
          </a:p>
          <a:p>
            <a:pPr lvl="2"/>
            <a:r>
              <a:rPr lang="en-US" dirty="0" smtClean="0"/>
              <a:t>Only select physicists find it useful</a:t>
            </a:r>
          </a:p>
          <a:p>
            <a:pPr lvl="3"/>
            <a:r>
              <a:rPr lang="en-US" dirty="0" smtClean="0"/>
              <a:t>And they already have access to it anyway</a:t>
            </a:r>
          </a:p>
          <a:p>
            <a:pPr lvl="1"/>
            <a:r>
              <a:rPr lang="en-US" dirty="0" smtClean="0"/>
              <a:t>It is no-value data to non-physicists</a:t>
            </a:r>
          </a:p>
          <a:p>
            <a:pPr lvl="2"/>
            <a:r>
              <a:rPr lang="en-US" dirty="0" smtClean="0"/>
              <a:t>Why burden production with non-essential rules?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Motivation</a:t>
            </a:r>
            <a:endParaRPr lang="en-US" dirty="0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248400" y="4495800"/>
            <a:ext cx="2286000" cy="1371600"/>
            <a:chOff x="3936" y="2832"/>
            <a:chExt cx="1440" cy="864"/>
          </a:xfrm>
        </p:grpSpPr>
        <p:sp>
          <p:nvSpPr>
            <p:cNvPr id="8" name="Oval 10"/>
            <p:cNvSpPr>
              <a:spLocks noChangeArrowheads="1"/>
            </p:cNvSpPr>
            <p:nvPr/>
          </p:nvSpPr>
          <p:spPr bwMode="auto">
            <a:xfrm rot="-2791068">
              <a:off x="4320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080" y="2832"/>
              <a:ext cx="528" cy="528"/>
              <a:chOff x="4704" y="3312"/>
              <a:chExt cx="528" cy="528"/>
            </a:xfrm>
          </p:grpSpPr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r>
                  <a:rPr lang="en-US" sz="1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4560" y="3408"/>
              <a:ext cx="52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UTA</a:t>
              </a:r>
            </a:p>
          </p:txBody>
        </p:sp>
      </p:grpSp>
      <p:grpSp>
        <p:nvGrpSpPr>
          <p:cNvPr id="15" name="Group 34"/>
          <p:cNvGrpSpPr>
            <a:grpSpLocks/>
          </p:cNvGrpSpPr>
          <p:nvPr/>
        </p:nvGrpSpPr>
        <p:grpSpPr bwMode="auto">
          <a:xfrm>
            <a:off x="3429000" y="4495800"/>
            <a:ext cx="2286000" cy="1371600"/>
            <a:chOff x="2160" y="2832"/>
            <a:chExt cx="1440" cy="864"/>
          </a:xfrm>
        </p:grpSpPr>
        <p:sp>
          <p:nvSpPr>
            <p:cNvPr id="16" name="Oval 11"/>
            <p:cNvSpPr>
              <a:spLocks noChangeArrowheads="1"/>
            </p:cNvSpPr>
            <p:nvPr/>
          </p:nvSpPr>
          <p:spPr bwMode="auto">
            <a:xfrm rot="-2791068">
              <a:off x="2544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17" name="Group 12"/>
            <p:cNvGrpSpPr>
              <a:grpSpLocks/>
            </p:cNvGrpSpPr>
            <p:nvPr/>
          </p:nvGrpSpPr>
          <p:grpSpPr bwMode="auto">
            <a:xfrm>
              <a:off x="2304" y="2832"/>
              <a:ext cx="528" cy="528"/>
              <a:chOff x="4704" y="3312"/>
              <a:chExt cx="528" cy="528"/>
            </a:xfrm>
          </p:grpSpPr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" name="Text Box 14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r>
                  <a:rPr lang="en-US" sz="1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2784" y="3408"/>
              <a:ext cx="5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UOM</a:t>
              </a:r>
            </a:p>
          </p:txBody>
        </p:sp>
      </p:grpSp>
      <p:grpSp>
        <p:nvGrpSpPr>
          <p:cNvPr id="23" name="Group 36"/>
          <p:cNvGrpSpPr>
            <a:grpSpLocks/>
          </p:cNvGrpSpPr>
          <p:nvPr/>
        </p:nvGrpSpPr>
        <p:grpSpPr bwMode="auto">
          <a:xfrm>
            <a:off x="2963863" y="1752600"/>
            <a:ext cx="1676400" cy="1295400"/>
            <a:chOff x="1867" y="1104"/>
            <a:chExt cx="1056" cy="816"/>
          </a:xfrm>
        </p:grpSpPr>
        <p:sp>
          <p:nvSpPr>
            <p:cNvPr id="24" name="Oval 31" descr="Canvas"/>
            <p:cNvSpPr>
              <a:spLocks noChangeArrowheads="1"/>
            </p:cNvSpPr>
            <p:nvPr/>
          </p:nvSpPr>
          <p:spPr bwMode="auto">
            <a:xfrm rot="-2791068">
              <a:off x="2059" y="948"/>
              <a:ext cx="672" cy="105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25" name="Group 26"/>
            <p:cNvGrpSpPr>
              <a:grpSpLocks/>
            </p:cNvGrpSpPr>
            <p:nvPr/>
          </p:nvGrpSpPr>
          <p:grpSpPr bwMode="auto">
            <a:xfrm>
              <a:off x="2304" y="1392"/>
              <a:ext cx="528" cy="528"/>
              <a:chOff x="4704" y="3312"/>
              <a:chExt cx="528" cy="528"/>
            </a:xfrm>
          </p:grpSpPr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8" name="Text Box 28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r>
                  <a:rPr lang="en-US" sz="1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29" name="Rectangle 29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1920" y="1104"/>
              <a:ext cx="51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BNL</a:t>
              </a:r>
            </a:p>
          </p:txBody>
        </p:sp>
      </p:grpSp>
      <p:grpSp>
        <p:nvGrpSpPr>
          <p:cNvPr id="31" name="Group 57"/>
          <p:cNvGrpSpPr>
            <a:grpSpLocks/>
          </p:cNvGrpSpPr>
          <p:nvPr/>
        </p:nvGrpSpPr>
        <p:grpSpPr bwMode="auto">
          <a:xfrm>
            <a:off x="1828800" y="3033713"/>
            <a:ext cx="4648200" cy="2103437"/>
            <a:chOff x="1152" y="1911"/>
            <a:chExt cx="2928" cy="1325"/>
          </a:xfrm>
        </p:grpSpPr>
        <p:sp>
          <p:nvSpPr>
            <p:cNvPr id="32" name="Line 37"/>
            <p:cNvSpPr>
              <a:spLocks noChangeShapeType="1"/>
            </p:cNvSpPr>
            <p:nvPr/>
          </p:nvSpPr>
          <p:spPr bwMode="auto">
            <a:xfrm flipV="1">
              <a:off x="1152" y="1920"/>
              <a:ext cx="1152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 flipH="1" flipV="1">
              <a:off x="2832" y="1920"/>
              <a:ext cx="1248" cy="12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4" name="AutoShape 44"/>
            <p:cNvCxnSpPr>
              <a:cxnSpLocks noChangeShapeType="1"/>
              <a:stCxn id="20" idx="1"/>
              <a:endCxn id="28" idx="2"/>
            </p:cNvCxnSpPr>
            <p:nvPr/>
          </p:nvCxnSpPr>
          <p:spPr bwMode="auto">
            <a:xfrm rot="10800000" flipH="1">
              <a:off x="2304" y="1911"/>
              <a:ext cx="264" cy="1325"/>
            </a:xfrm>
            <a:prstGeom prst="curvedConnector4">
              <a:avLst>
                <a:gd name="adj1" fmla="val -54546"/>
                <a:gd name="adj2" fmla="val 54417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4724400" y="1773238"/>
            <a:ext cx="332263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/>
              <a:t>all.role meta manager</a:t>
            </a:r>
          </a:p>
          <a:p>
            <a:pPr algn="l"/>
            <a:r>
              <a:rPr lang="en-US" sz="1600"/>
              <a:t>all.manager meta atlas.bnl.gov:1312</a:t>
            </a:r>
          </a:p>
        </p:txBody>
      </p:sp>
      <p:grpSp>
        <p:nvGrpSpPr>
          <p:cNvPr id="36" name="Group 58"/>
          <p:cNvGrpSpPr>
            <a:grpSpLocks/>
          </p:cNvGrpSpPr>
          <p:nvPr/>
        </p:nvGrpSpPr>
        <p:grpSpPr bwMode="auto">
          <a:xfrm>
            <a:off x="381000" y="1828800"/>
            <a:ext cx="2667000" cy="1190625"/>
            <a:chOff x="240" y="1200"/>
            <a:chExt cx="1680" cy="750"/>
          </a:xfrm>
        </p:grpSpPr>
        <p:pic>
          <p:nvPicPr>
            <p:cNvPr id="37" name="Picture 49" descr="MCDD00933_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008" y="1344"/>
              <a:ext cx="912" cy="591"/>
            </a:xfrm>
            <a:prstGeom prst="rect">
              <a:avLst/>
            </a:prstGeom>
            <a:noFill/>
          </p:spPr>
        </p:pic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240" y="1200"/>
              <a:ext cx="1316" cy="7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root://atlas.bnl.gov/</a:t>
              </a:r>
            </a:p>
            <a:p>
              <a:r>
                <a:rPr lang="en-US" sz="1800" i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includes</a:t>
              </a:r>
            </a:p>
            <a:p>
              <a:r>
                <a:rPr lang="en-US" sz="180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SLAC, UOM, UTA</a:t>
              </a:r>
            </a:p>
            <a:p>
              <a:r>
                <a:rPr lang="en-US" sz="1800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 </a:t>
              </a:r>
              <a:r>
                <a:rPr lang="en-US" sz="18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clusters</a:t>
              </a:r>
            </a:p>
          </p:txBody>
        </p:sp>
      </p:grpSp>
      <p:sp>
        <p:nvSpPr>
          <p:cNvPr id="39" name="Text Box 60"/>
          <p:cNvSpPr txBox="1">
            <a:spLocks noChangeArrowheads="1"/>
          </p:cNvSpPr>
          <p:nvPr/>
        </p:nvSpPr>
        <p:spPr bwMode="auto">
          <a:xfrm>
            <a:off x="4876800" y="2438400"/>
            <a:ext cx="1924050" cy="495300"/>
          </a:xfrm>
          <a:prstGeom prst="rect">
            <a:avLst/>
          </a:prstGeom>
          <a:noFill/>
          <a:ln w="38100" algn="ctr">
            <a:solidFill>
              <a:srgbClr val="33CC33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Meta Managers can be </a:t>
            </a:r>
          </a:p>
          <a:p>
            <a:r>
              <a:rPr lang="en-US" sz="1200"/>
              <a:t>geographically replicated!</a:t>
            </a:r>
          </a:p>
        </p:txBody>
      </p:sp>
      <p:grpSp>
        <p:nvGrpSpPr>
          <p:cNvPr id="40" name="Group 33"/>
          <p:cNvGrpSpPr>
            <a:grpSpLocks/>
          </p:cNvGrpSpPr>
          <p:nvPr/>
        </p:nvGrpSpPr>
        <p:grpSpPr bwMode="auto">
          <a:xfrm>
            <a:off x="609600" y="4495800"/>
            <a:ext cx="2286000" cy="1371600"/>
            <a:chOff x="384" y="2832"/>
            <a:chExt cx="1440" cy="864"/>
          </a:xfrm>
        </p:grpSpPr>
        <p:sp>
          <p:nvSpPr>
            <p:cNvPr id="41" name="Oval 17"/>
            <p:cNvSpPr>
              <a:spLocks noChangeArrowheads="1"/>
            </p:cNvSpPr>
            <p:nvPr/>
          </p:nvSpPr>
          <p:spPr bwMode="auto">
            <a:xfrm rot="-2791068">
              <a:off x="768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42" name="Group 18"/>
            <p:cNvGrpSpPr>
              <a:grpSpLocks/>
            </p:cNvGrpSpPr>
            <p:nvPr/>
          </p:nvGrpSpPr>
          <p:grpSpPr bwMode="auto">
            <a:xfrm>
              <a:off x="528" y="2832"/>
              <a:ext cx="528" cy="528"/>
              <a:chOff x="4704" y="3312"/>
              <a:chExt cx="528" cy="528"/>
            </a:xfrm>
          </p:grpSpPr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5" name="Text Box 20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r>
                  <a:rPr lang="en-US" sz="1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7" name="Text Box 22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960" y="3408"/>
              <a:ext cx="62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SLAC</a:t>
              </a:r>
            </a:p>
          </p:txBody>
        </p:sp>
      </p:grpSp>
      <p:grpSp>
        <p:nvGrpSpPr>
          <p:cNvPr id="48" name="Group 53"/>
          <p:cNvGrpSpPr>
            <a:grpSpLocks/>
          </p:cNvGrpSpPr>
          <p:nvPr/>
        </p:nvGrpSpPr>
        <p:grpSpPr bwMode="auto">
          <a:xfrm>
            <a:off x="981075" y="5715000"/>
            <a:ext cx="8189913" cy="457200"/>
            <a:chOff x="624" y="3600"/>
            <a:chExt cx="5159" cy="288"/>
          </a:xfrm>
        </p:grpSpPr>
        <p:sp>
          <p:nvSpPr>
            <p:cNvPr id="49" name="Text Box 54"/>
            <p:cNvSpPr txBox="1">
              <a:spLocks noChangeArrowheads="1"/>
            </p:cNvSpPr>
            <p:nvPr/>
          </p:nvSpPr>
          <p:spPr bwMode="auto">
            <a:xfrm>
              <a:off x="624" y="3600"/>
              <a:ext cx="159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endParaRPr lang="en-US" sz="1200"/>
            </a:p>
            <a:p>
              <a:pPr algn="l"/>
              <a:r>
                <a:rPr lang="en-US" sz="1200"/>
                <a:t>all.manager meta atlas.bnl.gov:1312</a:t>
              </a:r>
            </a:p>
          </p:txBody>
        </p:sp>
        <p:sp>
          <p:nvSpPr>
            <p:cNvPr id="50" name="Text Box 55"/>
            <p:cNvSpPr txBox="1">
              <a:spLocks noChangeArrowheads="1"/>
            </p:cNvSpPr>
            <p:nvPr/>
          </p:nvSpPr>
          <p:spPr bwMode="auto">
            <a:xfrm>
              <a:off x="2429" y="3600"/>
              <a:ext cx="159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endParaRPr lang="en-US" sz="1200"/>
            </a:p>
            <a:p>
              <a:pPr algn="l"/>
              <a:r>
                <a:rPr lang="en-US" sz="1200"/>
                <a:t>all.manager meta atlas.bnl.gov:1312</a:t>
              </a:r>
            </a:p>
          </p:txBody>
        </p:sp>
        <p:sp>
          <p:nvSpPr>
            <p:cNvPr id="51" name="Text Box 56"/>
            <p:cNvSpPr txBox="1">
              <a:spLocks noChangeArrowheads="1"/>
            </p:cNvSpPr>
            <p:nvPr/>
          </p:nvSpPr>
          <p:spPr bwMode="auto">
            <a:xfrm>
              <a:off x="4186" y="3600"/>
              <a:ext cx="159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endParaRPr lang="en-US" sz="1200"/>
            </a:p>
            <a:p>
              <a:pPr algn="l"/>
              <a:r>
                <a:rPr lang="en-US" sz="1200"/>
                <a:t>all.manager meta atlas.bnl.gov:1312</a:t>
              </a:r>
            </a:p>
          </p:txBody>
        </p:sp>
      </p:grpSp>
      <p:grpSp>
        <p:nvGrpSpPr>
          <p:cNvPr id="52" name="Group 52"/>
          <p:cNvGrpSpPr>
            <a:grpSpLocks/>
          </p:cNvGrpSpPr>
          <p:nvPr/>
        </p:nvGrpSpPr>
        <p:grpSpPr bwMode="auto">
          <a:xfrm>
            <a:off x="990600" y="5715000"/>
            <a:ext cx="6908800" cy="457200"/>
            <a:chOff x="624" y="3600"/>
            <a:chExt cx="4352" cy="288"/>
          </a:xfrm>
        </p:grpSpPr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624" y="3600"/>
              <a:ext cx="790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200" dirty="0"/>
                <a:t>all.role manager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2429" y="3600"/>
              <a:ext cx="79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200"/>
                <a:t>all.role manager</a:t>
              </a:r>
            </a:p>
            <a:p>
              <a:pPr algn="l"/>
              <a:endParaRPr lang="en-US" sz="1200"/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4186" y="3600"/>
              <a:ext cx="79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200"/>
                <a:t>all.role manager</a:t>
              </a:r>
            </a:p>
            <a:p>
              <a:pPr algn="l"/>
              <a:endParaRPr lang="en-US" sz="1200"/>
            </a:p>
          </p:txBody>
        </p:sp>
      </p:grp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304800" y="3559314"/>
            <a:ext cx="1828800" cy="707886"/>
          </a:xfrm>
          <a:prstGeom prst="rect">
            <a:avLst/>
          </a:prstGeom>
          <a:noFill/>
          <a:ln w="38100" algn="ctr">
            <a:solidFill>
              <a:srgbClr val="FFFF00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Missing </a:t>
            </a:r>
            <a:r>
              <a:rPr lang="en-US" sz="1000" dirty="0"/>
              <a:t>a file?</a:t>
            </a:r>
          </a:p>
          <a:p>
            <a:pPr algn="ctr"/>
            <a:r>
              <a:rPr lang="en-US" sz="1000" dirty="0"/>
              <a:t>Ask to the global </a:t>
            </a:r>
            <a:r>
              <a:rPr lang="en-US" sz="1000" dirty="0" smtClean="0"/>
              <a:t>redirector</a:t>
            </a:r>
            <a:endParaRPr lang="en-US" sz="1000" dirty="0"/>
          </a:p>
          <a:p>
            <a:pPr algn="ctr"/>
            <a:r>
              <a:rPr lang="en-US" sz="1000" dirty="0"/>
              <a:t>Get it from any other</a:t>
            </a:r>
          </a:p>
          <a:p>
            <a:pPr algn="ctr"/>
            <a:r>
              <a:rPr lang="en-US" sz="1000" dirty="0"/>
              <a:t>collaborating cluster</a:t>
            </a:r>
          </a:p>
        </p:txBody>
      </p:sp>
      <p:sp>
        <p:nvSpPr>
          <p:cNvPr id="57" name="Line 42"/>
          <p:cNvSpPr>
            <a:spLocks noChangeShapeType="1"/>
          </p:cNvSpPr>
          <p:nvPr/>
        </p:nvSpPr>
        <p:spPr bwMode="auto">
          <a:xfrm flipV="1">
            <a:off x="1828800" y="2590800"/>
            <a:ext cx="1828800" cy="1981200"/>
          </a:xfrm>
          <a:prstGeom prst="line">
            <a:avLst/>
          </a:prstGeom>
          <a:noFill/>
          <a:ln w="1905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43"/>
          <p:cNvSpPr>
            <a:spLocks noChangeShapeType="1"/>
          </p:cNvSpPr>
          <p:nvPr/>
        </p:nvSpPr>
        <p:spPr bwMode="auto">
          <a:xfrm>
            <a:off x="1752600" y="4572000"/>
            <a:ext cx="1905000" cy="76200"/>
          </a:xfrm>
          <a:prstGeom prst="line">
            <a:avLst/>
          </a:prstGeom>
          <a:noFill/>
          <a:ln w="1905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Text Box 39"/>
          <p:cNvSpPr txBox="1">
            <a:spLocks noChangeArrowheads="1"/>
          </p:cNvSpPr>
          <p:nvPr/>
        </p:nvSpPr>
        <p:spPr bwMode="auto">
          <a:xfrm>
            <a:off x="7010400" y="3352800"/>
            <a:ext cx="1824602" cy="646331"/>
          </a:xfrm>
          <a:prstGeom prst="rect">
            <a:avLst/>
          </a:prstGeom>
          <a:noFill/>
          <a:ln w="38100" algn="ctr">
            <a:solidFill>
              <a:srgbClr val="FFFF00"/>
            </a:solidFill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Note</a:t>
            </a:r>
            <a:endParaRPr lang="en-US" sz="1200" dirty="0"/>
          </a:p>
          <a:p>
            <a:pPr algn="ctr"/>
            <a:r>
              <a:rPr lang="en-US" sz="1200" dirty="0"/>
              <a:t>the security hats will likely</a:t>
            </a:r>
          </a:p>
          <a:p>
            <a:pPr algn="ctr"/>
            <a:r>
              <a:rPr lang="en-US" sz="1200" dirty="0"/>
              <a:t>require </a:t>
            </a:r>
            <a:r>
              <a:rPr lang="en-US" sz="1200" dirty="0" smtClean="0"/>
              <a:t>the use of a proxy</a:t>
            </a:r>
            <a:endParaRPr lang="en-US" sz="1200" dirty="0"/>
          </a:p>
        </p:txBody>
      </p:sp>
      <p:sp>
        <p:nvSpPr>
          <p:cNvPr id="60" name="Text Box 39"/>
          <p:cNvSpPr txBox="1">
            <a:spLocks noChangeArrowheads="1"/>
          </p:cNvSpPr>
          <p:nvPr/>
        </p:nvSpPr>
        <p:spPr bwMode="auto">
          <a:xfrm>
            <a:off x="1742937" y="4447401"/>
            <a:ext cx="1566326" cy="276999"/>
          </a:xfrm>
          <a:prstGeom prst="rect">
            <a:avLst/>
          </a:prstGeom>
          <a:noFill/>
          <a:ln w="38100" algn="ctr">
            <a:noFill/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The FRM applies here</a:t>
            </a:r>
          </a:p>
        </p:txBody>
      </p:sp>
      <p:sp>
        <p:nvSpPr>
          <p:cNvPr id="61" name="Text Box 52"/>
          <p:cNvSpPr txBox="1">
            <a:spLocks noChangeArrowheads="1"/>
          </p:cNvSpPr>
          <p:nvPr/>
        </p:nvSpPr>
        <p:spPr bwMode="auto">
          <a:xfrm>
            <a:off x="304800" y="3048000"/>
            <a:ext cx="1828800" cy="400110"/>
          </a:xfrm>
          <a:prstGeom prst="rect">
            <a:avLst/>
          </a:prstGeom>
          <a:noFill/>
          <a:ln w="38100" algn="ctr">
            <a:solidFill>
              <a:srgbClr val="FFFF00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 dirty="0" smtClean="0"/>
              <a:t>Open(f</a:t>
            </a:r>
            <a:r>
              <a:rPr lang="en-US" sz="1000" i="1" dirty="0" smtClean="0"/>
              <a:t>n</a:t>
            </a:r>
            <a:r>
              <a:rPr lang="en-US" sz="1000" dirty="0" smtClean="0"/>
              <a:t>)</a:t>
            </a:r>
          </a:p>
          <a:p>
            <a:pPr algn="ctr"/>
            <a:r>
              <a:rPr lang="en-US" sz="1000" dirty="0" smtClean="0"/>
              <a:t>But</a:t>
            </a:r>
            <a:r>
              <a:rPr lang="en-US" sz="1000" i="1" dirty="0" smtClean="0"/>
              <a:t> fn </a:t>
            </a:r>
            <a:r>
              <a:rPr lang="en-US" sz="1000" dirty="0" smtClean="0"/>
              <a:t>is missing, what now?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3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 animBg="1"/>
      <p:bldP spid="61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153400" cy="1143000"/>
          </a:xfrm>
        </p:spPr>
        <p:txBody>
          <a:bodyPr/>
          <a:lstStyle/>
          <a:p>
            <a:r>
              <a:rPr lang="en-US" dirty="0" smtClean="0"/>
              <a:t>Scaling, Throttling, &amp; Peeking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scale up simply add border servers</a:t>
            </a:r>
          </a:p>
          <a:p>
            <a:pPr lvl="1"/>
            <a:r>
              <a:rPr lang="en-US" dirty="0" smtClean="0"/>
              <a:t>Group hosts under a single DNS name</a:t>
            </a:r>
          </a:p>
          <a:p>
            <a:pPr lvl="1"/>
            <a:r>
              <a:rPr lang="en-US" dirty="0" smtClean="0"/>
              <a:t>Use DNS load balancing to spread the load</a:t>
            </a:r>
          </a:p>
          <a:p>
            <a:r>
              <a:rPr lang="en-US" dirty="0" smtClean="0"/>
              <a:t>To throttle use the wait41 utility</a:t>
            </a:r>
          </a:p>
          <a:p>
            <a:pPr lvl="1"/>
            <a:r>
              <a:rPr lang="en-US" dirty="0" smtClean="0"/>
              <a:t>Part of the xrootd package</a:t>
            </a:r>
          </a:p>
          <a:p>
            <a:pPr lvl="1"/>
            <a:r>
              <a:rPr lang="en-US" dirty="0" smtClean="0"/>
              <a:t>Implements local throttle queues</a:t>
            </a:r>
          </a:p>
          <a:p>
            <a:pPr lvl="2"/>
            <a:r>
              <a:rPr lang="en-US" dirty="0" smtClean="0"/>
              <a:t>Used to limit the number of parallel transfers 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frm_admin</a:t>
            </a:r>
            <a:r>
              <a:rPr lang="en-US" dirty="0" smtClean="0"/>
              <a:t> to display the 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Obstacles?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/>
          <a:lstStyle/>
          <a:p>
            <a:r>
              <a:rPr lang="en-US" dirty="0" smtClean="0"/>
              <a:t>This only works with a uniform name space</a:t>
            </a:r>
          </a:p>
          <a:p>
            <a:pPr lvl="1"/>
            <a:r>
              <a:rPr lang="en-US" dirty="0" smtClean="0"/>
              <a:t>This implies a global name space</a:t>
            </a:r>
          </a:p>
          <a:p>
            <a:pPr lvl="1"/>
            <a:r>
              <a:rPr lang="en-US" dirty="0" smtClean="0"/>
              <a:t>With simple local transformations if needed</a:t>
            </a:r>
          </a:p>
          <a:p>
            <a:pPr lvl="2"/>
            <a:r>
              <a:rPr lang="en-US" dirty="0" smtClean="0"/>
              <a:t>Can be done with a server-side name-to-name plug-in</a:t>
            </a:r>
          </a:p>
          <a:p>
            <a:r>
              <a:rPr lang="en-US" dirty="0" smtClean="0"/>
              <a:t>Firewalls</a:t>
            </a:r>
          </a:p>
          <a:p>
            <a:pPr lvl="1"/>
            <a:r>
              <a:rPr lang="en-US" dirty="0" smtClean="0"/>
              <a:t>Can be addressed with border machines</a:t>
            </a:r>
          </a:p>
          <a:p>
            <a:r>
              <a:rPr lang="en-US" dirty="0" smtClean="0"/>
              <a:t>Read/Write Security</a:t>
            </a:r>
          </a:p>
          <a:p>
            <a:pPr lvl="1"/>
            <a:r>
              <a:rPr lang="en-US" dirty="0" smtClean="0"/>
              <a:t>Native xrootd security model provides 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8077200" cy="1143000"/>
          </a:xfrm>
        </p:spPr>
        <p:txBody>
          <a:bodyPr/>
          <a:lstStyle/>
          <a:p>
            <a:r>
              <a:rPr lang="en-US" dirty="0" smtClean="0"/>
              <a:t>So, Is Cross-Site Sharing Practical?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It’s used in production by ALICE</a:t>
            </a:r>
          </a:p>
          <a:p>
            <a:pPr lvl="1"/>
            <a:r>
              <a:rPr lang="en-US" dirty="0" smtClean="0"/>
              <a:t>Workable once a global name space was defined</a:t>
            </a:r>
          </a:p>
          <a:p>
            <a:pPr marL="342900" lvl="1" indent="-342900">
              <a:buClrTx/>
              <a:buSzPct val="85000"/>
              <a:buBlip>
                <a:blip r:embed="rId2"/>
              </a:buBlip>
            </a:pPr>
            <a:r>
              <a:rPr lang="en-US" sz="3200" dirty="0" smtClean="0"/>
              <a:t>Is it applicable for other experiments?</a:t>
            </a:r>
          </a:p>
          <a:p>
            <a:pPr lvl="1"/>
            <a:r>
              <a:rPr lang="en-US" dirty="0" smtClean="0"/>
              <a:t>Concept is being explored for ATLAS &amp; CMS</a:t>
            </a:r>
          </a:p>
          <a:p>
            <a:pPr lvl="2"/>
            <a:r>
              <a:rPr lang="en-US" dirty="0" smtClean="0"/>
              <a:t>A global name space may be the biggest challenge</a:t>
            </a:r>
          </a:p>
          <a:p>
            <a:r>
              <a:rPr lang="en-US" dirty="0" smtClean="0"/>
              <a:t>See Brian </a:t>
            </a:r>
            <a:r>
              <a:rPr lang="en-US" dirty="0" err="1" smtClean="0"/>
              <a:t>Bockelman’s</a:t>
            </a:r>
            <a:r>
              <a:rPr lang="en-US" dirty="0" smtClean="0"/>
              <a:t> talk that follows</a:t>
            </a:r>
          </a:p>
          <a:p>
            <a:pPr lvl="1"/>
            <a:r>
              <a:rPr lang="en-US" dirty="0" smtClean="0"/>
              <a:t>Global Data Access Architecture</a:t>
            </a:r>
          </a:p>
          <a:p>
            <a:r>
              <a:rPr lang="en-US" dirty="0" smtClean="0"/>
              <a:t>If it works it opens up exciting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6344" y="1752600"/>
            <a:ext cx="837285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Contributors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CERN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: Derek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Feichtinger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Fabrizio</a:t>
            </a: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Furano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Lukasz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Janyst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		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Andreas Peters, David Smith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Fermi/GLAST: Tony Johnson </a:t>
            </a:r>
            <a:r>
              <a:rPr lang="en-US" sz="1200" kern="0" dirty="0" smtClean="0">
                <a:solidFill>
                  <a:schemeClr val="tx2">
                    <a:lumMod val="50000"/>
                  </a:schemeClr>
                </a:solidFill>
              </a:rPr>
              <a:t>(Java)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FZK: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Artem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Trunov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lvl="1" indent="-285750" fontAlgn="base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LBNL: 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Alex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Sim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Junmin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Gu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Vijaya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2000" kern="0" dirty="0" err="1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Natarajan</a:t>
            </a:r>
            <a:r>
              <a:rPr lang="en-US" altLang="zh-CN" sz="20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12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(</a:t>
            </a:r>
            <a:r>
              <a:rPr lang="en-US" altLang="zh-CN" sz="1200" kern="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BeStMan</a:t>
            </a:r>
            <a:r>
              <a:rPr lang="en-US" altLang="zh-CN" sz="1200" kern="0" dirty="0" smtClean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team)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Root: Gerri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Ganis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Beterand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Bellenet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Fons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Rademakers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SLAC: Andrew Hanushevsky,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Wilko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Kroeger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, Daniel Wang, Wei Yang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sz="2000" kern="0" dirty="0" smtClean="0">
                <a:solidFill>
                  <a:schemeClr val="tx2">
                    <a:lumMod val="50000"/>
                  </a:schemeClr>
                </a:solidFill>
              </a:rPr>
              <a:t>UNL: Brian </a:t>
            </a:r>
            <a:r>
              <a:rPr lang="en-US" sz="2000" kern="0" dirty="0" err="1" smtClean="0">
                <a:solidFill>
                  <a:schemeClr val="tx2">
                    <a:lumMod val="50000"/>
                  </a:schemeClr>
                </a:solidFill>
              </a:rPr>
              <a:t>Bockelman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Operational Collaborators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ANL, BNL, CERN, FZK, IN2P3, SLAC, UTA, UVIC,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UWisc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Partial Funding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US Department of Energy</a:t>
            </a: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Contract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DE-AC02-76SF00515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</a:rPr>
              <a:t>with Stanford University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Share Data Across Sites?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dirty="0" smtClean="0"/>
              <a:t>Creates a huge federated data repository</a:t>
            </a:r>
          </a:p>
          <a:p>
            <a:pPr lvl="1"/>
            <a:r>
              <a:rPr lang="en-US" dirty="0" smtClean="0"/>
              <a:t>Effectively a Virtual Mass Storage System</a:t>
            </a:r>
          </a:p>
          <a:p>
            <a:pPr lvl="2"/>
            <a:r>
              <a:rPr lang="en-US" dirty="0" smtClean="0"/>
              <a:t>I/O load is widely distributed and thus scalable</a:t>
            </a:r>
          </a:p>
          <a:p>
            <a:r>
              <a:rPr lang="en-US" dirty="0" smtClean="0"/>
              <a:t>Powerful mechanism to provide missing data</a:t>
            </a:r>
          </a:p>
          <a:p>
            <a:pPr lvl="1"/>
            <a:r>
              <a:rPr lang="en-US" dirty="0" smtClean="0"/>
              <a:t>Essential for automated data recovery</a:t>
            </a:r>
          </a:p>
          <a:p>
            <a:pPr lvl="2"/>
            <a:r>
              <a:rPr lang="en-US" dirty="0" smtClean="0"/>
              <a:t>Important to prevent jobs from crashing</a:t>
            </a:r>
          </a:p>
          <a:p>
            <a:r>
              <a:rPr lang="en-US" dirty="0" smtClean="0"/>
              <a:t>Efficiency proportional to level of participation</a:t>
            </a:r>
          </a:p>
          <a:p>
            <a:pPr lvl="1"/>
            <a:r>
              <a:rPr lang="en-US" dirty="0" smtClean="0"/>
              <a:t>The more sites </a:t>
            </a:r>
            <a:r>
              <a:rPr lang="en-US" dirty="0" smtClean="0"/>
              <a:t>participate the </a:t>
            </a:r>
            <a:r>
              <a:rPr lang="en-US" dirty="0" smtClean="0"/>
              <a:t>better it gets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Is The FRM?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Server-side services that control file residency</a:t>
            </a:r>
          </a:p>
          <a:p>
            <a:pPr lvl="1"/>
            <a:r>
              <a:rPr lang="en-US" dirty="0" smtClean="0"/>
              <a:t>They determine what to do when </a:t>
            </a:r>
          </a:p>
          <a:p>
            <a:pPr lvl="2"/>
            <a:r>
              <a:rPr lang="en-US" dirty="0" smtClean="0"/>
              <a:t>A requested file is missing</a:t>
            </a:r>
          </a:p>
          <a:p>
            <a:pPr lvl="2"/>
            <a:r>
              <a:rPr lang="en-US" dirty="0" smtClean="0"/>
              <a:t>A file is created</a:t>
            </a:r>
          </a:p>
          <a:p>
            <a:pPr lvl="2"/>
            <a:r>
              <a:rPr lang="en-US" dirty="0" smtClean="0"/>
              <a:t>An existing file is modified</a:t>
            </a:r>
          </a:p>
          <a:p>
            <a:pPr lvl="2"/>
            <a:r>
              <a:rPr lang="en-US" dirty="0" smtClean="0"/>
              <a:t>Disk space is getting full</a:t>
            </a:r>
          </a:p>
          <a:p>
            <a:pPr lvl="1"/>
            <a:r>
              <a:rPr lang="en-US" dirty="0" smtClean="0"/>
              <a:t>Configured via the xrootd configuration file</a:t>
            </a:r>
          </a:p>
          <a:p>
            <a:pPr lvl="2"/>
            <a:r>
              <a:rPr lang="en-US" dirty="0" smtClean="0"/>
              <a:t>Special path options on the “export” directive</a:t>
            </a:r>
          </a:p>
          <a:p>
            <a:pPr lvl="2"/>
            <a:r>
              <a:rPr lang="en-US" dirty="0" smtClean="0"/>
              <a:t>FRM specific directives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Good About The FRM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an open framework to implement</a:t>
            </a:r>
          </a:p>
          <a:p>
            <a:pPr lvl="1"/>
            <a:r>
              <a:rPr lang="en-US" dirty="0" smtClean="0"/>
              <a:t>Multi-tiered storage models</a:t>
            </a:r>
          </a:p>
          <a:p>
            <a:pPr lvl="2"/>
            <a:r>
              <a:rPr lang="en-US" dirty="0" smtClean="0"/>
              <a:t>E.g. Offline – Low – High performance storage</a:t>
            </a:r>
          </a:p>
          <a:p>
            <a:pPr lvl="1"/>
            <a:r>
              <a:rPr lang="en-US" dirty="0" smtClean="0"/>
              <a:t>Automatic missing file retrieval</a:t>
            </a:r>
          </a:p>
          <a:p>
            <a:pPr lvl="2"/>
            <a:r>
              <a:rPr lang="en-US" dirty="0" smtClean="0"/>
              <a:t>From backups or other sources (e.g. global clusters)</a:t>
            </a:r>
          </a:p>
          <a:p>
            <a:pPr lvl="1"/>
            <a:r>
              <a:rPr lang="en-US" dirty="0" smtClean="0"/>
              <a:t>Automatic backup and recovery</a:t>
            </a:r>
          </a:p>
          <a:p>
            <a:pPr lvl="1"/>
            <a:r>
              <a:rPr lang="en-US" dirty="0" smtClean="0"/>
              <a:t>Automatic control of space utilization </a:t>
            </a:r>
          </a:p>
          <a:p>
            <a:r>
              <a:rPr lang="en-US" dirty="0" smtClean="0"/>
              <a:t>The essentials for cross-site data sharing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4163"/>
            <a:ext cx="7924800" cy="1143000"/>
          </a:xfrm>
        </p:spPr>
        <p:txBody>
          <a:bodyPr/>
          <a:lstStyle/>
          <a:p>
            <a:r>
              <a:rPr lang="en-US" dirty="0" smtClean="0"/>
              <a:t>What Are The FRM Components?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additional server-side daemons</a:t>
            </a:r>
          </a:p>
          <a:p>
            <a:pPr lvl="1"/>
            <a:r>
              <a:rPr lang="en-US" b="1" dirty="0" err="1" smtClean="0"/>
              <a:t>frm_xfrd</a:t>
            </a:r>
            <a:endParaRPr lang="en-US" b="1" dirty="0" smtClean="0"/>
          </a:p>
          <a:p>
            <a:pPr lvl="2"/>
            <a:r>
              <a:rPr lang="en-US" dirty="0" smtClean="0"/>
              <a:t>Copies files into and out of the server</a:t>
            </a:r>
          </a:p>
          <a:p>
            <a:pPr lvl="1"/>
            <a:r>
              <a:rPr lang="en-US" b="1" dirty="0" err="1" smtClean="0"/>
              <a:t>frm_purged</a:t>
            </a:r>
            <a:endParaRPr lang="en-US" b="1" dirty="0" smtClean="0"/>
          </a:p>
          <a:p>
            <a:pPr lvl="2"/>
            <a:r>
              <a:rPr lang="en-US" dirty="0" smtClean="0"/>
              <a:t>Deletes least recently used files to reclaim space</a:t>
            </a:r>
          </a:p>
          <a:p>
            <a:r>
              <a:rPr lang="en-US" dirty="0" smtClean="0"/>
              <a:t>One administrative command</a:t>
            </a:r>
          </a:p>
          <a:p>
            <a:pPr lvl="1"/>
            <a:r>
              <a:rPr lang="en-US" b="1" dirty="0" err="1" smtClean="0"/>
              <a:t>frm_admin</a:t>
            </a:r>
            <a:endParaRPr lang="en-US" b="1" dirty="0" smtClean="0"/>
          </a:p>
          <a:p>
            <a:pPr lvl="2"/>
            <a:r>
              <a:rPr lang="en-US" dirty="0" smtClean="0"/>
              <a:t>Displays pending transfers</a:t>
            </a:r>
          </a:p>
          <a:p>
            <a:pPr lvl="2"/>
            <a:r>
              <a:rPr lang="en-US" dirty="0" smtClean="0"/>
              <a:t>Manages the server’s name and data 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Some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/>
          <a:lstStyle/>
          <a:p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B050"/>
                </a:solidFill>
              </a:rPr>
              <a:t>Staging</a:t>
            </a:r>
          </a:p>
          <a:p>
            <a:pPr lvl="1"/>
            <a:r>
              <a:rPr lang="en-US" dirty="0" smtClean="0"/>
              <a:t>Copying data </a:t>
            </a:r>
            <a:r>
              <a:rPr lang="en-US" i="1" dirty="0" smtClean="0"/>
              <a:t>into</a:t>
            </a:r>
            <a:r>
              <a:rPr lang="en-US" dirty="0" smtClean="0"/>
              <a:t> a server</a:t>
            </a:r>
          </a:p>
          <a:p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FFFF00"/>
                </a:solidFill>
              </a:rPr>
              <a:t>Migration</a:t>
            </a:r>
          </a:p>
          <a:p>
            <a:pPr lvl="1"/>
            <a:r>
              <a:rPr lang="en-US" dirty="0" smtClean="0"/>
              <a:t>Copying data </a:t>
            </a:r>
            <a:r>
              <a:rPr lang="en-US" i="1" dirty="0" smtClean="0"/>
              <a:t>out of </a:t>
            </a:r>
            <a:r>
              <a:rPr lang="en-US" dirty="0" smtClean="0"/>
              <a:t>the server</a:t>
            </a:r>
          </a:p>
          <a:p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  <a:t>Purging</a:t>
            </a:r>
          </a:p>
          <a:p>
            <a:pPr lvl="1"/>
            <a:r>
              <a:rPr lang="en-US" dirty="0" smtClean="0"/>
              <a:t>When </a:t>
            </a:r>
            <a:r>
              <a:rPr lang="en-US" b="1" dirty="0" err="1" smtClean="0"/>
              <a:t>frm_purged</a:t>
            </a:r>
            <a:r>
              <a:rPr lang="en-US" dirty="0" smtClean="0"/>
              <a:t> deletes one or more files</a:t>
            </a:r>
          </a:p>
          <a:p>
            <a:r>
              <a:rPr lang="en-US" dirty="0" smtClean="0"/>
              <a:t>Each action must be enabled &amp; configured</a:t>
            </a:r>
          </a:p>
          <a:p>
            <a:pPr lvl="1"/>
            <a:r>
              <a:rPr lang="en-US" dirty="0" smtClean="0"/>
              <a:t>Via directives in the xrootd configuration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Actually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Only 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B050"/>
                </a:solidFill>
              </a:rPr>
              <a:t>staging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8000"/>
                </a:solidFill>
              </a:rPr>
              <a:t> </a:t>
            </a:r>
            <a:r>
              <a:rPr lang="en-US" dirty="0" smtClean="0"/>
              <a:t>will be covered</a:t>
            </a:r>
          </a:p>
          <a:p>
            <a:pPr lvl="1"/>
            <a:r>
              <a:rPr lang="en-US" dirty="0" smtClean="0"/>
              <a:t>Time limits prevent a complete presentation</a:t>
            </a:r>
          </a:p>
          <a:p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B050"/>
                </a:solidFill>
              </a:rPr>
              <a:t>Staging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008000"/>
                </a:solidFill>
              </a:rPr>
              <a:t> </a:t>
            </a:r>
            <a:r>
              <a:rPr lang="en-US" dirty="0" smtClean="0"/>
              <a:t>required for cross-site data sharing</a:t>
            </a:r>
          </a:p>
          <a:p>
            <a:pPr lvl="1"/>
            <a:r>
              <a:rPr lang="en-US" dirty="0" smtClean="0"/>
              <a:t>It co-ordinates local file placement in real-time</a:t>
            </a:r>
          </a:p>
          <a:p>
            <a:pPr lvl="2"/>
            <a:r>
              <a:rPr lang="en-US" dirty="0" smtClean="0"/>
              <a:t>Like orchestrating data for an impromptu analysis party</a:t>
            </a:r>
          </a:p>
          <a:p>
            <a:pPr lvl="1"/>
            <a:r>
              <a:rPr lang="en-US" dirty="0" smtClean="0"/>
              <a:t>To fill-in the missing data in your site</a:t>
            </a:r>
          </a:p>
          <a:p>
            <a:pPr lvl="2"/>
            <a:r>
              <a:rPr lang="en-US" dirty="0" smtClean="0"/>
              <a:t>The minimum we want to accomplish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7942</TotalTime>
  <Words>1683</Words>
  <Application>Microsoft Office PowerPoint</Application>
  <PresentationFormat>On-screen Show (4:3)</PresentationFormat>
  <Paragraphs>419</Paragraphs>
  <Slides>33</Slides>
  <Notes>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Ricepaper</vt:lpstr>
      <vt:lpstr>File Residency Manager xrootd/FRM</vt:lpstr>
      <vt:lpstr>Goals</vt:lpstr>
      <vt:lpstr>The Motivation</vt:lpstr>
      <vt:lpstr>Why Share Data Across Sites?</vt:lpstr>
      <vt:lpstr>So, What Is The FRM?</vt:lpstr>
      <vt:lpstr>What’s Good About The FRM</vt:lpstr>
      <vt:lpstr>What Are The FRM Components?</vt:lpstr>
      <vt:lpstr>Now, Some Nomenclature</vt:lpstr>
      <vt:lpstr>What We Will Actually Cover</vt:lpstr>
      <vt:lpstr>FRM Component Relationships</vt:lpstr>
      <vt:lpstr>FRM Data Transfer (Staging &amp; Migration)</vt:lpstr>
      <vt:lpstr>Enabling Staging (1)</vt:lpstr>
      <vt:lpstr>Enabling Staging (2)</vt:lpstr>
      <vt:lpstr>FRM Staging Example</vt:lpstr>
      <vt:lpstr>Things Are Rarely So Simple</vt:lpstr>
      <vt:lpstr>Solving The stat() Problem</vt:lpstr>
      <vt:lpstr>What Should The rsscmd Do?</vt:lpstr>
      <vt:lpstr>Firewalls Require A Border Machine</vt:lpstr>
      <vt:lpstr>Fetching Data</vt:lpstr>
      <vt:lpstr>Example Using FRM With xrdcp</vt:lpstr>
      <vt:lpstr>Why Use xrdcp?</vt:lpstr>
      <vt:lpstr>Using Other Transfer Commands</vt:lpstr>
      <vt:lpstr>Fetching Data With Security</vt:lpstr>
      <vt:lpstr>Security Options For Fetching</vt:lpstr>
      <vt:lpstr>Host-Based r/w Access</vt:lpstr>
      <vt:lpstr>SSS Based r/w Access</vt:lpstr>
      <vt:lpstr>Supplying Data</vt:lpstr>
      <vt:lpstr>Border Machine With xrootdFS</vt:lpstr>
      <vt:lpstr>Supplying Data With Security?</vt:lpstr>
      <vt:lpstr>Scaling, Throttling, &amp; Peeking</vt:lpstr>
      <vt:lpstr>What Are The Obstacles?</vt:lpstr>
      <vt:lpstr>So, Is Cross-Site Sharing Practical?</vt:lpstr>
      <vt:lpstr>Acknowledgements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abh</cp:lastModifiedBy>
  <cp:revision>321</cp:revision>
  <dcterms:created xsi:type="dcterms:W3CDTF">2010-08-24T03:26:13Z</dcterms:created>
  <dcterms:modified xsi:type="dcterms:W3CDTF">2010-09-20T02:46:05Z</dcterms:modified>
</cp:coreProperties>
</file>