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ppt/slides/slide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s/slide6.xml" ContentType="application/vnd.openxmlformats-officedocument.presentationml.slide+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s/slide4.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2" r:id="rId1"/>
  </p:sldMasterIdLst>
  <p:notesMasterIdLst>
    <p:notesMasterId r:id="rId19"/>
  </p:notesMasterIdLst>
  <p:handoutMasterIdLst>
    <p:handoutMasterId r:id="rId20"/>
  </p:handoutMasterIdLst>
  <p:sldIdLst>
    <p:sldId id="256" r:id="rId2"/>
    <p:sldId id="266" r:id="rId3"/>
    <p:sldId id="267" r:id="rId4"/>
    <p:sldId id="268" r:id="rId5"/>
    <p:sldId id="269" r:id="rId6"/>
    <p:sldId id="270" r:id="rId7"/>
    <p:sldId id="259" r:id="rId8"/>
    <p:sldId id="260" r:id="rId9"/>
    <p:sldId id="261" r:id="rId10"/>
    <p:sldId id="265" r:id="rId11"/>
    <p:sldId id="263" r:id="rId12"/>
    <p:sldId id="264" r:id="rId13"/>
    <p:sldId id="257" r:id="rId14"/>
    <p:sldId id="258" r:id="rId15"/>
    <p:sldId id="271" r:id="rId16"/>
    <p:sldId id="273" r:id="rId17"/>
    <p:sldId id="272" r:id="rId18"/>
  </p:sldIdLst>
  <p:sldSz cx="9144000" cy="6858000" type="screen4x3"/>
  <p:notesSz cx="7010400" cy="9296400"/>
  <p:defaultTextStyle>
    <a:defPPr>
      <a:defRPr lang="en-US"/>
    </a:defPPr>
    <a:lvl1pPr algn="l" rtl="0" fontAlgn="base">
      <a:spcBef>
        <a:spcPct val="0"/>
      </a:spcBef>
      <a:spcAft>
        <a:spcPct val="0"/>
      </a:spcAft>
      <a:defRPr sz="2000" kern="1200">
        <a:solidFill>
          <a:srgbClr val="660066"/>
        </a:solidFill>
        <a:latin typeface="Arial" charset="0"/>
        <a:ea typeface="ＭＳ Ｐゴシック"/>
        <a:cs typeface="ＭＳ Ｐゴシック"/>
      </a:defRPr>
    </a:lvl1pPr>
    <a:lvl2pPr marL="457200" algn="l" rtl="0" fontAlgn="base">
      <a:spcBef>
        <a:spcPct val="0"/>
      </a:spcBef>
      <a:spcAft>
        <a:spcPct val="0"/>
      </a:spcAft>
      <a:defRPr sz="2000" kern="1200">
        <a:solidFill>
          <a:srgbClr val="660066"/>
        </a:solidFill>
        <a:latin typeface="Arial" charset="0"/>
        <a:ea typeface="ＭＳ Ｐゴシック"/>
        <a:cs typeface="ＭＳ Ｐゴシック"/>
      </a:defRPr>
    </a:lvl2pPr>
    <a:lvl3pPr marL="914400" algn="l" rtl="0" fontAlgn="base">
      <a:spcBef>
        <a:spcPct val="0"/>
      </a:spcBef>
      <a:spcAft>
        <a:spcPct val="0"/>
      </a:spcAft>
      <a:defRPr sz="2000" kern="1200">
        <a:solidFill>
          <a:srgbClr val="660066"/>
        </a:solidFill>
        <a:latin typeface="Arial" charset="0"/>
        <a:ea typeface="ＭＳ Ｐゴシック"/>
        <a:cs typeface="ＭＳ Ｐゴシック"/>
      </a:defRPr>
    </a:lvl3pPr>
    <a:lvl4pPr marL="1371600" algn="l" rtl="0" fontAlgn="base">
      <a:spcBef>
        <a:spcPct val="0"/>
      </a:spcBef>
      <a:spcAft>
        <a:spcPct val="0"/>
      </a:spcAft>
      <a:defRPr sz="2000" kern="1200">
        <a:solidFill>
          <a:srgbClr val="660066"/>
        </a:solidFill>
        <a:latin typeface="Arial" charset="0"/>
        <a:ea typeface="ＭＳ Ｐゴシック"/>
        <a:cs typeface="ＭＳ Ｐゴシック"/>
      </a:defRPr>
    </a:lvl4pPr>
    <a:lvl5pPr marL="1828800" algn="l" rtl="0" fontAlgn="base">
      <a:spcBef>
        <a:spcPct val="0"/>
      </a:spcBef>
      <a:spcAft>
        <a:spcPct val="0"/>
      </a:spcAft>
      <a:defRPr sz="2000" kern="1200">
        <a:solidFill>
          <a:srgbClr val="660066"/>
        </a:solidFill>
        <a:latin typeface="Arial" charset="0"/>
        <a:ea typeface="ＭＳ Ｐゴシック"/>
        <a:cs typeface="ＭＳ Ｐゴシック"/>
      </a:defRPr>
    </a:lvl5pPr>
    <a:lvl6pPr marL="2286000" algn="l" defTabSz="914400" rtl="0" eaLnBrk="1" latinLnBrk="0" hangingPunct="1">
      <a:defRPr sz="2000" kern="1200">
        <a:solidFill>
          <a:srgbClr val="660066"/>
        </a:solidFill>
        <a:latin typeface="Arial" charset="0"/>
        <a:ea typeface="ＭＳ Ｐゴシック"/>
        <a:cs typeface="ＭＳ Ｐゴシック"/>
      </a:defRPr>
    </a:lvl6pPr>
    <a:lvl7pPr marL="2743200" algn="l" defTabSz="914400" rtl="0" eaLnBrk="1" latinLnBrk="0" hangingPunct="1">
      <a:defRPr sz="2000" kern="1200">
        <a:solidFill>
          <a:srgbClr val="660066"/>
        </a:solidFill>
        <a:latin typeface="Arial" charset="0"/>
        <a:ea typeface="ＭＳ Ｐゴシック"/>
        <a:cs typeface="ＭＳ Ｐゴシック"/>
      </a:defRPr>
    </a:lvl7pPr>
    <a:lvl8pPr marL="3200400" algn="l" defTabSz="914400" rtl="0" eaLnBrk="1" latinLnBrk="0" hangingPunct="1">
      <a:defRPr sz="2000" kern="1200">
        <a:solidFill>
          <a:srgbClr val="660066"/>
        </a:solidFill>
        <a:latin typeface="Arial" charset="0"/>
        <a:ea typeface="ＭＳ Ｐゴシック"/>
        <a:cs typeface="ＭＳ Ｐゴシック"/>
      </a:defRPr>
    </a:lvl8pPr>
    <a:lvl9pPr marL="3657600" algn="l" defTabSz="914400" rtl="0" eaLnBrk="1" latinLnBrk="0" hangingPunct="1">
      <a:defRPr sz="2000" kern="1200">
        <a:solidFill>
          <a:srgbClr val="660066"/>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00FF"/>
    <a:srgbClr val="FF7F00"/>
    <a:srgbClr val="FF6200"/>
    <a:srgbClr val="67FBF9"/>
    <a:srgbClr val="00FFFF"/>
    <a:srgbClr val="000080"/>
    <a:srgbClr val="81FC24"/>
    <a:srgbClr val="E3BF24"/>
    <a:srgbClr val="CCFF99"/>
    <a:srgbClr val="FBF376"/>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2868" autoAdjust="0"/>
    <p:restoredTop sz="91651" autoAdjust="0"/>
  </p:normalViewPr>
  <p:slideViewPr>
    <p:cSldViewPr snapToGrid="0">
      <p:cViewPr>
        <p:scale>
          <a:sx n="100" d="100"/>
          <a:sy n="100" d="100"/>
        </p:scale>
        <p:origin x="-1152" y="-72"/>
      </p:cViewPr>
      <p:guideLst>
        <p:guide orient="horz" pos="1152"/>
        <p:guide pos="2024"/>
      </p:guideLst>
    </p:cSldViewPr>
  </p:slideViewPr>
  <p:outlineViewPr>
    <p:cViewPr>
      <p:scale>
        <a:sx n="30" d="100"/>
        <a:sy n="3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2080" y="-10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l">
              <a:spcBef>
                <a:spcPct val="0"/>
              </a:spcBef>
              <a:defRPr sz="1200">
                <a:solidFill>
                  <a:schemeClr val="tx1"/>
                </a:solidFill>
                <a:latin typeface="Times New Roman" pitchFamily="18" charset="0"/>
                <a:ea typeface="+mn-ea"/>
                <a:cs typeface="+mn-cs"/>
              </a:defRPr>
            </a:lvl1pPr>
          </a:lstStyle>
          <a:p>
            <a:pPr>
              <a:defRPr/>
            </a:pPr>
            <a:endParaRPr lang="en-US" dirty="0"/>
          </a:p>
        </p:txBody>
      </p:sp>
      <p:sp>
        <p:nvSpPr>
          <p:cNvPr id="614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spcBef>
                <a:spcPct val="0"/>
              </a:spcBef>
              <a:defRPr sz="1200">
                <a:solidFill>
                  <a:schemeClr val="tx1"/>
                </a:solidFill>
                <a:latin typeface="Times New Roman" pitchFamily="18" charset="0"/>
                <a:ea typeface="+mn-ea"/>
                <a:cs typeface="+mn-cs"/>
              </a:defRPr>
            </a:lvl1pPr>
          </a:lstStyle>
          <a:p>
            <a:pPr>
              <a:defRPr/>
            </a:pPr>
            <a:endParaRPr lang="en-US" dirty="0"/>
          </a:p>
        </p:txBody>
      </p:sp>
      <p:sp>
        <p:nvSpPr>
          <p:cNvPr id="614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l">
              <a:spcBef>
                <a:spcPct val="0"/>
              </a:spcBef>
              <a:defRPr sz="1200">
                <a:solidFill>
                  <a:schemeClr val="tx1"/>
                </a:solidFill>
                <a:latin typeface="Times New Roman" pitchFamily="18" charset="0"/>
                <a:ea typeface="+mn-ea"/>
                <a:cs typeface="+mn-cs"/>
              </a:defRPr>
            </a:lvl1pPr>
          </a:lstStyle>
          <a:p>
            <a:pPr>
              <a:defRPr/>
            </a:pPr>
            <a:endParaRPr lang="en-US" dirty="0"/>
          </a:p>
        </p:txBody>
      </p:sp>
      <p:sp>
        <p:nvSpPr>
          <p:cNvPr id="614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a:spcBef>
                <a:spcPct val="0"/>
              </a:spcBef>
              <a:defRPr sz="1200">
                <a:solidFill>
                  <a:schemeClr val="tx1"/>
                </a:solidFill>
                <a:latin typeface="Times New Roman" pitchFamily="18" charset="0"/>
                <a:ea typeface="+mn-ea"/>
                <a:cs typeface="+mn-cs"/>
              </a:defRPr>
            </a:lvl1pPr>
          </a:lstStyle>
          <a:p>
            <a:pPr>
              <a:defRPr/>
            </a:pPr>
            <a:fld id="{1DE44D89-53CE-4C0F-9CE1-86871521370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l">
              <a:spcBef>
                <a:spcPct val="0"/>
              </a:spcBef>
              <a:defRPr sz="1200">
                <a:solidFill>
                  <a:schemeClr val="tx1"/>
                </a:solidFill>
                <a:latin typeface="Times New Roman" pitchFamily="18" charset="0"/>
                <a:ea typeface="+mn-ea"/>
                <a:cs typeface="+mn-cs"/>
              </a:defRPr>
            </a:lvl1pPr>
          </a:lstStyle>
          <a:p>
            <a:pPr>
              <a:defRPr/>
            </a:pPr>
            <a:endParaRPr lang="en-US" dirty="0"/>
          </a:p>
        </p:txBody>
      </p:sp>
      <p:sp>
        <p:nvSpPr>
          <p:cNvPr id="1638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spcBef>
                <a:spcPct val="0"/>
              </a:spcBef>
              <a:defRPr sz="1200">
                <a:solidFill>
                  <a:schemeClr val="tx1"/>
                </a:solidFill>
                <a:latin typeface="Times New Roman" pitchFamily="18"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l">
              <a:spcBef>
                <a:spcPct val="0"/>
              </a:spcBef>
              <a:defRPr sz="1200">
                <a:solidFill>
                  <a:schemeClr val="tx1"/>
                </a:solidFill>
                <a:latin typeface="Times New Roman" pitchFamily="18" charset="0"/>
                <a:ea typeface="+mn-ea"/>
                <a:cs typeface="+mn-cs"/>
              </a:defRPr>
            </a:lvl1pPr>
          </a:lstStyle>
          <a:p>
            <a:pPr>
              <a:defRPr/>
            </a:pPr>
            <a:endParaRPr lang="en-US" dirty="0"/>
          </a:p>
        </p:txBody>
      </p:sp>
      <p:sp>
        <p:nvSpPr>
          <p:cNvPr id="1639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a:spcBef>
                <a:spcPct val="0"/>
              </a:spcBef>
              <a:defRPr sz="1200">
                <a:solidFill>
                  <a:schemeClr val="tx1"/>
                </a:solidFill>
                <a:latin typeface="Times New Roman" pitchFamily="18" charset="0"/>
                <a:ea typeface="+mn-ea"/>
                <a:cs typeface="+mn-cs"/>
              </a:defRPr>
            </a:lvl1pPr>
          </a:lstStyle>
          <a:p>
            <a:pPr>
              <a:defRPr/>
            </a:pPr>
            <a:fld id="{E86300CC-95FE-448D-B733-EF801F3A53E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434F515-6E61-4BC4-8410-ED0758C76DE5}" type="slidenum">
              <a:rPr lang="en-US" smtClean="0">
                <a:ea typeface="ＭＳ Ｐゴシック"/>
                <a:cs typeface="ＭＳ Ｐゴシック"/>
              </a:rPr>
              <a:pPr/>
              <a:t>1</a:t>
            </a:fld>
            <a:endParaRPr lang="en-US" dirty="0" smtClean="0">
              <a:ea typeface="ＭＳ Ｐゴシック"/>
              <a:cs typeface="ＭＳ Ｐゴシック"/>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9" descr="osg_logo_4c_white"/>
          <p:cNvPicPr>
            <a:picLocks noChangeAspect="1" noChangeArrowheads="1"/>
          </p:cNvPicPr>
          <p:nvPr userDrawn="1"/>
        </p:nvPicPr>
        <p:blipFill>
          <a:blip r:embed="rId2"/>
          <a:srcRect/>
          <a:stretch>
            <a:fillRect/>
          </a:stretch>
        </p:blipFill>
        <p:spPr bwMode="auto">
          <a:xfrm>
            <a:off x="0" y="88900"/>
            <a:ext cx="1393825" cy="925513"/>
          </a:xfrm>
          <a:prstGeom prst="rect">
            <a:avLst/>
          </a:prstGeom>
          <a:noFill/>
          <a:ln w="9525">
            <a:noFill/>
            <a:miter lim="800000"/>
            <a:headEnd/>
            <a:tailEnd/>
          </a:ln>
        </p:spPr>
      </p:pic>
      <p:sp>
        <p:nvSpPr>
          <p:cNvPr id="252931" name="Rectangle 3"/>
          <p:cNvSpPr>
            <a:spLocks noGrp="1" noChangeArrowheads="1"/>
          </p:cNvSpPr>
          <p:nvPr>
            <p:ph type="ctrTitle"/>
          </p:nvPr>
        </p:nvSpPr>
        <p:spPr>
          <a:xfrm>
            <a:off x="685800" y="2286000"/>
            <a:ext cx="7772400" cy="1143000"/>
          </a:xfrm>
        </p:spPr>
        <p:txBody>
          <a:bodyPr/>
          <a:lstStyle>
            <a:lvl1pPr>
              <a:defRPr>
                <a:solidFill>
                  <a:schemeClr val="hlink"/>
                </a:solidFill>
              </a:defRPr>
            </a:lvl1pPr>
          </a:lstStyle>
          <a:p>
            <a:r>
              <a:rPr lang="en-US"/>
              <a:t>Click to edit Master title style</a:t>
            </a:r>
          </a:p>
        </p:txBody>
      </p:sp>
      <p:sp>
        <p:nvSpPr>
          <p:cNvPr id="252932" name="Rectangle 4"/>
          <p:cNvSpPr>
            <a:spLocks noGrp="1" noChangeArrowheads="1"/>
          </p:cNvSpPr>
          <p:nvPr>
            <p:ph type="subTitle" idx="1"/>
          </p:nvPr>
        </p:nvSpPr>
        <p:spPr>
          <a:xfrm>
            <a:off x="647700" y="3886200"/>
            <a:ext cx="8128000" cy="1752600"/>
          </a:xfrm>
        </p:spPr>
        <p:txBody>
          <a:bodyPr/>
          <a:lstStyle>
            <a:lvl1pPr marL="0" indent="0" algn="ctr">
              <a:buFont typeface="Times" pitchFamily="18" charset="0"/>
              <a:buNone/>
              <a:defRPr sz="2400">
                <a:solidFill>
                  <a:schemeClr val="hlink"/>
                </a:solidFill>
              </a:defRPr>
            </a:lvl1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51" y="0"/>
            <a:ext cx="7657613" cy="560345"/>
          </a:xfrm>
        </p:spPr>
        <p:txBody>
          <a:bodyPr/>
          <a:lstStyle/>
          <a:p>
            <a:r>
              <a:rPr lang="en-US" smtClean="0"/>
              <a:t>Click to edit Master title style</a:t>
            </a:r>
            <a:endParaRPr lang="en-US"/>
          </a:p>
        </p:txBody>
      </p:sp>
      <p:sp>
        <p:nvSpPr>
          <p:cNvPr id="3" name="Content Placeholder 2"/>
          <p:cNvSpPr>
            <a:spLocks noGrp="1"/>
          </p:cNvSpPr>
          <p:nvPr>
            <p:ph idx="1"/>
          </p:nvPr>
        </p:nvSpPr>
        <p:spPr>
          <a:xfrm>
            <a:off x="774700" y="722222"/>
            <a:ext cx="7772400" cy="52975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038AB4BC-D760-449D-A975-B1B41586F3D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51" y="0"/>
            <a:ext cx="7657613" cy="560345"/>
          </a:xfrm>
        </p:spPr>
        <p:txBody>
          <a:bodyPr/>
          <a:lstStyle/>
          <a:p>
            <a:r>
              <a:rPr lang="en-US" smtClean="0"/>
              <a:t>Click to edit Master title style</a:t>
            </a:r>
            <a:endParaRPr lang="en-US"/>
          </a:p>
        </p:txBody>
      </p:sp>
      <p:sp>
        <p:nvSpPr>
          <p:cNvPr id="3" name="Content Placeholder 2"/>
          <p:cNvSpPr>
            <a:spLocks noGrp="1"/>
          </p:cNvSpPr>
          <p:nvPr>
            <p:ph idx="1"/>
          </p:nvPr>
        </p:nvSpPr>
        <p:spPr>
          <a:xfrm>
            <a:off x="774700" y="722222"/>
            <a:ext cx="7772400" cy="52975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038AB4BC-D760-449D-A975-B1B41586F3D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0898" name="Rectangle 3"/>
          <p:cNvSpPr>
            <a:spLocks noGrp="1" noChangeArrowheads="1"/>
          </p:cNvSpPr>
          <p:nvPr>
            <p:ph type="title"/>
          </p:nvPr>
        </p:nvSpPr>
        <p:spPr bwMode="auto">
          <a:xfrm>
            <a:off x="448251" y="0"/>
            <a:ext cx="76576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0899" name="Rectangle 4"/>
          <p:cNvSpPr>
            <a:spLocks noGrp="1" noChangeArrowheads="1"/>
          </p:cNvSpPr>
          <p:nvPr>
            <p:ph type="body" idx="1"/>
          </p:nvPr>
        </p:nvSpPr>
        <p:spPr bwMode="auto">
          <a:xfrm>
            <a:off x="774700" y="1333500"/>
            <a:ext cx="7772400" cy="4686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51914" name="Rectangle 10"/>
          <p:cNvSpPr>
            <a:spLocks noChangeArrowheads="1"/>
          </p:cNvSpPr>
          <p:nvPr/>
        </p:nvSpPr>
        <p:spPr bwMode="auto">
          <a:xfrm>
            <a:off x="-1266825" y="6008688"/>
            <a:ext cx="184150" cy="457200"/>
          </a:xfrm>
          <a:prstGeom prst="rect">
            <a:avLst/>
          </a:prstGeom>
          <a:noFill/>
          <a:ln w="9525">
            <a:noFill/>
            <a:miter lim="800000"/>
            <a:headEnd/>
            <a:tailEnd/>
          </a:ln>
          <a:effectLst/>
        </p:spPr>
        <p:txBody>
          <a:bodyPr wrap="none">
            <a:spAutoFit/>
          </a:bodyPr>
          <a:lstStyle/>
          <a:p>
            <a:pPr>
              <a:defRPr/>
            </a:pPr>
            <a:endParaRPr lang="en-US" sz="2400" dirty="0">
              <a:solidFill>
                <a:schemeClr val="tx1"/>
              </a:solidFill>
              <a:ea typeface="+mn-ea"/>
              <a:cs typeface="Arial" charset="0"/>
            </a:endParaRPr>
          </a:p>
        </p:txBody>
      </p:sp>
      <p:sp>
        <p:nvSpPr>
          <p:cNvPr id="251918" name="Rectangle 14"/>
          <p:cNvSpPr>
            <a:spLocks noGrp="1" noChangeArrowheads="1"/>
          </p:cNvSpPr>
          <p:nvPr>
            <p:ph type="sldNum" sz="quarter" idx="4"/>
          </p:nvPr>
        </p:nvSpPr>
        <p:spPr bwMode="auto">
          <a:xfrm>
            <a:off x="8724900" y="6400800"/>
            <a:ext cx="4191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0"/>
              </a:spcBef>
              <a:defRPr sz="1400">
                <a:solidFill>
                  <a:srgbClr val="FF8000"/>
                </a:solidFill>
                <a:ea typeface="+mn-ea"/>
                <a:cs typeface="+mn-cs"/>
              </a:defRPr>
            </a:lvl1pPr>
          </a:lstStyle>
          <a:p>
            <a:pPr>
              <a:defRPr/>
            </a:pPr>
            <a:fld id="{0EB139E0-FE9F-43AC-8937-774C1F00E50B}" type="slidenum">
              <a:rPr lang="en-US"/>
              <a:pPr>
                <a:defRPr/>
              </a:pPr>
              <a:t>‹#›</a:t>
            </a:fld>
            <a:endParaRPr lang="en-US" dirty="0"/>
          </a:p>
        </p:txBody>
      </p:sp>
      <p:pic>
        <p:nvPicPr>
          <p:cNvPr id="80902" name="Picture 16" descr="osg_logo_4c_white"/>
          <p:cNvPicPr>
            <a:picLocks noChangeAspect="1" noChangeArrowheads="1"/>
          </p:cNvPicPr>
          <p:nvPr userDrawn="1"/>
        </p:nvPicPr>
        <p:blipFill>
          <a:blip r:embed="rId5"/>
          <a:srcRect/>
          <a:stretch>
            <a:fillRect/>
          </a:stretch>
        </p:blipFill>
        <p:spPr bwMode="auto">
          <a:xfrm>
            <a:off x="0" y="0"/>
            <a:ext cx="672376" cy="446464"/>
          </a:xfrm>
          <a:prstGeom prst="rect">
            <a:avLst/>
          </a:prstGeom>
          <a:noFill/>
          <a:ln w="9525">
            <a:noFill/>
            <a:miter lim="800000"/>
            <a:headEnd/>
            <a:tailEnd/>
          </a:ln>
        </p:spPr>
      </p:pic>
      <p:sp>
        <p:nvSpPr>
          <p:cNvPr id="251921" name="Rectangle 17"/>
          <p:cNvSpPr>
            <a:spLocks noGrp="1" noChangeArrowheads="1"/>
          </p:cNvSpPr>
          <p:nvPr userDrawn="1"/>
        </p:nvSpPr>
        <p:spPr bwMode="auto">
          <a:xfrm>
            <a:off x="3268868" y="6473825"/>
            <a:ext cx="4363832" cy="384175"/>
          </a:xfrm>
          <a:prstGeom prst="rect">
            <a:avLst/>
          </a:prstGeom>
          <a:noFill/>
          <a:ln w="9525">
            <a:noFill/>
            <a:miter lim="800000"/>
            <a:headEnd/>
            <a:tailEnd/>
          </a:ln>
          <a:effectLst/>
        </p:spPr>
        <p:txBody>
          <a:bodyPr anchor="b"/>
          <a:lstStyle/>
          <a:p>
            <a:pPr algn="ctr" eaLnBrk="0" hangingPunct="0">
              <a:defRPr/>
            </a:pPr>
            <a:r>
              <a:rPr lang="en-US" sz="1200" dirty="0" smtClean="0">
                <a:solidFill>
                  <a:srgbClr val="FF8000"/>
                </a:solidFill>
                <a:ea typeface="ＭＳ Ｐゴシック" pitchFamily="1" charset="-128"/>
                <a:cs typeface="+mn-cs"/>
              </a:rPr>
              <a:t>OSG Storage Forum</a:t>
            </a:r>
            <a:endParaRPr lang="en-US" sz="1200" dirty="0">
              <a:solidFill>
                <a:srgbClr val="FF8000"/>
              </a:solidFill>
              <a:ea typeface="ＭＳ Ｐゴシック" pitchFamily="1" charset="-128"/>
              <a:cs typeface="+mn-cs"/>
            </a:endParaRPr>
          </a:p>
        </p:txBody>
      </p:sp>
      <p:sp>
        <p:nvSpPr>
          <p:cNvPr id="251922" name="Line 18"/>
          <p:cNvSpPr>
            <a:spLocks noChangeShapeType="1"/>
          </p:cNvSpPr>
          <p:nvPr userDrawn="1"/>
        </p:nvSpPr>
        <p:spPr bwMode="auto">
          <a:xfrm flipV="1">
            <a:off x="685800" y="1155700"/>
            <a:ext cx="8458200" cy="12700"/>
          </a:xfrm>
          <a:prstGeom prst="line">
            <a:avLst/>
          </a:prstGeom>
          <a:noFill/>
          <a:ln w="38100">
            <a:solidFill>
              <a:srgbClr val="FF8000"/>
            </a:solidFill>
            <a:round/>
            <a:headEnd/>
            <a:tailEnd/>
          </a:ln>
          <a:effectLst/>
        </p:spPr>
        <p:txBody>
          <a:bodyPr wrap="none" anchor="ctr"/>
          <a:lstStyle/>
          <a:p>
            <a:pPr algn="ctr">
              <a:spcBef>
                <a:spcPct val="20000"/>
              </a:spcBef>
              <a:defRPr/>
            </a:pPr>
            <a:endParaRPr lang="en-US" dirty="0">
              <a:ea typeface="+mn-ea"/>
              <a:cs typeface="+mn-cs"/>
            </a:endParaRPr>
          </a:p>
        </p:txBody>
      </p:sp>
    </p:spTree>
  </p:cSld>
  <p:clrMap bg1="lt1" tx1="dk1" bg2="lt2" tx2="dk2" accent1="accent1" accent2="accent2" accent3="accent3" accent4="accent4" accent5="accent5" accent6="accent6" hlink="hlink" folHlink="folHlink"/>
  <p:sldLayoutIdLst>
    <p:sldLayoutId id="2147483704" r:id="rId1"/>
    <p:sldLayoutId id="2147483703" r:id="rId2"/>
    <p:sldLayoutId id="2147483705" r:id="rId3"/>
  </p:sldLayoutIdLst>
  <p:hf hdr="0" ftr="0" dt="0"/>
  <p:txStyles>
    <p:titleStyle>
      <a:lvl1pPr algn="ctr" rtl="0" eaLnBrk="0" fontAlgn="base" hangingPunct="0">
        <a:spcBef>
          <a:spcPct val="0"/>
        </a:spcBef>
        <a:spcAft>
          <a:spcPct val="0"/>
        </a:spcAft>
        <a:defRPr kumimoji="1" sz="3200">
          <a:solidFill>
            <a:srgbClr val="000080"/>
          </a:solidFill>
          <a:latin typeface="+mj-lt"/>
          <a:ea typeface="+mj-ea"/>
          <a:cs typeface="ＭＳ Ｐゴシック"/>
        </a:defRPr>
      </a:lvl1pPr>
      <a:lvl2pPr algn="ctr" rtl="0" eaLnBrk="0" fontAlgn="base" hangingPunct="0">
        <a:spcBef>
          <a:spcPct val="0"/>
        </a:spcBef>
        <a:spcAft>
          <a:spcPct val="0"/>
        </a:spcAft>
        <a:defRPr kumimoji="1" sz="3200">
          <a:solidFill>
            <a:srgbClr val="000080"/>
          </a:solidFill>
          <a:latin typeface="Futura" pitchFamily="16" charset="0"/>
          <a:ea typeface="ＭＳ Ｐゴシック" pitchFamily="1" charset="-128"/>
          <a:cs typeface="ＭＳ Ｐゴシック"/>
        </a:defRPr>
      </a:lvl2pPr>
      <a:lvl3pPr algn="ctr" rtl="0" eaLnBrk="0" fontAlgn="base" hangingPunct="0">
        <a:spcBef>
          <a:spcPct val="0"/>
        </a:spcBef>
        <a:spcAft>
          <a:spcPct val="0"/>
        </a:spcAft>
        <a:defRPr kumimoji="1" sz="3200">
          <a:solidFill>
            <a:srgbClr val="000080"/>
          </a:solidFill>
          <a:latin typeface="Futura" pitchFamily="16" charset="0"/>
          <a:ea typeface="ＭＳ Ｐゴシック" pitchFamily="1" charset="-128"/>
          <a:cs typeface="ＭＳ Ｐゴシック"/>
        </a:defRPr>
      </a:lvl3pPr>
      <a:lvl4pPr algn="ctr" rtl="0" eaLnBrk="0" fontAlgn="base" hangingPunct="0">
        <a:spcBef>
          <a:spcPct val="0"/>
        </a:spcBef>
        <a:spcAft>
          <a:spcPct val="0"/>
        </a:spcAft>
        <a:defRPr kumimoji="1" sz="3200">
          <a:solidFill>
            <a:srgbClr val="000080"/>
          </a:solidFill>
          <a:latin typeface="Futura" pitchFamily="16" charset="0"/>
          <a:ea typeface="ＭＳ Ｐゴシック" pitchFamily="1" charset="-128"/>
          <a:cs typeface="ＭＳ Ｐゴシック"/>
        </a:defRPr>
      </a:lvl4pPr>
      <a:lvl5pPr algn="ctr" rtl="0" eaLnBrk="0" fontAlgn="base" hangingPunct="0">
        <a:spcBef>
          <a:spcPct val="0"/>
        </a:spcBef>
        <a:spcAft>
          <a:spcPct val="0"/>
        </a:spcAft>
        <a:defRPr kumimoji="1" sz="3200">
          <a:solidFill>
            <a:srgbClr val="000080"/>
          </a:solidFill>
          <a:latin typeface="Futura" pitchFamily="16" charset="0"/>
          <a:ea typeface="ＭＳ Ｐゴシック" pitchFamily="1" charset="-128"/>
          <a:cs typeface="ＭＳ Ｐゴシック"/>
        </a:defRPr>
      </a:lvl5pPr>
      <a:lvl6pPr marL="457200" algn="ctr" rtl="0" fontAlgn="base">
        <a:spcBef>
          <a:spcPct val="0"/>
        </a:spcBef>
        <a:spcAft>
          <a:spcPct val="0"/>
        </a:spcAft>
        <a:defRPr kumimoji="1" sz="3200">
          <a:solidFill>
            <a:srgbClr val="000080"/>
          </a:solidFill>
          <a:latin typeface="Futura" pitchFamily="16" charset="0"/>
          <a:ea typeface="ＭＳ Ｐゴシック" pitchFamily="1" charset="-128"/>
        </a:defRPr>
      </a:lvl6pPr>
      <a:lvl7pPr marL="914400" algn="ctr" rtl="0" fontAlgn="base">
        <a:spcBef>
          <a:spcPct val="0"/>
        </a:spcBef>
        <a:spcAft>
          <a:spcPct val="0"/>
        </a:spcAft>
        <a:defRPr kumimoji="1" sz="3200">
          <a:solidFill>
            <a:srgbClr val="000080"/>
          </a:solidFill>
          <a:latin typeface="Futura" pitchFamily="16" charset="0"/>
          <a:ea typeface="ＭＳ Ｐゴシック" pitchFamily="1" charset="-128"/>
        </a:defRPr>
      </a:lvl7pPr>
      <a:lvl8pPr marL="1371600" algn="ctr" rtl="0" fontAlgn="base">
        <a:spcBef>
          <a:spcPct val="0"/>
        </a:spcBef>
        <a:spcAft>
          <a:spcPct val="0"/>
        </a:spcAft>
        <a:defRPr kumimoji="1" sz="3200">
          <a:solidFill>
            <a:srgbClr val="000080"/>
          </a:solidFill>
          <a:latin typeface="Futura" pitchFamily="16" charset="0"/>
          <a:ea typeface="ＭＳ Ｐゴシック" pitchFamily="1" charset="-128"/>
        </a:defRPr>
      </a:lvl8pPr>
      <a:lvl9pPr marL="1828800" algn="ctr" rtl="0" fontAlgn="base">
        <a:spcBef>
          <a:spcPct val="0"/>
        </a:spcBef>
        <a:spcAft>
          <a:spcPct val="0"/>
        </a:spcAft>
        <a:defRPr kumimoji="1" sz="3200">
          <a:solidFill>
            <a:srgbClr val="000080"/>
          </a:solidFill>
          <a:latin typeface="Futura" pitchFamily="16" charset="0"/>
          <a:ea typeface="ＭＳ Ｐゴシック" pitchFamily="1" charset="-128"/>
        </a:defRPr>
      </a:lvl9pPr>
    </p:titleStyle>
    <p:bodyStyle>
      <a:lvl1pPr marL="342900" indent="-342900" algn="l" rtl="0" eaLnBrk="0" fontAlgn="base" hangingPunct="0">
        <a:spcBef>
          <a:spcPct val="20000"/>
        </a:spcBef>
        <a:spcAft>
          <a:spcPct val="0"/>
        </a:spcAft>
        <a:buClr>
          <a:srgbClr val="000080"/>
        </a:buClr>
        <a:buFont typeface="Times"/>
        <a:buChar char="•"/>
        <a:defRPr kumimoji="1" sz="2400">
          <a:solidFill>
            <a:schemeClr val="tx2"/>
          </a:solidFill>
          <a:latin typeface="+mn-lt"/>
          <a:ea typeface="+mn-ea"/>
          <a:cs typeface="ＭＳ Ｐゴシック"/>
        </a:defRPr>
      </a:lvl1pPr>
      <a:lvl2pPr marL="742950" indent="-285750" algn="l" rtl="0" eaLnBrk="0" fontAlgn="base" hangingPunct="0">
        <a:spcBef>
          <a:spcPct val="20000"/>
        </a:spcBef>
        <a:spcAft>
          <a:spcPct val="0"/>
        </a:spcAft>
        <a:buClr>
          <a:srgbClr val="3C0000"/>
        </a:buClr>
        <a:buFont typeface="Symbol" pitchFamily="18" charset="2"/>
        <a:buChar char=""/>
        <a:defRPr kumimoji="1" sz="2400">
          <a:solidFill>
            <a:srgbClr val="630000"/>
          </a:solidFill>
          <a:latin typeface="+mn-lt"/>
          <a:ea typeface="+mn-ea"/>
          <a:cs typeface="ＭＳ Ｐゴシック"/>
        </a:defRPr>
      </a:lvl2pPr>
      <a:lvl3pPr marL="1143000" indent="-228600" algn="l" rtl="0" eaLnBrk="0" fontAlgn="base" hangingPunct="0">
        <a:spcBef>
          <a:spcPct val="20000"/>
        </a:spcBef>
        <a:spcAft>
          <a:spcPct val="0"/>
        </a:spcAft>
        <a:buClr>
          <a:srgbClr val="3C0000"/>
        </a:buClr>
        <a:buFont typeface="Wingdings" pitchFamily="2" charset="2"/>
        <a:buChar char="§"/>
        <a:defRPr kumimoji="1" sz="2400">
          <a:solidFill>
            <a:schemeClr val="tx2"/>
          </a:solidFill>
          <a:latin typeface="+mn-lt"/>
          <a:ea typeface="+mn-ea"/>
          <a:cs typeface="ＭＳ Ｐゴシック"/>
        </a:defRPr>
      </a:lvl3pPr>
      <a:lvl4pPr marL="1600200" indent="-228600" algn="l" rtl="0" eaLnBrk="0" fontAlgn="base" hangingPunct="0">
        <a:spcBef>
          <a:spcPct val="20000"/>
        </a:spcBef>
        <a:spcAft>
          <a:spcPct val="0"/>
        </a:spcAft>
        <a:buClr>
          <a:srgbClr val="3C0000"/>
        </a:buClr>
        <a:buFont typeface="Wingdings" pitchFamily="2" charset="2"/>
        <a:buChar char=""/>
        <a:defRPr kumimoji="1" sz="2000">
          <a:solidFill>
            <a:schemeClr val="tx2"/>
          </a:solidFill>
          <a:latin typeface="+mn-lt"/>
          <a:ea typeface="+mn-ea"/>
          <a:cs typeface="ＭＳ Ｐゴシック"/>
        </a:defRPr>
      </a:lvl4pPr>
      <a:lvl5pPr marL="2057400" indent="-228600" algn="l" rtl="0" eaLnBrk="0" fontAlgn="base" hangingPunct="0">
        <a:spcBef>
          <a:spcPct val="20000"/>
        </a:spcBef>
        <a:spcAft>
          <a:spcPct val="0"/>
        </a:spcAft>
        <a:buClr>
          <a:srgbClr val="3C0000"/>
        </a:buClr>
        <a:buFont typeface="Wingdings" pitchFamily="2" charset="2"/>
        <a:buChar char=""/>
        <a:defRPr kumimoji="1" sz="2000">
          <a:solidFill>
            <a:schemeClr val="tx2"/>
          </a:solidFill>
          <a:latin typeface="+mn-lt"/>
          <a:ea typeface="+mn-ea"/>
          <a:cs typeface="ＭＳ Ｐゴシック"/>
        </a:defRPr>
      </a:lvl5pPr>
      <a:lvl6pPr marL="2514600" indent="-228600" algn="l" rtl="0" fontAlgn="base">
        <a:spcBef>
          <a:spcPct val="20000"/>
        </a:spcBef>
        <a:spcAft>
          <a:spcPct val="0"/>
        </a:spcAft>
        <a:buClr>
          <a:srgbClr val="3C0000"/>
        </a:buClr>
        <a:buFont typeface="Wingdings" pitchFamily="2" charset="2"/>
        <a:buChar char=""/>
        <a:defRPr kumimoji="1" sz="2000">
          <a:solidFill>
            <a:schemeClr val="tx2"/>
          </a:solidFill>
          <a:latin typeface="+mn-lt"/>
          <a:ea typeface="+mn-ea"/>
        </a:defRPr>
      </a:lvl6pPr>
      <a:lvl7pPr marL="2971800" indent="-228600" algn="l" rtl="0" fontAlgn="base">
        <a:spcBef>
          <a:spcPct val="20000"/>
        </a:spcBef>
        <a:spcAft>
          <a:spcPct val="0"/>
        </a:spcAft>
        <a:buClr>
          <a:srgbClr val="3C0000"/>
        </a:buClr>
        <a:buFont typeface="Wingdings" pitchFamily="2" charset="2"/>
        <a:buChar char=""/>
        <a:defRPr kumimoji="1" sz="2000">
          <a:solidFill>
            <a:schemeClr val="tx2"/>
          </a:solidFill>
          <a:latin typeface="+mn-lt"/>
          <a:ea typeface="+mn-ea"/>
        </a:defRPr>
      </a:lvl7pPr>
      <a:lvl8pPr marL="3429000" indent="-228600" algn="l" rtl="0" fontAlgn="base">
        <a:spcBef>
          <a:spcPct val="20000"/>
        </a:spcBef>
        <a:spcAft>
          <a:spcPct val="0"/>
        </a:spcAft>
        <a:buClr>
          <a:srgbClr val="3C0000"/>
        </a:buClr>
        <a:buFont typeface="Wingdings" pitchFamily="2" charset="2"/>
        <a:buChar char=""/>
        <a:defRPr kumimoji="1" sz="2000">
          <a:solidFill>
            <a:schemeClr val="tx2"/>
          </a:solidFill>
          <a:latin typeface="+mn-lt"/>
          <a:ea typeface="+mn-ea"/>
        </a:defRPr>
      </a:lvl8pPr>
      <a:lvl9pPr marL="3886200" indent="-228600" algn="l" rtl="0" fontAlgn="base">
        <a:spcBef>
          <a:spcPct val="20000"/>
        </a:spcBef>
        <a:spcAft>
          <a:spcPct val="0"/>
        </a:spcAft>
        <a:buClr>
          <a:srgbClr val="3C0000"/>
        </a:buClr>
        <a:buFont typeface="Wingdings" pitchFamily="2" charset="2"/>
        <a:buChar char=""/>
        <a:defRPr kumimoji="1" sz="20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 Id="rId3"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6.gif"/><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469900" y="4276725"/>
            <a:ext cx="8128000" cy="1412875"/>
          </a:xfrm>
        </p:spPr>
        <p:txBody>
          <a:bodyPr/>
          <a:lstStyle/>
          <a:p>
            <a:pPr eaLnBrk="1" hangingPunct="1">
              <a:buFont typeface="Times"/>
              <a:buNone/>
            </a:pPr>
            <a:endParaRPr lang="en-US" dirty="0" smtClean="0"/>
          </a:p>
          <a:p>
            <a:pPr eaLnBrk="1" hangingPunct="1">
              <a:buFont typeface="Times"/>
              <a:buNone/>
            </a:pPr>
            <a:endParaRPr lang="en-US" sz="1800" dirty="0" smtClean="0"/>
          </a:p>
        </p:txBody>
      </p:sp>
      <p:sp>
        <p:nvSpPr>
          <p:cNvPr id="496644" name="Rectangle 4"/>
          <p:cNvSpPr>
            <a:spLocks noChangeArrowheads="1"/>
          </p:cNvSpPr>
          <p:nvPr/>
        </p:nvSpPr>
        <p:spPr bwMode="auto">
          <a:xfrm>
            <a:off x="762000" y="4016375"/>
            <a:ext cx="7772400" cy="1063625"/>
          </a:xfrm>
          <a:prstGeom prst="rect">
            <a:avLst/>
          </a:prstGeom>
          <a:noFill/>
          <a:ln w="9525">
            <a:noFill/>
            <a:miter lim="800000"/>
            <a:headEnd/>
            <a:tailEnd/>
          </a:ln>
          <a:effectLst/>
        </p:spPr>
        <p:txBody>
          <a:bodyPr anchor="ctr"/>
          <a:lstStyle/>
          <a:p>
            <a:pPr algn="ctr">
              <a:defRPr/>
            </a:pPr>
            <a:r>
              <a:rPr kumimoji="1" lang="en-US" sz="3600" b="1" dirty="0">
                <a:solidFill>
                  <a:schemeClr val="hlink"/>
                </a:solidFill>
                <a:effectLst>
                  <a:outerShdw blurRad="38100" dist="38100" dir="2700000" algn="tl">
                    <a:srgbClr val="C0C0C0"/>
                  </a:outerShdw>
                </a:effectLst>
                <a:latin typeface="Futura" pitchFamily="16" charset="0"/>
                <a:ea typeface="ＭＳ Ｐゴシック" pitchFamily="1" charset="-128"/>
                <a:cs typeface="+mn-cs"/>
              </a:rPr>
              <a:t/>
            </a:r>
            <a:br>
              <a:rPr kumimoji="1" lang="en-US" sz="3600" b="1" dirty="0">
                <a:solidFill>
                  <a:schemeClr val="hlink"/>
                </a:solidFill>
                <a:effectLst>
                  <a:outerShdw blurRad="38100" dist="38100" dir="2700000" algn="tl">
                    <a:srgbClr val="C0C0C0"/>
                  </a:outerShdw>
                </a:effectLst>
                <a:latin typeface="Futura" pitchFamily="16" charset="0"/>
                <a:ea typeface="ＭＳ Ｐゴシック" pitchFamily="1" charset="-128"/>
                <a:cs typeface="+mn-cs"/>
              </a:rPr>
            </a:br>
            <a:endParaRPr kumimoji="1" lang="en-US" sz="3600" b="1" dirty="0">
              <a:solidFill>
                <a:schemeClr val="hlink"/>
              </a:solidFill>
              <a:effectLst>
                <a:outerShdw blurRad="38100" dist="38100" dir="2700000" algn="tl">
                  <a:srgbClr val="C0C0C0"/>
                </a:outerShdw>
              </a:effectLst>
              <a:latin typeface="Futura" pitchFamily="16" charset="0"/>
              <a:ea typeface="ＭＳ Ｐゴシック" pitchFamily="1" charset="-128"/>
              <a:cs typeface="+mn-cs"/>
            </a:endParaRPr>
          </a:p>
        </p:txBody>
      </p:sp>
      <p:sp>
        <p:nvSpPr>
          <p:cNvPr id="496647" name="Rectangle 7"/>
          <p:cNvSpPr>
            <a:spLocks noGrp="1" noChangeArrowheads="1"/>
          </p:cNvSpPr>
          <p:nvPr>
            <p:ph type="ctrTitle"/>
          </p:nvPr>
        </p:nvSpPr>
        <p:spPr>
          <a:xfrm>
            <a:off x="557213" y="1171575"/>
            <a:ext cx="7772400" cy="4043363"/>
          </a:xfrm>
        </p:spPr>
        <p:txBody>
          <a:bodyPr/>
          <a:lstStyle/>
          <a:p>
            <a:pPr eaLnBrk="1" hangingPunct="1">
              <a:defRPr/>
            </a:pPr>
            <a:r>
              <a:rPr lang="en-US" sz="2800" b="1" dirty="0" smtClean="0">
                <a:solidFill>
                  <a:srgbClr val="000080"/>
                </a:solidFill>
                <a:effectLst>
                  <a:outerShdw blurRad="38100" dist="38100" dir="2700000" algn="tl">
                    <a:srgbClr val="C0C0C0"/>
                  </a:outerShdw>
                </a:effectLst>
                <a:cs typeface="+mj-cs"/>
              </a:rPr>
              <a:t/>
            </a:r>
            <a:br>
              <a:rPr lang="en-US" sz="2800" b="1" dirty="0" smtClean="0">
                <a:solidFill>
                  <a:srgbClr val="000080"/>
                </a:solidFill>
                <a:effectLst>
                  <a:outerShdw blurRad="38100" dist="38100" dir="2700000" algn="tl">
                    <a:srgbClr val="C0C0C0"/>
                  </a:outerShdw>
                </a:effectLst>
                <a:cs typeface="+mj-cs"/>
              </a:rPr>
            </a:br>
            <a:r>
              <a:rPr lang="en-US" sz="2800" b="1" dirty="0" smtClean="0">
                <a:solidFill>
                  <a:srgbClr val="000080"/>
                </a:solidFill>
                <a:effectLst>
                  <a:outerShdw blurRad="38100" dist="38100" dir="2700000" algn="tl">
                    <a:srgbClr val="C0C0C0"/>
                  </a:outerShdw>
                </a:effectLst>
                <a:cs typeface="+mj-cs"/>
              </a:rPr>
              <a:t>WLCG and Data management Prototypes</a:t>
            </a:r>
            <a:br>
              <a:rPr lang="en-US" sz="2800" b="1" dirty="0" smtClean="0">
                <a:solidFill>
                  <a:srgbClr val="000080"/>
                </a:solidFill>
                <a:effectLst>
                  <a:outerShdw blurRad="38100" dist="38100" dir="2700000" algn="tl">
                    <a:srgbClr val="C0C0C0"/>
                  </a:outerShdw>
                </a:effectLst>
                <a:cs typeface="+mj-cs"/>
              </a:rPr>
            </a:br>
            <a:r>
              <a:rPr lang="en-US" sz="2800" b="1" dirty="0" smtClean="0">
                <a:solidFill>
                  <a:srgbClr val="000080"/>
                </a:solidFill>
                <a:effectLst>
                  <a:outerShdw blurRad="38100" dist="38100" dir="2700000" algn="tl">
                    <a:srgbClr val="C0C0C0"/>
                  </a:outerShdw>
                </a:effectLst>
                <a:cs typeface="+mj-cs"/>
              </a:rPr>
              <a:t>September 2010</a:t>
            </a:r>
            <a:br>
              <a:rPr lang="en-US" sz="2800" b="1" dirty="0" smtClean="0">
                <a:solidFill>
                  <a:srgbClr val="000080"/>
                </a:solidFill>
                <a:effectLst>
                  <a:outerShdw blurRad="38100" dist="38100" dir="2700000" algn="tl">
                    <a:srgbClr val="C0C0C0"/>
                  </a:outerShdw>
                </a:effectLst>
                <a:cs typeface="+mj-cs"/>
              </a:rPr>
            </a:br>
            <a:r>
              <a:rPr lang="en-US" sz="2800" b="1" dirty="0" smtClean="0">
                <a:solidFill>
                  <a:srgbClr val="000080"/>
                </a:solidFill>
                <a:effectLst>
                  <a:outerShdw blurRad="38100" dist="38100" dir="2700000" algn="tl">
                    <a:srgbClr val="C0C0C0"/>
                  </a:outerShdw>
                </a:effectLst>
                <a:cs typeface="+mj-cs"/>
              </a:rPr>
              <a:t/>
            </a:r>
            <a:br>
              <a:rPr lang="en-US" sz="2800" b="1" dirty="0" smtClean="0">
                <a:solidFill>
                  <a:srgbClr val="000080"/>
                </a:solidFill>
                <a:effectLst>
                  <a:outerShdw blurRad="38100" dist="38100" dir="2700000" algn="tl">
                    <a:srgbClr val="C0C0C0"/>
                  </a:outerShdw>
                </a:effectLst>
                <a:cs typeface="+mj-cs"/>
              </a:rPr>
            </a:br>
            <a:r>
              <a:rPr lang="en-US" sz="2800" b="1" dirty="0" smtClean="0">
                <a:solidFill>
                  <a:srgbClr val="000080"/>
                </a:solidFill>
                <a:effectLst>
                  <a:outerShdw blurRad="38100" dist="38100" dir="2700000" algn="tl">
                    <a:srgbClr val="C0C0C0"/>
                  </a:outerShdw>
                </a:effectLst>
                <a:cs typeface="+mj-cs"/>
              </a:rPr>
              <a:t>Ruth</a:t>
            </a:r>
            <a:br>
              <a:rPr lang="en-US" sz="2800" b="1" dirty="0" smtClean="0">
                <a:solidFill>
                  <a:srgbClr val="000080"/>
                </a:solidFill>
                <a:effectLst>
                  <a:outerShdw blurRad="38100" dist="38100" dir="2700000" algn="tl">
                    <a:srgbClr val="C0C0C0"/>
                  </a:outerShdw>
                </a:effectLst>
                <a:cs typeface="+mj-cs"/>
              </a:rPr>
            </a:br>
            <a:r>
              <a:rPr lang="en-US" sz="2800" b="1" dirty="0" smtClean="0">
                <a:solidFill>
                  <a:srgbClr val="000080"/>
                </a:solidFill>
                <a:effectLst>
                  <a:outerShdw blurRad="38100" dist="38100" dir="2700000" algn="tl">
                    <a:srgbClr val="C0C0C0"/>
                  </a:outerShdw>
                </a:effectLst>
                <a:cs typeface="+mj-cs"/>
              </a:rPr>
              <a:t/>
            </a:r>
            <a:br>
              <a:rPr lang="en-US" sz="2800" b="1" dirty="0" smtClean="0">
                <a:solidFill>
                  <a:srgbClr val="000080"/>
                </a:solidFill>
                <a:effectLst>
                  <a:outerShdw blurRad="38100" dist="38100" dir="2700000" algn="tl">
                    <a:srgbClr val="C0C0C0"/>
                  </a:outerShdw>
                </a:effectLst>
                <a:cs typeface="+mj-cs"/>
              </a:rPr>
            </a:br>
            <a:r>
              <a:rPr lang="en-US" sz="2800" b="1" dirty="0" smtClean="0">
                <a:solidFill>
                  <a:srgbClr val="000080"/>
                </a:solidFill>
                <a:effectLst>
                  <a:outerShdw blurRad="38100" dist="38100" dir="2700000" algn="tl">
                    <a:srgbClr val="C0C0C0"/>
                  </a:outerShdw>
                </a:effectLst>
                <a:cs typeface="+mj-cs"/>
              </a:rPr>
              <a:t>Interested in what people want OSG to do in this area…</a:t>
            </a:r>
            <a:r>
              <a:rPr lang="en-US" sz="2000" dirty="0" smtClean="0">
                <a:cs typeface="+mj-cs"/>
              </a:rPr>
              <a:t/>
            </a:r>
            <a:br>
              <a:rPr lang="en-US" sz="2000" dirty="0" smtClean="0">
                <a:cs typeface="+mj-cs"/>
              </a:rPr>
            </a:br>
            <a:endParaRPr lang="en-US" sz="2000" dirty="0">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1130300"/>
            <a:ext cx="7772400" cy="4889500"/>
          </a:xfrm>
        </p:spPr>
        <p:txBody>
          <a:bodyPr/>
          <a:lstStyle/>
          <a:p>
            <a:pPr>
              <a:buNone/>
            </a:pPr>
            <a:r>
              <a:rPr lang="en-US" sz="1600" b="1" dirty="0" smtClean="0"/>
              <a:t>Data Transfer </a:t>
            </a:r>
          </a:p>
          <a:p>
            <a:pPr>
              <a:buNone/>
            </a:pPr>
            <a:r>
              <a:rPr lang="en-US" sz="1600" dirty="0" smtClean="0"/>
              <a:t>There are several data transfer use cases that must be supported: </a:t>
            </a:r>
          </a:p>
          <a:p>
            <a:pPr>
              <a:buNone/>
            </a:pPr>
            <a:r>
              <a:rPr lang="en-US" sz="1600" dirty="0" smtClean="0"/>
              <a:t>• A </a:t>
            </a:r>
            <a:r>
              <a:rPr lang="en-US" sz="1600" b="1" dirty="0" smtClean="0"/>
              <a:t>reliable way to move data from a job to an archive, asynchronously</a:t>
            </a:r>
            <a:r>
              <a:rPr lang="en-US" sz="1600" dirty="0" smtClean="0"/>
              <a:t>. A job can finish and give its output file to a service and be sure that the data will be delivered somewhere and catalogued. (The tools perhaps should separate the two operations – i.e. catalogue updates should not be in the transfer tool). </a:t>
            </a:r>
          </a:p>
          <a:p>
            <a:pPr>
              <a:buNone/>
            </a:pPr>
            <a:r>
              <a:rPr lang="en-US" sz="1600" dirty="0" smtClean="0"/>
              <a:t>• A mechanism to support </a:t>
            </a:r>
            <a:r>
              <a:rPr lang="en-US" sz="1600" b="1" dirty="0" err="1" smtClean="0"/>
              <a:t>organised</a:t>
            </a:r>
            <a:r>
              <a:rPr lang="en-US" sz="1600" b="1" dirty="0" smtClean="0"/>
              <a:t> data placement</a:t>
            </a:r>
            <a:r>
              <a:rPr lang="en-US" sz="1600" dirty="0" smtClean="0"/>
              <a:t>. </a:t>
            </a:r>
          </a:p>
          <a:p>
            <a:pPr>
              <a:buNone/>
            </a:pPr>
            <a:r>
              <a:rPr lang="en-US" sz="1600" dirty="0" smtClean="0"/>
              <a:t>• A mechanism to support </a:t>
            </a:r>
            <a:r>
              <a:rPr lang="en-US" sz="1600" b="1" dirty="0" smtClean="0"/>
              <a:t>data transfer into caches. </a:t>
            </a:r>
          </a:p>
          <a:p>
            <a:pPr>
              <a:buNone/>
            </a:pPr>
            <a:r>
              <a:rPr lang="en-US" sz="1600" dirty="0" smtClean="0"/>
              <a:t>• Support for </a:t>
            </a:r>
            <a:r>
              <a:rPr lang="en-US" sz="1600" b="1" dirty="0" smtClean="0"/>
              <a:t>remote access to data not at a site, </a:t>
            </a:r>
            <a:r>
              <a:rPr lang="en-US" sz="1600" dirty="0" smtClean="0"/>
              <a:t>or to trigger a transfer of data to a local cache. </a:t>
            </a:r>
          </a:p>
          <a:p>
            <a:pPr>
              <a:buNone/>
            </a:pPr>
            <a:endParaRPr lang="en-US" sz="1600" dirty="0" smtClean="0"/>
          </a:p>
          <a:p>
            <a:pPr>
              <a:buNone/>
            </a:pPr>
            <a:r>
              <a:rPr lang="en-US" sz="1600" dirty="0" smtClean="0"/>
              <a:t>Several specific requirements </a:t>
            </a:r>
            <a:r>
              <a:rPr lang="en-US" sz="1600" b="1" dirty="0" smtClean="0"/>
              <a:t>on improving FTS </a:t>
            </a:r>
            <a:r>
              <a:rPr lang="en-US" sz="1600" dirty="0" smtClean="0"/>
              <a:t>were made, which should also apply to any other transfer mechanism: </a:t>
            </a:r>
          </a:p>
          <a:p>
            <a:pPr>
              <a:buNone/>
            </a:pPr>
            <a:r>
              <a:rPr lang="en-US" sz="1600" dirty="0" smtClean="0"/>
              <a:t>• Well defined recovery from failure. </a:t>
            </a:r>
          </a:p>
          <a:p>
            <a:pPr>
              <a:buNone/>
            </a:pPr>
            <a:r>
              <a:rPr lang="en-US" sz="1600" dirty="0" smtClean="0"/>
              <a:t>• Ability to do partial transfers, or to transfer partial files, particularly to recover from failure </a:t>
            </a:r>
          </a:p>
          <a:p>
            <a:pPr>
              <a:buNone/>
            </a:pPr>
            <a:r>
              <a:rPr lang="en-US" sz="1600" dirty="0" smtClean="0"/>
              <a:t>• Ability to manipulate chunks of data (many files, datasets) as a single entity </a:t>
            </a:r>
          </a:p>
          <a:p>
            <a:endParaRPr lang="en-US" sz="1600"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8251" y="0"/>
            <a:ext cx="8416349" cy="560345"/>
          </a:xfrm>
        </p:spPr>
        <p:txBody>
          <a:bodyPr/>
          <a:lstStyle/>
          <a:p>
            <a:r>
              <a:rPr lang="en-US" b="1" dirty="0" smtClean="0"/>
              <a:t>Namespaces, Catalogues, Authorization, etc.</a:t>
            </a:r>
            <a:endParaRPr lang="en-US" dirty="0"/>
          </a:p>
        </p:txBody>
      </p:sp>
      <p:sp>
        <p:nvSpPr>
          <p:cNvPr id="3" name="Content Placeholder 2"/>
          <p:cNvSpPr>
            <a:spLocks noGrp="1"/>
          </p:cNvSpPr>
          <p:nvPr>
            <p:ph idx="1"/>
          </p:nvPr>
        </p:nvSpPr>
        <p:spPr>
          <a:xfrm>
            <a:off x="774700" y="1422400"/>
            <a:ext cx="7772400" cy="4597400"/>
          </a:xfrm>
        </p:spPr>
        <p:txBody>
          <a:bodyPr/>
          <a:lstStyle/>
          <a:p>
            <a:pPr>
              <a:buNone/>
            </a:pPr>
            <a:r>
              <a:rPr lang="en-US" sz="1600" dirty="0" smtClean="0"/>
              <a:t>• </a:t>
            </a:r>
            <a:r>
              <a:rPr lang="en-US" sz="1800" dirty="0" smtClean="0"/>
              <a:t>The need is for dynamic catalogues that reflect the changing contents of storage, and must be synchronized with the storage systems (asynchronously) </a:t>
            </a:r>
          </a:p>
          <a:p>
            <a:pPr>
              <a:buNone/>
            </a:pPr>
            <a:r>
              <a:rPr lang="en-US" sz="1800" dirty="0" smtClean="0"/>
              <a:t>• The experiment computing models must </a:t>
            </a:r>
            <a:r>
              <a:rPr lang="en-US" sz="1800" dirty="0" err="1" smtClean="0"/>
              <a:t>recognise</a:t>
            </a:r>
            <a:r>
              <a:rPr lang="en-US" sz="1800" dirty="0" smtClean="0"/>
              <a:t> that this information may not be 100% accurate. Again back to the need to recover from this by remotely accessing (or bringing from remote sites) the missing files. </a:t>
            </a:r>
          </a:p>
          <a:p>
            <a:pPr>
              <a:buNone/>
            </a:pPr>
            <a:r>
              <a:rPr lang="en-US" sz="1800" dirty="0" smtClean="0"/>
              <a:t>• Technologies for achieving the catalogue </a:t>
            </a:r>
            <a:r>
              <a:rPr lang="en-US" sz="1800" dirty="0" err="1" smtClean="0"/>
              <a:t>synchronisation</a:t>
            </a:r>
            <a:r>
              <a:rPr lang="en-US" sz="1800" dirty="0" smtClean="0"/>
              <a:t> could be based on something like LFC together with a Message Bus, or perhaps the “catalogue” could be actually a dynamic information system (e.g. Message Bus, Distributed Hash Table, Bloom Filter, etc.). </a:t>
            </a:r>
          </a:p>
          <a:p>
            <a:pPr>
              <a:buNone/>
            </a:pPr>
            <a:r>
              <a:rPr lang="en-US" sz="1800" dirty="0" smtClean="0"/>
              <a:t>• There is a need for a global namespace, based on both </a:t>
            </a:r>
            <a:r>
              <a:rPr lang="en-US" sz="1800" dirty="0" err="1" smtClean="0"/>
              <a:t>LFNs</a:t>
            </a:r>
            <a:r>
              <a:rPr lang="en-US" sz="1800" dirty="0" smtClean="0"/>
              <a:t> and </a:t>
            </a:r>
            <a:r>
              <a:rPr lang="en-US" sz="1800" dirty="0" err="1" smtClean="0"/>
              <a:t>GUIDs</a:t>
            </a:r>
            <a:r>
              <a:rPr lang="en-US" sz="1800" dirty="0" smtClean="0"/>
              <a:t> depending on usage. </a:t>
            </a:r>
          </a:p>
          <a:p>
            <a:pPr>
              <a:buNone/>
            </a:pPr>
            <a:r>
              <a:rPr lang="en-US" sz="1800" dirty="0" smtClean="0"/>
              <a:t>• </a:t>
            </a:r>
            <a:r>
              <a:rPr lang="en-US" sz="1800" dirty="0" err="1" smtClean="0"/>
              <a:t>ACLs</a:t>
            </a:r>
            <a:r>
              <a:rPr lang="en-US" sz="1800" dirty="0" smtClean="0"/>
              <a:t> should be implemented once (e.g. in Catalogue) but back doors into storage systems must not be allowed. </a:t>
            </a:r>
          </a:p>
          <a:p>
            <a:pPr>
              <a:buNone/>
            </a:pPr>
            <a:r>
              <a:rPr lang="en-US" sz="1800" dirty="0" smtClean="0"/>
              <a:t>• The Alien FC was proposed as a general solution for a central catalogue, with many other features. </a:t>
            </a:r>
          </a:p>
          <a:p>
            <a:pPr>
              <a:buNone/>
            </a:pPr>
            <a:endParaRPr lang="en-US" sz="1600" dirty="0" smtClean="0"/>
          </a:p>
          <a:p>
            <a:endParaRPr lang="en-US"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1219200"/>
            <a:ext cx="7772400" cy="4826000"/>
          </a:xfrm>
        </p:spPr>
        <p:txBody>
          <a:bodyPr/>
          <a:lstStyle/>
          <a:p>
            <a:pPr>
              <a:buNone/>
            </a:pPr>
            <a:r>
              <a:rPr lang="en-US" sz="2000" b="1" dirty="0" smtClean="0"/>
              <a:t>Global Home Directory facility </a:t>
            </a:r>
          </a:p>
          <a:p>
            <a:pPr>
              <a:buNone/>
            </a:pPr>
            <a:r>
              <a:rPr lang="en-US" sz="2000" dirty="0" smtClean="0"/>
              <a:t>Such a facility seems to be required. The Alien FC has this as an integral part. Other solutions could be based on commercial or </a:t>
            </a:r>
            <a:r>
              <a:rPr lang="en-US" sz="2000" dirty="0" err="1" smtClean="0"/>
              <a:t>opensource</a:t>
            </a:r>
            <a:r>
              <a:rPr lang="en-US" sz="2000" dirty="0" smtClean="0"/>
              <a:t> technology (drop boxes, Amazon S3, etc.). </a:t>
            </a:r>
          </a:p>
          <a:p>
            <a:pPr>
              <a:buNone/>
            </a:pPr>
            <a:r>
              <a:rPr lang="en-US" sz="2000" b="1" dirty="0" smtClean="0"/>
              <a:t>Other Considerations </a:t>
            </a:r>
          </a:p>
          <a:p>
            <a:pPr>
              <a:buNone/>
            </a:pPr>
            <a:r>
              <a:rPr lang="en-US" sz="2000" dirty="0" smtClean="0"/>
              <a:t>• Monitoring and metrics essential to understand system </a:t>
            </a:r>
            <a:r>
              <a:rPr lang="en-US" sz="2000" dirty="0" err="1" smtClean="0"/>
              <a:t>behaviours</a:t>
            </a:r>
            <a:r>
              <a:rPr lang="en-US" sz="2000" dirty="0" smtClean="0"/>
              <a:t> </a:t>
            </a:r>
          </a:p>
          <a:p>
            <a:pPr>
              <a:buNone/>
            </a:pPr>
            <a:r>
              <a:rPr lang="en-US" sz="2000" dirty="0" smtClean="0"/>
              <a:t>• Is it possible to have a simulation of the data management and job distribution system? Or a </a:t>
            </a:r>
            <a:r>
              <a:rPr lang="en-US" sz="2000" dirty="0" err="1" smtClean="0"/>
              <a:t>testbed</a:t>
            </a:r>
            <a:r>
              <a:rPr lang="en-US" sz="2000" dirty="0" smtClean="0"/>
              <a:t>? </a:t>
            </a:r>
          </a:p>
          <a:p>
            <a:pPr>
              <a:buNone/>
            </a:pPr>
            <a:r>
              <a:rPr lang="en-US" sz="2000" dirty="0" smtClean="0"/>
              <a:t>• Networking needs better planning. Set up group to plan network requirements. The OPN group should then provide a network design. </a:t>
            </a:r>
          </a:p>
          <a:p>
            <a:pPr>
              <a:buNone/>
            </a:pPr>
            <a:r>
              <a:rPr lang="en-US" sz="2000" dirty="0" smtClean="0"/>
              <a:t>• The system should be designed to include dynamic resource provisioning </a:t>
            </a:r>
          </a:p>
          <a:p>
            <a:endParaRPr lang="en-US" sz="2000"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8251" y="0"/>
            <a:ext cx="8390949" cy="560345"/>
          </a:xfrm>
        </p:spPr>
        <p:txBody>
          <a:bodyPr/>
          <a:lstStyle/>
          <a:p>
            <a:r>
              <a:rPr lang="en-US" b="1" dirty="0" smtClean="0"/>
              <a:t>Proposed Demonstrator projects - updated </a:t>
            </a:r>
            <a:endParaRPr lang="en-US" dirty="0"/>
          </a:p>
        </p:txBody>
      </p:sp>
      <p:sp>
        <p:nvSpPr>
          <p:cNvPr id="3" name="Content Placeholder 2"/>
          <p:cNvSpPr>
            <a:spLocks noGrp="1"/>
          </p:cNvSpPr>
          <p:nvPr>
            <p:ph idx="1"/>
          </p:nvPr>
        </p:nvSpPr>
        <p:spPr>
          <a:xfrm>
            <a:off x="304800" y="584200"/>
            <a:ext cx="8636000" cy="5892800"/>
          </a:xfrm>
        </p:spPr>
        <p:txBody>
          <a:bodyPr/>
          <a:lstStyle/>
          <a:p>
            <a:pPr>
              <a:buNone/>
            </a:pPr>
            <a:r>
              <a:rPr lang="en-US" sz="1600" dirty="0" smtClean="0"/>
              <a:t>Agreed that these proposals should be fleshed out by the July WLCG workshop or dropped. </a:t>
            </a:r>
          </a:p>
          <a:p>
            <a:pPr>
              <a:buNone/>
            </a:pPr>
            <a:r>
              <a:rPr lang="en-US" sz="1600" dirty="0" smtClean="0"/>
              <a:t>Nothing was officially “dropped”. All demonstrators will report at the October Grid Deployment Board including milestones. Some decision on WLCG work and endorsement in Feb.</a:t>
            </a:r>
          </a:p>
          <a:p>
            <a:pPr>
              <a:buNone/>
            </a:pPr>
            <a:r>
              <a:rPr lang="en-US" sz="1600" dirty="0" smtClean="0"/>
              <a:t>Hearing about US ones today/tomorrow..</a:t>
            </a:r>
          </a:p>
          <a:p>
            <a:pPr>
              <a:buNone/>
            </a:pPr>
            <a:r>
              <a:rPr lang="en-US" sz="1600" dirty="0" smtClean="0"/>
              <a:t>1. Brian </a:t>
            </a:r>
            <a:r>
              <a:rPr lang="en-US" sz="1600" dirty="0" err="1" smtClean="0"/>
              <a:t>Bockelman</a:t>
            </a:r>
            <a:r>
              <a:rPr lang="en-US" sz="1600" dirty="0" smtClean="0"/>
              <a:t>: </a:t>
            </a:r>
            <a:r>
              <a:rPr lang="en-US" sz="1600" dirty="0" err="1" smtClean="0"/>
              <a:t>xrootd</a:t>
            </a:r>
            <a:r>
              <a:rPr lang="en-US" sz="1600" dirty="0" smtClean="0"/>
              <a:t>-enable </a:t>
            </a:r>
            <a:r>
              <a:rPr lang="en-US" sz="1600" dirty="0" err="1" smtClean="0"/>
              <a:t>filesystems</a:t>
            </a:r>
            <a:r>
              <a:rPr lang="en-US" sz="1600" dirty="0" smtClean="0"/>
              <a:t> (HDFS, </a:t>
            </a:r>
            <a:r>
              <a:rPr lang="en-US" sz="1600" dirty="0" err="1" smtClean="0"/>
              <a:t>Posix</a:t>
            </a:r>
            <a:r>
              <a:rPr lang="en-US" sz="1600" dirty="0" smtClean="0"/>
              <a:t>, </a:t>
            </a:r>
            <a:r>
              <a:rPr lang="en-US" sz="1600" dirty="0" err="1" smtClean="0"/>
              <a:t>dcache</a:t>
            </a:r>
            <a:r>
              <a:rPr lang="en-US" sz="1600" dirty="0" smtClean="0"/>
              <a:t> + others) at some volunteer sites. Global re-director at 1 location, allow the system to cache as needed for Tier 3 use. </a:t>
            </a:r>
          </a:p>
          <a:p>
            <a:pPr>
              <a:buNone/>
            </a:pPr>
            <a:r>
              <a:rPr lang="en-US" sz="1600" dirty="0" smtClean="0"/>
              <a:t>2. Doug Benjamin - very similar proposal with same use cases for ATLAS. Also include job brokering. Potential to collaborate with 1)? </a:t>
            </a:r>
          </a:p>
          <a:p>
            <a:pPr>
              <a:buNone/>
            </a:pPr>
            <a:r>
              <a:rPr lang="en-US" sz="1600" dirty="0" smtClean="0"/>
              <a:t>3. Graeme Stewart: Panda Dynamic Data Placement. </a:t>
            </a:r>
          </a:p>
          <a:p>
            <a:pPr>
              <a:buNone/>
            </a:pPr>
            <a:r>
              <a:rPr lang="en-US" sz="1600" dirty="0" smtClean="0"/>
              <a:t>4. (name?): </a:t>
            </a:r>
            <a:r>
              <a:rPr lang="en-US" sz="1600" dirty="0" err="1" smtClean="0"/>
              <a:t>LHCb</a:t>
            </a:r>
            <a:r>
              <a:rPr lang="en-US" sz="1600" dirty="0" smtClean="0"/>
              <a:t>/Dirac – very similar ideas to 3). </a:t>
            </a:r>
          </a:p>
          <a:p>
            <a:pPr>
              <a:buNone/>
            </a:pPr>
            <a:r>
              <a:rPr lang="en-US" sz="1600" dirty="0" smtClean="0"/>
              <a:t>5. </a:t>
            </a:r>
            <a:r>
              <a:rPr lang="en-US" sz="1600" dirty="0" err="1" smtClean="0"/>
              <a:t>Gerd</a:t>
            </a:r>
            <a:r>
              <a:rPr lang="en-US" sz="1600" dirty="0" smtClean="0"/>
              <a:t> Behrman: ARC caching technology: propose to improve the front-end to be able to work without the ARC Control Tower, also to decouple the caching tool from the CE. </a:t>
            </a:r>
          </a:p>
          <a:p>
            <a:pPr>
              <a:buNone/>
            </a:pPr>
            <a:r>
              <a:rPr lang="en-US" sz="1600" dirty="0" smtClean="0"/>
              <a:t>6. Jean-Philippe Baud: Catalogue </a:t>
            </a:r>
            <a:r>
              <a:rPr lang="en-US" sz="1600" dirty="0" err="1" smtClean="0"/>
              <a:t>synchronisation</a:t>
            </a:r>
            <a:r>
              <a:rPr lang="en-US" sz="1600" dirty="0" smtClean="0"/>
              <a:t> with storage using the Active MQ message broker. a) add files, catalogue them and propagate to other catalogues; </a:t>
            </a:r>
            <a:r>
              <a:rPr lang="en-US" sz="1600" dirty="0" err="1" smtClean="0"/>
              <a:t>b</a:t>
            </a:r>
            <a:r>
              <a:rPr lang="en-US" sz="1600" dirty="0" smtClean="0"/>
              <a:t>) remove entries when files are lost if a disk fails; </a:t>
            </a:r>
            <a:r>
              <a:rPr lang="en-US" sz="1600" dirty="0" err="1" smtClean="0"/>
              <a:t>c</a:t>
            </a:r>
            <a:r>
              <a:rPr lang="en-US" sz="1600" dirty="0" smtClean="0"/>
              <a:t>) remove a dataset from a central catalogue and propagate to other catalogues. </a:t>
            </a:r>
          </a:p>
          <a:p>
            <a:pPr>
              <a:buNone/>
            </a:pPr>
            <a:r>
              <a:rPr lang="en-US" sz="1600" dirty="0" smtClean="0"/>
              <a:t>7. Simon </a:t>
            </a:r>
            <a:r>
              <a:rPr lang="en-US" sz="1600" dirty="0" err="1" smtClean="0"/>
              <a:t>Metson</a:t>
            </a:r>
            <a:r>
              <a:rPr lang="en-US" sz="1600" dirty="0" smtClean="0"/>
              <a:t>: DAS for CMS. Aim to have a demo in the summer. </a:t>
            </a:r>
          </a:p>
          <a:p>
            <a:pPr>
              <a:buNone/>
            </a:pPr>
            <a:r>
              <a:rPr lang="en-US" sz="1600" dirty="0" smtClean="0"/>
              <a:t>8. Oscar </a:t>
            </a:r>
            <a:r>
              <a:rPr lang="en-US" sz="1600" dirty="0" err="1" smtClean="0"/>
              <a:t>Koeroo</a:t>
            </a:r>
            <a:r>
              <a:rPr lang="en-US" sz="1600" dirty="0" smtClean="0"/>
              <a:t>: Demonstrate that Cassandra (from Apache) can provide a complete cataloguing and messaging system. </a:t>
            </a:r>
          </a:p>
          <a:p>
            <a:pPr>
              <a:buNone/>
            </a:pPr>
            <a:r>
              <a:rPr lang="en-US" sz="1600" dirty="0" smtClean="0"/>
              <a:t>9. Pablo </a:t>
            </a:r>
            <a:r>
              <a:rPr lang="en-US" sz="1600" dirty="0" err="1" smtClean="0"/>
              <a:t>Saiz</a:t>
            </a:r>
            <a:r>
              <a:rPr lang="en-US" sz="1600" dirty="0" smtClean="0"/>
              <a:t>: Based on Alien FC – comparison of functionality, and demonstration of use in another experiment. </a:t>
            </a:r>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8251" y="0"/>
            <a:ext cx="8390949" cy="560345"/>
          </a:xfrm>
        </p:spPr>
        <p:txBody>
          <a:bodyPr/>
          <a:lstStyle/>
          <a:p>
            <a:r>
              <a:rPr lang="en-US" b="1" dirty="0" smtClean="0"/>
              <a:t>Proposed Demonstrator projects - updated </a:t>
            </a:r>
            <a:endParaRPr lang="en-US" dirty="0"/>
          </a:p>
        </p:txBody>
      </p:sp>
      <p:sp>
        <p:nvSpPr>
          <p:cNvPr id="3" name="Content Placeholder 2"/>
          <p:cNvSpPr>
            <a:spLocks noGrp="1"/>
          </p:cNvSpPr>
          <p:nvPr>
            <p:ph idx="1"/>
          </p:nvPr>
        </p:nvSpPr>
        <p:spPr>
          <a:xfrm>
            <a:off x="304800" y="1511300"/>
            <a:ext cx="8140700" cy="4508500"/>
          </a:xfrm>
        </p:spPr>
        <p:txBody>
          <a:bodyPr/>
          <a:lstStyle/>
          <a:p>
            <a:pPr>
              <a:buNone/>
            </a:pPr>
            <a:r>
              <a:rPr lang="en-US" sz="1600" dirty="0" smtClean="0"/>
              <a:t>10. Jeff </a:t>
            </a:r>
            <a:r>
              <a:rPr lang="en-US" sz="1600" dirty="0" err="1" smtClean="0"/>
              <a:t>Templon</a:t>
            </a:r>
            <a:r>
              <a:rPr lang="en-US" sz="1600" dirty="0" smtClean="0"/>
              <a:t>: Demonstrate the Coral Content Delivery Network – essentially as-is. Proposed metrics for success. </a:t>
            </a:r>
          </a:p>
          <a:p>
            <a:pPr>
              <a:buNone/>
            </a:pPr>
            <a:r>
              <a:rPr lang="en-US" sz="1600" dirty="0" smtClean="0"/>
              <a:t>11. Peter Elmer: wants to show workflow management mapping to the available hardware (relevant to use of multi-core hardware). </a:t>
            </a:r>
          </a:p>
          <a:p>
            <a:pPr>
              <a:buNone/>
            </a:pPr>
            <a:r>
              <a:rPr lang="en-US" sz="1600" dirty="0" smtClean="0"/>
              <a:t>12. Dirk </a:t>
            </a:r>
            <a:r>
              <a:rPr lang="en-US" sz="1600" dirty="0" err="1" smtClean="0"/>
              <a:t>Duellmann</a:t>
            </a:r>
            <a:r>
              <a:rPr lang="en-US" sz="1600" dirty="0" smtClean="0"/>
              <a:t>/Rene </a:t>
            </a:r>
            <a:r>
              <a:rPr lang="en-US" sz="1600" dirty="0" err="1" smtClean="0"/>
              <a:t>Brun</a:t>
            </a:r>
            <a:r>
              <a:rPr lang="en-US" sz="1600" dirty="0" smtClean="0"/>
              <a:t>: prototype proxy-cache based on </a:t>
            </a:r>
            <a:r>
              <a:rPr lang="en-US" sz="1600" dirty="0" err="1" smtClean="0"/>
              <a:t>xrootd</a:t>
            </a:r>
            <a:r>
              <a:rPr lang="en-US" sz="1600" dirty="0" smtClean="0"/>
              <a:t>. Can be used now to test several things. </a:t>
            </a:r>
          </a:p>
          <a:p>
            <a:pPr>
              <a:buNone/>
            </a:pPr>
            <a:r>
              <a:rPr lang="en-US" sz="1600" dirty="0" smtClean="0"/>
              <a:t>13. Jean-Philippe </a:t>
            </a:r>
            <a:r>
              <a:rPr lang="en-US" sz="1600" dirty="0" err="1" smtClean="0"/>
              <a:t>Baud+Gerd</a:t>
            </a:r>
            <a:r>
              <a:rPr lang="en-US" sz="1600" dirty="0" smtClean="0"/>
              <a:t> Behrman + Andrei </a:t>
            </a:r>
            <a:r>
              <a:rPr lang="en-US" sz="1600" dirty="0" err="1" smtClean="0"/>
              <a:t>Maslennikov</a:t>
            </a:r>
            <a:r>
              <a:rPr lang="en-US" sz="1600" dirty="0" smtClean="0"/>
              <a:t> + DESY: use of NFS4.1 as access protocol. </a:t>
            </a:r>
          </a:p>
          <a:p>
            <a:pPr>
              <a:buNone/>
            </a:pPr>
            <a:r>
              <a:rPr lang="en-US" sz="1600" dirty="0" smtClean="0"/>
              <a:t>14. Jens Jensen + (other name?): simple ideas to immediately speed up use of SRM and to quickly improve the </a:t>
            </a:r>
            <a:r>
              <a:rPr lang="en-US" sz="1600" dirty="0" err="1" smtClean="0"/>
              <a:t>lcg</a:t>
            </a:r>
            <a:r>
              <a:rPr lang="en-US" sz="1600" dirty="0" smtClean="0"/>
              <a:t>-cp utility. </a:t>
            </a:r>
          </a:p>
          <a:p>
            <a:endParaRPr lang="en-US" sz="1600"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8251" y="0"/>
            <a:ext cx="8314749" cy="560345"/>
          </a:xfrm>
        </p:spPr>
        <p:txBody>
          <a:bodyPr/>
          <a:lstStyle/>
          <a:p>
            <a:r>
              <a:rPr lang="en-US" dirty="0" smtClean="0"/>
              <a:t>Driving ideas that all prototypes strive for:</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Decouple disk and tape.</a:t>
            </a:r>
          </a:p>
          <a:p>
            <a:pPr>
              <a:buNone/>
            </a:pPr>
            <a:r>
              <a:rPr lang="en-US" dirty="0" smtClean="0"/>
              <a:t>•	Accommodate large memory in the service nodes (not the </a:t>
            </a:r>
            <a:r>
              <a:rPr lang="en-US" dirty="0" err="1" smtClean="0"/>
              <a:t>WNs</a:t>
            </a:r>
            <a:r>
              <a:rPr lang="en-US" dirty="0" smtClean="0"/>
              <a:t>).  Few nodes with very large memory to keep track. 100 Gigabytes. </a:t>
            </a:r>
          </a:p>
          <a:p>
            <a:pPr>
              <a:buNone/>
            </a:pPr>
            <a:r>
              <a:rPr lang="en-US" dirty="0" smtClean="0"/>
              <a:t>•	Aggregate high throughput no need for very individual high throughput. </a:t>
            </a:r>
          </a:p>
          <a:p>
            <a:pPr>
              <a:buNone/>
            </a:pPr>
            <a:r>
              <a:rPr lang="en-US" dirty="0" smtClean="0"/>
              <a:t>•	Reducing the latency. </a:t>
            </a:r>
          </a:p>
          <a:p>
            <a:pPr>
              <a:buNone/>
            </a:pPr>
            <a:r>
              <a:rPr lang="en-US" dirty="0" smtClean="0"/>
              <a:t>•	Push or pull model from higher tiers to reduce the latency and increase the efficiency of storage usage. </a:t>
            </a:r>
          </a:p>
          <a:p>
            <a:pPr>
              <a:buNone/>
            </a:pPr>
            <a:endParaRPr lang="en-US" dirty="0" smtClean="0"/>
          </a:p>
          <a:p>
            <a:pPr>
              <a:buNone/>
            </a:pPr>
            <a:r>
              <a:rPr lang="en-US" dirty="0" smtClean="0"/>
              <a:t>Each demonstrator is looking at one capability and will need something round it to ensure the coherence; </a:t>
            </a:r>
          </a:p>
          <a:p>
            <a:pPr>
              <a:buNone/>
            </a:pPr>
            <a:r>
              <a:rPr lang="en-US" dirty="0" smtClean="0"/>
              <a:t>Note that the integration architecture is not defined.  </a:t>
            </a:r>
            <a:endParaRPr lang="en-US"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254000"/>
            <a:ext cx="7772400" cy="5765800"/>
          </a:xfrm>
        </p:spPr>
        <p:txBody>
          <a:bodyPr/>
          <a:lstStyle/>
          <a:p>
            <a:pPr>
              <a:buNone/>
            </a:pPr>
            <a:r>
              <a:rPr lang="en-US" sz="1800" dirty="0" smtClean="0"/>
              <a:t>CMS/US ATLAS:  (Brian, Doug): </a:t>
            </a:r>
            <a:r>
              <a:rPr lang="en-US" sz="1800" dirty="0" err="1" smtClean="0"/>
              <a:t>xrootd</a:t>
            </a:r>
            <a:r>
              <a:rPr lang="en-US" sz="1800" dirty="0" smtClean="0"/>
              <a:t>-enable </a:t>
            </a:r>
            <a:r>
              <a:rPr lang="en-US" sz="1800" dirty="0" err="1" smtClean="0"/>
              <a:t>filesystems</a:t>
            </a:r>
            <a:r>
              <a:rPr lang="en-US" sz="1800" dirty="0" smtClean="0"/>
              <a:t> (HDFS, </a:t>
            </a:r>
            <a:r>
              <a:rPr lang="en-US" sz="1800" dirty="0" err="1" smtClean="0"/>
              <a:t>Posix</a:t>
            </a:r>
            <a:r>
              <a:rPr lang="en-US" sz="1800" dirty="0" smtClean="0"/>
              <a:t>, </a:t>
            </a:r>
            <a:r>
              <a:rPr lang="en-US" sz="1800" dirty="0" err="1" smtClean="0"/>
              <a:t>dcache</a:t>
            </a:r>
            <a:r>
              <a:rPr lang="en-US" sz="1800" dirty="0" smtClean="0"/>
              <a:t> + others) Integration with the CERN proxy-cache demonstrator??</a:t>
            </a:r>
          </a:p>
          <a:p>
            <a:pPr>
              <a:buNone/>
            </a:pPr>
            <a:r>
              <a:rPr lang="en-US" sz="1800" dirty="0" smtClean="0"/>
              <a:t> </a:t>
            </a:r>
          </a:p>
          <a:p>
            <a:pPr>
              <a:buNone/>
            </a:pPr>
            <a:r>
              <a:rPr lang="en-US" sz="1800" dirty="0" smtClean="0"/>
              <a:t>CERN: Dirk </a:t>
            </a:r>
            <a:r>
              <a:rPr lang="en-US" sz="1800" dirty="0" err="1" smtClean="0"/>
              <a:t>Duellmann</a:t>
            </a:r>
            <a:r>
              <a:rPr lang="en-US" sz="1800" dirty="0" smtClean="0"/>
              <a:t>/Rene </a:t>
            </a:r>
            <a:r>
              <a:rPr lang="en-US" sz="1800" dirty="0" err="1" smtClean="0"/>
              <a:t>Brun</a:t>
            </a:r>
            <a:r>
              <a:rPr lang="en-US" sz="1800" dirty="0" smtClean="0"/>
              <a:t>: </a:t>
            </a:r>
          </a:p>
          <a:p>
            <a:r>
              <a:rPr lang="en-US" sz="1800" dirty="0" smtClean="0"/>
              <a:t>prototype proxy-cache based on </a:t>
            </a:r>
            <a:r>
              <a:rPr lang="en-US" sz="1800" dirty="0" err="1" smtClean="0"/>
              <a:t>xrootd</a:t>
            </a:r>
            <a:r>
              <a:rPr lang="en-US" sz="1800" dirty="0" smtClean="0"/>
              <a:t>. </a:t>
            </a:r>
          </a:p>
          <a:p>
            <a:pPr>
              <a:buNone/>
            </a:pPr>
            <a:r>
              <a:rPr lang="en-US" sz="1800" dirty="0" smtClean="0"/>
              <a:t> </a:t>
            </a:r>
          </a:p>
          <a:p>
            <a:pPr>
              <a:buNone/>
            </a:pPr>
            <a:r>
              <a:rPr lang="en-US" sz="1800" dirty="0" smtClean="0"/>
              <a:t>EOS : </a:t>
            </a:r>
            <a:r>
              <a:rPr lang="en-US" sz="1800" dirty="0" err="1" smtClean="0"/>
              <a:t>xroot</a:t>
            </a:r>
            <a:r>
              <a:rPr lang="en-US" sz="1800" dirty="0" smtClean="0"/>
              <a:t>  large disk based storage element – disconnected from CASTOR. </a:t>
            </a:r>
          </a:p>
          <a:p>
            <a:pPr lvl="0"/>
            <a:r>
              <a:rPr lang="en-US" sz="1800" dirty="0" smtClean="0"/>
              <a:t>Disk pool more reliable across disk failures.  Single disks with multiple copies against failure. </a:t>
            </a:r>
          </a:p>
          <a:p>
            <a:pPr lvl="0"/>
            <a:r>
              <a:rPr lang="en-US" sz="1800" dirty="0" smtClean="0"/>
              <a:t>Namespace service, memory based,  </a:t>
            </a:r>
            <a:r>
              <a:rPr lang="en-US" sz="1800" dirty="0" err="1" smtClean="0"/>
              <a:t>plugin</a:t>
            </a:r>
            <a:r>
              <a:rPr lang="en-US" sz="1800" dirty="0" smtClean="0"/>
              <a:t> XROOTD; 1 </a:t>
            </a:r>
            <a:r>
              <a:rPr lang="en-US" sz="1800" dirty="0" err="1" smtClean="0"/>
              <a:t>Petabyte</a:t>
            </a:r>
            <a:r>
              <a:rPr lang="en-US" sz="1800" dirty="0" smtClean="0"/>
              <a:t>.  </a:t>
            </a:r>
          </a:p>
          <a:p>
            <a:pPr lvl="0"/>
            <a:r>
              <a:rPr lang="en-US" sz="1800" dirty="0" smtClean="0"/>
              <a:t>ATLAS trying to show can deal with a disk based storage system and manage it. More defined split between Tape and Disk. Separate grid site. Populate with subscriptions with Pool. </a:t>
            </a:r>
          </a:p>
          <a:p>
            <a:pPr lvl="0"/>
            <a:r>
              <a:rPr lang="en-US" sz="1800" dirty="0" smtClean="0"/>
              <a:t>Based on idea that memory size growing on boxes so can have the full namespace in memory.  </a:t>
            </a:r>
          </a:p>
          <a:p>
            <a:pPr lvl="0"/>
            <a:r>
              <a:rPr lang="en-US" sz="1800" dirty="0" err="1" smtClean="0"/>
              <a:t>Changelog</a:t>
            </a:r>
            <a:r>
              <a:rPr lang="en-US" sz="1800" dirty="0" smtClean="0"/>
              <a:t> and failover to second node; recovery procedure to recreate the memory cache. Google hash table. Do not lose performance while recovery reliability up. </a:t>
            </a:r>
          </a:p>
          <a:p>
            <a:pPr lvl="0"/>
            <a:r>
              <a:rPr lang="en-US" sz="1800" dirty="0" smtClean="0"/>
              <a:t>Want to test with </a:t>
            </a:r>
            <a:r>
              <a:rPr lang="en-US" sz="1800" dirty="0" err="1" smtClean="0"/>
              <a:t>Hadoop</a:t>
            </a:r>
            <a:r>
              <a:rPr lang="en-US" sz="1800" dirty="0" smtClean="0"/>
              <a:t> or GPFS after the new year</a:t>
            </a:r>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1866900"/>
            <a:ext cx="7772400" cy="787400"/>
          </a:xfrm>
        </p:spPr>
        <p:txBody>
          <a:bodyPr/>
          <a:lstStyle/>
          <a:p>
            <a:pPr algn="ctr">
              <a:buNone/>
            </a:pPr>
            <a:r>
              <a:rPr lang="en-US" b="1" dirty="0" smtClean="0">
                <a:solidFill>
                  <a:srgbClr val="000080"/>
                </a:solidFill>
                <a:effectLst>
                  <a:outerShdw blurRad="38100" dist="38100" dir="2700000" algn="tl">
                    <a:srgbClr val="C0C0C0"/>
                  </a:outerShdw>
                </a:effectLst>
              </a:rPr>
              <a:t>Interested in what people want OSG to do in this area</a:t>
            </a:r>
            <a:r>
              <a:rPr lang="en-US" b="1" dirty="0" smtClean="0">
                <a:solidFill>
                  <a:srgbClr val="000080"/>
                </a:solidFill>
                <a:effectLst>
                  <a:outerShdw blurRad="38100" dist="38100" dir="2700000" algn="tl">
                    <a:srgbClr val="C0C0C0"/>
                  </a:outerShdw>
                </a:effectLst>
              </a:rPr>
              <a:t>…</a:t>
            </a:r>
          </a:p>
          <a:p>
            <a:pPr algn="ctr">
              <a:buNone/>
            </a:pPr>
            <a:endParaRPr lang="en-US" b="1" dirty="0" smtClean="0">
              <a:solidFill>
                <a:srgbClr val="000080"/>
              </a:solidFill>
              <a:effectLst>
                <a:outerShdw blurRad="38100" dist="38100" dir="2700000" algn="tl">
                  <a:srgbClr val="C0C0C0"/>
                </a:outerShdw>
              </a:effectLst>
            </a:endParaRPr>
          </a:p>
          <a:p>
            <a:pPr algn="ctr">
              <a:buNone/>
            </a:pPr>
            <a:endParaRPr lang="en-US" b="1" dirty="0" smtClean="0">
              <a:solidFill>
                <a:srgbClr val="000080"/>
              </a:solidFill>
              <a:effectLst>
                <a:outerShdw blurRad="38100" dist="38100" dir="2700000" algn="tl">
                  <a:srgbClr val="C0C0C0"/>
                </a:outerShdw>
              </a:effectLst>
            </a:endParaRPr>
          </a:p>
          <a:p>
            <a:pPr algn="ctr">
              <a:buNone/>
            </a:pPr>
            <a:r>
              <a:rPr lang="en-US" dirty="0" smtClean="0"/>
              <a:t>Sure </a:t>
            </a:r>
            <a:r>
              <a:rPr lang="en-US" dirty="0" smtClean="0"/>
              <a:t>to be more at CHEP</a:t>
            </a:r>
            <a:endParaRPr lang="en-US"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774700" y="1193800"/>
            <a:ext cx="7772400" cy="4826000"/>
          </a:xfrm>
        </p:spPr>
        <p:txBody>
          <a:bodyPr/>
          <a:lstStyle/>
          <a:p>
            <a:r>
              <a:rPr lang="en-US" dirty="0" smtClean="0"/>
              <a:t>Initialized by CMS (Ian Fisk) and ATLAS (KB) on March 14 to WLCG and IT </a:t>
            </a:r>
          </a:p>
          <a:p>
            <a:pPr lvl="1"/>
            <a:r>
              <a:rPr lang="en-US" i="1" dirty="0" smtClean="0"/>
              <a:t>“We would like to invite CERN IT to discuss with us a way towards a better solution for data storage on the grid. There have already been quite a few studies elsewhere and experience  from those should not be neglected. Moreover HEP is no longer unique with its requirements and interesting commercial components have become available. We should use 2010 and 2011 to develop a more complete solution and focus on having some new components to be installed and tested in the year of the LHC shutdown in 2013. “</a:t>
            </a:r>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1638300"/>
            <a:ext cx="7772400" cy="1219200"/>
          </a:xfrm>
        </p:spPr>
        <p:txBody>
          <a:bodyPr/>
          <a:lstStyle/>
          <a:p>
            <a:pPr>
              <a:buNone/>
            </a:pPr>
            <a:r>
              <a:rPr lang="en-US" dirty="0" smtClean="0"/>
              <a:t>From </a:t>
            </a:r>
            <a:r>
              <a:rPr lang="en-US" dirty="0" err="1" smtClean="0"/>
              <a:t>Kors</a:t>
            </a:r>
            <a:r>
              <a:rPr lang="en-US" dirty="0" smtClean="0"/>
              <a:t> </a:t>
            </a:r>
            <a:r>
              <a:rPr lang="en-US" dirty="0" err="1" smtClean="0"/>
              <a:t>Bos</a:t>
            </a:r>
            <a:r>
              <a:rPr lang="en-US" dirty="0" smtClean="0"/>
              <a:t> slides to the Overview Board – I cannot do better than him</a:t>
            </a:r>
            <a:endParaRPr lang="en-US"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Slide06.gif"/>
          <p:cNvPicPr>
            <a:picLocks noGrp="1" noChangeAspect="1"/>
          </p:cNvPicPr>
          <p:nvPr>
            <p:ph idx="1"/>
          </p:nvPr>
        </p:nvPicPr>
        <p:blipFill>
          <a:blip r:embed="rId2"/>
          <a:srcRect l="-5019" r="-5019"/>
          <a:stretch>
            <a:fillRect/>
          </a:stretch>
        </p:blipFill>
        <p:spPr>
          <a:xfrm>
            <a:off x="1663700" y="0"/>
            <a:ext cx="5740400" cy="3912590"/>
          </a:xfrm>
        </p:spPr>
      </p:pic>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4</a:t>
            </a:fld>
            <a:endParaRPr lang="en-US" dirty="0"/>
          </a:p>
        </p:txBody>
      </p:sp>
      <p:pic>
        <p:nvPicPr>
          <p:cNvPr id="6" name="Picture 5" descr="Slide07.gif"/>
          <p:cNvPicPr>
            <a:picLocks noChangeAspect="1"/>
          </p:cNvPicPr>
          <p:nvPr/>
        </p:nvPicPr>
        <p:blipFill>
          <a:blip r:embed="rId3"/>
          <a:stretch>
            <a:fillRect/>
          </a:stretch>
        </p:blipFill>
        <p:spPr>
          <a:xfrm>
            <a:off x="1663700" y="3041650"/>
            <a:ext cx="5918200" cy="44386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Slide09.gif"/>
          <p:cNvPicPr>
            <a:picLocks noGrp="1" noChangeAspect="1"/>
          </p:cNvPicPr>
          <p:nvPr>
            <p:ph idx="1"/>
          </p:nvPr>
        </p:nvPicPr>
        <p:blipFill>
          <a:blip r:embed="rId2"/>
          <a:srcRect l="-5019" r="-5019"/>
          <a:stretch>
            <a:fillRect/>
          </a:stretch>
        </p:blipFill>
        <p:spPr>
          <a:xfrm>
            <a:off x="-266700" y="0"/>
            <a:ext cx="4749800" cy="3237409"/>
          </a:xfrm>
        </p:spPr>
      </p:pic>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5</a:t>
            </a:fld>
            <a:endParaRPr lang="en-US" dirty="0"/>
          </a:p>
        </p:txBody>
      </p:sp>
      <p:pic>
        <p:nvPicPr>
          <p:cNvPr id="6" name="Picture 5" descr="Slide10.gif"/>
          <p:cNvPicPr>
            <a:picLocks noChangeAspect="1"/>
          </p:cNvPicPr>
          <p:nvPr/>
        </p:nvPicPr>
        <p:blipFill>
          <a:blip r:embed="rId3"/>
          <a:stretch>
            <a:fillRect/>
          </a:stretch>
        </p:blipFill>
        <p:spPr>
          <a:xfrm>
            <a:off x="4127500" y="0"/>
            <a:ext cx="4064000" cy="3048000"/>
          </a:xfrm>
          <a:prstGeom prst="rect">
            <a:avLst/>
          </a:prstGeom>
        </p:spPr>
      </p:pic>
      <p:pic>
        <p:nvPicPr>
          <p:cNvPr id="7" name="Picture 6" descr="Slide11.gif"/>
          <p:cNvPicPr>
            <a:picLocks noChangeAspect="1"/>
          </p:cNvPicPr>
          <p:nvPr/>
        </p:nvPicPr>
        <p:blipFill>
          <a:blip r:embed="rId4"/>
          <a:stretch>
            <a:fillRect/>
          </a:stretch>
        </p:blipFill>
        <p:spPr>
          <a:xfrm>
            <a:off x="2743200" y="3295650"/>
            <a:ext cx="3835400" cy="28765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t>
            </a:r>
            <a:r>
              <a:rPr lang="en-US" smtClean="0"/>
              <a:t>for Networks</a:t>
            </a:r>
            <a:endParaRPr lang="en-US"/>
          </a:p>
        </p:txBody>
      </p:sp>
      <p:pic>
        <p:nvPicPr>
          <p:cNvPr id="5" name="Content Placeholder 4" descr="Slide22.gif"/>
          <p:cNvPicPr>
            <a:picLocks noGrp="1" noChangeAspect="1"/>
          </p:cNvPicPr>
          <p:nvPr>
            <p:ph idx="1"/>
          </p:nvPr>
        </p:nvPicPr>
        <p:blipFill>
          <a:blip r:embed="rId2"/>
          <a:srcRect l="-5019" r="-5019"/>
          <a:stretch>
            <a:fillRect/>
          </a:stretch>
        </p:blipFill>
        <p:spPr>
          <a:xfrm>
            <a:off x="762000" y="925422"/>
            <a:ext cx="7772400" cy="5297578"/>
          </a:xfrm>
        </p:spPr>
      </p:pic>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8251" y="0"/>
            <a:ext cx="8340149" cy="560345"/>
          </a:xfrm>
        </p:spPr>
        <p:txBody>
          <a:bodyPr/>
          <a:lstStyle/>
          <a:p>
            <a:r>
              <a:rPr lang="en-US" dirty="0" smtClean="0"/>
              <a:t>Summary of workshop in Ian Bird Document</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b="1" dirty="0" smtClean="0"/>
              <a:t>General points </a:t>
            </a:r>
          </a:p>
          <a:p>
            <a:pPr>
              <a:buNone/>
            </a:pPr>
            <a:r>
              <a:rPr lang="en-US" dirty="0" smtClean="0"/>
              <a:t>• Today use of available resources, particularly network bandwidth and disk storage is probably not optimal, and reasonable step can be taken to make the existing resources more effective. </a:t>
            </a:r>
          </a:p>
          <a:p>
            <a:pPr>
              <a:buNone/>
            </a:pPr>
            <a:r>
              <a:rPr lang="en-US" dirty="0" smtClean="0"/>
              <a:t>• Using the network to access data when it is not available locally is a reasonable mechanism to improve the efficiency of data access (e.g. 95% of files may be available at a site, the other 5% can be retrieved or accessed remotely, presumably with local caches too). </a:t>
            </a:r>
          </a:p>
          <a:p>
            <a:endParaRPr lang="en-US"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Storage </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sz="1600" dirty="0" smtClean="0"/>
              <a:t>It was </a:t>
            </a:r>
            <a:r>
              <a:rPr lang="en-US" sz="1600" b="1" dirty="0" smtClean="0"/>
              <a:t>clear that traditional HEP use of tape (write once, read very often) is no longer supportable</a:t>
            </a:r>
            <a:r>
              <a:rPr lang="en-US" sz="1600" dirty="0" smtClean="0"/>
              <a:t>. It clearly cannot support the almost random access patterns typical in all but </a:t>
            </a:r>
            <a:r>
              <a:rPr lang="en-US" sz="1600" dirty="0" err="1" smtClean="0"/>
              <a:t>organised</a:t>
            </a:r>
            <a:r>
              <a:rPr lang="en-US" sz="1600" dirty="0" smtClean="0"/>
              <a:t> production scenarios, and there is a distinct mismatch in performance between tape and the consumers. </a:t>
            </a:r>
          </a:p>
          <a:p>
            <a:pPr>
              <a:buNone/>
            </a:pPr>
            <a:r>
              <a:rPr lang="en-US" sz="1600" dirty="0" smtClean="0"/>
              <a:t>• </a:t>
            </a:r>
            <a:r>
              <a:rPr lang="en-US" sz="1600" b="1" dirty="0" smtClean="0"/>
              <a:t>The (tape) archives should be separate from the caching layers, </a:t>
            </a:r>
            <a:r>
              <a:rPr lang="en-US" sz="1600" dirty="0" smtClean="0"/>
              <a:t>and treated as a true archive where data is written and rarely read. The exception is when entire datasets may be brought online by a production manager, or when data has been lost from disk and needs to be recovered. </a:t>
            </a:r>
          </a:p>
          <a:p>
            <a:pPr>
              <a:buNone/>
            </a:pPr>
            <a:r>
              <a:rPr lang="en-US" sz="1600" dirty="0" smtClean="0"/>
              <a:t>• This should simplify the interfaces to both the archive layer and the caches. The </a:t>
            </a:r>
            <a:r>
              <a:rPr lang="en-US" sz="1600" b="1" dirty="0" smtClean="0"/>
              <a:t>interface to the archive can be based on a simple subset of SRM</a:t>
            </a:r>
            <a:r>
              <a:rPr lang="en-US" sz="1600" dirty="0" smtClean="0"/>
              <a:t>, to enable explicit move of data between archive and cache (essentially including bulk operations). </a:t>
            </a:r>
          </a:p>
          <a:p>
            <a:pPr>
              <a:buNone/>
            </a:pPr>
            <a:r>
              <a:rPr lang="en-US" sz="1600" dirty="0" smtClean="0"/>
              <a:t>• This will also </a:t>
            </a:r>
            <a:r>
              <a:rPr lang="en-US" sz="1600" b="1" dirty="0" smtClean="0"/>
              <a:t>allow the use of industrial solutions for managing the archives</a:t>
            </a:r>
            <a:r>
              <a:rPr lang="en-US" sz="1600" dirty="0" smtClean="0"/>
              <a:t>, and puts the use of the large tape systems into the operational mode for which they were designed (as opposed to the way in which HEP traditionally uses them). </a:t>
            </a:r>
          </a:p>
          <a:p>
            <a:pPr>
              <a:buNone/>
            </a:pPr>
            <a:r>
              <a:rPr lang="en-US" sz="1600" dirty="0" smtClean="0"/>
              <a:t>• This </a:t>
            </a:r>
            <a:r>
              <a:rPr lang="en-US" sz="1600" b="1" dirty="0" smtClean="0"/>
              <a:t>also removes the direct connection between cache and archive</a:t>
            </a:r>
            <a:r>
              <a:rPr lang="en-US" sz="1600" dirty="0" smtClean="0"/>
              <a:t>, avoiding that general users can trigger random tape access </a:t>
            </a:r>
          </a:p>
          <a:p>
            <a:endParaRPr lang="en-US" sz="1600"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Data Access Layer </a:t>
            </a:r>
          </a:p>
          <a:p>
            <a:pPr>
              <a:buNone/>
            </a:pPr>
            <a:r>
              <a:rPr lang="en-US" sz="1600" dirty="0" smtClean="0"/>
              <a:t>Improving the efficiency of user access to data, particularly for analysis, was one of the major drivers behind this workshop. </a:t>
            </a:r>
          </a:p>
          <a:p>
            <a:pPr>
              <a:buNone/>
            </a:pPr>
            <a:r>
              <a:rPr lang="en-US" sz="1600" dirty="0" smtClean="0"/>
              <a:t>• It </a:t>
            </a:r>
            <a:r>
              <a:rPr lang="en-US" sz="1600" b="1" dirty="0" smtClean="0"/>
              <a:t>should no longer be assumed that a job will find all the files that it needs at a site. </a:t>
            </a:r>
            <a:r>
              <a:rPr lang="en-US" sz="1600" dirty="0" smtClean="0"/>
              <a:t>Missing data should be accessed remotely or fetched and cached locally. Which is the better mechanism should be investigated. </a:t>
            </a:r>
          </a:p>
          <a:p>
            <a:pPr>
              <a:buNone/>
            </a:pPr>
            <a:r>
              <a:rPr lang="en-US" sz="1600" dirty="0" smtClean="0"/>
              <a:t>• It </a:t>
            </a:r>
            <a:r>
              <a:rPr lang="en-US" sz="1600" b="1" dirty="0" smtClean="0"/>
              <a:t>cannot be assumed that a catalogue is completely up to date</a:t>
            </a:r>
            <a:r>
              <a:rPr lang="en-US" sz="1600" dirty="0" smtClean="0"/>
              <a:t>, and hence it is important that missing data be fetched on demand. </a:t>
            </a:r>
          </a:p>
          <a:p>
            <a:pPr>
              <a:buNone/>
            </a:pPr>
            <a:r>
              <a:rPr lang="en-US" sz="1600" dirty="0" smtClean="0"/>
              <a:t>• </a:t>
            </a:r>
            <a:r>
              <a:rPr lang="en-US" sz="1600" b="1" dirty="0" smtClean="0"/>
              <a:t>Effective caching mechanisms can reduce or </a:t>
            </a:r>
            <a:r>
              <a:rPr lang="en-US" sz="1600" b="1" dirty="0" err="1" smtClean="0"/>
              <a:t>optimise</a:t>
            </a:r>
            <a:r>
              <a:rPr lang="en-US" sz="1600" b="1" dirty="0" smtClean="0"/>
              <a:t> existing usage of disk </a:t>
            </a:r>
            <a:r>
              <a:rPr lang="en-US" sz="1600" dirty="0" smtClean="0"/>
              <a:t>space. Several caching mechanisms and ideas were discussed. Particularly interesting are proxy caches where a proxy at a site manages the interaction between requestors and remote access. </a:t>
            </a:r>
            <a:r>
              <a:rPr lang="en-US" sz="1600" dirty="0" err="1" smtClean="0"/>
              <a:t>o</a:t>
            </a:r>
            <a:r>
              <a:rPr lang="en-US" sz="1600" dirty="0" smtClean="0"/>
              <a:t> It is important that the caching tools and caching algorithms be treated separately. A variety of algorithms may be required in different circumstances and should be supported by the tools. </a:t>
            </a:r>
          </a:p>
          <a:p>
            <a:pPr>
              <a:buNone/>
            </a:pPr>
            <a:r>
              <a:rPr lang="en-US" sz="1600" dirty="0" smtClean="0"/>
              <a:t>• A </a:t>
            </a:r>
            <a:r>
              <a:rPr lang="en-US" sz="1600" b="1" dirty="0" smtClean="0"/>
              <a:t>combination of </a:t>
            </a:r>
            <a:r>
              <a:rPr lang="en-US" sz="1600" b="1" dirty="0" err="1" smtClean="0"/>
              <a:t>organised</a:t>
            </a:r>
            <a:r>
              <a:rPr lang="en-US" sz="1600" b="1" dirty="0" smtClean="0"/>
              <a:t> pre-placement of data and caching </a:t>
            </a:r>
            <a:r>
              <a:rPr lang="en-US" sz="1600" dirty="0" smtClean="0"/>
              <a:t>may be one option. </a:t>
            </a:r>
          </a:p>
          <a:p>
            <a:pPr>
              <a:buNone/>
            </a:pPr>
            <a:r>
              <a:rPr lang="en-US" sz="1600" dirty="0" smtClean="0"/>
              <a:t>• Alternatively it could be that </a:t>
            </a:r>
            <a:r>
              <a:rPr lang="en-US" sz="1600" b="1" dirty="0" smtClean="0"/>
              <a:t>no pre-placement </a:t>
            </a:r>
            <a:r>
              <a:rPr lang="en-US" sz="1600" dirty="0" smtClean="0"/>
              <a:t>is needed and that data popularity will define what gets into the caches. </a:t>
            </a:r>
          </a:p>
          <a:p>
            <a:pPr>
              <a:buNone/>
            </a:pPr>
            <a:r>
              <a:rPr lang="en-US" sz="1600" dirty="0" smtClean="0"/>
              <a:t>• The </a:t>
            </a:r>
            <a:r>
              <a:rPr lang="en-US" sz="1600" b="1" dirty="0" smtClean="0"/>
              <a:t>desired model of data access by the application is that of the file system</a:t>
            </a:r>
            <a:r>
              <a:rPr lang="en-US" sz="1600" dirty="0" smtClean="0"/>
              <a:t>. I.e. the job should be able to open, read, etc. and not have to concern itself with the underlying mechanisms. Complexities such as SRM should not be visible to the user. </a:t>
            </a:r>
          </a:p>
          <a:p>
            <a:endParaRPr lang="en-US" sz="1600" dirty="0"/>
          </a:p>
        </p:txBody>
      </p:sp>
      <p:sp>
        <p:nvSpPr>
          <p:cNvPr id="4" name="Slide Number Placeholder 3"/>
          <p:cNvSpPr>
            <a:spLocks noGrp="1"/>
          </p:cNvSpPr>
          <p:nvPr>
            <p:ph type="sldNum" sz="quarter" idx="10"/>
          </p:nvPr>
        </p:nvSpPr>
        <p:spPr/>
        <p:txBody>
          <a:bodyPr/>
          <a:lstStyle/>
          <a:p>
            <a:pPr>
              <a:defRPr/>
            </a:pPr>
            <a:fld id="{038AB4BC-D760-449D-A975-B1B41586F3D1}"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Japanese Art">
  <a:themeElements>
    <a:clrScheme name="">
      <a:dk1>
        <a:srgbClr val="000000"/>
      </a:dk1>
      <a:lt1>
        <a:srgbClr val="FFFFFF"/>
      </a:lt1>
      <a:dk2>
        <a:srgbClr val="23005F"/>
      </a:dk2>
      <a:lt2>
        <a:srgbClr val="808080"/>
      </a:lt2>
      <a:accent1>
        <a:srgbClr val="C70000"/>
      </a:accent1>
      <a:accent2>
        <a:srgbClr val="5554FF"/>
      </a:accent2>
      <a:accent3>
        <a:srgbClr val="FFFFFF"/>
      </a:accent3>
      <a:accent4>
        <a:srgbClr val="000000"/>
      </a:accent4>
      <a:accent5>
        <a:srgbClr val="E0AAAA"/>
      </a:accent5>
      <a:accent6>
        <a:srgbClr val="4C4BE7"/>
      </a:accent6>
      <a:hlink>
        <a:srgbClr val="111A99"/>
      </a:hlink>
      <a:folHlink>
        <a:srgbClr val="99CC00"/>
      </a:folHlink>
    </a:clrScheme>
    <a:fontScheme name="Japanese Art">
      <a:majorFont>
        <a:latin typeface="Futur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000" b="0" i="0" u="none" strike="noStrike" cap="none" normalizeH="0" baseline="0" smtClean="0">
            <a:ln>
              <a:noFill/>
            </a:ln>
            <a:solidFill>
              <a:srgbClr val="660066"/>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000" b="0" i="0" u="none" strike="noStrike" cap="none" normalizeH="0" baseline="0" smtClean="0">
            <a:ln>
              <a:noFill/>
            </a:ln>
            <a:solidFill>
              <a:srgbClr val="660066"/>
            </a:solidFill>
            <a:effectLst/>
            <a:latin typeface="Arial" charset="0"/>
          </a:defRPr>
        </a:defPPr>
      </a:lstStyle>
    </a:lnDef>
  </a:objectDefaults>
  <a:extraClrSchemeLst>
    <a:extraClrScheme>
      <a:clrScheme name="Japanese Art 1">
        <a:dk1>
          <a:srgbClr val="000000"/>
        </a:dk1>
        <a:lt1>
          <a:srgbClr val="D9C641"/>
        </a:lt1>
        <a:dk2>
          <a:srgbClr val="23005F"/>
        </a:dk2>
        <a:lt2>
          <a:srgbClr val="808080"/>
        </a:lt2>
        <a:accent1>
          <a:srgbClr val="C70000"/>
        </a:accent1>
        <a:accent2>
          <a:srgbClr val="5554FF"/>
        </a:accent2>
        <a:accent3>
          <a:srgbClr val="E9DFB0"/>
        </a:accent3>
        <a:accent4>
          <a:srgbClr val="000000"/>
        </a:accent4>
        <a:accent5>
          <a:srgbClr val="E0AAAA"/>
        </a:accent5>
        <a:accent6>
          <a:srgbClr val="4C4B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19611</TotalTime>
  <Words>2006</Words>
  <Application>Microsoft Macintosh PowerPoint</Application>
  <PresentationFormat>On-screen Show (4:3)</PresentationFormat>
  <Paragraphs>114</Paragraphs>
  <Slides>17</Slides>
  <Notes>1</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Japanese Art</vt:lpstr>
      <vt:lpstr> WLCG and Data management Prototypes September 2010  Ruth  Interested in what people want OSG to do in this area… </vt:lpstr>
      <vt:lpstr>History</vt:lpstr>
      <vt:lpstr>Slide 3</vt:lpstr>
      <vt:lpstr>Slide 4</vt:lpstr>
      <vt:lpstr>Slide 5</vt:lpstr>
      <vt:lpstr>Planning for Networks</vt:lpstr>
      <vt:lpstr>Summary of workshop in Ian Bird Document</vt:lpstr>
      <vt:lpstr> Storage </vt:lpstr>
      <vt:lpstr>Slide 9</vt:lpstr>
      <vt:lpstr>Slide 10</vt:lpstr>
      <vt:lpstr>Namespaces, Catalogues, Authorization, etc.</vt:lpstr>
      <vt:lpstr>Slide 12</vt:lpstr>
      <vt:lpstr>Proposed Demonstrator projects - updated </vt:lpstr>
      <vt:lpstr>Proposed Demonstrator projects - updated </vt:lpstr>
      <vt:lpstr>Driving ideas that all prototypes strive for:</vt:lpstr>
      <vt:lpstr>Slide 16</vt:lpstr>
      <vt:lpstr>Slide 17</vt:lpstr>
    </vt:vector>
  </TitlesOfParts>
  <Manager/>
  <Company>Fermilab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PjM Report for OSG Review Jan-2009</dc:title>
  <dc:creator>Chander Sehgal</dc:creator>
  <cp:keywords/>
  <cp:lastModifiedBy>Ruth Pordes</cp:lastModifiedBy>
  <cp:revision>869</cp:revision>
  <cp:lastPrinted>2010-08-17T19:25:00Z</cp:lastPrinted>
  <dcterms:created xsi:type="dcterms:W3CDTF">2010-09-21T19:56:52Z</dcterms:created>
  <dcterms:modified xsi:type="dcterms:W3CDTF">2010-09-21T19:59:01Z</dcterms:modified>
</cp:coreProperties>
</file>