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5" r:id="rId5"/>
    <p:sldId id="266" r:id="rId6"/>
    <p:sldId id="267" r:id="rId7"/>
    <p:sldId id="272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D49A-372B-49B9-88F4-4E3DABB8AAE7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44EA8-AC52-48EA-9908-72E3FC318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ATLAS Data Management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Hironori Ito</a:t>
            </a:r>
          </a:p>
          <a:p>
            <a:r>
              <a:rPr lang="en-US" dirty="0" smtClean="0"/>
              <a:t>Brookhaven National Laboratory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(continue…)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hierarchical transfer models require T1s to have extra temporary space and network bandwidth because all traffic must go through T1s when transfers are done between two different T2s.</a:t>
            </a:r>
          </a:p>
          <a:p>
            <a:pPr lvl="1"/>
            <a:r>
              <a:rPr lang="en-US" dirty="0" smtClean="0"/>
              <a:t>Deletion of temporary files at T1s can become problematic.</a:t>
            </a:r>
          </a:p>
          <a:p>
            <a:pPr lvl="1"/>
            <a:r>
              <a:rPr lang="en-US" dirty="0" smtClean="0"/>
              <a:t>T1s can possibly become network bottleneck.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(continue…)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generally want to have their datasets at (or close to) their own institution instead of sites where jobs were run.</a:t>
            </a:r>
          </a:p>
          <a:p>
            <a:pPr lvl="1"/>
            <a:r>
              <a:rPr lang="en-US" dirty="0" smtClean="0"/>
              <a:t>Users must request transfers once jobs are done.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Transfer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Stop pre-placement of data. </a:t>
            </a:r>
          </a:p>
          <a:p>
            <a:pPr lvl="1"/>
            <a:r>
              <a:rPr lang="en-US" dirty="0" smtClean="0"/>
              <a:t>Large fraction of data were never used at T2s while the small fraction of data were used repeatedly.</a:t>
            </a:r>
          </a:p>
          <a:p>
            <a:pPr lvl="1"/>
            <a:r>
              <a:rPr lang="en-US" dirty="0" smtClean="0"/>
              <a:t>PANDA dynamically send input datasets to T2s from T1.</a:t>
            </a:r>
          </a:p>
          <a:p>
            <a:pPr lvl="2"/>
            <a:r>
              <a:rPr lang="en-US" dirty="0" smtClean="0"/>
              <a:t>All user analysis jobs without input datasets at any of T2s will be run at T1 first.  </a:t>
            </a:r>
          </a:p>
          <a:p>
            <a:pPr lvl="2"/>
            <a:r>
              <a:rPr lang="en-US" dirty="0" smtClean="0"/>
              <a:t>At the same time, the input datasets of these jobs will be sent to T2(s) because of the expectation that they will likely be used again.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Modified Transfer Models (continue…)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Allow some inter-clouds transfer outside of T1s.</a:t>
            </a:r>
          </a:p>
          <a:p>
            <a:pPr lvl="1"/>
            <a:r>
              <a:rPr lang="en-US" dirty="0" smtClean="0"/>
              <a:t>Reduce number of hopping=Reduce maintenance.</a:t>
            </a:r>
          </a:p>
        </p:txBody>
      </p:sp>
      <p:sp>
        <p:nvSpPr>
          <p:cNvPr id="7" name="Oval 6"/>
          <p:cNvSpPr/>
          <p:nvPr/>
        </p:nvSpPr>
        <p:spPr>
          <a:xfrm>
            <a:off x="685800" y="3124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 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2400" y="4343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 A1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219200" y="4343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 A2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048000" y="3124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 B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514600" y="4343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 B1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581400" y="4343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 B2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8" idx="0"/>
            <a:endCxn id="7" idx="3"/>
          </p:cNvCxnSpPr>
          <p:nvPr/>
        </p:nvCxnSpPr>
        <p:spPr>
          <a:xfrm rot="5400000" flipH="1" flipV="1">
            <a:off x="495300" y="4018990"/>
            <a:ext cx="438711" cy="2101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0"/>
            <a:endCxn id="7" idx="5"/>
          </p:cNvCxnSpPr>
          <p:nvPr/>
        </p:nvCxnSpPr>
        <p:spPr>
          <a:xfrm rot="16200000" flipV="1">
            <a:off x="1351990" y="4018989"/>
            <a:ext cx="438711" cy="2101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  <a:endCxn id="10" idx="2"/>
          </p:cNvCxnSpPr>
          <p:nvPr/>
        </p:nvCxnSpPr>
        <p:spPr>
          <a:xfrm>
            <a:off x="1600200" y="3581400"/>
            <a:ext cx="14478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3"/>
            <a:endCxn id="11" idx="0"/>
          </p:cNvCxnSpPr>
          <p:nvPr/>
        </p:nvCxnSpPr>
        <p:spPr>
          <a:xfrm rot="5400000">
            <a:off x="2857501" y="4018989"/>
            <a:ext cx="438711" cy="2101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5"/>
            <a:endCxn id="12" idx="0"/>
          </p:cNvCxnSpPr>
          <p:nvPr/>
        </p:nvCxnSpPr>
        <p:spPr>
          <a:xfrm rot="16200000" flipH="1">
            <a:off x="3714189" y="4018988"/>
            <a:ext cx="438711" cy="2101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181600" y="3124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 A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648200" y="4343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 A1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715000" y="4343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 A2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7543800" y="3124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 B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7010400" y="4343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 B1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8077200" y="4343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 B2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3" idx="3"/>
            <a:endCxn id="34" idx="0"/>
          </p:cNvCxnSpPr>
          <p:nvPr/>
        </p:nvCxnSpPr>
        <p:spPr>
          <a:xfrm rot="5400000">
            <a:off x="7353301" y="4018989"/>
            <a:ext cx="438711" cy="2101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3" idx="5"/>
            <a:endCxn id="35" idx="0"/>
          </p:cNvCxnSpPr>
          <p:nvPr/>
        </p:nvCxnSpPr>
        <p:spPr>
          <a:xfrm rot="16200000" flipH="1">
            <a:off x="8209989" y="4018988"/>
            <a:ext cx="438711" cy="2101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1" idx="7"/>
            <a:endCxn id="33" idx="2"/>
          </p:cNvCxnSpPr>
          <p:nvPr/>
        </p:nvCxnSpPr>
        <p:spPr>
          <a:xfrm rot="5400000" flipH="1" flipV="1">
            <a:off x="6038289" y="2971801"/>
            <a:ext cx="895911" cy="21151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2" idx="7"/>
            <a:endCxn id="33" idx="2"/>
          </p:cNvCxnSpPr>
          <p:nvPr/>
        </p:nvCxnSpPr>
        <p:spPr>
          <a:xfrm rot="5400000" flipH="1" flipV="1">
            <a:off x="6571689" y="3505201"/>
            <a:ext cx="895911" cy="10483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32" idx="4"/>
            <a:endCxn id="34" idx="4"/>
          </p:cNvCxnSpPr>
          <p:nvPr/>
        </p:nvCxnSpPr>
        <p:spPr>
          <a:xfrm rot="16200000" flipH="1">
            <a:off x="6819900" y="4610100"/>
            <a:ext cx="1588" cy="1295400"/>
          </a:xfrm>
          <a:prstGeom prst="curvedConnector3">
            <a:avLst>
              <a:gd name="adj1" fmla="val 14395466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31" idx="4"/>
            <a:endCxn id="34" idx="4"/>
          </p:cNvCxnSpPr>
          <p:nvPr/>
        </p:nvCxnSpPr>
        <p:spPr>
          <a:xfrm rot="16200000" flipH="1">
            <a:off x="6286500" y="4076700"/>
            <a:ext cx="1588" cy="2362200"/>
          </a:xfrm>
          <a:prstGeom prst="curvedConnector3">
            <a:avLst>
              <a:gd name="adj1" fmla="val 14395466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66800" y="57912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Monitoring and debugging of long distance, inter-clouds network can become very problematic.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 to non-DDM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Although DDM is a nice automated system, DDM requires certain minimum requirements at a storage site:</a:t>
            </a:r>
          </a:p>
          <a:p>
            <a:pPr lvl="1"/>
            <a:r>
              <a:rPr lang="en-US" dirty="0" smtClean="0"/>
              <a:t>SRM end points with specific space tokens and checksum capabilities.</a:t>
            </a:r>
          </a:p>
          <a:p>
            <a:pPr lvl="1"/>
            <a:r>
              <a:rPr lang="en-US" dirty="0" smtClean="0"/>
              <a:t>Registration of sites to various information systems: </a:t>
            </a:r>
            <a:r>
              <a:rPr lang="en-US" dirty="0" err="1" smtClean="0"/>
              <a:t>oim</a:t>
            </a:r>
            <a:r>
              <a:rPr lang="en-US" dirty="0" smtClean="0"/>
              <a:t>, </a:t>
            </a:r>
            <a:r>
              <a:rPr lang="en-US" dirty="0" err="1" smtClean="0"/>
              <a:t>bdii</a:t>
            </a:r>
            <a:r>
              <a:rPr lang="en-US" dirty="0" smtClean="0"/>
              <a:t> and atlas (</a:t>
            </a:r>
            <a:r>
              <a:rPr lang="en-US" dirty="0" err="1" smtClean="0"/>
              <a:t>ToA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Must pass regular tests.</a:t>
            </a:r>
          </a:p>
          <a:p>
            <a:pPr lvl="2"/>
            <a:r>
              <a:rPr lang="en-US" dirty="0" smtClean="0"/>
              <a:t>SAM and ATLAS functional test</a:t>
            </a:r>
          </a:p>
          <a:p>
            <a:pPr lvl="2"/>
            <a:r>
              <a:rPr lang="en-US" dirty="0" smtClean="0"/>
              <a:t>If failed, sites can/will be temporary blocked.</a:t>
            </a:r>
          </a:p>
          <a:p>
            <a:pPr lvl="1"/>
            <a:r>
              <a:rPr lang="en-US" dirty="0" smtClean="0"/>
              <a:t>Must respond to a problem ticket issued by a shifter within reasonable time period.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Transferring to non-DDM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T3s are expected to lack expertise and/or man-power needed to become ATLAS DDM sites.  </a:t>
            </a:r>
          </a:p>
          <a:p>
            <a:r>
              <a:rPr lang="en-US" dirty="0" smtClean="0"/>
              <a:t>However, data still needs to be transferred to T3s.</a:t>
            </a:r>
          </a:p>
          <a:p>
            <a:pPr lvl="1"/>
            <a:r>
              <a:rPr lang="en-US" dirty="0" smtClean="0"/>
              <a:t>Users want to keep their own datasets.</a:t>
            </a:r>
          </a:p>
          <a:p>
            <a:pPr lvl="1"/>
            <a:r>
              <a:rPr lang="en-US" dirty="0" smtClean="0"/>
              <a:t>Users want to use own institutional clusters for their analysis jobs (debugging and testing especially).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requirements </a:t>
            </a:r>
            <a:br>
              <a:rPr lang="en-US" dirty="0" smtClean="0"/>
            </a:br>
            <a:r>
              <a:rPr lang="en-US" dirty="0" smtClean="0"/>
              <a:t>for non-DDM managed transfers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avoid chaotic situations caused by large number of </a:t>
            </a:r>
            <a:r>
              <a:rPr lang="en-US" dirty="0" smtClean="0"/>
              <a:t>transfers </a:t>
            </a:r>
            <a:r>
              <a:rPr lang="en-US" dirty="0" smtClean="0"/>
              <a:t>from many individual users, some controls are needed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Avoid DOS at T0/T1s/T2s production sites!!!</a:t>
            </a:r>
            <a:endParaRPr lang="en-US" dirty="0" smtClean="0"/>
          </a:p>
          <a:p>
            <a:r>
              <a:rPr lang="en-US" dirty="0" smtClean="0"/>
              <a:t>Use already existing tools as much as possible.</a:t>
            </a:r>
          </a:p>
          <a:p>
            <a:r>
              <a:rPr lang="en-US" dirty="0" smtClean="0"/>
              <a:t>Minimize the man power.</a:t>
            </a:r>
          </a:p>
          <a:p>
            <a:r>
              <a:rPr lang="en-US" dirty="0" smtClean="0"/>
              <a:t>Transfers must be reasonably </a:t>
            </a:r>
            <a:r>
              <a:rPr lang="en-US" dirty="0" smtClean="0"/>
              <a:t>fast</a:t>
            </a:r>
            <a:r>
              <a:rPr lang="en-US" dirty="0" smtClean="0"/>
              <a:t> </a:t>
            </a:r>
            <a:r>
              <a:rPr lang="en-US" dirty="0" smtClean="0"/>
              <a:t>(or at least, it should work as good as user’s expectation.)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possible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 dq2-client (dq2-get) with FTS </a:t>
            </a:r>
            <a:r>
              <a:rPr lang="en-US" dirty="0" err="1" smtClean="0"/>
              <a:t>plugin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Submit request directly to FTS (compare with dq2-get)</a:t>
            </a:r>
          </a:p>
          <a:p>
            <a:pPr lvl="1"/>
            <a:r>
              <a:rPr lang="en-US" dirty="0" smtClean="0"/>
              <a:t>Provide the protection and control for T0/T1s/T2s.</a:t>
            </a:r>
          </a:p>
          <a:p>
            <a:pPr lvl="1"/>
            <a:r>
              <a:rPr lang="en-US" dirty="0" smtClean="0"/>
              <a:t>Requests are queued.</a:t>
            </a:r>
          </a:p>
          <a:p>
            <a:pPr lvl="1"/>
            <a:r>
              <a:rPr lang="en-US" dirty="0" smtClean="0"/>
              <a:t>Logs are visible.</a:t>
            </a:r>
          </a:p>
          <a:p>
            <a:pPr lvl="1"/>
            <a:r>
              <a:rPr lang="en-US" dirty="0" smtClean="0"/>
              <a:t>Performance can be monitored.</a:t>
            </a:r>
          </a:p>
          <a:p>
            <a:r>
              <a:rPr lang="en-US" dirty="0" smtClean="0"/>
              <a:t>Some things must be done by users (since DQ2 SS and central services are not there.) </a:t>
            </a:r>
          </a:p>
          <a:p>
            <a:pPr lvl="1"/>
            <a:r>
              <a:rPr lang="en-US" dirty="0" smtClean="0"/>
              <a:t>User must specify source sites.</a:t>
            </a:r>
          </a:p>
          <a:p>
            <a:pPr lvl="1"/>
            <a:r>
              <a:rPr lang="en-US" dirty="0" smtClean="0"/>
              <a:t>User should know the total size of data and make sure that the site has enough space.</a:t>
            </a:r>
          </a:p>
          <a:p>
            <a:pPr lvl="1"/>
            <a:r>
              <a:rPr lang="en-US" dirty="0" smtClean="0"/>
              <a:t>User should have some reasonable expectation of </a:t>
            </a:r>
            <a:r>
              <a:rPr lang="en-US" dirty="0" err="1" smtClean="0"/>
              <a:t>delievery</a:t>
            </a:r>
            <a:r>
              <a:rPr lang="en-US" dirty="0" smtClean="0"/>
              <a:t> time.</a:t>
            </a:r>
          </a:p>
          <a:p>
            <a:pPr lvl="1"/>
            <a:r>
              <a:rPr lang="en-US" dirty="0" smtClean="0"/>
              <a:t>User must check if all transfers successful.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T3 file catalog?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LFC file catalog (in default). </a:t>
            </a:r>
          </a:p>
          <a:p>
            <a:pPr lvl="1"/>
            <a:r>
              <a:rPr lang="en-US" dirty="0" smtClean="0"/>
              <a:t>US T3s can use BNL T3 LFCs if desired. </a:t>
            </a:r>
          </a:p>
          <a:p>
            <a:r>
              <a:rPr lang="en-US" dirty="0" smtClean="0"/>
              <a:t>SE must become file catalog.</a:t>
            </a:r>
          </a:p>
          <a:p>
            <a:pPr lvl="1"/>
            <a:r>
              <a:rPr lang="en-US" dirty="0" smtClean="0"/>
              <a:t>Directory structure should become catalog.</a:t>
            </a:r>
          </a:p>
          <a:p>
            <a:pPr lvl="2"/>
            <a:r>
              <a:rPr lang="en-US" dirty="0" smtClean="0"/>
              <a:t>In ATLAS DDM, files are stored with certain directory structures, identified by name of datasets: project name, version</a:t>
            </a:r>
          </a:p>
          <a:p>
            <a:pPr lvl="1"/>
            <a:r>
              <a:rPr lang="en-US" dirty="0" smtClean="0"/>
              <a:t>Performance can be issue?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management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Deletion is a pain.</a:t>
            </a:r>
          </a:p>
          <a:p>
            <a:pPr lvl="1"/>
            <a:r>
              <a:rPr lang="en-US" dirty="0" smtClean="0"/>
              <a:t>Deciding what to delete.</a:t>
            </a:r>
          </a:p>
          <a:p>
            <a:pPr lvl="1"/>
            <a:r>
              <a:rPr lang="en-US" dirty="0" smtClean="0"/>
              <a:t>How fast files can be deleted.</a:t>
            </a:r>
          </a:p>
          <a:p>
            <a:r>
              <a:rPr lang="en-US" dirty="0" smtClean="0"/>
              <a:t>Synchronizing various catalogs can be problematic.</a:t>
            </a:r>
          </a:p>
          <a:p>
            <a:pPr lvl="1"/>
            <a:r>
              <a:rPr lang="en-US" dirty="0" smtClean="0"/>
              <a:t>Dataset catalog, replica catalogs, file system on storage.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DDM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DDM central services</a:t>
            </a:r>
          </a:p>
          <a:p>
            <a:pPr lvl="1"/>
            <a:r>
              <a:rPr lang="en-US" dirty="0" smtClean="0"/>
              <a:t>Subscription</a:t>
            </a:r>
          </a:p>
          <a:p>
            <a:pPr lvl="1"/>
            <a:r>
              <a:rPr lang="en-US" dirty="0" smtClean="0"/>
              <a:t>Dataset </a:t>
            </a:r>
            <a:r>
              <a:rPr lang="en-US" dirty="0" smtClean="0"/>
              <a:t>catalogs</a:t>
            </a:r>
          </a:p>
          <a:p>
            <a:pPr lvl="2"/>
            <a:r>
              <a:rPr lang="en-US" dirty="0" smtClean="0"/>
              <a:t>List of files in a dataset</a:t>
            </a:r>
            <a:endParaRPr lang="en-US" dirty="0" smtClean="0"/>
          </a:p>
          <a:p>
            <a:pPr lvl="1"/>
            <a:r>
              <a:rPr lang="en-US" dirty="0" smtClean="0"/>
              <a:t>Replica </a:t>
            </a:r>
            <a:r>
              <a:rPr lang="en-US" dirty="0" smtClean="0"/>
              <a:t>catalogs</a:t>
            </a:r>
          </a:p>
          <a:p>
            <a:pPr lvl="2"/>
            <a:r>
              <a:rPr lang="en-US" dirty="0" smtClean="0"/>
              <a:t>List of sites in a datasets</a:t>
            </a:r>
            <a:endParaRPr lang="en-US" dirty="0" smtClean="0"/>
          </a:p>
          <a:p>
            <a:pPr lvl="1"/>
            <a:r>
              <a:rPr lang="en-US" dirty="0" smtClean="0"/>
              <a:t>Deletion</a:t>
            </a:r>
          </a:p>
          <a:p>
            <a:pPr lvl="1"/>
            <a:r>
              <a:rPr lang="en-US" dirty="0" smtClean="0"/>
              <a:t>Popularity</a:t>
            </a:r>
          </a:p>
          <a:p>
            <a:pPr lvl="2"/>
            <a:r>
              <a:rPr lang="en-US" dirty="0" smtClean="0"/>
              <a:t>Count access of datasets</a:t>
            </a:r>
            <a:endParaRPr lang="en-US" dirty="0" smtClean="0"/>
          </a:p>
          <a:p>
            <a:pPr lvl="1"/>
            <a:r>
              <a:rPr lang="en-US" dirty="0" smtClean="0"/>
              <a:t>Blacklist</a:t>
            </a:r>
          </a:p>
          <a:p>
            <a:pPr lvl="2"/>
            <a:r>
              <a:rPr lang="en-US" dirty="0" smtClean="0"/>
              <a:t>Allow/disallow transfer to/from sites</a:t>
            </a:r>
            <a:endParaRPr lang="en-US" dirty="0" smtClean="0"/>
          </a:p>
          <a:p>
            <a:r>
              <a:rPr lang="en-US" dirty="0" smtClean="0"/>
              <a:t>DQ2 Site service</a:t>
            </a:r>
          </a:p>
          <a:p>
            <a:pPr lvl="1"/>
            <a:r>
              <a:rPr lang="en-US" dirty="0" smtClean="0"/>
              <a:t>Request queues for particular </a:t>
            </a:r>
            <a:r>
              <a:rPr lang="en-US" dirty="0" smtClean="0"/>
              <a:t>sites</a:t>
            </a:r>
            <a:endParaRPr lang="en-US" dirty="0" smtClean="0"/>
          </a:p>
          <a:p>
            <a:pPr lvl="1"/>
            <a:r>
              <a:rPr lang="en-US" dirty="0" smtClean="0"/>
              <a:t>Submit FTS </a:t>
            </a:r>
            <a:r>
              <a:rPr lang="en-US" dirty="0" smtClean="0"/>
              <a:t>transfers</a:t>
            </a:r>
          </a:p>
          <a:p>
            <a:r>
              <a:rPr lang="en-US" dirty="0" smtClean="0"/>
              <a:t>Deletion site services</a:t>
            </a:r>
          </a:p>
          <a:p>
            <a:pPr lvl="1"/>
            <a:r>
              <a:rPr lang="en-US" dirty="0" smtClean="0"/>
              <a:t>Similar to DQ2 SS, but manage deletion instead of transfers</a:t>
            </a:r>
            <a:endParaRPr lang="en-US" dirty="0" smtClean="0"/>
          </a:p>
          <a:p>
            <a:r>
              <a:rPr lang="en-US" dirty="0" smtClean="0"/>
              <a:t>Cloud FTS</a:t>
            </a:r>
          </a:p>
          <a:p>
            <a:pPr lvl="1"/>
            <a:r>
              <a:rPr lang="en-US" dirty="0" smtClean="0"/>
              <a:t>Channels: defined for SRM end points</a:t>
            </a:r>
          </a:p>
          <a:p>
            <a:pPr lvl="1"/>
            <a:r>
              <a:rPr lang="en-US" dirty="0" smtClean="0"/>
              <a:t>Sites information are obtained from LCG BDII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52227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smtClean="0"/>
              <a:t>d</a:t>
            </a:r>
            <a:r>
              <a:rPr lang="en-US" dirty="0" smtClean="0"/>
              <a:t>iagram of file transfers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1600200"/>
            <a:ext cx="1219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86200" y="1371600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Central Services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90800" y="3048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DQ2 SS 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114800" y="3048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DQ2 SS B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638800" y="3048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DQ2 SS 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828800" y="4648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FTS </a:t>
            </a:r>
          </a:p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3"/>
            <a:endCxn id="5" idx="2"/>
          </p:cNvCxnSpPr>
          <p:nvPr/>
        </p:nvCxnSpPr>
        <p:spPr>
          <a:xfrm>
            <a:off x="2286000" y="2057400"/>
            <a:ext cx="16002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76600" y="4648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FTS b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953000" y="4648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FTS c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5" idx="4"/>
            <a:endCxn id="8" idx="0"/>
          </p:cNvCxnSpPr>
          <p:nvPr/>
        </p:nvCxnSpPr>
        <p:spPr>
          <a:xfrm rot="5400000">
            <a:off x="4419600" y="2895600"/>
            <a:ext cx="3048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6" idx="7"/>
          </p:cNvCxnSpPr>
          <p:nvPr/>
        </p:nvCxnSpPr>
        <p:spPr>
          <a:xfrm rot="5400000">
            <a:off x="3409390" y="2504234"/>
            <a:ext cx="639577" cy="71577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5"/>
            <a:endCxn id="9" idx="1"/>
          </p:cNvCxnSpPr>
          <p:nvPr/>
        </p:nvCxnSpPr>
        <p:spPr>
          <a:xfrm rot="16200000" flipH="1">
            <a:off x="5095034" y="2504233"/>
            <a:ext cx="639577" cy="71577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553200" y="4648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FTS d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6" idx="4"/>
            <a:endCxn id="10" idx="0"/>
          </p:cNvCxnSpPr>
          <p:nvPr/>
        </p:nvCxnSpPr>
        <p:spPr>
          <a:xfrm rot="5400000">
            <a:off x="2324100" y="3924300"/>
            <a:ext cx="685800" cy="76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" idx="4"/>
            <a:endCxn id="16" idx="0"/>
          </p:cNvCxnSpPr>
          <p:nvPr/>
        </p:nvCxnSpPr>
        <p:spPr>
          <a:xfrm rot="16200000" flipH="1">
            <a:off x="3048000" y="3962400"/>
            <a:ext cx="685800" cy="685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" idx="4"/>
            <a:endCxn id="17" idx="0"/>
          </p:cNvCxnSpPr>
          <p:nvPr/>
        </p:nvCxnSpPr>
        <p:spPr>
          <a:xfrm rot="16200000" flipH="1">
            <a:off x="3886200" y="3124200"/>
            <a:ext cx="685800" cy="2362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" idx="4"/>
            <a:endCxn id="39" idx="0"/>
          </p:cNvCxnSpPr>
          <p:nvPr/>
        </p:nvCxnSpPr>
        <p:spPr>
          <a:xfrm rot="16200000" flipH="1">
            <a:off x="4686300" y="2324100"/>
            <a:ext cx="685800" cy="3962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4"/>
            <a:endCxn id="10" idx="0"/>
          </p:cNvCxnSpPr>
          <p:nvPr/>
        </p:nvCxnSpPr>
        <p:spPr>
          <a:xfrm rot="5400000">
            <a:off x="3086100" y="3162300"/>
            <a:ext cx="685800" cy="2286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8" idx="4"/>
            <a:endCxn id="39" idx="0"/>
          </p:cNvCxnSpPr>
          <p:nvPr/>
        </p:nvCxnSpPr>
        <p:spPr>
          <a:xfrm rot="16200000" flipH="1">
            <a:off x="5448300" y="3086100"/>
            <a:ext cx="685800" cy="2438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8" idx="4"/>
            <a:endCxn id="16" idx="0"/>
          </p:cNvCxnSpPr>
          <p:nvPr/>
        </p:nvCxnSpPr>
        <p:spPr>
          <a:xfrm rot="5400000">
            <a:off x="3810000" y="3886200"/>
            <a:ext cx="685800" cy="838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8" idx="4"/>
            <a:endCxn id="17" idx="0"/>
          </p:cNvCxnSpPr>
          <p:nvPr/>
        </p:nvCxnSpPr>
        <p:spPr>
          <a:xfrm rot="16200000" flipH="1">
            <a:off x="4648200" y="3886200"/>
            <a:ext cx="685800" cy="838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9" idx="4"/>
            <a:endCxn id="39" idx="0"/>
          </p:cNvCxnSpPr>
          <p:nvPr/>
        </p:nvCxnSpPr>
        <p:spPr>
          <a:xfrm rot="16200000" flipH="1">
            <a:off x="6210300" y="3848100"/>
            <a:ext cx="685800" cy="914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9" idx="4"/>
            <a:endCxn id="17" idx="0"/>
          </p:cNvCxnSpPr>
          <p:nvPr/>
        </p:nvCxnSpPr>
        <p:spPr>
          <a:xfrm rot="5400000">
            <a:off x="5410200" y="3962400"/>
            <a:ext cx="685800" cy="685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9" idx="4"/>
            <a:endCxn id="16" idx="0"/>
          </p:cNvCxnSpPr>
          <p:nvPr/>
        </p:nvCxnSpPr>
        <p:spPr>
          <a:xfrm rot="5400000">
            <a:off x="4572000" y="3124200"/>
            <a:ext cx="685800" cy="2362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" idx="4"/>
            <a:endCxn id="10" idx="0"/>
          </p:cNvCxnSpPr>
          <p:nvPr/>
        </p:nvCxnSpPr>
        <p:spPr>
          <a:xfrm rot="5400000">
            <a:off x="3848100" y="2400300"/>
            <a:ext cx="685800" cy="3810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ounded Rectangle 99"/>
          <p:cNvSpPr/>
          <p:nvPr/>
        </p:nvSpPr>
        <p:spPr>
          <a:xfrm>
            <a:off x="3124200" y="6172200"/>
            <a:ext cx="914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  n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5334000" y="6172200"/>
            <a:ext cx="914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  m</a:t>
            </a:r>
          </a:p>
        </p:txBody>
      </p:sp>
      <p:cxnSp>
        <p:nvCxnSpPr>
          <p:cNvPr id="104" name="Straight Arrow Connector 103"/>
          <p:cNvCxnSpPr>
            <a:stCxn id="100" idx="3"/>
            <a:endCxn id="102" idx="1"/>
          </p:cNvCxnSpPr>
          <p:nvPr/>
        </p:nvCxnSpPr>
        <p:spPr>
          <a:xfrm>
            <a:off x="4038600" y="6438900"/>
            <a:ext cx="12954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6" idx="4"/>
            <a:endCxn id="100" idx="0"/>
          </p:cNvCxnSpPr>
          <p:nvPr/>
        </p:nvCxnSpPr>
        <p:spPr>
          <a:xfrm rot="5400000">
            <a:off x="3352800" y="5791200"/>
            <a:ext cx="609600" cy="152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6" idx="4"/>
            <a:endCxn id="102" idx="0"/>
          </p:cNvCxnSpPr>
          <p:nvPr/>
        </p:nvCxnSpPr>
        <p:spPr>
          <a:xfrm rot="16200000" flipH="1">
            <a:off x="4457700" y="4838700"/>
            <a:ext cx="609600" cy="2057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7315200" y="3352800"/>
            <a:ext cx="1676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LFC(s)</a:t>
            </a:r>
          </a:p>
          <a:p>
            <a:pPr algn="ctr"/>
            <a:r>
              <a:rPr lang="en-US" dirty="0" smtClean="0"/>
              <a:t>File Catalog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934200" y="1600200"/>
            <a:ext cx="152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Replica</a:t>
            </a:r>
          </a:p>
          <a:p>
            <a:pPr algn="ctr"/>
            <a:r>
              <a:rPr lang="en-US" dirty="0" smtClean="0"/>
              <a:t>Catalog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5" idx="6"/>
            <a:endCxn id="36" idx="1"/>
          </p:cNvCxnSpPr>
          <p:nvPr/>
        </p:nvCxnSpPr>
        <p:spPr>
          <a:xfrm>
            <a:off x="5257800" y="2057400"/>
            <a:ext cx="1676400" cy="1588"/>
          </a:xfrm>
          <a:prstGeom prst="straightConnector1">
            <a:avLst/>
          </a:prstGeom>
          <a:ln w="317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6"/>
            <a:endCxn id="33" idx="1"/>
          </p:cNvCxnSpPr>
          <p:nvPr/>
        </p:nvCxnSpPr>
        <p:spPr>
          <a:xfrm>
            <a:off x="6553200" y="3505200"/>
            <a:ext cx="762000" cy="304800"/>
          </a:xfrm>
          <a:prstGeom prst="straightConnector1">
            <a:avLst/>
          </a:prstGeom>
          <a:ln w="317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6" idx="7"/>
            <a:endCxn id="33" idx="0"/>
          </p:cNvCxnSpPr>
          <p:nvPr/>
        </p:nvCxnSpPr>
        <p:spPr>
          <a:xfrm rot="16200000" flipH="1">
            <a:off x="5676899" y="876300"/>
            <a:ext cx="170889" cy="4782111"/>
          </a:xfrm>
          <a:prstGeom prst="curvedConnector3">
            <a:avLst>
              <a:gd name="adj1" fmla="val -212132"/>
            </a:avLst>
          </a:prstGeom>
          <a:ln w="317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8" idx="7"/>
            <a:endCxn id="33" idx="0"/>
          </p:cNvCxnSpPr>
          <p:nvPr/>
        </p:nvCxnSpPr>
        <p:spPr>
          <a:xfrm rot="16200000" flipH="1">
            <a:off x="6438899" y="1638300"/>
            <a:ext cx="170889" cy="3258111"/>
          </a:xfrm>
          <a:prstGeom prst="curvedConnector3">
            <a:avLst>
              <a:gd name="adj1" fmla="val -212132"/>
            </a:avLst>
          </a:prstGeom>
          <a:ln w="317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DQ2 SS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763000" cy="389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FTS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887515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Throughput to US T2s from BNL</a:t>
            </a:r>
            <a:endParaRPr lang="en-US" dirty="0"/>
          </a:p>
        </p:txBody>
      </p:sp>
      <p:pic>
        <p:nvPicPr>
          <p:cNvPr id="4" name="Content Placeholder 3" descr="network_fts_2010_05_3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84104"/>
            <a:ext cx="8229600" cy="3958155"/>
          </a:xfrm>
        </p:spPr>
      </p:pic>
      <p:sp>
        <p:nvSpPr>
          <p:cNvPr id="5" name="TextBox 4"/>
          <p:cNvSpPr txBox="1"/>
          <p:nvPr/>
        </p:nvSpPr>
        <p:spPr>
          <a:xfrm>
            <a:off x="2286000" y="60960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It works as it was designed.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Pre-determined sets of data are sent to all T2s regardless of their needs. </a:t>
            </a:r>
            <a:endParaRPr lang="en-US" dirty="0"/>
          </a:p>
          <a:p>
            <a:pPr lvl="1"/>
            <a:r>
              <a:rPr lang="en-US" dirty="0" smtClean="0"/>
              <a:t>Pre-placement</a:t>
            </a:r>
            <a:endParaRPr lang="en-US" dirty="0" smtClean="0"/>
          </a:p>
          <a:p>
            <a:r>
              <a:rPr lang="en-US" dirty="0" smtClean="0"/>
              <a:t>Inter-clouds transfers are limited exclusively between T1s/T0</a:t>
            </a:r>
          </a:p>
          <a:p>
            <a:r>
              <a:rPr lang="en-US" dirty="0" smtClean="0"/>
              <a:t>User datasets (output of analysis jobs) are located at the sites where the jobs were run.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Pre-placement requires high bandwidth network and large storage spaces</a:t>
            </a:r>
          </a:p>
          <a:p>
            <a:pPr lvl="1"/>
            <a:r>
              <a:rPr lang="en-US" dirty="0" smtClean="0"/>
              <a:t>A site with even 10Gb/s can not keep up with the expectation of users.</a:t>
            </a:r>
          </a:p>
          <a:p>
            <a:pPr lvl="1"/>
            <a:r>
              <a:rPr lang="en-US" dirty="0" smtClean="0"/>
              <a:t>Network and/or disk IO bottle neck can happen everywhere.</a:t>
            </a:r>
          </a:p>
          <a:p>
            <a:pPr lvl="1"/>
            <a:r>
              <a:rPr lang="en-US" dirty="0" smtClean="0"/>
              <a:t>A site can quickly runs out of space due the large amount of data sent to them</a:t>
            </a:r>
          </a:p>
          <a:p>
            <a:pPr lvl="2"/>
            <a:r>
              <a:rPr lang="en-US" dirty="0" smtClean="0"/>
              <a:t>Automated deletion can not catch-up with delivery of data.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881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ATLAS Data Management </vt:lpstr>
      <vt:lpstr>ATLAS DDM </vt:lpstr>
      <vt:lpstr>Typical transfers</vt:lpstr>
      <vt:lpstr>Basic diagram of file transfers</vt:lpstr>
      <vt:lpstr>DQ2 SS Queues</vt:lpstr>
      <vt:lpstr>FTS Queues</vt:lpstr>
      <vt:lpstr>Good Throughput to US T2s from BNL</vt:lpstr>
      <vt:lpstr>Transfer models</vt:lpstr>
      <vt:lpstr>Problem</vt:lpstr>
      <vt:lpstr>Problem (continue…)</vt:lpstr>
      <vt:lpstr>Problem (continue…)</vt:lpstr>
      <vt:lpstr>Modified Transfer Model</vt:lpstr>
      <vt:lpstr>Modified Transfer Models (continue…)</vt:lpstr>
      <vt:lpstr>Transfers to non-DDM sites</vt:lpstr>
      <vt:lpstr>Transferring to non-DDM sites</vt:lpstr>
      <vt:lpstr>Some requirements  for non-DDM managed transfers </vt:lpstr>
      <vt:lpstr>One possible solution</vt:lpstr>
      <vt:lpstr>T3 file catalog?</vt:lpstr>
      <vt:lpstr>Other management issues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Data Management </dc:title>
  <dc:creator>Hironori Ito</dc:creator>
  <cp:lastModifiedBy>Hironori Ito</cp:lastModifiedBy>
  <cp:revision>73</cp:revision>
  <dcterms:created xsi:type="dcterms:W3CDTF">2010-09-20T16:32:18Z</dcterms:created>
  <dcterms:modified xsi:type="dcterms:W3CDTF">2010-09-21T18:16:53Z</dcterms:modified>
</cp:coreProperties>
</file>