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008813" cy="92948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1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688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4EA8136E-863A-43D1-84BD-CB81B3887678}" type="datetimeFigureOut">
              <a:rPr lang="en-US"/>
              <a:pPr>
                <a:defRPr/>
              </a:pPr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8088"/>
            <a:ext cx="3036887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89EEE6D3-704C-4024-B26A-87882FCEB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r>
              <a:rPr lang="en-US"/>
              <a:t>09/21/10</a:t>
            </a: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3875" cy="417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5300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99FA01C6-DA97-4408-AC7C-542AF6E9F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626BCD-1B8E-4F02-BC9B-F1BD43664B71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946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19461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3D1BFBC-8D45-449D-BFC4-0996C7663FDF}" type="slidenum">
              <a:rPr lang="en-US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867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08FCF6C-5AA7-40E0-B114-A077FBE00733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11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867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8677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DBEE81-61CF-415B-AC9F-66A99E09DAA9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12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970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9701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3072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6D7BB5-38A2-4F9B-B7E2-16A55B8CDD89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13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72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30725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885AA-4A10-4206-A723-CB6445A54628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14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74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31749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C779049-44A4-4B70-B398-D883261AB1D0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2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48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0485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39F72A-B3F7-40A6-A2A3-778ACEFDEF43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3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0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1509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A4741B4-CD0C-4780-B844-B4B4AFDD2475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4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53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2533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00480E-B38F-4955-9978-F9503A5FA471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5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55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3557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734152-3802-436F-AEB5-C0541E035353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6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58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4581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99EEFC0-C48C-44A4-A11D-E89C21DD3A40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7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560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5605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21AD8E-D592-4D06-A130-7B13649A416A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9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662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6629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charset="-128"/>
              </a:rPr>
              <a:t>09/21/10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455177F-6A5F-4347-AA01-522B74F4A4D8}" type="slidenum">
              <a:rPr lang="en-US" smtClean="0">
                <a:latin typeface="Times New Roman" pitchFamily="18" charset="0"/>
                <a:ea typeface="ＭＳ Ｐゴシック" charset="-128"/>
              </a:rPr>
              <a:pPr/>
              <a:t>10</a:t>
            </a:fld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765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7653" name="Rectangle 2"/>
          <p:cNvSpPr>
            <a:spLocks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9DEF-DC24-47BA-A319-2946D296A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68A47-548D-4386-85D6-3B627F539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A5F4D-3B94-4284-BFCD-7F993D3E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EFAC-A442-4CAB-A5CA-1B2C2092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C3FA-C740-4EF7-942E-8C06A1C28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536C-6F9B-4DD9-B8FE-A52307DFC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6E17-39A7-4F23-AF3B-6B928956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7E4B4-060F-4B83-B802-919548635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4999-8B6A-400F-B12A-68FC26460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1C13-3637-4679-8619-2CEEE3E52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6ED2-B8AF-4F04-A65F-5B433A648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CFBE-9E90-4C4B-B37D-8B3C58B6F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7FE2-81B6-4A22-8057-DB9A66D92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00EA-9E68-4BBD-A687-29F04977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7D37D-2633-4533-AD27-B97A56DE4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AE099-DD3E-4229-9A35-05B7BF357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D28A6-0515-4FC7-A1D1-3FAF7DAF7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C0AF0-847A-4B28-9649-91CE2755B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C8D66-3107-4FB9-A4D5-33C6875D4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35ED-EDED-4757-913B-51CDBB7B8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7929D-9544-4EC5-8ED1-078D3E9EA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1C33-9F2D-4A68-A1D4-854F40140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65900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Gabriele Garzoglio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>
                <a:solidFill>
                  <a:srgbClr val="808080"/>
                </a:solidFill>
                <a:ea typeface="+mn-ea"/>
              </a:rPr>
              <a:t>Sep 22, 2010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553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50E5C020-3B57-459E-83E8-15772DCFD0C0}" type="slidenum">
              <a:rPr lang="en-US" sz="1400">
                <a:solidFill>
                  <a:srgbClr val="808080"/>
                </a:solidFill>
                <a:ea typeface="+mn-ea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US" sz="1400">
                <a:solidFill>
                  <a:srgbClr val="808080"/>
                </a:solidFill>
                <a:ea typeface="+mn-ea"/>
              </a:rPr>
              <a:t>/14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250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 b="1">
                <a:solidFill>
                  <a:srgbClr val="7F7F7F"/>
                </a:solidFill>
                <a:latin typeface="Tahoma" charset="0"/>
                <a:ea typeface="+mn-ea"/>
              </a:rPr>
              <a:t>LSST Simulations on OSG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808080"/>
                </a:solidFill>
                <a:ea typeface="+mn-ea"/>
              </a:rPr>
              <a:t>Sep </a:t>
            </a:r>
            <a:r>
              <a:rPr lang="en-US" sz="1400" dirty="0">
                <a:solidFill>
                  <a:srgbClr val="808080"/>
                </a:solidFill>
                <a:ea typeface="+mn-ea"/>
              </a:rPr>
              <a:t>22, </a:t>
            </a:r>
            <a:r>
              <a:rPr lang="en-US" sz="1400" dirty="0">
                <a:solidFill>
                  <a:srgbClr val="808080"/>
                </a:solidFill>
                <a:ea typeface="+mn-ea"/>
              </a:rPr>
              <a:t>2010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553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5F9F5970-A80B-4B9A-A100-A8EE396975BC}" type="slidenum">
              <a:rPr lang="en-US" sz="1400">
                <a:solidFill>
                  <a:srgbClr val="808080"/>
                </a:solidFill>
                <a:ea typeface="+mn-ea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US" sz="1400">
                <a:solidFill>
                  <a:srgbClr val="808080"/>
                </a:solidFill>
                <a:ea typeface="+mn-ea"/>
              </a:rPr>
              <a:t>/14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250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 b="1">
                <a:solidFill>
                  <a:srgbClr val="7F7F7F"/>
                </a:solidFill>
                <a:latin typeface="Tahoma" charset="0"/>
                <a:ea typeface="+mn-ea"/>
              </a:rPr>
              <a:t>LSST Simulations on OSG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484938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84938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4E3A8CB8-C07B-4EAA-BF59-B84A89FFE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808080"/>
                </a:solidFill>
                <a:ea typeface="+mn-ea"/>
              </a:rPr>
              <a:t>Sep </a:t>
            </a:r>
            <a:r>
              <a:rPr lang="en-US" sz="1400" dirty="0">
                <a:solidFill>
                  <a:srgbClr val="808080"/>
                </a:solidFill>
                <a:ea typeface="+mn-ea"/>
              </a:rPr>
              <a:t>22, </a:t>
            </a:r>
            <a:r>
              <a:rPr lang="en-US" sz="1400" dirty="0">
                <a:solidFill>
                  <a:srgbClr val="808080"/>
                </a:solidFill>
                <a:ea typeface="+mn-ea"/>
              </a:rPr>
              <a:t>2010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553200" y="656590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BF702F6A-D4D7-47C8-ABEC-1F5A8ED5E374}" type="slidenum">
              <a:rPr lang="en-US" sz="1400">
                <a:solidFill>
                  <a:srgbClr val="808080"/>
                </a:solidFill>
                <a:ea typeface="+mn-ea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‹#›</a:t>
            </a:fld>
            <a:r>
              <a:rPr lang="en-US" sz="1400">
                <a:solidFill>
                  <a:srgbClr val="808080"/>
                </a:solidFill>
                <a:ea typeface="+mn-ea"/>
              </a:rPr>
              <a:t>/14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250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200" b="1">
                <a:solidFill>
                  <a:srgbClr val="7F7F7F"/>
                </a:solidFill>
                <a:latin typeface="Tahoma" charset="0"/>
                <a:ea typeface="+mn-ea"/>
              </a:rPr>
              <a:t>LSST Simulations on OSG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6C097E70-8843-491E-AE3D-41C79CF53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15900" y="622300"/>
            <a:ext cx="8712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>
                <a:solidFill>
                  <a:srgbClr val="003399"/>
                </a:solidFill>
                <a:latin typeface="Tahoma" pitchFamily="34" charset="0"/>
              </a:rPr>
              <a:t>LSST Simulations on OSG</a:t>
            </a:r>
            <a:br>
              <a:rPr lang="en-US" sz="3200" b="1">
                <a:solidFill>
                  <a:srgbClr val="003399"/>
                </a:solidFill>
                <a:latin typeface="Tahoma" pitchFamily="34" charset="0"/>
              </a:rPr>
            </a:br>
            <a:endParaRPr lang="en-US" sz="3200" b="1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762000" y="5283200"/>
            <a:ext cx="77724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808080"/>
                </a:solidFill>
              </a:rPr>
              <a:t>September 22, 2010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04800" y="5595938"/>
            <a:ext cx="8659813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3399"/>
                </a:solidFill>
              </a:rPr>
              <a:t>Parag Mhashilkar, Gabriele Garzoglio for the OSG Task Force on LSST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3399"/>
                </a:solidFill>
              </a:rPr>
              <a:t>Computing Division, Fermilab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409575" y="1868488"/>
            <a:ext cx="8426450" cy="3003550"/>
          </a:xfrm>
          <a:prstGeom prst="rect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231775" indent="-228600" algn="ctr">
              <a:spcBef>
                <a:spcPts val="1000"/>
              </a:spcBef>
              <a:buClrTx/>
              <a:buFontTx/>
              <a:buNone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 sz="4000">
                <a:solidFill>
                  <a:srgbClr val="000000"/>
                </a:solidFill>
              </a:rPr>
              <a:t>Overview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OSG Engagement of LSST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LSST Simulation Workflow Requirements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System Architecture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Resource Utilization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Operational Experience</a:t>
            </a:r>
          </a:p>
          <a:p>
            <a:pPr marL="231775" indent="-228600">
              <a:buFont typeface="Arial" charset="0"/>
              <a:buChar char="•"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>
                <a:solidFill>
                  <a:srgbClr val="000000"/>
                </a:solidFill>
              </a:rPr>
              <a:t>Results Validation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Resource Utilization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1358900"/>
            <a:ext cx="8229600" cy="79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By September 3, produced 150 pairs in 5 days using 13 sites.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Now 400 / 529 pairs are produced (some chips job may require recovery)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13" y="2055813"/>
            <a:ext cx="4425950" cy="364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4088" y="2335213"/>
            <a:ext cx="4343400" cy="301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6059488"/>
            <a:ext cx="4114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Frontend Status: Jobs &amp; Glideins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73100" y="6059488"/>
            <a:ext cx="3657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Gratia Resource Utilization plots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5667375" y="5570538"/>
            <a:ext cx="9302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150 pairs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produced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311900" y="5494338"/>
            <a:ext cx="265113" cy="1587"/>
          </a:xfrm>
          <a:prstGeom prst="straightConnector1">
            <a:avLst/>
          </a:prstGeom>
          <a:ln w="8890">
            <a:solidFill>
              <a:schemeClr val="tx1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507037" y="5465763"/>
            <a:ext cx="265113" cy="1588"/>
          </a:xfrm>
          <a:prstGeom prst="straightConnector1">
            <a:avLst/>
          </a:prstGeom>
          <a:ln w="8890">
            <a:solidFill>
              <a:schemeClr val="tx1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Typical Workflow Statistics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4863" y="1223963"/>
            <a:ext cx="2709862" cy="270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5163" y="3894138"/>
            <a:ext cx="2711450" cy="271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0463" y="1211263"/>
            <a:ext cx="2711450" cy="271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0525" y="3883025"/>
            <a:ext cx="2709863" cy="270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1200150"/>
            <a:ext cx="2711450" cy="270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Operational Challenges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LSST binaries were not Grid-ready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Application assumed writable software distribution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Application assumed path-lengths too short for the Grid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Orchestration script did not exit with failure upon error (required manual recovery until fixed)</a:t>
            </a:r>
          </a:p>
          <a:p>
            <a:pPr marL="339725" indent="-339725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Typical failures at sites: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Job required more memory than the batch system allotted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Storage unavailable due to maintenance at some of the most productive sites</a:t>
            </a:r>
          </a:p>
          <a:p>
            <a:pPr marL="339725" indent="-339725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Limited disk quota on the submission machine</a:t>
            </a:r>
          </a:p>
          <a:p>
            <a:pPr marL="339725" indent="-339725">
              <a:lnSpc>
                <a:spcPct val="80000"/>
              </a:lnSpc>
              <a:spcBef>
                <a:spcPts val="62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500">
                <a:solidFill>
                  <a:srgbClr val="000000"/>
                </a:solidFill>
              </a:rPr>
              <a:t>After the production of 150 pairs, the operator was mostly traveling and had limited time to dedicate to the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85738" y="274638"/>
            <a:ext cx="881062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Validation: comparison with PT1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154113"/>
            <a:ext cx="8229600" cy="204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7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600" b="1">
                <a:solidFill>
                  <a:srgbClr val="000000"/>
                </a:solidFill>
              </a:rPr>
              <a:t>Validation Mechanism: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600">
                <a:solidFill>
                  <a:srgbClr val="000000"/>
                </a:solidFill>
              </a:rPr>
              <a:t>Subtract an image pixel by pixel from a reference image.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600">
                <a:solidFill>
                  <a:srgbClr val="000000"/>
                </a:solidFill>
              </a:rPr>
              <a:t>Produced 2 different images twice on OSG, each on a different mix of resources.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600">
                <a:solidFill>
                  <a:srgbClr val="000000"/>
                </a:solidFill>
              </a:rPr>
              <a:t>In both cases, the pixel-subtraction is consistently 0.</a:t>
            </a:r>
          </a:p>
          <a:p>
            <a:pPr marL="339725" indent="-339725">
              <a:lnSpc>
                <a:spcPct val="90000"/>
              </a:lnSpc>
              <a:spcBef>
                <a:spcPts val="67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600">
                <a:solidFill>
                  <a:srgbClr val="000000"/>
                </a:solidFill>
              </a:rPr>
              <a:t>We compared 1 image pair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(378 chips) with an 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“official” reference (PT1). 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4263" y="2409825"/>
            <a:ext cx="5230812" cy="164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1563" y="4203700"/>
            <a:ext cx="4833937" cy="2354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52438" y="3314700"/>
            <a:ext cx="2868612" cy="3470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0000"/>
              </a:lnSpc>
              <a:spcBef>
                <a:spcPts val="67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For 374 chips the pixel-subtraction is consistently 0.</a:t>
            </a:r>
          </a:p>
          <a:p>
            <a:pPr marL="339725" indent="-339725">
              <a:lnSpc>
                <a:spcPct val="90000"/>
              </a:lnSpc>
              <a:spcBef>
                <a:spcPts val="675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700">
              <a:solidFill>
                <a:srgbClr val="000000"/>
              </a:solidFill>
            </a:endParaRPr>
          </a:p>
          <a:p>
            <a:pPr marL="339725" indent="-339725">
              <a:lnSpc>
                <a:spcPct val="90000"/>
              </a:lnSpc>
              <a:spcBef>
                <a:spcPts val="675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For 4 chips it is negligible*.</a:t>
            </a:r>
          </a:p>
          <a:p>
            <a:pPr marL="339725" indent="-339725">
              <a:lnSpc>
                <a:spcPct val="90000"/>
              </a:lnSpc>
              <a:spcBef>
                <a:spcPts val="675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700">
              <a:solidFill>
                <a:srgbClr val="000000"/>
              </a:solidFill>
            </a:endParaRPr>
          </a:p>
          <a:p>
            <a:pPr marL="339725" indent="-339725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100">
                <a:solidFill>
                  <a:srgbClr val="000000"/>
                </a:solidFill>
              </a:rPr>
              <a:t>More investigations are under way. Study done by Bo Xin.</a:t>
            </a:r>
          </a:p>
          <a:p>
            <a:pPr marL="339725" indent="-339725">
              <a:lnSpc>
                <a:spcPct val="90000"/>
              </a:lnSpc>
              <a:spcBef>
                <a:spcPts val="4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1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This project has demonstrated that OSG is a valuable platform to simulate LSST images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1 LSST person, Bo Xin, with expert support has produced 150 image pairs in 5 days, using in average 50,000 CPU h / day.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Bo is currently finishing the production of 529 pairs (400 done with possible needs for recovery)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chemeClr val="tx1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chemeClr val="tx1"/>
                </a:solidFill>
              </a:rPr>
              <a:t>Image simulation is the first application integrated with OSG. The integration of data-intensive applications might follow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chemeClr val="tx1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chemeClr val="tx1"/>
                </a:solidFill>
              </a:rPr>
              <a:t>If LSST became a stand-alone VO, it could benefit from managed public storage supported by OSG</a:t>
            </a: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Thank you to the OSG Task Force</a:t>
            </a:r>
          </a:p>
          <a:p>
            <a:pPr marL="739775" lvl="1" indent="-282575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Especially to Brian Bockelman and Derek Weitzel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1347788"/>
            <a:ext cx="8229600" cy="418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LSST at Purdue (Ian Shipsey) and OSG are collaborating to explore the use of the OSG to run LSST computations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Integrated the current LSST image simulation with OSG</a:t>
            </a:r>
          </a:p>
          <a:p>
            <a:pPr marL="339725" indent="-339725">
              <a:spcBef>
                <a:spcPts val="8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In September, Bo Xin (LSST Purdue) has…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>
                <a:solidFill>
                  <a:srgbClr val="000000"/>
                </a:solidFill>
              </a:rPr>
              <a:t> produced 150 image pairs and is working on 350 more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>
                <a:solidFill>
                  <a:srgbClr val="000000"/>
                </a:solidFill>
              </a:rPr>
              <a:t>validated the OSG production against one official reference (PT1) image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OSG “engagement” of LSST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Goal of the effort: OSG to empower LSST to use OSG resources independently</a:t>
            </a:r>
          </a:p>
          <a:p>
            <a:pPr marL="339725" indent="-339725">
              <a:lnSpc>
                <a:spcPct val="80000"/>
              </a:lnSpc>
              <a:spcBef>
                <a:spcPts val="75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Engagement phase: OSG provides experts for a limited time to help with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</a:rPr>
              <a:t>commissioning a submission system (software &amp; resources) to run LSST workflows on OSG resources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</a:rPr>
              <a:t>supporting the integration of LSST applications with OSG	</a:t>
            </a:r>
          </a:p>
          <a:p>
            <a:pPr marL="739775" lvl="1" indent="-282575">
              <a:spcBef>
                <a:spcPts val="7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</a:rPr>
              <a:t>supporting the initial LSST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1395413"/>
            <a:ext cx="8229600" cy="511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7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Feb 2010 – Proof of principle of 1 LSST image simulated on OSG</a:t>
            </a:r>
          </a:p>
          <a:p>
            <a:pPr marL="339725" indent="-339725">
              <a:lnSpc>
                <a:spcPct val="7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Jun 2010 – OSG EB forms an OSG task force for LSST</a:t>
            </a:r>
          </a:p>
          <a:p>
            <a:pPr marL="739775" lvl="1" indent="-282575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</a:rPr>
              <a:t>Goal of the project is to simulate one night of image taking (500 image pairs)</a:t>
            </a:r>
          </a:p>
          <a:p>
            <a:pPr marL="339725" indent="-339725">
              <a:lnSpc>
                <a:spcPct val="7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Jul 2010 – Commissioning of the LSST submission system on OSG</a:t>
            </a:r>
          </a:p>
          <a:p>
            <a:pPr marL="739775" lvl="1" indent="-282575">
              <a:lnSpc>
                <a:spcPct val="70000"/>
              </a:lnSpc>
              <a:spcBef>
                <a:spcPts val="6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>
                <a:solidFill>
                  <a:srgbClr val="000000"/>
                </a:solidFill>
              </a:rPr>
              <a:t>Using an old application release (svn-11853), 1 person produced 183 times the same image in 1 day</a:t>
            </a:r>
          </a:p>
          <a:p>
            <a:pPr marL="339725" indent="-339725">
              <a:lnSpc>
                <a:spcPct val="7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Aug 2010 – Integrated “current” LSST release (svn-16264) with the system</a:t>
            </a:r>
          </a:p>
          <a:p>
            <a:pPr marL="339725" indent="-339725">
              <a:lnSpc>
                <a:spcPct val="7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>
                <a:solidFill>
                  <a:srgbClr val="000000"/>
                </a:solidFill>
              </a:rPr>
              <a:t>Sep 2010 – LSST operator (Bo Xin) ran operations to produce 529 pairs.</a:t>
            </a:r>
          </a:p>
          <a:p>
            <a:pPr marL="339725" indent="-339725">
              <a:lnSpc>
                <a:spcPct val="70000"/>
              </a:lnSpc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Workflow Requirements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33388" y="1395413"/>
            <a:ext cx="8482012" cy="430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LSST simulation of 1 image: 189 trivially parallel jobs for the 189 chips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Input to the workflow: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SED catalog files: 15 GB uncompressed, pre-installed at all sites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Catalog files (SED files + wind speed, etc.): 500 MB compressed per image pair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Workflow: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Trim catalog file into 189 chip-specific files</a:t>
            </a:r>
          </a:p>
          <a:p>
            <a:pPr marL="739775" lvl="1" indent="-282575">
              <a:lnSpc>
                <a:spcPct val="80000"/>
              </a:lnSpc>
              <a:spcBef>
                <a:spcPts val="500"/>
              </a:spcBef>
              <a:buFont typeface="Arial" charset="0"/>
              <a:buChar char="–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>
                <a:solidFill>
                  <a:srgbClr val="000000"/>
                </a:solidFill>
              </a:rPr>
              <a:t>Submit 2 x 189 jobs: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1 image pair (same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image w/ 2 exposures)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Output: 2 x 189 </a:t>
            </a:r>
            <a:br>
              <a:rPr lang="en-US" sz="2200">
                <a:solidFill>
                  <a:srgbClr val="000000"/>
                </a:solidFill>
              </a:rPr>
            </a:br>
            <a:r>
              <a:rPr lang="en-US" sz="2200">
                <a:solidFill>
                  <a:srgbClr val="000000"/>
                </a:solidFill>
              </a:rPr>
              <a:t>FITS files, 10 MB </a:t>
            </a:r>
            <a:br>
              <a:rPr lang="en-US" sz="2200">
                <a:solidFill>
                  <a:srgbClr val="000000"/>
                </a:solidFill>
              </a:rPr>
            </a:br>
            <a:r>
              <a:rPr lang="en-US" sz="2200">
                <a:solidFill>
                  <a:srgbClr val="000000"/>
                </a:solidFill>
              </a:rPr>
              <a:t>each compressed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 r="23424" b="52283"/>
          <a:stretch>
            <a:fillRect/>
          </a:stretch>
        </p:blipFill>
        <p:spPr bwMode="auto">
          <a:xfrm>
            <a:off x="3892550" y="3838575"/>
            <a:ext cx="5070475" cy="2370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09538" y="274638"/>
            <a:ext cx="9034462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Production by Numbers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57200" y="1287463"/>
            <a:ext cx="8229600" cy="524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Goal: simulate 1 night of LSST data collection: 500 pairs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200k simulation jobs (1 chip at a time) + 500 trim jobs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Assume 4 hours / job for trim and simulation (over-est.) </a:t>
            </a:r>
            <a:br>
              <a:rPr lang="en-US" sz="2200">
                <a:solidFill>
                  <a:srgbClr val="000000"/>
                </a:solidFill>
              </a:rPr>
            </a:br>
            <a:r>
              <a:rPr lang="en-US" sz="2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200">
                <a:solidFill>
                  <a:srgbClr val="000000"/>
                </a:solidFill>
              </a:rPr>
              <a:t> 800,000 CPU hours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Assume 2000 jobs DC </a:t>
            </a:r>
            <a:r>
              <a:rPr lang="en-US" sz="22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2200">
                <a:solidFill>
                  <a:srgbClr val="000000"/>
                </a:solidFill>
              </a:rPr>
              <a:t> ~50,000 CPU hours / day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20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17 days to complete (w/o counting failures)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12,000 jobs / day i.e. 31 image pairs / day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50 GB / day of input files moved (different for every job)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300 GB / day of output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Total number of files = 400,000 (50% input - 50% output)</a:t>
            </a:r>
          </a:p>
          <a:p>
            <a:pPr marL="339725" indent="-339725">
              <a:lnSpc>
                <a:spcPct val="80000"/>
              </a:lnSpc>
              <a:spcBef>
                <a:spcPts val="5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200">
                <a:solidFill>
                  <a:srgbClr val="000000"/>
                </a:solidFill>
              </a:rPr>
              <a:t>Total output compressed = 5.0 TB (25 MB per job)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4564063" y="1973263"/>
            <a:ext cx="1503362" cy="581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Condor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Collector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2024063" y="865188"/>
            <a:ext cx="323850" cy="542925"/>
            <a:chOff x="1275" y="545"/>
            <a:chExt cx="204" cy="342"/>
          </a:xfrm>
        </p:grpSpPr>
        <p:sp>
          <p:nvSpPr>
            <p:cNvPr id="10357" name="Oval 3"/>
            <p:cNvSpPr>
              <a:spLocks noChangeArrowheads="1"/>
            </p:cNvSpPr>
            <p:nvPr/>
          </p:nvSpPr>
          <p:spPr bwMode="auto">
            <a:xfrm>
              <a:off x="1326" y="545"/>
              <a:ext cx="103" cy="96"/>
            </a:xfrm>
            <a:prstGeom prst="ellipse">
              <a:avLst/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8" name="Line 4"/>
            <p:cNvSpPr>
              <a:spLocks noChangeShapeType="1"/>
            </p:cNvSpPr>
            <p:nvPr/>
          </p:nvSpPr>
          <p:spPr bwMode="auto">
            <a:xfrm>
              <a:off x="1378" y="641"/>
              <a:ext cx="1" cy="14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Line 5"/>
            <p:cNvSpPr>
              <a:spLocks noChangeShapeType="1"/>
            </p:cNvSpPr>
            <p:nvPr/>
          </p:nvSpPr>
          <p:spPr bwMode="auto">
            <a:xfrm>
              <a:off x="1275" y="689"/>
              <a:ext cx="20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AutoShape 6"/>
            <p:cNvSpPr>
              <a:spLocks noChangeArrowheads="1"/>
            </p:cNvSpPr>
            <p:nvPr/>
          </p:nvSpPr>
          <p:spPr bwMode="auto">
            <a:xfrm>
              <a:off x="1300" y="744"/>
              <a:ext cx="154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6321425" y="2198688"/>
            <a:ext cx="2227263" cy="820737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OSG Glidein Factory</a:t>
            </a:r>
          </a:p>
        </p:txBody>
      </p:sp>
      <p:grpSp>
        <p:nvGrpSpPr>
          <p:cNvPr id="10245" name="Group 8"/>
          <p:cNvGrpSpPr>
            <a:grpSpLocks/>
          </p:cNvGrpSpPr>
          <p:nvPr/>
        </p:nvGrpSpPr>
        <p:grpSpPr bwMode="auto">
          <a:xfrm>
            <a:off x="7226300" y="3019425"/>
            <a:ext cx="487363" cy="695325"/>
            <a:chOff x="4552" y="1902"/>
            <a:chExt cx="307" cy="438"/>
          </a:xfrm>
        </p:grpSpPr>
        <p:sp>
          <p:nvSpPr>
            <p:cNvPr id="10353" name="Line 9"/>
            <p:cNvSpPr>
              <a:spLocks noChangeShapeType="1"/>
            </p:cNvSpPr>
            <p:nvPr/>
          </p:nvSpPr>
          <p:spPr bwMode="auto">
            <a:xfrm>
              <a:off x="4552" y="1902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Line 10"/>
            <p:cNvSpPr>
              <a:spLocks noChangeShapeType="1"/>
            </p:cNvSpPr>
            <p:nvPr/>
          </p:nvSpPr>
          <p:spPr bwMode="auto">
            <a:xfrm>
              <a:off x="4654" y="1902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Line 11"/>
            <p:cNvSpPr>
              <a:spLocks noChangeShapeType="1"/>
            </p:cNvSpPr>
            <p:nvPr/>
          </p:nvSpPr>
          <p:spPr bwMode="auto">
            <a:xfrm>
              <a:off x="4757" y="1902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Line 12"/>
            <p:cNvSpPr>
              <a:spLocks noChangeShapeType="1"/>
            </p:cNvSpPr>
            <p:nvPr/>
          </p:nvSpPr>
          <p:spPr bwMode="auto">
            <a:xfrm>
              <a:off x="4859" y="1902"/>
              <a:ext cx="1" cy="4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13"/>
          <p:cNvGrpSpPr>
            <a:grpSpLocks/>
          </p:cNvGrpSpPr>
          <p:nvPr/>
        </p:nvGrpSpPr>
        <p:grpSpPr bwMode="auto">
          <a:xfrm>
            <a:off x="7634288" y="3040063"/>
            <a:ext cx="654050" cy="500062"/>
            <a:chOff x="4809" y="1915"/>
            <a:chExt cx="412" cy="315"/>
          </a:xfrm>
        </p:grpSpPr>
        <p:sp>
          <p:nvSpPr>
            <p:cNvPr id="10351" name="Rectangle 14"/>
            <p:cNvSpPr>
              <a:spLocks noChangeArrowheads="1"/>
            </p:cNvSpPr>
            <p:nvPr/>
          </p:nvSpPr>
          <p:spPr bwMode="auto">
            <a:xfrm>
              <a:off x="4882" y="2080"/>
              <a:ext cx="326" cy="151"/>
            </a:xfrm>
            <a:prstGeom prst="rect">
              <a:avLst/>
            </a:prstGeom>
            <a:solidFill>
              <a:srgbClr val="666666"/>
            </a:solidFill>
            <a:ln w="25560">
              <a:solidFill>
                <a:srgbClr val="2D2D8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" name="Text Box 15"/>
            <p:cNvSpPr txBox="1">
              <a:spLocks noChangeArrowheads="1"/>
            </p:cNvSpPr>
            <p:nvPr/>
          </p:nvSpPr>
          <p:spPr bwMode="auto">
            <a:xfrm>
              <a:off x="4809" y="1915"/>
              <a:ext cx="413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</a:rPr>
                <a:t>Glidein</a:t>
              </a:r>
            </a:p>
          </p:txBody>
        </p:sp>
      </p:grpSp>
      <p:grpSp>
        <p:nvGrpSpPr>
          <p:cNvPr id="10247" name="Group 16"/>
          <p:cNvGrpSpPr>
            <a:grpSpLocks/>
          </p:cNvGrpSpPr>
          <p:nvPr/>
        </p:nvGrpSpPr>
        <p:grpSpPr bwMode="auto">
          <a:xfrm>
            <a:off x="6113463" y="3722688"/>
            <a:ext cx="2752725" cy="2967037"/>
            <a:chOff x="3851" y="2345"/>
            <a:chExt cx="1734" cy="1869"/>
          </a:xfrm>
        </p:grpSpPr>
        <p:grpSp>
          <p:nvGrpSpPr>
            <p:cNvPr id="10312" name="Group 17"/>
            <p:cNvGrpSpPr>
              <a:grpSpLocks/>
            </p:cNvGrpSpPr>
            <p:nvPr/>
          </p:nvGrpSpPr>
          <p:grpSpPr bwMode="auto">
            <a:xfrm>
              <a:off x="3851" y="2345"/>
              <a:ext cx="1734" cy="1869"/>
              <a:chOff x="3851" y="2345"/>
              <a:chExt cx="1734" cy="1869"/>
            </a:xfrm>
          </p:grpSpPr>
          <p:sp>
            <p:nvSpPr>
              <p:cNvPr id="10314" name="AutoShape 18"/>
              <p:cNvSpPr>
                <a:spLocks noChangeArrowheads="1"/>
              </p:cNvSpPr>
              <p:nvPr/>
            </p:nvSpPr>
            <p:spPr bwMode="auto">
              <a:xfrm>
                <a:off x="4056" y="2537"/>
                <a:ext cx="1530" cy="167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AutoShape 19"/>
              <p:cNvSpPr>
                <a:spLocks noChangeArrowheads="1"/>
              </p:cNvSpPr>
              <p:nvPr/>
            </p:nvSpPr>
            <p:spPr bwMode="auto">
              <a:xfrm>
                <a:off x="3953" y="2441"/>
                <a:ext cx="1531" cy="167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AutoShape 20"/>
              <p:cNvSpPr>
                <a:spLocks noChangeArrowheads="1"/>
              </p:cNvSpPr>
              <p:nvPr/>
            </p:nvSpPr>
            <p:spPr bwMode="auto">
              <a:xfrm>
                <a:off x="3851" y="2345"/>
                <a:ext cx="1530" cy="167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5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17" name="Group 21"/>
              <p:cNvGrpSpPr>
                <a:grpSpLocks/>
              </p:cNvGrpSpPr>
              <p:nvPr/>
            </p:nvGrpSpPr>
            <p:grpSpPr bwMode="auto">
              <a:xfrm>
                <a:off x="3984" y="2706"/>
                <a:ext cx="1288" cy="1197"/>
                <a:chOff x="3984" y="2706"/>
                <a:chExt cx="1288" cy="1197"/>
              </a:xfrm>
            </p:grpSpPr>
            <p:sp>
              <p:nvSpPr>
                <p:cNvPr id="10319" name="Rectangle 22"/>
                <p:cNvSpPr>
                  <a:spLocks noChangeArrowheads="1"/>
                </p:cNvSpPr>
                <p:nvPr/>
              </p:nvSpPr>
              <p:spPr bwMode="auto">
                <a:xfrm>
                  <a:off x="3984" y="2706"/>
                  <a:ext cx="325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0" name="Rectangle 23"/>
                <p:cNvSpPr>
                  <a:spLocks noChangeArrowheads="1"/>
                </p:cNvSpPr>
                <p:nvPr/>
              </p:nvSpPr>
              <p:spPr bwMode="auto">
                <a:xfrm>
                  <a:off x="3984" y="2855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1" name="Rectangle 24"/>
                <p:cNvSpPr>
                  <a:spLocks noChangeArrowheads="1"/>
                </p:cNvSpPr>
                <p:nvPr/>
              </p:nvSpPr>
              <p:spPr bwMode="auto">
                <a:xfrm>
                  <a:off x="3984" y="3006"/>
                  <a:ext cx="325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2" name="Rectangle 25"/>
                <p:cNvSpPr>
                  <a:spLocks noChangeArrowheads="1"/>
                </p:cNvSpPr>
                <p:nvPr/>
              </p:nvSpPr>
              <p:spPr bwMode="auto">
                <a:xfrm>
                  <a:off x="3984" y="3155"/>
                  <a:ext cx="325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3" name="Rectangle 26"/>
                <p:cNvSpPr>
                  <a:spLocks noChangeArrowheads="1"/>
                </p:cNvSpPr>
                <p:nvPr/>
              </p:nvSpPr>
              <p:spPr bwMode="auto">
                <a:xfrm>
                  <a:off x="4307" y="2706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4" name="Rectangle 27"/>
                <p:cNvSpPr>
                  <a:spLocks noChangeArrowheads="1"/>
                </p:cNvSpPr>
                <p:nvPr/>
              </p:nvSpPr>
              <p:spPr bwMode="auto">
                <a:xfrm>
                  <a:off x="4307" y="2855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5" name="Rectangle 28"/>
                <p:cNvSpPr>
                  <a:spLocks noChangeArrowheads="1"/>
                </p:cNvSpPr>
                <p:nvPr/>
              </p:nvSpPr>
              <p:spPr bwMode="auto">
                <a:xfrm>
                  <a:off x="4307" y="3006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6" name="Rectangle 29"/>
                <p:cNvSpPr>
                  <a:spLocks noChangeArrowheads="1"/>
                </p:cNvSpPr>
                <p:nvPr/>
              </p:nvSpPr>
              <p:spPr bwMode="auto">
                <a:xfrm>
                  <a:off x="4307" y="3155"/>
                  <a:ext cx="323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7" name="Rectangle 30"/>
                <p:cNvSpPr>
                  <a:spLocks noChangeArrowheads="1"/>
                </p:cNvSpPr>
                <p:nvPr/>
              </p:nvSpPr>
              <p:spPr bwMode="auto">
                <a:xfrm>
                  <a:off x="4628" y="2706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8" name="Rectangle 31"/>
                <p:cNvSpPr>
                  <a:spLocks noChangeArrowheads="1"/>
                </p:cNvSpPr>
                <p:nvPr/>
              </p:nvSpPr>
              <p:spPr bwMode="auto">
                <a:xfrm>
                  <a:off x="4628" y="2855"/>
                  <a:ext cx="323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9" name="Rectangle 32"/>
                <p:cNvSpPr>
                  <a:spLocks noChangeArrowheads="1"/>
                </p:cNvSpPr>
                <p:nvPr/>
              </p:nvSpPr>
              <p:spPr bwMode="auto">
                <a:xfrm>
                  <a:off x="4628" y="3006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0" name="Rectangle 33"/>
                <p:cNvSpPr>
                  <a:spLocks noChangeArrowheads="1"/>
                </p:cNvSpPr>
                <p:nvPr/>
              </p:nvSpPr>
              <p:spPr bwMode="auto">
                <a:xfrm>
                  <a:off x="4628" y="3155"/>
                  <a:ext cx="323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1" name="Rectangle 34"/>
                <p:cNvSpPr>
                  <a:spLocks noChangeArrowheads="1"/>
                </p:cNvSpPr>
                <p:nvPr/>
              </p:nvSpPr>
              <p:spPr bwMode="auto">
                <a:xfrm>
                  <a:off x="4948" y="2706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2" name="Rectangle 35"/>
                <p:cNvSpPr>
                  <a:spLocks noChangeArrowheads="1"/>
                </p:cNvSpPr>
                <p:nvPr/>
              </p:nvSpPr>
              <p:spPr bwMode="auto">
                <a:xfrm>
                  <a:off x="4948" y="2855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3" name="Rectangle 36"/>
                <p:cNvSpPr>
                  <a:spLocks noChangeArrowheads="1"/>
                </p:cNvSpPr>
                <p:nvPr/>
              </p:nvSpPr>
              <p:spPr bwMode="auto">
                <a:xfrm>
                  <a:off x="4948" y="3006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4" name="Rectangle 37"/>
                <p:cNvSpPr>
                  <a:spLocks noChangeArrowheads="1"/>
                </p:cNvSpPr>
                <p:nvPr/>
              </p:nvSpPr>
              <p:spPr bwMode="auto">
                <a:xfrm>
                  <a:off x="4948" y="3155"/>
                  <a:ext cx="325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5" name="Rectangle 38"/>
                <p:cNvSpPr>
                  <a:spLocks noChangeArrowheads="1"/>
                </p:cNvSpPr>
                <p:nvPr/>
              </p:nvSpPr>
              <p:spPr bwMode="auto">
                <a:xfrm>
                  <a:off x="3984" y="3303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6" name="Rectangle 39"/>
                <p:cNvSpPr>
                  <a:spLocks noChangeArrowheads="1"/>
                </p:cNvSpPr>
                <p:nvPr/>
              </p:nvSpPr>
              <p:spPr bwMode="auto">
                <a:xfrm>
                  <a:off x="3984" y="3451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7" name="Rectangle 40"/>
                <p:cNvSpPr>
                  <a:spLocks noChangeArrowheads="1"/>
                </p:cNvSpPr>
                <p:nvPr/>
              </p:nvSpPr>
              <p:spPr bwMode="auto">
                <a:xfrm>
                  <a:off x="3984" y="3602"/>
                  <a:ext cx="325" cy="152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8" name="Rectangle 41"/>
                <p:cNvSpPr>
                  <a:spLocks noChangeArrowheads="1"/>
                </p:cNvSpPr>
                <p:nvPr/>
              </p:nvSpPr>
              <p:spPr bwMode="auto">
                <a:xfrm>
                  <a:off x="3984" y="3751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9" name="Rectangle 42"/>
                <p:cNvSpPr>
                  <a:spLocks noChangeArrowheads="1"/>
                </p:cNvSpPr>
                <p:nvPr/>
              </p:nvSpPr>
              <p:spPr bwMode="auto">
                <a:xfrm>
                  <a:off x="4307" y="3303"/>
                  <a:ext cx="323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0" name="Rectangle 43"/>
                <p:cNvSpPr>
                  <a:spLocks noChangeArrowheads="1"/>
                </p:cNvSpPr>
                <p:nvPr/>
              </p:nvSpPr>
              <p:spPr bwMode="auto">
                <a:xfrm>
                  <a:off x="4307" y="3451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1" name="Rectangle 44"/>
                <p:cNvSpPr>
                  <a:spLocks noChangeArrowheads="1"/>
                </p:cNvSpPr>
                <p:nvPr/>
              </p:nvSpPr>
              <p:spPr bwMode="auto">
                <a:xfrm>
                  <a:off x="4307" y="3602"/>
                  <a:ext cx="323" cy="152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2" name="Rectangle 45"/>
                <p:cNvSpPr>
                  <a:spLocks noChangeArrowheads="1"/>
                </p:cNvSpPr>
                <p:nvPr/>
              </p:nvSpPr>
              <p:spPr bwMode="auto">
                <a:xfrm>
                  <a:off x="4307" y="3751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3" name="Rectangle 46"/>
                <p:cNvSpPr>
                  <a:spLocks noChangeArrowheads="1"/>
                </p:cNvSpPr>
                <p:nvPr/>
              </p:nvSpPr>
              <p:spPr bwMode="auto">
                <a:xfrm>
                  <a:off x="4628" y="3305"/>
                  <a:ext cx="323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4" name="Rectangle 47"/>
                <p:cNvSpPr>
                  <a:spLocks noChangeArrowheads="1"/>
                </p:cNvSpPr>
                <p:nvPr/>
              </p:nvSpPr>
              <p:spPr bwMode="auto">
                <a:xfrm>
                  <a:off x="4628" y="3453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5" name="Rectangle 48"/>
                <p:cNvSpPr>
                  <a:spLocks noChangeArrowheads="1"/>
                </p:cNvSpPr>
                <p:nvPr/>
              </p:nvSpPr>
              <p:spPr bwMode="auto">
                <a:xfrm>
                  <a:off x="4628" y="3604"/>
                  <a:ext cx="323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6" name="Rectangle 49"/>
                <p:cNvSpPr>
                  <a:spLocks noChangeArrowheads="1"/>
                </p:cNvSpPr>
                <p:nvPr/>
              </p:nvSpPr>
              <p:spPr bwMode="auto">
                <a:xfrm>
                  <a:off x="4628" y="3753"/>
                  <a:ext cx="323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7" name="Rectangle 50"/>
                <p:cNvSpPr>
                  <a:spLocks noChangeArrowheads="1"/>
                </p:cNvSpPr>
                <p:nvPr/>
              </p:nvSpPr>
              <p:spPr bwMode="auto">
                <a:xfrm>
                  <a:off x="4948" y="3305"/>
                  <a:ext cx="325" cy="150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8" name="Rectangle 51"/>
                <p:cNvSpPr>
                  <a:spLocks noChangeArrowheads="1"/>
                </p:cNvSpPr>
                <p:nvPr/>
              </p:nvSpPr>
              <p:spPr bwMode="auto">
                <a:xfrm>
                  <a:off x="4948" y="3453"/>
                  <a:ext cx="325" cy="151"/>
                </a:xfrm>
                <a:prstGeom prst="rect">
                  <a:avLst/>
                </a:prstGeom>
                <a:solidFill>
                  <a:srgbClr val="666666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9" name="Rectangle 52"/>
                <p:cNvSpPr>
                  <a:spLocks noChangeArrowheads="1"/>
                </p:cNvSpPr>
                <p:nvPr/>
              </p:nvSpPr>
              <p:spPr bwMode="auto">
                <a:xfrm>
                  <a:off x="4948" y="3604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0" name="Rectangle 53"/>
                <p:cNvSpPr>
                  <a:spLocks noChangeArrowheads="1"/>
                </p:cNvSpPr>
                <p:nvPr/>
              </p:nvSpPr>
              <p:spPr bwMode="auto">
                <a:xfrm>
                  <a:off x="4948" y="3753"/>
                  <a:ext cx="325" cy="151"/>
                </a:xfrm>
                <a:prstGeom prst="rect">
                  <a:avLst/>
                </a:prstGeom>
                <a:solidFill>
                  <a:srgbClr val="FFFFFF"/>
                </a:solidFill>
                <a:ln w="25560">
                  <a:solidFill>
                    <a:srgbClr val="2D2D8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18" name="Text Box 54"/>
              <p:cNvSpPr txBox="1">
                <a:spLocks noChangeArrowheads="1"/>
              </p:cNvSpPr>
              <p:nvPr/>
            </p:nvSpPr>
            <p:spPr bwMode="auto">
              <a:xfrm>
                <a:off x="4555" y="2404"/>
                <a:ext cx="676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00"/>
                    </a:solidFill>
                  </a:rPr>
                  <a:t>Grid Site</a:t>
                </a:r>
              </a:p>
            </p:txBody>
          </p:sp>
        </p:grpSp>
        <p:sp>
          <p:nvSpPr>
            <p:cNvPr id="10313" name="Text Box 55"/>
            <p:cNvSpPr txBox="1">
              <a:spLocks noChangeArrowheads="1"/>
            </p:cNvSpPr>
            <p:nvPr/>
          </p:nvSpPr>
          <p:spPr bwMode="auto">
            <a:xfrm>
              <a:off x="3990" y="2418"/>
              <a:ext cx="561" cy="232"/>
            </a:xfrm>
            <a:prstGeom prst="rect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00"/>
                  </a:solidFill>
                </a:rPr>
                <a:t>CE</a:t>
              </a:r>
            </a:p>
          </p:txBody>
        </p:sp>
      </p:grpSp>
      <p:sp>
        <p:nvSpPr>
          <p:cNvPr id="10248" name="AutoShape 56"/>
          <p:cNvSpPr>
            <a:spLocks noChangeArrowheads="1"/>
          </p:cNvSpPr>
          <p:nvPr/>
        </p:nvSpPr>
        <p:spPr bwMode="auto">
          <a:xfrm>
            <a:off x="4502150" y="812800"/>
            <a:ext cx="1670050" cy="849313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Glidein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VO Frontend</a:t>
            </a:r>
          </a:p>
        </p:txBody>
      </p:sp>
      <p:cxnSp>
        <p:nvCxnSpPr>
          <p:cNvPr id="10249" name="AutoShape 57"/>
          <p:cNvCxnSpPr>
            <a:cxnSpLocks noChangeShapeType="1"/>
            <a:stCxn id="10254" idx="1"/>
            <a:endCxn id="10248" idx="1"/>
          </p:cNvCxnSpPr>
          <p:nvPr/>
        </p:nvCxnSpPr>
        <p:spPr bwMode="auto">
          <a:xfrm flipV="1">
            <a:off x="2211388" y="1236663"/>
            <a:ext cx="588962" cy="1704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50" name="AutoShape 58"/>
          <p:cNvCxnSpPr>
            <a:cxnSpLocks noChangeShapeType="1"/>
            <a:stCxn id="10244" idx="1"/>
            <a:endCxn id="10248" idx="0"/>
          </p:cNvCxnSpPr>
          <p:nvPr/>
        </p:nvCxnSpPr>
        <p:spPr bwMode="auto">
          <a:xfrm flipH="1" flipV="1">
            <a:off x="5214938" y="1236663"/>
            <a:ext cx="960437" cy="12620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0251" name="Group 59"/>
          <p:cNvGrpSpPr>
            <a:grpSpLocks/>
          </p:cNvGrpSpPr>
          <p:nvPr/>
        </p:nvGrpSpPr>
        <p:grpSpPr bwMode="auto">
          <a:xfrm>
            <a:off x="4335463" y="2541588"/>
            <a:ext cx="2260600" cy="868362"/>
            <a:chOff x="2731" y="1601"/>
            <a:chExt cx="1424" cy="547"/>
          </a:xfrm>
        </p:grpSpPr>
        <p:grpSp>
          <p:nvGrpSpPr>
            <p:cNvPr id="10306" name="Group 60"/>
            <p:cNvGrpSpPr>
              <a:grpSpLocks/>
            </p:cNvGrpSpPr>
            <p:nvPr/>
          </p:nvGrpSpPr>
          <p:grpSpPr bwMode="auto">
            <a:xfrm>
              <a:off x="2731" y="1601"/>
              <a:ext cx="1058" cy="516"/>
              <a:chOff x="2731" y="1601"/>
              <a:chExt cx="1058" cy="516"/>
            </a:xfrm>
          </p:grpSpPr>
          <p:cxnSp>
            <p:nvCxnSpPr>
              <p:cNvPr id="10308" name="AutoShape 61"/>
              <p:cNvCxnSpPr>
                <a:cxnSpLocks noChangeShapeType="1"/>
              </p:cNvCxnSpPr>
              <p:nvPr/>
            </p:nvCxnSpPr>
            <p:spPr bwMode="auto">
              <a:xfrm flipH="1" flipV="1">
                <a:off x="2731" y="1601"/>
                <a:ext cx="777" cy="517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9" name="AutoShape 62"/>
              <p:cNvCxnSpPr>
                <a:cxnSpLocks noChangeShapeType="1"/>
              </p:cNvCxnSpPr>
              <p:nvPr/>
            </p:nvCxnSpPr>
            <p:spPr bwMode="auto">
              <a:xfrm flipH="1" flipV="1">
                <a:off x="2859" y="1601"/>
                <a:ext cx="750" cy="49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0" name="AutoShape 63"/>
              <p:cNvCxnSpPr>
                <a:cxnSpLocks noChangeShapeType="1"/>
              </p:cNvCxnSpPr>
              <p:nvPr/>
            </p:nvCxnSpPr>
            <p:spPr bwMode="auto">
              <a:xfrm flipH="1" flipV="1">
                <a:off x="2950" y="1601"/>
                <a:ext cx="750" cy="49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1" name="AutoShape 64"/>
              <p:cNvCxnSpPr>
                <a:cxnSpLocks noChangeShapeType="1"/>
              </p:cNvCxnSpPr>
              <p:nvPr/>
            </p:nvCxnSpPr>
            <p:spPr bwMode="auto">
              <a:xfrm flipH="1" flipV="1">
                <a:off x="3041" y="1601"/>
                <a:ext cx="750" cy="49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307" name="Text Box 65"/>
            <p:cNvSpPr txBox="1">
              <a:spLocks noChangeArrowheads="1"/>
            </p:cNvSpPr>
            <p:nvPr/>
          </p:nvSpPr>
          <p:spPr bwMode="auto">
            <a:xfrm>
              <a:off x="3698" y="1975"/>
              <a:ext cx="459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</a:rPr>
                <a:t>WN Info</a:t>
              </a:r>
            </a:p>
          </p:txBody>
        </p:sp>
      </p:grpSp>
      <p:cxnSp>
        <p:nvCxnSpPr>
          <p:cNvPr id="10252" name="AutoShape 66"/>
          <p:cNvCxnSpPr>
            <a:cxnSpLocks noChangeShapeType="1"/>
          </p:cNvCxnSpPr>
          <p:nvPr/>
        </p:nvCxnSpPr>
        <p:spPr bwMode="auto">
          <a:xfrm flipV="1">
            <a:off x="3294063" y="2541588"/>
            <a:ext cx="785812" cy="6238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10253" name="Group 67"/>
          <p:cNvGrpSpPr>
            <a:grpSpLocks/>
          </p:cNvGrpSpPr>
          <p:nvPr/>
        </p:nvGrpSpPr>
        <p:grpSpPr bwMode="auto">
          <a:xfrm>
            <a:off x="4273550" y="3508375"/>
            <a:ext cx="1627188" cy="2587625"/>
            <a:chOff x="2692" y="2210"/>
            <a:chExt cx="1025" cy="1630"/>
          </a:xfrm>
        </p:grpSpPr>
        <p:grpSp>
          <p:nvGrpSpPr>
            <p:cNvPr id="10300" name="Group 68"/>
            <p:cNvGrpSpPr>
              <a:grpSpLocks/>
            </p:cNvGrpSpPr>
            <p:nvPr/>
          </p:nvGrpSpPr>
          <p:grpSpPr bwMode="auto">
            <a:xfrm>
              <a:off x="2692" y="2210"/>
              <a:ext cx="1025" cy="1630"/>
              <a:chOff x="2692" y="2210"/>
              <a:chExt cx="1025" cy="1630"/>
            </a:xfrm>
          </p:grpSpPr>
          <p:cxnSp>
            <p:nvCxnSpPr>
              <p:cNvPr id="10302" name="AutoShape 69"/>
              <p:cNvCxnSpPr>
                <a:cxnSpLocks noChangeShapeType="1"/>
              </p:cNvCxnSpPr>
              <p:nvPr/>
            </p:nvCxnSpPr>
            <p:spPr bwMode="auto">
              <a:xfrm flipH="1" flipV="1">
                <a:off x="2692" y="2496"/>
                <a:ext cx="747" cy="134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3" name="AutoShape 70"/>
              <p:cNvCxnSpPr>
                <a:cxnSpLocks noChangeShapeType="1"/>
              </p:cNvCxnSpPr>
              <p:nvPr/>
            </p:nvCxnSpPr>
            <p:spPr bwMode="auto">
              <a:xfrm flipH="1" flipV="1">
                <a:off x="2746" y="2402"/>
                <a:ext cx="772" cy="14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4" name="AutoShape 71"/>
              <p:cNvCxnSpPr>
                <a:cxnSpLocks noChangeShapeType="1"/>
              </p:cNvCxnSpPr>
              <p:nvPr/>
            </p:nvCxnSpPr>
            <p:spPr bwMode="auto">
              <a:xfrm flipH="1" flipV="1">
                <a:off x="2802" y="2304"/>
                <a:ext cx="798" cy="145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5" name="AutoShape 72"/>
              <p:cNvCxnSpPr>
                <a:cxnSpLocks noChangeShapeType="1"/>
              </p:cNvCxnSpPr>
              <p:nvPr/>
            </p:nvCxnSpPr>
            <p:spPr bwMode="auto">
              <a:xfrm flipH="1" flipV="1">
                <a:off x="2844" y="2210"/>
                <a:ext cx="874" cy="158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301" name="Text Box 73"/>
            <p:cNvSpPr txBox="1">
              <a:spLocks noChangeArrowheads="1"/>
            </p:cNvSpPr>
            <p:nvPr/>
          </p:nvSpPr>
          <p:spPr bwMode="auto">
            <a:xfrm>
              <a:off x="2939" y="2796"/>
              <a:ext cx="470" cy="2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</a:rPr>
                <a:t>Job &amp;</a:t>
              </a:r>
            </a:p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</a:rPr>
                <a:t>Data</a:t>
              </a:r>
            </a:p>
          </p:txBody>
        </p:sp>
      </p:grpSp>
      <p:sp>
        <p:nvSpPr>
          <p:cNvPr id="10254" name="AutoShape 74"/>
          <p:cNvSpPr>
            <a:spLocks noChangeArrowheads="1"/>
          </p:cNvSpPr>
          <p:nvPr/>
        </p:nvSpPr>
        <p:spPr bwMode="auto">
          <a:xfrm>
            <a:off x="1227138" y="1827213"/>
            <a:ext cx="3141662" cy="2330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75"/>
          <p:cNvSpPr>
            <a:spLocks noChangeArrowheads="1"/>
          </p:cNvSpPr>
          <p:nvPr/>
        </p:nvSpPr>
        <p:spPr bwMode="auto">
          <a:xfrm>
            <a:off x="1524000" y="3375025"/>
            <a:ext cx="1166813" cy="695325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25560">
            <a:solidFill>
              <a:srgbClr val="2D2D8A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Local Disk</a:t>
            </a:r>
          </a:p>
        </p:txBody>
      </p:sp>
      <p:sp>
        <p:nvSpPr>
          <p:cNvPr id="10256" name="Rectangle 76"/>
          <p:cNvSpPr>
            <a:spLocks noChangeArrowheads="1"/>
          </p:cNvSpPr>
          <p:nvPr/>
        </p:nvSpPr>
        <p:spPr bwMode="auto">
          <a:xfrm>
            <a:off x="2800350" y="3392488"/>
            <a:ext cx="1301750" cy="685800"/>
          </a:xfrm>
          <a:prstGeom prst="rect">
            <a:avLst/>
          </a:prstGeom>
          <a:solidFill>
            <a:srgbClr val="FFFFFF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Condor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Scheduler</a:t>
            </a:r>
          </a:p>
        </p:txBody>
      </p:sp>
      <p:sp>
        <p:nvSpPr>
          <p:cNvPr id="10257" name="AutoShape 77"/>
          <p:cNvSpPr>
            <a:spLocks noChangeArrowheads="1"/>
          </p:cNvSpPr>
          <p:nvPr/>
        </p:nvSpPr>
        <p:spPr bwMode="auto">
          <a:xfrm>
            <a:off x="3175000" y="2176463"/>
            <a:ext cx="976313" cy="762000"/>
          </a:xfrm>
          <a:prstGeom prst="verticalScroll">
            <a:avLst>
              <a:gd name="adj" fmla="val 12500"/>
            </a:avLst>
          </a:pr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FFFFFF"/>
                </a:solidFill>
              </a:rPr>
              <a:t>DAG</a:t>
            </a:r>
          </a:p>
        </p:txBody>
      </p:sp>
      <p:sp>
        <p:nvSpPr>
          <p:cNvPr id="10258" name="Line 78"/>
          <p:cNvSpPr>
            <a:spLocks noChangeShapeType="1"/>
          </p:cNvSpPr>
          <p:nvPr/>
        </p:nvSpPr>
        <p:spPr bwMode="auto">
          <a:xfrm flipH="1">
            <a:off x="2138363" y="2862263"/>
            <a:ext cx="17462" cy="482600"/>
          </a:xfrm>
          <a:prstGeom prst="line">
            <a:avLst/>
          </a:prstGeom>
          <a:noFill/>
          <a:ln w="9360">
            <a:solidFill>
              <a:srgbClr val="B6DCD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79"/>
          <p:cNvSpPr>
            <a:spLocks noChangeShapeType="1"/>
          </p:cNvSpPr>
          <p:nvPr/>
        </p:nvSpPr>
        <p:spPr bwMode="auto">
          <a:xfrm>
            <a:off x="2673350" y="3730625"/>
            <a:ext cx="127000" cy="4763"/>
          </a:xfrm>
          <a:prstGeom prst="line">
            <a:avLst/>
          </a:prstGeom>
          <a:noFill/>
          <a:ln w="9360">
            <a:solidFill>
              <a:srgbClr val="B6DCD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260" name="AutoShape 80"/>
          <p:cNvCxnSpPr>
            <a:cxnSpLocks noChangeShapeType="1"/>
            <a:stCxn id="10257" idx="1"/>
          </p:cNvCxnSpPr>
          <p:nvPr/>
        </p:nvCxnSpPr>
        <p:spPr bwMode="auto">
          <a:xfrm>
            <a:off x="3206750" y="2940050"/>
            <a:ext cx="457200" cy="301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261" name="Text Box 81"/>
          <p:cNvSpPr txBox="1">
            <a:spLocks noChangeArrowheads="1"/>
          </p:cNvSpPr>
          <p:nvPr/>
        </p:nvSpPr>
        <p:spPr bwMode="auto">
          <a:xfrm>
            <a:off x="2855913" y="1755775"/>
            <a:ext cx="11906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Submitter</a:t>
            </a:r>
          </a:p>
        </p:txBody>
      </p:sp>
      <p:grpSp>
        <p:nvGrpSpPr>
          <p:cNvPr id="10262" name="Group 82"/>
          <p:cNvGrpSpPr>
            <a:grpSpLocks/>
          </p:cNvGrpSpPr>
          <p:nvPr/>
        </p:nvGrpSpPr>
        <p:grpSpPr bwMode="auto">
          <a:xfrm>
            <a:off x="2635250" y="2330450"/>
            <a:ext cx="682625" cy="274638"/>
            <a:chOff x="1660" y="1468"/>
            <a:chExt cx="430" cy="173"/>
          </a:xfrm>
        </p:grpSpPr>
        <p:sp>
          <p:nvSpPr>
            <p:cNvPr id="10298" name="Text Box 83"/>
            <p:cNvSpPr txBox="1">
              <a:spLocks noChangeArrowheads="1"/>
            </p:cNvSpPr>
            <p:nvPr/>
          </p:nvSpPr>
          <p:spPr bwMode="auto">
            <a:xfrm>
              <a:off x="1660" y="1468"/>
              <a:ext cx="405" cy="1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</a:rPr>
                <a:t>Create</a:t>
              </a:r>
            </a:p>
          </p:txBody>
        </p:sp>
        <p:cxnSp>
          <p:nvCxnSpPr>
            <p:cNvPr id="10299" name="AutoShape 84"/>
            <p:cNvCxnSpPr>
              <a:cxnSpLocks noChangeShapeType="1"/>
            </p:cNvCxnSpPr>
            <p:nvPr/>
          </p:nvCxnSpPr>
          <p:spPr bwMode="auto">
            <a:xfrm>
              <a:off x="1684" y="1607"/>
              <a:ext cx="408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263" name="Text Box 85"/>
          <p:cNvSpPr txBox="1">
            <a:spLocks noChangeArrowheads="1"/>
          </p:cNvSpPr>
          <p:nvPr/>
        </p:nvSpPr>
        <p:spPr bwMode="auto">
          <a:xfrm>
            <a:off x="1582738" y="2252663"/>
            <a:ext cx="1138237" cy="6096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User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Interface</a:t>
            </a:r>
          </a:p>
        </p:txBody>
      </p:sp>
      <p:cxnSp>
        <p:nvCxnSpPr>
          <p:cNvPr id="10264" name="AutoShape 86"/>
          <p:cNvCxnSpPr>
            <a:cxnSpLocks noChangeShapeType="1"/>
          </p:cNvCxnSpPr>
          <p:nvPr/>
        </p:nvCxnSpPr>
        <p:spPr bwMode="auto">
          <a:xfrm>
            <a:off x="1419225" y="1493838"/>
            <a:ext cx="762000" cy="11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265" name="Text Box 87"/>
          <p:cNvSpPr txBox="1">
            <a:spLocks noChangeArrowheads="1"/>
          </p:cNvSpPr>
          <p:nvPr/>
        </p:nvSpPr>
        <p:spPr bwMode="auto">
          <a:xfrm>
            <a:off x="2989263" y="2989263"/>
            <a:ext cx="666750" cy="276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</a:rPr>
              <a:t>Submit</a:t>
            </a:r>
          </a:p>
        </p:txBody>
      </p:sp>
      <p:sp>
        <p:nvSpPr>
          <p:cNvPr id="10266" name="Text Box 88"/>
          <p:cNvSpPr txBox="1">
            <a:spLocks noChangeArrowheads="1"/>
          </p:cNvSpPr>
          <p:nvPr/>
        </p:nvSpPr>
        <p:spPr bwMode="auto">
          <a:xfrm>
            <a:off x="-198438" y="23813"/>
            <a:ext cx="8785226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300">
                <a:solidFill>
                  <a:srgbClr val="000000"/>
                </a:solidFill>
              </a:rPr>
              <a:t>Architecture</a:t>
            </a:r>
          </a:p>
        </p:txBody>
      </p:sp>
      <p:grpSp>
        <p:nvGrpSpPr>
          <p:cNvPr id="10267" name="Group 89"/>
          <p:cNvGrpSpPr>
            <a:grpSpLocks/>
          </p:cNvGrpSpPr>
          <p:nvPr/>
        </p:nvGrpSpPr>
        <p:grpSpPr bwMode="auto">
          <a:xfrm>
            <a:off x="2547938" y="4157663"/>
            <a:ext cx="441325" cy="398462"/>
            <a:chOff x="1605" y="2619"/>
            <a:chExt cx="278" cy="251"/>
          </a:xfrm>
        </p:grpSpPr>
        <p:sp>
          <p:nvSpPr>
            <p:cNvPr id="10294" name="Line 90"/>
            <p:cNvSpPr>
              <a:spLocks noChangeShapeType="1"/>
            </p:cNvSpPr>
            <p:nvPr/>
          </p:nvSpPr>
          <p:spPr bwMode="auto">
            <a:xfrm>
              <a:off x="1605" y="2619"/>
              <a:ext cx="1" cy="2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91"/>
            <p:cNvSpPr>
              <a:spLocks noChangeShapeType="1"/>
            </p:cNvSpPr>
            <p:nvPr/>
          </p:nvSpPr>
          <p:spPr bwMode="auto">
            <a:xfrm>
              <a:off x="1698" y="2619"/>
              <a:ext cx="1" cy="2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92"/>
            <p:cNvSpPr>
              <a:spLocks noChangeShapeType="1"/>
            </p:cNvSpPr>
            <p:nvPr/>
          </p:nvSpPr>
          <p:spPr bwMode="auto">
            <a:xfrm>
              <a:off x="1790" y="2619"/>
              <a:ext cx="1" cy="2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93"/>
            <p:cNvSpPr>
              <a:spLocks noChangeShapeType="1"/>
            </p:cNvSpPr>
            <p:nvPr/>
          </p:nvSpPr>
          <p:spPr bwMode="auto">
            <a:xfrm>
              <a:off x="1883" y="2619"/>
              <a:ext cx="1" cy="25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8" name="AutoShape 94"/>
          <p:cNvSpPr>
            <a:spLocks noChangeArrowheads="1"/>
          </p:cNvSpPr>
          <p:nvPr/>
        </p:nvSpPr>
        <p:spPr bwMode="auto">
          <a:xfrm>
            <a:off x="2286000" y="4543425"/>
            <a:ext cx="930275" cy="693738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25560">
            <a:solidFill>
              <a:srgbClr val="2D2D8A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Hadoop</a:t>
            </a:r>
          </a:p>
        </p:txBody>
      </p:sp>
      <p:sp>
        <p:nvSpPr>
          <p:cNvPr id="10269" name="Line 95"/>
          <p:cNvSpPr>
            <a:spLocks noChangeShapeType="1"/>
          </p:cNvSpPr>
          <p:nvPr/>
        </p:nvSpPr>
        <p:spPr bwMode="auto">
          <a:xfrm>
            <a:off x="3211513" y="4465638"/>
            <a:ext cx="1587" cy="130175"/>
          </a:xfrm>
          <a:prstGeom prst="line">
            <a:avLst/>
          </a:prstGeom>
          <a:noFill/>
          <a:ln w="9360">
            <a:solidFill>
              <a:srgbClr val="B6DCD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Text Box 96"/>
          <p:cNvSpPr txBox="1">
            <a:spLocks noChangeArrowheads="1"/>
          </p:cNvSpPr>
          <p:nvPr/>
        </p:nvSpPr>
        <p:spPr bwMode="auto">
          <a:xfrm>
            <a:off x="1090613" y="965200"/>
            <a:ext cx="668337" cy="276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</a:rPr>
              <a:t>Submit</a:t>
            </a:r>
          </a:p>
        </p:txBody>
      </p:sp>
      <p:sp>
        <p:nvSpPr>
          <p:cNvPr id="10271" name="Text Box 97"/>
          <p:cNvSpPr txBox="1">
            <a:spLocks noChangeArrowheads="1"/>
          </p:cNvSpPr>
          <p:nvPr/>
        </p:nvSpPr>
        <p:spPr bwMode="auto">
          <a:xfrm>
            <a:off x="1055688" y="1335088"/>
            <a:ext cx="768350" cy="276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</a:rPr>
              <a:t>Monitor</a:t>
            </a:r>
          </a:p>
        </p:txBody>
      </p:sp>
      <p:sp>
        <p:nvSpPr>
          <p:cNvPr id="10272" name="Text Box 98"/>
          <p:cNvSpPr txBox="1">
            <a:spLocks noChangeArrowheads="1"/>
          </p:cNvSpPr>
          <p:nvPr/>
        </p:nvSpPr>
        <p:spPr bwMode="auto">
          <a:xfrm>
            <a:off x="1139825" y="5835650"/>
            <a:ext cx="3082925" cy="6429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</a:rPr>
              <a:t>Binaries and SED files </a:t>
            </a:r>
            <a:br>
              <a:rPr lang="en-US" sz="1800">
                <a:solidFill>
                  <a:srgbClr val="000000"/>
                </a:solidFill>
              </a:rPr>
            </a:br>
            <a:r>
              <a:rPr lang="en-US" sz="1800">
                <a:solidFill>
                  <a:srgbClr val="000000"/>
                </a:solidFill>
              </a:rPr>
              <a:t>pre-installed via OSG MM</a:t>
            </a:r>
          </a:p>
        </p:txBody>
      </p:sp>
      <p:grpSp>
        <p:nvGrpSpPr>
          <p:cNvPr id="10273" name="Group 99"/>
          <p:cNvGrpSpPr>
            <a:grpSpLocks/>
          </p:cNvGrpSpPr>
          <p:nvPr/>
        </p:nvGrpSpPr>
        <p:grpSpPr bwMode="auto">
          <a:xfrm>
            <a:off x="6859588" y="3041650"/>
            <a:ext cx="327025" cy="366713"/>
            <a:chOff x="4321" y="1916"/>
            <a:chExt cx="206" cy="231"/>
          </a:xfrm>
        </p:grpSpPr>
        <p:sp>
          <p:nvSpPr>
            <p:cNvPr id="21604" name="Oval 100"/>
            <p:cNvSpPr>
              <a:spLocks noChangeArrowheads="1"/>
            </p:cNvSpPr>
            <p:nvPr/>
          </p:nvSpPr>
          <p:spPr bwMode="auto">
            <a:xfrm>
              <a:off x="4321" y="1949"/>
              <a:ext cx="202" cy="173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93" name="Text Box 101"/>
            <p:cNvSpPr txBox="1">
              <a:spLocks noChangeArrowheads="1"/>
            </p:cNvSpPr>
            <p:nvPr/>
          </p:nvSpPr>
          <p:spPr bwMode="auto">
            <a:xfrm>
              <a:off x="4321" y="1916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0274" name="Group 102"/>
          <p:cNvGrpSpPr>
            <a:grpSpLocks/>
          </p:cNvGrpSpPr>
          <p:nvPr/>
        </p:nvGrpSpPr>
        <p:grpSpPr bwMode="auto">
          <a:xfrm>
            <a:off x="5387975" y="2701925"/>
            <a:ext cx="327025" cy="366713"/>
            <a:chOff x="3394" y="1702"/>
            <a:chExt cx="206" cy="231"/>
          </a:xfrm>
        </p:grpSpPr>
        <p:sp>
          <p:nvSpPr>
            <p:cNvPr id="21607" name="Oval 103"/>
            <p:cNvSpPr>
              <a:spLocks noChangeArrowheads="1"/>
            </p:cNvSpPr>
            <p:nvPr/>
          </p:nvSpPr>
          <p:spPr bwMode="auto">
            <a:xfrm>
              <a:off x="3394" y="1735"/>
              <a:ext cx="202" cy="173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91" name="Text Box 104"/>
            <p:cNvSpPr txBox="1">
              <a:spLocks noChangeArrowheads="1"/>
            </p:cNvSpPr>
            <p:nvPr/>
          </p:nvSpPr>
          <p:spPr bwMode="auto">
            <a:xfrm>
              <a:off x="3394" y="1702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0275" name="Group 105"/>
          <p:cNvGrpSpPr>
            <a:grpSpLocks/>
          </p:cNvGrpSpPr>
          <p:nvPr/>
        </p:nvGrpSpPr>
        <p:grpSpPr bwMode="auto">
          <a:xfrm>
            <a:off x="1684338" y="915988"/>
            <a:ext cx="327025" cy="366712"/>
            <a:chOff x="1061" y="577"/>
            <a:chExt cx="206" cy="231"/>
          </a:xfrm>
        </p:grpSpPr>
        <p:sp>
          <p:nvSpPr>
            <p:cNvPr id="21610" name="Oval 106"/>
            <p:cNvSpPr>
              <a:spLocks noChangeArrowheads="1"/>
            </p:cNvSpPr>
            <p:nvPr/>
          </p:nvSpPr>
          <p:spPr bwMode="auto">
            <a:xfrm>
              <a:off x="1061" y="610"/>
              <a:ext cx="202" cy="174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89" name="Text Box 107"/>
            <p:cNvSpPr txBox="1">
              <a:spLocks noChangeArrowheads="1"/>
            </p:cNvSpPr>
            <p:nvPr/>
          </p:nvSpPr>
          <p:spPr bwMode="auto">
            <a:xfrm>
              <a:off x="1061" y="577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10276" name="Group 108"/>
          <p:cNvGrpSpPr>
            <a:grpSpLocks/>
          </p:cNvGrpSpPr>
          <p:nvPr/>
        </p:nvGrpSpPr>
        <p:grpSpPr bwMode="auto">
          <a:xfrm>
            <a:off x="1681163" y="1284288"/>
            <a:ext cx="327025" cy="366712"/>
            <a:chOff x="1059" y="809"/>
            <a:chExt cx="206" cy="231"/>
          </a:xfrm>
        </p:grpSpPr>
        <p:sp>
          <p:nvSpPr>
            <p:cNvPr id="21613" name="Oval 109"/>
            <p:cNvSpPr>
              <a:spLocks noChangeArrowheads="1"/>
            </p:cNvSpPr>
            <p:nvPr/>
          </p:nvSpPr>
          <p:spPr bwMode="auto">
            <a:xfrm>
              <a:off x="1059" y="842"/>
              <a:ext cx="202" cy="174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87" name="Text Box 110"/>
            <p:cNvSpPr txBox="1">
              <a:spLocks noChangeArrowheads="1"/>
            </p:cNvSpPr>
            <p:nvPr/>
          </p:nvSpPr>
          <p:spPr bwMode="auto">
            <a:xfrm>
              <a:off x="1059" y="809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10277" name="Group 111"/>
          <p:cNvGrpSpPr>
            <a:grpSpLocks/>
          </p:cNvGrpSpPr>
          <p:nvPr/>
        </p:nvGrpSpPr>
        <p:grpSpPr bwMode="auto">
          <a:xfrm>
            <a:off x="3714750" y="2928938"/>
            <a:ext cx="327025" cy="366712"/>
            <a:chOff x="2340" y="1845"/>
            <a:chExt cx="206" cy="231"/>
          </a:xfrm>
        </p:grpSpPr>
        <p:sp>
          <p:nvSpPr>
            <p:cNvPr id="21616" name="Oval 112"/>
            <p:cNvSpPr>
              <a:spLocks noChangeArrowheads="1"/>
            </p:cNvSpPr>
            <p:nvPr/>
          </p:nvSpPr>
          <p:spPr bwMode="auto">
            <a:xfrm>
              <a:off x="2340" y="1878"/>
              <a:ext cx="202" cy="174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85" name="Text Box 113"/>
            <p:cNvSpPr txBox="1">
              <a:spLocks noChangeArrowheads="1"/>
            </p:cNvSpPr>
            <p:nvPr/>
          </p:nvSpPr>
          <p:spPr bwMode="auto">
            <a:xfrm>
              <a:off x="2340" y="1845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10278" name="Group 114"/>
          <p:cNvGrpSpPr>
            <a:grpSpLocks/>
          </p:cNvGrpSpPr>
          <p:nvPr/>
        </p:nvGrpSpPr>
        <p:grpSpPr bwMode="auto">
          <a:xfrm>
            <a:off x="2830513" y="2062163"/>
            <a:ext cx="327025" cy="366712"/>
            <a:chOff x="1783" y="1299"/>
            <a:chExt cx="206" cy="231"/>
          </a:xfrm>
        </p:grpSpPr>
        <p:sp>
          <p:nvSpPr>
            <p:cNvPr id="21619" name="Oval 115"/>
            <p:cNvSpPr>
              <a:spLocks noChangeArrowheads="1"/>
            </p:cNvSpPr>
            <p:nvPr/>
          </p:nvSpPr>
          <p:spPr bwMode="auto">
            <a:xfrm>
              <a:off x="1783" y="1332"/>
              <a:ext cx="202" cy="173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83" name="Text Box 116"/>
            <p:cNvSpPr txBox="1">
              <a:spLocks noChangeArrowheads="1"/>
            </p:cNvSpPr>
            <p:nvPr/>
          </p:nvSpPr>
          <p:spPr bwMode="auto">
            <a:xfrm>
              <a:off x="1783" y="1299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10279" name="Group 117"/>
          <p:cNvGrpSpPr>
            <a:grpSpLocks/>
          </p:cNvGrpSpPr>
          <p:nvPr/>
        </p:nvGrpSpPr>
        <p:grpSpPr bwMode="auto">
          <a:xfrm>
            <a:off x="4414838" y="4735513"/>
            <a:ext cx="327025" cy="366712"/>
            <a:chOff x="2781" y="2983"/>
            <a:chExt cx="206" cy="231"/>
          </a:xfrm>
        </p:grpSpPr>
        <p:sp>
          <p:nvSpPr>
            <p:cNvPr id="21622" name="Oval 118"/>
            <p:cNvSpPr>
              <a:spLocks noChangeArrowheads="1"/>
            </p:cNvSpPr>
            <p:nvPr/>
          </p:nvSpPr>
          <p:spPr bwMode="auto">
            <a:xfrm>
              <a:off x="2781" y="3016"/>
              <a:ext cx="202" cy="173"/>
            </a:xfrm>
            <a:prstGeom prst="ellipse">
              <a:avLst/>
            </a:prstGeom>
            <a:gradFill rotWithShape="0">
              <a:gsLst>
                <a:gs pos="0">
                  <a:srgbClr val="85AAAD"/>
                </a:gs>
                <a:gs pos="100000">
                  <a:srgbClr val="AFE0E4"/>
                </a:gs>
              </a:gsLst>
              <a:lin ang="5400000" scaled="1"/>
            </a:gradFill>
            <a:ln w="9360">
              <a:solidFill>
                <a:srgbClr val="B6DCDF"/>
              </a:solidFill>
              <a:miter lim="800000"/>
              <a:headEnd/>
              <a:tailEnd/>
            </a:ln>
            <a:effectLst>
              <a:outerShdw dist="23040" dir="540000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10281" name="Text Box 119"/>
            <p:cNvSpPr txBox="1">
              <a:spLocks noChangeArrowheads="1"/>
            </p:cNvSpPr>
            <p:nvPr/>
          </p:nvSpPr>
          <p:spPr bwMode="auto">
            <a:xfrm>
              <a:off x="2781" y="2983"/>
              <a:ext cx="20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000" smtClean="0"/>
              <a:t>Current setup: Central machine hosts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glideinWMS VO Frontend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User Pool (collector),  Condor Scheduler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Unmanaged dedicated storage</a:t>
            </a:r>
          </a:p>
          <a:p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If LSST became a stand-alone VO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it could benefit from managed public storage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upload input data to OSG and download output data from OSG public storage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data maintenance could be done through metadata (e.g. remove trim and catalog input files for all workflow that have an output)</a:t>
            </a:r>
          </a:p>
          <a:p>
            <a:pPr lvl="1">
              <a:buFont typeface="Arial" charset="0"/>
              <a:buChar char="•"/>
            </a:pPr>
            <a:r>
              <a:rPr lang="en-US" sz="1600" smtClean="0"/>
              <a:t>data processing would not depend on the availability of a single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22388" y="239713"/>
            <a:ext cx="5811837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Monitoring Operations</a:t>
            </a:r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392113" y="2222500"/>
            <a:ext cx="5676900" cy="4233863"/>
            <a:chOff x="247" y="1400"/>
            <a:chExt cx="3576" cy="2667"/>
          </a:xfrm>
        </p:grpSpPr>
        <p:pic>
          <p:nvPicPr>
            <p:cNvPr id="1230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9" r="218"/>
            <a:stretch>
              <a:fillRect/>
            </a:stretch>
          </p:blipFill>
          <p:spPr bwMode="auto">
            <a:xfrm>
              <a:off x="247" y="1400"/>
              <a:ext cx="3577" cy="2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2301" name="Text Box 4"/>
            <p:cNvSpPr txBox="1">
              <a:spLocks noChangeArrowheads="1"/>
            </p:cNvSpPr>
            <p:nvPr/>
          </p:nvSpPr>
          <p:spPr bwMode="auto">
            <a:xfrm>
              <a:off x="247" y="1400"/>
              <a:ext cx="3577" cy="2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4463" y="2863850"/>
            <a:ext cx="1870075" cy="1868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5413" y="1071563"/>
            <a:ext cx="1868487" cy="187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8750" y="4643438"/>
            <a:ext cx="1868488" cy="186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2295" name="AutoShape 8"/>
          <p:cNvCxnSpPr>
            <a:cxnSpLocks noChangeShapeType="1"/>
          </p:cNvCxnSpPr>
          <p:nvPr/>
        </p:nvCxnSpPr>
        <p:spPr bwMode="auto">
          <a:xfrm flipV="1">
            <a:off x="2743200" y="2508250"/>
            <a:ext cx="3856038" cy="12477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8213725" y="3168650"/>
            <a:ext cx="715963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12297" name="Oval 10"/>
          <p:cNvSpPr>
            <a:spLocks noChangeArrowheads="1"/>
          </p:cNvSpPr>
          <p:nvPr/>
        </p:nvSpPr>
        <p:spPr bwMode="auto">
          <a:xfrm>
            <a:off x="4672013" y="1163638"/>
            <a:ext cx="1412875" cy="595312"/>
          </a:xfrm>
          <a:prstGeom prst="ellipse">
            <a:avLst/>
          </a:prstGeom>
          <a:solidFill>
            <a:srgbClr val="FFFFFF"/>
          </a:solidFill>
          <a:ln w="25560">
            <a:solidFill>
              <a:srgbClr val="2D2D8A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</a:rPr>
              <a:t>Periodically look at the output dir</a:t>
            </a:r>
          </a:p>
        </p:txBody>
      </p:sp>
      <p:cxnSp>
        <p:nvCxnSpPr>
          <p:cNvPr id="12298" name="AutoShape 11"/>
          <p:cNvCxnSpPr>
            <a:cxnSpLocks noChangeShapeType="1"/>
            <a:stCxn id="12297" idx="3"/>
          </p:cNvCxnSpPr>
          <p:nvPr/>
        </p:nvCxnSpPr>
        <p:spPr bwMode="auto">
          <a:xfrm>
            <a:off x="4938713" y="1760538"/>
            <a:ext cx="442912" cy="15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88925" y="1141413"/>
            <a:ext cx="4325938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If job exits due to system failure </a:t>
            </a:r>
            <a:r>
              <a:rPr lang="en-US" sz="18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1800">
                <a:solidFill>
                  <a:srgbClr val="000000"/>
                </a:solidFill>
              </a:rPr>
              <a:t> automatically resubmit indefinitely</a:t>
            </a: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1800">
                <a:solidFill>
                  <a:srgbClr val="000000"/>
                </a:solidFill>
              </a:rPr>
              <a:t>If job exits due to app. failure </a:t>
            </a:r>
            <a:r>
              <a:rPr lang="en-US" sz="1800">
                <a:solidFill>
                  <a:srgbClr val="000000"/>
                </a:solidFill>
                <a:latin typeface="Wingdings" pitchFamily="2" charset="2"/>
              </a:rPr>
              <a:t></a:t>
            </a:r>
            <a:r>
              <a:rPr lang="en-US" sz="1800">
                <a:solidFill>
                  <a:srgbClr val="000000"/>
                </a:solidFill>
              </a:rPr>
              <a:t> resubmit 5 times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4505</TotalTime>
  <Words>880</Words>
  <Application>Microsoft Office PowerPoint</Application>
  <PresentationFormat>On-screen Show (4:3)</PresentationFormat>
  <Paragraphs>170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ＭＳ Ｐゴシック</vt:lpstr>
      <vt:lpstr>Times New Roman</vt:lpstr>
      <vt:lpstr>Tahoma</vt:lpstr>
      <vt:lpstr>DejaVu Sans</vt:lpstr>
      <vt:lpstr>Wingdings</vt:lpstr>
      <vt:lpstr>WenQuanYi Zen Hei</vt:lpstr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Operations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Gabriele Garzoglio</dc:creator>
  <cp:lastModifiedBy>Tanya Levshina</cp:lastModifiedBy>
  <cp:revision>754</cp:revision>
  <cp:lastPrinted>1601-01-01T00:00:00Z</cp:lastPrinted>
  <dcterms:created xsi:type="dcterms:W3CDTF">2010-09-20T23:26:17Z</dcterms:created>
  <dcterms:modified xsi:type="dcterms:W3CDTF">2010-09-22T02:32:35Z</dcterms:modified>
</cp:coreProperties>
</file>