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5" r:id="rId1"/>
  </p:sldMasterIdLst>
  <p:notesMasterIdLst>
    <p:notesMasterId r:id="rId21"/>
  </p:notesMasterIdLst>
  <p:handoutMasterIdLst>
    <p:handoutMasterId r:id="rId22"/>
  </p:handoutMasterIdLst>
  <p:sldIdLst>
    <p:sldId id="711" r:id="rId2"/>
    <p:sldId id="652" r:id="rId3"/>
    <p:sldId id="715" r:id="rId4"/>
    <p:sldId id="660" r:id="rId5"/>
    <p:sldId id="705" r:id="rId6"/>
    <p:sldId id="663" r:id="rId7"/>
    <p:sldId id="712" r:id="rId8"/>
    <p:sldId id="713" r:id="rId9"/>
    <p:sldId id="662" r:id="rId10"/>
    <p:sldId id="714" r:id="rId11"/>
    <p:sldId id="707" r:id="rId12"/>
    <p:sldId id="709" r:id="rId13"/>
    <p:sldId id="704" r:id="rId14"/>
    <p:sldId id="703" r:id="rId15"/>
    <p:sldId id="706" r:id="rId16"/>
    <p:sldId id="716" r:id="rId17"/>
    <p:sldId id="717" r:id="rId18"/>
    <p:sldId id="718" r:id="rId19"/>
    <p:sldId id="702" r:id="rId20"/>
  </p:sldIdLst>
  <p:sldSz cx="9144000" cy="6858000" type="screen4x3"/>
  <p:notesSz cx="7315200" cy="9601200"/>
  <p:embeddedFontLst>
    <p:embeddedFont>
      <p:font typeface="Helvetica" pitchFamily="34" charset="0"/>
      <p:regular r:id="rId23"/>
      <p:bold r:id="rId24"/>
      <p:italic r:id="rId25"/>
      <p:boldItalic r:id="rId26"/>
    </p:embeddedFont>
    <p:embeddedFont>
      <p:font typeface="Arial Narrow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Helvetica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Helvetica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Helvetica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Helvetica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Helvetica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rgbClr val="FF0000"/>
        </a:solidFill>
        <a:latin typeface="Helvetica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rgbClr val="FF0000"/>
        </a:solidFill>
        <a:latin typeface="Helvetica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rgbClr val="FF0000"/>
        </a:solidFill>
        <a:latin typeface="Helvetica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rgbClr val="FF0000"/>
        </a:solidFill>
        <a:latin typeface="Helvetica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FFCC66"/>
    <a:srgbClr val="FBDF51"/>
    <a:srgbClr val="FFB74D"/>
    <a:srgbClr val="FFAA2D"/>
    <a:srgbClr val="FFFF66"/>
    <a:srgbClr val="FFCC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3" autoAdjust="0"/>
  </p:normalViewPr>
  <p:slideViewPr>
    <p:cSldViewPr snapToGrid="0">
      <p:cViewPr>
        <p:scale>
          <a:sx n="88" d="100"/>
          <a:sy n="88" d="100"/>
        </p:scale>
        <p:origin x="-444" y="-7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92" y="50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1" tIns="48626" rIns="97251" bIns="48626" numCol="1" anchor="t" anchorCtr="0" compatLnSpc="1">
            <a:prstTxWarp prst="textNoShape">
              <a:avLst/>
            </a:prstTxWarp>
          </a:bodyPr>
          <a:lstStyle>
            <a:lvl1pPr algn="l" defTabSz="973138" eaLnBrk="0" hangingPunct="0">
              <a:lnSpc>
                <a:spcPct val="100000"/>
              </a:lnSpc>
              <a:spcBef>
                <a:spcPct val="0"/>
              </a:spcBef>
              <a:buClrTx/>
              <a:defRPr sz="13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1" tIns="48626" rIns="97251" bIns="48626" numCol="1" anchor="t" anchorCtr="0" compatLnSpc="1">
            <a:prstTxWarp prst="textNoShape">
              <a:avLst/>
            </a:prstTxWarp>
          </a:bodyPr>
          <a:lstStyle>
            <a:lvl1pPr algn="r" defTabSz="973138" eaLnBrk="0" hangingPunct="0">
              <a:lnSpc>
                <a:spcPct val="100000"/>
              </a:lnSpc>
              <a:spcBef>
                <a:spcPct val="0"/>
              </a:spcBef>
              <a:buClrTx/>
              <a:defRPr sz="13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Shawn McKee/University of Michigan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1" tIns="48626" rIns="97251" bIns="48626" numCol="1" anchor="b" anchorCtr="0" compatLnSpc="1">
            <a:prstTxWarp prst="textNoShape">
              <a:avLst/>
            </a:prstTxWarp>
          </a:bodyPr>
          <a:lstStyle>
            <a:lvl1pPr algn="l" defTabSz="973138" eaLnBrk="0" hangingPunct="0">
              <a:lnSpc>
                <a:spcPct val="100000"/>
              </a:lnSpc>
              <a:spcBef>
                <a:spcPct val="0"/>
              </a:spcBef>
              <a:buClrTx/>
              <a:defRPr sz="13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Merit 2009 Member Meeting - June 12 2009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1" tIns="48626" rIns="97251" bIns="48626" numCol="1" anchor="b" anchorCtr="0" compatLnSpc="1">
            <a:prstTxWarp prst="textNoShape">
              <a:avLst/>
            </a:prstTxWarp>
          </a:bodyPr>
          <a:lstStyle>
            <a:lvl1pPr algn="r" defTabSz="973138" eaLnBrk="0" hangingPunct="0">
              <a:lnSpc>
                <a:spcPct val="100000"/>
              </a:lnSpc>
              <a:spcBef>
                <a:spcPct val="0"/>
              </a:spcBef>
              <a:buClrTx/>
              <a:defRPr sz="13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4AF6269-DD68-4C3F-B006-3B7ACE5D7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1" tIns="48626" rIns="97251" bIns="48626" numCol="1" anchor="t" anchorCtr="0" compatLnSpc="1">
            <a:prstTxWarp prst="textNoShape">
              <a:avLst/>
            </a:prstTxWarp>
          </a:bodyPr>
          <a:lstStyle>
            <a:lvl1pPr algn="l" defTabSz="973138" eaLnBrk="0" hangingPunct="0">
              <a:lnSpc>
                <a:spcPct val="100000"/>
              </a:lnSpc>
              <a:spcBef>
                <a:spcPct val="0"/>
              </a:spcBef>
              <a:buClrTx/>
              <a:defRPr sz="13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1" tIns="48626" rIns="97251" bIns="48626" numCol="1" anchor="t" anchorCtr="0" compatLnSpc="1">
            <a:prstTxWarp prst="textNoShape">
              <a:avLst/>
            </a:prstTxWarp>
          </a:bodyPr>
          <a:lstStyle>
            <a:lvl1pPr algn="r" defTabSz="973138" eaLnBrk="0" hangingPunct="0">
              <a:lnSpc>
                <a:spcPct val="100000"/>
              </a:lnSpc>
              <a:spcBef>
                <a:spcPct val="0"/>
              </a:spcBef>
              <a:buClrTx/>
              <a:defRPr sz="13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Shawn McKee/University of Michigan</a:t>
            </a:r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89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1" tIns="48626" rIns="97251" bIns="48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1" tIns="48626" rIns="97251" bIns="48626" numCol="1" anchor="b" anchorCtr="0" compatLnSpc="1">
            <a:prstTxWarp prst="textNoShape">
              <a:avLst/>
            </a:prstTxWarp>
          </a:bodyPr>
          <a:lstStyle>
            <a:lvl1pPr algn="l" defTabSz="973138" eaLnBrk="0" hangingPunct="0">
              <a:lnSpc>
                <a:spcPct val="100000"/>
              </a:lnSpc>
              <a:spcBef>
                <a:spcPct val="0"/>
              </a:spcBef>
              <a:buClrTx/>
              <a:defRPr sz="13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Merit 2009 Member Meeting - June 12 2009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1" tIns="48626" rIns="97251" bIns="48626" numCol="1" anchor="b" anchorCtr="0" compatLnSpc="1">
            <a:prstTxWarp prst="textNoShape">
              <a:avLst/>
            </a:prstTxWarp>
          </a:bodyPr>
          <a:lstStyle>
            <a:lvl1pPr algn="r" defTabSz="973138" eaLnBrk="0" hangingPunct="0">
              <a:lnSpc>
                <a:spcPct val="100000"/>
              </a:lnSpc>
              <a:spcBef>
                <a:spcPct val="0"/>
              </a:spcBef>
              <a:buClrTx/>
              <a:defRPr sz="13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6E14C89-8713-48EE-929F-A7E1B57EE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EDBC34-4BCF-4D66-B4C4-39FE68AD86C4}" type="slidenum">
              <a:rPr lang="en-US" smtClean="0">
                <a:latin typeface="Arial" charset="0"/>
              </a:rPr>
              <a:pPr>
                <a:defRPr/>
              </a:pPr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EDBC34-4BCF-4D66-B4C4-39FE68AD86C4}" type="slidenum">
              <a:rPr lang="en-US" smtClean="0">
                <a:latin typeface="Arial" charset="0"/>
              </a:rPr>
              <a:pPr>
                <a:defRPr/>
              </a:pPr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B8257F-C4A5-4ED6-8B66-C219EDA3EB5F}" type="slidenum">
              <a:rPr lang="en-US" smtClean="0">
                <a:latin typeface="Arial" charset="0"/>
              </a:rPr>
              <a:pPr>
                <a:defRPr/>
              </a:pPr>
              <a:t>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B8257F-C4A5-4ED6-8B66-C219EDA3EB5F}" type="slidenum">
              <a:rPr lang="en-US" smtClean="0">
                <a:latin typeface="Arial" charset="0"/>
              </a:rPr>
              <a:pPr>
                <a:defRPr/>
              </a:pPr>
              <a:t>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B8257F-C4A5-4ED6-8B66-C219EDA3EB5F}" type="slidenum">
              <a:rPr lang="en-US" smtClean="0">
                <a:latin typeface="Arial" charset="0"/>
              </a:rPr>
              <a:pPr>
                <a:defRPr/>
              </a:pPr>
              <a:t>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9D3109-21A0-4FE4-AABA-CDE777E45F59}" type="slidenum">
              <a:rPr lang="en-US" smtClean="0">
                <a:latin typeface="Arial" charset="0"/>
              </a:rPr>
              <a:pPr>
                <a:defRPr/>
              </a:pPr>
              <a:t>9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228600"/>
            <a:ext cx="411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305800" y="152400"/>
            <a:ext cx="609600" cy="838200"/>
          </a:xfrm>
          <a:prstGeom prst="rect">
            <a:avLst/>
          </a:prstGeom>
          <a:noFill/>
          <a:ln w="9525">
            <a:solidFill>
              <a:srgbClr val="600000"/>
            </a:solidFill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6E4D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  <a:buFontTx/>
              <a:buChar char="•"/>
              <a:defRPr/>
            </a:pPr>
            <a:endParaRPr lang="en-US" sz="2800">
              <a:solidFill>
                <a:schemeClr val="bg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304800" y="6477000"/>
            <a:ext cx="8610600" cy="0"/>
          </a:xfrm>
          <a:prstGeom prst="line">
            <a:avLst/>
          </a:prstGeom>
          <a:noFill/>
          <a:ln w="12700">
            <a:solidFill>
              <a:srgbClr val="6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1" charset="0"/>
              <a:cs typeface="+mn-cs"/>
            </a:endParaRP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8305800" y="152400"/>
            <a:ext cx="609600" cy="838200"/>
          </a:xfrm>
          <a:prstGeom prst="rect">
            <a:avLst/>
          </a:prstGeom>
          <a:noFill/>
          <a:ln w="9525">
            <a:solidFill>
              <a:srgbClr val="600000"/>
            </a:solidFill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6E4D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  <a:buFontTx/>
              <a:buChar char="•"/>
              <a:defRPr/>
            </a:pPr>
            <a:endParaRPr lang="en-US" sz="2800">
              <a:solidFill>
                <a:schemeClr val="bg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OSG Storage Forum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Shawn McKee                                 </a:t>
            </a:r>
            <a:endParaRPr lang="en-US" sz="1400" i="0" dirty="0">
              <a:effectLst/>
              <a:latin typeface="Times New Roman" pitchFamily="18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394A1-FDBB-4612-86D9-373F8727D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924800" cy="838200"/>
          </a:xfrm>
          <a:prstGeom prst="rect">
            <a:avLst/>
          </a:prstGeom>
          <a:gradFill rotWithShape="0">
            <a:gsLst>
              <a:gs pos="0">
                <a:srgbClr val="D3C4B4"/>
              </a:gs>
              <a:gs pos="100000">
                <a:srgbClr val="F6E4D2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CF5EE"/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3338513" y="6477000"/>
            <a:ext cx="4967287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 i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1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OSG Storage Forum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4800" y="6477000"/>
            <a:ext cx="3019425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1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Shawn McKee</a:t>
            </a:r>
            <a:r>
              <a:rPr lang="en-US" sz="1400">
                <a:effectLst/>
                <a:latin typeface="Times New Roman" pitchFamily="18" charset="0"/>
              </a:rPr>
              <a:t>                                 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382000" y="6477000"/>
            <a:ext cx="5334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rgbClr val="FFCC00"/>
                </a:solidFill>
                <a:effectLst/>
                <a:latin typeface="Helvetica" pitchFamily="1" charset="0"/>
                <a:cs typeface="+mn-cs"/>
              </a:defRPr>
            </a:lvl1pPr>
          </a:lstStyle>
          <a:p>
            <a:pPr>
              <a:defRPr/>
            </a:pPr>
            <a:fld id="{DBC92D75-F586-463C-BC44-B857FA4A4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ransition/>
  <p:hf hdr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1" charset="0"/>
        </a:defRPr>
      </a:lvl6pPr>
      <a:lvl7pPr marL="9144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1" charset="0"/>
        </a:defRPr>
      </a:lvl7pPr>
      <a:lvl8pPr marL="13716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1" charset="0"/>
        </a:defRPr>
      </a:lvl8pPr>
      <a:lvl9pPr marL="18288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1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800000"/>
        </a:buClr>
        <a:buFont typeface="Monotype Sorts"/>
        <a:buChar char="T"/>
        <a:defRPr sz="2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/>
        <a:buChar char="q"/>
        <a:defRPr sz="2000">
          <a:solidFill>
            <a:schemeClr val="accent2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75000"/>
        <a:buFont typeface="Monotype Sorts"/>
        <a:buChar char="z"/>
        <a:defRPr sz="2400">
          <a:solidFill>
            <a:srgbClr val="993300"/>
          </a:solidFill>
          <a:latin typeface="Arial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600000"/>
        </a:buClr>
        <a:buSzPct val="60000"/>
        <a:buFont typeface="Monotype Sorts"/>
        <a:buChar char="s"/>
        <a:defRPr sz="16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600000"/>
        </a:buClr>
        <a:buChar char="–"/>
        <a:defRPr sz="1600" b="1">
          <a:solidFill>
            <a:schemeClr val="bg2"/>
          </a:solidFill>
          <a:latin typeface="Arial" charset="0"/>
        </a:defRPr>
      </a:lvl5pPr>
      <a:lvl6pPr marL="25146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600000"/>
        </a:buClr>
        <a:buChar char="–"/>
        <a:defRPr sz="1600" b="1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600000"/>
        </a:buClr>
        <a:buChar char="–"/>
        <a:defRPr sz="1600" b="1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600000"/>
        </a:buClr>
        <a:buChar char="–"/>
        <a:defRPr sz="1600" b="1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600000"/>
        </a:buClr>
        <a:buChar char="–"/>
        <a:defRPr sz="16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ep.pa.msu.edu/twiki/bin/view/AGLT2/Monitors" TargetMode="External"/><Relationship Id="rId2" Type="http://schemas.openxmlformats.org/officeDocument/2006/relationships/hyperlink" Target="http://head02.aglt2.org/cgi-bin/dashboard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28625" y="2124074"/>
            <a:ext cx="8362950" cy="2360839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ATLAS Tier-2 Storage Status</a:t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Arial" pitchFamily="34" charset="0"/>
              </a:rPr>
              <a:t>AGLT2</a:t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r>
              <a:rPr lang="en-US" sz="2800" dirty="0" smtClean="0">
                <a:latin typeface="Arial" pitchFamily="34" charset="0"/>
              </a:rPr>
              <a:t>OSG Storage Forum – U Chicago – Sep 22 2010</a:t>
            </a:r>
            <a:r>
              <a:rPr lang="en-US" sz="2800" dirty="0" smtClean="0">
                <a:latin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</a:rPr>
              <a:t>Shawn McKee / University of Michigan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OSG Storage Forum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Shawn McKee                                 </a:t>
            </a:r>
            <a:endParaRPr lang="en-US" sz="1400" i="0" dirty="0">
              <a:effectLst/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6217-38ED-4C94-9C92-E8E200EB75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UM Storage Network Backbone</a:t>
            </a:r>
            <a:endParaRPr lang="en-US" dirty="0"/>
          </a:p>
        </p:txBody>
      </p:sp>
      <p:pic>
        <p:nvPicPr>
          <p:cNvPr id="7" name="Content Placeholder 6" descr="NetDiagram_SFP+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9448" y="1034140"/>
            <a:ext cx="6158753" cy="5181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OSG Storage Forum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Shawn McKee                                 </a:t>
            </a:r>
            <a:endParaRPr lang="en-US" sz="1400" i="0" dirty="0">
              <a:effectLst/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394A1-FDBB-4612-86D9-373F8727D67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5750" y="1066800"/>
            <a:ext cx="35433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 network will build upon</a:t>
            </a:r>
          </a:p>
          <a:p>
            <a:r>
              <a:rPr lang="en-US" sz="2000" dirty="0" smtClean="0"/>
              <a:t>Two 8024F switches. Uses “</a:t>
            </a:r>
            <a:r>
              <a:rPr lang="en-US" sz="2000" dirty="0" err="1" smtClean="0"/>
              <a:t>twinax</a:t>
            </a:r>
            <a:r>
              <a:rPr lang="en-US" sz="2000" dirty="0" smtClean="0"/>
              <a:t>” SFP+ cabling</a:t>
            </a:r>
          </a:p>
          <a:p>
            <a:endParaRPr lang="en-US" sz="2000" dirty="0"/>
          </a:p>
          <a:p>
            <a:r>
              <a:rPr lang="en-US" sz="2000" dirty="0" smtClean="0"/>
              <a:t>Four SR optics “uplinks” to Cisco.  Four “</a:t>
            </a:r>
            <a:r>
              <a:rPr lang="en-US" sz="2000" dirty="0" err="1" smtClean="0"/>
              <a:t>twinax</a:t>
            </a:r>
            <a:r>
              <a:rPr lang="en-US" sz="2000" dirty="0" smtClean="0"/>
              <a:t>” links</a:t>
            </a:r>
          </a:p>
          <a:p>
            <a:r>
              <a:rPr lang="en-US" sz="2000" dirty="0" smtClean="0"/>
              <a:t>Between 8024F units. Each node has an SFP+ link to each 8024F</a:t>
            </a:r>
          </a:p>
          <a:p>
            <a:endParaRPr lang="en-US" sz="2000" dirty="0"/>
          </a:p>
          <a:p>
            <a:r>
              <a:rPr lang="en-US" sz="2000" dirty="0" smtClean="0"/>
              <a:t>Designed to inexpensively give us significantly increased inter-node bandwidth.</a:t>
            </a:r>
          </a:p>
          <a:p>
            <a:endParaRPr lang="en-US" sz="2000" dirty="0" smtClean="0"/>
          </a:p>
          <a:p>
            <a:r>
              <a:rPr lang="en-US" sz="2000" dirty="0" smtClean="0"/>
              <a:t>MSU migrating toward a dual-uplink “star” network as well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dCache at AGLT2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36165"/>
            <a:ext cx="8610600" cy="5573491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/>
              <a:t>Choose </a:t>
            </a:r>
            <a:r>
              <a:rPr lang="en-US" dirty="0" smtClean="0"/>
              <a:t>dCache for a number of reasons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We wanted a way to tie multiple storage locations into a single user accessible name-space providing unified storage.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Broad support; </a:t>
            </a:r>
            <a:r>
              <a:rPr lang="en-US" dirty="0" smtClean="0"/>
              <a:t>BNL and OSG both </a:t>
            </a:r>
            <a:r>
              <a:rPr lang="en-US" dirty="0" smtClean="0"/>
              <a:t>support </a:t>
            </a:r>
            <a:r>
              <a:rPr lang="en-US" dirty="0" smtClean="0"/>
              <a:t>it. </a:t>
            </a:r>
            <a:endParaRPr lang="en-US" dirty="0" smtClean="0"/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R</a:t>
            </a:r>
            <a:r>
              <a:rPr lang="en-US" dirty="0" smtClean="0"/>
              <a:t>obust --- no major data loss AGLT2 in our few years of use</a:t>
            </a:r>
            <a:endParaRPr lang="en-US" dirty="0" smtClean="0"/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The price is right!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But lots </a:t>
            </a:r>
            <a:r>
              <a:rPr lang="en-US" dirty="0" smtClean="0"/>
              <a:t>of manpower and attention has been required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Significant effort required to “watch for” and debug problems early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For a while we felt like the little Dutch boy…every time we fixed a problem, another popped up!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1.9.5/Chimera has improved </a:t>
            </a:r>
            <a:r>
              <a:rPr lang="en-US" dirty="0" smtClean="0"/>
              <a:t>the </a:t>
            </a:r>
            <a:r>
              <a:rPr lang="en-US" dirty="0" smtClean="0"/>
              <a:t>situation.  Much less labor intensive during the last year.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Transition from “hard” space-tokens by pool groups to a single large pool group was also a huge improvement for manageability.</a:t>
            </a: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OSG Storage Forum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Shawn McKee                                 </a:t>
            </a:r>
            <a:endParaRPr lang="en-US" sz="1400" i="0" dirty="0">
              <a:effectLst/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ACD11-05EC-4C51-911D-70893DF1E9B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AGLT2 Lustre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55911"/>
            <a:ext cx="8610600" cy="5377545"/>
          </a:xfrm>
        </p:spPr>
        <p:txBody>
          <a:bodyPr/>
          <a:lstStyle/>
          <a:p>
            <a:pPr>
              <a:lnSpc>
                <a:spcPts val="2600"/>
              </a:lnSpc>
              <a:spcBef>
                <a:spcPts val="0"/>
              </a:spcBef>
              <a:defRPr/>
            </a:pPr>
            <a:r>
              <a:rPr lang="en-US" dirty="0" smtClean="0"/>
              <a:t>We have been </a:t>
            </a:r>
            <a:r>
              <a:rPr lang="en-US" dirty="0" smtClean="0"/>
              <a:t>exploring options </a:t>
            </a:r>
            <a:r>
              <a:rPr lang="en-US" dirty="0" smtClean="0"/>
              <a:t>for alternative storage systems.  </a:t>
            </a:r>
            <a:r>
              <a:rPr lang="en-US" dirty="0" smtClean="0"/>
              <a:t>POSIX </a:t>
            </a:r>
            <a:r>
              <a:rPr lang="en-US" dirty="0" err="1" smtClean="0"/>
              <a:t>filesystems</a:t>
            </a:r>
            <a:r>
              <a:rPr lang="en-US" dirty="0" smtClean="0"/>
              <a:t> are interesting</a:t>
            </a:r>
          </a:p>
          <a:p>
            <a:pPr lvl="1">
              <a:lnSpc>
                <a:spcPts val="2600"/>
              </a:lnSpc>
              <a:spcBef>
                <a:spcPts val="0"/>
              </a:spcBef>
              <a:defRPr/>
            </a:pPr>
            <a:r>
              <a:rPr lang="en-US" dirty="0" smtClean="0"/>
              <a:t>“Direct”  access to data using the </a:t>
            </a:r>
            <a:r>
              <a:rPr lang="en-US" dirty="0" err="1" smtClean="0"/>
              <a:t>filesystem</a:t>
            </a:r>
            <a:endParaRPr lang="en-US" dirty="0" smtClean="0"/>
          </a:p>
          <a:p>
            <a:pPr lvl="1">
              <a:lnSpc>
                <a:spcPts val="2600"/>
              </a:lnSpc>
              <a:spcBef>
                <a:spcPts val="0"/>
              </a:spcBef>
              <a:defRPr/>
            </a:pPr>
            <a:r>
              <a:rPr lang="en-US" dirty="0" smtClean="0"/>
              <a:t>Broadly used and supported</a:t>
            </a:r>
          </a:p>
          <a:p>
            <a:pPr lvl="1">
              <a:lnSpc>
                <a:spcPts val="2600"/>
              </a:lnSpc>
              <a:spcBef>
                <a:spcPts val="0"/>
              </a:spcBef>
              <a:defRPr/>
            </a:pPr>
            <a:r>
              <a:rPr lang="en-US" dirty="0" smtClean="0"/>
              <a:t>Potentially good performance</a:t>
            </a:r>
          </a:p>
          <a:p>
            <a:pPr lvl="1">
              <a:lnSpc>
                <a:spcPts val="2600"/>
              </a:lnSpc>
              <a:spcBef>
                <a:spcPts val="0"/>
              </a:spcBef>
              <a:defRPr/>
            </a:pPr>
            <a:r>
              <a:rPr lang="en-US" dirty="0" err="1" smtClean="0"/>
              <a:t>BestMan</a:t>
            </a:r>
            <a:r>
              <a:rPr lang="en-US" dirty="0" smtClean="0"/>
              <a:t> can provide the needed SRM interface</a:t>
            </a:r>
            <a:endParaRPr lang="en-US" dirty="0" smtClean="0"/>
          </a:p>
          <a:p>
            <a:pPr>
              <a:lnSpc>
                <a:spcPts val="2600"/>
              </a:lnSpc>
              <a:spcBef>
                <a:spcPts val="0"/>
              </a:spcBef>
              <a:defRPr/>
            </a:pPr>
            <a:r>
              <a:rPr lang="en-US" dirty="0" smtClean="0"/>
              <a:t>Lustre was originally tested by us in 2007:  Too early!</a:t>
            </a:r>
          </a:p>
          <a:p>
            <a:pPr lvl="1">
              <a:lnSpc>
                <a:spcPts val="2600"/>
              </a:lnSpc>
              <a:spcBef>
                <a:spcPts val="0"/>
              </a:spcBef>
              <a:defRPr/>
            </a:pPr>
            <a:r>
              <a:rPr lang="en-US" dirty="0" smtClean="0"/>
              <a:t>In 2009 we </a:t>
            </a:r>
            <a:r>
              <a:rPr lang="en-US" dirty="0" smtClean="0"/>
              <a:t>setup a 200TB (4 server) Lustre configuration with dual MDT+MGS </a:t>
            </a:r>
            <a:r>
              <a:rPr lang="en-US" dirty="0" err="1" smtClean="0"/>
              <a:t>headnodes</a:t>
            </a:r>
            <a:r>
              <a:rPr lang="en-US" dirty="0" smtClean="0"/>
              <a:t> configured with heartbeat using </a:t>
            </a:r>
            <a:r>
              <a:rPr lang="en-US" dirty="0" smtClean="0"/>
              <a:t>V1.6.6</a:t>
            </a:r>
            <a:endParaRPr lang="en-US" dirty="0" smtClean="0"/>
          </a:p>
          <a:p>
            <a:pPr lvl="2">
              <a:lnSpc>
                <a:spcPts val="2600"/>
              </a:lnSpc>
              <a:spcBef>
                <a:spcPts val="0"/>
              </a:spcBef>
              <a:defRPr/>
            </a:pPr>
            <a:r>
              <a:rPr lang="en-US" sz="1800" dirty="0" smtClean="0"/>
              <a:t>Performance very good (faster for clients than /</a:t>
            </a:r>
            <a:r>
              <a:rPr lang="en-US" sz="1800" dirty="0" err="1" smtClean="0"/>
              <a:t>tmp</a:t>
            </a:r>
            <a:r>
              <a:rPr lang="en-US" sz="1800" dirty="0" smtClean="0"/>
              <a:t>)</a:t>
            </a:r>
          </a:p>
          <a:p>
            <a:pPr lvl="2">
              <a:lnSpc>
                <a:spcPts val="2600"/>
              </a:lnSpc>
              <a:spcBef>
                <a:spcPts val="0"/>
              </a:spcBef>
              <a:defRPr/>
            </a:pPr>
            <a:r>
              <a:rPr lang="en-US" sz="1800" dirty="0" smtClean="0"/>
              <a:t>Some “issues” with huge load on one storage </a:t>
            </a:r>
            <a:r>
              <a:rPr lang="en-US" sz="1800" dirty="0" smtClean="0"/>
              <a:t>server</a:t>
            </a:r>
          </a:p>
          <a:p>
            <a:pPr lvl="1">
              <a:lnSpc>
                <a:spcPts val="2600"/>
              </a:lnSpc>
              <a:spcBef>
                <a:spcPts val="0"/>
              </a:spcBef>
              <a:defRPr/>
            </a:pPr>
            <a:r>
              <a:rPr lang="en-US" dirty="0" smtClean="0"/>
              <a:t>In 2010 we have installed Lustre 1.8.3 for our Tier-3 users</a:t>
            </a:r>
          </a:p>
          <a:p>
            <a:pPr lvl="1">
              <a:lnSpc>
                <a:spcPts val="2600"/>
              </a:lnSpc>
              <a:spcBef>
                <a:spcPts val="0"/>
              </a:spcBef>
              <a:defRPr/>
            </a:pPr>
            <a:r>
              <a:rPr lang="en-US" dirty="0" smtClean="0"/>
              <a:t>Recently upgraded to 1.8.4 which fixed some issues we had</a:t>
            </a:r>
          </a:p>
          <a:p>
            <a:pPr lvl="1">
              <a:lnSpc>
                <a:spcPts val="2600"/>
              </a:lnSpc>
              <a:spcBef>
                <a:spcPts val="0"/>
              </a:spcBef>
              <a:defRPr/>
            </a:pPr>
            <a:r>
              <a:rPr lang="en-US" dirty="0" smtClean="0"/>
              <a:t>Uses 4 servers (each with 32GB RAM or more) and 10GE network</a:t>
            </a:r>
          </a:p>
          <a:p>
            <a:pPr lvl="1">
              <a:lnSpc>
                <a:spcPts val="2600"/>
              </a:lnSpc>
              <a:spcBef>
                <a:spcPts val="0"/>
              </a:spcBef>
              <a:defRPr/>
            </a:pPr>
            <a:r>
              <a:rPr lang="en-US" dirty="0" smtClean="0"/>
              <a:t>Needs more testing.   Will soon add 2 more servers (OSS’s)</a:t>
            </a:r>
          </a:p>
          <a:p>
            <a:pPr lvl="1">
              <a:lnSpc>
                <a:spcPts val="2600"/>
              </a:lnSpc>
              <a:spcBef>
                <a:spcPts val="0"/>
              </a:spcBef>
              <a:defRPr/>
            </a:pPr>
            <a:r>
              <a:rPr lang="en-US" dirty="0" smtClean="0"/>
              <a:t>Total space 170TB, soon to added 144TB more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OSG Storage Forum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Shawn McKee                                 </a:t>
            </a:r>
            <a:endParaRPr lang="en-US" sz="1400" i="0" dirty="0">
              <a:effectLst/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2E037-ECE7-45F1-9B6A-82F6813CC1C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Monitoring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Monitoring our Tier-2 is a critical part of our work and storage monitoring is one of the most important aspects</a:t>
            </a:r>
          </a:p>
          <a:p>
            <a:pPr>
              <a:defRPr/>
            </a:pPr>
            <a:r>
              <a:rPr lang="en-US" dirty="0" smtClean="0"/>
              <a:t>We use a number of tools to track status:</a:t>
            </a:r>
          </a:p>
          <a:p>
            <a:pPr lvl="1">
              <a:defRPr/>
            </a:pPr>
            <a:r>
              <a:rPr lang="en-US" dirty="0" smtClean="0"/>
              <a:t>Cacti</a:t>
            </a:r>
          </a:p>
          <a:p>
            <a:pPr lvl="1">
              <a:defRPr/>
            </a:pPr>
            <a:r>
              <a:rPr lang="en-US" dirty="0" smtClean="0"/>
              <a:t>Ganglia</a:t>
            </a:r>
          </a:p>
          <a:p>
            <a:pPr lvl="1">
              <a:defRPr/>
            </a:pPr>
            <a:r>
              <a:rPr lang="en-US" dirty="0" smtClean="0"/>
              <a:t>Custom web pages</a:t>
            </a:r>
          </a:p>
          <a:p>
            <a:pPr lvl="1">
              <a:defRPr/>
            </a:pPr>
            <a:r>
              <a:rPr lang="en-US" dirty="0" smtClean="0"/>
              <a:t>Email </a:t>
            </a:r>
            <a:r>
              <a:rPr lang="en-US" dirty="0" smtClean="0"/>
              <a:t>alerting (low space, failed auto-tests, specific errors noted)</a:t>
            </a:r>
          </a:p>
          <a:p>
            <a:pPr>
              <a:defRPr/>
            </a:pPr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http://head02.aglt2.org/cgi-bin/dashboard</a:t>
            </a:r>
            <a:r>
              <a:rPr lang="en-US" dirty="0" smtClean="0"/>
              <a:t> or </a:t>
            </a:r>
            <a:r>
              <a:rPr lang="en-US" dirty="0" smtClean="0">
                <a:hlinkClick r:id="rId3"/>
              </a:rPr>
              <a:t>https://hep.pa.msu.edu/twiki/bin/view/AGLT2/Monitors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OSG Storage Forum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Shawn McKee                                 </a:t>
            </a:r>
            <a:endParaRPr lang="en-US" sz="1400" i="0" dirty="0">
              <a:effectLst/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E0DBA-8F19-4097-BFB9-D6DC49899AE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Scripts to Manage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As we have found problems we sometimes needed to automate the solution</a:t>
            </a:r>
          </a:p>
          <a:p>
            <a:pPr lvl="1">
              <a:defRPr/>
            </a:pPr>
            <a:r>
              <a:rPr lang="en-US" dirty="0" err="1" smtClean="0"/>
              <a:t>Rephot</a:t>
            </a:r>
            <a:r>
              <a:rPr lang="en-US" dirty="0" smtClean="0"/>
              <a:t> – Automated replica creation developed by Wenjing Wu scans for “hot” files and automatically adds/removes replicas</a:t>
            </a:r>
          </a:p>
          <a:p>
            <a:pPr lvl="1">
              <a:defRPr/>
            </a:pPr>
            <a:r>
              <a:rPr lang="en-US" dirty="0" smtClean="0"/>
              <a:t>Pool-balancer – Rebalances pools within a group</a:t>
            </a:r>
          </a:p>
          <a:p>
            <a:pPr>
              <a:defRPr/>
            </a:pPr>
            <a:r>
              <a:rPr lang="en-US" dirty="0" smtClean="0"/>
              <a:t>Numerous scripts (</a:t>
            </a:r>
            <a:r>
              <a:rPr lang="en-US" dirty="0" err="1" smtClean="0"/>
              <a:t>cron</a:t>
            </a:r>
            <a:r>
              <a:rPr lang="en-US" dirty="0" smtClean="0"/>
              <a:t>) used </a:t>
            </a:r>
            <a:r>
              <a:rPr lang="en-US" dirty="0" smtClean="0"/>
              <a:t>for maintenance</a:t>
            </a:r>
          </a:p>
          <a:p>
            <a:pPr lvl="1">
              <a:defRPr/>
            </a:pPr>
            <a:r>
              <a:rPr lang="en-US" dirty="0" smtClean="0"/>
              <a:t>Directory ownership</a:t>
            </a:r>
          </a:p>
          <a:p>
            <a:pPr lvl="1">
              <a:defRPr/>
            </a:pPr>
            <a:r>
              <a:rPr lang="en-US" dirty="0" smtClean="0"/>
              <a:t>Consistency checking, including Adler32 checksum </a:t>
            </a:r>
            <a:r>
              <a:rPr lang="en-US" dirty="0" smtClean="0"/>
              <a:t>verification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Repairing inconsistencies</a:t>
            </a:r>
          </a:p>
          <a:p>
            <a:pPr lvl="1">
              <a:defRPr/>
            </a:pPr>
            <a:r>
              <a:rPr lang="en-US" dirty="0" smtClean="0"/>
              <a:t>Tracking usage (real space and space-token)</a:t>
            </a:r>
          </a:p>
          <a:p>
            <a:pPr lvl="1">
              <a:defRPr/>
            </a:pPr>
            <a:r>
              <a:rPr lang="en-US" dirty="0" smtClean="0"/>
              <a:t>Auto-loading PNFSID into Chimera DB for faster access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OSG Storage Forum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Shawn McKee                                 </a:t>
            </a:r>
            <a:endParaRPr lang="en-US" sz="1400" i="0" dirty="0">
              <a:effectLst/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54271-A993-41C1-87F0-03C6C2F4E83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Diagnosing AGLT2 </a:t>
            </a:r>
            <a:r>
              <a:rPr lang="en-US" dirty="0" smtClean="0">
                <a:latin typeface="Arial" pitchFamily="34" charset="0"/>
              </a:rPr>
              <a:t>Storage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 </a:t>
            </a:r>
            <a:r>
              <a:rPr lang="en-US" dirty="0" smtClean="0"/>
              <a:t>is scattered </a:t>
            </a:r>
            <a:r>
              <a:rPr lang="en-US" dirty="0" smtClean="0"/>
              <a:t>across server nodes and log files</a:t>
            </a:r>
          </a:p>
          <a:p>
            <a:pPr>
              <a:defRPr/>
            </a:pPr>
            <a:r>
              <a:rPr lang="en-US" dirty="0" smtClean="0"/>
              <a:t>Java based components have verbose output which makes it hard to find the real problem</a:t>
            </a:r>
          </a:p>
          <a:p>
            <a:pPr>
              <a:defRPr/>
            </a:pPr>
            <a:r>
              <a:rPr lang="en-US" dirty="0" smtClean="0"/>
              <a:t>With dCache we find the large number of components have a large phase-space for problems</a:t>
            </a:r>
          </a:p>
          <a:p>
            <a:pPr>
              <a:defRPr/>
            </a:pPr>
            <a:r>
              <a:rPr lang="en-US" dirty="0" smtClean="0"/>
              <a:t>Errors are not always indicative of the real problem…</a:t>
            </a:r>
          </a:p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Is syslog-ng a part of the solution?</a:t>
            </a:r>
          </a:p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Can error messages be significantly improved?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OSG Storage Forum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Shawn McKee                                 </a:t>
            </a:r>
            <a:endParaRPr lang="en-US" sz="1400" i="0" dirty="0">
              <a:effectLst/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6684E-E501-440F-8FB3-6EDDCCFD862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Inter-site  Network Use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OSG Storage Forum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Shawn McKee                                 </a:t>
            </a:r>
            <a:endParaRPr lang="en-US" sz="1400" i="0" dirty="0">
              <a:effectLst/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394A1-FDBB-4612-86D9-373F8727D67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663" y="1143001"/>
            <a:ext cx="7602881" cy="334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2514" y="4604657"/>
            <a:ext cx="809897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70C0"/>
                </a:solidFill>
              </a:rPr>
              <a:t>An important consideration for AGLT2 is the needed inter-site bandwidth.  Storage and compute are roughly equally split between sites interconnected via a 10GE triangle.   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How long will this be sufficient given the increase in computing and storage located at each site?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Future AGLT2 </a:t>
            </a:r>
            <a:r>
              <a:rPr lang="en-US" dirty="0" smtClean="0">
                <a:latin typeface="Arial" pitchFamily="34" charset="0"/>
              </a:rPr>
              <a:t>Storage Alternatives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429250"/>
          </a:xfrm>
        </p:spPr>
        <p:txBody>
          <a:bodyPr/>
          <a:lstStyle/>
          <a:p>
            <a:pPr>
              <a:lnSpc>
                <a:spcPts val="2900"/>
              </a:lnSpc>
              <a:defRPr/>
            </a:pPr>
            <a:r>
              <a:rPr lang="en-US" dirty="0" smtClean="0"/>
              <a:t>We are interested in </a:t>
            </a:r>
            <a:r>
              <a:rPr lang="en-US" dirty="0" smtClean="0"/>
              <a:t>comparing our current dCache to </a:t>
            </a:r>
            <a:r>
              <a:rPr lang="en-US" dirty="0" err="1" smtClean="0"/>
              <a:t>BestMan+X</a:t>
            </a:r>
            <a:r>
              <a:rPr lang="en-US" dirty="0" smtClean="0"/>
              <a:t> </a:t>
            </a:r>
            <a:r>
              <a:rPr lang="en-US" dirty="0" smtClean="0"/>
              <a:t>where ‘X’ is</a:t>
            </a:r>
          </a:p>
          <a:p>
            <a:pPr lvl="1">
              <a:lnSpc>
                <a:spcPts val="2900"/>
              </a:lnSpc>
              <a:defRPr/>
            </a:pPr>
            <a:r>
              <a:rPr lang="en-US" dirty="0" smtClean="0"/>
              <a:t>NFSv4</a:t>
            </a:r>
            <a:endParaRPr lang="en-US" dirty="0" smtClean="0"/>
          </a:p>
          <a:p>
            <a:pPr lvl="1">
              <a:lnSpc>
                <a:spcPts val="2900"/>
              </a:lnSpc>
              <a:defRPr/>
            </a:pPr>
            <a:r>
              <a:rPr lang="en-US" dirty="0" smtClean="0"/>
              <a:t>Lustre </a:t>
            </a:r>
            <a:r>
              <a:rPr lang="en-US" dirty="0" smtClean="0"/>
              <a:t>1.8.4</a:t>
            </a:r>
          </a:p>
          <a:p>
            <a:pPr lvl="1">
              <a:lnSpc>
                <a:spcPts val="2900"/>
              </a:lnSpc>
              <a:defRPr/>
            </a:pPr>
            <a:r>
              <a:rPr lang="en-US" dirty="0" err="1" smtClean="0"/>
              <a:t>Xrootd</a:t>
            </a:r>
            <a:endParaRPr lang="en-US" dirty="0" smtClean="0"/>
          </a:p>
          <a:p>
            <a:pPr>
              <a:lnSpc>
                <a:spcPts val="2900"/>
              </a:lnSpc>
              <a:defRPr/>
            </a:pPr>
            <a:r>
              <a:rPr lang="en-US" dirty="0" smtClean="0"/>
              <a:t>We are interested in </a:t>
            </a:r>
            <a:r>
              <a:rPr lang="en-US" dirty="0" smtClean="0"/>
              <a:t>these </a:t>
            </a:r>
            <a:r>
              <a:rPr lang="en-US" dirty="0" smtClean="0"/>
              <a:t>characteristics for each option:</a:t>
            </a:r>
          </a:p>
          <a:p>
            <a:pPr lvl="1">
              <a:lnSpc>
                <a:spcPts val="2900"/>
              </a:lnSpc>
              <a:defRPr/>
            </a:pPr>
            <a:r>
              <a:rPr lang="en-US" dirty="0" smtClean="0"/>
              <a:t>Expertise required to install/configure</a:t>
            </a:r>
          </a:p>
          <a:p>
            <a:pPr lvl="1">
              <a:lnSpc>
                <a:spcPts val="2900"/>
              </a:lnSpc>
              <a:defRPr/>
            </a:pPr>
            <a:r>
              <a:rPr lang="en-US" dirty="0" smtClean="0"/>
              <a:t>Manpower required to maintain</a:t>
            </a:r>
          </a:p>
          <a:p>
            <a:pPr lvl="1">
              <a:lnSpc>
                <a:spcPts val="2900"/>
              </a:lnSpc>
              <a:defRPr/>
            </a:pPr>
            <a:r>
              <a:rPr lang="en-US" dirty="0" smtClean="0"/>
              <a:t>Robustness over time</a:t>
            </a:r>
          </a:p>
          <a:p>
            <a:pPr lvl="1">
              <a:lnSpc>
                <a:spcPts val="2900"/>
              </a:lnSpc>
              <a:defRPr/>
            </a:pPr>
            <a:r>
              <a:rPr lang="en-US" dirty="0" smtClean="0"/>
              <a:t>Performance (single and multiple read/writer)</a:t>
            </a:r>
          </a:p>
          <a:p>
            <a:pPr>
              <a:lnSpc>
                <a:spcPts val="2900"/>
              </a:lnSpc>
              <a:defRPr/>
            </a:pPr>
            <a:r>
              <a:rPr lang="en-US" dirty="0" smtClean="0"/>
              <a:t>Our plan is to test these </a:t>
            </a:r>
            <a:r>
              <a:rPr lang="en-US" dirty="0" smtClean="0"/>
              <a:t>during the coming year…how do they compare to dCache for us?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338513" y="6467475"/>
            <a:ext cx="4967287" cy="381000"/>
          </a:xfrm>
        </p:spPr>
        <p:txBody>
          <a:bodyPr/>
          <a:lstStyle/>
          <a:p>
            <a:pPr>
              <a:defRPr/>
            </a:pPr>
            <a:r>
              <a:rPr lang="en-US" dirty="0"/>
              <a:t>OSG Storage Forum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Shawn McKee                                 </a:t>
            </a:r>
            <a:endParaRPr lang="en-US" sz="1400" i="0" dirty="0">
              <a:effectLst/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391A4-460F-427D-9F89-3ACE45C94C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Summary, Issues and Considerations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429250"/>
          </a:xfrm>
        </p:spPr>
        <p:txBody>
          <a:bodyPr/>
          <a:lstStyle/>
          <a:p>
            <a:pPr>
              <a:lnSpc>
                <a:spcPts val="2900"/>
              </a:lnSpc>
              <a:defRPr/>
            </a:pPr>
            <a:r>
              <a:rPr lang="en-US" dirty="0" smtClean="0"/>
              <a:t>AGLT2 has a large storage component that is working well</a:t>
            </a:r>
          </a:p>
          <a:p>
            <a:pPr>
              <a:lnSpc>
                <a:spcPts val="2900"/>
              </a:lnSpc>
              <a:defRPr/>
            </a:pPr>
            <a:r>
              <a:rPr lang="en-US" dirty="0" smtClean="0"/>
              <a:t>Storage (and compute)  is evolving/growing:</a:t>
            </a:r>
          </a:p>
          <a:p>
            <a:pPr lvl="1">
              <a:lnSpc>
                <a:spcPts val="2900"/>
              </a:lnSpc>
              <a:defRPr/>
            </a:pPr>
            <a:r>
              <a:rPr lang="en-US" dirty="0" smtClean="0"/>
              <a:t>Concerns about power, space and cooling</a:t>
            </a:r>
          </a:p>
          <a:p>
            <a:pPr lvl="1">
              <a:lnSpc>
                <a:spcPts val="2900"/>
              </a:lnSpc>
              <a:defRPr/>
            </a:pPr>
            <a:r>
              <a:rPr lang="en-US" dirty="0" smtClean="0"/>
              <a:t>…but also about needed “bandwidth” (network and I/O) keeping up</a:t>
            </a:r>
          </a:p>
          <a:p>
            <a:pPr>
              <a:lnSpc>
                <a:spcPts val="2900"/>
              </a:lnSpc>
              <a:defRPr/>
            </a:pPr>
            <a:r>
              <a:rPr lang="en-US" dirty="0" smtClean="0"/>
              <a:t>For any hardware/technology/software always concerned about “manpower” costs.   </a:t>
            </a:r>
            <a:endParaRPr lang="en-US" dirty="0" smtClean="0"/>
          </a:p>
          <a:p>
            <a:pPr>
              <a:lnSpc>
                <a:spcPts val="2900"/>
              </a:lnSpc>
              <a:defRPr/>
            </a:pPr>
            <a:r>
              <a:rPr lang="en-US" dirty="0" smtClean="0"/>
              <a:t>Data access model is important.  Default of stage-in to local disk may not be the best model for much of our data, especially some kinds of analysis jobs .   Testing direct access to dCache didn’t show any difference at AGLT2 but we didn’t use </a:t>
            </a:r>
            <a:r>
              <a:rPr lang="en-US" dirty="0" err="1" smtClean="0"/>
              <a:t>libdCap</a:t>
            </a:r>
            <a:r>
              <a:rPr lang="en-US" dirty="0" smtClean="0"/>
              <a:t>++.  Ongoing work here</a:t>
            </a:r>
          </a:p>
          <a:p>
            <a:pPr>
              <a:lnSpc>
                <a:spcPts val="2900"/>
              </a:lnSpc>
              <a:defRPr/>
            </a:pPr>
            <a:r>
              <a:rPr lang="en-US" dirty="0" smtClean="0"/>
              <a:t>Scaling the network, especially between sites, as the resources grow is an ongoing challenge. </a:t>
            </a:r>
          </a:p>
          <a:p>
            <a:pPr>
              <a:lnSpc>
                <a:spcPts val="2900"/>
              </a:lnSpc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338513" y="6467475"/>
            <a:ext cx="4967287" cy="381000"/>
          </a:xfrm>
        </p:spPr>
        <p:txBody>
          <a:bodyPr/>
          <a:lstStyle/>
          <a:p>
            <a:pPr>
              <a:defRPr/>
            </a:pPr>
            <a:r>
              <a:rPr lang="en-US" dirty="0"/>
              <a:t>OSG Storage Forum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Shawn McKee                                 </a:t>
            </a:r>
            <a:endParaRPr lang="en-US" sz="1400" i="0" dirty="0">
              <a:effectLst/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391A4-460F-427D-9F89-3ACE45C94C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69913" y="2968625"/>
            <a:ext cx="7924800" cy="8382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?Questions?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OSG Storage Forum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Shawn McKee                                 </a:t>
            </a:r>
            <a:endParaRPr lang="en-US" sz="1400" i="0" dirty="0">
              <a:effectLst/>
              <a:latin typeface="Times New Roman" pitchFamily="18" charset="0"/>
            </a:endParaRP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80045-C902-47A4-9D11-ADA63315514E}" type="slidenum">
              <a:rPr lang="en-US" smtClean="0">
                <a:latin typeface="Helvetica"/>
              </a:rPr>
              <a:pPr>
                <a:defRPr/>
              </a:pPr>
              <a:t>19</a:t>
            </a:fld>
            <a:endParaRPr lang="en-US" smtClean="0">
              <a:latin typeface="Helvetica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AGLT2 Storage: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610600" cy="5524500"/>
          </a:xfrm>
        </p:spPr>
        <p:txBody>
          <a:bodyPr/>
          <a:lstStyle/>
          <a:p>
            <a:pPr>
              <a:buFont typeface="Monotype Sorts" pitchFamily="2" charset="2"/>
              <a:buChar char="T"/>
              <a:defRPr/>
            </a:pPr>
            <a:r>
              <a:rPr lang="en-US" dirty="0" smtClean="0"/>
              <a:t>Overview of AGLT2</a:t>
            </a:r>
          </a:p>
          <a:p>
            <a:pPr lvl="1">
              <a:buFont typeface="Monotype Sorts" pitchFamily="2" charset="2"/>
              <a:buChar char="T"/>
              <a:defRPr/>
            </a:pPr>
            <a:r>
              <a:rPr lang="en-US" dirty="0" smtClean="0"/>
              <a:t>Description, hardware and configuration</a:t>
            </a:r>
          </a:p>
          <a:p>
            <a:pPr>
              <a:buFont typeface="Monotype Sorts" pitchFamily="2" charset="2"/>
              <a:buChar char="T"/>
              <a:defRPr/>
            </a:pPr>
            <a:r>
              <a:rPr lang="en-US" dirty="0" smtClean="0"/>
              <a:t>Storage Implementation</a:t>
            </a:r>
          </a:p>
          <a:p>
            <a:pPr lvl="1">
              <a:buFont typeface="Monotype Sorts" pitchFamily="2" charset="2"/>
              <a:buChar char="T"/>
              <a:defRPr/>
            </a:pPr>
            <a:r>
              <a:rPr lang="en-US" dirty="0" smtClean="0"/>
              <a:t>Original options: AFS, NFS, Lustre, dCache </a:t>
            </a:r>
          </a:p>
          <a:p>
            <a:pPr lvl="1">
              <a:buFont typeface="Monotype Sorts" pitchFamily="2" charset="2"/>
              <a:buChar char="T"/>
              <a:defRPr/>
            </a:pPr>
            <a:r>
              <a:rPr lang="en-US" dirty="0" smtClean="0"/>
              <a:t>Choose dCache (broad support in USATLAS/OSG)</a:t>
            </a:r>
          </a:p>
          <a:p>
            <a:pPr>
              <a:buFont typeface="Monotype Sorts" pitchFamily="2" charset="2"/>
              <a:buChar char="T"/>
              <a:defRPr/>
            </a:pPr>
            <a:r>
              <a:rPr lang="en-US" dirty="0" smtClean="0"/>
              <a:t>Issues </a:t>
            </a:r>
          </a:p>
          <a:p>
            <a:pPr lvl="1">
              <a:buFont typeface="Monotype Sorts" pitchFamily="2" charset="2"/>
              <a:buChar char="T"/>
              <a:defRPr/>
            </a:pPr>
            <a:r>
              <a:rPr lang="en-US" dirty="0" smtClean="0"/>
              <a:t>Monitoring needed</a:t>
            </a:r>
          </a:p>
          <a:p>
            <a:pPr lvl="1">
              <a:buFont typeface="Monotype Sorts" pitchFamily="2" charset="2"/>
              <a:buChar char="T"/>
              <a:defRPr/>
            </a:pPr>
            <a:r>
              <a:rPr lang="en-US" dirty="0" smtClean="0"/>
              <a:t>Manpower to maintain (including </a:t>
            </a:r>
            <a:r>
              <a:rPr lang="en-US" dirty="0" smtClean="0"/>
              <a:t>maintaining custom </a:t>
            </a:r>
            <a:r>
              <a:rPr lang="en-US" dirty="0" smtClean="0"/>
              <a:t>scripts)</a:t>
            </a:r>
          </a:p>
          <a:p>
            <a:pPr lvl="1">
              <a:buFont typeface="Monotype Sorts" pitchFamily="2" charset="2"/>
              <a:buChar char="T"/>
              <a:defRPr/>
            </a:pPr>
            <a:r>
              <a:rPr lang="en-US" dirty="0" smtClean="0"/>
              <a:t>Reliability and performance</a:t>
            </a:r>
          </a:p>
          <a:p>
            <a:pPr>
              <a:buFont typeface="Monotype Sorts" pitchFamily="2" charset="2"/>
              <a:buChar char="T"/>
              <a:defRPr/>
            </a:pPr>
            <a:r>
              <a:rPr lang="en-US" dirty="0" smtClean="0"/>
              <a:t>Future storage systems</a:t>
            </a:r>
            <a:endParaRPr lang="en-US" dirty="0" smtClean="0"/>
          </a:p>
          <a:p>
            <a:pPr lvl="1">
              <a:buFont typeface="Monotype Sorts" pitchFamily="2" charset="2"/>
              <a:buChar char="T"/>
              <a:defRPr/>
            </a:pPr>
            <a:r>
              <a:rPr lang="en-US" dirty="0" smtClean="0"/>
              <a:t>dCache or NFSv4</a:t>
            </a:r>
            <a:r>
              <a:rPr lang="en-US" dirty="0" smtClean="0"/>
              <a:t>(.x</a:t>
            </a:r>
            <a:r>
              <a:rPr lang="en-US" dirty="0" smtClean="0"/>
              <a:t>) or </a:t>
            </a:r>
            <a:r>
              <a:rPr lang="en-US" dirty="0" smtClean="0"/>
              <a:t>Lustre (</a:t>
            </a:r>
            <a:r>
              <a:rPr lang="en-US" dirty="0" smtClean="0"/>
              <a:t>1.8.x+) or  </a:t>
            </a:r>
            <a:r>
              <a:rPr lang="en-US" dirty="0" err="1" smtClean="0"/>
              <a:t>Xrootd</a:t>
            </a:r>
            <a:r>
              <a:rPr lang="en-US" dirty="0" smtClean="0"/>
              <a:t> or ???</a:t>
            </a:r>
            <a:endParaRPr lang="en-US" dirty="0" smtClean="0"/>
          </a:p>
          <a:p>
            <a:pPr>
              <a:buFont typeface="Monotype Sorts" pitchFamily="2" charset="2"/>
              <a:buChar char="T"/>
              <a:defRPr/>
            </a:pPr>
            <a:endParaRPr lang="en-US" dirty="0" smtClean="0"/>
          </a:p>
          <a:p>
            <a:pPr>
              <a:buFont typeface="Monotype Sorts" pitchFamily="2" charset="2"/>
              <a:buChar char="T"/>
              <a:defRPr/>
            </a:pP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OSG Storage Forum</a:t>
            </a:r>
            <a:endParaRPr lang="en-US" dirty="0"/>
          </a:p>
        </p:txBody>
      </p:sp>
      <p:sp>
        <p:nvSpPr>
          <p:cNvPr id="307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DDB8A-6404-43B6-9896-24A940A5E0D4}" type="slidenum">
              <a:rPr lang="en-US" smtClean="0">
                <a:latin typeface="Helvetica"/>
              </a:rPr>
              <a:pPr>
                <a:defRPr/>
              </a:pPr>
              <a:t>2</a:t>
            </a:fld>
            <a:endParaRPr lang="en-US" smtClean="0">
              <a:latin typeface="Helvetica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Shawn McKee                                 </a:t>
            </a:r>
            <a:endParaRPr lang="en-US" sz="1400" i="0" dirty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The ATLAS Great Lakes Tier-2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839200" cy="5483225"/>
          </a:xfrm>
        </p:spPr>
        <p:txBody>
          <a:bodyPr/>
          <a:lstStyle/>
          <a:p>
            <a:pPr>
              <a:lnSpc>
                <a:spcPct val="130000"/>
              </a:lnSpc>
              <a:buFont typeface="Monotype Sorts" pitchFamily="2" charset="2"/>
              <a:buChar char="T"/>
              <a:defRPr/>
            </a:pPr>
            <a:r>
              <a:rPr lang="en-US" sz="2000" dirty="0" smtClean="0">
                <a:solidFill>
                  <a:srgbClr val="990000"/>
                </a:solidFill>
              </a:rPr>
              <a:t>The </a:t>
            </a:r>
            <a:r>
              <a:rPr lang="en-US" sz="2000" dirty="0" smtClean="0">
                <a:solidFill>
                  <a:srgbClr val="990000"/>
                </a:solidFill>
              </a:rPr>
              <a:t>ATLAS Great Lakes Tier-2 (AGLT2) is hosted at the University of Michigan and Michigan State University</a:t>
            </a:r>
            <a:r>
              <a:rPr lang="en-US" sz="2000" dirty="0" smtClean="0">
                <a:solidFill>
                  <a:srgbClr val="990000"/>
                </a:solidFill>
              </a:rPr>
              <a:t>.</a:t>
            </a:r>
          </a:p>
          <a:p>
            <a:pPr>
              <a:lnSpc>
                <a:spcPct val="130000"/>
              </a:lnSpc>
              <a:buFont typeface="Monotype Sorts" pitchFamily="2" charset="2"/>
              <a:buChar char="T"/>
              <a:defRPr/>
            </a:pPr>
            <a:r>
              <a:rPr lang="en-US" sz="2000" dirty="0" smtClean="0">
                <a:solidFill>
                  <a:srgbClr val="990000"/>
                </a:solidFill>
              </a:rPr>
              <a:t> Currently about 2800 job slots, 1.16 PB of Tier-2 storage</a:t>
            </a:r>
          </a:p>
          <a:p>
            <a:pPr>
              <a:lnSpc>
                <a:spcPct val="130000"/>
              </a:lnSpc>
              <a:buFont typeface="Monotype Sorts" pitchFamily="2" charset="2"/>
              <a:buChar char="T"/>
              <a:defRPr/>
            </a:pPr>
            <a:r>
              <a:rPr lang="en-US" sz="2000" dirty="0" smtClean="0">
                <a:solidFill>
                  <a:srgbClr val="990000"/>
                </a:solidFill>
              </a:rPr>
              <a:t>We have a flat model with a single “site” spanning two locations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OSG Storage Forum</a:t>
            </a:r>
            <a:endParaRPr lang="en-US" dirty="0"/>
          </a:p>
        </p:txBody>
      </p:sp>
      <p:sp>
        <p:nvSpPr>
          <p:cNvPr id="410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1D6FE-4E50-451A-9EB1-3614322A5256}" type="slidenum">
              <a:rPr lang="en-US" smtClean="0">
                <a:latin typeface="Helvetica"/>
              </a:rPr>
              <a:pPr>
                <a:defRPr/>
              </a:pPr>
              <a:t>3</a:t>
            </a:fld>
            <a:endParaRPr lang="en-US" smtClean="0">
              <a:latin typeface="Helvetica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Shawn McKee                                 </a:t>
            </a:r>
            <a:endParaRPr lang="en-US" sz="1400" i="0" dirty="0">
              <a:effectLst/>
              <a:latin typeface="Times New Roman" pitchFamily="18" charset="0"/>
            </a:endParaRPr>
          </a:p>
        </p:txBody>
      </p:sp>
      <p:pic>
        <p:nvPicPr>
          <p:cNvPr id="7" name="Picture 4" descr="Mi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944" y="2797622"/>
            <a:ext cx="7523163" cy="364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6030685" y="4669972"/>
            <a:ext cx="424543" cy="31568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00000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618525" y="5116294"/>
            <a:ext cx="424543" cy="31568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00000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AGLT2 Design Components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839200" cy="5483225"/>
          </a:xfrm>
        </p:spPr>
        <p:txBody>
          <a:bodyPr/>
          <a:lstStyle/>
          <a:p>
            <a:pPr>
              <a:lnSpc>
                <a:spcPct val="130000"/>
              </a:lnSpc>
              <a:buFont typeface="Monotype Sorts" pitchFamily="2" charset="2"/>
              <a:buChar char="T"/>
              <a:defRPr/>
            </a:pPr>
            <a:r>
              <a:rPr lang="en-US" sz="2000" dirty="0" smtClean="0">
                <a:solidFill>
                  <a:srgbClr val="990000"/>
                </a:solidFill>
              </a:rPr>
              <a:t>Build upon “commodity” Dell storage and compute components</a:t>
            </a:r>
            <a:endParaRPr lang="en-US" sz="1600" dirty="0" smtClean="0">
              <a:solidFill>
                <a:srgbClr val="990000"/>
              </a:solidFill>
            </a:endParaRPr>
          </a:p>
          <a:p>
            <a:pPr lvl="1">
              <a:lnSpc>
                <a:spcPct val="130000"/>
              </a:lnSpc>
              <a:buFont typeface="Monotype Sorts" pitchFamily="2" charset="2"/>
              <a:buChar char="q"/>
              <a:defRPr/>
            </a:pPr>
            <a:r>
              <a:rPr lang="en-US" dirty="0" smtClean="0">
                <a:solidFill>
                  <a:srgbClr val="990000"/>
                </a:solidFill>
              </a:rPr>
              <a:t>Inexpensive building blocks</a:t>
            </a:r>
          </a:p>
          <a:p>
            <a:pPr lvl="1">
              <a:lnSpc>
                <a:spcPct val="130000"/>
              </a:lnSpc>
              <a:buFont typeface="Monotype Sorts" pitchFamily="2" charset="2"/>
              <a:buChar char="q"/>
              <a:defRPr/>
            </a:pPr>
            <a:r>
              <a:rPr lang="en-US" dirty="0" smtClean="0">
                <a:solidFill>
                  <a:srgbClr val="990000"/>
                </a:solidFill>
              </a:rPr>
              <a:t>Deploy inexpensive high-capacity storage systems with large partitions using the XFS </a:t>
            </a:r>
            <a:r>
              <a:rPr lang="en-US" dirty="0" err="1" smtClean="0">
                <a:solidFill>
                  <a:srgbClr val="990000"/>
                </a:solidFill>
              </a:rPr>
              <a:t>filesystem</a:t>
            </a:r>
            <a:r>
              <a:rPr lang="en-US" dirty="0" smtClean="0">
                <a:solidFill>
                  <a:srgbClr val="990000"/>
                </a:solidFill>
              </a:rPr>
              <a:t> --- Still must address SRM </a:t>
            </a:r>
          </a:p>
          <a:p>
            <a:pPr lvl="1">
              <a:lnSpc>
                <a:spcPct val="130000"/>
              </a:lnSpc>
              <a:buFont typeface="Monotype Sorts" pitchFamily="2" charset="2"/>
              <a:buChar char="q"/>
              <a:defRPr/>
            </a:pPr>
            <a:r>
              <a:rPr lang="en-US" dirty="0" smtClean="0">
                <a:solidFill>
                  <a:srgbClr val="990000"/>
                </a:solidFill>
              </a:rPr>
              <a:t>Storage node is a </a:t>
            </a:r>
            <a:r>
              <a:rPr lang="en-US" dirty="0" err="1" smtClean="0">
                <a:solidFill>
                  <a:srgbClr val="990000"/>
                </a:solidFill>
              </a:rPr>
              <a:t>headnode</a:t>
            </a:r>
            <a:r>
              <a:rPr lang="en-US" dirty="0" smtClean="0">
                <a:solidFill>
                  <a:srgbClr val="990000"/>
                </a:solidFill>
              </a:rPr>
              <a:t> + 4-6 RAID6 shelves (detailed later)</a:t>
            </a:r>
          </a:p>
          <a:p>
            <a:pPr lvl="1">
              <a:lnSpc>
                <a:spcPct val="130000"/>
              </a:lnSpc>
              <a:buFont typeface="Monotype Sorts" pitchFamily="2" charset="2"/>
              <a:buChar char="q"/>
              <a:defRPr/>
            </a:pPr>
            <a:r>
              <a:rPr lang="en-US" dirty="0" smtClean="0">
                <a:solidFill>
                  <a:srgbClr val="990000"/>
                </a:solidFill>
              </a:rPr>
              <a:t>Incorporate </a:t>
            </a:r>
            <a:r>
              <a:rPr lang="en-US" dirty="0" smtClean="0">
                <a:solidFill>
                  <a:srgbClr val="990000"/>
                </a:solidFill>
              </a:rPr>
              <a:t>10GE networks for high-performance data </a:t>
            </a:r>
            <a:r>
              <a:rPr lang="en-US" dirty="0" smtClean="0">
                <a:solidFill>
                  <a:srgbClr val="990000"/>
                </a:solidFill>
              </a:rPr>
              <a:t>transfers</a:t>
            </a:r>
          </a:p>
          <a:p>
            <a:pPr lvl="2">
              <a:lnSpc>
                <a:spcPct val="130000"/>
              </a:lnSpc>
              <a:buFont typeface="Monotype Sorts" pitchFamily="2" charset="2"/>
              <a:buChar char="q"/>
              <a:defRPr/>
            </a:pPr>
            <a:r>
              <a:rPr lang="en-US" sz="1800" dirty="0" smtClean="0">
                <a:solidFill>
                  <a:srgbClr val="990000"/>
                </a:solidFill>
              </a:rPr>
              <a:t>Initially SR fiber (2006/7) </a:t>
            </a:r>
          </a:p>
          <a:p>
            <a:pPr lvl="2">
              <a:lnSpc>
                <a:spcPct val="130000"/>
              </a:lnSpc>
              <a:buFont typeface="Monotype Sorts" pitchFamily="2" charset="2"/>
              <a:buChar char="q"/>
              <a:defRPr/>
            </a:pPr>
            <a:r>
              <a:rPr lang="en-US" sz="1800" dirty="0" smtClean="0">
                <a:solidFill>
                  <a:srgbClr val="990000"/>
                </a:solidFill>
              </a:rPr>
              <a:t>Then CX4 (copper) (2008/9)</a:t>
            </a:r>
          </a:p>
          <a:p>
            <a:pPr lvl="2">
              <a:lnSpc>
                <a:spcPct val="130000"/>
              </a:lnSpc>
              <a:buFont typeface="Monotype Sorts" pitchFamily="2" charset="2"/>
              <a:buChar char="q"/>
              <a:defRPr/>
            </a:pPr>
            <a:r>
              <a:rPr lang="en-US" sz="1800" dirty="0" smtClean="0">
                <a:solidFill>
                  <a:srgbClr val="990000"/>
                </a:solidFill>
              </a:rPr>
              <a:t>Next SFP+ (copper, very inexpensive) (2010)</a:t>
            </a:r>
          </a:p>
          <a:p>
            <a:pPr lvl="2">
              <a:lnSpc>
                <a:spcPct val="130000"/>
              </a:lnSpc>
              <a:buFont typeface="Monotype Sorts" pitchFamily="2" charset="2"/>
              <a:buChar char="q"/>
              <a:defRPr/>
            </a:pPr>
            <a:r>
              <a:rPr lang="en-US" sz="1800" dirty="0" smtClean="0">
                <a:solidFill>
                  <a:srgbClr val="990000"/>
                </a:solidFill>
              </a:rPr>
              <a:t>Evolving toward more 10GE ports as they become more inexpensive</a:t>
            </a:r>
            <a:endParaRPr lang="en-US" sz="1800" dirty="0" smtClean="0">
              <a:solidFill>
                <a:srgbClr val="990000"/>
              </a:solidFill>
            </a:endParaRPr>
          </a:p>
          <a:p>
            <a:pPr lvl="1">
              <a:lnSpc>
                <a:spcPct val="130000"/>
              </a:lnSpc>
              <a:buFont typeface="Monotype Sorts" pitchFamily="2" charset="2"/>
              <a:buChar char="q"/>
              <a:defRPr/>
            </a:pPr>
            <a:r>
              <a:rPr lang="en-US" dirty="0" smtClean="0">
                <a:solidFill>
                  <a:srgbClr val="990000"/>
                </a:solidFill>
              </a:rPr>
              <a:t>Utilize 2.6 custom kernels (UltraLight) and </a:t>
            </a:r>
            <a:r>
              <a:rPr lang="en-US" dirty="0" smtClean="0">
                <a:solidFill>
                  <a:srgbClr val="990000"/>
                </a:solidFill>
              </a:rPr>
              <a:t>SL5 x86_64</a:t>
            </a:r>
            <a:endParaRPr lang="en-US" dirty="0" smtClean="0">
              <a:solidFill>
                <a:srgbClr val="99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OSG Storage Forum</a:t>
            </a:r>
            <a:endParaRPr lang="en-US" dirty="0"/>
          </a:p>
        </p:txBody>
      </p:sp>
      <p:sp>
        <p:nvSpPr>
          <p:cNvPr id="410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1D6FE-4E50-451A-9EB1-3614322A5256}" type="slidenum">
              <a:rPr lang="en-US" smtClean="0">
                <a:latin typeface="Helvetica"/>
              </a:rPr>
              <a:pPr>
                <a:defRPr/>
              </a:pPr>
              <a:t>4</a:t>
            </a:fld>
            <a:endParaRPr lang="en-US" smtClean="0">
              <a:latin typeface="Helvetica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Shawn McKee                                 </a:t>
            </a:r>
            <a:endParaRPr lang="en-US" sz="1400" i="0" dirty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AGLT2 Storage </a:t>
            </a:r>
            <a:r>
              <a:rPr lang="en-US" dirty="0" smtClean="0">
                <a:latin typeface="Arial" pitchFamily="34" charset="0"/>
              </a:rPr>
              <a:t>Configuration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42999"/>
            <a:ext cx="8629650" cy="52863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AGLT2 has </a:t>
            </a:r>
            <a:r>
              <a:rPr lang="en-US" dirty="0" smtClean="0"/>
              <a:t>18 </a:t>
            </a:r>
            <a:r>
              <a:rPr lang="en-US" dirty="0" smtClean="0"/>
              <a:t>dCache storage nodes distributed between MSU and </a:t>
            </a:r>
            <a:r>
              <a:rPr lang="en-US" dirty="0" smtClean="0"/>
              <a:t>UM.  Node storage sizes 40TB, 52TB and 104TB.  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Total dCache production storage is </a:t>
            </a:r>
            <a:r>
              <a:rPr lang="en-US" dirty="0" smtClean="0"/>
              <a:t>1157TB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We use space-tokens to manage space allocations for ATLAS and currently have </a:t>
            </a:r>
            <a:r>
              <a:rPr lang="en-US" dirty="0" smtClean="0"/>
              <a:t>11 </a:t>
            </a:r>
            <a:r>
              <a:rPr lang="en-US" dirty="0" smtClean="0"/>
              <a:t>space-token areas.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We use XFS for the </a:t>
            </a:r>
            <a:r>
              <a:rPr lang="en-US" dirty="0" smtClean="0"/>
              <a:t>file system </a:t>
            </a:r>
            <a:r>
              <a:rPr lang="en-US" dirty="0" smtClean="0"/>
              <a:t>on our </a:t>
            </a:r>
            <a:r>
              <a:rPr lang="en-US" dirty="0" smtClean="0"/>
              <a:t>77 </a:t>
            </a:r>
            <a:r>
              <a:rPr lang="en-US" dirty="0" smtClean="0"/>
              <a:t>pools.  Each pool varies from </a:t>
            </a:r>
            <a:r>
              <a:rPr lang="en-US" dirty="0" smtClean="0"/>
              <a:t>10-26 </a:t>
            </a:r>
            <a:r>
              <a:rPr lang="en-US" dirty="0" smtClean="0"/>
              <a:t>TB in size.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dCache version is </a:t>
            </a:r>
            <a:r>
              <a:rPr lang="en-US" dirty="0" smtClean="0"/>
              <a:t>1.9.5 -19 using Chimera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We also use AFS (</a:t>
            </a:r>
            <a:r>
              <a:rPr lang="en-US" dirty="0" smtClean="0"/>
              <a:t>1.4.12), NFSv3 and Lustre 1.8.4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OSG Storage Forum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Shawn McKee                                 </a:t>
            </a:r>
            <a:endParaRPr lang="en-US" sz="1400" i="0" dirty="0">
              <a:effectLst/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BBE60-E65B-43CF-AFC2-3CA70CFDD16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Current AGLT2 </a:t>
            </a:r>
            <a:r>
              <a:rPr lang="en-US" dirty="0" smtClean="0">
                <a:latin typeface="Arial" pitchFamily="34" charset="0"/>
              </a:rPr>
              <a:t>Storage </a:t>
            </a:r>
            <a:r>
              <a:rPr lang="en-US" dirty="0" smtClean="0">
                <a:latin typeface="Arial" pitchFamily="34" charset="0"/>
              </a:rPr>
              <a:t>Node 1/2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4572000" y="13716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  <a:defRPr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UMFS05</a:t>
            </a:r>
          </a:p>
        </p:txBody>
      </p:sp>
      <p:pic>
        <p:nvPicPr>
          <p:cNvPr id="7172" name="Content Placeholder 7" descr="StorNodeRaid6Vv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84250" y="1143000"/>
            <a:ext cx="6853238" cy="5246688"/>
          </a:xfrm>
        </p:spPr>
      </p:pic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OSG Storage Forum</a:t>
            </a:r>
            <a:endParaRPr lang="en-US" dirty="0"/>
          </a:p>
        </p:txBody>
      </p:sp>
      <p:sp>
        <p:nvSpPr>
          <p:cNvPr id="512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487-2827-428D-815E-B7E1F91D1E55}" type="slidenum">
              <a:rPr lang="en-US" smtClean="0">
                <a:latin typeface="Helvetica"/>
              </a:rPr>
              <a:pPr>
                <a:defRPr/>
              </a:pPr>
              <a:t>6</a:t>
            </a:fld>
            <a:endParaRPr lang="en-US" smtClean="0">
              <a:latin typeface="Helvetica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Shawn McKee                                 </a:t>
            </a:r>
            <a:endParaRPr lang="en-US" sz="1400" i="0" dirty="0">
              <a:effectLst/>
              <a:latin typeface="Times New Roman" pitchFamily="18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-19050" y="1990725"/>
            <a:ext cx="30194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Current Node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-48" charset="0"/>
              <a:cs typeface="+mn-cs"/>
            </a:endParaRPr>
          </a:p>
          <a:p>
            <a:pPr algn="ctr" eaLnBrk="0" hangingPunct="0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 2x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E5450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 processors</a:t>
            </a:r>
          </a:p>
          <a:p>
            <a:pPr algn="ctr" eaLnBrk="0" hangingPunct="0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32GB, 10GE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Myricom CX4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-48" charset="0"/>
              <a:cs typeface="+mn-cs"/>
            </a:endParaRPr>
          </a:p>
          <a:p>
            <a:pPr algn="ctr" eaLnBrk="0" hangingPunct="0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1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TB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disks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(15 disks/shelf)</a:t>
            </a:r>
          </a:p>
          <a:p>
            <a:pPr algn="ctr" eaLnBrk="0" hangingPunct="0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4x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RAID6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array (13TB each)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StorNodeRaid6V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9625" y="1062337"/>
            <a:ext cx="7635251" cy="5367038"/>
          </a:xfrm>
        </p:spPr>
      </p:pic>
      <p:sp>
        <p:nvSpPr>
          <p:cNvPr id="717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Current AGLT2 </a:t>
            </a:r>
            <a:r>
              <a:rPr lang="en-US" dirty="0" smtClean="0">
                <a:latin typeface="Arial" pitchFamily="34" charset="0"/>
              </a:rPr>
              <a:t>Storage </a:t>
            </a:r>
            <a:r>
              <a:rPr lang="en-US" dirty="0" smtClean="0">
                <a:latin typeface="Arial" pitchFamily="34" charset="0"/>
              </a:rPr>
              <a:t>Node 2/2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OSG Storage Forum</a:t>
            </a:r>
            <a:endParaRPr lang="en-US" dirty="0"/>
          </a:p>
        </p:txBody>
      </p:sp>
      <p:sp>
        <p:nvSpPr>
          <p:cNvPr id="512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487-2827-428D-815E-B7E1F91D1E55}" type="slidenum">
              <a:rPr lang="en-US" smtClean="0">
                <a:latin typeface="Helvetica"/>
              </a:rPr>
              <a:pPr>
                <a:defRPr/>
              </a:pPr>
              <a:t>7</a:t>
            </a:fld>
            <a:endParaRPr lang="en-US" smtClean="0">
              <a:latin typeface="Helvetica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Shawn McKee                                 </a:t>
            </a:r>
            <a:endParaRPr lang="en-US" sz="1400" i="0" dirty="0">
              <a:effectLst/>
              <a:latin typeface="Times New Roman" pitchFamily="18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-142875" y="1990725"/>
            <a:ext cx="30194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Current Node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-48" charset="0"/>
              <a:cs typeface="+mn-cs"/>
            </a:endParaRPr>
          </a:p>
          <a:p>
            <a:pPr algn="ctr" eaLnBrk="0" hangingPunct="0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2x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E5560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processors</a:t>
            </a:r>
          </a:p>
          <a:p>
            <a:pPr algn="ctr" eaLnBrk="0" hangingPunct="0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32GB,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10GEx2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Myricom CX4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-48" charset="0"/>
              <a:cs typeface="+mn-cs"/>
            </a:endParaRPr>
          </a:p>
          <a:p>
            <a:pPr algn="ctr" eaLnBrk="0" hangingPunct="0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2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TB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disks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(15 disks/shelf)</a:t>
            </a:r>
          </a:p>
          <a:p>
            <a:pPr algn="ctr" eaLnBrk="0" hangingPunct="0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4x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RAID6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array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(26TB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each)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StorNodeRaid6V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4372" y="1054030"/>
            <a:ext cx="6816278" cy="5318195"/>
          </a:xfrm>
        </p:spPr>
      </p:pic>
      <p:sp>
        <p:nvSpPr>
          <p:cNvPr id="717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New AGLT2 </a:t>
            </a:r>
            <a:r>
              <a:rPr lang="en-US" dirty="0" smtClean="0">
                <a:latin typeface="Arial" pitchFamily="34" charset="0"/>
              </a:rPr>
              <a:t>Storage </a:t>
            </a:r>
            <a:r>
              <a:rPr lang="en-US" dirty="0" smtClean="0">
                <a:latin typeface="Arial" pitchFamily="34" charset="0"/>
              </a:rPr>
              <a:t>Node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OSG Storage Forum</a:t>
            </a:r>
            <a:endParaRPr lang="en-US" dirty="0"/>
          </a:p>
        </p:txBody>
      </p:sp>
      <p:sp>
        <p:nvSpPr>
          <p:cNvPr id="512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487-2827-428D-815E-B7E1F91D1E55}" type="slidenum">
              <a:rPr lang="en-US" smtClean="0">
                <a:latin typeface="Helvetica"/>
              </a:rPr>
              <a:pPr>
                <a:defRPr/>
              </a:pPr>
              <a:t>8</a:t>
            </a:fld>
            <a:endParaRPr lang="en-US" smtClean="0">
              <a:latin typeface="Helvetica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Shawn McKee                                 </a:t>
            </a:r>
            <a:endParaRPr lang="en-US" sz="1400" i="0" dirty="0">
              <a:effectLst/>
              <a:latin typeface="Times New Roman" pitchFamily="18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0" y="1600200"/>
            <a:ext cx="382905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  <a:defRPr/>
            </a:pP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New Node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-48" charset="0"/>
              <a:cs typeface="+mn-cs"/>
            </a:endParaRPr>
          </a:p>
          <a:p>
            <a:pPr algn="ctr" eaLnBrk="0" hangingPunct="0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2x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E5620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processors</a:t>
            </a:r>
          </a:p>
          <a:p>
            <a:pPr algn="ctr" eaLnBrk="0" hangingPunct="0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48GB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10GEx2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Intel X520  SFP+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-48" charset="0"/>
              <a:cs typeface="+mn-cs"/>
            </a:endParaRPr>
          </a:p>
          <a:p>
            <a:pPr algn="ctr" eaLnBrk="0" hangingPunct="0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2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TB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disks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12 disks/shelf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)</a:t>
            </a:r>
          </a:p>
          <a:p>
            <a:pPr algn="ctr" eaLnBrk="0" hangingPunct="0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6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x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RAID6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array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(20TB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48" charset="0"/>
                <a:cs typeface="+mn-cs"/>
              </a:rPr>
              <a:t>each)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9201" y="3710667"/>
            <a:ext cx="23431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node is 12-14U</a:t>
            </a:r>
          </a:p>
          <a:p>
            <a:r>
              <a:rPr lang="en-US" dirty="0" smtClean="0"/>
              <a:t>100-120TB</a:t>
            </a:r>
          </a:p>
          <a:p>
            <a:endParaRPr lang="en-US" dirty="0" smtClean="0"/>
          </a:p>
          <a:p>
            <a:r>
              <a:rPr lang="en-US" dirty="0" smtClean="0"/>
              <a:t>Uses redundant cabling</a:t>
            </a:r>
          </a:p>
          <a:p>
            <a:r>
              <a:rPr lang="en-US" dirty="0" smtClean="0"/>
              <a:t>Improves performance</a:t>
            </a:r>
          </a:p>
          <a:p>
            <a:endParaRPr lang="en-US" dirty="0"/>
          </a:p>
          <a:p>
            <a:r>
              <a:rPr lang="en-US" dirty="0" smtClean="0"/>
              <a:t>NL SAS disks (6 Gbps) instead of SATA</a:t>
            </a:r>
          </a:p>
          <a:p>
            <a:endParaRPr lang="en-US" dirty="0"/>
          </a:p>
          <a:p>
            <a:r>
              <a:rPr lang="en-US" dirty="0" smtClean="0"/>
              <a:t>Adding 700TB  (Sep 2010)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AGLT2 Network Architecture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4938" y="1143000"/>
            <a:ext cx="4008437" cy="5181600"/>
          </a:xfrm>
        </p:spPr>
        <p:txBody>
          <a:bodyPr/>
          <a:lstStyle/>
          <a:p>
            <a:pPr>
              <a:buFont typeface="Monotype Sorts" pitchFamily="2" charset="2"/>
              <a:buChar char="T"/>
              <a:defRPr/>
            </a:pPr>
            <a:r>
              <a:rPr lang="en-US" sz="2000" dirty="0" smtClean="0"/>
              <a:t>Good pricing from Dell for access layer </a:t>
            </a:r>
            <a:r>
              <a:rPr lang="en-US" sz="2000" dirty="0" smtClean="0"/>
              <a:t>switches:</a:t>
            </a:r>
          </a:p>
          <a:p>
            <a:pPr>
              <a:buFont typeface="Monotype Sorts" pitchFamily="2" charset="2"/>
              <a:buChar char="T"/>
              <a:defRPr/>
            </a:pPr>
            <a:r>
              <a:rPr lang="en-US" sz="2000" dirty="0" smtClean="0"/>
              <a:t>Original PC6248/M6220</a:t>
            </a:r>
            <a:endParaRPr lang="en-US" sz="2000" dirty="0" smtClean="0"/>
          </a:p>
          <a:p>
            <a:pPr lvl="1">
              <a:buFont typeface="Monotype Sorts" pitchFamily="2" charset="2"/>
              <a:buChar char="q"/>
              <a:defRPr/>
            </a:pPr>
            <a:r>
              <a:rPr lang="en-US" sz="1800" dirty="0" smtClean="0"/>
              <a:t>Managed with 10GE ports, lots of 10/100/1000 copper ports</a:t>
            </a:r>
          </a:p>
          <a:p>
            <a:pPr lvl="1">
              <a:buFont typeface="Monotype Sorts" pitchFamily="2" charset="2"/>
              <a:buChar char="q"/>
              <a:defRPr/>
            </a:pPr>
            <a:r>
              <a:rPr lang="en-US" sz="1800" dirty="0" smtClean="0"/>
              <a:t>QoS and layer 3 capabilities, redundant power </a:t>
            </a:r>
            <a:r>
              <a:rPr lang="en-US" sz="1800" dirty="0" smtClean="0"/>
              <a:t>supplies</a:t>
            </a:r>
          </a:p>
          <a:p>
            <a:pPr>
              <a:buFont typeface="Monotype Sorts" pitchFamily="2" charset="2"/>
              <a:buChar char="q"/>
              <a:defRPr/>
            </a:pPr>
            <a:r>
              <a:rPr lang="en-US" sz="2200" dirty="0" smtClean="0"/>
              <a:t>New PC8024F</a:t>
            </a:r>
          </a:p>
          <a:p>
            <a:pPr lvl="1">
              <a:buFont typeface="Monotype Sorts" pitchFamily="2" charset="2"/>
              <a:buChar char="q"/>
              <a:defRPr/>
            </a:pPr>
            <a:r>
              <a:rPr lang="en-US" sz="1800" dirty="0" smtClean="0"/>
              <a:t>24 10GE ports SFP+</a:t>
            </a:r>
          </a:p>
          <a:p>
            <a:pPr lvl="1">
              <a:buFont typeface="Monotype Sorts" pitchFamily="2" charset="2"/>
              <a:buChar char="q"/>
              <a:defRPr/>
            </a:pPr>
            <a:r>
              <a:rPr lang="en-US" sz="1800" dirty="0" smtClean="0"/>
              <a:t>4 “combo” ports (choose)</a:t>
            </a:r>
          </a:p>
          <a:p>
            <a:pPr lvl="1">
              <a:buFont typeface="Monotype Sorts" pitchFamily="2" charset="2"/>
              <a:buChar char="q"/>
              <a:defRPr/>
            </a:pPr>
            <a:r>
              <a:rPr lang="en-US" sz="1800" dirty="0" smtClean="0"/>
              <a:t>About $125/port!</a:t>
            </a:r>
            <a:endParaRPr lang="en-US" sz="1800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OSG Storage Forum</a:t>
            </a:r>
            <a:endParaRPr lang="en-US" dirty="0"/>
          </a:p>
        </p:txBody>
      </p:sp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677EE-33C0-4148-B491-81133DA82063}" type="slidenum">
              <a:rPr lang="en-US" smtClean="0">
                <a:latin typeface="Helvetica"/>
              </a:rPr>
              <a:pPr>
                <a:defRPr/>
              </a:pPr>
              <a:t>9</a:t>
            </a:fld>
            <a:endParaRPr lang="en-US" smtClean="0">
              <a:latin typeface="Helvetica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Shawn McKee                                 </a:t>
            </a:r>
            <a:endParaRPr lang="en-US" sz="1400" i="0" dirty="0">
              <a:effectLst/>
              <a:latin typeface="Times New Roman" pitchFamily="18" charset="0"/>
            </a:endParaRPr>
          </a:p>
        </p:txBody>
      </p:sp>
      <p:pic>
        <p:nvPicPr>
          <p:cNvPr id="8" name="Picture 7" descr="NetDiagram_0156LS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0525" y="1015777"/>
            <a:ext cx="4410075" cy="54135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atlas-template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00"/>
      </a:hlink>
      <a:folHlink>
        <a:srgbClr val="B2B2B2"/>
      </a:folHlink>
    </a:clrScheme>
    <a:fontScheme name="3_atlas-template2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600000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600000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1" charset="0"/>
          </a:defRPr>
        </a:defPPr>
      </a:lstStyle>
    </a:lnDef>
  </a:objectDefaults>
  <a:extraClrSchemeLst>
    <a:extraClrScheme>
      <a:clrScheme name="atlas-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-templat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las-template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-template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-template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-template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-template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58804</TotalTime>
  <Words>1391</Words>
  <Application>Microsoft Office PowerPoint</Application>
  <PresentationFormat>On-screen Show (4:3)</PresentationFormat>
  <Paragraphs>219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Helvetica</vt:lpstr>
      <vt:lpstr>Arial</vt:lpstr>
      <vt:lpstr>Monotype Sorts</vt:lpstr>
      <vt:lpstr>Times New Roman</vt:lpstr>
      <vt:lpstr>Arial Narrow</vt:lpstr>
      <vt:lpstr>3_atlas-template2</vt:lpstr>
      <vt:lpstr>ATLAS Tier-2 Storage Status AGLT2  OSG Storage Forum – U Chicago – Sep 22 2010  Shawn McKee / University of Michigan</vt:lpstr>
      <vt:lpstr>AGLT2 Storage: Outline</vt:lpstr>
      <vt:lpstr>The ATLAS Great Lakes Tier-2</vt:lpstr>
      <vt:lpstr>AGLT2 Design Components</vt:lpstr>
      <vt:lpstr>AGLT2 Storage Configuration</vt:lpstr>
      <vt:lpstr>Current AGLT2 Storage Node 1/2</vt:lpstr>
      <vt:lpstr>Current AGLT2 Storage Node 2/2</vt:lpstr>
      <vt:lpstr>New AGLT2 Storage Node</vt:lpstr>
      <vt:lpstr>AGLT2 Network Architecture Example</vt:lpstr>
      <vt:lpstr>New UM Storage Network Backbone</vt:lpstr>
      <vt:lpstr>dCache at AGLT2</vt:lpstr>
      <vt:lpstr>AGLT2 Lustre Storage</vt:lpstr>
      <vt:lpstr>Monitoring Storage</vt:lpstr>
      <vt:lpstr>Scripts to Manage Storage</vt:lpstr>
      <vt:lpstr>Diagnosing AGLT2 Storage Issues</vt:lpstr>
      <vt:lpstr>Inter-site  Network Use</vt:lpstr>
      <vt:lpstr>Future AGLT2 Storage Alternatives</vt:lpstr>
      <vt:lpstr>Summary, Issues and Considerations</vt:lpstr>
      <vt:lpstr>?Questions?</vt:lpstr>
    </vt:vector>
  </TitlesOfParts>
  <Company>Argonne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Data Management:  Status</dc:title>
  <dc:creator>Shawn McKee</dc:creator>
  <cp:lastModifiedBy> Shawn  McKee</cp:lastModifiedBy>
  <cp:revision>1090</cp:revision>
  <cp:lastPrinted>2006-01-31T11:03:21Z</cp:lastPrinted>
  <dcterms:created xsi:type="dcterms:W3CDTF">2000-07-17T09:51:26Z</dcterms:created>
  <dcterms:modified xsi:type="dcterms:W3CDTF">2010-09-22T13:36:25Z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70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rwg@indiana.edu</vt:lpwstr>
  </property>
  <property fmtid="{D5CDD505-2E9C-101B-9397-08002B2CF9AE}" pid="8" name="HomePage">
    <vt:lpwstr>http://lexus.physics.indiana.edu/~rwg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C:\WINDOWS\DESKTOP\atlas_facilities_talk</vt:lpwstr>
  </property>
</Properties>
</file>