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0"/>
  </p:notesMasterIdLst>
  <p:handoutMasterIdLst>
    <p:handoutMasterId r:id="rId11"/>
  </p:handout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CF9291-BA80-3549-AFA0-F703494228E1}" type="datetimeFigureOut">
              <a:rPr lang="en-US" smtClean="0"/>
              <a:pPr/>
              <a:t>9/21/10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E1C3CF-9DF8-F443-AF20-D51109F0EC5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DF6770-3761-FF42-8329-D6663ADB174C}" type="datetimeFigureOut">
              <a:rPr lang="en-US" smtClean="0"/>
              <a:pPr/>
              <a:t>9/21/10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19704C-890B-9345-92D1-566699FF38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F3A6D64-C448-994A-B110-741DA7F2C903}" type="datetimeFigureOut">
              <a:rPr lang="en-US" smtClean="0"/>
              <a:pPr/>
              <a:t>9/21/10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FEBD5BA-DD11-874B-91B6-3BE10F833C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A6D64-C448-994A-B110-741DA7F2C903}" type="datetimeFigureOut">
              <a:rPr lang="en-US" smtClean="0"/>
              <a:pPr/>
              <a:t>9/21/10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BD5BA-DD11-874B-91B6-3BE10F833C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A6D64-C448-994A-B110-741DA7F2C903}" type="datetimeFigureOut">
              <a:rPr lang="en-US" smtClean="0"/>
              <a:pPr/>
              <a:t>9/21/10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BD5BA-DD11-874B-91B6-3BE10F833C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F3A6D64-C448-994A-B110-741DA7F2C903}" type="datetimeFigureOut">
              <a:rPr lang="en-US" smtClean="0"/>
              <a:pPr/>
              <a:t>9/21/10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FEBD5BA-DD11-874B-91B6-3BE10F833C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F3A6D64-C448-994A-B110-741DA7F2C903}" type="datetimeFigureOut">
              <a:rPr lang="en-US" smtClean="0"/>
              <a:pPr/>
              <a:t>9/21/10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FEBD5BA-DD11-874B-91B6-3BE10F833C0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F3A6D64-C448-994A-B110-741DA7F2C903}" type="datetimeFigureOut">
              <a:rPr lang="en-US" smtClean="0"/>
              <a:pPr/>
              <a:t>9/21/10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FEBD5BA-DD11-874B-91B6-3BE10F833C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F3A6D64-C448-994A-B110-741DA7F2C903}" type="datetimeFigureOut">
              <a:rPr lang="en-US" smtClean="0"/>
              <a:pPr/>
              <a:t>9/21/10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FEBD5BA-DD11-874B-91B6-3BE10F833C0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F3A6D64-C448-994A-B110-741DA7F2C903}" type="datetimeFigureOut">
              <a:rPr lang="en-US" smtClean="0"/>
              <a:pPr/>
              <a:t>9/21/10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BD5BA-DD11-874B-91B6-3BE10F833C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3A6D64-C448-994A-B110-741DA7F2C903}" type="datetimeFigureOut">
              <a:rPr lang="en-US" smtClean="0"/>
              <a:pPr/>
              <a:t>9/21/10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BD5BA-DD11-874B-91B6-3BE10F833C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F3A6D64-C448-994A-B110-741DA7F2C903}" type="datetimeFigureOut">
              <a:rPr lang="en-US" smtClean="0"/>
              <a:pPr/>
              <a:t>9/21/10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BD5BA-DD11-874B-91B6-3BE10F833C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F3A6D64-C448-994A-B110-741DA7F2C903}" type="datetimeFigureOut">
              <a:rPr lang="en-US" smtClean="0"/>
              <a:pPr/>
              <a:t>9/21/10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FEBD5BA-DD11-874B-91B6-3BE10F833C0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F3A6D64-C448-994A-B110-741DA7F2C903}" type="datetimeFigureOut">
              <a:rPr lang="en-US" smtClean="0"/>
              <a:pPr/>
              <a:t>9/21/10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FEBD5BA-DD11-874B-91B6-3BE10F833C0C}"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go.caltech.edu/~bdaudert/INSPIRAL/FILE-TRANSFER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go.caltech.edu/~bdaudert/INSPIRAL/FILE-TRANSFERS/STAT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go.caltech.edu/~bdaudert/INSPIRAL/GLIDEINS/STA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779188"/>
            <a:ext cx="8458200" cy="1222375"/>
          </a:xfrm>
        </p:spPr>
        <p:txBody>
          <a:bodyPr>
            <a:normAutofit/>
          </a:bodyPr>
          <a:lstStyle/>
          <a:p>
            <a:r>
              <a:rPr lang="en-US" sz="4000" dirty="0" smtClean="0"/>
              <a:t>LIGO</a:t>
            </a:r>
            <a:r>
              <a:rPr lang="en-US" dirty="0" smtClean="0"/>
              <a:t/>
            </a:r>
            <a:br>
              <a:rPr lang="en-US" dirty="0" smtClean="0"/>
            </a:br>
            <a:r>
              <a:rPr lang="en-US" sz="1600" i="1" dirty="0" smtClean="0"/>
              <a:t>Britta </a:t>
            </a:r>
            <a:r>
              <a:rPr lang="en-US" sz="1600" i="1" dirty="0" err="1" smtClean="0"/>
              <a:t>Daudert</a:t>
            </a:r>
            <a:r>
              <a:rPr lang="en-US" sz="1600" i="1" dirty="0" smtClean="0"/>
              <a:t> &amp; Kent Blackburn</a:t>
            </a:r>
            <a:br>
              <a:rPr lang="en-US" sz="1600" i="1" dirty="0" smtClean="0"/>
            </a:br>
            <a:r>
              <a:rPr lang="en-US" sz="1600" i="1" dirty="0" smtClean="0"/>
              <a:t>LIGO Laboratory | California Institute of Technology</a:t>
            </a:r>
            <a:endParaRPr lang="en-US" sz="3200" i="1" dirty="0"/>
          </a:p>
        </p:txBody>
      </p:sp>
      <p:sp>
        <p:nvSpPr>
          <p:cNvPr id="3" name="Subtitle 2"/>
          <p:cNvSpPr>
            <a:spLocks noGrp="1"/>
          </p:cNvSpPr>
          <p:nvPr>
            <p:ph type="subTitle" idx="1"/>
          </p:nvPr>
        </p:nvSpPr>
        <p:spPr/>
        <p:txBody>
          <a:bodyPr>
            <a:normAutofit fontScale="92500" lnSpcReduction="10000"/>
          </a:bodyPr>
          <a:lstStyle/>
          <a:p>
            <a:r>
              <a:rPr lang="en-US" sz="3459" dirty="0" smtClean="0"/>
              <a:t>VO Experiences with Open Science Grid Storage</a:t>
            </a:r>
            <a:endParaRPr lang="en-US" dirty="0" smtClean="0"/>
          </a:p>
          <a:p>
            <a:r>
              <a:rPr lang="en-US" sz="2162" dirty="0" smtClean="0"/>
              <a:t>OSG Storage Forum | Wednesday September 22, 2010 (10:30am)</a:t>
            </a:r>
            <a:endParaRPr lang="en-US" sz="2162"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Background on </a:t>
            </a:r>
            <a:r>
              <a:rPr lang="en-US" sz="2400" dirty="0" err="1" smtClean="0"/>
              <a:t>LIGO’s</a:t>
            </a:r>
            <a:r>
              <a:rPr lang="en-US" sz="2400" dirty="0" smtClean="0"/>
              <a:t> binary </a:t>
            </a:r>
            <a:r>
              <a:rPr lang="en-US" sz="2400" dirty="0" err="1" smtClean="0"/>
              <a:t>iNspiral</a:t>
            </a:r>
            <a:r>
              <a:rPr lang="en-US" sz="2400" dirty="0" smtClean="0"/>
              <a:t> Workflow</a:t>
            </a:r>
            <a:endParaRPr lang="en-US" sz="2400" dirty="0"/>
          </a:p>
        </p:txBody>
      </p:sp>
      <p:sp>
        <p:nvSpPr>
          <p:cNvPr id="3" name="Content Placeholder 2"/>
          <p:cNvSpPr>
            <a:spLocks noGrp="1"/>
          </p:cNvSpPr>
          <p:nvPr>
            <p:ph idx="1"/>
          </p:nvPr>
        </p:nvSpPr>
        <p:spPr/>
        <p:txBody>
          <a:bodyPr>
            <a:normAutofit fontScale="62500" lnSpcReduction="20000"/>
          </a:bodyPr>
          <a:lstStyle/>
          <a:p>
            <a:r>
              <a:rPr lang="en-US" dirty="0" smtClean="0"/>
              <a:t>LIGO instruments generate more than a TB of data each day</a:t>
            </a:r>
          </a:p>
          <a:p>
            <a:r>
              <a:rPr lang="en-US" dirty="0" smtClean="0"/>
              <a:t>Roughly 15% to 20% is analyzed in near real time</a:t>
            </a:r>
          </a:p>
          <a:p>
            <a:pPr lvl="1"/>
            <a:r>
              <a:rPr lang="en-US" dirty="0" smtClean="0"/>
              <a:t>This data is “replicated” in near real time to all LIGO Data Grid sites</a:t>
            </a:r>
          </a:p>
          <a:p>
            <a:pPr lvl="1"/>
            <a:r>
              <a:rPr lang="en-US" dirty="0" smtClean="0"/>
              <a:t>Data management is in the domain of the LIGO Data Grid, not the application!</a:t>
            </a:r>
          </a:p>
          <a:p>
            <a:r>
              <a:rPr lang="en-US" dirty="0" smtClean="0"/>
              <a:t>Binary </a:t>
            </a:r>
            <a:r>
              <a:rPr lang="en-US" dirty="0" err="1" smtClean="0"/>
              <a:t>Inspiral</a:t>
            </a:r>
            <a:r>
              <a:rPr lang="en-US" dirty="0" smtClean="0"/>
              <a:t> Workflows contain many 10s of thousand of jobs just to analyze a few weeks of data</a:t>
            </a:r>
          </a:p>
          <a:p>
            <a:pPr lvl="1"/>
            <a:r>
              <a:rPr lang="en-US" dirty="0" smtClean="0"/>
              <a:t>Workflows (and architecture of LIGO Data Grid) designed around analysis of weeks of data at a time</a:t>
            </a:r>
          </a:p>
          <a:p>
            <a:r>
              <a:rPr lang="en-US" dirty="0" smtClean="0"/>
              <a:t>Remaining data relevant to time intervals of scientific significance</a:t>
            </a:r>
          </a:p>
          <a:p>
            <a:r>
              <a:rPr lang="en-US" dirty="0" smtClean="0"/>
              <a:t>LIGO will finish the second science run this October and will begin an extensive upgrade to the Advance LIGO instrumentation</a:t>
            </a:r>
          </a:p>
          <a:p>
            <a:pPr lvl="1"/>
            <a:r>
              <a:rPr lang="en-US" dirty="0" smtClean="0"/>
              <a:t>~10x more sensitive</a:t>
            </a:r>
          </a:p>
          <a:p>
            <a:pPr lvl="1"/>
            <a:r>
              <a:rPr lang="en-US" dirty="0" smtClean="0"/>
              <a:t>~ 1000x larger window on the universe and corresponding event rates</a:t>
            </a:r>
          </a:p>
          <a:p>
            <a:pPr lvl="1"/>
            <a:r>
              <a:rPr lang="en-US" dirty="0" smtClean="0"/>
              <a:t>Workflows design may be significantly larger in the future or it may be drastically redesigned to support LIGO data in an open data era</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OSG Storage Elements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Data were transferred during execution of the binary </a:t>
            </a:r>
            <a:r>
              <a:rPr lang="en-US" dirty="0" err="1" smtClean="0"/>
              <a:t>inspiral</a:t>
            </a:r>
            <a:r>
              <a:rPr lang="en-US" dirty="0" smtClean="0"/>
              <a:t> workflow</a:t>
            </a:r>
          </a:p>
          <a:p>
            <a:pPr lvl="1"/>
            <a:r>
              <a:rPr lang="en-US" dirty="0" smtClean="0"/>
              <a:t>Pegasus optimized this for storage minimizations, not computation</a:t>
            </a:r>
          </a:p>
          <a:p>
            <a:r>
              <a:rPr lang="en-US" dirty="0" smtClean="0"/>
              <a:t>One dag node  was dedicated to transfer the entire data set of a work-flow into $OSG_DATA</a:t>
            </a:r>
          </a:p>
          <a:p>
            <a:r>
              <a:rPr lang="en-US" dirty="0" smtClean="0"/>
              <a:t>The work-flow is executed in $OSG_DATA since most dag jobs need direct access to the data</a:t>
            </a:r>
          </a:p>
          <a:p>
            <a:pPr lvl="1"/>
            <a:r>
              <a:rPr lang="en-US" dirty="0" smtClean="0"/>
              <a:t>Space in $OSG_DATA very limited</a:t>
            </a:r>
          </a:p>
          <a:p>
            <a:r>
              <a:rPr lang="en-US" dirty="0" smtClean="0"/>
              <a:t>No OSG site prior to useful SE appearing on OSG were able to cope with scientific scale workflows of the binary </a:t>
            </a:r>
            <a:r>
              <a:rPr lang="en-US" dirty="0" err="1" smtClean="0"/>
              <a:t>inspiral</a:t>
            </a:r>
            <a:endParaRPr lang="en-US" dirty="0" smtClean="0"/>
          </a:p>
          <a:p>
            <a:r>
              <a:rPr lang="en-US" dirty="0" smtClean="0"/>
              <a:t>Early SE to appear on the OSG did not allow LIGO VO to run there OR required changes to the scientific codes and execution to run … unpleasant to think about for the science review committees!!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of OSG Storage Elements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LIGO data set is pre-staged into an OSG storage element </a:t>
            </a:r>
          </a:p>
          <a:p>
            <a:pPr lvl="1"/>
            <a:r>
              <a:rPr lang="en-US" dirty="0" smtClean="0"/>
              <a:t>Britta takes care of this with custom scripts that make use of Britta being a member of the LIGO Scientific Collaboration … access restrictions</a:t>
            </a:r>
          </a:p>
          <a:p>
            <a:r>
              <a:rPr lang="en-US" dirty="0" smtClean="0"/>
              <a:t>During execution of the work-flow, the data is sym-linked to the execution directory </a:t>
            </a:r>
          </a:p>
          <a:p>
            <a:pPr lvl="1"/>
            <a:r>
              <a:rPr lang="en-US" dirty="0" smtClean="0"/>
              <a:t>Pegasus workflow planner takes care of doing this</a:t>
            </a:r>
          </a:p>
          <a:p>
            <a:pPr lvl="2"/>
            <a:r>
              <a:rPr lang="en-US" dirty="0" smtClean="0"/>
              <a:t>If the mapping between file spaces is known</a:t>
            </a:r>
          </a:p>
          <a:p>
            <a:pPr lvl="2"/>
            <a:r>
              <a:rPr lang="en-US" dirty="0" smtClean="0"/>
              <a:t>SE file system needs to be mounted on all worker nodes</a:t>
            </a:r>
          </a:p>
          <a:p>
            <a:pPr lvl="2"/>
            <a:r>
              <a:rPr lang="en-US" dirty="0" smtClean="0"/>
              <a:t>In the future we hope Pegasus functionality will expand to support “second level staging” from the SE to the worker nodes … only data needed by jobs running on the work node are “staged” from the SE to the worker node</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and experience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Transferring LIGO data:</a:t>
            </a:r>
          </a:p>
          <a:p>
            <a:pPr lvl="1"/>
            <a:r>
              <a:rPr lang="en-US" dirty="0" smtClean="0"/>
              <a:t>What data sets need to be transferred is highly dependent on the specifics of a particular workflow … as storage has to be “leased” with fixed size and life expectance there is currently the requirement to be precise in specifying the data transfers based on the specific workflow</a:t>
            </a:r>
          </a:p>
          <a:p>
            <a:pPr lvl="1"/>
            <a:r>
              <a:rPr lang="en-US" dirty="0" smtClean="0"/>
              <a:t>File transfer and md5sum checks submitted from an OSG submit host. File transfers are executed locally on the OSG submit host via third party transfers. Md5sum checks are executed remotely on the OSG CE that is associated with the SE (competition for slots means this can take a very long time)</a:t>
            </a:r>
          </a:p>
          <a:p>
            <a:pPr lvl="1"/>
            <a:r>
              <a:rPr lang="en-US" dirty="0" smtClean="0"/>
              <a:t>RLS catalog at Caltech populated with information about files in the OSG SE … this is needed by Pegasus workflow planner</a:t>
            </a:r>
          </a:p>
          <a:p>
            <a:pPr lvl="1"/>
            <a:r>
              <a:rPr lang="en-US" dirty="0" smtClean="0"/>
              <a:t>At present both </a:t>
            </a:r>
            <a:r>
              <a:rPr lang="en-US" dirty="0" err="1" smtClean="0"/>
              <a:t>globus-url-copy</a:t>
            </a:r>
            <a:r>
              <a:rPr lang="en-US" dirty="0" smtClean="0"/>
              <a:t> and </a:t>
            </a:r>
            <a:r>
              <a:rPr lang="en-US" dirty="0" err="1" smtClean="0"/>
              <a:t>srm</a:t>
            </a:r>
            <a:r>
              <a:rPr lang="en-US" dirty="0" smtClean="0"/>
              <a:t>-copy are being used, with performance issues in transfers noticed</a:t>
            </a:r>
          </a:p>
          <a:p>
            <a:r>
              <a:rPr lang="en-US" dirty="0" smtClean="0"/>
              <a:t>Britta has posted details of what is involved in the transfer at:</a:t>
            </a:r>
          </a:p>
          <a:p>
            <a:pPr lvl="1"/>
            <a:r>
              <a:rPr lang="en-US" dirty="0" smtClean="0">
                <a:hlinkClick r:id="rId2"/>
              </a:rPr>
              <a:t>http://www.ligo.caltech.edu/~bdaudert/INSPIRAL/FILE-TRANSFERS/</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and experience Continued</a:t>
            </a:r>
            <a:endParaRPr lang="en-US" dirty="0"/>
          </a:p>
        </p:txBody>
      </p:sp>
      <p:sp>
        <p:nvSpPr>
          <p:cNvPr id="3" name="Content Placeholder 2"/>
          <p:cNvSpPr>
            <a:spLocks noGrp="1"/>
          </p:cNvSpPr>
          <p:nvPr>
            <p:ph idx="1"/>
          </p:nvPr>
        </p:nvSpPr>
        <p:spPr>
          <a:xfrm>
            <a:off x="156475" y="1554162"/>
            <a:ext cx="8686800" cy="4525963"/>
          </a:xfrm>
        </p:spPr>
        <p:txBody>
          <a:bodyPr>
            <a:normAutofit fontScale="85000" lnSpcReduction="20000"/>
          </a:bodyPr>
          <a:lstStyle/>
          <a:p>
            <a:r>
              <a:rPr lang="en-US" dirty="0" smtClean="0"/>
              <a:t>To date, only a handful of OSG Storage Elements have been able to meet the LIGO requirements for this application:</a:t>
            </a:r>
          </a:p>
          <a:p>
            <a:pPr lvl="1"/>
            <a:r>
              <a:rPr lang="en-US" dirty="0" err="1" smtClean="0"/>
              <a:t>LIGO’s</a:t>
            </a:r>
            <a:r>
              <a:rPr lang="en-US" dirty="0" smtClean="0"/>
              <a:t> ITB, Nebraska’s Firefly, Caltech’s CMS Tier 2 have demonstrated working prototypes of analysis</a:t>
            </a:r>
          </a:p>
          <a:p>
            <a:pPr lvl="1"/>
            <a:r>
              <a:rPr lang="en-US" dirty="0" err="1" smtClean="0"/>
              <a:t>UCSD’s</a:t>
            </a:r>
            <a:r>
              <a:rPr lang="en-US" dirty="0" smtClean="0"/>
              <a:t> Tier 2, TTU_ANTAEUS and </a:t>
            </a:r>
            <a:r>
              <a:rPr lang="en-US" dirty="0" err="1" smtClean="0"/>
              <a:t>UMissHEP</a:t>
            </a:r>
            <a:r>
              <a:rPr lang="en-US" dirty="0" smtClean="0"/>
              <a:t> are in progress</a:t>
            </a:r>
          </a:p>
          <a:p>
            <a:r>
              <a:rPr lang="en-US" dirty="0" smtClean="0"/>
              <a:t>Not all of these are known to permit science scale workflows, but are providing useful experiences with using SE technology with this application</a:t>
            </a:r>
          </a:p>
          <a:p>
            <a:r>
              <a:rPr lang="en-US" dirty="0" smtClean="0"/>
              <a:t>Britta has posted statistics of testing at:</a:t>
            </a:r>
          </a:p>
          <a:p>
            <a:pPr lvl="1"/>
            <a:r>
              <a:rPr lang="en-US" dirty="0" smtClean="0">
                <a:hlinkClick r:id="rId2"/>
              </a:rPr>
              <a:t>http://www.ligo.caltech.edu/~bdaudert/INSPIRAL/FILE-TRANSFERS/STATS/</a:t>
            </a:r>
            <a:endParaRPr lang="en-US" dirty="0" smtClean="0"/>
          </a:p>
          <a:p>
            <a:pPr lvl="1"/>
            <a:endParaRPr lang="en-US"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improvements with Glide-IN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have successfully tested several workflows utilizing the </a:t>
            </a:r>
            <a:r>
              <a:rPr lang="en-US" dirty="0" err="1" smtClean="0"/>
              <a:t>Glidein</a:t>
            </a:r>
            <a:r>
              <a:rPr lang="en-US" dirty="0" smtClean="0"/>
              <a:t> tool Corral developed along side Pegasus</a:t>
            </a:r>
          </a:p>
          <a:p>
            <a:r>
              <a:rPr lang="en-US" dirty="0" smtClean="0"/>
              <a:t>The </a:t>
            </a:r>
            <a:r>
              <a:rPr lang="en-US" dirty="0" err="1" smtClean="0"/>
              <a:t>Glidein</a:t>
            </a:r>
            <a:r>
              <a:rPr lang="en-US" dirty="0" smtClean="0"/>
              <a:t> tool has also been tested on file transfer </a:t>
            </a:r>
            <a:r>
              <a:rPr lang="en-US" dirty="0" err="1" smtClean="0"/>
              <a:t>dags</a:t>
            </a:r>
            <a:endParaRPr lang="en-US" dirty="0" smtClean="0"/>
          </a:p>
          <a:p>
            <a:r>
              <a:rPr lang="en-US" dirty="0" smtClean="0"/>
              <a:t>Use of </a:t>
            </a:r>
            <a:r>
              <a:rPr lang="en-US" dirty="0" err="1" smtClean="0"/>
              <a:t>Glideins</a:t>
            </a:r>
            <a:r>
              <a:rPr lang="en-US" dirty="0" smtClean="0"/>
              <a:t> may improve performance of LIGO </a:t>
            </a:r>
            <a:r>
              <a:rPr lang="en-US" dirty="0" err="1" smtClean="0"/>
              <a:t>Inspiral</a:t>
            </a:r>
            <a:r>
              <a:rPr lang="en-US" dirty="0" smtClean="0"/>
              <a:t> work-flow on the OSG since a number of </a:t>
            </a:r>
            <a:r>
              <a:rPr lang="en-US" dirty="0" err="1" smtClean="0"/>
              <a:t>Inspiral</a:t>
            </a:r>
            <a:r>
              <a:rPr lang="en-US" dirty="0" smtClean="0"/>
              <a:t> jobs are of very short duration (at least while prototyping)</a:t>
            </a:r>
          </a:p>
          <a:p>
            <a:r>
              <a:rPr lang="en-US" dirty="0" err="1" smtClean="0"/>
              <a:t>Glideins</a:t>
            </a:r>
            <a:r>
              <a:rPr lang="en-US" dirty="0" smtClean="0"/>
              <a:t> may also improve performance of transfer </a:t>
            </a:r>
            <a:r>
              <a:rPr lang="en-US" dirty="0" err="1" smtClean="0"/>
              <a:t>dags</a:t>
            </a:r>
            <a:r>
              <a:rPr lang="en-US" dirty="0" smtClean="0"/>
              <a:t> since md5sum jobs may sit in remote </a:t>
            </a:r>
            <a:r>
              <a:rPr lang="en-US" dirty="0" smtClean="0"/>
              <a:t>queues </a:t>
            </a:r>
            <a:r>
              <a:rPr lang="en-US" dirty="0" smtClean="0"/>
              <a:t>for long times at busy OSG sites</a:t>
            </a:r>
          </a:p>
          <a:p>
            <a:r>
              <a:rPr lang="en-US" dirty="0" smtClean="0"/>
              <a:t>Britta has metrics for LIGO experiences with </a:t>
            </a:r>
            <a:r>
              <a:rPr lang="en-US" dirty="0" err="1" smtClean="0"/>
              <a:t>glideins</a:t>
            </a:r>
            <a:r>
              <a:rPr lang="en-US" dirty="0" smtClean="0"/>
              <a:t> at:</a:t>
            </a:r>
          </a:p>
          <a:p>
            <a:pPr lvl="1"/>
            <a:r>
              <a:rPr lang="en-US" dirty="0" smtClean="0">
                <a:hlinkClick r:id="rId2"/>
              </a:rPr>
              <a:t>http://www.ligo.caltech.edu/~bdaudert/INSPIRAL/GLIDEINS/STATS</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LIGO’s</a:t>
            </a:r>
            <a:r>
              <a:rPr lang="en-US" dirty="0" smtClean="0"/>
              <a:t> binary </a:t>
            </a:r>
            <a:r>
              <a:rPr lang="en-US" dirty="0" err="1" smtClean="0"/>
              <a:t>inspiral</a:t>
            </a:r>
            <a:r>
              <a:rPr lang="en-US" dirty="0" smtClean="0"/>
              <a:t> application needs large amounts of storage closely coupled to the worker nodes in its present form</a:t>
            </a:r>
          </a:p>
          <a:p>
            <a:r>
              <a:rPr lang="en-US" dirty="0" smtClean="0"/>
              <a:t>Few OSG sites with storage elements have been available to bootstrap this to a viable production scalable solution that meets </a:t>
            </a:r>
            <a:r>
              <a:rPr lang="en-US" dirty="0" err="1" smtClean="0"/>
              <a:t>LIGO’s</a:t>
            </a:r>
            <a:r>
              <a:rPr lang="en-US" dirty="0" smtClean="0"/>
              <a:t> science publications environment</a:t>
            </a:r>
          </a:p>
          <a:p>
            <a:r>
              <a:rPr lang="en-US" dirty="0" smtClean="0"/>
              <a:t>A special task force has been pulled together to understand the challenges and develop the right tools and architecture to bring this to the next level.</a:t>
            </a:r>
          </a:p>
          <a:p>
            <a:r>
              <a:rPr lang="en-US" dirty="0" smtClean="0"/>
              <a:t>…THE END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Trek.thmx</Template>
  <TotalTime>67</TotalTime>
  <Words>930</Words>
  <Application>Microsoft Macintosh PowerPoint</Application>
  <PresentationFormat>On-screen Show (4:3)</PresentationFormat>
  <Paragraphs>58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Trek</vt:lpstr>
      <vt:lpstr>LIGO Britta Daudert &amp; Kent Blackburn LIGO Laboratory | California Institute of Technology</vt:lpstr>
      <vt:lpstr>Background on LIGO’s binary iNspiral Workflow</vt:lpstr>
      <vt:lpstr>Before OSG Storage Elements</vt:lpstr>
      <vt:lpstr>Utilization of OSG Storage Elements</vt:lpstr>
      <vt:lpstr>Challenges and experience …</vt:lpstr>
      <vt:lpstr>Challenges and experience Continued</vt:lpstr>
      <vt:lpstr>Performance improvements with Glide-IN</vt:lpstr>
      <vt:lpstr>Conclusions</vt:lpstr>
    </vt:vector>
  </TitlesOfParts>
  <Company>California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LIGO Britta Daudert &amp; Kent Blackburn LIGO Laboratory | California Institute of Technology</dc:title>
  <dc:creator>Kent Blackburn</dc:creator>
  <cp:lastModifiedBy>Kent Blackburn</cp:lastModifiedBy>
  <cp:revision>3</cp:revision>
  <dcterms:created xsi:type="dcterms:W3CDTF">2010-09-21T16:51:57Z</dcterms:created>
  <dcterms:modified xsi:type="dcterms:W3CDTF">2010-09-21T16:52:45Z</dcterms:modified>
</cp:coreProperties>
</file>