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0" r:id="rId4"/>
    <p:sldId id="258" r:id="rId5"/>
    <p:sldId id="261" r:id="rId6"/>
    <p:sldId id="262" r:id="rId7"/>
    <p:sldId id="288" r:id="rId8"/>
    <p:sldId id="268" r:id="rId9"/>
    <p:sldId id="264" r:id="rId10"/>
    <p:sldId id="282" r:id="rId11"/>
    <p:sldId id="270" r:id="rId12"/>
    <p:sldId id="271" r:id="rId13"/>
    <p:sldId id="272" r:id="rId14"/>
    <p:sldId id="269" r:id="rId15"/>
    <p:sldId id="281" r:id="rId16"/>
    <p:sldId id="283" r:id="rId17"/>
    <p:sldId id="266" r:id="rId18"/>
    <p:sldId id="287" r:id="rId19"/>
    <p:sldId id="284" r:id="rId20"/>
    <p:sldId id="286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Leesa Brieger" initials="L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F81BD"/>
    <a:srgbClr val="008DA4"/>
    <a:srgbClr val="01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E0076-B506-0745-BBBF-0C23B6BD7062}" type="datetime1">
              <a:rPr lang="en-US" smtClean="0"/>
              <a:pPr/>
              <a:t>9/20/10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3D564-6681-4849-B3CF-93DDB58C4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A67BE-377B-B343-9347-F44498AC3B29}" type="datetime1">
              <a:rPr lang="en-US" smtClean="0"/>
              <a:pPr/>
              <a:t>9/20/10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C8058-B177-DF43-AAEC-8C97502983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s://www.irods.org/index.php/Rule_Engine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https://www.irods.org/index.php/Rule_Engin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RENCI: a research unit of UNC-Chapel Hill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8058-B177-DF43-AAEC-8C975029833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ACL: Access Control 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8058-B177-DF43-AAEC-8C975029833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 charset="0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pgpool-II: middleware that works between PostgreSQL servers and a PostgreSQL database client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8058-B177-DF43-AAEC-8C975029833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TSM: Tivoli Storage Manager (IBM)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D59C-6A3E-1A44-BCB7-0887AEDDE5F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DICOM: Digital Imaging and Communications in Medicine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D59C-6A3E-1A44-BCB7-0887AEDDE5F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WebDAV: Web-based Distributed Authoring and Versioning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8058-B177-DF43-AAEC-8C9750298333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life cycle:</a:t>
            </a:r>
            <a:r>
              <a:rPr lang="en-US" baseline="0" dirty="0" smtClean="0"/>
              <a:t>  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 creation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 active phase (analyzing, sharing, publishing)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 preservation phase (reference collection)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 archival phase (repurposing, retention or deletion)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8058-B177-DF43-AAEC-8C975029833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 collections independently: </a:t>
            </a:r>
          </a:p>
          <a:p>
            <a:endParaRPr lang="en-US" dirty="0" smtClean="0"/>
          </a:p>
          <a:p>
            <a:r>
              <a:rPr lang="en-US" dirty="0" smtClean="0"/>
              <a:t>1.) different institutions manage</a:t>
            </a:r>
            <a:r>
              <a:rPr lang="en-US" baseline="0" dirty="0" smtClean="0"/>
              <a:t> their data differently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2.) collections are independent from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8058-B177-DF43-AAEC-8C975029833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Users: </a:t>
            </a:r>
          </a:p>
          <a:p>
            <a:pPr>
              <a:buFont typeface="Arial"/>
              <a:buChar char="•"/>
            </a:pPr>
            <a:r>
              <a:rPr lang="en-US" dirty="0" smtClean="0"/>
              <a:t>  single sign-on</a:t>
            </a:r>
            <a:r>
              <a:rPr lang="en-US" baseline="0" dirty="0" smtClean="0"/>
              <a:t> to reach data distributed among many sites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  no requirement to hold unix accounts at each site to access data (the data grid manages its users’ authorization)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8058-B177-DF43-AAEC-8C975029833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iCAT</a:t>
            </a:r>
            <a:r>
              <a:rPr lang="en-US" baseline="0" dirty="0" smtClean="0"/>
              <a:t> contains the m</a:t>
            </a:r>
            <a:r>
              <a:rPr lang="en-US" dirty="0" smtClean="0"/>
              <a:t>apping</a:t>
            </a:r>
            <a:r>
              <a:rPr lang="en-US" baseline="0" dirty="0" smtClean="0"/>
              <a:t> between logical names and physical paths, resources, users, 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Command line client: icommands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virtualization: access interface -&gt; data grid -&gt; storage system, storage protocols, transfer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8058-B177-DF43-AAEC-8C975029833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 charset="0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PKI: Public Key Infrastructure (certificates)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8058-B177-DF43-AAEC-8C975029833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hlinkClick r:id="rId3" tooltip="Rule Engine"/>
              </a:rPr>
              <a:t>Rule Engine</a:t>
            </a:r>
            <a:r>
              <a:rPr lang="en-US" dirty="0" smtClean="0"/>
              <a:t> interprets rules and calls the underlying micro-services as needed for execution.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8058-B177-DF43-AAEC-8C975029833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hlinkClick r:id="rId3" tooltip="Rule Engine"/>
              </a:rPr>
              <a:t>Rule Engine</a:t>
            </a:r>
            <a:r>
              <a:rPr lang="en-US" dirty="0" smtClean="0"/>
              <a:t> interprets rules and calls the underlying micro-services as needed for execution.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8058-B177-DF43-AAEC-8C975029833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8997" y="1383891"/>
            <a:ext cx="3050660" cy="2066732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8997" y="3450624"/>
            <a:ext cx="3050660" cy="1083441"/>
          </a:xfrm>
        </p:spPr>
        <p:txBody>
          <a:bodyPr>
            <a:normAutofit/>
          </a:bodyPr>
          <a:lstStyle>
            <a:lvl1pPr marL="0" indent="0" algn="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E68-74E9-C549-80A7-116B90BFC0A3}" type="datetime1">
              <a:rPr lang="en-US" smtClean="0"/>
              <a:pPr/>
              <a:t>9/20/10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058" y="6447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7252-E1E1-BE49-97A2-DC368F24E403}" type="datetime1">
              <a:rPr lang="en-US" smtClean="0"/>
              <a:pPr/>
              <a:t>9/20/10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058" y="6447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89" y="165391"/>
            <a:ext cx="86755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490954"/>
            <a:ext cx="8675513" cy="43450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5376" y="6220627"/>
            <a:ext cx="886947" cy="365125"/>
          </a:xfrm>
        </p:spPr>
        <p:txBody>
          <a:bodyPr/>
          <a:lstStyle/>
          <a:p>
            <a:fld id="{70B0FBE5-28C9-6F40-A8B1-5E5A79EE54AD}" type="datetime1">
              <a:rPr lang="en-US" smtClean="0"/>
              <a:pPr/>
              <a:t>9/20/10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307" y="6220627"/>
            <a:ext cx="418453" cy="365125"/>
          </a:xfrm>
        </p:spPr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C9A3-2738-5849-AEE9-E86AF901715A}" type="datetime1">
              <a:rPr lang="en-US" smtClean="0"/>
              <a:pPr/>
              <a:t>9/20/10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058" y="6447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A53-937F-604B-9490-7E71688D841D}" type="datetime1">
              <a:rPr lang="en-US" smtClean="0"/>
              <a:pPr/>
              <a:t>9/20/10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00058" y="6447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280" y="1535115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28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721F-4CBA-D84C-A692-510F5F40907E}" type="datetime1">
              <a:rPr lang="en-US" smtClean="0"/>
              <a:pPr/>
              <a:t>9/20/10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400058" y="6447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AEF3-EC80-344C-BF6F-F5050E293DEF}" type="datetime1">
              <a:rPr lang="en-US" smtClean="0"/>
              <a:pPr/>
              <a:t>9/20/10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00058" y="6447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DEB-0FC6-084E-A561-F294DAB523B2}" type="datetime1">
              <a:rPr lang="en-US" smtClean="0"/>
              <a:pPr/>
              <a:t>9/20/10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00058" y="6447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202E-B3AF-6D40-8E91-57EC3CEFEA2D}" type="datetime1">
              <a:rPr lang="en-US" smtClean="0"/>
              <a:pPr/>
              <a:t>9/20/10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00058" y="6447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E020-9FB7-5546-AD21-E136D7E160AE}" type="datetime1">
              <a:rPr lang="en-US" smtClean="0"/>
              <a:pPr/>
              <a:t>9/20/10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00058" y="6447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076" y="165391"/>
            <a:ext cx="8420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076" y="1319993"/>
            <a:ext cx="8420520" cy="4345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44415" y="6447355"/>
            <a:ext cx="886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FB50B32E-937E-F440-95E8-CF6EF637A9C2}" type="datetime1">
              <a:rPr lang="en-US" smtClean="0"/>
              <a:pPr/>
              <a:t>9/20/10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658" y="6447355"/>
            <a:ext cx="425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E495961A-A913-A64C-A153-958F4DEACE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5672121" y="6294708"/>
            <a:ext cx="2895600" cy="56329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OSG Storage Forum:  iRODS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September 21-22, 2010  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26326" y="6361249"/>
            <a:ext cx="13830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DA4"/>
                </a:solidFill>
                <a:latin typeface="Copperplate Gothic Light"/>
                <a:cs typeface="Copperplate Gothic Light"/>
              </a:rPr>
              <a:t>DICE</a:t>
            </a:r>
            <a:endParaRPr lang="en-US" sz="3200" dirty="0">
              <a:solidFill>
                <a:srgbClr val="008DA4"/>
              </a:solidFill>
              <a:latin typeface="Copperplate Gothic Light"/>
              <a:cs typeface="Copperplate Gothic Light"/>
            </a:endParaRPr>
          </a:p>
        </p:txBody>
      </p:sp>
      <p:pic>
        <p:nvPicPr>
          <p:cNvPr id="8" name="Picture 7" descr="irods.jpg"/>
          <p:cNvPicPr>
            <a:picLocks noChangeAspect="1"/>
          </p:cNvPicPr>
          <p:nvPr userDrawn="1"/>
        </p:nvPicPr>
        <p:blipFill>
          <a:blip r:embed="rId14">
            <a:alphaModFix amt="68000"/>
            <a:lum bright="32000" contrast="-14000"/>
          </a:blip>
          <a:stretch>
            <a:fillRect/>
          </a:stretch>
        </p:blipFill>
        <p:spPr>
          <a:xfrm>
            <a:off x="6042766" y="6557026"/>
            <a:ext cx="552723" cy="2690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Arial Unicode MS"/>
          <a:ea typeface="+mn-ea"/>
          <a:cs typeface="Arial Unicode MS"/>
        </a:defRPr>
      </a:lvl1pPr>
      <a:lvl2pPr marL="742950" indent="-285750" algn="l" defTabSz="457200" rtl="0" eaLnBrk="1" latinLnBrk="0" hangingPunct="1">
        <a:spcBef>
          <a:spcPct val="20000"/>
        </a:spcBef>
        <a:buSzPct val="60000"/>
        <a:buFont typeface="Courier New"/>
        <a:buChar char="o"/>
        <a:defRPr sz="2600" kern="1200">
          <a:solidFill>
            <a:srgbClr val="008DA4"/>
          </a:solidFill>
          <a:latin typeface="Arial Unicode MS"/>
          <a:ea typeface="+mn-ea"/>
          <a:cs typeface="Arial Unicode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Arial Unicode MS"/>
          <a:ea typeface="+mn-ea"/>
          <a:cs typeface="Arial Unicode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8DA4"/>
          </a:solidFill>
          <a:latin typeface="Arial Unicode MS"/>
          <a:ea typeface="+mn-ea"/>
          <a:cs typeface="Arial Unicode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 Unicode MS"/>
          <a:ea typeface="+mn-ea"/>
          <a:cs typeface="Arial Unicode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0" y="1383891"/>
            <a:ext cx="3820657" cy="2066732"/>
          </a:xfrm>
        </p:spPr>
        <p:txBody>
          <a:bodyPr>
            <a:noAutofit/>
          </a:bodyPr>
          <a:lstStyle/>
          <a:p>
            <a:r>
              <a:rPr lang="en-US" sz="3600" dirty="0" smtClean="0"/>
              <a:t>i</a:t>
            </a:r>
            <a:r>
              <a:rPr lang="en-US" sz="3600" dirty="0" smtClean="0"/>
              <a:t>ntegrated </a:t>
            </a:r>
            <a:r>
              <a:rPr lang="en-US" sz="3600" dirty="0" smtClean="0"/>
              <a:t>Rule-Oriented Data System:  iRODS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Leesa Brieger</a:t>
            </a:r>
            <a:endParaRPr lang="en-US" sz="2000" dirty="0"/>
          </a:p>
        </p:txBody>
      </p:sp>
      <p:pic>
        <p:nvPicPr>
          <p:cNvPr id="7" name="Picture 6" descr="irods-bl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653" y="6550813"/>
            <a:ext cx="614372" cy="307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iRODS Command Line Client: icommands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</a:t>
            </a:r>
            <a:r>
              <a:rPr lang="en-US" dirty="0" smtClean="0"/>
              <a:t>ls</a:t>
            </a:r>
          </a:p>
          <a:p>
            <a:r>
              <a:rPr lang="en-US" dirty="0" smtClean="0"/>
              <a:t>i</a:t>
            </a:r>
            <a:r>
              <a:rPr lang="en-US" dirty="0" smtClean="0"/>
              <a:t>cp</a:t>
            </a:r>
          </a:p>
          <a:p>
            <a:r>
              <a:rPr lang="en-US" dirty="0" smtClean="0"/>
              <a:t>i</a:t>
            </a:r>
            <a:r>
              <a:rPr lang="en-US" dirty="0" smtClean="0"/>
              <a:t>repl</a:t>
            </a:r>
          </a:p>
          <a:p>
            <a:r>
              <a:rPr lang="en-US" dirty="0" smtClean="0"/>
              <a:t>i</a:t>
            </a:r>
            <a:r>
              <a:rPr lang="en-US" dirty="0" smtClean="0"/>
              <a:t>rsync</a:t>
            </a:r>
          </a:p>
          <a:p>
            <a:r>
              <a:rPr lang="en-US" dirty="0" smtClean="0"/>
              <a:t>i</a:t>
            </a:r>
            <a:r>
              <a:rPr lang="en-US" dirty="0" smtClean="0"/>
              <a:t>put</a:t>
            </a:r>
          </a:p>
          <a:p>
            <a:r>
              <a:rPr lang="en-US" dirty="0" smtClean="0"/>
              <a:t>i</a:t>
            </a:r>
            <a:r>
              <a:rPr lang="en-US" dirty="0" smtClean="0"/>
              <a:t>get</a:t>
            </a:r>
          </a:p>
          <a:p>
            <a:r>
              <a:rPr lang="en-US" dirty="0" smtClean="0"/>
              <a:t>i</a:t>
            </a:r>
            <a:r>
              <a:rPr lang="en-US" dirty="0" smtClean="0"/>
              <a:t>meta – add, modify, read metadata</a:t>
            </a:r>
          </a:p>
          <a:p>
            <a:r>
              <a:rPr lang="en-US" dirty="0" smtClean="0"/>
              <a:t>i</a:t>
            </a:r>
            <a:r>
              <a:rPr lang="en-US" dirty="0" smtClean="0"/>
              <a:t>quest – query the iCAT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Grid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275053"/>
            <a:ext cx="8675513" cy="4945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Authenticate each user access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PKI, Kerberos, challenge-response, Shibboleth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Use internal or external identity management </a:t>
            </a:r>
            <a:r>
              <a:rPr lang="en-US" sz="2000" dirty="0" smtClean="0"/>
              <a:t>system</a:t>
            </a:r>
          </a:p>
          <a:p>
            <a:pPr lvl="1">
              <a:lnSpc>
                <a:spcPct val="90000"/>
              </a:lnSpc>
              <a:buNone/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Access 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controls as constraints imposed between name spaces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Controls on: Files / Storage</a:t>
            </a:r>
            <a:r>
              <a:rPr lang="en-US" sz="2000" dirty="0" smtClean="0"/>
              <a:t> resources / </a:t>
            </a:r>
            <a:r>
              <a:rPr lang="en-US" sz="2000" dirty="0" smtClean="0"/>
              <a:t>Metadata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Access controls remain invariant as files move within the data </a:t>
            </a:r>
            <a:r>
              <a:rPr lang="en-US" sz="2000" dirty="0" smtClean="0"/>
              <a:t>grid</a:t>
            </a:r>
            <a:endParaRPr lang="en-US" sz="800" dirty="0" smtClean="0"/>
          </a:p>
          <a:p>
            <a:pPr lvl="1">
              <a:lnSpc>
                <a:spcPct val="90000"/>
              </a:lnSpc>
              <a:buNone/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Authorization of operations</a:t>
            </a:r>
            <a:endParaRPr lang="en-US" sz="2400" dirty="0" smtClean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ACLs (Access Control Lists) on users and groups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Conditional rule execution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ACLs </a:t>
            </a:r>
            <a:r>
              <a:rPr lang="en-US" sz="2000" dirty="0" smtClean="0"/>
              <a:t>on services not yet </a:t>
            </a:r>
            <a:r>
              <a:rPr lang="en-US" sz="2000" dirty="0" smtClean="0"/>
              <a:t>implemented</a:t>
            </a:r>
            <a:r>
              <a:rPr lang="en-US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smtClean="0"/>
              <a:t>but coming</a:t>
            </a:r>
          </a:p>
          <a:p>
            <a:pPr lvl="1">
              <a:lnSpc>
                <a:spcPct val="90000"/>
              </a:lnSpc>
              <a:buNone/>
            </a:pPr>
            <a:endParaRPr 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iRODS Rules and Microservices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308392"/>
            <a:ext cx="8675513" cy="491223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Functional unit: </a:t>
            </a:r>
            <a:r>
              <a:rPr lang="en-US" i="1" dirty="0" smtClean="0"/>
              <a:t>microservices </a:t>
            </a:r>
            <a:r>
              <a:rPr lang="en-US" dirty="0" smtClean="0"/>
              <a:t>(C programs)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185 microservices provided out-of-the-box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Workflows of microservices: </a:t>
            </a:r>
            <a:r>
              <a:rPr lang="en-US" i="1" dirty="0" smtClean="0"/>
              <a:t>rules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iRODS Rule Base set by iRODS administrator </a:t>
            </a:r>
            <a:r>
              <a:rPr lang="en-US" sz="2800" dirty="0" smtClean="0">
                <a:solidFill>
                  <a:srgbClr val="008DA4"/>
                </a:solidFill>
              </a:rPr>
              <a:t>(a file that contains the data grid </a:t>
            </a:r>
            <a:r>
              <a:rPr lang="en-US" sz="2800" dirty="0" smtClean="0">
                <a:solidFill>
                  <a:srgbClr val="008DA4"/>
                </a:solidFill>
              </a:rPr>
              <a:t>rules: core.irb)</a:t>
            </a:r>
            <a:endParaRPr lang="en-US" sz="2800" dirty="0" smtClean="0">
              <a:solidFill>
                <a:srgbClr val="008DA4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/>
              <a:t>Remote execution - </a:t>
            </a:r>
            <a:r>
              <a:rPr lang="en-US" sz="2800" dirty="0" smtClean="0">
                <a:solidFill>
                  <a:srgbClr val="008DA4"/>
                </a:solidFill>
              </a:rPr>
              <a:t>run where the data reside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Delayed execution </a:t>
            </a:r>
            <a:r>
              <a:rPr lang="en-US" sz="2800" dirty="0" smtClean="0">
                <a:solidFill>
                  <a:srgbClr val="008DA4"/>
                </a:solidFill>
              </a:rPr>
              <a:t>(eg daily synchronization)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  <a:buNone/>
            </a:pPr>
            <a:endParaRPr lang="en-US" sz="12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iRODS Rules and Microservices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308392"/>
            <a:ext cx="8675513" cy="4912236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User communities customize a data grid by writing their own microservices and rules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Modules of new microservices shared with the larger user community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Modularity increases sense of community architecture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User-defined rules can be composed of provided microservices and run on command line (</a:t>
            </a:r>
            <a:r>
              <a:rPr lang="en-US" i="1" dirty="0" smtClean="0"/>
              <a:t>irule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" name="Group 100"/>
          <p:cNvGrpSpPr/>
          <p:nvPr/>
        </p:nvGrpSpPr>
        <p:grpSpPr>
          <a:xfrm>
            <a:off x="612843" y="3646972"/>
            <a:ext cx="7910538" cy="1501286"/>
            <a:chOff x="573015" y="3169122"/>
            <a:chExt cx="7910538" cy="1501286"/>
          </a:xfrm>
        </p:grpSpPr>
        <p:sp>
          <p:nvSpPr>
            <p:cNvPr id="54" name="Rectangle 53"/>
            <p:cNvSpPr/>
            <p:nvPr/>
          </p:nvSpPr>
          <p:spPr>
            <a:xfrm>
              <a:off x="573015" y="3169122"/>
              <a:ext cx="914400" cy="914400"/>
            </a:xfrm>
            <a:prstGeom prst="rect">
              <a:avLst/>
            </a:prstGeom>
            <a:solidFill>
              <a:srgbClr val="CECECE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852348" y="3169122"/>
              <a:ext cx="914400" cy="914400"/>
            </a:xfrm>
            <a:prstGeom prst="rect">
              <a:avLst/>
            </a:prstGeom>
            <a:solidFill>
              <a:srgbClr val="CECECE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989026" y="3169122"/>
              <a:ext cx="914400" cy="914400"/>
            </a:xfrm>
            <a:prstGeom prst="rect">
              <a:avLst/>
            </a:prstGeom>
            <a:solidFill>
              <a:srgbClr val="CECECE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392996" y="3169122"/>
              <a:ext cx="914400" cy="914400"/>
            </a:xfrm>
            <a:prstGeom prst="rect">
              <a:avLst/>
            </a:prstGeom>
            <a:solidFill>
              <a:srgbClr val="CECECE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605903" y="3169122"/>
              <a:ext cx="914400" cy="914400"/>
            </a:xfrm>
            <a:prstGeom prst="rect">
              <a:avLst/>
            </a:prstGeom>
            <a:solidFill>
              <a:srgbClr val="CECECE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569153" y="3169122"/>
              <a:ext cx="914400" cy="914400"/>
            </a:xfrm>
            <a:prstGeom prst="rect">
              <a:avLst/>
            </a:prstGeom>
            <a:solidFill>
              <a:srgbClr val="CECECE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grpSp>
          <p:nvGrpSpPr>
            <p:cNvPr id="3" name="Group 60"/>
            <p:cNvGrpSpPr/>
            <p:nvPr/>
          </p:nvGrpSpPr>
          <p:grpSpPr>
            <a:xfrm>
              <a:off x="2989026" y="4277276"/>
              <a:ext cx="707867" cy="348370"/>
              <a:chOff x="3049470" y="4169304"/>
              <a:chExt cx="1012667" cy="552037"/>
            </a:xfrm>
          </p:grpSpPr>
          <p:sp>
            <p:nvSpPr>
              <p:cNvPr id="101" name="Can 57"/>
              <p:cNvSpPr/>
              <p:nvPr/>
            </p:nvSpPr>
            <p:spPr>
              <a:xfrm>
                <a:off x="3049470" y="4169304"/>
                <a:ext cx="707867" cy="471997"/>
              </a:xfrm>
              <a:prstGeom prst="can">
                <a:avLst/>
              </a:prstGeom>
              <a:solidFill>
                <a:srgbClr val="A9A9A9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Can 58"/>
              <p:cNvSpPr/>
              <p:nvPr/>
            </p:nvSpPr>
            <p:spPr>
              <a:xfrm>
                <a:off x="3235587" y="4186848"/>
                <a:ext cx="707867" cy="471997"/>
              </a:xfrm>
              <a:prstGeom prst="can">
                <a:avLst/>
              </a:prstGeom>
              <a:solidFill>
                <a:srgbClr val="A9A9A9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Can 102"/>
              <p:cNvSpPr/>
              <p:nvPr/>
            </p:nvSpPr>
            <p:spPr>
              <a:xfrm>
                <a:off x="3354270" y="4249344"/>
                <a:ext cx="707867" cy="471997"/>
              </a:xfrm>
              <a:prstGeom prst="can">
                <a:avLst/>
              </a:prstGeom>
              <a:solidFill>
                <a:srgbClr val="A9A9A9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DB</a:t>
                </a:r>
                <a:endParaRPr lang="en-US" sz="16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5" name="Group 100"/>
            <p:cNvGrpSpPr/>
            <p:nvPr/>
          </p:nvGrpSpPr>
          <p:grpSpPr>
            <a:xfrm>
              <a:off x="1830216" y="4237688"/>
              <a:ext cx="855192" cy="391958"/>
              <a:chOff x="2084233" y="4271819"/>
              <a:chExt cx="967901" cy="483236"/>
            </a:xfrm>
          </p:grpSpPr>
          <p:sp>
            <p:nvSpPr>
              <p:cNvPr id="98" name="Donut 97"/>
              <p:cNvSpPr/>
              <p:nvPr/>
            </p:nvSpPr>
            <p:spPr>
              <a:xfrm>
                <a:off x="2084233" y="4271819"/>
                <a:ext cx="483277" cy="471997"/>
              </a:xfrm>
              <a:prstGeom prst="donut">
                <a:avLst/>
              </a:prstGeom>
              <a:solidFill>
                <a:srgbClr val="A9A9A9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Donut 98"/>
              <p:cNvSpPr/>
              <p:nvPr/>
            </p:nvSpPr>
            <p:spPr>
              <a:xfrm>
                <a:off x="2349023" y="4283058"/>
                <a:ext cx="483277" cy="471997"/>
              </a:xfrm>
              <a:prstGeom prst="donut">
                <a:avLst/>
              </a:prstGeom>
              <a:solidFill>
                <a:srgbClr val="A9A9A9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Donut 99"/>
              <p:cNvSpPr/>
              <p:nvPr/>
            </p:nvSpPr>
            <p:spPr>
              <a:xfrm>
                <a:off x="2568857" y="4278126"/>
                <a:ext cx="483277" cy="471997"/>
              </a:xfrm>
              <a:prstGeom prst="donut">
                <a:avLst/>
              </a:prstGeom>
              <a:solidFill>
                <a:srgbClr val="A9A9A9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148"/>
            <p:cNvGrpSpPr/>
            <p:nvPr/>
          </p:nvGrpSpPr>
          <p:grpSpPr>
            <a:xfrm>
              <a:off x="577961" y="4214257"/>
              <a:ext cx="845909" cy="383861"/>
              <a:chOff x="388027" y="4337874"/>
              <a:chExt cx="1130159" cy="463993"/>
            </a:xfrm>
          </p:grpSpPr>
          <p:grpSp>
            <p:nvGrpSpPr>
              <p:cNvPr id="7" name="Group 136"/>
              <p:cNvGrpSpPr/>
              <p:nvPr/>
            </p:nvGrpSpPr>
            <p:grpSpPr>
              <a:xfrm>
                <a:off x="388027" y="4337874"/>
                <a:ext cx="977759" cy="461427"/>
                <a:chOff x="893782" y="4337874"/>
                <a:chExt cx="977759" cy="461427"/>
              </a:xfrm>
            </p:grpSpPr>
            <p:grpSp>
              <p:nvGrpSpPr>
                <p:cNvPr id="8" name="Group 81"/>
                <p:cNvGrpSpPr/>
                <p:nvPr/>
              </p:nvGrpSpPr>
              <p:grpSpPr>
                <a:xfrm>
                  <a:off x="893782" y="4337874"/>
                  <a:ext cx="521168" cy="441030"/>
                  <a:chOff x="792631" y="4196025"/>
                  <a:chExt cx="593548" cy="444570"/>
                </a:xfrm>
              </p:grpSpPr>
              <p:sp>
                <p:nvSpPr>
                  <p:cNvPr id="95" name="Oval 79"/>
                  <p:cNvSpPr/>
                  <p:nvPr/>
                </p:nvSpPr>
                <p:spPr>
                  <a:xfrm>
                    <a:off x="792632" y="4196025"/>
                    <a:ext cx="593547" cy="443777"/>
                  </a:xfrm>
                  <a:prstGeom prst="ellipse">
                    <a:avLst/>
                  </a:prstGeom>
                  <a:solidFill>
                    <a:srgbClr val="A9A9A9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96" name="Straight Connector 80"/>
                  <p:cNvCxnSpPr/>
                  <p:nvPr/>
                </p:nvCxnSpPr>
                <p:spPr>
                  <a:xfrm rot="16200000" flipH="1">
                    <a:off x="867517" y="4417913"/>
                    <a:ext cx="443777" cy="1588"/>
                  </a:xfrm>
                  <a:prstGeom prst="line">
                    <a:avLst/>
                  </a:prstGeom>
                  <a:ln w="158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81"/>
                  <p:cNvCxnSpPr/>
                  <p:nvPr/>
                </p:nvCxnSpPr>
                <p:spPr>
                  <a:xfrm rot="10800000" flipH="1">
                    <a:off x="792631" y="4417914"/>
                    <a:ext cx="593547" cy="1588"/>
                  </a:xfrm>
                  <a:prstGeom prst="line">
                    <a:avLst/>
                  </a:prstGeom>
                  <a:ln w="158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77"/>
                <p:cNvGrpSpPr/>
                <p:nvPr/>
              </p:nvGrpSpPr>
              <p:grpSpPr>
                <a:xfrm>
                  <a:off x="1067683" y="4353357"/>
                  <a:ext cx="475841" cy="444570"/>
                  <a:chOff x="792631" y="4196025"/>
                  <a:chExt cx="593548" cy="444570"/>
                </a:xfrm>
              </p:grpSpPr>
              <p:sp>
                <p:nvSpPr>
                  <p:cNvPr id="92" name="Oval 91"/>
                  <p:cNvSpPr/>
                  <p:nvPr/>
                </p:nvSpPr>
                <p:spPr>
                  <a:xfrm>
                    <a:off x="792632" y="4196025"/>
                    <a:ext cx="593547" cy="443777"/>
                  </a:xfrm>
                  <a:prstGeom prst="ellipse">
                    <a:avLst/>
                  </a:prstGeom>
                  <a:solidFill>
                    <a:srgbClr val="A9A9A9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93" name="Straight Connector 92"/>
                  <p:cNvCxnSpPr>
                    <a:stCxn id="92" idx="0"/>
                    <a:endCxn id="92" idx="4"/>
                  </p:cNvCxnSpPr>
                  <p:nvPr/>
                </p:nvCxnSpPr>
                <p:spPr>
                  <a:xfrm rot="16200000" flipH="1">
                    <a:off x="867517" y="4417913"/>
                    <a:ext cx="443777" cy="1588"/>
                  </a:xfrm>
                  <a:prstGeom prst="line">
                    <a:avLst/>
                  </a:prstGeom>
                  <a:ln w="158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>
                    <a:stCxn id="92" idx="2"/>
                    <a:endCxn id="92" idx="6"/>
                  </p:cNvCxnSpPr>
                  <p:nvPr/>
                </p:nvCxnSpPr>
                <p:spPr>
                  <a:xfrm rot="10800000" flipH="1">
                    <a:off x="792631" y="4417914"/>
                    <a:ext cx="593547" cy="1588"/>
                  </a:xfrm>
                  <a:prstGeom prst="line">
                    <a:avLst/>
                  </a:prstGeom>
                  <a:ln w="158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Group 82"/>
                <p:cNvGrpSpPr/>
                <p:nvPr/>
              </p:nvGrpSpPr>
              <p:grpSpPr>
                <a:xfrm>
                  <a:off x="1212240" y="4354731"/>
                  <a:ext cx="512455" cy="444570"/>
                  <a:chOff x="792631" y="4196025"/>
                  <a:chExt cx="593548" cy="444570"/>
                </a:xfrm>
              </p:grpSpPr>
              <p:sp>
                <p:nvSpPr>
                  <p:cNvPr id="89" name="Oval 88"/>
                  <p:cNvSpPr/>
                  <p:nvPr/>
                </p:nvSpPr>
                <p:spPr>
                  <a:xfrm>
                    <a:off x="792632" y="4196025"/>
                    <a:ext cx="593547" cy="443777"/>
                  </a:xfrm>
                  <a:prstGeom prst="ellipse">
                    <a:avLst/>
                  </a:prstGeom>
                  <a:solidFill>
                    <a:srgbClr val="A9A9A9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90" name="Straight Connector 89"/>
                  <p:cNvCxnSpPr>
                    <a:stCxn id="89" idx="0"/>
                    <a:endCxn id="89" idx="4"/>
                  </p:cNvCxnSpPr>
                  <p:nvPr/>
                </p:nvCxnSpPr>
                <p:spPr>
                  <a:xfrm rot="16200000" flipH="1">
                    <a:off x="867517" y="4417913"/>
                    <a:ext cx="443777" cy="1588"/>
                  </a:xfrm>
                  <a:prstGeom prst="line">
                    <a:avLst/>
                  </a:prstGeom>
                  <a:ln w="158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>
                    <a:stCxn id="89" idx="2"/>
                    <a:endCxn id="89" idx="6"/>
                  </p:cNvCxnSpPr>
                  <p:nvPr/>
                </p:nvCxnSpPr>
                <p:spPr>
                  <a:xfrm rot="10800000" flipH="1">
                    <a:off x="792631" y="4417914"/>
                    <a:ext cx="593547" cy="1588"/>
                  </a:xfrm>
                  <a:prstGeom prst="line">
                    <a:avLst/>
                  </a:prstGeom>
                  <a:ln w="158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86"/>
                <p:cNvGrpSpPr/>
                <p:nvPr/>
              </p:nvGrpSpPr>
              <p:grpSpPr>
                <a:xfrm>
                  <a:off x="1362959" y="4350991"/>
                  <a:ext cx="508582" cy="444570"/>
                  <a:chOff x="792631" y="4196025"/>
                  <a:chExt cx="593548" cy="444570"/>
                </a:xfrm>
              </p:grpSpPr>
              <p:sp>
                <p:nvSpPr>
                  <p:cNvPr id="86" name="Oval 85"/>
                  <p:cNvSpPr/>
                  <p:nvPr/>
                </p:nvSpPr>
                <p:spPr>
                  <a:xfrm>
                    <a:off x="792632" y="4196025"/>
                    <a:ext cx="593547" cy="443777"/>
                  </a:xfrm>
                  <a:prstGeom prst="ellipse">
                    <a:avLst/>
                  </a:prstGeom>
                  <a:solidFill>
                    <a:srgbClr val="A9A9A9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87" name="Straight Connector 86"/>
                  <p:cNvCxnSpPr>
                    <a:stCxn id="86" idx="0"/>
                    <a:endCxn id="86" idx="4"/>
                  </p:cNvCxnSpPr>
                  <p:nvPr/>
                </p:nvCxnSpPr>
                <p:spPr>
                  <a:xfrm rot="16200000" flipH="1">
                    <a:off x="867517" y="4417913"/>
                    <a:ext cx="443777" cy="1588"/>
                  </a:xfrm>
                  <a:prstGeom prst="line">
                    <a:avLst/>
                  </a:prstGeom>
                  <a:ln w="158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>
                    <a:stCxn id="86" idx="2"/>
                    <a:endCxn id="86" idx="6"/>
                  </p:cNvCxnSpPr>
                  <p:nvPr/>
                </p:nvCxnSpPr>
                <p:spPr>
                  <a:xfrm rot="10800000" flipH="1">
                    <a:off x="792631" y="4417914"/>
                    <a:ext cx="593547" cy="1588"/>
                  </a:xfrm>
                  <a:prstGeom prst="line">
                    <a:avLst/>
                  </a:prstGeom>
                  <a:ln w="158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6" name="Group 90"/>
              <p:cNvGrpSpPr/>
              <p:nvPr/>
            </p:nvGrpSpPr>
            <p:grpSpPr>
              <a:xfrm>
                <a:off x="1009604" y="4357297"/>
                <a:ext cx="508582" cy="444570"/>
                <a:chOff x="792631" y="4196025"/>
                <a:chExt cx="593548" cy="444570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792632" y="4196025"/>
                  <a:ext cx="593547" cy="443777"/>
                </a:xfrm>
                <a:prstGeom prst="ellipse">
                  <a:avLst/>
                </a:prstGeom>
                <a:solidFill>
                  <a:srgbClr val="A9A9A9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0" name="Straight Connector 79"/>
                <p:cNvCxnSpPr>
                  <a:stCxn id="79" idx="0"/>
                  <a:endCxn id="79" idx="4"/>
                </p:cNvCxnSpPr>
                <p:nvPr/>
              </p:nvCxnSpPr>
              <p:spPr>
                <a:xfrm rot="16200000" flipH="1">
                  <a:off x="867517" y="4417913"/>
                  <a:ext cx="443777" cy="1588"/>
                </a:xfrm>
                <a:prstGeom prst="line">
                  <a:avLst/>
                </a:prstGeom>
                <a:ln w="158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79" idx="2"/>
                  <a:endCxn id="79" idx="6"/>
                </p:cNvCxnSpPr>
                <p:nvPr/>
              </p:nvCxnSpPr>
              <p:spPr>
                <a:xfrm rot="10800000" flipH="1">
                  <a:off x="792631" y="4417914"/>
                  <a:ext cx="593547" cy="1588"/>
                </a:xfrm>
                <a:prstGeom prst="line">
                  <a:avLst/>
                </a:prstGeom>
                <a:ln w="158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3" name="Straight Arrow Connector 62"/>
            <p:cNvCxnSpPr>
              <a:stCxn id="55" idx="2"/>
            </p:cNvCxnSpPr>
            <p:nvPr/>
          </p:nvCxnSpPr>
          <p:spPr>
            <a:xfrm rot="5400000">
              <a:off x="2099551" y="4027691"/>
              <a:ext cx="154166" cy="265829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5" idx="2"/>
            </p:cNvCxnSpPr>
            <p:nvPr/>
          </p:nvCxnSpPr>
          <p:spPr>
            <a:xfrm rot="5400000">
              <a:off x="2211971" y="4149227"/>
              <a:ext cx="163282" cy="31873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5" idx="2"/>
            </p:cNvCxnSpPr>
            <p:nvPr/>
          </p:nvCxnSpPr>
          <p:spPr>
            <a:xfrm rot="16200000" flipH="1">
              <a:off x="2311088" y="4081981"/>
              <a:ext cx="159282" cy="162363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6" idx="2"/>
            </p:cNvCxnSpPr>
            <p:nvPr/>
          </p:nvCxnSpPr>
          <p:spPr>
            <a:xfrm rot="16200000" flipH="1">
              <a:off x="3295886" y="4233861"/>
              <a:ext cx="300681" cy="1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57" idx="2"/>
            </p:cNvCxnSpPr>
            <p:nvPr/>
          </p:nvCxnSpPr>
          <p:spPr>
            <a:xfrm rot="5400000">
              <a:off x="4629787" y="4127707"/>
              <a:ext cx="264595" cy="176225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5750652" y="4420407"/>
              <a:ext cx="813249" cy="250001"/>
            </a:xfrm>
            <a:prstGeom prst="ellipse">
              <a:avLst/>
            </a:prstGeom>
            <a:solidFill>
              <a:srgbClr val="A9A9A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9" name="Straight Arrow Connector 68"/>
            <p:cNvCxnSpPr>
              <a:stCxn id="57" idx="2"/>
              <a:endCxn id="76" idx="0"/>
            </p:cNvCxnSpPr>
            <p:nvPr/>
          </p:nvCxnSpPr>
          <p:spPr>
            <a:xfrm rot="16200000" flipH="1">
              <a:off x="4799553" y="4134165"/>
              <a:ext cx="331686" cy="230400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8" idx="2"/>
              <a:endCxn id="68" idx="0"/>
            </p:cNvCxnSpPr>
            <p:nvPr/>
          </p:nvCxnSpPr>
          <p:spPr>
            <a:xfrm rot="16200000" flipH="1">
              <a:off x="5941748" y="4204877"/>
              <a:ext cx="336885" cy="94174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9" idx="2"/>
              <a:endCxn id="73" idx="0"/>
            </p:cNvCxnSpPr>
            <p:nvPr/>
          </p:nvCxnSpPr>
          <p:spPr>
            <a:xfrm rot="16200000" flipH="1">
              <a:off x="7869021" y="4240853"/>
              <a:ext cx="314665" cy="1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59" idx="2"/>
            </p:cNvCxnSpPr>
            <p:nvPr/>
          </p:nvCxnSpPr>
          <p:spPr>
            <a:xfrm rot="5400000">
              <a:off x="7676512" y="4070565"/>
              <a:ext cx="336885" cy="362798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7619729" y="4398187"/>
              <a:ext cx="813249" cy="250001"/>
            </a:xfrm>
            <a:prstGeom prst="ellipse">
              <a:avLst/>
            </a:prstGeom>
            <a:solidFill>
              <a:srgbClr val="A9A9A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7049719" y="4415740"/>
              <a:ext cx="813249" cy="250001"/>
            </a:xfrm>
            <a:prstGeom prst="ellipse">
              <a:avLst/>
            </a:prstGeom>
            <a:solidFill>
              <a:srgbClr val="A9A9A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4097172" y="4348117"/>
              <a:ext cx="813249" cy="250001"/>
            </a:xfrm>
            <a:prstGeom prst="ellipse">
              <a:avLst/>
            </a:prstGeom>
            <a:solidFill>
              <a:srgbClr val="A9A9A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673971" y="4415208"/>
              <a:ext cx="813249" cy="250001"/>
            </a:xfrm>
            <a:prstGeom prst="ellipse">
              <a:avLst/>
            </a:prstGeom>
            <a:solidFill>
              <a:srgbClr val="A9A9A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63466" y="2860308"/>
            <a:ext cx="8051699" cy="159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1154136" y="2532679"/>
            <a:ext cx="655261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220889" y="2533474"/>
            <a:ext cx="655261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003015" y="2531884"/>
            <a:ext cx="655261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982259" y="2533475"/>
            <a:ext cx="655261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920471" y="2533476"/>
            <a:ext cx="655261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5898579" y="2533477"/>
            <a:ext cx="655261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637652" y="2533478"/>
            <a:ext cx="655261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7408544" y="2533479"/>
            <a:ext cx="655261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505192" y="3253640"/>
            <a:ext cx="786660" cy="1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1757793" y="3255234"/>
            <a:ext cx="786660" cy="1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3227030" y="3253639"/>
            <a:ext cx="786660" cy="1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4471920" y="3253639"/>
            <a:ext cx="786660" cy="1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5547884" y="3255235"/>
            <a:ext cx="786660" cy="1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7773889" y="3253638"/>
            <a:ext cx="786660" cy="1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103"/>
          <p:cNvGrpSpPr/>
          <p:nvPr/>
        </p:nvGrpSpPr>
        <p:grpSpPr>
          <a:xfrm>
            <a:off x="187893" y="4999213"/>
            <a:ext cx="8406386" cy="788336"/>
            <a:chOff x="112455" y="4521363"/>
            <a:chExt cx="8406386" cy="788336"/>
          </a:xfrm>
        </p:grpSpPr>
        <p:sp>
          <p:nvSpPr>
            <p:cNvPr id="13" name="TextBox 12"/>
            <p:cNvSpPr txBox="1"/>
            <p:nvPr/>
          </p:nvSpPr>
          <p:spPr>
            <a:xfrm>
              <a:off x="112455" y="4786479"/>
              <a:ext cx="1502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Schedule &amp;</a:t>
              </a:r>
            </a:p>
            <a:p>
              <a:pPr algn="ctr"/>
              <a:r>
                <a:rPr lang="en-US" sz="1400" dirty="0" smtClean="0">
                  <a:latin typeface="Arial"/>
                  <a:cs typeface="Arial"/>
                </a:rPr>
                <a:t>Compute Queue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28429" y="4786479"/>
              <a:ext cx="9131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Message </a:t>
              </a:r>
            </a:p>
            <a:p>
              <a:pPr algn="ctr"/>
              <a:r>
                <a:rPr lang="en-US" sz="1400" dirty="0" smtClean="0">
                  <a:latin typeface="Arial"/>
                  <a:cs typeface="Arial"/>
                </a:rPr>
                <a:t>Queue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32236" y="4756429"/>
              <a:ext cx="1365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iCAT Metadata</a:t>
              </a:r>
            </a:p>
            <a:p>
              <a:pPr algn="ctr"/>
              <a:r>
                <a:rPr lang="en-US" sz="1400" dirty="0" smtClean="0">
                  <a:latin typeface="Arial"/>
                  <a:cs typeface="Arial"/>
                </a:rPr>
                <a:t>Catalogue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1401" y="4786479"/>
              <a:ext cx="36769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Storage Resources: File Systems, Archives, </a:t>
              </a:r>
            </a:p>
            <a:p>
              <a:pPr algn="ctr"/>
              <a:r>
                <a:rPr lang="en-US" sz="1400" dirty="0" smtClean="0">
                  <a:latin typeface="Arial"/>
                  <a:cs typeface="Arial"/>
                </a:rPr>
                <a:t>Databases, Sensor Systems, Clusters,…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7" name="Left Brace 16"/>
            <p:cNvSpPr/>
            <p:nvPr/>
          </p:nvSpPr>
          <p:spPr>
            <a:xfrm rot="16200000">
              <a:off x="2071241" y="4164331"/>
              <a:ext cx="302889" cy="1045432"/>
            </a:xfrm>
            <a:prstGeom prst="leftBrace">
              <a:avLst>
                <a:gd name="adj1" fmla="val 47431"/>
                <a:gd name="adj2" fmla="val 46109"/>
              </a:avLst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Left Brace 17"/>
            <p:cNvSpPr/>
            <p:nvPr/>
          </p:nvSpPr>
          <p:spPr>
            <a:xfrm rot="16200000">
              <a:off x="828123" y="4182418"/>
              <a:ext cx="302889" cy="980780"/>
            </a:xfrm>
            <a:prstGeom prst="leftBrace">
              <a:avLst>
                <a:gd name="adj1" fmla="val 47431"/>
                <a:gd name="adj2" fmla="val 46109"/>
              </a:avLst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Left Brace 18"/>
            <p:cNvSpPr/>
            <p:nvPr/>
          </p:nvSpPr>
          <p:spPr>
            <a:xfrm rot="16200000">
              <a:off x="3195759" y="4195232"/>
              <a:ext cx="302889" cy="977707"/>
            </a:xfrm>
            <a:prstGeom prst="leftBrace">
              <a:avLst>
                <a:gd name="adj1" fmla="val 47431"/>
                <a:gd name="adj2" fmla="val 46109"/>
              </a:avLst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Left Brace 19"/>
            <p:cNvSpPr/>
            <p:nvPr/>
          </p:nvSpPr>
          <p:spPr>
            <a:xfrm rot="16200000">
              <a:off x="6130836" y="2480273"/>
              <a:ext cx="302889" cy="4473121"/>
            </a:xfrm>
            <a:prstGeom prst="leftBrace">
              <a:avLst>
                <a:gd name="adj1" fmla="val 47431"/>
                <a:gd name="adj2" fmla="val 46109"/>
              </a:avLst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267448" y="3208384"/>
            <a:ext cx="6657132" cy="724090"/>
          </a:xfrm>
          <a:prstGeom prst="roundRect">
            <a:avLst>
              <a:gd name="adj" fmla="val 20707"/>
            </a:avLst>
          </a:prstGeom>
          <a:solidFill>
            <a:srgbClr val="CECECE">
              <a:alpha val="87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iRODS Servers: resource servers (hosting microservice modules), metadata catalogue, rule engine, etc.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45" name="Group 104"/>
          <p:cNvGrpSpPr/>
          <p:nvPr/>
        </p:nvGrpSpPr>
        <p:grpSpPr>
          <a:xfrm>
            <a:off x="809634" y="999193"/>
            <a:ext cx="7487788" cy="1205856"/>
            <a:chOff x="1061094" y="999193"/>
            <a:chExt cx="7487788" cy="1205856"/>
          </a:xfrm>
        </p:grpSpPr>
        <p:pic>
          <p:nvPicPr>
            <p:cNvPr id="37" name="Picture 4" descr="irods-client2-B&amp;W.jp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3782" y="1424576"/>
              <a:ext cx="998537" cy="78047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38" name="Picture 5" descr="irods-client3-B&amp;W.jp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908" y="1424575"/>
              <a:ext cx="947860" cy="78047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39" name="Picture 6" descr="irods-client4-B&amp;W.jp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9756" y="1424577"/>
              <a:ext cx="872987" cy="78047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40" name="Picture 7" descr="irods-client5-B&amp;W.jp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5833" y="1424576"/>
              <a:ext cx="940060" cy="78047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41" name="Picture 8" descr="irods-client6-B&amp;W.jp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5893" y="1424577"/>
              <a:ext cx="854363" cy="78047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42" name="Picture 10" descr="irods-client-FUSE-B&amp;W.jp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31782" y="1424577"/>
              <a:ext cx="1017100" cy="780470"/>
            </a:xfrm>
            <a:prstGeom prst="rect">
              <a:avLst/>
            </a:prstGeom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pic>
        <p:pic>
          <p:nvPicPr>
            <p:cNvPr id="43" name="Picture 11" descr="irods-client-iDrop-B&amp;W.jp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60256" y="1424576"/>
              <a:ext cx="771526" cy="780473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1061094" y="1003204"/>
              <a:ext cx="11716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iRODS HDF</a:t>
              </a:r>
            </a:p>
            <a:p>
              <a:pPr algn="ctr"/>
              <a:r>
                <a:rPr lang="en-US" sz="1200" dirty="0">
                  <a:latin typeface="Arial"/>
                  <a:cs typeface="Arial"/>
                </a:rPr>
                <a:t>V</a:t>
              </a:r>
              <a:r>
                <a:rPr lang="en-US" sz="1200" dirty="0" smtClean="0">
                  <a:latin typeface="Arial"/>
                  <a:cs typeface="Arial"/>
                </a:rPr>
                <a:t>iewer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14151" y="999193"/>
              <a:ext cx="11546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HDF</a:t>
              </a:r>
            </a:p>
            <a:p>
              <a:pPr algn="ctr"/>
              <a:r>
                <a:rPr lang="en-US" sz="1200" dirty="0">
                  <a:latin typeface="Arial"/>
                  <a:cs typeface="Arial"/>
                </a:rPr>
                <a:t>V</a:t>
              </a:r>
              <a:r>
                <a:rPr lang="en-US" sz="1200" dirty="0" smtClean="0">
                  <a:latin typeface="Arial"/>
                  <a:cs typeface="Arial"/>
                </a:rPr>
                <a:t>isualization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6246" y="1011518"/>
              <a:ext cx="11546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iRODS Rich</a:t>
              </a:r>
            </a:p>
            <a:p>
              <a:pPr algn="ctr"/>
              <a:r>
                <a:rPr lang="en-US" sz="1200" dirty="0" smtClean="0">
                  <a:latin typeface="Arial"/>
                  <a:cs typeface="Arial"/>
                </a:rPr>
                <a:t>Web </a:t>
              </a:r>
              <a:r>
                <a:rPr lang="en-US" sz="1200" dirty="0">
                  <a:latin typeface="Arial"/>
                  <a:cs typeface="Arial"/>
                </a:rPr>
                <a:t>C</a:t>
              </a:r>
              <a:r>
                <a:rPr lang="en-US" sz="1200" dirty="0" smtClean="0">
                  <a:latin typeface="Arial"/>
                  <a:cs typeface="Arial"/>
                </a:rPr>
                <a:t>lient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67688" y="1002590"/>
              <a:ext cx="997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WebDAV </a:t>
              </a:r>
            </a:p>
            <a:p>
              <a:pPr algn="ctr"/>
              <a:r>
                <a:rPr lang="en-US" sz="1200" dirty="0" smtClean="0">
                  <a:latin typeface="Arial"/>
                  <a:cs typeface="Arial"/>
                </a:rPr>
                <a:t>On iPod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43355" y="1005573"/>
              <a:ext cx="896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Windows</a:t>
              </a:r>
            </a:p>
            <a:p>
              <a:pPr algn="ctr"/>
              <a:r>
                <a:rPr lang="en-US" sz="1200" dirty="0">
                  <a:latin typeface="Arial"/>
                  <a:cs typeface="Arial"/>
                </a:rPr>
                <a:t>B</a:t>
              </a:r>
              <a:r>
                <a:rPr lang="en-US" sz="1200" dirty="0" smtClean="0">
                  <a:latin typeface="Arial"/>
                  <a:cs typeface="Arial"/>
                </a:rPr>
                <a:t>rowser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82264" y="1010431"/>
              <a:ext cx="10475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Command Line Client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60255" y="1011518"/>
              <a:ext cx="77152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DropBox</a:t>
              </a:r>
            </a:p>
            <a:p>
              <a:pPr algn="ctr"/>
              <a:r>
                <a:rPr lang="en-US" sz="1200" dirty="0" smtClean="0">
                  <a:latin typeface="Arial"/>
                  <a:cs typeface="Arial"/>
                </a:rPr>
                <a:t>Client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31782" y="1011518"/>
              <a:ext cx="1017100" cy="461665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FUSE Client</a:t>
              </a:r>
            </a:p>
            <a:p>
              <a:pPr algn="ctr"/>
              <a:endParaRPr lang="en-US" sz="1200" dirty="0">
                <a:latin typeface="Arial"/>
                <a:cs typeface="Arial"/>
              </a:endParaRPr>
            </a:p>
          </p:txBody>
        </p:sp>
        <p:pic>
          <p:nvPicPr>
            <p:cNvPr id="104" name="Picture 103" descr="irods-client1-B&amp;W.jp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86387" y="1424576"/>
              <a:ext cx="880704" cy="78047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sp>
        <p:nvSpPr>
          <p:cNvPr id="106" name="Rounded Rectangle 105"/>
          <p:cNvSpPr/>
          <p:nvPr/>
        </p:nvSpPr>
        <p:spPr>
          <a:xfrm>
            <a:off x="5335763" y="1556700"/>
            <a:ext cx="3228323" cy="533044"/>
          </a:xfrm>
          <a:prstGeom prst="roundRect">
            <a:avLst>
              <a:gd name="adj" fmla="val 20707"/>
            </a:avLst>
          </a:prstGeom>
          <a:solidFill>
            <a:srgbClr val="CECECE">
              <a:alpha val="87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Multiple iRODS Clients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Microservice</a:t>
            </a:r>
            <a:r>
              <a:rPr lang="en-US" dirty="0" smtClean="0"/>
              <a:t>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msiGetCollectionACL</a:t>
            </a:r>
          </a:p>
          <a:p>
            <a:pPr lvl="1">
              <a:buNone/>
            </a:pPr>
            <a:r>
              <a:rPr lang="en-US" dirty="0" smtClean="0"/>
              <a:t>get AC list for a collection</a:t>
            </a:r>
          </a:p>
          <a:p>
            <a:pPr lvl="1">
              <a:buNone/>
            </a:pPr>
            <a:endParaRPr lang="en-US" sz="865" dirty="0" smtClean="0"/>
          </a:p>
          <a:p>
            <a:r>
              <a:rPr lang="en-US" dirty="0" smtClean="0"/>
              <a:t>msiGetDataObjAVUs</a:t>
            </a:r>
          </a:p>
          <a:p>
            <a:pPr lvl="1">
              <a:buNone/>
            </a:pPr>
            <a:r>
              <a:rPr lang="en-US" dirty="0" smtClean="0"/>
              <a:t>retrieve </a:t>
            </a:r>
            <a:r>
              <a:rPr lang="en-US" dirty="0" smtClean="0"/>
              <a:t>m</a:t>
            </a:r>
            <a:r>
              <a:rPr lang="en-US" dirty="0" smtClean="0"/>
              <a:t>etadata AVU triplets for a data object and return as an XML file</a:t>
            </a:r>
          </a:p>
          <a:p>
            <a:pPr lvl="1">
              <a:buNone/>
            </a:pPr>
            <a:endParaRPr lang="en-US" sz="865" dirty="0" smtClean="0"/>
          </a:p>
          <a:p>
            <a:r>
              <a:rPr lang="en-US" dirty="0" smtClean="0"/>
              <a:t>msiGetAuditTrailInfoByKeywords</a:t>
            </a:r>
          </a:p>
          <a:p>
            <a:pPr>
              <a:buNone/>
            </a:pPr>
            <a:endParaRPr lang="en-US" sz="865" dirty="0" smtClean="0"/>
          </a:p>
          <a:p>
            <a:r>
              <a:rPr lang="en-US" dirty="0" smtClean="0"/>
              <a:t>msiCopyAVUMetadata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copy triplets from one data object to another</a:t>
            </a:r>
          </a:p>
          <a:p>
            <a:pPr lvl="1">
              <a:buNone/>
            </a:pPr>
            <a:endParaRPr lang="en-US" sz="865" dirty="0" smtClean="0"/>
          </a:p>
          <a:p>
            <a:r>
              <a:rPr lang="en-US" dirty="0" smtClean="0"/>
              <a:t>msiRecursiveCollCopy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Core microservices + modules of custom microservices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Syntax:</a:t>
            </a:r>
          </a:p>
          <a:p>
            <a:pPr lvl="1">
              <a:buNone/>
            </a:pPr>
            <a:r>
              <a:rPr lang="en-US" dirty="0" smtClean="0"/>
              <a:t>r</a:t>
            </a:r>
            <a:r>
              <a:rPr lang="en-US" dirty="0" smtClean="0"/>
              <a:t>ule_name | condition | workflow-chain | recovery-chain</a:t>
            </a:r>
          </a:p>
          <a:p>
            <a:pPr lvl="1">
              <a:buNone/>
            </a:pPr>
            <a:endParaRPr lang="en-US" sz="1032" dirty="0" smtClean="0"/>
          </a:p>
          <a:p>
            <a:r>
              <a:rPr lang="en-US" dirty="0" smtClean="0"/>
              <a:t>Contained in core.irb file</a:t>
            </a:r>
          </a:p>
          <a:p>
            <a:pPr>
              <a:buNone/>
            </a:pPr>
            <a:endParaRPr lang="en-US" sz="1143" dirty="0" smtClean="0"/>
          </a:p>
          <a:p>
            <a:r>
              <a:rPr lang="en-US" dirty="0" smtClean="0"/>
              <a:t>getATInfoByObjPath.ir</a:t>
            </a:r>
          </a:p>
          <a:p>
            <a:pPr lvl="2">
              <a:buNone/>
            </a:pPr>
            <a:r>
              <a:rPr lang="en-US" dirty="0" smtClean="0"/>
              <a:t>Get </a:t>
            </a:r>
            <a:r>
              <a:rPr lang="en-US" dirty="0" smtClean="0"/>
              <a:t>Audit Info By Object Path||writeLine(stdout,'&lt;?xml version="1.0" encoding="ISO-8859-1"?&gt;'</a:t>
            </a:r>
            <a:r>
              <a:rPr lang="en-US" dirty="0" smtClean="0"/>
              <a:t>)</a:t>
            </a:r>
          </a:p>
          <a:p>
            <a:pPr lvl="2">
              <a:buNone/>
            </a:pPr>
            <a:r>
              <a:rPr lang="en-US" dirty="0" smtClean="0"/>
              <a:t>#</a:t>
            </a:r>
            <a:r>
              <a:rPr lang="en-US" dirty="0" smtClean="0"/>
              <a:t>#</a:t>
            </a:r>
            <a:r>
              <a:rPr lang="en-US" dirty="0" smtClean="0"/>
              <a:t>writeLine</a:t>
            </a:r>
            <a:r>
              <a:rPr lang="en-US" dirty="0" smtClean="0"/>
              <a:t>(stdout,"&lt;audit_trail&gt;"</a:t>
            </a:r>
            <a:r>
              <a:rPr lang="en-US" dirty="0" smtClean="0"/>
              <a:t>)</a:t>
            </a:r>
          </a:p>
          <a:p>
            <a:pPr lvl="2">
              <a:buNone/>
            </a:pPr>
            <a:r>
              <a:rPr lang="en-US" dirty="0" smtClean="0"/>
              <a:t>#</a:t>
            </a:r>
            <a:r>
              <a:rPr lang="en-US" dirty="0" smtClean="0"/>
              <a:t>#msiIsData(*objPath,*objID,*foo</a:t>
            </a:r>
            <a:r>
              <a:rPr lang="en-US" dirty="0" smtClean="0"/>
              <a:t>)</a:t>
            </a:r>
          </a:p>
          <a:p>
            <a:pPr lvl="2">
              <a:buNone/>
            </a:pPr>
            <a:r>
              <a:rPr lang="en-US" dirty="0" smtClean="0"/>
              <a:t>#</a:t>
            </a:r>
            <a:r>
              <a:rPr lang="en-US" dirty="0" smtClean="0"/>
              <a:t>#msiGetAuditTrailInfoByObjectID(*</a:t>
            </a:r>
            <a:r>
              <a:rPr lang="en-US" dirty="0" smtClean="0"/>
              <a:t>objID</a:t>
            </a:r>
            <a:r>
              <a:rPr lang="en-US" dirty="0" smtClean="0"/>
              <a:t>,*BUF,*Status</a:t>
            </a:r>
            <a:r>
              <a:rPr lang="en-US" dirty="0" smtClean="0"/>
              <a:t>)</a:t>
            </a:r>
          </a:p>
          <a:p>
            <a:pPr lvl="2">
              <a:buNone/>
            </a:pPr>
            <a:r>
              <a:rPr lang="en-US" dirty="0" smtClean="0"/>
              <a:t>#</a:t>
            </a:r>
            <a:r>
              <a:rPr lang="en-US" dirty="0" smtClean="0"/>
              <a:t>#writeBytesBuf(stdout,*BUF</a:t>
            </a:r>
            <a:r>
              <a:rPr lang="en-US" dirty="0" smtClean="0"/>
              <a:t>)</a:t>
            </a:r>
          </a:p>
          <a:p>
            <a:pPr lvl="2">
              <a:buNone/>
            </a:pPr>
            <a:r>
              <a:rPr lang="en-US" dirty="0" smtClean="0"/>
              <a:t>#</a:t>
            </a:r>
            <a:r>
              <a:rPr lang="en-US" dirty="0" smtClean="0"/>
              <a:t>#writeLine(stdout,"&lt;/audit_trail&gt;")|nop</a:t>
            </a:r>
          </a:p>
          <a:p>
            <a:pPr lvl="2">
              <a:buNone/>
            </a:pPr>
            <a:r>
              <a:rPr lang="en-US" dirty="0" smtClean="0"/>
              <a:t>*objPath=/dcape-dev/home/leesa/foo.txt</a:t>
            </a:r>
          </a:p>
          <a:p>
            <a:pPr lvl="2">
              <a:buNone/>
            </a:pPr>
            <a:r>
              <a:rPr lang="en-US" dirty="0" smtClean="0"/>
              <a:t>ruleExecOut</a:t>
            </a:r>
          </a:p>
          <a:p>
            <a:pPr lvl="2">
              <a:buNone/>
            </a:pPr>
            <a:endParaRPr lang="en-US" sz="1143" dirty="0" smtClean="0"/>
          </a:p>
          <a:p>
            <a:r>
              <a:rPr lang="en-US" dirty="0" smtClean="0"/>
              <a:t>RuleGen parser for easier syntax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Policy-driven Data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490954"/>
            <a:ext cx="8675513" cy="49225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Actions: event-triggered </a:t>
            </a:r>
            <a:r>
              <a:rPr lang="en-US" dirty="0" smtClean="0"/>
              <a:t>rules</a:t>
            </a:r>
          </a:p>
          <a:p>
            <a:pPr lvl="1"/>
            <a:r>
              <a:rPr lang="en-US" sz="2162" dirty="0" smtClean="0"/>
              <a:t>acCreateUser – services to run when creating a new user</a:t>
            </a:r>
          </a:p>
          <a:p>
            <a:pPr lvl="1"/>
            <a:r>
              <a:rPr lang="en-US" sz="2162" dirty="0" smtClean="0"/>
              <a:t>acPreProcForDataObjOpen</a:t>
            </a:r>
          </a:p>
          <a:p>
            <a:pPr lvl="1"/>
            <a:r>
              <a:rPr lang="en-US" sz="2162" dirty="0" smtClean="0"/>
              <a:t>acPreProcForCollCreate</a:t>
            </a:r>
          </a:p>
          <a:p>
            <a:pPr lvl="1"/>
            <a:r>
              <a:rPr lang="en-US" sz="2162" dirty="0" smtClean="0"/>
              <a:t>acPostProcForPut</a:t>
            </a:r>
          </a:p>
          <a:p>
            <a:pPr lvl="1"/>
            <a:r>
              <a:rPr lang="en-US" sz="2162" dirty="0" smtClean="0"/>
              <a:t>acPostProcForCopy</a:t>
            </a:r>
          </a:p>
          <a:p>
            <a:pPr lvl="1"/>
            <a:r>
              <a:rPr lang="en-US" sz="2162" dirty="0" smtClean="0"/>
              <a:t>acPostProcForCreate</a:t>
            </a:r>
          </a:p>
          <a:p>
            <a:pPr lvl="1"/>
            <a:r>
              <a:rPr lang="en-US" sz="2162" dirty="0" smtClean="0"/>
              <a:t>acSetPublicUserPolicy - set the list of operations that are allowable for the user "public"</a:t>
            </a:r>
          </a:p>
          <a:p>
            <a:pPr lvl="1"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400" dirty="0" smtClean="0"/>
              <a:t>Data administrator determines policy by defining actions and by</a:t>
            </a:r>
            <a:r>
              <a:rPr lang="en-US" sz="2400" dirty="0" smtClean="0"/>
              <a:t> providing rules </a:t>
            </a:r>
            <a:r>
              <a:rPr lang="en-US" sz="2400" dirty="0" smtClean="0"/>
              <a:t>and services</a:t>
            </a:r>
            <a:r>
              <a:rPr lang="en-US" sz="2400" dirty="0" smtClean="0"/>
              <a:t> to users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iRODS Data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490954"/>
            <a:ext cx="8675513" cy="472967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Sharing &amp; publishing data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Virtual collections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Security controls for data access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Metadata 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Provide services with the data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Remote services</a:t>
            </a:r>
            <a:r>
              <a:rPr lang="en-US" dirty="0" smtClean="0"/>
              <a:t> - </a:t>
            </a:r>
            <a:r>
              <a:rPr lang="en-US" sz="2800" dirty="0" smtClean="0">
                <a:solidFill>
                  <a:srgbClr val="008DA4"/>
                </a:solidFill>
              </a:rPr>
              <a:t>that </a:t>
            </a:r>
            <a:r>
              <a:rPr lang="en-US" sz="2800" dirty="0" smtClean="0">
                <a:solidFill>
                  <a:srgbClr val="008DA4"/>
                </a:solidFill>
              </a:rPr>
              <a:t>run where the data reside</a:t>
            </a:r>
            <a:endParaRPr lang="en-US" sz="2800" dirty="0" smtClean="0">
              <a:solidFill>
                <a:srgbClr val="008DA4"/>
              </a:solidFill>
            </a:endParaRPr>
          </a:p>
          <a:p>
            <a:pPr marL="342900" lvl="1" indent="-342900">
              <a:spcAft>
                <a:spcPts val="600"/>
              </a:spcAft>
              <a:buSzTx/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Policy that follows the data anywhere in the data grid 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smtClean="0"/>
              <a:t>can even use this to implement your policy on cloud storage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2263" y="1449781"/>
            <a:ext cx="8077200" cy="1292225"/>
          </a:xfrm>
        </p:spPr>
        <p:txBody>
          <a:bodyPr lIns="82945" tIns="41473" rIns="82945" bIns="41473"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0" dirty="0" smtClean="0">
                <a:ea typeface="+mj-ea"/>
              </a:rPr>
              <a:t>National Archives and Records Administration</a:t>
            </a:r>
            <a:r>
              <a:rPr lang="en-US" sz="2000" b="0" dirty="0" smtClean="0">
                <a:ea typeface="+mj-ea"/>
              </a:rPr>
              <a:t> </a:t>
            </a:r>
            <a:br>
              <a:rPr lang="en-US" sz="2000" b="0" dirty="0" smtClean="0">
                <a:ea typeface="+mj-ea"/>
              </a:rPr>
            </a:br>
            <a:r>
              <a:rPr lang="en-US" sz="2000" b="0" i="1" dirty="0" smtClean="0">
                <a:ea typeface="+mj-ea"/>
              </a:rPr>
              <a:t>Transcontinental </a:t>
            </a:r>
            <a:r>
              <a:rPr lang="en-US" sz="2000" b="0" i="1" dirty="0" smtClean="0">
                <a:ea typeface="+mj-ea"/>
              </a:rPr>
              <a:t>Persistent Archive Prototype (TPAP)</a:t>
            </a:r>
          </a:p>
        </p:txBody>
      </p:sp>
      <p:sp>
        <p:nvSpPr>
          <p:cNvPr id="31747" name="Line 1027"/>
          <p:cNvSpPr>
            <a:spLocks noChangeShapeType="1"/>
          </p:cNvSpPr>
          <p:nvPr/>
        </p:nvSpPr>
        <p:spPr bwMode="auto">
          <a:xfrm>
            <a:off x="8399463" y="3165475"/>
            <a:ext cx="0" cy="3587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Line 1028"/>
          <p:cNvSpPr>
            <a:spLocks noChangeShapeType="1"/>
          </p:cNvSpPr>
          <p:nvPr/>
        </p:nvSpPr>
        <p:spPr bwMode="auto">
          <a:xfrm>
            <a:off x="6821488" y="3152775"/>
            <a:ext cx="0" cy="3587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9" name="Line 1029"/>
          <p:cNvSpPr>
            <a:spLocks noChangeShapeType="1"/>
          </p:cNvSpPr>
          <p:nvPr/>
        </p:nvSpPr>
        <p:spPr bwMode="auto">
          <a:xfrm>
            <a:off x="8810625" y="4013200"/>
            <a:ext cx="0" cy="2571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50" name="Line 1030"/>
          <p:cNvSpPr>
            <a:spLocks noChangeShapeType="1"/>
          </p:cNvSpPr>
          <p:nvPr/>
        </p:nvSpPr>
        <p:spPr bwMode="auto">
          <a:xfrm>
            <a:off x="7315200" y="4000500"/>
            <a:ext cx="0" cy="2571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51" name="Line 1031"/>
          <p:cNvSpPr>
            <a:spLocks noChangeShapeType="1"/>
          </p:cNvSpPr>
          <p:nvPr/>
        </p:nvSpPr>
        <p:spPr bwMode="auto">
          <a:xfrm>
            <a:off x="6934200" y="4000500"/>
            <a:ext cx="0" cy="2571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52" name="Line 1032"/>
          <p:cNvSpPr>
            <a:spLocks noChangeShapeType="1"/>
          </p:cNvSpPr>
          <p:nvPr/>
        </p:nvSpPr>
        <p:spPr bwMode="auto">
          <a:xfrm>
            <a:off x="8445500" y="4013200"/>
            <a:ext cx="0" cy="2571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53" name="Rectangle 1033"/>
          <p:cNvSpPr>
            <a:spLocks noChangeArrowheads="1"/>
          </p:cNvSpPr>
          <p:nvPr/>
        </p:nvSpPr>
        <p:spPr bwMode="auto">
          <a:xfrm>
            <a:off x="6264275" y="3475038"/>
            <a:ext cx="1203325" cy="514350"/>
          </a:xfrm>
          <a:prstGeom prst="rect">
            <a:avLst/>
          </a:prstGeom>
          <a:solidFill>
            <a:srgbClr val="11E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pPr algn="ctr"/>
            <a:r>
              <a:rPr lang="en-US" sz="1500" b="1" dirty="0">
                <a:latin typeface="Times New Roman" charset="0"/>
                <a:ea typeface="ＭＳ Ｐゴシック" charset="-128"/>
                <a:cs typeface="ＭＳ Ｐゴシック" charset="-128"/>
              </a:rPr>
              <a:t>UMD</a:t>
            </a:r>
          </a:p>
        </p:txBody>
      </p:sp>
      <p:sp>
        <p:nvSpPr>
          <p:cNvPr id="31754" name="Rectangle 1034"/>
          <p:cNvSpPr>
            <a:spLocks noChangeArrowheads="1"/>
          </p:cNvSpPr>
          <p:nvPr/>
        </p:nvSpPr>
        <p:spPr bwMode="auto">
          <a:xfrm>
            <a:off x="7681913" y="3476625"/>
            <a:ext cx="1128712" cy="514350"/>
          </a:xfrm>
          <a:prstGeom prst="rect">
            <a:avLst/>
          </a:prstGeom>
          <a:solidFill>
            <a:srgbClr val="11E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pPr algn="ctr"/>
            <a:r>
              <a:rPr lang="en-US" sz="1500" b="1" dirty="0">
                <a:latin typeface="Times New Roman" charset="0"/>
                <a:ea typeface="ＭＳ Ｐゴシック" charset="-128"/>
                <a:cs typeface="ＭＳ Ｐゴシック" charset="-128"/>
              </a:rPr>
              <a:t>UCSD</a:t>
            </a:r>
          </a:p>
        </p:txBody>
      </p:sp>
      <p:sp>
        <p:nvSpPr>
          <p:cNvPr id="31755" name="Freeform 1035"/>
          <p:cNvSpPr>
            <a:spLocks noChangeArrowheads="1"/>
          </p:cNvSpPr>
          <p:nvPr/>
        </p:nvSpPr>
        <p:spPr bwMode="auto">
          <a:xfrm>
            <a:off x="7191375" y="4230688"/>
            <a:ext cx="352425" cy="403225"/>
          </a:xfrm>
          <a:custGeom>
            <a:avLst/>
            <a:gdLst>
              <a:gd name="T0" fmla="*/ 2147483647 w 1640"/>
              <a:gd name="T1" fmla="*/ 2147483647 h 1663"/>
              <a:gd name="T2" fmla="*/ 2147483647 w 1640"/>
              <a:gd name="T3" fmla="*/ 2147483647 h 1663"/>
              <a:gd name="T4" fmla="*/ 2147483647 w 1640"/>
              <a:gd name="T5" fmla="*/ 2147483647 h 1663"/>
              <a:gd name="T6" fmla="*/ 2147483647 w 1640"/>
              <a:gd name="T7" fmla="*/ 2147483647 h 1663"/>
              <a:gd name="T8" fmla="*/ 2147483647 w 1640"/>
              <a:gd name="T9" fmla="*/ 2147483647 h 1663"/>
              <a:gd name="T10" fmla="*/ 2147483647 w 1640"/>
              <a:gd name="T11" fmla="*/ 2147483647 h 1663"/>
              <a:gd name="T12" fmla="*/ 2147483647 w 1640"/>
              <a:gd name="T13" fmla="*/ 2147483647 h 1663"/>
              <a:gd name="T14" fmla="*/ 2147483647 w 1640"/>
              <a:gd name="T15" fmla="*/ 2147483647 h 1663"/>
              <a:gd name="T16" fmla="*/ 2147483647 w 1640"/>
              <a:gd name="T17" fmla="*/ 2147483647 h 1663"/>
              <a:gd name="T18" fmla="*/ 2147483647 w 1640"/>
              <a:gd name="T19" fmla="*/ 2147483647 h 1663"/>
              <a:gd name="T20" fmla="*/ 2147483647 w 1640"/>
              <a:gd name="T21" fmla="*/ 0 h 1663"/>
              <a:gd name="T22" fmla="*/ 2147483647 w 1640"/>
              <a:gd name="T23" fmla="*/ 2147483647 h 1663"/>
              <a:gd name="T24" fmla="*/ 2147483647 w 1640"/>
              <a:gd name="T25" fmla="*/ 2147483647 h 1663"/>
              <a:gd name="T26" fmla="*/ 2147483647 w 1640"/>
              <a:gd name="T27" fmla="*/ 2147483647 h 1663"/>
              <a:gd name="T28" fmla="*/ 2147483647 w 1640"/>
              <a:gd name="T29" fmla="*/ 2147483647 h 1663"/>
              <a:gd name="T30" fmla="*/ 2147483647 w 1640"/>
              <a:gd name="T31" fmla="*/ 2147483647 h 1663"/>
              <a:gd name="T32" fmla="*/ 2147483647 w 1640"/>
              <a:gd name="T33" fmla="*/ 2147483647 h 1663"/>
              <a:gd name="T34" fmla="*/ 0 w 1640"/>
              <a:gd name="T35" fmla="*/ 2147483647 h 1663"/>
              <a:gd name="T36" fmla="*/ 2147483647 w 1640"/>
              <a:gd name="T37" fmla="*/ 2147483647 h 1663"/>
              <a:gd name="T38" fmla="*/ 2147483647 w 1640"/>
              <a:gd name="T39" fmla="*/ 2147483647 h 1663"/>
              <a:gd name="T40" fmla="*/ 2147483647 w 1640"/>
              <a:gd name="T41" fmla="*/ 2147483647 h 1663"/>
              <a:gd name="T42" fmla="*/ 2147483647 w 1640"/>
              <a:gd name="T43" fmla="*/ 2147483647 h 1663"/>
              <a:gd name="T44" fmla="*/ 2147483647 w 1640"/>
              <a:gd name="T45" fmla="*/ 2147483647 h 1663"/>
              <a:gd name="T46" fmla="*/ 2147483647 w 1640"/>
              <a:gd name="T47" fmla="*/ 2147483647 h 1663"/>
              <a:gd name="T48" fmla="*/ 2147483647 w 1640"/>
              <a:gd name="T49" fmla="*/ 2147483647 h 1663"/>
              <a:gd name="T50" fmla="*/ 2147483647 w 1640"/>
              <a:gd name="T51" fmla="*/ 2147483647 h 1663"/>
              <a:gd name="T52" fmla="*/ 2147483647 w 1640"/>
              <a:gd name="T53" fmla="*/ 2147483647 h 1663"/>
              <a:gd name="T54" fmla="*/ 2147483647 w 1640"/>
              <a:gd name="T55" fmla="*/ 2147483647 h 166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640"/>
              <a:gd name="T85" fmla="*/ 0 h 1663"/>
              <a:gd name="T86" fmla="*/ 1640 w 1640"/>
              <a:gd name="T87" fmla="*/ 1663 h 166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640" h="1663">
                <a:moveTo>
                  <a:pt x="1410" y="1384"/>
                </a:moveTo>
                <a:lnTo>
                  <a:pt x="1573" y="1132"/>
                </a:lnTo>
                <a:lnTo>
                  <a:pt x="1639" y="981"/>
                </a:lnTo>
                <a:lnTo>
                  <a:pt x="1639" y="831"/>
                </a:lnTo>
                <a:lnTo>
                  <a:pt x="1639" y="654"/>
                </a:lnTo>
                <a:lnTo>
                  <a:pt x="1573" y="504"/>
                </a:lnTo>
                <a:lnTo>
                  <a:pt x="1410" y="251"/>
                </a:lnTo>
                <a:lnTo>
                  <a:pt x="1277" y="150"/>
                </a:lnTo>
                <a:lnTo>
                  <a:pt x="1149" y="75"/>
                </a:lnTo>
                <a:lnTo>
                  <a:pt x="985" y="26"/>
                </a:lnTo>
                <a:lnTo>
                  <a:pt x="822" y="0"/>
                </a:lnTo>
                <a:lnTo>
                  <a:pt x="654" y="26"/>
                </a:lnTo>
                <a:lnTo>
                  <a:pt x="490" y="75"/>
                </a:lnTo>
                <a:lnTo>
                  <a:pt x="362" y="150"/>
                </a:lnTo>
                <a:lnTo>
                  <a:pt x="229" y="251"/>
                </a:lnTo>
                <a:lnTo>
                  <a:pt x="66" y="504"/>
                </a:lnTo>
                <a:lnTo>
                  <a:pt x="35" y="654"/>
                </a:lnTo>
                <a:lnTo>
                  <a:pt x="0" y="831"/>
                </a:lnTo>
                <a:lnTo>
                  <a:pt x="35" y="1008"/>
                </a:lnTo>
                <a:lnTo>
                  <a:pt x="66" y="1158"/>
                </a:lnTo>
                <a:lnTo>
                  <a:pt x="229" y="1411"/>
                </a:lnTo>
                <a:lnTo>
                  <a:pt x="362" y="1512"/>
                </a:lnTo>
                <a:lnTo>
                  <a:pt x="490" y="1587"/>
                </a:lnTo>
                <a:lnTo>
                  <a:pt x="623" y="1636"/>
                </a:lnTo>
                <a:lnTo>
                  <a:pt x="786" y="1662"/>
                </a:lnTo>
                <a:lnTo>
                  <a:pt x="1573" y="1662"/>
                </a:lnTo>
                <a:lnTo>
                  <a:pt x="1573" y="1384"/>
                </a:lnTo>
                <a:lnTo>
                  <a:pt x="1410" y="1384"/>
                </a:lnTo>
              </a:path>
            </a:pathLst>
          </a:custGeom>
          <a:solidFill>
            <a:srgbClr val="FAFF8A"/>
          </a:solidFill>
          <a:ln w="126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56" name="Oval 1036"/>
          <p:cNvSpPr>
            <a:spLocks noChangeArrowheads="1"/>
          </p:cNvSpPr>
          <p:nvPr/>
        </p:nvSpPr>
        <p:spPr bwMode="auto">
          <a:xfrm>
            <a:off x="6165850" y="4257675"/>
            <a:ext cx="539750" cy="3651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57" name="AutoShape 1037"/>
          <p:cNvSpPr>
            <a:spLocks noChangeArrowheads="1"/>
          </p:cNvSpPr>
          <p:nvPr/>
        </p:nvSpPr>
        <p:spPr bwMode="auto">
          <a:xfrm>
            <a:off x="6165850" y="4357688"/>
            <a:ext cx="539750" cy="182562"/>
          </a:xfrm>
          <a:prstGeom prst="roundRect">
            <a:avLst>
              <a:gd name="adj" fmla="val 58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pPr algn="ctr">
              <a:lnSpc>
                <a:spcPct val="56000"/>
              </a:lnSpc>
              <a:spcBef>
                <a:spcPts val="413"/>
              </a:spcBef>
              <a:tabLst>
                <a:tab pos="425450" algn="l"/>
                <a:tab pos="852488" algn="l"/>
                <a:tab pos="1277938" algn="l"/>
              </a:tabLst>
            </a:pPr>
            <a:r>
              <a:rPr lang="en-GB" sz="1100" dirty="0">
                <a:latin typeface="Times" charset="0"/>
                <a:ea typeface="ＭＳ Ｐゴシック" charset="-128"/>
                <a:cs typeface="ＭＳ Ｐゴシック" charset="-128"/>
              </a:rPr>
              <a:t>iCAT</a:t>
            </a:r>
          </a:p>
        </p:txBody>
      </p:sp>
      <p:sp>
        <p:nvSpPr>
          <p:cNvPr id="31758" name="AutoShape 1038"/>
          <p:cNvSpPr>
            <a:spLocks noChangeArrowheads="1"/>
          </p:cNvSpPr>
          <p:nvPr/>
        </p:nvSpPr>
        <p:spPr bwMode="auto">
          <a:xfrm>
            <a:off x="6781800" y="4230688"/>
            <a:ext cx="319088" cy="411162"/>
          </a:xfrm>
          <a:prstGeom prst="flowChartMagneticDisk">
            <a:avLst/>
          </a:prstGeom>
          <a:solidFill>
            <a:srgbClr val="FAFF8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pPr algn="ctr"/>
            <a:endParaRPr lang="en-US" sz="1500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59" name="Freeform 1039"/>
          <p:cNvSpPr>
            <a:spLocks noChangeArrowheads="1"/>
          </p:cNvSpPr>
          <p:nvPr/>
        </p:nvSpPr>
        <p:spPr bwMode="auto">
          <a:xfrm>
            <a:off x="8674100" y="4243388"/>
            <a:ext cx="352425" cy="403225"/>
          </a:xfrm>
          <a:custGeom>
            <a:avLst/>
            <a:gdLst>
              <a:gd name="T0" fmla="*/ 2147483647 w 1640"/>
              <a:gd name="T1" fmla="*/ 2147483647 h 1663"/>
              <a:gd name="T2" fmla="*/ 2147483647 w 1640"/>
              <a:gd name="T3" fmla="*/ 2147483647 h 1663"/>
              <a:gd name="T4" fmla="*/ 2147483647 w 1640"/>
              <a:gd name="T5" fmla="*/ 2147483647 h 1663"/>
              <a:gd name="T6" fmla="*/ 2147483647 w 1640"/>
              <a:gd name="T7" fmla="*/ 2147483647 h 1663"/>
              <a:gd name="T8" fmla="*/ 2147483647 w 1640"/>
              <a:gd name="T9" fmla="*/ 2147483647 h 1663"/>
              <a:gd name="T10" fmla="*/ 2147483647 w 1640"/>
              <a:gd name="T11" fmla="*/ 2147483647 h 1663"/>
              <a:gd name="T12" fmla="*/ 2147483647 w 1640"/>
              <a:gd name="T13" fmla="*/ 2147483647 h 1663"/>
              <a:gd name="T14" fmla="*/ 2147483647 w 1640"/>
              <a:gd name="T15" fmla="*/ 2147483647 h 1663"/>
              <a:gd name="T16" fmla="*/ 2147483647 w 1640"/>
              <a:gd name="T17" fmla="*/ 2147483647 h 1663"/>
              <a:gd name="T18" fmla="*/ 2147483647 w 1640"/>
              <a:gd name="T19" fmla="*/ 2147483647 h 1663"/>
              <a:gd name="T20" fmla="*/ 2147483647 w 1640"/>
              <a:gd name="T21" fmla="*/ 0 h 1663"/>
              <a:gd name="T22" fmla="*/ 2147483647 w 1640"/>
              <a:gd name="T23" fmla="*/ 2147483647 h 1663"/>
              <a:gd name="T24" fmla="*/ 2147483647 w 1640"/>
              <a:gd name="T25" fmla="*/ 2147483647 h 1663"/>
              <a:gd name="T26" fmla="*/ 2147483647 w 1640"/>
              <a:gd name="T27" fmla="*/ 2147483647 h 1663"/>
              <a:gd name="T28" fmla="*/ 2147483647 w 1640"/>
              <a:gd name="T29" fmla="*/ 2147483647 h 1663"/>
              <a:gd name="T30" fmla="*/ 2147483647 w 1640"/>
              <a:gd name="T31" fmla="*/ 2147483647 h 1663"/>
              <a:gd name="T32" fmla="*/ 2147483647 w 1640"/>
              <a:gd name="T33" fmla="*/ 2147483647 h 1663"/>
              <a:gd name="T34" fmla="*/ 0 w 1640"/>
              <a:gd name="T35" fmla="*/ 2147483647 h 1663"/>
              <a:gd name="T36" fmla="*/ 2147483647 w 1640"/>
              <a:gd name="T37" fmla="*/ 2147483647 h 1663"/>
              <a:gd name="T38" fmla="*/ 2147483647 w 1640"/>
              <a:gd name="T39" fmla="*/ 2147483647 h 1663"/>
              <a:gd name="T40" fmla="*/ 2147483647 w 1640"/>
              <a:gd name="T41" fmla="*/ 2147483647 h 1663"/>
              <a:gd name="T42" fmla="*/ 2147483647 w 1640"/>
              <a:gd name="T43" fmla="*/ 2147483647 h 1663"/>
              <a:gd name="T44" fmla="*/ 2147483647 w 1640"/>
              <a:gd name="T45" fmla="*/ 2147483647 h 1663"/>
              <a:gd name="T46" fmla="*/ 2147483647 w 1640"/>
              <a:gd name="T47" fmla="*/ 2147483647 h 1663"/>
              <a:gd name="T48" fmla="*/ 2147483647 w 1640"/>
              <a:gd name="T49" fmla="*/ 2147483647 h 1663"/>
              <a:gd name="T50" fmla="*/ 2147483647 w 1640"/>
              <a:gd name="T51" fmla="*/ 2147483647 h 1663"/>
              <a:gd name="T52" fmla="*/ 2147483647 w 1640"/>
              <a:gd name="T53" fmla="*/ 2147483647 h 1663"/>
              <a:gd name="T54" fmla="*/ 2147483647 w 1640"/>
              <a:gd name="T55" fmla="*/ 2147483647 h 166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640"/>
              <a:gd name="T85" fmla="*/ 0 h 1663"/>
              <a:gd name="T86" fmla="*/ 1640 w 1640"/>
              <a:gd name="T87" fmla="*/ 1663 h 166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640" h="1663">
                <a:moveTo>
                  <a:pt x="1410" y="1384"/>
                </a:moveTo>
                <a:lnTo>
                  <a:pt x="1573" y="1132"/>
                </a:lnTo>
                <a:lnTo>
                  <a:pt x="1639" y="981"/>
                </a:lnTo>
                <a:lnTo>
                  <a:pt x="1639" y="831"/>
                </a:lnTo>
                <a:lnTo>
                  <a:pt x="1639" y="654"/>
                </a:lnTo>
                <a:lnTo>
                  <a:pt x="1573" y="504"/>
                </a:lnTo>
                <a:lnTo>
                  <a:pt x="1410" y="251"/>
                </a:lnTo>
                <a:lnTo>
                  <a:pt x="1277" y="150"/>
                </a:lnTo>
                <a:lnTo>
                  <a:pt x="1149" y="75"/>
                </a:lnTo>
                <a:lnTo>
                  <a:pt x="985" y="26"/>
                </a:lnTo>
                <a:lnTo>
                  <a:pt x="822" y="0"/>
                </a:lnTo>
                <a:lnTo>
                  <a:pt x="654" y="26"/>
                </a:lnTo>
                <a:lnTo>
                  <a:pt x="490" y="75"/>
                </a:lnTo>
                <a:lnTo>
                  <a:pt x="362" y="150"/>
                </a:lnTo>
                <a:lnTo>
                  <a:pt x="229" y="251"/>
                </a:lnTo>
                <a:lnTo>
                  <a:pt x="66" y="504"/>
                </a:lnTo>
                <a:lnTo>
                  <a:pt x="35" y="654"/>
                </a:lnTo>
                <a:lnTo>
                  <a:pt x="0" y="831"/>
                </a:lnTo>
                <a:lnTo>
                  <a:pt x="35" y="1008"/>
                </a:lnTo>
                <a:lnTo>
                  <a:pt x="66" y="1158"/>
                </a:lnTo>
                <a:lnTo>
                  <a:pt x="229" y="1411"/>
                </a:lnTo>
                <a:lnTo>
                  <a:pt x="362" y="1512"/>
                </a:lnTo>
                <a:lnTo>
                  <a:pt x="490" y="1587"/>
                </a:lnTo>
                <a:lnTo>
                  <a:pt x="623" y="1636"/>
                </a:lnTo>
                <a:lnTo>
                  <a:pt x="786" y="1662"/>
                </a:lnTo>
                <a:lnTo>
                  <a:pt x="1573" y="1662"/>
                </a:lnTo>
                <a:lnTo>
                  <a:pt x="1573" y="1384"/>
                </a:lnTo>
                <a:lnTo>
                  <a:pt x="1410" y="1384"/>
                </a:lnTo>
              </a:path>
            </a:pathLst>
          </a:custGeom>
          <a:solidFill>
            <a:srgbClr val="FAFF8A"/>
          </a:solidFill>
          <a:ln w="126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60" name="Oval 1040"/>
          <p:cNvSpPr>
            <a:spLocks noChangeArrowheads="1"/>
          </p:cNvSpPr>
          <p:nvPr/>
        </p:nvSpPr>
        <p:spPr bwMode="auto">
          <a:xfrm>
            <a:off x="7620000" y="4267200"/>
            <a:ext cx="585788" cy="355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61" name="AutoShape 1041"/>
          <p:cNvSpPr>
            <a:spLocks noChangeArrowheads="1"/>
          </p:cNvSpPr>
          <p:nvPr/>
        </p:nvSpPr>
        <p:spPr bwMode="auto">
          <a:xfrm>
            <a:off x="7631113" y="4370388"/>
            <a:ext cx="539750" cy="182562"/>
          </a:xfrm>
          <a:prstGeom prst="roundRect">
            <a:avLst>
              <a:gd name="adj" fmla="val 58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pPr algn="ctr">
              <a:lnSpc>
                <a:spcPct val="56000"/>
              </a:lnSpc>
              <a:spcBef>
                <a:spcPts val="413"/>
              </a:spcBef>
              <a:tabLst>
                <a:tab pos="425450" algn="l"/>
                <a:tab pos="852488" algn="l"/>
                <a:tab pos="1277938" algn="l"/>
              </a:tabLst>
            </a:pPr>
            <a:r>
              <a:rPr lang="en-GB" sz="1100" dirty="0">
                <a:latin typeface="Times" charset="0"/>
                <a:ea typeface="ＭＳ Ｐゴシック" charset="-128"/>
                <a:cs typeface="ＭＳ Ｐゴシック" charset="-128"/>
              </a:rPr>
              <a:t>iCAT</a:t>
            </a:r>
          </a:p>
        </p:txBody>
      </p:sp>
      <p:sp>
        <p:nvSpPr>
          <p:cNvPr id="31762" name="AutoShape 1042"/>
          <p:cNvSpPr>
            <a:spLocks noChangeArrowheads="1"/>
          </p:cNvSpPr>
          <p:nvPr/>
        </p:nvSpPr>
        <p:spPr bwMode="auto">
          <a:xfrm>
            <a:off x="8308975" y="4243388"/>
            <a:ext cx="319088" cy="411162"/>
          </a:xfrm>
          <a:prstGeom prst="flowChartMagneticDisk">
            <a:avLst/>
          </a:prstGeom>
          <a:solidFill>
            <a:srgbClr val="FAFF8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pPr algn="ctr"/>
            <a:endParaRPr lang="en-US" sz="1500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1043"/>
          <p:cNvGrpSpPr>
            <a:grpSpLocks/>
          </p:cNvGrpSpPr>
          <p:nvPr/>
        </p:nvGrpSpPr>
        <p:grpSpPr bwMode="auto">
          <a:xfrm>
            <a:off x="2209800" y="3165475"/>
            <a:ext cx="1196975" cy="1489075"/>
            <a:chOff x="1536" y="1994"/>
            <a:chExt cx="754" cy="938"/>
          </a:xfrm>
        </p:grpSpPr>
        <p:sp>
          <p:nvSpPr>
            <p:cNvPr id="31801" name="Line 1044"/>
            <p:cNvSpPr>
              <a:spLocks noChangeShapeType="1"/>
            </p:cNvSpPr>
            <p:nvPr/>
          </p:nvSpPr>
          <p:spPr bwMode="auto">
            <a:xfrm>
              <a:off x="1924" y="1994"/>
              <a:ext cx="0" cy="22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31281" tIns="15641" rIns="31281" bIns="15641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802" name="Line 1045"/>
            <p:cNvSpPr>
              <a:spLocks noChangeShapeType="1"/>
            </p:cNvSpPr>
            <p:nvPr/>
          </p:nvSpPr>
          <p:spPr bwMode="auto">
            <a:xfrm>
              <a:off x="2112" y="2528"/>
              <a:ext cx="0" cy="16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31281" tIns="15641" rIns="31281" bIns="15641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803" name="Rectangle 1046"/>
            <p:cNvSpPr>
              <a:spLocks noChangeArrowheads="1"/>
            </p:cNvSpPr>
            <p:nvPr/>
          </p:nvSpPr>
          <p:spPr bwMode="auto">
            <a:xfrm>
              <a:off x="1536" y="2176"/>
              <a:ext cx="754" cy="324"/>
            </a:xfrm>
            <a:prstGeom prst="rect">
              <a:avLst/>
            </a:prstGeom>
            <a:solidFill>
              <a:srgbClr val="11EA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1281" tIns="15641" rIns="31281" bIns="15641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500" b="1" dirty="0">
                  <a:latin typeface="Times New Roman" charset="0"/>
                  <a:ea typeface="ＭＳ Ｐゴシック" charset="-128"/>
                  <a:cs typeface="ＭＳ Ｐゴシック" charset="-128"/>
                </a:rPr>
                <a:t>Georgia Tech</a:t>
              </a:r>
            </a:p>
          </p:txBody>
        </p:sp>
        <p:sp>
          <p:nvSpPr>
            <p:cNvPr id="31804" name="Oval 1047"/>
            <p:cNvSpPr>
              <a:spLocks noChangeArrowheads="1"/>
            </p:cNvSpPr>
            <p:nvPr/>
          </p:nvSpPr>
          <p:spPr bwMode="auto">
            <a:xfrm>
              <a:off x="1584" y="2658"/>
              <a:ext cx="386" cy="27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1281" tIns="15641" rIns="31281" bIns="15641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805" name="AutoShape 1048"/>
            <p:cNvSpPr>
              <a:spLocks noChangeArrowheads="1"/>
            </p:cNvSpPr>
            <p:nvPr/>
          </p:nvSpPr>
          <p:spPr bwMode="auto">
            <a:xfrm>
              <a:off x="1680" y="2736"/>
              <a:ext cx="195" cy="112"/>
            </a:xfrm>
            <a:prstGeom prst="roundRect">
              <a:avLst>
                <a:gd name="adj" fmla="val 588"/>
              </a:avLst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lIns="31281" tIns="15641" rIns="31281" bIns="15641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56000"/>
                </a:lnSpc>
                <a:spcBef>
                  <a:spcPts val="413"/>
                </a:spcBef>
                <a:tabLst>
                  <a:tab pos="425450" algn="l"/>
                  <a:tab pos="852488" algn="l"/>
                  <a:tab pos="1277938" algn="l"/>
                </a:tabLst>
              </a:pPr>
              <a:r>
                <a:rPr lang="en-GB" sz="1100" dirty="0">
                  <a:latin typeface="Times" charset="0"/>
                  <a:ea typeface="ＭＳ Ｐゴシック" charset="-128"/>
                  <a:cs typeface="ＭＳ Ｐゴシック" charset="-128"/>
                </a:rPr>
                <a:t>iCAT</a:t>
              </a:r>
            </a:p>
          </p:txBody>
        </p:sp>
        <p:sp>
          <p:nvSpPr>
            <p:cNvPr id="31806" name="AutoShape 1049"/>
            <p:cNvSpPr>
              <a:spLocks noChangeArrowheads="1"/>
            </p:cNvSpPr>
            <p:nvPr/>
          </p:nvSpPr>
          <p:spPr bwMode="auto">
            <a:xfrm>
              <a:off x="2016" y="2670"/>
              <a:ext cx="201" cy="259"/>
            </a:xfrm>
            <a:prstGeom prst="flowChartMagneticDisk">
              <a:avLst/>
            </a:prstGeom>
            <a:solidFill>
              <a:srgbClr val="FAFF8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1281" tIns="15641" rIns="31281" bIns="15641" anchor="ctr">
              <a:prstTxWarp prst="textNoShape">
                <a:avLst/>
              </a:prstTxWarp>
            </a:bodyPr>
            <a:lstStyle/>
            <a:p>
              <a:pPr algn="ctr"/>
              <a:endParaRPr lang="en-US" sz="1500" dirty="0"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807" name="Line 1050"/>
            <p:cNvSpPr>
              <a:spLocks noChangeShapeType="1"/>
            </p:cNvSpPr>
            <p:nvPr/>
          </p:nvSpPr>
          <p:spPr bwMode="auto">
            <a:xfrm>
              <a:off x="1728" y="2528"/>
              <a:ext cx="0" cy="13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31281" tIns="15641" rIns="31281" bIns="15641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764" name="Line 1051"/>
          <p:cNvSpPr>
            <a:spLocks noChangeShapeType="1"/>
          </p:cNvSpPr>
          <p:nvPr/>
        </p:nvSpPr>
        <p:spPr bwMode="auto">
          <a:xfrm>
            <a:off x="6477000" y="4000500"/>
            <a:ext cx="0" cy="2698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65" name="Line 1052"/>
          <p:cNvSpPr>
            <a:spLocks noChangeShapeType="1"/>
          </p:cNvSpPr>
          <p:nvPr/>
        </p:nvSpPr>
        <p:spPr bwMode="auto">
          <a:xfrm>
            <a:off x="7902575" y="4013200"/>
            <a:ext cx="0" cy="2571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66" name="Line 1053"/>
          <p:cNvSpPr>
            <a:spLocks noChangeShapeType="1"/>
          </p:cNvSpPr>
          <p:nvPr/>
        </p:nvSpPr>
        <p:spPr bwMode="auto">
          <a:xfrm>
            <a:off x="596900" y="3124200"/>
            <a:ext cx="7789863" cy="412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3" name="Rectangle 1054"/>
          <p:cNvSpPr>
            <a:spLocks noChangeArrowheads="1"/>
          </p:cNvSpPr>
          <p:nvPr/>
        </p:nvSpPr>
        <p:spPr bwMode="auto">
          <a:xfrm>
            <a:off x="1057275" y="2298838"/>
            <a:ext cx="711358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Cambria"/>
                <a:ea typeface="+mn-ea"/>
                <a:cs typeface="Cambria"/>
              </a:rPr>
              <a:t>Federation of Seven Independent Data Grids</a:t>
            </a:r>
          </a:p>
        </p:txBody>
      </p:sp>
      <p:grpSp>
        <p:nvGrpSpPr>
          <p:cNvPr id="3" name="Group 1055"/>
          <p:cNvGrpSpPr>
            <a:grpSpLocks/>
          </p:cNvGrpSpPr>
          <p:nvPr/>
        </p:nvGrpSpPr>
        <p:grpSpPr bwMode="auto">
          <a:xfrm>
            <a:off x="1143000" y="3124200"/>
            <a:ext cx="1004888" cy="1511300"/>
            <a:chOff x="800" y="1968"/>
            <a:chExt cx="633" cy="952"/>
          </a:xfrm>
        </p:grpSpPr>
        <p:sp>
          <p:nvSpPr>
            <p:cNvPr id="31794" name="Line 1056"/>
            <p:cNvSpPr>
              <a:spLocks noChangeShapeType="1"/>
            </p:cNvSpPr>
            <p:nvPr/>
          </p:nvSpPr>
          <p:spPr bwMode="auto">
            <a:xfrm>
              <a:off x="1146" y="1968"/>
              <a:ext cx="0" cy="22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31281" tIns="15641" rIns="31281" bIns="15641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95" name="Line 1057"/>
            <p:cNvSpPr>
              <a:spLocks noChangeShapeType="1"/>
            </p:cNvSpPr>
            <p:nvPr/>
          </p:nvSpPr>
          <p:spPr bwMode="auto">
            <a:xfrm>
              <a:off x="1328" y="2502"/>
              <a:ext cx="0" cy="16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31281" tIns="15641" rIns="31281" bIns="15641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96" name="Rectangle 1058"/>
            <p:cNvSpPr>
              <a:spLocks noChangeArrowheads="1"/>
            </p:cNvSpPr>
            <p:nvPr/>
          </p:nvSpPr>
          <p:spPr bwMode="auto">
            <a:xfrm>
              <a:off x="824" y="2178"/>
              <a:ext cx="575" cy="324"/>
            </a:xfrm>
            <a:prstGeom prst="rect">
              <a:avLst/>
            </a:prstGeom>
            <a:solidFill>
              <a:srgbClr val="11EA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1281" tIns="15641" rIns="31281" bIns="15641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500" b="1" dirty="0">
                  <a:latin typeface="Times New Roman" charset="0"/>
                  <a:ea typeface="ＭＳ Ｐゴシック" charset="-128"/>
                  <a:cs typeface="ＭＳ Ｐゴシック" charset="-128"/>
                </a:rPr>
                <a:t>NARA II</a:t>
              </a:r>
            </a:p>
          </p:txBody>
        </p:sp>
        <p:sp>
          <p:nvSpPr>
            <p:cNvPr id="31797" name="Oval 1059"/>
            <p:cNvSpPr>
              <a:spLocks noChangeArrowheads="1"/>
            </p:cNvSpPr>
            <p:nvPr/>
          </p:nvSpPr>
          <p:spPr bwMode="auto">
            <a:xfrm>
              <a:off x="800" y="2644"/>
              <a:ext cx="386" cy="27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1281" tIns="15641" rIns="31281" bIns="15641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98" name="AutoShape 1060"/>
            <p:cNvSpPr>
              <a:spLocks noChangeArrowheads="1"/>
            </p:cNvSpPr>
            <p:nvPr/>
          </p:nvSpPr>
          <p:spPr bwMode="auto">
            <a:xfrm>
              <a:off x="800" y="2725"/>
              <a:ext cx="339" cy="114"/>
            </a:xfrm>
            <a:prstGeom prst="roundRect">
              <a:avLst>
                <a:gd name="adj" fmla="val 58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31281" tIns="15641" rIns="31281" bIns="15641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56000"/>
                </a:lnSpc>
                <a:spcBef>
                  <a:spcPts val="413"/>
                </a:spcBef>
                <a:tabLst>
                  <a:tab pos="425450" algn="l"/>
                  <a:tab pos="852488" algn="l"/>
                  <a:tab pos="1277938" algn="l"/>
                </a:tabLst>
              </a:pPr>
              <a:r>
                <a:rPr lang="en-GB" sz="1100" dirty="0">
                  <a:latin typeface="Times" charset="0"/>
                  <a:ea typeface="ＭＳ Ｐゴシック" charset="-128"/>
                  <a:cs typeface="ＭＳ Ｐゴシック" charset="-128"/>
                </a:rPr>
                <a:t>iCAT</a:t>
              </a:r>
            </a:p>
          </p:txBody>
        </p:sp>
        <p:sp>
          <p:nvSpPr>
            <p:cNvPr id="31799" name="AutoShape 1061"/>
            <p:cNvSpPr>
              <a:spLocks noChangeArrowheads="1"/>
            </p:cNvSpPr>
            <p:nvPr/>
          </p:nvSpPr>
          <p:spPr bwMode="auto">
            <a:xfrm>
              <a:off x="1232" y="2644"/>
              <a:ext cx="201" cy="259"/>
            </a:xfrm>
            <a:prstGeom prst="flowChartMagneticDisk">
              <a:avLst/>
            </a:prstGeom>
            <a:solidFill>
              <a:srgbClr val="FAFF8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1281" tIns="15641" rIns="31281" bIns="15641" anchor="ctr">
              <a:prstTxWarp prst="textNoShape">
                <a:avLst/>
              </a:prstTxWarp>
            </a:bodyPr>
            <a:lstStyle/>
            <a:p>
              <a:pPr algn="ctr"/>
              <a:endParaRPr lang="en-US" sz="1500" dirty="0"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800" name="Line 1062"/>
            <p:cNvSpPr>
              <a:spLocks noChangeShapeType="1"/>
            </p:cNvSpPr>
            <p:nvPr/>
          </p:nvSpPr>
          <p:spPr bwMode="auto">
            <a:xfrm>
              <a:off x="1003" y="2502"/>
              <a:ext cx="0" cy="13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31281" tIns="15641" rIns="31281" bIns="15641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769" name="Line 1063"/>
          <p:cNvSpPr>
            <a:spLocks noChangeShapeType="1"/>
          </p:cNvSpPr>
          <p:nvPr/>
        </p:nvSpPr>
        <p:spPr bwMode="auto">
          <a:xfrm>
            <a:off x="600075" y="3124200"/>
            <a:ext cx="0" cy="3587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70" name="Line 1064"/>
          <p:cNvSpPr>
            <a:spLocks noChangeShapeType="1"/>
          </p:cNvSpPr>
          <p:nvPr/>
        </p:nvSpPr>
        <p:spPr bwMode="auto">
          <a:xfrm>
            <a:off x="920750" y="3971925"/>
            <a:ext cx="0" cy="2571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71" name="Rectangle 1065"/>
          <p:cNvSpPr>
            <a:spLocks noChangeArrowheads="1"/>
          </p:cNvSpPr>
          <p:nvPr/>
        </p:nvSpPr>
        <p:spPr bwMode="auto">
          <a:xfrm>
            <a:off x="144463" y="3457575"/>
            <a:ext cx="912812" cy="514350"/>
          </a:xfrm>
          <a:prstGeom prst="rect">
            <a:avLst/>
          </a:prstGeom>
          <a:solidFill>
            <a:srgbClr val="11E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pPr algn="ctr"/>
            <a:r>
              <a:rPr lang="en-US" sz="1500" b="1" dirty="0">
                <a:latin typeface="Times New Roman" charset="0"/>
                <a:ea typeface="ＭＳ Ｐゴシック" charset="-128"/>
                <a:cs typeface="ＭＳ Ｐゴシック" charset="-128"/>
              </a:rPr>
              <a:t>NARA I</a:t>
            </a:r>
          </a:p>
        </p:txBody>
      </p:sp>
      <p:sp>
        <p:nvSpPr>
          <p:cNvPr id="31772" name="Oval 1066"/>
          <p:cNvSpPr>
            <a:spLocks noChangeArrowheads="1"/>
          </p:cNvSpPr>
          <p:nvPr/>
        </p:nvSpPr>
        <p:spPr bwMode="auto">
          <a:xfrm>
            <a:off x="76200" y="4178300"/>
            <a:ext cx="604838" cy="4302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73" name="AutoShape 1067"/>
          <p:cNvSpPr>
            <a:spLocks noChangeArrowheads="1"/>
          </p:cNvSpPr>
          <p:nvPr/>
        </p:nvSpPr>
        <p:spPr bwMode="auto">
          <a:xfrm>
            <a:off x="134938" y="4325938"/>
            <a:ext cx="538162" cy="180975"/>
          </a:xfrm>
          <a:prstGeom prst="roundRect">
            <a:avLst>
              <a:gd name="adj" fmla="val 58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pPr algn="ctr">
              <a:lnSpc>
                <a:spcPct val="56000"/>
              </a:lnSpc>
              <a:spcBef>
                <a:spcPts val="413"/>
              </a:spcBef>
              <a:tabLst>
                <a:tab pos="425450" algn="l"/>
                <a:tab pos="852488" algn="l"/>
                <a:tab pos="1277938" algn="l"/>
              </a:tabLst>
            </a:pPr>
            <a:r>
              <a:rPr lang="en-GB" sz="1100" dirty="0">
                <a:latin typeface="Times" charset="0"/>
                <a:ea typeface="ＭＳ Ｐゴシック" charset="-128"/>
                <a:cs typeface="ＭＳ Ｐゴシック" charset="-128"/>
              </a:rPr>
              <a:t>iCAT</a:t>
            </a:r>
          </a:p>
        </p:txBody>
      </p:sp>
      <p:sp>
        <p:nvSpPr>
          <p:cNvPr id="31774" name="AutoShape 1068"/>
          <p:cNvSpPr>
            <a:spLocks noChangeArrowheads="1"/>
          </p:cNvSpPr>
          <p:nvPr/>
        </p:nvSpPr>
        <p:spPr bwMode="auto">
          <a:xfrm>
            <a:off x="747713" y="4197350"/>
            <a:ext cx="319087" cy="411163"/>
          </a:xfrm>
          <a:prstGeom prst="flowChartMagneticDisk">
            <a:avLst/>
          </a:prstGeom>
          <a:solidFill>
            <a:srgbClr val="FAFF8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pPr algn="ctr"/>
            <a:endParaRPr lang="en-US" sz="1500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75" name="Line 1069"/>
          <p:cNvSpPr>
            <a:spLocks noChangeShapeType="1"/>
          </p:cNvSpPr>
          <p:nvPr/>
        </p:nvSpPr>
        <p:spPr bwMode="auto">
          <a:xfrm>
            <a:off x="373063" y="3971925"/>
            <a:ext cx="0" cy="2063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76" name="Text Box 1070"/>
          <p:cNvSpPr txBox="1">
            <a:spLocks noChangeArrowheads="1"/>
          </p:cNvSpPr>
          <p:nvPr/>
        </p:nvSpPr>
        <p:spPr bwMode="auto">
          <a:xfrm>
            <a:off x="0" y="4903175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 dirty="0">
                <a:latin typeface="Calibri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2000" dirty="0">
                <a:latin typeface="Cambria"/>
                <a:ea typeface="Cambria" charset="0"/>
                <a:cs typeface="Cambria"/>
              </a:rPr>
              <a:t>Extensible</a:t>
            </a:r>
            <a:r>
              <a:rPr lang="en-US" sz="2000" dirty="0" smtClean="0">
                <a:latin typeface="Cambria"/>
                <a:ea typeface="Cambria" charset="0"/>
                <a:cs typeface="Cambria"/>
              </a:rPr>
              <a:t> environment</a:t>
            </a:r>
            <a:r>
              <a:rPr lang="en-US" sz="2000" dirty="0">
                <a:latin typeface="Cambria"/>
                <a:ea typeface="Cambria" charset="0"/>
                <a:cs typeface="Cambria"/>
              </a:rPr>
              <a:t>: can federate with </a:t>
            </a:r>
            <a:r>
              <a:rPr lang="en-US" sz="2000" dirty="0" smtClean="0">
                <a:latin typeface="Cambria"/>
                <a:ea typeface="Cambria" charset="0"/>
                <a:cs typeface="Cambria"/>
              </a:rPr>
              <a:t>additional</a:t>
            </a:r>
            <a:r>
              <a:rPr lang="en-US" sz="2000" dirty="0" smtClean="0">
                <a:latin typeface="Cambria"/>
                <a:ea typeface="Cambria" charset="0"/>
                <a:cs typeface="Cambria"/>
              </a:rPr>
              <a:t> </a:t>
            </a:r>
            <a:r>
              <a:rPr lang="en-US" sz="2000" dirty="0" smtClean="0">
                <a:latin typeface="Cambria"/>
                <a:ea typeface="Cambria" charset="0"/>
                <a:cs typeface="Cambria"/>
              </a:rPr>
              <a:t>research &amp; education sites</a:t>
            </a:r>
          </a:p>
          <a:p>
            <a:pPr>
              <a:buSzPct val="114000"/>
              <a:buFont typeface="Arial" charset="0"/>
              <a:buChar char="•"/>
            </a:pPr>
            <a:r>
              <a:rPr lang="en-US" sz="2000" dirty="0">
                <a:latin typeface="Cambria"/>
                <a:ea typeface="Cambria" charset="0"/>
                <a:cs typeface="Cambria"/>
              </a:rPr>
              <a:t> </a:t>
            </a:r>
            <a:r>
              <a:rPr lang="en-US" sz="2000" dirty="0" smtClean="0">
                <a:latin typeface="Cambria"/>
                <a:ea typeface="Cambria" charset="0"/>
                <a:cs typeface="Cambria"/>
              </a:rPr>
              <a:t>  Each </a:t>
            </a:r>
            <a:r>
              <a:rPr lang="en-US" sz="2000" dirty="0">
                <a:latin typeface="Cambria"/>
                <a:ea typeface="Cambria" charset="0"/>
                <a:cs typeface="Cambria"/>
              </a:rPr>
              <a:t>data grid uses different vendor products.</a:t>
            </a:r>
          </a:p>
        </p:txBody>
      </p:sp>
      <p:grpSp>
        <p:nvGrpSpPr>
          <p:cNvPr id="4" name="Group 1071"/>
          <p:cNvGrpSpPr>
            <a:grpSpLocks/>
          </p:cNvGrpSpPr>
          <p:nvPr/>
        </p:nvGrpSpPr>
        <p:grpSpPr bwMode="auto">
          <a:xfrm>
            <a:off x="3581400" y="3152775"/>
            <a:ext cx="1196975" cy="1484313"/>
            <a:chOff x="2384" y="1986"/>
            <a:chExt cx="754" cy="935"/>
          </a:xfrm>
        </p:grpSpPr>
        <p:sp>
          <p:nvSpPr>
            <p:cNvPr id="31789" name="Line 1072"/>
            <p:cNvSpPr>
              <a:spLocks noChangeShapeType="1"/>
            </p:cNvSpPr>
            <p:nvPr/>
          </p:nvSpPr>
          <p:spPr bwMode="auto">
            <a:xfrm>
              <a:off x="2796" y="1986"/>
              <a:ext cx="0" cy="22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31281" tIns="15641" rIns="31281" bIns="15641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90" name="Line 1073"/>
            <p:cNvSpPr>
              <a:spLocks noChangeShapeType="1"/>
            </p:cNvSpPr>
            <p:nvPr/>
          </p:nvSpPr>
          <p:spPr bwMode="auto">
            <a:xfrm>
              <a:off x="2912" y="2520"/>
              <a:ext cx="0" cy="16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31281" tIns="15641" rIns="31281" bIns="15641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91" name="Rectangle 1074"/>
            <p:cNvSpPr>
              <a:spLocks noChangeArrowheads="1"/>
            </p:cNvSpPr>
            <p:nvPr/>
          </p:nvSpPr>
          <p:spPr bwMode="auto">
            <a:xfrm>
              <a:off x="2384" y="2182"/>
              <a:ext cx="754" cy="324"/>
            </a:xfrm>
            <a:prstGeom prst="rect">
              <a:avLst/>
            </a:prstGeom>
            <a:solidFill>
              <a:srgbClr val="11EA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1281" tIns="15641" rIns="31281" bIns="15641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500" b="1" dirty="0">
                  <a:latin typeface="Times New Roman" charset="0"/>
                  <a:ea typeface="ＭＳ Ｐゴシック" charset="-128"/>
                  <a:cs typeface="ＭＳ Ｐゴシック" charset="-128"/>
                </a:rPr>
                <a:t>Rocket Center</a:t>
              </a:r>
            </a:p>
          </p:txBody>
        </p:sp>
        <p:sp>
          <p:nvSpPr>
            <p:cNvPr id="31792" name="AutoShape 1077"/>
            <p:cNvSpPr>
              <a:spLocks noChangeArrowheads="1"/>
            </p:cNvSpPr>
            <p:nvPr/>
          </p:nvSpPr>
          <p:spPr bwMode="auto">
            <a:xfrm>
              <a:off x="2816" y="2662"/>
              <a:ext cx="201" cy="259"/>
            </a:xfrm>
            <a:prstGeom prst="flowChartMagneticDisk">
              <a:avLst/>
            </a:prstGeom>
            <a:solidFill>
              <a:srgbClr val="FAFF8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1281" tIns="15641" rIns="31281" bIns="15641" anchor="ctr">
              <a:prstTxWarp prst="textNoShape">
                <a:avLst/>
              </a:prstTxWarp>
            </a:bodyPr>
            <a:lstStyle/>
            <a:p>
              <a:pPr algn="ctr"/>
              <a:endParaRPr lang="en-US" sz="1500" dirty="0"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93" name="Line 1078"/>
            <p:cNvSpPr>
              <a:spLocks noChangeShapeType="1"/>
            </p:cNvSpPr>
            <p:nvPr/>
          </p:nvSpPr>
          <p:spPr bwMode="auto">
            <a:xfrm>
              <a:off x="2528" y="2520"/>
              <a:ext cx="0" cy="17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31281" tIns="15641" rIns="31281" bIns="15641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778" name="Line 1079"/>
          <p:cNvSpPr>
            <a:spLocks noChangeShapeType="1"/>
          </p:cNvSpPr>
          <p:nvPr/>
        </p:nvSpPr>
        <p:spPr bwMode="auto">
          <a:xfrm>
            <a:off x="5464175" y="3162300"/>
            <a:ext cx="0" cy="3587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79" name="Line 1080"/>
          <p:cNvSpPr>
            <a:spLocks noChangeShapeType="1"/>
          </p:cNvSpPr>
          <p:nvPr/>
        </p:nvSpPr>
        <p:spPr bwMode="auto">
          <a:xfrm>
            <a:off x="5486400" y="4010025"/>
            <a:ext cx="0" cy="2571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80" name="Rectangle 1081"/>
          <p:cNvSpPr>
            <a:spLocks noChangeArrowheads="1"/>
          </p:cNvSpPr>
          <p:nvPr/>
        </p:nvSpPr>
        <p:spPr bwMode="auto">
          <a:xfrm>
            <a:off x="4914900" y="3473450"/>
            <a:ext cx="1181100" cy="514350"/>
          </a:xfrm>
          <a:prstGeom prst="rect">
            <a:avLst/>
          </a:prstGeom>
          <a:solidFill>
            <a:srgbClr val="11E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pPr algn="ctr"/>
            <a:r>
              <a:rPr lang="en-US" sz="1500" b="1" dirty="0">
                <a:latin typeface="Times New Roman" charset="0"/>
                <a:ea typeface="ＭＳ Ｐゴシック" charset="-128"/>
                <a:cs typeface="ＭＳ Ｐゴシック" charset="-128"/>
              </a:rPr>
              <a:t>UNC</a:t>
            </a:r>
          </a:p>
        </p:txBody>
      </p:sp>
      <p:sp>
        <p:nvSpPr>
          <p:cNvPr id="31781" name="Oval 1082"/>
          <p:cNvSpPr>
            <a:spLocks noChangeArrowheads="1"/>
          </p:cNvSpPr>
          <p:nvPr/>
        </p:nvSpPr>
        <p:spPr bwMode="auto">
          <a:xfrm>
            <a:off x="4724400" y="4219575"/>
            <a:ext cx="558800" cy="4286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82" name="AutoShape 1083"/>
          <p:cNvSpPr>
            <a:spLocks noChangeArrowheads="1"/>
          </p:cNvSpPr>
          <p:nvPr/>
        </p:nvSpPr>
        <p:spPr bwMode="auto">
          <a:xfrm>
            <a:off x="4724400" y="4343400"/>
            <a:ext cx="538163" cy="180975"/>
          </a:xfrm>
          <a:prstGeom prst="roundRect">
            <a:avLst>
              <a:gd name="adj" fmla="val 58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pPr algn="ctr">
              <a:lnSpc>
                <a:spcPct val="56000"/>
              </a:lnSpc>
              <a:spcBef>
                <a:spcPts val="413"/>
              </a:spcBef>
              <a:tabLst>
                <a:tab pos="425450" algn="l"/>
                <a:tab pos="852488" algn="l"/>
                <a:tab pos="1277938" algn="l"/>
              </a:tabLst>
            </a:pPr>
            <a:r>
              <a:rPr lang="en-GB" sz="1100" dirty="0">
                <a:latin typeface="Times" charset="0"/>
                <a:ea typeface="ＭＳ Ｐゴシック" charset="-128"/>
                <a:cs typeface="ＭＳ Ｐゴシック" charset="-128"/>
              </a:rPr>
              <a:t>iCAT</a:t>
            </a:r>
          </a:p>
        </p:txBody>
      </p:sp>
      <p:sp>
        <p:nvSpPr>
          <p:cNvPr id="31783" name="AutoShape 1084"/>
          <p:cNvSpPr>
            <a:spLocks noChangeArrowheads="1"/>
          </p:cNvSpPr>
          <p:nvPr/>
        </p:nvSpPr>
        <p:spPr bwMode="auto">
          <a:xfrm>
            <a:off x="5334000" y="4235450"/>
            <a:ext cx="319088" cy="411163"/>
          </a:xfrm>
          <a:prstGeom prst="flowChartMagneticDisk">
            <a:avLst/>
          </a:prstGeom>
          <a:solidFill>
            <a:srgbClr val="FAFF8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pPr algn="ctr"/>
            <a:endParaRPr lang="en-US" sz="1500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84" name="Line 1085"/>
          <p:cNvSpPr>
            <a:spLocks noChangeShapeType="1"/>
          </p:cNvSpPr>
          <p:nvPr/>
        </p:nvSpPr>
        <p:spPr bwMode="auto">
          <a:xfrm>
            <a:off x="5029200" y="4010025"/>
            <a:ext cx="0" cy="2095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85" name="Freeform 1035"/>
          <p:cNvSpPr>
            <a:spLocks noChangeArrowheads="1"/>
          </p:cNvSpPr>
          <p:nvPr/>
        </p:nvSpPr>
        <p:spPr bwMode="auto">
          <a:xfrm>
            <a:off x="5715000" y="4244975"/>
            <a:ext cx="352425" cy="403225"/>
          </a:xfrm>
          <a:custGeom>
            <a:avLst/>
            <a:gdLst>
              <a:gd name="T0" fmla="*/ 2147483647 w 1640"/>
              <a:gd name="T1" fmla="*/ 2147483647 h 1663"/>
              <a:gd name="T2" fmla="*/ 2147483647 w 1640"/>
              <a:gd name="T3" fmla="*/ 2147483647 h 1663"/>
              <a:gd name="T4" fmla="*/ 2147483647 w 1640"/>
              <a:gd name="T5" fmla="*/ 2147483647 h 1663"/>
              <a:gd name="T6" fmla="*/ 2147483647 w 1640"/>
              <a:gd name="T7" fmla="*/ 2147483647 h 1663"/>
              <a:gd name="T8" fmla="*/ 2147483647 w 1640"/>
              <a:gd name="T9" fmla="*/ 2147483647 h 1663"/>
              <a:gd name="T10" fmla="*/ 2147483647 w 1640"/>
              <a:gd name="T11" fmla="*/ 2147483647 h 1663"/>
              <a:gd name="T12" fmla="*/ 2147483647 w 1640"/>
              <a:gd name="T13" fmla="*/ 2147483647 h 1663"/>
              <a:gd name="T14" fmla="*/ 2147483647 w 1640"/>
              <a:gd name="T15" fmla="*/ 2147483647 h 1663"/>
              <a:gd name="T16" fmla="*/ 2147483647 w 1640"/>
              <a:gd name="T17" fmla="*/ 2147483647 h 1663"/>
              <a:gd name="T18" fmla="*/ 2147483647 w 1640"/>
              <a:gd name="T19" fmla="*/ 2147483647 h 1663"/>
              <a:gd name="T20" fmla="*/ 2147483647 w 1640"/>
              <a:gd name="T21" fmla="*/ 0 h 1663"/>
              <a:gd name="T22" fmla="*/ 2147483647 w 1640"/>
              <a:gd name="T23" fmla="*/ 2147483647 h 1663"/>
              <a:gd name="T24" fmla="*/ 2147483647 w 1640"/>
              <a:gd name="T25" fmla="*/ 2147483647 h 1663"/>
              <a:gd name="T26" fmla="*/ 2147483647 w 1640"/>
              <a:gd name="T27" fmla="*/ 2147483647 h 1663"/>
              <a:gd name="T28" fmla="*/ 2147483647 w 1640"/>
              <a:gd name="T29" fmla="*/ 2147483647 h 1663"/>
              <a:gd name="T30" fmla="*/ 2147483647 w 1640"/>
              <a:gd name="T31" fmla="*/ 2147483647 h 1663"/>
              <a:gd name="T32" fmla="*/ 2147483647 w 1640"/>
              <a:gd name="T33" fmla="*/ 2147483647 h 1663"/>
              <a:gd name="T34" fmla="*/ 0 w 1640"/>
              <a:gd name="T35" fmla="*/ 2147483647 h 1663"/>
              <a:gd name="T36" fmla="*/ 2147483647 w 1640"/>
              <a:gd name="T37" fmla="*/ 2147483647 h 1663"/>
              <a:gd name="T38" fmla="*/ 2147483647 w 1640"/>
              <a:gd name="T39" fmla="*/ 2147483647 h 1663"/>
              <a:gd name="T40" fmla="*/ 2147483647 w 1640"/>
              <a:gd name="T41" fmla="*/ 2147483647 h 1663"/>
              <a:gd name="T42" fmla="*/ 2147483647 w 1640"/>
              <a:gd name="T43" fmla="*/ 2147483647 h 1663"/>
              <a:gd name="T44" fmla="*/ 2147483647 w 1640"/>
              <a:gd name="T45" fmla="*/ 2147483647 h 1663"/>
              <a:gd name="T46" fmla="*/ 2147483647 w 1640"/>
              <a:gd name="T47" fmla="*/ 2147483647 h 1663"/>
              <a:gd name="T48" fmla="*/ 2147483647 w 1640"/>
              <a:gd name="T49" fmla="*/ 2147483647 h 1663"/>
              <a:gd name="T50" fmla="*/ 2147483647 w 1640"/>
              <a:gd name="T51" fmla="*/ 2147483647 h 1663"/>
              <a:gd name="T52" fmla="*/ 2147483647 w 1640"/>
              <a:gd name="T53" fmla="*/ 2147483647 h 1663"/>
              <a:gd name="T54" fmla="*/ 2147483647 w 1640"/>
              <a:gd name="T55" fmla="*/ 2147483647 h 166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640"/>
              <a:gd name="T85" fmla="*/ 0 h 1663"/>
              <a:gd name="T86" fmla="*/ 1640 w 1640"/>
              <a:gd name="T87" fmla="*/ 1663 h 166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640" h="1663">
                <a:moveTo>
                  <a:pt x="1410" y="1384"/>
                </a:moveTo>
                <a:lnTo>
                  <a:pt x="1573" y="1132"/>
                </a:lnTo>
                <a:lnTo>
                  <a:pt x="1639" y="981"/>
                </a:lnTo>
                <a:lnTo>
                  <a:pt x="1639" y="831"/>
                </a:lnTo>
                <a:lnTo>
                  <a:pt x="1639" y="654"/>
                </a:lnTo>
                <a:lnTo>
                  <a:pt x="1573" y="504"/>
                </a:lnTo>
                <a:lnTo>
                  <a:pt x="1410" y="251"/>
                </a:lnTo>
                <a:lnTo>
                  <a:pt x="1277" y="150"/>
                </a:lnTo>
                <a:lnTo>
                  <a:pt x="1149" y="75"/>
                </a:lnTo>
                <a:lnTo>
                  <a:pt x="985" y="26"/>
                </a:lnTo>
                <a:lnTo>
                  <a:pt x="822" y="0"/>
                </a:lnTo>
                <a:lnTo>
                  <a:pt x="654" y="26"/>
                </a:lnTo>
                <a:lnTo>
                  <a:pt x="490" y="75"/>
                </a:lnTo>
                <a:lnTo>
                  <a:pt x="362" y="150"/>
                </a:lnTo>
                <a:lnTo>
                  <a:pt x="229" y="251"/>
                </a:lnTo>
                <a:lnTo>
                  <a:pt x="66" y="504"/>
                </a:lnTo>
                <a:lnTo>
                  <a:pt x="35" y="654"/>
                </a:lnTo>
                <a:lnTo>
                  <a:pt x="0" y="831"/>
                </a:lnTo>
                <a:lnTo>
                  <a:pt x="35" y="1008"/>
                </a:lnTo>
                <a:lnTo>
                  <a:pt x="66" y="1158"/>
                </a:lnTo>
                <a:lnTo>
                  <a:pt x="229" y="1411"/>
                </a:lnTo>
                <a:lnTo>
                  <a:pt x="362" y="1512"/>
                </a:lnTo>
                <a:lnTo>
                  <a:pt x="490" y="1587"/>
                </a:lnTo>
                <a:lnTo>
                  <a:pt x="623" y="1636"/>
                </a:lnTo>
                <a:lnTo>
                  <a:pt x="786" y="1662"/>
                </a:lnTo>
                <a:lnTo>
                  <a:pt x="1573" y="1662"/>
                </a:lnTo>
                <a:lnTo>
                  <a:pt x="1573" y="1384"/>
                </a:lnTo>
                <a:lnTo>
                  <a:pt x="1410" y="1384"/>
                </a:lnTo>
              </a:path>
            </a:pathLst>
          </a:custGeom>
          <a:solidFill>
            <a:srgbClr val="FAFF8A"/>
          </a:solidFill>
          <a:ln w="126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86" name="Line 1030"/>
          <p:cNvSpPr>
            <a:spLocks noChangeShapeType="1"/>
          </p:cNvSpPr>
          <p:nvPr/>
        </p:nvSpPr>
        <p:spPr bwMode="auto">
          <a:xfrm>
            <a:off x="5867400" y="4010025"/>
            <a:ext cx="0" cy="2571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87" name="Oval 1036"/>
          <p:cNvSpPr>
            <a:spLocks noChangeArrowheads="1"/>
          </p:cNvSpPr>
          <p:nvPr/>
        </p:nvSpPr>
        <p:spPr bwMode="auto">
          <a:xfrm>
            <a:off x="3476625" y="4219575"/>
            <a:ext cx="638175" cy="4349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88" name="AutoShape 1037"/>
          <p:cNvSpPr>
            <a:spLocks noChangeArrowheads="1"/>
          </p:cNvSpPr>
          <p:nvPr/>
        </p:nvSpPr>
        <p:spPr bwMode="auto">
          <a:xfrm>
            <a:off x="3505200" y="4343400"/>
            <a:ext cx="539750" cy="182563"/>
          </a:xfrm>
          <a:prstGeom prst="roundRect">
            <a:avLst>
              <a:gd name="adj" fmla="val 58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31281" tIns="15641" rIns="31281" bIns="15641" anchor="ctr">
            <a:prstTxWarp prst="textNoShape">
              <a:avLst/>
            </a:prstTxWarp>
          </a:bodyPr>
          <a:lstStyle/>
          <a:p>
            <a:pPr algn="ctr">
              <a:lnSpc>
                <a:spcPct val="56000"/>
              </a:lnSpc>
              <a:spcBef>
                <a:spcPts val="413"/>
              </a:spcBef>
              <a:tabLst>
                <a:tab pos="425450" algn="l"/>
                <a:tab pos="852488" algn="l"/>
                <a:tab pos="1277938" algn="l"/>
              </a:tabLst>
            </a:pPr>
            <a:r>
              <a:rPr lang="en-GB" sz="1100" dirty="0">
                <a:latin typeface="Times" charset="0"/>
                <a:ea typeface="ＭＳ Ｐゴシック" charset="-128"/>
                <a:cs typeface="ＭＳ Ｐゴシック" charset="-128"/>
              </a:rPr>
              <a:t>iCAT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216389" y="165391"/>
            <a:ext cx="8675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Federated Data Grids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iRODS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Unicode MS"/>
                <a:cs typeface="Arial Unicode MS"/>
              </a:rPr>
              <a:t>Developed by the </a:t>
            </a:r>
            <a:r>
              <a:rPr lang="en-US" i="1" dirty="0" smtClean="0">
                <a:latin typeface="Arial Unicode MS"/>
                <a:cs typeface="Arial Unicode MS"/>
              </a:rPr>
              <a:t>Data Intensive Cyber Environments</a:t>
            </a:r>
            <a:r>
              <a:rPr lang="en-US" dirty="0" smtClean="0">
                <a:latin typeface="Arial Unicode MS"/>
                <a:cs typeface="Arial Unicode MS"/>
              </a:rPr>
              <a:t> (DICE) group at UCSD and UNC</a:t>
            </a:r>
          </a:p>
          <a:p>
            <a:pPr>
              <a:buNone/>
            </a:pPr>
            <a:endParaRPr lang="en-US" sz="800" dirty="0" smtClean="0">
              <a:latin typeface="Arial Unicode MS"/>
              <a:cs typeface="Arial Unicode MS"/>
            </a:endParaRPr>
          </a:p>
          <a:p>
            <a:r>
              <a:rPr lang="en-US" dirty="0" smtClean="0">
                <a:latin typeface="Arial Unicode MS"/>
                <a:cs typeface="Arial Unicode MS"/>
              </a:rPr>
              <a:t>Based on decade-long experience of the </a:t>
            </a:r>
            <a:r>
              <a:rPr lang="en-US" i="1" dirty="0" smtClean="0">
                <a:latin typeface="Arial Unicode MS"/>
                <a:cs typeface="Arial Unicode MS"/>
              </a:rPr>
              <a:t>Storage Resource Broker </a:t>
            </a:r>
            <a:r>
              <a:rPr lang="en-US" dirty="0" smtClean="0">
                <a:latin typeface="Arial Unicode MS"/>
                <a:cs typeface="Arial Unicode MS"/>
              </a:rPr>
              <a:t>(SRB) development</a:t>
            </a:r>
          </a:p>
          <a:p>
            <a:pPr>
              <a:buNone/>
            </a:pPr>
            <a:endParaRPr lang="en-US" sz="800" dirty="0" smtClean="0">
              <a:latin typeface="Arial Unicode MS"/>
              <a:cs typeface="Arial Unicode MS"/>
            </a:endParaRPr>
          </a:p>
          <a:p>
            <a:r>
              <a:rPr lang="en-US" dirty="0" smtClean="0"/>
              <a:t>Community-driven</a:t>
            </a:r>
          </a:p>
          <a:p>
            <a:pPr>
              <a:buNone/>
            </a:pPr>
            <a:endParaRPr lang="en-US" sz="865" dirty="0" smtClean="0"/>
          </a:p>
          <a:p>
            <a:r>
              <a:rPr lang="en-US" dirty="0" smtClean="0"/>
              <a:t>Open source (BSD license)</a:t>
            </a:r>
            <a:endParaRPr lang="en-US" dirty="0" smtClean="0">
              <a:latin typeface="Arial Unicode MS"/>
              <a:cs typeface="Arial Unicode MS"/>
            </a:endParaRPr>
          </a:p>
          <a:p>
            <a:pPr>
              <a:buNone/>
            </a:pPr>
            <a:endParaRPr lang="en-US" sz="800" dirty="0" smtClean="0">
              <a:latin typeface="Arial Unicode MS"/>
              <a:cs typeface="Arial Unicode MS"/>
            </a:endParaRPr>
          </a:p>
          <a:p>
            <a:r>
              <a:rPr lang="en-US" dirty="0" smtClean="0">
                <a:latin typeface="Arial Unicode MS"/>
                <a:cs typeface="Arial Unicode MS"/>
              </a:rPr>
              <a:t>Supported by RENCI at UNC: iRODS@RENCI</a:t>
            </a:r>
          </a:p>
          <a:p>
            <a:endParaRPr lang="en-US" dirty="0" smtClean="0">
              <a:latin typeface="Arial Unicode MS"/>
              <a:cs typeface="Arial Unicode MS"/>
            </a:endParaRP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326" y="6361249"/>
            <a:ext cx="13830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DA4"/>
                </a:solidFill>
                <a:latin typeface="Copperplate Gothic Light"/>
                <a:cs typeface="Copperplate Gothic Light"/>
              </a:rPr>
              <a:t>DICE</a:t>
            </a:r>
            <a:endParaRPr lang="en-US" sz="3200" dirty="0">
              <a:solidFill>
                <a:srgbClr val="008DA4"/>
              </a:solidFill>
              <a:latin typeface="Copperplate Gothic Light"/>
              <a:cs typeface="Copperplate Gothic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20" y="2145042"/>
            <a:ext cx="8420520" cy="1143000"/>
          </a:xfrm>
        </p:spPr>
        <p:txBody>
          <a:bodyPr/>
          <a:lstStyle/>
          <a:p>
            <a:r>
              <a:rPr lang="en-US" dirty="0" smtClean="0"/>
              <a:t>Current  iRODS  Applications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20" y="-140812"/>
            <a:ext cx="8686800" cy="19190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/>
                <a:cs typeface="Cambria"/>
              </a:rPr>
              <a:t>High Availability iRODS System</a:t>
            </a:r>
            <a:br>
              <a:rPr lang="en-US" dirty="0" smtClean="0">
                <a:latin typeface="Cambria"/>
                <a:cs typeface="Cambria"/>
              </a:rPr>
            </a:br>
            <a:r>
              <a:rPr lang="en-US" sz="1200" dirty="0" smtClean="0">
                <a:latin typeface="Cambria"/>
                <a:cs typeface="Cambria"/>
              </a:rPr>
              <a:t>   </a:t>
            </a:r>
            <a:r>
              <a:rPr lang="en-US" dirty="0" smtClean="0">
                <a:latin typeface="Cambria"/>
                <a:cs typeface="Cambria"/>
              </a:rPr>
              <a:t/>
            </a:r>
            <a:br>
              <a:rPr lang="en-US" dirty="0" smtClean="0">
                <a:latin typeface="Cambria"/>
                <a:cs typeface="Cambria"/>
              </a:rPr>
            </a:br>
            <a:r>
              <a:rPr lang="en-US" sz="2400" dirty="0" smtClean="0">
                <a:latin typeface="Cambria"/>
                <a:cs typeface="Cambria"/>
              </a:rPr>
              <a:t>KEK: High Energy Accelerator Research Organization, Japan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4" name="Content Placeholder 3" descr="irods-with-director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672" r="-3672"/>
          <a:stretch>
            <a:fillRect/>
          </a:stretch>
        </p:blipFill>
        <p:spPr>
          <a:xfrm>
            <a:off x="467538" y="2296866"/>
            <a:ext cx="8510281" cy="4549703"/>
          </a:xfrm>
        </p:spPr>
      </p:pic>
      <p:sp>
        <p:nvSpPr>
          <p:cNvPr id="5" name="TextBox 4"/>
          <p:cNvSpPr txBox="1"/>
          <p:nvPr/>
        </p:nvSpPr>
        <p:spPr>
          <a:xfrm>
            <a:off x="-50321" y="1827565"/>
            <a:ext cx="9328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Unicode MS"/>
                <a:cs typeface="Arial Unicode MS"/>
              </a:rPr>
              <a:t>Redundancy and load balancing with Pgpool and Director</a:t>
            </a:r>
            <a:endParaRPr lang="en-US" sz="2800" dirty="0">
              <a:latin typeface="Arial Unicode MS"/>
              <a:cs typeface="Arial Unicode MS"/>
            </a:endParaRPr>
          </a:p>
        </p:txBody>
      </p:sp>
      <p:pic>
        <p:nvPicPr>
          <p:cNvPr id="6" name="Picture 5" descr="k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39" y="1394741"/>
            <a:ext cx="667781" cy="391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1910" y="3371136"/>
            <a:ext cx="57460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800" y="5946963"/>
            <a:ext cx="844300" cy="89960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Cambria"/>
                <a:cs typeface="Cambria"/>
              </a:rPr>
              <a:t>iRODS at Centre de Calcul de l’Institut de Physique Nucléaire et de Physique des Particules (CC-IN2P3), France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726"/>
            <a:ext cx="8229600" cy="505601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840" dirty="0" smtClean="0">
                <a:latin typeface="Arial Unicode MS"/>
                <a:cs typeface="Arial Unicode MS"/>
              </a:rPr>
              <a:t>iRODS setup</a:t>
            </a:r>
          </a:p>
          <a:p>
            <a:r>
              <a:rPr lang="en-US" dirty="0"/>
              <a:t>9 servers:</a:t>
            </a:r>
            <a:endParaRPr lang="en-US" dirty="0" smtClean="0"/>
          </a:p>
          <a:p>
            <a:pPr lvl="1"/>
            <a:r>
              <a:rPr lang="en-US" dirty="0" smtClean="0"/>
              <a:t>3 </a:t>
            </a:r>
            <a:r>
              <a:rPr lang="en-US" dirty="0"/>
              <a:t>iCAT servers (metacatalog): Linux SL4, Linux SL5</a:t>
            </a:r>
            <a:endParaRPr lang="en-US" dirty="0" smtClean="0"/>
          </a:p>
          <a:p>
            <a:pPr lvl="1"/>
            <a:r>
              <a:rPr lang="en-US" dirty="0" smtClean="0"/>
              <a:t>6 </a:t>
            </a:r>
            <a:r>
              <a:rPr lang="en-US" dirty="0"/>
              <a:t>data servers (200 TB): Sun Thor x4540, Solaris </a:t>
            </a:r>
            <a:r>
              <a:rPr lang="en-US" dirty="0" smtClean="0"/>
              <a:t>10</a:t>
            </a:r>
          </a:p>
          <a:p>
            <a:r>
              <a:rPr lang="en-US" dirty="0" smtClean="0"/>
              <a:t>Metacatalog </a:t>
            </a:r>
            <a:r>
              <a:rPr lang="en-US" dirty="0"/>
              <a:t>on a dedicated Oracle 11g </a:t>
            </a:r>
            <a:r>
              <a:rPr lang="en-US" dirty="0" smtClean="0"/>
              <a:t>cluster</a:t>
            </a:r>
          </a:p>
          <a:p>
            <a:r>
              <a:rPr lang="en-US" dirty="0" smtClean="0"/>
              <a:t>HPSS interface</a:t>
            </a:r>
          </a:p>
          <a:p>
            <a:r>
              <a:rPr lang="en-US" dirty="0" smtClean="0"/>
              <a:t>Use </a:t>
            </a:r>
            <a:r>
              <a:rPr lang="en-US" dirty="0"/>
              <a:t>of fuse-iRODS: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Fedora-</a:t>
            </a:r>
            <a:r>
              <a:rPr lang="en-US" dirty="0" smtClean="0"/>
              <a:t>Commons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legacy web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TSM</a:t>
            </a:r>
            <a:r>
              <a:rPr lang="en-US" dirty="0"/>
              <a:t>: backup of some stored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Monitoring </a:t>
            </a:r>
            <a:r>
              <a:rPr lang="en-US" dirty="0"/>
              <a:t>and restart of the services fully </a:t>
            </a:r>
            <a:r>
              <a:rPr lang="en-US" dirty="0" smtClean="0"/>
              <a:t>automated</a:t>
            </a:r>
          </a:p>
          <a:p>
            <a:r>
              <a:rPr lang="en-US" dirty="0" smtClean="0"/>
              <a:t>Automatic </a:t>
            </a:r>
            <a:r>
              <a:rPr lang="en-US" dirty="0"/>
              <a:t>weekly </a:t>
            </a:r>
            <a:r>
              <a:rPr lang="en-US" dirty="0" smtClean="0"/>
              <a:t>re-indexing </a:t>
            </a:r>
            <a:r>
              <a:rPr lang="en-US" dirty="0"/>
              <a:t>of the iCAT </a:t>
            </a:r>
            <a:r>
              <a:rPr lang="en-US" dirty="0" smtClean="0"/>
              <a:t>databases</a:t>
            </a:r>
          </a:p>
          <a:p>
            <a:r>
              <a:rPr lang="en-US" dirty="0" smtClean="0"/>
              <a:t>Accounting</a:t>
            </a:r>
            <a:r>
              <a:rPr lang="en-US" dirty="0"/>
              <a:t>: daily report on</a:t>
            </a:r>
            <a:r>
              <a:rPr lang="en-US" dirty="0" smtClean="0"/>
              <a:t> web site</a:t>
            </a:r>
            <a:endParaRPr lang="en-US" dirty="0">
              <a:latin typeface="Arial Unicode MS"/>
              <a:cs typeface="Arial Unicode MS"/>
            </a:endParaRPr>
          </a:p>
        </p:txBody>
      </p:sp>
      <p:pic>
        <p:nvPicPr>
          <p:cNvPr id="4" name="Picture 3" descr="ccin2p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535" y="1007164"/>
            <a:ext cx="1219932" cy="52863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675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CC-IN2P3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Picture 3" descr="ccin2p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347" y="562544"/>
            <a:ext cx="1219932" cy="52863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30904"/>
            <a:ext cx="8229600" cy="56065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/>
                <a:ea typeface="+mn-ea"/>
                <a:cs typeface="Arial Unicode MS"/>
              </a:rPr>
              <a:t>Communities: High Energy Physics, astrophysics, biology, biomedical, Arts and Humanities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8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/>
              <a:ea typeface="+mn-ea"/>
              <a:cs typeface="Arial Unicode M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/>
                <a:ea typeface="+mn-ea"/>
                <a:cs typeface="Arial Unicode MS"/>
              </a:rPr>
              <a:t>TIDRA: Rhône-Alpes area data grid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Courier New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DA4"/>
                </a:solidFill>
                <a:effectLst/>
                <a:uLnTx/>
                <a:uFillTx/>
                <a:latin typeface="Arial Unicode MS"/>
                <a:ea typeface="+mn-ea"/>
                <a:cs typeface="Arial Unicode MS"/>
              </a:rPr>
              <a:t>biology, biomedical applications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/>
                <a:ea typeface="+mn-ea"/>
                <a:cs typeface="Arial Unicode MS"/>
              </a:rPr>
              <a:t>animal imagery, human data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/>
                <a:ea typeface="+mn-ea"/>
                <a:cs typeface="Arial Unicode MS"/>
              </a:rPr>
              <a:t>automatic bulk metadata registration in iRODS based on DICOM files content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Courier New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DA4"/>
                </a:solidFill>
                <a:effectLst/>
                <a:uLnTx/>
                <a:uFillTx/>
                <a:latin typeface="Arial Unicode MS"/>
                <a:ea typeface="+mn-ea"/>
                <a:cs typeface="Arial Unicode MS"/>
              </a:rPr>
              <a:t>Coming soon: synchrotron data (ESRF – Grenoble)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Courier New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DA4"/>
                </a:solidFill>
                <a:effectLst/>
                <a:uLnTx/>
                <a:uFillTx/>
                <a:latin typeface="Arial Unicode MS"/>
                <a:ea typeface="+mn-ea"/>
                <a:cs typeface="Arial Unicode MS"/>
              </a:rPr>
              <a:t>3 million files registered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Courier New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DA4"/>
                </a:solidFill>
                <a:effectLst/>
                <a:uLnTx/>
                <a:uFillTx/>
                <a:latin typeface="Arial Unicode MS"/>
                <a:ea typeface="+mn-ea"/>
                <a:cs typeface="Arial Unicode MS"/>
              </a:rPr>
              <a:t>up to 60,000 connections per day on iRODS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Courier New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DA4"/>
                </a:solidFill>
                <a:effectLst/>
                <a:uLnTx/>
                <a:uFillTx/>
                <a:latin typeface="Arial Unicode MS"/>
                <a:ea typeface="+mn-ea"/>
                <a:cs typeface="Arial Unicode MS"/>
              </a:rPr>
              <a:t>authentication: using password or grid certificate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Courier New"/>
              <a:buNone/>
              <a:tabLst/>
              <a:defRPr/>
            </a:pPr>
            <a:endParaRPr kumimoji="0" lang="en-US" sz="1280" b="0" i="0" u="none" strike="noStrike" kern="1200" cap="none" spc="0" normalizeH="0" baseline="0" noProof="0" dirty="0" smtClean="0">
              <a:ln>
                <a:noFill/>
              </a:ln>
              <a:solidFill>
                <a:srgbClr val="008DA4"/>
              </a:solidFill>
              <a:effectLst/>
              <a:uLnTx/>
              <a:uFillTx/>
              <a:latin typeface="Arial Unicode MS"/>
              <a:ea typeface="+mn-ea"/>
              <a:cs typeface="Arial Unicode M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/>
                <a:ea typeface="+mn-ea"/>
                <a:cs typeface="Arial Unicode MS"/>
              </a:rPr>
              <a:t>Beginning: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Courier New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DA4"/>
                </a:solidFill>
                <a:effectLst/>
                <a:uLnTx/>
                <a:uFillTx/>
                <a:latin typeface="Arial Unicode MS"/>
                <a:ea typeface="+mn-ea"/>
                <a:cs typeface="Arial Unicode MS"/>
              </a:rPr>
              <a:t>Neuroscience: ~60 TB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Courier New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DA4"/>
                </a:solidFill>
                <a:effectLst/>
                <a:uLnTx/>
                <a:uFillTx/>
                <a:latin typeface="Arial Unicode MS"/>
                <a:ea typeface="+mn-ea"/>
                <a:cs typeface="Arial Unicode MS"/>
              </a:rPr>
              <a:t>IMXGAM: ~ 15 TB ( X and gamma ray imagery)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Courier New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DA4"/>
                </a:solidFill>
                <a:effectLst/>
                <a:uLnTx/>
                <a:uFillTx/>
                <a:latin typeface="Arial Unicode MS"/>
                <a:ea typeface="+mn-ea"/>
                <a:cs typeface="Arial Unicode MS"/>
              </a:rPr>
              <a:t>dChooz (neutrino experiment): ~ 15 TB / year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Courier New"/>
              <a:buNone/>
              <a:tabLst/>
              <a:defRPr/>
            </a:pPr>
            <a:endParaRPr kumimoji="0" lang="en-US" sz="1280" b="0" i="0" u="none" strike="noStrike" kern="1200" cap="none" spc="0" normalizeH="0" baseline="0" noProof="0" dirty="0" smtClean="0">
              <a:ln>
                <a:noFill/>
              </a:ln>
              <a:solidFill>
                <a:srgbClr val="008DA4"/>
              </a:solidFill>
              <a:effectLst/>
              <a:uLnTx/>
              <a:uFillTx/>
              <a:latin typeface="Arial Unicode MS"/>
              <a:ea typeface="+mn-ea"/>
              <a:cs typeface="Arial Unicode M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/>
                <a:ea typeface="+mn-ea"/>
                <a:cs typeface="Arial Unicode MS"/>
              </a:rPr>
              <a:t>Coming soon LSST (astro):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/>
                <a:ea typeface="+mn-ea"/>
                <a:cs typeface="Arial Unicode M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DA4"/>
                </a:solidFill>
                <a:effectLst/>
                <a:uLnTx/>
                <a:uFillTx/>
                <a:latin typeface="Arial Unicode MS"/>
                <a:ea typeface="+mn-ea"/>
                <a:cs typeface="Arial Unicode MS"/>
              </a:rPr>
              <a:t>For the electronic test-bed: ~ 10 TB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8DA4"/>
              </a:solidFill>
              <a:effectLst/>
              <a:uLnTx/>
              <a:uFillTx/>
              <a:latin typeface="Arial Unicode MS"/>
              <a:ea typeface="+mn-ea"/>
              <a:cs typeface="Arial Unicode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PetaShare and the Louisiana Optical </a:t>
            </a:r>
            <a:br>
              <a:rPr lang="en-US" dirty="0" smtClean="0">
                <a:latin typeface="Cambria"/>
                <a:cs typeface="Cambria"/>
              </a:rPr>
            </a:br>
            <a:r>
              <a:rPr lang="en-US" dirty="0" smtClean="0">
                <a:latin typeface="Cambria"/>
                <a:cs typeface="Cambria"/>
              </a:rPr>
              <a:t>                      Network Initiative (LONI)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9" y="1861677"/>
            <a:ext cx="8675513" cy="434506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 Unicode MS"/>
                <a:cs typeface="Arial Unicode MS"/>
              </a:rPr>
              <a:t>Petashare: a </a:t>
            </a:r>
            <a:r>
              <a:rPr lang="en-US" dirty="0">
                <a:latin typeface="Arial Unicode MS"/>
                <a:cs typeface="Arial Unicode MS"/>
              </a:rPr>
              <a:t>d</a:t>
            </a:r>
            <a:r>
              <a:rPr lang="en-US" dirty="0" smtClean="0">
                <a:latin typeface="Arial Unicode MS"/>
                <a:cs typeface="Arial Unicode MS"/>
              </a:rPr>
              <a:t>istributed </a:t>
            </a:r>
            <a:r>
              <a:rPr lang="en-US" dirty="0">
                <a:latin typeface="Arial Unicode MS"/>
                <a:cs typeface="Arial Unicode MS"/>
              </a:rPr>
              <a:t>d</a:t>
            </a:r>
            <a:r>
              <a:rPr lang="en-US" dirty="0" smtClean="0">
                <a:latin typeface="Arial Unicode MS"/>
                <a:cs typeface="Arial Unicode MS"/>
              </a:rPr>
              <a:t>ata </a:t>
            </a:r>
            <a:r>
              <a:rPr lang="en-US" dirty="0">
                <a:latin typeface="Arial Unicode MS"/>
                <a:cs typeface="Arial Unicode MS"/>
              </a:rPr>
              <a:t>a</a:t>
            </a:r>
            <a:r>
              <a:rPr lang="en-US" dirty="0" smtClean="0">
                <a:latin typeface="Arial Unicode MS"/>
                <a:cs typeface="Arial Unicode MS"/>
              </a:rPr>
              <a:t>rchival, analysis and visualization </a:t>
            </a:r>
            <a:r>
              <a:rPr lang="en-US" dirty="0">
                <a:latin typeface="Arial Unicode MS"/>
                <a:cs typeface="Arial Unicode MS"/>
              </a:rPr>
              <a:t>c</a:t>
            </a:r>
            <a:r>
              <a:rPr lang="en-US" dirty="0" smtClean="0">
                <a:latin typeface="Arial Unicode MS"/>
                <a:cs typeface="Arial Unicode MS"/>
              </a:rPr>
              <a:t>yberinfrastructure for data-intensive collaborative research, connected through LONI; NSF-funded</a:t>
            </a:r>
          </a:p>
          <a:p>
            <a:pPr>
              <a:buNone/>
            </a:pPr>
            <a:endParaRPr lang="en-US" sz="1548" dirty="0" smtClean="0">
              <a:latin typeface="Arial Unicode MS"/>
              <a:cs typeface="Arial Unicode MS"/>
            </a:endParaRPr>
          </a:p>
          <a:p>
            <a:r>
              <a:rPr lang="en-US" dirty="0" smtClean="0"/>
              <a:t>iRODS for </a:t>
            </a:r>
            <a:r>
              <a:rPr lang="en-US" dirty="0"/>
              <a:t>distributed </a:t>
            </a:r>
            <a:r>
              <a:rPr lang="en-US" dirty="0" smtClean="0"/>
              <a:t>data management </a:t>
            </a:r>
            <a:r>
              <a:rPr lang="en-US" dirty="0"/>
              <a:t>and </a:t>
            </a:r>
            <a:r>
              <a:rPr lang="en-US" dirty="0" smtClean="0"/>
              <a:t>storage infrastructure</a:t>
            </a:r>
          </a:p>
          <a:p>
            <a:pPr>
              <a:buNone/>
            </a:pPr>
            <a:endParaRPr lang="en-US" sz="1548" dirty="0" smtClean="0"/>
          </a:p>
          <a:p>
            <a:r>
              <a:rPr lang="en-US" dirty="0"/>
              <a:t>Novel approach: Treat data </a:t>
            </a:r>
            <a:r>
              <a:rPr lang="en-US" dirty="0" smtClean="0"/>
              <a:t>storage resources </a:t>
            </a:r>
            <a:r>
              <a:rPr lang="en-US" dirty="0"/>
              <a:t>and the tasks related </a:t>
            </a:r>
            <a:r>
              <a:rPr lang="en-US" dirty="0" smtClean="0"/>
              <a:t>to data </a:t>
            </a:r>
            <a:r>
              <a:rPr lang="en-US" dirty="0"/>
              <a:t>access as first class entities </a:t>
            </a:r>
            <a:r>
              <a:rPr lang="en-US" dirty="0" smtClean="0"/>
              <a:t>just like </a:t>
            </a:r>
            <a:r>
              <a:rPr lang="en-US" dirty="0"/>
              <a:t>computational resources </a:t>
            </a:r>
            <a:r>
              <a:rPr lang="en-US" dirty="0" smtClean="0"/>
              <a:t>and compute tasks</a:t>
            </a:r>
          </a:p>
          <a:p>
            <a:pPr>
              <a:buNone/>
            </a:pPr>
            <a:endParaRPr lang="en-US" sz="1548" dirty="0" smtClean="0"/>
          </a:p>
          <a:p>
            <a:r>
              <a:rPr lang="en-US" dirty="0"/>
              <a:t>Key technologies being developed: Data-aware </a:t>
            </a:r>
            <a:r>
              <a:rPr lang="en-US" dirty="0" smtClean="0"/>
              <a:t>storage systems</a:t>
            </a:r>
            <a:r>
              <a:rPr lang="en-US" dirty="0"/>
              <a:t>, data-aware schedulers (i.e. Stork), and cross-</a:t>
            </a:r>
            <a:r>
              <a:rPr lang="en-US" dirty="0" smtClean="0"/>
              <a:t>domain meta</a:t>
            </a:r>
            <a:r>
              <a:rPr lang="en-US" dirty="0"/>
              <a:t>-data scheme</a:t>
            </a:r>
            <a:endParaRPr lang="en-US" dirty="0">
              <a:latin typeface="Arial Unicode MS"/>
              <a:cs typeface="Arial Unicode MS"/>
            </a:endParaRPr>
          </a:p>
        </p:txBody>
      </p:sp>
      <p:pic>
        <p:nvPicPr>
          <p:cNvPr id="4" name="Picture 3" descr="petasha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20" y="816840"/>
            <a:ext cx="1289246" cy="72401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"/>
                <a:cs typeface="Cambria"/>
              </a:rPr>
              <a:t>Australian Research </a:t>
            </a:r>
            <a:r>
              <a:rPr lang="en-US" dirty="0" smtClean="0">
                <a:latin typeface="Cambria"/>
                <a:cs typeface="Cambria"/>
              </a:rPr>
              <a:t>Collaboration Services (ARCS)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Services: data, compute, collaboration </a:t>
            </a:r>
            <a:r>
              <a:rPr lang="en-US" dirty="0"/>
              <a:t>(web, video</a:t>
            </a:r>
            <a:r>
              <a:rPr lang="en-US" dirty="0" smtClean="0"/>
              <a:t>), authorization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Architecture</a:t>
            </a:r>
          </a:p>
        </p:txBody>
      </p:sp>
      <p:pic>
        <p:nvPicPr>
          <p:cNvPr id="4" name="Picture 3" descr="ar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203" y="774543"/>
            <a:ext cx="1151360" cy="554038"/>
          </a:xfrm>
          <a:prstGeom prst="rect">
            <a:avLst/>
          </a:prstGeom>
        </p:spPr>
      </p:pic>
      <p:pic>
        <p:nvPicPr>
          <p:cNvPr id="5" name="Picture 4" descr="arcs-archite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230" y="3184828"/>
            <a:ext cx="6935172" cy="315324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89" y="-31873"/>
            <a:ext cx="8675512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ARCS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473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613" dirty="0"/>
              <a:t>Web Interface (Davis)</a:t>
            </a:r>
            <a:endParaRPr lang="en-US" sz="3613" dirty="0" smtClean="0"/>
          </a:p>
          <a:p>
            <a:r>
              <a:rPr lang="en-US" dirty="0" smtClean="0"/>
              <a:t>Basic </a:t>
            </a:r>
            <a:r>
              <a:rPr lang="en-US" dirty="0"/>
              <a:t>file </a:t>
            </a:r>
            <a:r>
              <a:rPr lang="en-US" dirty="0" smtClean="0"/>
              <a:t>operations</a:t>
            </a:r>
          </a:p>
          <a:p>
            <a:r>
              <a:rPr lang="en-US" dirty="0" smtClean="0"/>
              <a:t>Metadata editing</a:t>
            </a:r>
          </a:p>
          <a:p>
            <a:r>
              <a:rPr lang="en-US" dirty="0" smtClean="0"/>
              <a:t>Permissions</a:t>
            </a:r>
          </a:p>
          <a:p>
            <a:r>
              <a:rPr lang="en-US" dirty="0" smtClean="0"/>
              <a:t>Dynamic </a:t>
            </a:r>
            <a:r>
              <a:rPr lang="en-US" dirty="0"/>
              <a:t>objects</a:t>
            </a:r>
            <a:endParaRPr lang="en-US" dirty="0" smtClean="0"/>
          </a:p>
          <a:p>
            <a:pPr lvl="1"/>
            <a:r>
              <a:rPr lang="en-US" dirty="0" smtClean="0"/>
              <a:t>Configurable </a:t>
            </a:r>
            <a:r>
              <a:rPr lang="en-US" dirty="0"/>
              <a:t>interface to run rules or </a:t>
            </a:r>
            <a:r>
              <a:rPr lang="en-US" dirty="0" smtClean="0"/>
              <a:t>for</a:t>
            </a:r>
            <a:r>
              <a:rPr lang="en-US" dirty="0"/>
              <a:t> </a:t>
            </a:r>
            <a:r>
              <a:rPr lang="en-US" dirty="0" smtClean="0"/>
              <a:t>displaying information</a:t>
            </a:r>
          </a:p>
          <a:p>
            <a:pPr lvl="1">
              <a:buNone/>
            </a:pPr>
            <a:endParaRPr lang="en-US" sz="1290" dirty="0" smtClean="0"/>
          </a:p>
          <a:p>
            <a:pPr>
              <a:buNone/>
            </a:pPr>
            <a:r>
              <a:rPr lang="en-US" sz="3613" dirty="0"/>
              <a:t>WebDAV (Davis)</a:t>
            </a:r>
            <a:endParaRPr lang="en-US" sz="3613" dirty="0" smtClean="0"/>
          </a:p>
          <a:p>
            <a:r>
              <a:rPr lang="en-US" dirty="0" smtClean="0"/>
              <a:t>Turns data fabric </a:t>
            </a:r>
            <a:r>
              <a:rPr lang="en-US" dirty="0"/>
              <a:t>into a local folder</a:t>
            </a:r>
            <a:endParaRPr lang="en-US" dirty="0" smtClean="0"/>
          </a:p>
          <a:p>
            <a:r>
              <a:rPr lang="en-US" dirty="0" smtClean="0"/>
              <a:t>Works </a:t>
            </a:r>
            <a:r>
              <a:rPr lang="en-US" dirty="0"/>
              <a:t>on Windows, Mac &amp; Linux</a:t>
            </a:r>
            <a:endParaRPr lang="en-US" dirty="0" smtClean="0"/>
          </a:p>
          <a:p>
            <a:r>
              <a:rPr lang="en-US" dirty="0" smtClean="0"/>
              <a:t>Easy </a:t>
            </a:r>
            <a:r>
              <a:rPr lang="en-US" dirty="0"/>
              <a:t>to </a:t>
            </a:r>
            <a:r>
              <a:rPr lang="en-US" dirty="0" smtClean="0"/>
              <a:t>use: drag </a:t>
            </a:r>
            <a:r>
              <a:rPr lang="en-US" dirty="0"/>
              <a:t>and drop folders/</a:t>
            </a:r>
            <a:r>
              <a:rPr lang="en-US" dirty="0" smtClean="0"/>
              <a:t>multiple files</a:t>
            </a:r>
          </a:p>
          <a:p>
            <a:pPr>
              <a:buNone/>
            </a:pPr>
            <a:endParaRPr lang="en-US" sz="1143" dirty="0" smtClean="0"/>
          </a:p>
          <a:p>
            <a:pPr>
              <a:buNone/>
            </a:pPr>
            <a:r>
              <a:rPr lang="en-US" sz="3613" dirty="0" smtClean="0"/>
              <a:t>Griffin</a:t>
            </a:r>
            <a:r>
              <a:rPr lang="en-US" dirty="0" smtClean="0"/>
              <a:t>: the GridFTP to iRODS interface; developed by ARCS</a:t>
            </a:r>
          </a:p>
        </p:txBody>
      </p:sp>
      <p:pic>
        <p:nvPicPr>
          <p:cNvPr id="4" name="Picture 3" descr="ar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111" y="861305"/>
            <a:ext cx="1151360" cy="55403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and Future</a:t>
            </a:r>
            <a:r>
              <a:rPr lang="en-US" dirty="0" smtClean="0"/>
              <a:t> Possible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NASA JPL (evaluation), Goddard</a:t>
            </a:r>
          </a:p>
          <a:p>
            <a:r>
              <a:rPr lang="en-US" dirty="0" smtClean="0"/>
              <a:t>OOI (Ocean Observatories Initiative)</a:t>
            </a:r>
          </a:p>
          <a:p>
            <a:r>
              <a:rPr lang="en-US" dirty="0" smtClean="0"/>
              <a:t>NOAA (National Climate Data Center)</a:t>
            </a:r>
          </a:p>
          <a:p>
            <a:r>
              <a:rPr lang="en-US" dirty="0" smtClean="0"/>
              <a:t>Genomics: Broad Institute, Sanger Institute (UK)</a:t>
            </a:r>
          </a:p>
          <a:p>
            <a:r>
              <a:rPr lang="en-US" dirty="0" smtClean="0"/>
              <a:t>NARA</a:t>
            </a:r>
          </a:p>
          <a:p>
            <a:r>
              <a:rPr lang="en-US" dirty="0" smtClean="0"/>
              <a:t>Bibliothèque Nationale de France</a:t>
            </a:r>
          </a:p>
          <a:p>
            <a:r>
              <a:rPr lang="en-US" dirty="0" smtClean="0"/>
              <a:t>OSG</a:t>
            </a:r>
          </a:p>
          <a:p>
            <a:r>
              <a:rPr lang="en-US" dirty="0" smtClean="0"/>
              <a:t>…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39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Some Current iRODS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Access to external databases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Netcdf integration</a:t>
            </a:r>
          </a:p>
          <a:p>
            <a:pPr>
              <a:buNone/>
            </a:pPr>
            <a:endParaRPr lang="en-US" sz="941" dirty="0" smtClean="0"/>
          </a:p>
          <a:p>
            <a:r>
              <a:rPr lang="en-US" dirty="0" err="1" smtClean="0"/>
              <a:t>iDrop</a:t>
            </a:r>
            <a:r>
              <a:rPr lang="en-US" dirty="0" smtClean="0"/>
              <a:t> client (drag and drop)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Integration with storage vendors (plug-in data grids)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Metadata capture systems (bioinformatics)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Workflow integration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RENCI now begins significant support to the DICE group in these and similar efforts.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The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228056"/>
            <a:ext cx="8675513" cy="50868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dirty="0" smtClean="0"/>
              <a:t>Data…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collection (physical or virtual)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sharing/publishing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security/</a:t>
            </a:r>
            <a:r>
              <a:rPr lang="en-US" dirty="0" smtClean="0"/>
              <a:t>integrity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</a:t>
            </a:r>
            <a:r>
              <a:rPr lang="en-US" dirty="0" smtClean="0"/>
              <a:t>uditing/accounting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metadata management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curation (of remote and local data)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preservation (remotely and locally)</a:t>
            </a:r>
          </a:p>
          <a:p>
            <a:pPr>
              <a:spcAft>
                <a:spcPts val="600"/>
              </a:spcAft>
              <a:buNone/>
            </a:pPr>
            <a:endParaRPr lang="en-US" sz="865" dirty="0" smtClean="0"/>
          </a:p>
          <a:p>
            <a:pPr algn="ctr">
              <a:spcAft>
                <a:spcPts val="600"/>
              </a:spcAft>
              <a:buNone/>
            </a:pPr>
            <a:r>
              <a:rPr lang="en-US" sz="3097" dirty="0" smtClean="0"/>
              <a:t>In a nutshell: data </a:t>
            </a:r>
            <a:r>
              <a:rPr lang="en-US" sz="3097" i="1" dirty="0" smtClean="0"/>
              <a:t>management, </a:t>
            </a:r>
            <a:r>
              <a:rPr lang="en-US" sz="3097" dirty="0" smtClean="0"/>
              <a:t>i.e. the application of data</a:t>
            </a:r>
            <a:r>
              <a:rPr lang="en-US" sz="3097" i="1" dirty="0" smtClean="0"/>
              <a:t> policy </a:t>
            </a:r>
            <a:r>
              <a:rPr lang="en-US" sz="3097" dirty="0" smtClean="0"/>
              <a:t>across the data life cycle</a:t>
            </a:r>
            <a:endParaRPr lang="en-US" sz="3097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Issues - </a:t>
            </a:r>
            <a:r>
              <a:rPr lang="en-US" sz="3600" dirty="0" smtClean="0"/>
              <a:t>Examples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88" y="1288670"/>
            <a:ext cx="8675513" cy="5121230"/>
          </a:xfrm>
        </p:spPr>
        <p:txBody>
          <a:bodyPr>
            <a:normAutofit fontScale="85000" lnSpcReduction="20000"/>
          </a:bodyPr>
          <a:lstStyle/>
          <a:p>
            <a:r>
              <a:rPr lang="en-US" sz="3294" dirty="0" smtClean="0"/>
              <a:t>Genome centers: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petabytes of data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researchers sharing data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derived data products from workflows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requirements for traceability and reproducibility (provenance and metadata management)</a:t>
            </a:r>
          </a:p>
          <a:p>
            <a:pPr lvl="1">
              <a:buNone/>
            </a:pPr>
            <a:endParaRPr lang="en-US" sz="1412" dirty="0" smtClean="0"/>
          </a:p>
          <a:p>
            <a:r>
              <a:rPr lang="en-US" sz="3294" dirty="0" smtClean="0"/>
              <a:t>NOAA’s National Climate Data Center (NCDC)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repository management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publishing public data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delivery of services with the data (to the public and to researchers)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support for climate modeling (at ORNL, …)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89" y="101891"/>
            <a:ext cx="8675512" cy="1143000"/>
          </a:xfrm>
        </p:spPr>
        <p:txBody>
          <a:bodyPr/>
          <a:lstStyle/>
          <a:p>
            <a:r>
              <a:rPr lang="en-US" dirty="0" smtClean="0"/>
              <a:t>The Issues – </a:t>
            </a:r>
            <a:r>
              <a:rPr lang="en-US" sz="3600" dirty="0" smtClean="0"/>
              <a:t>More Examples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103927"/>
            <a:ext cx="8667372" cy="548182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Streamline (automate) data movement (OSG)</a:t>
            </a:r>
          </a:p>
          <a:p>
            <a:pPr lvl="1"/>
            <a:r>
              <a:rPr lang="en-US" sz="2000" dirty="0" smtClean="0"/>
              <a:t>distributed jobs</a:t>
            </a:r>
          </a:p>
          <a:p>
            <a:pPr lvl="1"/>
            <a:r>
              <a:rPr lang="en-US" sz="2000" dirty="0" smtClean="0"/>
              <a:t>collect data results to a central location for sharing/post-processing</a:t>
            </a:r>
          </a:p>
          <a:p>
            <a:pPr lvl="1"/>
            <a:r>
              <a:rPr lang="en-US" sz="2000" dirty="0" smtClean="0"/>
              <a:t>archive data output</a:t>
            </a:r>
          </a:p>
          <a:p>
            <a:pPr lvl="1">
              <a:buNone/>
            </a:pPr>
            <a:endParaRPr lang="en-US" sz="800" dirty="0" smtClean="0"/>
          </a:p>
          <a:p>
            <a:r>
              <a:rPr lang="en-US" sz="2800" dirty="0" smtClean="0"/>
              <a:t>Institutional repositories</a:t>
            </a:r>
          </a:p>
          <a:p>
            <a:pPr lvl="1"/>
            <a:r>
              <a:rPr lang="en-US" sz="2000" dirty="0" smtClean="0"/>
              <a:t>collect a variety of data </a:t>
            </a:r>
            <a:r>
              <a:rPr lang="en-US" sz="2000" dirty="0" smtClean="0"/>
              <a:t>from a multitude of disparate sources</a:t>
            </a:r>
          </a:p>
          <a:p>
            <a:pPr lvl="1"/>
            <a:r>
              <a:rPr lang="en-US" sz="2000" dirty="0" smtClean="0"/>
              <a:t>manage collections independently:</a:t>
            </a:r>
          </a:p>
          <a:p>
            <a:pPr lvl="2"/>
            <a:r>
              <a:rPr lang="en-US" sz="1800" dirty="0" smtClean="0"/>
              <a:t>some public collections</a:t>
            </a:r>
          </a:p>
          <a:p>
            <a:pPr lvl="2"/>
            <a:r>
              <a:rPr lang="en-US" sz="1800" dirty="0" smtClean="0"/>
              <a:t>some collections shared between select user or institutional groups (across administrative boundaries)</a:t>
            </a:r>
          </a:p>
          <a:p>
            <a:pPr lvl="2"/>
            <a:r>
              <a:rPr lang="en-US" sz="1800" dirty="0" smtClean="0"/>
              <a:t>varying life spans</a:t>
            </a:r>
          </a:p>
          <a:p>
            <a:pPr lvl="2"/>
            <a:r>
              <a:rPr lang="en-US" sz="1800" dirty="0" smtClean="0"/>
              <a:t>some privacy-protected data (legal issues)</a:t>
            </a:r>
          </a:p>
          <a:p>
            <a:pPr lvl="2"/>
            <a:r>
              <a:rPr lang="en-US" sz="1800" dirty="0" smtClean="0"/>
              <a:t>different integrity requirements</a:t>
            </a:r>
          </a:p>
          <a:p>
            <a:pPr lvl="2"/>
            <a:r>
              <a:rPr lang="en-US" sz="1800" dirty="0" smtClean="0"/>
              <a:t>break-the-glass scenarios (emergency management) – access permissions change as a function of state information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iRODS as a Data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8" y="1314904"/>
            <a:ext cx="8675513" cy="472967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Sharing data across:</a:t>
            </a:r>
          </a:p>
          <a:p>
            <a:pPr lvl="1"/>
            <a:r>
              <a:rPr lang="en-US" dirty="0" smtClean="0"/>
              <a:t>geographic and institutional boundaries</a:t>
            </a:r>
          </a:p>
          <a:p>
            <a:pPr lvl="1"/>
            <a:r>
              <a:rPr lang="en-US" dirty="0" smtClean="0"/>
              <a:t>heterogeneous resources (hardware/software)</a:t>
            </a:r>
          </a:p>
          <a:p>
            <a:pPr lvl="1">
              <a:buNone/>
            </a:pPr>
            <a:endParaRPr lang="en-US" sz="865" dirty="0" smtClean="0"/>
          </a:p>
          <a:p>
            <a:r>
              <a:rPr lang="en-US" dirty="0" smtClean="0"/>
              <a:t>Virtual collections of distributed data</a:t>
            </a:r>
          </a:p>
          <a:p>
            <a:pPr>
              <a:buNone/>
            </a:pPr>
            <a:endParaRPr lang="en-US" sz="865" dirty="0" smtClean="0"/>
          </a:p>
          <a:p>
            <a:r>
              <a:rPr lang="en-US" dirty="0" smtClean="0"/>
              <a:t>Global name spaces </a:t>
            </a:r>
          </a:p>
          <a:p>
            <a:pPr lvl="1"/>
            <a:r>
              <a:rPr lang="en-US" dirty="0" smtClean="0"/>
              <a:t>data/files</a:t>
            </a:r>
          </a:p>
          <a:p>
            <a:pPr lvl="1"/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storage</a:t>
            </a:r>
          </a:p>
          <a:p>
            <a:pPr lvl="1">
              <a:buNone/>
            </a:pPr>
            <a:endParaRPr lang="en-US" sz="865" dirty="0" smtClean="0"/>
          </a:p>
          <a:p>
            <a:r>
              <a:rPr lang="en-US" dirty="0" smtClean="0"/>
              <a:t>Metadata catalogue (iCAT) manages mappings between logical and physical name spaces</a:t>
            </a:r>
          </a:p>
          <a:p>
            <a:pPr>
              <a:buNone/>
            </a:pPr>
            <a:endParaRPr lang="en-US" sz="941" dirty="0" smtClean="0"/>
          </a:p>
          <a:p>
            <a:r>
              <a:rPr lang="en-US" dirty="0" smtClean="0"/>
              <a:t>Beyond </a:t>
            </a:r>
            <a:r>
              <a:rPr lang="en-US" dirty="0" smtClean="0"/>
              <a:t>a single-site repository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n 7"/>
          <p:cNvSpPr/>
          <p:nvPr/>
        </p:nvSpPr>
        <p:spPr>
          <a:xfrm>
            <a:off x="78673" y="3641120"/>
            <a:ext cx="2652296" cy="1157513"/>
          </a:xfrm>
          <a:prstGeom prst="can">
            <a:avLst>
              <a:gd name="adj" fmla="val 15291"/>
            </a:avLst>
          </a:prstGeom>
          <a:solidFill>
            <a:srgbClr val="D5D5D5"/>
          </a:solidFill>
          <a:ln>
            <a:solidFill>
              <a:schemeClr val="tx1"/>
            </a:solidFill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My Data:</a:t>
            </a: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lang="en-US" sz="2000" i="1" dirty="0" smtClean="0">
                <a:solidFill>
                  <a:schemeClr val="tx1"/>
                </a:solidFill>
                <a:latin typeface="Arial"/>
                <a:cs typeface="Arial"/>
              </a:rPr>
              <a:t>isk, tape, database, filesystem, etc.</a:t>
            </a:r>
            <a:endParaRPr lang="en-US" sz="2000" i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Can 8"/>
          <p:cNvSpPr/>
          <p:nvPr/>
        </p:nvSpPr>
        <p:spPr>
          <a:xfrm>
            <a:off x="3318715" y="3641120"/>
            <a:ext cx="2539926" cy="1157513"/>
          </a:xfrm>
          <a:prstGeom prst="can">
            <a:avLst>
              <a:gd name="adj" fmla="val 15323"/>
            </a:avLst>
          </a:prstGeom>
          <a:solidFill>
            <a:srgbClr val="D5D5D5"/>
          </a:solidFill>
          <a:ln>
            <a:solidFill>
              <a:schemeClr val="tx1"/>
            </a:solidFill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My Data:</a:t>
            </a: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Arial"/>
                <a:cs typeface="Arial"/>
              </a:rPr>
              <a:t>disk, tape, database, filesystem, etc.</a:t>
            </a:r>
          </a:p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Can 9"/>
          <p:cNvSpPr/>
          <p:nvPr/>
        </p:nvSpPr>
        <p:spPr>
          <a:xfrm>
            <a:off x="6577919" y="3641119"/>
            <a:ext cx="2461253" cy="1157514"/>
          </a:xfrm>
          <a:prstGeom prst="can">
            <a:avLst>
              <a:gd name="adj" fmla="val 17233"/>
            </a:avLst>
          </a:prstGeom>
          <a:solidFill>
            <a:srgbClr val="D5D5D5"/>
          </a:solidFill>
          <a:ln>
            <a:solidFill>
              <a:schemeClr val="tx1"/>
            </a:solidFill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Partner’s Data</a:t>
            </a:r>
          </a:p>
          <a:p>
            <a:pPr algn="ctr"/>
            <a:r>
              <a:rPr lang="en-US" sz="2000" i="1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</a:rPr>
              <a:t>emote disk, tape, filesystem, etc.</a:t>
            </a:r>
            <a:endParaRPr lang="en-US" sz="20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>
            <a:stCxn id="24" idx="2"/>
          </p:cNvCxnSpPr>
          <p:nvPr/>
        </p:nvCxnSpPr>
        <p:spPr>
          <a:xfrm rot="16200000" flipH="1" flipV="1">
            <a:off x="1759077" y="1066123"/>
            <a:ext cx="2097129" cy="318772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4" idx="2"/>
          </p:cNvCxnSpPr>
          <p:nvPr/>
        </p:nvCxnSpPr>
        <p:spPr>
          <a:xfrm rot="16200000" flipH="1">
            <a:off x="5147505" y="865415"/>
            <a:ext cx="2097129" cy="3589137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hord 23"/>
          <p:cNvSpPr/>
          <p:nvPr/>
        </p:nvSpPr>
        <p:spPr>
          <a:xfrm rot="16200000">
            <a:off x="3796767" y="534513"/>
            <a:ext cx="1209607" cy="2165710"/>
          </a:xfrm>
          <a:prstGeom prst="chord">
            <a:avLst>
              <a:gd name="adj1" fmla="val 5368760"/>
              <a:gd name="adj2" fmla="val 16206530"/>
            </a:avLst>
          </a:prstGeom>
          <a:solidFill>
            <a:srgbClr val="D5D5D5"/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79931" y="1595799"/>
            <a:ext cx="1710725" cy="46166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User Client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0" y="509797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Arial"/>
                <a:cs typeface="Arial"/>
              </a:rPr>
              <a:t>i</a:t>
            </a:r>
            <a:r>
              <a:rPr lang="en-US" sz="2400" i="1" dirty="0" smtClean="0">
                <a:latin typeface="Arial"/>
                <a:cs typeface="Arial"/>
              </a:rPr>
              <a:t>RODS installs over heterogeneous data resources; users </a:t>
            </a:r>
            <a:r>
              <a:rPr lang="en-US" sz="2400" i="1" dirty="0" smtClean="0">
                <a:latin typeface="Arial"/>
                <a:cs typeface="Arial"/>
              </a:rPr>
              <a:t>view </a:t>
            </a:r>
            <a:r>
              <a:rPr lang="en-US" sz="2400" i="1" dirty="0" smtClean="0">
                <a:latin typeface="Arial"/>
                <a:cs typeface="Arial"/>
              </a:rPr>
              <a:t>and</a:t>
            </a:r>
            <a:r>
              <a:rPr lang="en-US" sz="2400" i="1" dirty="0" smtClean="0">
                <a:latin typeface="Arial"/>
                <a:cs typeface="Arial"/>
              </a:rPr>
              <a:t> manage </a:t>
            </a:r>
            <a:r>
              <a:rPr lang="en-US" sz="2400" i="1" dirty="0" smtClean="0">
                <a:latin typeface="Arial"/>
                <a:cs typeface="Arial"/>
              </a:rPr>
              <a:t>distributed data as a single collection.</a:t>
            </a:r>
            <a:endParaRPr lang="en-US" sz="2400" i="1" dirty="0">
              <a:latin typeface="Arial"/>
              <a:cs typeface="Arial"/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2551159" y="2456195"/>
            <a:ext cx="3933508" cy="1014487"/>
            <a:chOff x="2337627" y="2725907"/>
            <a:chExt cx="4394289" cy="1157108"/>
          </a:xfrm>
          <a:effectLst>
            <a:outerShdw blurRad="50800" dist="38100" algn="r">
              <a:srgbClr val="000000">
                <a:alpha val="43000"/>
              </a:srgbClr>
            </a:outerShdw>
          </a:effectLst>
        </p:grpSpPr>
        <p:grpSp>
          <p:nvGrpSpPr>
            <p:cNvPr id="3" name="Group 72"/>
            <p:cNvGrpSpPr/>
            <p:nvPr/>
          </p:nvGrpSpPr>
          <p:grpSpPr>
            <a:xfrm>
              <a:off x="2337628" y="2725907"/>
              <a:ext cx="4394288" cy="1157108"/>
              <a:chOff x="2337628" y="2725907"/>
              <a:chExt cx="4394288" cy="1157108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2337629" y="2868528"/>
                <a:ext cx="4394287" cy="1014487"/>
              </a:xfrm>
              <a:prstGeom prst="ellipse">
                <a:avLst/>
              </a:prstGeom>
              <a:solidFill>
                <a:srgbClr val="828282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337628" y="2725907"/>
                <a:ext cx="4394287" cy="1014487"/>
              </a:xfrm>
              <a:prstGeom prst="ellipse">
                <a:avLst/>
              </a:prstGeom>
              <a:solidFill>
                <a:srgbClr val="D5D5D5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50" name="Straight Connector 49"/>
            <p:cNvCxnSpPr>
              <a:stCxn id="54" idx="2"/>
              <a:endCxn id="53" idx="2"/>
            </p:cNvCxnSpPr>
            <p:nvPr/>
          </p:nvCxnSpPr>
          <p:spPr>
            <a:xfrm rot="10800000" flipH="1" flipV="1">
              <a:off x="2337627" y="3233150"/>
              <a:ext cx="1" cy="1426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4" idx="6"/>
              <a:endCxn id="53" idx="6"/>
            </p:cNvCxnSpPr>
            <p:nvPr/>
          </p:nvCxnSpPr>
          <p:spPr>
            <a:xfrm>
              <a:off x="6731915" y="3233151"/>
              <a:ext cx="1" cy="1426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2488351" y="2657645"/>
            <a:ext cx="408507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User sees a single collection 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9322" y="1141420"/>
            <a:ext cx="4013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iRODS View of Distributed Data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16389" y="82301"/>
            <a:ext cx="8675512" cy="1143000"/>
          </a:xfrm>
        </p:spPr>
        <p:txBody>
          <a:bodyPr/>
          <a:lstStyle/>
          <a:p>
            <a:r>
              <a:rPr lang="en-US" dirty="0" smtClean="0"/>
              <a:t>iRODS</a:t>
            </a:r>
            <a:r>
              <a:rPr lang="en-US" dirty="0" smtClean="0"/>
              <a:t> Virtual Collection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961A-A913-A64C-A153-958F4DEACEF4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6" name="Group 100"/>
          <p:cNvGrpSpPr/>
          <p:nvPr/>
        </p:nvGrpSpPr>
        <p:grpSpPr>
          <a:xfrm>
            <a:off x="612843" y="3646972"/>
            <a:ext cx="7910538" cy="1501286"/>
            <a:chOff x="573015" y="3169122"/>
            <a:chExt cx="7910538" cy="1501286"/>
          </a:xfrm>
        </p:grpSpPr>
        <p:sp>
          <p:nvSpPr>
            <p:cNvPr id="54" name="Rectangle 53"/>
            <p:cNvSpPr/>
            <p:nvPr/>
          </p:nvSpPr>
          <p:spPr>
            <a:xfrm>
              <a:off x="573015" y="3169122"/>
              <a:ext cx="914400" cy="914400"/>
            </a:xfrm>
            <a:prstGeom prst="rect">
              <a:avLst/>
            </a:prstGeom>
            <a:solidFill>
              <a:srgbClr val="CECECE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852348" y="3169122"/>
              <a:ext cx="914400" cy="914400"/>
            </a:xfrm>
            <a:prstGeom prst="rect">
              <a:avLst/>
            </a:prstGeom>
            <a:solidFill>
              <a:srgbClr val="CECECE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989026" y="3169122"/>
              <a:ext cx="914400" cy="914400"/>
            </a:xfrm>
            <a:prstGeom prst="rect">
              <a:avLst/>
            </a:prstGeom>
            <a:solidFill>
              <a:srgbClr val="CECECE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392996" y="3169122"/>
              <a:ext cx="914400" cy="914400"/>
            </a:xfrm>
            <a:prstGeom prst="rect">
              <a:avLst/>
            </a:prstGeom>
            <a:solidFill>
              <a:srgbClr val="CECECE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605903" y="3169122"/>
              <a:ext cx="914400" cy="914400"/>
            </a:xfrm>
            <a:prstGeom prst="rect">
              <a:avLst/>
            </a:prstGeom>
            <a:solidFill>
              <a:srgbClr val="CECECE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569153" y="3169122"/>
              <a:ext cx="914400" cy="914400"/>
            </a:xfrm>
            <a:prstGeom prst="rect">
              <a:avLst/>
            </a:prstGeom>
            <a:solidFill>
              <a:srgbClr val="CECECE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grpSp>
          <p:nvGrpSpPr>
            <p:cNvPr id="60" name="Group 60"/>
            <p:cNvGrpSpPr/>
            <p:nvPr/>
          </p:nvGrpSpPr>
          <p:grpSpPr>
            <a:xfrm>
              <a:off x="2989026" y="4277276"/>
              <a:ext cx="707867" cy="348370"/>
              <a:chOff x="3049470" y="4169304"/>
              <a:chExt cx="1012667" cy="552037"/>
            </a:xfrm>
          </p:grpSpPr>
          <p:sp>
            <p:nvSpPr>
              <p:cNvPr id="101" name="Can 57"/>
              <p:cNvSpPr/>
              <p:nvPr/>
            </p:nvSpPr>
            <p:spPr>
              <a:xfrm>
                <a:off x="3049470" y="4169304"/>
                <a:ext cx="707867" cy="471997"/>
              </a:xfrm>
              <a:prstGeom prst="can">
                <a:avLst/>
              </a:prstGeom>
              <a:solidFill>
                <a:srgbClr val="A9A9A9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Can 58"/>
              <p:cNvSpPr/>
              <p:nvPr/>
            </p:nvSpPr>
            <p:spPr>
              <a:xfrm>
                <a:off x="3235587" y="4186848"/>
                <a:ext cx="707867" cy="471997"/>
              </a:xfrm>
              <a:prstGeom prst="can">
                <a:avLst/>
              </a:prstGeom>
              <a:solidFill>
                <a:srgbClr val="A9A9A9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Can 102"/>
              <p:cNvSpPr/>
              <p:nvPr/>
            </p:nvSpPr>
            <p:spPr>
              <a:xfrm>
                <a:off x="3354270" y="4249344"/>
                <a:ext cx="707867" cy="471997"/>
              </a:xfrm>
              <a:prstGeom prst="can">
                <a:avLst/>
              </a:prstGeom>
              <a:solidFill>
                <a:srgbClr val="A9A9A9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DB</a:t>
                </a:r>
                <a:endParaRPr lang="en-US" sz="16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61" name="Group 100"/>
            <p:cNvGrpSpPr/>
            <p:nvPr/>
          </p:nvGrpSpPr>
          <p:grpSpPr>
            <a:xfrm>
              <a:off x="1830216" y="4237688"/>
              <a:ext cx="855192" cy="391958"/>
              <a:chOff x="2084233" y="4271819"/>
              <a:chExt cx="967901" cy="483236"/>
            </a:xfrm>
          </p:grpSpPr>
          <p:sp>
            <p:nvSpPr>
              <p:cNvPr id="98" name="Donut 97"/>
              <p:cNvSpPr/>
              <p:nvPr/>
            </p:nvSpPr>
            <p:spPr>
              <a:xfrm>
                <a:off x="2084233" y="4271819"/>
                <a:ext cx="483277" cy="471997"/>
              </a:xfrm>
              <a:prstGeom prst="donut">
                <a:avLst/>
              </a:prstGeom>
              <a:solidFill>
                <a:srgbClr val="A9A9A9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Donut 98"/>
              <p:cNvSpPr/>
              <p:nvPr/>
            </p:nvSpPr>
            <p:spPr>
              <a:xfrm>
                <a:off x="2349023" y="4283058"/>
                <a:ext cx="483277" cy="471997"/>
              </a:xfrm>
              <a:prstGeom prst="donut">
                <a:avLst/>
              </a:prstGeom>
              <a:solidFill>
                <a:srgbClr val="A9A9A9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Donut 99"/>
              <p:cNvSpPr/>
              <p:nvPr/>
            </p:nvSpPr>
            <p:spPr>
              <a:xfrm>
                <a:off x="2568857" y="4278126"/>
                <a:ext cx="483277" cy="471997"/>
              </a:xfrm>
              <a:prstGeom prst="donut">
                <a:avLst/>
              </a:prstGeom>
              <a:solidFill>
                <a:srgbClr val="A9A9A9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oup 148"/>
            <p:cNvGrpSpPr/>
            <p:nvPr/>
          </p:nvGrpSpPr>
          <p:grpSpPr>
            <a:xfrm>
              <a:off x="577961" y="4214257"/>
              <a:ext cx="845909" cy="383861"/>
              <a:chOff x="388027" y="4337874"/>
              <a:chExt cx="1130159" cy="463993"/>
            </a:xfrm>
          </p:grpSpPr>
          <p:grpSp>
            <p:nvGrpSpPr>
              <p:cNvPr id="77" name="Group 136"/>
              <p:cNvGrpSpPr/>
              <p:nvPr/>
            </p:nvGrpSpPr>
            <p:grpSpPr>
              <a:xfrm>
                <a:off x="388027" y="4337874"/>
                <a:ext cx="977759" cy="461427"/>
                <a:chOff x="893782" y="4337874"/>
                <a:chExt cx="977759" cy="461427"/>
              </a:xfrm>
            </p:grpSpPr>
            <p:grpSp>
              <p:nvGrpSpPr>
                <p:cNvPr id="82" name="Group 81"/>
                <p:cNvGrpSpPr/>
                <p:nvPr/>
              </p:nvGrpSpPr>
              <p:grpSpPr>
                <a:xfrm>
                  <a:off x="893782" y="4337874"/>
                  <a:ext cx="521168" cy="441030"/>
                  <a:chOff x="792631" y="4196025"/>
                  <a:chExt cx="593548" cy="444570"/>
                </a:xfrm>
              </p:grpSpPr>
              <p:sp>
                <p:nvSpPr>
                  <p:cNvPr id="95" name="Oval 79"/>
                  <p:cNvSpPr/>
                  <p:nvPr/>
                </p:nvSpPr>
                <p:spPr>
                  <a:xfrm>
                    <a:off x="792632" y="4196025"/>
                    <a:ext cx="593547" cy="443777"/>
                  </a:xfrm>
                  <a:prstGeom prst="ellipse">
                    <a:avLst/>
                  </a:prstGeom>
                  <a:solidFill>
                    <a:srgbClr val="A9A9A9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96" name="Straight Connector 80"/>
                  <p:cNvCxnSpPr/>
                  <p:nvPr/>
                </p:nvCxnSpPr>
                <p:spPr>
                  <a:xfrm rot="16200000" flipH="1">
                    <a:off x="867517" y="4417913"/>
                    <a:ext cx="443777" cy="1588"/>
                  </a:xfrm>
                  <a:prstGeom prst="line">
                    <a:avLst/>
                  </a:prstGeom>
                  <a:ln w="158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81"/>
                  <p:cNvCxnSpPr/>
                  <p:nvPr/>
                </p:nvCxnSpPr>
                <p:spPr>
                  <a:xfrm rot="10800000" flipH="1">
                    <a:off x="792631" y="4417914"/>
                    <a:ext cx="593547" cy="1588"/>
                  </a:xfrm>
                  <a:prstGeom prst="line">
                    <a:avLst/>
                  </a:prstGeom>
                  <a:ln w="158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77"/>
                <p:cNvGrpSpPr/>
                <p:nvPr/>
              </p:nvGrpSpPr>
              <p:grpSpPr>
                <a:xfrm>
                  <a:off x="1067683" y="4353357"/>
                  <a:ext cx="475841" cy="444570"/>
                  <a:chOff x="792631" y="4196025"/>
                  <a:chExt cx="593548" cy="444570"/>
                </a:xfrm>
              </p:grpSpPr>
              <p:sp>
                <p:nvSpPr>
                  <p:cNvPr id="92" name="Oval 91"/>
                  <p:cNvSpPr/>
                  <p:nvPr/>
                </p:nvSpPr>
                <p:spPr>
                  <a:xfrm>
                    <a:off x="792632" y="4196025"/>
                    <a:ext cx="593547" cy="443777"/>
                  </a:xfrm>
                  <a:prstGeom prst="ellipse">
                    <a:avLst/>
                  </a:prstGeom>
                  <a:solidFill>
                    <a:srgbClr val="A9A9A9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93" name="Straight Connector 92"/>
                  <p:cNvCxnSpPr>
                    <a:stCxn id="92" idx="0"/>
                    <a:endCxn id="92" idx="4"/>
                  </p:cNvCxnSpPr>
                  <p:nvPr/>
                </p:nvCxnSpPr>
                <p:spPr>
                  <a:xfrm rot="16200000" flipH="1">
                    <a:off x="867517" y="4417913"/>
                    <a:ext cx="443777" cy="1588"/>
                  </a:xfrm>
                  <a:prstGeom prst="line">
                    <a:avLst/>
                  </a:prstGeom>
                  <a:ln w="158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>
                    <a:stCxn id="92" idx="2"/>
                    <a:endCxn id="92" idx="6"/>
                  </p:cNvCxnSpPr>
                  <p:nvPr/>
                </p:nvCxnSpPr>
                <p:spPr>
                  <a:xfrm rot="10800000" flipH="1">
                    <a:off x="792631" y="4417914"/>
                    <a:ext cx="593547" cy="1588"/>
                  </a:xfrm>
                  <a:prstGeom prst="line">
                    <a:avLst/>
                  </a:prstGeom>
                  <a:ln w="158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Group 82"/>
                <p:cNvGrpSpPr/>
                <p:nvPr/>
              </p:nvGrpSpPr>
              <p:grpSpPr>
                <a:xfrm>
                  <a:off x="1212240" y="4354731"/>
                  <a:ext cx="512455" cy="444570"/>
                  <a:chOff x="792631" y="4196025"/>
                  <a:chExt cx="593548" cy="444570"/>
                </a:xfrm>
              </p:grpSpPr>
              <p:sp>
                <p:nvSpPr>
                  <p:cNvPr id="89" name="Oval 88"/>
                  <p:cNvSpPr/>
                  <p:nvPr/>
                </p:nvSpPr>
                <p:spPr>
                  <a:xfrm>
                    <a:off x="792632" y="4196025"/>
                    <a:ext cx="593547" cy="443777"/>
                  </a:xfrm>
                  <a:prstGeom prst="ellipse">
                    <a:avLst/>
                  </a:prstGeom>
                  <a:solidFill>
                    <a:srgbClr val="A9A9A9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90" name="Straight Connector 89"/>
                  <p:cNvCxnSpPr>
                    <a:stCxn id="89" idx="0"/>
                    <a:endCxn id="89" idx="4"/>
                  </p:cNvCxnSpPr>
                  <p:nvPr/>
                </p:nvCxnSpPr>
                <p:spPr>
                  <a:xfrm rot="16200000" flipH="1">
                    <a:off x="867517" y="4417913"/>
                    <a:ext cx="443777" cy="1588"/>
                  </a:xfrm>
                  <a:prstGeom prst="line">
                    <a:avLst/>
                  </a:prstGeom>
                  <a:ln w="158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>
                    <a:stCxn id="89" idx="2"/>
                    <a:endCxn id="89" idx="6"/>
                  </p:cNvCxnSpPr>
                  <p:nvPr/>
                </p:nvCxnSpPr>
                <p:spPr>
                  <a:xfrm rot="10800000" flipH="1">
                    <a:off x="792631" y="4417914"/>
                    <a:ext cx="593547" cy="1588"/>
                  </a:xfrm>
                  <a:prstGeom prst="line">
                    <a:avLst/>
                  </a:prstGeom>
                  <a:ln w="158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oup 86"/>
                <p:cNvGrpSpPr/>
                <p:nvPr/>
              </p:nvGrpSpPr>
              <p:grpSpPr>
                <a:xfrm>
                  <a:off x="1362959" y="4350991"/>
                  <a:ext cx="508582" cy="444570"/>
                  <a:chOff x="792631" y="4196025"/>
                  <a:chExt cx="593548" cy="444570"/>
                </a:xfrm>
              </p:grpSpPr>
              <p:sp>
                <p:nvSpPr>
                  <p:cNvPr id="86" name="Oval 85"/>
                  <p:cNvSpPr/>
                  <p:nvPr/>
                </p:nvSpPr>
                <p:spPr>
                  <a:xfrm>
                    <a:off x="792632" y="4196025"/>
                    <a:ext cx="593547" cy="443777"/>
                  </a:xfrm>
                  <a:prstGeom prst="ellipse">
                    <a:avLst/>
                  </a:prstGeom>
                  <a:solidFill>
                    <a:srgbClr val="A9A9A9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87" name="Straight Connector 86"/>
                  <p:cNvCxnSpPr>
                    <a:stCxn id="86" idx="0"/>
                    <a:endCxn id="86" idx="4"/>
                  </p:cNvCxnSpPr>
                  <p:nvPr/>
                </p:nvCxnSpPr>
                <p:spPr>
                  <a:xfrm rot="16200000" flipH="1">
                    <a:off x="867517" y="4417913"/>
                    <a:ext cx="443777" cy="1588"/>
                  </a:xfrm>
                  <a:prstGeom prst="line">
                    <a:avLst/>
                  </a:prstGeom>
                  <a:ln w="158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>
                    <a:stCxn id="86" idx="2"/>
                    <a:endCxn id="86" idx="6"/>
                  </p:cNvCxnSpPr>
                  <p:nvPr/>
                </p:nvCxnSpPr>
                <p:spPr>
                  <a:xfrm rot="10800000" flipH="1">
                    <a:off x="792631" y="4417914"/>
                    <a:ext cx="593547" cy="1588"/>
                  </a:xfrm>
                  <a:prstGeom prst="line">
                    <a:avLst/>
                  </a:prstGeom>
                  <a:ln w="158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8" name="Group 90"/>
              <p:cNvGrpSpPr/>
              <p:nvPr/>
            </p:nvGrpSpPr>
            <p:grpSpPr>
              <a:xfrm>
                <a:off x="1009604" y="4357297"/>
                <a:ext cx="508582" cy="444570"/>
                <a:chOff x="792631" y="4196025"/>
                <a:chExt cx="593548" cy="444570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792632" y="4196025"/>
                  <a:ext cx="593547" cy="443777"/>
                </a:xfrm>
                <a:prstGeom prst="ellipse">
                  <a:avLst/>
                </a:prstGeom>
                <a:solidFill>
                  <a:srgbClr val="A9A9A9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0" name="Straight Connector 79"/>
                <p:cNvCxnSpPr>
                  <a:stCxn id="79" idx="0"/>
                  <a:endCxn id="79" idx="4"/>
                </p:cNvCxnSpPr>
                <p:nvPr/>
              </p:nvCxnSpPr>
              <p:spPr>
                <a:xfrm rot="16200000" flipH="1">
                  <a:off x="867517" y="4417913"/>
                  <a:ext cx="443777" cy="1588"/>
                </a:xfrm>
                <a:prstGeom prst="line">
                  <a:avLst/>
                </a:prstGeom>
                <a:ln w="158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79" idx="2"/>
                  <a:endCxn id="79" idx="6"/>
                </p:cNvCxnSpPr>
                <p:nvPr/>
              </p:nvCxnSpPr>
              <p:spPr>
                <a:xfrm rot="10800000" flipH="1">
                  <a:off x="792631" y="4417914"/>
                  <a:ext cx="593547" cy="1588"/>
                </a:xfrm>
                <a:prstGeom prst="line">
                  <a:avLst/>
                </a:prstGeom>
                <a:ln w="158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3" name="Straight Arrow Connector 62"/>
            <p:cNvCxnSpPr>
              <a:stCxn id="55" idx="2"/>
            </p:cNvCxnSpPr>
            <p:nvPr/>
          </p:nvCxnSpPr>
          <p:spPr>
            <a:xfrm rot="5400000">
              <a:off x="2099551" y="4027691"/>
              <a:ext cx="154166" cy="265829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5" idx="2"/>
            </p:cNvCxnSpPr>
            <p:nvPr/>
          </p:nvCxnSpPr>
          <p:spPr>
            <a:xfrm rot="5400000">
              <a:off x="2211971" y="4149227"/>
              <a:ext cx="163282" cy="31873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5" idx="2"/>
            </p:cNvCxnSpPr>
            <p:nvPr/>
          </p:nvCxnSpPr>
          <p:spPr>
            <a:xfrm rot="16200000" flipH="1">
              <a:off x="2311088" y="4081981"/>
              <a:ext cx="159282" cy="162363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6" idx="2"/>
            </p:cNvCxnSpPr>
            <p:nvPr/>
          </p:nvCxnSpPr>
          <p:spPr>
            <a:xfrm rot="16200000" flipH="1">
              <a:off x="3295886" y="4233861"/>
              <a:ext cx="300681" cy="1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57" idx="2"/>
            </p:cNvCxnSpPr>
            <p:nvPr/>
          </p:nvCxnSpPr>
          <p:spPr>
            <a:xfrm rot="5400000">
              <a:off x="4629787" y="4127707"/>
              <a:ext cx="264595" cy="176225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5750652" y="4420407"/>
              <a:ext cx="813249" cy="250001"/>
            </a:xfrm>
            <a:prstGeom prst="ellipse">
              <a:avLst/>
            </a:prstGeom>
            <a:solidFill>
              <a:srgbClr val="A9A9A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9" name="Straight Arrow Connector 68"/>
            <p:cNvCxnSpPr>
              <a:stCxn id="57" idx="2"/>
              <a:endCxn id="76" idx="0"/>
            </p:cNvCxnSpPr>
            <p:nvPr/>
          </p:nvCxnSpPr>
          <p:spPr>
            <a:xfrm rot="16200000" flipH="1">
              <a:off x="4799553" y="4134165"/>
              <a:ext cx="331686" cy="230400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8" idx="2"/>
              <a:endCxn id="68" idx="0"/>
            </p:cNvCxnSpPr>
            <p:nvPr/>
          </p:nvCxnSpPr>
          <p:spPr>
            <a:xfrm rot="16200000" flipH="1">
              <a:off x="5941748" y="4204877"/>
              <a:ext cx="336885" cy="94174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9" idx="2"/>
              <a:endCxn id="73" idx="0"/>
            </p:cNvCxnSpPr>
            <p:nvPr/>
          </p:nvCxnSpPr>
          <p:spPr>
            <a:xfrm rot="16200000" flipH="1">
              <a:off x="7869021" y="4240853"/>
              <a:ext cx="314665" cy="1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59" idx="2"/>
            </p:cNvCxnSpPr>
            <p:nvPr/>
          </p:nvCxnSpPr>
          <p:spPr>
            <a:xfrm rot="5400000">
              <a:off x="7676512" y="4070565"/>
              <a:ext cx="336885" cy="362798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7619729" y="4398187"/>
              <a:ext cx="813249" cy="250001"/>
            </a:xfrm>
            <a:prstGeom prst="ellipse">
              <a:avLst/>
            </a:prstGeom>
            <a:solidFill>
              <a:srgbClr val="A9A9A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7049719" y="4415740"/>
              <a:ext cx="813249" cy="250001"/>
            </a:xfrm>
            <a:prstGeom prst="ellipse">
              <a:avLst/>
            </a:prstGeom>
            <a:solidFill>
              <a:srgbClr val="A9A9A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4097172" y="4348117"/>
              <a:ext cx="813249" cy="250001"/>
            </a:xfrm>
            <a:prstGeom prst="ellipse">
              <a:avLst/>
            </a:prstGeom>
            <a:solidFill>
              <a:srgbClr val="A9A9A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673971" y="4415208"/>
              <a:ext cx="813249" cy="250001"/>
            </a:xfrm>
            <a:prstGeom prst="ellipse">
              <a:avLst/>
            </a:prstGeom>
            <a:solidFill>
              <a:srgbClr val="A9A9A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63466" y="2860308"/>
            <a:ext cx="8051699" cy="159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1154136" y="2532679"/>
            <a:ext cx="655261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220889" y="2533474"/>
            <a:ext cx="655261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003015" y="2531884"/>
            <a:ext cx="655261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982259" y="2533475"/>
            <a:ext cx="655261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920471" y="2533476"/>
            <a:ext cx="655261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5898579" y="2533477"/>
            <a:ext cx="655261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637652" y="2533478"/>
            <a:ext cx="655261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7408544" y="2533479"/>
            <a:ext cx="655261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505192" y="3253640"/>
            <a:ext cx="786660" cy="1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1757793" y="3255234"/>
            <a:ext cx="786660" cy="1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3227030" y="3253639"/>
            <a:ext cx="786660" cy="1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4471920" y="3253639"/>
            <a:ext cx="786660" cy="1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5547884" y="3255235"/>
            <a:ext cx="786660" cy="1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7773889" y="3253638"/>
            <a:ext cx="786660" cy="1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103"/>
          <p:cNvGrpSpPr/>
          <p:nvPr/>
        </p:nvGrpSpPr>
        <p:grpSpPr>
          <a:xfrm>
            <a:off x="187893" y="4999213"/>
            <a:ext cx="8406386" cy="788336"/>
            <a:chOff x="112455" y="4521363"/>
            <a:chExt cx="8406386" cy="788336"/>
          </a:xfrm>
        </p:grpSpPr>
        <p:sp>
          <p:nvSpPr>
            <p:cNvPr id="13" name="TextBox 12"/>
            <p:cNvSpPr txBox="1"/>
            <p:nvPr/>
          </p:nvSpPr>
          <p:spPr>
            <a:xfrm>
              <a:off x="112455" y="4786479"/>
              <a:ext cx="1502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Schedule &amp;</a:t>
              </a:r>
            </a:p>
            <a:p>
              <a:pPr algn="ctr"/>
              <a:r>
                <a:rPr lang="en-US" sz="1400" dirty="0" smtClean="0">
                  <a:latin typeface="Arial"/>
                  <a:cs typeface="Arial"/>
                </a:rPr>
                <a:t>Compute Queue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28429" y="4786479"/>
              <a:ext cx="9131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Message </a:t>
              </a:r>
            </a:p>
            <a:p>
              <a:pPr algn="ctr"/>
              <a:r>
                <a:rPr lang="en-US" sz="1400" dirty="0" smtClean="0">
                  <a:latin typeface="Arial"/>
                  <a:cs typeface="Arial"/>
                </a:rPr>
                <a:t>Queue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32236" y="4756429"/>
              <a:ext cx="1365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iCAT Metadata</a:t>
              </a:r>
            </a:p>
            <a:p>
              <a:pPr algn="ctr"/>
              <a:r>
                <a:rPr lang="en-US" sz="1400" dirty="0" smtClean="0">
                  <a:latin typeface="Arial"/>
                  <a:cs typeface="Arial"/>
                </a:rPr>
                <a:t>Catalogue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1401" y="4786479"/>
              <a:ext cx="36769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Storage Resources: File Systems, Archives, </a:t>
              </a:r>
            </a:p>
            <a:p>
              <a:pPr algn="ctr"/>
              <a:r>
                <a:rPr lang="en-US" sz="1400" dirty="0" smtClean="0">
                  <a:latin typeface="Arial"/>
                  <a:cs typeface="Arial"/>
                </a:rPr>
                <a:t>Databases, Sensor Systems, Clusters,…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7" name="Left Brace 16"/>
            <p:cNvSpPr/>
            <p:nvPr/>
          </p:nvSpPr>
          <p:spPr>
            <a:xfrm rot="16200000">
              <a:off x="2071241" y="4164331"/>
              <a:ext cx="302889" cy="1045432"/>
            </a:xfrm>
            <a:prstGeom prst="leftBrace">
              <a:avLst>
                <a:gd name="adj1" fmla="val 47431"/>
                <a:gd name="adj2" fmla="val 46109"/>
              </a:avLst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Left Brace 17"/>
            <p:cNvSpPr/>
            <p:nvPr/>
          </p:nvSpPr>
          <p:spPr>
            <a:xfrm rot="16200000">
              <a:off x="828123" y="4182418"/>
              <a:ext cx="302889" cy="980780"/>
            </a:xfrm>
            <a:prstGeom prst="leftBrace">
              <a:avLst>
                <a:gd name="adj1" fmla="val 47431"/>
                <a:gd name="adj2" fmla="val 46109"/>
              </a:avLst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Left Brace 18"/>
            <p:cNvSpPr/>
            <p:nvPr/>
          </p:nvSpPr>
          <p:spPr>
            <a:xfrm rot="16200000">
              <a:off x="3195759" y="4195232"/>
              <a:ext cx="302889" cy="977707"/>
            </a:xfrm>
            <a:prstGeom prst="leftBrace">
              <a:avLst>
                <a:gd name="adj1" fmla="val 47431"/>
                <a:gd name="adj2" fmla="val 46109"/>
              </a:avLst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Left Brace 19"/>
            <p:cNvSpPr/>
            <p:nvPr/>
          </p:nvSpPr>
          <p:spPr>
            <a:xfrm rot="16200000">
              <a:off x="6130836" y="2480273"/>
              <a:ext cx="302889" cy="4473121"/>
            </a:xfrm>
            <a:prstGeom prst="leftBrace">
              <a:avLst>
                <a:gd name="adj1" fmla="val 47431"/>
                <a:gd name="adj2" fmla="val 46109"/>
              </a:avLst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267448" y="3208384"/>
            <a:ext cx="6798734" cy="724090"/>
          </a:xfrm>
          <a:prstGeom prst="roundRect">
            <a:avLst>
              <a:gd name="adj" fmla="val 20707"/>
            </a:avLst>
          </a:prstGeom>
          <a:solidFill>
            <a:srgbClr val="CECECE">
              <a:alpha val="87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iRODS Servers: resource servers, metadata catalogue,…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809634" y="999193"/>
            <a:ext cx="7487788" cy="1205856"/>
            <a:chOff x="1061094" y="999193"/>
            <a:chExt cx="7487788" cy="1205856"/>
          </a:xfrm>
        </p:grpSpPr>
        <p:pic>
          <p:nvPicPr>
            <p:cNvPr id="37" name="Picture 4" descr="irods-client2-B&amp;W.jp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3782" y="1424576"/>
              <a:ext cx="998537" cy="78047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38" name="Picture 5" descr="irods-client3-B&amp;W.jp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908" y="1424575"/>
              <a:ext cx="947860" cy="78047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39" name="Picture 6" descr="irods-client4-B&amp;W.jp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9756" y="1424577"/>
              <a:ext cx="872987" cy="78047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40" name="Picture 7" descr="irods-client5-B&amp;W.jp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65833" y="1424576"/>
              <a:ext cx="940060" cy="78047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41" name="Picture 8" descr="irods-client6-B&amp;W.jp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05893" y="1424577"/>
              <a:ext cx="854363" cy="78047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42" name="Picture 10" descr="irods-client-FUSE-B&amp;W.jp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31782" y="1424577"/>
              <a:ext cx="1017100" cy="780470"/>
            </a:xfrm>
            <a:prstGeom prst="rect">
              <a:avLst/>
            </a:prstGeom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pic>
        <p:pic>
          <p:nvPicPr>
            <p:cNvPr id="43" name="Picture 11" descr="irods-client-iDrop-B&amp;W.jp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60256" y="1424576"/>
              <a:ext cx="771526" cy="780473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1061094" y="1003204"/>
              <a:ext cx="11716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iRODS HDF</a:t>
              </a:r>
            </a:p>
            <a:p>
              <a:pPr algn="ctr"/>
              <a:r>
                <a:rPr lang="en-US" sz="1200" dirty="0">
                  <a:latin typeface="Arial"/>
                  <a:cs typeface="Arial"/>
                </a:rPr>
                <a:t>V</a:t>
              </a:r>
              <a:r>
                <a:rPr lang="en-US" sz="1200" dirty="0" smtClean="0">
                  <a:latin typeface="Arial"/>
                  <a:cs typeface="Arial"/>
                </a:rPr>
                <a:t>iewer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14151" y="999193"/>
              <a:ext cx="11546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HDF</a:t>
              </a:r>
            </a:p>
            <a:p>
              <a:pPr algn="ctr"/>
              <a:r>
                <a:rPr lang="en-US" sz="1200" dirty="0">
                  <a:latin typeface="Arial"/>
                  <a:cs typeface="Arial"/>
                </a:rPr>
                <a:t>V</a:t>
              </a:r>
              <a:r>
                <a:rPr lang="en-US" sz="1200" dirty="0" smtClean="0">
                  <a:latin typeface="Arial"/>
                  <a:cs typeface="Arial"/>
                </a:rPr>
                <a:t>isualization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6246" y="1011518"/>
              <a:ext cx="11546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iRODS Rich</a:t>
              </a:r>
            </a:p>
            <a:p>
              <a:pPr algn="ctr"/>
              <a:r>
                <a:rPr lang="en-US" sz="1200" dirty="0" smtClean="0">
                  <a:latin typeface="Arial"/>
                  <a:cs typeface="Arial"/>
                </a:rPr>
                <a:t>Web </a:t>
              </a:r>
              <a:r>
                <a:rPr lang="en-US" sz="1200" dirty="0">
                  <a:latin typeface="Arial"/>
                  <a:cs typeface="Arial"/>
                </a:rPr>
                <a:t>C</a:t>
              </a:r>
              <a:r>
                <a:rPr lang="en-US" sz="1200" dirty="0" smtClean="0">
                  <a:latin typeface="Arial"/>
                  <a:cs typeface="Arial"/>
                </a:rPr>
                <a:t>lient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67688" y="1002590"/>
              <a:ext cx="997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WebDAV </a:t>
              </a:r>
            </a:p>
            <a:p>
              <a:pPr algn="ctr"/>
              <a:r>
                <a:rPr lang="en-US" sz="1200" dirty="0" smtClean="0">
                  <a:latin typeface="Arial"/>
                  <a:cs typeface="Arial"/>
                </a:rPr>
                <a:t>On iPod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43355" y="1005573"/>
              <a:ext cx="896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Windows</a:t>
              </a:r>
            </a:p>
            <a:p>
              <a:pPr algn="ctr"/>
              <a:r>
                <a:rPr lang="en-US" sz="1200" dirty="0">
                  <a:latin typeface="Arial"/>
                  <a:cs typeface="Arial"/>
                </a:rPr>
                <a:t>B</a:t>
              </a:r>
              <a:r>
                <a:rPr lang="en-US" sz="1200" dirty="0" smtClean="0">
                  <a:latin typeface="Arial"/>
                  <a:cs typeface="Arial"/>
                </a:rPr>
                <a:t>rowser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82264" y="1010431"/>
              <a:ext cx="10475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Command Line Client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60255" y="1011518"/>
              <a:ext cx="77152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DropBox</a:t>
              </a:r>
            </a:p>
            <a:p>
              <a:pPr algn="ctr"/>
              <a:r>
                <a:rPr lang="en-US" sz="1200" dirty="0" smtClean="0">
                  <a:latin typeface="Arial"/>
                  <a:cs typeface="Arial"/>
                </a:rPr>
                <a:t>Client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31782" y="1011518"/>
              <a:ext cx="1017100" cy="461665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FUSE Client</a:t>
              </a:r>
            </a:p>
            <a:p>
              <a:pPr algn="ctr"/>
              <a:endParaRPr lang="en-US" sz="1200" dirty="0">
                <a:latin typeface="Arial"/>
                <a:cs typeface="Arial"/>
              </a:endParaRPr>
            </a:p>
          </p:txBody>
        </p:sp>
        <p:pic>
          <p:nvPicPr>
            <p:cNvPr id="104" name="Picture 103" descr="irods-client1-B&amp;W.jp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86387" y="1424576"/>
              <a:ext cx="880704" cy="78047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sp>
        <p:nvSpPr>
          <p:cNvPr id="106" name="Rounded Rectangle 105"/>
          <p:cNvSpPr/>
          <p:nvPr/>
        </p:nvSpPr>
        <p:spPr>
          <a:xfrm>
            <a:off x="5335763" y="1556700"/>
            <a:ext cx="3228323" cy="533044"/>
          </a:xfrm>
          <a:prstGeom prst="roundRect">
            <a:avLst>
              <a:gd name="adj" fmla="val 20707"/>
            </a:avLst>
          </a:prstGeom>
          <a:solidFill>
            <a:srgbClr val="CECECE">
              <a:alpha val="87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Multiple iRODS Clients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27483" y="188619"/>
            <a:ext cx="4762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ambria"/>
                <a:cs typeface="Cambria"/>
              </a:rPr>
              <a:t>An iRODS Overview</a:t>
            </a:r>
            <a:endParaRPr lang="en-US" sz="40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Cloud"/>
          <p:cNvSpPr>
            <a:spLocks noChangeAspect="1" noEditPoints="1" noChangeArrowheads="1"/>
          </p:cNvSpPr>
          <p:nvPr/>
        </p:nvSpPr>
        <p:spPr bwMode="auto">
          <a:xfrm flipH="1">
            <a:off x="495300" y="1117600"/>
            <a:ext cx="8305800" cy="4343400"/>
          </a:xfrm>
          <a:custGeom>
            <a:avLst/>
            <a:gdLst>
              <a:gd name="T0" fmla="*/ 9906589 w 21600"/>
              <a:gd name="T1" fmla="*/ 436692718 h 21600"/>
              <a:gd name="T2" fmla="*/ 1596905215 w 21600"/>
              <a:gd name="T3" fmla="*/ 872454823 h 21600"/>
              <a:gd name="T4" fmla="*/ 2147483647 w 21600"/>
              <a:gd name="T5" fmla="*/ 436692718 h 21600"/>
              <a:gd name="T6" fmla="*/ 1596905215 w 21600"/>
              <a:gd name="T7" fmla="*/ 4993662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808080"/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2833688" y="126450"/>
            <a:ext cx="7200900" cy="889000"/>
          </a:xfrm>
        </p:spPr>
        <p:txBody>
          <a:bodyPr/>
          <a:lstStyle/>
          <a:p>
            <a:pPr eaLnBrk="1" hangingPunct="1"/>
            <a:r>
              <a:rPr lang="en-US" b="1" dirty="0">
                <a:ea typeface="Arial" charset="0"/>
              </a:rPr>
              <a:t>RENCI  VO Data Grid</a:t>
            </a:r>
          </a:p>
        </p:txBody>
      </p:sp>
      <p:sp>
        <p:nvSpPr>
          <p:cNvPr id="29744" name="Line 1032"/>
          <p:cNvSpPr>
            <a:spLocks noChangeShapeType="1"/>
          </p:cNvSpPr>
          <p:nvPr/>
        </p:nvSpPr>
        <p:spPr bwMode="auto">
          <a:xfrm flipH="1">
            <a:off x="7010400" y="3334375"/>
            <a:ext cx="4763" cy="475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45" name="Line 1033"/>
          <p:cNvSpPr>
            <a:spLocks noChangeShapeType="1"/>
          </p:cNvSpPr>
          <p:nvPr/>
        </p:nvSpPr>
        <p:spPr bwMode="auto">
          <a:xfrm>
            <a:off x="7010400" y="2438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46" name="AutoShape 1036"/>
          <p:cNvSpPr>
            <a:spLocks noChangeArrowheads="1"/>
          </p:cNvSpPr>
          <p:nvPr/>
        </p:nvSpPr>
        <p:spPr bwMode="auto">
          <a:xfrm>
            <a:off x="6244209" y="2961400"/>
            <a:ext cx="1384299" cy="347825"/>
          </a:xfrm>
          <a:prstGeom prst="roundRect">
            <a:avLst>
              <a:gd name="adj" fmla="val 16667"/>
            </a:avLst>
          </a:prstGeom>
          <a:solidFill>
            <a:srgbClr val="DFECED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DFECED"/>
            </a:extrusionClr>
          </a:sp3d>
        </p:spPr>
        <p:txBody>
          <a:bodyPr anchor="ctr">
            <a:prstTxWarp prst="textNoShape">
              <a:avLst/>
            </a:prstTxWarp>
            <a:flatTx/>
          </a:bodyPr>
          <a:lstStyle/>
          <a:p>
            <a:pPr algn="ctr"/>
            <a:r>
              <a:rPr lang="en-US" sz="1600" dirty="0">
                <a:latin typeface="Calibri" charset="0"/>
                <a:ea typeface="ＭＳ Ｐゴシック" charset="-128"/>
                <a:cs typeface="ＭＳ Ｐゴシック" charset="-128"/>
              </a:rPr>
              <a:t>iRODS Server</a:t>
            </a:r>
          </a:p>
        </p:txBody>
      </p:sp>
      <p:sp>
        <p:nvSpPr>
          <p:cNvPr id="29701" name="Line 1039"/>
          <p:cNvSpPr>
            <a:spLocks noChangeShapeType="1"/>
          </p:cNvSpPr>
          <p:nvPr/>
        </p:nvSpPr>
        <p:spPr bwMode="auto">
          <a:xfrm flipH="1">
            <a:off x="762000" y="3810000"/>
            <a:ext cx="79883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40" name="Line 1045"/>
          <p:cNvSpPr>
            <a:spLocks noChangeShapeType="1"/>
          </p:cNvSpPr>
          <p:nvPr/>
        </p:nvSpPr>
        <p:spPr bwMode="auto">
          <a:xfrm>
            <a:off x="8382000" y="3370300"/>
            <a:ext cx="0" cy="46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41" name="Line 1046"/>
          <p:cNvSpPr>
            <a:spLocks noChangeShapeType="1"/>
          </p:cNvSpPr>
          <p:nvPr/>
        </p:nvSpPr>
        <p:spPr bwMode="auto">
          <a:xfrm>
            <a:off x="8382000" y="2514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42" name="AutoShape 1047"/>
          <p:cNvSpPr>
            <a:spLocks noChangeArrowheads="1"/>
          </p:cNvSpPr>
          <p:nvPr/>
        </p:nvSpPr>
        <p:spPr bwMode="auto">
          <a:xfrm>
            <a:off x="7641082" y="2983787"/>
            <a:ext cx="1273175" cy="397499"/>
          </a:xfrm>
          <a:prstGeom prst="roundRect">
            <a:avLst>
              <a:gd name="adj" fmla="val 16667"/>
            </a:avLst>
          </a:prstGeom>
          <a:solidFill>
            <a:srgbClr val="DFECED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DFECED"/>
            </a:extrusionClr>
          </a:sp3d>
        </p:spPr>
        <p:txBody>
          <a:bodyPr anchor="ctr">
            <a:prstTxWarp prst="textNoShape">
              <a:avLst/>
            </a:prstTxWarp>
            <a:flatTx/>
          </a:bodyPr>
          <a:lstStyle/>
          <a:p>
            <a:pPr algn="ctr"/>
            <a:r>
              <a:rPr lang="en-US" sz="1400" dirty="0">
                <a:latin typeface="Calibri" charset="0"/>
                <a:ea typeface="ＭＳ Ｐゴシック" charset="-128"/>
                <a:cs typeface="ＭＳ Ｐゴシック" charset="-128"/>
              </a:rPr>
              <a:t>Metadata Catalog (iCAT)</a:t>
            </a:r>
          </a:p>
        </p:txBody>
      </p:sp>
      <p:sp>
        <p:nvSpPr>
          <p:cNvPr id="29743" name="AutoShape 1048"/>
          <p:cNvSpPr>
            <a:spLocks noChangeArrowheads="1"/>
          </p:cNvSpPr>
          <p:nvPr/>
        </p:nvSpPr>
        <p:spPr bwMode="auto">
          <a:xfrm flipV="1">
            <a:off x="8001000" y="2081213"/>
            <a:ext cx="685800" cy="657225"/>
          </a:xfrm>
          <a:prstGeom prst="foldedCorner">
            <a:avLst>
              <a:gd name="adj" fmla="val 27088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Clr>
                <a:srgbClr val="500050"/>
              </a:buClr>
            </a:pPr>
            <a:r>
              <a:rPr lang="en-US" dirty="0">
                <a:latin typeface="Calibri" charset="0"/>
                <a:ea typeface="ＭＳ Ｐゴシック" charset="-128"/>
                <a:cs typeface="ＭＳ Ｐゴシック" charset="-128"/>
              </a:rPr>
              <a:t>DB</a:t>
            </a:r>
          </a:p>
        </p:txBody>
      </p:sp>
      <p:sp>
        <p:nvSpPr>
          <p:cNvPr id="29703" name="AutoShape 1041"/>
          <p:cNvSpPr>
            <a:spLocks noChangeArrowheads="1"/>
          </p:cNvSpPr>
          <p:nvPr/>
        </p:nvSpPr>
        <p:spPr bwMode="auto">
          <a:xfrm>
            <a:off x="6143625" y="2230525"/>
            <a:ext cx="838200" cy="536488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04" name="AutoShape 1041"/>
          <p:cNvSpPr>
            <a:spLocks noChangeArrowheads="1"/>
          </p:cNvSpPr>
          <p:nvPr/>
        </p:nvSpPr>
        <p:spPr bwMode="auto">
          <a:xfrm>
            <a:off x="7015163" y="2192755"/>
            <a:ext cx="838200" cy="521870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07" name="Line 1038"/>
          <p:cNvSpPr>
            <a:spLocks noChangeShapeType="1"/>
          </p:cNvSpPr>
          <p:nvPr/>
        </p:nvSpPr>
        <p:spPr bwMode="auto">
          <a:xfrm>
            <a:off x="4495800" y="3481887"/>
            <a:ext cx="0" cy="328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rot="10800000">
            <a:off x="152400" y="3810000"/>
            <a:ext cx="533400" cy="1588"/>
          </a:xfrm>
          <a:prstGeom prst="line">
            <a:avLst/>
          </a:prstGeom>
          <a:noFill/>
          <a:ln w="44450">
            <a:solidFill>
              <a:schemeClr val="tx1"/>
            </a:solidFill>
            <a:prstDash val="dash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9711" name="AutoShape 1043"/>
          <p:cNvSpPr>
            <a:spLocks noChangeArrowheads="1"/>
          </p:cNvSpPr>
          <p:nvPr/>
        </p:nvSpPr>
        <p:spPr bwMode="auto">
          <a:xfrm>
            <a:off x="2950782" y="1845092"/>
            <a:ext cx="1361888" cy="347663"/>
          </a:xfrm>
          <a:prstGeom prst="roundRect">
            <a:avLst>
              <a:gd name="adj" fmla="val 16667"/>
            </a:avLst>
          </a:prstGeom>
          <a:solidFill>
            <a:srgbClr val="DFECED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DFECED"/>
            </a:extrusionClr>
          </a:sp3d>
        </p:spPr>
        <p:txBody>
          <a:bodyPr anchor="ctr">
            <a:prstTxWarp prst="textNoShape">
              <a:avLst/>
            </a:prstTxWarp>
            <a:flatTx/>
          </a:bodyPr>
          <a:lstStyle/>
          <a:p>
            <a:pPr algn="ctr"/>
            <a:r>
              <a:rPr lang="en-US" sz="1600" dirty="0">
                <a:latin typeface="Calibri" charset="0"/>
                <a:ea typeface="ＭＳ Ｐゴシック" charset="-128"/>
                <a:cs typeface="ＭＳ Ｐゴシック" charset="-128"/>
              </a:rPr>
              <a:t>iRODS Server</a:t>
            </a:r>
          </a:p>
        </p:txBody>
      </p:sp>
      <p:sp>
        <p:nvSpPr>
          <p:cNvPr id="29712" name="Line 1040"/>
          <p:cNvSpPr>
            <a:spLocks noChangeShapeType="1"/>
          </p:cNvSpPr>
          <p:nvPr/>
        </p:nvSpPr>
        <p:spPr bwMode="auto">
          <a:xfrm>
            <a:off x="3328416" y="1418013"/>
            <a:ext cx="0" cy="3893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38" name="Line 1038"/>
          <p:cNvSpPr>
            <a:spLocks noChangeShapeType="1"/>
          </p:cNvSpPr>
          <p:nvPr/>
        </p:nvSpPr>
        <p:spPr bwMode="auto">
          <a:xfrm>
            <a:off x="1066800" y="3334375"/>
            <a:ext cx="0" cy="4756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39" name="Line 1040"/>
          <p:cNvSpPr>
            <a:spLocks noChangeShapeType="1"/>
          </p:cNvSpPr>
          <p:nvPr/>
        </p:nvSpPr>
        <p:spPr bwMode="auto">
          <a:xfrm>
            <a:off x="802767" y="2779636"/>
            <a:ext cx="0" cy="3806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14" name="Line 1040"/>
          <p:cNvSpPr>
            <a:spLocks noChangeShapeType="1"/>
          </p:cNvSpPr>
          <p:nvPr/>
        </p:nvSpPr>
        <p:spPr bwMode="auto">
          <a:xfrm>
            <a:off x="3554730" y="2192755"/>
            <a:ext cx="0" cy="16172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34" name="Line 1038"/>
          <p:cNvSpPr>
            <a:spLocks noChangeShapeType="1"/>
          </p:cNvSpPr>
          <p:nvPr/>
        </p:nvSpPr>
        <p:spPr bwMode="auto">
          <a:xfrm>
            <a:off x="2706112" y="3334376"/>
            <a:ext cx="0" cy="4375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35" name="Line 1040"/>
          <p:cNvSpPr>
            <a:spLocks noChangeShapeType="1"/>
          </p:cNvSpPr>
          <p:nvPr/>
        </p:nvSpPr>
        <p:spPr bwMode="auto">
          <a:xfrm>
            <a:off x="2706112" y="2831653"/>
            <a:ext cx="0" cy="1800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36" name="AutoShape 1041"/>
          <p:cNvSpPr>
            <a:spLocks noChangeArrowheads="1"/>
          </p:cNvSpPr>
          <p:nvPr/>
        </p:nvSpPr>
        <p:spPr bwMode="auto">
          <a:xfrm>
            <a:off x="2235200" y="2344859"/>
            <a:ext cx="838200" cy="541873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30" name="AutoShape 1042"/>
          <p:cNvSpPr>
            <a:spLocks noChangeArrowheads="1"/>
          </p:cNvSpPr>
          <p:nvPr/>
        </p:nvSpPr>
        <p:spPr bwMode="auto">
          <a:xfrm>
            <a:off x="4762500" y="2469026"/>
            <a:ext cx="609600" cy="517525"/>
          </a:xfrm>
          <a:prstGeom prst="flowChartMagneticTape">
            <a:avLst/>
          </a:prstGeom>
          <a:gradFill rotWithShape="0">
            <a:gsLst>
              <a:gs pos="0">
                <a:schemeClr val="bg2"/>
              </a:gs>
              <a:gs pos="100000">
                <a:srgbClr val="DDDDDD"/>
              </a:gs>
            </a:gsLst>
            <a:path path="rect">
              <a:fillToRect l="100000" t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31" name="AutoShape 1041"/>
          <p:cNvSpPr>
            <a:spLocks noChangeArrowheads="1"/>
          </p:cNvSpPr>
          <p:nvPr/>
        </p:nvSpPr>
        <p:spPr bwMode="auto">
          <a:xfrm>
            <a:off x="3771900" y="2458034"/>
            <a:ext cx="838200" cy="545979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32" name="Line 1040"/>
          <p:cNvSpPr>
            <a:spLocks noChangeShapeType="1"/>
          </p:cNvSpPr>
          <p:nvPr/>
        </p:nvSpPr>
        <p:spPr bwMode="auto">
          <a:xfrm>
            <a:off x="4686300" y="263976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17" name="AutoShape 1041"/>
          <p:cNvSpPr>
            <a:spLocks noChangeArrowheads="1"/>
          </p:cNvSpPr>
          <p:nvPr/>
        </p:nvSpPr>
        <p:spPr bwMode="auto">
          <a:xfrm>
            <a:off x="2924175" y="1141200"/>
            <a:ext cx="838200" cy="533363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21" name="Line 1040"/>
          <p:cNvSpPr>
            <a:spLocks noChangeShapeType="1"/>
          </p:cNvSpPr>
          <p:nvPr/>
        </p:nvSpPr>
        <p:spPr bwMode="auto">
          <a:xfrm flipH="1">
            <a:off x="1716850" y="1981200"/>
            <a:ext cx="0" cy="179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22" name="AutoShape 1043"/>
          <p:cNvSpPr>
            <a:spLocks noChangeArrowheads="1"/>
          </p:cNvSpPr>
          <p:nvPr/>
        </p:nvSpPr>
        <p:spPr bwMode="auto">
          <a:xfrm>
            <a:off x="245871" y="3159837"/>
            <a:ext cx="1321181" cy="325437"/>
          </a:xfrm>
          <a:prstGeom prst="roundRect">
            <a:avLst>
              <a:gd name="adj" fmla="val 16667"/>
            </a:avLst>
          </a:prstGeom>
          <a:solidFill>
            <a:srgbClr val="DFECED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DFECED"/>
            </a:extrusionClr>
          </a:sp3d>
        </p:spPr>
        <p:txBody>
          <a:bodyPr anchor="ctr">
            <a:prstTxWarp prst="textNoShape">
              <a:avLst/>
            </a:prstTxWarp>
            <a:flatTx/>
          </a:bodyPr>
          <a:lstStyle/>
          <a:p>
            <a:pPr algn="ctr"/>
            <a:r>
              <a:rPr lang="en-US" sz="1600" dirty="0">
                <a:latin typeface="Calibri" charset="0"/>
                <a:ea typeface="ＭＳ Ｐゴシック" charset="-128"/>
                <a:cs typeface="ＭＳ Ｐゴシック" charset="-128"/>
              </a:rPr>
              <a:t>iRODS Server</a:t>
            </a:r>
          </a:p>
        </p:txBody>
      </p:sp>
      <p:sp>
        <p:nvSpPr>
          <p:cNvPr id="29724" name="AutoShape 1043"/>
          <p:cNvSpPr>
            <a:spLocks noChangeArrowheads="1"/>
          </p:cNvSpPr>
          <p:nvPr/>
        </p:nvSpPr>
        <p:spPr bwMode="auto">
          <a:xfrm>
            <a:off x="3865626" y="3160294"/>
            <a:ext cx="1334262" cy="373481"/>
          </a:xfrm>
          <a:prstGeom prst="roundRect">
            <a:avLst>
              <a:gd name="adj" fmla="val 16667"/>
            </a:avLst>
          </a:prstGeom>
          <a:solidFill>
            <a:srgbClr val="DFECED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DFECED"/>
            </a:extrusionClr>
          </a:sp3d>
        </p:spPr>
        <p:txBody>
          <a:bodyPr anchor="ctr">
            <a:prstTxWarp prst="textNoShape">
              <a:avLst/>
            </a:prstTxWarp>
            <a:flatTx/>
          </a:bodyPr>
          <a:lstStyle/>
          <a:p>
            <a:pPr algn="ctr"/>
            <a:r>
              <a:rPr lang="en-US" sz="1600" dirty="0">
                <a:latin typeface="Calibri" charset="0"/>
                <a:ea typeface="ＭＳ Ｐゴシック" charset="-128"/>
                <a:cs typeface="ＭＳ Ｐゴシック" charset="-128"/>
              </a:rPr>
              <a:t>iRODS Server</a:t>
            </a:r>
          </a:p>
        </p:txBody>
      </p:sp>
      <p:sp>
        <p:nvSpPr>
          <p:cNvPr id="126" name="Rounded Rectangle 125"/>
          <p:cNvSpPr>
            <a:spLocks noChangeArrowheads="1"/>
          </p:cNvSpPr>
          <p:nvPr/>
        </p:nvSpPr>
        <p:spPr bwMode="auto">
          <a:xfrm>
            <a:off x="2898410" y="3954398"/>
            <a:ext cx="5850318" cy="2376497"/>
          </a:xfrm>
          <a:prstGeom prst="roundRect">
            <a:avLst>
              <a:gd name="adj" fmla="val 25742"/>
            </a:avLst>
          </a:prstGeom>
          <a:solidFill>
            <a:srgbClr val="4F81BD">
              <a:alpha val="8500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b="1" dirty="0">
                <a:solidFill>
                  <a:srgbClr val="000000"/>
                </a:solidFill>
                <a:latin typeface="+mn-lt"/>
                <a:ea typeface="+mn-ea"/>
                <a:cs typeface="Palatino"/>
              </a:rPr>
              <a:t>Client asks for </a:t>
            </a:r>
            <a:r>
              <a:rPr lang="en-US" b="1" dirty="0" smtClean="0">
                <a:solidFill>
                  <a:srgbClr val="000000"/>
                </a:solidFill>
                <a:latin typeface="+mn-lt"/>
                <a:ea typeface="+mn-ea"/>
                <a:cs typeface="Palatino"/>
              </a:rPr>
              <a:t>data – </a:t>
            </a:r>
            <a:r>
              <a:rPr lang="en-US" b="1" dirty="0" smtClean="0">
                <a:solidFill>
                  <a:srgbClr val="000000"/>
                </a:solidFill>
                <a:cs typeface="Palatino"/>
              </a:rPr>
              <a:t>request goes to an iRODS server</a:t>
            </a:r>
            <a:endParaRPr lang="en-US" b="1" dirty="0" smtClean="0">
              <a:solidFill>
                <a:srgbClr val="000000"/>
              </a:solidFill>
              <a:latin typeface="+mn-lt"/>
              <a:ea typeface="+mn-ea"/>
              <a:cs typeface="Palatino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 smtClean="0">
              <a:solidFill>
                <a:srgbClr val="000000"/>
              </a:solidFill>
              <a:latin typeface="+mn-lt"/>
              <a:ea typeface="+mn-ea"/>
              <a:cs typeface="Palatino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cs typeface="Palatino"/>
              </a:rPr>
              <a:t>  Server contacts the iCAT-enabled server</a:t>
            </a:r>
            <a:endParaRPr lang="en-US" b="1" dirty="0" smtClean="0">
              <a:solidFill>
                <a:srgbClr val="000000"/>
              </a:solidFill>
              <a:latin typeface="+mn-lt"/>
              <a:ea typeface="+mn-ea"/>
              <a:cs typeface="Palatino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 smtClean="0">
              <a:solidFill>
                <a:srgbClr val="000000"/>
              </a:solidFill>
              <a:latin typeface="+mn-lt"/>
              <a:ea typeface="+mn-ea"/>
              <a:cs typeface="Palatino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cs typeface="Palatino"/>
              </a:rPr>
              <a:t>  I</a:t>
            </a:r>
            <a:r>
              <a:rPr lang="en-US" b="1" dirty="0" smtClean="0">
                <a:solidFill>
                  <a:srgbClr val="000000"/>
                </a:solidFill>
                <a:latin typeface="+mn-lt"/>
                <a:ea typeface="+mn-ea"/>
                <a:cs typeface="Palatino"/>
              </a:rPr>
              <a:t>nformation (location, access rights, etc) is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cs typeface="Palatino"/>
              </a:rPr>
              <a:t>    </a:t>
            </a:r>
            <a:r>
              <a:rPr lang="en-US" b="1" dirty="0" smtClean="0">
                <a:solidFill>
                  <a:srgbClr val="000000"/>
                </a:solidFill>
                <a:latin typeface="+mn-lt"/>
                <a:ea typeface="+mn-ea"/>
                <a:cs typeface="Palatino"/>
              </a:rPr>
              <a:t>retrieved from the iCAT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 smtClean="0">
              <a:solidFill>
                <a:srgbClr val="000000"/>
              </a:solidFill>
              <a:latin typeface="+mn-lt"/>
              <a:ea typeface="+mn-ea"/>
              <a:cs typeface="Palatino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cs typeface="Palatino"/>
              </a:rPr>
              <a:t>  S</a:t>
            </a:r>
            <a:r>
              <a:rPr lang="en-US" b="1" dirty="0" smtClean="0">
                <a:solidFill>
                  <a:srgbClr val="000000"/>
                </a:solidFill>
                <a:latin typeface="+mn-lt"/>
                <a:ea typeface="+mn-ea"/>
                <a:cs typeface="Palatino"/>
              </a:rPr>
              <a:t>erver containing data is signaled to send data to authorized client</a:t>
            </a:r>
          </a:p>
        </p:txBody>
      </p:sp>
      <p:sp>
        <p:nvSpPr>
          <p:cNvPr id="29726" name="AutoShape 1041"/>
          <p:cNvSpPr>
            <a:spLocks noChangeArrowheads="1"/>
          </p:cNvSpPr>
          <p:nvPr/>
        </p:nvSpPr>
        <p:spPr bwMode="auto">
          <a:xfrm>
            <a:off x="459486" y="2407735"/>
            <a:ext cx="838200" cy="524927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28" name="Line 1028"/>
          <p:cNvSpPr>
            <a:spLocks noChangeShapeType="1"/>
          </p:cNvSpPr>
          <p:nvPr/>
        </p:nvSpPr>
        <p:spPr bwMode="auto">
          <a:xfrm flipV="1">
            <a:off x="495300" y="3381282"/>
            <a:ext cx="1706817" cy="1877209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29" name="Line 1029"/>
          <p:cNvSpPr>
            <a:spLocks noChangeShapeType="1"/>
          </p:cNvSpPr>
          <p:nvPr/>
        </p:nvSpPr>
        <p:spPr bwMode="auto">
          <a:xfrm flipV="1">
            <a:off x="1066801" y="3257797"/>
            <a:ext cx="1639312" cy="1802137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 type="triangle" w="med" len="med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346456" y="2522620"/>
            <a:ext cx="755650" cy="231883"/>
          </a:xfrm>
          <a:prstGeom prst="roundRect">
            <a:avLst>
              <a:gd name="adj" fmla="val 50000"/>
            </a:avLst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Unicode MS"/>
                <a:cs typeface="Arial Unicode MS"/>
              </a:rPr>
              <a:t>ECU</a:t>
            </a:r>
            <a:endParaRPr lang="en-US" sz="1400" b="1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  <p:sp>
        <p:nvSpPr>
          <p:cNvPr id="53" name="AutoShape 1043"/>
          <p:cNvSpPr>
            <a:spLocks noChangeArrowheads="1"/>
          </p:cNvSpPr>
          <p:nvPr/>
        </p:nvSpPr>
        <p:spPr bwMode="auto">
          <a:xfrm>
            <a:off x="968693" y="1882817"/>
            <a:ext cx="1334008" cy="347708"/>
          </a:xfrm>
          <a:prstGeom prst="roundRect">
            <a:avLst>
              <a:gd name="adj" fmla="val 16667"/>
            </a:avLst>
          </a:prstGeom>
          <a:solidFill>
            <a:srgbClr val="DFECED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DFECED"/>
            </a:extrusionClr>
          </a:sp3d>
        </p:spPr>
        <p:txBody>
          <a:bodyPr anchor="ctr">
            <a:prstTxWarp prst="textNoShape">
              <a:avLst/>
            </a:prstTxWarp>
            <a:flatTx/>
          </a:bodyPr>
          <a:lstStyle/>
          <a:p>
            <a:pPr algn="ctr"/>
            <a:r>
              <a:rPr lang="en-US" sz="1600" dirty="0">
                <a:latin typeface="Calibri" charset="0"/>
                <a:ea typeface="ＭＳ Ｐゴシック" charset="-128"/>
                <a:cs typeface="ＭＳ Ｐゴシック" charset="-128"/>
              </a:rPr>
              <a:t>iRODS Server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783396" y="1329825"/>
            <a:ext cx="868362" cy="226513"/>
          </a:xfrm>
          <a:prstGeom prst="roundRect">
            <a:avLst>
              <a:gd name="adj" fmla="val 50000"/>
            </a:avLst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Unicode MS"/>
                <a:cs typeface="Arial Unicode MS"/>
              </a:rPr>
              <a:t>NCSU</a:t>
            </a:r>
            <a:endParaRPr lang="en-US" sz="1400" b="1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088960" y="2522620"/>
            <a:ext cx="823976" cy="254134"/>
          </a:xfrm>
          <a:prstGeom prst="roundRect">
            <a:avLst>
              <a:gd name="adj" fmla="val 50000"/>
            </a:avLst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Unicode MS"/>
                <a:cs typeface="Arial Unicode MS"/>
              </a:rPr>
              <a:t>UNC-A</a:t>
            </a:r>
            <a:endParaRPr lang="en-US" sz="1400" b="1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  <p:sp>
        <p:nvSpPr>
          <p:cNvPr id="58" name="Line 1040"/>
          <p:cNvSpPr>
            <a:spLocks noChangeShapeType="1"/>
          </p:cNvSpPr>
          <p:nvPr/>
        </p:nvSpPr>
        <p:spPr bwMode="auto">
          <a:xfrm>
            <a:off x="1774762" y="1392700"/>
            <a:ext cx="0" cy="4523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9" name="AutoShape 1041"/>
          <p:cNvSpPr>
            <a:spLocks noChangeArrowheads="1"/>
          </p:cNvSpPr>
          <p:nvPr/>
        </p:nvSpPr>
        <p:spPr bwMode="auto">
          <a:xfrm>
            <a:off x="1351344" y="1204075"/>
            <a:ext cx="838200" cy="509138"/>
          </a:xfrm>
          <a:prstGeom prst="flowChartMagneticDisk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257872" y="1340324"/>
            <a:ext cx="755650" cy="221384"/>
          </a:xfrm>
          <a:prstGeom prst="roundRect">
            <a:avLst>
              <a:gd name="adj" fmla="val 50000"/>
            </a:avLst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Unicode MS"/>
                <a:cs typeface="Arial Unicode MS"/>
              </a:rPr>
              <a:t>Duke</a:t>
            </a:r>
            <a:endParaRPr lang="en-US" sz="1400" b="1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982212" y="2639763"/>
            <a:ext cx="1066800" cy="242599"/>
          </a:xfrm>
          <a:prstGeom prst="roundRect">
            <a:avLst>
              <a:gd name="adj" fmla="val 50000"/>
            </a:avLst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Unicode MS"/>
                <a:cs typeface="Arial Unicode MS"/>
              </a:rPr>
              <a:t>UNC-CH</a:t>
            </a:r>
            <a:endParaRPr lang="en-US" sz="1400" b="1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340412" y="2407735"/>
            <a:ext cx="2138362" cy="266616"/>
          </a:xfrm>
          <a:prstGeom prst="roundRect">
            <a:avLst>
              <a:gd name="adj" fmla="val 50000"/>
            </a:avLst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Unicode MS"/>
                <a:cs typeface="Arial Unicode MS"/>
              </a:rPr>
              <a:t>RENCI, Europa Center</a:t>
            </a:r>
            <a:endParaRPr lang="en-US" sz="1400" b="1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  <p:sp>
        <p:nvSpPr>
          <p:cNvPr id="64" name="AutoShape 1043"/>
          <p:cNvSpPr>
            <a:spLocks noChangeArrowheads="1"/>
          </p:cNvSpPr>
          <p:nvPr/>
        </p:nvSpPr>
        <p:spPr bwMode="auto">
          <a:xfrm>
            <a:off x="1887792" y="3059237"/>
            <a:ext cx="1503490" cy="322050"/>
          </a:xfrm>
          <a:prstGeom prst="roundRect">
            <a:avLst>
              <a:gd name="adj" fmla="val 16667"/>
            </a:avLst>
          </a:prstGeom>
          <a:solidFill>
            <a:srgbClr val="DFECED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DFECED"/>
            </a:extrusionClr>
          </a:sp3d>
        </p:spPr>
        <p:txBody>
          <a:bodyPr anchor="ctr">
            <a:prstTxWarp prst="textNoShape">
              <a:avLst/>
            </a:prstTxWarp>
            <a:flatTx/>
          </a:bodyPr>
          <a:lstStyle/>
          <a:p>
            <a:pPr algn="ctr"/>
            <a:r>
              <a:rPr lang="en-US" sz="1600" dirty="0">
                <a:latin typeface="Calibri" charset="0"/>
                <a:ea typeface="ＭＳ Ｐゴシック" charset="-128"/>
                <a:cs typeface="ＭＳ Ｐゴシック" charset="-128"/>
              </a:rPr>
              <a:t>iRODS Server</a:t>
            </a:r>
          </a:p>
        </p:txBody>
      </p:sp>
      <p:pic>
        <p:nvPicPr>
          <p:cNvPr id="65" name="Picture 35" descr="irods-clie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50" y="5059935"/>
            <a:ext cx="238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1972</Words>
  <Application>Microsoft Macintosh PowerPoint</Application>
  <PresentationFormat>On-screen Show (4:3)</PresentationFormat>
  <Paragraphs>398</Paragraphs>
  <Slides>28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integrated Rule-Oriented Data System:  iRODS</vt:lpstr>
      <vt:lpstr>iRODS</vt:lpstr>
      <vt:lpstr>The Issues</vt:lpstr>
      <vt:lpstr>The Issues - Examples</vt:lpstr>
      <vt:lpstr>The Issues – More Examples</vt:lpstr>
      <vt:lpstr>iRODS as a Data Grid</vt:lpstr>
      <vt:lpstr>iRODS Virtual Collection</vt:lpstr>
      <vt:lpstr>Slide 8</vt:lpstr>
      <vt:lpstr>RENCI  VO Data Grid</vt:lpstr>
      <vt:lpstr>iRODS Command Line Client: icommands</vt:lpstr>
      <vt:lpstr>Data Grid Security</vt:lpstr>
      <vt:lpstr>iRODS Rules and Microservices</vt:lpstr>
      <vt:lpstr>iRODS Rules and Microservices</vt:lpstr>
      <vt:lpstr>Slide 14</vt:lpstr>
      <vt:lpstr>Microservice Examples</vt:lpstr>
      <vt:lpstr>Rules</vt:lpstr>
      <vt:lpstr>Policy-driven Data Management</vt:lpstr>
      <vt:lpstr>iRODS Data Management</vt:lpstr>
      <vt:lpstr>National Archives and Records Administration  Transcontinental Persistent Archive Prototype (TPAP)</vt:lpstr>
      <vt:lpstr>Current  iRODS  Applications</vt:lpstr>
      <vt:lpstr>High Availability iRODS System     KEK: High Energy Accelerator Research Organization, Japan</vt:lpstr>
      <vt:lpstr>iRODS at Centre de Calcul de l’Institut de Physique Nucléaire et de Physique des Particules (CC-IN2P3), France</vt:lpstr>
      <vt:lpstr>CC-IN2P3</vt:lpstr>
      <vt:lpstr>PetaShare and the Louisiana Optical                        Network Initiative (LONI)</vt:lpstr>
      <vt:lpstr>Australian Research Collaboration Services (ARCS)</vt:lpstr>
      <vt:lpstr>ARCS</vt:lpstr>
      <vt:lpstr>Further and Future Possible Applications</vt:lpstr>
      <vt:lpstr>Some Current iRODS Development </vt:lpstr>
    </vt:vector>
  </TitlesOfParts>
  <Company>RENCI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 Coyle</dc:creator>
  <cp:lastModifiedBy>Leesa Brieger</cp:lastModifiedBy>
  <cp:revision>107</cp:revision>
  <dcterms:created xsi:type="dcterms:W3CDTF">2010-09-20T21:21:16Z</dcterms:created>
  <dcterms:modified xsi:type="dcterms:W3CDTF">2010-09-21T12:36:07Z</dcterms:modified>
</cp:coreProperties>
</file>