
<file path=[Content_Types].xml><?xml version="1.0" encoding="utf-8"?>
<Types xmlns="http://schemas.openxmlformats.org/package/2006/content-types"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slides/slide14.xml" ContentType="application/vnd.openxmlformats-officedocument.presentationml.slide+xml"/>
  <Default Extension="rels" ContentType="application/vnd.openxmlformats-package.relationships+xml"/>
  <Override PartName="/ppt/embeddings/oleObject1.bin" ContentType="application/vnd.openxmlformats-officedocument.oleObject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diagrams/colors1.xml" ContentType="application/vnd.openxmlformats-officedocument.drawingml.diagramColors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diagrams/quickStyle4.xml" ContentType="application/vnd.openxmlformats-officedocument.drawingml.diagramStyle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slides/slide53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diagrams/data3.xml" ContentType="application/vnd.openxmlformats-officedocument.drawingml.diagramData+xml"/>
  <Override PartName="/ppt/slides/slide12.xml" ContentType="application/vnd.openxmlformats-officedocument.presentationml.slide+xml"/>
  <Override PartName="/ppt/diagrams/quickStyle3.xml" ContentType="application/vnd.openxmlformats-officedocument.drawingml.diagramStyl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data2.xml" ContentType="application/vnd.openxmlformats-officedocument.drawingml.diagramData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diagrams/quickStyle2.xml" ContentType="application/vnd.openxmlformats-officedocument.drawingml.diagramStyle+xml"/>
  <Override PartName="/ppt/slides/slide42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diagrams/drawing4.xml" ContentType="application/vnd.ms-office.drawingml.diagramDrawing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diagrams/data1.xml" ContentType="application/vnd.openxmlformats-officedocument.drawingml.diagramData+xml"/>
  <Override PartName="/ppt/slides/slide10.xml" ContentType="application/vnd.openxmlformats-officedocument.presentationml.slide+xml"/>
  <Override PartName="/ppt/diagrams/colors4.xml" ContentType="application/vnd.openxmlformats-officedocument.drawingml.diagramColors+xml"/>
  <Override PartName="/ppt/slides/slide48.xml" ContentType="application/vnd.openxmlformats-officedocument.presentationml.slide+xml"/>
  <Default Extension="wmf" ContentType="image/x-wmf"/>
  <Override PartName="/docProps/app.xml" ContentType="application/vnd.openxmlformats-officedocument.extended-properties+xml"/>
  <Override PartName="/ppt/diagrams/quickStyle1.xml" ContentType="application/vnd.openxmlformats-officedocument.drawingml.diagramStyle+xml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diagrams/drawing3.xml" ContentType="application/vnd.ms-office.drawingml.diagramDrawing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embeddings/oleObject3.bin" ContentType="application/vnd.openxmlformats-officedocument.oleObject"/>
  <Override PartName="/ppt/diagrams/colors3.xml" ContentType="application/vnd.openxmlformats-officedocument.drawingml.diagramColors+xml"/>
  <Override PartName="/ppt/slides/slide47.xml" ContentType="application/vnd.openxmlformats-officedocument.presentationml.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s/slide5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diagrams/drawing2.xml" ContentType="application/vnd.ms-office.drawingml.diagramDrawing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diagrams/layout3.xml" ContentType="application/vnd.openxmlformats-officedocument.drawingml.diagram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embeddings/oleObject2.bin" ContentType="application/vnd.openxmlformats-officedocument.oleObject"/>
  <Override PartName="/ppt/diagrams/colors2.xml" ContentType="application/vnd.openxmlformats-officedocument.drawingml.diagramColors+xml"/>
  <Override PartName="/ppt/slides/slide46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812" r:id="rId1"/>
  </p:sldMasterIdLst>
  <p:notesMasterIdLst>
    <p:notesMasterId r:id="rId59"/>
  </p:notesMasterIdLst>
  <p:handoutMasterIdLst>
    <p:handoutMasterId r:id="rId60"/>
  </p:handoutMasterIdLst>
  <p:sldIdLst>
    <p:sldId id="256" r:id="rId2"/>
    <p:sldId id="259" r:id="rId3"/>
    <p:sldId id="326" r:id="rId4"/>
    <p:sldId id="362" r:id="rId5"/>
    <p:sldId id="292" r:id="rId6"/>
    <p:sldId id="330" r:id="rId7"/>
    <p:sldId id="329" r:id="rId8"/>
    <p:sldId id="370" r:id="rId9"/>
    <p:sldId id="332" r:id="rId10"/>
    <p:sldId id="294" r:id="rId11"/>
    <p:sldId id="270" r:id="rId12"/>
    <p:sldId id="271" r:id="rId13"/>
    <p:sldId id="296" r:id="rId14"/>
    <p:sldId id="273" r:id="rId15"/>
    <p:sldId id="334" r:id="rId16"/>
    <p:sldId id="371" r:id="rId17"/>
    <p:sldId id="298" r:id="rId18"/>
    <p:sldId id="299" r:id="rId19"/>
    <p:sldId id="336" r:id="rId20"/>
    <p:sldId id="339" r:id="rId21"/>
    <p:sldId id="312" r:id="rId22"/>
    <p:sldId id="344" r:id="rId23"/>
    <p:sldId id="349" r:id="rId24"/>
    <p:sldId id="346" r:id="rId25"/>
    <p:sldId id="347" r:id="rId26"/>
    <p:sldId id="348" r:id="rId27"/>
    <p:sldId id="345" r:id="rId28"/>
    <p:sldId id="295" r:id="rId29"/>
    <p:sldId id="279" r:id="rId30"/>
    <p:sldId id="322" r:id="rId31"/>
    <p:sldId id="353" r:id="rId32"/>
    <p:sldId id="333" r:id="rId33"/>
    <p:sldId id="323" r:id="rId34"/>
    <p:sldId id="280" r:id="rId35"/>
    <p:sldId id="355" r:id="rId36"/>
    <p:sldId id="356" r:id="rId37"/>
    <p:sldId id="284" r:id="rId38"/>
    <p:sldId id="369" r:id="rId39"/>
    <p:sldId id="372" r:id="rId40"/>
    <p:sldId id="358" r:id="rId41"/>
    <p:sldId id="365" r:id="rId42"/>
    <p:sldId id="368" r:id="rId43"/>
    <p:sldId id="364" r:id="rId44"/>
    <p:sldId id="366" r:id="rId45"/>
    <p:sldId id="367" r:id="rId46"/>
    <p:sldId id="335" r:id="rId47"/>
    <p:sldId id="337" r:id="rId48"/>
    <p:sldId id="275" r:id="rId49"/>
    <p:sldId id="315" r:id="rId50"/>
    <p:sldId id="350" r:id="rId51"/>
    <p:sldId id="351" r:id="rId52"/>
    <p:sldId id="297" r:id="rId53"/>
    <p:sldId id="303" r:id="rId54"/>
    <p:sldId id="352" r:id="rId55"/>
    <p:sldId id="282" r:id="rId56"/>
    <p:sldId id="357" r:id="rId57"/>
    <p:sldId id="354" r:id="rId58"/>
  </p:sldIdLst>
  <p:sldSz cx="9144000" cy="6858000" type="screen4x3"/>
  <p:notesSz cx="6858000" cy="9144000"/>
  <p:defaultTextStyle>
    <a:defPPr>
      <a:defRPr lang="en-US"/>
    </a:defPPr>
    <a:lvl1pPr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2" charset="2"/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2" charset="2"/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2" charset="2"/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2" charset="2"/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2" charset="2"/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>
    <p:present/>
    <p:sldAll/>
    <p:penClr>
      <a:schemeClr val="tx1"/>
    </p:penClr>
  </p:showPr>
  <p:clrMru>
    <a:srgbClr val="000000"/>
    <a:srgbClr val="FFFFFF"/>
    <a:srgbClr val="CCFFFF"/>
    <a:srgbClr val="009900"/>
    <a:srgbClr val="003399"/>
    <a:srgbClr val="009799"/>
    <a:srgbClr val="CC0000"/>
    <a:srgbClr val="FFFF00"/>
    <a:srgbClr val="F0EFE0"/>
    <a:srgbClr val="66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477" autoAdjust="0"/>
    <p:restoredTop sz="90929"/>
  </p:normalViewPr>
  <p:slideViewPr>
    <p:cSldViewPr>
      <p:cViewPr varScale="1">
        <p:scale>
          <a:sx n="98" d="100"/>
          <a:sy n="98" d="100"/>
        </p:scale>
        <p:origin x="-54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812" y="-7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handoutMaster" Target="handoutMasters/handout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EA513A-8419-7948-8432-405128883CB7}" type="doc">
      <dgm:prSet loTypeId="urn:microsoft.com/office/officeart/2005/8/layout/hierarchy2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F24E293-9125-364A-ADF0-4BEA92DA34CA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KA12</a:t>
          </a:r>
          <a:endParaRPr lang="en-US" dirty="0">
            <a:solidFill>
              <a:srgbClr val="000000"/>
            </a:solidFill>
          </a:endParaRPr>
        </a:p>
      </dgm:t>
    </dgm:pt>
    <dgm:pt modelId="{EEDA5AD5-33E6-2549-AF41-988F1A4090AF}" type="parTrans" cxnId="{1ADD2FF5-43F4-7647-AEED-3393B12379A8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47E20F4-9329-B444-91A3-77A9237DAF55}" type="sibTrans" cxnId="{1ADD2FF5-43F4-7647-AEED-3393B12379A8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227F247-4702-6143-97D8-C9B405A2C71D}">
      <dgm:prSet phldrT="[Text]"/>
      <dgm:spPr/>
      <dgm:t>
        <a:bodyPr/>
        <a:lstStyle/>
        <a:p>
          <a:r>
            <a:rPr lang="en-US" dirty="0" err="1" smtClean="0">
              <a:solidFill>
                <a:srgbClr val="000000"/>
              </a:solidFill>
            </a:rPr>
            <a:t>e</a:t>
          </a:r>
          <a:r>
            <a:rPr lang="en-US" baseline="30000" dirty="0" err="1" smtClean="0">
              <a:solidFill>
                <a:srgbClr val="000000"/>
              </a:solidFill>
            </a:rPr>
            <a:t>+</a:t>
          </a:r>
          <a:r>
            <a:rPr lang="en-US" dirty="0" err="1" smtClean="0">
              <a:solidFill>
                <a:srgbClr val="000000"/>
              </a:solidFill>
            </a:rPr>
            <a:t>e</a:t>
          </a:r>
          <a:r>
            <a:rPr lang="en-US" baseline="30000" dirty="0" smtClean="0">
              <a:solidFill>
                <a:srgbClr val="000000"/>
              </a:solidFill>
            </a:rPr>
            <a:t>-</a:t>
          </a:r>
          <a:br>
            <a:rPr lang="en-US" baseline="30000" dirty="0" smtClean="0">
              <a:solidFill>
                <a:srgbClr val="000000"/>
              </a:solidFill>
            </a:rPr>
          </a:br>
          <a:r>
            <a:rPr lang="en-US" baseline="0" dirty="0" smtClean="0">
              <a:solidFill>
                <a:srgbClr val="000000"/>
              </a:solidFill>
            </a:rPr>
            <a:t>detectors</a:t>
          </a:r>
          <a:endParaRPr lang="en-US" dirty="0">
            <a:solidFill>
              <a:srgbClr val="000000"/>
            </a:solidFill>
          </a:endParaRPr>
        </a:p>
      </dgm:t>
    </dgm:pt>
    <dgm:pt modelId="{D387AE87-31E9-FA4D-A01A-C11107AE1280}" type="parTrans" cxnId="{D9E4D901-8C42-184C-8B33-F307C96A1F5E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0CBD540-99BA-C843-BFF8-45DDCD80642E}" type="sibTrans" cxnId="{D9E4D901-8C42-184C-8B33-F307C96A1F5E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9A8D516E-12CF-294D-B5A5-C0C847022881}">
      <dgm:prSet phldrT="[Text]"/>
      <dgm:spPr>
        <a:solidFill>
          <a:srgbClr val="FEDDB3"/>
        </a:solidFill>
      </dgm:spPr>
      <dgm:t>
        <a:bodyPr/>
        <a:lstStyle/>
        <a:p>
          <a:r>
            <a:rPr lang="en-US" dirty="0" err="1" smtClean="0">
              <a:solidFill>
                <a:srgbClr val="000000"/>
              </a:solidFill>
              <a:latin typeface="Symbol" charset="2"/>
              <a:cs typeface="Symbol" charset="2"/>
            </a:rPr>
            <a:t>m</a:t>
          </a:r>
          <a:r>
            <a:rPr lang="en-US" baseline="30000" dirty="0" err="1" smtClean="0">
              <a:solidFill>
                <a:srgbClr val="000000"/>
              </a:solidFill>
            </a:rPr>
            <a:t>+</a:t>
          </a:r>
          <a:r>
            <a:rPr lang="en-US" dirty="0" err="1" smtClean="0">
              <a:solidFill>
                <a:srgbClr val="000000"/>
              </a:solidFill>
              <a:latin typeface="Symbol" charset="2"/>
              <a:cs typeface="Symbol" charset="2"/>
            </a:rPr>
            <a:t>m</a:t>
          </a:r>
          <a:r>
            <a:rPr lang="en-US" baseline="30000" dirty="0" smtClean="0">
              <a:solidFill>
                <a:srgbClr val="000000"/>
              </a:solidFill>
            </a:rPr>
            <a:t>-</a:t>
          </a:r>
          <a:r>
            <a:rPr lang="en-US" dirty="0" smtClean="0">
              <a:solidFill>
                <a:srgbClr val="000000"/>
              </a:solidFill>
            </a:rPr>
            <a:t/>
          </a:r>
          <a:br>
            <a:rPr lang="en-US" dirty="0" smtClean="0">
              <a:solidFill>
                <a:srgbClr val="000000"/>
              </a:solidFill>
            </a:rPr>
          </a:br>
          <a:r>
            <a:rPr lang="en-US" dirty="0" smtClean="0">
              <a:solidFill>
                <a:srgbClr val="000000"/>
              </a:solidFill>
            </a:rPr>
            <a:t>simulations</a:t>
          </a:r>
          <a:endParaRPr lang="en-US" dirty="0">
            <a:solidFill>
              <a:srgbClr val="000000"/>
            </a:solidFill>
          </a:endParaRPr>
        </a:p>
      </dgm:t>
    </dgm:pt>
    <dgm:pt modelId="{5B6BAB4F-1468-234D-BDCE-A5CAC70DCCB9}" type="parTrans" cxnId="{A402A4BC-45B0-2D42-8A0E-37C808D8A913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26648BBD-CF8D-B041-84D6-6DB584131B32}" type="sibTrans" cxnId="{A402A4BC-45B0-2D42-8A0E-37C808D8A913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609F3B1-1C69-D04D-82F8-FBD5E4AEEF0C}" type="pres">
      <dgm:prSet presAssocID="{75EA513A-8419-7948-8432-405128883CB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24C5C36-657E-3C44-A1FD-AEA0B5C009F1}" type="pres">
      <dgm:prSet presAssocID="{FF24E293-9125-364A-ADF0-4BEA92DA34CA}" presName="root1" presStyleCnt="0"/>
      <dgm:spPr/>
    </dgm:pt>
    <dgm:pt modelId="{9B366F20-BA25-0744-9067-2AC72B10F132}" type="pres">
      <dgm:prSet presAssocID="{FF24E293-9125-364A-ADF0-4BEA92DA34CA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11A60C7-9DA0-914A-AAC0-D97A4DC64877}" type="pres">
      <dgm:prSet presAssocID="{FF24E293-9125-364A-ADF0-4BEA92DA34CA}" presName="level2hierChild" presStyleCnt="0"/>
      <dgm:spPr/>
    </dgm:pt>
    <dgm:pt modelId="{E8328EE4-2AC7-1D40-8625-B5270B297853}" type="pres">
      <dgm:prSet presAssocID="{D387AE87-31E9-FA4D-A01A-C11107AE1280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AE887C12-0F08-F246-9851-563FDC937C63}" type="pres">
      <dgm:prSet presAssocID="{D387AE87-31E9-FA4D-A01A-C11107AE1280}" presName="connTx" presStyleLbl="parChTrans1D2" presStyleIdx="0" presStyleCnt="2"/>
      <dgm:spPr/>
      <dgm:t>
        <a:bodyPr/>
        <a:lstStyle/>
        <a:p>
          <a:endParaRPr lang="en-US"/>
        </a:p>
      </dgm:t>
    </dgm:pt>
    <dgm:pt modelId="{A5233EF7-F1B7-6343-91FE-7A516708A32E}" type="pres">
      <dgm:prSet presAssocID="{8227F247-4702-6143-97D8-C9B405A2C71D}" presName="root2" presStyleCnt="0"/>
      <dgm:spPr/>
    </dgm:pt>
    <dgm:pt modelId="{B1FFA3EF-7EBE-3341-9E94-90F492AB1B46}" type="pres">
      <dgm:prSet presAssocID="{8227F247-4702-6143-97D8-C9B405A2C71D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F4E098-8F78-1946-92E6-DF56DFA21845}" type="pres">
      <dgm:prSet presAssocID="{8227F247-4702-6143-97D8-C9B405A2C71D}" presName="level3hierChild" presStyleCnt="0"/>
      <dgm:spPr/>
    </dgm:pt>
    <dgm:pt modelId="{AD2D1B33-E59A-E649-87FD-8502E3CD26E8}" type="pres">
      <dgm:prSet presAssocID="{5B6BAB4F-1468-234D-BDCE-A5CAC70DCCB9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EC1CBEC1-4EAB-7245-B318-AF2FC9813654}" type="pres">
      <dgm:prSet presAssocID="{5B6BAB4F-1468-234D-BDCE-A5CAC70DCCB9}" presName="connTx" presStyleLbl="parChTrans1D2" presStyleIdx="1" presStyleCnt="2"/>
      <dgm:spPr/>
      <dgm:t>
        <a:bodyPr/>
        <a:lstStyle/>
        <a:p>
          <a:endParaRPr lang="en-US"/>
        </a:p>
      </dgm:t>
    </dgm:pt>
    <dgm:pt modelId="{D6463FA0-C2F8-1C40-8EA7-F84C10DB6D05}" type="pres">
      <dgm:prSet presAssocID="{9A8D516E-12CF-294D-B5A5-C0C847022881}" presName="root2" presStyleCnt="0"/>
      <dgm:spPr/>
    </dgm:pt>
    <dgm:pt modelId="{CD2A0CE6-779A-1C49-B9E1-DD3398AE76BD}" type="pres">
      <dgm:prSet presAssocID="{9A8D516E-12CF-294D-B5A5-C0C847022881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9A75CD7-97B9-0C42-A999-2BE704D06E55}" type="pres">
      <dgm:prSet presAssocID="{9A8D516E-12CF-294D-B5A5-C0C847022881}" presName="level3hierChild" presStyleCnt="0"/>
      <dgm:spPr/>
    </dgm:pt>
  </dgm:ptLst>
  <dgm:cxnLst>
    <dgm:cxn modelId="{D9E4D901-8C42-184C-8B33-F307C96A1F5E}" srcId="{FF24E293-9125-364A-ADF0-4BEA92DA34CA}" destId="{8227F247-4702-6143-97D8-C9B405A2C71D}" srcOrd="0" destOrd="0" parTransId="{D387AE87-31E9-FA4D-A01A-C11107AE1280}" sibTransId="{80CBD540-99BA-C843-BFF8-45DDCD80642E}"/>
    <dgm:cxn modelId="{67B3D832-4738-0D4B-9495-E519DE2F01B0}" type="presOf" srcId="{5B6BAB4F-1468-234D-BDCE-A5CAC70DCCB9}" destId="{AD2D1B33-E59A-E649-87FD-8502E3CD26E8}" srcOrd="0" destOrd="0" presId="urn:microsoft.com/office/officeart/2005/8/layout/hierarchy2"/>
    <dgm:cxn modelId="{C64B4077-5DCE-C140-A69F-DD96A3763494}" type="presOf" srcId="{D387AE87-31E9-FA4D-A01A-C11107AE1280}" destId="{E8328EE4-2AC7-1D40-8625-B5270B297853}" srcOrd="0" destOrd="0" presId="urn:microsoft.com/office/officeart/2005/8/layout/hierarchy2"/>
    <dgm:cxn modelId="{915BBFAF-A71D-1B47-A416-5E4597B65E13}" type="presOf" srcId="{8227F247-4702-6143-97D8-C9B405A2C71D}" destId="{B1FFA3EF-7EBE-3341-9E94-90F492AB1B46}" srcOrd="0" destOrd="0" presId="urn:microsoft.com/office/officeart/2005/8/layout/hierarchy2"/>
    <dgm:cxn modelId="{9C72DA1C-7CF1-0E47-BF33-652F8B3E6924}" type="presOf" srcId="{9A8D516E-12CF-294D-B5A5-C0C847022881}" destId="{CD2A0CE6-779A-1C49-B9E1-DD3398AE76BD}" srcOrd="0" destOrd="0" presId="urn:microsoft.com/office/officeart/2005/8/layout/hierarchy2"/>
    <dgm:cxn modelId="{EBE0AD7C-4254-0942-90A0-A48C80212546}" type="presOf" srcId="{D387AE87-31E9-FA4D-A01A-C11107AE1280}" destId="{AE887C12-0F08-F246-9851-563FDC937C63}" srcOrd="1" destOrd="0" presId="urn:microsoft.com/office/officeart/2005/8/layout/hierarchy2"/>
    <dgm:cxn modelId="{3C4C2410-4A96-754E-ACA2-95C2730BD4CE}" type="presOf" srcId="{FF24E293-9125-364A-ADF0-4BEA92DA34CA}" destId="{9B366F20-BA25-0744-9067-2AC72B10F132}" srcOrd="0" destOrd="0" presId="urn:microsoft.com/office/officeart/2005/8/layout/hierarchy2"/>
    <dgm:cxn modelId="{8A03B7B0-766A-AE46-9F42-0BC930FD4563}" type="presOf" srcId="{5B6BAB4F-1468-234D-BDCE-A5CAC70DCCB9}" destId="{EC1CBEC1-4EAB-7245-B318-AF2FC9813654}" srcOrd="1" destOrd="0" presId="urn:microsoft.com/office/officeart/2005/8/layout/hierarchy2"/>
    <dgm:cxn modelId="{A7B8D7C6-91C9-3945-ABDB-011CF3491E6E}" type="presOf" srcId="{75EA513A-8419-7948-8432-405128883CB7}" destId="{6609F3B1-1C69-D04D-82F8-FBD5E4AEEF0C}" srcOrd="0" destOrd="0" presId="urn:microsoft.com/office/officeart/2005/8/layout/hierarchy2"/>
    <dgm:cxn modelId="{1ADD2FF5-43F4-7647-AEED-3393B12379A8}" srcId="{75EA513A-8419-7948-8432-405128883CB7}" destId="{FF24E293-9125-364A-ADF0-4BEA92DA34CA}" srcOrd="0" destOrd="0" parTransId="{EEDA5AD5-33E6-2549-AF41-988F1A4090AF}" sibTransId="{847E20F4-9329-B444-91A3-77A9237DAF55}"/>
    <dgm:cxn modelId="{A402A4BC-45B0-2D42-8A0E-37C808D8A913}" srcId="{FF24E293-9125-364A-ADF0-4BEA92DA34CA}" destId="{9A8D516E-12CF-294D-B5A5-C0C847022881}" srcOrd="1" destOrd="0" parTransId="{5B6BAB4F-1468-234D-BDCE-A5CAC70DCCB9}" sibTransId="{26648BBD-CF8D-B041-84D6-6DB584131B32}"/>
    <dgm:cxn modelId="{FE0302C4-7505-7442-9C45-2CFF9DE95299}" type="presParOf" srcId="{6609F3B1-1C69-D04D-82F8-FBD5E4AEEF0C}" destId="{724C5C36-657E-3C44-A1FD-AEA0B5C009F1}" srcOrd="0" destOrd="0" presId="urn:microsoft.com/office/officeart/2005/8/layout/hierarchy2"/>
    <dgm:cxn modelId="{94940430-1B49-D445-9129-C2BF8404447D}" type="presParOf" srcId="{724C5C36-657E-3C44-A1FD-AEA0B5C009F1}" destId="{9B366F20-BA25-0744-9067-2AC72B10F132}" srcOrd="0" destOrd="0" presId="urn:microsoft.com/office/officeart/2005/8/layout/hierarchy2"/>
    <dgm:cxn modelId="{E29D88A8-25BF-DF47-AAA9-71874FE7513B}" type="presParOf" srcId="{724C5C36-657E-3C44-A1FD-AEA0B5C009F1}" destId="{611A60C7-9DA0-914A-AAC0-D97A4DC64877}" srcOrd="1" destOrd="0" presId="urn:microsoft.com/office/officeart/2005/8/layout/hierarchy2"/>
    <dgm:cxn modelId="{24CB8AEC-98DD-7644-905B-02587FD23C00}" type="presParOf" srcId="{611A60C7-9DA0-914A-AAC0-D97A4DC64877}" destId="{E8328EE4-2AC7-1D40-8625-B5270B297853}" srcOrd="0" destOrd="0" presId="urn:microsoft.com/office/officeart/2005/8/layout/hierarchy2"/>
    <dgm:cxn modelId="{29F6B4B9-6DA2-5C4F-8C12-D53057EA9CAA}" type="presParOf" srcId="{E8328EE4-2AC7-1D40-8625-B5270B297853}" destId="{AE887C12-0F08-F246-9851-563FDC937C63}" srcOrd="0" destOrd="0" presId="urn:microsoft.com/office/officeart/2005/8/layout/hierarchy2"/>
    <dgm:cxn modelId="{FF415B0A-1F4F-1E49-8536-005DB575CA19}" type="presParOf" srcId="{611A60C7-9DA0-914A-AAC0-D97A4DC64877}" destId="{A5233EF7-F1B7-6343-91FE-7A516708A32E}" srcOrd="1" destOrd="0" presId="urn:microsoft.com/office/officeart/2005/8/layout/hierarchy2"/>
    <dgm:cxn modelId="{78CE4C0C-2439-AC4C-A168-F4AF202DCD58}" type="presParOf" srcId="{A5233EF7-F1B7-6343-91FE-7A516708A32E}" destId="{B1FFA3EF-7EBE-3341-9E94-90F492AB1B46}" srcOrd="0" destOrd="0" presId="urn:microsoft.com/office/officeart/2005/8/layout/hierarchy2"/>
    <dgm:cxn modelId="{EFAEEB2D-0FB7-724E-81B4-9EB4058C3DB6}" type="presParOf" srcId="{A5233EF7-F1B7-6343-91FE-7A516708A32E}" destId="{99F4E098-8F78-1946-92E6-DF56DFA21845}" srcOrd="1" destOrd="0" presId="urn:microsoft.com/office/officeart/2005/8/layout/hierarchy2"/>
    <dgm:cxn modelId="{D538EAA3-4251-A24D-AB7D-85434CDB4C5C}" type="presParOf" srcId="{611A60C7-9DA0-914A-AAC0-D97A4DC64877}" destId="{AD2D1B33-E59A-E649-87FD-8502E3CD26E8}" srcOrd="2" destOrd="0" presId="urn:microsoft.com/office/officeart/2005/8/layout/hierarchy2"/>
    <dgm:cxn modelId="{3D3871E1-6B84-D242-84D0-381EE559A8B1}" type="presParOf" srcId="{AD2D1B33-E59A-E649-87FD-8502E3CD26E8}" destId="{EC1CBEC1-4EAB-7245-B318-AF2FC9813654}" srcOrd="0" destOrd="0" presId="urn:microsoft.com/office/officeart/2005/8/layout/hierarchy2"/>
    <dgm:cxn modelId="{09DD57CA-AA10-6E48-97EF-CF8B0E14AB97}" type="presParOf" srcId="{611A60C7-9DA0-914A-AAC0-D97A4DC64877}" destId="{D6463FA0-C2F8-1C40-8EA7-F84C10DB6D05}" srcOrd="3" destOrd="0" presId="urn:microsoft.com/office/officeart/2005/8/layout/hierarchy2"/>
    <dgm:cxn modelId="{E2D0F3D2-674F-024F-A3A1-FABB4451E5B1}" type="presParOf" srcId="{D6463FA0-C2F8-1C40-8EA7-F84C10DB6D05}" destId="{CD2A0CE6-779A-1C49-B9E1-DD3398AE76BD}" srcOrd="0" destOrd="0" presId="urn:microsoft.com/office/officeart/2005/8/layout/hierarchy2"/>
    <dgm:cxn modelId="{058A2F47-5587-7B49-8318-39AEF1C0327B}" type="presParOf" srcId="{D6463FA0-C2F8-1C40-8EA7-F84C10DB6D05}" destId="{E9A75CD7-97B9-0C42-A999-2BE704D06E5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EA513A-8419-7948-8432-405128883CB7}" type="doc">
      <dgm:prSet loTypeId="urn:microsoft.com/office/officeart/2005/8/layout/hierarchy2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F24E293-9125-364A-ADF0-4BEA92DA34CA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KA12</a:t>
          </a:r>
          <a:endParaRPr lang="en-US" dirty="0">
            <a:solidFill>
              <a:srgbClr val="000000"/>
            </a:solidFill>
          </a:endParaRPr>
        </a:p>
      </dgm:t>
    </dgm:pt>
    <dgm:pt modelId="{EEDA5AD5-33E6-2549-AF41-988F1A4090AF}" type="parTrans" cxnId="{1ADD2FF5-43F4-7647-AEED-3393B12379A8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47E20F4-9329-B444-91A3-77A9237DAF55}" type="sibTrans" cxnId="{1ADD2FF5-43F4-7647-AEED-3393B12379A8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227F247-4702-6143-97D8-C9B405A2C71D}">
      <dgm:prSet phldrT="[Text]"/>
      <dgm:spPr/>
      <dgm:t>
        <a:bodyPr/>
        <a:lstStyle/>
        <a:p>
          <a:r>
            <a:rPr lang="en-US" dirty="0" err="1" smtClean="0">
              <a:solidFill>
                <a:srgbClr val="000000"/>
              </a:solidFill>
            </a:rPr>
            <a:t>e</a:t>
          </a:r>
          <a:r>
            <a:rPr lang="en-US" baseline="30000" dirty="0" err="1" smtClean="0">
              <a:solidFill>
                <a:srgbClr val="000000"/>
              </a:solidFill>
            </a:rPr>
            <a:t>+</a:t>
          </a:r>
          <a:r>
            <a:rPr lang="en-US" dirty="0" err="1" smtClean="0">
              <a:solidFill>
                <a:srgbClr val="000000"/>
              </a:solidFill>
            </a:rPr>
            <a:t>e</a:t>
          </a:r>
          <a:r>
            <a:rPr lang="en-US" baseline="30000" dirty="0" smtClean="0">
              <a:solidFill>
                <a:srgbClr val="000000"/>
              </a:solidFill>
            </a:rPr>
            <a:t>-</a:t>
          </a:r>
          <a:br>
            <a:rPr lang="en-US" baseline="30000" dirty="0" smtClean="0">
              <a:solidFill>
                <a:srgbClr val="000000"/>
              </a:solidFill>
            </a:rPr>
          </a:br>
          <a:r>
            <a:rPr lang="en-US" baseline="0" dirty="0" smtClean="0">
              <a:solidFill>
                <a:srgbClr val="000000"/>
              </a:solidFill>
            </a:rPr>
            <a:t>detectors</a:t>
          </a:r>
          <a:endParaRPr lang="en-US" dirty="0">
            <a:solidFill>
              <a:srgbClr val="000000"/>
            </a:solidFill>
          </a:endParaRPr>
        </a:p>
      </dgm:t>
    </dgm:pt>
    <dgm:pt modelId="{D387AE87-31E9-FA4D-A01A-C11107AE1280}" type="parTrans" cxnId="{D9E4D901-8C42-184C-8B33-F307C96A1F5E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0CBD540-99BA-C843-BFF8-45DDCD80642E}" type="sibTrans" cxnId="{D9E4D901-8C42-184C-8B33-F307C96A1F5E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9A8D516E-12CF-294D-B5A5-C0C847022881}">
      <dgm:prSet phldrT="[Text]"/>
      <dgm:spPr>
        <a:noFill/>
      </dgm:spPr>
      <dgm:t>
        <a:bodyPr/>
        <a:lstStyle/>
        <a:p>
          <a:endParaRPr lang="en-US" dirty="0">
            <a:solidFill>
              <a:srgbClr val="000000"/>
            </a:solidFill>
          </a:endParaRPr>
        </a:p>
      </dgm:t>
    </dgm:pt>
    <dgm:pt modelId="{5B6BAB4F-1468-234D-BDCE-A5CAC70DCCB9}" type="parTrans" cxnId="{A402A4BC-45B0-2D42-8A0E-37C808D8A913}">
      <dgm:prSet/>
      <dgm:spPr>
        <a:ln>
          <a:solidFill>
            <a:schemeClr val="accent1">
              <a:shade val="60000"/>
              <a:hueOff val="0"/>
              <a:satOff val="0"/>
              <a:lumOff val="0"/>
              <a:alpha val="0"/>
            </a:schemeClr>
          </a:solidFill>
        </a:ln>
      </dgm:spPr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26648BBD-CF8D-B041-84D6-6DB584131B32}" type="sibTrans" cxnId="{A402A4BC-45B0-2D42-8A0E-37C808D8A913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609F3B1-1C69-D04D-82F8-FBD5E4AEEF0C}" type="pres">
      <dgm:prSet presAssocID="{75EA513A-8419-7948-8432-405128883CB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24C5C36-657E-3C44-A1FD-AEA0B5C009F1}" type="pres">
      <dgm:prSet presAssocID="{FF24E293-9125-364A-ADF0-4BEA92DA34CA}" presName="root1" presStyleCnt="0"/>
      <dgm:spPr/>
    </dgm:pt>
    <dgm:pt modelId="{9B366F20-BA25-0744-9067-2AC72B10F132}" type="pres">
      <dgm:prSet presAssocID="{FF24E293-9125-364A-ADF0-4BEA92DA34CA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11A60C7-9DA0-914A-AAC0-D97A4DC64877}" type="pres">
      <dgm:prSet presAssocID="{FF24E293-9125-364A-ADF0-4BEA92DA34CA}" presName="level2hierChild" presStyleCnt="0"/>
      <dgm:spPr/>
    </dgm:pt>
    <dgm:pt modelId="{E8328EE4-2AC7-1D40-8625-B5270B297853}" type="pres">
      <dgm:prSet presAssocID="{D387AE87-31E9-FA4D-A01A-C11107AE1280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AE887C12-0F08-F246-9851-563FDC937C63}" type="pres">
      <dgm:prSet presAssocID="{D387AE87-31E9-FA4D-A01A-C11107AE1280}" presName="connTx" presStyleLbl="parChTrans1D2" presStyleIdx="0" presStyleCnt="2"/>
      <dgm:spPr/>
      <dgm:t>
        <a:bodyPr/>
        <a:lstStyle/>
        <a:p>
          <a:endParaRPr lang="en-US"/>
        </a:p>
      </dgm:t>
    </dgm:pt>
    <dgm:pt modelId="{A5233EF7-F1B7-6343-91FE-7A516708A32E}" type="pres">
      <dgm:prSet presAssocID="{8227F247-4702-6143-97D8-C9B405A2C71D}" presName="root2" presStyleCnt="0"/>
      <dgm:spPr/>
    </dgm:pt>
    <dgm:pt modelId="{B1FFA3EF-7EBE-3341-9E94-90F492AB1B46}" type="pres">
      <dgm:prSet presAssocID="{8227F247-4702-6143-97D8-C9B405A2C71D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F4E098-8F78-1946-92E6-DF56DFA21845}" type="pres">
      <dgm:prSet presAssocID="{8227F247-4702-6143-97D8-C9B405A2C71D}" presName="level3hierChild" presStyleCnt="0"/>
      <dgm:spPr/>
    </dgm:pt>
    <dgm:pt modelId="{AD2D1B33-E59A-E649-87FD-8502E3CD26E8}" type="pres">
      <dgm:prSet presAssocID="{5B6BAB4F-1468-234D-BDCE-A5CAC70DCCB9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EC1CBEC1-4EAB-7245-B318-AF2FC9813654}" type="pres">
      <dgm:prSet presAssocID="{5B6BAB4F-1468-234D-BDCE-A5CAC70DCCB9}" presName="connTx" presStyleLbl="parChTrans1D2" presStyleIdx="1" presStyleCnt="2"/>
      <dgm:spPr/>
      <dgm:t>
        <a:bodyPr/>
        <a:lstStyle/>
        <a:p>
          <a:endParaRPr lang="en-US"/>
        </a:p>
      </dgm:t>
    </dgm:pt>
    <dgm:pt modelId="{D6463FA0-C2F8-1C40-8EA7-F84C10DB6D05}" type="pres">
      <dgm:prSet presAssocID="{9A8D516E-12CF-294D-B5A5-C0C847022881}" presName="root2" presStyleCnt="0"/>
      <dgm:spPr/>
    </dgm:pt>
    <dgm:pt modelId="{CD2A0CE6-779A-1C49-B9E1-DD3398AE76BD}" type="pres">
      <dgm:prSet presAssocID="{9A8D516E-12CF-294D-B5A5-C0C847022881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9A75CD7-97B9-0C42-A999-2BE704D06E55}" type="pres">
      <dgm:prSet presAssocID="{9A8D516E-12CF-294D-B5A5-C0C847022881}" presName="level3hierChild" presStyleCnt="0"/>
      <dgm:spPr/>
    </dgm:pt>
  </dgm:ptLst>
  <dgm:cxnLst>
    <dgm:cxn modelId="{61BE728A-5B6D-534D-A047-F971D5DC5CFB}" type="presOf" srcId="{9A8D516E-12CF-294D-B5A5-C0C847022881}" destId="{CD2A0CE6-779A-1C49-B9E1-DD3398AE76BD}" srcOrd="0" destOrd="0" presId="urn:microsoft.com/office/officeart/2005/8/layout/hierarchy2"/>
    <dgm:cxn modelId="{78931460-FFD5-9E43-9AD6-25999BFF1BAA}" type="presOf" srcId="{8227F247-4702-6143-97D8-C9B405A2C71D}" destId="{B1FFA3EF-7EBE-3341-9E94-90F492AB1B46}" srcOrd="0" destOrd="0" presId="urn:microsoft.com/office/officeart/2005/8/layout/hierarchy2"/>
    <dgm:cxn modelId="{CA836A74-37F8-5940-B89F-D36802418CB1}" type="presOf" srcId="{D387AE87-31E9-FA4D-A01A-C11107AE1280}" destId="{E8328EE4-2AC7-1D40-8625-B5270B297853}" srcOrd="0" destOrd="0" presId="urn:microsoft.com/office/officeart/2005/8/layout/hierarchy2"/>
    <dgm:cxn modelId="{D9E4D901-8C42-184C-8B33-F307C96A1F5E}" srcId="{FF24E293-9125-364A-ADF0-4BEA92DA34CA}" destId="{8227F247-4702-6143-97D8-C9B405A2C71D}" srcOrd="0" destOrd="0" parTransId="{D387AE87-31E9-FA4D-A01A-C11107AE1280}" sibTransId="{80CBD540-99BA-C843-BFF8-45DDCD80642E}"/>
    <dgm:cxn modelId="{9E2973CC-B1EB-E04D-9A78-8DE884904583}" type="presOf" srcId="{75EA513A-8419-7948-8432-405128883CB7}" destId="{6609F3B1-1C69-D04D-82F8-FBD5E4AEEF0C}" srcOrd="0" destOrd="0" presId="urn:microsoft.com/office/officeart/2005/8/layout/hierarchy2"/>
    <dgm:cxn modelId="{4EC356D6-931A-6A4C-980F-780B8C41A849}" type="presOf" srcId="{5B6BAB4F-1468-234D-BDCE-A5CAC70DCCB9}" destId="{EC1CBEC1-4EAB-7245-B318-AF2FC9813654}" srcOrd="1" destOrd="0" presId="urn:microsoft.com/office/officeart/2005/8/layout/hierarchy2"/>
    <dgm:cxn modelId="{FDC36407-D187-294A-923A-79F896C8ECA2}" type="presOf" srcId="{5B6BAB4F-1468-234D-BDCE-A5CAC70DCCB9}" destId="{AD2D1B33-E59A-E649-87FD-8502E3CD26E8}" srcOrd="0" destOrd="0" presId="urn:microsoft.com/office/officeart/2005/8/layout/hierarchy2"/>
    <dgm:cxn modelId="{91846FBF-23C4-1042-9C7A-6AC43919B853}" type="presOf" srcId="{FF24E293-9125-364A-ADF0-4BEA92DA34CA}" destId="{9B366F20-BA25-0744-9067-2AC72B10F132}" srcOrd="0" destOrd="0" presId="urn:microsoft.com/office/officeart/2005/8/layout/hierarchy2"/>
    <dgm:cxn modelId="{1ADD2FF5-43F4-7647-AEED-3393B12379A8}" srcId="{75EA513A-8419-7948-8432-405128883CB7}" destId="{FF24E293-9125-364A-ADF0-4BEA92DA34CA}" srcOrd="0" destOrd="0" parTransId="{EEDA5AD5-33E6-2549-AF41-988F1A4090AF}" sibTransId="{847E20F4-9329-B444-91A3-77A9237DAF55}"/>
    <dgm:cxn modelId="{70C9C73E-2EBE-BA45-BCC3-B13F23ECCA3C}" type="presOf" srcId="{D387AE87-31E9-FA4D-A01A-C11107AE1280}" destId="{AE887C12-0F08-F246-9851-563FDC937C63}" srcOrd="1" destOrd="0" presId="urn:microsoft.com/office/officeart/2005/8/layout/hierarchy2"/>
    <dgm:cxn modelId="{A402A4BC-45B0-2D42-8A0E-37C808D8A913}" srcId="{FF24E293-9125-364A-ADF0-4BEA92DA34CA}" destId="{9A8D516E-12CF-294D-B5A5-C0C847022881}" srcOrd="1" destOrd="0" parTransId="{5B6BAB4F-1468-234D-BDCE-A5CAC70DCCB9}" sibTransId="{26648BBD-CF8D-B041-84D6-6DB584131B32}"/>
    <dgm:cxn modelId="{E6E9C505-FE3D-3342-9884-60CD4223391F}" type="presParOf" srcId="{6609F3B1-1C69-D04D-82F8-FBD5E4AEEF0C}" destId="{724C5C36-657E-3C44-A1FD-AEA0B5C009F1}" srcOrd="0" destOrd="0" presId="urn:microsoft.com/office/officeart/2005/8/layout/hierarchy2"/>
    <dgm:cxn modelId="{ED970DAF-119C-7B41-A4C5-8D3D4A50D107}" type="presParOf" srcId="{724C5C36-657E-3C44-A1FD-AEA0B5C009F1}" destId="{9B366F20-BA25-0744-9067-2AC72B10F132}" srcOrd="0" destOrd="0" presId="urn:microsoft.com/office/officeart/2005/8/layout/hierarchy2"/>
    <dgm:cxn modelId="{F85D31A7-AFE1-2746-B717-D27C2B265243}" type="presParOf" srcId="{724C5C36-657E-3C44-A1FD-AEA0B5C009F1}" destId="{611A60C7-9DA0-914A-AAC0-D97A4DC64877}" srcOrd="1" destOrd="0" presId="urn:microsoft.com/office/officeart/2005/8/layout/hierarchy2"/>
    <dgm:cxn modelId="{413E23CA-20A7-D34B-AAB8-518854D2EAA1}" type="presParOf" srcId="{611A60C7-9DA0-914A-AAC0-D97A4DC64877}" destId="{E8328EE4-2AC7-1D40-8625-B5270B297853}" srcOrd="0" destOrd="0" presId="urn:microsoft.com/office/officeart/2005/8/layout/hierarchy2"/>
    <dgm:cxn modelId="{E4D99E65-CC1A-0F4E-B7FB-BE7DC6F4B0B0}" type="presParOf" srcId="{E8328EE4-2AC7-1D40-8625-B5270B297853}" destId="{AE887C12-0F08-F246-9851-563FDC937C63}" srcOrd="0" destOrd="0" presId="urn:microsoft.com/office/officeart/2005/8/layout/hierarchy2"/>
    <dgm:cxn modelId="{21D17239-E035-424A-A135-21354858B88A}" type="presParOf" srcId="{611A60C7-9DA0-914A-AAC0-D97A4DC64877}" destId="{A5233EF7-F1B7-6343-91FE-7A516708A32E}" srcOrd="1" destOrd="0" presId="urn:microsoft.com/office/officeart/2005/8/layout/hierarchy2"/>
    <dgm:cxn modelId="{AD6BBA2B-FC1F-634B-9A49-B7D384511C2D}" type="presParOf" srcId="{A5233EF7-F1B7-6343-91FE-7A516708A32E}" destId="{B1FFA3EF-7EBE-3341-9E94-90F492AB1B46}" srcOrd="0" destOrd="0" presId="urn:microsoft.com/office/officeart/2005/8/layout/hierarchy2"/>
    <dgm:cxn modelId="{55F862F1-1EB0-8048-96F7-4EDE715A5150}" type="presParOf" srcId="{A5233EF7-F1B7-6343-91FE-7A516708A32E}" destId="{99F4E098-8F78-1946-92E6-DF56DFA21845}" srcOrd="1" destOrd="0" presId="urn:microsoft.com/office/officeart/2005/8/layout/hierarchy2"/>
    <dgm:cxn modelId="{07B430D9-0927-9941-B890-35028A9A5305}" type="presParOf" srcId="{611A60C7-9DA0-914A-AAC0-D97A4DC64877}" destId="{AD2D1B33-E59A-E649-87FD-8502E3CD26E8}" srcOrd="2" destOrd="0" presId="urn:microsoft.com/office/officeart/2005/8/layout/hierarchy2"/>
    <dgm:cxn modelId="{EC951582-73C1-244C-94D8-C5CA102DDF42}" type="presParOf" srcId="{AD2D1B33-E59A-E649-87FD-8502E3CD26E8}" destId="{EC1CBEC1-4EAB-7245-B318-AF2FC9813654}" srcOrd="0" destOrd="0" presId="urn:microsoft.com/office/officeart/2005/8/layout/hierarchy2"/>
    <dgm:cxn modelId="{B33D9303-3F04-554F-8BD5-825F1FD03989}" type="presParOf" srcId="{611A60C7-9DA0-914A-AAC0-D97A4DC64877}" destId="{D6463FA0-C2F8-1C40-8EA7-F84C10DB6D05}" srcOrd="3" destOrd="0" presId="urn:microsoft.com/office/officeart/2005/8/layout/hierarchy2"/>
    <dgm:cxn modelId="{6545017F-884C-E04E-BFB3-31E475DCB6E4}" type="presParOf" srcId="{D6463FA0-C2F8-1C40-8EA7-F84C10DB6D05}" destId="{CD2A0CE6-779A-1C49-B9E1-DD3398AE76BD}" srcOrd="0" destOrd="0" presId="urn:microsoft.com/office/officeart/2005/8/layout/hierarchy2"/>
    <dgm:cxn modelId="{6F79774D-303E-3947-8207-BA5BE7031224}" type="presParOf" srcId="{D6463FA0-C2F8-1C40-8EA7-F84C10DB6D05}" destId="{E9A75CD7-97B9-0C42-A999-2BE704D06E5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5EA513A-8419-7948-8432-405128883CB7}" type="doc">
      <dgm:prSet loTypeId="urn:microsoft.com/office/officeart/2005/8/layout/hierarchy2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F24E293-9125-364A-ADF0-4BEA92DA34CA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KA12</a:t>
          </a:r>
          <a:endParaRPr lang="en-US" dirty="0">
            <a:solidFill>
              <a:srgbClr val="000000"/>
            </a:solidFill>
          </a:endParaRPr>
        </a:p>
      </dgm:t>
    </dgm:pt>
    <dgm:pt modelId="{EEDA5AD5-33E6-2549-AF41-988F1A4090AF}" type="parTrans" cxnId="{1ADD2FF5-43F4-7647-AEED-3393B12379A8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47E20F4-9329-B444-91A3-77A9237DAF55}" type="sibTrans" cxnId="{1ADD2FF5-43F4-7647-AEED-3393B12379A8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227F247-4702-6143-97D8-C9B405A2C71D}">
      <dgm:prSet phldrT="[Text]"/>
      <dgm:spPr/>
      <dgm:t>
        <a:bodyPr/>
        <a:lstStyle/>
        <a:p>
          <a:r>
            <a:rPr lang="en-US" dirty="0" err="1" smtClean="0">
              <a:solidFill>
                <a:srgbClr val="000000"/>
              </a:solidFill>
            </a:rPr>
            <a:t>e</a:t>
          </a:r>
          <a:r>
            <a:rPr lang="en-US" baseline="30000" dirty="0" err="1" smtClean="0">
              <a:solidFill>
                <a:srgbClr val="000000"/>
              </a:solidFill>
            </a:rPr>
            <a:t>+</a:t>
          </a:r>
          <a:r>
            <a:rPr lang="en-US" dirty="0" err="1" smtClean="0">
              <a:solidFill>
                <a:srgbClr val="000000"/>
              </a:solidFill>
            </a:rPr>
            <a:t>e</a:t>
          </a:r>
          <a:r>
            <a:rPr lang="en-US" baseline="30000" dirty="0" smtClean="0">
              <a:solidFill>
                <a:srgbClr val="000000"/>
              </a:solidFill>
            </a:rPr>
            <a:t>-</a:t>
          </a:r>
          <a:br>
            <a:rPr lang="en-US" baseline="30000" dirty="0" smtClean="0">
              <a:solidFill>
                <a:srgbClr val="000000"/>
              </a:solidFill>
            </a:rPr>
          </a:br>
          <a:r>
            <a:rPr lang="en-US" baseline="0" dirty="0" smtClean="0">
              <a:solidFill>
                <a:srgbClr val="000000"/>
              </a:solidFill>
            </a:rPr>
            <a:t>detectors</a:t>
          </a:r>
          <a:endParaRPr lang="en-US" dirty="0">
            <a:solidFill>
              <a:srgbClr val="000000"/>
            </a:solidFill>
          </a:endParaRPr>
        </a:p>
      </dgm:t>
    </dgm:pt>
    <dgm:pt modelId="{D387AE87-31E9-FA4D-A01A-C11107AE1280}" type="parTrans" cxnId="{D9E4D901-8C42-184C-8B33-F307C96A1F5E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0CBD540-99BA-C843-BFF8-45DDCD80642E}" type="sibTrans" cxnId="{D9E4D901-8C42-184C-8B33-F307C96A1F5E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9A8D516E-12CF-294D-B5A5-C0C847022881}">
      <dgm:prSet phldrT="[Text]"/>
      <dgm:spPr>
        <a:noFill/>
      </dgm:spPr>
      <dgm:t>
        <a:bodyPr/>
        <a:lstStyle/>
        <a:p>
          <a:endParaRPr lang="en-US" dirty="0">
            <a:solidFill>
              <a:srgbClr val="000000"/>
            </a:solidFill>
          </a:endParaRPr>
        </a:p>
      </dgm:t>
    </dgm:pt>
    <dgm:pt modelId="{5B6BAB4F-1468-234D-BDCE-A5CAC70DCCB9}" type="parTrans" cxnId="{A402A4BC-45B0-2D42-8A0E-37C808D8A913}">
      <dgm:prSet/>
      <dgm:spPr>
        <a:ln>
          <a:solidFill>
            <a:schemeClr val="accent1">
              <a:shade val="60000"/>
              <a:hueOff val="0"/>
              <a:satOff val="0"/>
              <a:lumOff val="0"/>
              <a:alpha val="0"/>
            </a:schemeClr>
          </a:solidFill>
        </a:ln>
      </dgm:spPr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26648BBD-CF8D-B041-84D6-6DB584131B32}" type="sibTrans" cxnId="{A402A4BC-45B0-2D42-8A0E-37C808D8A913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609F3B1-1C69-D04D-82F8-FBD5E4AEEF0C}" type="pres">
      <dgm:prSet presAssocID="{75EA513A-8419-7948-8432-405128883CB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24C5C36-657E-3C44-A1FD-AEA0B5C009F1}" type="pres">
      <dgm:prSet presAssocID="{FF24E293-9125-364A-ADF0-4BEA92DA34CA}" presName="root1" presStyleCnt="0"/>
      <dgm:spPr/>
    </dgm:pt>
    <dgm:pt modelId="{9B366F20-BA25-0744-9067-2AC72B10F132}" type="pres">
      <dgm:prSet presAssocID="{FF24E293-9125-364A-ADF0-4BEA92DA34CA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11A60C7-9DA0-914A-AAC0-D97A4DC64877}" type="pres">
      <dgm:prSet presAssocID="{FF24E293-9125-364A-ADF0-4BEA92DA34CA}" presName="level2hierChild" presStyleCnt="0"/>
      <dgm:spPr/>
    </dgm:pt>
    <dgm:pt modelId="{E8328EE4-2AC7-1D40-8625-B5270B297853}" type="pres">
      <dgm:prSet presAssocID="{D387AE87-31E9-FA4D-A01A-C11107AE1280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AE887C12-0F08-F246-9851-563FDC937C63}" type="pres">
      <dgm:prSet presAssocID="{D387AE87-31E9-FA4D-A01A-C11107AE1280}" presName="connTx" presStyleLbl="parChTrans1D2" presStyleIdx="0" presStyleCnt="2"/>
      <dgm:spPr/>
      <dgm:t>
        <a:bodyPr/>
        <a:lstStyle/>
        <a:p>
          <a:endParaRPr lang="en-US"/>
        </a:p>
      </dgm:t>
    </dgm:pt>
    <dgm:pt modelId="{A5233EF7-F1B7-6343-91FE-7A516708A32E}" type="pres">
      <dgm:prSet presAssocID="{8227F247-4702-6143-97D8-C9B405A2C71D}" presName="root2" presStyleCnt="0"/>
      <dgm:spPr/>
    </dgm:pt>
    <dgm:pt modelId="{B1FFA3EF-7EBE-3341-9E94-90F492AB1B46}" type="pres">
      <dgm:prSet presAssocID="{8227F247-4702-6143-97D8-C9B405A2C71D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F4E098-8F78-1946-92E6-DF56DFA21845}" type="pres">
      <dgm:prSet presAssocID="{8227F247-4702-6143-97D8-C9B405A2C71D}" presName="level3hierChild" presStyleCnt="0"/>
      <dgm:spPr/>
    </dgm:pt>
    <dgm:pt modelId="{AD2D1B33-E59A-E649-87FD-8502E3CD26E8}" type="pres">
      <dgm:prSet presAssocID="{5B6BAB4F-1468-234D-BDCE-A5CAC70DCCB9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EC1CBEC1-4EAB-7245-B318-AF2FC9813654}" type="pres">
      <dgm:prSet presAssocID="{5B6BAB4F-1468-234D-BDCE-A5CAC70DCCB9}" presName="connTx" presStyleLbl="parChTrans1D2" presStyleIdx="1" presStyleCnt="2"/>
      <dgm:spPr/>
      <dgm:t>
        <a:bodyPr/>
        <a:lstStyle/>
        <a:p>
          <a:endParaRPr lang="en-US"/>
        </a:p>
      </dgm:t>
    </dgm:pt>
    <dgm:pt modelId="{D6463FA0-C2F8-1C40-8EA7-F84C10DB6D05}" type="pres">
      <dgm:prSet presAssocID="{9A8D516E-12CF-294D-B5A5-C0C847022881}" presName="root2" presStyleCnt="0"/>
      <dgm:spPr/>
    </dgm:pt>
    <dgm:pt modelId="{CD2A0CE6-779A-1C49-B9E1-DD3398AE76BD}" type="pres">
      <dgm:prSet presAssocID="{9A8D516E-12CF-294D-B5A5-C0C847022881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9A75CD7-97B9-0C42-A999-2BE704D06E55}" type="pres">
      <dgm:prSet presAssocID="{9A8D516E-12CF-294D-B5A5-C0C847022881}" presName="level3hierChild" presStyleCnt="0"/>
      <dgm:spPr/>
    </dgm:pt>
  </dgm:ptLst>
  <dgm:cxnLst>
    <dgm:cxn modelId="{5E5D4597-F95A-ED41-AC05-3AADC3C4E81F}" type="presOf" srcId="{9A8D516E-12CF-294D-B5A5-C0C847022881}" destId="{CD2A0CE6-779A-1C49-B9E1-DD3398AE76BD}" srcOrd="0" destOrd="0" presId="urn:microsoft.com/office/officeart/2005/8/layout/hierarchy2"/>
    <dgm:cxn modelId="{1B27B25C-14E8-5943-A7FF-5DEDAD3DD635}" type="presOf" srcId="{D387AE87-31E9-FA4D-A01A-C11107AE1280}" destId="{AE887C12-0F08-F246-9851-563FDC937C63}" srcOrd="1" destOrd="0" presId="urn:microsoft.com/office/officeart/2005/8/layout/hierarchy2"/>
    <dgm:cxn modelId="{D690FF39-9508-0B43-9B39-E50D14F621D6}" type="presOf" srcId="{5B6BAB4F-1468-234D-BDCE-A5CAC70DCCB9}" destId="{EC1CBEC1-4EAB-7245-B318-AF2FC9813654}" srcOrd="1" destOrd="0" presId="urn:microsoft.com/office/officeart/2005/8/layout/hierarchy2"/>
    <dgm:cxn modelId="{80EBC225-A0F2-E14B-B8CC-DB870A1A66C0}" type="presOf" srcId="{D387AE87-31E9-FA4D-A01A-C11107AE1280}" destId="{E8328EE4-2AC7-1D40-8625-B5270B297853}" srcOrd="0" destOrd="0" presId="urn:microsoft.com/office/officeart/2005/8/layout/hierarchy2"/>
    <dgm:cxn modelId="{C74FE507-FC66-DD46-B104-7FBFE0E6D429}" type="presOf" srcId="{8227F247-4702-6143-97D8-C9B405A2C71D}" destId="{B1FFA3EF-7EBE-3341-9E94-90F492AB1B46}" srcOrd="0" destOrd="0" presId="urn:microsoft.com/office/officeart/2005/8/layout/hierarchy2"/>
    <dgm:cxn modelId="{A402A4BC-45B0-2D42-8A0E-37C808D8A913}" srcId="{FF24E293-9125-364A-ADF0-4BEA92DA34CA}" destId="{9A8D516E-12CF-294D-B5A5-C0C847022881}" srcOrd="1" destOrd="0" parTransId="{5B6BAB4F-1468-234D-BDCE-A5CAC70DCCB9}" sibTransId="{26648BBD-CF8D-B041-84D6-6DB584131B32}"/>
    <dgm:cxn modelId="{C16A6BE6-B421-9E41-A3C0-84B8457EA0EF}" type="presOf" srcId="{75EA513A-8419-7948-8432-405128883CB7}" destId="{6609F3B1-1C69-D04D-82F8-FBD5E4AEEF0C}" srcOrd="0" destOrd="0" presId="urn:microsoft.com/office/officeart/2005/8/layout/hierarchy2"/>
    <dgm:cxn modelId="{1ADD2FF5-43F4-7647-AEED-3393B12379A8}" srcId="{75EA513A-8419-7948-8432-405128883CB7}" destId="{FF24E293-9125-364A-ADF0-4BEA92DA34CA}" srcOrd="0" destOrd="0" parTransId="{EEDA5AD5-33E6-2549-AF41-988F1A4090AF}" sibTransId="{847E20F4-9329-B444-91A3-77A9237DAF55}"/>
    <dgm:cxn modelId="{151A257E-5B29-D34A-A8DF-3CDBE988F414}" type="presOf" srcId="{FF24E293-9125-364A-ADF0-4BEA92DA34CA}" destId="{9B366F20-BA25-0744-9067-2AC72B10F132}" srcOrd="0" destOrd="0" presId="urn:microsoft.com/office/officeart/2005/8/layout/hierarchy2"/>
    <dgm:cxn modelId="{4B98A2AC-7400-ED4F-9FEE-50C411AA34C7}" type="presOf" srcId="{5B6BAB4F-1468-234D-BDCE-A5CAC70DCCB9}" destId="{AD2D1B33-E59A-E649-87FD-8502E3CD26E8}" srcOrd="0" destOrd="0" presId="urn:microsoft.com/office/officeart/2005/8/layout/hierarchy2"/>
    <dgm:cxn modelId="{D9E4D901-8C42-184C-8B33-F307C96A1F5E}" srcId="{FF24E293-9125-364A-ADF0-4BEA92DA34CA}" destId="{8227F247-4702-6143-97D8-C9B405A2C71D}" srcOrd="0" destOrd="0" parTransId="{D387AE87-31E9-FA4D-A01A-C11107AE1280}" sibTransId="{80CBD540-99BA-C843-BFF8-45DDCD80642E}"/>
    <dgm:cxn modelId="{E577892C-EE68-8745-8A50-A2720204B3FE}" type="presParOf" srcId="{6609F3B1-1C69-D04D-82F8-FBD5E4AEEF0C}" destId="{724C5C36-657E-3C44-A1FD-AEA0B5C009F1}" srcOrd="0" destOrd="0" presId="urn:microsoft.com/office/officeart/2005/8/layout/hierarchy2"/>
    <dgm:cxn modelId="{5F772ED4-24A7-8C42-A54E-F14D7A55594C}" type="presParOf" srcId="{724C5C36-657E-3C44-A1FD-AEA0B5C009F1}" destId="{9B366F20-BA25-0744-9067-2AC72B10F132}" srcOrd="0" destOrd="0" presId="urn:microsoft.com/office/officeart/2005/8/layout/hierarchy2"/>
    <dgm:cxn modelId="{236D2FA1-22E7-7741-82C8-9EC4B7FBA668}" type="presParOf" srcId="{724C5C36-657E-3C44-A1FD-AEA0B5C009F1}" destId="{611A60C7-9DA0-914A-AAC0-D97A4DC64877}" srcOrd="1" destOrd="0" presId="urn:microsoft.com/office/officeart/2005/8/layout/hierarchy2"/>
    <dgm:cxn modelId="{6850CED6-3A59-9741-BC2F-018621D3CCBA}" type="presParOf" srcId="{611A60C7-9DA0-914A-AAC0-D97A4DC64877}" destId="{E8328EE4-2AC7-1D40-8625-B5270B297853}" srcOrd="0" destOrd="0" presId="urn:microsoft.com/office/officeart/2005/8/layout/hierarchy2"/>
    <dgm:cxn modelId="{319262A5-3461-4E4A-91ED-FEF0D7E8A864}" type="presParOf" srcId="{E8328EE4-2AC7-1D40-8625-B5270B297853}" destId="{AE887C12-0F08-F246-9851-563FDC937C63}" srcOrd="0" destOrd="0" presId="urn:microsoft.com/office/officeart/2005/8/layout/hierarchy2"/>
    <dgm:cxn modelId="{53B3C545-D2BB-3C41-822C-8300B98BC651}" type="presParOf" srcId="{611A60C7-9DA0-914A-AAC0-D97A4DC64877}" destId="{A5233EF7-F1B7-6343-91FE-7A516708A32E}" srcOrd="1" destOrd="0" presId="urn:microsoft.com/office/officeart/2005/8/layout/hierarchy2"/>
    <dgm:cxn modelId="{49F830DC-E549-E04F-BD98-FDE34503BF1E}" type="presParOf" srcId="{A5233EF7-F1B7-6343-91FE-7A516708A32E}" destId="{B1FFA3EF-7EBE-3341-9E94-90F492AB1B46}" srcOrd="0" destOrd="0" presId="urn:microsoft.com/office/officeart/2005/8/layout/hierarchy2"/>
    <dgm:cxn modelId="{B723D392-D630-D74D-BC72-A5674C0F5D64}" type="presParOf" srcId="{A5233EF7-F1B7-6343-91FE-7A516708A32E}" destId="{99F4E098-8F78-1946-92E6-DF56DFA21845}" srcOrd="1" destOrd="0" presId="urn:microsoft.com/office/officeart/2005/8/layout/hierarchy2"/>
    <dgm:cxn modelId="{C6A38952-90FC-564C-BD14-9985C2201619}" type="presParOf" srcId="{611A60C7-9DA0-914A-AAC0-D97A4DC64877}" destId="{AD2D1B33-E59A-E649-87FD-8502E3CD26E8}" srcOrd="2" destOrd="0" presId="urn:microsoft.com/office/officeart/2005/8/layout/hierarchy2"/>
    <dgm:cxn modelId="{3AE28BD7-1EEB-2046-8141-9D5D635CDF2F}" type="presParOf" srcId="{AD2D1B33-E59A-E649-87FD-8502E3CD26E8}" destId="{EC1CBEC1-4EAB-7245-B318-AF2FC9813654}" srcOrd="0" destOrd="0" presId="urn:microsoft.com/office/officeart/2005/8/layout/hierarchy2"/>
    <dgm:cxn modelId="{743E6DC6-59E4-2C45-A2E9-7179F8FE53A3}" type="presParOf" srcId="{611A60C7-9DA0-914A-AAC0-D97A4DC64877}" destId="{D6463FA0-C2F8-1C40-8EA7-F84C10DB6D05}" srcOrd="3" destOrd="0" presId="urn:microsoft.com/office/officeart/2005/8/layout/hierarchy2"/>
    <dgm:cxn modelId="{D2FC30F2-F57F-C043-A659-C4EF34D899F7}" type="presParOf" srcId="{D6463FA0-C2F8-1C40-8EA7-F84C10DB6D05}" destId="{CD2A0CE6-779A-1C49-B9E1-DD3398AE76BD}" srcOrd="0" destOrd="0" presId="urn:microsoft.com/office/officeart/2005/8/layout/hierarchy2"/>
    <dgm:cxn modelId="{9AC00C0B-A17F-A84B-A3F7-5180B2C260A7}" type="presParOf" srcId="{D6463FA0-C2F8-1C40-8EA7-F84C10DB6D05}" destId="{E9A75CD7-97B9-0C42-A999-2BE704D06E5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5EA513A-8419-7948-8432-405128883CB7}" type="doc">
      <dgm:prSet loTypeId="urn:microsoft.com/office/officeart/2005/8/layout/hierarchy2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F24E293-9125-364A-ADF0-4BEA92DA34CA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KA12</a:t>
          </a:r>
          <a:endParaRPr lang="en-US" dirty="0">
            <a:solidFill>
              <a:srgbClr val="000000"/>
            </a:solidFill>
          </a:endParaRPr>
        </a:p>
      </dgm:t>
    </dgm:pt>
    <dgm:pt modelId="{EEDA5AD5-33E6-2549-AF41-988F1A4090AF}" type="parTrans" cxnId="{1ADD2FF5-43F4-7647-AEED-3393B12379A8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47E20F4-9329-B444-91A3-77A9237DAF55}" type="sibTrans" cxnId="{1ADD2FF5-43F4-7647-AEED-3393B12379A8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227F247-4702-6143-97D8-C9B405A2C71D}">
      <dgm:prSet phldrT="[Text]"/>
      <dgm:spPr/>
      <dgm:t>
        <a:bodyPr/>
        <a:lstStyle/>
        <a:p>
          <a:r>
            <a:rPr lang="en-US" dirty="0" err="1" smtClean="0">
              <a:solidFill>
                <a:srgbClr val="000000"/>
              </a:solidFill>
            </a:rPr>
            <a:t>e</a:t>
          </a:r>
          <a:r>
            <a:rPr lang="en-US" baseline="30000" dirty="0" err="1" smtClean="0">
              <a:solidFill>
                <a:srgbClr val="000000"/>
              </a:solidFill>
            </a:rPr>
            <a:t>+</a:t>
          </a:r>
          <a:r>
            <a:rPr lang="en-US" dirty="0" err="1" smtClean="0">
              <a:solidFill>
                <a:srgbClr val="000000"/>
              </a:solidFill>
            </a:rPr>
            <a:t>e</a:t>
          </a:r>
          <a:r>
            <a:rPr lang="en-US" baseline="30000" dirty="0" smtClean="0">
              <a:solidFill>
                <a:srgbClr val="000000"/>
              </a:solidFill>
            </a:rPr>
            <a:t>-</a:t>
          </a:r>
          <a:br>
            <a:rPr lang="en-US" baseline="30000" dirty="0" smtClean="0">
              <a:solidFill>
                <a:srgbClr val="000000"/>
              </a:solidFill>
            </a:rPr>
          </a:br>
          <a:r>
            <a:rPr lang="en-US" baseline="0" dirty="0" smtClean="0">
              <a:solidFill>
                <a:srgbClr val="000000"/>
              </a:solidFill>
            </a:rPr>
            <a:t>detectors</a:t>
          </a:r>
          <a:endParaRPr lang="en-US" dirty="0">
            <a:solidFill>
              <a:srgbClr val="000000"/>
            </a:solidFill>
          </a:endParaRPr>
        </a:p>
      </dgm:t>
    </dgm:pt>
    <dgm:pt modelId="{D387AE87-31E9-FA4D-A01A-C11107AE1280}" type="parTrans" cxnId="{D9E4D901-8C42-184C-8B33-F307C96A1F5E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0CBD540-99BA-C843-BFF8-45DDCD80642E}" type="sibTrans" cxnId="{D9E4D901-8C42-184C-8B33-F307C96A1F5E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9A8D516E-12CF-294D-B5A5-C0C847022881}">
      <dgm:prSet phldrT="[Text]"/>
      <dgm:spPr>
        <a:solidFill>
          <a:srgbClr val="FEDDB3"/>
        </a:solidFill>
      </dgm:spPr>
      <dgm:t>
        <a:bodyPr/>
        <a:lstStyle/>
        <a:p>
          <a:r>
            <a:rPr lang="en-US" dirty="0" err="1" smtClean="0">
              <a:solidFill>
                <a:srgbClr val="000000"/>
              </a:solidFill>
              <a:latin typeface="Symbol" charset="2"/>
              <a:cs typeface="Symbol" charset="2"/>
            </a:rPr>
            <a:t>m</a:t>
          </a:r>
          <a:r>
            <a:rPr lang="en-US" baseline="30000" dirty="0" err="1" smtClean="0">
              <a:solidFill>
                <a:srgbClr val="000000"/>
              </a:solidFill>
            </a:rPr>
            <a:t>+</a:t>
          </a:r>
          <a:r>
            <a:rPr lang="en-US" dirty="0" err="1" smtClean="0">
              <a:solidFill>
                <a:srgbClr val="000000"/>
              </a:solidFill>
              <a:latin typeface="Symbol" charset="2"/>
              <a:cs typeface="Symbol" charset="2"/>
            </a:rPr>
            <a:t>m</a:t>
          </a:r>
          <a:r>
            <a:rPr lang="en-US" baseline="30000" dirty="0" smtClean="0">
              <a:solidFill>
                <a:srgbClr val="000000"/>
              </a:solidFill>
            </a:rPr>
            <a:t>-</a:t>
          </a:r>
          <a:r>
            <a:rPr lang="en-US" dirty="0" smtClean="0">
              <a:solidFill>
                <a:srgbClr val="000000"/>
              </a:solidFill>
            </a:rPr>
            <a:t/>
          </a:r>
          <a:br>
            <a:rPr lang="en-US" dirty="0" smtClean="0">
              <a:solidFill>
                <a:srgbClr val="000000"/>
              </a:solidFill>
            </a:rPr>
          </a:br>
          <a:r>
            <a:rPr lang="en-US" dirty="0" smtClean="0">
              <a:solidFill>
                <a:srgbClr val="000000"/>
              </a:solidFill>
            </a:rPr>
            <a:t>simulation</a:t>
          </a:r>
          <a:endParaRPr lang="en-US" dirty="0">
            <a:solidFill>
              <a:srgbClr val="000000"/>
            </a:solidFill>
          </a:endParaRPr>
        </a:p>
      </dgm:t>
    </dgm:pt>
    <dgm:pt modelId="{5B6BAB4F-1468-234D-BDCE-A5CAC70DCCB9}" type="parTrans" cxnId="{A402A4BC-45B0-2D42-8A0E-37C808D8A913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26648BBD-CF8D-B041-84D6-6DB584131B32}" type="sibTrans" cxnId="{A402A4BC-45B0-2D42-8A0E-37C808D8A913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609F3B1-1C69-D04D-82F8-FBD5E4AEEF0C}" type="pres">
      <dgm:prSet presAssocID="{75EA513A-8419-7948-8432-405128883CB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24C5C36-657E-3C44-A1FD-AEA0B5C009F1}" type="pres">
      <dgm:prSet presAssocID="{FF24E293-9125-364A-ADF0-4BEA92DA34CA}" presName="root1" presStyleCnt="0"/>
      <dgm:spPr/>
    </dgm:pt>
    <dgm:pt modelId="{9B366F20-BA25-0744-9067-2AC72B10F132}" type="pres">
      <dgm:prSet presAssocID="{FF24E293-9125-364A-ADF0-4BEA92DA34CA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11A60C7-9DA0-914A-AAC0-D97A4DC64877}" type="pres">
      <dgm:prSet presAssocID="{FF24E293-9125-364A-ADF0-4BEA92DA34CA}" presName="level2hierChild" presStyleCnt="0"/>
      <dgm:spPr/>
    </dgm:pt>
    <dgm:pt modelId="{E8328EE4-2AC7-1D40-8625-B5270B297853}" type="pres">
      <dgm:prSet presAssocID="{D387AE87-31E9-FA4D-A01A-C11107AE1280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AE887C12-0F08-F246-9851-563FDC937C63}" type="pres">
      <dgm:prSet presAssocID="{D387AE87-31E9-FA4D-A01A-C11107AE1280}" presName="connTx" presStyleLbl="parChTrans1D2" presStyleIdx="0" presStyleCnt="2"/>
      <dgm:spPr/>
      <dgm:t>
        <a:bodyPr/>
        <a:lstStyle/>
        <a:p>
          <a:endParaRPr lang="en-US"/>
        </a:p>
      </dgm:t>
    </dgm:pt>
    <dgm:pt modelId="{A5233EF7-F1B7-6343-91FE-7A516708A32E}" type="pres">
      <dgm:prSet presAssocID="{8227F247-4702-6143-97D8-C9B405A2C71D}" presName="root2" presStyleCnt="0"/>
      <dgm:spPr/>
    </dgm:pt>
    <dgm:pt modelId="{B1FFA3EF-7EBE-3341-9E94-90F492AB1B46}" type="pres">
      <dgm:prSet presAssocID="{8227F247-4702-6143-97D8-C9B405A2C71D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F4E098-8F78-1946-92E6-DF56DFA21845}" type="pres">
      <dgm:prSet presAssocID="{8227F247-4702-6143-97D8-C9B405A2C71D}" presName="level3hierChild" presStyleCnt="0"/>
      <dgm:spPr/>
    </dgm:pt>
    <dgm:pt modelId="{AD2D1B33-E59A-E649-87FD-8502E3CD26E8}" type="pres">
      <dgm:prSet presAssocID="{5B6BAB4F-1468-234D-BDCE-A5CAC70DCCB9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EC1CBEC1-4EAB-7245-B318-AF2FC9813654}" type="pres">
      <dgm:prSet presAssocID="{5B6BAB4F-1468-234D-BDCE-A5CAC70DCCB9}" presName="connTx" presStyleLbl="parChTrans1D2" presStyleIdx="1" presStyleCnt="2"/>
      <dgm:spPr/>
      <dgm:t>
        <a:bodyPr/>
        <a:lstStyle/>
        <a:p>
          <a:endParaRPr lang="en-US"/>
        </a:p>
      </dgm:t>
    </dgm:pt>
    <dgm:pt modelId="{D6463FA0-C2F8-1C40-8EA7-F84C10DB6D05}" type="pres">
      <dgm:prSet presAssocID="{9A8D516E-12CF-294D-B5A5-C0C847022881}" presName="root2" presStyleCnt="0"/>
      <dgm:spPr/>
    </dgm:pt>
    <dgm:pt modelId="{CD2A0CE6-779A-1C49-B9E1-DD3398AE76BD}" type="pres">
      <dgm:prSet presAssocID="{9A8D516E-12CF-294D-B5A5-C0C847022881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9A75CD7-97B9-0C42-A999-2BE704D06E55}" type="pres">
      <dgm:prSet presAssocID="{9A8D516E-12CF-294D-B5A5-C0C847022881}" presName="level3hierChild" presStyleCnt="0"/>
      <dgm:spPr/>
    </dgm:pt>
  </dgm:ptLst>
  <dgm:cxnLst>
    <dgm:cxn modelId="{9A016696-E633-AF47-ADD4-0F33CC1BCEE9}" type="presOf" srcId="{D387AE87-31E9-FA4D-A01A-C11107AE1280}" destId="{AE887C12-0F08-F246-9851-563FDC937C63}" srcOrd="1" destOrd="0" presId="urn:microsoft.com/office/officeart/2005/8/layout/hierarchy2"/>
    <dgm:cxn modelId="{96CBC5B4-5F58-2B43-BEB4-30F04D958766}" type="presOf" srcId="{5B6BAB4F-1468-234D-BDCE-A5CAC70DCCB9}" destId="{AD2D1B33-E59A-E649-87FD-8502E3CD26E8}" srcOrd="0" destOrd="0" presId="urn:microsoft.com/office/officeart/2005/8/layout/hierarchy2"/>
    <dgm:cxn modelId="{D9E4D901-8C42-184C-8B33-F307C96A1F5E}" srcId="{FF24E293-9125-364A-ADF0-4BEA92DA34CA}" destId="{8227F247-4702-6143-97D8-C9B405A2C71D}" srcOrd="0" destOrd="0" parTransId="{D387AE87-31E9-FA4D-A01A-C11107AE1280}" sibTransId="{80CBD540-99BA-C843-BFF8-45DDCD80642E}"/>
    <dgm:cxn modelId="{95482762-AA87-DD48-887A-AA2243B0F989}" type="presOf" srcId="{8227F247-4702-6143-97D8-C9B405A2C71D}" destId="{B1FFA3EF-7EBE-3341-9E94-90F492AB1B46}" srcOrd="0" destOrd="0" presId="urn:microsoft.com/office/officeart/2005/8/layout/hierarchy2"/>
    <dgm:cxn modelId="{0158566A-7670-6940-9946-9C51B486716F}" type="presOf" srcId="{75EA513A-8419-7948-8432-405128883CB7}" destId="{6609F3B1-1C69-D04D-82F8-FBD5E4AEEF0C}" srcOrd="0" destOrd="0" presId="urn:microsoft.com/office/officeart/2005/8/layout/hierarchy2"/>
    <dgm:cxn modelId="{F7DE32EC-9A1A-D845-B6E5-BA7C77967BBD}" type="presOf" srcId="{5B6BAB4F-1468-234D-BDCE-A5CAC70DCCB9}" destId="{EC1CBEC1-4EAB-7245-B318-AF2FC9813654}" srcOrd="1" destOrd="0" presId="urn:microsoft.com/office/officeart/2005/8/layout/hierarchy2"/>
    <dgm:cxn modelId="{41E84E7C-7665-D84B-A9FC-3CABEA370384}" type="presOf" srcId="{9A8D516E-12CF-294D-B5A5-C0C847022881}" destId="{CD2A0CE6-779A-1C49-B9E1-DD3398AE76BD}" srcOrd="0" destOrd="0" presId="urn:microsoft.com/office/officeart/2005/8/layout/hierarchy2"/>
    <dgm:cxn modelId="{B428899F-3AFD-4B46-B014-0DFBF2B1FA22}" type="presOf" srcId="{FF24E293-9125-364A-ADF0-4BEA92DA34CA}" destId="{9B366F20-BA25-0744-9067-2AC72B10F132}" srcOrd="0" destOrd="0" presId="urn:microsoft.com/office/officeart/2005/8/layout/hierarchy2"/>
    <dgm:cxn modelId="{1ADD2FF5-43F4-7647-AEED-3393B12379A8}" srcId="{75EA513A-8419-7948-8432-405128883CB7}" destId="{FF24E293-9125-364A-ADF0-4BEA92DA34CA}" srcOrd="0" destOrd="0" parTransId="{EEDA5AD5-33E6-2549-AF41-988F1A4090AF}" sibTransId="{847E20F4-9329-B444-91A3-77A9237DAF55}"/>
    <dgm:cxn modelId="{A402A4BC-45B0-2D42-8A0E-37C808D8A913}" srcId="{FF24E293-9125-364A-ADF0-4BEA92DA34CA}" destId="{9A8D516E-12CF-294D-B5A5-C0C847022881}" srcOrd="1" destOrd="0" parTransId="{5B6BAB4F-1468-234D-BDCE-A5CAC70DCCB9}" sibTransId="{26648BBD-CF8D-B041-84D6-6DB584131B32}"/>
    <dgm:cxn modelId="{A5C6F42C-564E-704C-ACAB-A1992476380A}" type="presOf" srcId="{D387AE87-31E9-FA4D-A01A-C11107AE1280}" destId="{E8328EE4-2AC7-1D40-8625-B5270B297853}" srcOrd="0" destOrd="0" presId="urn:microsoft.com/office/officeart/2005/8/layout/hierarchy2"/>
    <dgm:cxn modelId="{E96F084E-56A1-494B-B09B-CC882252E2D6}" type="presParOf" srcId="{6609F3B1-1C69-D04D-82F8-FBD5E4AEEF0C}" destId="{724C5C36-657E-3C44-A1FD-AEA0B5C009F1}" srcOrd="0" destOrd="0" presId="urn:microsoft.com/office/officeart/2005/8/layout/hierarchy2"/>
    <dgm:cxn modelId="{52A4B880-4839-C344-8334-624D6059EB18}" type="presParOf" srcId="{724C5C36-657E-3C44-A1FD-AEA0B5C009F1}" destId="{9B366F20-BA25-0744-9067-2AC72B10F132}" srcOrd="0" destOrd="0" presId="urn:microsoft.com/office/officeart/2005/8/layout/hierarchy2"/>
    <dgm:cxn modelId="{1CC2F22D-5BD7-4B41-BE90-D450A03840D3}" type="presParOf" srcId="{724C5C36-657E-3C44-A1FD-AEA0B5C009F1}" destId="{611A60C7-9DA0-914A-AAC0-D97A4DC64877}" srcOrd="1" destOrd="0" presId="urn:microsoft.com/office/officeart/2005/8/layout/hierarchy2"/>
    <dgm:cxn modelId="{E1CC0973-FE02-6F46-86E7-9BD91AC0F832}" type="presParOf" srcId="{611A60C7-9DA0-914A-AAC0-D97A4DC64877}" destId="{E8328EE4-2AC7-1D40-8625-B5270B297853}" srcOrd="0" destOrd="0" presId="urn:microsoft.com/office/officeart/2005/8/layout/hierarchy2"/>
    <dgm:cxn modelId="{36AF43B6-E7DE-E147-8C89-18F76DAF40EB}" type="presParOf" srcId="{E8328EE4-2AC7-1D40-8625-B5270B297853}" destId="{AE887C12-0F08-F246-9851-563FDC937C63}" srcOrd="0" destOrd="0" presId="urn:microsoft.com/office/officeart/2005/8/layout/hierarchy2"/>
    <dgm:cxn modelId="{4D4C1994-C1B4-604A-AD8B-7B4C332A9033}" type="presParOf" srcId="{611A60C7-9DA0-914A-AAC0-D97A4DC64877}" destId="{A5233EF7-F1B7-6343-91FE-7A516708A32E}" srcOrd="1" destOrd="0" presId="urn:microsoft.com/office/officeart/2005/8/layout/hierarchy2"/>
    <dgm:cxn modelId="{F5B11EF0-4B97-7241-A37F-827C99C1CCFE}" type="presParOf" srcId="{A5233EF7-F1B7-6343-91FE-7A516708A32E}" destId="{B1FFA3EF-7EBE-3341-9E94-90F492AB1B46}" srcOrd="0" destOrd="0" presId="urn:microsoft.com/office/officeart/2005/8/layout/hierarchy2"/>
    <dgm:cxn modelId="{408B8ECD-BB94-A743-A498-95CDA7B0D6C9}" type="presParOf" srcId="{A5233EF7-F1B7-6343-91FE-7A516708A32E}" destId="{99F4E098-8F78-1946-92E6-DF56DFA21845}" srcOrd="1" destOrd="0" presId="urn:microsoft.com/office/officeart/2005/8/layout/hierarchy2"/>
    <dgm:cxn modelId="{1160858F-3702-324F-AC0F-8D5B0B3E63DB}" type="presParOf" srcId="{611A60C7-9DA0-914A-AAC0-D97A4DC64877}" destId="{AD2D1B33-E59A-E649-87FD-8502E3CD26E8}" srcOrd="2" destOrd="0" presId="urn:microsoft.com/office/officeart/2005/8/layout/hierarchy2"/>
    <dgm:cxn modelId="{F50CB22F-9F16-E94F-898E-B6046C288BFB}" type="presParOf" srcId="{AD2D1B33-E59A-E649-87FD-8502E3CD26E8}" destId="{EC1CBEC1-4EAB-7245-B318-AF2FC9813654}" srcOrd="0" destOrd="0" presId="urn:microsoft.com/office/officeart/2005/8/layout/hierarchy2"/>
    <dgm:cxn modelId="{6D7D076C-A190-9E48-9AC1-690939A27071}" type="presParOf" srcId="{611A60C7-9DA0-914A-AAC0-D97A4DC64877}" destId="{D6463FA0-C2F8-1C40-8EA7-F84C10DB6D05}" srcOrd="3" destOrd="0" presId="urn:microsoft.com/office/officeart/2005/8/layout/hierarchy2"/>
    <dgm:cxn modelId="{76607B5D-2EAD-6443-83D9-912A71ED0449}" type="presParOf" srcId="{D6463FA0-C2F8-1C40-8EA7-F84C10DB6D05}" destId="{CD2A0CE6-779A-1C49-B9E1-DD3398AE76BD}" srcOrd="0" destOrd="0" presId="urn:microsoft.com/office/officeart/2005/8/layout/hierarchy2"/>
    <dgm:cxn modelId="{B2DEB252-06AB-154F-A8CE-35881E6C46C0}" type="presParOf" srcId="{D6463FA0-C2F8-1C40-8EA7-F84C10DB6D05}" destId="{E9A75CD7-97B9-0C42-A999-2BE704D06E5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B366F20-BA25-0744-9067-2AC72B10F132}">
      <dsp:nvSpPr>
        <dsp:cNvPr id="0" name=""/>
        <dsp:cNvSpPr/>
      </dsp:nvSpPr>
      <dsp:spPr>
        <a:xfrm>
          <a:off x="301" y="1160107"/>
          <a:ext cx="1904749" cy="9523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rgbClr val="000000"/>
              </a:solidFill>
            </a:rPr>
            <a:t>KA12</a:t>
          </a:r>
          <a:endParaRPr lang="en-US" sz="2800" kern="1200" dirty="0">
            <a:solidFill>
              <a:srgbClr val="000000"/>
            </a:solidFill>
          </a:endParaRPr>
        </a:p>
      </dsp:txBody>
      <dsp:txXfrm>
        <a:off x="301" y="1160107"/>
        <a:ext cx="1904749" cy="952374"/>
      </dsp:txXfrm>
    </dsp:sp>
    <dsp:sp modelId="{E8328EE4-2AC7-1D40-8625-B5270B297853}">
      <dsp:nvSpPr>
        <dsp:cNvPr id="0" name=""/>
        <dsp:cNvSpPr/>
      </dsp:nvSpPr>
      <dsp:spPr>
        <a:xfrm rot="19457599">
          <a:off x="1816858" y="1336295"/>
          <a:ext cx="938282" cy="52382"/>
        </a:xfrm>
        <a:custGeom>
          <a:avLst/>
          <a:gdLst/>
          <a:ahLst/>
          <a:cxnLst/>
          <a:rect l="0" t="0" r="0" b="0"/>
          <a:pathLst>
            <a:path>
              <a:moveTo>
                <a:pt x="0" y="26191"/>
              </a:moveTo>
              <a:lnTo>
                <a:pt x="938282" y="261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rgbClr val="000000"/>
            </a:solidFill>
          </a:endParaRPr>
        </a:p>
      </dsp:txBody>
      <dsp:txXfrm rot="19457599">
        <a:off x="2262542" y="1339029"/>
        <a:ext cx="46914" cy="46914"/>
      </dsp:txXfrm>
    </dsp:sp>
    <dsp:sp modelId="{B1FFA3EF-7EBE-3341-9E94-90F492AB1B46}">
      <dsp:nvSpPr>
        <dsp:cNvPr id="0" name=""/>
        <dsp:cNvSpPr/>
      </dsp:nvSpPr>
      <dsp:spPr>
        <a:xfrm>
          <a:off x="2666949" y="612491"/>
          <a:ext cx="1904749" cy="9523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solidFill>
                <a:srgbClr val="000000"/>
              </a:solidFill>
            </a:rPr>
            <a:t>e</a:t>
          </a:r>
          <a:r>
            <a:rPr lang="en-US" sz="2800" kern="1200" baseline="30000" dirty="0" err="1" smtClean="0">
              <a:solidFill>
                <a:srgbClr val="000000"/>
              </a:solidFill>
            </a:rPr>
            <a:t>+</a:t>
          </a:r>
          <a:r>
            <a:rPr lang="en-US" sz="2800" kern="1200" dirty="0" err="1" smtClean="0">
              <a:solidFill>
                <a:srgbClr val="000000"/>
              </a:solidFill>
            </a:rPr>
            <a:t>e</a:t>
          </a:r>
          <a:r>
            <a:rPr lang="en-US" sz="2800" kern="1200" baseline="30000" dirty="0" smtClean="0">
              <a:solidFill>
                <a:srgbClr val="000000"/>
              </a:solidFill>
            </a:rPr>
            <a:t>-</a:t>
          </a:r>
          <a:br>
            <a:rPr lang="en-US" sz="2800" kern="1200" baseline="30000" dirty="0" smtClean="0">
              <a:solidFill>
                <a:srgbClr val="000000"/>
              </a:solidFill>
            </a:rPr>
          </a:br>
          <a:r>
            <a:rPr lang="en-US" sz="2800" kern="1200" baseline="0" dirty="0" smtClean="0">
              <a:solidFill>
                <a:srgbClr val="000000"/>
              </a:solidFill>
            </a:rPr>
            <a:t>detectors</a:t>
          </a:r>
          <a:endParaRPr lang="en-US" sz="2800" kern="1200" dirty="0">
            <a:solidFill>
              <a:srgbClr val="000000"/>
            </a:solidFill>
          </a:endParaRPr>
        </a:p>
      </dsp:txBody>
      <dsp:txXfrm>
        <a:off x="2666949" y="612491"/>
        <a:ext cx="1904749" cy="952374"/>
      </dsp:txXfrm>
    </dsp:sp>
    <dsp:sp modelId="{AD2D1B33-E59A-E649-87FD-8502E3CD26E8}">
      <dsp:nvSpPr>
        <dsp:cNvPr id="0" name=""/>
        <dsp:cNvSpPr/>
      </dsp:nvSpPr>
      <dsp:spPr>
        <a:xfrm rot="2142401">
          <a:off x="1816858" y="1883910"/>
          <a:ext cx="938282" cy="52382"/>
        </a:xfrm>
        <a:custGeom>
          <a:avLst/>
          <a:gdLst/>
          <a:ahLst/>
          <a:cxnLst/>
          <a:rect l="0" t="0" r="0" b="0"/>
          <a:pathLst>
            <a:path>
              <a:moveTo>
                <a:pt x="0" y="26191"/>
              </a:moveTo>
              <a:lnTo>
                <a:pt x="938282" y="261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rgbClr val="000000"/>
            </a:solidFill>
          </a:endParaRPr>
        </a:p>
      </dsp:txBody>
      <dsp:txXfrm rot="2142401">
        <a:off x="2262542" y="1886645"/>
        <a:ext cx="46914" cy="46914"/>
      </dsp:txXfrm>
    </dsp:sp>
    <dsp:sp modelId="{CD2A0CE6-779A-1C49-B9E1-DD3398AE76BD}">
      <dsp:nvSpPr>
        <dsp:cNvPr id="0" name=""/>
        <dsp:cNvSpPr/>
      </dsp:nvSpPr>
      <dsp:spPr>
        <a:xfrm>
          <a:off x="2666949" y="1707722"/>
          <a:ext cx="1904749" cy="952374"/>
        </a:xfrm>
        <a:prstGeom prst="roundRect">
          <a:avLst>
            <a:gd name="adj" fmla="val 10000"/>
          </a:avLst>
        </a:prstGeom>
        <a:solidFill>
          <a:srgbClr val="FEDDB3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solidFill>
                <a:srgbClr val="000000"/>
              </a:solidFill>
              <a:latin typeface="Symbol" charset="2"/>
              <a:cs typeface="Symbol" charset="2"/>
            </a:rPr>
            <a:t>m</a:t>
          </a:r>
          <a:r>
            <a:rPr lang="en-US" sz="2800" kern="1200" baseline="30000" dirty="0" err="1" smtClean="0">
              <a:solidFill>
                <a:srgbClr val="000000"/>
              </a:solidFill>
            </a:rPr>
            <a:t>+</a:t>
          </a:r>
          <a:r>
            <a:rPr lang="en-US" sz="2800" kern="1200" dirty="0" err="1" smtClean="0">
              <a:solidFill>
                <a:srgbClr val="000000"/>
              </a:solidFill>
              <a:latin typeface="Symbol" charset="2"/>
              <a:cs typeface="Symbol" charset="2"/>
            </a:rPr>
            <a:t>m</a:t>
          </a:r>
          <a:r>
            <a:rPr lang="en-US" sz="2800" kern="1200" baseline="30000" dirty="0" smtClean="0">
              <a:solidFill>
                <a:srgbClr val="000000"/>
              </a:solidFill>
            </a:rPr>
            <a:t>-</a:t>
          </a:r>
          <a:r>
            <a:rPr lang="en-US" sz="2800" kern="1200" dirty="0" smtClean="0">
              <a:solidFill>
                <a:srgbClr val="000000"/>
              </a:solidFill>
            </a:rPr>
            <a:t/>
          </a:r>
          <a:br>
            <a:rPr lang="en-US" sz="2800" kern="1200" dirty="0" smtClean="0">
              <a:solidFill>
                <a:srgbClr val="000000"/>
              </a:solidFill>
            </a:rPr>
          </a:br>
          <a:r>
            <a:rPr lang="en-US" sz="2800" kern="1200" dirty="0" smtClean="0">
              <a:solidFill>
                <a:srgbClr val="000000"/>
              </a:solidFill>
            </a:rPr>
            <a:t>simulations</a:t>
          </a:r>
          <a:endParaRPr lang="en-US" sz="2800" kern="1200" dirty="0">
            <a:solidFill>
              <a:srgbClr val="000000"/>
            </a:solidFill>
          </a:endParaRPr>
        </a:p>
      </dsp:txBody>
      <dsp:txXfrm>
        <a:off x="2666949" y="1707722"/>
        <a:ext cx="1904749" cy="95237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B366F20-BA25-0744-9067-2AC72B10F132}">
      <dsp:nvSpPr>
        <dsp:cNvPr id="0" name=""/>
        <dsp:cNvSpPr/>
      </dsp:nvSpPr>
      <dsp:spPr>
        <a:xfrm>
          <a:off x="301" y="1160107"/>
          <a:ext cx="1904749" cy="9523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solidFill>
                <a:srgbClr val="000000"/>
              </a:solidFill>
            </a:rPr>
            <a:t>KA12</a:t>
          </a:r>
          <a:endParaRPr lang="en-US" sz="3000" kern="1200" dirty="0">
            <a:solidFill>
              <a:srgbClr val="000000"/>
            </a:solidFill>
          </a:endParaRPr>
        </a:p>
      </dsp:txBody>
      <dsp:txXfrm>
        <a:off x="301" y="1160107"/>
        <a:ext cx="1904749" cy="952374"/>
      </dsp:txXfrm>
    </dsp:sp>
    <dsp:sp modelId="{E8328EE4-2AC7-1D40-8625-B5270B297853}">
      <dsp:nvSpPr>
        <dsp:cNvPr id="0" name=""/>
        <dsp:cNvSpPr/>
      </dsp:nvSpPr>
      <dsp:spPr>
        <a:xfrm rot="19457599">
          <a:off x="1816858" y="1336295"/>
          <a:ext cx="938282" cy="52382"/>
        </a:xfrm>
        <a:custGeom>
          <a:avLst/>
          <a:gdLst/>
          <a:ahLst/>
          <a:cxnLst/>
          <a:rect l="0" t="0" r="0" b="0"/>
          <a:pathLst>
            <a:path>
              <a:moveTo>
                <a:pt x="0" y="26191"/>
              </a:moveTo>
              <a:lnTo>
                <a:pt x="938282" y="261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rgbClr val="000000"/>
            </a:solidFill>
          </a:endParaRPr>
        </a:p>
      </dsp:txBody>
      <dsp:txXfrm rot="19457599">
        <a:off x="2262542" y="1339029"/>
        <a:ext cx="46914" cy="46914"/>
      </dsp:txXfrm>
    </dsp:sp>
    <dsp:sp modelId="{B1FFA3EF-7EBE-3341-9E94-90F492AB1B46}">
      <dsp:nvSpPr>
        <dsp:cNvPr id="0" name=""/>
        <dsp:cNvSpPr/>
      </dsp:nvSpPr>
      <dsp:spPr>
        <a:xfrm>
          <a:off x="2666949" y="612491"/>
          <a:ext cx="1904749" cy="9523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>
              <a:solidFill>
                <a:srgbClr val="000000"/>
              </a:solidFill>
            </a:rPr>
            <a:t>e</a:t>
          </a:r>
          <a:r>
            <a:rPr lang="en-US" sz="3000" kern="1200" baseline="30000" dirty="0" err="1" smtClean="0">
              <a:solidFill>
                <a:srgbClr val="000000"/>
              </a:solidFill>
            </a:rPr>
            <a:t>+</a:t>
          </a:r>
          <a:r>
            <a:rPr lang="en-US" sz="3000" kern="1200" dirty="0" err="1" smtClean="0">
              <a:solidFill>
                <a:srgbClr val="000000"/>
              </a:solidFill>
            </a:rPr>
            <a:t>e</a:t>
          </a:r>
          <a:r>
            <a:rPr lang="en-US" sz="3000" kern="1200" baseline="30000" dirty="0" smtClean="0">
              <a:solidFill>
                <a:srgbClr val="000000"/>
              </a:solidFill>
            </a:rPr>
            <a:t>-</a:t>
          </a:r>
          <a:br>
            <a:rPr lang="en-US" sz="3000" kern="1200" baseline="30000" dirty="0" smtClean="0">
              <a:solidFill>
                <a:srgbClr val="000000"/>
              </a:solidFill>
            </a:rPr>
          </a:br>
          <a:r>
            <a:rPr lang="en-US" sz="3000" kern="1200" baseline="0" dirty="0" smtClean="0">
              <a:solidFill>
                <a:srgbClr val="000000"/>
              </a:solidFill>
            </a:rPr>
            <a:t>detectors</a:t>
          </a:r>
          <a:endParaRPr lang="en-US" sz="3000" kern="1200" dirty="0">
            <a:solidFill>
              <a:srgbClr val="000000"/>
            </a:solidFill>
          </a:endParaRPr>
        </a:p>
      </dsp:txBody>
      <dsp:txXfrm>
        <a:off x="2666949" y="612491"/>
        <a:ext cx="1904749" cy="952374"/>
      </dsp:txXfrm>
    </dsp:sp>
    <dsp:sp modelId="{AD2D1B33-E59A-E649-87FD-8502E3CD26E8}">
      <dsp:nvSpPr>
        <dsp:cNvPr id="0" name=""/>
        <dsp:cNvSpPr/>
      </dsp:nvSpPr>
      <dsp:spPr>
        <a:xfrm rot="2142401">
          <a:off x="1816858" y="1883910"/>
          <a:ext cx="938282" cy="52382"/>
        </a:xfrm>
        <a:custGeom>
          <a:avLst/>
          <a:gdLst/>
          <a:ahLst/>
          <a:cxnLst/>
          <a:rect l="0" t="0" r="0" b="0"/>
          <a:pathLst>
            <a:path>
              <a:moveTo>
                <a:pt x="0" y="26191"/>
              </a:moveTo>
              <a:lnTo>
                <a:pt x="938282" y="261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rgbClr val="000000"/>
            </a:solidFill>
          </a:endParaRPr>
        </a:p>
      </dsp:txBody>
      <dsp:txXfrm rot="2142401">
        <a:off x="2262542" y="1886645"/>
        <a:ext cx="46914" cy="46914"/>
      </dsp:txXfrm>
    </dsp:sp>
    <dsp:sp modelId="{CD2A0CE6-779A-1C49-B9E1-DD3398AE76BD}">
      <dsp:nvSpPr>
        <dsp:cNvPr id="0" name=""/>
        <dsp:cNvSpPr/>
      </dsp:nvSpPr>
      <dsp:spPr>
        <a:xfrm>
          <a:off x="2666949" y="1707722"/>
          <a:ext cx="1904749" cy="952374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 dirty="0">
            <a:solidFill>
              <a:srgbClr val="000000"/>
            </a:solidFill>
          </a:endParaRPr>
        </a:p>
      </dsp:txBody>
      <dsp:txXfrm>
        <a:off x="2666949" y="1707722"/>
        <a:ext cx="1904749" cy="95237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B366F20-BA25-0744-9067-2AC72B10F132}">
      <dsp:nvSpPr>
        <dsp:cNvPr id="0" name=""/>
        <dsp:cNvSpPr/>
      </dsp:nvSpPr>
      <dsp:spPr>
        <a:xfrm>
          <a:off x="301" y="1160107"/>
          <a:ext cx="1904749" cy="9523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solidFill>
                <a:srgbClr val="000000"/>
              </a:solidFill>
            </a:rPr>
            <a:t>KA12</a:t>
          </a:r>
          <a:endParaRPr lang="en-US" sz="3000" kern="1200" dirty="0">
            <a:solidFill>
              <a:srgbClr val="000000"/>
            </a:solidFill>
          </a:endParaRPr>
        </a:p>
      </dsp:txBody>
      <dsp:txXfrm>
        <a:off x="301" y="1160107"/>
        <a:ext cx="1904749" cy="952374"/>
      </dsp:txXfrm>
    </dsp:sp>
    <dsp:sp modelId="{E8328EE4-2AC7-1D40-8625-B5270B297853}">
      <dsp:nvSpPr>
        <dsp:cNvPr id="0" name=""/>
        <dsp:cNvSpPr/>
      </dsp:nvSpPr>
      <dsp:spPr>
        <a:xfrm rot="19457599">
          <a:off x="1816858" y="1336295"/>
          <a:ext cx="938282" cy="52382"/>
        </a:xfrm>
        <a:custGeom>
          <a:avLst/>
          <a:gdLst/>
          <a:ahLst/>
          <a:cxnLst/>
          <a:rect l="0" t="0" r="0" b="0"/>
          <a:pathLst>
            <a:path>
              <a:moveTo>
                <a:pt x="0" y="26191"/>
              </a:moveTo>
              <a:lnTo>
                <a:pt x="938282" y="261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rgbClr val="000000"/>
            </a:solidFill>
          </a:endParaRPr>
        </a:p>
      </dsp:txBody>
      <dsp:txXfrm rot="19457599">
        <a:off x="2262542" y="1339029"/>
        <a:ext cx="46914" cy="46914"/>
      </dsp:txXfrm>
    </dsp:sp>
    <dsp:sp modelId="{B1FFA3EF-7EBE-3341-9E94-90F492AB1B46}">
      <dsp:nvSpPr>
        <dsp:cNvPr id="0" name=""/>
        <dsp:cNvSpPr/>
      </dsp:nvSpPr>
      <dsp:spPr>
        <a:xfrm>
          <a:off x="2666949" y="612491"/>
          <a:ext cx="1904749" cy="9523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>
              <a:solidFill>
                <a:srgbClr val="000000"/>
              </a:solidFill>
            </a:rPr>
            <a:t>e</a:t>
          </a:r>
          <a:r>
            <a:rPr lang="en-US" sz="3000" kern="1200" baseline="30000" dirty="0" err="1" smtClean="0">
              <a:solidFill>
                <a:srgbClr val="000000"/>
              </a:solidFill>
            </a:rPr>
            <a:t>+</a:t>
          </a:r>
          <a:r>
            <a:rPr lang="en-US" sz="3000" kern="1200" dirty="0" err="1" smtClean="0">
              <a:solidFill>
                <a:srgbClr val="000000"/>
              </a:solidFill>
            </a:rPr>
            <a:t>e</a:t>
          </a:r>
          <a:r>
            <a:rPr lang="en-US" sz="3000" kern="1200" baseline="30000" dirty="0" smtClean="0">
              <a:solidFill>
                <a:srgbClr val="000000"/>
              </a:solidFill>
            </a:rPr>
            <a:t>-</a:t>
          </a:r>
          <a:br>
            <a:rPr lang="en-US" sz="3000" kern="1200" baseline="30000" dirty="0" smtClean="0">
              <a:solidFill>
                <a:srgbClr val="000000"/>
              </a:solidFill>
            </a:rPr>
          </a:br>
          <a:r>
            <a:rPr lang="en-US" sz="3000" kern="1200" baseline="0" dirty="0" smtClean="0">
              <a:solidFill>
                <a:srgbClr val="000000"/>
              </a:solidFill>
            </a:rPr>
            <a:t>detectors</a:t>
          </a:r>
          <a:endParaRPr lang="en-US" sz="3000" kern="1200" dirty="0">
            <a:solidFill>
              <a:srgbClr val="000000"/>
            </a:solidFill>
          </a:endParaRPr>
        </a:p>
      </dsp:txBody>
      <dsp:txXfrm>
        <a:off x="2666949" y="612491"/>
        <a:ext cx="1904749" cy="952374"/>
      </dsp:txXfrm>
    </dsp:sp>
    <dsp:sp modelId="{AD2D1B33-E59A-E649-87FD-8502E3CD26E8}">
      <dsp:nvSpPr>
        <dsp:cNvPr id="0" name=""/>
        <dsp:cNvSpPr/>
      </dsp:nvSpPr>
      <dsp:spPr>
        <a:xfrm rot="2142401">
          <a:off x="1816858" y="1883910"/>
          <a:ext cx="938282" cy="52382"/>
        </a:xfrm>
        <a:custGeom>
          <a:avLst/>
          <a:gdLst/>
          <a:ahLst/>
          <a:cxnLst/>
          <a:rect l="0" t="0" r="0" b="0"/>
          <a:pathLst>
            <a:path>
              <a:moveTo>
                <a:pt x="0" y="26191"/>
              </a:moveTo>
              <a:lnTo>
                <a:pt x="938282" y="261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rgbClr val="000000"/>
            </a:solidFill>
          </a:endParaRPr>
        </a:p>
      </dsp:txBody>
      <dsp:txXfrm rot="2142401">
        <a:off x="2262542" y="1886645"/>
        <a:ext cx="46914" cy="46914"/>
      </dsp:txXfrm>
    </dsp:sp>
    <dsp:sp modelId="{CD2A0CE6-779A-1C49-B9E1-DD3398AE76BD}">
      <dsp:nvSpPr>
        <dsp:cNvPr id="0" name=""/>
        <dsp:cNvSpPr/>
      </dsp:nvSpPr>
      <dsp:spPr>
        <a:xfrm>
          <a:off x="2666949" y="1707722"/>
          <a:ext cx="1904749" cy="952374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 dirty="0">
            <a:solidFill>
              <a:srgbClr val="000000"/>
            </a:solidFill>
          </a:endParaRPr>
        </a:p>
      </dsp:txBody>
      <dsp:txXfrm>
        <a:off x="2666949" y="1707722"/>
        <a:ext cx="1904749" cy="95237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B366F20-BA25-0744-9067-2AC72B10F132}">
      <dsp:nvSpPr>
        <dsp:cNvPr id="0" name=""/>
        <dsp:cNvSpPr/>
      </dsp:nvSpPr>
      <dsp:spPr>
        <a:xfrm>
          <a:off x="301" y="1160107"/>
          <a:ext cx="1904749" cy="9523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solidFill>
                <a:srgbClr val="000000"/>
              </a:solidFill>
            </a:rPr>
            <a:t>KA12</a:t>
          </a:r>
          <a:endParaRPr lang="en-US" sz="3000" kern="1200" dirty="0">
            <a:solidFill>
              <a:srgbClr val="000000"/>
            </a:solidFill>
          </a:endParaRPr>
        </a:p>
      </dsp:txBody>
      <dsp:txXfrm>
        <a:off x="301" y="1160107"/>
        <a:ext cx="1904749" cy="952374"/>
      </dsp:txXfrm>
    </dsp:sp>
    <dsp:sp modelId="{E8328EE4-2AC7-1D40-8625-B5270B297853}">
      <dsp:nvSpPr>
        <dsp:cNvPr id="0" name=""/>
        <dsp:cNvSpPr/>
      </dsp:nvSpPr>
      <dsp:spPr>
        <a:xfrm rot="19457599">
          <a:off x="1816858" y="1336295"/>
          <a:ext cx="938282" cy="52382"/>
        </a:xfrm>
        <a:custGeom>
          <a:avLst/>
          <a:gdLst/>
          <a:ahLst/>
          <a:cxnLst/>
          <a:rect l="0" t="0" r="0" b="0"/>
          <a:pathLst>
            <a:path>
              <a:moveTo>
                <a:pt x="0" y="26191"/>
              </a:moveTo>
              <a:lnTo>
                <a:pt x="938282" y="261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rgbClr val="000000"/>
            </a:solidFill>
          </a:endParaRPr>
        </a:p>
      </dsp:txBody>
      <dsp:txXfrm rot="19457599">
        <a:off x="2262542" y="1339029"/>
        <a:ext cx="46914" cy="46914"/>
      </dsp:txXfrm>
    </dsp:sp>
    <dsp:sp modelId="{B1FFA3EF-7EBE-3341-9E94-90F492AB1B46}">
      <dsp:nvSpPr>
        <dsp:cNvPr id="0" name=""/>
        <dsp:cNvSpPr/>
      </dsp:nvSpPr>
      <dsp:spPr>
        <a:xfrm>
          <a:off x="2666949" y="612491"/>
          <a:ext cx="1904749" cy="9523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>
              <a:solidFill>
                <a:srgbClr val="000000"/>
              </a:solidFill>
            </a:rPr>
            <a:t>e</a:t>
          </a:r>
          <a:r>
            <a:rPr lang="en-US" sz="3000" kern="1200" baseline="30000" dirty="0" err="1" smtClean="0">
              <a:solidFill>
                <a:srgbClr val="000000"/>
              </a:solidFill>
            </a:rPr>
            <a:t>+</a:t>
          </a:r>
          <a:r>
            <a:rPr lang="en-US" sz="3000" kern="1200" dirty="0" err="1" smtClean="0">
              <a:solidFill>
                <a:srgbClr val="000000"/>
              </a:solidFill>
            </a:rPr>
            <a:t>e</a:t>
          </a:r>
          <a:r>
            <a:rPr lang="en-US" sz="3000" kern="1200" baseline="30000" dirty="0" smtClean="0">
              <a:solidFill>
                <a:srgbClr val="000000"/>
              </a:solidFill>
            </a:rPr>
            <a:t>-</a:t>
          </a:r>
          <a:br>
            <a:rPr lang="en-US" sz="3000" kern="1200" baseline="30000" dirty="0" smtClean="0">
              <a:solidFill>
                <a:srgbClr val="000000"/>
              </a:solidFill>
            </a:rPr>
          </a:br>
          <a:r>
            <a:rPr lang="en-US" sz="3000" kern="1200" baseline="0" dirty="0" smtClean="0">
              <a:solidFill>
                <a:srgbClr val="000000"/>
              </a:solidFill>
            </a:rPr>
            <a:t>detectors</a:t>
          </a:r>
          <a:endParaRPr lang="en-US" sz="3000" kern="1200" dirty="0">
            <a:solidFill>
              <a:srgbClr val="000000"/>
            </a:solidFill>
          </a:endParaRPr>
        </a:p>
      </dsp:txBody>
      <dsp:txXfrm>
        <a:off x="2666949" y="612491"/>
        <a:ext cx="1904749" cy="952374"/>
      </dsp:txXfrm>
    </dsp:sp>
    <dsp:sp modelId="{AD2D1B33-E59A-E649-87FD-8502E3CD26E8}">
      <dsp:nvSpPr>
        <dsp:cNvPr id="0" name=""/>
        <dsp:cNvSpPr/>
      </dsp:nvSpPr>
      <dsp:spPr>
        <a:xfrm rot="2142401">
          <a:off x="1816858" y="1883910"/>
          <a:ext cx="938282" cy="52382"/>
        </a:xfrm>
        <a:custGeom>
          <a:avLst/>
          <a:gdLst/>
          <a:ahLst/>
          <a:cxnLst/>
          <a:rect l="0" t="0" r="0" b="0"/>
          <a:pathLst>
            <a:path>
              <a:moveTo>
                <a:pt x="0" y="26191"/>
              </a:moveTo>
              <a:lnTo>
                <a:pt x="938282" y="261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rgbClr val="000000"/>
            </a:solidFill>
          </a:endParaRPr>
        </a:p>
      </dsp:txBody>
      <dsp:txXfrm rot="2142401">
        <a:off x="2262542" y="1886645"/>
        <a:ext cx="46914" cy="46914"/>
      </dsp:txXfrm>
    </dsp:sp>
    <dsp:sp modelId="{CD2A0CE6-779A-1C49-B9E1-DD3398AE76BD}">
      <dsp:nvSpPr>
        <dsp:cNvPr id="0" name=""/>
        <dsp:cNvSpPr/>
      </dsp:nvSpPr>
      <dsp:spPr>
        <a:xfrm>
          <a:off x="2666949" y="1707722"/>
          <a:ext cx="1904749" cy="952374"/>
        </a:xfrm>
        <a:prstGeom prst="roundRect">
          <a:avLst>
            <a:gd name="adj" fmla="val 10000"/>
          </a:avLst>
        </a:prstGeom>
        <a:solidFill>
          <a:srgbClr val="FEDDB3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>
              <a:solidFill>
                <a:srgbClr val="000000"/>
              </a:solidFill>
              <a:latin typeface="Symbol" charset="2"/>
              <a:cs typeface="Symbol" charset="2"/>
            </a:rPr>
            <a:t>m</a:t>
          </a:r>
          <a:r>
            <a:rPr lang="en-US" sz="3000" kern="1200" baseline="30000" dirty="0" err="1" smtClean="0">
              <a:solidFill>
                <a:srgbClr val="000000"/>
              </a:solidFill>
            </a:rPr>
            <a:t>+</a:t>
          </a:r>
          <a:r>
            <a:rPr lang="en-US" sz="3000" kern="1200" dirty="0" err="1" smtClean="0">
              <a:solidFill>
                <a:srgbClr val="000000"/>
              </a:solidFill>
              <a:latin typeface="Symbol" charset="2"/>
              <a:cs typeface="Symbol" charset="2"/>
            </a:rPr>
            <a:t>m</a:t>
          </a:r>
          <a:r>
            <a:rPr lang="en-US" sz="3000" kern="1200" baseline="30000" dirty="0" smtClean="0">
              <a:solidFill>
                <a:srgbClr val="000000"/>
              </a:solidFill>
            </a:rPr>
            <a:t>-</a:t>
          </a:r>
          <a:r>
            <a:rPr lang="en-US" sz="3000" kern="1200" dirty="0" smtClean="0">
              <a:solidFill>
                <a:srgbClr val="000000"/>
              </a:solidFill>
            </a:rPr>
            <a:t/>
          </a:r>
          <a:br>
            <a:rPr lang="en-US" sz="3000" kern="1200" dirty="0" smtClean="0">
              <a:solidFill>
                <a:srgbClr val="000000"/>
              </a:solidFill>
            </a:rPr>
          </a:br>
          <a:r>
            <a:rPr lang="en-US" sz="3000" kern="1200" dirty="0" smtClean="0">
              <a:solidFill>
                <a:srgbClr val="000000"/>
              </a:solidFill>
            </a:rPr>
            <a:t>simulation</a:t>
          </a:r>
          <a:endParaRPr lang="en-US" sz="3000" kern="1200" dirty="0">
            <a:solidFill>
              <a:srgbClr val="000000"/>
            </a:solidFill>
          </a:endParaRPr>
        </a:p>
      </dsp:txBody>
      <dsp:txXfrm>
        <a:off x="2666949" y="1707722"/>
        <a:ext cx="1904749" cy="9523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14AF48-CFFA-3945-AA7E-6BE3BFE4F714}" type="datetimeFigureOut">
              <a:rPr lang="en-US" smtClean="0"/>
              <a:pPr/>
              <a:t>6/22/10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D79B21-4F09-944C-905F-AD16BCE49B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67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67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67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7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67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8C733C22-4B24-43CE-8CD9-39172017E75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625" name="Picture 25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219200" y="1600200"/>
            <a:ext cx="7772400" cy="1143000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37623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endParaRPr lang="en-US">
              <a:latin typeface="Arial Narrow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DOE KA12 Review, June 22-23, 2010    -- Marcel Demarteau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912AFE3-EE00-421E-AB1A-DEF1B32678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17145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609600"/>
            <a:ext cx="49911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DOE KA12 Review, June 22-23, 2010    -- Marcel Demarteau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0ABD15A-1709-42E6-8F26-3D20EE3062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20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en-US" dirty="0" smtClean="0"/>
              <a:t>Slide </a:t>
            </a:r>
            <a:fld id="{3A179F0C-7118-4C14-8689-6E5A7C84E1D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DOE KA12 Review, June 22-23, 2010    -- Marcel Demarteau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30569CC-03BD-4E97-9583-77268EE73F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DOE KA12 Review, June 22-23, 2010    -- Marcel Demarteau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806355B-9394-416E-ABDF-8EEC50016B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DOE KA12 Review, June 22-23, 2010    -- Marcel Demarteau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20C56F7-8C52-49F5-9011-4D217420A96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DOE KA12 Review, June 22-23, 2010    -- Marcel Demarteau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4DA2ABD-D586-40DF-AB65-2D2AA59A6B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DOE KA12 Review, June 22-23, 2010    -- Marcel Demarteau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24DC660-D6D5-4BA8-A5A5-4723D584F0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DOE KA12 Review, June 22-23, 2010    -- Marcel Demarteau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4C33BD-ECB4-4C30-B34A-2136423F46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DOE KA12 Review, June 22-23, 2010    -- Marcel Demarteau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8BBEE8-DDEA-4A0B-832C-3B331F7FAC8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600" name="Picture 24" descr="Fermi_Blue_subpage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36592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4600" y="6374296"/>
            <a:ext cx="480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000" i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36593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9050" y="6374296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000" i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Slide </a:t>
            </a:r>
            <a:fld id="{B87C3D7E-28E2-4EF7-921F-A9F30622C4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36601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0"/>
            <a:ext cx="7239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536602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914400"/>
            <a:ext cx="7239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Laksdjfalkjfds</a:t>
            </a:r>
            <a:endParaRPr lang="en-US" dirty="0" smtClean="0"/>
          </a:p>
          <a:p>
            <a:pPr lvl="1"/>
            <a:r>
              <a:rPr lang="en-US" dirty="0" smtClean="0"/>
              <a:t>;</a:t>
            </a:r>
            <a:r>
              <a:rPr lang="en-US" dirty="0" err="1" smtClean="0"/>
              <a:t>slkjfda;slkjfd</a:t>
            </a:r>
            <a:endParaRPr lang="en-US" dirty="0" smtClean="0"/>
          </a:p>
          <a:p>
            <a:pPr lvl="3"/>
            <a:r>
              <a:rPr lang="en-US" dirty="0" err="1" smtClean="0"/>
              <a:t>A;slkjfda;slkjfd</a:t>
            </a:r>
            <a:endParaRPr lang="en-US" dirty="0" smtClean="0"/>
          </a:p>
          <a:p>
            <a:pPr lvl="3"/>
            <a:r>
              <a:rPr lang="en-US" dirty="0" smtClean="0"/>
              <a:t>	</a:t>
            </a:r>
            <a:r>
              <a:rPr lang="en-US" dirty="0" err="1" smtClean="0"/>
              <a:t>a;lksdjf;lsakjfd</a:t>
            </a:r>
            <a:endParaRPr lang="en-US" dirty="0" smtClean="0"/>
          </a:p>
          <a:p>
            <a:pPr lvl="4"/>
            <a:r>
              <a:rPr lang="en-US" dirty="0" err="1" smtClean="0"/>
              <a:t>slkdflsdkjflsdkjflsdkjf</a:t>
            </a:r>
            <a:endParaRPr lang="en-US" dirty="0" smtClean="0"/>
          </a:p>
        </p:txBody>
      </p:sp>
      <p:cxnSp>
        <p:nvCxnSpPr>
          <p:cNvPr id="8" name="Straight Connector 7"/>
          <p:cNvCxnSpPr/>
          <p:nvPr userDrawn="1"/>
        </p:nvCxnSpPr>
        <p:spPr bwMode="auto">
          <a:xfrm rot="10800000" flipH="1">
            <a:off x="1600200" y="735497"/>
            <a:ext cx="72390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CCFFFF"/>
        </a:buClr>
        <a:buSzPct val="8000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itchFamily="2" charset="2"/>
        <a:buChar char="®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25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6.jpe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oleObject" Target="../embeddings/oleObject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3.bin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Relationship Id="rId3" Type="http://schemas.openxmlformats.org/officeDocument/2006/relationships/image" Target="../media/image68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Relationship Id="rId3" Type="http://schemas.openxmlformats.org/officeDocument/2006/relationships/image" Target="../media/image7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emf"/><Relationship Id="rId3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0" y="1752600"/>
            <a:ext cx="7772400" cy="1143000"/>
          </a:xfrm>
        </p:spPr>
        <p:txBody>
          <a:bodyPr/>
          <a:lstStyle/>
          <a:p>
            <a:r>
              <a:rPr lang="en-US" sz="4400" dirty="0" smtClean="0"/>
              <a:t> Collider Detector Development</a:t>
            </a:r>
            <a:endParaRPr lang="en-US" sz="4400" dirty="0"/>
          </a:p>
        </p:txBody>
      </p:sp>
      <p:sp>
        <p:nvSpPr>
          <p:cNvPr id="565251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648200" y="3505200"/>
            <a:ext cx="4267200" cy="2362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ctr">
              <a:buFontTx/>
              <a:buNone/>
            </a:pPr>
            <a:r>
              <a:rPr lang="en-US" sz="1800" i="1" dirty="0" smtClean="0">
                <a:solidFill>
                  <a:srgbClr val="FFFFFF"/>
                </a:solidFill>
              </a:rPr>
              <a:t>Marcel Demarteau</a:t>
            </a:r>
            <a:endParaRPr lang="en-US" sz="1800" i="1" dirty="0">
              <a:solidFill>
                <a:srgbClr val="FFFFFF"/>
              </a:solidFill>
            </a:endParaRPr>
          </a:p>
          <a:p>
            <a:pPr marL="0" indent="0" algn="ctr">
              <a:buFontTx/>
              <a:buNone/>
            </a:pPr>
            <a:r>
              <a:rPr lang="en-US" sz="1800" i="1" dirty="0" err="1" smtClean="0">
                <a:solidFill>
                  <a:srgbClr val="FFFFFF"/>
                </a:solidFill>
              </a:rPr>
              <a:t>Fermilab</a:t>
            </a:r>
            <a:endParaRPr lang="en-US" sz="1800" i="1" dirty="0" smtClean="0">
              <a:solidFill>
                <a:srgbClr val="FFFFFF"/>
              </a:solidFill>
            </a:endParaRPr>
          </a:p>
          <a:p>
            <a:pPr marL="0" indent="0" algn="ctr">
              <a:buFontTx/>
              <a:buNone/>
            </a:pPr>
            <a:endParaRPr lang="en-US" sz="1800" i="1" dirty="0" smtClean="0">
              <a:solidFill>
                <a:srgbClr val="FFFFFF"/>
              </a:solidFill>
            </a:endParaRPr>
          </a:p>
          <a:p>
            <a:pPr marL="0" indent="0" algn="ctr">
              <a:buFontTx/>
              <a:buNone/>
            </a:pPr>
            <a:endParaRPr lang="en-US" sz="1800" i="1" dirty="0">
              <a:solidFill>
                <a:srgbClr val="FFFFFF"/>
              </a:solidFill>
            </a:endParaRPr>
          </a:p>
          <a:p>
            <a:pPr marL="0" indent="0" algn="ctr">
              <a:buFontTx/>
              <a:buNone/>
            </a:pPr>
            <a:r>
              <a:rPr lang="en-US" sz="1800" i="1" dirty="0" smtClean="0">
                <a:solidFill>
                  <a:srgbClr val="FFFFFF"/>
                </a:solidFill>
              </a:rPr>
              <a:t>DOE KA12 Review</a:t>
            </a:r>
          </a:p>
          <a:p>
            <a:pPr marL="0" indent="0" algn="ctr">
              <a:buFontTx/>
              <a:buNone/>
            </a:pPr>
            <a:r>
              <a:rPr lang="en-US" sz="1800" i="1" dirty="0" smtClean="0">
                <a:solidFill>
                  <a:srgbClr val="FFFFFF"/>
                </a:solidFill>
              </a:rPr>
              <a:t>June 22-23, 2010</a:t>
            </a:r>
            <a:endParaRPr lang="en-US" sz="1800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Integration – 3D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Vertical integration of thinned and bonded silicon tiers with vertical interconnects between the IC layers</a:t>
            </a:r>
          </a:p>
          <a:p>
            <a:r>
              <a:rPr lang="en-US" dirty="0" smtClean="0"/>
              <a:t>Technology driven by industry; offers potential for transformational new detectors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1055688" y="3495675"/>
            <a:ext cx="3062287" cy="2814638"/>
            <a:chOff x="523" y="662"/>
            <a:chExt cx="1929" cy="1773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963" y="992"/>
              <a:ext cx="501" cy="501"/>
            </a:xfrm>
            <a:prstGeom prst="rect">
              <a:avLst/>
            </a:prstGeom>
            <a:solidFill>
              <a:srgbClr val="618FFD"/>
            </a:solidFill>
            <a:ln w="1905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960" y="992"/>
              <a:ext cx="320" cy="320"/>
            </a:xfrm>
            <a:prstGeom prst="rect">
              <a:avLst/>
            </a:prstGeom>
            <a:solidFill>
              <a:srgbClr val="EF9D4B"/>
            </a:solidFill>
            <a:ln w="19050">
              <a:solidFill>
                <a:srgbClr val="99003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1463" y="992"/>
              <a:ext cx="501" cy="501"/>
            </a:xfrm>
            <a:prstGeom prst="rect">
              <a:avLst/>
            </a:prstGeom>
            <a:solidFill>
              <a:srgbClr val="618FFD"/>
            </a:solidFill>
            <a:ln w="1905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1460" y="992"/>
              <a:ext cx="320" cy="320"/>
            </a:xfrm>
            <a:prstGeom prst="rect">
              <a:avLst/>
            </a:prstGeom>
            <a:solidFill>
              <a:srgbClr val="EF9D4B"/>
            </a:solidFill>
            <a:ln w="19050">
              <a:solidFill>
                <a:srgbClr val="99003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963" y="1492"/>
              <a:ext cx="501" cy="501"/>
            </a:xfrm>
            <a:prstGeom prst="rect">
              <a:avLst/>
            </a:prstGeom>
            <a:solidFill>
              <a:srgbClr val="618FFD"/>
            </a:solidFill>
            <a:ln w="1905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960" y="1492"/>
              <a:ext cx="320" cy="320"/>
            </a:xfrm>
            <a:prstGeom prst="rect">
              <a:avLst/>
            </a:prstGeom>
            <a:solidFill>
              <a:srgbClr val="EF9D4B"/>
            </a:solidFill>
            <a:ln w="19050">
              <a:solidFill>
                <a:srgbClr val="99003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1463" y="1492"/>
              <a:ext cx="501" cy="501"/>
            </a:xfrm>
            <a:prstGeom prst="rect">
              <a:avLst/>
            </a:prstGeom>
            <a:solidFill>
              <a:srgbClr val="618FFD"/>
            </a:solidFill>
            <a:ln w="1905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1460" y="1492"/>
              <a:ext cx="320" cy="320"/>
            </a:xfrm>
            <a:prstGeom prst="rect">
              <a:avLst/>
            </a:prstGeom>
            <a:solidFill>
              <a:srgbClr val="EF9D4B"/>
            </a:solidFill>
            <a:ln w="19050">
              <a:solidFill>
                <a:srgbClr val="99003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962" y="2025"/>
              <a:ext cx="1008" cy="410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646" y="993"/>
              <a:ext cx="280" cy="996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523" y="662"/>
              <a:ext cx="1637" cy="250"/>
            </a:xfrm>
            <a:prstGeom prst="rect">
              <a:avLst/>
            </a:prstGeom>
            <a:solidFill>
              <a:srgbClr val="FFFFB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000" b="1">
                  <a:solidFill>
                    <a:srgbClr val="000000"/>
                  </a:solidFill>
                </a:rPr>
                <a:t>Conventional MAPS</a:t>
              </a:r>
            </a:p>
          </p:txBody>
        </p:sp>
        <p:sp>
          <p:nvSpPr>
            <p:cNvPr id="18" name="AutoShape 16"/>
            <p:cNvSpPr>
              <a:spLocks/>
            </p:cNvSpPr>
            <p:nvPr/>
          </p:nvSpPr>
          <p:spPr bwMode="auto">
            <a:xfrm>
              <a:off x="1974" y="991"/>
              <a:ext cx="89" cy="495"/>
            </a:xfrm>
            <a:prstGeom prst="rightBrace">
              <a:avLst>
                <a:gd name="adj1" fmla="val 46348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2044" y="1116"/>
              <a:ext cx="4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600" b="1" dirty="0"/>
                <a:t>pixel</a:t>
              </a:r>
            </a:p>
          </p:txBody>
        </p:sp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>
              <a:off x="1012" y="2043"/>
              <a:ext cx="870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600">
                  <a:solidFill>
                    <a:srgbClr val="000000"/>
                  </a:solidFill>
                </a:rPr>
                <a:t>Addressing</a:t>
              </a:r>
            </a:p>
            <a:p>
              <a:pPr algn="ctr"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600">
                  <a:solidFill>
                    <a:srgbClr val="000000"/>
                  </a:solidFill>
                </a:rPr>
                <a:t>A/D, CDS, …</a:t>
              </a:r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 rot="-5400000">
              <a:off x="402" y="1378"/>
              <a:ext cx="75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600">
                  <a:solidFill>
                    <a:srgbClr val="000000"/>
                  </a:solidFill>
                </a:rPr>
                <a:t>Addressing</a:t>
              </a:r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auto">
            <a:xfrm>
              <a:off x="1428" y="1065"/>
              <a:ext cx="36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200">
                  <a:solidFill>
                    <a:srgbClr val="000000"/>
                  </a:solidFill>
                </a:rPr>
                <a:t>Diode</a:t>
              </a:r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auto">
            <a:xfrm>
              <a:off x="1721" y="1269"/>
              <a:ext cx="26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600">
                  <a:solidFill>
                    <a:srgbClr val="000000"/>
                  </a:solidFill>
                </a:rPr>
                <a:t>3T</a:t>
              </a:r>
            </a:p>
          </p:txBody>
        </p:sp>
      </p:grpSp>
      <p:grpSp>
        <p:nvGrpSpPr>
          <p:cNvPr id="24" name="Group 22"/>
          <p:cNvGrpSpPr>
            <a:grpSpLocks noChangeAspect="1"/>
          </p:cNvGrpSpPr>
          <p:nvPr/>
        </p:nvGrpSpPr>
        <p:grpSpPr bwMode="auto">
          <a:xfrm>
            <a:off x="5199063" y="3673475"/>
            <a:ext cx="3733800" cy="2455863"/>
            <a:chOff x="3423" y="950"/>
            <a:chExt cx="2162" cy="1422"/>
          </a:xfrm>
        </p:grpSpPr>
        <p:sp>
          <p:nvSpPr>
            <p:cNvPr id="25" name="Text Box 23"/>
            <p:cNvSpPr txBox="1">
              <a:spLocks noChangeAspect="1" noChangeArrowheads="1"/>
            </p:cNvSpPr>
            <p:nvPr/>
          </p:nvSpPr>
          <p:spPr bwMode="auto">
            <a:xfrm>
              <a:off x="3866" y="950"/>
              <a:ext cx="727" cy="230"/>
            </a:xfrm>
            <a:prstGeom prst="rect">
              <a:avLst/>
            </a:prstGeom>
            <a:solidFill>
              <a:srgbClr val="FFFFB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000" b="1">
                  <a:solidFill>
                    <a:srgbClr val="000000"/>
                  </a:solidFill>
                </a:rPr>
                <a:t>3-D Pixel</a:t>
              </a:r>
            </a:p>
          </p:txBody>
        </p:sp>
        <p:sp>
          <p:nvSpPr>
            <p:cNvPr id="26" name="Rectangle 24"/>
            <p:cNvSpPr>
              <a:spLocks noChangeAspect="1" noChangeArrowheads="1"/>
            </p:cNvSpPr>
            <p:nvPr/>
          </p:nvSpPr>
          <p:spPr bwMode="auto">
            <a:xfrm>
              <a:off x="3423" y="2267"/>
              <a:ext cx="1074" cy="100"/>
            </a:xfrm>
            <a:prstGeom prst="rect">
              <a:avLst/>
            </a:prstGeom>
            <a:solidFill>
              <a:srgbClr val="00CC99"/>
            </a:solidFill>
            <a:ln w="9525">
              <a:miter lim="800000"/>
              <a:headEnd/>
              <a:tailEnd/>
            </a:ln>
            <a:effectLst/>
            <a:scene3d>
              <a:camera prst="legacyObliqueTopRight">
                <a:rot lat="21299999" lon="0" rev="0"/>
              </a:camera>
              <a:lightRig rig="legacyFlat2" dir="t"/>
            </a:scene3d>
            <a:sp3d extrusionH="1801800" prstMaterial="legacyMatte">
              <a:bevelT w="13500" h="13500" prst="angle"/>
              <a:bevelB w="13500" h="13500" prst="angle"/>
              <a:extrusionClr>
                <a:srgbClr val="00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7" name="AutoShape 25"/>
            <p:cNvSpPr>
              <a:spLocks noChangeAspect="1" noChangeArrowheads="1"/>
            </p:cNvSpPr>
            <p:nvPr/>
          </p:nvSpPr>
          <p:spPr bwMode="auto">
            <a:xfrm>
              <a:off x="4738" y="1804"/>
              <a:ext cx="48" cy="182"/>
            </a:xfrm>
            <a:prstGeom prst="can">
              <a:avLst>
                <a:gd name="adj" fmla="val 66582"/>
              </a:avLst>
            </a:prstGeom>
            <a:gradFill rotWithShape="0">
              <a:gsLst>
                <a:gs pos="0">
                  <a:srgbClr val="990033">
                    <a:gamma/>
                    <a:shade val="46275"/>
                    <a:invGamma/>
                  </a:srgbClr>
                </a:gs>
                <a:gs pos="50000">
                  <a:srgbClr val="990033"/>
                </a:gs>
                <a:gs pos="100000">
                  <a:srgbClr val="990033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AutoShape 26"/>
            <p:cNvSpPr>
              <a:spLocks noChangeAspect="1" noChangeArrowheads="1"/>
            </p:cNvSpPr>
            <p:nvPr/>
          </p:nvSpPr>
          <p:spPr bwMode="auto">
            <a:xfrm>
              <a:off x="4138" y="1793"/>
              <a:ext cx="48" cy="182"/>
            </a:xfrm>
            <a:prstGeom prst="can">
              <a:avLst>
                <a:gd name="adj" fmla="val 66582"/>
              </a:avLst>
            </a:prstGeom>
            <a:gradFill rotWithShape="0">
              <a:gsLst>
                <a:gs pos="0">
                  <a:srgbClr val="990033">
                    <a:gamma/>
                    <a:shade val="46275"/>
                    <a:invGamma/>
                  </a:srgbClr>
                </a:gs>
                <a:gs pos="50000">
                  <a:srgbClr val="990033"/>
                </a:gs>
                <a:gs pos="100000">
                  <a:srgbClr val="990033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AutoShape 27"/>
            <p:cNvSpPr>
              <a:spLocks noChangeAspect="1" noChangeArrowheads="1"/>
            </p:cNvSpPr>
            <p:nvPr/>
          </p:nvSpPr>
          <p:spPr bwMode="auto">
            <a:xfrm>
              <a:off x="3869" y="2007"/>
              <a:ext cx="48" cy="182"/>
            </a:xfrm>
            <a:prstGeom prst="can">
              <a:avLst>
                <a:gd name="adj" fmla="val 66582"/>
              </a:avLst>
            </a:prstGeom>
            <a:gradFill rotWithShape="0">
              <a:gsLst>
                <a:gs pos="0">
                  <a:srgbClr val="990033">
                    <a:gamma/>
                    <a:shade val="46275"/>
                    <a:invGamma/>
                  </a:srgbClr>
                </a:gs>
                <a:gs pos="50000">
                  <a:srgbClr val="990033"/>
                </a:gs>
                <a:gs pos="100000">
                  <a:srgbClr val="990033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Rectangle 28"/>
            <p:cNvSpPr>
              <a:spLocks noChangeAspect="1" noChangeArrowheads="1"/>
            </p:cNvSpPr>
            <p:nvPr/>
          </p:nvSpPr>
          <p:spPr bwMode="auto">
            <a:xfrm>
              <a:off x="3643" y="1777"/>
              <a:ext cx="524" cy="100"/>
            </a:xfrm>
            <a:prstGeom prst="rect">
              <a:avLst/>
            </a:prstGeom>
            <a:solidFill>
              <a:srgbClr val="618FFD"/>
            </a:solidFill>
            <a:ln w="9525">
              <a:miter lim="800000"/>
              <a:headEnd/>
              <a:tailEnd/>
            </a:ln>
            <a:effectLst/>
            <a:scene3d>
              <a:camera prst="legacyObliqueTopRight">
                <a:rot lat="21299999" lon="0" rev="0"/>
              </a:camera>
              <a:lightRig rig="legacyFlat2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618FFD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1" name="Rectangle 29"/>
            <p:cNvSpPr>
              <a:spLocks noChangeAspect="1" noChangeArrowheads="1"/>
            </p:cNvSpPr>
            <p:nvPr/>
          </p:nvSpPr>
          <p:spPr bwMode="auto">
            <a:xfrm>
              <a:off x="3423" y="1949"/>
              <a:ext cx="524" cy="100"/>
            </a:xfrm>
            <a:prstGeom prst="rect">
              <a:avLst/>
            </a:prstGeom>
            <a:solidFill>
              <a:srgbClr val="618FFD"/>
            </a:solidFill>
            <a:ln w="9525">
              <a:miter lim="800000"/>
              <a:headEnd/>
              <a:tailEnd/>
            </a:ln>
            <a:effectLst/>
            <a:scene3d>
              <a:camera prst="legacyObliqueTopRight">
                <a:rot lat="21299999" lon="0" rev="0"/>
              </a:camera>
              <a:lightRig rig="legacyFlat2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618FFD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2" name="AutoShape 30"/>
            <p:cNvSpPr>
              <a:spLocks noChangeAspect="1" noChangeArrowheads="1"/>
            </p:cNvSpPr>
            <p:nvPr/>
          </p:nvSpPr>
          <p:spPr bwMode="auto">
            <a:xfrm>
              <a:off x="3963" y="1559"/>
              <a:ext cx="48" cy="182"/>
            </a:xfrm>
            <a:prstGeom prst="can">
              <a:avLst>
                <a:gd name="adj" fmla="val 66582"/>
              </a:avLst>
            </a:prstGeom>
            <a:gradFill rotWithShape="0">
              <a:gsLst>
                <a:gs pos="0">
                  <a:srgbClr val="990033">
                    <a:gamma/>
                    <a:shade val="46275"/>
                    <a:invGamma/>
                  </a:srgbClr>
                </a:gs>
                <a:gs pos="50000">
                  <a:srgbClr val="990033"/>
                </a:gs>
                <a:gs pos="100000">
                  <a:srgbClr val="990033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AutoShape 31"/>
            <p:cNvSpPr>
              <a:spLocks noChangeAspect="1" noChangeArrowheads="1"/>
            </p:cNvSpPr>
            <p:nvPr/>
          </p:nvSpPr>
          <p:spPr bwMode="auto">
            <a:xfrm>
              <a:off x="4515" y="1561"/>
              <a:ext cx="48" cy="182"/>
            </a:xfrm>
            <a:prstGeom prst="can">
              <a:avLst>
                <a:gd name="adj" fmla="val 66582"/>
              </a:avLst>
            </a:prstGeom>
            <a:gradFill rotWithShape="0">
              <a:gsLst>
                <a:gs pos="0">
                  <a:srgbClr val="990033">
                    <a:gamma/>
                    <a:shade val="46275"/>
                    <a:invGamma/>
                  </a:srgbClr>
                </a:gs>
                <a:gs pos="50000">
                  <a:srgbClr val="990033"/>
                </a:gs>
                <a:gs pos="100000">
                  <a:srgbClr val="990033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Rectangle 32"/>
            <p:cNvSpPr>
              <a:spLocks noChangeAspect="1" noChangeArrowheads="1"/>
            </p:cNvSpPr>
            <p:nvPr/>
          </p:nvSpPr>
          <p:spPr bwMode="auto">
            <a:xfrm>
              <a:off x="3643" y="1459"/>
              <a:ext cx="524" cy="100"/>
            </a:xfrm>
            <a:prstGeom prst="rect">
              <a:avLst/>
            </a:prstGeom>
            <a:solidFill>
              <a:srgbClr val="EF9D4B"/>
            </a:solidFill>
            <a:ln w="9525">
              <a:miter lim="800000"/>
              <a:headEnd/>
              <a:tailEnd/>
            </a:ln>
            <a:effectLst/>
            <a:scene3d>
              <a:camera prst="legacyObliqueTopRight">
                <a:rot lat="21299999" lon="0" rev="0"/>
              </a:camera>
              <a:lightRig rig="legacyFlat2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EF9D4B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5" name="Rectangle 33"/>
            <p:cNvSpPr>
              <a:spLocks noChangeAspect="1" noChangeArrowheads="1"/>
            </p:cNvSpPr>
            <p:nvPr/>
          </p:nvSpPr>
          <p:spPr bwMode="auto">
            <a:xfrm>
              <a:off x="4195" y="1459"/>
              <a:ext cx="524" cy="100"/>
            </a:xfrm>
            <a:prstGeom prst="rect">
              <a:avLst/>
            </a:prstGeom>
            <a:solidFill>
              <a:srgbClr val="EF9D4B"/>
            </a:solidFill>
            <a:ln w="9525">
              <a:miter lim="800000"/>
              <a:headEnd/>
              <a:tailEnd/>
            </a:ln>
            <a:effectLst/>
            <a:scene3d>
              <a:camera prst="legacyObliqueTopRight">
                <a:rot lat="21299999" lon="0" rev="0"/>
              </a:camera>
              <a:lightRig rig="legacyFlat2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EF9D4B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grpSp>
          <p:nvGrpSpPr>
            <p:cNvPr id="36" name="Group 34"/>
            <p:cNvGrpSpPr>
              <a:grpSpLocks noChangeAspect="1"/>
            </p:cNvGrpSpPr>
            <p:nvPr/>
          </p:nvGrpSpPr>
          <p:grpSpPr bwMode="auto">
            <a:xfrm>
              <a:off x="3481" y="1804"/>
              <a:ext cx="548" cy="133"/>
              <a:chOff x="3481" y="1531"/>
              <a:chExt cx="548" cy="133"/>
            </a:xfrm>
          </p:grpSpPr>
          <p:sp>
            <p:nvSpPr>
              <p:cNvPr id="84" name="Line 35"/>
              <p:cNvSpPr>
                <a:spLocks noChangeAspect="1" noChangeShapeType="1"/>
              </p:cNvSpPr>
              <p:nvPr/>
            </p:nvSpPr>
            <p:spPr bwMode="auto">
              <a:xfrm flipV="1">
                <a:off x="3812" y="1531"/>
                <a:ext cx="112" cy="8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" name="Line 36"/>
              <p:cNvSpPr>
                <a:spLocks noChangeAspect="1" noChangeShapeType="1"/>
              </p:cNvSpPr>
              <p:nvPr/>
            </p:nvSpPr>
            <p:spPr bwMode="auto">
              <a:xfrm>
                <a:off x="3767" y="1615"/>
                <a:ext cx="144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" name="Line 37"/>
              <p:cNvSpPr>
                <a:spLocks noChangeAspect="1" noChangeShapeType="1"/>
              </p:cNvSpPr>
              <p:nvPr/>
            </p:nvSpPr>
            <p:spPr bwMode="auto">
              <a:xfrm flipV="1">
                <a:off x="3481" y="1576"/>
                <a:ext cx="112" cy="8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" name="Line 38"/>
              <p:cNvSpPr>
                <a:spLocks noChangeAspect="1" noChangeShapeType="1"/>
              </p:cNvSpPr>
              <p:nvPr/>
            </p:nvSpPr>
            <p:spPr bwMode="auto">
              <a:xfrm>
                <a:off x="3583" y="1577"/>
                <a:ext cx="83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" name="Line 39"/>
              <p:cNvSpPr>
                <a:spLocks noChangeAspect="1" noChangeShapeType="1"/>
              </p:cNvSpPr>
              <p:nvPr/>
            </p:nvSpPr>
            <p:spPr bwMode="auto">
              <a:xfrm>
                <a:off x="3575" y="1628"/>
                <a:ext cx="128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" name="Line 40"/>
              <p:cNvSpPr>
                <a:spLocks noChangeAspect="1" noChangeShapeType="1"/>
              </p:cNvSpPr>
              <p:nvPr/>
            </p:nvSpPr>
            <p:spPr bwMode="auto">
              <a:xfrm flipV="1">
                <a:off x="3666" y="1632"/>
                <a:ext cx="37" cy="2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" name="Line 41"/>
              <p:cNvSpPr>
                <a:spLocks noChangeAspect="1" noChangeShapeType="1"/>
              </p:cNvSpPr>
              <p:nvPr/>
            </p:nvSpPr>
            <p:spPr bwMode="auto">
              <a:xfrm>
                <a:off x="3658" y="1663"/>
                <a:ext cx="128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" name="Line 42"/>
              <p:cNvSpPr>
                <a:spLocks noChangeAspect="1" noChangeShapeType="1"/>
              </p:cNvSpPr>
              <p:nvPr/>
            </p:nvSpPr>
            <p:spPr bwMode="auto">
              <a:xfrm>
                <a:off x="3642" y="1540"/>
                <a:ext cx="128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" name="Line 43"/>
              <p:cNvSpPr>
                <a:spLocks noChangeAspect="1" noChangeShapeType="1"/>
              </p:cNvSpPr>
              <p:nvPr/>
            </p:nvSpPr>
            <p:spPr bwMode="auto">
              <a:xfrm flipV="1">
                <a:off x="3992" y="1552"/>
                <a:ext cx="37" cy="2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7" name="Group 44"/>
            <p:cNvGrpSpPr>
              <a:grpSpLocks noChangeAspect="1"/>
            </p:cNvGrpSpPr>
            <p:nvPr/>
          </p:nvGrpSpPr>
          <p:grpSpPr bwMode="auto">
            <a:xfrm>
              <a:off x="4195" y="1631"/>
              <a:ext cx="626" cy="246"/>
              <a:chOff x="4195" y="1631"/>
              <a:chExt cx="626" cy="246"/>
            </a:xfrm>
          </p:grpSpPr>
          <p:sp>
            <p:nvSpPr>
              <p:cNvPr id="73" name="Rectangle 45"/>
              <p:cNvSpPr>
                <a:spLocks noChangeAspect="1" noChangeArrowheads="1"/>
              </p:cNvSpPr>
              <p:nvPr/>
            </p:nvSpPr>
            <p:spPr bwMode="auto">
              <a:xfrm>
                <a:off x="4195" y="1777"/>
                <a:ext cx="524" cy="100"/>
              </a:xfrm>
              <a:prstGeom prst="rect">
                <a:avLst/>
              </a:prstGeom>
              <a:solidFill>
                <a:srgbClr val="618FFD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>
                  <a:rot lat="21299999" lon="0" rev="0"/>
                </a:camera>
                <a:lightRig rig="legacyFlat2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618FFD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grpSp>
            <p:nvGrpSpPr>
              <p:cNvPr id="74" name="Group 46"/>
              <p:cNvGrpSpPr>
                <a:grpSpLocks noChangeAspect="1"/>
              </p:cNvGrpSpPr>
              <p:nvPr/>
            </p:nvGrpSpPr>
            <p:grpSpPr bwMode="auto">
              <a:xfrm>
                <a:off x="4273" y="1631"/>
                <a:ext cx="548" cy="133"/>
                <a:chOff x="3481" y="1531"/>
                <a:chExt cx="548" cy="133"/>
              </a:xfrm>
            </p:grpSpPr>
            <p:sp>
              <p:nvSpPr>
                <p:cNvPr id="75" name="Line 4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812" y="1531"/>
                  <a:ext cx="112" cy="88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" name="Line 48"/>
                <p:cNvSpPr>
                  <a:spLocks noChangeAspect="1" noChangeShapeType="1"/>
                </p:cNvSpPr>
                <p:nvPr/>
              </p:nvSpPr>
              <p:spPr bwMode="auto">
                <a:xfrm>
                  <a:off x="3767" y="1615"/>
                  <a:ext cx="144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" name="Line 4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481" y="1576"/>
                  <a:ext cx="112" cy="88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" name="Line 50"/>
                <p:cNvSpPr>
                  <a:spLocks noChangeAspect="1" noChangeShapeType="1"/>
                </p:cNvSpPr>
                <p:nvPr/>
              </p:nvSpPr>
              <p:spPr bwMode="auto">
                <a:xfrm>
                  <a:off x="3583" y="1577"/>
                  <a:ext cx="83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" name="Line 51"/>
                <p:cNvSpPr>
                  <a:spLocks noChangeAspect="1" noChangeShapeType="1"/>
                </p:cNvSpPr>
                <p:nvPr/>
              </p:nvSpPr>
              <p:spPr bwMode="auto">
                <a:xfrm>
                  <a:off x="3575" y="1628"/>
                  <a:ext cx="128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" name="Line 5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666" y="1632"/>
                  <a:ext cx="37" cy="29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" name="Line 53"/>
                <p:cNvSpPr>
                  <a:spLocks noChangeAspect="1" noChangeShapeType="1"/>
                </p:cNvSpPr>
                <p:nvPr/>
              </p:nvSpPr>
              <p:spPr bwMode="auto">
                <a:xfrm>
                  <a:off x="3658" y="1663"/>
                  <a:ext cx="128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" name="Line 54"/>
                <p:cNvSpPr>
                  <a:spLocks noChangeAspect="1" noChangeShapeType="1"/>
                </p:cNvSpPr>
                <p:nvPr/>
              </p:nvSpPr>
              <p:spPr bwMode="auto">
                <a:xfrm>
                  <a:off x="3642" y="1540"/>
                  <a:ext cx="128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3" name="Line 5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992" y="1552"/>
                  <a:ext cx="37" cy="29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8" name="Group 56"/>
            <p:cNvGrpSpPr>
              <a:grpSpLocks noChangeAspect="1"/>
            </p:cNvGrpSpPr>
            <p:nvPr/>
          </p:nvGrpSpPr>
          <p:grpSpPr bwMode="auto">
            <a:xfrm>
              <a:off x="3713" y="1626"/>
              <a:ext cx="548" cy="133"/>
              <a:chOff x="3481" y="1531"/>
              <a:chExt cx="548" cy="133"/>
            </a:xfrm>
          </p:grpSpPr>
          <p:sp>
            <p:nvSpPr>
              <p:cNvPr id="64" name="Line 57"/>
              <p:cNvSpPr>
                <a:spLocks noChangeAspect="1" noChangeShapeType="1"/>
              </p:cNvSpPr>
              <p:nvPr/>
            </p:nvSpPr>
            <p:spPr bwMode="auto">
              <a:xfrm flipV="1">
                <a:off x="3812" y="1531"/>
                <a:ext cx="112" cy="8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Line 58"/>
              <p:cNvSpPr>
                <a:spLocks noChangeAspect="1" noChangeShapeType="1"/>
              </p:cNvSpPr>
              <p:nvPr/>
            </p:nvSpPr>
            <p:spPr bwMode="auto">
              <a:xfrm>
                <a:off x="3767" y="1615"/>
                <a:ext cx="144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Line 59"/>
              <p:cNvSpPr>
                <a:spLocks noChangeAspect="1" noChangeShapeType="1"/>
              </p:cNvSpPr>
              <p:nvPr/>
            </p:nvSpPr>
            <p:spPr bwMode="auto">
              <a:xfrm flipV="1">
                <a:off x="3481" y="1576"/>
                <a:ext cx="112" cy="8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Line 60"/>
              <p:cNvSpPr>
                <a:spLocks noChangeAspect="1" noChangeShapeType="1"/>
              </p:cNvSpPr>
              <p:nvPr/>
            </p:nvSpPr>
            <p:spPr bwMode="auto">
              <a:xfrm>
                <a:off x="3583" y="1577"/>
                <a:ext cx="83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Line 61"/>
              <p:cNvSpPr>
                <a:spLocks noChangeAspect="1" noChangeShapeType="1"/>
              </p:cNvSpPr>
              <p:nvPr/>
            </p:nvSpPr>
            <p:spPr bwMode="auto">
              <a:xfrm>
                <a:off x="3575" y="1628"/>
                <a:ext cx="128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Line 62"/>
              <p:cNvSpPr>
                <a:spLocks noChangeAspect="1" noChangeShapeType="1"/>
              </p:cNvSpPr>
              <p:nvPr/>
            </p:nvSpPr>
            <p:spPr bwMode="auto">
              <a:xfrm flipV="1">
                <a:off x="3666" y="1632"/>
                <a:ext cx="37" cy="2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Line 63"/>
              <p:cNvSpPr>
                <a:spLocks noChangeAspect="1" noChangeShapeType="1"/>
              </p:cNvSpPr>
              <p:nvPr/>
            </p:nvSpPr>
            <p:spPr bwMode="auto">
              <a:xfrm>
                <a:off x="3658" y="1663"/>
                <a:ext cx="128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" name="Line 64"/>
              <p:cNvSpPr>
                <a:spLocks noChangeAspect="1" noChangeShapeType="1"/>
              </p:cNvSpPr>
              <p:nvPr/>
            </p:nvSpPr>
            <p:spPr bwMode="auto">
              <a:xfrm>
                <a:off x="3642" y="1540"/>
                <a:ext cx="128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" name="Line 65"/>
              <p:cNvSpPr>
                <a:spLocks noChangeAspect="1" noChangeShapeType="1"/>
              </p:cNvSpPr>
              <p:nvPr/>
            </p:nvSpPr>
            <p:spPr bwMode="auto">
              <a:xfrm flipV="1">
                <a:off x="3992" y="1552"/>
                <a:ext cx="37" cy="2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9" name="AutoShape 66"/>
            <p:cNvSpPr>
              <a:spLocks noChangeAspect="1" noChangeArrowheads="1"/>
            </p:cNvSpPr>
            <p:nvPr/>
          </p:nvSpPr>
          <p:spPr bwMode="auto">
            <a:xfrm>
              <a:off x="3711" y="1715"/>
              <a:ext cx="48" cy="182"/>
            </a:xfrm>
            <a:prstGeom prst="can">
              <a:avLst>
                <a:gd name="adj" fmla="val 66582"/>
              </a:avLst>
            </a:prstGeom>
            <a:gradFill rotWithShape="0">
              <a:gsLst>
                <a:gs pos="0">
                  <a:srgbClr val="990033">
                    <a:gamma/>
                    <a:shade val="46275"/>
                    <a:invGamma/>
                  </a:srgbClr>
                </a:gs>
                <a:gs pos="50000">
                  <a:srgbClr val="990033"/>
                </a:gs>
                <a:gs pos="100000">
                  <a:srgbClr val="990033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Rectangle 67"/>
            <p:cNvSpPr>
              <a:spLocks noChangeAspect="1" noChangeArrowheads="1"/>
            </p:cNvSpPr>
            <p:nvPr/>
          </p:nvSpPr>
          <p:spPr bwMode="auto">
            <a:xfrm>
              <a:off x="3423" y="1631"/>
              <a:ext cx="524" cy="100"/>
            </a:xfrm>
            <a:prstGeom prst="rect">
              <a:avLst/>
            </a:prstGeom>
            <a:solidFill>
              <a:srgbClr val="EF9D4B"/>
            </a:solidFill>
            <a:ln w="9525">
              <a:miter lim="800000"/>
              <a:headEnd/>
              <a:tailEnd/>
            </a:ln>
            <a:effectLst/>
            <a:scene3d>
              <a:camera prst="legacyObliqueTopRight">
                <a:rot lat="21299999" lon="0" rev="0"/>
              </a:camera>
              <a:lightRig rig="legacyFlat2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EF9D4B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41" name="Text Box 68"/>
            <p:cNvSpPr txBox="1">
              <a:spLocks noChangeAspect="1" noChangeArrowheads="1"/>
            </p:cNvSpPr>
            <p:nvPr/>
          </p:nvSpPr>
          <p:spPr bwMode="auto">
            <a:xfrm>
              <a:off x="4120" y="1435"/>
              <a:ext cx="375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600" b="1">
                  <a:solidFill>
                    <a:srgbClr val="000000"/>
                  </a:solidFill>
                </a:rPr>
                <a:t>pixel</a:t>
              </a:r>
            </a:p>
          </p:txBody>
        </p:sp>
        <p:sp>
          <p:nvSpPr>
            <p:cNvPr id="42" name="AutoShape 69"/>
            <p:cNvSpPr>
              <a:spLocks noChangeAspect="1" noChangeArrowheads="1"/>
            </p:cNvSpPr>
            <p:nvPr/>
          </p:nvSpPr>
          <p:spPr bwMode="auto">
            <a:xfrm>
              <a:off x="4421" y="2009"/>
              <a:ext cx="48" cy="182"/>
            </a:xfrm>
            <a:prstGeom prst="can">
              <a:avLst>
                <a:gd name="adj" fmla="val 66582"/>
              </a:avLst>
            </a:prstGeom>
            <a:gradFill rotWithShape="0">
              <a:gsLst>
                <a:gs pos="0">
                  <a:srgbClr val="990033">
                    <a:gamma/>
                    <a:shade val="46275"/>
                    <a:invGamma/>
                  </a:srgbClr>
                </a:gs>
                <a:gs pos="50000">
                  <a:srgbClr val="990033"/>
                </a:gs>
                <a:gs pos="100000">
                  <a:srgbClr val="990033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3" name="Group 70"/>
            <p:cNvGrpSpPr>
              <a:grpSpLocks noChangeAspect="1"/>
            </p:cNvGrpSpPr>
            <p:nvPr/>
          </p:nvGrpSpPr>
          <p:grpSpPr bwMode="auto">
            <a:xfrm>
              <a:off x="3975" y="1796"/>
              <a:ext cx="614" cy="251"/>
              <a:chOff x="3975" y="1796"/>
              <a:chExt cx="614" cy="251"/>
            </a:xfrm>
          </p:grpSpPr>
          <p:sp>
            <p:nvSpPr>
              <p:cNvPr id="53" name="Rectangle 71"/>
              <p:cNvSpPr>
                <a:spLocks noChangeAspect="1" noChangeArrowheads="1"/>
              </p:cNvSpPr>
              <p:nvPr/>
            </p:nvSpPr>
            <p:spPr bwMode="auto">
              <a:xfrm>
                <a:off x="3975" y="1947"/>
                <a:ext cx="524" cy="100"/>
              </a:xfrm>
              <a:prstGeom prst="rect">
                <a:avLst/>
              </a:prstGeom>
              <a:solidFill>
                <a:srgbClr val="618FFD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>
                  <a:rot lat="21299999" lon="0" rev="0"/>
                </a:camera>
                <a:lightRig rig="legacyFlat2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618FFD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grpSp>
            <p:nvGrpSpPr>
              <p:cNvPr id="54" name="Group 72"/>
              <p:cNvGrpSpPr>
                <a:grpSpLocks noChangeAspect="1"/>
              </p:cNvGrpSpPr>
              <p:nvPr/>
            </p:nvGrpSpPr>
            <p:grpSpPr bwMode="auto">
              <a:xfrm>
                <a:off x="4041" y="1796"/>
                <a:ext cx="548" cy="133"/>
                <a:chOff x="4041" y="1796"/>
                <a:chExt cx="548" cy="133"/>
              </a:xfrm>
            </p:grpSpPr>
            <p:sp>
              <p:nvSpPr>
                <p:cNvPr id="55" name="Line 7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372" y="1796"/>
                  <a:ext cx="112" cy="88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" name="Line 74"/>
                <p:cNvSpPr>
                  <a:spLocks noChangeAspect="1" noChangeShapeType="1"/>
                </p:cNvSpPr>
                <p:nvPr/>
              </p:nvSpPr>
              <p:spPr bwMode="auto">
                <a:xfrm>
                  <a:off x="4327" y="1880"/>
                  <a:ext cx="144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" name="Line 7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041" y="1841"/>
                  <a:ext cx="112" cy="88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" name="Line 76"/>
                <p:cNvSpPr>
                  <a:spLocks noChangeAspect="1" noChangeShapeType="1"/>
                </p:cNvSpPr>
                <p:nvPr/>
              </p:nvSpPr>
              <p:spPr bwMode="auto">
                <a:xfrm>
                  <a:off x="4143" y="1842"/>
                  <a:ext cx="83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" name="Line 77"/>
                <p:cNvSpPr>
                  <a:spLocks noChangeAspect="1" noChangeShapeType="1"/>
                </p:cNvSpPr>
                <p:nvPr/>
              </p:nvSpPr>
              <p:spPr bwMode="auto">
                <a:xfrm>
                  <a:off x="4135" y="1893"/>
                  <a:ext cx="128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" name="Line 7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226" y="1897"/>
                  <a:ext cx="37" cy="29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" name="Line 79"/>
                <p:cNvSpPr>
                  <a:spLocks noChangeAspect="1" noChangeShapeType="1"/>
                </p:cNvSpPr>
                <p:nvPr/>
              </p:nvSpPr>
              <p:spPr bwMode="auto">
                <a:xfrm>
                  <a:off x="4202" y="1805"/>
                  <a:ext cx="128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" name="Line 80"/>
                <p:cNvSpPr>
                  <a:spLocks noChangeAspect="1" noChangeShapeType="1"/>
                </p:cNvSpPr>
                <p:nvPr/>
              </p:nvSpPr>
              <p:spPr bwMode="auto">
                <a:xfrm>
                  <a:off x="4218" y="1928"/>
                  <a:ext cx="128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" name="Line 8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552" y="1817"/>
                  <a:ext cx="37" cy="29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44" name="AutoShape 82"/>
            <p:cNvSpPr>
              <a:spLocks noChangeAspect="1" noChangeArrowheads="1"/>
            </p:cNvSpPr>
            <p:nvPr/>
          </p:nvSpPr>
          <p:spPr bwMode="auto">
            <a:xfrm>
              <a:off x="4263" y="1717"/>
              <a:ext cx="48" cy="182"/>
            </a:xfrm>
            <a:prstGeom prst="can">
              <a:avLst>
                <a:gd name="adj" fmla="val 66582"/>
              </a:avLst>
            </a:prstGeom>
            <a:gradFill rotWithShape="0">
              <a:gsLst>
                <a:gs pos="0">
                  <a:srgbClr val="990033">
                    <a:gamma/>
                    <a:shade val="46275"/>
                    <a:invGamma/>
                  </a:srgbClr>
                </a:gs>
                <a:gs pos="50000">
                  <a:srgbClr val="990033"/>
                </a:gs>
                <a:gs pos="100000">
                  <a:srgbClr val="990033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Rectangle 83"/>
            <p:cNvSpPr>
              <a:spLocks noChangeAspect="1" noChangeArrowheads="1"/>
            </p:cNvSpPr>
            <p:nvPr/>
          </p:nvSpPr>
          <p:spPr bwMode="auto">
            <a:xfrm>
              <a:off x="3975" y="1629"/>
              <a:ext cx="524" cy="100"/>
            </a:xfrm>
            <a:prstGeom prst="rect">
              <a:avLst/>
            </a:prstGeom>
            <a:solidFill>
              <a:srgbClr val="EF9D4B"/>
            </a:solidFill>
            <a:ln w="9525">
              <a:miter lim="800000"/>
              <a:headEnd/>
              <a:tailEnd/>
            </a:ln>
            <a:effectLst/>
            <a:scene3d>
              <a:camera prst="legacyObliqueTopRight">
                <a:rot lat="21299999" lon="0" rev="0"/>
              </a:camera>
              <a:lightRig rig="legacyFlat2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EF9D4B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grpSp>
          <p:nvGrpSpPr>
            <p:cNvPr id="46" name="Group 84"/>
            <p:cNvGrpSpPr>
              <a:grpSpLocks noChangeAspect="1"/>
            </p:cNvGrpSpPr>
            <p:nvPr/>
          </p:nvGrpSpPr>
          <p:grpSpPr bwMode="auto">
            <a:xfrm>
              <a:off x="3968" y="1469"/>
              <a:ext cx="740" cy="903"/>
              <a:chOff x="3968" y="1196"/>
              <a:chExt cx="740" cy="903"/>
            </a:xfrm>
          </p:grpSpPr>
          <p:sp>
            <p:nvSpPr>
              <p:cNvPr id="50" name="Rectangle 85"/>
              <p:cNvSpPr>
                <a:spLocks noChangeAspect="1" noChangeArrowheads="1"/>
              </p:cNvSpPr>
              <p:nvPr/>
            </p:nvSpPr>
            <p:spPr bwMode="auto">
              <a:xfrm>
                <a:off x="3974" y="1359"/>
                <a:ext cx="514" cy="736"/>
              </a:xfrm>
              <a:prstGeom prst="rect">
                <a:avLst/>
              </a:prstGeom>
              <a:noFill/>
              <a:ln w="15875">
                <a:solidFill>
                  <a:srgbClr val="000000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Freeform 86"/>
              <p:cNvSpPr>
                <a:spLocks noChangeAspect="1"/>
              </p:cNvSpPr>
              <p:nvPr/>
            </p:nvSpPr>
            <p:spPr bwMode="auto">
              <a:xfrm>
                <a:off x="3968" y="1196"/>
                <a:ext cx="740" cy="903"/>
              </a:xfrm>
              <a:custGeom>
                <a:avLst/>
                <a:gdLst/>
                <a:ahLst/>
                <a:cxnLst>
                  <a:cxn ang="0">
                    <a:pos x="0" y="164"/>
                  </a:cxn>
                  <a:cxn ang="0">
                    <a:pos x="211" y="4"/>
                  </a:cxn>
                  <a:cxn ang="0">
                    <a:pos x="740" y="0"/>
                  </a:cxn>
                  <a:cxn ang="0">
                    <a:pos x="740" y="748"/>
                  </a:cxn>
                  <a:cxn ang="0">
                    <a:pos x="523" y="903"/>
                  </a:cxn>
                </a:cxnLst>
                <a:rect l="0" t="0" r="r" b="b"/>
                <a:pathLst>
                  <a:path w="740" h="903">
                    <a:moveTo>
                      <a:pt x="0" y="164"/>
                    </a:moveTo>
                    <a:lnTo>
                      <a:pt x="211" y="4"/>
                    </a:lnTo>
                    <a:lnTo>
                      <a:pt x="740" y="0"/>
                    </a:lnTo>
                    <a:lnTo>
                      <a:pt x="740" y="748"/>
                    </a:lnTo>
                    <a:lnTo>
                      <a:pt x="523" y="903"/>
                    </a:lnTo>
                  </a:path>
                </a:pathLst>
              </a:custGeom>
              <a:noFill/>
              <a:ln w="15875" cap="flat">
                <a:solidFill>
                  <a:srgbClr val="00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Line 87"/>
              <p:cNvSpPr>
                <a:spLocks noChangeAspect="1" noChangeShapeType="1"/>
              </p:cNvSpPr>
              <p:nvPr/>
            </p:nvSpPr>
            <p:spPr bwMode="auto">
              <a:xfrm flipV="1">
                <a:off x="4491" y="1203"/>
                <a:ext cx="213" cy="157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7" name="Text Box 88"/>
            <p:cNvSpPr txBox="1">
              <a:spLocks noChangeAspect="1" noChangeArrowheads="1"/>
            </p:cNvSpPr>
            <p:nvPr/>
          </p:nvSpPr>
          <p:spPr bwMode="auto">
            <a:xfrm>
              <a:off x="4904" y="1228"/>
              <a:ext cx="58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600" b="1">
                  <a:solidFill>
                    <a:srgbClr val="FF8000"/>
                  </a:solidFill>
                </a:rPr>
                <a:t>Detector</a:t>
              </a:r>
              <a:endParaRPr lang="en-US" sz="1600" b="1">
                <a:solidFill>
                  <a:srgbClr val="EC9B4A"/>
                </a:solidFill>
              </a:endParaRPr>
            </a:p>
          </p:txBody>
        </p:sp>
        <p:sp>
          <p:nvSpPr>
            <p:cNvPr id="48" name="Text Box 89"/>
            <p:cNvSpPr txBox="1">
              <a:spLocks noChangeAspect="1" noChangeArrowheads="1"/>
            </p:cNvSpPr>
            <p:nvPr/>
          </p:nvSpPr>
          <p:spPr bwMode="auto">
            <a:xfrm>
              <a:off x="4904" y="1562"/>
              <a:ext cx="401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600" b="1"/>
                <a:t>ROIC</a:t>
              </a:r>
            </a:p>
          </p:txBody>
        </p:sp>
        <p:sp>
          <p:nvSpPr>
            <p:cNvPr id="49" name="Text Box 90"/>
            <p:cNvSpPr txBox="1">
              <a:spLocks noChangeAspect="1" noChangeArrowheads="1"/>
            </p:cNvSpPr>
            <p:nvPr/>
          </p:nvSpPr>
          <p:spPr bwMode="auto">
            <a:xfrm>
              <a:off x="4904" y="1880"/>
              <a:ext cx="681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600" b="1">
                  <a:solidFill>
                    <a:srgbClr val="33CC33"/>
                  </a:solidFill>
                </a:rPr>
                <a:t>Processor</a:t>
              </a:r>
            </a:p>
          </p:txBody>
        </p:sp>
      </p:grpSp>
      <p:sp>
        <p:nvSpPr>
          <p:cNvPr id="93" name="AutoShape 91"/>
          <p:cNvSpPr>
            <a:spLocks noChangeArrowheads="1"/>
          </p:cNvSpPr>
          <p:nvPr/>
        </p:nvSpPr>
        <p:spPr bwMode="auto">
          <a:xfrm>
            <a:off x="4171950" y="4605338"/>
            <a:ext cx="676275" cy="881062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2" descr="MITLL_cu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BCBCBC"/>
              </a:clrFrom>
              <a:clrTo>
                <a:srgbClr val="BCBCB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9723" y="3313508"/>
            <a:ext cx="4620742" cy="3080486"/>
          </a:xfrm>
          <a:prstGeom prst="rect">
            <a:avLst/>
          </a:prstGeom>
          <a:noFill/>
        </p:spPr>
      </p:pic>
      <p:sp>
        <p:nvSpPr>
          <p:cNvPr id="1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423C4D19-800F-46E5-BCA1-D3B51A1DE035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68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Demonstrator Chip</a:t>
            </a:r>
            <a:endParaRPr lang="en-US" dirty="0"/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Fermilab started to actively pursue the 3D technology in early </a:t>
            </a:r>
            <a:r>
              <a:rPr lang="en-US" sz="2000" dirty="0" smtClean="0"/>
              <a:t>2006 in collaboration with MIT-LL </a:t>
            </a:r>
          </a:p>
          <a:p>
            <a:pPr lvl="1"/>
            <a:r>
              <a:rPr lang="en-US" sz="1800" dirty="0" smtClean="0"/>
              <a:t>MIT-LL offered several DARPA </a:t>
            </a:r>
            <a:r>
              <a:rPr lang="en-US" sz="1800" dirty="0"/>
              <a:t>funded three-tier </a:t>
            </a:r>
            <a:r>
              <a:rPr lang="en-US" sz="1800" dirty="0" smtClean="0"/>
              <a:t>multi-project wafer (MWP) runs</a:t>
            </a:r>
          </a:p>
          <a:p>
            <a:r>
              <a:rPr lang="en-US" sz="2000" dirty="0" smtClean="0"/>
              <a:t>Designed Vertical Integrated Pixel (VIP) Chip for ILC detector readout </a:t>
            </a:r>
            <a:endParaRPr lang="en-US" sz="2000" dirty="0"/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76200" y="3276600"/>
            <a:ext cx="2209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l" eaLnBrk="1" hangingPunct="1">
              <a:spcBef>
                <a:spcPct val="50000"/>
              </a:spcBef>
            </a:pP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</a:rPr>
              <a:t>Fermilab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</a:rPr>
              <a:t> VIP-I</a:t>
            </a:r>
          </a:p>
        </p:txBody>
      </p:sp>
      <p:sp>
        <p:nvSpPr>
          <p:cNvPr id="23" name="TextBox 22"/>
          <p:cNvSpPr txBox="1"/>
          <p:nvPr/>
        </p:nvSpPr>
        <p:spPr>
          <a:xfrm rot="20319924">
            <a:off x="2453259" y="4454278"/>
            <a:ext cx="2226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0000"/>
                </a:solidFill>
              </a:rPr>
              <a:t>FE + discriminator + sampling </a:t>
            </a:r>
            <a:endParaRPr lang="en-US" sz="1000" b="1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20319924">
            <a:off x="2598229" y="5219099"/>
            <a:ext cx="152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0000"/>
                </a:solidFill>
              </a:rPr>
              <a:t>Time stamp</a:t>
            </a:r>
            <a:endParaRPr lang="en-US" sz="1000" b="1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20319924">
            <a:off x="2903029" y="5774300"/>
            <a:ext cx="152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 smtClean="0">
                <a:solidFill>
                  <a:srgbClr val="000000"/>
                </a:solidFill>
              </a:rPr>
              <a:t>Sparsification</a:t>
            </a:r>
            <a:endParaRPr lang="en-US" sz="1000" b="1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60208" y="4067676"/>
            <a:ext cx="897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0000"/>
                </a:solidFill>
              </a:rPr>
              <a:t>Input bond pad</a:t>
            </a:r>
            <a:endParaRPr lang="en-US" sz="1000" b="1" dirty="0">
              <a:solidFill>
                <a:srgbClr val="00000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 rot="5400000">
            <a:off x="4158522" y="4864636"/>
            <a:ext cx="1463040" cy="158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30" name="TextBox 29"/>
          <p:cNvSpPr txBox="1"/>
          <p:nvPr/>
        </p:nvSpPr>
        <p:spPr>
          <a:xfrm rot="16200000">
            <a:off x="4734946" y="4730733"/>
            <a:ext cx="5100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tx1"/>
                </a:solidFill>
              </a:rPr>
              <a:t>20</a:t>
            </a:r>
            <a:r>
              <a:rPr lang="en-US" sz="900" dirty="0" smtClean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US" sz="900" dirty="0" smtClean="0">
                <a:solidFill>
                  <a:schemeClr val="tx1"/>
                </a:solidFill>
              </a:rPr>
              <a:t>m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953000" y="3124200"/>
            <a:ext cx="4191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VIP-I Design </a:t>
            </a:r>
          </a:p>
          <a:p>
            <a:pPr marL="742950" lvl="1" indent="-285750" algn="l">
              <a:buClr>
                <a:schemeClr val="tx1"/>
              </a:buClr>
              <a:buSzPct val="70000"/>
              <a:buFont typeface="Wingdings" pitchFamily="2" charset="2"/>
              <a:buChar char="§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3D design in three-tier, via last,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lang="en-US" sz="1800" kern="0" dirty="0" smtClean="0"/>
              <a:t>0.18 </a:t>
            </a:r>
            <a:r>
              <a:rPr lang="en-US" sz="1800" kern="0" dirty="0" smtClean="0">
                <a:latin typeface="Symbol" pitchFamily="18" charset="2"/>
              </a:rPr>
              <a:t>m</a:t>
            </a:r>
            <a:r>
              <a:rPr lang="en-US" sz="1800" kern="0" dirty="0" smtClean="0"/>
              <a:t>m SOI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process </a:t>
            </a:r>
          </a:p>
          <a:p>
            <a:pPr marL="742950" lvl="1" indent="-285750" algn="l">
              <a:buClr>
                <a:schemeClr val="tx1"/>
              </a:buClr>
              <a:buSzPct val="70000"/>
              <a:buFont typeface="Wingdings" pitchFamily="2" charset="2"/>
              <a:buChar char="§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64 x 64 pixel array, </a:t>
            </a:r>
            <a:r>
              <a:rPr lang="en-US" sz="1800" kern="0" dirty="0" smtClean="0"/>
              <a:t>20x20 </a:t>
            </a:r>
            <a:r>
              <a:rPr lang="en-US" sz="1800" kern="0" dirty="0" smtClean="0">
                <a:latin typeface="Symbol" pitchFamily="18" charset="2"/>
              </a:rPr>
              <a:t>m</a:t>
            </a:r>
            <a:r>
              <a:rPr lang="en-US" sz="1800" kern="0" dirty="0" smtClean="0"/>
              <a:t>m</a:t>
            </a:r>
            <a:r>
              <a:rPr lang="en-US" sz="1800" kern="0" baseline="30000" dirty="0" smtClean="0"/>
              <a:t>2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pixels,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scalable to 1M pixels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D</a:t>
            </a:r>
            <a:r>
              <a:rPr lang="en-US" sz="1800" dirty="0" err="1" smtClean="0"/>
              <a:t>ata</a:t>
            </a:r>
            <a:r>
              <a:rPr lang="en-US" sz="1800" dirty="0" smtClean="0"/>
              <a:t> </a:t>
            </a:r>
            <a:r>
              <a:rPr lang="en-US" sz="1800" dirty="0" err="1" smtClean="0"/>
              <a:t>sparsification</a:t>
            </a:r>
            <a:r>
              <a:rPr lang="en-US" sz="1800" dirty="0" smtClean="0"/>
              <a:t>, 5-bit digital and analog time stamp, high speed token passing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tabLst/>
              <a:defRPr/>
            </a:pPr>
            <a:r>
              <a:rPr lang="en-US" sz="1800" dirty="0" smtClean="0"/>
              <a:t>Analog output 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No integrated sensor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228600" y="5791200"/>
            <a:ext cx="1752600" cy="685800"/>
          </a:xfrm>
          <a:prstGeom prst="straightConnector1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3200400" y="5791200"/>
            <a:ext cx="1600200" cy="685800"/>
          </a:xfrm>
          <a:prstGeom prst="straightConnector1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9" name="TextBox 28"/>
          <p:cNvSpPr txBox="1"/>
          <p:nvPr/>
        </p:nvSpPr>
        <p:spPr>
          <a:xfrm rot="20128464">
            <a:off x="3828629" y="6074515"/>
            <a:ext cx="5100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tx1"/>
                </a:solidFill>
              </a:rPr>
              <a:t>20</a:t>
            </a:r>
            <a:r>
              <a:rPr lang="en-US" sz="900" dirty="0" smtClean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US" sz="900" dirty="0" smtClean="0">
                <a:solidFill>
                  <a:schemeClr val="tx1"/>
                </a:solidFill>
              </a:rPr>
              <a:t>m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rot="1384958">
            <a:off x="707898" y="6034350"/>
            <a:ext cx="5100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tx1"/>
                </a:solidFill>
              </a:rPr>
              <a:t>20</a:t>
            </a:r>
            <a:r>
              <a:rPr lang="en-US" sz="900" dirty="0" smtClean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US" sz="900" dirty="0" smtClean="0">
                <a:solidFill>
                  <a:schemeClr val="tx1"/>
                </a:solidFill>
              </a:rPr>
              <a:t>m</a:t>
            </a:r>
            <a:endParaRPr lang="en-US" sz="9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Slide </a:t>
            </a:r>
            <a:fld id="{B6F12C98-DA1F-457A-B20F-CEFE25956734}" type="slidenum">
              <a:rPr lang="en-US"/>
              <a:pPr/>
              <a:t>12</a:t>
            </a:fld>
            <a:endParaRPr lang="en-US"/>
          </a:p>
        </p:txBody>
      </p:sp>
      <p:sp>
        <p:nvSpPr>
          <p:cNvPr id="461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VIP-1 </a:t>
            </a:r>
            <a:r>
              <a:rPr lang="en-US" dirty="0" smtClean="0"/>
              <a:t>and VIP-2a </a:t>
            </a:r>
            <a:endParaRPr lang="en-US" dirty="0"/>
          </a:p>
        </p:txBody>
      </p:sp>
      <p:pic>
        <p:nvPicPr>
          <p:cNvPr id="461916" name="Picture 92" descr="injection_pattern_ide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217" y="838200"/>
            <a:ext cx="3074383" cy="2460320"/>
          </a:xfrm>
          <a:prstGeom prst="rect">
            <a:avLst/>
          </a:prstGeom>
          <a:noFill/>
        </p:spPr>
      </p:pic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0" y="914400"/>
            <a:ext cx="5715000" cy="5181600"/>
          </a:xfrm>
        </p:spPr>
        <p:txBody>
          <a:bodyPr/>
          <a:lstStyle/>
          <a:p>
            <a:r>
              <a:rPr lang="en-US" sz="2000" dirty="0"/>
              <a:t>VIP-1 chip submitted Oct. 2006; ~20 devices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delivered </a:t>
            </a:r>
            <a:r>
              <a:rPr lang="en-US" sz="2000" dirty="0"/>
              <a:t>late </a:t>
            </a:r>
            <a:r>
              <a:rPr lang="en-US" sz="2000" dirty="0" smtClean="0"/>
              <a:t>2007; chip </a:t>
            </a:r>
            <a:r>
              <a:rPr lang="en-US" sz="2000" dirty="0"/>
              <a:t>works ! </a:t>
            </a:r>
          </a:p>
          <a:p>
            <a:r>
              <a:rPr lang="en-US" sz="2000" dirty="0"/>
              <a:t>Major breakthrough in the development of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advanced </a:t>
            </a:r>
            <a:r>
              <a:rPr lang="en-US" sz="2000" dirty="0"/>
              <a:t>ASICs and integrated </a:t>
            </a:r>
            <a:r>
              <a:rPr lang="en-US" sz="2000" dirty="0" smtClean="0"/>
              <a:t>detector </a:t>
            </a:r>
            <a:br>
              <a:rPr lang="en-US" sz="2000" dirty="0" smtClean="0"/>
            </a:br>
            <a:r>
              <a:rPr lang="en-US" sz="2000" dirty="0" smtClean="0"/>
              <a:t>systems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000" dirty="0" smtClean="0"/>
              <a:t>An improved version of VIP-1 has been </a:t>
            </a:r>
            <a:br>
              <a:rPr lang="en-US" sz="2000" dirty="0" smtClean="0"/>
            </a:br>
            <a:r>
              <a:rPr lang="en-US" sz="2000" dirty="0" smtClean="0"/>
              <a:t>submitted to MIT-LL on October 13, 2008 </a:t>
            </a:r>
            <a:br>
              <a:rPr lang="en-US" sz="2000" dirty="0" smtClean="0"/>
            </a:br>
            <a:r>
              <a:rPr lang="en-US" sz="2000" dirty="0" smtClean="0"/>
              <a:t>(150nm, SOI, 3 tiers): VIP-2a</a:t>
            </a:r>
          </a:p>
          <a:p>
            <a:pPr lvl="1"/>
            <a:r>
              <a:rPr lang="en-US" sz="1600" dirty="0" smtClean="0"/>
              <a:t>Different power and grounding layout; </a:t>
            </a:r>
          </a:p>
          <a:p>
            <a:pPr lvl="1"/>
            <a:r>
              <a:rPr lang="en-US" sz="1600" dirty="0" smtClean="0"/>
              <a:t>Redundant </a:t>
            </a:r>
            <a:r>
              <a:rPr lang="en-US" sz="1600" dirty="0" err="1" smtClean="0"/>
              <a:t>vias</a:t>
            </a:r>
            <a:r>
              <a:rPr lang="en-US" sz="1600" dirty="0" smtClean="0"/>
              <a:t> and larger traces in critical paths</a:t>
            </a:r>
          </a:p>
          <a:p>
            <a:pPr lvl="1"/>
            <a:r>
              <a:rPr lang="en-US" sz="1600" dirty="0" smtClean="0"/>
              <a:t>Added diagnostics</a:t>
            </a:r>
          </a:p>
          <a:p>
            <a:pPr lvl="1"/>
            <a:r>
              <a:rPr lang="en-US" sz="1600" dirty="0" smtClean="0"/>
              <a:t>Slightly larger pixels </a:t>
            </a:r>
            <a:endParaRPr lang="en-US" sz="2400" dirty="0" smtClean="0"/>
          </a:p>
        </p:txBody>
      </p:sp>
      <p:pic>
        <p:nvPicPr>
          <p:cNvPr id="461917" name="Picture 93" descr="injection_pattern_tak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400" y="3403996"/>
            <a:ext cx="3076199" cy="2539604"/>
          </a:xfrm>
          <a:prstGeom prst="rect">
            <a:avLst/>
          </a:prstGeom>
          <a:noFill/>
        </p:spPr>
      </p:pic>
      <p:sp>
        <p:nvSpPr>
          <p:cNvPr id="461919" name="Text Box 95"/>
          <p:cNvSpPr txBox="1">
            <a:spLocks noChangeArrowheads="1"/>
          </p:cNvSpPr>
          <p:nvPr/>
        </p:nvSpPr>
        <p:spPr bwMode="auto">
          <a:xfrm>
            <a:off x="137382" y="5943600"/>
            <a:ext cx="3748818" cy="75251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spcBef>
                <a:spcPct val="0"/>
              </a:spcBef>
            </a:pPr>
            <a:r>
              <a:rPr lang="en-US" sz="1300" dirty="0" smtClean="0">
                <a:solidFill>
                  <a:schemeClr val="tx1"/>
                </a:solidFill>
                <a:latin typeface="Comic Sans MS" pitchFamily="66" charset="0"/>
              </a:rPr>
              <a:t>Preselected Injection (top) and Readout (bottom) p</a:t>
            </a:r>
            <a:r>
              <a:rPr lang="pl-PL" sz="1300" dirty="0">
                <a:solidFill>
                  <a:schemeClr val="tx1"/>
                </a:solidFill>
                <a:latin typeface="Comic Sans MS" pitchFamily="66" charset="0"/>
              </a:rPr>
              <a:t>attern of pixels </a:t>
            </a:r>
            <a:r>
              <a:rPr lang="pl-PL" sz="1300" dirty="0" smtClean="0">
                <a:solidFill>
                  <a:schemeClr val="tx1"/>
                </a:solidFill>
                <a:latin typeface="Comic Sans MS" pitchFamily="66" charset="0"/>
              </a:rPr>
              <a:t>reported </a:t>
            </a:r>
            <a:r>
              <a:rPr lang="pl-PL" sz="1300" dirty="0">
                <a:solidFill>
                  <a:schemeClr val="tx1"/>
                </a:solidFill>
                <a:latin typeface="Comic Sans MS" pitchFamily="66" charset="0"/>
              </a:rPr>
              <a:t>as </a:t>
            </a:r>
            <a:r>
              <a:rPr lang="pl-PL" sz="1300" dirty="0" smtClean="0">
                <a:solidFill>
                  <a:schemeClr val="tx1"/>
                </a:solidFill>
                <a:latin typeface="Comic Sans MS" pitchFamily="66" charset="0"/>
              </a:rPr>
              <a:t>hit</a:t>
            </a:r>
            <a:r>
              <a:rPr lang="en-US" sz="1300" dirty="0" smtClean="0">
                <a:solidFill>
                  <a:schemeClr val="tx1"/>
                </a:solidFill>
                <a:latin typeface="Comic Sans MS" pitchFamily="66" charset="0"/>
              </a:rPr>
              <a:t> using data </a:t>
            </a:r>
            <a:r>
              <a:rPr lang="en-US" sz="1300" dirty="0" err="1" smtClean="0">
                <a:solidFill>
                  <a:schemeClr val="tx1"/>
                </a:solidFill>
                <a:latin typeface="Comic Sans MS" pitchFamily="66" charset="0"/>
              </a:rPr>
              <a:t>sparsification</a:t>
            </a:r>
            <a:r>
              <a:rPr lang="en-US" sz="13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endParaRPr lang="en-US" sz="1300" dirty="0">
              <a:solidFill>
                <a:schemeClr val="tx1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876" y="848486"/>
            <a:ext cx="18626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>
                <a:solidFill>
                  <a:srgbClr val="000000"/>
                </a:solidFill>
              </a:rPr>
              <a:t>Data readout using data </a:t>
            </a:r>
            <a:r>
              <a:rPr lang="en-US" sz="1400" dirty="0" err="1" smtClean="0">
                <a:solidFill>
                  <a:srgbClr val="000000"/>
                </a:solidFill>
              </a:rPr>
              <a:t>sparsification</a:t>
            </a:r>
            <a:r>
              <a:rPr lang="en-US" sz="1400" dirty="0" smtClean="0">
                <a:solidFill>
                  <a:srgbClr val="000000"/>
                </a:solidFill>
              </a:rPr>
              <a:t> scheme on full array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 with Industry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914400"/>
            <a:ext cx="7391400" cy="518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3D technology driven by industry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We started an initiative with local vendor, </a:t>
            </a:r>
            <a:r>
              <a:rPr lang="en-US" sz="2000" dirty="0" err="1" smtClean="0"/>
              <a:t>Tezzaron</a:t>
            </a:r>
            <a:r>
              <a:rPr lang="en-US" sz="2000" dirty="0" smtClean="0"/>
              <a:t>, willing to accept MPW runs</a:t>
            </a:r>
          </a:p>
          <a:p>
            <a:pPr>
              <a:lnSpc>
                <a:spcPct val="90000"/>
              </a:lnSpc>
            </a:pPr>
            <a:r>
              <a:rPr lang="en-US" sz="2000" dirty="0" err="1" smtClean="0"/>
              <a:t>Tezzaron</a:t>
            </a:r>
            <a:r>
              <a:rPr lang="en-US" sz="2000" dirty="0" smtClean="0"/>
              <a:t>: 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One of the leaders in developing 3D technology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Wafers are fabricated by Chartered in Singapore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Chartered bought by </a:t>
            </a:r>
            <a:r>
              <a:rPr lang="en-US" sz="1800" dirty="0" err="1" smtClean="0"/>
              <a:t>GlobalFoundries</a:t>
            </a:r>
            <a:r>
              <a:rPr lang="en-US" sz="1800" dirty="0" smtClean="0"/>
              <a:t> in 4Q09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3D assembly is completed by </a:t>
            </a:r>
            <a:r>
              <a:rPr lang="en-US" sz="1800" dirty="0" err="1" smtClean="0"/>
              <a:t>Tezzaron</a:t>
            </a:r>
            <a:r>
              <a:rPr lang="en-US" sz="1800" dirty="0" smtClean="0"/>
              <a:t> in Singapore</a:t>
            </a:r>
          </a:p>
          <a:p>
            <a:pPr>
              <a:lnSpc>
                <a:spcPct val="90000"/>
              </a:lnSpc>
              <a:buNone/>
            </a:pPr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038600" y="3810000"/>
            <a:ext cx="5029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Advantages: 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Existing rules for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vias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and bonding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Relatively fast turn around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One stop shopping for wafer fabrication, via formation, thinning, bonding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Process is available to all customers </a:t>
            </a:r>
          </a:p>
          <a:p>
            <a:pPr marL="742950" lvl="1" indent="-285750" algn="l">
              <a:lnSpc>
                <a:spcPct val="90000"/>
              </a:lnSpc>
              <a:buClr>
                <a:schemeClr val="tx1"/>
              </a:buClr>
              <a:buSzPct val="70000"/>
              <a:buFont typeface="Wingdings" pitchFamily="2" charset="2"/>
              <a:buChar char="§"/>
            </a:pPr>
            <a:r>
              <a:rPr lang="en-US" sz="1800" kern="0" dirty="0" smtClean="0"/>
              <a:t>Low cost</a:t>
            </a:r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152406" y="3962406"/>
            <a:ext cx="3788653" cy="2551537"/>
            <a:chOff x="152400" y="3962400"/>
            <a:chExt cx="3733800" cy="2514600"/>
          </a:xfrm>
        </p:grpSpPr>
        <p:sp>
          <p:nvSpPr>
            <p:cNvPr id="11" name="Oval 10"/>
            <p:cNvSpPr/>
            <p:nvPr/>
          </p:nvSpPr>
          <p:spPr bwMode="auto">
            <a:xfrm>
              <a:off x="228600" y="5029200"/>
              <a:ext cx="457200" cy="457200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38200" y="5828526"/>
              <a:ext cx="3048000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dirty="0" smtClean="0">
                  <a:solidFill>
                    <a:srgbClr val="000000"/>
                  </a:solidFill>
                </a:rPr>
                <a:t/>
              </a:r>
              <a:br>
                <a:rPr lang="en-US" sz="1200" dirty="0" smtClean="0">
                  <a:solidFill>
                    <a:srgbClr val="000000"/>
                  </a:solidFill>
                </a:rPr>
              </a:br>
              <a:r>
                <a:rPr lang="en-US" sz="1200" dirty="0" smtClean="0">
                  <a:solidFill>
                    <a:srgbClr val="000000"/>
                  </a:solidFill>
                </a:rPr>
                <a:t>Semiconductor Total Market Share 2009 </a:t>
              </a:r>
              <a:br>
                <a:rPr lang="en-US" sz="1200" dirty="0" smtClean="0">
                  <a:solidFill>
                    <a:srgbClr val="000000"/>
                  </a:solidFill>
                </a:rPr>
              </a:br>
              <a:r>
                <a:rPr lang="en-US" sz="1200" dirty="0" smtClean="0">
                  <a:solidFill>
                    <a:srgbClr val="000000"/>
                  </a:solidFill>
                </a:rPr>
                <a:t>22.6 B$ (Source: EE-Times, April 2010)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rcRect r="18887" b="29808"/>
            <a:stretch>
              <a:fillRect/>
            </a:stretch>
          </p:blipFill>
          <p:spPr>
            <a:xfrm>
              <a:off x="152400" y="3962400"/>
              <a:ext cx="3733800" cy="194578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rcRect l="73204" t="5963" b="5963"/>
            <a:stretch>
              <a:fillRect/>
            </a:stretch>
          </p:blipFill>
          <p:spPr>
            <a:xfrm>
              <a:off x="157422" y="4953000"/>
              <a:ext cx="769937" cy="1524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09246E60-1D3E-4A36-AA20-69E334F962E0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510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Fermilab 3D Multi-Project Run </a:t>
            </a:r>
          </a:p>
        </p:txBody>
      </p:sp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914400"/>
            <a:ext cx="6629400" cy="5486400"/>
          </a:xfrm>
        </p:spPr>
        <p:txBody>
          <a:bodyPr/>
          <a:lstStyle/>
          <a:p>
            <a:r>
              <a:rPr lang="en-US" sz="2000" dirty="0" err="1"/>
              <a:t>Fermilab</a:t>
            </a:r>
            <a:r>
              <a:rPr lang="en-US" sz="2000" dirty="0"/>
              <a:t> </a:t>
            </a:r>
            <a:r>
              <a:rPr lang="en-US" sz="2000" dirty="0" smtClean="0"/>
              <a:t>formed a 3D collaboration and hosted a </a:t>
            </a:r>
            <a:r>
              <a:rPr lang="en-US" sz="2000" dirty="0"/>
              <a:t>3D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multi </a:t>
            </a:r>
            <a:r>
              <a:rPr lang="en-US" sz="2000" dirty="0"/>
              <a:t>project run with </a:t>
            </a:r>
            <a:r>
              <a:rPr lang="en-US" sz="2000" dirty="0" err="1" smtClean="0"/>
              <a:t>Tezzaron</a:t>
            </a:r>
            <a:endParaRPr lang="en-US" sz="2000" dirty="0"/>
          </a:p>
          <a:p>
            <a:pPr lvl="1"/>
            <a:r>
              <a:rPr lang="en-US" sz="1800" dirty="0" smtClean="0"/>
              <a:t>Two layers </a:t>
            </a:r>
            <a:r>
              <a:rPr lang="en-US" sz="1800" dirty="0"/>
              <a:t>of electronics fabricated in the Chartered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130 </a:t>
            </a:r>
            <a:r>
              <a:rPr lang="en-US" sz="1800" dirty="0"/>
              <a:t>nm process, </a:t>
            </a:r>
            <a:r>
              <a:rPr lang="en-US" sz="1800" dirty="0" smtClean="0"/>
              <a:t>useful </a:t>
            </a:r>
            <a:r>
              <a:rPr lang="en-US" sz="1800" dirty="0" err="1"/>
              <a:t>reticle</a:t>
            </a:r>
            <a:r>
              <a:rPr lang="en-US" sz="1800" dirty="0"/>
              <a:t> size is </a:t>
            </a:r>
            <a:r>
              <a:rPr lang="en-US" sz="1800" dirty="0" smtClean="0"/>
              <a:t>16x24 mm</a:t>
            </a:r>
          </a:p>
          <a:p>
            <a:pPr lvl="1"/>
            <a:r>
              <a:rPr lang="en-US" sz="1800" dirty="0" smtClean="0"/>
              <a:t>Wafers </a:t>
            </a:r>
            <a:r>
              <a:rPr lang="en-US" sz="1800" dirty="0"/>
              <a:t>will be bonded face to </a:t>
            </a:r>
            <a:r>
              <a:rPr lang="en-US" sz="1800" dirty="0" smtClean="0"/>
              <a:t>face</a:t>
            </a:r>
          </a:p>
          <a:p>
            <a:pPr lvl="1"/>
            <a:r>
              <a:rPr lang="en-US" sz="1800" dirty="0" smtClean="0"/>
              <a:t>Submission closed September 2009 </a:t>
            </a:r>
          </a:p>
          <a:p>
            <a:endParaRPr lang="en-US" sz="2000" dirty="0" smtClean="0"/>
          </a:p>
          <a:p>
            <a:r>
              <a:rPr lang="en-US" sz="2000" dirty="0" smtClean="0"/>
              <a:t>17 Participating institutions in the MPW run</a:t>
            </a:r>
          </a:p>
          <a:p>
            <a:pPr lvl="1"/>
            <a:r>
              <a:rPr lang="en-US" sz="1600" dirty="0" smtClean="0">
                <a:solidFill>
                  <a:srgbClr val="FFFF00"/>
                </a:solidFill>
              </a:rPr>
              <a:t>Fermilab host </a:t>
            </a:r>
          </a:p>
          <a:p>
            <a:pPr lvl="1"/>
            <a:r>
              <a:rPr lang="en-US" sz="1600" dirty="0" smtClean="0"/>
              <a:t>14 European institutions </a:t>
            </a:r>
          </a:p>
          <a:p>
            <a:pPr lvl="1"/>
            <a:r>
              <a:rPr lang="en-US" sz="1600" dirty="0" smtClean="0"/>
              <a:t>Two US institutions (LBNL, BNL</a:t>
            </a:r>
            <a:r>
              <a:rPr lang="en-US" sz="1600" dirty="0" smtClean="0"/>
              <a:t>)</a:t>
            </a:r>
          </a:p>
          <a:p>
            <a:pPr lvl="1"/>
            <a:r>
              <a:rPr lang="en-US" sz="1600" dirty="0" smtClean="0"/>
              <a:t>Application for </a:t>
            </a:r>
            <a:r>
              <a:rPr lang="en-US" sz="1600" dirty="0" err="1" smtClean="0"/>
              <a:t>b</a:t>
            </a:r>
            <a:r>
              <a:rPr lang="en-US" sz="1600" dirty="0" smtClean="0"/>
              <a:t>-factory, ILC, CMS, ATLAS, imaging, … </a:t>
            </a:r>
          </a:p>
          <a:p>
            <a:pPr>
              <a:buNone/>
            </a:pPr>
            <a:endParaRPr lang="en-US" sz="2000" dirty="0" smtClean="0"/>
          </a:p>
          <a:p>
            <a:r>
              <a:rPr lang="en-US" sz="2000" dirty="0" smtClean="0"/>
              <a:t>Frame divided into 12 sub-reticules for consortium members; more than 25 two-tier designs </a:t>
            </a:r>
          </a:p>
        </p:txBody>
      </p:sp>
      <p:graphicFrame>
        <p:nvGraphicFramePr>
          <p:cNvPr id="21" name="Object 4"/>
          <p:cNvGraphicFramePr>
            <a:graphicFrameLocks noChangeAspect="1"/>
          </p:cNvGraphicFramePr>
          <p:nvPr/>
        </p:nvGraphicFramePr>
        <p:xfrm>
          <a:off x="76200" y="1203325"/>
          <a:ext cx="2312988" cy="2433638"/>
        </p:xfrm>
        <a:graphic>
          <a:graphicData uri="http://schemas.openxmlformats.org/presentationml/2006/ole">
            <p:oleObj spid="_x0000_s11265" name="Drawing" r:id="rId3" imgW="3949700" imgH="4165600" progId="">
              <p:embed/>
            </p:oleObj>
          </a:graphicData>
        </a:graphic>
      </p:graphicFrame>
      <p:sp>
        <p:nvSpPr>
          <p:cNvPr id="30" name="Line 14"/>
          <p:cNvSpPr>
            <a:spLocks noChangeShapeType="1"/>
          </p:cNvSpPr>
          <p:nvPr/>
        </p:nvSpPr>
        <p:spPr bwMode="auto">
          <a:xfrm flipH="1">
            <a:off x="838199" y="2209799"/>
            <a:ext cx="381000" cy="1447801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33" name="Content Placeholder 5" descr="Reticule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5032" y="3733800"/>
            <a:ext cx="1653220" cy="2133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304800" y="6248400"/>
            <a:ext cx="1676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/>
              <a:t>Reticle</a:t>
            </a:r>
            <a:r>
              <a:rPr lang="en-US" sz="1400" dirty="0" smtClean="0"/>
              <a:t> Layout</a:t>
            </a:r>
            <a:endParaRPr lang="en-US" sz="1400" dirty="0"/>
          </a:p>
        </p:txBody>
      </p:sp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333557" y="6049961"/>
            <a:ext cx="8080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/>
              <a:t>Upper tier</a:t>
            </a: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1171757" y="6049961"/>
            <a:ext cx="8016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/>
              <a:t>Lower tier</a:t>
            </a:r>
          </a:p>
        </p:txBody>
      </p:sp>
      <p:sp>
        <p:nvSpPr>
          <p:cNvPr id="37" name="Line 10"/>
          <p:cNvSpPr>
            <a:spLocks noChangeShapeType="1"/>
          </p:cNvSpPr>
          <p:nvPr/>
        </p:nvSpPr>
        <p:spPr bwMode="auto">
          <a:xfrm flipV="1">
            <a:off x="409757" y="5821361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" name="Line 11"/>
          <p:cNvSpPr>
            <a:spLocks noChangeShapeType="1"/>
          </p:cNvSpPr>
          <p:nvPr/>
        </p:nvSpPr>
        <p:spPr bwMode="auto">
          <a:xfrm flipV="1">
            <a:off x="866957" y="5821361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" name="Line 12"/>
          <p:cNvSpPr>
            <a:spLocks noChangeShapeType="1"/>
          </p:cNvSpPr>
          <p:nvPr/>
        </p:nvSpPr>
        <p:spPr bwMode="auto">
          <a:xfrm flipV="1">
            <a:off x="1324157" y="5821361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" name="Line 13"/>
          <p:cNvSpPr>
            <a:spLocks noChangeShapeType="1"/>
          </p:cNvSpPr>
          <p:nvPr/>
        </p:nvSpPr>
        <p:spPr bwMode="auto">
          <a:xfrm flipV="1">
            <a:off x="1781357" y="5821361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41" name="Picture 30" descr="Us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920" y="5227636"/>
            <a:ext cx="571500" cy="314325"/>
          </a:xfrm>
          <a:prstGeom prst="rect">
            <a:avLst/>
          </a:prstGeom>
          <a:noFill/>
        </p:spPr>
      </p:pic>
      <p:pic>
        <p:nvPicPr>
          <p:cNvPr id="42" name="Picture 31" descr="Ital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1020" y="4692466"/>
            <a:ext cx="457200" cy="314325"/>
          </a:xfrm>
          <a:prstGeom prst="rect">
            <a:avLst/>
          </a:prstGeom>
          <a:noFill/>
        </p:spPr>
      </p:pic>
      <p:pic>
        <p:nvPicPr>
          <p:cNvPr id="43" name="Picture 32" descr="FR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1020" y="4160836"/>
            <a:ext cx="457200" cy="314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MWP Full Frame Layout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2276" y="1173162"/>
            <a:ext cx="4027488" cy="464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933276" y="1477962"/>
            <a:ext cx="1362021" cy="108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dirty="0">
                <a:latin typeface="Comic Sans MS" charset="0"/>
              </a:rPr>
              <a:t>Notice</a:t>
            </a:r>
          </a:p>
          <a:p>
            <a:pPr algn="l"/>
            <a:r>
              <a:rPr lang="en-US" sz="1400" dirty="0">
                <a:latin typeface="Comic Sans MS" charset="0"/>
              </a:rPr>
              <a:t>Symmetry</a:t>
            </a:r>
          </a:p>
          <a:p>
            <a:pPr algn="l"/>
            <a:r>
              <a:rPr lang="en-US" sz="1400" dirty="0">
                <a:latin typeface="Comic Sans MS" charset="0"/>
              </a:rPr>
              <a:t>about vertical</a:t>
            </a:r>
          </a:p>
          <a:p>
            <a:pPr algn="l"/>
            <a:r>
              <a:rPr lang="en-US" sz="1400" dirty="0">
                <a:latin typeface="Comic Sans MS" charset="0"/>
              </a:rPr>
              <a:t>center line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32476" y="944562"/>
            <a:ext cx="1258290" cy="82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dirty="0">
                <a:latin typeface="Comic Sans MS" charset="0"/>
              </a:rPr>
              <a:t>Test chips:</a:t>
            </a:r>
          </a:p>
          <a:p>
            <a:pPr algn="l"/>
            <a:r>
              <a:rPr lang="en-US" sz="1400" dirty="0">
                <a:latin typeface="Comic Sans MS" charset="0"/>
              </a:rPr>
              <a:t>TX, TY</a:t>
            </a:r>
          </a:p>
          <a:p>
            <a:pPr algn="l"/>
            <a:r>
              <a:rPr lang="en-US" sz="1400" dirty="0">
                <a:latin typeface="Comic Sans MS" charset="0"/>
              </a:rPr>
              <a:t>2.0 </a:t>
            </a:r>
            <a:r>
              <a:rPr lang="en-US" sz="1400" dirty="0" err="1">
                <a:latin typeface="Comic Sans MS" charset="0"/>
              </a:rPr>
              <a:t>x</a:t>
            </a:r>
            <a:r>
              <a:rPr lang="en-US" sz="1400" dirty="0">
                <a:latin typeface="Comic Sans MS" charset="0"/>
              </a:rPr>
              <a:t> 6.3 mm</a:t>
            </a: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H="1">
            <a:off x="2742276" y="6049962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4266276" y="6049962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H="1">
            <a:off x="4875876" y="6049962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6399876" y="6049962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3351876" y="5897562"/>
            <a:ext cx="8397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Comic Sans MS" charset="0"/>
              </a:rPr>
              <a:t>Top tiers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5256876" y="5897562"/>
            <a:ext cx="11255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Comic Sans MS" charset="0"/>
              </a:rPr>
              <a:t>Bottom Tiers</a:t>
            </a: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1980276" y="1325562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 flipH="1">
            <a:off x="2513676" y="1554162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>
            <a:off x="2513676" y="1706562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 flipH="1">
            <a:off x="2361276" y="3535362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>
            <a:off x="2361276" y="3687762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>
            <a:off x="2513676" y="3840162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>
            <a:off x="2513676" y="5668962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173021" y="2967009"/>
            <a:ext cx="1399955" cy="104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dirty="0" err="1" smtClean="0">
                <a:latin typeface="Comic Sans MS" charset="0"/>
              </a:rPr>
              <a:t>Subreticules</a:t>
            </a:r>
            <a:r>
              <a:rPr lang="en-US" sz="1400" dirty="0">
                <a:latin typeface="Comic Sans MS" charset="0"/>
              </a:rPr>
              <a:t>:</a:t>
            </a:r>
          </a:p>
          <a:p>
            <a:pPr algn="l"/>
            <a:r>
              <a:rPr lang="en-US" sz="1400" dirty="0">
                <a:latin typeface="Comic Sans MS" charset="0"/>
              </a:rPr>
              <a:t>A, B, C, D,</a:t>
            </a:r>
            <a:r>
              <a:rPr lang="en-US" sz="1400" dirty="0" smtClean="0">
                <a:latin typeface="Comic Sans MS" charset="0"/>
              </a:rPr>
              <a:t> </a:t>
            </a:r>
            <a:br>
              <a:rPr lang="en-US" sz="1400" dirty="0" smtClean="0">
                <a:latin typeface="Comic Sans MS" charset="0"/>
              </a:rPr>
            </a:br>
            <a:r>
              <a:rPr lang="en-US" sz="1400" dirty="0" smtClean="0">
                <a:latin typeface="Comic Sans MS" charset="0"/>
              </a:rPr>
              <a:t>E</a:t>
            </a:r>
            <a:r>
              <a:rPr lang="en-US" sz="1400" dirty="0">
                <a:latin typeface="Comic Sans MS" charset="0"/>
              </a:rPr>
              <a:t>, F, G, H,</a:t>
            </a:r>
            <a:r>
              <a:rPr lang="en-US" sz="1400" dirty="0" smtClean="0">
                <a:latin typeface="Comic Sans MS" charset="0"/>
              </a:rPr>
              <a:t> I, J</a:t>
            </a:r>
          </a:p>
          <a:p>
            <a:pPr algn="l"/>
            <a:r>
              <a:rPr lang="en-US" sz="1400" dirty="0">
                <a:latin typeface="Comic Sans MS" charset="0"/>
              </a:rPr>
              <a:t>5.5 </a:t>
            </a:r>
            <a:r>
              <a:rPr lang="en-US" sz="1400" dirty="0" err="1">
                <a:latin typeface="Comic Sans MS" charset="0"/>
              </a:rPr>
              <a:t>x</a:t>
            </a:r>
            <a:r>
              <a:rPr lang="en-US" sz="1400" dirty="0">
                <a:latin typeface="Comic Sans MS" charset="0"/>
              </a:rPr>
              <a:t> 6.3 mm </a:t>
            </a: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4097038" y="4337446"/>
            <a:ext cx="3225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dirty="0" smtClean="0">
                <a:solidFill>
                  <a:srgbClr val="FFFF00"/>
                </a:solidFill>
                <a:latin typeface="Comic Sans MS" charset="0"/>
              </a:rPr>
              <a:t>H</a:t>
            </a: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4097038" y="5181600"/>
            <a:ext cx="30406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dirty="0" smtClean="0">
                <a:solidFill>
                  <a:srgbClr val="FFFF00"/>
                </a:solidFill>
                <a:latin typeface="Comic Sans MS" charset="0"/>
              </a:rPr>
              <a:t>J</a:t>
            </a:r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3200400" y="5181600"/>
            <a:ext cx="2827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dirty="0" smtClean="0">
                <a:solidFill>
                  <a:srgbClr val="FFFF00"/>
                </a:solidFill>
                <a:latin typeface="Comic Sans MS" charset="0"/>
              </a:rPr>
              <a:t>I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5011438" y="4343400"/>
            <a:ext cx="41767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dirty="0" smtClean="0">
                <a:solidFill>
                  <a:srgbClr val="FFFF00"/>
                </a:solidFill>
                <a:latin typeface="Comic Sans MS" charset="0"/>
              </a:rPr>
              <a:t>H*</a:t>
            </a: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5957703" y="5181600"/>
            <a:ext cx="3778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dirty="0" smtClean="0">
                <a:solidFill>
                  <a:srgbClr val="FFFF00"/>
                </a:solidFill>
                <a:latin typeface="Comic Sans MS" charset="0"/>
              </a:rPr>
              <a:t>I*</a:t>
            </a: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5061065" y="5181600"/>
            <a:ext cx="3991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dirty="0" smtClean="0">
                <a:solidFill>
                  <a:srgbClr val="FFFF00"/>
                </a:solidFill>
                <a:latin typeface="Comic Sans MS" charset="0"/>
              </a:rPr>
              <a:t>J*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Fermilab 3D Project: VICTR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914400"/>
            <a:ext cx="4495800" cy="5715000"/>
          </a:xfrm>
        </p:spPr>
        <p:txBody>
          <a:bodyPr/>
          <a:lstStyle/>
          <a:p>
            <a:r>
              <a:rPr lang="en-US" sz="1800" dirty="0" smtClean="0"/>
              <a:t>Vertical Integrated CMS </a:t>
            </a:r>
            <a:r>
              <a:rPr lang="en-US" sz="1800" dirty="0" err="1" smtClean="0"/>
              <a:t>TRigger</a:t>
            </a:r>
            <a:r>
              <a:rPr lang="en-US" sz="1800" dirty="0" smtClean="0"/>
              <a:t> chip </a:t>
            </a:r>
          </a:p>
          <a:p>
            <a:r>
              <a:rPr lang="en-US" sz="1800" dirty="0" smtClean="0"/>
              <a:t>Form a track-trigger at the first trigger </a:t>
            </a:r>
            <a:br>
              <a:rPr lang="en-US" sz="1800" dirty="0" smtClean="0"/>
            </a:br>
            <a:r>
              <a:rPr lang="en-US" sz="1800" dirty="0" smtClean="0"/>
              <a:t>level for </a:t>
            </a:r>
            <a:r>
              <a:rPr lang="en-US" sz="1800" dirty="0" err="1" smtClean="0"/>
              <a:t>sLHC</a:t>
            </a:r>
            <a:r>
              <a:rPr lang="en-US" sz="1800" dirty="0" smtClean="0"/>
              <a:t> </a:t>
            </a:r>
          </a:p>
          <a:p>
            <a:pPr lvl="1"/>
            <a:r>
              <a:rPr lang="en-US" sz="1600" dirty="0" smtClean="0"/>
              <a:t>Momentum filter using a pair of </a:t>
            </a:r>
            <a:br>
              <a:rPr lang="en-US" sz="1600" dirty="0" smtClean="0"/>
            </a:br>
            <a:r>
              <a:rPr lang="en-US" sz="1600" dirty="0" smtClean="0"/>
              <a:t>Si sensors separated by ~1mm</a:t>
            </a:r>
            <a:endParaRPr lang="en-US" sz="1800" dirty="0" smtClean="0"/>
          </a:p>
          <a:p>
            <a:r>
              <a:rPr lang="en-US" sz="1800" dirty="0" smtClean="0"/>
              <a:t>Data flow is vertical ! </a:t>
            </a:r>
          </a:p>
          <a:p>
            <a:pPr lvl="1"/>
            <a:r>
              <a:rPr lang="en-US" sz="1600" dirty="0" smtClean="0"/>
              <a:t>Hits from two sensors correlated </a:t>
            </a:r>
          </a:p>
          <a:p>
            <a:pPr>
              <a:buNone/>
            </a:pPr>
            <a:endParaRPr lang="en-US" sz="1600" dirty="0" smtClean="0"/>
          </a:p>
          <a:p>
            <a:r>
              <a:rPr lang="en-US" sz="1800" dirty="0" smtClean="0"/>
              <a:t>Chip design: </a:t>
            </a:r>
            <a:endParaRPr lang="en-US" sz="1600" dirty="0" smtClean="0"/>
          </a:p>
          <a:p>
            <a:pPr lvl="1"/>
            <a:r>
              <a:rPr lang="en-US" sz="1600" dirty="0" smtClean="0"/>
              <a:t>The top tier looks for hits from long strips to provide phi information </a:t>
            </a:r>
          </a:p>
          <a:p>
            <a:pPr lvl="1"/>
            <a:r>
              <a:rPr lang="en-US" sz="1600" dirty="0" smtClean="0"/>
              <a:t>The bottom tier looks for coincidence between phi and shorter </a:t>
            </a:r>
            <a:r>
              <a:rPr lang="en-US" sz="1600" dirty="0" err="1" smtClean="0"/>
              <a:t>z</a:t>
            </a:r>
            <a:r>
              <a:rPr lang="en-US" sz="1600" dirty="0" smtClean="0"/>
              <a:t> strips connected to bottom tier through interposer </a:t>
            </a:r>
            <a:br>
              <a:rPr lang="en-US" sz="1600" dirty="0" smtClean="0"/>
            </a:br>
            <a:endParaRPr lang="en-US" dirty="0" smtClean="0"/>
          </a:p>
          <a:p>
            <a:r>
              <a:rPr lang="en-US" sz="1800" dirty="0" smtClean="0"/>
              <a:t>Could be used for hit correlations at Muon Collider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0" y="914400"/>
            <a:ext cx="4507989" cy="2939583"/>
            <a:chOff x="0" y="890588"/>
            <a:chExt cx="9144000" cy="5962650"/>
          </a:xfrm>
        </p:grpSpPr>
        <p:pic>
          <p:nvPicPr>
            <p:cNvPr id="7" name="Picture 6" descr="Test_3D_module_topview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D2CFBB"/>
                </a:clrFrom>
                <a:clrTo>
                  <a:srgbClr val="D2CFBB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890588"/>
              <a:ext cx="9144000" cy="5962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>
              <a:spLocks noChangeArrowheads="1"/>
            </p:cNvSpPr>
            <p:nvPr/>
          </p:nvSpPr>
          <p:spPr bwMode="auto">
            <a:xfrm>
              <a:off x="3125789" y="1465260"/>
              <a:ext cx="2506663" cy="936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charset="0"/>
                </a:rPr>
                <a:t>Long strip (5mm)  sensor</a:t>
              </a:r>
            </a:p>
          </p:txBody>
        </p:sp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6089647" y="5470524"/>
              <a:ext cx="2563811" cy="936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charset="0"/>
                </a:rPr>
                <a:t>Short strip (1mm)  sensor</a:t>
              </a:r>
            </a:p>
          </p:txBody>
        </p:sp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4581559" y="3381378"/>
              <a:ext cx="1946606" cy="561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charset="0"/>
                </a:rPr>
                <a:t>Interposer</a:t>
              </a:r>
            </a:p>
          </p:txBody>
        </p:sp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7145386" y="4644444"/>
              <a:ext cx="1991758" cy="936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charset="0"/>
                </a:rPr>
                <a:t>Short strip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charset="0"/>
                </a:rPr>
                <a:t>DBI bonds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rot="10800000">
              <a:off x="5632450" y="4157663"/>
              <a:ext cx="2176463" cy="595312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3" name="TextBox 13"/>
            <p:cNvSpPr txBox="1">
              <a:spLocks noChangeArrowheads="1"/>
            </p:cNvSpPr>
            <p:nvPr/>
          </p:nvSpPr>
          <p:spPr bwMode="auto">
            <a:xfrm>
              <a:off x="0" y="5100640"/>
              <a:ext cx="2411413" cy="936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charset="0"/>
                </a:rPr>
                <a:t>Bond pad redistribution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1230313" y="4454525"/>
              <a:ext cx="1031875" cy="646113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5" name="TextBox 16"/>
            <p:cNvSpPr txBox="1">
              <a:spLocks noChangeArrowheads="1"/>
            </p:cNvSpPr>
            <p:nvPr/>
          </p:nvSpPr>
          <p:spPr bwMode="auto">
            <a:xfrm>
              <a:off x="1954212" y="5932488"/>
              <a:ext cx="1155524" cy="561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charset="0"/>
                </a:rPr>
                <a:t>ROIC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2411413" y="4752975"/>
              <a:ext cx="1468437" cy="1179513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7" name="Straight Arrow Connector 16"/>
            <p:cNvCxnSpPr/>
            <p:nvPr/>
          </p:nvCxnSpPr>
          <p:spPr>
            <a:xfrm rot="5400000">
              <a:off x="3972719" y="3178969"/>
              <a:ext cx="636587" cy="28575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arrow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8" name="TextBox 19"/>
            <p:cNvSpPr txBox="1">
              <a:spLocks noChangeArrowheads="1"/>
            </p:cNvSpPr>
            <p:nvPr/>
          </p:nvSpPr>
          <p:spPr bwMode="auto">
            <a:xfrm>
              <a:off x="2919822" y="2637565"/>
              <a:ext cx="1385478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</a:rPr>
                <a:t>.5 mm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4305300" y="2054225"/>
              <a:ext cx="4665663" cy="1457325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arrow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0" name="TextBox 22"/>
            <p:cNvSpPr txBox="1">
              <a:spLocks noChangeArrowheads="1"/>
            </p:cNvSpPr>
            <p:nvPr/>
          </p:nvSpPr>
          <p:spPr bwMode="auto">
            <a:xfrm>
              <a:off x="5632450" y="2277418"/>
              <a:ext cx="1489192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</a:rPr>
                <a:t>8 mm</a:t>
              </a:r>
            </a:p>
          </p:txBody>
        </p:sp>
      </p:grpSp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250" y="4267200"/>
            <a:ext cx="180975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81250" y="4267200"/>
            <a:ext cx="180975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866770" y="5913458"/>
            <a:ext cx="29083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Comic Sans MS" charset="0"/>
              </a:rPr>
              <a:t>H </a:t>
            </a:r>
            <a:r>
              <a:rPr lang="en-US" sz="1600" dirty="0">
                <a:latin typeface="Comic Sans MS" charset="0"/>
              </a:rPr>
              <a:t>Left                     </a:t>
            </a:r>
            <a:r>
              <a:rPr lang="en-US" sz="1600" dirty="0" smtClean="0">
                <a:latin typeface="Comic Sans MS" charset="0"/>
              </a:rPr>
              <a:t> H </a:t>
            </a:r>
            <a:r>
              <a:rPr lang="en-US" sz="1600" dirty="0">
                <a:latin typeface="Comic Sans MS" charset="0"/>
              </a:rPr>
              <a:t>Right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Project: VIP-2b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0" y="914400"/>
            <a:ext cx="5943600" cy="5715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The ILC 3-tier VIP2 design (MIT-LL) converted to a 2-tier design (VIP-2b)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192 x 192 array, 24x24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>
                <a:latin typeface="Comic Sans MS" pitchFamily="66" charset="0"/>
              </a:rPr>
              <a:t>m</a:t>
            </a:r>
            <a:r>
              <a:rPr lang="en-US" baseline="30000" dirty="0" smtClean="0">
                <a:latin typeface="Comic Sans MS" pitchFamily="66" charset="0"/>
              </a:rPr>
              <a:t>2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smtClean="0"/>
              <a:t>pixels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Removed analog time stamp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Increased digital time stamp from 5 bits to 8 bits for ~3.9 us resolution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Switch for collection of h</a:t>
            </a:r>
            <a:r>
              <a:rPr lang="en-US" baseline="30000" dirty="0" smtClean="0"/>
              <a:t>+</a:t>
            </a:r>
            <a:r>
              <a:rPr lang="en-US" dirty="0" smtClean="0"/>
              <a:t> or 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endParaRPr lang="en-US" dirty="0" smtClean="0"/>
          </a:p>
          <a:p>
            <a:pPr lvl="1">
              <a:lnSpc>
                <a:spcPct val="80000"/>
              </a:lnSpc>
            </a:pPr>
            <a:endParaRPr lang="en-US" dirty="0" smtClean="0"/>
          </a:p>
          <a:p>
            <a:pPr lvl="1">
              <a:lnSpc>
                <a:spcPct val="80000"/>
              </a:lnSpc>
            </a:pP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Through silicon </a:t>
            </a:r>
            <a:r>
              <a:rPr lang="en-US" dirty="0" err="1" smtClean="0"/>
              <a:t>vias</a:t>
            </a:r>
            <a:r>
              <a:rPr lang="en-US" dirty="0" smtClean="0"/>
              <a:t> implemented 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Allows for I/O connections through either the top or the bottom of the chip.   </a:t>
            </a:r>
          </a:p>
          <a:p>
            <a:pPr>
              <a:lnSpc>
                <a:spcPct val="80000"/>
              </a:lnSpc>
            </a:pP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Connections to </a:t>
            </a:r>
            <a:r>
              <a:rPr lang="en-US" dirty="0" err="1" smtClean="0"/>
              <a:t>vias</a:t>
            </a:r>
            <a:r>
              <a:rPr lang="en-US" dirty="0" smtClean="0"/>
              <a:t> on the bottom side can lead to four side </a:t>
            </a:r>
            <a:r>
              <a:rPr lang="en-US" dirty="0" err="1" smtClean="0"/>
              <a:t>buttable</a:t>
            </a:r>
            <a:r>
              <a:rPr lang="en-US" dirty="0" smtClean="0"/>
              <a:t> layouts with absolute lowest circuit and sensor mass. 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1" y="914400"/>
            <a:ext cx="2928186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99" y="3733800"/>
            <a:ext cx="2927523" cy="2682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14860" y="838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/>
              <a:t>Top Tier (analog)</a:t>
            </a:r>
            <a:endParaRPr lang="en-US" sz="1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13610" y="3687580"/>
            <a:ext cx="237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/>
              <a:t>Bottom Tier (digital)</a:t>
            </a:r>
            <a:endParaRPr lang="en-US" sz="1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-320842" y="1029368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Project: VIPIC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914400"/>
            <a:ext cx="6172200" cy="5562600"/>
          </a:xfrm>
        </p:spPr>
        <p:txBody>
          <a:bodyPr/>
          <a:lstStyle/>
          <a:p>
            <a:r>
              <a:rPr lang="en-US" sz="2000" dirty="0" smtClean="0"/>
              <a:t>Vertical Integrating Pixel Imaging Chip (VIPIC) </a:t>
            </a:r>
          </a:p>
          <a:p>
            <a:pPr lvl="1"/>
            <a:r>
              <a:rPr lang="en-US" sz="1800" dirty="0" smtClean="0"/>
              <a:t>Evaluating application for X-ray photon correlation spectroscopy (XPCS) in collaboration with BNL to calculate autocorrelation function per pixel</a:t>
            </a:r>
          </a:p>
          <a:p>
            <a:endParaRPr lang="en-US" sz="2000" dirty="0" smtClean="0"/>
          </a:p>
          <a:p>
            <a:r>
              <a:rPr lang="en-US" sz="2000" dirty="0" smtClean="0"/>
              <a:t>Functionality </a:t>
            </a:r>
          </a:p>
          <a:p>
            <a:pPr lvl="1"/>
            <a:r>
              <a:rPr lang="de-DE" sz="1800" dirty="0" smtClean="0"/>
              <a:t>64x64 array of 80x80 </a:t>
            </a:r>
            <a:r>
              <a:rPr lang="de-DE" sz="1800" dirty="0" smtClean="0">
                <a:latin typeface="Symbol" pitchFamily="18" charset="2"/>
              </a:rPr>
              <a:t>m</a:t>
            </a:r>
            <a:r>
              <a:rPr lang="de-DE" sz="1800" dirty="0" smtClean="0"/>
              <a:t>m</a:t>
            </a:r>
            <a:r>
              <a:rPr lang="de-DE" sz="1800" baseline="30000" dirty="0" smtClean="0"/>
              <a:t>2</a:t>
            </a:r>
            <a:r>
              <a:rPr lang="de-DE" sz="1800" dirty="0" smtClean="0"/>
              <a:t> pixels</a:t>
            </a:r>
          </a:p>
          <a:p>
            <a:pPr lvl="1"/>
            <a:r>
              <a:rPr lang="de-DE" sz="1800" dirty="0" smtClean="0"/>
              <a:t> </a:t>
            </a:r>
            <a:r>
              <a:rPr lang="de-DE" sz="1800" dirty="0" smtClean="0">
                <a:latin typeface="Symbol" pitchFamily="18" charset="2"/>
              </a:rPr>
              <a:t>g</a:t>
            </a:r>
            <a:r>
              <a:rPr lang="de-DE" sz="1800" dirty="0" smtClean="0"/>
              <a:t> flux: 1000 </a:t>
            </a:r>
            <a:r>
              <a:rPr lang="de-DE" sz="1800" dirty="0" smtClean="0">
                <a:latin typeface="Symbol" pitchFamily="18" charset="2"/>
              </a:rPr>
              <a:t>g</a:t>
            </a:r>
            <a:r>
              <a:rPr lang="de-DE" sz="1800" dirty="0" smtClean="0"/>
              <a:t>/pixel/s</a:t>
            </a:r>
            <a:endParaRPr lang="en-US" sz="1800" dirty="0" smtClean="0"/>
          </a:p>
          <a:p>
            <a:pPr lvl="1"/>
            <a:r>
              <a:rPr lang="en-US" sz="1800" dirty="0" smtClean="0"/>
              <a:t>Dead timeless, </a:t>
            </a:r>
            <a:r>
              <a:rPr lang="en-US" sz="1800" dirty="0" err="1" smtClean="0"/>
              <a:t>triggerless</a:t>
            </a:r>
            <a:r>
              <a:rPr lang="en-US" sz="1800" dirty="0" smtClean="0"/>
              <a:t> operation</a:t>
            </a:r>
          </a:p>
          <a:p>
            <a:pPr lvl="1"/>
            <a:r>
              <a:rPr lang="en-US" sz="1800" dirty="0" err="1" smtClean="0"/>
              <a:t>Sparsified</a:t>
            </a:r>
            <a:r>
              <a:rPr lang="en-US" sz="1800" dirty="0" smtClean="0"/>
              <a:t> data readout</a:t>
            </a:r>
          </a:p>
          <a:p>
            <a:pPr lvl="1"/>
            <a:r>
              <a:rPr lang="en-US" sz="1800" dirty="0" smtClean="0"/>
              <a:t>Binary readout (no energy information)</a:t>
            </a:r>
          </a:p>
          <a:p>
            <a:pPr lvl="1"/>
            <a:r>
              <a:rPr lang="en-US" sz="1800" dirty="0" smtClean="0"/>
              <a:t>High speed frame readout time </a:t>
            </a:r>
          </a:p>
          <a:p>
            <a:pPr lvl="1"/>
            <a:r>
              <a:rPr lang="en-US" sz="1800" dirty="0" smtClean="0"/>
              <a:t>16 serial high speed LVDS output lines</a:t>
            </a:r>
          </a:p>
          <a:p>
            <a:pPr lvl="1"/>
            <a:endParaRPr lang="en-US" sz="1800" dirty="0" smtClean="0"/>
          </a:p>
          <a:p>
            <a:r>
              <a:rPr lang="en-US" sz="2000" dirty="0" smtClean="0"/>
              <a:t>Pads for backside bump bonding allows for 4-side </a:t>
            </a:r>
            <a:r>
              <a:rPr lang="en-US" sz="2000" dirty="0" err="1" smtClean="0"/>
              <a:t>buttable</a:t>
            </a:r>
            <a:r>
              <a:rPr lang="en-US" sz="2000" dirty="0" smtClean="0"/>
              <a:t> arrays </a:t>
            </a:r>
          </a:p>
          <a:p>
            <a:endParaRPr lang="en-US" dirty="0" smtClean="0"/>
          </a:p>
          <a:p>
            <a:pPr lvl="1"/>
            <a:endParaRPr lang="en-US" sz="1800" dirty="0" smtClean="0"/>
          </a:p>
          <a:p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-152400" y="990600"/>
            <a:ext cx="3124200" cy="2317230"/>
            <a:chOff x="-152400" y="1219200"/>
            <a:chExt cx="3124200" cy="2317230"/>
          </a:xfrm>
        </p:grpSpPr>
        <p:grpSp>
          <p:nvGrpSpPr>
            <p:cNvPr id="8" name="Group 32"/>
            <p:cNvGrpSpPr/>
            <p:nvPr/>
          </p:nvGrpSpPr>
          <p:grpSpPr>
            <a:xfrm>
              <a:off x="868680" y="1219200"/>
              <a:ext cx="2103120" cy="2317230"/>
              <a:chOff x="762000" y="1219200"/>
              <a:chExt cx="2103120" cy="2317230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762000" y="2362200"/>
                <a:ext cx="2103120" cy="1174230"/>
                <a:chOff x="762000" y="2362200"/>
                <a:chExt cx="2103120" cy="1174230"/>
              </a:xfrm>
            </p:grpSpPr>
            <p:grpSp>
              <p:nvGrpSpPr>
                <p:cNvPr id="19" name="Group 12"/>
                <p:cNvGrpSpPr/>
                <p:nvPr/>
              </p:nvGrpSpPr>
              <p:grpSpPr>
                <a:xfrm>
                  <a:off x="990600" y="2362200"/>
                  <a:ext cx="1600200" cy="578370"/>
                  <a:chOff x="990600" y="2362200"/>
                  <a:chExt cx="1600200" cy="578370"/>
                </a:xfrm>
              </p:grpSpPr>
              <p:sp>
                <p:nvSpPr>
                  <p:cNvPr id="34" name="Rectangle 33"/>
                  <p:cNvSpPr/>
                  <p:nvPr/>
                </p:nvSpPr>
                <p:spPr bwMode="auto">
                  <a:xfrm>
                    <a:off x="990600" y="2819400"/>
                    <a:ext cx="1600200" cy="121170"/>
                  </a:xfrm>
                  <a:prstGeom prst="rect">
                    <a:avLst/>
                  </a:prstGeom>
                  <a:solidFill>
                    <a:srgbClr val="009900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r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FF00"/>
                      </a:buClr>
                      <a:buSzPct val="80000"/>
                      <a:buFont typeface="Wingdings" pitchFamily="2" charset="2"/>
                      <a:buNone/>
                      <a:tabLst/>
                    </a:pPr>
                    <a:endParaRPr kumimoji="0" lang="en-US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  <p:sp>
                <p:nvSpPr>
                  <p:cNvPr id="35" name="Rectangle 34"/>
                  <p:cNvSpPr/>
                  <p:nvPr/>
                </p:nvSpPr>
                <p:spPr bwMode="auto">
                  <a:xfrm>
                    <a:off x="990600" y="2362200"/>
                    <a:ext cx="1600200" cy="457200"/>
                  </a:xfrm>
                  <a:prstGeom prst="rect">
                    <a:avLst/>
                  </a:prstGeom>
                  <a:solidFill>
                    <a:srgbClr val="FFFF00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r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FF00"/>
                      </a:buClr>
                      <a:buSzPct val="80000"/>
                      <a:buFont typeface="Wingdings" pitchFamily="2" charset="2"/>
                      <a:buNone/>
                      <a:tabLst/>
                    </a:pPr>
                    <a:endParaRPr kumimoji="0" lang="en-US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</p:grpSp>
            <p:sp>
              <p:nvSpPr>
                <p:cNvPr id="20" name="Rectangle 19"/>
                <p:cNvSpPr/>
                <p:nvPr/>
              </p:nvSpPr>
              <p:spPr bwMode="auto">
                <a:xfrm>
                  <a:off x="762000" y="3079230"/>
                  <a:ext cx="2103120" cy="457200"/>
                </a:xfrm>
                <a:prstGeom prst="rect">
                  <a:avLst/>
                </a:prstGeom>
                <a:solidFill>
                  <a:srgbClr val="CCFFFF"/>
                </a:solidFill>
                <a:ln w="31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960745" y="3169170"/>
                  <a:ext cx="16764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smtClean="0">
                      <a:solidFill>
                        <a:srgbClr val="000000"/>
                      </a:solidFill>
                    </a:rPr>
                    <a:t>Circuit board</a:t>
                  </a:r>
                  <a:endParaRPr lang="en-US" sz="1400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1068050" y="2438400"/>
                  <a:ext cx="144655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smtClean="0">
                      <a:solidFill>
                        <a:srgbClr val="000000"/>
                      </a:solidFill>
                    </a:rPr>
                    <a:t>Sensor </a:t>
                  </a:r>
                  <a:endParaRPr lang="en-US" sz="1400" b="1" dirty="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23" name="Group 22"/>
                <p:cNvGrpSpPr/>
                <p:nvPr/>
              </p:nvGrpSpPr>
              <p:grpSpPr>
                <a:xfrm>
                  <a:off x="1066800" y="2956810"/>
                  <a:ext cx="1463040" cy="91440"/>
                  <a:chOff x="1066800" y="2956810"/>
                  <a:chExt cx="1463040" cy="91440"/>
                </a:xfrm>
              </p:grpSpPr>
              <p:sp>
                <p:nvSpPr>
                  <p:cNvPr id="24" name="Oval 23"/>
                  <p:cNvSpPr>
                    <a:spLocks noChangeAspect="1"/>
                  </p:cNvSpPr>
                  <p:nvPr/>
                </p:nvSpPr>
                <p:spPr bwMode="auto">
                  <a:xfrm>
                    <a:off x="1066800" y="2956810"/>
                    <a:ext cx="91440" cy="9144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r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FF00"/>
                      </a:buClr>
                      <a:buSzPct val="80000"/>
                      <a:buFont typeface="Wingdings" pitchFamily="2" charset="2"/>
                      <a:buNone/>
                      <a:tabLst/>
                    </a:pPr>
                    <a:endParaRPr kumimoji="0" lang="en-US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  <p:sp>
                <p:nvSpPr>
                  <p:cNvPr id="25" name="Oval 13"/>
                  <p:cNvSpPr>
                    <a:spLocks noChangeAspect="1"/>
                  </p:cNvSpPr>
                  <p:nvPr/>
                </p:nvSpPr>
                <p:spPr bwMode="auto">
                  <a:xfrm>
                    <a:off x="1219200" y="2956810"/>
                    <a:ext cx="91440" cy="9144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r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FF00"/>
                      </a:buClr>
                      <a:buSzPct val="80000"/>
                      <a:buFont typeface="Wingdings" pitchFamily="2" charset="2"/>
                      <a:buNone/>
                      <a:tabLst/>
                    </a:pPr>
                    <a:endParaRPr kumimoji="0" lang="en-US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  <p:sp>
                <p:nvSpPr>
                  <p:cNvPr id="26" name="Oval 25"/>
                  <p:cNvSpPr>
                    <a:spLocks noChangeAspect="1"/>
                  </p:cNvSpPr>
                  <p:nvPr/>
                </p:nvSpPr>
                <p:spPr bwMode="auto">
                  <a:xfrm>
                    <a:off x="1371600" y="2956810"/>
                    <a:ext cx="91440" cy="9144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r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FF00"/>
                      </a:buClr>
                      <a:buSzPct val="80000"/>
                      <a:buFont typeface="Wingdings" pitchFamily="2" charset="2"/>
                      <a:buNone/>
                      <a:tabLst/>
                    </a:pPr>
                    <a:endParaRPr kumimoji="0" lang="en-US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  <p:sp>
                <p:nvSpPr>
                  <p:cNvPr id="27" name="Oval 26"/>
                  <p:cNvSpPr>
                    <a:spLocks noChangeAspect="1"/>
                  </p:cNvSpPr>
                  <p:nvPr/>
                </p:nvSpPr>
                <p:spPr bwMode="auto">
                  <a:xfrm>
                    <a:off x="1524000" y="2956810"/>
                    <a:ext cx="91440" cy="9144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r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FF00"/>
                      </a:buClr>
                      <a:buSzPct val="80000"/>
                      <a:buFont typeface="Wingdings" pitchFamily="2" charset="2"/>
                      <a:buNone/>
                      <a:tabLst/>
                    </a:pPr>
                    <a:endParaRPr kumimoji="0" lang="en-US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  <p:sp>
                <p:nvSpPr>
                  <p:cNvPr id="28" name="Oval 27"/>
                  <p:cNvSpPr>
                    <a:spLocks noChangeAspect="1"/>
                  </p:cNvSpPr>
                  <p:nvPr/>
                </p:nvSpPr>
                <p:spPr bwMode="auto">
                  <a:xfrm>
                    <a:off x="1676400" y="2956810"/>
                    <a:ext cx="91440" cy="9144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r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FF00"/>
                      </a:buClr>
                      <a:buSzPct val="80000"/>
                      <a:buFont typeface="Wingdings" pitchFamily="2" charset="2"/>
                      <a:buNone/>
                      <a:tabLst/>
                    </a:pPr>
                    <a:endParaRPr kumimoji="0" lang="en-US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  <p:sp>
                <p:nvSpPr>
                  <p:cNvPr id="29" name="Oval 17"/>
                  <p:cNvSpPr>
                    <a:spLocks noChangeAspect="1"/>
                  </p:cNvSpPr>
                  <p:nvPr/>
                </p:nvSpPr>
                <p:spPr bwMode="auto">
                  <a:xfrm>
                    <a:off x="1828800" y="2956810"/>
                    <a:ext cx="91440" cy="9144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r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FF00"/>
                      </a:buClr>
                      <a:buSzPct val="80000"/>
                      <a:buFont typeface="Wingdings" pitchFamily="2" charset="2"/>
                      <a:buNone/>
                      <a:tabLst/>
                    </a:pPr>
                    <a:endParaRPr kumimoji="0" lang="en-US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  <p:sp>
                <p:nvSpPr>
                  <p:cNvPr id="30" name="Oval 29"/>
                  <p:cNvSpPr>
                    <a:spLocks noChangeAspect="1"/>
                  </p:cNvSpPr>
                  <p:nvPr/>
                </p:nvSpPr>
                <p:spPr bwMode="auto">
                  <a:xfrm>
                    <a:off x="1981200" y="2956810"/>
                    <a:ext cx="91440" cy="9144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r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FF00"/>
                      </a:buClr>
                      <a:buSzPct val="80000"/>
                      <a:buFont typeface="Wingdings" pitchFamily="2" charset="2"/>
                      <a:buNone/>
                      <a:tabLst/>
                    </a:pPr>
                    <a:endParaRPr kumimoji="0" lang="en-US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  <p:sp>
                <p:nvSpPr>
                  <p:cNvPr id="31" name="Oval 30"/>
                  <p:cNvSpPr>
                    <a:spLocks noChangeAspect="1"/>
                  </p:cNvSpPr>
                  <p:nvPr/>
                </p:nvSpPr>
                <p:spPr bwMode="auto">
                  <a:xfrm>
                    <a:off x="2133600" y="2956810"/>
                    <a:ext cx="91440" cy="9144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r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FF00"/>
                      </a:buClr>
                      <a:buSzPct val="80000"/>
                      <a:buFont typeface="Wingdings" pitchFamily="2" charset="2"/>
                      <a:buNone/>
                      <a:tabLst/>
                    </a:pPr>
                    <a:endParaRPr kumimoji="0" lang="en-US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  <p:sp>
                <p:nvSpPr>
                  <p:cNvPr id="32" name="Oval 31"/>
                  <p:cNvSpPr>
                    <a:spLocks noChangeAspect="1"/>
                  </p:cNvSpPr>
                  <p:nvPr/>
                </p:nvSpPr>
                <p:spPr bwMode="auto">
                  <a:xfrm>
                    <a:off x="2286000" y="2956810"/>
                    <a:ext cx="91440" cy="9144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r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FF00"/>
                      </a:buClr>
                      <a:buSzPct val="80000"/>
                      <a:buFont typeface="Wingdings" pitchFamily="2" charset="2"/>
                      <a:buNone/>
                      <a:tabLst/>
                    </a:pPr>
                    <a:endParaRPr kumimoji="0" lang="en-US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  <p:sp>
                <p:nvSpPr>
                  <p:cNvPr id="33" name="Oval 32"/>
                  <p:cNvSpPr>
                    <a:spLocks noChangeAspect="1"/>
                  </p:cNvSpPr>
                  <p:nvPr/>
                </p:nvSpPr>
                <p:spPr bwMode="auto">
                  <a:xfrm>
                    <a:off x="2438400" y="2956810"/>
                    <a:ext cx="91440" cy="9144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r" defTabSz="914400" rtl="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FF00"/>
                      </a:buClr>
                      <a:buSzPct val="80000"/>
                      <a:buFont typeface="Wingdings" pitchFamily="2" charset="2"/>
                      <a:buNone/>
                      <a:tabLst/>
                    </a:pPr>
                    <a:endParaRPr kumimoji="0" lang="en-US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</p:grpSp>
          </p:grpSp>
          <p:cxnSp>
            <p:nvCxnSpPr>
              <p:cNvPr id="12" name="Straight Arrow Connector 11"/>
              <p:cNvCxnSpPr/>
              <p:nvPr/>
            </p:nvCxnSpPr>
            <p:spPr bwMode="auto">
              <a:xfrm rot="5400000">
                <a:off x="990600" y="1980406"/>
                <a:ext cx="609600" cy="1588"/>
              </a:xfrm>
              <a:prstGeom prst="straightConnector1">
                <a:avLst/>
              </a:prstGeom>
              <a:noFill/>
              <a:ln w="158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" name="Straight Arrow Connector 12"/>
              <p:cNvCxnSpPr/>
              <p:nvPr/>
            </p:nvCxnSpPr>
            <p:spPr bwMode="auto">
              <a:xfrm rot="5400000">
                <a:off x="1386522" y="1980406"/>
                <a:ext cx="609600" cy="1588"/>
              </a:xfrm>
              <a:prstGeom prst="straightConnector1">
                <a:avLst/>
              </a:prstGeom>
              <a:noFill/>
              <a:ln w="158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4" name="Straight Arrow Connector 13"/>
              <p:cNvCxnSpPr/>
              <p:nvPr/>
            </p:nvCxnSpPr>
            <p:spPr bwMode="auto">
              <a:xfrm rot="5400000">
                <a:off x="1188561" y="1980406"/>
                <a:ext cx="609600" cy="1588"/>
              </a:xfrm>
              <a:prstGeom prst="straightConnector1">
                <a:avLst/>
              </a:prstGeom>
              <a:noFill/>
              <a:ln w="158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5" name="Straight Arrow Connector 14"/>
              <p:cNvCxnSpPr/>
              <p:nvPr/>
            </p:nvCxnSpPr>
            <p:spPr bwMode="auto">
              <a:xfrm rot="5400000">
                <a:off x="1980406" y="1980406"/>
                <a:ext cx="609600" cy="1588"/>
              </a:xfrm>
              <a:prstGeom prst="straightConnector1">
                <a:avLst/>
              </a:prstGeom>
              <a:noFill/>
              <a:ln w="158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6" name="Straight Arrow Connector 15"/>
              <p:cNvCxnSpPr/>
              <p:nvPr/>
            </p:nvCxnSpPr>
            <p:spPr bwMode="auto">
              <a:xfrm rot="5400000">
                <a:off x="1584483" y="1980406"/>
                <a:ext cx="609600" cy="1588"/>
              </a:xfrm>
              <a:prstGeom prst="straightConnector1">
                <a:avLst/>
              </a:prstGeom>
              <a:noFill/>
              <a:ln w="158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7" name="Straight Arrow Connector 16"/>
              <p:cNvCxnSpPr/>
              <p:nvPr/>
            </p:nvCxnSpPr>
            <p:spPr bwMode="auto">
              <a:xfrm rot="5400000">
                <a:off x="1782444" y="1980406"/>
                <a:ext cx="609600" cy="1588"/>
              </a:xfrm>
              <a:prstGeom prst="straightConnector1">
                <a:avLst/>
              </a:prstGeom>
              <a:noFill/>
              <a:ln w="158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8" name="TextBox 17"/>
              <p:cNvSpPr txBox="1"/>
              <p:nvPr/>
            </p:nvSpPr>
            <p:spPr>
              <a:xfrm>
                <a:off x="990600" y="1219200"/>
                <a:ext cx="1676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smtClean="0"/>
                  <a:t>X-Rays</a:t>
                </a:r>
                <a:endParaRPr lang="en-US" sz="1800" dirty="0"/>
              </a:p>
            </p:txBody>
          </p:sp>
        </p:grpSp>
        <p:cxnSp>
          <p:nvCxnSpPr>
            <p:cNvPr id="9" name="Straight Arrow Connector 8"/>
            <p:cNvCxnSpPr/>
            <p:nvPr/>
          </p:nvCxnSpPr>
          <p:spPr bwMode="auto">
            <a:xfrm rot="10800000" flipH="1" flipV="1">
              <a:off x="685800" y="2698230"/>
              <a:ext cx="304800" cy="167390"/>
            </a:xfrm>
            <a:prstGeom prst="straightConnector1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-152400" y="2193560"/>
              <a:ext cx="1371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VIPIC </a:t>
              </a:r>
              <a:br>
                <a:rPr lang="en-US" sz="1400" dirty="0" smtClean="0"/>
              </a:br>
              <a:r>
                <a:rPr lang="en-US" sz="1400" dirty="0" smtClean="0"/>
                <a:t>(25</a:t>
              </a:r>
              <a:r>
                <a:rPr lang="en-US" sz="1400" dirty="0" smtClean="0">
                  <a:latin typeface="Symbol" pitchFamily="18" charset="2"/>
                </a:rPr>
                <a:t>m</a:t>
              </a:r>
              <a:r>
                <a:rPr lang="en-US" sz="1400" dirty="0" smtClean="0"/>
                <a:t>m thick)</a:t>
              </a:r>
              <a:endParaRPr lang="en-US" sz="1400" dirty="0"/>
            </a:p>
          </p:txBody>
        </p:sp>
      </p:grp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442" y="3581400"/>
            <a:ext cx="279355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609600" y="366778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 smtClean="0"/>
              <a:t>Bottom tier (digital) with bond pad pattern 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 and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All designs were received by Fermilab in May 2009 </a:t>
            </a:r>
          </a:p>
          <a:p>
            <a:endParaRPr lang="en-US" sz="2000" dirty="0" smtClean="0"/>
          </a:p>
          <a:p>
            <a:r>
              <a:rPr lang="en-US" sz="2000" dirty="0" smtClean="0"/>
              <a:t>June 2009 – March 2010 spent preparing and reviewing the </a:t>
            </a:r>
            <a:r>
              <a:rPr lang="en-US" sz="2000" dirty="0" err="1" smtClean="0"/>
              <a:t>submission(s</a:t>
            </a:r>
            <a:r>
              <a:rPr lang="en-US" sz="2000" dirty="0" smtClean="0"/>
              <a:t>) </a:t>
            </a:r>
          </a:p>
          <a:p>
            <a:pPr lvl="1"/>
            <a:r>
              <a:rPr lang="en-US" sz="1800" dirty="0" smtClean="0"/>
              <a:t>Note, this was the first time for Fermilab and </a:t>
            </a:r>
            <a:r>
              <a:rPr lang="en-US" sz="1800" dirty="0" err="1" smtClean="0"/>
              <a:t>Tezzaron</a:t>
            </a:r>
            <a:r>
              <a:rPr lang="en-US" sz="1800" dirty="0" smtClean="0"/>
              <a:t> to organize a MPW run and there were a large number of ‘growing pains’ </a:t>
            </a:r>
          </a:p>
          <a:p>
            <a:pPr lvl="2"/>
            <a:r>
              <a:rPr lang="en-US" sz="1800" dirty="0" smtClean="0">
                <a:solidFill>
                  <a:srgbClr val="FFFF00"/>
                </a:solidFill>
              </a:rPr>
              <a:t>Frame and street definitions </a:t>
            </a:r>
          </a:p>
          <a:p>
            <a:pPr lvl="2"/>
            <a:r>
              <a:rPr lang="en-US" sz="1800" dirty="0" smtClean="0">
                <a:solidFill>
                  <a:srgbClr val="FFFF00"/>
                </a:solidFill>
              </a:rPr>
              <a:t>Design kit incompatibilities, software bugs </a:t>
            </a:r>
          </a:p>
          <a:p>
            <a:pPr lvl="2"/>
            <a:r>
              <a:rPr lang="en-US" sz="1800" dirty="0" smtClean="0">
                <a:solidFill>
                  <a:srgbClr val="FFFF00"/>
                </a:solidFill>
              </a:rPr>
              <a:t>TSV issues: protection, spacing, bond interface  </a:t>
            </a:r>
          </a:p>
          <a:p>
            <a:endParaRPr lang="en-US" sz="2000" dirty="0" smtClean="0"/>
          </a:p>
          <a:p>
            <a:r>
              <a:rPr lang="en-US" sz="2000" dirty="0" smtClean="0"/>
              <a:t>March 6, 2010: Fabrication started  </a:t>
            </a:r>
          </a:p>
          <a:p>
            <a:endParaRPr lang="en-US" sz="2000" dirty="0" smtClean="0"/>
          </a:p>
          <a:p>
            <a:r>
              <a:rPr lang="en-US" sz="2000" dirty="0" smtClean="0"/>
              <a:t>Awaiting return of 2D and 3D wafers from 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MPW run in </a:t>
            </a:r>
            <a:br>
              <a:rPr lang="en-US" sz="2000" dirty="0" smtClean="0"/>
            </a:br>
            <a:r>
              <a:rPr lang="en-US" sz="2000" dirty="0" smtClean="0"/>
              <a:t>mid-July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04-0475D"/>
          <p:cNvPicPr>
            <a:picLocks noChangeAspect="1" noChangeArrowheads="1"/>
          </p:cNvPicPr>
          <p:nvPr/>
        </p:nvPicPr>
        <p:blipFill>
          <a:blip r:embed="rId2" cstate="print"/>
          <a:srcRect b="14848"/>
          <a:stretch>
            <a:fillRect/>
          </a:stretch>
        </p:blipFill>
        <p:spPr bwMode="auto">
          <a:xfrm>
            <a:off x="4802177" y="3657600"/>
            <a:ext cx="4114777" cy="267762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914400"/>
            <a:ext cx="7239000" cy="5486400"/>
          </a:xfrm>
        </p:spPr>
        <p:txBody>
          <a:bodyPr/>
          <a:lstStyle/>
          <a:p>
            <a:r>
              <a:rPr lang="en-US" dirty="0" smtClean="0"/>
              <a:t>Introduction and overall strategic direction </a:t>
            </a:r>
          </a:p>
          <a:p>
            <a:pPr lvl="1"/>
            <a:r>
              <a:rPr lang="en-US" dirty="0" smtClean="0"/>
              <a:t>Fermilab core capabilities</a:t>
            </a:r>
          </a:p>
          <a:p>
            <a:pPr lvl="1"/>
            <a:r>
              <a:rPr lang="en-US" dirty="0" smtClean="0"/>
              <a:t>KA12 resources </a:t>
            </a:r>
          </a:p>
          <a:p>
            <a:endParaRPr lang="en-US" dirty="0" smtClean="0"/>
          </a:p>
          <a:p>
            <a:r>
              <a:rPr lang="en-US" dirty="0" smtClean="0"/>
              <a:t>Scientific leadership provided by KA12 in: </a:t>
            </a:r>
          </a:p>
          <a:p>
            <a:pPr lvl="1"/>
            <a:r>
              <a:rPr lang="en-US" sz="1800" dirty="0" smtClean="0"/>
              <a:t>Silicon Sensors</a:t>
            </a:r>
          </a:p>
          <a:p>
            <a:pPr lvl="1"/>
            <a:r>
              <a:rPr lang="en-US" sz="1800" dirty="0" smtClean="0"/>
              <a:t>Pixilated Photon Detectors </a:t>
            </a:r>
          </a:p>
          <a:p>
            <a:pPr lvl="1"/>
            <a:r>
              <a:rPr lang="en-US" sz="1800" dirty="0" err="1" smtClean="0"/>
              <a:t>Calorimetry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Three year plan 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01E0AE1-FAE2-496B-940A-858807E37D8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914400"/>
            <a:ext cx="7924800" cy="5486400"/>
          </a:xfrm>
        </p:spPr>
        <p:txBody>
          <a:bodyPr/>
          <a:lstStyle/>
          <a:p>
            <a:r>
              <a:rPr lang="en-US" sz="2000" dirty="0" smtClean="0"/>
              <a:t>New consortium members have been added and space for the next MPW run is fully booked</a:t>
            </a:r>
          </a:p>
          <a:p>
            <a:endParaRPr lang="en-US" sz="2000" dirty="0" smtClean="0"/>
          </a:p>
          <a:p>
            <a:r>
              <a:rPr lang="en-US" sz="2000" dirty="0" smtClean="0"/>
              <a:t>Our success has not gone unnoticed by industry: MOSIS (US), CPM (Europe), CMC (Canada) have entered into an arrangement with </a:t>
            </a:r>
            <a:r>
              <a:rPr lang="en-US" sz="2000" dirty="0" err="1" smtClean="0"/>
              <a:t>Tezzaron</a:t>
            </a:r>
            <a:r>
              <a:rPr lang="en-US" sz="2000" dirty="0" smtClean="0"/>
              <a:t> to offer 3D MPW runs </a:t>
            </a:r>
          </a:p>
          <a:p>
            <a:pPr lvl="1"/>
            <a:r>
              <a:rPr lang="en-US" sz="1600" dirty="0" smtClean="0"/>
              <a:t>Development and organization of tools is being lead by CPM with support from CMC</a:t>
            </a:r>
          </a:p>
          <a:p>
            <a:pPr lvl="1"/>
            <a:r>
              <a:rPr lang="en-US" sz="1600" dirty="0" smtClean="0"/>
              <a:t>MOSIS will act as direct interface to </a:t>
            </a:r>
            <a:r>
              <a:rPr lang="en-US" sz="1600" dirty="0" err="1" smtClean="0"/>
              <a:t>Tezzaron</a:t>
            </a:r>
            <a:r>
              <a:rPr lang="en-US" sz="1600" dirty="0" smtClean="0"/>
              <a:t>, and organize the MPW frame for submission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>
                <a:solidFill>
                  <a:srgbClr val="FFFF00"/>
                </a:solidFill>
              </a:rPr>
              <a:t>In our humble opinion, this would not have occurred if it had not been for the DOE KA12 sponsored HEP program at Fermilab </a:t>
            </a:r>
          </a:p>
          <a:p>
            <a:endParaRPr lang="en-US" sz="2000" dirty="0" smtClean="0"/>
          </a:p>
          <a:p>
            <a:r>
              <a:rPr lang="en-US" sz="2000" dirty="0" smtClean="0"/>
              <a:t>The consortium will continue to provide a venue to discuss design issues and compare test results and collaboration in general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 descr="block_logo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96143"/>
            <a:ext cx="762000" cy="718457"/>
          </a:xfrm>
          <a:prstGeom prst="rect">
            <a:avLst/>
          </a:prstGeom>
        </p:spPr>
      </p:pic>
      <p:pic>
        <p:nvPicPr>
          <p:cNvPr id="7" name="Picture 6" descr="logo.jpg"/>
          <p:cNvPicPr>
            <a:picLocks noChangeAspect="1"/>
          </p:cNvPicPr>
          <p:nvPr/>
        </p:nvPicPr>
        <p:blipFill>
          <a:blip r:embed="rId3"/>
          <a:srcRect r="35593" b="-3448"/>
          <a:stretch>
            <a:fillRect/>
          </a:stretch>
        </p:blipFill>
        <p:spPr>
          <a:xfrm>
            <a:off x="127001" y="2590828"/>
            <a:ext cx="1427479" cy="281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914400"/>
            <a:ext cx="7924800" cy="5562600"/>
          </a:xfrm>
        </p:spPr>
        <p:txBody>
          <a:bodyPr/>
          <a:lstStyle/>
          <a:p>
            <a:r>
              <a:rPr lang="en-US" sz="2000" dirty="0" smtClean="0"/>
              <a:t>Sensors need to be developed to be mated to the 3D circuits </a:t>
            </a:r>
          </a:p>
          <a:p>
            <a:pPr lvl="1"/>
            <a:r>
              <a:rPr lang="en-US" sz="1800" dirty="0" smtClean="0"/>
              <a:t>Will allow for complete testing of technology </a:t>
            </a:r>
          </a:p>
          <a:p>
            <a:pPr lvl="2"/>
            <a:r>
              <a:rPr lang="en-US" sz="1800" dirty="0" smtClean="0"/>
              <a:t>3D circuits and </a:t>
            </a:r>
            <a:br>
              <a:rPr lang="en-US" sz="1800" dirty="0" smtClean="0"/>
            </a:br>
            <a:r>
              <a:rPr lang="en-US" sz="1800" dirty="0" smtClean="0"/>
              <a:t>bonded devices</a:t>
            </a:r>
          </a:p>
          <a:p>
            <a:pPr lvl="2"/>
            <a:r>
              <a:rPr lang="en-US" sz="1800" dirty="0" smtClean="0"/>
              <a:t>Integrated devices </a:t>
            </a:r>
            <a:br>
              <a:rPr lang="en-US" sz="1800" dirty="0" smtClean="0"/>
            </a:br>
            <a:r>
              <a:rPr lang="en-US" sz="1800" dirty="0" smtClean="0"/>
              <a:t>with interposer </a:t>
            </a:r>
          </a:p>
          <a:p>
            <a:pPr lvl="2"/>
            <a:r>
              <a:rPr lang="en-US" sz="1800" dirty="0" smtClean="0"/>
              <a:t>Test beam </a:t>
            </a:r>
            <a:br>
              <a:rPr lang="en-US" sz="1800" dirty="0" smtClean="0"/>
            </a:br>
            <a:r>
              <a:rPr lang="en-US" sz="1800" dirty="0" smtClean="0"/>
              <a:t>characterization  </a:t>
            </a:r>
            <a:endParaRPr lang="en-US" sz="2000" dirty="0" smtClean="0"/>
          </a:p>
          <a:p>
            <a:r>
              <a:rPr lang="en-US" sz="2000" dirty="0" smtClean="0"/>
              <a:t>Four sensors designed to </a:t>
            </a:r>
            <a:br>
              <a:rPr lang="en-US" sz="2000" dirty="0" smtClean="0"/>
            </a:br>
            <a:r>
              <a:rPr lang="en-US" sz="2000" dirty="0" smtClean="0"/>
              <a:t>be fabricated at BNL </a:t>
            </a:r>
          </a:p>
          <a:p>
            <a:pPr lvl="1"/>
            <a:r>
              <a:rPr lang="en-US" sz="1800" dirty="0" smtClean="0"/>
              <a:t>CMS short strips</a:t>
            </a:r>
          </a:p>
          <a:p>
            <a:pPr lvl="1"/>
            <a:r>
              <a:rPr lang="en-US" sz="1800" dirty="0" smtClean="0"/>
              <a:t>CMS long strips </a:t>
            </a:r>
            <a:br>
              <a:rPr lang="en-US" sz="1800" dirty="0" smtClean="0"/>
            </a:br>
            <a:r>
              <a:rPr lang="en-US" sz="1800" dirty="0" smtClean="0"/>
              <a:t>(not DBI bonded)</a:t>
            </a:r>
          </a:p>
          <a:p>
            <a:pPr lvl="1"/>
            <a:r>
              <a:rPr lang="en-US" sz="1800" dirty="0" smtClean="0"/>
              <a:t>VIP</a:t>
            </a:r>
          </a:p>
          <a:p>
            <a:pPr lvl="1"/>
            <a:r>
              <a:rPr lang="en-US" sz="1800" dirty="0" smtClean="0"/>
              <a:t>Imaging sensor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Picture 1" descr="reticle_june10.png"/>
          <p:cNvPicPr>
            <a:picLocks noChangeAspect="1"/>
          </p:cNvPicPr>
          <p:nvPr/>
        </p:nvPicPr>
        <p:blipFill>
          <a:blip r:embed="rId2" cstate="print"/>
          <a:srcRect l="23334" r="23333"/>
          <a:stretch>
            <a:fillRect/>
          </a:stretch>
        </p:blipFill>
        <p:spPr bwMode="auto">
          <a:xfrm>
            <a:off x="4572000" y="1676400"/>
            <a:ext cx="4419600" cy="4382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588240" y="169264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VICTR (long)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781800" y="169264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VICTR (short)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781800" y="388620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VIP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588240" y="388620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VIPIC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Silicon on Insulator (SOI)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Investigating SOI as alternative for integration of sensor-electronics and alternative bonding technique 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Program strongly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supported by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US-Japan fund  </a:t>
            </a:r>
          </a:p>
          <a:p>
            <a:pPr lvl="1"/>
            <a:endParaRPr lang="en-US" dirty="0" smtClean="0">
              <a:solidFill>
                <a:srgbClr val="FFFF00"/>
              </a:solidFill>
            </a:endParaRP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SOIPIX Workshop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held at Fermilab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in March 2010 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First time outside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of Japan </a:t>
            </a:r>
            <a:br>
              <a:rPr lang="en-US" dirty="0" smtClean="0">
                <a:solidFill>
                  <a:srgbClr val="FFFF00"/>
                </a:solidFill>
              </a:rPr>
            </a:br>
            <a:endParaRPr lang="en-US" dirty="0" smtClean="0">
              <a:solidFill>
                <a:srgbClr val="FFFF00"/>
              </a:solidFill>
            </a:endParaRP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905000"/>
            <a:ext cx="4561950" cy="4325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Silicon on Insulator (SOI)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Investigating SOI as alternative for integration of sensor-electronics and alternative bonding technique 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Program strongly supported by US-Japan fund  </a:t>
            </a:r>
          </a:p>
          <a:p>
            <a:r>
              <a:rPr lang="en-US" dirty="0" smtClean="0"/>
              <a:t>MAMBO III chip</a:t>
            </a:r>
          </a:p>
          <a:p>
            <a:pPr lvl="1"/>
            <a:r>
              <a:rPr lang="en-US" dirty="0" smtClean="0"/>
              <a:t>Two tiers in KEK/OKI 200nm SOI process 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図 5" descr="3D_SOI_Structure.gif"/>
          <p:cNvPicPr>
            <a:picLocks noChangeAspect="1"/>
          </p:cNvPicPr>
          <p:nvPr/>
        </p:nvPicPr>
        <p:blipFill>
          <a:blip r:embed="rId2" cstate="print"/>
          <a:srcRect t="33253"/>
          <a:stretch>
            <a:fillRect/>
          </a:stretch>
        </p:blipFill>
        <p:spPr bwMode="auto">
          <a:xfrm>
            <a:off x="1981200" y="4495800"/>
            <a:ext cx="66405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400204" y="5334000"/>
            <a:ext cx="1428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SOI wafer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5" descr="3D_SOI_Structure.gif"/>
          <p:cNvPicPr>
            <a:picLocks noChangeAspect="1"/>
          </p:cNvPicPr>
          <p:nvPr/>
        </p:nvPicPr>
        <p:blipFill>
          <a:blip r:embed="rId2" cstate="print"/>
          <a:srcRect t="33253"/>
          <a:stretch>
            <a:fillRect/>
          </a:stretch>
        </p:blipFill>
        <p:spPr bwMode="auto">
          <a:xfrm>
            <a:off x="1981200" y="4495800"/>
            <a:ext cx="66405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Silicon on Insulator (SOI)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Investigating SOI as alternative for integration of sensor-electronics and alternative bonding technique 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Program strongly supported by US-Japan fund  </a:t>
            </a:r>
          </a:p>
          <a:p>
            <a:r>
              <a:rPr lang="en-US" dirty="0" smtClean="0"/>
              <a:t>MAMBO III chip</a:t>
            </a:r>
          </a:p>
          <a:p>
            <a:pPr lvl="1"/>
            <a:r>
              <a:rPr lang="en-US" dirty="0" smtClean="0"/>
              <a:t>Two tiers in KEK/OKI 200nm SOI process 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492786" y="4500345"/>
            <a:ext cx="6022844" cy="923330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    Tier 1 contains only diodes and shielding metal</a:t>
            </a:r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32" name="Group 8"/>
          <p:cNvGrpSpPr/>
          <p:nvPr/>
        </p:nvGrpSpPr>
        <p:grpSpPr>
          <a:xfrm flipV="1">
            <a:off x="2743200" y="4537076"/>
            <a:ext cx="304800" cy="913606"/>
            <a:chOff x="381000" y="4877594"/>
            <a:chExt cx="304800" cy="913606"/>
          </a:xfrm>
        </p:grpSpPr>
        <p:sp>
          <p:nvSpPr>
            <p:cNvPr id="33" name="Isosceles Triangle 32"/>
            <p:cNvSpPr/>
            <p:nvPr/>
          </p:nvSpPr>
          <p:spPr>
            <a:xfrm>
              <a:off x="381000" y="5181600"/>
              <a:ext cx="304800" cy="2286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381000" y="5181600"/>
              <a:ext cx="304800" cy="1588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 flipH="1" flipV="1">
              <a:off x="381794" y="5029200"/>
              <a:ext cx="304800" cy="1588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 flipH="1" flipV="1">
              <a:off x="343694" y="5599906"/>
              <a:ext cx="381000" cy="1588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13"/>
          <p:cNvGrpSpPr/>
          <p:nvPr/>
        </p:nvGrpSpPr>
        <p:grpSpPr>
          <a:xfrm flipV="1">
            <a:off x="7271088" y="4537076"/>
            <a:ext cx="304800" cy="913606"/>
            <a:chOff x="381000" y="4877594"/>
            <a:chExt cx="304800" cy="913606"/>
          </a:xfrm>
        </p:grpSpPr>
        <p:sp>
          <p:nvSpPr>
            <p:cNvPr id="38" name="Isosceles Triangle 37"/>
            <p:cNvSpPr/>
            <p:nvPr/>
          </p:nvSpPr>
          <p:spPr>
            <a:xfrm>
              <a:off x="381000" y="5181600"/>
              <a:ext cx="304800" cy="2286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381000" y="5181600"/>
              <a:ext cx="304800" cy="1588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 flipH="1" flipV="1">
              <a:off x="381794" y="5029200"/>
              <a:ext cx="304800" cy="1588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 flipH="1" flipV="1">
              <a:off x="343694" y="5599906"/>
              <a:ext cx="381000" cy="1588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18"/>
          <p:cNvGrpSpPr/>
          <p:nvPr/>
        </p:nvGrpSpPr>
        <p:grpSpPr>
          <a:xfrm flipV="1">
            <a:off x="7996992" y="4537076"/>
            <a:ext cx="304800" cy="913606"/>
            <a:chOff x="381000" y="4877594"/>
            <a:chExt cx="304800" cy="913606"/>
          </a:xfrm>
        </p:grpSpPr>
        <p:sp>
          <p:nvSpPr>
            <p:cNvPr id="43" name="Isosceles Triangle 42"/>
            <p:cNvSpPr/>
            <p:nvPr/>
          </p:nvSpPr>
          <p:spPr>
            <a:xfrm>
              <a:off x="381000" y="5181600"/>
              <a:ext cx="304800" cy="2286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381000" y="5181600"/>
              <a:ext cx="304800" cy="1588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 flipH="1" flipV="1">
              <a:off x="381794" y="5029200"/>
              <a:ext cx="304800" cy="1588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5400000" flipH="1" flipV="1">
              <a:off x="343694" y="5599906"/>
              <a:ext cx="381000" cy="1588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23"/>
          <p:cNvGrpSpPr/>
          <p:nvPr/>
        </p:nvGrpSpPr>
        <p:grpSpPr>
          <a:xfrm flipV="1">
            <a:off x="4594728" y="4537076"/>
            <a:ext cx="304800" cy="913606"/>
            <a:chOff x="381000" y="4877594"/>
            <a:chExt cx="304800" cy="913606"/>
          </a:xfrm>
        </p:grpSpPr>
        <p:sp>
          <p:nvSpPr>
            <p:cNvPr id="48" name="Isosceles Triangle 47"/>
            <p:cNvSpPr/>
            <p:nvPr/>
          </p:nvSpPr>
          <p:spPr>
            <a:xfrm>
              <a:off x="381000" y="5181600"/>
              <a:ext cx="304800" cy="2286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381000" y="5181600"/>
              <a:ext cx="304800" cy="1588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 flipH="1" flipV="1">
              <a:off x="381794" y="5029200"/>
              <a:ext cx="304800" cy="1588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 flipH="1" flipV="1">
              <a:off x="343694" y="5599906"/>
              <a:ext cx="381000" cy="1588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/>
          <p:nvPr/>
        </p:nvSpPr>
        <p:spPr>
          <a:xfrm>
            <a:off x="400204" y="5334000"/>
            <a:ext cx="1428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SOI wafer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Silicon on Insulator (SOI)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Investigating SOI as alternative for integration of sensor-electronics and alternative bonding technique 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Program strongly supported by US-Japan fund  </a:t>
            </a:r>
          </a:p>
          <a:p>
            <a:r>
              <a:rPr lang="en-US" dirty="0" smtClean="0"/>
              <a:t>MAMBO III chip</a:t>
            </a:r>
          </a:p>
          <a:p>
            <a:pPr lvl="1"/>
            <a:r>
              <a:rPr lang="en-US" dirty="0" smtClean="0"/>
              <a:t>Two tiers in KEK/OKI 200nm SOI process 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" name="図 5" descr="3D_SOI_Structure.gif"/>
          <p:cNvPicPr>
            <a:picLocks noChangeAspect="1"/>
          </p:cNvPicPr>
          <p:nvPr/>
        </p:nvPicPr>
        <p:blipFill>
          <a:blip r:embed="rId2" cstate="print"/>
          <a:srcRect b="69649"/>
          <a:stretch>
            <a:fillRect/>
          </a:stretch>
        </p:blipFill>
        <p:spPr bwMode="auto">
          <a:xfrm>
            <a:off x="1981200" y="3622675"/>
            <a:ext cx="6640513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408653" y="3886200"/>
            <a:ext cx="1420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SOI wafer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Silicon on Insulator (SOI)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Investigating SOI as alternative for integration of sensor-electronics and alternative bonding technique 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Program strongly supported by US-Japan fund  </a:t>
            </a:r>
          </a:p>
          <a:p>
            <a:r>
              <a:rPr lang="en-US" dirty="0" smtClean="0"/>
              <a:t>MAMBO III chip</a:t>
            </a:r>
          </a:p>
          <a:p>
            <a:pPr lvl="1"/>
            <a:r>
              <a:rPr lang="en-US" dirty="0" smtClean="0"/>
              <a:t>Two tiers in KEK/OKI 200nm SOI process 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図 5" descr="3D_SOI_Structure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3622675"/>
            <a:ext cx="6640513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2492786" y="4500345"/>
            <a:ext cx="6022844" cy="923330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    Tier 1 contains only diodes and shielding metal</a:t>
            </a:r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31" name="Group 8"/>
          <p:cNvGrpSpPr/>
          <p:nvPr/>
        </p:nvGrpSpPr>
        <p:grpSpPr>
          <a:xfrm flipV="1">
            <a:off x="2743200" y="4537076"/>
            <a:ext cx="304800" cy="913606"/>
            <a:chOff x="381000" y="4877594"/>
            <a:chExt cx="304800" cy="913606"/>
          </a:xfrm>
        </p:grpSpPr>
        <p:sp>
          <p:nvSpPr>
            <p:cNvPr id="32" name="Isosceles Triangle 31"/>
            <p:cNvSpPr/>
            <p:nvPr/>
          </p:nvSpPr>
          <p:spPr>
            <a:xfrm>
              <a:off x="381000" y="5181600"/>
              <a:ext cx="304800" cy="2286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381000" y="5181600"/>
              <a:ext cx="304800" cy="1588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 flipH="1" flipV="1">
              <a:off x="381794" y="5029200"/>
              <a:ext cx="304800" cy="1588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 flipH="1" flipV="1">
              <a:off x="343694" y="5599906"/>
              <a:ext cx="381000" cy="1588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13"/>
          <p:cNvGrpSpPr/>
          <p:nvPr/>
        </p:nvGrpSpPr>
        <p:grpSpPr>
          <a:xfrm flipV="1">
            <a:off x="7271088" y="4537076"/>
            <a:ext cx="304800" cy="913606"/>
            <a:chOff x="381000" y="4877594"/>
            <a:chExt cx="304800" cy="913606"/>
          </a:xfrm>
        </p:grpSpPr>
        <p:sp>
          <p:nvSpPr>
            <p:cNvPr id="37" name="Isosceles Triangle 36"/>
            <p:cNvSpPr/>
            <p:nvPr/>
          </p:nvSpPr>
          <p:spPr>
            <a:xfrm>
              <a:off x="381000" y="5181600"/>
              <a:ext cx="304800" cy="2286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381000" y="5181600"/>
              <a:ext cx="304800" cy="1588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5400000" flipH="1" flipV="1">
              <a:off x="381794" y="5029200"/>
              <a:ext cx="304800" cy="1588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 flipH="1" flipV="1">
              <a:off x="343694" y="5599906"/>
              <a:ext cx="381000" cy="1588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18"/>
          <p:cNvGrpSpPr/>
          <p:nvPr/>
        </p:nvGrpSpPr>
        <p:grpSpPr>
          <a:xfrm flipV="1">
            <a:off x="7996992" y="4537076"/>
            <a:ext cx="304800" cy="913606"/>
            <a:chOff x="381000" y="4877594"/>
            <a:chExt cx="304800" cy="913606"/>
          </a:xfrm>
        </p:grpSpPr>
        <p:sp>
          <p:nvSpPr>
            <p:cNvPr id="42" name="Isosceles Triangle 41"/>
            <p:cNvSpPr/>
            <p:nvPr/>
          </p:nvSpPr>
          <p:spPr>
            <a:xfrm>
              <a:off x="381000" y="5181600"/>
              <a:ext cx="304800" cy="2286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381000" y="5181600"/>
              <a:ext cx="304800" cy="1588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 flipH="1" flipV="1">
              <a:off x="381794" y="5029200"/>
              <a:ext cx="304800" cy="1588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 flipH="1" flipV="1">
              <a:off x="343694" y="5599906"/>
              <a:ext cx="381000" cy="1588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23"/>
          <p:cNvGrpSpPr/>
          <p:nvPr/>
        </p:nvGrpSpPr>
        <p:grpSpPr>
          <a:xfrm flipV="1">
            <a:off x="4594728" y="4537076"/>
            <a:ext cx="304800" cy="913606"/>
            <a:chOff x="381000" y="4877594"/>
            <a:chExt cx="304800" cy="913606"/>
          </a:xfrm>
        </p:grpSpPr>
        <p:sp>
          <p:nvSpPr>
            <p:cNvPr id="47" name="Isosceles Triangle 46"/>
            <p:cNvSpPr/>
            <p:nvPr/>
          </p:nvSpPr>
          <p:spPr>
            <a:xfrm>
              <a:off x="381000" y="5181600"/>
              <a:ext cx="304800" cy="2286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381000" y="5181600"/>
              <a:ext cx="304800" cy="1588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 flipH="1" flipV="1">
              <a:off x="381794" y="5029200"/>
              <a:ext cx="304800" cy="1588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 flipH="1" flipV="1">
              <a:off x="343694" y="5599906"/>
              <a:ext cx="381000" cy="1588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/>
          <p:cNvSpPr txBox="1"/>
          <p:nvPr/>
        </p:nvSpPr>
        <p:spPr>
          <a:xfrm>
            <a:off x="408653" y="3886200"/>
            <a:ext cx="1420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SOI wafer </a:t>
            </a:r>
            <a:endParaRPr lang="en-US" sz="1600" dirty="0"/>
          </a:p>
        </p:txBody>
      </p:sp>
      <p:sp>
        <p:nvSpPr>
          <p:cNvPr id="52" name="TextBox 51"/>
          <p:cNvSpPr txBox="1"/>
          <p:nvPr/>
        </p:nvSpPr>
        <p:spPr>
          <a:xfrm>
            <a:off x="400204" y="5334000"/>
            <a:ext cx="1428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SOI wafer </a:t>
            </a:r>
            <a:endParaRPr lang="en-US" sz="1600" dirty="0"/>
          </a:p>
        </p:txBody>
      </p:sp>
      <p:sp>
        <p:nvSpPr>
          <p:cNvPr id="53" name="TextBox 52"/>
          <p:cNvSpPr txBox="1"/>
          <p:nvPr/>
        </p:nvSpPr>
        <p:spPr>
          <a:xfrm>
            <a:off x="452577" y="4267200"/>
            <a:ext cx="13703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Micro-bumps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Silicon on Insulator (SOI)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MAMBO III: pixel counting chip</a:t>
            </a:r>
          </a:p>
          <a:p>
            <a:pPr lvl="1"/>
            <a:r>
              <a:rPr lang="en-US" dirty="0" smtClean="0"/>
              <a:t>Chip size: 5mm </a:t>
            </a:r>
            <a:r>
              <a:rPr lang="en-US" dirty="0" err="1" smtClean="0"/>
              <a:t>x</a:t>
            </a:r>
            <a:r>
              <a:rPr lang="en-US" dirty="0" smtClean="0"/>
              <a:t> 5mm </a:t>
            </a:r>
          </a:p>
          <a:p>
            <a:pPr lvl="1"/>
            <a:r>
              <a:rPr lang="en-US" dirty="0" smtClean="0"/>
              <a:t>1936 pixel matrix (44x44) of </a:t>
            </a:r>
            <a:br>
              <a:rPr lang="en-US" dirty="0" smtClean="0"/>
            </a:br>
            <a:r>
              <a:rPr lang="en-US" dirty="0" smtClean="0"/>
              <a:t>100x100 um</a:t>
            </a:r>
            <a:r>
              <a:rPr lang="en-US" baseline="30000" dirty="0" smtClean="0"/>
              <a:t>2</a:t>
            </a:r>
            <a:r>
              <a:rPr lang="en-US" dirty="0" smtClean="0"/>
              <a:t> pixels  </a:t>
            </a:r>
          </a:p>
          <a:p>
            <a:pPr lvl="1"/>
            <a:r>
              <a:rPr lang="en-US" dirty="0" smtClean="0"/>
              <a:t>8-bit DAC, 12 bit counter/shift reg. </a:t>
            </a:r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6290846"/>
            <a:ext cx="1187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MAMBO III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010400" y="762000"/>
            <a:ext cx="1635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MAMBO III : Top chip</a:t>
            </a:r>
            <a:endParaRPr lang="en-US" sz="1200" dirty="0"/>
          </a:p>
        </p:txBody>
      </p:sp>
      <p:pic>
        <p:nvPicPr>
          <p:cNvPr id="15" name="Picture 14" descr="MAMBO_III_VERTEX_alt.png"/>
          <p:cNvPicPr>
            <a:picLocks noChangeAspect="1"/>
          </p:cNvPicPr>
          <p:nvPr/>
        </p:nvPicPr>
        <p:blipFill>
          <a:blip r:embed="rId2"/>
          <a:srcRect l="35833" t="14444" r="3947" b="3509"/>
          <a:stretch>
            <a:fillRect/>
          </a:stretch>
        </p:blipFill>
        <p:spPr>
          <a:xfrm>
            <a:off x="6705600" y="1066800"/>
            <a:ext cx="2237119" cy="2286000"/>
          </a:xfrm>
          <a:prstGeom prst="rect">
            <a:avLst/>
          </a:prstGeom>
        </p:spPr>
      </p:pic>
      <p:pic>
        <p:nvPicPr>
          <p:cNvPr id="16" name="Picture 15" descr="PixelConnect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B8C4C7"/>
              </a:clrFrom>
              <a:clrTo>
                <a:srgbClr val="B8C4C7">
                  <a:alpha val="0"/>
                </a:srgbClr>
              </a:clrTo>
            </a:clrChange>
          </a:blip>
          <a:srcRect l="1542" t="25635" r="20309" b="24444"/>
          <a:stretch>
            <a:fillRect/>
          </a:stretch>
        </p:blipFill>
        <p:spPr>
          <a:xfrm>
            <a:off x="32084" y="3505200"/>
            <a:ext cx="3930316" cy="28194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733800" y="3581400"/>
            <a:ext cx="5410200" cy="2726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buClr>
                <a:srgbClr val="CCFFFF"/>
              </a:buClr>
              <a:buFontTx/>
              <a:buChar char="•"/>
              <a:defRPr/>
            </a:pPr>
            <a:r>
              <a:rPr lang="en-US" sz="2000" kern="0" dirty="0" smtClean="0"/>
              <a:t>Bonding done by T-micro </a:t>
            </a:r>
            <a:r>
              <a:rPr lang="en-US" sz="1800" kern="0" dirty="0" smtClean="0"/>
              <a:t>(formerly </a:t>
            </a:r>
            <a:r>
              <a:rPr lang="en-US" sz="1800" kern="0" dirty="0" err="1" smtClean="0"/>
              <a:t>ZyCube</a:t>
            </a:r>
            <a:r>
              <a:rPr lang="en-US" sz="1800" kern="0" dirty="0" smtClean="0"/>
              <a:t>)</a:t>
            </a:r>
            <a:endParaRPr lang="en-US" sz="2000" kern="0" dirty="0" smtClean="0"/>
          </a:p>
          <a:p>
            <a:pPr marL="742950" lvl="1" indent="-285750" algn="l">
              <a:buClr>
                <a:schemeClr val="tx1"/>
              </a:buClr>
              <a:buSzPct val="70000"/>
              <a:buFont typeface="Wingdings" pitchFamily="2" charset="2"/>
              <a:buChar char="§"/>
              <a:defRPr/>
            </a:pPr>
            <a:r>
              <a:rPr lang="en-US" sz="1800" kern="0" dirty="0" smtClean="0"/>
              <a:t>Sponsored by US-Japan funds </a:t>
            </a:r>
          </a:p>
          <a:p>
            <a:pPr marL="742950" lvl="1" indent="-285750" algn="l">
              <a:buClr>
                <a:schemeClr val="tx1"/>
              </a:buClr>
              <a:buSzPct val="70000"/>
              <a:buFont typeface="Wingdings" pitchFamily="2" charset="2"/>
              <a:buChar char="§"/>
              <a:defRPr/>
            </a:pPr>
            <a:r>
              <a:rPr lang="en-US" sz="1800" kern="0" dirty="0" smtClean="0"/>
              <a:t>One bond per pixel, with 10 redundant bonds </a:t>
            </a:r>
          </a:p>
          <a:p>
            <a:pPr marL="342900" lvl="0" indent="-342900" algn="l">
              <a:buClr>
                <a:srgbClr val="CCFFFF"/>
              </a:buClr>
              <a:buFontTx/>
              <a:buChar char="•"/>
              <a:defRPr/>
            </a:pPr>
            <a:endParaRPr lang="en-US" sz="2000" kern="0" dirty="0" smtClean="0"/>
          </a:p>
          <a:p>
            <a:pPr marL="342900" lvl="0" indent="-342900" algn="l">
              <a:buClr>
                <a:srgbClr val="CCFFFF"/>
              </a:buClr>
              <a:buFontTx/>
              <a:buChar char="•"/>
              <a:defRPr/>
            </a:pPr>
            <a:r>
              <a:rPr lang="en-US" sz="2000" kern="0" dirty="0" smtClean="0"/>
              <a:t>Bottom chip: </a:t>
            </a:r>
            <a:r>
              <a:rPr lang="en-US" sz="1800" kern="0" dirty="0" smtClean="0"/>
              <a:t>connections only made through micro bump pads </a:t>
            </a:r>
          </a:p>
          <a:p>
            <a:pPr marL="342900" lvl="0" indent="-342900" algn="l">
              <a:buClr>
                <a:srgbClr val="CCFFFF"/>
              </a:buClr>
              <a:buFontTx/>
              <a:buChar char="•"/>
              <a:defRPr/>
            </a:pPr>
            <a:r>
              <a:rPr lang="en-US" sz="2000" kern="0" dirty="0" smtClean="0"/>
              <a:t>Top chip: </a:t>
            </a:r>
            <a:r>
              <a:rPr lang="en-US" sz="1800" kern="0" dirty="0" smtClean="0"/>
              <a:t>Pads with back metal opening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609600" y="6184900"/>
            <a:ext cx="2178050" cy="63500"/>
          </a:xfrm>
          <a:prstGeom prst="straightConnector1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1371600" y="6172200"/>
            <a:ext cx="5793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100</a:t>
            </a:r>
            <a:r>
              <a:rPr lang="en-US" sz="1000" dirty="0" smtClean="0">
                <a:latin typeface="Symbol" charset="2"/>
                <a:cs typeface="Symbol" charset="2"/>
              </a:rPr>
              <a:t>m</a:t>
            </a:r>
            <a:r>
              <a:rPr lang="en-US" sz="1000" dirty="0" smtClean="0"/>
              <a:t>m</a:t>
            </a:r>
            <a:endParaRPr lang="en-US" sz="1000" dirty="0"/>
          </a:p>
        </p:txBody>
      </p:sp>
      <p:sp>
        <p:nvSpPr>
          <p:cNvPr id="29" name="TextBox 28"/>
          <p:cNvSpPr txBox="1"/>
          <p:nvPr/>
        </p:nvSpPr>
        <p:spPr>
          <a:xfrm rot="19637447">
            <a:off x="3175865" y="5976691"/>
            <a:ext cx="5793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100</a:t>
            </a:r>
            <a:r>
              <a:rPr lang="en-US" sz="1000" dirty="0" smtClean="0">
                <a:latin typeface="Symbol" charset="2"/>
                <a:cs typeface="Symbol" charset="2"/>
              </a:rPr>
              <a:t>m</a:t>
            </a:r>
            <a:r>
              <a:rPr lang="en-US" sz="1000" dirty="0" smtClean="0"/>
              <a:t>m</a:t>
            </a:r>
            <a:endParaRPr lang="en-US" sz="1000" dirty="0"/>
          </a:p>
        </p:txBody>
      </p:sp>
      <p:cxnSp>
        <p:nvCxnSpPr>
          <p:cNvPr id="31" name="Straight Arrow Connector 30"/>
          <p:cNvCxnSpPr/>
          <p:nvPr/>
        </p:nvCxnSpPr>
        <p:spPr bwMode="auto">
          <a:xfrm flipV="1">
            <a:off x="2895600" y="5715000"/>
            <a:ext cx="990600" cy="533400"/>
          </a:xfrm>
          <a:prstGeom prst="straightConnector1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arrow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143000" y="2590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Photo Detectors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7" descr="40I circul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775" y="3657600"/>
            <a:ext cx="2831961" cy="281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248401" y="5754469"/>
            <a:ext cx="2895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Key scientists: </a:t>
            </a:r>
            <a:br>
              <a:rPr lang="en-US" sz="1800" dirty="0" smtClean="0"/>
            </a:br>
            <a:r>
              <a:rPr lang="en-US" sz="1800" dirty="0" smtClean="0"/>
              <a:t>Gene Fisk, Adam Para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PPD or Silicon Photo-multiplier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914400"/>
            <a:ext cx="7239000" cy="5562600"/>
          </a:xfrm>
        </p:spPr>
        <p:txBody>
          <a:bodyPr/>
          <a:lstStyle/>
          <a:p>
            <a:r>
              <a:rPr lang="en-US" sz="2000" dirty="0" err="1" smtClean="0"/>
              <a:t>Pixelized</a:t>
            </a:r>
            <a:r>
              <a:rPr lang="en-US" sz="2000" dirty="0" smtClean="0"/>
              <a:t> Photon Detector (PPD) is avalanche </a:t>
            </a:r>
            <a:br>
              <a:rPr lang="en-US" sz="2000" dirty="0" smtClean="0"/>
            </a:br>
            <a:r>
              <a:rPr lang="en-US" sz="2000" dirty="0" smtClean="0"/>
              <a:t>photodiode operating in Geiger-mode</a:t>
            </a:r>
          </a:p>
          <a:p>
            <a:pPr lvl="1"/>
            <a:r>
              <a:rPr lang="en-US" sz="1800" dirty="0" smtClean="0"/>
              <a:t>Array of pixels connected to a single output</a:t>
            </a:r>
          </a:p>
          <a:p>
            <a:pPr lvl="1"/>
            <a:r>
              <a:rPr lang="en-US" sz="1800" dirty="0" smtClean="0"/>
              <a:t>Digital device read out in analog way </a:t>
            </a:r>
          </a:p>
          <a:p>
            <a:pPr lvl="2"/>
            <a:r>
              <a:rPr lang="en-US" sz="1800" dirty="0" smtClean="0"/>
              <a:t>Pixel is either on or off </a:t>
            </a:r>
          </a:p>
          <a:p>
            <a:pPr lvl="1"/>
            <a:r>
              <a:rPr lang="en-US" sz="1800" dirty="0" smtClean="0"/>
              <a:t>Signal = Sum of all cells fired</a:t>
            </a:r>
          </a:p>
          <a:p>
            <a:pPr lvl="1"/>
            <a:r>
              <a:rPr lang="en-US" sz="1800" dirty="0" smtClean="0"/>
              <a:t>Devices compact, insensitive to B-field </a:t>
            </a:r>
            <a:br>
              <a:rPr lang="en-US" sz="1800" dirty="0" smtClean="0"/>
            </a:br>
            <a:r>
              <a:rPr lang="en-US" sz="1800" dirty="0" smtClean="0"/>
              <a:t>low bias voltage</a:t>
            </a:r>
          </a:p>
          <a:p>
            <a:pPr lvl="1"/>
            <a:endParaRPr lang="en-US" altLang="ja-JP" sz="1400" b="0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FFFFFF"/>
                </a:solidFill>
              </a:rPr>
              <a:t>The availability of </a:t>
            </a:r>
            <a:r>
              <a:rPr lang="en-US" sz="2000" dirty="0" err="1" smtClean="0">
                <a:solidFill>
                  <a:srgbClr val="FFFFFF"/>
                </a:solidFill>
              </a:rPr>
              <a:t>PPDs</a:t>
            </a:r>
            <a:r>
              <a:rPr lang="en-US" sz="2000" dirty="0" smtClean="0">
                <a:solidFill>
                  <a:srgbClr val="FFFFFF"/>
                </a:solidFill>
              </a:rPr>
              <a:t> has opened </a:t>
            </a:r>
            <a:br>
              <a:rPr lang="en-US" sz="2000" dirty="0" smtClean="0">
                <a:solidFill>
                  <a:srgbClr val="FFFFFF"/>
                </a:solidFill>
              </a:rPr>
            </a:br>
            <a:r>
              <a:rPr lang="en-US" sz="2000" dirty="0" smtClean="0">
                <a:solidFill>
                  <a:srgbClr val="FFFFFF"/>
                </a:solidFill>
              </a:rPr>
              <a:t>up many avenues that were until now</a:t>
            </a:r>
            <a:br>
              <a:rPr lang="en-US" sz="2000" dirty="0" smtClean="0">
                <a:solidFill>
                  <a:srgbClr val="FFFFFF"/>
                </a:solidFill>
              </a:rPr>
            </a:br>
            <a:r>
              <a:rPr lang="en-US" sz="2000" dirty="0" smtClean="0">
                <a:solidFill>
                  <a:srgbClr val="FFFFFF"/>
                </a:solidFill>
              </a:rPr>
              <a:t>closed</a:t>
            </a:r>
          </a:p>
          <a:p>
            <a:pPr>
              <a:lnSpc>
                <a:spcPct val="80000"/>
              </a:lnSpc>
            </a:pPr>
            <a:endParaRPr lang="en-US" sz="2000" dirty="0" smtClean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FFFFFF"/>
                </a:solidFill>
              </a:rPr>
              <a:t>Developed general facility for </a:t>
            </a:r>
            <a:br>
              <a:rPr lang="en-US" sz="2000" dirty="0" smtClean="0">
                <a:solidFill>
                  <a:srgbClr val="FFFFFF"/>
                </a:solidFill>
              </a:rPr>
            </a:br>
            <a:r>
              <a:rPr lang="en-US" sz="2000" dirty="0" smtClean="0">
                <a:solidFill>
                  <a:srgbClr val="FFFFFF"/>
                </a:solidFill>
              </a:rPr>
              <a:t>characterization of </a:t>
            </a:r>
            <a:r>
              <a:rPr lang="en-US" sz="2000" dirty="0" err="1" smtClean="0">
                <a:solidFill>
                  <a:srgbClr val="FFFFFF"/>
                </a:solidFill>
              </a:rPr>
              <a:t>PPDs</a:t>
            </a:r>
            <a:endParaRPr lang="en-US" sz="2000" dirty="0" smtClean="0">
              <a:solidFill>
                <a:srgbClr val="FFFFFF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1800" dirty="0" smtClean="0">
                <a:solidFill>
                  <a:srgbClr val="FFFFFF"/>
                </a:solidFill>
              </a:rPr>
              <a:t>Dark and photo response  </a:t>
            </a:r>
          </a:p>
          <a:p>
            <a:pPr>
              <a:lnSpc>
                <a:spcPct val="80000"/>
              </a:lnSpc>
            </a:pPr>
            <a:endParaRPr lang="en-US" sz="2000" dirty="0" smtClean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buNone/>
            </a:pPr>
            <a:endParaRPr lang="en-US" altLang="ja-JP" sz="2000" dirty="0" smtClean="0">
              <a:ea typeface="ＭＳ Ｐゴシック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01E0AE1-FAE2-496B-940A-858807E37D82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68"/>
          <p:cNvPicPr>
            <a:picLocks noChangeAspect="1" noChangeArrowheads="1"/>
          </p:cNvPicPr>
          <p:nvPr/>
        </p:nvPicPr>
        <p:blipFill>
          <a:blip r:embed="rId3" cstate="print"/>
          <a:srcRect l="5128"/>
          <a:stretch>
            <a:fillRect/>
          </a:stretch>
        </p:blipFill>
        <p:spPr bwMode="auto">
          <a:xfrm>
            <a:off x="6585045" y="1309688"/>
            <a:ext cx="2482755" cy="1966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6172200" y="3505200"/>
          <a:ext cx="2867025" cy="2352755"/>
        </p:xfrm>
        <a:graphic>
          <a:graphicData uri="http://schemas.openxmlformats.org/presentationml/2006/ole">
            <p:oleObj spid="_x0000_s1026" name="ビットマップ イメージ" r:id="rId4" imgW="7973538" imgH="621116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KA12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Our KA12 budget presentations have two components </a:t>
            </a:r>
          </a:p>
          <a:p>
            <a:pPr lvl="1"/>
            <a:r>
              <a:rPr lang="en-US" dirty="0" smtClean="0"/>
              <a:t>Existing support for the scientific leadership in the development of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detector concepts and new detector technologies</a:t>
            </a:r>
          </a:p>
          <a:p>
            <a:pPr lvl="1"/>
            <a:r>
              <a:rPr lang="en-US" dirty="0" smtClean="0"/>
              <a:t>Request for additional support in future years, mainly in the area of simulation, for the development of a physics and detector program for the Muon Collider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8" name="Content Placeholder 5"/>
          <p:cNvGraphicFramePr>
            <a:graphicFrameLocks noChangeAspect="1"/>
          </p:cNvGraphicFramePr>
          <p:nvPr/>
        </p:nvGraphicFramePr>
        <p:xfrm>
          <a:off x="2895600" y="3276600"/>
          <a:ext cx="4572000" cy="3272589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Scintillator</a:t>
            </a:r>
            <a:r>
              <a:rPr lang="en-US" dirty="0" smtClean="0"/>
              <a:t> Application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0" y="838200"/>
            <a:ext cx="6400800" cy="5638800"/>
          </a:xfrm>
        </p:spPr>
        <p:txBody>
          <a:bodyPr/>
          <a:lstStyle/>
          <a:p>
            <a:r>
              <a:rPr lang="en-US" sz="2000" dirty="0" smtClean="0"/>
              <a:t>Studied, within the context of the </a:t>
            </a:r>
            <a:r>
              <a:rPr lang="en-US" sz="2000" dirty="0" err="1" smtClean="0"/>
              <a:t>SiD</a:t>
            </a:r>
            <a:r>
              <a:rPr lang="en-US" sz="2000" dirty="0" smtClean="0"/>
              <a:t> detector, the applicability for muon detector system </a:t>
            </a:r>
          </a:p>
          <a:p>
            <a:r>
              <a:rPr lang="en-US" sz="2000" dirty="0" smtClean="0"/>
              <a:t>Double strip tested in test beam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2"/>
          <a:srcRect r="51405"/>
          <a:stretch>
            <a:fillRect/>
          </a:stretch>
        </p:blipFill>
        <p:spPr bwMode="auto">
          <a:xfrm>
            <a:off x="133686" y="914400"/>
            <a:ext cx="1813984" cy="42386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76200" y="990600"/>
            <a:ext cx="1813524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Minos</a:t>
            </a:r>
            <a:r>
              <a:rPr lang="en-US" sz="1600" dirty="0" smtClean="0"/>
              <a:t> die </a:t>
            </a:r>
            <a:br>
              <a:rPr lang="en-US" sz="1600" dirty="0" smtClean="0"/>
            </a:br>
            <a:r>
              <a:rPr lang="en-US" sz="1600" dirty="0" smtClean="0"/>
              <a:t>extruded </a:t>
            </a:r>
            <a:r>
              <a:rPr lang="en-US" sz="1600" dirty="0" err="1" smtClean="0"/>
              <a:t>scint</a:t>
            </a:r>
            <a:r>
              <a:rPr lang="en-US" sz="1600" dirty="0" smtClean="0"/>
              <a:t>.</a:t>
            </a:r>
          </a:p>
          <a:p>
            <a:pPr algn="ctr"/>
            <a:r>
              <a:rPr lang="en-US" sz="1600" dirty="0" smtClean="0"/>
              <a:t>361x4.1x1cm</a:t>
            </a:r>
            <a:r>
              <a:rPr lang="en-US" sz="1600" baseline="30000" dirty="0" smtClean="0"/>
              <a:t>3</a:t>
            </a:r>
          </a:p>
          <a:p>
            <a:pPr algn="ctr"/>
            <a:r>
              <a:rPr lang="en-US" sz="1600" dirty="0" smtClean="0"/>
              <a:t>WLS + </a:t>
            </a:r>
            <a:r>
              <a:rPr lang="en-US" sz="1600" dirty="0" err="1" smtClean="0"/>
              <a:t>SiPM</a:t>
            </a:r>
            <a:endParaRPr lang="en-US" sz="1600" dirty="0"/>
          </a:p>
        </p:txBody>
      </p:sp>
      <p:grpSp>
        <p:nvGrpSpPr>
          <p:cNvPr id="39" name="Group 12"/>
          <p:cNvGrpSpPr>
            <a:grpSpLocks noChangeAspect="1"/>
          </p:cNvGrpSpPr>
          <p:nvPr/>
        </p:nvGrpSpPr>
        <p:grpSpPr bwMode="auto">
          <a:xfrm>
            <a:off x="76201" y="5181607"/>
            <a:ext cx="2148840" cy="1262624"/>
            <a:chOff x="5029200" y="3962400"/>
            <a:chExt cx="3733800" cy="2193925"/>
          </a:xfrm>
        </p:grpSpPr>
        <p:pic>
          <p:nvPicPr>
            <p:cNvPr id="40" name="Picture 21"/>
            <p:cNvPicPr>
              <a:picLocks noChangeAspect="1" noChangeArrowheads="1"/>
            </p:cNvPicPr>
            <p:nvPr/>
          </p:nvPicPr>
          <p:blipFill>
            <a:blip r:embed="rId3"/>
            <a:srcRect r="25758"/>
            <a:stretch>
              <a:fillRect/>
            </a:stretch>
          </p:blipFill>
          <p:spPr bwMode="auto">
            <a:xfrm>
              <a:off x="5029200" y="3962400"/>
              <a:ext cx="3733800" cy="219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TextBox 12"/>
            <p:cNvSpPr txBox="1">
              <a:spLocks noChangeArrowheads="1"/>
            </p:cNvSpPr>
            <p:nvPr/>
          </p:nvSpPr>
          <p:spPr bwMode="auto">
            <a:xfrm>
              <a:off x="6705601" y="4114801"/>
              <a:ext cx="1981200" cy="90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AEAEA"/>
                </a:buClr>
                <a:buSzPct val="100000"/>
                <a:buFont typeface="Arial" charset="0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1.2 mm Kuraray WLS fiber</a:t>
              </a:r>
            </a:p>
            <a:p>
              <a:pPr marL="0" marR="0" lvl="0" indent="0" defTabSz="914400" eaLnBrk="0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AEAEA"/>
                </a:buClr>
                <a:buSzPct val="100000"/>
                <a:buFont typeface="Arial" charset="0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1.2mm </a:t>
              </a:r>
              <a:r>
                <a:rPr kumimoji="0" lang="en-US" sz="10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SiPM</a:t>
              </a: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          </a:t>
              </a:r>
            </a:p>
          </p:txBody>
        </p:sp>
      </p:grpSp>
      <p:pic>
        <p:nvPicPr>
          <p:cNvPr id="58" name="Picture 2" descr="run5045-6_pretty3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23688" y="3429000"/>
            <a:ext cx="4329712" cy="2936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9" name="Straight Arrow Connector 58"/>
          <p:cNvCxnSpPr/>
          <p:nvPr/>
        </p:nvCxnSpPr>
        <p:spPr>
          <a:xfrm rot="10800000">
            <a:off x="5957466" y="4325590"/>
            <a:ext cx="595734" cy="170209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60000"/>
                <a:lumOff val="40000"/>
              </a:schemeClr>
            </a:solidFill>
            <a:prstDash val="solid"/>
            <a:tailEnd type="arrow"/>
          </a:ln>
          <a:effectLst/>
        </p:spPr>
      </p:cxnSp>
      <p:cxnSp>
        <p:nvCxnSpPr>
          <p:cNvPr id="60" name="Straight Arrow Connector 59"/>
          <p:cNvCxnSpPr/>
          <p:nvPr/>
        </p:nvCxnSpPr>
        <p:spPr>
          <a:xfrm rot="10800000">
            <a:off x="5334001" y="5248894"/>
            <a:ext cx="425525" cy="85105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61" name="TextBox 13"/>
          <p:cNvSpPr txBox="1">
            <a:spLocks noChangeArrowheads="1"/>
          </p:cNvSpPr>
          <p:nvPr/>
        </p:nvSpPr>
        <p:spPr bwMode="auto">
          <a:xfrm flipH="1">
            <a:off x="5440681" y="5171466"/>
            <a:ext cx="1148916" cy="69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EAEAEA"/>
              </a:buClr>
              <a:buSzPct val="100000"/>
              <a:buFont typeface="Arial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FAR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end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/>
            </a:r>
            <a:b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~7m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from beam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3" name="TextBox 16"/>
          <p:cNvSpPr txBox="1">
            <a:spLocks noChangeArrowheads="1"/>
          </p:cNvSpPr>
          <p:nvPr/>
        </p:nvSpPr>
        <p:spPr bwMode="auto">
          <a:xfrm>
            <a:off x="4038600" y="3670968"/>
            <a:ext cx="866887" cy="437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EAEAEA"/>
              </a:buClr>
              <a:buSzPct val="100000"/>
              <a:buFont typeface="Arial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Peds</a:t>
            </a:r>
            <a:r>
              <a:rPr lang="en-US" sz="1200" kern="0" dirty="0" smtClean="0">
                <a:solidFill>
                  <a:srgbClr val="000000"/>
                </a:solidFill>
              </a:rPr>
              <a:t> +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dark </a:t>
            </a:r>
            <a:r>
              <a:rPr lang="en-US" sz="1200" kern="0" dirty="0" err="1" smtClean="0">
                <a:solidFill>
                  <a:srgbClr val="000000"/>
                </a:solidFill>
              </a:rPr>
              <a:t>cnt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4" name="TextBox 17"/>
          <p:cNvSpPr txBox="1">
            <a:spLocks noChangeArrowheads="1"/>
          </p:cNvSpPr>
          <p:nvPr/>
        </p:nvSpPr>
        <p:spPr bwMode="auto">
          <a:xfrm>
            <a:off x="4291765" y="4535359"/>
            <a:ext cx="127657" cy="19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EAEAEA"/>
              </a:buClr>
              <a:buSzPct val="100000"/>
              <a:buFont typeface="Arial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" name="TextBox 22"/>
          <p:cNvSpPr txBox="1">
            <a:spLocks noChangeArrowheads="1"/>
          </p:cNvSpPr>
          <p:nvPr/>
        </p:nvSpPr>
        <p:spPr bwMode="auto">
          <a:xfrm>
            <a:off x="6369727" y="3467573"/>
            <a:ext cx="869273" cy="266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EAEAEA"/>
              </a:buClr>
              <a:buSzPct val="100000"/>
              <a:buFont typeface="Arial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/20/2010</a:t>
            </a:r>
          </a:p>
        </p:txBody>
      </p:sp>
      <p:sp>
        <p:nvSpPr>
          <p:cNvPr id="67" name="TextBox 13"/>
          <p:cNvSpPr txBox="1">
            <a:spLocks noChangeArrowheads="1"/>
          </p:cNvSpPr>
          <p:nvPr/>
        </p:nvSpPr>
        <p:spPr bwMode="auto">
          <a:xfrm flipH="1">
            <a:off x="6325378" y="4114800"/>
            <a:ext cx="1370822" cy="69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EAEAEA"/>
              </a:buClr>
              <a:buSzPct val="100000"/>
              <a:buFont typeface="Arial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NEAR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end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/>
            </a:r>
            <a:b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~10cm from beam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8" name="TextBox 24"/>
          <p:cNvSpPr txBox="1">
            <a:spLocks noChangeArrowheads="1"/>
          </p:cNvSpPr>
          <p:nvPr/>
        </p:nvSpPr>
        <p:spPr bwMode="auto">
          <a:xfrm>
            <a:off x="4547080" y="4067284"/>
            <a:ext cx="170210" cy="19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EAEAEA"/>
              </a:buClr>
              <a:buSzPct val="100000"/>
              <a:buFont typeface="Arial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4</a:t>
            </a:r>
          </a:p>
        </p:txBody>
      </p:sp>
      <p:sp>
        <p:nvSpPr>
          <p:cNvPr id="69" name="TextBox 25"/>
          <p:cNvSpPr txBox="1">
            <a:spLocks noChangeArrowheads="1"/>
          </p:cNvSpPr>
          <p:nvPr/>
        </p:nvSpPr>
        <p:spPr bwMode="auto">
          <a:xfrm>
            <a:off x="4376870" y="4705568"/>
            <a:ext cx="170210" cy="19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EAEAEA"/>
              </a:buClr>
              <a:buSzPct val="100000"/>
              <a:buFont typeface="Arial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70" name="TextBox 26"/>
          <p:cNvSpPr txBox="1">
            <a:spLocks noChangeArrowheads="1"/>
          </p:cNvSpPr>
          <p:nvPr/>
        </p:nvSpPr>
        <p:spPr bwMode="auto">
          <a:xfrm>
            <a:off x="4759842" y="3854523"/>
            <a:ext cx="170210" cy="19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EAEAEA"/>
              </a:buClr>
              <a:buSzPct val="100000"/>
              <a:buFont typeface="Arial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71" name="TextBox 28"/>
          <p:cNvSpPr txBox="1">
            <a:spLocks noChangeArrowheads="1"/>
          </p:cNvSpPr>
          <p:nvPr/>
        </p:nvSpPr>
        <p:spPr bwMode="auto">
          <a:xfrm>
            <a:off x="5015157" y="4577911"/>
            <a:ext cx="170210" cy="19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EAEAEA"/>
              </a:buClr>
              <a:buSzPct val="100000"/>
              <a:buFont typeface="Arial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9</a:t>
            </a:r>
          </a:p>
        </p:txBody>
      </p:sp>
      <p:sp>
        <p:nvSpPr>
          <p:cNvPr id="72" name="TextBox 29"/>
          <p:cNvSpPr txBox="1">
            <a:spLocks noChangeArrowheads="1"/>
          </p:cNvSpPr>
          <p:nvPr/>
        </p:nvSpPr>
        <p:spPr bwMode="auto">
          <a:xfrm>
            <a:off x="5029200" y="3848573"/>
            <a:ext cx="487081" cy="266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EAEAEA"/>
              </a:buClr>
              <a:buSzPct val="100000"/>
              <a:buFont typeface="Arial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12</a:t>
            </a:r>
          </a:p>
        </p:txBody>
      </p:sp>
      <p:sp>
        <p:nvSpPr>
          <p:cNvPr id="73" name="TextBox 30"/>
          <p:cNvSpPr txBox="1">
            <a:spLocks noChangeArrowheads="1"/>
          </p:cNvSpPr>
          <p:nvPr/>
        </p:nvSpPr>
        <p:spPr bwMode="auto">
          <a:xfrm>
            <a:off x="5577243" y="3886200"/>
            <a:ext cx="518757" cy="266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EAEAEA"/>
              </a:buClr>
              <a:buSzPct val="100000"/>
              <a:buFont typeface="Arial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16</a:t>
            </a:r>
          </a:p>
        </p:txBody>
      </p:sp>
      <p:grpSp>
        <p:nvGrpSpPr>
          <p:cNvPr id="92" name="Group 17"/>
          <p:cNvGrpSpPr>
            <a:grpSpLocks/>
          </p:cNvGrpSpPr>
          <p:nvPr/>
        </p:nvGrpSpPr>
        <p:grpSpPr bwMode="auto">
          <a:xfrm>
            <a:off x="3859901" y="2267007"/>
            <a:ext cx="4369699" cy="576557"/>
            <a:chOff x="304800" y="2209800"/>
            <a:chExt cx="8229599" cy="1085850"/>
          </a:xfrm>
        </p:grpSpPr>
        <p:grpSp>
          <p:nvGrpSpPr>
            <p:cNvPr id="100" name="Group 11"/>
            <p:cNvGrpSpPr>
              <a:grpSpLocks/>
            </p:cNvGrpSpPr>
            <p:nvPr/>
          </p:nvGrpSpPr>
          <p:grpSpPr bwMode="auto">
            <a:xfrm>
              <a:off x="304800" y="2209800"/>
              <a:ext cx="7772399" cy="1085850"/>
              <a:chOff x="762000" y="2209800"/>
              <a:chExt cx="7772399" cy="1085850"/>
            </a:xfrm>
          </p:grpSpPr>
          <p:sp>
            <p:nvSpPr>
              <p:cNvPr id="105" name="Rectangle 104"/>
              <p:cNvSpPr/>
              <p:nvPr/>
            </p:nvSpPr>
            <p:spPr>
              <a:xfrm>
                <a:off x="762000" y="2209800"/>
                <a:ext cx="7772399" cy="533400"/>
              </a:xfrm>
              <a:prstGeom prst="rect">
                <a:avLst/>
              </a:prstGeom>
              <a:solidFill>
                <a:srgbClr val="1F497D">
                  <a:lumMod val="40000"/>
                  <a:lumOff val="6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762000" y="2762250"/>
                <a:ext cx="7772399" cy="533400"/>
              </a:xfrm>
              <a:prstGeom prst="rect">
                <a:avLst/>
              </a:prstGeom>
              <a:solidFill>
                <a:srgbClr val="FFC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1" name="Block Arc 100"/>
            <p:cNvSpPr/>
            <p:nvPr/>
          </p:nvSpPr>
          <p:spPr>
            <a:xfrm rot="5400000">
              <a:off x="7581899" y="2324100"/>
              <a:ext cx="1066800" cy="838200"/>
            </a:xfrm>
            <a:prstGeom prst="blockArc">
              <a:avLst>
                <a:gd name="adj1" fmla="val 10800000"/>
                <a:gd name="adj2" fmla="val 0"/>
                <a:gd name="adj3" fmla="val 50000"/>
              </a:avLst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Block Arc 10"/>
            <p:cNvSpPr/>
            <p:nvPr/>
          </p:nvSpPr>
          <p:spPr>
            <a:xfrm rot="5400000">
              <a:off x="7924799" y="2514600"/>
              <a:ext cx="457200" cy="457200"/>
            </a:xfrm>
            <a:prstGeom prst="blockArc">
              <a:avLst>
                <a:gd name="adj1" fmla="val 10800000"/>
                <a:gd name="adj2" fmla="val 156181"/>
                <a:gd name="adj3" fmla="val 4120"/>
              </a:avLst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03" name="Straight Connector 102"/>
            <p:cNvCxnSpPr>
              <a:stCxn id="105" idx="1"/>
              <a:endCxn id="105" idx="3"/>
            </p:cNvCxnSpPr>
            <p:nvPr/>
          </p:nvCxnSpPr>
          <p:spPr>
            <a:xfrm rot="10800000" flipH="1">
              <a:off x="304800" y="2476500"/>
              <a:ext cx="7772399" cy="1588"/>
            </a:xfrm>
            <a:prstGeom prst="line">
              <a:avLst/>
            </a:prstGeom>
            <a:noFill/>
            <a:ln w="127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04" name="Straight Connector 103"/>
            <p:cNvCxnSpPr/>
            <p:nvPr/>
          </p:nvCxnSpPr>
          <p:spPr>
            <a:xfrm rot="10800000" flipH="1">
              <a:off x="304800" y="3009900"/>
              <a:ext cx="7772399" cy="1588"/>
            </a:xfrm>
            <a:prstGeom prst="line">
              <a:avLst/>
            </a:prstGeom>
            <a:noFill/>
            <a:ln w="127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sp>
        <p:nvSpPr>
          <p:cNvPr id="93" name="Donut 92"/>
          <p:cNvSpPr/>
          <p:nvPr/>
        </p:nvSpPr>
        <p:spPr>
          <a:xfrm>
            <a:off x="6456939" y="2347927"/>
            <a:ext cx="121381" cy="121380"/>
          </a:xfrm>
          <a:prstGeom prst="donut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TextBox 31"/>
          <p:cNvSpPr txBox="1">
            <a:spLocks noChangeArrowheads="1"/>
          </p:cNvSpPr>
          <p:nvPr/>
        </p:nvSpPr>
        <p:spPr bwMode="auto">
          <a:xfrm>
            <a:off x="3657600" y="2307467"/>
            <a:ext cx="30008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A</a:t>
            </a:r>
          </a:p>
        </p:txBody>
      </p:sp>
      <p:sp>
        <p:nvSpPr>
          <p:cNvPr id="95" name="Rectangle 32"/>
          <p:cNvSpPr>
            <a:spLocks noChangeArrowheads="1"/>
          </p:cNvSpPr>
          <p:nvPr/>
        </p:nvSpPr>
        <p:spPr bwMode="auto">
          <a:xfrm>
            <a:off x="3657600" y="2590688"/>
            <a:ext cx="27875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B</a:t>
            </a:r>
          </a:p>
        </p:txBody>
      </p:sp>
      <p:cxnSp>
        <p:nvCxnSpPr>
          <p:cNvPr id="96" name="Straight Arrow Connector 95"/>
          <p:cNvCxnSpPr/>
          <p:nvPr/>
        </p:nvCxnSpPr>
        <p:spPr>
          <a:xfrm>
            <a:off x="3859901" y="3103659"/>
            <a:ext cx="4126938" cy="843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arrow"/>
            <a:tailEnd type="arrow"/>
          </a:ln>
          <a:effectLst/>
        </p:spPr>
      </p:cxnSp>
      <p:sp>
        <p:nvSpPr>
          <p:cNvPr id="97" name="TextBox 39"/>
          <p:cNvSpPr txBox="1">
            <a:spLocks noChangeArrowheads="1"/>
          </p:cNvSpPr>
          <p:nvPr/>
        </p:nvSpPr>
        <p:spPr bwMode="auto">
          <a:xfrm>
            <a:off x="4773864" y="2806032"/>
            <a:ext cx="9280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x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=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0.1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m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98" name="TextBox 40"/>
          <p:cNvSpPr txBox="1">
            <a:spLocks noChangeArrowheads="1"/>
          </p:cNvSpPr>
          <p:nvPr/>
        </p:nvSpPr>
        <p:spPr bwMode="auto">
          <a:xfrm>
            <a:off x="6287512" y="3045023"/>
            <a:ext cx="88159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L = 3.6m</a:t>
            </a:r>
          </a:p>
        </p:txBody>
      </p:sp>
      <p:cxnSp>
        <p:nvCxnSpPr>
          <p:cNvPr id="99" name="Straight Arrow Connector 98"/>
          <p:cNvCxnSpPr/>
          <p:nvPr/>
        </p:nvCxnSpPr>
        <p:spPr>
          <a:xfrm>
            <a:off x="3873269" y="2968554"/>
            <a:ext cx="914400" cy="843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arrow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PPD Readout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914400"/>
            <a:ext cx="7239000" cy="5638800"/>
          </a:xfrm>
        </p:spPr>
        <p:txBody>
          <a:bodyPr/>
          <a:lstStyle/>
          <a:p>
            <a:r>
              <a:rPr lang="en-US" sz="2000" dirty="0" smtClean="0"/>
              <a:t>Developed TB4 (test beam 4-channel) readout 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  <a:latin typeface="Comic Sans MS" charset="0"/>
              </a:rPr>
              <a:t>12bit ADC (large dynamic range)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  <a:latin typeface="Comic Sans MS" charset="0"/>
              </a:rPr>
              <a:t>212 MSPS (4.7ns) 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  <a:latin typeface="Comic Sans MS" charset="0"/>
              </a:rPr>
              <a:t>~100MHz bandwidth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  <a:latin typeface="Comic Sans MS" charset="0"/>
              </a:rPr>
              <a:t>Bipolar signals 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  <a:latin typeface="Comic Sans MS" charset="0"/>
              </a:rPr>
              <a:t>USB setup, readout Ethernet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</a:rPr>
              <a:t>On-board bias generation 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</a:rPr>
              <a:t>Allows for online signal processing</a:t>
            </a:r>
          </a:p>
          <a:p>
            <a:endParaRPr lang="en-US" sz="2000" dirty="0" smtClean="0"/>
          </a:p>
          <a:p>
            <a:r>
              <a:rPr lang="en-US" sz="2000" dirty="0" smtClean="0"/>
              <a:t>Used by collaborators at Notre </a:t>
            </a:r>
            <a:br>
              <a:rPr lang="en-US" sz="2000" dirty="0" smtClean="0"/>
            </a:br>
            <a:r>
              <a:rPr lang="en-US" sz="2000" dirty="0" smtClean="0"/>
              <a:t>Dame, WSU, Munich, </a:t>
            </a:r>
            <a:r>
              <a:rPr lang="en-US" sz="2000" dirty="0" err="1" smtClean="0"/>
              <a:t>Shinshu</a:t>
            </a:r>
            <a:r>
              <a:rPr lang="en-US" sz="2000" dirty="0" smtClean="0"/>
              <a:t>, …  </a:t>
            </a:r>
          </a:p>
          <a:p>
            <a:endParaRPr lang="en-US" sz="2000" dirty="0" smtClean="0"/>
          </a:p>
          <a:p>
            <a:r>
              <a:rPr lang="en-US" sz="2000" dirty="0" smtClean="0"/>
              <a:t>Developing plans for dedicated </a:t>
            </a:r>
            <a:br>
              <a:rPr lang="en-US" sz="2000" dirty="0" smtClean="0"/>
            </a:br>
            <a:r>
              <a:rPr lang="en-US" sz="2000" dirty="0" smtClean="0"/>
              <a:t>ASIC for PPD readout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rcRect l="41667" t="19257" r="13542" b="24725"/>
          <a:stretch>
            <a:fillRect/>
          </a:stretch>
        </p:blipFill>
        <p:spPr bwMode="auto">
          <a:xfrm>
            <a:off x="5612607" y="3733800"/>
            <a:ext cx="337899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/>
          <a:srcRect l="2499" t="11667" r="20000" b="5000"/>
          <a:stretch>
            <a:fillRect/>
          </a:stretch>
        </p:blipFill>
        <p:spPr bwMode="auto">
          <a:xfrm>
            <a:off x="5715000" y="914400"/>
            <a:ext cx="321259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6096000" y="4038600"/>
            <a:ext cx="2895600" cy="1697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EAEAEA"/>
              </a:buClr>
              <a:buSzPct val="100000"/>
              <a:buFont typeface="Arial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</a:rPr>
              <a:t>180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</a:rPr>
              <a:t>digitizations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</a:rPr>
              <a:t> *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</a:rPr>
              <a:t>4.708ns</a:t>
            </a:r>
            <a:endParaRPr lang="en-US" sz="1400" kern="0" dirty="0" smtClean="0">
              <a:solidFill>
                <a:srgbClr val="000000"/>
              </a:solidFill>
              <a:latin typeface="Comic Sans MS" charset="0"/>
            </a:endParaRPr>
          </a:p>
          <a:p>
            <a:pPr marL="0" marR="0" lvl="0" indent="0" defTabSz="914400" eaLnBrk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EAEAEA"/>
              </a:buClr>
              <a:buSzPct val="100000"/>
              <a:buFont typeface="Arial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</a:rPr>
              <a:t>i.e.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</a:rPr>
              <a:t>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</a:rPr>
              <a:t>847ns </a:t>
            </a:r>
          </a:p>
          <a:p>
            <a:pPr marL="0" marR="0" lvl="0" indent="0" defTabSz="914400" eaLnBrk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EAEAEA"/>
              </a:buClr>
              <a:buSzPct val="100000"/>
              <a:buFont typeface="Arial" charset="0"/>
              <a:buNone/>
              <a:tabLst/>
              <a:defRPr/>
            </a:pPr>
            <a:endParaRPr lang="en-US" sz="1400" kern="0" dirty="0" smtClean="0">
              <a:solidFill>
                <a:srgbClr val="000000"/>
              </a:solidFill>
              <a:latin typeface="Comic Sans MS" charset="0"/>
            </a:endParaRPr>
          </a:p>
          <a:p>
            <a:pPr marL="0" marR="0" lvl="0" indent="0" defTabSz="914400" eaLnBrk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EAEAEA"/>
              </a:buClr>
              <a:buSzPct val="100000"/>
              <a:buFont typeface="Arial" charset="0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</a:endParaRPr>
          </a:p>
          <a:p>
            <a:pPr marL="0" marR="0" lvl="0" indent="0" defTabSz="914400" eaLnBrk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EAEAEA"/>
              </a:buClr>
              <a:buSzPct val="100000"/>
              <a:buFont typeface="Arial" charset="0"/>
              <a:buNone/>
              <a:tabLst/>
              <a:defRPr/>
            </a:pPr>
            <a:endParaRPr lang="en-US" sz="1400" kern="0" dirty="0" smtClean="0">
              <a:solidFill>
                <a:srgbClr val="000000"/>
              </a:solidFill>
              <a:latin typeface="Comic Sans MS" charset="0"/>
            </a:endParaRPr>
          </a:p>
          <a:p>
            <a:pPr marL="0" marR="0" lvl="0" indent="0" defTabSz="914400" eaLnBrk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EAEAEA"/>
              </a:buClr>
              <a:buSzPct val="100000"/>
              <a:buFont typeface="Arial" charset="0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</a:endParaRPr>
          </a:p>
          <a:p>
            <a:pPr marL="0" marR="0" lvl="0" indent="0" defTabSz="914400" eaLnBrk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EAEAEA"/>
              </a:buClr>
              <a:buSzPct val="100000"/>
              <a:buFont typeface="Arial" charset="0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</a:endParaRPr>
          </a:p>
          <a:p>
            <a:pPr marL="0" marR="0" lvl="0" indent="0" defTabSz="914400" eaLnBrk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EAEAEA"/>
              </a:buClr>
              <a:buSzPct val="100000"/>
              <a:buFont typeface="Arial" charset="0"/>
              <a:buNone/>
              <a:tabLst/>
              <a:defRPr/>
            </a:pPr>
            <a:r>
              <a:rPr lang="en-US" sz="1400" kern="0" dirty="0" smtClean="0">
                <a:solidFill>
                  <a:srgbClr val="000000"/>
                </a:solidFill>
                <a:latin typeface="Comic Sans MS" charset="0"/>
              </a:rPr>
              <a:t>Digital scope per channel!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143000" y="2590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Dual Readout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castleinthesky-x.jpg"/>
          <p:cNvPicPr>
            <a:picLocks noChangeAspect="1"/>
          </p:cNvPicPr>
          <p:nvPr/>
        </p:nvPicPr>
        <p:blipFill>
          <a:blip r:embed="rId2"/>
          <a:srcRect l="9259" b="7407"/>
          <a:stretch>
            <a:fillRect/>
          </a:stretch>
        </p:blipFill>
        <p:spPr>
          <a:xfrm>
            <a:off x="76200" y="4038600"/>
            <a:ext cx="3309636" cy="25328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6400" y="5410200"/>
            <a:ext cx="3581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Key scientists: </a:t>
            </a:r>
            <a:br>
              <a:rPr lang="en-US" sz="1800" dirty="0" smtClean="0"/>
            </a:br>
            <a:r>
              <a:rPr lang="en-US" sz="1800" dirty="0" smtClean="0"/>
              <a:t>Marcel Demarteau, Gene Fisk, </a:t>
            </a:r>
            <a:br>
              <a:rPr lang="en-US" sz="1800" dirty="0" smtClean="0"/>
            </a:br>
            <a:r>
              <a:rPr lang="en-US" sz="1800" dirty="0" smtClean="0"/>
              <a:t>Adam Para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Absorption Hadron Calorimetry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914400"/>
            <a:ext cx="7239000" cy="54102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Total absorption calorimetry </a:t>
            </a:r>
            <a:br>
              <a:rPr lang="en-US" sz="2000" dirty="0" smtClean="0"/>
            </a:br>
            <a:r>
              <a:rPr lang="en-US" sz="2000" dirty="0" smtClean="0"/>
              <a:t>proven to be highly successful </a:t>
            </a:r>
            <a:br>
              <a:rPr lang="en-US" sz="2000" dirty="0" smtClean="0"/>
            </a:br>
            <a:r>
              <a:rPr lang="en-US" sz="2000" dirty="0" smtClean="0"/>
              <a:t>for EM calorimeters</a:t>
            </a:r>
          </a:p>
          <a:p>
            <a:pPr eaLnBrk="1" hangingPunct="1"/>
            <a:endParaRPr lang="en-US" sz="2000" dirty="0" smtClean="0"/>
          </a:p>
          <a:p>
            <a:pPr eaLnBrk="1" hangingPunct="1"/>
            <a:r>
              <a:rPr lang="en-US" sz="2000" dirty="0" smtClean="0"/>
              <a:t>Extend to hadron calorimeters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</a:rPr>
              <a:t>Photo-detectors (</a:t>
            </a:r>
            <a:r>
              <a:rPr lang="en-US" sz="1800" dirty="0" err="1" smtClean="0">
                <a:solidFill>
                  <a:srgbClr val="FFFF00"/>
                </a:solidFill>
              </a:rPr>
              <a:t>SiPM</a:t>
            </a:r>
            <a:r>
              <a:rPr lang="en-US" sz="1800" dirty="0" smtClean="0">
                <a:solidFill>
                  <a:srgbClr val="FFFF00"/>
                </a:solidFill>
              </a:rPr>
              <a:t>)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</a:rPr>
              <a:t>Dual readout 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</a:rPr>
              <a:t>Simulation and beam tests 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</a:rPr>
              <a:t>Dense radiators</a:t>
            </a:r>
          </a:p>
          <a:p>
            <a:pPr eaLnBrk="1" hangingPunct="1"/>
            <a:endParaRPr lang="en-US" sz="2000" dirty="0" smtClean="0"/>
          </a:p>
          <a:p>
            <a:pPr eaLnBrk="1" hangingPunct="1"/>
            <a:r>
              <a:rPr lang="en-US" sz="2000" dirty="0" smtClean="0"/>
              <a:t>International effort exploring material</a:t>
            </a:r>
            <a:br>
              <a:rPr lang="en-US" sz="2000" dirty="0" smtClean="0"/>
            </a:br>
            <a:r>
              <a:rPr lang="en-US" sz="2000" dirty="0" smtClean="0"/>
              <a:t>development</a:t>
            </a:r>
          </a:p>
          <a:p>
            <a:pPr lvl="1"/>
            <a:r>
              <a:rPr lang="en-US" sz="1600" dirty="0" smtClean="0">
                <a:solidFill>
                  <a:srgbClr val="FFFF00"/>
                </a:solidFill>
              </a:rPr>
              <a:t>3</a:t>
            </a:r>
            <a:r>
              <a:rPr lang="en-US" sz="1600" baseline="30000" dirty="0" smtClean="0">
                <a:solidFill>
                  <a:srgbClr val="FFFF00"/>
                </a:solidFill>
              </a:rPr>
              <a:t>rd</a:t>
            </a:r>
            <a:r>
              <a:rPr lang="en-US" sz="1600" dirty="0" smtClean="0">
                <a:solidFill>
                  <a:srgbClr val="FFFF00"/>
                </a:solidFill>
              </a:rPr>
              <a:t> workshop at IEEE, Knoxville </a:t>
            </a:r>
          </a:p>
          <a:p>
            <a:pPr lvl="1"/>
            <a:r>
              <a:rPr lang="en-US" sz="1600" dirty="0" smtClean="0">
                <a:solidFill>
                  <a:srgbClr val="FFFF00"/>
                </a:solidFill>
              </a:rPr>
              <a:t>Collaborative effort with </a:t>
            </a:r>
            <a:r>
              <a:rPr lang="en-US" sz="1600" dirty="0" err="1" smtClean="0">
                <a:solidFill>
                  <a:srgbClr val="FFFF00"/>
                </a:solidFill>
              </a:rPr>
              <a:t>scintillator</a:t>
            </a:r>
            <a:r>
              <a:rPr lang="en-US" sz="1600" dirty="0" smtClean="0">
                <a:solidFill>
                  <a:srgbClr val="FFFF00"/>
                </a:solidFill>
              </a:rPr>
              <a:t> facility </a:t>
            </a:r>
            <a:br>
              <a:rPr lang="en-US" sz="1600" dirty="0" smtClean="0">
                <a:solidFill>
                  <a:srgbClr val="FFFF00"/>
                </a:solidFill>
              </a:rPr>
            </a:br>
            <a:r>
              <a:rPr lang="en-US" sz="1600" dirty="0" smtClean="0">
                <a:solidFill>
                  <a:srgbClr val="FFFF00"/>
                </a:solidFill>
              </a:rPr>
              <a:t>and HEP at LBL</a:t>
            </a:r>
            <a:r>
              <a:rPr lang="en-US" sz="1600" dirty="0" smtClean="0"/>
              <a:t>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33</a:t>
            </a:fld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6172200" y="914400"/>
            <a:ext cx="2819400" cy="2247900"/>
            <a:chOff x="6143625" y="990600"/>
            <a:chExt cx="2819400" cy="224790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43625" y="990600"/>
              <a:ext cx="2819400" cy="2247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6448425" y="2757488"/>
              <a:ext cx="609600" cy="3048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algn="l" eaLnBrk="0" hangingPunct="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1400" b="1">
                  <a:solidFill>
                    <a:srgbClr val="000000"/>
                  </a:solidFill>
                  <a:latin typeface="Tahoma" pitchFamily="34" charset="0"/>
                </a:rPr>
                <a:t>NaI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89080" y="990600"/>
              <a:ext cx="12487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Crystal Ball</a:t>
              </a:r>
              <a:br>
                <a:rPr lang="en-US" sz="1200" dirty="0" smtClean="0">
                  <a:solidFill>
                    <a:srgbClr val="000000"/>
                  </a:solidFill>
                </a:rPr>
              </a:br>
              <a:r>
                <a:rPr lang="en-US" sz="1200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U</a:t>
              </a:r>
              <a:r>
                <a:rPr lang="en-US" sz="1200" dirty="0" smtClean="0">
                  <a:solidFill>
                    <a:srgbClr val="000000"/>
                  </a:solidFill>
                </a:rPr>
                <a:t>-spectroscopy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6193536" y="3429000"/>
            <a:ext cx="2798064" cy="2668355"/>
            <a:chOff x="4585431" y="2958350"/>
            <a:chExt cx="4061012" cy="3872754"/>
          </a:xfrm>
        </p:grpSpPr>
        <p:sp>
          <p:nvSpPr>
            <p:cNvPr id="31" name="Rectangle 30"/>
            <p:cNvSpPr/>
            <p:nvPr/>
          </p:nvSpPr>
          <p:spPr bwMode="auto">
            <a:xfrm>
              <a:off x="4585431" y="2958350"/>
              <a:ext cx="4061012" cy="3657600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  <p:pic>
          <p:nvPicPr>
            <p:cNvPr id="32" name="Content Placeholder 6" descr="W_Z_120.eps"/>
            <p:cNvPicPr>
              <a:picLocks noChangeAspect="1"/>
            </p:cNvPicPr>
            <p:nvPr/>
          </p:nvPicPr>
          <p:blipFill>
            <a:blip r:embed="rId3" cstate="print"/>
            <a:srcRect t="22040" b="11138"/>
            <a:stretch>
              <a:fillRect/>
            </a:stretch>
          </p:blipFill>
          <p:spPr>
            <a:xfrm>
              <a:off x="4588539" y="2998692"/>
              <a:ext cx="4051090" cy="3832412"/>
            </a:xfrm>
            <a:prstGeom prst="rect">
              <a:avLst/>
            </a:prstGeom>
          </p:spPr>
        </p:pic>
      </p:grpSp>
      <p:sp>
        <p:nvSpPr>
          <p:cNvPr id="33" name="TextBox 32"/>
          <p:cNvSpPr txBox="1"/>
          <p:nvPr/>
        </p:nvSpPr>
        <p:spPr>
          <a:xfrm>
            <a:off x="7473118" y="3388896"/>
            <a:ext cx="1594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W/Z separation in </a:t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en-US" sz="1400" dirty="0" err="1" smtClean="0">
                <a:solidFill>
                  <a:srgbClr val="000000"/>
                </a:solidFill>
              </a:rPr>
              <a:t>hadronic</a:t>
            </a:r>
            <a:r>
              <a:rPr lang="en-US" sz="1400" dirty="0" smtClean="0">
                <a:solidFill>
                  <a:srgbClr val="000000"/>
                </a:solidFill>
              </a:rPr>
              <a:t> decays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382000" y="5495760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</a:rPr>
              <a:t>m</a:t>
            </a:r>
            <a:r>
              <a:rPr lang="en-US" sz="1200" baseline="-25000" dirty="0" err="1" smtClean="0">
                <a:solidFill>
                  <a:srgbClr val="000000"/>
                </a:solidFill>
              </a:rPr>
              <a:t>W</a:t>
            </a:r>
            <a:endParaRPr lang="en-US" sz="1200" baseline="-25000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24600" y="5334000"/>
            <a:ext cx="377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</a:rPr>
              <a:t>m</a:t>
            </a:r>
            <a:r>
              <a:rPr lang="en-US" sz="1200" baseline="-25000" dirty="0" err="1" smtClean="0">
                <a:solidFill>
                  <a:srgbClr val="000000"/>
                </a:solidFill>
              </a:rPr>
              <a:t>Z</a:t>
            </a:r>
            <a:endParaRPr lang="en-US" sz="1200" baseline="-25000" dirty="0">
              <a:solidFill>
                <a:srgbClr val="0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23402" y="5833003"/>
            <a:ext cx="5005998" cy="72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smtClean="0">
                <a:solidFill>
                  <a:srgbClr val="FFFF00"/>
                </a:solidFill>
              </a:rPr>
              <a:t>Marcel Demarteau</a:t>
            </a:r>
            <a:r>
              <a:rPr lang="en-US" sz="1200" dirty="0" smtClean="0"/>
              <a:t>, Steve </a:t>
            </a:r>
            <a:r>
              <a:rPr lang="en-US" sz="1200" dirty="0" err="1" smtClean="0"/>
              <a:t>Derenzo</a:t>
            </a:r>
            <a:r>
              <a:rPr lang="en-US" sz="1200" dirty="0" smtClean="0"/>
              <a:t>, </a:t>
            </a:r>
            <a:r>
              <a:rPr lang="en-US" sz="1200" dirty="0" err="1" smtClean="0"/>
              <a:t>Auffray</a:t>
            </a:r>
            <a:r>
              <a:rPr lang="en-US" sz="1200" dirty="0" smtClean="0"/>
              <a:t> </a:t>
            </a:r>
            <a:r>
              <a:rPr lang="en-US" sz="1200" dirty="0" err="1" smtClean="0"/>
              <a:t>Etiennette</a:t>
            </a:r>
            <a:r>
              <a:rPr lang="en-US" sz="1200" dirty="0" smtClean="0"/>
              <a:t>, Jun Fang, </a:t>
            </a:r>
          </a:p>
          <a:p>
            <a:pPr algn="l"/>
            <a:r>
              <a:rPr lang="en-US" sz="1200" dirty="0" smtClean="0"/>
              <a:t>Alexander </a:t>
            </a:r>
            <a:r>
              <a:rPr lang="en-US" sz="1200" dirty="0" err="1" smtClean="0"/>
              <a:t>Gektin</a:t>
            </a:r>
            <a:r>
              <a:rPr lang="en-US" sz="1200" dirty="0" smtClean="0"/>
              <a:t>, Paul </a:t>
            </a:r>
            <a:r>
              <a:rPr lang="en-US" sz="1200" dirty="0" err="1" smtClean="0"/>
              <a:t>Lecoq</a:t>
            </a:r>
            <a:r>
              <a:rPr lang="en-US" sz="1200" dirty="0" smtClean="0"/>
              <a:t>, Michele </a:t>
            </a:r>
            <a:r>
              <a:rPr lang="en-US" sz="1200" dirty="0" err="1" smtClean="0"/>
              <a:t>Livan</a:t>
            </a:r>
            <a:r>
              <a:rPr lang="en-US" sz="1200" dirty="0" smtClean="0"/>
              <a:t>, William Moses,</a:t>
            </a:r>
          </a:p>
          <a:p>
            <a:pPr algn="l"/>
            <a:r>
              <a:rPr lang="en-US" sz="1200" dirty="0" smtClean="0">
                <a:solidFill>
                  <a:srgbClr val="FFFF00"/>
                </a:solidFill>
              </a:rPr>
              <a:t>Adam Para, </a:t>
            </a:r>
            <a:r>
              <a:rPr lang="en-US" sz="1200" dirty="0" err="1" smtClean="0"/>
              <a:t>Yifang</a:t>
            </a:r>
            <a:r>
              <a:rPr lang="en-US" sz="1200" dirty="0" smtClean="0"/>
              <a:t> Wang, Marvin Weber, </a:t>
            </a:r>
            <a:r>
              <a:rPr lang="en-US" sz="1200" dirty="0" err="1" smtClean="0"/>
              <a:t>Tianchi</a:t>
            </a:r>
            <a:r>
              <a:rPr lang="en-US" sz="1200" dirty="0" smtClean="0"/>
              <a:t> Zhao, </a:t>
            </a:r>
            <a:r>
              <a:rPr lang="en-US" sz="1200" dirty="0" err="1" smtClean="0"/>
              <a:t>Ren-yuan</a:t>
            </a:r>
            <a:r>
              <a:rPr lang="en-US" sz="1200" dirty="0" smtClean="0"/>
              <a:t> Zhu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Slide </a:t>
            </a:r>
            <a:fld id="{83AD992A-5054-4353-8717-98DCF6610543}" type="slidenum">
              <a:rPr lang="en-US"/>
              <a:pPr/>
              <a:t>34</a:t>
            </a:fld>
            <a:endParaRPr lang="en-US"/>
          </a:p>
        </p:txBody>
      </p:sp>
      <p:sp>
        <p:nvSpPr>
          <p:cNvPr id="73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Dual Readout Calorimetry</a:t>
            </a:r>
          </a:p>
        </p:txBody>
      </p:sp>
      <p:sp>
        <p:nvSpPr>
          <p:cNvPr id="73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24200" y="914400"/>
            <a:ext cx="6019800" cy="5715000"/>
          </a:xfrm>
        </p:spPr>
        <p:txBody>
          <a:bodyPr/>
          <a:lstStyle/>
          <a:p>
            <a:r>
              <a:rPr lang="en-US" sz="2000" dirty="0"/>
              <a:t>Dual-readout calorimetry: measure every shower twice</a:t>
            </a:r>
          </a:p>
          <a:p>
            <a:pPr lvl="1"/>
            <a:r>
              <a:rPr lang="en-US" sz="1800" dirty="0"/>
              <a:t>Scintillation light: from all charged particles  </a:t>
            </a:r>
          </a:p>
          <a:p>
            <a:pPr lvl="1"/>
            <a:r>
              <a:rPr lang="en-US" sz="1800" dirty="0" err="1"/>
              <a:t>Čerenkov</a:t>
            </a:r>
            <a:r>
              <a:rPr lang="en-US" sz="1800" dirty="0"/>
              <a:t> light: </a:t>
            </a:r>
            <a:r>
              <a:rPr lang="en-US" sz="1800" dirty="0">
                <a:latin typeface="Symbol" pitchFamily="18" charset="2"/>
              </a:rPr>
              <a:t>b</a:t>
            </a:r>
            <a:r>
              <a:rPr lang="en-US" sz="1800" dirty="0"/>
              <a:t>=1 particles, mainly EM </a:t>
            </a:r>
          </a:p>
          <a:p>
            <a:endParaRPr lang="en-US" sz="2000" dirty="0" smtClean="0"/>
          </a:p>
          <a:p>
            <a:r>
              <a:rPr lang="en-US" sz="2000" dirty="0" smtClean="0"/>
              <a:t>Correct </a:t>
            </a:r>
            <a:r>
              <a:rPr lang="en-US" sz="2000" dirty="0"/>
              <a:t>on a shower-by-shower basis using the </a:t>
            </a:r>
            <a:br>
              <a:rPr lang="en-US" sz="2000" dirty="0"/>
            </a:br>
            <a:r>
              <a:rPr lang="en-US" sz="2000" dirty="0"/>
              <a:t>correlation of the total observed ionization (S) </a:t>
            </a:r>
            <a:br>
              <a:rPr lang="en-US" sz="2000" dirty="0"/>
            </a:br>
            <a:r>
              <a:rPr lang="en-US" sz="2000" dirty="0"/>
              <a:t>and </a:t>
            </a:r>
            <a:r>
              <a:rPr lang="en-US" sz="2000" dirty="0" err="1" smtClean="0"/>
              <a:t>Čerenkov</a:t>
            </a:r>
            <a:r>
              <a:rPr lang="en-US" sz="2000" dirty="0" smtClean="0"/>
              <a:t> </a:t>
            </a:r>
            <a:r>
              <a:rPr lang="en-US" sz="2000" dirty="0"/>
              <a:t>(Č) light</a:t>
            </a:r>
          </a:p>
          <a:p>
            <a:endParaRPr lang="en-US" sz="2000" dirty="0"/>
          </a:p>
          <a:p>
            <a:r>
              <a:rPr lang="en-US" sz="2000" dirty="0" smtClean="0"/>
              <a:t>From Monte </a:t>
            </a:r>
            <a:r>
              <a:rPr lang="en-US" sz="2000" dirty="0"/>
              <a:t>Carlo </a:t>
            </a:r>
            <a:r>
              <a:rPr lang="en-US" sz="2000" dirty="0" smtClean="0"/>
              <a:t>studies:  </a:t>
            </a:r>
            <a:endParaRPr lang="en-US" sz="1800" dirty="0"/>
          </a:p>
          <a:p>
            <a:pPr lvl="1"/>
            <a:r>
              <a:rPr lang="en-US" sz="1800" dirty="0"/>
              <a:t>Energy resolution (</a:t>
            </a:r>
            <a:r>
              <a:rPr lang="en-US" sz="1800" dirty="0" smtClean="0"/>
              <a:t>0.1-0.2)</a:t>
            </a:r>
            <a:r>
              <a:rPr lang="en-US" sz="1800" dirty="0"/>
              <a:t>/√</a:t>
            </a:r>
            <a:r>
              <a:rPr lang="en-US" sz="1800" dirty="0" smtClean="0"/>
              <a:t>E (Gaussian)</a:t>
            </a:r>
            <a:endParaRPr lang="en-US" sz="1800" dirty="0"/>
          </a:p>
          <a:p>
            <a:pPr lvl="1"/>
            <a:r>
              <a:rPr lang="en-US" sz="1800" dirty="0"/>
              <a:t>No constant term up to 200 </a:t>
            </a:r>
            <a:r>
              <a:rPr lang="en-US" sz="1800" dirty="0" err="1"/>
              <a:t>GeV</a:t>
            </a:r>
            <a:endParaRPr lang="en-US" sz="1800" dirty="0"/>
          </a:p>
          <a:p>
            <a:endParaRPr lang="en-US" sz="2000" dirty="0" smtClean="0"/>
          </a:p>
          <a:p>
            <a:r>
              <a:rPr lang="en-US" sz="2000" dirty="0" smtClean="0"/>
              <a:t>The enabling technology is </a:t>
            </a:r>
            <a:r>
              <a:rPr lang="en-US" sz="2000" dirty="0" err="1" smtClean="0"/>
              <a:t>pixelized</a:t>
            </a:r>
            <a:r>
              <a:rPr lang="en-US" sz="2000" dirty="0" smtClean="0"/>
              <a:t> photon detectors 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76200" y="914400"/>
            <a:ext cx="3048000" cy="2905125"/>
            <a:chOff x="3048000" y="1979613"/>
            <a:chExt cx="3048000" cy="2905125"/>
          </a:xfrm>
        </p:grpSpPr>
        <p:sp>
          <p:nvSpPr>
            <p:cNvPr id="21" name="Rectangle 20"/>
            <p:cNvSpPr/>
            <p:nvPr/>
          </p:nvSpPr>
          <p:spPr bwMode="auto">
            <a:xfrm>
              <a:off x="3048000" y="1981200"/>
              <a:ext cx="3048000" cy="28956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81338" y="1979613"/>
              <a:ext cx="2981325" cy="290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" y="3967233"/>
            <a:ext cx="3044952" cy="2204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151150" y="6415790"/>
            <a:ext cx="351020" cy="203926"/>
            <a:chOff x="3077980" y="4572000"/>
            <a:chExt cx="655820" cy="381000"/>
          </a:xfrm>
        </p:grpSpPr>
        <p:pic>
          <p:nvPicPr>
            <p:cNvPr id="11" name="Picture 10" descr="eyeball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77980" y="4572000"/>
              <a:ext cx="374206" cy="381000"/>
            </a:xfrm>
            <a:prstGeom prst="rect">
              <a:avLst/>
            </a:prstGeom>
          </p:spPr>
        </p:pic>
        <p:pic>
          <p:nvPicPr>
            <p:cNvPr id="12" name="Picture 11" descr="eyeball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59594" y="4572000"/>
              <a:ext cx="374206" cy="381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838200"/>
            <a:ext cx="7239000" cy="5181600"/>
          </a:xfrm>
        </p:spPr>
        <p:txBody>
          <a:bodyPr/>
          <a:lstStyle/>
          <a:p>
            <a:r>
              <a:rPr lang="en-US" dirty="0" smtClean="0"/>
              <a:t>Implemented crystal calorimeter in </a:t>
            </a:r>
            <a:r>
              <a:rPr lang="en-US" dirty="0" err="1" smtClean="0"/>
              <a:t>SiD</a:t>
            </a:r>
            <a:r>
              <a:rPr lang="en-US" dirty="0" smtClean="0"/>
              <a:t> detector in </a:t>
            </a:r>
            <a:r>
              <a:rPr lang="en-US" dirty="0" err="1" smtClean="0"/>
              <a:t>slic</a:t>
            </a:r>
            <a:r>
              <a:rPr lang="en-US" dirty="0" smtClean="0"/>
              <a:t> framework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35</a:t>
            </a:fld>
            <a:endParaRPr lang="en-US" dirty="0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213853" y="1761960"/>
            <a:ext cx="2757947" cy="2452079"/>
            <a:chOff x="212010" y="2590800"/>
            <a:chExt cx="3102690" cy="2758589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28600" y="2590800"/>
              <a:ext cx="3086100" cy="27432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218885" y="2590800"/>
              <a:ext cx="1200396" cy="38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</a:rPr>
                <a:t>Z </a:t>
              </a:r>
              <a:r>
                <a:rPr lang="en-US" sz="1600" dirty="0" err="1" smtClean="0">
                  <a:solidFill>
                    <a:srgbClr val="000000"/>
                  </a:solidFill>
                  <a:sym typeface="Wingdings"/>
                </a:rPr>
                <a:t></a:t>
              </a:r>
              <a:r>
                <a:rPr lang="en-US" sz="1600" dirty="0" smtClean="0">
                  <a:solidFill>
                    <a:srgbClr val="000000"/>
                  </a:solidFill>
                  <a:sym typeface="Wingdings"/>
                </a:rPr>
                <a:t> </a:t>
              </a:r>
              <a:r>
                <a:rPr lang="en-US" sz="1600" dirty="0" err="1" smtClean="0">
                  <a:solidFill>
                    <a:srgbClr val="000000"/>
                  </a:solidFill>
                  <a:sym typeface="Wingdings"/>
                </a:rPr>
                <a:t>qq</a:t>
              </a:r>
              <a:r>
                <a:rPr lang="en-US" sz="1600" dirty="0" err="1" smtClean="0">
                  <a:solidFill>
                    <a:srgbClr val="000000"/>
                  </a:solidFill>
                  <a:latin typeface="Symbol" charset="2"/>
                  <a:cs typeface="Symbol" charset="2"/>
                  <a:sym typeface="Wingdings"/>
                </a:rPr>
                <a:t>nn</a:t>
              </a:r>
              <a:r>
                <a:rPr lang="en-US" sz="1600" dirty="0" smtClean="0">
                  <a:solidFill>
                    <a:srgbClr val="000000"/>
                  </a:solidFill>
                </a:rPr>
                <a:t> 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1199" y="2861846"/>
              <a:ext cx="1195648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scintillation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2010" y="4933890"/>
              <a:ext cx="626190" cy="415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solidFill>
                    <a:srgbClr val="000000"/>
                  </a:solidFill>
                </a:rPr>
                <a:t>SiD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28600" y="1775328"/>
            <a:ext cx="2739372" cy="2445470"/>
            <a:chOff x="3398990" y="2590800"/>
            <a:chExt cx="3044392" cy="2766675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29000" y="2590800"/>
              <a:ext cx="3014382" cy="27432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8" name="TextBox 7"/>
            <p:cNvSpPr txBox="1"/>
            <p:nvPr/>
          </p:nvSpPr>
          <p:spPr>
            <a:xfrm>
              <a:off x="3451728" y="2590800"/>
              <a:ext cx="11773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</a:rPr>
                <a:t>Z </a:t>
              </a:r>
              <a:r>
                <a:rPr lang="en-US" sz="1800" dirty="0" err="1" smtClean="0">
                  <a:solidFill>
                    <a:srgbClr val="000000"/>
                  </a:solidFill>
                  <a:sym typeface="Wingdings"/>
                </a:rPr>
                <a:t></a:t>
              </a:r>
              <a:r>
                <a:rPr lang="en-US" sz="1800" dirty="0" smtClean="0">
                  <a:solidFill>
                    <a:srgbClr val="000000"/>
                  </a:solidFill>
                  <a:sym typeface="Wingdings"/>
                </a:rPr>
                <a:t> </a:t>
              </a:r>
              <a:r>
                <a:rPr lang="en-US" sz="1800" dirty="0" err="1" smtClean="0">
                  <a:solidFill>
                    <a:srgbClr val="000000"/>
                  </a:solidFill>
                  <a:sym typeface="Wingdings"/>
                </a:rPr>
                <a:t>qq</a:t>
              </a:r>
              <a:r>
                <a:rPr lang="en-US" sz="1800" dirty="0" err="1" smtClean="0">
                  <a:solidFill>
                    <a:srgbClr val="000000"/>
                  </a:solidFill>
                  <a:latin typeface="Symbol" charset="2"/>
                  <a:cs typeface="Symbol" charset="2"/>
                  <a:sym typeface="Wingdings"/>
                </a:rPr>
                <a:t>nn</a:t>
              </a:r>
              <a:r>
                <a:rPr lang="en-US" sz="1800" dirty="0" smtClean="0">
                  <a:solidFill>
                    <a:srgbClr val="000000"/>
                  </a:solidFill>
                </a:rPr>
                <a:t> 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428634" y="2861846"/>
              <a:ext cx="1188612" cy="34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Cherenkov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98990" y="4939632"/>
              <a:ext cx="618590" cy="4178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solidFill>
                    <a:srgbClr val="000000"/>
                  </a:solidFill>
                </a:rPr>
                <a:t>SiD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0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1360" y="1781532"/>
            <a:ext cx="5730240" cy="24125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3762751" y="1905000"/>
            <a:ext cx="2104649" cy="5281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DejaVu Sans" charset="0"/>
                <a:cs typeface="DejaVu Sans" charset="0"/>
              </a:rPr>
              <a:t>BGO dense (15 g/cm</a:t>
            </a:r>
            <a:r>
              <a:rPr kumimoji="0" lang="en-US" sz="1400" b="0" i="0" u="none" strike="noStrike" kern="0" cap="none" spc="0" normalizeH="0" baseline="33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DejaVu Sans" charset="0"/>
                <a:cs typeface="DejaVu Sans" charset="0"/>
              </a:rPr>
              <a:t>3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DejaVu Sans" charset="0"/>
                <a:cs typeface="DejaVu Sans" charset="0"/>
              </a:rPr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3061065" y="2193759"/>
            <a:ext cx="732893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Events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4308764"/>
            <a:ext cx="2743200" cy="22444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3872832" y="3985128"/>
            <a:ext cx="3415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10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29356" y="3985128"/>
            <a:ext cx="3415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20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55500" y="3985128"/>
            <a:ext cx="3415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50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60110" y="3985128"/>
            <a:ext cx="4200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100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3200400" y="4648200"/>
            <a:ext cx="579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After scintillation/Cherenkov correction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</a:rPr>
              <a:t>Response linear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</a:rPr>
              <a:t>Energy resolution ~15%/√E 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Depending on physics model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7200" y="4495800"/>
            <a:ext cx="9375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</a:rPr>
              <a:t>Calor</a:t>
            </a:r>
            <a:r>
              <a:rPr lang="en-US" sz="1200" dirty="0" smtClean="0">
                <a:solidFill>
                  <a:srgbClr val="000000"/>
                </a:solidFill>
              </a:rPr>
              <a:t> 2010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Bench and Beam Tests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Investigate and characterize crystals and response:   </a:t>
            </a:r>
          </a:p>
          <a:p>
            <a:pPr lvl="1"/>
            <a:r>
              <a:rPr lang="en-US" sz="1800" dirty="0" smtClean="0"/>
              <a:t>Crystals, </a:t>
            </a:r>
            <a:r>
              <a:rPr lang="en-US" sz="1800" dirty="0" err="1" smtClean="0"/>
              <a:t>photodetectors</a:t>
            </a:r>
            <a:r>
              <a:rPr lang="en-US" sz="1800" dirty="0" smtClean="0"/>
              <a:t>, geometries, surface treatment, filters</a:t>
            </a:r>
          </a:p>
          <a:p>
            <a:pPr lvl="1"/>
            <a:r>
              <a:rPr lang="en-US" sz="1800" dirty="0" smtClean="0"/>
              <a:t>Separation of </a:t>
            </a:r>
            <a:r>
              <a:rPr lang="en-US" sz="1800" dirty="0" err="1" smtClean="0"/>
              <a:t>Č</a:t>
            </a:r>
            <a:r>
              <a:rPr lang="en-US" sz="1800" dirty="0" smtClean="0"/>
              <a:t> / S, light collection, uniformity; </a:t>
            </a:r>
            <a:r>
              <a:rPr lang="en-US" sz="1800" dirty="0" err="1" smtClean="0"/>
              <a:t>Č</a:t>
            </a:r>
            <a:r>
              <a:rPr lang="en-US" sz="1800" dirty="0" smtClean="0"/>
              <a:t> light yield; angular dependence of </a:t>
            </a:r>
            <a:r>
              <a:rPr lang="en-US" sz="1800" dirty="0" err="1" smtClean="0"/>
              <a:t>Č</a:t>
            </a:r>
            <a:r>
              <a:rPr lang="en-US" sz="1800" dirty="0" smtClean="0"/>
              <a:t> signal. </a:t>
            </a:r>
            <a:endParaRPr lang="en-US" dirty="0" smtClean="0"/>
          </a:p>
          <a:p>
            <a:r>
              <a:rPr lang="en-US" sz="2000" dirty="0" smtClean="0"/>
              <a:t>Crystal stack</a:t>
            </a:r>
          </a:p>
          <a:p>
            <a:pPr lvl="1"/>
            <a:r>
              <a:rPr lang="en-US" sz="1600" dirty="0" smtClean="0"/>
              <a:t>PbWO</a:t>
            </a:r>
            <a:r>
              <a:rPr lang="en-US" sz="1600" baseline="-25000" dirty="0" smtClean="0"/>
              <a:t>4</a:t>
            </a:r>
            <a:r>
              <a:rPr lang="en-US" sz="1600" dirty="0" smtClean="0"/>
              <a:t> crystals (Iowa), former CMS test beam calorimeter</a:t>
            </a:r>
          </a:p>
          <a:p>
            <a:pPr lvl="1"/>
            <a:r>
              <a:rPr lang="en-US" sz="1600" dirty="0" smtClean="0"/>
              <a:t>7 </a:t>
            </a:r>
            <a:r>
              <a:rPr lang="en-US" sz="1600" dirty="0" err="1" smtClean="0"/>
              <a:t>x</a:t>
            </a:r>
            <a:r>
              <a:rPr lang="en-US" sz="1600" dirty="0" smtClean="0"/>
              <a:t> 7 crystal array, tested in test beam T-1004 (Argonne, Cyprus, Caltech, Fermilab, Iowa) </a:t>
            </a:r>
          </a:p>
          <a:p>
            <a:r>
              <a:rPr lang="en-US" sz="2000" dirty="0" smtClean="0"/>
              <a:t>Single crystal exposure to cosmic rays and beam tests </a:t>
            </a:r>
          </a:p>
          <a:p>
            <a:r>
              <a:rPr lang="en-US" sz="2000" dirty="0" smtClean="0"/>
              <a:t>Internal review in July </a:t>
            </a:r>
          </a:p>
          <a:p>
            <a:pPr lvl="1"/>
            <a:endParaRPr lang="en-US" sz="16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Picture 5" descr="crystal_29_32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5156" y="4584192"/>
            <a:ext cx="2438400" cy="1828800"/>
          </a:xfrm>
          <a:prstGeom prst="rect">
            <a:avLst/>
          </a:prstGeom>
        </p:spPr>
      </p:pic>
      <p:pic>
        <p:nvPicPr>
          <p:cNvPr id="7" name="Content Placeholder 5" descr="ewacrystal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985510" y="4191000"/>
            <a:ext cx="2777490" cy="2221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5" descr="front_of_lightguid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4801" y="4584192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Coherent, successful scientific leadership of a  challenging detector R&amp;D program </a:t>
            </a:r>
          </a:p>
          <a:p>
            <a:pPr lvl="1"/>
            <a:r>
              <a:rPr lang="en-US" dirty="0" smtClean="0"/>
              <a:t>maximizes leverage of each branch</a:t>
            </a:r>
          </a:p>
          <a:p>
            <a:pPr lvl="1"/>
            <a:r>
              <a:rPr lang="en-US" dirty="0" smtClean="0"/>
              <a:t>Broad reach: vertex detectors, power, </a:t>
            </a:r>
            <a:r>
              <a:rPr lang="en-US" dirty="0" err="1" smtClean="0"/>
              <a:t>scintillator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R&amp;D targets key limitations of the current generation of detectors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r>
              <a:rPr lang="en-US" dirty="0" smtClean="0"/>
              <a:t>If successful, these new technologies could lead to transformational new detectors</a:t>
            </a:r>
          </a:p>
          <a:p>
            <a:r>
              <a:rPr lang="en-US" dirty="0" smtClean="0"/>
              <a:t>Leadership recognized outside of our own program 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01E0AE1-FAE2-496B-940A-858807E37D82}" type="slidenum">
              <a:rPr lang="en-US" smtClean="0"/>
              <a:pPr/>
              <a:t>37</a:t>
            </a:fld>
            <a:endParaRPr lang="en-US"/>
          </a:p>
        </p:txBody>
      </p:sp>
      <p:graphicFrame>
        <p:nvGraphicFramePr>
          <p:cNvPr id="6" name="Content Placeholder 5"/>
          <p:cNvGraphicFramePr>
            <a:graphicFrameLocks noChangeAspect="1"/>
          </p:cNvGraphicFramePr>
          <p:nvPr/>
        </p:nvGraphicFramePr>
        <p:xfrm>
          <a:off x="2895600" y="2667000"/>
          <a:ext cx="4572000" cy="3272589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914400"/>
            <a:ext cx="7239000" cy="5562600"/>
          </a:xfrm>
        </p:spPr>
        <p:txBody>
          <a:bodyPr/>
          <a:lstStyle/>
          <a:p>
            <a:r>
              <a:rPr lang="en-US" sz="2000" dirty="0" smtClean="0"/>
              <a:t>Detector R&amp;D Workshop at Fermilab, Oct. 7-9, 2010</a:t>
            </a:r>
          </a:p>
          <a:p>
            <a:pPr lvl="1"/>
            <a:r>
              <a:rPr lang="en-US" sz="1600" dirty="0" smtClean="0"/>
              <a:t>Chairs: Chip Brock (MSU), MD</a:t>
            </a:r>
          </a:p>
          <a:p>
            <a:endParaRPr lang="en-US" sz="2000" dirty="0" smtClean="0"/>
          </a:p>
          <a:p>
            <a:r>
              <a:rPr lang="en-US" sz="2000" dirty="0" smtClean="0"/>
              <a:t>International Panel to promote Vertically </a:t>
            </a:r>
            <a:br>
              <a:rPr lang="en-US" sz="2000" dirty="0" smtClean="0"/>
            </a:br>
            <a:r>
              <a:rPr lang="en-US" sz="2000" dirty="0" smtClean="0"/>
              <a:t>Integrated Silicon technology (VIPS)</a:t>
            </a:r>
          </a:p>
          <a:p>
            <a:pPr lvl="1"/>
            <a:r>
              <a:rPr lang="en-US" sz="1600" dirty="0" err="1" smtClean="0"/>
              <a:t>Junji</a:t>
            </a:r>
            <a:r>
              <a:rPr lang="en-US" sz="1600" dirty="0" smtClean="0"/>
              <a:t> </a:t>
            </a:r>
            <a:r>
              <a:rPr lang="en-US" sz="1600" dirty="0" err="1" smtClean="0"/>
              <a:t>Haba</a:t>
            </a:r>
            <a:r>
              <a:rPr lang="en-US" sz="1600" dirty="0" smtClean="0"/>
              <a:t> (KEK), Hans-</a:t>
            </a:r>
            <a:r>
              <a:rPr lang="en-US" sz="1600" dirty="0" err="1" smtClean="0"/>
              <a:t>Günther</a:t>
            </a:r>
            <a:r>
              <a:rPr lang="en-US" sz="1600" dirty="0" smtClean="0"/>
              <a:t> Moser, </a:t>
            </a:r>
            <a:r>
              <a:rPr lang="en-US" sz="1600" dirty="0" err="1" smtClean="0"/>
              <a:t>Valerio</a:t>
            </a:r>
            <a:r>
              <a:rPr lang="en-US" sz="1600" dirty="0" smtClean="0"/>
              <a:t> Re, MD</a:t>
            </a:r>
          </a:p>
          <a:p>
            <a:pPr lvl="1"/>
            <a:r>
              <a:rPr lang="en-US" sz="1600" dirty="0" smtClean="0"/>
              <a:t>Organized successful 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workshop: VIPS 2010 </a:t>
            </a:r>
          </a:p>
          <a:p>
            <a:endParaRPr lang="en-US" sz="2000" dirty="0" smtClean="0"/>
          </a:p>
          <a:p>
            <a:r>
              <a:rPr lang="en-US" sz="2000" dirty="0" smtClean="0"/>
              <a:t>CERN, KEK, Fermilab Detector </a:t>
            </a:r>
            <a:br>
              <a:rPr lang="en-US" sz="2000" dirty="0" smtClean="0"/>
            </a:br>
            <a:r>
              <a:rPr lang="en-US" sz="2000" dirty="0" smtClean="0"/>
              <a:t>school being organized, Jan 31 – Feb 10, 2011 at CERN </a:t>
            </a:r>
          </a:p>
          <a:p>
            <a:pPr lvl="1"/>
            <a:r>
              <a:rPr lang="en-US" sz="1600" dirty="0" smtClean="0"/>
              <a:t>Advisors: Adam Para, Erik </a:t>
            </a:r>
            <a:r>
              <a:rPr lang="en-US" sz="1600" dirty="0" err="1" smtClean="0"/>
              <a:t>Ramberg</a:t>
            </a:r>
            <a:r>
              <a:rPr lang="en-US" sz="1600" dirty="0" smtClean="0"/>
              <a:t>, MD</a:t>
            </a:r>
          </a:p>
          <a:p>
            <a:endParaRPr lang="en-US" sz="2000" dirty="0" smtClean="0"/>
          </a:p>
          <a:p>
            <a:r>
              <a:rPr lang="en-US" sz="2000" dirty="0" smtClean="0"/>
              <a:t>Fermilab hosting TIPP 2011 workshop, </a:t>
            </a:r>
            <a:br>
              <a:rPr lang="en-US" sz="2000" dirty="0" smtClean="0"/>
            </a:br>
            <a:r>
              <a:rPr lang="en-US" sz="2000" dirty="0" smtClean="0"/>
              <a:t>June 9-14, 2011 in Chicago </a:t>
            </a:r>
            <a:r>
              <a:rPr lang="en-US" sz="2000" smtClean="0"/>
              <a:t>(chair: MD)</a:t>
            </a:r>
            <a:endParaRPr lang="en-US" sz="1800" smtClean="0"/>
          </a:p>
          <a:p>
            <a:pPr>
              <a:buNone/>
            </a:pPr>
            <a:endParaRPr lang="en-US" sz="2000" dirty="0" smtClean="0"/>
          </a:p>
          <a:p>
            <a:r>
              <a:rPr lang="en-US" sz="2000" dirty="0" smtClean="0"/>
              <a:t>Internationally recognized leadership supported by KA12 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6" name="Picture 5" descr="FC139312r_scaled_twi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1371600"/>
            <a:ext cx="1836452" cy="1219200"/>
          </a:xfrm>
          <a:prstGeom prst="rect">
            <a:avLst/>
          </a:prstGeom>
        </p:spPr>
      </p:pic>
      <p:pic>
        <p:nvPicPr>
          <p:cNvPr id="8" name="Picture 7" descr="img-611123428-0001.jpg"/>
          <p:cNvPicPr>
            <a:picLocks noChangeAspect="1"/>
          </p:cNvPicPr>
          <p:nvPr/>
        </p:nvPicPr>
        <p:blipFill>
          <a:blip r:embed="rId3"/>
          <a:srcRect l="17500" b="3466"/>
          <a:stretch>
            <a:fillRect/>
          </a:stretch>
        </p:blipFill>
        <p:spPr>
          <a:xfrm>
            <a:off x="6953678" y="4343400"/>
            <a:ext cx="2114122" cy="1600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907870" y="3276600"/>
            <a:ext cx="3159930" cy="606028"/>
            <a:chOff x="5907870" y="3584972"/>
            <a:chExt cx="3159930" cy="606028"/>
          </a:xfrm>
        </p:grpSpPr>
        <p:pic>
          <p:nvPicPr>
            <p:cNvPr id="7" name="Picture 6" descr="bg_banner_default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3600" y="3610419"/>
              <a:ext cx="3124200" cy="58058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907870" y="3584972"/>
              <a:ext cx="10263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EDIT 2011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914400"/>
            <a:ext cx="7239000" cy="5486400"/>
          </a:xfrm>
        </p:spPr>
        <p:txBody>
          <a:bodyPr/>
          <a:lstStyle/>
          <a:p>
            <a:r>
              <a:rPr lang="en-US" sz="2000" dirty="0" smtClean="0"/>
              <a:t>Silicon 3D and SOI devices will be available mid-July.</a:t>
            </a:r>
          </a:p>
          <a:p>
            <a:pPr lvl="1"/>
            <a:r>
              <a:rPr lang="en-US" sz="1800" dirty="0" smtClean="0"/>
              <a:t>Effort to date had strong engineering component. Need strong scientific effort to test devices </a:t>
            </a:r>
          </a:p>
          <a:p>
            <a:endParaRPr lang="en-US" sz="2000" dirty="0" smtClean="0"/>
          </a:p>
          <a:p>
            <a:r>
              <a:rPr lang="en-US" sz="2000" dirty="0" smtClean="0"/>
              <a:t>Next MPW run scheduled for FY11</a:t>
            </a:r>
          </a:p>
          <a:p>
            <a:pPr lvl="1"/>
            <a:r>
              <a:rPr lang="en-US" sz="1800" dirty="0" smtClean="0"/>
              <a:t>Needs scientific guidance for implementation of different architectures (such as for CLIC, </a:t>
            </a:r>
            <a:r>
              <a:rPr lang="en-US" sz="1800" dirty="0" err="1" smtClean="0"/>
              <a:t>MuC</a:t>
            </a:r>
            <a:r>
              <a:rPr lang="en-US" sz="1800" dirty="0" smtClean="0"/>
              <a:t>, …) </a:t>
            </a:r>
          </a:p>
          <a:p>
            <a:endParaRPr lang="en-US" sz="2000" dirty="0" smtClean="0"/>
          </a:p>
          <a:p>
            <a:r>
              <a:rPr lang="en-US" sz="2000" dirty="0" smtClean="0"/>
              <a:t>The opportunities of our R&amp;D, especially the 3D silicon effort, are immense </a:t>
            </a:r>
          </a:p>
          <a:p>
            <a:pPr lvl="1"/>
            <a:r>
              <a:rPr lang="en-US" sz="1800" dirty="0" smtClean="0"/>
              <a:t>Explore other areas of applicability </a:t>
            </a:r>
            <a:br>
              <a:rPr lang="en-US" sz="1800" dirty="0" smtClean="0"/>
            </a:br>
            <a:r>
              <a:rPr lang="en-US" sz="1800" dirty="0" smtClean="0"/>
              <a:t>and areas of broad societal </a:t>
            </a:r>
            <a:br>
              <a:rPr lang="en-US" sz="1800" dirty="0" smtClean="0"/>
            </a:br>
            <a:r>
              <a:rPr lang="en-US" sz="1800" dirty="0" smtClean="0"/>
              <a:t>implications</a:t>
            </a:r>
          </a:p>
          <a:p>
            <a:endParaRPr lang="en-US" sz="2000" dirty="0" smtClean="0"/>
          </a:p>
          <a:p>
            <a:r>
              <a:rPr lang="en-US" sz="2000" dirty="0" smtClean="0"/>
              <a:t>Unique opportunity to further develop this truly transform-</a:t>
            </a:r>
            <a:r>
              <a:rPr lang="en-US" sz="2000" dirty="0" err="1" smtClean="0"/>
              <a:t>ational</a:t>
            </a:r>
            <a:r>
              <a:rPr lang="en-US" sz="2000" dirty="0" smtClean="0"/>
              <a:t> technology initiated by KA12 support   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6" name="Picture 2" descr="3d_sip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4114800"/>
            <a:ext cx="277027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KA12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914400"/>
            <a:ext cx="7239000" cy="5562600"/>
          </a:xfrm>
        </p:spPr>
        <p:txBody>
          <a:bodyPr/>
          <a:lstStyle/>
          <a:p>
            <a:r>
              <a:rPr lang="en-US" dirty="0" smtClean="0"/>
              <a:t>Our KA12 budget has supported the scientific leadership in the development of new lepton collider detector technologies</a:t>
            </a:r>
          </a:p>
          <a:p>
            <a:pPr lvl="1"/>
            <a:r>
              <a:rPr lang="en-US" dirty="0" smtClean="0"/>
              <a:t>This was done in the framework of the ILC </a:t>
            </a:r>
          </a:p>
          <a:p>
            <a:r>
              <a:rPr lang="en-US" dirty="0" smtClean="0"/>
              <a:t>Our FY10 budget in this category is $756k </a:t>
            </a:r>
            <a:br>
              <a:rPr lang="en-US" dirty="0" smtClean="0"/>
            </a:br>
            <a:r>
              <a:rPr lang="en-US" dirty="0" smtClean="0"/>
              <a:t>(mainly SWF)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Description of current activities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8" name="Content Placeholder 5"/>
          <p:cNvGraphicFramePr>
            <a:graphicFrameLocks noChangeAspect="1"/>
          </p:cNvGraphicFramePr>
          <p:nvPr/>
        </p:nvGraphicFramePr>
        <p:xfrm>
          <a:off x="2895600" y="3276600"/>
          <a:ext cx="4572000" cy="3272589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Funding Profile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To retain the momentum and capitalize on the transform-</a:t>
            </a:r>
            <a:r>
              <a:rPr lang="en-US" sz="2000" dirty="0" err="1" smtClean="0"/>
              <a:t>ational</a:t>
            </a:r>
            <a:r>
              <a:rPr lang="en-US" sz="2000" dirty="0" smtClean="0"/>
              <a:t> opportunities, request support for one more FTE</a:t>
            </a:r>
          </a:p>
          <a:p>
            <a:pPr lvl="1"/>
            <a:r>
              <a:rPr lang="en-US" sz="1800" dirty="0" smtClean="0"/>
              <a:t>FY10 budget $756k</a:t>
            </a:r>
          </a:p>
          <a:p>
            <a:pPr lvl="1"/>
            <a:endParaRPr lang="en-US" sz="18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87" y="2362200"/>
            <a:ext cx="7470413" cy="3562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Lepton Collider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914400"/>
            <a:ext cx="7239000" cy="5410200"/>
          </a:xfrm>
        </p:spPr>
        <p:txBody>
          <a:bodyPr/>
          <a:lstStyle/>
          <a:p>
            <a:r>
              <a:rPr lang="en-US" sz="2000" dirty="0" smtClean="0"/>
              <a:t>Three major future lepton collider projects are being discussed at the moment:  </a:t>
            </a:r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r>
              <a:rPr lang="en-US" sz="1800" dirty="0" smtClean="0"/>
              <a:t>ILC: International Linear Collider</a:t>
            </a:r>
          </a:p>
          <a:p>
            <a:pPr lvl="2"/>
            <a:r>
              <a:rPr lang="en-US" sz="1800" dirty="0" err="1" smtClean="0"/>
              <a:t>e</a:t>
            </a:r>
            <a:r>
              <a:rPr lang="en-US" sz="1800" baseline="30000" dirty="0" err="1" smtClean="0"/>
              <a:t>+</a:t>
            </a:r>
            <a:r>
              <a:rPr lang="en-US" sz="1800" dirty="0" err="1" smtClean="0"/>
              <a:t>e</a:t>
            </a:r>
            <a:r>
              <a:rPr lang="en-US" sz="1800" baseline="30000" dirty="0" smtClean="0"/>
              <a:t>-</a:t>
            </a:r>
            <a:r>
              <a:rPr lang="en-US" sz="1800" dirty="0" smtClean="0"/>
              <a:t> collider based on SRF technology</a:t>
            </a:r>
          </a:p>
          <a:p>
            <a:pPr lvl="2"/>
            <a:r>
              <a:rPr lang="en-US" sz="1800" dirty="0" smtClean="0">
                <a:latin typeface="Times New Roman"/>
                <a:cs typeface="Times New Roman"/>
              </a:rPr>
              <a:t>√</a:t>
            </a:r>
            <a:r>
              <a:rPr lang="en-US" sz="1800" dirty="0" err="1" smtClean="0">
                <a:latin typeface="Times New Roman"/>
                <a:cs typeface="Times New Roman"/>
              </a:rPr>
              <a:t>s</a:t>
            </a:r>
            <a:r>
              <a:rPr lang="en-US" sz="1800" dirty="0" smtClean="0">
                <a:latin typeface="Times New Roman"/>
                <a:cs typeface="Times New Roman"/>
              </a:rPr>
              <a:t> = </a:t>
            </a:r>
            <a:r>
              <a:rPr lang="en-US" sz="1800" dirty="0" smtClean="0"/>
              <a:t>500 </a:t>
            </a:r>
            <a:r>
              <a:rPr lang="en-US" sz="1800" dirty="0" err="1" smtClean="0"/>
              <a:t>GeV</a:t>
            </a:r>
            <a:r>
              <a:rPr lang="en-US" sz="1800" dirty="0" smtClean="0"/>
              <a:t> – 1 </a:t>
            </a:r>
            <a:r>
              <a:rPr lang="en-US" sz="1800" dirty="0" err="1" smtClean="0"/>
              <a:t>TeV</a:t>
            </a:r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r>
              <a:rPr lang="en-US" sz="1800" dirty="0" smtClean="0"/>
              <a:t>CLIC</a:t>
            </a:r>
          </a:p>
          <a:p>
            <a:pPr lvl="2"/>
            <a:r>
              <a:rPr lang="en-US" sz="1800" dirty="0" err="1" smtClean="0"/>
              <a:t>e</a:t>
            </a:r>
            <a:r>
              <a:rPr lang="en-US" sz="1800" baseline="30000" dirty="0" err="1" smtClean="0"/>
              <a:t>+</a:t>
            </a:r>
            <a:r>
              <a:rPr lang="en-US" sz="1800" dirty="0" err="1" smtClean="0"/>
              <a:t>e</a:t>
            </a:r>
            <a:r>
              <a:rPr lang="en-US" sz="1800" baseline="30000" dirty="0" smtClean="0"/>
              <a:t>-</a:t>
            </a:r>
            <a:r>
              <a:rPr lang="en-US" sz="1800" dirty="0" smtClean="0"/>
              <a:t> collider based on warm X-band </a:t>
            </a:r>
          </a:p>
          <a:p>
            <a:pPr lvl="2"/>
            <a:r>
              <a:rPr lang="en-US" sz="1800" dirty="0" smtClean="0">
                <a:latin typeface="Times New Roman"/>
                <a:cs typeface="Times New Roman"/>
              </a:rPr>
              <a:t>√</a:t>
            </a:r>
            <a:r>
              <a:rPr lang="en-US" sz="1800" dirty="0" err="1" smtClean="0">
                <a:latin typeface="Times New Roman"/>
                <a:cs typeface="Times New Roman"/>
              </a:rPr>
              <a:t>s</a:t>
            </a:r>
            <a:r>
              <a:rPr lang="en-US" sz="1800" dirty="0" smtClean="0">
                <a:latin typeface="Times New Roman"/>
                <a:cs typeface="Times New Roman"/>
              </a:rPr>
              <a:t> = </a:t>
            </a:r>
            <a:r>
              <a:rPr lang="en-US" sz="1800" dirty="0" smtClean="0"/>
              <a:t>3 </a:t>
            </a:r>
            <a:r>
              <a:rPr lang="en-US" sz="1800" dirty="0" err="1" smtClean="0"/>
              <a:t>TeV</a:t>
            </a:r>
            <a:r>
              <a:rPr lang="en-US" sz="1800" dirty="0" smtClean="0"/>
              <a:t> </a:t>
            </a:r>
          </a:p>
          <a:p>
            <a:pPr lvl="1"/>
            <a:endParaRPr lang="en-US" sz="1800" dirty="0" smtClean="0"/>
          </a:p>
          <a:p>
            <a:pPr lvl="1"/>
            <a:r>
              <a:rPr lang="en-US" sz="1800" dirty="0" smtClean="0"/>
              <a:t>Muon Collider</a:t>
            </a:r>
          </a:p>
          <a:p>
            <a:pPr lvl="2"/>
            <a:r>
              <a:rPr lang="en-US" sz="1800" dirty="0" smtClean="0">
                <a:latin typeface="Times New Roman"/>
                <a:cs typeface="Times New Roman"/>
              </a:rPr>
              <a:t>√</a:t>
            </a:r>
            <a:r>
              <a:rPr lang="en-US" sz="1800" dirty="0" err="1" smtClean="0">
                <a:latin typeface="Times New Roman"/>
                <a:cs typeface="Times New Roman"/>
              </a:rPr>
              <a:t>s</a:t>
            </a:r>
            <a:r>
              <a:rPr lang="en-US" sz="1800" dirty="0" smtClean="0">
                <a:latin typeface="Times New Roman"/>
                <a:cs typeface="Times New Roman"/>
              </a:rPr>
              <a:t> = </a:t>
            </a:r>
            <a:r>
              <a:rPr lang="en-US" sz="1800" dirty="0" smtClean="0"/>
              <a:t>3 </a:t>
            </a:r>
            <a:r>
              <a:rPr lang="en-US" sz="1800" dirty="0" err="1" smtClean="0"/>
              <a:t>TeV</a:t>
            </a:r>
            <a:r>
              <a:rPr lang="en-US" sz="1800" dirty="0" smtClean="0"/>
              <a:t> </a:t>
            </a:r>
          </a:p>
          <a:p>
            <a:pPr lvl="1">
              <a:buNone/>
            </a:pPr>
            <a:endParaRPr lang="en-US" sz="1800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6" name="Picture 4" descr="Muon_collider_site_map_072409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0882" t="2745" b="4706"/>
          <a:stretch>
            <a:fillRect/>
          </a:stretch>
        </p:blipFill>
        <p:spPr bwMode="auto">
          <a:xfrm>
            <a:off x="6790752" y="4342339"/>
            <a:ext cx="2353248" cy="2363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553200" y="624840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err="1" smtClean="0">
                <a:latin typeface="Symbol" pitchFamily="18" charset="2"/>
              </a:rPr>
              <a:t>m</a:t>
            </a:r>
            <a:r>
              <a:rPr lang="en-US" sz="2000" dirty="0" err="1" smtClean="0"/>
              <a:t>C</a:t>
            </a:r>
            <a:endParaRPr lang="en-US" sz="2000" dirty="0"/>
          </a:p>
        </p:txBody>
      </p:sp>
      <p:pic>
        <p:nvPicPr>
          <p:cNvPr id="8" name="Picture 3" descr="ILC_layout_twin_tunn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4976" y="1295400"/>
            <a:ext cx="2272542" cy="18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304835" y="1322303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ILC</a:t>
            </a:r>
            <a:endParaRPr lang="en-US" sz="2000" dirty="0"/>
          </a:p>
        </p:txBody>
      </p:sp>
      <p:pic>
        <p:nvPicPr>
          <p:cNvPr id="10" name="Picture 4" descr="Picture 277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3276601"/>
            <a:ext cx="2286000" cy="161322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8305800" y="44958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CLIC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Synergies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Lepton collider projects are synergistic:</a:t>
            </a:r>
          </a:p>
          <a:p>
            <a:pPr lvl="1"/>
            <a:r>
              <a:rPr lang="en-US" dirty="0" smtClean="0"/>
              <a:t>The overall physics goals of a future lepton collider are similar for ILC/CLIC/</a:t>
            </a:r>
            <a:r>
              <a:rPr lang="en-US" dirty="0" err="1" smtClean="0"/>
              <a:t>MuC</a:t>
            </a:r>
            <a:endParaRPr lang="en-US" dirty="0" smtClean="0"/>
          </a:p>
          <a:p>
            <a:pPr lvl="1"/>
            <a:r>
              <a:rPr lang="en-US" dirty="0" smtClean="0"/>
              <a:t>Analysis techniques are essentially the same </a:t>
            </a:r>
          </a:p>
          <a:p>
            <a:pPr lvl="1"/>
            <a:r>
              <a:rPr lang="en-US" dirty="0" smtClean="0"/>
              <a:t>Some detector technologies are shared </a:t>
            </a:r>
          </a:p>
          <a:p>
            <a:pPr lvl="1"/>
            <a:r>
              <a:rPr lang="en-US" dirty="0" smtClean="0"/>
              <a:t>Software infrastructure could be common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Need to develop an objective comparison of the options in terms of physics performance so that the relevant information is available to enable a well-informed choice for a future energy frontier lepton collider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Muon Collider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A Muon Accelerator Program (MAP) to address the technical challenges and feasibility issues for a future Neutrino Factory and multi-</a:t>
            </a:r>
            <a:r>
              <a:rPr lang="en-US" sz="2000" dirty="0" err="1" smtClean="0"/>
              <a:t>TeV</a:t>
            </a:r>
            <a:r>
              <a:rPr lang="en-US" sz="2000" dirty="0" smtClean="0"/>
              <a:t> Muon Collider has been submitted to DOE</a:t>
            </a:r>
          </a:p>
          <a:p>
            <a:r>
              <a:rPr lang="en-US" sz="2000" dirty="0" smtClean="0"/>
              <a:t>This technical program needs to be accompanied by a physics and detector study</a:t>
            </a:r>
          </a:p>
          <a:p>
            <a:r>
              <a:rPr lang="en-US" sz="2000" dirty="0" smtClean="0"/>
              <a:t>The physics program at a </a:t>
            </a:r>
            <a:r>
              <a:rPr lang="en-US" sz="2000" dirty="0" err="1" smtClean="0"/>
              <a:t>MuC</a:t>
            </a:r>
            <a:r>
              <a:rPr lang="en-US" sz="2000" dirty="0" smtClean="0"/>
              <a:t> is promising; the challenges are controlling the backgrounds and evaluating their impact on the physics reach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43</a:t>
            </a:fld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ChangeAspect="1"/>
          </p:cNvGraphicFramePr>
          <p:nvPr/>
        </p:nvGraphicFramePr>
        <p:xfrm>
          <a:off x="2819400" y="3661611"/>
          <a:ext cx="4572000" cy="3272589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Following 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Nikolai </a:t>
            </a:r>
            <a:r>
              <a:rPr lang="en-US" dirty="0" err="1" smtClean="0"/>
              <a:t>Mokhov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Background Studies at a Muon Collider (20’)</a:t>
            </a:r>
          </a:p>
          <a:p>
            <a:r>
              <a:rPr lang="en-US" dirty="0" smtClean="0"/>
              <a:t>Marcel Demarteau:</a:t>
            </a:r>
          </a:p>
          <a:p>
            <a:pPr lvl="1"/>
            <a:r>
              <a:rPr lang="en-US" dirty="0" smtClean="0"/>
              <a:t>Plans and Summary (10’)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45</a:t>
            </a:fld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Sub-Reticules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914400"/>
            <a:ext cx="7239000" cy="5181600"/>
          </a:xfrm>
        </p:spPr>
        <p:txBody>
          <a:bodyPr/>
          <a:lstStyle/>
          <a:p>
            <a:r>
              <a:rPr lang="en-US" sz="1600" dirty="0" smtClean="0"/>
              <a:t>Sub-reticule A (Strasbourg, </a:t>
            </a:r>
            <a:r>
              <a:rPr lang="en-US" sz="1600" dirty="0" err="1" smtClean="0"/>
              <a:t>Saclay</a:t>
            </a:r>
            <a:r>
              <a:rPr lang="en-US" sz="1600" dirty="0" smtClean="0"/>
              <a:t>, Pavia) : </a:t>
            </a:r>
          </a:p>
          <a:p>
            <a:pPr lvl="1"/>
            <a:r>
              <a:rPr lang="en-US" sz="1400" dirty="0" smtClean="0">
                <a:solidFill>
                  <a:srgbClr val="FFFF00"/>
                </a:solidFill>
              </a:rPr>
              <a:t>FE to be bonded to sensors from XFAB </a:t>
            </a:r>
          </a:p>
          <a:p>
            <a:r>
              <a:rPr lang="en-US" sz="1600" dirty="0" smtClean="0"/>
              <a:t>Sub-reticule B (CMP, Strasbourg, </a:t>
            </a:r>
            <a:r>
              <a:rPr lang="en-US" sz="1600" dirty="0" err="1" smtClean="0"/>
              <a:t>Saclay</a:t>
            </a:r>
            <a:r>
              <a:rPr lang="en-US" sz="1600" dirty="0" smtClean="0"/>
              <a:t>):</a:t>
            </a:r>
          </a:p>
          <a:p>
            <a:pPr lvl="1"/>
            <a:r>
              <a:rPr lang="en-US" sz="1400" dirty="0" smtClean="0">
                <a:solidFill>
                  <a:srgbClr val="FFFF00"/>
                </a:solidFill>
              </a:rPr>
              <a:t>MAPS for ILC</a:t>
            </a:r>
          </a:p>
          <a:p>
            <a:r>
              <a:rPr lang="en-US" sz="1600" dirty="0" smtClean="0"/>
              <a:t>Sub-reticule C (CPPM, Bonn):</a:t>
            </a:r>
          </a:p>
          <a:p>
            <a:pPr lvl="1"/>
            <a:r>
              <a:rPr lang="en-US" sz="1400" dirty="0" smtClean="0">
                <a:solidFill>
                  <a:srgbClr val="FFFF00"/>
                </a:solidFill>
              </a:rPr>
              <a:t>ATLAS 2D pixel design (FEI4)</a:t>
            </a:r>
          </a:p>
          <a:p>
            <a:r>
              <a:rPr lang="en-US" sz="1600" dirty="0" smtClean="0"/>
              <a:t>Sub-reticule D (CPPM, Bonn, LAL)</a:t>
            </a:r>
          </a:p>
          <a:p>
            <a:pPr lvl="1"/>
            <a:r>
              <a:rPr lang="en-US" sz="1400" dirty="0" smtClean="0">
                <a:solidFill>
                  <a:srgbClr val="FFFF00"/>
                </a:solidFill>
              </a:rPr>
              <a:t>ATLAS 3D pixel design</a:t>
            </a:r>
          </a:p>
          <a:p>
            <a:r>
              <a:rPr lang="en-US" sz="1600" dirty="0" smtClean="0"/>
              <a:t>Sub-reticule E (Roma, Pavia, Bergamo, Pisa):</a:t>
            </a:r>
          </a:p>
          <a:p>
            <a:pPr lvl="1"/>
            <a:r>
              <a:rPr lang="en-US" sz="1400" dirty="0" smtClean="0">
                <a:solidFill>
                  <a:srgbClr val="FFFF00"/>
                </a:solidFill>
              </a:rPr>
              <a:t>3D MAPS</a:t>
            </a:r>
          </a:p>
          <a:p>
            <a:r>
              <a:rPr lang="en-US" sz="1600" dirty="0" smtClean="0"/>
              <a:t>Sub-reticule F (Pavia, Bergamo):</a:t>
            </a:r>
          </a:p>
          <a:p>
            <a:pPr lvl="1"/>
            <a:r>
              <a:rPr lang="en-US" sz="1400" dirty="0" smtClean="0">
                <a:solidFill>
                  <a:srgbClr val="FFFF00"/>
                </a:solidFill>
              </a:rPr>
              <a:t>3D MAPS</a:t>
            </a:r>
          </a:p>
          <a:p>
            <a:r>
              <a:rPr lang="en-US" sz="1600" dirty="0" smtClean="0"/>
              <a:t>Sub-reticule G Sub-reticule G (</a:t>
            </a:r>
            <a:r>
              <a:rPr lang="en-US" sz="1600" dirty="0" err="1" smtClean="0"/>
              <a:t>Orsay</a:t>
            </a:r>
            <a:r>
              <a:rPr lang="en-US" sz="1600" dirty="0" smtClean="0"/>
              <a:t>/LBNL)</a:t>
            </a:r>
          </a:p>
          <a:p>
            <a:pPr lvl="1"/>
            <a:r>
              <a:rPr lang="en-US" sz="1400" dirty="0" smtClean="0">
                <a:solidFill>
                  <a:srgbClr val="FFFF00"/>
                </a:solidFill>
              </a:rPr>
              <a:t>ATLAS Pixel FE</a:t>
            </a:r>
          </a:p>
          <a:p>
            <a:r>
              <a:rPr lang="en-US" sz="1600" dirty="0" smtClean="0"/>
              <a:t>Sub-reticule H (FNAL/CPPM/LBNL): </a:t>
            </a:r>
          </a:p>
          <a:p>
            <a:pPr lvl="1"/>
            <a:r>
              <a:rPr lang="en-US" sz="1400" dirty="0" smtClean="0">
                <a:solidFill>
                  <a:srgbClr val="FFFF00"/>
                </a:solidFill>
              </a:rPr>
              <a:t>Vertically Integrated CMS </a:t>
            </a:r>
            <a:r>
              <a:rPr lang="en-US" sz="1400" dirty="0" err="1" smtClean="0">
                <a:solidFill>
                  <a:srgbClr val="FFFF00"/>
                </a:solidFill>
              </a:rPr>
              <a:t>TRigger</a:t>
            </a:r>
            <a:r>
              <a:rPr lang="en-US" sz="1400" dirty="0" smtClean="0">
                <a:solidFill>
                  <a:srgbClr val="FFFF00"/>
                </a:solidFill>
              </a:rPr>
              <a:t> chip</a:t>
            </a:r>
          </a:p>
          <a:p>
            <a:r>
              <a:rPr lang="en-US" sz="1600" dirty="0" smtClean="0"/>
              <a:t>Sub-reticule I (FNAL):  </a:t>
            </a:r>
          </a:p>
          <a:p>
            <a:pPr lvl="1"/>
            <a:r>
              <a:rPr lang="en-US" sz="1400" dirty="0" smtClean="0">
                <a:solidFill>
                  <a:srgbClr val="FFFF00"/>
                </a:solidFill>
              </a:rPr>
              <a:t>VIP, adapted to two layers</a:t>
            </a:r>
          </a:p>
          <a:p>
            <a:r>
              <a:rPr lang="en-US" sz="1600" dirty="0" smtClean="0"/>
              <a:t>Sub-reticule J (FNAL/AGH-UST/BNL): </a:t>
            </a:r>
          </a:p>
          <a:p>
            <a:pPr lvl="1"/>
            <a:r>
              <a:rPr lang="en-US" sz="1400" dirty="0" smtClean="0">
                <a:solidFill>
                  <a:srgbClr val="FFFF00"/>
                </a:solidFill>
              </a:rPr>
              <a:t>VIPIC: demonstrator for X-ray Photon Correlation Spectroscopy</a:t>
            </a:r>
          </a:p>
          <a:p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9136" y="954710"/>
            <a:ext cx="183832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7315200" y="2631110"/>
            <a:ext cx="8245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omic Sans MS" charset="0"/>
              </a:rPr>
              <a:t>B </a:t>
            </a:r>
            <a:r>
              <a:rPr lang="en-US" sz="1400" dirty="0">
                <a:latin typeface="Comic Sans MS" charset="0"/>
              </a:rPr>
              <a:t>Right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7050" y="3071165"/>
            <a:ext cx="180975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371559" y="4706868"/>
            <a:ext cx="8333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omic Sans MS" charset="0"/>
              </a:rPr>
              <a:t>G Right</a:t>
            </a:r>
            <a:endParaRPr lang="en-US" sz="1400" dirty="0">
              <a:latin typeface="Comic Sans MS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Parts Count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Procured one lot of 31 wafers, with 28 full reticules per wafer</a:t>
            </a:r>
          </a:p>
          <a:p>
            <a:r>
              <a:rPr lang="en-US" sz="2000" dirty="0" smtClean="0"/>
              <a:t>Partition of wafers: </a:t>
            </a:r>
          </a:p>
          <a:p>
            <a:pPr lvl="1"/>
            <a:r>
              <a:rPr lang="en-US" sz="1800" dirty="0" smtClean="0"/>
              <a:t>3 wafers will be used for 2D </a:t>
            </a:r>
            <a:br>
              <a:rPr lang="en-US" sz="1800" dirty="0" smtClean="0"/>
            </a:br>
            <a:r>
              <a:rPr lang="en-US" sz="1800" dirty="0" smtClean="0"/>
              <a:t>wafer testing</a:t>
            </a:r>
          </a:p>
          <a:p>
            <a:pPr lvl="1"/>
            <a:r>
              <a:rPr lang="en-US" sz="1800" dirty="0" smtClean="0"/>
              <a:t>Available for 3D bonding </a:t>
            </a:r>
            <a:br>
              <a:rPr lang="en-US" sz="1800" dirty="0" smtClean="0"/>
            </a:br>
            <a:r>
              <a:rPr lang="en-US" sz="1800" dirty="0" smtClean="0"/>
              <a:t>28 wafers, which yields </a:t>
            </a:r>
            <a:br>
              <a:rPr lang="en-US" sz="1800" dirty="0" smtClean="0"/>
            </a:br>
            <a:r>
              <a:rPr lang="en-US" sz="1800" dirty="0" smtClean="0"/>
              <a:t>14 3D wafers   </a:t>
            </a:r>
            <a:endParaRPr lang="en-US" sz="2000" dirty="0" smtClean="0"/>
          </a:p>
          <a:p>
            <a:r>
              <a:rPr lang="en-US" sz="2000" dirty="0" smtClean="0"/>
              <a:t>There are 14 3D assemblies </a:t>
            </a:r>
            <a:br>
              <a:rPr lang="en-US" sz="2000" dirty="0" smtClean="0"/>
            </a:br>
            <a:r>
              <a:rPr lang="en-US" sz="2000" dirty="0" smtClean="0"/>
              <a:t>per wafer</a:t>
            </a:r>
          </a:p>
          <a:p>
            <a:r>
              <a:rPr lang="en-US" sz="2000" dirty="0" smtClean="0"/>
              <a:t>If one assumes a yield of 50%, </a:t>
            </a:r>
            <a:br>
              <a:rPr lang="en-US" sz="2000" dirty="0" smtClean="0"/>
            </a:br>
            <a:r>
              <a:rPr lang="en-US" sz="2000" dirty="0" smtClean="0"/>
              <a:t>seven working 3D wafers available</a:t>
            </a:r>
          </a:p>
          <a:p>
            <a:r>
              <a:rPr lang="en-US" sz="2000" dirty="0" smtClean="0"/>
              <a:t>98 assemblies of each sub-reticule </a:t>
            </a:r>
          </a:p>
          <a:p>
            <a:endParaRPr lang="en-US" sz="2000" dirty="0" smtClean="0"/>
          </a:p>
          <a:p>
            <a:r>
              <a:rPr lang="en-US" sz="2000" dirty="0" smtClean="0"/>
              <a:t>A lot of work ahead ! </a:t>
            </a:r>
          </a:p>
          <a:p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47</a:t>
            </a:fld>
            <a:endParaRPr lang="en-US" dirty="0"/>
          </a:p>
        </p:txBody>
      </p:sp>
      <p:graphicFrame>
        <p:nvGraphicFramePr>
          <p:cNvPr id="67586" name="Object 2"/>
          <p:cNvGraphicFramePr>
            <a:graphicFrameLocks noChangeAspect="1"/>
          </p:cNvGraphicFramePr>
          <p:nvPr/>
        </p:nvGraphicFramePr>
        <p:xfrm>
          <a:off x="5319712" y="1318128"/>
          <a:ext cx="3748088" cy="3814763"/>
        </p:xfrm>
        <a:graphic>
          <a:graphicData uri="http://schemas.openxmlformats.org/presentationml/2006/ole">
            <p:oleObj spid="_x0000_s67586" name="Drawing" r:id="rId3" imgW="7658100" imgH="7226300" progId="">
              <p:embed/>
            </p:oleObj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/>
          </a:p>
        </p:txBody>
      </p:sp>
      <p:sp>
        <p:nvSpPr>
          <p:cNvPr id="2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Slide </a:t>
            </a:r>
            <a:fld id="{FC5A316B-9506-40FC-9C39-AC767445555F}" type="slidenum">
              <a:rPr lang="en-US"/>
              <a:pPr/>
              <a:t>48</a:t>
            </a:fld>
            <a:endParaRPr lang="en-US"/>
          </a:p>
        </p:txBody>
      </p:sp>
      <p:sp>
        <p:nvSpPr>
          <p:cNvPr id="519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Integrating Detectors </a:t>
            </a:r>
          </a:p>
        </p:txBody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914400"/>
            <a:ext cx="7620000" cy="5562600"/>
          </a:xfrm>
        </p:spPr>
        <p:txBody>
          <a:bodyPr/>
          <a:lstStyle/>
          <a:p>
            <a:r>
              <a:rPr lang="en-US" sz="2000" dirty="0"/>
              <a:t>Ultimate goal is to have integrated unit </a:t>
            </a:r>
            <a:r>
              <a:rPr lang="en-US" sz="2000" dirty="0" smtClean="0"/>
              <a:t>of front-end and </a:t>
            </a:r>
            <a:r>
              <a:rPr lang="en-US" sz="2000" dirty="0"/>
              <a:t>thin (~50</a:t>
            </a:r>
            <a:r>
              <a:rPr lang="en-US" sz="2000" dirty="0">
                <a:latin typeface="Symbol" pitchFamily="18" charset="2"/>
              </a:rPr>
              <a:t>m</a:t>
            </a:r>
            <a:r>
              <a:rPr lang="en-US" sz="2000" dirty="0"/>
              <a:t>m </a:t>
            </a:r>
            <a:r>
              <a:rPr lang="en-US" sz="2000" dirty="0" smtClean="0"/>
              <a:t>thick</a:t>
            </a:r>
            <a:r>
              <a:rPr lang="en-US" sz="2000" dirty="0"/>
              <a:t>) </a:t>
            </a:r>
            <a:r>
              <a:rPr lang="en-US" sz="2000" dirty="0" smtClean="0"/>
              <a:t>detectors </a:t>
            </a:r>
            <a:r>
              <a:rPr lang="en-US" sz="2000" dirty="0"/>
              <a:t>with very fine pitch </a:t>
            </a:r>
            <a:r>
              <a:rPr lang="en-US" sz="2000" dirty="0" smtClean="0"/>
              <a:t>(~20</a:t>
            </a:r>
            <a:r>
              <a:rPr lang="en-US" sz="2000" dirty="0" smtClean="0">
                <a:latin typeface="Symbol" pitchFamily="18" charset="2"/>
              </a:rPr>
              <a:t>m</a:t>
            </a:r>
            <a:r>
              <a:rPr lang="en-US" sz="2000" dirty="0" smtClean="0"/>
              <a:t>m): </a:t>
            </a:r>
          </a:p>
          <a:p>
            <a:pPr lvl="1"/>
            <a:r>
              <a:rPr lang="en-US" sz="1800" dirty="0" smtClean="0"/>
              <a:t>How to bond ultra-thin devices? </a:t>
            </a:r>
          </a:p>
          <a:p>
            <a:pPr lvl="1"/>
            <a:r>
              <a:rPr lang="en-US" sz="1800" dirty="0" smtClean="0"/>
              <a:t>How to bond at very fine pitch? </a:t>
            </a:r>
          </a:p>
          <a:p>
            <a:endParaRPr lang="en-US" sz="2000" dirty="0" smtClean="0"/>
          </a:p>
          <a:p>
            <a:r>
              <a:rPr lang="en-US" sz="2000" dirty="0" smtClean="0">
                <a:solidFill>
                  <a:srgbClr val="FFFF00"/>
                </a:solidFill>
              </a:rPr>
              <a:t>Study I: </a:t>
            </a:r>
            <a:r>
              <a:rPr lang="en-US" sz="2000" dirty="0" smtClean="0"/>
              <a:t>developed with RTI (NC) </a:t>
            </a:r>
            <a:br>
              <a:rPr lang="en-US" sz="2000" dirty="0" smtClean="0"/>
            </a:br>
            <a:r>
              <a:rPr lang="en-US" sz="2000" dirty="0" smtClean="0"/>
              <a:t>bump bonding process at 20 </a:t>
            </a:r>
            <a:r>
              <a:rPr lang="en-US" sz="2000" dirty="0" smtClean="0">
                <a:latin typeface="Symbol" pitchFamily="18" charset="2"/>
              </a:rPr>
              <a:t>m</a:t>
            </a:r>
            <a:r>
              <a:rPr lang="en-US" sz="2000" dirty="0" smtClean="0"/>
              <a:t>m </a:t>
            </a:r>
            <a:br>
              <a:rPr lang="en-US" sz="2000" dirty="0" smtClean="0"/>
            </a:br>
            <a:r>
              <a:rPr lang="en-US" sz="2000" dirty="0" smtClean="0"/>
              <a:t>pitch</a:t>
            </a:r>
          </a:p>
          <a:p>
            <a:pPr lvl="1"/>
            <a:r>
              <a:rPr lang="en-US" sz="1800" dirty="0" err="1" smtClean="0"/>
              <a:t>CuSn</a:t>
            </a:r>
            <a:r>
              <a:rPr lang="en-US" sz="1800" dirty="0" smtClean="0"/>
              <a:t> bonded to Cu; good yield </a:t>
            </a:r>
          </a:p>
          <a:p>
            <a:pPr lvl="1"/>
            <a:r>
              <a:rPr lang="en-US" sz="1800" dirty="0" err="1" smtClean="0"/>
              <a:t>SnPb</a:t>
            </a:r>
            <a:r>
              <a:rPr lang="en-US" sz="1800" dirty="0" smtClean="0"/>
              <a:t> bonded to Ni/Au</a:t>
            </a:r>
          </a:p>
          <a:p>
            <a:pPr lvl="1"/>
            <a:r>
              <a:rPr lang="en-US" sz="1800" dirty="0" smtClean="0"/>
              <a:t>Demonstrated the feasibility of </a:t>
            </a:r>
            <a:r>
              <a:rPr lang="en-US" sz="1800" dirty="0" err="1" smtClean="0"/>
              <a:t>CuSn</a:t>
            </a:r>
            <a:r>
              <a:rPr lang="en-US" sz="1800" dirty="0" smtClean="0"/>
              <a:t> bonding for fine pitch (20 </a:t>
            </a:r>
            <a:r>
              <a:rPr lang="en-US" sz="1800" dirty="0" smtClean="0">
                <a:latin typeface="Verdana"/>
              </a:rPr>
              <a:t>µ</a:t>
            </a:r>
            <a:r>
              <a:rPr lang="en-US" sz="1800" dirty="0" smtClean="0"/>
              <a:t>m) assembly of 3D circuits (ignoring mass budget requirements)</a:t>
            </a:r>
          </a:p>
          <a:p>
            <a:pPr>
              <a:lnSpc>
                <a:spcPct val="110000"/>
              </a:lnSpc>
            </a:pPr>
            <a:endParaRPr lang="en-US" sz="2000" dirty="0" smtClean="0"/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</a:rPr>
              <a:t>Study II: </a:t>
            </a:r>
            <a:r>
              <a:rPr lang="en-US" sz="2000" dirty="0" smtClean="0"/>
              <a:t>developed with </a:t>
            </a:r>
            <a:r>
              <a:rPr lang="en-US" sz="2000" dirty="0" err="1" smtClean="0"/>
              <a:t>Ziptronix</a:t>
            </a:r>
            <a:r>
              <a:rPr lang="en-US" sz="2000" dirty="0" smtClean="0"/>
              <a:t> (NC) Direct Bond Interconnect (DBI) process, that provides greater flexibility and constitutes much lower mass</a:t>
            </a:r>
          </a:p>
        </p:txBody>
      </p:sp>
      <p:grpSp>
        <p:nvGrpSpPr>
          <p:cNvPr id="13" name="Group 24"/>
          <p:cNvGrpSpPr>
            <a:grpSpLocks noChangeAspect="1"/>
          </p:cNvGrpSpPr>
          <p:nvPr/>
        </p:nvGrpSpPr>
        <p:grpSpPr bwMode="auto">
          <a:xfrm>
            <a:off x="5562600" y="1638300"/>
            <a:ext cx="3505200" cy="2557072"/>
            <a:chOff x="3979" y="2673"/>
            <a:chExt cx="2016" cy="1471"/>
          </a:xfrm>
        </p:grpSpPr>
        <p:sp>
          <p:nvSpPr>
            <p:cNvPr id="14" name="Line 25"/>
            <p:cNvSpPr>
              <a:spLocks noChangeAspect="1" noChangeShapeType="1"/>
            </p:cNvSpPr>
            <p:nvPr/>
          </p:nvSpPr>
          <p:spPr bwMode="auto">
            <a:xfrm>
              <a:off x="5650" y="2726"/>
              <a:ext cx="7" cy="739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 Box 26"/>
            <p:cNvSpPr txBox="1">
              <a:spLocks noChangeAspect="1" noChangeArrowheads="1"/>
            </p:cNvSpPr>
            <p:nvPr/>
          </p:nvSpPr>
          <p:spPr bwMode="auto">
            <a:xfrm>
              <a:off x="3999" y="2911"/>
              <a:ext cx="545" cy="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2000">
                  <a:solidFill>
                    <a:srgbClr val="FFFFFF"/>
                  </a:solidFill>
                  <a:latin typeface="Verdana" pitchFamily="34" charset="0"/>
                </a:rPr>
                <a:t>10.5 µm</a:t>
              </a:r>
            </a:p>
          </p:txBody>
        </p:sp>
        <p:pic>
          <p:nvPicPr>
            <p:cNvPr id="16" name="Picture 2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79" y="2694"/>
              <a:ext cx="2016" cy="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Line 28"/>
            <p:cNvSpPr>
              <a:spLocks noChangeAspect="1" noChangeShapeType="1"/>
            </p:cNvSpPr>
            <p:nvPr/>
          </p:nvSpPr>
          <p:spPr bwMode="auto">
            <a:xfrm>
              <a:off x="5035" y="2720"/>
              <a:ext cx="0" cy="12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lg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9"/>
            <p:cNvSpPr>
              <a:spLocks noChangeAspect="1" noChangeShapeType="1"/>
            </p:cNvSpPr>
            <p:nvPr/>
          </p:nvSpPr>
          <p:spPr bwMode="auto">
            <a:xfrm>
              <a:off x="5083" y="3632"/>
              <a:ext cx="0" cy="3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lg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30"/>
            <p:cNvSpPr>
              <a:spLocks noChangeAspect="1" noChangeShapeType="1"/>
            </p:cNvSpPr>
            <p:nvPr/>
          </p:nvSpPr>
          <p:spPr bwMode="auto">
            <a:xfrm>
              <a:off x="4843" y="3920"/>
              <a:ext cx="19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31"/>
            <p:cNvSpPr>
              <a:spLocks noChangeAspect="1" noChangeShapeType="1"/>
            </p:cNvSpPr>
            <p:nvPr/>
          </p:nvSpPr>
          <p:spPr bwMode="auto">
            <a:xfrm flipH="1">
              <a:off x="5083" y="3920"/>
              <a:ext cx="1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 Box 32"/>
            <p:cNvSpPr txBox="1">
              <a:spLocks noChangeAspect="1" noChangeArrowheads="1"/>
            </p:cNvSpPr>
            <p:nvPr/>
          </p:nvSpPr>
          <p:spPr bwMode="auto">
            <a:xfrm>
              <a:off x="3979" y="3872"/>
              <a:ext cx="697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200">
                  <a:solidFill>
                    <a:srgbClr val="000000"/>
                  </a:solidFill>
                  <a:latin typeface="Comic Sans MS" pitchFamily="66" charset="0"/>
                </a:rPr>
                <a:t>Misalignment ~ 1 um</a:t>
              </a:r>
            </a:p>
          </p:txBody>
        </p:sp>
        <p:sp>
          <p:nvSpPr>
            <p:cNvPr id="22" name="Text Box 33"/>
            <p:cNvSpPr txBox="1">
              <a:spLocks noChangeAspect="1" noChangeArrowheads="1"/>
            </p:cNvSpPr>
            <p:nvPr/>
          </p:nvSpPr>
          <p:spPr bwMode="auto">
            <a:xfrm>
              <a:off x="3979" y="2673"/>
              <a:ext cx="1056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>
                  <a:solidFill>
                    <a:srgbClr val="FFFFFF"/>
                  </a:solidFill>
                  <a:latin typeface="Comic Sans MS" pitchFamily="66" charset="0"/>
                </a:rPr>
                <a:t>CuSn Bond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/>
          </a:p>
        </p:txBody>
      </p:sp>
      <p:sp>
        <p:nvSpPr>
          <p:cNvPr id="2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Slide </a:t>
            </a:r>
            <a:fld id="{FC5A316B-9506-40FC-9C39-AC767445555F}" type="slidenum">
              <a:rPr lang="en-US"/>
              <a:pPr/>
              <a:t>49</a:t>
            </a:fld>
            <a:endParaRPr lang="en-US"/>
          </a:p>
        </p:txBody>
      </p:sp>
      <p:sp>
        <p:nvSpPr>
          <p:cNvPr id="519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Integrating Detectors </a:t>
            </a:r>
          </a:p>
        </p:txBody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914400"/>
            <a:ext cx="7239000" cy="5562600"/>
          </a:xfrm>
        </p:spPr>
        <p:txBody>
          <a:bodyPr/>
          <a:lstStyle/>
          <a:p>
            <a:r>
              <a:rPr lang="en-US" sz="2000" dirty="0" smtClean="0"/>
              <a:t>DBI bonded </a:t>
            </a:r>
            <a:r>
              <a:rPr lang="en-US" sz="2000" dirty="0" err="1" smtClean="0"/>
              <a:t>BTeV</a:t>
            </a:r>
            <a:r>
              <a:rPr lang="en-US" sz="2000" dirty="0" smtClean="0"/>
              <a:t> FPIX2.1 readout </a:t>
            </a:r>
            <a:br>
              <a:rPr lang="en-US" sz="2000" dirty="0" smtClean="0"/>
            </a:br>
            <a:r>
              <a:rPr lang="en-US" sz="2000" dirty="0" smtClean="0"/>
              <a:t>chips to pixel sensors </a:t>
            </a:r>
          </a:p>
          <a:p>
            <a:pPr lvl="1"/>
            <a:r>
              <a:rPr lang="en-US" sz="1800" dirty="0" smtClean="0"/>
              <a:t>22x128 pixel cells of 50x400μm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;</a:t>
            </a:r>
          </a:p>
          <a:p>
            <a:pPr lvl="1"/>
            <a:r>
              <a:rPr lang="en-US" sz="1800" dirty="0" smtClean="0"/>
              <a:t>Edgeless trenched pixel sensors</a:t>
            </a:r>
          </a:p>
          <a:p>
            <a:pPr lvl="1"/>
            <a:r>
              <a:rPr lang="en-US" sz="1800" dirty="0" smtClean="0"/>
              <a:t>50 </a:t>
            </a:r>
            <a:r>
              <a:rPr lang="en-US" sz="1800" dirty="0" err="1" smtClean="0"/>
              <a:t>μm</a:t>
            </a:r>
            <a:r>
              <a:rPr lang="en-US" sz="1800" dirty="0" smtClean="0"/>
              <a:t> deep n</a:t>
            </a:r>
            <a:r>
              <a:rPr lang="en-US" sz="1800" baseline="30000" dirty="0" smtClean="0"/>
              <a:t>++</a:t>
            </a:r>
            <a:r>
              <a:rPr lang="en-US" sz="1800" dirty="0" smtClean="0"/>
              <a:t> trench at the edge</a:t>
            </a:r>
          </a:p>
          <a:p>
            <a:pPr lvl="1"/>
            <a:r>
              <a:rPr lang="en-US" sz="1800" dirty="0" smtClean="0"/>
              <a:t>Masks designed at </a:t>
            </a:r>
            <a:r>
              <a:rPr lang="en-US" sz="1800" dirty="0" err="1" smtClean="0"/>
              <a:t>Fermilab</a:t>
            </a:r>
            <a:endParaRPr lang="en-US" sz="1800" dirty="0" smtClean="0"/>
          </a:p>
          <a:p>
            <a:pPr lvl="1"/>
            <a:r>
              <a:rPr lang="en-US" sz="1800" dirty="0" smtClean="0"/>
              <a:t>Fabricated by MIT-Lincoln Lab</a:t>
            </a:r>
          </a:p>
          <a:p>
            <a:endParaRPr lang="en-US" sz="2000" dirty="0" smtClean="0"/>
          </a:p>
          <a:p>
            <a:r>
              <a:rPr lang="en-US" sz="2000" dirty="0" smtClean="0"/>
              <a:t>Above two items DBI bonded at </a:t>
            </a:r>
            <a:br>
              <a:rPr lang="en-US" sz="2000" dirty="0" smtClean="0"/>
            </a:br>
            <a:r>
              <a:rPr lang="en-US" sz="2000" dirty="0" err="1" smtClean="0"/>
              <a:t>Ziptronix</a:t>
            </a:r>
            <a:r>
              <a:rPr lang="en-US" sz="2000" dirty="0" smtClean="0"/>
              <a:t>; after bonding sensors </a:t>
            </a:r>
            <a:br>
              <a:rPr lang="en-US" sz="2000" dirty="0" smtClean="0"/>
            </a:br>
            <a:r>
              <a:rPr lang="en-US" sz="2000" dirty="0" smtClean="0"/>
              <a:t>thinned to 100 </a:t>
            </a:r>
            <a:r>
              <a:rPr lang="en-US" sz="2000" dirty="0" smtClean="0">
                <a:latin typeface="Symbol" pitchFamily="18" charset="2"/>
              </a:rPr>
              <a:t>m</a:t>
            </a:r>
            <a:r>
              <a:rPr lang="en-US" sz="2000" dirty="0" smtClean="0"/>
              <a:t>m (can go as low </a:t>
            </a:r>
            <a:br>
              <a:rPr lang="en-US" sz="2000" dirty="0" smtClean="0"/>
            </a:br>
            <a:r>
              <a:rPr lang="en-US" sz="2000" dirty="0" smtClean="0"/>
              <a:t>as 50</a:t>
            </a:r>
            <a:r>
              <a:rPr lang="en-US" sz="2000" dirty="0" smtClean="0">
                <a:latin typeface="Symbol" pitchFamily="18" charset="2"/>
              </a:rPr>
              <a:t>m</a:t>
            </a:r>
            <a:r>
              <a:rPr lang="en-US" sz="2000" dirty="0" smtClean="0"/>
              <a:t>m)</a:t>
            </a:r>
          </a:p>
          <a:p>
            <a:pPr lvl="1"/>
            <a:r>
              <a:rPr lang="en-US" sz="1800" dirty="0" smtClean="0"/>
              <a:t>Very strong bond with good yield</a:t>
            </a:r>
          </a:p>
          <a:p>
            <a:pPr lvl="1"/>
            <a:r>
              <a:rPr lang="en-US" sz="1800" dirty="0" smtClean="0"/>
              <a:t>Devices have full readout; issues </a:t>
            </a:r>
            <a:br>
              <a:rPr lang="en-US" sz="1800" dirty="0" smtClean="0"/>
            </a:br>
            <a:r>
              <a:rPr lang="en-US" sz="1800" dirty="0" smtClean="0"/>
              <a:t>understood </a:t>
            </a:r>
          </a:p>
          <a:p>
            <a:pPr lvl="1"/>
            <a:r>
              <a:rPr lang="en-US" sz="1800" dirty="0" smtClean="0"/>
              <a:t>Method valid for pitch down to </a:t>
            </a:r>
            <a:br>
              <a:rPr lang="en-US" sz="1800" dirty="0" smtClean="0"/>
            </a:br>
            <a:r>
              <a:rPr lang="en-US" sz="1800" dirty="0" smtClean="0"/>
              <a:t>~ 5 </a:t>
            </a:r>
            <a:r>
              <a:rPr lang="en-US" sz="1800" dirty="0" smtClean="0">
                <a:latin typeface="Symbol" pitchFamily="18" charset="2"/>
              </a:rPr>
              <a:t>m</a:t>
            </a:r>
            <a:r>
              <a:rPr lang="en-US" sz="1800" dirty="0" smtClean="0"/>
              <a:t>m</a:t>
            </a:r>
            <a:endParaRPr lang="en-US" sz="1800" dirty="0"/>
          </a:p>
        </p:txBody>
      </p:sp>
      <p:pic>
        <p:nvPicPr>
          <p:cNvPr id="25" name="Picture 4" descr="08-0279-06D"/>
          <p:cNvPicPr>
            <a:picLocks noChangeAspect="1" noChangeArrowheads="1"/>
          </p:cNvPicPr>
          <p:nvPr/>
        </p:nvPicPr>
        <p:blipFill>
          <a:blip r:embed="rId2" cstate="print"/>
          <a:srcRect l="21628"/>
          <a:stretch>
            <a:fillRect/>
          </a:stretch>
        </p:blipFill>
        <p:spPr bwMode="auto">
          <a:xfrm>
            <a:off x="5943600" y="836093"/>
            <a:ext cx="3032125" cy="2901935"/>
          </a:xfrm>
          <a:prstGeom prst="rect">
            <a:avLst/>
          </a:prstGeom>
          <a:noFill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3756544"/>
            <a:ext cx="3035808" cy="27023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7620000" y="31242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>
                <a:solidFill>
                  <a:srgbClr val="000000"/>
                </a:solidFill>
              </a:rPr>
              <a:t>Sensors on FPIX wafer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63390" y="5587079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>
                <a:solidFill>
                  <a:srgbClr val="000000"/>
                </a:solidFill>
              </a:rPr>
              <a:t>Sensor readout </a:t>
            </a:r>
            <a:endParaRPr lang="en-US" sz="18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Broken Symmetry"/>
          <p:cNvPicPr>
            <a:picLocks noChangeAspect="1" noChangeArrowheads="1"/>
          </p:cNvPicPr>
          <p:nvPr/>
        </p:nvPicPr>
        <p:blipFill>
          <a:blip r:embed="rId2">
            <a:alphaModFix amt="20000"/>
          </a:blip>
          <a:srcRect/>
          <a:stretch>
            <a:fillRect/>
          </a:stretch>
        </p:blipFill>
        <p:spPr bwMode="auto">
          <a:xfrm>
            <a:off x="5562600" y="4012578"/>
            <a:ext cx="3581399" cy="238822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914400"/>
            <a:ext cx="7391400" cy="5181600"/>
          </a:xfrm>
        </p:spPr>
        <p:txBody>
          <a:bodyPr/>
          <a:lstStyle/>
          <a:p>
            <a:r>
              <a:rPr lang="en-US" sz="2000" dirty="0" smtClean="0"/>
              <a:t>Key word is: “To Enable” </a:t>
            </a:r>
          </a:p>
          <a:p>
            <a:endParaRPr lang="en-US" sz="2000" dirty="0" smtClean="0"/>
          </a:p>
          <a:p>
            <a:r>
              <a:rPr lang="en-US" sz="2000" dirty="0" smtClean="0"/>
              <a:t>Emphasis is placed on innovation</a:t>
            </a:r>
          </a:p>
          <a:p>
            <a:pPr lvl="1"/>
            <a:r>
              <a:rPr lang="en-US" sz="1800" dirty="0" smtClean="0"/>
              <a:t>scaling of current technologies is not a viable option </a:t>
            </a:r>
          </a:p>
          <a:p>
            <a:r>
              <a:rPr lang="en-US" sz="2000" dirty="0" smtClean="0"/>
              <a:t>Goals:</a:t>
            </a:r>
          </a:p>
          <a:p>
            <a:pPr lvl="1"/>
            <a:r>
              <a:rPr lang="en-US" sz="1800" dirty="0" smtClean="0"/>
              <a:t>Develop novel detector technologies; emphasis on “transformational” technologies, i.e. “high-risk” and “high-payoff” </a:t>
            </a:r>
          </a:p>
          <a:p>
            <a:pPr lvl="1"/>
            <a:r>
              <a:rPr lang="en-US" sz="1800" dirty="0" smtClean="0"/>
              <a:t>Improve performance of existing technologies by factor of</a:t>
            </a:r>
            <a:r>
              <a:rPr lang="en-US" sz="1800" dirty="0" smtClean="0"/>
              <a:t> </a:t>
            </a:r>
            <a:br>
              <a:rPr lang="en-US" sz="1800" dirty="0" smtClean="0"/>
            </a:br>
            <a:r>
              <a:rPr lang="en-US" sz="1800" dirty="0" smtClean="0"/>
              <a:t>~ </a:t>
            </a:r>
            <a:r>
              <a:rPr lang="en-US" sz="1800" dirty="0" smtClean="0"/>
              <a:t>(log) 10</a:t>
            </a:r>
          </a:p>
          <a:p>
            <a:pPr lvl="2"/>
            <a:r>
              <a:rPr lang="en-US" sz="1800" dirty="0" smtClean="0">
                <a:solidFill>
                  <a:srgbClr val="FFFF00"/>
                </a:solidFill>
              </a:rPr>
              <a:t>Mass budget, radiation hardness, resolution, cost</a:t>
            </a:r>
            <a:r>
              <a:rPr lang="en-US" sz="1800" dirty="0" smtClean="0"/>
              <a:t>  </a:t>
            </a:r>
          </a:p>
          <a:p>
            <a:pPr lvl="1"/>
            <a:r>
              <a:rPr lang="en-US" sz="1800" dirty="0" smtClean="0"/>
              <a:t>Invest in technologies with broad range of applicability</a:t>
            </a:r>
          </a:p>
          <a:p>
            <a:pPr lvl="1"/>
            <a:r>
              <a:rPr lang="en-US" sz="1800" dirty="0" smtClean="0"/>
              <a:t>Maximize synergy and coordination among projects </a:t>
            </a:r>
          </a:p>
          <a:p>
            <a:pPr lvl="1"/>
            <a:r>
              <a:rPr lang="en-US" sz="1800" dirty="0" smtClean="0"/>
              <a:t>Transfer technology to system design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T-Micro 3D Process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6" name="図 5" descr="3DprocessFlow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2114" y="865270"/>
            <a:ext cx="8000988" cy="5554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T-Micro Prototype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6032" y="1295400"/>
            <a:ext cx="6781800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027806" y="5390356"/>
            <a:ext cx="27351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© T-Micro , VIPS 2010</a:t>
            </a:r>
            <a:endParaRPr lang="en-US" sz="2000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3124200" y="3733800"/>
            <a:ext cx="2133600" cy="1588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3889158" y="3657600"/>
            <a:ext cx="759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10 </a:t>
            </a:r>
            <a:r>
              <a:rPr lang="en-US" sz="16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solidFill>
                  <a:srgbClr val="000000"/>
                </a:solidFill>
              </a:rPr>
              <a:t>m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Fermilab 3D Project: VICTR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0" y="914400"/>
            <a:ext cx="5715000" cy="5715000"/>
          </a:xfrm>
        </p:spPr>
        <p:txBody>
          <a:bodyPr/>
          <a:lstStyle/>
          <a:p>
            <a:r>
              <a:rPr lang="en-US" sz="2000" dirty="0" smtClean="0"/>
              <a:t>Vertical Integrated CMS </a:t>
            </a:r>
            <a:r>
              <a:rPr lang="en-US" sz="2000" dirty="0" err="1" smtClean="0"/>
              <a:t>TRigger</a:t>
            </a:r>
            <a:r>
              <a:rPr lang="en-US" sz="2000" dirty="0" smtClean="0"/>
              <a:t> chip </a:t>
            </a:r>
          </a:p>
          <a:p>
            <a:pPr lvl="1"/>
            <a:r>
              <a:rPr lang="en-US" sz="1800" dirty="0" smtClean="0"/>
              <a:t>R&amp;D project to study viability of the 3D technology for </a:t>
            </a:r>
            <a:r>
              <a:rPr lang="en-US" sz="1800" dirty="0" err="1" smtClean="0"/>
              <a:t>sLHC</a:t>
            </a:r>
            <a:r>
              <a:rPr lang="en-US" sz="1800" dirty="0" smtClean="0"/>
              <a:t> experiments</a:t>
            </a:r>
          </a:p>
          <a:p>
            <a:endParaRPr lang="en-US" sz="2000" dirty="0" smtClean="0"/>
          </a:p>
          <a:p>
            <a:r>
              <a:rPr lang="en-US" sz="2000" dirty="0" smtClean="0"/>
              <a:t>The problem: at the </a:t>
            </a:r>
            <a:r>
              <a:rPr lang="en-US" sz="2000" dirty="0" err="1" smtClean="0"/>
              <a:t>sLHC</a:t>
            </a:r>
            <a:r>
              <a:rPr lang="en-US" sz="2000" dirty="0" smtClean="0"/>
              <a:t> triggers saturate the available bandwidth </a:t>
            </a:r>
          </a:p>
          <a:p>
            <a:pPr lvl="1"/>
            <a:r>
              <a:rPr lang="en-US" sz="1800" dirty="0" smtClean="0"/>
              <a:t>Muon trigger rate at L1 &gt; 20 kHz at </a:t>
            </a:r>
            <a:br>
              <a:rPr lang="en-US" sz="1800" dirty="0" smtClean="0"/>
            </a:br>
            <a:r>
              <a:rPr lang="en-US" sz="1800" dirty="0" smtClean="0"/>
              <a:t>L=10</a:t>
            </a:r>
            <a:r>
              <a:rPr lang="en-US" sz="1800" baseline="30000" dirty="0" smtClean="0"/>
              <a:t>35 </a:t>
            </a:r>
            <a:r>
              <a:rPr lang="en-US" sz="1800" dirty="0" smtClean="0"/>
              <a:t>cm</a:t>
            </a:r>
            <a:r>
              <a:rPr lang="en-US" sz="1800" baseline="30000" dirty="0" smtClean="0"/>
              <a:t>-2</a:t>
            </a:r>
            <a:r>
              <a:rPr lang="en-US" sz="1800" dirty="0" smtClean="0"/>
              <a:t>s</a:t>
            </a:r>
            <a:r>
              <a:rPr lang="en-US" sz="1800" baseline="30000" dirty="0" smtClean="0"/>
              <a:t>-1</a:t>
            </a:r>
            <a:r>
              <a:rPr lang="en-US" sz="1800" dirty="0" smtClean="0"/>
              <a:t>, flat in </a:t>
            </a:r>
            <a:r>
              <a:rPr lang="en-US" sz="1800" dirty="0" err="1" smtClean="0"/>
              <a:t>p</a:t>
            </a:r>
            <a:r>
              <a:rPr lang="en-US" sz="1800" baseline="-25000" dirty="0" err="1" smtClean="0"/>
              <a:t>T</a:t>
            </a:r>
            <a:endParaRPr lang="en-US" sz="1800" dirty="0" smtClean="0"/>
          </a:p>
          <a:p>
            <a:endParaRPr lang="en-US" sz="2000" dirty="0" smtClean="0"/>
          </a:p>
          <a:p>
            <a:r>
              <a:rPr lang="en-US" sz="2000" dirty="0" smtClean="0"/>
              <a:t>A solution: tracking information available at L1</a:t>
            </a:r>
          </a:p>
          <a:p>
            <a:pPr lvl="1"/>
            <a:r>
              <a:rPr lang="en-US" sz="1800" dirty="0" smtClean="0"/>
              <a:t>Collect info from 10</a:t>
            </a:r>
            <a:r>
              <a:rPr lang="en-US" sz="1800" baseline="30000" dirty="0" smtClean="0"/>
              <a:t>8</a:t>
            </a:r>
            <a:r>
              <a:rPr lang="en-US" sz="1800" dirty="0" smtClean="0"/>
              <a:t> pixels in 200m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 of silicon at 40 MHz</a:t>
            </a:r>
          </a:p>
          <a:p>
            <a:pPr lvl="1"/>
            <a:r>
              <a:rPr lang="en-US" sz="1800" dirty="0" smtClean="0"/>
              <a:t>Power and bandwidth to send all of the data off-detector is prohibitive</a:t>
            </a:r>
          </a:p>
          <a:p>
            <a:pPr>
              <a:buNone/>
            </a:pPr>
            <a:endParaRPr lang="en-US" sz="2000" dirty="0" smtClean="0"/>
          </a:p>
          <a:p>
            <a:r>
              <a:rPr lang="en-US" sz="2000" dirty="0" smtClean="0"/>
              <a:t>An implementation: stacked modules that provide a momentum filter </a:t>
            </a:r>
          </a:p>
          <a:p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11" name="Block Arc 10"/>
          <p:cNvSpPr>
            <a:spLocks noChangeAspect="1"/>
          </p:cNvSpPr>
          <p:nvPr/>
        </p:nvSpPr>
        <p:spPr bwMode="auto">
          <a:xfrm flipH="1">
            <a:off x="991101" y="970072"/>
            <a:ext cx="1219200" cy="3505200"/>
          </a:xfrm>
          <a:prstGeom prst="blockArc">
            <a:avLst>
              <a:gd name="adj1" fmla="val 16619983"/>
              <a:gd name="adj2" fmla="val 0"/>
              <a:gd name="adj3" fmla="val 14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53" y="928131"/>
            <a:ext cx="3200400" cy="3494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79974" y="4558553"/>
            <a:ext cx="3196626" cy="2050116"/>
            <a:chOff x="1451162" y="1392331"/>
            <a:chExt cx="6267450" cy="4019550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51162" y="1392331"/>
              <a:ext cx="6267450" cy="4019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/>
          </p:nvSpPr>
          <p:spPr bwMode="auto">
            <a:xfrm>
              <a:off x="7503459" y="2743200"/>
              <a:ext cx="215153" cy="1963271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Scintillator R&amp;D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Scintillators have wide applicability and will continue to play a critical role as detector particle physics </a:t>
            </a:r>
          </a:p>
          <a:p>
            <a:pPr lvl="1"/>
            <a:r>
              <a:rPr lang="en-US" sz="1600" dirty="0" smtClean="0"/>
              <a:t>Low cost, large area experiments</a:t>
            </a:r>
          </a:p>
          <a:p>
            <a:pPr lvl="1"/>
            <a:r>
              <a:rPr lang="en-US" sz="1600" dirty="0" smtClean="0"/>
              <a:t>Veto walls (e.g. dark matter experiments) </a:t>
            </a:r>
          </a:p>
          <a:p>
            <a:pPr lvl="0"/>
            <a:r>
              <a:rPr lang="en-US" sz="2000" dirty="0" smtClean="0"/>
              <a:t>R&amp;D centers around the following strategic areas: </a:t>
            </a:r>
          </a:p>
          <a:p>
            <a:pPr lvl="1"/>
            <a:r>
              <a:rPr lang="en-US" sz="1800" dirty="0" smtClean="0"/>
              <a:t>Development of the scintillator/fiber co-extrusion</a:t>
            </a:r>
          </a:p>
          <a:p>
            <a:pPr lvl="1"/>
            <a:r>
              <a:rPr lang="en-US" sz="1800" dirty="0" smtClean="0"/>
              <a:t>Preparation of high Z and </a:t>
            </a:r>
            <a:br>
              <a:rPr lang="en-US" sz="1800" dirty="0" smtClean="0"/>
            </a:br>
            <a:r>
              <a:rPr lang="en-US" sz="1800" dirty="0" smtClean="0"/>
              <a:t>neutron-sensitive extruded </a:t>
            </a:r>
            <a:br>
              <a:rPr lang="en-US" sz="1800" dirty="0" smtClean="0"/>
            </a:br>
            <a:r>
              <a:rPr lang="en-US" sz="1800" dirty="0" smtClean="0"/>
              <a:t>plastic scintillator</a:t>
            </a:r>
          </a:p>
          <a:p>
            <a:pPr lvl="2"/>
            <a:r>
              <a:rPr lang="en-US" sz="1800" dirty="0" smtClean="0"/>
              <a:t>Initial studies on BaF</a:t>
            </a:r>
            <a:r>
              <a:rPr lang="en-US" sz="1800" baseline="-25000" dirty="0" smtClean="0"/>
              <a:t>2</a:t>
            </a:r>
            <a:endParaRPr lang="en-US" sz="1800" dirty="0" smtClean="0"/>
          </a:p>
          <a:p>
            <a:pPr lvl="1"/>
            <a:r>
              <a:rPr lang="en-US" sz="1800" dirty="0" smtClean="0"/>
              <a:t>Investigation of the use of an </a:t>
            </a:r>
            <a:br>
              <a:rPr lang="en-US" sz="1800" dirty="0" smtClean="0"/>
            </a:br>
            <a:r>
              <a:rPr lang="en-US" sz="1800" dirty="0" smtClean="0"/>
              <a:t>environmentally-friendly </a:t>
            </a:r>
            <a:br>
              <a:rPr lang="en-US" sz="1800" dirty="0" smtClean="0"/>
            </a:br>
            <a:r>
              <a:rPr lang="en-US" sz="1800" dirty="0" smtClean="0"/>
              <a:t>solvent for liquid scintillator </a:t>
            </a:r>
            <a:br>
              <a:rPr lang="en-US" sz="1800" dirty="0" smtClean="0"/>
            </a:br>
            <a:r>
              <a:rPr lang="en-US" sz="1800" dirty="0" smtClean="0"/>
              <a:t>applications</a:t>
            </a:r>
          </a:p>
          <a:p>
            <a:pPr lvl="2"/>
            <a:r>
              <a:rPr lang="en-US" sz="1800" dirty="0" smtClean="0"/>
              <a:t>Initial studies on Titanium dioxide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6" name="Picture 4" descr="plastic_scint_typ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59616" y="2925581"/>
            <a:ext cx="2855783" cy="2286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253795" y="5754469"/>
            <a:ext cx="3814005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Key people: </a:t>
            </a:r>
            <a:br>
              <a:rPr lang="en-US" sz="1800" dirty="0" smtClean="0"/>
            </a:br>
            <a:r>
              <a:rPr lang="en-US" sz="1800" dirty="0" smtClean="0"/>
              <a:t>Alan Bross, Anna Pla-Dalmau 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Spin-off: TOF at Test Beam 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Determination of timing resolution with </a:t>
            </a:r>
            <a:br>
              <a:rPr lang="en-US" dirty="0" smtClean="0"/>
            </a:br>
            <a:r>
              <a:rPr lang="en-US" dirty="0" smtClean="0"/>
              <a:t>Silicon Photomultipliers (</a:t>
            </a:r>
            <a:r>
              <a:rPr lang="en-US" dirty="0" err="1" smtClean="0"/>
              <a:t>SiPM</a:t>
            </a:r>
            <a:r>
              <a:rPr lang="en-US" dirty="0" smtClean="0"/>
              <a:t>) and </a:t>
            </a:r>
            <a:br>
              <a:rPr lang="en-US" dirty="0" smtClean="0"/>
            </a:br>
            <a:r>
              <a:rPr lang="en-US" dirty="0" smtClean="0"/>
              <a:t>quartz bars </a:t>
            </a:r>
          </a:p>
          <a:p>
            <a:pPr lvl="1"/>
            <a:r>
              <a:rPr lang="en-US" dirty="0" smtClean="0"/>
              <a:t>Eight Hamamatsu </a:t>
            </a:r>
            <a:r>
              <a:rPr lang="en-US" dirty="0" err="1" smtClean="0"/>
              <a:t>SiPMs</a:t>
            </a:r>
            <a:r>
              <a:rPr lang="en-US" dirty="0" smtClean="0"/>
              <a:t>, 3mm </a:t>
            </a:r>
            <a:r>
              <a:rPr lang="en-US" dirty="0" err="1" smtClean="0"/>
              <a:t>x</a:t>
            </a:r>
            <a:r>
              <a:rPr lang="en-US" dirty="0" smtClean="0"/>
              <a:t> 3mm</a:t>
            </a:r>
          </a:p>
          <a:p>
            <a:pPr lvl="1"/>
            <a:r>
              <a:rPr lang="en-US" dirty="0" smtClean="0"/>
              <a:t>In beam with quartz Cherenkov radiators</a:t>
            </a:r>
          </a:p>
          <a:p>
            <a:pPr lvl="1"/>
            <a:r>
              <a:rPr lang="en-US" dirty="0" smtClean="0"/>
              <a:t>several thicknesses (4 – 12mm), </a:t>
            </a:r>
            <a:br>
              <a:rPr lang="en-US" dirty="0" smtClean="0"/>
            </a:br>
            <a:r>
              <a:rPr lang="en-US" dirty="0" smtClean="0"/>
              <a:t>mirrored and not mirrored.</a:t>
            </a:r>
          </a:p>
          <a:p>
            <a:r>
              <a:rPr lang="en-US" dirty="0" smtClean="0"/>
              <a:t>Under best conditions: </a:t>
            </a:r>
            <a:r>
              <a:rPr lang="en-US" dirty="0" err="1" smtClean="0"/>
              <a:t>σ(t</a:t>
            </a:r>
            <a:r>
              <a:rPr lang="en-US" dirty="0" smtClean="0"/>
              <a:t>) ~ 33 – 37 </a:t>
            </a:r>
            <a:r>
              <a:rPr lang="en-US" dirty="0" err="1" smtClean="0"/>
              <a:t>ps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/>
          <a:srcRect l="2693" t="42178" r="44087" b="10893"/>
          <a:stretch>
            <a:fillRect/>
          </a:stretch>
        </p:blipFill>
        <p:spPr bwMode="auto">
          <a:xfrm>
            <a:off x="2078736" y="4038600"/>
            <a:ext cx="3483864" cy="2322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466976" y="6090986"/>
            <a:ext cx="9432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Channels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983089" y="6290846"/>
            <a:ext cx="37319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Pulse height slewing correction applied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362200" y="4980801"/>
            <a:ext cx="16337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10-15 photoelectrons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220" t="54441" r="20221" b="18564"/>
          <a:stretch>
            <a:fillRect/>
          </a:stretch>
        </p:blipFill>
        <p:spPr bwMode="auto">
          <a:xfrm>
            <a:off x="5673713" y="3962400"/>
            <a:ext cx="3165487" cy="238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7086600" y="4187952"/>
            <a:ext cx="0" cy="2060448"/>
          </a:xfrm>
          <a:prstGeom prst="line">
            <a:avLst/>
          </a:prstGeom>
          <a:noFill/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IPM Card"/>
          <p:cNvPicPr>
            <a:picLocks noChangeAspect="1" noChangeArrowheads="1"/>
          </p:cNvPicPr>
          <p:nvPr/>
        </p:nvPicPr>
        <p:blipFill>
          <a:blip r:embed="rId2" cstate="print"/>
          <a:srcRect l="15843" t="8160" r="9181" b="8202"/>
          <a:stretch>
            <a:fillRect/>
          </a:stretch>
        </p:blipFill>
        <p:spPr bwMode="auto">
          <a:xfrm>
            <a:off x="6248400" y="914400"/>
            <a:ext cx="2743200" cy="229533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SiPM</a:t>
            </a:r>
            <a:r>
              <a:rPr lang="en-US" dirty="0" smtClean="0"/>
              <a:t> CMS Synergy: HCAL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CMS HPD replacement step 1: </a:t>
            </a:r>
            <a:br>
              <a:rPr lang="en-US" sz="2000" dirty="0" smtClean="0"/>
            </a:br>
            <a:r>
              <a:rPr lang="en-US" sz="2000" dirty="0" smtClean="0"/>
              <a:t>Outer Calorimeter (~2011) </a:t>
            </a:r>
          </a:p>
          <a:p>
            <a:pPr lvl="1"/>
            <a:r>
              <a:rPr lang="en-US" sz="1800" dirty="0" smtClean="0"/>
              <a:t>~3,000 PPDs </a:t>
            </a:r>
          </a:p>
          <a:p>
            <a:pPr lvl="1"/>
            <a:r>
              <a:rPr lang="en-US" sz="1800" dirty="0" smtClean="0"/>
              <a:t>Each fiber in bundle (18) guided to its </a:t>
            </a:r>
            <a:br>
              <a:rPr lang="en-US" sz="1800" dirty="0" smtClean="0"/>
            </a:br>
            <a:r>
              <a:rPr lang="en-US" sz="1800" dirty="0" smtClean="0"/>
              <a:t>own </a:t>
            </a:r>
            <a:r>
              <a:rPr lang="en-US" sz="1800" dirty="0" err="1" smtClean="0"/>
              <a:t>SiPM</a:t>
            </a:r>
            <a:endParaRPr lang="en-US" sz="1800" dirty="0" smtClean="0"/>
          </a:p>
          <a:p>
            <a:pPr lvl="1"/>
            <a:r>
              <a:rPr lang="en-US" sz="1800" dirty="0" smtClean="0"/>
              <a:t>Readout by QIE ASIC (</a:t>
            </a:r>
            <a:r>
              <a:rPr lang="en-US" sz="1800" dirty="0" err="1" smtClean="0"/>
              <a:t>Fermilab</a:t>
            </a:r>
            <a:r>
              <a:rPr lang="en-US" sz="1800" dirty="0" smtClean="0"/>
              <a:t>)</a:t>
            </a:r>
          </a:p>
          <a:p>
            <a:pPr>
              <a:buNone/>
            </a:pPr>
            <a:endParaRPr lang="en-US" sz="2000" dirty="0" smtClean="0"/>
          </a:p>
          <a:p>
            <a:r>
              <a:rPr lang="en-US" sz="2000" dirty="0" smtClean="0"/>
              <a:t>CMS HPD replacement step 2: </a:t>
            </a:r>
            <a:br>
              <a:rPr lang="en-US" sz="2000" dirty="0" smtClean="0"/>
            </a:br>
            <a:r>
              <a:rPr lang="en-US" sz="2000" dirty="0" smtClean="0"/>
              <a:t>Whole calorimeter (Phase I) </a:t>
            </a:r>
          </a:p>
          <a:p>
            <a:pPr lvl="1"/>
            <a:r>
              <a:rPr lang="en-US" sz="1800" dirty="0" smtClean="0"/>
              <a:t>~110,000 PPDs </a:t>
            </a:r>
          </a:p>
          <a:p>
            <a:pPr lvl="1"/>
            <a:r>
              <a:rPr lang="en-US" sz="1800" dirty="0" smtClean="0"/>
              <a:t>Allows for longitudinal segmentation </a:t>
            </a:r>
          </a:p>
          <a:p>
            <a:pPr lvl="1"/>
            <a:r>
              <a:rPr lang="en-US" sz="1800" dirty="0" smtClean="0"/>
              <a:t>SIPM tailored to HCAL</a:t>
            </a:r>
          </a:p>
          <a:p>
            <a:pPr lvl="1"/>
            <a:r>
              <a:rPr lang="en-US" sz="1800" dirty="0" smtClean="0"/>
              <a:t>New ADC = new ASIC (QIE10)</a:t>
            </a:r>
          </a:p>
          <a:p>
            <a:pPr lvl="1"/>
            <a:endParaRPr lang="en-US" sz="2000" dirty="0" smtClean="0"/>
          </a:p>
          <a:p>
            <a:r>
              <a:rPr lang="en-US" sz="2000" dirty="0" smtClean="0"/>
              <a:t>Strong overlaps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01E0AE1-FAE2-496B-940A-858807E37D82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7" name="Picture 4" descr="LayersMod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3408644"/>
            <a:ext cx="2743200" cy="261115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077200" y="56388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0000"/>
                </a:solidFill>
              </a:rPr>
              <a:t>CMS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Crystal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3886200"/>
            <a:ext cx="4114800" cy="2286000"/>
          </a:xfrm>
        </p:spPr>
        <p:txBody>
          <a:bodyPr/>
          <a:lstStyle/>
          <a:p>
            <a:r>
              <a:rPr lang="en-US" sz="2000" dirty="0" smtClean="0"/>
              <a:t>BGO crystal (from Caltech)</a:t>
            </a:r>
          </a:p>
          <a:p>
            <a:r>
              <a:rPr lang="en-US" sz="2000" dirty="0" smtClean="0"/>
              <a:t>Visible and UV filters</a:t>
            </a:r>
          </a:p>
          <a:p>
            <a:r>
              <a:rPr lang="en-US" sz="2000" dirty="0" smtClean="0"/>
              <a:t>Two </a:t>
            </a:r>
            <a:r>
              <a:rPr lang="en-US" sz="2000" dirty="0" err="1" smtClean="0"/>
              <a:t>PMT’s</a:t>
            </a:r>
            <a:endParaRPr lang="en-US" sz="2000" dirty="0" smtClean="0"/>
          </a:p>
          <a:p>
            <a:r>
              <a:rPr lang="en-US" sz="2000" dirty="0" smtClean="0"/>
              <a:t>20 Hamamatsu </a:t>
            </a:r>
            <a:r>
              <a:rPr lang="en-US" sz="2000" dirty="0" err="1" smtClean="0"/>
              <a:t>SiPM’s</a:t>
            </a:r>
            <a:endParaRPr lang="en-US" sz="2000" dirty="0" smtClean="0"/>
          </a:p>
          <a:p>
            <a:r>
              <a:rPr lang="en-US" sz="2000" dirty="0" smtClean="0"/>
              <a:t>TB4 readout boards 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6" name="Content Placeholder 5" descr="ewacrystal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680210" y="914400"/>
            <a:ext cx="3348990" cy="2679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SCF27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6680" y="3718560"/>
            <a:ext cx="3576320" cy="2682240"/>
          </a:xfrm>
          <a:prstGeom prst="rect">
            <a:avLst/>
          </a:prstGeom>
        </p:spPr>
      </p:pic>
      <p:pic>
        <p:nvPicPr>
          <p:cNvPr id="8" name="Picture 7" descr="DSCF31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73721" y="927358"/>
            <a:ext cx="3576320" cy="2682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Aside: PET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University of Chicago – Fermilab seed grant proposal submitted ($100k/yr for 2 years) for PET</a:t>
            </a:r>
          </a:p>
          <a:p>
            <a:r>
              <a:rPr lang="en-US" dirty="0" smtClean="0"/>
              <a:t>PET: Crystals + PMT </a:t>
            </a:r>
          </a:p>
          <a:p>
            <a:r>
              <a:rPr lang="en-US" dirty="0" smtClean="0"/>
              <a:t>Proposal to develop front-illuminated </a:t>
            </a:r>
            <a:r>
              <a:rPr lang="en-US" dirty="0" err="1" smtClean="0"/>
              <a:t>SiPM</a:t>
            </a:r>
            <a:r>
              <a:rPr lang="en-US" dirty="0" smtClean="0"/>
              <a:t> with through-silicon-</a:t>
            </a:r>
            <a:r>
              <a:rPr lang="en-US" dirty="0" err="1" smtClean="0"/>
              <a:t>vias</a:t>
            </a:r>
            <a:r>
              <a:rPr lang="en-US" dirty="0" smtClean="0"/>
              <a:t> (diameter &lt;2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m) to connect to 3D circuit with back-to-front bonding 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Allows for individual pixel control and much more functionality </a:t>
            </a:r>
            <a:r>
              <a:rPr lang="en-US" dirty="0" smtClean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 r="49333"/>
          <a:stretch>
            <a:fillRect/>
          </a:stretch>
        </p:blipFill>
        <p:spPr bwMode="auto">
          <a:xfrm>
            <a:off x="685800" y="4343400"/>
            <a:ext cx="2819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2" descr="3d_sip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794" y="4361511"/>
            <a:ext cx="4118828" cy="203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 bwMode="auto">
          <a:xfrm>
            <a:off x="3810000" y="5105400"/>
            <a:ext cx="609600" cy="4572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Core Capabilities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End-to-End Mechanical Engineering 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</a:rPr>
              <a:t>Mechanical structures, cryogenics, FEA</a:t>
            </a:r>
          </a:p>
          <a:p>
            <a:r>
              <a:rPr lang="en-US" dirty="0" smtClean="0"/>
              <a:t>End-to-End Electrical Engineering 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</a:rPr>
              <a:t>Front-End ASIC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</a:rPr>
              <a:t>High speed DAQ  </a:t>
            </a:r>
          </a:p>
          <a:p>
            <a:r>
              <a:rPr lang="en-US" dirty="0" smtClean="0"/>
              <a:t>Assembly Facilities 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>
                <a:solidFill>
                  <a:srgbClr val="FFFF00"/>
                </a:solidFill>
              </a:rPr>
              <a:t>Silicon Detector Center</a:t>
            </a:r>
          </a:p>
          <a:p>
            <a:pPr lvl="1">
              <a:lnSpc>
                <a:spcPct val="90000"/>
              </a:lnSpc>
            </a:pPr>
            <a:r>
              <a:rPr lang="en-US" sz="1800" dirty="0" err="1" smtClean="0">
                <a:solidFill>
                  <a:srgbClr val="FFFF00"/>
                </a:solidFill>
              </a:rPr>
              <a:t>Scintillator</a:t>
            </a:r>
            <a:r>
              <a:rPr lang="en-US" sz="1800" dirty="0" smtClean="0">
                <a:solidFill>
                  <a:srgbClr val="FFFF00"/>
                </a:solidFill>
              </a:rPr>
              <a:t> extrusion 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>
                <a:solidFill>
                  <a:srgbClr val="FFFF00"/>
                </a:solidFill>
              </a:rPr>
              <a:t>Thin film deposition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>
                <a:solidFill>
                  <a:srgbClr val="FFFF00"/>
                </a:solidFill>
              </a:rPr>
              <a:t>Chamber stringing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>
                <a:solidFill>
                  <a:srgbClr val="FFFF00"/>
                </a:solidFill>
              </a:rPr>
              <a:t>CNC routing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>
                <a:solidFill>
                  <a:srgbClr val="FFFF00"/>
                </a:solidFill>
              </a:rPr>
              <a:t>Metrology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Test Facilities 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>
                <a:solidFill>
                  <a:srgbClr val="FFFF00"/>
                </a:solidFill>
              </a:rPr>
              <a:t>Test Beam at </a:t>
            </a:r>
            <a:r>
              <a:rPr lang="en-US" sz="1800" dirty="0" err="1" smtClean="0">
                <a:solidFill>
                  <a:srgbClr val="FFFF00"/>
                </a:solidFill>
              </a:rPr>
              <a:t>Mtest</a:t>
            </a:r>
            <a:endParaRPr lang="en-US" sz="1800" dirty="0" smtClean="0">
              <a:solidFill>
                <a:srgbClr val="FFFF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1800" dirty="0" err="1" smtClean="0">
                <a:solidFill>
                  <a:srgbClr val="FFFF00"/>
                </a:solidFill>
              </a:rPr>
              <a:t>LAr</a:t>
            </a:r>
            <a:r>
              <a:rPr lang="en-US" sz="1800" dirty="0" smtClean="0">
                <a:solidFill>
                  <a:srgbClr val="FFFF00"/>
                </a:solidFill>
              </a:rPr>
              <a:t> cryogenics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 descr="96-1021-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4445000"/>
            <a:ext cx="3200400" cy="1955800"/>
          </a:xfrm>
          <a:prstGeom prst="rect">
            <a:avLst/>
          </a:prstGeom>
          <a:noFill/>
        </p:spPr>
      </p:pic>
      <p:pic>
        <p:nvPicPr>
          <p:cNvPr id="7" name="Picture 4" descr="QIE5b6_min"/>
          <p:cNvPicPr>
            <a:picLocks noChangeAspect="1" noChangeArrowheads="1"/>
          </p:cNvPicPr>
          <p:nvPr/>
        </p:nvPicPr>
        <p:blipFill>
          <a:blip r:embed="rId3"/>
          <a:srcRect t="11111" b="9523"/>
          <a:stretch>
            <a:fillRect/>
          </a:stretch>
        </p:blipFill>
        <p:spPr bwMode="auto">
          <a:xfrm>
            <a:off x="7484427" y="838218"/>
            <a:ext cx="1354773" cy="1356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SiDet 001"/>
          <p:cNvPicPr>
            <a:picLocks noChangeAspect="1" noChangeArrowheads="1"/>
          </p:cNvPicPr>
          <p:nvPr/>
        </p:nvPicPr>
        <p:blipFill>
          <a:blip r:embed="rId4"/>
          <a:srcRect t="6350" b="7922"/>
          <a:stretch>
            <a:fillRect/>
          </a:stretch>
        </p:blipFill>
        <p:spPr bwMode="auto">
          <a:xfrm>
            <a:off x="5715000" y="2286000"/>
            <a:ext cx="3200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Identification of R&amp;D Areas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Which R&amp;D areas to focus on? </a:t>
            </a:r>
          </a:p>
          <a:p>
            <a:r>
              <a:rPr lang="en-US" sz="2000" dirty="0" smtClean="0"/>
              <a:t>Identified those areas that are experimental science drivers, which would benefit most from innovative ideas that match our core strengths </a:t>
            </a:r>
          </a:p>
          <a:p>
            <a:pPr lvl="1"/>
            <a:r>
              <a:rPr lang="en-US" sz="1800" dirty="0" smtClean="0"/>
              <a:t>Completely driven by scientists supported by KA12 </a:t>
            </a:r>
          </a:p>
          <a:p>
            <a:pPr lvl="1"/>
            <a:endParaRPr lang="en-US" sz="1800" dirty="0" smtClean="0"/>
          </a:p>
          <a:p>
            <a:r>
              <a:rPr lang="en-US" sz="2000" dirty="0" smtClean="0">
                <a:solidFill>
                  <a:srgbClr val="FFFF00"/>
                </a:solidFill>
              </a:rPr>
              <a:t>Higgs and Flavor Physics at LHC, </a:t>
            </a:r>
            <a:r>
              <a:rPr lang="en-US" sz="2000" dirty="0" err="1" smtClean="0">
                <a:solidFill>
                  <a:srgbClr val="FFFF00"/>
                </a:solidFill>
              </a:rPr>
              <a:t>b</a:t>
            </a:r>
            <a:r>
              <a:rPr lang="en-US" sz="2000" dirty="0" smtClean="0">
                <a:solidFill>
                  <a:srgbClr val="FFFF00"/>
                </a:solidFill>
              </a:rPr>
              <a:t>-factories </a:t>
            </a:r>
          </a:p>
          <a:p>
            <a:pPr lvl="1"/>
            <a:r>
              <a:rPr lang="en-US" sz="1800" dirty="0" smtClean="0"/>
              <a:t>Vertex and Tracking detectors </a:t>
            </a:r>
          </a:p>
          <a:p>
            <a:pPr lvl="1"/>
            <a:r>
              <a:rPr lang="en-US" sz="1800" dirty="0" smtClean="0"/>
              <a:t>Critical science enablers, issues with mass, power, dead zones, dead time, occupancy, precision, …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Jet Energy Resolution and Scale </a:t>
            </a:r>
          </a:p>
          <a:p>
            <a:pPr lvl="1"/>
            <a:r>
              <a:rPr lang="en-US" sz="1800" dirty="0" smtClean="0"/>
              <a:t>Limits nearly any measurement involving jets 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Scientific Opportunities at new facilities, concept detectors</a:t>
            </a:r>
          </a:p>
          <a:p>
            <a:pPr lvl="1"/>
            <a:r>
              <a:rPr lang="en-US" sz="1800" dirty="0" err="1" smtClean="0">
                <a:solidFill>
                  <a:srgbClr val="FFFFFF"/>
                </a:solidFill>
              </a:rPr>
              <a:t>e</a:t>
            </a:r>
            <a:r>
              <a:rPr lang="en-US" sz="1800" baseline="30000" dirty="0" err="1" smtClean="0">
                <a:solidFill>
                  <a:srgbClr val="FFFFFF"/>
                </a:solidFill>
              </a:rPr>
              <a:t>+</a:t>
            </a:r>
            <a:r>
              <a:rPr lang="en-US" sz="1800" dirty="0" err="1" smtClean="0">
                <a:solidFill>
                  <a:srgbClr val="FFFFFF"/>
                </a:solidFill>
              </a:rPr>
              <a:t>e</a:t>
            </a:r>
            <a:r>
              <a:rPr lang="en-US" sz="1800" baseline="30000" dirty="0" smtClean="0">
                <a:solidFill>
                  <a:srgbClr val="FFFFFF"/>
                </a:solidFill>
              </a:rPr>
              <a:t>-</a:t>
            </a:r>
            <a:r>
              <a:rPr lang="en-US" sz="1800" dirty="0" smtClean="0">
                <a:solidFill>
                  <a:srgbClr val="FFFFFF"/>
                </a:solidFill>
              </a:rPr>
              <a:t>, </a:t>
            </a:r>
            <a:r>
              <a:rPr lang="en-US" sz="1800" dirty="0" err="1" smtClean="0">
                <a:solidFill>
                  <a:srgbClr val="FFFFFF"/>
                </a:solidFill>
                <a:latin typeface="Symbol" charset="2"/>
                <a:cs typeface="Symbol" charset="2"/>
              </a:rPr>
              <a:t>m</a:t>
            </a:r>
            <a:r>
              <a:rPr lang="en-US" sz="1800" baseline="30000" dirty="0" err="1" smtClean="0">
                <a:solidFill>
                  <a:srgbClr val="FFFFFF"/>
                </a:solidFill>
              </a:rPr>
              <a:t>+</a:t>
            </a:r>
            <a:r>
              <a:rPr lang="en-US" sz="1800" dirty="0" err="1" smtClean="0">
                <a:solidFill>
                  <a:srgbClr val="FFFFFF"/>
                </a:solidFill>
                <a:latin typeface="Symbol" charset="2"/>
                <a:cs typeface="Symbol" charset="2"/>
              </a:rPr>
              <a:t>m</a:t>
            </a:r>
            <a:r>
              <a:rPr lang="en-US" sz="1800" baseline="30000" dirty="0" smtClean="0">
                <a:solidFill>
                  <a:srgbClr val="FFFFFF"/>
                </a:solidFill>
              </a:rPr>
              <a:t>-</a:t>
            </a:r>
            <a:r>
              <a:rPr lang="en-US" sz="1800" dirty="0" smtClean="0">
                <a:solidFill>
                  <a:srgbClr val="FFFFFF"/>
                </a:solidFill>
              </a:rPr>
              <a:t> detector concepts 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  <a:endParaRPr lang="en-US" sz="1800" dirty="0" smtClean="0"/>
          </a:p>
          <a:p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Activities in Detector R&amp;D 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Leverage our core capabilities </a:t>
            </a:r>
          </a:p>
          <a:p>
            <a:r>
              <a:rPr lang="en-US" dirty="0" smtClean="0"/>
              <a:t>Research </a:t>
            </a:r>
            <a:r>
              <a:rPr lang="en-US" dirty="0" err="1" smtClean="0"/>
              <a:t>diagonalized</a:t>
            </a:r>
            <a:r>
              <a:rPr lang="en-US" dirty="0" smtClean="0"/>
              <a:t> along technologies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7" name="Line 2"/>
          <p:cNvSpPr>
            <a:spLocks noChangeShapeType="1"/>
          </p:cNvSpPr>
          <p:nvPr/>
        </p:nvSpPr>
        <p:spPr bwMode="auto">
          <a:xfrm flipV="1">
            <a:off x="3540410" y="2991149"/>
            <a:ext cx="2998917" cy="2308325"/>
          </a:xfrm>
          <a:prstGeom prst="line">
            <a:avLst/>
          </a:prstGeom>
          <a:noFill/>
          <a:ln w="28575">
            <a:solidFill>
              <a:srgbClr val="B2B2B2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Line 3"/>
          <p:cNvSpPr>
            <a:spLocks noChangeShapeType="1"/>
          </p:cNvSpPr>
          <p:nvPr/>
        </p:nvSpPr>
        <p:spPr bwMode="auto">
          <a:xfrm flipH="1" flipV="1">
            <a:off x="3481907" y="2991149"/>
            <a:ext cx="3057420" cy="2249822"/>
          </a:xfrm>
          <a:prstGeom prst="line">
            <a:avLst/>
          </a:prstGeom>
          <a:noFill/>
          <a:ln w="28575">
            <a:solidFill>
              <a:srgbClr val="B2B2B2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" name="Line 4"/>
          <p:cNvSpPr>
            <a:spLocks noChangeShapeType="1"/>
          </p:cNvSpPr>
          <p:nvPr/>
        </p:nvSpPr>
        <p:spPr bwMode="auto">
          <a:xfrm flipV="1">
            <a:off x="5046227" y="2415021"/>
            <a:ext cx="0" cy="3576314"/>
          </a:xfrm>
          <a:prstGeom prst="line">
            <a:avLst/>
          </a:prstGeom>
          <a:noFill/>
          <a:ln w="28575">
            <a:solidFill>
              <a:srgbClr val="B2B2B2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3251710" y="2392129"/>
            <a:ext cx="3576317" cy="3634817"/>
          </a:xfrm>
          <a:prstGeom prst="ellipse">
            <a:avLst/>
          </a:prstGeom>
          <a:noFill/>
          <a:ln w="82550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Arial" charset="0"/>
            </a:endParaRPr>
          </a:p>
        </p:txBody>
      </p:sp>
      <p:grpSp>
        <p:nvGrpSpPr>
          <p:cNvPr id="6" name="Group 46"/>
          <p:cNvGrpSpPr/>
          <p:nvPr/>
        </p:nvGrpSpPr>
        <p:grpSpPr>
          <a:xfrm>
            <a:off x="5916142" y="2406119"/>
            <a:ext cx="1267990" cy="1269261"/>
            <a:chOff x="5916142" y="2406119"/>
            <a:chExt cx="1267990" cy="1269261"/>
          </a:xfrm>
        </p:grpSpPr>
        <p:sp>
          <p:nvSpPr>
            <p:cNvPr id="31" name="Oval 7"/>
            <p:cNvSpPr>
              <a:spLocks noChangeAspect="1" noChangeArrowheads="1"/>
            </p:cNvSpPr>
            <p:nvPr/>
          </p:nvSpPr>
          <p:spPr bwMode="auto">
            <a:xfrm>
              <a:off x="5916142" y="2406119"/>
              <a:ext cx="1267990" cy="1269261"/>
            </a:xfrm>
            <a:prstGeom prst="ellipse">
              <a:avLst/>
            </a:prstGeom>
            <a:solidFill>
              <a:srgbClr val="000080"/>
            </a:solidFill>
            <a:ln w="9525">
              <a:noFill/>
              <a:round/>
              <a:headEnd/>
              <a:tailEnd/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Text Box 8"/>
            <p:cNvSpPr txBox="1">
              <a:spLocks noChangeArrowheads="1"/>
            </p:cNvSpPr>
            <p:nvPr/>
          </p:nvSpPr>
          <p:spPr bwMode="auto">
            <a:xfrm>
              <a:off x="6067487" y="2745680"/>
              <a:ext cx="1039868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cs typeface="Arial" charset="0"/>
                </a:rPr>
                <a:t>Si Photo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cs typeface="Arial" charset="0"/>
                </a:rPr>
                <a:t>Diodes 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Arial" charset="0"/>
              </a:endParaRPr>
            </a:p>
          </p:txBody>
        </p:sp>
      </p:grpSp>
      <p:sp>
        <p:nvSpPr>
          <p:cNvPr id="33" name="Oval 9"/>
          <p:cNvSpPr>
            <a:spLocks noChangeAspect="1" noChangeArrowheads="1"/>
          </p:cNvSpPr>
          <p:nvPr/>
        </p:nvSpPr>
        <p:spPr bwMode="auto">
          <a:xfrm>
            <a:off x="2895604" y="2416293"/>
            <a:ext cx="1267990" cy="1269261"/>
          </a:xfrm>
          <a:prstGeom prst="ellipse">
            <a:avLst/>
          </a:prstGeom>
          <a:solidFill>
            <a:srgbClr val="000080"/>
          </a:solidFill>
          <a:ln w="9525">
            <a:noFill/>
            <a:round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3092115" y="2716192"/>
            <a:ext cx="85732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Arial" charset="0"/>
              </a:rPr>
              <a:t>3D </a:t>
            </a:r>
            <a:b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Arial" charset="0"/>
              </a:rPr>
            </a:b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Arial" charset="0"/>
              </a:rPr>
              <a:t>Silicon</a:t>
            </a:r>
            <a:endParaRPr kumimoji="0" lang="de-DE" sz="1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Arial" charset="0"/>
            </a:endParaRPr>
          </a:p>
        </p:txBody>
      </p:sp>
      <p:grpSp>
        <p:nvGrpSpPr>
          <p:cNvPr id="7" name="Group 47"/>
          <p:cNvGrpSpPr/>
          <p:nvPr/>
        </p:nvGrpSpPr>
        <p:grpSpPr>
          <a:xfrm>
            <a:off x="4402694" y="5286755"/>
            <a:ext cx="1267990" cy="1269261"/>
            <a:chOff x="4402694" y="5286755"/>
            <a:chExt cx="1267990" cy="1269261"/>
          </a:xfrm>
        </p:grpSpPr>
        <p:sp>
          <p:nvSpPr>
            <p:cNvPr id="35" name="Oval 11"/>
            <p:cNvSpPr>
              <a:spLocks noChangeAspect="1" noChangeArrowheads="1"/>
            </p:cNvSpPr>
            <p:nvPr/>
          </p:nvSpPr>
          <p:spPr bwMode="auto">
            <a:xfrm>
              <a:off x="4402694" y="5286755"/>
              <a:ext cx="1267990" cy="1269261"/>
            </a:xfrm>
            <a:prstGeom prst="ellipse">
              <a:avLst/>
            </a:prstGeom>
            <a:solidFill>
              <a:srgbClr val="000080"/>
            </a:solidFill>
            <a:ln w="9525">
              <a:noFill/>
              <a:round/>
              <a:headEnd/>
              <a:tailEnd/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Text Box 12"/>
            <p:cNvSpPr txBox="1">
              <a:spLocks noChangeArrowheads="1"/>
            </p:cNvSpPr>
            <p:nvPr/>
          </p:nvSpPr>
          <p:spPr bwMode="auto">
            <a:xfrm>
              <a:off x="4523782" y="5626298"/>
              <a:ext cx="1005403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cs typeface="Arial" charset="0"/>
                </a:rPr>
                <a:t>Dual </a:t>
              </a:r>
              <a:br>
                <a:rPr kumimoji="0" lang="de-DE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cs typeface="Arial" charset="0"/>
                </a:rPr>
              </a:br>
              <a:r>
                <a:rPr kumimoji="0" lang="de-DE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cs typeface="Arial" charset="0"/>
                </a:rPr>
                <a:t>Readout</a:t>
              </a:r>
              <a:endPara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Arial" charset="0"/>
              </a:endParaRPr>
            </a:p>
          </p:txBody>
        </p:sp>
      </p:grpSp>
      <p:grpSp>
        <p:nvGrpSpPr>
          <p:cNvPr id="8" name="Gruppieren 19"/>
          <p:cNvGrpSpPr>
            <a:grpSpLocks/>
          </p:cNvGrpSpPr>
          <p:nvPr/>
        </p:nvGrpSpPr>
        <p:grpSpPr bwMode="auto">
          <a:xfrm>
            <a:off x="5991415" y="4725835"/>
            <a:ext cx="1120820" cy="1016010"/>
            <a:chOff x="5759600" y="3865563"/>
            <a:chExt cx="1399959" cy="1268412"/>
          </a:xfrm>
        </p:grpSpPr>
        <p:sp>
          <p:nvSpPr>
            <p:cNvPr id="44" name="Oval 13"/>
            <p:cNvSpPr>
              <a:spLocks noChangeAspect="1" noChangeArrowheads="1"/>
            </p:cNvSpPr>
            <p:nvPr/>
          </p:nvSpPr>
          <p:spPr bwMode="auto">
            <a:xfrm>
              <a:off x="5829300" y="3865563"/>
              <a:ext cx="1266825" cy="1268412"/>
            </a:xfrm>
            <a:prstGeom prst="ellipse">
              <a:avLst/>
            </a:prstGeom>
            <a:solidFill>
              <a:srgbClr val="000080"/>
            </a:solidFill>
            <a:ln w="9525">
              <a:noFill/>
              <a:round/>
              <a:headEnd/>
              <a:tailEnd/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5759600" y="4297282"/>
              <a:ext cx="1399959" cy="384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CFFFF"/>
                  </a:solidFill>
                  <a:effectLst/>
                  <a:uLnTx/>
                  <a:uFillTx/>
                  <a:cs typeface="Arial" charset="0"/>
                </a:rPr>
                <a:t>Calorimetry</a:t>
              </a: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cs typeface="Arial" charset="0"/>
              </a:endParaRPr>
            </a:p>
          </p:txBody>
        </p:sp>
      </p:grpSp>
      <p:grpSp>
        <p:nvGrpSpPr>
          <p:cNvPr id="9" name="Gruppieren 20"/>
          <p:cNvGrpSpPr>
            <a:grpSpLocks/>
          </p:cNvGrpSpPr>
          <p:nvPr/>
        </p:nvGrpSpPr>
        <p:grpSpPr bwMode="auto">
          <a:xfrm>
            <a:off x="2965676" y="4784237"/>
            <a:ext cx="1014230" cy="1016010"/>
            <a:chOff x="2012950" y="3938588"/>
            <a:chExt cx="1266825" cy="1268412"/>
          </a:xfrm>
        </p:grpSpPr>
        <p:sp>
          <p:nvSpPr>
            <p:cNvPr id="42" name="Oval 15"/>
            <p:cNvSpPr>
              <a:spLocks noChangeAspect="1" noChangeArrowheads="1"/>
            </p:cNvSpPr>
            <p:nvPr/>
          </p:nvSpPr>
          <p:spPr bwMode="auto">
            <a:xfrm>
              <a:off x="2012950" y="3938588"/>
              <a:ext cx="1266825" cy="1268412"/>
            </a:xfrm>
            <a:prstGeom prst="ellipse">
              <a:avLst/>
            </a:prstGeom>
            <a:solidFill>
              <a:srgbClr val="000080"/>
            </a:solidFill>
            <a:ln w="9525">
              <a:noFill/>
              <a:round/>
              <a:headEnd/>
              <a:tailEnd/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Text Box 16"/>
            <p:cNvSpPr txBox="1">
              <a:spLocks noChangeArrowheads="1"/>
            </p:cNvSpPr>
            <p:nvPr/>
          </p:nvSpPr>
          <p:spPr bwMode="auto">
            <a:xfrm>
              <a:off x="2105058" y="4242043"/>
              <a:ext cx="999514" cy="653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CFFFF"/>
                  </a:solidFill>
                  <a:effectLst/>
                  <a:uLnTx/>
                  <a:uFillTx/>
                  <a:cs typeface="Arial" charset="0"/>
                </a:rPr>
                <a:t>Vertex</a:t>
              </a:r>
              <a:r>
                <a:rPr lang="en-US" sz="1400" kern="0" dirty="0" smtClean="0">
                  <a:solidFill>
                    <a:srgbClr val="CCFFFF"/>
                  </a:solidFill>
                  <a:cs typeface="Arial" charset="0"/>
                </a:rPr>
                <a:t/>
              </a:r>
              <a:br>
                <a:rPr lang="en-US" sz="1400" kern="0" dirty="0" smtClean="0">
                  <a:solidFill>
                    <a:srgbClr val="CCFFFF"/>
                  </a:solidFill>
                  <a:cs typeface="Arial" charset="0"/>
                </a:rPr>
              </a:br>
              <a:r>
                <a:rPr lang="en-US" sz="1400" kern="0" dirty="0" smtClean="0">
                  <a:solidFill>
                    <a:srgbClr val="CCFFFF"/>
                  </a:solidFill>
                  <a:cs typeface="Arial" charset="0"/>
                </a:rPr>
                <a:t>Tracker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cs typeface="Arial" charset="0"/>
              </a:endParaRPr>
            </a:p>
          </p:txBody>
        </p:sp>
      </p:grpSp>
      <p:grpSp>
        <p:nvGrpSpPr>
          <p:cNvPr id="10" name="Gruppieren 21"/>
          <p:cNvGrpSpPr>
            <a:grpSpLocks/>
          </p:cNvGrpSpPr>
          <p:nvPr/>
        </p:nvGrpSpPr>
        <p:grpSpPr bwMode="auto">
          <a:xfrm>
            <a:off x="4536909" y="1875377"/>
            <a:ext cx="1018227" cy="1016814"/>
            <a:chOff x="3944559" y="307975"/>
            <a:chExt cx="1272038" cy="1268413"/>
          </a:xfrm>
        </p:grpSpPr>
        <p:sp>
          <p:nvSpPr>
            <p:cNvPr id="40" name="Oval 17"/>
            <p:cNvSpPr>
              <a:spLocks noChangeAspect="1" noChangeArrowheads="1"/>
            </p:cNvSpPr>
            <p:nvPr/>
          </p:nvSpPr>
          <p:spPr bwMode="auto">
            <a:xfrm>
              <a:off x="3948113" y="307975"/>
              <a:ext cx="1266825" cy="1268413"/>
            </a:xfrm>
            <a:prstGeom prst="ellipse">
              <a:avLst/>
            </a:prstGeom>
            <a:solidFill>
              <a:srgbClr val="000080"/>
            </a:solidFill>
            <a:ln w="9525">
              <a:noFill/>
              <a:round/>
              <a:headEnd/>
              <a:tailEnd/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Text Box 18"/>
            <p:cNvSpPr txBox="1">
              <a:spLocks noChangeArrowheads="1"/>
            </p:cNvSpPr>
            <p:nvPr/>
          </p:nvSpPr>
          <p:spPr bwMode="auto">
            <a:xfrm>
              <a:off x="3944559" y="584523"/>
              <a:ext cx="1272038" cy="652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kern="0" dirty="0" err="1" smtClean="0">
                  <a:solidFill>
                    <a:srgbClr val="CCFFFF"/>
                  </a:solidFill>
                  <a:cs typeface="Arial" charset="0"/>
                </a:rPr>
                <a:t>Scintillator</a:t>
              </a:r>
              <a:r>
                <a:rPr lang="en-US" sz="1400" kern="0" dirty="0" smtClean="0">
                  <a:solidFill>
                    <a:srgbClr val="CCFFFF"/>
                  </a:solidFill>
                  <a:cs typeface="Arial" charset="0"/>
                </a:rPr>
                <a:t> </a:t>
              </a:r>
              <a:br>
                <a:rPr lang="en-US" sz="1400" kern="0" dirty="0" smtClean="0">
                  <a:solidFill>
                    <a:srgbClr val="CCFFFF"/>
                  </a:solidFill>
                  <a:cs typeface="Arial" charset="0"/>
                </a:rPr>
              </a:b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CFFFF"/>
                  </a:solidFill>
                  <a:effectLst/>
                  <a:uLnTx/>
                  <a:uFillTx/>
                  <a:cs typeface="Arial" charset="0"/>
                </a:rPr>
                <a:t>Imaging 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cs typeface="Arial" charset="0"/>
              </a:endParaRPr>
            </a:p>
          </p:txBody>
        </p:sp>
      </p:grpSp>
      <p:pic>
        <p:nvPicPr>
          <p:cNvPr id="46" name="Picture 45" descr="FermilabS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467874"/>
            <a:ext cx="1371600" cy="1340856"/>
          </a:xfrm>
          <a:prstGeom prst="rect">
            <a:avLst/>
          </a:prstGeom>
        </p:spPr>
      </p:pic>
      <p:grpSp>
        <p:nvGrpSpPr>
          <p:cNvPr id="11" name="Group 50"/>
          <p:cNvGrpSpPr/>
          <p:nvPr/>
        </p:nvGrpSpPr>
        <p:grpSpPr>
          <a:xfrm>
            <a:off x="4190998" y="3276602"/>
            <a:ext cx="1752603" cy="1718043"/>
            <a:chOff x="4190998" y="3276602"/>
            <a:chExt cx="1752603" cy="1718043"/>
          </a:xfrm>
        </p:grpSpPr>
        <p:sp>
          <p:nvSpPr>
            <p:cNvPr id="49" name="Rectangle 48"/>
            <p:cNvSpPr/>
            <p:nvPr/>
          </p:nvSpPr>
          <p:spPr>
            <a:xfrm rot="5400000">
              <a:off x="4267199" y="3200401"/>
              <a:ext cx="1600199" cy="175260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ircle">
                <a:avLst>
                  <a:gd name="adj" fmla="val 52420"/>
                </a:avLst>
              </a:prstTxWarp>
              <a:spAutoFit/>
            </a:bodyPr>
            <a:lstStyle/>
            <a:p>
              <a:pPr algn="ctr"/>
              <a:r>
                <a:rPr lang="en-US" sz="4000" b="1" spc="50" dirty="0" smtClean="0">
                  <a:ln w="127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</a:rPr>
                <a:t>Simulation</a:t>
              </a:r>
              <a:endParaRPr lang="en-US" sz="40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 rot="16200000">
              <a:off x="4267201" y="3318245"/>
              <a:ext cx="1600199" cy="175260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ircle">
                <a:avLst>
                  <a:gd name="adj" fmla="val 52420"/>
                </a:avLst>
              </a:prstTxWarp>
              <a:spAutoFit/>
            </a:bodyPr>
            <a:lstStyle/>
            <a:p>
              <a:pPr algn="ctr"/>
              <a:r>
                <a:rPr lang="en-US" sz="4000" b="1" spc="50" dirty="0" smtClean="0">
                  <a:ln w="127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</a:rPr>
                <a:t>Simulation</a:t>
              </a:r>
              <a:endParaRPr lang="en-US" sz="40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DOE KA12 Review, June 22-23, 2010    -- Marcel Demarteau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A179F0C-7118-4C14-8689-6E5A7C84E1D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143000" y="2590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3D Silicon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7" descr="PixelConnect3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B8C4C7"/>
              </a:clrFrom>
              <a:clrTo>
                <a:srgbClr val="B8C4C7">
                  <a:alpha val="0"/>
                </a:srgbClr>
              </a:clrTo>
            </a:clrChange>
          </a:blip>
          <a:srcRect l="14706" t="8418" r="10294" b="5717"/>
          <a:stretch>
            <a:fillRect/>
          </a:stretch>
        </p:blipFill>
        <p:spPr>
          <a:xfrm>
            <a:off x="0" y="2971800"/>
            <a:ext cx="3886200" cy="3886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53001" y="54102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Key scientists: </a:t>
            </a:r>
            <a:br>
              <a:rPr lang="en-US" sz="1800" dirty="0" smtClean="0"/>
            </a:br>
            <a:r>
              <a:rPr lang="en-US" sz="1800" dirty="0" smtClean="0"/>
              <a:t>Dave Christian, Bill Cooper, Marcel Demarteau, Ron Lipton, Lenny Spiegel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tory">
  <a:themeElements>
    <a:clrScheme name="Factory 1">
      <a:dk1>
        <a:srgbClr val="000054"/>
      </a:dk1>
      <a:lt1>
        <a:srgbClr val="EAEAEA"/>
      </a:lt1>
      <a:dk2>
        <a:srgbClr val="00007A"/>
      </a:dk2>
      <a:lt2>
        <a:srgbClr val="EBD189"/>
      </a:lt2>
      <a:accent1>
        <a:srgbClr val="FCAB40"/>
      </a:accent1>
      <a:accent2>
        <a:srgbClr val="555BAD"/>
      </a:accent2>
      <a:accent3>
        <a:srgbClr val="AAAABE"/>
      </a:accent3>
      <a:accent4>
        <a:srgbClr val="C8C8C8"/>
      </a:accent4>
      <a:accent5>
        <a:srgbClr val="FDD2AF"/>
      </a:accent5>
      <a:accent6>
        <a:srgbClr val="4C529C"/>
      </a:accent6>
      <a:hlink>
        <a:srgbClr val="B97C01"/>
      </a:hlink>
      <a:folHlink>
        <a:srgbClr val="CCFF33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Designs\Factory.pot</Template>
  <TotalTime>16476</TotalTime>
  <Words>5041</Words>
  <Application>Microsoft Macintosh PowerPoint</Application>
  <PresentationFormat>On-screen Show (4:3)</PresentationFormat>
  <Paragraphs>771</Paragraphs>
  <Slides>57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60" baseType="lpstr">
      <vt:lpstr>Factory</vt:lpstr>
      <vt:lpstr>Drawing</vt:lpstr>
      <vt:lpstr>ビットマップ イメージ</vt:lpstr>
      <vt:lpstr> Collider Detector Development</vt:lpstr>
      <vt:lpstr>Outline</vt:lpstr>
      <vt:lpstr>KA12 </vt:lpstr>
      <vt:lpstr>Current KA12 </vt:lpstr>
      <vt:lpstr>Strategy  </vt:lpstr>
      <vt:lpstr>Core Capabilities </vt:lpstr>
      <vt:lpstr>Identification of R&amp;D Areas  </vt:lpstr>
      <vt:lpstr>Activities in Detector R&amp;D   </vt:lpstr>
      <vt:lpstr>Slide 9</vt:lpstr>
      <vt:lpstr>Vertical Integration – 3D </vt:lpstr>
      <vt:lpstr>3D Demonstrator Chip</vt:lpstr>
      <vt:lpstr>VIP-1 and VIP-2a </vt:lpstr>
      <vt:lpstr>Collaboration with Industry </vt:lpstr>
      <vt:lpstr>Fermilab 3D Multi-Project Run </vt:lpstr>
      <vt:lpstr>MWP Full Frame Layout</vt:lpstr>
      <vt:lpstr>Fermilab 3D Project: VICTR</vt:lpstr>
      <vt:lpstr>3D Project: VIP-2b</vt:lpstr>
      <vt:lpstr>3D Project: VIPIC</vt:lpstr>
      <vt:lpstr>Timeline and Schedule</vt:lpstr>
      <vt:lpstr>Future </vt:lpstr>
      <vt:lpstr>Sensor Design</vt:lpstr>
      <vt:lpstr>Silicon on Insulator (SOI)</vt:lpstr>
      <vt:lpstr>Silicon on Insulator (SOI)</vt:lpstr>
      <vt:lpstr>Silicon on Insulator (SOI)</vt:lpstr>
      <vt:lpstr>Silicon on Insulator (SOI)</vt:lpstr>
      <vt:lpstr>Silicon on Insulator (SOI)</vt:lpstr>
      <vt:lpstr>Silicon on Insulator (SOI)</vt:lpstr>
      <vt:lpstr>Slide 28</vt:lpstr>
      <vt:lpstr>PPD or Silicon Photo-multiplier </vt:lpstr>
      <vt:lpstr>Scintillator Application </vt:lpstr>
      <vt:lpstr>PPD Readout </vt:lpstr>
      <vt:lpstr>Slide 32</vt:lpstr>
      <vt:lpstr>Total Absorption Hadron Calorimetry</vt:lpstr>
      <vt:lpstr>Dual Readout Calorimetry</vt:lpstr>
      <vt:lpstr>Simulation </vt:lpstr>
      <vt:lpstr>Bench and Beam Tests </vt:lpstr>
      <vt:lpstr>Summary of Activities</vt:lpstr>
      <vt:lpstr>Other Activities</vt:lpstr>
      <vt:lpstr>Future </vt:lpstr>
      <vt:lpstr>Proposed Funding Profile </vt:lpstr>
      <vt:lpstr>Lepton Collider Projects</vt:lpstr>
      <vt:lpstr>Synergies</vt:lpstr>
      <vt:lpstr>Muon Collider</vt:lpstr>
      <vt:lpstr>Following Presentations</vt:lpstr>
      <vt:lpstr>Backup Slides </vt:lpstr>
      <vt:lpstr>Sub-Reticules</vt:lpstr>
      <vt:lpstr>Parts Count</vt:lpstr>
      <vt:lpstr>Integrating Detectors </vt:lpstr>
      <vt:lpstr>Integrating Detectors </vt:lpstr>
      <vt:lpstr>T-Micro 3D Process </vt:lpstr>
      <vt:lpstr>T-Micro Prototype </vt:lpstr>
      <vt:lpstr>Fermilab 3D Project: VICTR</vt:lpstr>
      <vt:lpstr>Scintillator R&amp;D</vt:lpstr>
      <vt:lpstr>Spin-off: TOF at Test Beam   </vt:lpstr>
      <vt:lpstr>SiPM CMS Synergy: HCAL</vt:lpstr>
      <vt:lpstr>Single Crystal Setup</vt:lpstr>
      <vt:lpstr>An Aside: PET 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Important communication talk</dc:title>
  <dc:creator> </dc:creator>
  <cp:lastModifiedBy>Marcel Demarteau</cp:lastModifiedBy>
  <cp:revision>64</cp:revision>
  <cp:lastPrinted>2010-06-18T15:39:32Z</cp:lastPrinted>
  <dcterms:created xsi:type="dcterms:W3CDTF">2010-06-22T11:43:01Z</dcterms:created>
  <dcterms:modified xsi:type="dcterms:W3CDTF">2010-06-22T11:47:01Z</dcterms:modified>
</cp:coreProperties>
</file>